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04" r:id="rId1"/>
  </p:sldMasterIdLst>
  <p:notesMasterIdLst>
    <p:notesMasterId r:id="rId112"/>
  </p:notesMasterIdLst>
  <p:handoutMasterIdLst>
    <p:handoutMasterId r:id="rId113"/>
  </p:handoutMasterIdLst>
  <p:sldIdLst>
    <p:sldId id="256" r:id="rId2"/>
    <p:sldId id="257" r:id="rId3"/>
    <p:sldId id="462" r:id="rId4"/>
    <p:sldId id="261" r:id="rId5"/>
    <p:sldId id="312" r:id="rId6"/>
    <p:sldId id="313" r:id="rId7"/>
    <p:sldId id="314" r:id="rId8"/>
    <p:sldId id="463" r:id="rId9"/>
    <p:sldId id="262" r:id="rId10"/>
    <p:sldId id="315" r:id="rId11"/>
    <p:sldId id="381" r:id="rId12"/>
    <p:sldId id="380" r:id="rId13"/>
    <p:sldId id="477" r:id="rId14"/>
    <p:sldId id="443" r:id="rId15"/>
    <p:sldId id="384" r:id="rId16"/>
    <p:sldId id="442" r:id="rId17"/>
    <p:sldId id="476" r:id="rId18"/>
    <p:sldId id="386" r:id="rId19"/>
    <p:sldId id="387" r:id="rId20"/>
    <p:sldId id="389" r:id="rId21"/>
    <p:sldId id="390" r:id="rId22"/>
    <p:sldId id="391" r:id="rId23"/>
    <p:sldId id="392" r:id="rId24"/>
    <p:sldId id="393" r:id="rId25"/>
    <p:sldId id="394" r:id="rId26"/>
    <p:sldId id="395" r:id="rId27"/>
    <p:sldId id="396" r:id="rId28"/>
    <p:sldId id="397" r:id="rId29"/>
    <p:sldId id="398" r:id="rId30"/>
    <p:sldId id="399" r:id="rId31"/>
    <p:sldId id="400" r:id="rId32"/>
    <p:sldId id="401" r:id="rId33"/>
    <p:sldId id="402" r:id="rId34"/>
    <p:sldId id="469" r:id="rId35"/>
    <p:sldId id="470" r:id="rId36"/>
    <p:sldId id="471" r:id="rId37"/>
    <p:sldId id="472" r:id="rId38"/>
    <p:sldId id="473" r:id="rId39"/>
    <p:sldId id="474" r:id="rId40"/>
    <p:sldId id="475" r:id="rId41"/>
    <p:sldId id="444" r:id="rId42"/>
    <p:sldId id="382" r:id="rId43"/>
    <p:sldId id="404" r:id="rId44"/>
    <p:sldId id="478" r:id="rId45"/>
    <p:sldId id="407" r:id="rId46"/>
    <p:sldId id="408" r:id="rId47"/>
    <p:sldId id="409" r:id="rId48"/>
    <p:sldId id="410" r:id="rId49"/>
    <p:sldId id="411" r:id="rId50"/>
    <p:sldId id="413" r:id="rId51"/>
    <p:sldId id="414" r:id="rId52"/>
    <p:sldId id="415" r:id="rId53"/>
    <p:sldId id="416" r:id="rId54"/>
    <p:sldId id="417" r:id="rId55"/>
    <p:sldId id="418" r:id="rId56"/>
    <p:sldId id="419" r:id="rId57"/>
    <p:sldId id="420" r:id="rId58"/>
    <p:sldId id="421" r:id="rId59"/>
    <p:sldId id="422" r:id="rId60"/>
    <p:sldId id="423" r:id="rId61"/>
    <p:sldId id="424" r:id="rId62"/>
    <p:sldId id="425" r:id="rId63"/>
    <p:sldId id="426" r:id="rId64"/>
    <p:sldId id="427" r:id="rId65"/>
    <p:sldId id="428" r:id="rId66"/>
    <p:sldId id="429" r:id="rId67"/>
    <p:sldId id="430" r:id="rId68"/>
    <p:sldId id="431" r:id="rId69"/>
    <p:sldId id="432" r:id="rId70"/>
    <p:sldId id="433" r:id="rId71"/>
    <p:sldId id="434" r:id="rId72"/>
    <p:sldId id="435" r:id="rId73"/>
    <p:sldId id="436" r:id="rId74"/>
    <p:sldId id="437" r:id="rId75"/>
    <p:sldId id="438" r:id="rId76"/>
    <p:sldId id="445" r:id="rId77"/>
    <p:sldId id="383" r:id="rId78"/>
    <p:sldId id="446" r:id="rId79"/>
    <p:sldId id="447" r:id="rId80"/>
    <p:sldId id="448" r:id="rId81"/>
    <p:sldId id="449" r:id="rId82"/>
    <p:sldId id="450" r:id="rId83"/>
    <p:sldId id="451" r:id="rId84"/>
    <p:sldId id="452" r:id="rId85"/>
    <p:sldId id="454" r:id="rId86"/>
    <p:sldId id="455" r:id="rId87"/>
    <p:sldId id="456" r:id="rId88"/>
    <p:sldId id="457" r:id="rId89"/>
    <p:sldId id="458" r:id="rId90"/>
    <p:sldId id="459" r:id="rId91"/>
    <p:sldId id="460" r:id="rId92"/>
    <p:sldId id="464" r:id="rId93"/>
    <p:sldId id="378" r:id="rId94"/>
    <p:sldId id="379" r:id="rId95"/>
    <p:sldId id="440" r:id="rId96"/>
    <p:sldId id="466" r:id="rId97"/>
    <p:sldId id="465" r:id="rId98"/>
    <p:sldId id="467" r:id="rId99"/>
    <p:sldId id="258" r:id="rId100"/>
    <p:sldId id="259" r:id="rId101"/>
    <p:sldId id="304" r:id="rId102"/>
    <p:sldId id="305" r:id="rId103"/>
    <p:sldId id="260" r:id="rId104"/>
    <p:sldId id="308" r:id="rId105"/>
    <p:sldId id="301" r:id="rId106"/>
    <p:sldId id="441" r:id="rId107"/>
    <p:sldId id="309" r:id="rId108"/>
    <p:sldId id="310" r:id="rId109"/>
    <p:sldId id="311" r:id="rId110"/>
    <p:sldId id="302" r:id="rId111"/>
  </p:sldIdLst>
  <p:sldSz cx="9144000" cy="6858000" type="screen4x3"/>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CC"/>
    <a:srgbClr val="0066CC"/>
    <a:srgbClr val="99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6434"/>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sz="quarter" idx="1"/>
          </p:nvPr>
        </p:nvSpPr>
        <p:spPr>
          <a:xfrm>
            <a:off x="3898102" y="0"/>
            <a:ext cx="2982119" cy="466434"/>
          </a:xfrm>
          <a:prstGeom prst="rect">
            <a:avLst/>
          </a:prstGeom>
        </p:spPr>
        <p:txBody>
          <a:bodyPr vert="horz" lIns="92446" tIns="46223" rIns="92446" bIns="46223" rtlCol="0"/>
          <a:lstStyle>
            <a:lvl1pPr algn="r">
              <a:defRPr sz="1200"/>
            </a:lvl1pPr>
          </a:lstStyle>
          <a:p>
            <a:fld id="{9525665D-E11C-4C29-9B32-6A9FF0902479}" type="datetimeFigureOut">
              <a:rPr lang="en-US" smtClean="0"/>
              <a:t>10/9/2019</a:t>
            </a:fld>
            <a:endParaRPr lang="en-US"/>
          </a:p>
        </p:txBody>
      </p:sp>
      <p:sp>
        <p:nvSpPr>
          <p:cNvPr id="4" name="Footer Placeholder 3"/>
          <p:cNvSpPr>
            <a:spLocks noGrp="1"/>
          </p:cNvSpPr>
          <p:nvPr>
            <p:ph type="ftr" sz="quarter" idx="2"/>
          </p:nvPr>
        </p:nvSpPr>
        <p:spPr>
          <a:xfrm>
            <a:off x="0" y="8829967"/>
            <a:ext cx="2982119" cy="466433"/>
          </a:xfrm>
          <a:prstGeom prst="rect">
            <a:avLst/>
          </a:prstGeom>
        </p:spPr>
        <p:txBody>
          <a:bodyPr vert="horz" lIns="92446" tIns="46223" rIns="92446" bIns="46223" rtlCol="0" anchor="b"/>
          <a:lstStyle>
            <a:lvl1pPr algn="l">
              <a:defRPr sz="1200"/>
            </a:lvl1pPr>
          </a:lstStyle>
          <a:p>
            <a:endParaRPr lang="en-US"/>
          </a:p>
        </p:txBody>
      </p:sp>
      <p:sp>
        <p:nvSpPr>
          <p:cNvPr id="5" name="Slide Number Placeholder 4"/>
          <p:cNvSpPr>
            <a:spLocks noGrp="1"/>
          </p:cNvSpPr>
          <p:nvPr>
            <p:ph type="sldNum" sz="quarter" idx="3"/>
          </p:nvPr>
        </p:nvSpPr>
        <p:spPr>
          <a:xfrm>
            <a:off x="3898102" y="8829967"/>
            <a:ext cx="2982119" cy="466433"/>
          </a:xfrm>
          <a:prstGeom prst="rect">
            <a:avLst/>
          </a:prstGeom>
        </p:spPr>
        <p:txBody>
          <a:bodyPr vert="horz" lIns="92446" tIns="46223" rIns="92446" bIns="46223" rtlCol="0" anchor="b"/>
          <a:lstStyle>
            <a:lvl1pPr algn="r">
              <a:defRPr sz="1200"/>
            </a:lvl1pPr>
          </a:lstStyle>
          <a:p>
            <a:fld id="{4C8A5564-FB78-47FD-8980-C2B8655F6CBE}" type="slidenum">
              <a:rPr lang="en-US" smtClean="0"/>
              <a:t>‹#›</a:t>
            </a:fld>
            <a:endParaRPr lang="en-US"/>
          </a:p>
        </p:txBody>
      </p:sp>
    </p:spTree>
    <p:extLst>
      <p:ext uri="{BB962C8B-B14F-4D97-AF65-F5344CB8AC3E}">
        <p14:creationId xmlns:p14="http://schemas.microsoft.com/office/powerpoint/2010/main" val="20569093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46" tIns="46223" rIns="92446" bIns="46223" rtlCol="0"/>
          <a:lstStyle>
            <a:lvl1pPr algn="l">
              <a:defRPr sz="1200"/>
            </a:lvl1pPr>
          </a:lstStyle>
          <a:p>
            <a:endParaRPr lang="en-MY"/>
          </a:p>
        </p:txBody>
      </p:sp>
      <p:sp>
        <p:nvSpPr>
          <p:cNvPr id="3" name="Date Placeholder 2"/>
          <p:cNvSpPr>
            <a:spLocks noGrp="1"/>
          </p:cNvSpPr>
          <p:nvPr>
            <p:ph type="dt" idx="1"/>
          </p:nvPr>
        </p:nvSpPr>
        <p:spPr>
          <a:xfrm>
            <a:off x="3898102" y="0"/>
            <a:ext cx="2982119" cy="464820"/>
          </a:xfrm>
          <a:prstGeom prst="rect">
            <a:avLst/>
          </a:prstGeom>
        </p:spPr>
        <p:txBody>
          <a:bodyPr vert="horz" lIns="92446" tIns="46223" rIns="92446" bIns="46223" rtlCol="0"/>
          <a:lstStyle>
            <a:lvl1pPr algn="r">
              <a:defRPr sz="1200"/>
            </a:lvl1pPr>
          </a:lstStyle>
          <a:p>
            <a:fld id="{00186C40-304F-4269-BFD8-870909FBCF4D}" type="datetimeFigureOut">
              <a:rPr lang="en-MY" smtClean="0"/>
              <a:t>9/10/2019</a:t>
            </a:fld>
            <a:endParaRPr lang="en-MY"/>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2446" tIns="46223" rIns="92446" bIns="46223" rtlCol="0" anchor="ctr"/>
          <a:lstStyle/>
          <a:p>
            <a:endParaRPr lang="en-MY"/>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2446" tIns="46223" rIns="92446" bIns="4622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829967"/>
            <a:ext cx="2982119" cy="464820"/>
          </a:xfrm>
          <a:prstGeom prst="rect">
            <a:avLst/>
          </a:prstGeom>
        </p:spPr>
        <p:txBody>
          <a:bodyPr vert="horz" lIns="92446" tIns="46223" rIns="92446" bIns="46223" rtlCol="0" anchor="b"/>
          <a:lstStyle>
            <a:lvl1pPr algn="l">
              <a:defRPr sz="1200"/>
            </a:lvl1pPr>
          </a:lstStyle>
          <a:p>
            <a:endParaRPr lang="en-MY"/>
          </a:p>
        </p:txBody>
      </p:sp>
      <p:sp>
        <p:nvSpPr>
          <p:cNvPr id="7" name="Slide Number Placeholder 6"/>
          <p:cNvSpPr>
            <a:spLocks noGrp="1"/>
          </p:cNvSpPr>
          <p:nvPr>
            <p:ph type="sldNum" sz="quarter" idx="5"/>
          </p:nvPr>
        </p:nvSpPr>
        <p:spPr>
          <a:xfrm>
            <a:off x="3898102" y="8829967"/>
            <a:ext cx="2982119" cy="464820"/>
          </a:xfrm>
          <a:prstGeom prst="rect">
            <a:avLst/>
          </a:prstGeom>
        </p:spPr>
        <p:txBody>
          <a:bodyPr vert="horz" lIns="92446" tIns="46223" rIns="92446" bIns="46223" rtlCol="0" anchor="b"/>
          <a:lstStyle>
            <a:lvl1pPr algn="r">
              <a:defRPr sz="1200"/>
            </a:lvl1pPr>
          </a:lstStyle>
          <a:p>
            <a:fld id="{1AEA695D-6983-46D4-B312-98C08D94CA00}" type="slidenum">
              <a:rPr lang="en-MY" smtClean="0"/>
              <a:t>‹#›</a:t>
            </a:fld>
            <a:endParaRPr lang="en-MY"/>
          </a:p>
        </p:txBody>
      </p:sp>
    </p:spTree>
    <p:extLst>
      <p:ext uri="{BB962C8B-B14F-4D97-AF65-F5344CB8AC3E}">
        <p14:creationId xmlns:p14="http://schemas.microsoft.com/office/powerpoint/2010/main" val="3033748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24544">
              <a:defRPr kumimoji="1" sz="2300">
                <a:solidFill>
                  <a:schemeClr val="bg1"/>
                </a:solidFill>
                <a:latin typeface="Symbol" pitchFamily="18" charset="2"/>
              </a:defRPr>
            </a:lvl1pPr>
            <a:lvl2pPr marL="710486" indent="-273264" defTabSz="924544">
              <a:defRPr kumimoji="1" sz="2300">
                <a:solidFill>
                  <a:schemeClr val="bg1"/>
                </a:solidFill>
                <a:latin typeface="Symbol" pitchFamily="18" charset="2"/>
              </a:defRPr>
            </a:lvl2pPr>
            <a:lvl3pPr marL="1093057" indent="-218612" defTabSz="924544">
              <a:defRPr kumimoji="1" sz="2300">
                <a:solidFill>
                  <a:schemeClr val="bg1"/>
                </a:solidFill>
                <a:latin typeface="Symbol" pitchFamily="18" charset="2"/>
              </a:defRPr>
            </a:lvl3pPr>
            <a:lvl4pPr marL="1530279" indent="-218612" defTabSz="924544">
              <a:defRPr kumimoji="1" sz="2300">
                <a:solidFill>
                  <a:schemeClr val="bg1"/>
                </a:solidFill>
                <a:latin typeface="Symbol" pitchFamily="18" charset="2"/>
              </a:defRPr>
            </a:lvl4pPr>
            <a:lvl5pPr marL="1967502" indent="-218612" defTabSz="924544">
              <a:defRPr kumimoji="1" sz="2300">
                <a:solidFill>
                  <a:schemeClr val="bg1"/>
                </a:solidFill>
                <a:latin typeface="Symbol" pitchFamily="18" charset="2"/>
              </a:defRPr>
            </a:lvl5pPr>
            <a:lvl6pPr marL="2404724" indent="-218612" algn="ctr" defTabSz="924544" eaLnBrk="0" fontAlgn="base" hangingPunct="0">
              <a:spcBef>
                <a:spcPts val="1147"/>
              </a:spcBef>
              <a:spcAft>
                <a:spcPct val="0"/>
              </a:spcAft>
              <a:defRPr kumimoji="1" sz="2300">
                <a:solidFill>
                  <a:schemeClr val="bg1"/>
                </a:solidFill>
                <a:latin typeface="Symbol" pitchFamily="18" charset="2"/>
              </a:defRPr>
            </a:lvl6pPr>
            <a:lvl7pPr marL="2841947" indent="-218612" algn="ctr" defTabSz="924544" eaLnBrk="0" fontAlgn="base" hangingPunct="0">
              <a:spcBef>
                <a:spcPts val="1147"/>
              </a:spcBef>
              <a:spcAft>
                <a:spcPct val="0"/>
              </a:spcAft>
              <a:defRPr kumimoji="1" sz="2300">
                <a:solidFill>
                  <a:schemeClr val="bg1"/>
                </a:solidFill>
                <a:latin typeface="Symbol" pitchFamily="18" charset="2"/>
              </a:defRPr>
            </a:lvl7pPr>
            <a:lvl8pPr marL="3279169" indent="-218612" algn="ctr" defTabSz="924544" eaLnBrk="0" fontAlgn="base" hangingPunct="0">
              <a:spcBef>
                <a:spcPts val="1147"/>
              </a:spcBef>
              <a:spcAft>
                <a:spcPct val="0"/>
              </a:spcAft>
              <a:defRPr kumimoji="1" sz="2300">
                <a:solidFill>
                  <a:schemeClr val="bg1"/>
                </a:solidFill>
                <a:latin typeface="Symbol" pitchFamily="18" charset="2"/>
              </a:defRPr>
            </a:lvl8pPr>
            <a:lvl9pPr marL="3716393" indent="-218612" algn="ctr" defTabSz="924544" eaLnBrk="0" fontAlgn="base" hangingPunct="0">
              <a:spcBef>
                <a:spcPts val="1147"/>
              </a:spcBef>
              <a:spcAft>
                <a:spcPct val="0"/>
              </a:spcAft>
              <a:defRPr kumimoji="1" sz="2300">
                <a:solidFill>
                  <a:schemeClr val="bg1"/>
                </a:solidFill>
                <a:latin typeface="Symbol" pitchFamily="18" charset="2"/>
              </a:defRPr>
            </a:lvl9pPr>
          </a:lstStyle>
          <a:p>
            <a:fld id="{5998E98A-6853-42CB-940A-4608AE623331}" type="slidenum">
              <a:rPr kumimoji="0" lang="en-US" altLang="en-US" sz="1200">
                <a:solidFill>
                  <a:schemeClr val="tx1"/>
                </a:solidFill>
                <a:latin typeface="Times New Roman" pitchFamily="18" charset="0"/>
              </a:rPr>
              <a:pPr/>
              <a:t>3</a:t>
            </a:fld>
            <a:endParaRPr kumimoji="0" lang="en-US" altLang="en-US" sz="1200">
              <a:solidFill>
                <a:schemeClr val="tx1"/>
              </a:solidFill>
              <a:latin typeface="Times New Roman" pitchFamily="18"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a:p>
        </p:txBody>
      </p:sp>
    </p:spTree>
    <p:extLst>
      <p:ext uri="{BB962C8B-B14F-4D97-AF65-F5344CB8AC3E}">
        <p14:creationId xmlns:p14="http://schemas.microsoft.com/office/powerpoint/2010/main" val="7932968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Generalization relationships are also permitted between packages.  However, since packages do not themselves have any semantics, generalization between packages is not very common (generalization amongst subsystems, however, is practical).</a:t>
            </a:r>
          </a:p>
          <a:p>
            <a:endParaRPr lang="en-US" dirty="0"/>
          </a:p>
          <a:p>
            <a:r>
              <a:rPr lang="en-US" dirty="0"/>
              <a:t>According to Grady </a:t>
            </a:r>
            <a:r>
              <a:rPr lang="en-US" dirty="0" err="1"/>
              <a:t>Booch</a:t>
            </a:r>
            <a:r>
              <a:rPr lang="en-US" dirty="0"/>
              <a:t>: “The terms “inheritance” and “generalization” are, practically speaking, interchangeable. The UML standardized on calling the relationship “generalization” so as not to confuse people with language-specific meanings of inheritance. To confuse matters further, some call this an “is-a” or a “kind of” relationship (especially those into conceptual modeling in the cognitive sciences). So, for most users, it’s fair to use either term. For power users - people who care about things like the UML </a:t>
            </a:r>
            <a:r>
              <a:rPr lang="en-US" dirty="0" err="1"/>
              <a:t>metamodel</a:t>
            </a:r>
            <a:r>
              <a:rPr lang="en-US" dirty="0"/>
              <a:t> and specifying formal semantics of the same, the relationship is called “generalization” and applying such a relationship between, for example, two classes, results in the subclass inheriting the structure and operations of the superclass (i.e. inheritance is the mechanism).</a:t>
            </a:r>
            <a:endParaRPr lang="en-US" dirty="0">
              <a:latin typeface="Arial" charset="0"/>
            </a:endParaRPr>
          </a:p>
        </p:txBody>
      </p:sp>
      <p:sp>
        <p:nvSpPr>
          <p:cNvPr id="4" name="Slide Number Placeholder 3"/>
          <p:cNvSpPr>
            <a:spLocks noGrp="1"/>
          </p:cNvSpPr>
          <p:nvPr>
            <p:ph type="sldNum" sz="quarter" idx="10"/>
          </p:nvPr>
        </p:nvSpPr>
        <p:spPr/>
        <p:txBody>
          <a:bodyPr/>
          <a:lstStyle/>
          <a:p>
            <a:fld id="{409ADFAF-0CA4-4162-B8DD-14E168D8BA9D}" type="slidenum">
              <a:rPr lang="en-MY" smtClean="0"/>
              <a:pPr/>
              <a:t>51</a:t>
            </a:fld>
            <a:endParaRPr lang="en-MY"/>
          </a:p>
        </p:txBody>
      </p:sp>
    </p:spTree>
    <p:extLst>
      <p:ext uri="{BB962C8B-B14F-4D97-AF65-F5344CB8AC3E}">
        <p14:creationId xmlns:p14="http://schemas.microsoft.com/office/powerpoint/2010/main" val="27330061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t>
            </a:r>
            <a:r>
              <a:rPr lang="en-US" baseline="0" dirty="0"/>
              <a:t> employee (manager) can be manager of ZERO to MANY employees</a:t>
            </a:r>
          </a:p>
          <a:p>
            <a:r>
              <a:rPr lang="en-US" dirty="0"/>
              <a:t>An employee (staff) can be managed by ZERO (you are your own boss) to ONE</a:t>
            </a:r>
            <a:r>
              <a:rPr lang="en-US" baseline="0" dirty="0"/>
              <a:t> employee (Manager)</a:t>
            </a:r>
            <a:endParaRPr lang="en-US" dirty="0"/>
          </a:p>
        </p:txBody>
      </p:sp>
      <p:sp>
        <p:nvSpPr>
          <p:cNvPr id="4" name="Slide Number Placeholder 3"/>
          <p:cNvSpPr>
            <a:spLocks noGrp="1"/>
          </p:cNvSpPr>
          <p:nvPr>
            <p:ph type="sldNum" sz="quarter" idx="10"/>
          </p:nvPr>
        </p:nvSpPr>
        <p:spPr/>
        <p:txBody>
          <a:bodyPr/>
          <a:lstStyle/>
          <a:p>
            <a:fld id="{409ADFAF-0CA4-4162-B8DD-14E168D8BA9D}" type="slidenum">
              <a:rPr lang="en-MY" smtClean="0"/>
              <a:pPr/>
              <a:t>64</a:t>
            </a:fld>
            <a:endParaRPr lang="en-MY" dirty="0"/>
          </a:p>
        </p:txBody>
      </p:sp>
    </p:spTree>
    <p:extLst>
      <p:ext uri="{BB962C8B-B14F-4D97-AF65-F5344CB8AC3E}">
        <p14:creationId xmlns:p14="http://schemas.microsoft.com/office/powerpoint/2010/main" val="37178431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24544">
              <a:defRPr kumimoji="1" sz="2300">
                <a:solidFill>
                  <a:schemeClr val="bg1"/>
                </a:solidFill>
                <a:latin typeface="Symbol" pitchFamily="18" charset="2"/>
              </a:defRPr>
            </a:lvl1pPr>
            <a:lvl2pPr marL="710486" indent="-273264" defTabSz="924544">
              <a:defRPr kumimoji="1" sz="2300">
                <a:solidFill>
                  <a:schemeClr val="bg1"/>
                </a:solidFill>
                <a:latin typeface="Symbol" pitchFamily="18" charset="2"/>
              </a:defRPr>
            </a:lvl2pPr>
            <a:lvl3pPr marL="1093057" indent="-218612" defTabSz="924544">
              <a:defRPr kumimoji="1" sz="2300">
                <a:solidFill>
                  <a:schemeClr val="bg1"/>
                </a:solidFill>
                <a:latin typeface="Symbol" pitchFamily="18" charset="2"/>
              </a:defRPr>
            </a:lvl3pPr>
            <a:lvl4pPr marL="1530279" indent="-218612" defTabSz="924544">
              <a:defRPr kumimoji="1" sz="2300">
                <a:solidFill>
                  <a:schemeClr val="bg1"/>
                </a:solidFill>
                <a:latin typeface="Symbol" pitchFamily="18" charset="2"/>
              </a:defRPr>
            </a:lvl4pPr>
            <a:lvl5pPr marL="1967502" indent="-218612" defTabSz="924544">
              <a:defRPr kumimoji="1" sz="2300">
                <a:solidFill>
                  <a:schemeClr val="bg1"/>
                </a:solidFill>
                <a:latin typeface="Symbol" pitchFamily="18" charset="2"/>
              </a:defRPr>
            </a:lvl5pPr>
            <a:lvl6pPr marL="2404724" indent="-218612" algn="ctr" defTabSz="924544" eaLnBrk="0" fontAlgn="base" hangingPunct="0">
              <a:spcBef>
                <a:spcPts val="1147"/>
              </a:spcBef>
              <a:spcAft>
                <a:spcPct val="0"/>
              </a:spcAft>
              <a:defRPr kumimoji="1" sz="2300">
                <a:solidFill>
                  <a:schemeClr val="bg1"/>
                </a:solidFill>
                <a:latin typeface="Symbol" pitchFamily="18" charset="2"/>
              </a:defRPr>
            </a:lvl6pPr>
            <a:lvl7pPr marL="2841947" indent="-218612" algn="ctr" defTabSz="924544" eaLnBrk="0" fontAlgn="base" hangingPunct="0">
              <a:spcBef>
                <a:spcPts val="1147"/>
              </a:spcBef>
              <a:spcAft>
                <a:spcPct val="0"/>
              </a:spcAft>
              <a:defRPr kumimoji="1" sz="2300">
                <a:solidFill>
                  <a:schemeClr val="bg1"/>
                </a:solidFill>
                <a:latin typeface="Symbol" pitchFamily="18" charset="2"/>
              </a:defRPr>
            </a:lvl7pPr>
            <a:lvl8pPr marL="3279169" indent="-218612" algn="ctr" defTabSz="924544" eaLnBrk="0" fontAlgn="base" hangingPunct="0">
              <a:spcBef>
                <a:spcPts val="1147"/>
              </a:spcBef>
              <a:spcAft>
                <a:spcPct val="0"/>
              </a:spcAft>
              <a:defRPr kumimoji="1" sz="2300">
                <a:solidFill>
                  <a:schemeClr val="bg1"/>
                </a:solidFill>
                <a:latin typeface="Symbol" pitchFamily="18" charset="2"/>
              </a:defRPr>
            </a:lvl8pPr>
            <a:lvl9pPr marL="3716393" indent="-218612" algn="ctr" defTabSz="924544" eaLnBrk="0" fontAlgn="base" hangingPunct="0">
              <a:spcBef>
                <a:spcPts val="1147"/>
              </a:spcBef>
              <a:spcAft>
                <a:spcPct val="0"/>
              </a:spcAft>
              <a:defRPr kumimoji="1" sz="2300">
                <a:solidFill>
                  <a:schemeClr val="bg1"/>
                </a:solidFill>
                <a:latin typeface="Symbol" pitchFamily="18" charset="2"/>
              </a:defRPr>
            </a:lvl9pPr>
          </a:lstStyle>
          <a:p>
            <a:fld id="{5998E98A-6853-42CB-940A-4608AE623331}" type="slidenum">
              <a:rPr kumimoji="0" lang="en-US" altLang="en-US" sz="1200">
                <a:solidFill>
                  <a:schemeClr val="tx1"/>
                </a:solidFill>
                <a:latin typeface="Times New Roman" pitchFamily="18" charset="0"/>
              </a:rPr>
              <a:pPr/>
              <a:t>92</a:t>
            </a:fld>
            <a:endParaRPr kumimoji="0" lang="en-US" altLang="en-US" sz="1200">
              <a:solidFill>
                <a:schemeClr val="tx1"/>
              </a:solidFill>
              <a:latin typeface="Times New Roman" pitchFamily="18"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a:p>
        </p:txBody>
      </p:sp>
    </p:spTree>
    <p:extLst>
      <p:ext uri="{BB962C8B-B14F-4D97-AF65-F5344CB8AC3E}">
        <p14:creationId xmlns:p14="http://schemas.microsoft.com/office/powerpoint/2010/main" val="22678006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24544">
              <a:defRPr kumimoji="1" sz="2300">
                <a:solidFill>
                  <a:schemeClr val="bg1"/>
                </a:solidFill>
                <a:latin typeface="Symbol" pitchFamily="18" charset="2"/>
              </a:defRPr>
            </a:lvl1pPr>
            <a:lvl2pPr marL="710486" indent="-273264" defTabSz="924544">
              <a:defRPr kumimoji="1" sz="2300">
                <a:solidFill>
                  <a:schemeClr val="bg1"/>
                </a:solidFill>
                <a:latin typeface="Symbol" pitchFamily="18" charset="2"/>
              </a:defRPr>
            </a:lvl2pPr>
            <a:lvl3pPr marL="1093057" indent="-218612" defTabSz="924544">
              <a:defRPr kumimoji="1" sz="2300">
                <a:solidFill>
                  <a:schemeClr val="bg1"/>
                </a:solidFill>
                <a:latin typeface="Symbol" pitchFamily="18" charset="2"/>
              </a:defRPr>
            </a:lvl3pPr>
            <a:lvl4pPr marL="1530279" indent="-218612" defTabSz="924544">
              <a:defRPr kumimoji="1" sz="2300">
                <a:solidFill>
                  <a:schemeClr val="bg1"/>
                </a:solidFill>
                <a:latin typeface="Symbol" pitchFamily="18" charset="2"/>
              </a:defRPr>
            </a:lvl4pPr>
            <a:lvl5pPr marL="1967502" indent="-218612" defTabSz="924544">
              <a:defRPr kumimoji="1" sz="2300">
                <a:solidFill>
                  <a:schemeClr val="bg1"/>
                </a:solidFill>
                <a:latin typeface="Symbol" pitchFamily="18" charset="2"/>
              </a:defRPr>
            </a:lvl5pPr>
            <a:lvl6pPr marL="2404724" indent="-218612" algn="ctr" defTabSz="924544" eaLnBrk="0" fontAlgn="base" hangingPunct="0">
              <a:spcBef>
                <a:spcPts val="1147"/>
              </a:spcBef>
              <a:spcAft>
                <a:spcPct val="0"/>
              </a:spcAft>
              <a:defRPr kumimoji="1" sz="2300">
                <a:solidFill>
                  <a:schemeClr val="bg1"/>
                </a:solidFill>
                <a:latin typeface="Symbol" pitchFamily="18" charset="2"/>
              </a:defRPr>
            </a:lvl6pPr>
            <a:lvl7pPr marL="2841947" indent="-218612" algn="ctr" defTabSz="924544" eaLnBrk="0" fontAlgn="base" hangingPunct="0">
              <a:spcBef>
                <a:spcPts val="1147"/>
              </a:spcBef>
              <a:spcAft>
                <a:spcPct val="0"/>
              </a:spcAft>
              <a:defRPr kumimoji="1" sz="2300">
                <a:solidFill>
                  <a:schemeClr val="bg1"/>
                </a:solidFill>
                <a:latin typeface="Symbol" pitchFamily="18" charset="2"/>
              </a:defRPr>
            </a:lvl7pPr>
            <a:lvl8pPr marL="3279169" indent="-218612" algn="ctr" defTabSz="924544" eaLnBrk="0" fontAlgn="base" hangingPunct="0">
              <a:spcBef>
                <a:spcPts val="1147"/>
              </a:spcBef>
              <a:spcAft>
                <a:spcPct val="0"/>
              </a:spcAft>
              <a:defRPr kumimoji="1" sz="2300">
                <a:solidFill>
                  <a:schemeClr val="bg1"/>
                </a:solidFill>
                <a:latin typeface="Symbol" pitchFamily="18" charset="2"/>
              </a:defRPr>
            </a:lvl8pPr>
            <a:lvl9pPr marL="3716393" indent="-218612" algn="ctr" defTabSz="924544" eaLnBrk="0" fontAlgn="base" hangingPunct="0">
              <a:spcBef>
                <a:spcPts val="1147"/>
              </a:spcBef>
              <a:spcAft>
                <a:spcPct val="0"/>
              </a:spcAft>
              <a:defRPr kumimoji="1" sz="2300">
                <a:solidFill>
                  <a:schemeClr val="bg1"/>
                </a:solidFill>
                <a:latin typeface="Symbol" pitchFamily="18" charset="2"/>
              </a:defRPr>
            </a:lvl9pPr>
          </a:lstStyle>
          <a:p>
            <a:fld id="{5998E98A-6853-42CB-940A-4608AE623331}" type="slidenum">
              <a:rPr kumimoji="0" lang="en-US" altLang="en-US" sz="1200">
                <a:solidFill>
                  <a:schemeClr val="tx1"/>
                </a:solidFill>
                <a:latin typeface="Times New Roman" pitchFamily="18" charset="0"/>
              </a:rPr>
              <a:pPr/>
              <a:t>96</a:t>
            </a:fld>
            <a:endParaRPr kumimoji="0" lang="en-US" altLang="en-US" sz="1200">
              <a:solidFill>
                <a:schemeClr val="tx1"/>
              </a:solidFill>
              <a:latin typeface="Times New Roman" pitchFamily="18"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a:p>
        </p:txBody>
      </p:sp>
    </p:spTree>
    <p:extLst>
      <p:ext uri="{BB962C8B-B14F-4D97-AF65-F5344CB8AC3E}">
        <p14:creationId xmlns:p14="http://schemas.microsoft.com/office/powerpoint/2010/main" val="23983480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24544">
              <a:defRPr kumimoji="1" sz="2300">
                <a:solidFill>
                  <a:schemeClr val="bg1"/>
                </a:solidFill>
                <a:latin typeface="Symbol" pitchFamily="18" charset="2"/>
              </a:defRPr>
            </a:lvl1pPr>
            <a:lvl2pPr marL="710486" indent="-273264" defTabSz="924544">
              <a:defRPr kumimoji="1" sz="2300">
                <a:solidFill>
                  <a:schemeClr val="bg1"/>
                </a:solidFill>
                <a:latin typeface="Symbol" pitchFamily="18" charset="2"/>
              </a:defRPr>
            </a:lvl2pPr>
            <a:lvl3pPr marL="1093057" indent="-218612" defTabSz="924544">
              <a:defRPr kumimoji="1" sz="2300">
                <a:solidFill>
                  <a:schemeClr val="bg1"/>
                </a:solidFill>
                <a:latin typeface="Symbol" pitchFamily="18" charset="2"/>
              </a:defRPr>
            </a:lvl3pPr>
            <a:lvl4pPr marL="1530279" indent="-218612" defTabSz="924544">
              <a:defRPr kumimoji="1" sz="2300">
                <a:solidFill>
                  <a:schemeClr val="bg1"/>
                </a:solidFill>
                <a:latin typeface="Symbol" pitchFamily="18" charset="2"/>
              </a:defRPr>
            </a:lvl4pPr>
            <a:lvl5pPr marL="1967502" indent="-218612" defTabSz="924544">
              <a:defRPr kumimoji="1" sz="2300">
                <a:solidFill>
                  <a:schemeClr val="bg1"/>
                </a:solidFill>
                <a:latin typeface="Symbol" pitchFamily="18" charset="2"/>
              </a:defRPr>
            </a:lvl5pPr>
            <a:lvl6pPr marL="2404724" indent="-218612" algn="ctr" defTabSz="924544" eaLnBrk="0" fontAlgn="base" hangingPunct="0">
              <a:spcBef>
                <a:spcPts val="1147"/>
              </a:spcBef>
              <a:spcAft>
                <a:spcPct val="0"/>
              </a:spcAft>
              <a:defRPr kumimoji="1" sz="2300">
                <a:solidFill>
                  <a:schemeClr val="bg1"/>
                </a:solidFill>
                <a:latin typeface="Symbol" pitchFamily="18" charset="2"/>
              </a:defRPr>
            </a:lvl6pPr>
            <a:lvl7pPr marL="2841947" indent="-218612" algn="ctr" defTabSz="924544" eaLnBrk="0" fontAlgn="base" hangingPunct="0">
              <a:spcBef>
                <a:spcPts val="1147"/>
              </a:spcBef>
              <a:spcAft>
                <a:spcPct val="0"/>
              </a:spcAft>
              <a:defRPr kumimoji="1" sz="2300">
                <a:solidFill>
                  <a:schemeClr val="bg1"/>
                </a:solidFill>
                <a:latin typeface="Symbol" pitchFamily="18" charset="2"/>
              </a:defRPr>
            </a:lvl7pPr>
            <a:lvl8pPr marL="3279169" indent="-218612" algn="ctr" defTabSz="924544" eaLnBrk="0" fontAlgn="base" hangingPunct="0">
              <a:spcBef>
                <a:spcPts val="1147"/>
              </a:spcBef>
              <a:spcAft>
                <a:spcPct val="0"/>
              </a:spcAft>
              <a:defRPr kumimoji="1" sz="2300">
                <a:solidFill>
                  <a:schemeClr val="bg1"/>
                </a:solidFill>
                <a:latin typeface="Symbol" pitchFamily="18" charset="2"/>
              </a:defRPr>
            </a:lvl8pPr>
            <a:lvl9pPr marL="3716393" indent="-218612" algn="ctr" defTabSz="924544" eaLnBrk="0" fontAlgn="base" hangingPunct="0">
              <a:spcBef>
                <a:spcPts val="1147"/>
              </a:spcBef>
              <a:spcAft>
                <a:spcPct val="0"/>
              </a:spcAft>
              <a:defRPr kumimoji="1" sz="2300">
                <a:solidFill>
                  <a:schemeClr val="bg1"/>
                </a:solidFill>
                <a:latin typeface="Symbol" pitchFamily="18" charset="2"/>
              </a:defRPr>
            </a:lvl9pPr>
          </a:lstStyle>
          <a:p>
            <a:fld id="{5998E98A-6853-42CB-940A-4608AE623331}" type="slidenum">
              <a:rPr kumimoji="0" lang="en-US" altLang="en-US" sz="1200">
                <a:solidFill>
                  <a:schemeClr val="tx1"/>
                </a:solidFill>
                <a:latin typeface="Times New Roman" pitchFamily="18" charset="0"/>
              </a:rPr>
              <a:pPr/>
              <a:t>98</a:t>
            </a:fld>
            <a:endParaRPr kumimoji="0" lang="en-US" altLang="en-US" sz="1200">
              <a:solidFill>
                <a:schemeClr val="tx1"/>
              </a:solidFill>
              <a:latin typeface="Times New Roman" pitchFamily="18"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a:p>
        </p:txBody>
      </p:sp>
    </p:spTree>
    <p:extLst>
      <p:ext uri="{BB962C8B-B14F-4D97-AF65-F5344CB8AC3E}">
        <p14:creationId xmlns:p14="http://schemas.microsoft.com/office/powerpoint/2010/main" val="2315771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24544">
              <a:defRPr kumimoji="1" sz="2300">
                <a:solidFill>
                  <a:schemeClr val="bg1"/>
                </a:solidFill>
                <a:latin typeface="Symbol" pitchFamily="18" charset="2"/>
              </a:defRPr>
            </a:lvl1pPr>
            <a:lvl2pPr marL="710486" indent="-273264" defTabSz="924544">
              <a:defRPr kumimoji="1" sz="2300">
                <a:solidFill>
                  <a:schemeClr val="bg1"/>
                </a:solidFill>
                <a:latin typeface="Symbol" pitchFamily="18" charset="2"/>
              </a:defRPr>
            </a:lvl2pPr>
            <a:lvl3pPr marL="1093057" indent="-218612" defTabSz="924544">
              <a:defRPr kumimoji="1" sz="2300">
                <a:solidFill>
                  <a:schemeClr val="bg1"/>
                </a:solidFill>
                <a:latin typeface="Symbol" pitchFamily="18" charset="2"/>
              </a:defRPr>
            </a:lvl3pPr>
            <a:lvl4pPr marL="1530279" indent="-218612" defTabSz="924544">
              <a:defRPr kumimoji="1" sz="2300">
                <a:solidFill>
                  <a:schemeClr val="bg1"/>
                </a:solidFill>
                <a:latin typeface="Symbol" pitchFamily="18" charset="2"/>
              </a:defRPr>
            </a:lvl4pPr>
            <a:lvl5pPr marL="1967502" indent="-218612" defTabSz="924544">
              <a:defRPr kumimoji="1" sz="2300">
                <a:solidFill>
                  <a:schemeClr val="bg1"/>
                </a:solidFill>
                <a:latin typeface="Symbol" pitchFamily="18" charset="2"/>
              </a:defRPr>
            </a:lvl5pPr>
            <a:lvl6pPr marL="2404724" indent="-218612" algn="ctr" defTabSz="924544" eaLnBrk="0" fontAlgn="base" hangingPunct="0">
              <a:spcBef>
                <a:spcPts val="1147"/>
              </a:spcBef>
              <a:spcAft>
                <a:spcPct val="0"/>
              </a:spcAft>
              <a:defRPr kumimoji="1" sz="2300">
                <a:solidFill>
                  <a:schemeClr val="bg1"/>
                </a:solidFill>
                <a:latin typeface="Symbol" pitchFamily="18" charset="2"/>
              </a:defRPr>
            </a:lvl6pPr>
            <a:lvl7pPr marL="2841947" indent="-218612" algn="ctr" defTabSz="924544" eaLnBrk="0" fontAlgn="base" hangingPunct="0">
              <a:spcBef>
                <a:spcPts val="1147"/>
              </a:spcBef>
              <a:spcAft>
                <a:spcPct val="0"/>
              </a:spcAft>
              <a:defRPr kumimoji="1" sz="2300">
                <a:solidFill>
                  <a:schemeClr val="bg1"/>
                </a:solidFill>
                <a:latin typeface="Symbol" pitchFamily="18" charset="2"/>
              </a:defRPr>
            </a:lvl7pPr>
            <a:lvl8pPr marL="3279169" indent="-218612" algn="ctr" defTabSz="924544" eaLnBrk="0" fontAlgn="base" hangingPunct="0">
              <a:spcBef>
                <a:spcPts val="1147"/>
              </a:spcBef>
              <a:spcAft>
                <a:spcPct val="0"/>
              </a:spcAft>
              <a:defRPr kumimoji="1" sz="2300">
                <a:solidFill>
                  <a:schemeClr val="bg1"/>
                </a:solidFill>
                <a:latin typeface="Symbol" pitchFamily="18" charset="2"/>
              </a:defRPr>
            </a:lvl8pPr>
            <a:lvl9pPr marL="3716393" indent="-218612" algn="ctr" defTabSz="924544" eaLnBrk="0" fontAlgn="base" hangingPunct="0">
              <a:spcBef>
                <a:spcPts val="1147"/>
              </a:spcBef>
              <a:spcAft>
                <a:spcPct val="0"/>
              </a:spcAft>
              <a:defRPr kumimoji="1" sz="2300">
                <a:solidFill>
                  <a:schemeClr val="bg1"/>
                </a:solidFill>
                <a:latin typeface="Symbol" pitchFamily="18" charset="2"/>
              </a:defRPr>
            </a:lvl9pPr>
          </a:lstStyle>
          <a:p>
            <a:fld id="{30187F9A-0C5C-4A37-ADFE-ABD022C2338E}" type="slidenum">
              <a:rPr kumimoji="0" lang="en-US" altLang="en-US" sz="1200">
                <a:solidFill>
                  <a:schemeClr val="tx1"/>
                </a:solidFill>
                <a:latin typeface="Times New Roman" pitchFamily="18" charset="0"/>
              </a:rPr>
              <a:pPr/>
              <a:t>4</a:t>
            </a:fld>
            <a:endParaRPr kumimoji="0" lang="en-US" altLang="en-US" sz="1200">
              <a:solidFill>
                <a:schemeClr val="tx1"/>
              </a:solidFill>
              <a:latin typeface="Times New Roman" pitchFamily="18"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a:p>
        </p:txBody>
      </p:sp>
    </p:spTree>
    <p:extLst>
      <p:ext uri="{BB962C8B-B14F-4D97-AF65-F5344CB8AC3E}">
        <p14:creationId xmlns:p14="http://schemas.microsoft.com/office/powerpoint/2010/main" val="3986208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24544">
              <a:defRPr kumimoji="1" sz="2300">
                <a:solidFill>
                  <a:schemeClr val="bg1"/>
                </a:solidFill>
                <a:latin typeface="Symbol" pitchFamily="18" charset="2"/>
              </a:defRPr>
            </a:lvl1pPr>
            <a:lvl2pPr marL="710486" indent="-273264" defTabSz="924544">
              <a:defRPr kumimoji="1" sz="2300">
                <a:solidFill>
                  <a:schemeClr val="bg1"/>
                </a:solidFill>
                <a:latin typeface="Symbol" pitchFamily="18" charset="2"/>
              </a:defRPr>
            </a:lvl2pPr>
            <a:lvl3pPr marL="1093057" indent="-218612" defTabSz="924544">
              <a:defRPr kumimoji="1" sz="2300">
                <a:solidFill>
                  <a:schemeClr val="bg1"/>
                </a:solidFill>
                <a:latin typeface="Symbol" pitchFamily="18" charset="2"/>
              </a:defRPr>
            </a:lvl3pPr>
            <a:lvl4pPr marL="1530279" indent="-218612" defTabSz="924544">
              <a:defRPr kumimoji="1" sz="2300">
                <a:solidFill>
                  <a:schemeClr val="bg1"/>
                </a:solidFill>
                <a:latin typeface="Symbol" pitchFamily="18" charset="2"/>
              </a:defRPr>
            </a:lvl4pPr>
            <a:lvl5pPr marL="1967502" indent="-218612" defTabSz="924544">
              <a:defRPr kumimoji="1" sz="2300">
                <a:solidFill>
                  <a:schemeClr val="bg1"/>
                </a:solidFill>
                <a:latin typeface="Symbol" pitchFamily="18" charset="2"/>
              </a:defRPr>
            </a:lvl5pPr>
            <a:lvl6pPr marL="2404724" indent="-218612" algn="ctr" defTabSz="924544" eaLnBrk="0" fontAlgn="base" hangingPunct="0">
              <a:spcBef>
                <a:spcPts val="1147"/>
              </a:spcBef>
              <a:spcAft>
                <a:spcPct val="0"/>
              </a:spcAft>
              <a:defRPr kumimoji="1" sz="2300">
                <a:solidFill>
                  <a:schemeClr val="bg1"/>
                </a:solidFill>
                <a:latin typeface="Symbol" pitchFamily="18" charset="2"/>
              </a:defRPr>
            </a:lvl6pPr>
            <a:lvl7pPr marL="2841947" indent="-218612" algn="ctr" defTabSz="924544" eaLnBrk="0" fontAlgn="base" hangingPunct="0">
              <a:spcBef>
                <a:spcPts val="1147"/>
              </a:spcBef>
              <a:spcAft>
                <a:spcPct val="0"/>
              </a:spcAft>
              <a:defRPr kumimoji="1" sz="2300">
                <a:solidFill>
                  <a:schemeClr val="bg1"/>
                </a:solidFill>
                <a:latin typeface="Symbol" pitchFamily="18" charset="2"/>
              </a:defRPr>
            </a:lvl7pPr>
            <a:lvl8pPr marL="3279169" indent="-218612" algn="ctr" defTabSz="924544" eaLnBrk="0" fontAlgn="base" hangingPunct="0">
              <a:spcBef>
                <a:spcPts val="1147"/>
              </a:spcBef>
              <a:spcAft>
                <a:spcPct val="0"/>
              </a:spcAft>
              <a:defRPr kumimoji="1" sz="2300">
                <a:solidFill>
                  <a:schemeClr val="bg1"/>
                </a:solidFill>
                <a:latin typeface="Symbol" pitchFamily="18" charset="2"/>
              </a:defRPr>
            </a:lvl8pPr>
            <a:lvl9pPr marL="3716393" indent="-218612" algn="ctr" defTabSz="924544" eaLnBrk="0" fontAlgn="base" hangingPunct="0">
              <a:spcBef>
                <a:spcPts val="1147"/>
              </a:spcBef>
              <a:spcAft>
                <a:spcPct val="0"/>
              </a:spcAft>
              <a:defRPr kumimoji="1" sz="2300">
                <a:solidFill>
                  <a:schemeClr val="bg1"/>
                </a:solidFill>
                <a:latin typeface="Symbol" pitchFamily="18" charset="2"/>
              </a:defRPr>
            </a:lvl9pPr>
          </a:lstStyle>
          <a:p>
            <a:fld id="{30187F9A-0C5C-4A37-ADFE-ABD022C2338E}" type="slidenum">
              <a:rPr kumimoji="0" lang="en-US" altLang="en-US" sz="1200">
                <a:solidFill>
                  <a:schemeClr val="tx1"/>
                </a:solidFill>
                <a:latin typeface="Times New Roman" pitchFamily="18" charset="0"/>
              </a:rPr>
              <a:pPr/>
              <a:t>5</a:t>
            </a:fld>
            <a:endParaRPr kumimoji="0" lang="en-US" altLang="en-US" sz="1200">
              <a:solidFill>
                <a:schemeClr val="tx1"/>
              </a:solidFill>
              <a:latin typeface="Times New Roman" pitchFamily="18"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a:p>
        </p:txBody>
      </p:sp>
    </p:spTree>
    <p:extLst>
      <p:ext uri="{BB962C8B-B14F-4D97-AF65-F5344CB8AC3E}">
        <p14:creationId xmlns:p14="http://schemas.microsoft.com/office/powerpoint/2010/main" val="2856962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24544">
              <a:defRPr kumimoji="1" sz="2300">
                <a:solidFill>
                  <a:schemeClr val="bg1"/>
                </a:solidFill>
                <a:latin typeface="Symbol" pitchFamily="18" charset="2"/>
              </a:defRPr>
            </a:lvl1pPr>
            <a:lvl2pPr marL="710486" indent="-273264" defTabSz="924544">
              <a:defRPr kumimoji="1" sz="2300">
                <a:solidFill>
                  <a:schemeClr val="bg1"/>
                </a:solidFill>
                <a:latin typeface="Symbol" pitchFamily="18" charset="2"/>
              </a:defRPr>
            </a:lvl2pPr>
            <a:lvl3pPr marL="1093057" indent="-218612" defTabSz="924544">
              <a:defRPr kumimoji="1" sz="2300">
                <a:solidFill>
                  <a:schemeClr val="bg1"/>
                </a:solidFill>
                <a:latin typeface="Symbol" pitchFamily="18" charset="2"/>
              </a:defRPr>
            </a:lvl3pPr>
            <a:lvl4pPr marL="1530279" indent="-218612" defTabSz="924544">
              <a:defRPr kumimoji="1" sz="2300">
                <a:solidFill>
                  <a:schemeClr val="bg1"/>
                </a:solidFill>
                <a:latin typeface="Symbol" pitchFamily="18" charset="2"/>
              </a:defRPr>
            </a:lvl4pPr>
            <a:lvl5pPr marL="1967502" indent="-218612" defTabSz="924544">
              <a:defRPr kumimoji="1" sz="2300">
                <a:solidFill>
                  <a:schemeClr val="bg1"/>
                </a:solidFill>
                <a:latin typeface="Symbol" pitchFamily="18" charset="2"/>
              </a:defRPr>
            </a:lvl5pPr>
            <a:lvl6pPr marL="2404724" indent="-218612" algn="ctr" defTabSz="924544" eaLnBrk="0" fontAlgn="base" hangingPunct="0">
              <a:spcBef>
                <a:spcPts val="1147"/>
              </a:spcBef>
              <a:spcAft>
                <a:spcPct val="0"/>
              </a:spcAft>
              <a:defRPr kumimoji="1" sz="2300">
                <a:solidFill>
                  <a:schemeClr val="bg1"/>
                </a:solidFill>
                <a:latin typeface="Symbol" pitchFamily="18" charset="2"/>
              </a:defRPr>
            </a:lvl6pPr>
            <a:lvl7pPr marL="2841947" indent="-218612" algn="ctr" defTabSz="924544" eaLnBrk="0" fontAlgn="base" hangingPunct="0">
              <a:spcBef>
                <a:spcPts val="1147"/>
              </a:spcBef>
              <a:spcAft>
                <a:spcPct val="0"/>
              </a:spcAft>
              <a:defRPr kumimoji="1" sz="2300">
                <a:solidFill>
                  <a:schemeClr val="bg1"/>
                </a:solidFill>
                <a:latin typeface="Symbol" pitchFamily="18" charset="2"/>
              </a:defRPr>
            </a:lvl7pPr>
            <a:lvl8pPr marL="3279169" indent="-218612" algn="ctr" defTabSz="924544" eaLnBrk="0" fontAlgn="base" hangingPunct="0">
              <a:spcBef>
                <a:spcPts val="1147"/>
              </a:spcBef>
              <a:spcAft>
                <a:spcPct val="0"/>
              </a:spcAft>
              <a:defRPr kumimoji="1" sz="2300">
                <a:solidFill>
                  <a:schemeClr val="bg1"/>
                </a:solidFill>
                <a:latin typeface="Symbol" pitchFamily="18" charset="2"/>
              </a:defRPr>
            </a:lvl8pPr>
            <a:lvl9pPr marL="3716393" indent="-218612" algn="ctr" defTabSz="924544" eaLnBrk="0" fontAlgn="base" hangingPunct="0">
              <a:spcBef>
                <a:spcPts val="1147"/>
              </a:spcBef>
              <a:spcAft>
                <a:spcPct val="0"/>
              </a:spcAft>
              <a:defRPr kumimoji="1" sz="2300">
                <a:solidFill>
                  <a:schemeClr val="bg1"/>
                </a:solidFill>
                <a:latin typeface="Symbol" pitchFamily="18" charset="2"/>
              </a:defRPr>
            </a:lvl9pPr>
          </a:lstStyle>
          <a:p>
            <a:fld id="{30187F9A-0C5C-4A37-ADFE-ABD022C2338E}" type="slidenum">
              <a:rPr kumimoji="0" lang="en-US" altLang="en-US" sz="1200">
                <a:solidFill>
                  <a:schemeClr val="tx1"/>
                </a:solidFill>
                <a:latin typeface="Times New Roman" pitchFamily="18" charset="0"/>
              </a:rPr>
              <a:pPr/>
              <a:t>6</a:t>
            </a:fld>
            <a:endParaRPr kumimoji="0" lang="en-US" altLang="en-US" sz="1200">
              <a:solidFill>
                <a:schemeClr val="tx1"/>
              </a:solidFill>
              <a:latin typeface="Times New Roman" pitchFamily="18"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a:p>
        </p:txBody>
      </p:sp>
    </p:spTree>
    <p:extLst>
      <p:ext uri="{BB962C8B-B14F-4D97-AF65-F5344CB8AC3E}">
        <p14:creationId xmlns:p14="http://schemas.microsoft.com/office/powerpoint/2010/main" val="3423792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24544">
              <a:defRPr kumimoji="1" sz="2300">
                <a:solidFill>
                  <a:schemeClr val="bg1"/>
                </a:solidFill>
                <a:latin typeface="Symbol" pitchFamily="18" charset="2"/>
              </a:defRPr>
            </a:lvl1pPr>
            <a:lvl2pPr marL="710486" indent="-273264" defTabSz="924544">
              <a:defRPr kumimoji="1" sz="2300">
                <a:solidFill>
                  <a:schemeClr val="bg1"/>
                </a:solidFill>
                <a:latin typeface="Symbol" pitchFamily="18" charset="2"/>
              </a:defRPr>
            </a:lvl2pPr>
            <a:lvl3pPr marL="1093057" indent="-218612" defTabSz="924544">
              <a:defRPr kumimoji="1" sz="2300">
                <a:solidFill>
                  <a:schemeClr val="bg1"/>
                </a:solidFill>
                <a:latin typeface="Symbol" pitchFamily="18" charset="2"/>
              </a:defRPr>
            </a:lvl3pPr>
            <a:lvl4pPr marL="1530279" indent="-218612" defTabSz="924544">
              <a:defRPr kumimoji="1" sz="2300">
                <a:solidFill>
                  <a:schemeClr val="bg1"/>
                </a:solidFill>
                <a:latin typeface="Symbol" pitchFamily="18" charset="2"/>
              </a:defRPr>
            </a:lvl4pPr>
            <a:lvl5pPr marL="1967502" indent="-218612" defTabSz="924544">
              <a:defRPr kumimoji="1" sz="2300">
                <a:solidFill>
                  <a:schemeClr val="bg1"/>
                </a:solidFill>
                <a:latin typeface="Symbol" pitchFamily="18" charset="2"/>
              </a:defRPr>
            </a:lvl5pPr>
            <a:lvl6pPr marL="2404724" indent="-218612" algn="ctr" defTabSz="924544" eaLnBrk="0" fontAlgn="base" hangingPunct="0">
              <a:spcBef>
                <a:spcPts val="1147"/>
              </a:spcBef>
              <a:spcAft>
                <a:spcPct val="0"/>
              </a:spcAft>
              <a:defRPr kumimoji="1" sz="2300">
                <a:solidFill>
                  <a:schemeClr val="bg1"/>
                </a:solidFill>
                <a:latin typeface="Symbol" pitchFamily="18" charset="2"/>
              </a:defRPr>
            </a:lvl6pPr>
            <a:lvl7pPr marL="2841947" indent="-218612" algn="ctr" defTabSz="924544" eaLnBrk="0" fontAlgn="base" hangingPunct="0">
              <a:spcBef>
                <a:spcPts val="1147"/>
              </a:spcBef>
              <a:spcAft>
                <a:spcPct val="0"/>
              </a:spcAft>
              <a:defRPr kumimoji="1" sz="2300">
                <a:solidFill>
                  <a:schemeClr val="bg1"/>
                </a:solidFill>
                <a:latin typeface="Symbol" pitchFamily="18" charset="2"/>
              </a:defRPr>
            </a:lvl7pPr>
            <a:lvl8pPr marL="3279169" indent="-218612" algn="ctr" defTabSz="924544" eaLnBrk="0" fontAlgn="base" hangingPunct="0">
              <a:spcBef>
                <a:spcPts val="1147"/>
              </a:spcBef>
              <a:spcAft>
                <a:spcPct val="0"/>
              </a:spcAft>
              <a:defRPr kumimoji="1" sz="2300">
                <a:solidFill>
                  <a:schemeClr val="bg1"/>
                </a:solidFill>
                <a:latin typeface="Symbol" pitchFamily="18" charset="2"/>
              </a:defRPr>
            </a:lvl8pPr>
            <a:lvl9pPr marL="3716393" indent="-218612" algn="ctr" defTabSz="924544" eaLnBrk="0" fontAlgn="base" hangingPunct="0">
              <a:spcBef>
                <a:spcPts val="1147"/>
              </a:spcBef>
              <a:spcAft>
                <a:spcPct val="0"/>
              </a:spcAft>
              <a:defRPr kumimoji="1" sz="2300">
                <a:solidFill>
                  <a:schemeClr val="bg1"/>
                </a:solidFill>
                <a:latin typeface="Symbol" pitchFamily="18" charset="2"/>
              </a:defRPr>
            </a:lvl9pPr>
          </a:lstStyle>
          <a:p>
            <a:fld id="{30187F9A-0C5C-4A37-ADFE-ABD022C2338E}" type="slidenum">
              <a:rPr kumimoji="0" lang="en-US" altLang="en-US" sz="1200">
                <a:solidFill>
                  <a:schemeClr val="tx1"/>
                </a:solidFill>
                <a:latin typeface="Times New Roman" pitchFamily="18" charset="0"/>
              </a:rPr>
              <a:pPr/>
              <a:t>7</a:t>
            </a:fld>
            <a:endParaRPr kumimoji="0" lang="en-US" altLang="en-US" sz="1200">
              <a:solidFill>
                <a:schemeClr val="tx1"/>
              </a:solidFill>
              <a:latin typeface="Times New Roman" pitchFamily="18"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dirty="0"/>
          </a:p>
        </p:txBody>
      </p:sp>
    </p:spTree>
    <p:extLst>
      <p:ext uri="{BB962C8B-B14F-4D97-AF65-F5344CB8AC3E}">
        <p14:creationId xmlns:p14="http://schemas.microsoft.com/office/powerpoint/2010/main" val="26256736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24544">
              <a:defRPr kumimoji="1" sz="2300">
                <a:solidFill>
                  <a:schemeClr val="bg1"/>
                </a:solidFill>
                <a:latin typeface="Symbol" pitchFamily="18" charset="2"/>
              </a:defRPr>
            </a:lvl1pPr>
            <a:lvl2pPr marL="710486" indent="-273264" defTabSz="924544">
              <a:defRPr kumimoji="1" sz="2300">
                <a:solidFill>
                  <a:schemeClr val="bg1"/>
                </a:solidFill>
                <a:latin typeface="Symbol" pitchFamily="18" charset="2"/>
              </a:defRPr>
            </a:lvl2pPr>
            <a:lvl3pPr marL="1093057" indent="-218612" defTabSz="924544">
              <a:defRPr kumimoji="1" sz="2300">
                <a:solidFill>
                  <a:schemeClr val="bg1"/>
                </a:solidFill>
                <a:latin typeface="Symbol" pitchFamily="18" charset="2"/>
              </a:defRPr>
            </a:lvl3pPr>
            <a:lvl4pPr marL="1530279" indent="-218612" defTabSz="924544">
              <a:defRPr kumimoji="1" sz="2300">
                <a:solidFill>
                  <a:schemeClr val="bg1"/>
                </a:solidFill>
                <a:latin typeface="Symbol" pitchFamily="18" charset="2"/>
              </a:defRPr>
            </a:lvl4pPr>
            <a:lvl5pPr marL="1967502" indent="-218612" defTabSz="924544">
              <a:defRPr kumimoji="1" sz="2300">
                <a:solidFill>
                  <a:schemeClr val="bg1"/>
                </a:solidFill>
                <a:latin typeface="Symbol" pitchFamily="18" charset="2"/>
              </a:defRPr>
            </a:lvl5pPr>
            <a:lvl6pPr marL="2404724" indent="-218612" algn="ctr" defTabSz="924544" eaLnBrk="0" fontAlgn="base" hangingPunct="0">
              <a:spcBef>
                <a:spcPts val="1147"/>
              </a:spcBef>
              <a:spcAft>
                <a:spcPct val="0"/>
              </a:spcAft>
              <a:defRPr kumimoji="1" sz="2300">
                <a:solidFill>
                  <a:schemeClr val="bg1"/>
                </a:solidFill>
                <a:latin typeface="Symbol" pitchFamily="18" charset="2"/>
              </a:defRPr>
            </a:lvl6pPr>
            <a:lvl7pPr marL="2841947" indent="-218612" algn="ctr" defTabSz="924544" eaLnBrk="0" fontAlgn="base" hangingPunct="0">
              <a:spcBef>
                <a:spcPts val="1147"/>
              </a:spcBef>
              <a:spcAft>
                <a:spcPct val="0"/>
              </a:spcAft>
              <a:defRPr kumimoji="1" sz="2300">
                <a:solidFill>
                  <a:schemeClr val="bg1"/>
                </a:solidFill>
                <a:latin typeface="Symbol" pitchFamily="18" charset="2"/>
              </a:defRPr>
            </a:lvl7pPr>
            <a:lvl8pPr marL="3279169" indent="-218612" algn="ctr" defTabSz="924544" eaLnBrk="0" fontAlgn="base" hangingPunct="0">
              <a:spcBef>
                <a:spcPts val="1147"/>
              </a:spcBef>
              <a:spcAft>
                <a:spcPct val="0"/>
              </a:spcAft>
              <a:defRPr kumimoji="1" sz="2300">
                <a:solidFill>
                  <a:schemeClr val="bg1"/>
                </a:solidFill>
                <a:latin typeface="Symbol" pitchFamily="18" charset="2"/>
              </a:defRPr>
            </a:lvl8pPr>
            <a:lvl9pPr marL="3716393" indent="-218612" algn="ctr" defTabSz="924544" eaLnBrk="0" fontAlgn="base" hangingPunct="0">
              <a:spcBef>
                <a:spcPts val="1147"/>
              </a:spcBef>
              <a:spcAft>
                <a:spcPct val="0"/>
              </a:spcAft>
              <a:defRPr kumimoji="1" sz="2300">
                <a:solidFill>
                  <a:schemeClr val="bg1"/>
                </a:solidFill>
                <a:latin typeface="Symbol" pitchFamily="18" charset="2"/>
              </a:defRPr>
            </a:lvl9pPr>
          </a:lstStyle>
          <a:p>
            <a:fld id="{5998E98A-6853-42CB-940A-4608AE623331}" type="slidenum">
              <a:rPr kumimoji="0" lang="en-US" altLang="en-US" sz="1200">
                <a:solidFill>
                  <a:schemeClr val="tx1"/>
                </a:solidFill>
                <a:latin typeface="Times New Roman" pitchFamily="18" charset="0"/>
              </a:rPr>
              <a:pPr/>
              <a:t>8</a:t>
            </a:fld>
            <a:endParaRPr kumimoji="0" lang="en-US" altLang="en-US" sz="1200">
              <a:solidFill>
                <a:schemeClr val="tx1"/>
              </a:solidFill>
              <a:latin typeface="Times New Roman" pitchFamily="18"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a:p>
        </p:txBody>
      </p:sp>
    </p:spTree>
    <p:extLst>
      <p:ext uri="{BB962C8B-B14F-4D97-AF65-F5344CB8AC3E}">
        <p14:creationId xmlns:p14="http://schemas.microsoft.com/office/powerpoint/2010/main" val="33723425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24544">
              <a:defRPr kumimoji="1" sz="2300">
                <a:solidFill>
                  <a:schemeClr val="bg1"/>
                </a:solidFill>
                <a:latin typeface="Symbol" pitchFamily="18" charset="2"/>
              </a:defRPr>
            </a:lvl1pPr>
            <a:lvl2pPr marL="710486" indent="-273264" defTabSz="924544">
              <a:defRPr kumimoji="1" sz="2300">
                <a:solidFill>
                  <a:schemeClr val="bg1"/>
                </a:solidFill>
                <a:latin typeface="Symbol" pitchFamily="18" charset="2"/>
              </a:defRPr>
            </a:lvl2pPr>
            <a:lvl3pPr marL="1093057" indent="-218612" defTabSz="924544">
              <a:defRPr kumimoji="1" sz="2300">
                <a:solidFill>
                  <a:schemeClr val="bg1"/>
                </a:solidFill>
                <a:latin typeface="Symbol" pitchFamily="18" charset="2"/>
              </a:defRPr>
            </a:lvl3pPr>
            <a:lvl4pPr marL="1530279" indent="-218612" defTabSz="924544">
              <a:defRPr kumimoji="1" sz="2300">
                <a:solidFill>
                  <a:schemeClr val="bg1"/>
                </a:solidFill>
                <a:latin typeface="Symbol" pitchFamily="18" charset="2"/>
              </a:defRPr>
            </a:lvl4pPr>
            <a:lvl5pPr marL="1967502" indent="-218612" defTabSz="924544">
              <a:defRPr kumimoji="1" sz="2300">
                <a:solidFill>
                  <a:schemeClr val="bg1"/>
                </a:solidFill>
                <a:latin typeface="Symbol" pitchFamily="18" charset="2"/>
              </a:defRPr>
            </a:lvl5pPr>
            <a:lvl6pPr marL="2404724" indent="-218612" algn="ctr" defTabSz="924544" eaLnBrk="0" fontAlgn="base" hangingPunct="0">
              <a:spcBef>
                <a:spcPts val="1147"/>
              </a:spcBef>
              <a:spcAft>
                <a:spcPct val="0"/>
              </a:spcAft>
              <a:defRPr kumimoji="1" sz="2300">
                <a:solidFill>
                  <a:schemeClr val="bg1"/>
                </a:solidFill>
                <a:latin typeface="Symbol" pitchFamily="18" charset="2"/>
              </a:defRPr>
            </a:lvl6pPr>
            <a:lvl7pPr marL="2841947" indent="-218612" algn="ctr" defTabSz="924544" eaLnBrk="0" fontAlgn="base" hangingPunct="0">
              <a:spcBef>
                <a:spcPts val="1147"/>
              </a:spcBef>
              <a:spcAft>
                <a:spcPct val="0"/>
              </a:spcAft>
              <a:defRPr kumimoji="1" sz="2300">
                <a:solidFill>
                  <a:schemeClr val="bg1"/>
                </a:solidFill>
                <a:latin typeface="Symbol" pitchFamily="18" charset="2"/>
              </a:defRPr>
            </a:lvl7pPr>
            <a:lvl8pPr marL="3279169" indent="-218612" algn="ctr" defTabSz="924544" eaLnBrk="0" fontAlgn="base" hangingPunct="0">
              <a:spcBef>
                <a:spcPts val="1147"/>
              </a:spcBef>
              <a:spcAft>
                <a:spcPct val="0"/>
              </a:spcAft>
              <a:defRPr kumimoji="1" sz="2300">
                <a:solidFill>
                  <a:schemeClr val="bg1"/>
                </a:solidFill>
                <a:latin typeface="Symbol" pitchFamily="18" charset="2"/>
              </a:defRPr>
            </a:lvl8pPr>
            <a:lvl9pPr marL="3716393" indent="-218612" algn="ctr" defTabSz="924544" eaLnBrk="0" fontAlgn="base" hangingPunct="0">
              <a:spcBef>
                <a:spcPts val="1147"/>
              </a:spcBef>
              <a:spcAft>
                <a:spcPct val="0"/>
              </a:spcAft>
              <a:defRPr kumimoji="1" sz="2300">
                <a:solidFill>
                  <a:schemeClr val="bg1"/>
                </a:solidFill>
                <a:latin typeface="Symbol" pitchFamily="18" charset="2"/>
              </a:defRPr>
            </a:lvl9pPr>
          </a:lstStyle>
          <a:p>
            <a:fld id="{30187F9A-0C5C-4A37-ADFE-ABD022C2338E}" type="slidenum">
              <a:rPr kumimoji="0" lang="en-US" altLang="en-US" sz="1200">
                <a:solidFill>
                  <a:schemeClr val="tx1"/>
                </a:solidFill>
                <a:latin typeface="Times New Roman" pitchFamily="18" charset="0"/>
              </a:rPr>
              <a:pPr/>
              <a:t>9</a:t>
            </a:fld>
            <a:endParaRPr kumimoji="0" lang="en-US" altLang="en-US" sz="1200">
              <a:solidFill>
                <a:schemeClr val="tx1"/>
              </a:solidFill>
              <a:latin typeface="Times New Roman" pitchFamily="18"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a:p>
        </p:txBody>
      </p:sp>
    </p:spTree>
    <p:extLst>
      <p:ext uri="{BB962C8B-B14F-4D97-AF65-F5344CB8AC3E}">
        <p14:creationId xmlns:p14="http://schemas.microsoft.com/office/powerpoint/2010/main" val="37032497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24544">
              <a:defRPr kumimoji="1" sz="2300">
                <a:solidFill>
                  <a:schemeClr val="bg1"/>
                </a:solidFill>
                <a:latin typeface="Symbol" pitchFamily="18" charset="2"/>
              </a:defRPr>
            </a:lvl1pPr>
            <a:lvl2pPr marL="710486" indent="-273264" defTabSz="924544">
              <a:defRPr kumimoji="1" sz="2300">
                <a:solidFill>
                  <a:schemeClr val="bg1"/>
                </a:solidFill>
                <a:latin typeface="Symbol" pitchFamily="18" charset="2"/>
              </a:defRPr>
            </a:lvl2pPr>
            <a:lvl3pPr marL="1093057" indent="-218612" defTabSz="924544">
              <a:defRPr kumimoji="1" sz="2300">
                <a:solidFill>
                  <a:schemeClr val="bg1"/>
                </a:solidFill>
                <a:latin typeface="Symbol" pitchFamily="18" charset="2"/>
              </a:defRPr>
            </a:lvl3pPr>
            <a:lvl4pPr marL="1530279" indent="-218612" defTabSz="924544">
              <a:defRPr kumimoji="1" sz="2300">
                <a:solidFill>
                  <a:schemeClr val="bg1"/>
                </a:solidFill>
                <a:latin typeface="Symbol" pitchFamily="18" charset="2"/>
              </a:defRPr>
            </a:lvl4pPr>
            <a:lvl5pPr marL="1967502" indent="-218612" defTabSz="924544">
              <a:defRPr kumimoji="1" sz="2300">
                <a:solidFill>
                  <a:schemeClr val="bg1"/>
                </a:solidFill>
                <a:latin typeface="Symbol" pitchFamily="18" charset="2"/>
              </a:defRPr>
            </a:lvl5pPr>
            <a:lvl6pPr marL="2404724" indent="-218612" algn="ctr" defTabSz="924544" eaLnBrk="0" fontAlgn="base" hangingPunct="0">
              <a:spcBef>
                <a:spcPts val="1147"/>
              </a:spcBef>
              <a:spcAft>
                <a:spcPct val="0"/>
              </a:spcAft>
              <a:defRPr kumimoji="1" sz="2300">
                <a:solidFill>
                  <a:schemeClr val="bg1"/>
                </a:solidFill>
                <a:latin typeface="Symbol" pitchFamily="18" charset="2"/>
              </a:defRPr>
            </a:lvl6pPr>
            <a:lvl7pPr marL="2841947" indent="-218612" algn="ctr" defTabSz="924544" eaLnBrk="0" fontAlgn="base" hangingPunct="0">
              <a:spcBef>
                <a:spcPts val="1147"/>
              </a:spcBef>
              <a:spcAft>
                <a:spcPct val="0"/>
              </a:spcAft>
              <a:defRPr kumimoji="1" sz="2300">
                <a:solidFill>
                  <a:schemeClr val="bg1"/>
                </a:solidFill>
                <a:latin typeface="Symbol" pitchFamily="18" charset="2"/>
              </a:defRPr>
            </a:lvl7pPr>
            <a:lvl8pPr marL="3279169" indent="-218612" algn="ctr" defTabSz="924544" eaLnBrk="0" fontAlgn="base" hangingPunct="0">
              <a:spcBef>
                <a:spcPts val="1147"/>
              </a:spcBef>
              <a:spcAft>
                <a:spcPct val="0"/>
              </a:spcAft>
              <a:defRPr kumimoji="1" sz="2300">
                <a:solidFill>
                  <a:schemeClr val="bg1"/>
                </a:solidFill>
                <a:latin typeface="Symbol" pitchFamily="18" charset="2"/>
              </a:defRPr>
            </a:lvl8pPr>
            <a:lvl9pPr marL="3716393" indent="-218612" algn="ctr" defTabSz="924544" eaLnBrk="0" fontAlgn="base" hangingPunct="0">
              <a:spcBef>
                <a:spcPts val="1147"/>
              </a:spcBef>
              <a:spcAft>
                <a:spcPct val="0"/>
              </a:spcAft>
              <a:defRPr kumimoji="1" sz="2300">
                <a:solidFill>
                  <a:schemeClr val="bg1"/>
                </a:solidFill>
                <a:latin typeface="Symbol" pitchFamily="18" charset="2"/>
              </a:defRPr>
            </a:lvl9pPr>
          </a:lstStyle>
          <a:p>
            <a:fld id="{30187F9A-0C5C-4A37-ADFE-ABD022C2338E}" type="slidenum">
              <a:rPr kumimoji="0" lang="en-US" altLang="en-US" sz="1200">
                <a:solidFill>
                  <a:schemeClr val="tx1"/>
                </a:solidFill>
                <a:latin typeface="Times New Roman" pitchFamily="18" charset="0"/>
              </a:rPr>
              <a:pPr/>
              <a:t>10</a:t>
            </a:fld>
            <a:endParaRPr kumimoji="0" lang="en-US" altLang="en-US" sz="1200">
              <a:solidFill>
                <a:schemeClr val="tx1"/>
              </a:solidFill>
              <a:latin typeface="Times New Roman" pitchFamily="18"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a:p>
        </p:txBody>
      </p:sp>
    </p:spTree>
    <p:extLst>
      <p:ext uri="{BB962C8B-B14F-4D97-AF65-F5344CB8AC3E}">
        <p14:creationId xmlns:p14="http://schemas.microsoft.com/office/powerpoint/2010/main" val="19757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24544">
              <a:defRPr kumimoji="1" sz="2300">
                <a:solidFill>
                  <a:schemeClr val="bg1"/>
                </a:solidFill>
                <a:latin typeface="Symbol" pitchFamily="18" charset="2"/>
              </a:defRPr>
            </a:lvl1pPr>
            <a:lvl2pPr marL="710486" indent="-273264" defTabSz="924544">
              <a:defRPr kumimoji="1" sz="2300">
                <a:solidFill>
                  <a:schemeClr val="bg1"/>
                </a:solidFill>
                <a:latin typeface="Symbol" pitchFamily="18" charset="2"/>
              </a:defRPr>
            </a:lvl2pPr>
            <a:lvl3pPr marL="1093057" indent="-218612" defTabSz="924544">
              <a:defRPr kumimoji="1" sz="2300">
                <a:solidFill>
                  <a:schemeClr val="bg1"/>
                </a:solidFill>
                <a:latin typeface="Symbol" pitchFamily="18" charset="2"/>
              </a:defRPr>
            </a:lvl3pPr>
            <a:lvl4pPr marL="1530279" indent="-218612" defTabSz="924544">
              <a:defRPr kumimoji="1" sz="2300">
                <a:solidFill>
                  <a:schemeClr val="bg1"/>
                </a:solidFill>
                <a:latin typeface="Symbol" pitchFamily="18" charset="2"/>
              </a:defRPr>
            </a:lvl4pPr>
            <a:lvl5pPr marL="1967502" indent="-218612" defTabSz="924544">
              <a:defRPr kumimoji="1" sz="2300">
                <a:solidFill>
                  <a:schemeClr val="bg1"/>
                </a:solidFill>
                <a:latin typeface="Symbol" pitchFamily="18" charset="2"/>
              </a:defRPr>
            </a:lvl5pPr>
            <a:lvl6pPr marL="2404724" indent="-218612" algn="ctr" defTabSz="924544" eaLnBrk="0" fontAlgn="base" hangingPunct="0">
              <a:spcBef>
                <a:spcPts val="1147"/>
              </a:spcBef>
              <a:spcAft>
                <a:spcPct val="0"/>
              </a:spcAft>
              <a:defRPr kumimoji="1" sz="2300">
                <a:solidFill>
                  <a:schemeClr val="bg1"/>
                </a:solidFill>
                <a:latin typeface="Symbol" pitchFamily="18" charset="2"/>
              </a:defRPr>
            </a:lvl6pPr>
            <a:lvl7pPr marL="2841947" indent="-218612" algn="ctr" defTabSz="924544" eaLnBrk="0" fontAlgn="base" hangingPunct="0">
              <a:spcBef>
                <a:spcPts val="1147"/>
              </a:spcBef>
              <a:spcAft>
                <a:spcPct val="0"/>
              </a:spcAft>
              <a:defRPr kumimoji="1" sz="2300">
                <a:solidFill>
                  <a:schemeClr val="bg1"/>
                </a:solidFill>
                <a:latin typeface="Symbol" pitchFamily="18" charset="2"/>
              </a:defRPr>
            </a:lvl7pPr>
            <a:lvl8pPr marL="3279169" indent="-218612" algn="ctr" defTabSz="924544" eaLnBrk="0" fontAlgn="base" hangingPunct="0">
              <a:spcBef>
                <a:spcPts val="1147"/>
              </a:spcBef>
              <a:spcAft>
                <a:spcPct val="0"/>
              </a:spcAft>
              <a:defRPr kumimoji="1" sz="2300">
                <a:solidFill>
                  <a:schemeClr val="bg1"/>
                </a:solidFill>
                <a:latin typeface="Symbol" pitchFamily="18" charset="2"/>
              </a:defRPr>
            </a:lvl8pPr>
            <a:lvl9pPr marL="3716393" indent="-218612" algn="ctr" defTabSz="924544" eaLnBrk="0" fontAlgn="base" hangingPunct="0">
              <a:spcBef>
                <a:spcPts val="1147"/>
              </a:spcBef>
              <a:spcAft>
                <a:spcPct val="0"/>
              </a:spcAft>
              <a:defRPr kumimoji="1" sz="2300">
                <a:solidFill>
                  <a:schemeClr val="bg1"/>
                </a:solidFill>
                <a:latin typeface="Symbol" pitchFamily="18" charset="2"/>
              </a:defRPr>
            </a:lvl9pPr>
          </a:lstStyle>
          <a:p>
            <a:fld id="{30187F9A-0C5C-4A37-ADFE-ABD022C2338E}" type="slidenum">
              <a:rPr kumimoji="0" lang="en-US" altLang="en-US" sz="1200">
                <a:solidFill>
                  <a:schemeClr val="tx1"/>
                </a:solidFill>
                <a:latin typeface="Times New Roman" pitchFamily="18" charset="0"/>
              </a:rPr>
              <a:pPr/>
              <a:t>18</a:t>
            </a:fld>
            <a:endParaRPr kumimoji="0" lang="en-US" altLang="en-US" sz="1200">
              <a:solidFill>
                <a:schemeClr val="tx1"/>
              </a:solidFill>
              <a:latin typeface="Times New Roman" pitchFamily="18"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a:p>
        </p:txBody>
      </p:sp>
    </p:spTree>
    <p:extLst>
      <p:ext uri="{BB962C8B-B14F-4D97-AF65-F5344CB8AC3E}">
        <p14:creationId xmlns:p14="http://schemas.microsoft.com/office/powerpoint/2010/main" val="2491622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70917EE-144B-4A53-8202-1F172690FDBF}" type="datetime1">
              <a:rPr lang="en-US" smtClean="0"/>
              <a:t>10/9/2019</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BFEBEB0A-9E3D-4B14-9782-E2AE3DA60D9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C50E4E4-1ACA-4BD3-B967-4230F630A4A9}" type="datetime1">
              <a:rPr lang="en-US" smtClean="0"/>
              <a:t>10/9/2019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30FE0-DA59-4565-9732-BF6D5A34DE28}" type="datetime1">
              <a:rPr lang="en-US" smtClean="0"/>
              <a:t>10/9/2019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003FB-425E-47F9-9BE4-CB57C04197E1}" type="datetime1">
              <a:rPr lang="en-US" smtClean="0"/>
              <a:t>10/9/2019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834950D-4F7A-4866-9467-495C2064BFCA}" type="datetime1">
              <a:rPr lang="en-US" smtClean="0"/>
              <a:t>10/9/2019</a:t>
            </a:fld>
            <a:endParaRPr lang="en-US"/>
          </a:p>
        </p:txBody>
      </p:sp>
      <p:sp>
        <p:nvSpPr>
          <p:cNvPr id="8" name="Slide Number Placeholder 7"/>
          <p:cNvSpPr>
            <a:spLocks noGrp="1"/>
          </p:cNvSpPr>
          <p:nvPr>
            <p:ph type="sldNum" sz="quarter" idx="11"/>
          </p:nvPr>
        </p:nvSpPr>
        <p:spPr/>
        <p:txBody>
          <a:bodyPr/>
          <a:lstStyle/>
          <a:p>
            <a:fld id="{BFEBEB0A-9E3D-4B14-9782-E2AE3DA60D96}"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BB1911-2624-48EC-A1C3-4863285C3A76}" type="datetime1">
              <a:rPr lang="en-US" smtClean="0"/>
              <a:t>10/9/2019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7DC6FA-66DC-4354-82B1-DDC95D07A877}" type="datetime1">
              <a:rPr lang="en-US" smtClean="0"/>
              <a:t>10/9/2019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ACE4AE8-A369-47FE-9C7B-493B7553823E}" type="datetime1">
              <a:rPr lang="en-US" smtClean="0"/>
              <a:t>10/9/2019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88A547-B454-4662-8D7A-79372FBEC02A}" type="datetime1">
              <a:rPr lang="en-US" smtClean="0"/>
              <a:t>10/9/2019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BA859F-A710-48A3-BC87-52CF00222269}" type="datetime1">
              <a:rPr lang="en-US" smtClean="0"/>
              <a:t>10/9/2019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BEB0A-9E3D-4B14-9782-E2AE3DA60D96}" type="slidenum">
              <a:rPr lang="en-US" smtClean="0"/>
              <a:pPr/>
              <a:t>‹#›</a:t>
            </a:fld>
            <a:endParaRPr lang="en-US"/>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63CC2A-8342-4C94-BB78-8744187C0D79}" type="datetime1">
              <a:rPr lang="en-US" smtClean="0"/>
              <a:t>10/9/2019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BFEBEB0A-9E3D-4B14-9782-E2AE3DA60D96}" type="slidenum">
              <a:rPr lang="en-US" smtClean="0"/>
              <a:pPr/>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7ECF5AA6-AD86-48F1-89FF-190EB4A889A9}" type="datetime1">
              <a:rPr lang="en-US" smtClean="0"/>
              <a:t>10/9/2019</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BFEBEB0A-9E3D-4B14-9782-E2AE3DA60D96}" type="slidenum">
              <a:rPr lang="en-US" smtClean="0"/>
              <a:pPr/>
              <a:t>‹#›</a:t>
            </a:fld>
            <a:endParaRPr lang="en-US" dirty="0"/>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4105" r:id="rId1"/>
    <p:sldLayoutId id="2147484106" r:id="rId2"/>
    <p:sldLayoutId id="2147484107" r:id="rId3"/>
    <p:sldLayoutId id="2147484108" r:id="rId4"/>
    <p:sldLayoutId id="2147484109" r:id="rId5"/>
    <p:sldLayoutId id="2147484110" r:id="rId6"/>
    <p:sldLayoutId id="2147484111" r:id="rId7"/>
    <p:sldLayoutId id="2147484112" r:id="rId8"/>
    <p:sldLayoutId id="2147484113" r:id="rId9"/>
    <p:sldLayoutId id="2147484114" r:id="rId10"/>
    <p:sldLayoutId id="2147484115" r:id="rId11"/>
  </p:sldLayoutIdLst>
  <p:hf hdr="0" ft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1.gif"/><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31.gif"/><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04800"/>
            <a:ext cx="7772400" cy="3429000"/>
          </a:xfrm>
        </p:spPr>
        <p:txBody>
          <a:bodyPr>
            <a:noAutofit/>
          </a:bodyPr>
          <a:lstStyle/>
          <a:p>
            <a:pPr algn="l"/>
            <a:r>
              <a:rPr lang="en-US" sz="4800" dirty="0"/>
              <a:t>Chapter 3 </a:t>
            </a:r>
            <a:br>
              <a:rPr lang="en-US" sz="4800" dirty="0"/>
            </a:br>
            <a:r>
              <a:rPr lang="en-US" sz="4800" dirty="0"/>
              <a:t>Requirements Analysis </a:t>
            </a:r>
            <a:endParaRPr lang="en-MY" sz="4800" dirty="0"/>
          </a:p>
        </p:txBody>
      </p:sp>
      <p:sp>
        <p:nvSpPr>
          <p:cNvPr id="3" name="Subtitle 2"/>
          <p:cNvSpPr>
            <a:spLocks noGrp="1"/>
          </p:cNvSpPr>
          <p:nvPr>
            <p:ph type="subTitle" idx="1"/>
          </p:nvPr>
        </p:nvSpPr>
        <p:spPr>
          <a:xfrm>
            <a:off x="304800" y="3657600"/>
            <a:ext cx="8610600" cy="3048000"/>
          </a:xfrm>
        </p:spPr>
        <p:txBody>
          <a:bodyPr>
            <a:normAutofit fontScale="32500" lnSpcReduction="20000"/>
          </a:bodyPr>
          <a:lstStyle/>
          <a:p>
            <a:r>
              <a:rPr lang="en-US" sz="4000" b="1" i="1" dirty="0">
                <a:solidFill>
                  <a:srgbClr val="FF0000"/>
                </a:solidFill>
              </a:rPr>
              <a:t>Source of PP slides : </a:t>
            </a:r>
          </a:p>
          <a:p>
            <a:r>
              <a:rPr lang="en-GB" sz="4000" b="1" i="1" dirty="0">
                <a:solidFill>
                  <a:srgbClr val="FF0000"/>
                </a:solidFill>
              </a:rPr>
              <a:t>- </a:t>
            </a:r>
            <a:r>
              <a:rPr lang="en-GB" sz="4000" b="1" i="1" dirty="0" err="1">
                <a:solidFill>
                  <a:srgbClr val="FF0000"/>
                </a:solidFill>
              </a:rPr>
              <a:t>Sommerville</a:t>
            </a:r>
            <a:r>
              <a:rPr lang="en-GB" sz="4000" b="1" i="1" dirty="0">
                <a:solidFill>
                  <a:srgbClr val="FF0000"/>
                </a:solidFill>
              </a:rPr>
              <a:t>, I. 2011. Software Engineering. 9</a:t>
            </a:r>
            <a:r>
              <a:rPr lang="en-GB" sz="4000" b="1" i="1" baseline="30000" dirty="0">
                <a:solidFill>
                  <a:srgbClr val="FF0000"/>
                </a:solidFill>
              </a:rPr>
              <a:t>th</a:t>
            </a:r>
            <a:r>
              <a:rPr lang="en-GB" sz="4000" b="1" i="1" dirty="0">
                <a:solidFill>
                  <a:srgbClr val="FF0000"/>
                </a:solidFill>
              </a:rPr>
              <a:t> </a:t>
            </a:r>
            <a:r>
              <a:rPr lang="en-GB" sz="4000" b="1" i="1" dirty="0" err="1">
                <a:solidFill>
                  <a:srgbClr val="FF0000"/>
                </a:solidFill>
              </a:rPr>
              <a:t>edn</a:t>
            </a:r>
            <a:r>
              <a:rPr lang="en-GB" sz="4000" b="1" i="1" dirty="0">
                <a:solidFill>
                  <a:srgbClr val="FF0000"/>
                </a:solidFill>
              </a:rPr>
              <a:t>. Addison-Wesley. </a:t>
            </a:r>
          </a:p>
          <a:p>
            <a:endParaRPr lang="en-MY" sz="4000" b="1" i="1" dirty="0">
              <a:solidFill>
                <a:srgbClr val="FF0000"/>
              </a:solidFill>
            </a:endParaRPr>
          </a:p>
          <a:p>
            <a:r>
              <a:rPr lang="en-GB" sz="4000" b="1" i="1" dirty="0">
                <a:solidFill>
                  <a:srgbClr val="FF0000"/>
                </a:solidFill>
              </a:rPr>
              <a:t>- </a:t>
            </a:r>
            <a:r>
              <a:rPr lang="en-GB" sz="4000" b="1" i="1" dirty="0" err="1">
                <a:solidFill>
                  <a:srgbClr val="FF0000"/>
                </a:solidFill>
              </a:rPr>
              <a:t>Lamsweerde</a:t>
            </a:r>
            <a:r>
              <a:rPr lang="en-GB" sz="4000" b="1" i="1" dirty="0">
                <a:solidFill>
                  <a:srgbClr val="FF0000"/>
                </a:solidFill>
              </a:rPr>
              <a:t>, A. V. 2011. Requirements Engineering: From System goals to UML Models to Software Specification.  2</a:t>
            </a:r>
            <a:r>
              <a:rPr lang="en-GB" sz="4000" b="1" i="1" baseline="30000" dirty="0">
                <a:solidFill>
                  <a:srgbClr val="FF0000"/>
                </a:solidFill>
              </a:rPr>
              <a:t>nd</a:t>
            </a:r>
            <a:r>
              <a:rPr lang="en-GB" sz="4000" b="1" i="1" dirty="0">
                <a:solidFill>
                  <a:srgbClr val="FF0000"/>
                </a:solidFill>
              </a:rPr>
              <a:t> </a:t>
            </a:r>
            <a:r>
              <a:rPr lang="en-GB" sz="4000" b="1" i="1" dirty="0" err="1">
                <a:solidFill>
                  <a:srgbClr val="FF0000"/>
                </a:solidFill>
              </a:rPr>
              <a:t>ed.Wiley</a:t>
            </a:r>
            <a:r>
              <a:rPr lang="en-GB" sz="4000" b="1" i="1" dirty="0">
                <a:solidFill>
                  <a:srgbClr val="FF0000"/>
                </a:solidFill>
              </a:rPr>
              <a:t>.</a:t>
            </a:r>
          </a:p>
          <a:p>
            <a:endParaRPr lang="en-MY" sz="4000" b="1" i="1" dirty="0">
              <a:solidFill>
                <a:srgbClr val="FF0000"/>
              </a:solidFill>
            </a:endParaRPr>
          </a:p>
          <a:p>
            <a:r>
              <a:rPr lang="en-GB" sz="4000" b="1" i="1" dirty="0">
                <a:solidFill>
                  <a:srgbClr val="FF0000"/>
                </a:solidFill>
              </a:rPr>
              <a:t>- </a:t>
            </a:r>
            <a:r>
              <a:rPr lang="en-GB" sz="4000" b="1" i="1" dirty="0" err="1">
                <a:solidFill>
                  <a:srgbClr val="FF0000"/>
                </a:solidFill>
              </a:rPr>
              <a:t>Weigers</a:t>
            </a:r>
            <a:r>
              <a:rPr lang="en-GB" sz="4000" b="1" i="1" dirty="0">
                <a:solidFill>
                  <a:srgbClr val="FF0000"/>
                </a:solidFill>
              </a:rPr>
              <a:t>, K. And Beatty, J. 2013. Software Requirements. 3</a:t>
            </a:r>
            <a:r>
              <a:rPr lang="en-GB" sz="4000" b="1" i="1" baseline="30000" dirty="0">
                <a:solidFill>
                  <a:srgbClr val="FF0000"/>
                </a:solidFill>
              </a:rPr>
              <a:t>rd </a:t>
            </a:r>
            <a:r>
              <a:rPr lang="en-GB" sz="4000" b="1" i="1" dirty="0" err="1">
                <a:solidFill>
                  <a:srgbClr val="FF0000"/>
                </a:solidFill>
              </a:rPr>
              <a:t>edn</a:t>
            </a:r>
            <a:r>
              <a:rPr lang="en-GB" sz="4000" b="1" i="1" dirty="0">
                <a:solidFill>
                  <a:srgbClr val="FF0000"/>
                </a:solidFill>
              </a:rPr>
              <a:t>. Microsoft Press. </a:t>
            </a:r>
          </a:p>
          <a:p>
            <a:pPr marL="571500" indent="-571500">
              <a:buFontTx/>
              <a:buChar char="-"/>
            </a:pPr>
            <a:endParaRPr lang="en-GB" sz="4000" b="1" i="1" dirty="0">
              <a:solidFill>
                <a:srgbClr val="FF0000"/>
              </a:solidFill>
            </a:endParaRPr>
          </a:p>
          <a:p>
            <a:r>
              <a:rPr lang="en-GB" sz="4000" i="1" dirty="0">
                <a:solidFill>
                  <a:srgbClr val="FF0000"/>
                </a:solidFill>
              </a:rPr>
              <a:t>- Bennett, </a:t>
            </a:r>
            <a:r>
              <a:rPr lang="en-GB" sz="4000" i="1" dirty="0" err="1">
                <a:solidFill>
                  <a:srgbClr val="FF0000"/>
                </a:solidFill>
              </a:rPr>
              <a:t>McRobb</a:t>
            </a:r>
            <a:r>
              <a:rPr lang="en-GB" sz="4000" i="1" dirty="0">
                <a:solidFill>
                  <a:srgbClr val="FF0000"/>
                </a:solidFill>
              </a:rPr>
              <a:t> and Farmer: Object Oriented Systems Analysis and Design Using UML, (4th Edition), Chapter 8, McGraw Hill, 2010.</a:t>
            </a:r>
            <a:endParaRPr lang="en-MY" sz="4000" i="1" dirty="0">
              <a:solidFill>
                <a:srgbClr val="FF0000"/>
              </a:solidFill>
            </a:endParaRPr>
          </a:p>
          <a:p>
            <a:endParaRPr lang="en-MY" sz="5500" b="1" i="1" dirty="0"/>
          </a:p>
          <a:p>
            <a:endParaRPr lang="en-MY" sz="2800" i="1" dirty="0"/>
          </a:p>
          <a:p>
            <a:endParaRPr lang="en-MY" dirty="0"/>
          </a:p>
        </p:txBody>
      </p:sp>
      <p:sp>
        <p:nvSpPr>
          <p:cNvPr id="4" name="Slide Number Placeholder 3"/>
          <p:cNvSpPr>
            <a:spLocks noGrp="1"/>
          </p:cNvSpPr>
          <p:nvPr>
            <p:ph type="sldNum" sz="quarter" idx="12"/>
          </p:nvPr>
        </p:nvSpPr>
        <p:spPr/>
        <p:txBody>
          <a:bodyPr/>
          <a:lstStyle/>
          <a:p>
            <a:fld id="{BFEBEB0A-9E3D-4B14-9782-E2AE3DA60D96}" type="slidenum">
              <a:rPr lang="en-US" smtClean="0"/>
              <a:pPr/>
              <a:t>1</a:t>
            </a:fld>
            <a:endParaRPr lang="en-US"/>
          </a:p>
        </p:txBody>
      </p:sp>
    </p:spTree>
    <p:extLst>
      <p:ext uri="{BB962C8B-B14F-4D97-AF65-F5344CB8AC3E}">
        <p14:creationId xmlns:p14="http://schemas.microsoft.com/office/powerpoint/2010/main" val="2347342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09600" y="228600"/>
            <a:ext cx="8178800" cy="762000"/>
          </a:xfrm>
          <a:noFill/>
        </p:spPr>
        <p:txBody>
          <a:bodyPr>
            <a:normAutofit/>
          </a:bodyPr>
          <a:lstStyle/>
          <a:p>
            <a:pPr>
              <a:lnSpc>
                <a:spcPct val="110000"/>
              </a:lnSpc>
            </a:pPr>
            <a:r>
              <a:rPr kumimoji="0" lang="en-US" altLang="en-US" dirty="0"/>
              <a:t>Conceptual Modeling </a:t>
            </a:r>
          </a:p>
        </p:txBody>
      </p:sp>
      <p:sp>
        <p:nvSpPr>
          <p:cNvPr id="23555" name="Rectangle 3"/>
          <p:cNvSpPr>
            <a:spLocks noGrp="1" noChangeArrowheads="1"/>
          </p:cNvSpPr>
          <p:nvPr>
            <p:ph idx="1"/>
          </p:nvPr>
        </p:nvSpPr>
        <p:spPr>
          <a:xfrm>
            <a:off x="609600" y="990600"/>
            <a:ext cx="8023225" cy="5410200"/>
          </a:xfrm>
          <a:noFill/>
        </p:spPr>
        <p:txBody>
          <a:bodyPr>
            <a:normAutofit fontScale="92500"/>
          </a:bodyPr>
          <a:lstStyle/>
          <a:p>
            <a:pPr marL="342900" indent="-342900">
              <a:lnSpc>
                <a:spcPct val="80000"/>
              </a:lnSpc>
              <a:spcBef>
                <a:spcPct val="60000"/>
              </a:spcBef>
              <a:buFont typeface="Arial" panose="020B0604020202020204" pitchFamily="34" charset="0"/>
              <a:buChar char="•"/>
            </a:pPr>
            <a:r>
              <a:rPr kumimoji="0" lang="en-US" altLang="en-US" sz="2200" dirty="0"/>
              <a:t>Several kinds of models can be developed during requirements analysis </a:t>
            </a:r>
          </a:p>
          <a:p>
            <a:pPr marL="342900" indent="-342900">
              <a:lnSpc>
                <a:spcPct val="80000"/>
              </a:lnSpc>
              <a:spcBef>
                <a:spcPct val="60000"/>
              </a:spcBef>
              <a:buFont typeface="Arial" panose="020B0604020202020204" pitchFamily="34" charset="0"/>
              <a:buChar char="•"/>
            </a:pPr>
            <a:r>
              <a:rPr lang="en-US" altLang="en-US" sz="2200" dirty="0"/>
              <a:t>Represent using some kind of graphical notation, which is now almost always based on notations in the Unified Modeling Language(UML) </a:t>
            </a:r>
            <a:endParaRPr kumimoji="0" lang="en-US" altLang="en-US" sz="2200" dirty="0"/>
          </a:p>
          <a:p>
            <a:pPr marL="342900" indent="-342900">
              <a:lnSpc>
                <a:spcPct val="80000"/>
              </a:lnSpc>
              <a:spcBef>
                <a:spcPct val="60000"/>
              </a:spcBef>
              <a:buFont typeface="Arial" panose="020B0604020202020204" pitchFamily="34" charset="0"/>
              <a:buChar char="•"/>
            </a:pPr>
            <a:r>
              <a:rPr lang="en-US" altLang="en-US" sz="2200" dirty="0"/>
              <a:t>Some common diagrams generated during requirements analysis stage include: </a:t>
            </a:r>
          </a:p>
          <a:p>
            <a:pPr lvl="1">
              <a:lnSpc>
                <a:spcPct val="80000"/>
              </a:lnSpc>
              <a:spcBef>
                <a:spcPct val="60000"/>
              </a:spcBef>
            </a:pPr>
            <a:r>
              <a:rPr kumimoji="0" lang="en-US" altLang="en-US" sz="2200" dirty="0"/>
              <a:t>Use case diagram </a:t>
            </a:r>
          </a:p>
          <a:p>
            <a:pPr lvl="1">
              <a:lnSpc>
                <a:spcPct val="80000"/>
              </a:lnSpc>
              <a:spcBef>
                <a:spcPct val="60000"/>
              </a:spcBef>
            </a:pPr>
            <a:r>
              <a:rPr lang="en-US" altLang="en-US" sz="2200" dirty="0"/>
              <a:t>State diagram                     UML Notation </a:t>
            </a:r>
          </a:p>
          <a:p>
            <a:pPr lvl="1">
              <a:lnSpc>
                <a:spcPct val="80000"/>
              </a:lnSpc>
              <a:spcBef>
                <a:spcPct val="60000"/>
              </a:spcBef>
            </a:pPr>
            <a:r>
              <a:rPr lang="en-US" altLang="en-US" sz="2200" dirty="0"/>
              <a:t>Class diagram</a:t>
            </a:r>
          </a:p>
          <a:p>
            <a:pPr lvl="1">
              <a:lnSpc>
                <a:spcPct val="80000"/>
              </a:lnSpc>
              <a:spcBef>
                <a:spcPct val="60000"/>
              </a:spcBef>
            </a:pPr>
            <a:r>
              <a:rPr lang="en-US" altLang="en-US" sz="2200" dirty="0"/>
              <a:t>Sequence diagram </a:t>
            </a:r>
          </a:p>
          <a:p>
            <a:pPr lvl="1">
              <a:lnSpc>
                <a:spcPct val="80000"/>
              </a:lnSpc>
              <a:spcBef>
                <a:spcPct val="60000"/>
              </a:spcBef>
            </a:pPr>
            <a:r>
              <a:rPr kumimoji="0" lang="en-US" altLang="en-US" sz="2200" dirty="0"/>
              <a:t>Data flow diagram  </a:t>
            </a:r>
          </a:p>
          <a:p>
            <a:pPr lvl="1">
              <a:lnSpc>
                <a:spcPct val="80000"/>
              </a:lnSpc>
              <a:spcBef>
                <a:spcPct val="60000"/>
              </a:spcBef>
            </a:pPr>
            <a:r>
              <a:rPr lang="en-US" altLang="en-US" sz="2200" dirty="0"/>
              <a:t>Data model</a:t>
            </a:r>
          </a:p>
          <a:p>
            <a:pPr lvl="1">
              <a:lnSpc>
                <a:spcPct val="80000"/>
              </a:lnSpc>
              <a:spcBef>
                <a:spcPct val="60000"/>
              </a:spcBef>
            </a:pPr>
            <a:r>
              <a:rPr lang="en-US" altLang="en-US" sz="2200" dirty="0" err="1"/>
              <a:t>etc</a:t>
            </a:r>
            <a:r>
              <a:rPr lang="en-US" altLang="en-US" sz="2200" dirty="0"/>
              <a:t>   </a:t>
            </a:r>
            <a:r>
              <a:rPr kumimoji="0" lang="en-US" altLang="en-US" sz="2200" dirty="0"/>
              <a:t> </a:t>
            </a:r>
          </a:p>
          <a:p>
            <a:pPr>
              <a:lnSpc>
                <a:spcPct val="80000"/>
              </a:lnSpc>
              <a:spcBef>
                <a:spcPct val="60000"/>
              </a:spcBef>
            </a:pPr>
            <a:endParaRPr kumimoji="0" lang="en-US" altLang="en-US" dirty="0"/>
          </a:p>
        </p:txBody>
      </p:sp>
      <p:sp>
        <p:nvSpPr>
          <p:cNvPr id="2" name="Slide Number Placeholder 1"/>
          <p:cNvSpPr>
            <a:spLocks noGrp="1"/>
          </p:cNvSpPr>
          <p:nvPr>
            <p:ph type="sldNum" sz="quarter" idx="12"/>
          </p:nvPr>
        </p:nvSpPr>
        <p:spPr/>
        <p:txBody>
          <a:bodyPr/>
          <a:lstStyle/>
          <a:p>
            <a:fld id="{BFEBEB0A-9E3D-4B14-9782-E2AE3DA60D96}" type="slidenum">
              <a:rPr lang="en-US" smtClean="0"/>
              <a:pPr/>
              <a:t>10</a:t>
            </a:fld>
            <a:endParaRPr lang="en-US"/>
          </a:p>
        </p:txBody>
      </p:sp>
      <p:sp>
        <p:nvSpPr>
          <p:cNvPr id="3" name="Right Brace 2"/>
          <p:cNvSpPr/>
          <p:nvPr/>
        </p:nvSpPr>
        <p:spPr>
          <a:xfrm>
            <a:off x="3810000" y="3429000"/>
            <a:ext cx="304800" cy="1600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MY"/>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4343400"/>
            <a:ext cx="3810000" cy="237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021490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077200" cy="1371600"/>
          </a:xfrm>
        </p:spPr>
        <p:txBody>
          <a:bodyPr>
            <a:normAutofit/>
          </a:bodyPr>
          <a:lstStyle/>
          <a:p>
            <a:r>
              <a:rPr lang="en-US" sz="3200" dirty="0"/>
              <a:t>Viewpoint–oriented analysis</a:t>
            </a:r>
            <a:br>
              <a:rPr lang="en-US" sz="3200" dirty="0"/>
            </a:br>
            <a:r>
              <a:rPr lang="en-US" sz="2000" i="1" dirty="0">
                <a:solidFill>
                  <a:srgbClr val="FF0000"/>
                </a:solidFill>
              </a:rPr>
              <a:t>(Recall – Covered in SE course)</a:t>
            </a:r>
            <a:endParaRPr lang="en-MY" sz="2000" i="1" dirty="0"/>
          </a:p>
        </p:txBody>
      </p:sp>
      <p:sp>
        <p:nvSpPr>
          <p:cNvPr id="3" name="Content Placeholder 2"/>
          <p:cNvSpPr>
            <a:spLocks noGrp="1"/>
          </p:cNvSpPr>
          <p:nvPr>
            <p:ph idx="1"/>
          </p:nvPr>
        </p:nvSpPr>
        <p:spPr>
          <a:xfrm>
            <a:off x="457200" y="1676400"/>
            <a:ext cx="7620000" cy="4449763"/>
          </a:xfrm>
        </p:spPr>
        <p:txBody>
          <a:bodyPr>
            <a:normAutofit/>
          </a:bodyPr>
          <a:lstStyle/>
          <a:p>
            <a:r>
              <a:rPr lang="en-MY" sz="2400" b="1" dirty="0"/>
              <a:t>For any medium-sized or large system, there are usually different types of end-users</a:t>
            </a:r>
          </a:p>
          <a:p>
            <a:r>
              <a:rPr lang="en-MY" sz="2400" b="1" dirty="0"/>
              <a:t>A viewpoint may be considered as :</a:t>
            </a:r>
          </a:p>
          <a:p>
            <a:pPr lvl="1"/>
            <a:r>
              <a:rPr lang="en-MY" sz="2400" b="1" dirty="0"/>
              <a:t> A data source or sink </a:t>
            </a:r>
          </a:p>
          <a:p>
            <a:pPr lvl="1"/>
            <a:r>
              <a:rPr lang="en-MY" sz="2400" b="1" dirty="0"/>
              <a:t> A representation framework </a:t>
            </a:r>
          </a:p>
          <a:p>
            <a:pPr lvl="1"/>
            <a:r>
              <a:rPr lang="en-MY" sz="2400" b="1" dirty="0"/>
              <a:t> A receiver of services</a:t>
            </a:r>
          </a:p>
          <a:p>
            <a:endParaRPr lang="en-MY" sz="2400" b="1" dirty="0"/>
          </a:p>
          <a:p>
            <a:endParaRPr lang="en-MY" sz="2400" dirty="0"/>
          </a:p>
        </p:txBody>
      </p:sp>
      <p:sp>
        <p:nvSpPr>
          <p:cNvPr id="4" name="Slide Number Placeholder 3"/>
          <p:cNvSpPr>
            <a:spLocks noGrp="1"/>
          </p:cNvSpPr>
          <p:nvPr>
            <p:ph type="sldNum" sz="quarter" idx="12"/>
          </p:nvPr>
        </p:nvSpPr>
        <p:spPr/>
        <p:txBody>
          <a:bodyPr/>
          <a:lstStyle/>
          <a:p>
            <a:fld id="{BFEBEB0A-9E3D-4B14-9782-E2AE3DA60D96}" type="slidenum">
              <a:rPr lang="en-US" smtClean="0"/>
              <a:pPr/>
              <a:t>100</a:t>
            </a:fld>
            <a:endParaRPr lang="en-US"/>
          </a:p>
        </p:txBody>
      </p:sp>
      <p:pic>
        <p:nvPicPr>
          <p:cNvPr id="15363" name="Picture 3" descr="C:\Users\SAN\AppData\Local\Microsoft\Windows\Temporary Internet Files\Content.IE5\K3CFTSB4\MP900442524[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92982" y="3886200"/>
            <a:ext cx="2150918" cy="175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415881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457200" y="152718"/>
            <a:ext cx="8001000" cy="1371600"/>
          </a:xfrm>
        </p:spPr>
        <p:txBody>
          <a:bodyPr>
            <a:normAutofit fontScale="90000"/>
          </a:bodyPr>
          <a:lstStyle/>
          <a:p>
            <a:pPr eaLnBrk="1" fontAlgn="auto" hangingPunct="1">
              <a:spcAft>
                <a:spcPts val="0"/>
              </a:spcAft>
              <a:defRPr/>
            </a:pPr>
            <a:r>
              <a:rPr lang="en-US" sz="3600" dirty="0">
                <a:solidFill>
                  <a:schemeClr val="accent1">
                    <a:satMod val="150000"/>
                  </a:schemeClr>
                </a:solidFill>
              </a:rPr>
              <a:t>Requirements Discovery : </a:t>
            </a:r>
            <a:br>
              <a:rPr lang="en-US" sz="3600" dirty="0">
                <a:solidFill>
                  <a:schemeClr val="accent1">
                    <a:satMod val="150000"/>
                  </a:schemeClr>
                </a:solidFill>
              </a:rPr>
            </a:br>
            <a:r>
              <a:rPr lang="en-US" sz="3600" dirty="0">
                <a:solidFill>
                  <a:schemeClr val="accent1">
                    <a:satMod val="150000"/>
                  </a:schemeClr>
                </a:solidFill>
              </a:rPr>
              <a:t>Viewpoint-oriented analysis  </a:t>
            </a:r>
            <a:r>
              <a:rPr lang="en-US" sz="2200" i="1" dirty="0">
                <a:solidFill>
                  <a:srgbClr val="FF0000"/>
                </a:solidFill>
              </a:rPr>
              <a:t>(Recall – Covered in SE course )</a:t>
            </a:r>
          </a:p>
        </p:txBody>
      </p:sp>
      <p:sp>
        <p:nvSpPr>
          <p:cNvPr id="23555" name="Rectangle 3"/>
          <p:cNvSpPr>
            <a:spLocks noGrp="1" noChangeArrowheads="1"/>
          </p:cNvSpPr>
          <p:nvPr>
            <p:ph idx="1"/>
          </p:nvPr>
        </p:nvSpPr>
        <p:spPr/>
        <p:txBody>
          <a:bodyPr/>
          <a:lstStyle/>
          <a:p>
            <a:pPr eaLnBrk="1" hangingPunct="1"/>
            <a:r>
              <a:rPr lang="en-US" altLang="en-US" sz="2800" dirty="0">
                <a:solidFill>
                  <a:srgbClr val="FF3300"/>
                </a:solidFill>
              </a:rPr>
              <a:t>Viewpoint-oriented analysis</a:t>
            </a:r>
            <a:r>
              <a:rPr lang="en-US" altLang="en-US" sz="2800" dirty="0"/>
              <a:t> is an approach that helps to ensure get </a:t>
            </a:r>
            <a:r>
              <a:rPr lang="en-US" altLang="en-US" sz="2800" dirty="0">
                <a:solidFill>
                  <a:schemeClr val="hlink"/>
                </a:solidFill>
              </a:rPr>
              <a:t>broad stakeholder coverage</a:t>
            </a:r>
            <a:r>
              <a:rPr lang="en-US" altLang="en-US" sz="2800" dirty="0"/>
              <a:t> when discovering requirements. </a:t>
            </a:r>
          </a:p>
          <a:p>
            <a:pPr eaLnBrk="1" hangingPunct="1"/>
            <a:r>
              <a:rPr lang="en-US" altLang="en-US" sz="2800" dirty="0"/>
              <a:t>Viewpoints can be used to </a:t>
            </a:r>
            <a:r>
              <a:rPr lang="en-US" altLang="en-US" sz="2800" dirty="0">
                <a:solidFill>
                  <a:schemeClr val="hlink"/>
                </a:solidFill>
              </a:rPr>
              <a:t>classifying </a:t>
            </a:r>
            <a:r>
              <a:rPr lang="en-US" altLang="en-US" sz="2800" dirty="0"/>
              <a:t>stakeholders and other sources of requirements. </a:t>
            </a:r>
          </a:p>
          <a:p>
            <a:pPr eaLnBrk="1" hangingPunct="1"/>
            <a:endParaRPr lang="en-US" altLang="en-US" sz="2800" dirty="0"/>
          </a:p>
          <a:p>
            <a:pPr lvl="1" eaLnBrk="1" hangingPunct="1"/>
            <a:endParaRPr lang="en-US" altLang="en-US" dirty="0"/>
          </a:p>
          <a:p>
            <a:pPr eaLnBrk="1" hangingPunct="1"/>
            <a:endParaRPr lang="en-US" altLang="en-US" dirty="0"/>
          </a:p>
        </p:txBody>
      </p:sp>
      <p:sp>
        <p:nvSpPr>
          <p:cNvPr id="2355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BAFE026-EB05-41C1-9A62-721A50AEFB7C}" type="slidenum">
              <a:rPr lang="en-US" altLang="en-US" smtClean="0">
                <a:solidFill>
                  <a:srgbClr val="3F3F3F"/>
                </a:solidFill>
              </a:rPr>
              <a:pPr eaLnBrk="1" hangingPunct="1"/>
              <a:t>101</a:t>
            </a:fld>
            <a:endParaRPr lang="en-US" altLang="en-US">
              <a:solidFill>
                <a:srgbClr val="3F3F3F"/>
              </a:solidFill>
            </a:endParaRPr>
          </a:p>
        </p:txBody>
      </p:sp>
      <p:grpSp>
        <p:nvGrpSpPr>
          <p:cNvPr id="23557" name="Group 4"/>
          <p:cNvGrpSpPr>
            <a:grpSpLocks/>
          </p:cNvGrpSpPr>
          <p:nvPr/>
        </p:nvGrpSpPr>
        <p:grpSpPr bwMode="auto">
          <a:xfrm>
            <a:off x="2971800" y="4038600"/>
            <a:ext cx="3962400" cy="2590800"/>
            <a:chOff x="1872" y="2544"/>
            <a:chExt cx="2496" cy="1632"/>
          </a:xfrm>
        </p:grpSpPr>
        <p:grpSp>
          <p:nvGrpSpPr>
            <p:cNvPr id="23558" name="Group 5"/>
            <p:cNvGrpSpPr>
              <a:grpSpLocks/>
            </p:cNvGrpSpPr>
            <p:nvPr/>
          </p:nvGrpSpPr>
          <p:grpSpPr bwMode="auto">
            <a:xfrm>
              <a:off x="3984" y="3504"/>
              <a:ext cx="384" cy="624"/>
              <a:chOff x="1488" y="2976"/>
              <a:chExt cx="384" cy="624"/>
            </a:xfrm>
          </p:grpSpPr>
          <p:sp>
            <p:nvSpPr>
              <p:cNvPr id="23586" name="Oval 6"/>
              <p:cNvSpPr>
                <a:spLocks noChangeArrowheads="1"/>
              </p:cNvSpPr>
              <p:nvPr/>
            </p:nvSpPr>
            <p:spPr bwMode="auto">
              <a:xfrm>
                <a:off x="1536" y="2976"/>
                <a:ext cx="288" cy="14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23587" name="Line 7"/>
              <p:cNvSpPr>
                <a:spLocks noChangeShapeType="1"/>
              </p:cNvSpPr>
              <p:nvPr/>
            </p:nvSpPr>
            <p:spPr bwMode="auto">
              <a:xfrm>
                <a:off x="1536" y="3216"/>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MY"/>
              </a:p>
            </p:txBody>
          </p:sp>
          <p:sp>
            <p:nvSpPr>
              <p:cNvPr id="23588" name="Line 8"/>
              <p:cNvSpPr>
                <a:spLocks noChangeShapeType="1"/>
              </p:cNvSpPr>
              <p:nvPr/>
            </p:nvSpPr>
            <p:spPr bwMode="auto">
              <a:xfrm>
                <a:off x="1680" y="312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MY"/>
              </a:p>
            </p:txBody>
          </p:sp>
          <p:sp>
            <p:nvSpPr>
              <p:cNvPr id="23589" name="Line 9"/>
              <p:cNvSpPr>
                <a:spLocks noChangeShapeType="1"/>
              </p:cNvSpPr>
              <p:nvPr/>
            </p:nvSpPr>
            <p:spPr bwMode="auto">
              <a:xfrm flipH="1">
                <a:off x="1488" y="3408"/>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MY"/>
              </a:p>
            </p:txBody>
          </p:sp>
          <p:sp>
            <p:nvSpPr>
              <p:cNvPr id="23590" name="Line 10"/>
              <p:cNvSpPr>
                <a:spLocks noChangeShapeType="1"/>
              </p:cNvSpPr>
              <p:nvPr/>
            </p:nvSpPr>
            <p:spPr bwMode="auto">
              <a:xfrm>
                <a:off x="1680" y="3408"/>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MY"/>
              </a:p>
            </p:txBody>
          </p:sp>
        </p:grpSp>
        <p:grpSp>
          <p:nvGrpSpPr>
            <p:cNvPr id="23559" name="Group 11"/>
            <p:cNvGrpSpPr>
              <a:grpSpLocks/>
            </p:cNvGrpSpPr>
            <p:nvPr/>
          </p:nvGrpSpPr>
          <p:grpSpPr bwMode="auto">
            <a:xfrm>
              <a:off x="1872" y="3552"/>
              <a:ext cx="384" cy="624"/>
              <a:chOff x="1488" y="2976"/>
              <a:chExt cx="384" cy="624"/>
            </a:xfrm>
          </p:grpSpPr>
          <p:sp>
            <p:nvSpPr>
              <p:cNvPr id="23581" name="Oval 12"/>
              <p:cNvSpPr>
                <a:spLocks noChangeArrowheads="1"/>
              </p:cNvSpPr>
              <p:nvPr/>
            </p:nvSpPr>
            <p:spPr bwMode="auto">
              <a:xfrm>
                <a:off x="1536" y="2976"/>
                <a:ext cx="288" cy="14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23582" name="Line 13"/>
              <p:cNvSpPr>
                <a:spLocks noChangeShapeType="1"/>
              </p:cNvSpPr>
              <p:nvPr/>
            </p:nvSpPr>
            <p:spPr bwMode="auto">
              <a:xfrm>
                <a:off x="1536" y="3216"/>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MY"/>
              </a:p>
            </p:txBody>
          </p:sp>
          <p:sp>
            <p:nvSpPr>
              <p:cNvPr id="23583" name="Line 14"/>
              <p:cNvSpPr>
                <a:spLocks noChangeShapeType="1"/>
              </p:cNvSpPr>
              <p:nvPr/>
            </p:nvSpPr>
            <p:spPr bwMode="auto">
              <a:xfrm>
                <a:off x="1680" y="312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MY"/>
              </a:p>
            </p:txBody>
          </p:sp>
          <p:sp>
            <p:nvSpPr>
              <p:cNvPr id="23584" name="Line 15"/>
              <p:cNvSpPr>
                <a:spLocks noChangeShapeType="1"/>
              </p:cNvSpPr>
              <p:nvPr/>
            </p:nvSpPr>
            <p:spPr bwMode="auto">
              <a:xfrm flipH="1">
                <a:off x="1488" y="3408"/>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MY"/>
              </a:p>
            </p:txBody>
          </p:sp>
          <p:sp>
            <p:nvSpPr>
              <p:cNvPr id="23585" name="Line 16"/>
              <p:cNvSpPr>
                <a:spLocks noChangeShapeType="1"/>
              </p:cNvSpPr>
              <p:nvPr/>
            </p:nvSpPr>
            <p:spPr bwMode="auto">
              <a:xfrm>
                <a:off x="1680" y="3408"/>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MY"/>
              </a:p>
            </p:txBody>
          </p:sp>
        </p:grpSp>
        <p:grpSp>
          <p:nvGrpSpPr>
            <p:cNvPr id="23560" name="Group 17"/>
            <p:cNvGrpSpPr>
              <a:grpSpLocks/>
            </p:cNvGrpSpPr>
            <p:nvPr/>
          </p:nvGrpSpPr>
          <p:grpSpPr bwMode="auto">
            <a:xfrm>
              <a:off x="1872" y="2544"/>
              <a:ext cx="384" cy="624"/>
              <a:chOff x="1488" y="2976"/>
              <a:chExt cx="384" cy="624"/>
            </a:xfrm>
          </p:grpSpPr>
          <p:sp>
            <p:nvSpPr>
              <p:cNvPr id="23576" name="Oval 18"/>
              <p:cNvSpPr>
                <a:spLocks noChangeArrowheads="1"/>
              </p:cNvSpPr>
              <p:nvPr/>
            </p:nvSpPr>
            <p:spPr bwMode="auto">
              <a:xfrm>
                <a:off x="1536" y="2976"/>
                <a:ext cx="288" cy="14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23577" name="Line 19"/>
              <p:cNvSpPr>
                <a:spLocks noChangeShapeType="1"/>
              </p:cNvSpPr>
              <p:nvPr/>
            </p:nvSpPr>
            <p:spPr bwMode="auto">
              <a:xfrm>
                <a:off x="1536" y="3216"/>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MY"/>
              </a:p>
            </p:txBody>
          </p:sp>
          <p:sp>
            <p:nvSpPr>
              <p:cNvPr id="23578" name="Line 20"/>
              <p:cNvSpPr>
                <a:spLocks noChangeShapeType="1"/>
              </p:cNvSpPr>
              <p:nvPr/>
            </p:nvSpPr>
            <p:spPr bwMode="auto">
              <a:xfrm>
                <a:off x="1680" y="312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MY"/>
              </a:p>
            </p:txBody>
          </p:sp>
          <p:sp>
            <p:nvSpPr>
              <p:cNvPr id="23579" name="Line 21"/>
              <p:cNvSpPr>
                <a:spLocks noChangeShapeType="1"/>
              </p:cNvSpPr>
              <p:nvPr/>
            </p:nvSpPr>
            <p:spPr bwMode="auto">
              <a:xfrm flipH="1">
                <a:off x="1488" y="3408"/>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MY"/>
              </a:p>
            </p:txBody>
          </p:sp>
          <p:sp>
            <p:nvSpPr>
              <p:cNvPr id="23580" name="Line 22"/>
              <p:cNvSpPr>
                <a:spLocks noChangeShapeType="1"/>
              </p:cNvSpPr>
              <p:nvPr/>
            </p:nvSpPr>
            <p:spPr bwMode="auto">
              <a:xfrm>
                <a:off x="1680" y="3408"/>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MY"/>
              </a:p>
            </p:txBody>
          </p:sp>
        </p:grpSp>
        <p:grpSp>
          <p:nvGrpSpPr>
            <p:cNvPr id="23561" name="Group 23"/>
            <p:cNvGrpSpPr>
              <a:grpSpLocks/>
            </p:cNvGrpSpPr>
            <p:nvPr/>
          </p:nvGrpSpPr>
          <p:grpSpPr bwMode="auto">
            <a:xfrm>
              <a:off x="3888" y="2544"/>
              <a:ext cx="384" cy="624"/>
              <a:chOff x="1488" y="2976"/>
              <a:chExt cx="384" cy="624"/>
            </a:xfrm>
          </p:grpSpPr>
          <p:sp>
            <p:nvSpPr>
              <p:cNvPr id="23571" name="Oval 24"/>
              <p:cNvSpPr>
                <a:spLocks noChangeArrowheads="1"/>
              </p:cNvSpPr>
              <p:nvPr/>
            </p:nvSpPr>
            <p:spPr bwMode="auto">
              <a:xfrm>
                <a:off x="1536" y="2976"/>
                <a:ext cx="288" cy="14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23572" name="Line 25"/>
              <p:cNvSpPr>
                <a:spLocks noChangeShapeType="1"/>
              </p:cNvSpPr>
              <p:nvPr/>
            </p:nvSpPr>
            <p:spPr bwMode="auto">
              <a:xfrm>
                <a:off x="1536" y="3216"/>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MY"/>
              </a:p>
            </p:txBody>
          </p:sp>
          <p:sp>
            <p:nvSpPr>
              <p:cNvPr id="23573" name="Line 26"/>
              <p:cNvSpPr>
                <a:spLocks noChangeShapeType="1"/>
              </p:cNvSpPr>
              <p:nvPr/>
            </p:nvSpPr>
            <p:spPr bwMode="auto">
              <a:xfrm>
                <a:off x="1680" y="312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MY"/>
              </a:p>
            </p:txBody>
          </p:sp>
          <p:sp>
            <p:nvSpPr>
              <p:cNvPr id="23574" name="Line 27"/>
              <p:cNvSpPr>
                <a:spLocks noChangeShapeType="1"/>
              </p:cNvSpPr>
              <p:nvPr/>
            </p:nvSpPr>
            <p:spPr bwMode="auto">
              <a:xfrm flipH="1">
                <a:off x="1488" y="3408"/>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MY"/>
              </a:p>
            </p:txBody>
          </p:sp>
          <p:sp>
            <p:nvSpPr>
              <p:cNvPr id="23575" name="Line 28"/>
              <p:cNvSpPr>
                <a:spLocks noChangeShapeType="1"/>
              </p:cNvSpPr>
              <p:nvPr/>
            </p:nvSpPr>
            <p:spPr bwMode="auto">
              <a:xfrm>
                <a:off x="1680" y="3408"/>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MY"/>
              </a:p>
            </p:txBody>
          </p:sp>
        </p:grpSp>
        <p:sp>
          <p:nvSpPr>
            <p:cNvPr id="23562" name="Oval 29"/>
            <p:cNvSpPr>
              <a:spLocks noChangeArrowheads="1"/>
            </p:cNvSpPr>
            <p:nvPr/>
          </p:nvSpPr>
          <p:spPr bwMode="auto">
            <a:xfrm>
              <a:off x="2784" y="3072"/>
              <a:ext cx="816" cy="62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600">
                  <a:latin typeface="Verdana" pitchFamily="34" charset="0"/>
                </a:rPr>
                <a:t>Problem </a:t>
              </a:r>
            </a:p>
            <a:p>
              <a:pPr algn="ctr" eaLnBrk="1" hangingPunct="1"/>
              <a:r>
                <a:rPr lang="en-US" altLang="en-US" sz="1600">
                  <a:latin typeface="Verdana" pitchFamily="34" charset="0"/>
                </a:rPr>
                <a:t>to be </a:t>
              </a:r>
            </a:p>
            <a:p>
              <a:pPr algn="ctr" eaLnBrk="1" hangingPunct="1"/>
              <a:r>
                <a:rPr lang="en-US" altLang="en-US" sz="1600">
                  <a:latin typeface="Verdana" pitchFamily="34" charset="0"/>
                </a:rPr>
                <a:t>analysed</a:t>
              </a:r>
            </a:p>
          </p:txBody>
        </p:sp>
        <p:sp>
          <p:nvSpPr>
            <p:cNvPr id="23563" name="Line 30"/>
            <p:cNvSpPr>
              <a:spLocks noChangeShapeType="1"/>
            </p:cNvSpPr>
            <p:nvPr/>
          </p:nvSpPr>
          <p:spPr bwMode="auto">
            <a:xfrm>
              <a:off x="2256" y="2640"/>
              <a:ext cx="912"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MY"/>
            </a:p>
          </p:txBody>
        </p:sp>
        <p:sp>
          <p:nvSpPr>
            <p:cNvPr id="23564" name="Line 31"/>
            <p:cNvSpPr>
              <a:spLocks noChangeShapeType="1"/>
            </p:cNvSpPr>
            <p:nvPr/>
          </p:nvSpPr>
          <p:spPr bwMode="auto">
            <a:xfrm>
              <a:off x="2256" y="2640"/>
              <a:ext cx="528"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MY"/>
            </a:p>
          </p:txBody>
        </p:sp>
        <p:sp>
          <p:nvSpPr>
            <p:cNvPr id="23565" name="Line 32"/>
            <p:cNvSpPr>
              <a:spLocks noChangeShapeType="1"/>
            </p:cNvSpPr>
            <p:nvPr/>
          </p:nvSpPr>
          <p:spPr bwMode="auto">
            <a:xfrm>
              <a:off x="2256" y="3600"/>
              <a:ext cx="81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MY"/>
            </a:p>
          </p:txBody>
        </p:sp>
        <p:sp>
          <p:nvSpPr>
            <p:cNvPr id="23566" name="Line 33"/>
            <p:cNvSpPr>
              <a:spLocks noChangeShapeType="1"/>
            </p:cNvSpPr>
            <p:nvPr/>
          </p:nvSpPr>
          <p:spPr bwMode="auto">
            <a:xfrm flipV="1">
              <a:off x="2256" y="3456"/>
              <a:ext cx="528"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MY"/>
            </a:p>
          </p:txBody>
        </p:sp>
        <p:sp>
          <p:nvSpPr>
            <p:cNvPr id="23567" name="Line 34"/>
            <p:cNvSpPr>
              <a:spLocks noChangeShapeType="1"/>
            </p:cNvSpPr>
            <p:nvPr/>
          </p:nvSpPr>
          <p:spPr bwMode="auto">
            <a:xfrm flipH="1">
              <a:off x="3264" y="2688"/>
              <a:ext cx="672"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MY"/>
            </a:p>
          </p:txBody>
        </p:sp>
        <p:sp>
          <p:nvSpPr>
            <p:cNvPr id="23568" name="Line 35"/>
            <p:cNvSpPr>
              <a:spLocks noChangeShapeType="1"/>
            </p:cNvSpPr>
            <p:nvPr/>
          </p:nvSpPr>
          <p:spPr bwMode="auto">
            <a:xfrm flipH="1">
              <a:off x="3600" y="2688"/>
              <a:ext cx="336"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MY"/>
            </a:p>
          </p:txBody>
        </p:sp>
        <p:sp>
          <p:nvSpPr>
            <p:cNvPr id="23569" name="Line 36"/>
            <p:cNvSpPr>
              <a:spLocks noChangeShapeType="1"/>
            </p:cNvSpPr>
            <p:nvPr/>
          </p:nvSpPr>
          <p:spPr bwMode="auto">
            <a:xfrm flipH="1" flipV="1">
              <a:off x="3600" y="3408"/>
              <a:ext cx="43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MY"/>
            </a:p>
          </p:txBody>
        </p:sp>
        <p:sp>
          <p:nvSpPr>
            <p:cNvPr id="23570" name="Line 37"/>
            <p:cNvSpPr>
              <a:spLocks noChangeShapeType="1"/>
            </p:cNvSpPr>
            <p:nvPr/>
          </p:nvSpPr>
          <p:spPr bwMode="auto">
            <a:xfrm flipH="1">
              <a:off x="3360" y="3552"/>
              <a:ext cx="67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MY"/>
            </a:p>
          </p:txBody>
        </p:sp>
      </p:grpSp>
    </p:spTree>
    <p:extLst>
      <p:ext uri="{BB962C8B-B14F-4D97-AF65-F5344CB8AC3E}">
        <p14:creationId xmlns:p14="http://schemas.microsoft.com/office/powerpoint/2010/main" val="234817872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457200" y="609600"/>
            <a:ext cx="8229600" cy="1020762"/>
          </a:xfrm>
        </p:spPr>
        <p:txBody>
          <a:bodyPr>
            <a:normAutofit fontScale="90000"/>
          </a:bodyPr>
          <a:lstStyle/>
          <a:p>
            <a:pPr>
              <a:defRPr/>
            </a:pPr>
            <a:r>
              <a:rPr lang="en-US" sz="3600" dirty="0">
                <a:solidFill>
                  <a:schemeClr val="accent1">
                    <a:satMod val="150000"/>
                  </a:schemeClr>
                </a:solidFill>
              </a:rPr>
              <a:t>Requirements Discovery : </a:t>
            </a:r>
            <a:br>
              <a:rPr lang="en-US" sz="3600" dirty="0">
                <a:solidFill>
                  <a:schemeClr val="accent1">
                    <a:satMod val="150000"/>
                  </a:schemeClr>
                </a:solidFill>
              </a:rPr>
            </a:br>
            <a:r>
              <a:rPr lang="en-US" sz="3600" dirty="0">
                <a:solidFill>
                  <a:schemeClr val="accent1">
                    <a:satMod val="150000"/>
                  </a:schemeClr>
                </a:solidFill>
              </a:rPr>
              <a:t>Viewpoint-oriented analysis</a:t>
            </a:r>
            <a:br>
              <a:rPr lang="en-US" sz="3600" dirty="0">
                <a:solidFill>
                  <a:schemeClr val="accent1">
                    <a:satMod val="150000"/>
                  </a:schemeClr>
                </a:solidFill>
              </a:rPr>
            </a:br>
            <a:r>
              <a:rPr lang="en-US" sz="2200" i="1" dirty="0">
                <a:solidFill>
                  <a:srgbClr val="FF0000"/>
                </a:solidFill>
              </a:rPr>
              <a:t>(Recall – Covered in SE course )</a:t>
            </a:r>
            <a:endParaRPr lang="en-US" sz="2200" dirty="0">
              <a:solidFill>
                <a:srgbClr val="FF0000"/>
              </a:solidFill>
            </a:endParaRPr>
          </a:p>
        </p:txBody>
      </p:sp>
      <p:sp>
        <p:nvSpPr>
          <p:cNvPr id="48131" name="Rectangle 3"/>
          <p:cNvSpPr>
            <a:spLocks noGrp="1" noChangeArrowheads="1"/>
          </p:cNvSpPr>
          <p:nvPr>
            <p:ph idx="1"/>
          </p:nvPr>
        </p:nvSpPr>
        <p:spPr>
          <a:xfrm>
            <a:off x="381000" y="1828800"/>
            <a:ext cx="8382000" cy="4267200"/>
          </a:xfrm>
        </p:spPr>
        <p:txBody>
          <a:bodyPr>
            <a:normAutofit/>
          </a:bodyPr>
          <a:lstStyle/>
          <a:p>
            <a:pPr eaLnBrk="1" hangingPunct="1">
              <a:lnSpc>
                <a:spcPct val="90000"/>
              </a:lnSpc>
            </a:pPr>
            <a:r>
              <a:rPr lang="en-US" altLang="en-US" sz="2800" dirty="0"/>
              <a:t>Three generic types of viewpoints:</a:t>
            </a:r>
          </a:p>
          <a:p>
            <a:pPr lvl="1" eaLnBrk="1" hangingPunct="1">
              <a:lnSpc>
                <a:spcPct val="90000"/>
              </a:lnSpc>
            </a:pPr>
            <a:r>
              <a:rPr lang="en-US" altLang="en-US" sz="2300" b="1" dirty="0"/>
              <a:t> </a:t>
            </a:r>
            <a:r>
              <a:rPr lang="en-US" altLang="en-US" sz="2600" b="1" dirty="0" err="1">
                <a:solidFill>
                  <a:srgbClr val="FF3300"/>
                </a:solidFill>
              </a:rPr>
              <a:t>Interactor</a:t>
            </a:r>
            <a:r>
              <a:rPr lang="en-US" altLang="en-US" sz="2600" b="1" dirty="0">
                <a:solidFill>
                  <a:srgbClr val="FF3300"/>
                </a:solidFill>
              </a:rPr>
              <a:t> viewpoints</a:t>
            </a:r>
            <a:r>
              <a:rPr lang="en-US" altLang="en-US" sz="2600" b="1" dirty="0"/>
              <a:t> </a:t>
            </a:r>
            <a:r>
              <a:rPr lang="en-US" altLang="en-US" sz="2600" dirty="0"/>
              <a:t>– people or other systems that interact directly with the system</a:t>
            </a:r>
          </a:p>
          <a:p>
            <a:pPr lvl="1" eaLnBrk="1" hangingPunct="1">
              <a:lnSpc>
                <a:spcPct val="90000"/>
              </a:lnSpc>
            </a:pPr>
            <a:endParaRPr lang="en-US" altLang="en-US" sz="800" dirty="0"/>
          </a:p>
          <a:p>
            <a:pPr lvl="1" eaLnBrk="1" hangingPunct="1">
              <a:lnSpc>
                <a:spcPct val="90000"/>
              </a:lnSpc>
            </a:pPr>
            <a:r>
              <a:rPr lang="en-US" altLang="en-US" sz="2600" dirty="0"/>
              <a:t> </a:t>
            </a:r>
            <a:r>
              <a:rPr lang="en-US" altLang="en-US" sz="2600" b="1" dirty="0">
                <a:solidFill>
                  <a:srgbClr val="FF3300"/>
                </a:solidFill>
              </a:rPr>
              <a:t>Indirect viewpoints</a:t>
            </a:r>
            <a:r>
              <a:rPr lang="en-US" altLang="en-US" sz="2600" b="1" dirty="0"/>
              <a:t> </a:t>
            </a:r>
            <a:r>
              <a:rPr lang="en-US" altLang="en-US" sz="2600" dirty="0"/>
              <a:t>– stakeholders who do not use the system themselves but who influence the requirements in some way</a:t>
            </a:r>
          </a:p>
          <a:p>
            <a:pPr lvl="1" eaLnBrk="1" hangingPunct="1">
              <a:lnSpc>
                <a:spcPct val="90000"/>
              </a:lnSpc>
            </a:pPr>
            <a:endParaRPr lang="en-US" altLang="en-US" sz="800" dirty="0"/>
          </a:p>
          <a:p>
            <a:pPr lvl="1" eaLnBrk="1" hangingPunct="1">
              <a:lnSpc>
                <a:spcPct val="90000"/>
              </a:lnSpc>
            </a:pPr>
            <a:r>
              <a:rPr lang="en-US" altLang="en-US" sz="2600" dirty="0"/>
              <a:t> </a:t>
            </a:r>
            <a:r>
              <a:rPr lang="en-US" altLang="en-US" sz="2600" b="1" dirty="0">
                <a:solidFill>
                  <a:srgbClr val="FF3300"/>
                </a:solidFill>
              </a:rPr>
              <a:t>Domain viewpoints</a:t>
            </a:r>
            <a:r>
              <a:rPr lang="en-US" altLang="en-US" sz="2600" b="1" dirty="0"/>
              <a:t> </a:t>
            </a:r>
            <a:r>
              <a:rPr lang="en-US" altLang="en-US" sz="2600" dirty="0"/>
              <a:t>– domain characteristics and constraints that influence the system requirements</a:t>
            </a:r>
          </a:p>
        </p:txBody>
      </p:sp>
      <p:sp>
        <p:nvSpPr>
          <p:cNvPr id="2458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A51160C-D9DD-4FC8-B012-4AE684B99F5A}" type="slidenum">
              <a:rPr lang="en-US" altLang="en-US" smtClean="0">
                <a:solidFill>
                  <a:srgbClr val="3F3F3F"/>
                </a:solidFill>
              </a:rPr>
              <a:pPr eaLnBrk="1" hangingPunct="1"/>
              <a:t>102</a:t>
            </a:fld>
            <a:endParaRPr lang="en-US" altLang="en-US">
              <a:solidFill>
                <a:srgbClr val="3F3F3F"/>
              </a:solidFill>
            </a:endParaRPr>
          </a:p>
        </p:txBody>
      </p:sp>
    </p:spTree>
    <p:extLst>
      <p:ext uri="{BB962C8B-B14F-4D97-AF65-F5344CB8AC3E}">
        <p14:creationId xmlns:p14="http://schemas.microsoft.com/office/powerpoint/2010/main" val="28239137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8131">
                                            <p:txEl>
                                              <p:pRg st="1" end="1"/>
                                            </p:txEl>
                                          </p:spTgt>
                                        </p:tgtEl>
                                        <p:attrNameLst>
                                          <p:attrName>style.visibility</p:attrName>
                                        </p:attrNameLst>
                                      </p:cBhvr>
                                      <p:to>
                                        <p:strVal val="visible"/>
                                      </p:to>
                                    </p:set>
                                    <p:animEffect transition="in" filter="dissolve">
                                      <p:cBhvr>
                                        <p:cTn id="7" dur="500"/>
                                        <p:tgtEl>
                                          <p:spTgt spid="4813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8131">
                                            <p:txEl>
                                              <p:pRg st="3" end="3"/>
                                            </p:txEl>
                                          </p:spTgt>
                                        </p:tgtEl>
                                        <p:attrNameLst>
                                          <p:attrName>style.visibility</p:attrName>
                                        </p:attrNameLst>
                                      </p:cBhvr>
                                      <p:to>
                                        <p:strVal val="visible"/>
                                      </p:to>
                                    </p:set>
                                    <p:animEffect transition="in" filter="dissolve">
                                      <p:cBhvr>
                                        <p:cTn id="12" dur="500"/>
                                        <p:tgtEl>
                                          <p:spTgt spid="48131">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8131">
                                            <p:txEl>
                                              <p:pRg st="5" end="5"/>
                                            </p:txEl>
                                          </p:spTgt>
                                        </p:tgtEl>
                                        <p:attrNameLst>
                                          <p:attrName>style.visibility</p:attrName>
                                        </p:attrNameLst>
                                      </p:cBhvr>
                                      <p:to>
                                        <p:strVal val="visible"/>
                                      </p:to>
                                    </p:set>
                                    <p:animEffect transition="in" filter="dissolve">
                                      <p:cBhvr>
                                        <p:cTn id="17" dur="500"/>
                                        <p:tgtEl>
                                          <p:spTgt spid="481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58200" cy="1066482"/>
          </a:xfrm>
        </p:spPr>
        <p:txBody>
          <a:bodyPr>
            <a:normAutofit fontScale="90000"/>
          </a:bodyPr>
          <a:lstStyle/>
          <a:p>
            <a:r>
              <a:rPr lang="en-MY" sz="3200" dirty="0"/>
              <a:t>The Advantages of </a:t>
            </a:r>
            <a:br>
              <a:rPr lang="en-MY" sz="3200" dirty="0"/>
            </a:br>
            <a:r>
              <a:rPr lang="en-MY" sz="3200" dirty="0"/>
              <a:t>viewpoint-oriented analysis </a:t>
            </a:r>
          </a:p>
        </p:txBody>
      </p:sp>
      <p:sp>
        <p:nvSpPr>
          <p:cNvPr id="3" name="Content Placeholder 2"/>
          <p:cNvSpPr>
            <a:spLocks noGrp="1"/>
          </p:cNvSpPr>
          <p:nvPr>
            <p:ph idx="1"/>
          </p:nvPr>
        </p:nvSpPr>
        <p:spPr>
          <a:xfrm>
            <a:off x="457200" y="1371600"/>
            <a:ext cx="8305800" cy="5105400"/>
          </a:xfrm>
        </p:spPr>
        <p:txBody>
          <a:bodyPr>
            <a:normAutofit/>
          </a:bodyPr>
          <a:lstStyle/>
          <a:p>
            <a:pPr marL="342900" indent="-342900">
              <a:buFont typeface="Wingdings" panose="05000000000000000000" pitchFamily="2" charset="2"/>
              <a:buChar char="Ø"/>
            </a:pPr>
            <a:r>
              <a:rPr lang="en-MY" sz="2300" b="1" dirty="0"/>
              <a:t>In the majority of interactive systems, it in natural to think of end-users as receivers of system services. </a:t>
            </a:r>
          </a:p>
          <a:p>
            <a:pPr marL="342900" indent="-342900">
              <a:buFont typeface="Wingdings" panose="05000000000000000000" pitchFamily="2" charset="2"/>
              <a:buChar char="Ø"/>
            </a:pPr>
            <a:r>
              <a:rPr lang="en-MY" sz="2300" b="1" dirty="0"/>
              <a:t>Because they are external to the system, viewpoints are a natural way to structure the requirements elicitation process. </a:t>
            </a:r>
          </a:p>
          <a:p>
            <a:pPr marL="342900" indent="-342900">
              <a:buFont typeface="Wingdings" panose="05000000000000000000" pitchFamily="2" charset="2"/>
              <a:buChar char="Ø"/>
            </a:pPr>
            <a:r>
              <a:rPr lang="en-MY" sz="2300" b="1" dirty="0"/>
              <a:t>It is relatively easy to decide if some agent is or is not a valid viewpoint. </a:t>
            </a:r>
          </a:p>
          <a:p>
            <a:endParaRPr lang="en-MY" sz="2200" b="1" dirty="0"/>
          </a:p>
          <a:p>
            <a:pPr marL="1371600" lvl="5" indent="0">
              <a:buNone/>
            </a:pPr>
            <a:r>
              <a:rPr lang="en-US" sz="2400" b="1" dirty="0">
                <a:solidFill>
                  <a:srgbClr val="0070C0"/>
                </a:solidFill>
              </a:rPr>
              <a:t>  How  about other advantages?  </a:t>
            </a:r>
          </a:p>
          <a:p>
            <a:pPr marL="1371600" lvl="5" indent="0">
              <a:buNone/>
            </a:pPr>
            <a:r>
              <a:rPr lang="en-US" sz="2400" b="1" dirty="0">
                <a:solidFill>
                  <a:srgbClr val="0070C0"/>
                </a:solidFill>
              </a:rPr>
              <a:t>  Discuss during lecture... </a:t>
            </a:r>
            <a:endParaRPr lang="en-MY" sz="2400" b="1" dirty="0">
              <a:solidFill>
                <a:srgbClr val="0070C0"/>
              </a:solidFill>
            </a:endParaRPr>
          </a:p>
          <a:p>
            <a:endParaRPr lang="en-MY" sz="2400" dirty="0">
              <a:solidFill>
                <a:srgbClr val="0070C0"/>
              </a:solidFill>
            </a:endParaRPr>
          </a:p>
        </p:txBody>
      </p:sp>
      <p:sp>
        <p:nvSpPr>
          <p:cNvPr id="4" name="Slide Number Placeholder 3"/>
          <p:cNvSpPr>
            <a:spLocks noGrp="1"/>
          </p:cNvSpPr>
          <p:nvPr>
            <p:ph type="sldNum" sz="quarter" idx="12"/>
          </p:nvPr>
        </p:nvSpPr>
        <p:spPr/>
        <p:txBody>
          <a:bodyPr/>
          <a:lstStyle/>
          <a:p>
            <a:fld id="{BFEBEB0A-9E3D-4B14-9782-E2AE3DA60D96}" type="slidenum">
              <a:rPr lang="en-US" smtClean="0"/>
              <a:pPr/>
              <a:t>103</a:t>
            </a:fld>
            <a:endParaRPr lang="en-US"/>
          </a:p>
        </p:txBody>
      </p:sp>
      <p:pic>
        <p:nvPicPr>
          <p:cNvPr id="16390" name="Picture 6" descr="C:\Users\SAN\AppData\Local\Microsoft\Windows\Temporary Internet Files\Content.IE5\K7Q9Q4OW\MM900336396[1].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04799" y="4343400"/>
            <a:ext cx="1542547" cy="1808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854929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581900" cy="1066482"/>
          </a:xfrm>
        </p:spPr>
        <p:txBody>
          <a:bodyPr>
            <a:normAutofit fontScale="90000"/>
          </a:bodyPr>
          <a:lstStyle/>
          <a:p>
            <a:r>
              <a:rPr lang="en-MY" sz="3200" dirty="0"/>
              <a:t>The Disadvantages of viewpoint-oriented analysis </a:t>
            </a:r>
          </a:p>
        </p:txBody>
      </p:sp>
      <p:sp>
        <p:nvSpPr>
          <p:cNvPr id="3" name="Content Placeholder 2"/>
          <p:cNvSpPr>
            <a:spLocks noGrp="1"/>
          </p:cNvSpPr>
          <p:nvPr>
            <p:ph idx="1"/>
          </p:nvPr>
        </p:nvSpPr>
        <p:spPr>
          <a:xfrm>
            <a:off x="457200" y="1371600"/>
            <a:ext cx="8305800" cy="5105400"/>
          </a:xfrm>
        </p:spPr>
        <p:txBody>
          <a:bodyPr>
            <a:normAutofit/>
          </a:bodyPr>
          <a:lstStyle/>
          <a:p>
            <a:pPr marL="342900" indent="-342900">
              <a:buFont typeface="Wingdings" panose="05000000000000000000" pitchFamily="2" charset="2"/>
              <a:buChar char="Ø"/>
            </a:pPr>
            <a:r>
              <a:rPr lang="en-MY" sz="2300" b="1" dirty="0"/>
              <a:t>Tedious task and need time/efforts to prepare the VP  hierarchy </a:t>
            </a:r>
          </a:p>
          <a:p>
            <a:pPr marL="342900" indent="-342900">
              <a:buFont typeface="Wingdings" panose="05000000000000000000" pitchFamily="2" charset="2"/>
              <a:buChar char="Ø"/>
            </a:pPr>
            <a:endParaRPr lang="en-MY" sz="2300" b="1" dirty="0"/>
          </a:p>
          <a:p>
            <a:pPr marL="342900" indent="-342900">
              <a:buFont typeface="Wingdings" panose="05000000000000000000" pitchFamily="2" charset="2"/>
              <a:buChar char="Ø"/>
            </a:pPr>
            <a:r>
              <a:rPr lang="en-MY" sz="2300" b="1" dirty="0"/>
              <a:t>Hard to identify VPs and classify them </a:t>
            </a:r>
          </a:p>
          <a:p>
            <a:endParaRPr lang="en-MY" sz="2200" b="1" dirty="0"/>
          </a:p>
          <a:p>
            <a:endParaRPr lang="en-MY" sz="2400" dirty="0">
              <a:solidFill>
                <a:srgbClr val="0070C0"/>
              </a:solidFill>
            </a:endParaRPr>
          </a:p>
        </p:txBody>
      </p:sp>
      <p:sp>
        <p:nvSpPr>
          <p:cNvPr id="4" name="Slide Number Placeholder 3"/>
          <p:cNvSpPr>
            <a:spLocks noGrp="1"/>
          </p:cNvSpPr>
          <p:nvPr>
            <p:ph type="sldNum" sz="quarter" idx="12"/>
          </p:nvPr>
        </p:nvSpPr>
        <p:spPr/>
        <p:txBody>
          <a:bodyPr/>
          <a:lstStyle/>
          <a:p>
            <a:fld id="{BFEBEB0A-9E3D-4B14-9782-E2AE3DA60D96}" type="slidenum">
              <a:rPr lang="en-US" smtClean="0"/>
              <a:pPr/>
              <a:t>104</a:t>
            </a:fld>
            <a:endParaRPr lang="en-US"/>
          </a:p>
        </p:txBody>
      </p:sp>
      <p:pic>
        <p:nvPicPr>
          <p:cNvPr id="16390" name="Picture 6" descr="C:\Users\SAN\AppData\Local\Microsoft\Windows\Temporary Internet Files\Content.IE5\K7Q9Q4OW\MM900336396[1].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3775364"/>
            <a:ext cx="1447800"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633669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718"/>
            <a:ext cx="7620000" cy="837882"/>
          </a:xfrm>
        </p:spPr>
        <p:txBody>
          <a:bodyPr>
            <a:normAutofit/>
          </a:bodyPr>
          <a:lstStyle/>
          <a:p>
            <a:r>
              <a:rPr lang="en-US" sz="3200" dirty="0"/>
              <a:t>Method-based analysis</a:t>
            </a:r>
            <a:endParaRPr lang="en-MY" sz="3200" dirty="0"/>
          </a:p>
        </p:txBody>
      </p:sp>
      <p:sp>
        <p:nvSpPr>
          <p:cNvPr id="2" name="Content Placeholder 1"/>
          <p:cNvSpPr>
            <a:spLocks noGrp="1"/>
          </p:cNvSpPr>
          <p:nvPr>
            <p:ph idx="1"/>
          </p:nvPr>
        </p:nvSpPr>
        <p:spPr>
          <a:xfrm>
            <a:off x="457200" y="1295400"/>
            <a:ext cx="7822043" cy="4267200"/>
          </a:xfrm>
        </p:spPr>
        <p:txBody>
          <a:bodyPr>
            <a:normAutofit/>
          </a:bodyPr>
          <a:lstStyle/>
          <a:p>
            <a:pPr marL="342900" indent="-342900">
              <a:buFont typeface="Wingdings" panose="05000000000000000000" pitchFamily="2" charset="2"/>
              <a:buChar char="Ø"/>
            </a:pPr>
            <a:r>
              <a:rPr lang="en-MY" sz="2400" b="1" dirty="0"/>
              <a:t>Structured methods usually include some or all of the following : </a:t>
            </a:r>
          </a:p>
          <a:p>
            <a:pPr lvl="2"/>
            <a:r>
              <a:rPr lang="en-MY" sz="2200" b="1" dirty="0"/>
              <a:t>A process model </a:t>
            </a:r>
          </a:p>
          <a:p>
            <a:pPr lvl="2"/>
            <a:r>
              <a:rPr lang="en-MY" sz="2200" b="1" dirty="0"/>
              <a:t>System modelling notations </a:t>
            </a:r>
          </a:p>
          <a:p>
            <a:pPr lvl="2"/>
            <a:r>
              <a:rPr lang="en-MY" sz="2200" b="1" dirty="0"/>
              <a:t>Rules applied to the system model </a:t>
            </a:r>
          </a:p>
          <a:p>
            <a:pPr lvl="2"/>
            <a:r>
              <a:rPr lang="en-MY" sz="2200" b="1" dirty="0"/>
              <a:t>Design guidelines </a:t>
            </a:r>
          </a:p>
          <a:p>
            <a:pPr marL="274320" lvl="1" indent="0">
              <a:buNone/>
            </a:pPr>
            <a:endParaRPr lang="en-MY" sz="2400" b="1" dirty="0"/>
          </a:p>
          <a:p>
            <a:pPr marL="342900" indent="-342900">
              <a:buFont typeface="Wingdings" panose="05000000000000000000" pitchFamily="2" charset="2"/>
              <a:buChar char="Ø"/>
            </a:pPr>
            <a:r>
              <a:rPr lang="en-MY" sz="2400" b="1" dirty="0">
                <a:solidFill>
                  <a:srgbClr val="FF0000"/>
                </a:solidFill>
              </a:rPr>
              <a:t>Object-oriented (OO) analysis </a:t>
            </a:r>
            <a:r>
              <a:rPr lang="en-MY" sz="2400" b="1" dirty="0"/>
              <a:t>and </a:t>
            </a:r>
            <a:r>
              <a:rPr lang="en-MY" sz="2400" dirty="0">
                <a:solidFill>
                  <a:srgbClr val="FF0000"/>
                </a:solidFill>
              </a:rPr>
              <a:t>Structured/D</a:t>
            </a:r>
            <a:r>
              <a:rPr lang="en-MY" sz="2400" b="1" dirty="0">
                <a:solidFill>
                  <a:srgbClr val="FF0000"/>
                </a:solidFill>
              </a:rPr>
              <a:t>ata-flow based </a:t>
            </a:r>
            <a:r>
              <a:rPr lang="en-MY" sz="2400" b="1" dirty="0"/>
              <a:t>methods are fairly widely used.</a:t>
            </a:r>
          </a:p>
          <a:p>
            <a:endParaRPr lang="en-MY" dirty="0"/>
          </a:p>
        </p:txBody>
      </p:sp>
      <p:sp>
        <p:nvSpPr>
          <p:cNvPr id="3" name="Slide Number Placeholder 2"/>
          <p:cNvSpPr>
            <a:spLocks noGrp="1"/>
          </p:cNvSpPr>
          <p:nvPr>
            <p:ph type="sldNum" sz="quarter" idx="12"/>
          </p:nvPr>
        </p:nvSpPr>
        <p:spPr/>
        <p:txBody>
          <a:bodyPr/>
          <a:lstStyle/>
          <a:p>
            <a:fld id="{BFEBEB0A-9E3D-4B14-9782-E2AE3DA60D96}" type="slidenum">
              <a:rPr lang="en-US" smtClean="0"/>
              <a:pPr/>
              <a:t>105</a:t>
            </a:fld>
            <a:endParaRPr lang="en-US"/>
          </a:p>
        </p:txBody>
      </p:sp>
      <p:pic>
        <p:nvPicPr>
          <p:cNvPr id="17410" name="Picture 2" descr="C:\Users\SAN\AppData\Local\Microsoft\Windows\Temporary Internet Files\Content.IE5\9I2ZGI9E\MC900434389[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43800" y="4953000"/>
            <a:ext cx="1250949" cy="1580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212893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OO Analysis </a:t>
            </a:r>
            <a:endParaRPr lang="en-MY" dirty="0"/>
          </a:p>
        </p:txBody>
      </p:sp>
      <p:sp>
        <p:nvSpPr>
          <p:cNvPr id="2" name="Content Placeholder 1"/>
          <p:cNvSpPr>
            <a:spLocks noGrp="1"/>
          </p:cNvSpPr>
          <p:nvPr>
            <p:ph idx="1"/>
          </p:nvPr>
        </p:nvSpPr>
        <p:spPr>
          <a:xfrm>
            <a:off x="457199" y="1752600"/>
            <a:ext cx="7102473" cy="4373563"/>
          </a:xfrm>
        </p:spPr>
        <p:txBody>
          <a:bodyPr>
            <a:normAutofit/>
          </a:bodyPr>
          <a:lstStyle/>
          <a:p>
            <a:pPr marL="342900" indent="-342900">
              <a:buFont typeface="Wingdings" panose="05000000000000000000" pitchFamily="2" charset="2"/>
              <a:buChar char="Ø"/>
            </a:pPr>
            <a:r>
              <a:rPr lang="en-US" sz="2400" dirty="0"/>
              <a:t>OOA is “ a method of analysis that examines requirements from the perspectives of the classes and object.” (</a:t>
            </a:r>
            <a:r>
              <a:rPr lang="en-US" sz="2400" dirty="0" err="1"/>
              <a:t>Booch</a:t>
            </a:r>
            <a:r>
              <a:rPr lang="en-US" sz="2400" dirty="0"/>
              <a:t> 1995) </a:t>
            </a:r>
          </a:p>
          <a:p>
            <a:pPr marL="342900" indent="-342900">
              <a:buFont typeface="Wingdings" panose="05000000000000000000" pitchFamily="2" charset="2"/>
              <a:buChar char="Ø"/>
            </a:pPr>
            <a:r>
              <a:rPr lang="en-US" sz="2400" dirty="0"/>
              <a:t>Emphasis is on finding and describing conceptual objects which are relevant to the problem  </a:t>
            </a:r>
          </a:p>
          <a:p>
            <a:endParaRPr lang="en-US" dirty="0"/>
          </a:p>
        </p:txBody>
      </p:sp>
      <p:sp>
        <p:nvSpPr>
          <p:cNvPr id="3" name="Slide Number Placeholder 2"/>
          <p:cNvSpPr>
            <a:spLocks noGrp="1"/>
          </p:cNvSpPr>
          <p:nvPr>
            <p:ph type="sldNum" sz="quarter" idx="12"/>
          </p:nvPr>
        </p:nvSpPr>
        <p:spPr/>
        <p:txBody>
          <a:bodyPr/>
          <a:lstStyle/>
          <a:p>
            <a:fld id="{BFEBEB0A-9E3D-4B14-9782-E2AE3DA60D96}" type="slidenum">
              <a:rPr lang="en-US" smtClean="0"/>
              <a:pPr/>
              <a:t>106</a:t>
            </a:fld>
            <a:endParaRPr lang="en-US"/>
          </a:p>
        </p:txBody>
      </p:sp>
      <p:pic>
        <p:nvPicPr>
          <p:cNvPr id="5" name="Picture 2" descr="C:\Users\SAN\AppData\Local\Microsoft\Windows\Temporary Internet Files\Content.IE5\9I2ZGI9E\MC900434389[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325582"/>
            <a:ext cx="1250949" cy="1580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104565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719"/>
            <a:ext cx="5791200" cy="837882"/>
          </a:xfrm>
        </p:spPr>
        <p:txBody>
          <a:bodyPr/>
          <a:lstStyle/>
          <a:p>
            <a:r>
              <a:rPr lang="en-US" dirty="0"/>
              <a:t>OO Analysis </a:t>
            </a:r>
            <a:endParaRPr lang="en-MY" dirty="0"/>
          </a:p>
        </p:txBody>
      </p:sp>
      <p:sp>
        <p:nvSpPr>
          <p:cNvPr id="2" name="Content Placeholder 1"/>
          <p:cNvSpPr>
            <a:spLocks noGrp="1"/>
          </p:cNvSpPr>
          <p:nvPr>
            <p:ph idx="1"/>
          </p:nvPr>
        </p:nvSpPr>
        <p:spPr>
          <a:xfrm>
            <a:off x="457200" y="1094873"/>
            <a:ext cx="8229600" cy="5610727"/>
          </a:xfrm>
        </p:spPr>
        <p:txBody>
          <a:bodyPr>
            <a:normAutofit fontScale="92500"/>
          </a:bodyPr>
          <a:lstStyle/>
          <a:p>
            <a:pPr marL="342900" indent="-342900">
              <a:buFont typeface="Arial" panose="020B0604020202020204" pitchFamily="34" charset="0"/>
              <a:buChar char="•"/>
            </a:pPr>
            <a:r>
              <a:rPr lang="en-US" sz="2400" dirty="0"/>
              <a:t>Analyze objects and data - </a:t>
            </a:r>
            <a:r>
              <a:rPr lang="en-US" sz="2400" dirty="0">
                <a:solidFill>
                  <a:srgbClr val="FF33CC"/>
                </a:solidFill>
                <a:effectLst>
                  <a:outerShdw blurRad="38100" dist="38100" dir="2700000" algn="tl">
                    <a:srgbClr val="000000">
                      <a:alpha val="43137"/>
                    </a:srgbClr>
                  </a:outerShdw>
                </a:effectLst>
              </a:rPr>
              <a:t>Together </a:t>
            </a:r>
          </a:p>
          <a:p>
            <a:pPr marL="342900" indent="-342900">
              <a:buFont typeface="Arial" panose="020B0604020202020204" pitchFamily="34" charset="0"/>
              <a:buChar char="•"/>
            </a:pPr>
            <a:r>
              <a:rPr lang="en-US" sz="2400" dirty="0"/>
              <a:t>Objects identification </a:t>
            </a:r>
            <a:r>
              <a:rPr lang="en-US" sz="2400" dirty="0">
                <a:sym typeface="Wingdings" panose="05000000000000000000" pitchFamily="2" charset="2"/>
              </a:rPr>
              <a:t></a:t>
            </a:r>
            <a:r>
              <a:rPr lang="en-US" sz="2400" dirty="0"/>
              <a:t> Object Diagram </a:t>
            </a:r>
          </a:p>
          <a:p>
            <a:pPr marL="342900" indent="-342900">
              <a:buFont typeface="Arial" panose="020B0604020202020204" pitchFamily="34" charset="0"/>
              <a:buChar char="•"/>
            </a:pPr>
            <a:r>
              <a:rPr lang="en-US" sz="2400" dirty="0"/>
              <a:t>Identify the properties (Attributes) &amp; </a:t>
            </a:r>
            <a:r>
              <a:rPr lang="en-US" sz="2400" dirty="0" err="1"/>
              <a:t>behaviour</a:t>
            </a:r>
            <a:r>
              <a:rPr lang="en-US" sz="2400" dirty="0"/>
              <a:t> (methods/operations) of objects </a:t>
            </a:r>
            <a:r>
              <a:rPr lang="en-US" sz="2400" dirty="0">
                <a:sym typeface="Wingdings" panose="05000000000000000000" pitchFamily="2" charset="2"/>
              </a:rPr>
              <a:t> Initial Class Diagram </a:t>
            </a:r>
            <a:endParaRPr lang="en-US" sz="2400" dirty="0"/>
          </a:p>
          <a:p>
            <a:pPr marL="342900" indent="-342900">
              <a:buFont typeface="Arial" panose="020B0604020202020204" pitchFamily="34" charset="0"/>
              <a:buChar char="•"/>
            </a:pPr>
            <a:r>
              <a:rPr lang="en-US" sz="2400" dirty="0" err="1"/>
              <a:t>Analyse</a:t>
            </a:r>
            <a:r>
              <a:rPr lang="en-US" sz="2400" dirty="0"/>
              <a:t> the relationship between objects </a:t>
            </a:r>
            <a:r>
              <a:rPr lang="en-US" sz="2400" dirty="0">
                <a:sym typeface="Wingdings" panose="05000000000000000000" pitchFamily="2" charset="2"/>
              </a:rPr>
              <a:t> Object Diagram &amp; Initial Class Diagram </a:t>
            </a:r>
            <a:endParaRPr lang="en-US" sz="2400" dirty="0"/>
          </a:p>
          <a:p>
            <a:pPr marL="342900" indent="-342900">
              <a:buFont typeface="Arial" panose="020B0604020202020204" pitchFamily="34" charset="0"/>
              <a:buChar char="•"/>
            </a:pPr>
            <a:r>
              <a:rPr lang="en-US" sz="2400" dirty="0" err="1"/>
              <a:t>Analyse</a:t>
            </a:r>
            <a:r>
              <a:rPr lang="en-US" sz="2400" dirty="0"/>
              <a:t> the Interaction between objects </a:t>
            </a:r>
            <a:r>
              <a:rPr lang="en-US" sz="2400" dirty="0">
                <a:sym typeface="Wingdings" panose="05000000000000000000" pitchFamily="2" charset="2"/>
              </a:rPr>
              <a:t> Analysis Sequence Diagram (Focuses on Entity objects </a:t>
            </a:r>
            <a:r>
              <a:rPr lang="en-US" sz="2400" dirty="0" err="1">
                <a:sym typeface="Wingdings" panose="05000000000000000000" pitchFamily="2" charset="2"/>
              </a:rPr>
              <a:t>ie</a:t>
            </a:r>
            <a:r>
              <a:rPr lang="en-US" sz="2400" dirty="0">
                <a:sym typeface="Wingdings" panose="05000000000000000000" pitchFamily="2" charset="2"/>
              </a:rPr>
              <a:t> without UI &amp; Control objects)</a:t>
            </a:r>
            <a:endParaRPr lang="en-US" sz="2400" dirty="0"/>
          </a:p>
          <a:p>
            <a:pPr marL="800100" lvl="1" indent="-342900">
              <a:buFont typeface="Wingdings" panose="05000000000000000000" pitchFamily="2" charset="2"/>
              <a:buChar char="ü"/>
            </a:pPr>
            <a:r>
              <a:rPr lang="en-US" sz="2400" dirty="0"/>
              <a:t>understand the message(s) between objects</a:t>
            </a:r>
          </a:p>
          <a:p>
            <a:pPr marL="800100" lvl="1" indent="-342900">
              <a:buFont typeface="Wingdings" panose="05000000000000000000" pitchFamily="2" charset="2"/>
              <a:buChar char="ü"/>
            </a:pPr>
            <a:r>
              <a:rPr lang="en-US" sz="2400" dirty="0"/>
              <a:t>sequence of interactions </a:t>
            </a:r>
            <a:r>
              <a:rPr lang="en-US" sz="2400" dirty="0" err="1"/>
              <a:t>ie</a:t>
            </a:r>
            <a:r>
              <a:rPr lang="en-US" sz="2400" dirty="0"/>
              <a:t> sequence of message passing</a:t>
            </a:r>
          </a:p>
          <a:p>
            <a:pPr lvl="1" indent="0">
              <a:buNone/>
            </a:pPr>
            <a:r>
              <a:rPr lang="en-US" sz="2400" dirty="0"/>
              <a:t> </a:t>
            </a:r>
          </a:p>
          <a:p>
            <a:pPr marL="342900" indent="-342900">
              <a:buFont typeface="Arial" panose="020B0604020202020204" pitchFamily="34" charset="0"/>
              <a:buChar char="•"/>
            </a:pPr>
            <a:r>
              <a:rPr lang="en-US" sz="2400" dirty="0"/>
              <a:t>Identify possible states of an object </a:t>
            </a:r>
            <a:r>
              <a:rPr lang="en-US" sz="2400" dirty="0">
                <a:sym typeface="Wingdings" panose="05000000000000000000" pitchFamily="2" charset="2"/>
              </a:rPr>
              <a:t> State Diagram </a:t>
            </a:r>
            <a:r>
              <a:rPr lang="en-US" sz="2400" dirty="0"/>
              <a:t> </a:t>
            </a:r>
          </a:p>
          <a:p>
            <a:endParaRPr lang="en-US" dirty="0"/>
          </a:p>
        </p:txBody>
      </p:sp>
      <p:sp>
        <p:nvSpPr>
          <p:cNvPr id="3" name="Slide Number Placeholder 2"/>
          <p:cNvSpPr>
            <a:spLocks noGrp="1"/>
          </p:cNvSpPr>
          <p:nvPr>
            <p:ph type="sldNum" sz="quarter" idx="12"/>
          </p:nvPr>
        </p:nvSpPr>
        <p:spPr/>
        <p:txBody>
          <a:bodyPr/>
          <a:lstStyle/>
          <a:p>
            <a:fld id="{BFEBEB0A-9E3D-4B14-9782-E2AE3DA60D96}" type="slidenum">
              <a:rPr lang="en-US" smtClean="0"/>
              <a:pPr/>
              <a:t>107</a:t>
            </a:fld>
            <a:endParaRPr lang="en-US"/>
          </a:p>
        </p:txBody>
      </p:sp>
      <p:pic>
        <p:nvPicPr>
          <p:cNvPr id="5" name="Picture 2" descr="C:\Users\SAN\AppData\Local\Microsoft\Windows\Temporary Internet Files\Content.IE5\9I2ZGI9E\MC900434389[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39000" y="152400"/>
            <a:ext cx="1479548" cy="1580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500360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718"/>
            <a:ext cx="5791200" cy="1142682"/>
          </a:xfrm>
        </p:spPr>
        <p:txBody>
          <a:bodyPr/>
          <a:lstStyle/>
          <a:p>
            <a:r>
              <a:rPr lang="en-US" dirty="0"/>
              <a:t>OO Analysis </a:t>
            </a:r>
            <a:endParaRPr lang="en-MY" dirty="0"/>
          </a:p>
        </p:txBody>
      </p:sp>
      <p:sp>
        <p:nvSpPr>
          <p:cNvPr id="2" name="Content Placeholder 1"/>
          <p:cNvSpPr>
            <a:spLocks noGrp="1"/>
          </p:cNvSpPr>
          <p:nvPr>
            <p:ph idx="1"/>
          </p:nvPr>
        </p:nvSpPr>
        <p:spPr>
          <a:xfrm>
            <a:off x="457200" y="1447800"/>
            <a:ext cx="7620000" cy="4678363"/>
          </a:xfrm>
        </p:spPr>
        <p:txBody>
          <a:bodyPr>
            <a:normAutofit/>
          </a:bodyPr>
          <a:lstStyle/>
          <a:p>
            <a:r>
              <a:rPr lang="en-US" sz="2400" dirty="0"/>
              <a:t>Common approaches to identify objects &amp; classify of Objects </a:t>
            </a:r>
          </a:p>
          <a:p>
            <a:pPr lvl="1"/>
            <a:r>
              <a:rPr lang="en-US" sz="2400" dirty="0">
                <a:solidFill>
                  <a:srgbClr val="FF0000"/>
                </a:solidFill>
              </a:rPr>
              <a:t>Grammatical analysis </a:t>
            </a:r>
            <a:r>
              <a:rPr lang="en-US" sz="2400" dirty="0"/>
              <a:t>of a natural description of a system -&gt; Objects &amp; attributes are nouns </a:t>
            </a:r>
          </a:p>
          <a:p>
            <a:pPr lvl="1"/>
            <a:r>
              <a:rPr lang="en-US" sz="2400" dirty="0">
                <a:solidFill>
                  <a:srgbClr val="FF0000"/>
                </a:solidFill>
              </a:rPr>
              <a:t>Tangible entities </a:t>
            </a:r>
            <a:r>
              <a:rPr lang="en-US" sz="2400" dirty="0"/>
              <a:t>(things)</a:t>
            </a:r>
          </a:p>
          <a:p>
            <a:pPr lvl="1"/>
            <a:r>
              <a:rPr lang="en-US" sz="2400" dirty="0" err="1">
                <a:solidFill>
                  <a:srgbClr val="FF0000"/>
                </a:solidFill>
              </a:rPr>
              <a:t>Behavioural</a:t>
            </a:r>
            <a:r>
              <a:rPr lang="en-US" sz="2400" dirty="0">
                <a:solidFill>
                  <a:srgbClr val="FF0000"/>
                </a:solidFill>
              </a:rPr>
              <a:t>-approaches </a:t>
            </a:r>
            <a:r>
              <a:rPr lang="en-US" sz="2400" dirty="0"/>
              <a:t>– understand overall </a:t>
            </a:r>
            <a:r>
              <a:rPr lang="en-US" sz="2400" dirty="0" err="1"/>
              <a:t>behaviour</a:t>
            </a:r>
            <a:r>
              <a:rPr lang="en-US" sz="2400" dirty="0"/>
              <a:t> of a system -&gt; identify objects </a:t>
            </a:r>
          </a:p>
          <a:p>
            <a:pPr lvl="1"/>
            <a:r>
              <a:rPr lang="en-US" sz="2400" dirty="0">
                <a:solidFill>
                  <a:srgbClr val="FF0000"/>
                </a:solidFill>
              </a:rPr>
              <a:t>Scenario-based analysis </a:t>
            </a:r>
            <a:r>
              <a:rPr lang="en-US" sz="2400" dirty="0"/>
              <a:t>– scenarios of system use are identified and </a:t>
            </a:r>
            <a:r>
              <a:rPr lang="en-US" sz="2400" dirty="0" err="1"/>
              <a:t>analysed</a:t>
            </a:r>
            <a:r>
              <a:rPr lang="en-US" sz="2400" dirty="0"/>
              <a:t> -&gt; identify the required objects, attributes &amp; operations  </a:t>
            </a:r>
            <a:endParaRPr lang="en-MY" sz="2400" dirty="0"/>
          </a:p>
        </p:txBody>
      </p:sp>
      <p:sp>
        <p:nvSpPr>
          <p:cNvPr id="3" name="Slide Number Placeholder 2"/>
          <p:cNvSpPr>
            <a:spLocks noGrp="1"/>
          </p:cNvSpPr>
          <p:nvPr>
            <p:ph type="sldNum" sz="quarter" idx="12"/>
          </p:nvPr>
        </p:nvSpPr>
        <p:spPr/>
        <p:txBody>
          <a:bodyPr/>
          <a:lstStyle/>
          <a:p>
            <a:fld id="{BFEBEB0A-9E3D-4B14-9782-E2AE3DA60D96}" type="slidenum">
              <a:rPr lang="en-US" smtClean="0"/>
              <a:pPr/>
              <a:t>108</a:t>
            </a:fld>
            <a:endParaRPr lang="en-US"/>
          </a:p>
        </p:txBody>
      </p:sp>
      <p:pic>
        <p:nvPicPr>
          <p:cNvPr id="5" name="Picture 2" descr="C:\Users\SAN\AppData\Local\Microsoft\Windows\Temporary Internet Files\Content.IE5\9I2ZGI9E\MC900434389[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68621" y="152400"/>
            <a:ext cx="1250949" cy="1580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51937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381000"/>
            <a:ext cx="8305800" cy="1218882"/>
          </a:xfrm>
        </p:spPr>
        <p:txBody>
          <a:bodyPr>
            <a:normAutofit fontScale="90000"/>
          </a:bodyPr>
          <a:lstStyle/>
          <a:p>
            <a:r>
              <a:rPr lang="en-US" dirty="0"/>
              <a:t>Structured/</a:t>
            </a:r>
            <a:br>
              <a:rPr lang="en-US" dirty="0"/>
            </a:br>
            <a:r>
              <a:rPr lang="en-US" dirty="0"/>
              <a:t>Data-flow based method</a:t>
            </a:r>
            <a:br>
              <a:rPr lang="en-US" dirty="0"/>
            </a:br>
            <a:r>
              <a:rPr lang="en-US" sz="2200" i="1" dirty="0"/>
              <a:t>{Refer to SAD course for details}</a:t>
            </a:r>
            <a:endParaRPr lang="en-MY" sz="2200" i="1" dirty="0"/>
          </a:p>
        </p:txBody>
      </p:sp>
      <p:sp>
        <p:nvSpPr>
          <p:cNvPr id="2" name="Content Placeholder 1"/>
          <p:cNvSpPr>
            <a:spLocks noGrp="1"/>
          </p:cNvSpPr>
          <p:nvPr>
            <p:ph idx="1"/>
          </p:nvPr>
        </p:nvSpPr>
        <p:spPr>
          <a:xfrm>
            <a:off x="457200" y="1752600"/>
            <a:ext cx="7620000" cy="4373563"/>
          </a:xfrm>
        </p:spPr>
        <p:txBody>
          <a:bodyPr/>
          <a:lstStyle/>
          <a:p>
            <a:pPr marL="342900" indent="-342900">
              <a:buFont typeface="Arial" panose="020B0604020202020204" pitchFamily="34" charset="0"/>
              <a:buChar char="•"/>
            </a:pPr>
            <a:r>
              <a:rPr lang="en-US" sz="2400" dirty="0"/>
              <a:t>Analyse Processes and Data – </a:t>
            </a:r>
            <a:r>
              <a:rPr lang="en-US" sz="2400" dirty="0">
                <a:solidFill>
                  <a:srgbClr val="FF33CC"/>
                </a:solidFill>
                <a:effectLst>
                  <a:outerShdw blurRad="38100" dist="38100" dir="2700000" algn="tl">
                    <a:srgbClr val="000000">
                      <a:alpha val="43137"/>
                    </a:srgbClr>
                  </a:outerShdw>
                </a:effectLst>
              </a:rPr>
              <a:t>Separately  </a:t>
            </a:r>
          </a:p>
          <a:p>
            <a:pPr marL="342900" indent="-342900">
              <a:buFont typeface="Arial" panose="020B0604020202020204" pitchFamily="34" charset="0"/>
              <a:buChar char="•"/>
            </a:pPr>
            <a:r>
              <a:rPr lang="en-US" sz="2400" dirty="0"/>
              <a:t>Identify external entities and the boundary   </a:t>
            </a:r>
          </a:p>
          <a:p>
            <a:pPr marL="342900" indent="-342900">
              <a:buFont typeface="Arial" panose="020B0604020202020204" pitchFamily="34" charset="0"/>
              <a:buChar char="•"/>
            </a:pPr>
            <a:r>
              <a:rPr lang="en-US" sz="2400" dirty="0"/>
              <a:t>Identify processes/ sub processes </a:t>
            </a:r>
          </a:p>
          <a:p>
            <a:pPr marL="342900" indent="-342900">
              <a:buFont typeface="Arial" panose="020B0604020202020204" pitchFamily="34" charset="0"/>
              <a:buChar char="•"/>
            </a:pPr>
            <a:r>
              <a:rPr lang="en-US" sz="2400" dirty="0"/>
              <a:t>Identify input and output data flows  </a:t>
            </a:r>
          </a:p>
          <a:p>
            <a:pPr marL="342900" indent="-342900">
              <a:buFont typeface="Arial" panose="020B0604020202020204" pitchFamily="34" charset="0"/>
              <a:buChar char="•"/>
            </a:pPr>
            <a:r>
              <a:rPr lang="en-US" sz="2400" dirty="0"/>
              <a:t>Identify data stores and </a:t>
            </a:r>
            <a:r>
              <a:rPr lang="en-US" sz="2400" dirty="0" err="1"/>
              <a:t>analyse</a:t>
            </a:r>
            <a:r>
              <a:rPr lang="en-US" sz="2400" dirty="0"/>
              <a:t> the data within the data stores </a:t>
            </a:r>
          </a:p>
          <a:p>
            <a:endParaRPr lang="en-MY" dirty="0"/>
          </a:p>
        </p:txBody>
      </p:sp>
      <p:sp>
        <p:nvSpPr>
          <p:cNvPr id="3" name="Slide Number Placeholder 2"/>
          <p:cNvSpPr>
            <a:spLocks noGrp="1"/>
          </p:cNvSpPr>
          <p:nvPr>
            <p:ph type="sldNum" sz="quarter" idx="12"/>
          </p:nvPr>
        </p:nvSpPr>
        <p:spPr/>
        <p:txBody>
          <a:bodyPr/>
          <a:lstStyle/>
          <a:p>
            <a:fld id="{BFEBEB0A-9E3D-4B14-9782-E2AE3DA60D96}" type="slidenum">
              <a:rPr lang="en-US" smtClean="0"/>
              <a:pPr/>
              <a:t>109</a:t>
            </a:fld>
            <a:endParaRPr lang="en-US"/>
          </a:p>
        </p:txBody>
      </p:sp>
      <p:pic>
        <p:nvPicPr>
          <p:cNvPr id="5" name="Picture 2" descr="C:\Users\SAN\AppData\Local\Microsoft\Windows\Temporary Internet Files\Content.IE5\9I2ZGI9E\MC900434389[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10400" y="4648200"/>
            <a:ext cx="1631949" cy="2037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8989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7391400" cy="609600"/>
          </a:xfrm>
        </p:spPr>
        <p:txBody>
          <a:bodyPr>
            <a:noAutofit/>
          </a:bodyPr>
          <a:lstStyle/>
          <a:p>
            <a:r>
              <a:rPr lang="en-US" altLang="en-US" dirty="0"/>
              <a:t>Conceptual Modeling </a:t>
            </a:r>
            <a:endParaRPr lang="en-MY" dirty="0"/>
          </a:p>
        </p:txBody>
      </p:sp>
      <p:sp>
        <p:nvSpPr>
          <p:cNvPr id="4" name="Content Placeholder 3"/>
          <p:cNvSpPr>
            <a:spLocks noGrp="1"/>
          </p:cNvSpPr>
          <p:nvPr>
            <p:ph idx="1"/>
          </p:nvPr>
        </p:nvSpPr>
        <p:spPr/>
        <p:txBody>
          <a:bodyPr>
            <a:normAutofit/>
          </a:bodyPr>
          <a:lstStyle/>
          <a:p>
            <a:r>
              <a:rPr lang="en-US" sz="2600" dirty="0" err="1"/>
              <a:t>i</a:t>
            </a:r>
            <a:r>
              <a:rPr lang="en-US" sz="2600" dirty="0"/>
              <a:t>) </a:t>
            </a:r>
            <a:r>
              <a:rPr lang="en-US" sz="2600" dirty="0">
                <a:solidFill>
                  <a:srgbClr val="FF33CC"/>
                </a:solidFill>
              </a:rPr>
              <a:t>Context Models </a:t>
            </a:r>
          </a:p>
          <a:p>
            <a:r>
              <a:rPr lang="en-US" sz="2600" dirty="0"/>
              <a:t>ii) Interaction Models</a:t>
            </a:r>
          </a:p>
          <a:p>
            <a:r>
              <a:rPr lang="en-US" sz="2600" dirty="0"/>
              <a:t>iii) Structural Models </a:t>
            </a:r>
          </a:p>
          <a:p>
            <a:r>
              <a:rPr lang="en-US" sz="2600" dirty="0"/>
              <a:t>iv) Behavioral Models </a:t>
            </a:r>
            <a:endParaRPr lang="en-MY" sz="2600" dirty="0"/>
          </a:p>
        </p:txBody>
      </p:sp>
      <p:sp>
        <p:nvSpPr>
          <p:cNvPr id="3" name="Slide Number Placeholder 2"/>
          <p:cNvSpPr>
            <a:spLocks noGrp="1"/>
          </p:cNvSpPr>
          <p:nvPr>
            <p:ph type="sldNum" sz="quarter" idx="12"/>
          </p:nvPr>
        </p:nvSpPr>
        <p:spPr/>
        <p:txBody>
          <a:bodyPr/>
          <a:lstStyle/>
          <a:p>
            <a:fld id="{BFEBEB0A-9E3D-4B14-9782-E2AE3DA60D96}" type="slidenum">
              <a:rPr lang="en-US" smtClean="0"/>
              <a:pPr/>
              <a:t>11</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3811386"/>
            <a:ext cx="3762375" cy="25036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Oval 17"/>
          <p:cNvSpPr>
            <a:spLocks noChangeArrowheads="1"/>
          </p:cNvSpPr>
          <p:nvPr/>
        </p:nvSpPr>
        <p:spPr bwMode="auto">
          <a:xfrm>
            <a:off x="29198" y="1600199"/>
            <a:ext cx="5228601" cy="762001"/>
          </a:xfrm>
          <a:prstGeom prst="ellipse">
            <a:avLst/>
          </a:prstGeom>
          <a:noFill/>
          <a:ln w="9525">
            <a:solidFill>
              <a:schemeClr val="tx1"/>
            </a:solidFill>
            <a:round/>
            <a:headEnd/>
            <a:tailEnd/>
          </a:ln>
          <a:effectLst>
            <a:outerShdw blurRad="88900" dist="482600" dir="5640000" algn="ctr" rotWithShape="0">
              <a:srgbClr val="000000">
                <a:alpha val="83000"/>
              </a:srgbClr>
            </a:outerShdw>
            <a:reflection stA="95000" endPos="65000" dist="50800" dir="5400000" sy="-100000" algn="bl" rotWithShape="0"/>
          </a:effectLs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MY" altLang="en-US">
              <a:solidFill>
                <a:srgbClr val="FF0000"/>
              </a:solidFill>
            </a:endParaRPr>
          </a:p>
        </p:txBody>
      </p:sp>
    </p:spTree>
    <p:extLst>
      <p:ext uri="{BB962C8B-B14F-4D97-AF65-F5344CB8AC3E}">
        <p14:creationId xmlns:p14="http://schemas.microsoft.com/office/powerpoint/2010/main" val="3914789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770" decel="100000"/>
                                        <p:tgtEl>
                                          <p:spTgt spid="6"/>
                                        </p:tgtEl>
                                      </p:cBhvr>
                                    </p:animEffect>
                                    <p:animScale>
                                      <p:cBhvr>
                                        <p:cTn id="8" dur="770" decel="100000"/>
                                        <p:tgtEl>
                                          <p:spTgt spid="6"/>
                                        </p:tgtEl>
                                      </p:cBhvr>
                                      <p:from x="10000" y="10000"/>
                                      <p:to x="200000" y="450000"/>
                                    </p:animScale>
                                    <p:animScale>
                                      <p:cBhvr>
                                        <p:cTn id="9" dur="1230" accel="100000" fill="hold">
                                          <p:stCondLst>
                                            <p:cond delay="770"/>
                                          </p:stCondLst>
                                        </p:cTn>
                                        <p:tgtEl>
                                          <p:spTgt spid="6"/>
                                        </p:tgtEl>
                                      </p:cBhvr>
                                      <p:from x="200000" y="450000"/>
                                      <p:to x="100000" y="100000"/>
                                    </p:animScale>
                                    <p:set>
                                      <p:cBhvr>
                                        <p:cTn id="10" dur="770" fill="hold"/>
                                        <p:tgtEl>
                                          <p:spTgt spid="6"/>
                                        </p:tgtEl>
                                        <p:attrNameLst>
                                          <p:attrName>ppt_x</p:attrName>
                                        </p:attrNameLst>
                                      </p:cBhvr>
                                      <p:to>
                                        <p:strVal val="(0.5)"/>
                                      </p:to>
                                    </p:set>
                                    <p:anim from="(0.5)" to="(#ppt_x)" calcmode="lin" valueType="num">
                                      <p:cBhvr>
                                        <p:cTn id="11" dur="1230" accel="100000" fill="hold">
                                          <p:stCondLst>
                                            <p:cond delay="770"/>
                                          </p:stCondLst>
                                        </p:cTn>
                                        <p:tgtEl>
                                          <p:spTgt spid="6"/>
                                        </p:tgtEl>
                                        <p:attrNameLst>
                                          <p:attrName>ppt_x</p:attrName>
                                        </p:attrNameLst>
                                      </p:cBhvr>
                                    </p:anim>
                                    <p:set>
                                      <p:cBhvr>
                                        <p:cTn id="12" dur="770" fill="hold"/>
                                        <p:tgtEl>
                                          <p:spTgt spid="6"/>
                                        </p:tgtEl>
                                        <p:attrNameLst>
                                          <p:attrName>ppt_y</p:attrName>
                                        </p:attrNameLst>
                                      </p:cBhvr>
                                      <p:to>
                                        <p:strVal val="(#ppt_y+0.4)"/>
                                      </p:to>
                                    </p:set>
                                    <p:anim from="(#ppt_y+0.4)" to="(#ppt_y)" calcmode="lin" valueType="num">
                                      <p:cBhvr>
                                        <p:cTn id="13" dur="1230" accel="100000" fill="hold">
                                          <p:stCondLst>
                                            <p:cond delay="770"/>
                                          </p:stCondLst>
                                        </p:cTn>
                                        <p:tgtEl>
                                          <p:spTgt spid="6"/>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j007877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3048000" y="1905000"/>
            <a:ext cx="1905000" cy="1905000"/>
          </a:xfrm>
          <a:noFill/>
        </p:spPr>
      </p:pic>
      <p:sp>
        <p:nvSpPr>
          <p:cNvPr id="3" name="Slide Number Placeholder 2"/>
          <p:cNvSpPr>
            <a:spLocks noGrp="1"/>
          </p:cNvSpPr>
          <p:nvPr>
            <p:ph type="sldNum" sz="quarter" idx="12"/>
          </p:nvPr>
        </p:nvSpPr>
        <p:spPr/>
        <p:txBody>
          <a:bodyPr/>
          <a:lstStyle/>
          <a:p>
            <a:fld id="{BFEBEB0A-9E3D-4B14-9782-E2AE3DA60D96}" type="slidenum">
              <a:rPr lang="en-US" smtClean="0"/>
              <a:pPr/>
              <a:t>110</a:t>
            </a:fld>
            <a:endParaRPr lang="en-US"/>
          </a:p>
        </p:txBody>
      </p:sp>
      <p:sp>
        <p:nvSpPr>
          <p:cNvPr id="6" name="Title 1">
            <a:extLst>
              <a:ext uri="{FF2B5EF4-FFF2-40B4-BE49-F238E27FC236}">
                <a16:creationId xmlns:a16="http://schemas.microsoft.com/office/drawing/2014/main" xmlns="" id="{2FCD7B6C-3C7D-430C-A412-527831126276}"/>
              </a:ext>
            </a:extLst>
          </p:cNvPr>
          <p:cNvSpPr txBox="1">
            <a:spLocks/>
          </p:cNvSpPr>
          <p:nvPr/>
        </p:nvSpPr>
        <p:spPr>
          <a:xfrm>
            <a:off x="2133600" y="3296571"/>
            <a:ext cx="5791200" cy="13716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r>
              <a:rPr lang="en-US" dirty="0"/>
              <a:t>ANY QUESTION…</a:t>
            </a:r>
            <a:endParaRPr lang="en-MY" dirty="0"/>
          </a:p>
        </p:txBody>
      </p:sp>
    </p:spTree>
    <p:extLst>
      <p:ext uri="{BB962C8B-B14F-4D97-AF65-F5344CB8AC3E}">
        <p14:creationId xmlns:p14="http://schemas.microsoft.com/office/powerpoint/2010/main" val="198159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391400" cy="1371600"/>
          </a:xfrm>
        </p:spPr>
        <p:txBody>
          <a:bodyPr/>
          <a:lstStyle/>
          <a:p>
            <a:r>
              <a:rPr lang="en-US" altLang="en-US" dirty="0"/>
              <a:t>Conceptual Modeling </a:t>
            </a:r>
            <a:endParaRPr lang="en-MY" dirty="0"/>
          </a:p>
        </p:txBody>
      </p:sp>
      <p:sp>
        <p:nvSpPr>
          <p:cNvPr id="4" name="Content Placeholder 3"/>
          <p:cNvSpPr>
            <a:spLocks noGrp="1"/>
          </p:cNvSpPr>
          <p:nvPr>
            <p:ph idx="1"/>
          </p:nvPr>
        </p:nvSpPr>
        <p:spPr/>
        <p:txBody>
          <a:bodyPr>
            <a:normAutofit lnSpcReduction="10000"/>
          </a:bodyPr>
          <a:lstStyle/>
          <a:p>
            <a:r>
              <a:rPr lang="en-US" sz="3000" b="1" dirty="0" err="1">
                <a:solidFill>
                  <a:srgbClr val="FF0000"/>
                </a:solidFill>
                <a:effectLst>
                  <a:outerShdw blurRad="38100" dist="38100" dir="2700000" algn="tl">
                    <a:srgbClr val="000000">
                      <a:alpha val="43137"/>
                    </a:srgbClr>
                  </a:outerShdw>
                </a:effectLst>
              </a:rPr>
              <a:t>i</a:t>
            </a:r>
            <a:r>
              <a:rPr lang="en-US" sz="3000" b="1" dirty="0">
                <a:solidFill>
                  <a:srgbClr val="FF0000"/>
                </a:solidFill>
                <a:effectLst>
                  <a:outerShdw blurRad="38100" dist="38100" dir="2700000" algn="tl">
                    <a:srgbClr val="000000">
                      <a:alpha val="43137"/>
                    </a:srgbClr>
                  </a:outerShdw>
                </a:effectLst>
              </a:rPr>
              <a:t>) Context Models </a:t>
            </a:r>
          </a:p>
          <a:p>
            <a:pPr lvl="1">
              <a:buFont typeface="Wingdings" panose="05000000000000000000" pitchFamily="2" charset="2"/>
              <a:buChar char="Ø"/>
            </a:pPr>
            <a:r>
              <a:rPr lang="en-US" sz="2400" dirty="0"/>
              <a:t>Used to illustrate the operational context of a system – they show what lies outside the </a:t>
            </a:r>
            <a:r>
              <a:rPr lang="en-US" sz="2400" b="1" dirty="0">
                <a:solidFill>
                  <a:srgbClr val="FF33CC"/>
                </a:solidFill>
                <a:effectLst>
                  <a:outerShdw blurRad="38100" dist="38100" dir="2700000" algn="tl">
                    <a:srgbClr val="000000">
                      <a:alpha val="43137"/>
                    </a:srgbClr>
                  </a:outerShdw>
                </a:effectLst>
              </a:rPr>
              <a:t>system boundaries </a:t>
            </a:r>
            <a:r>
              <a:rPr lang="en-US" sz="2400" dirty="0"/>
              <a:t>which may include external entities, hardware and other software </a:t>
            </a:r>
          </a:p>
          <a:p>
            <a:pPr marL="320040" lvl="1" indent="0">
              <a:buNone/>
            </a:pPr>
            <a:endParaRPr lang="en-US" sz="2400" dirty="0"/>
          </a:p>
          <a:p>
            <a:pPr lvl="1">
              <a:buFont typeface="Wingdings" panose="05000000000000000000" pitchFamily="2" charset="2"/>
              <a:buChar char="Ø"/>
            </a:pPr>
            <a:r>
              <a:rPr lang="en-US" sz="2400" dirty="0"/>
              <a:t>System boundaries are established to define what is inside and what is outside the system  </a:t>
            </a:r>
          </a:p>
          <a:p>
            <a:pPr marL="320040" lvl="1" indent="0">
              <a:buNone/>
            </a:pPr>
            <a:endParaRPr lang="en-US" sz="2400" dirty="0"/>
          </a:p>
          <a:p>
            <a:pPr lvl="1">
              <a:buFont typeface="Wingdings" panose="05000000000000000000" pitchFamily="2" charset="2"/>
              <a:buChar char="Ø"/>
            </a:pPr>
            <a:r>
              <a:rPr lang="en-US" sz="2400" dirty="0" err="1"/>
              <a:t>Eg</a:t>
            </a:r>
            <a:r>
              <a:rPr lang="en-US" sz="2400" dirty="0"/>
              <a:t>: Context Diagram of DFD (</a:t>
            </a:r>
            <a:r>
              <a:rPr lang="en-US" sz="2400" dirty="0" err="1"/>
              <a:t>ie</a:t>
            </a:r>
            <a:r>
              <a:rPr lang="en-US" sz="2400" dirty="0"/>
              <a:t> .Level 0 DFD)</a:t>
            </a:r>
          </a:p>
          <a:p>
            <a:pPr marL="320040" lvl="1" indent="0">
              <a:buNone/>
            </a:pPr>
            <a:r>
              <a:rPr lang="en-US" sz="2400" dirty="0"/>
              <a:t>         {Refer to SAD course}</a:t>
            </a:r>
            <a:endParaRPr lang="en-MY" sz="2400" dirty="0"/>
          </a:p>
        </p:txBody>
      </p:sp>
      <p:sp>
        <p:nvSpPr>
          <p:cNvPr id="3" name="Slide Number Placeholder 2"/>
          <p:cNvSpPr>
            <a:spLocks noGrp="1"/>
          </p:cNvSpPr>
          <p:nvPr>
            <p:ph type="sldNum" sz="quarter" idx="12"/>
          </p:nvPr>
        </p:nvSpPr>
        <p:spPr/>
        <p:txBody>
          <a:bodyPr/>
          <a:lstStyle/>
          <a:p>
            <a:fld id="{BFEBEB0A-9E3D-4B14-9782-E2AE3DA60D96}" type="slidenum">
              <a:rPr lang="en-US" smtClean="0"/>
              <a:pPr/>
              <a:t>12</a:t>
            </a:fld>
            <a:endParaRPr lang="en-US"/>
          </a:p>
        </p:txBody>
      </p:sp>
    </p:spTree>
    <p:extLst>
      <p:ext uri="{BB962C8B-B14F-4D97-AF65-F5344CB8AC3E}">
        <p14:creationId xmlns:p14="http://schemas.microsoft.com/office/powerpoint/2010/main" val="1011983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58200" cy="685482"/>
          </a:xfrm>
        </p:spPr>
        <p:txBody>
          <a:bodyPr/>
          <a:lstStyle/>
          <a:p>
            <a:r>
              <a:rPr lang="en-US" dirty="0"/>
              <a:t>Example : Context diagram </a:t>
            </a:r>
            <a:endParaRPr lang="en-MY" dirty="0"/>
          </a:p>
        </p:txBody>
      </p:sp>
      <p:sp>
        <p:nvSpPr>
          <p:cNvPr id="4" name="Slide Number Placeholder 3"/>
          <p:cNvSpPr>
            <a:spLocks noGrp="1"/>
          </p:cNvSpPr>
          <p:nvPr>
            <p:ph type="sldNum" sz="quarter" idx="12"/>
          </p:nvPr>
        </p:nvSpPr>
        <p:spPr/>
        <p:txBody>
          <a:bodyPr/>
          <a:lstStyle/>
          <a:p>
            <a:fld id="{BFEBEB0A-9E3D-4B14-9782-E2AE3DA60D96}" type="slidenum">
              <a:rPr lang="en-US" smtClean="0"/>
              <a:pPr/>
              <a:t>13</a:t>
            </a:fld>
            <a:endParaRPr lang="en-US"/>
          </a:p>
        </p:txBody>
      </p:sp>
      <p:pic>
        <p:nvPicPr>
          <p:cNvPr id="5"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066800" y="990600"/>
            <a:ext cx="6781800" cy="563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23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7391400" cy="609600"/>
          </a:xfrm>
        </p:spPr>
        <p:txBody>
          <a:bodyPr>
            <a:noAutofit/>
          </a:bodyPr>
          <a:lstStyle/>
          <a:p>
            <a:r>
              <a:rPr lang="en-US" altLang="en-US" dirty="0"/>
              <a:t>Conceptual Modeling </a:t>
            </a:r>
            <a:endParaRPr lang="en-MY" dirty="0"/>
          </a:p>
        </p:txBody>
      </p:sp>
      <p:sp>
        <p:nvSpPr>
          <p:cNvPr id="4" name="Content Placeholder 3"/>
          <p:cNvSpPr>
            <a:spLocks noGrp="1"/>
          </p:cNvSpPr>
          <p:nvPr>
            <p:ph idx="1"/>
          </p:nvPr>
        </p:nvSpPr>
        <p:spPr/>
        <p:txBody>
          <a:bodyPr>
            <a:normAutofit/>
          </a:bodyPr>
          <a:lstStyle/>
          <a:p>
            <a:r>
              <a:rPr lang="en-US" sz="2600" dirty="0" err="1"/>
              <a:t>i</a:t>
            </a:r>
            <a:r>
              <a:rPr lang="en-US" sz="2600" dirty="0"/>
              <a:t>) Context Models </a:t>
            </a:r>
          </a:p>
          <a:p>
            <a:r>
              <a:rPr lang="en-US" sz="2600" dirty="0"/>
              <a:t>ii) </a:t>
            </a:r>
            <a:r>
              <a:rPr lang="en-US" sz="2600" dirty="0">
                <a:solidFill>
                  <a:srgbClr val="FF33CC"/>
                </a:solidFill>
              </a:rPr>
              <a:t>Interaction Models</a:t>
            </a:r>
          </a:p>
          <a:p>
            <a:r>
              <a:rPr lang="en-US" sz="2600" dirty="0"/>
              <a:t>iii) Structural Models </a:t>
            </a:r>
          </a:p>
          <a:p>
            <a:r>
              <a:rPr lang="en-US" sz="2600" dirty="0"/>
              <a:t>iv) Behavioral Models </a:t>
            </a:r>
            <a:endParaRPr lang="en-MY" sz="2600" dirty="0"/>
          </a:p>
        </p:txBody>
      </p:sp>
      <p:sp>
        <p:nvSpPr>
          <p:cNvPr id="3" name="Slide Number Placeholder 2"/>
          <p:cNvSpPr>
            <a:spLocks noGrp="1"/>
          </p:cNvSpPr>
          <p:nvPr>
            <p:ph type="sldNum" sz="quarter" idx="12"/>
          </p:nvPr>
        </p:nvSpPr>
        <p:spPr/>
        <p:txBody>
          <a:bodyPr/>
          <a:lstStyle/>
          <a:p>
            <a:fld id="{BFEBEB0A-9E3D-4B14-9782-E2AE3DA60D96}" type="slidenum">
              <a:rPr lang="en-US" smtClean="0"/>
              <a:pPr/>
              <a:t>14</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3811386"/>
            <a:ext cx="3762375" cy="25036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Oval 17"/>
          <p:cNvSpPr>
            <a:spLocks noChangeArrowheads="1"/>
          </p:cNvSpPr>
          <p:nvPr/>
        </p:nvSpPr>
        <p:spPr bwMode="auto">
          <a:xfrm>
            <a:off x="228600" y="2209800"/>
            <a:ext cx="5228601" cy="762001"/>
          </a:xfrm>
          <a:prstGeom prst="ellipse">
            <a:avLst/>
          </a:prstGeom>
          <a:noFill/>
          <a:ln w="9525">
            <a:solidFill>
              <a:schemeClr val="tx1"/>
            </a:solidFill>
            <a:round/>
            <a:headEnd/>
            <a:tailEnd/>
          </a:ln>
          <a:effectLst>
            <a:outerShdw blurRad="88900" dist="482600" dir="5640000" algn="ctr" rotWithShape="0">
              <a:srgbClr val="000000">
                <a:alpha val="83000"/>
              </a:srgbClr>
            </a:outerShdw>
            <a:reflection stA="95000" endPos="65000" dist="50800" dir="5400000" sy="-100000" algn="bl" rotWithShape="0"/>
          </a:effectLs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MY" altLang="en-US">
              <a:solidFill>
                <a:srgbClr val="FF0000"/>
              </a:solidFill>
            </a:endParaRPr>
          </a:p>
        </p:txBody>
      </p:sp>
    </p:spTree>
    <p:extLst>
      <p:ext uri="{BB962C8B-B14F-4D97-AF65-F5344CB8AC3E}">
        <p14:creationId xmlns:p14="http://schemas.microsoft.com/office/powerpoint/2010/main" val="4011953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770" decel="100000"/>
                                        <p:tgtEl>
                                          <p:spTgt spid="6"/>
                                        </p:tgtEl>
                                      </p:cBhvr>
                                    </p:animEffect>
                                    <p:animScale>
                                      <p:cBhvr>
                                        <p:cTn id="8" dur="770" decel="100000"/>
                                        <p:tgtEl>
                                          <p:spTgt spid="6"/>
                                        </p:tgtEl>
                                      </p:cBhvr>
                                      <p:from x="10000" y="10000"/>
                                      <p:to x="200000" y="450000"/>
                                    </p:animScale>
                                    <p:animScale>
                                      <p:cBhvr>
                                        <p:cTn id="9" dur="1230" accel="100000" fill="hold">
                                          <p:stCondLst>
                                            <p:cond delay="770"/>
                                          </p:stCondLst>
                                        </p:cTn>
                                        <p:tgtEl>
                                          <p:spTgt spid="6"/>
                                        </p:tgtEl>
                                      </p:cBhvr>
                                      <p:from x="200000" y="450000"/>
                                      <p:to x="100000" y="100000"/>
                                    </p:animScale>
                                    <p:set>
                                      <p:cBhvr>
                                        <p:cTn id="10" dur="770" fill="hold"/>
                                        <p:tgtEl>
                                          <p:spTgt spid="6"/>
                                        </p:tgtEl>
                                        <p:attrNameLst>
                                          <p:attrName>ppt_x</p:attrName>
                                        </p:attrNameLst>
                                      </p:cBhvr>
                                      <p:to>
                                        <p:strVal val="(0.5)"/>
                                      </p:to>
                                    </p:set>
                                    <p:anim from="(0.5)" to="(#ppt_x)" calcmode="lin" valueType="num">
                                      <p:cBhvr>
                                        <p:cTn id="11" dur="1230" accel="100000" fill="hold">
                                          <p:stCondLst>
                                            <p:cond delay="770"/>
                                          </p:stCondLst>
                                        </p:cTn>
                                        <p:tgtEl>
                                          <p:spTgt spid="6"/>
                                        </p:tgtEl>
                                        <p:attrNameLst>
                                          <p:attrName>ppt_x</p:attrName>
                                        </p:attrNameLst>
                                      </p:cBhvr>
                                    </p:anim>
                                    <p:set>
                                      <p:cBhvr>
                                        <p:cTn id="12" dur="770" fill="hold"/>
                                        <p:tgtEl>
                                          <p:spTgt spid="6"/>
                                        </p:tgtEl>
                                        <p:attrNameLst>
                                          <p:attrName>ppt_y</p:attrName>
                                        </p:attrNameLst>
                                      </p:cBhvr>
                                      <p:to>
                                        <p:strVal val="(#ppt_y+0.4)"/>
                                      </p:to>
                                    </p:set>
                                    <p:anim from="(#ppt_y+0.4)" to="(#ppt_y)" calcmode="lin" valueType="num">
                                      <p:cBhvr>
                                        <p:cTn id="13" dur="1230" accel="100000" fill="hold">
                                          <p:stCondLst>
                                            <p:cond delay="770"/>
                                          </p:stCondLst>
                                        </p:cTn>
                                        <p:tgtEl>
                                          <p:spTgt spid="6"/>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7924800" cy="837882"/>
          </a:xfrm>
        </p:spPr>
        <p:txBody>
          <a:bodyPr/>
          <a:lstStyle/>
          <a:p>
            <a:r>
              <a:rPr lang="en-US" altLang="en-US" dirty="0"/>
              <a:t>Conceptual Modeling </a:t>
            </a:r>
            <a:endParaRPr lang="en-MY" dirty="0"/>
          </a:p>
        </p:txBody>
      </p:sp>
      <p:sp>
        <p:nvSpPr>
          <p:cNvPr id="4" name="Content Placeholder 3"/>
          <p:cNvSpPr>
            <a:spLocks noGrp="1"/>
          </p:cNvSpPr>
          <p:nvPr>
            <p:ph idx="1"/>
          </p:nvPr>
        </p:nvSpPr>
        <p:spPr>
          <a:xfrm>
            <a:off x="457200" y="1371600"/>
            <a:ext cx="8686800" cy="5257800"/>
          </a:xfrm>
        </p:spPr>
        <p:txBody>
          <a:bodyPr>
            <a:normAutofit/>
          </a:bodyPr>
          <a:lstStyle/>
          <a:p>
            <a:r>
              <a:rPr lang="en-US" sz="3000" b="1" dirty="0">
                <a:solidFill>
                  <a:srgbClr val="FF0000"/>
                </a:solidFill>
                <a:effectLst>
                  <a:outerShdw blurRad="38100" dist="38100" dir="2700000" algn="tl">
                    <a:srgbClr val="000000">
                      <a:alpha val="43137"/>
                    </a:srgbClr>
                  </a:outerShdw>
                </a:effectLst>
              </a:rPr>
              <a:t>ii) Interaction Models </a:t>
            </a:r>
          </a:p>
          <a:p>
            <a:pPr lvl="1">
              <a:buFont typeface="Wingdings" panose="05000000000000000000" pitchFamily="2" charset="2"/>
              <a:buChar char="Ø"/>
            </a:pPr>
            <a:r>
              <a:rPr lang="en-US" sz="2400" dirty="0"/>
              <a:t>Modeling user </a:t>
            </a:r>
            <a:r>
              <a:rPr lang="en-US" sz="2400" b="1" dirty="0">
                <a:solidFill>
                  <a:srgbClr val="FF33CC"/>
                </a:solidFill>
                <a:effectLst>
                  <a:outerShdw blurRad="38100" dist="38100" dir="2700000" algn="tl">
                    <a:srgbClr val="000000">
                      <a:alpha val="43137"/>
                    </a:srgbClr>
                  </a:outerShdw>
                </a:effectLst>
              </a:rPr>
              <a:t>interactions</a:t>
            </a:r>
            <a:r>
              <a:rPr lang="en-US" sz="2400" dirty="0"/>
              <a:t> is important to identify user requirements  </a:t>
            </a:r>
          </a:p>
          <a:p>
            <a:pPr lvl="1">
              <a:buFont typeface="Wingdings" panose="05000000000000000000" pitchFamily="2" charset="2"/>
              <a:buChar char="Ø"/>
            </a:pPr>
            <a:endParaRPr lang="en-US" sz="2400" dirty="0"/>
          </a:p>
          <a:p>
            <a:pPr lvl="1">
              <a:buFont typeface="Wingdings" panose="05000000000000000000" pitchFamily="2" charset="2"/>
              <a:buChar char="Ø"/>
            </a:pPr>
            <a:r>
              <a:rPr lang="en-US" sz="2400" dirty="0"/>
              <a:t>Modeling component </a:t>
            </a:r>
            <a:r>
              <a:rPr lang="en-US" sz="2400" b="1" dirty="0">
                <a:solidFill>
                  <a:srgbClr val="FF33CC"/>
                </a:solidFill>
                <a:effectLst>
                  <a:outerShdw blurRad="38100" dist="38100" dir="2700000" algn="tl">
                    <a:srgbClr val="000000">
                      <a:alpha val="43137"/>
                    </a:srgbClr>
                  </a:outerShdw>
                </a:effectLst>
              </a:rPr>
              <a:t>interaction</a:t>
            </a:r>
            <a:r>
              <a:rPr lang="en-US" sz="2400" dirty="0"/>
              <a:t> helps to understand proposed system structure </a:t>
            </a:r>
          </a:p>
          <a:p>
            <a:pPr marL="320040" lvl="1" indent="0">
              <a:buNone/>
            </a:pPr>
            <a:endParaRPr lang="en-US" sz="2400" dirty="0"/>
          </a:p>
          <a:p>
            <a:pPr lvl="1">
              <a:buFont typeface="Wingdings" panose="05000000000000000000" pitchFamily="2" charset="2"/>
              <a:buChar char="Ø"/>
            </a:pPr>
            <a:r>
              <a:rPr lang="en-US" sz="2400" dirty="0" err="1"/>
              <a:t>Eg</a:t>
            </a:r>
            <a:r>
              <a:rPr lang="en-US" sz="2400" dirty="0"/>
              <a:t>: </a:t>
            </a:r>
            <a:r>
              <a:rPr lang="en-US" sz="2400" dirty="0" err="1"/>
              <a:t>i</a:t>
            </a:r>
            <a:r>
              <a:rPr lang="en-US" sz="2400" dirty="0"/>
              <a:t>) </a:t>
            </a:r>
            <a:r>
              <a:rPr lang="en-US" sz="2400" b="1" dirty="0">
                <a:solidFill>
                  <a:srgbClr val="0070C0"/>
                </a:solidFill>
                <a:effectLst>
                  <a:outerShdw blurRad="38100" dist="38100" dir="2700000" algn="tl">
                    <a:srgbClr val="000000">
                      <a:alpha val="43137"/>
                    </a:srgbClr>
                  </a:outerShdw>
                </a:effectLst>
              </a:rPr>
              <a:t>Use case diagram </a:t>
            </a:r>
            <a:r>
              <a:rPr lang="en-US" sz="2400" dirty="0"/>
              <a:t>in UML {</a:t>
            </a:r>
            <a:r>
              <a:rPr lang="en-US" sz="2400" dirty="0">
                <a:solidFill>
                  <a:srgbClr val="FF33CC"/>
                </a:solidFill>
              </a:rPr>
              <a:t>discuss in this chapter</a:t>
            </a:r>
            <a:r>
              <a:rPr lang="en-US" sz="2400" dirty="0"/>
              <a:t>}</a:t>
            </a:r>
          </a:p>
          <a:p>
            <a:pPr marL="274320" lvl="1" indent="0">
              <a:buNone/>
            </a:pPr>
            <a:r>
              <a:rPr lang="en-US" sz="2400" dirty="0"/>
              <a:t>	 ii) Sequence diagram in UML {discuss in </a:t>
            </a:r>
            <a:r>
              <a:rPr lang="en-US" sz="2400" dirty="0" err="1"/>
              <a:t>Chp</a:t>
            </a:r>
            <a:r>
              <a:rPr lang="en-US" sz="2400" dirty="0"/>
              <a:t> 5} </a:t>
            </a:r>
          </a:p>
          <a:p>
            <a:pPr marL="914400" lvl="2" indent="0">
              <a:buNone/>
            </a:pPr>
            <a:r>
              <a:rPr lang="en-US" sz="2400" dirty="0"/>
              <a:t> iii) Data Flow Diagram (DFD) {Refer SAD course}</a:t>
            </a:r>
          </a:p>
          <a:p>
            <a:pPr lvl="1"/>
            <a:endParaRPr lang="en-MY" sz="2400" dirty="0"/>
          </a:p>
        </p:txBody>
      </p:sp>
      <p:sp>
        <p:nvSpPr>
          <p:cNvPr id="3" name="Slide Number Placeholder 2"/>
          <p:cNvSpPr>
            <a:spLocks noGrp="1"/>
          </p:cNvSpPr>
          <p:nvPr>
            <p:ph type="sldNum" sz="quarter" idx="12"/>
          </p:nvPr>
        </p:nvSpPr>
        <p:spPr/>
        <p:txBody>
          <a:bodyPr/>
          <a:lstStyle/>
          <a:p>
            <a:fld id="{BFEBEB0A-9E3D-4B14-9782-E2AE3DA60D96}" type="slidenum">
              <a:rPr lang="en-US" smtClean="0"/>
              <a:pPr/>
              <a:t>15</a:t>
            </a:fld>
            <a:endParaRPr lang="en-US"/>
          </a:p>
        </p:txBody>
      </p:sp>
    </p:spTree>
    <p:extLst>
      <p:ext uri="{BB962C8B-B14F-4D97-AF65-F5344CB8AC3E}">
        <p14:creationId xmlns:p14="http://schemas.microsoft.com/office/powerpoint/2010/main" val="1388754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05800" cy="944562"/>
          </a:xfrm>
        </p:spPr>
        <p:txBody>
          <a:bodyPr>
            <a:normAutofit/>
          </a:bodyPr>
          <a:lstStyle/>
          <a:p>
            <a:r>
              <a:rPr lang="en-US" altLang="en-US" dirty="0"/>
              <a:t>Conceptual Modeling </a:t>
            </a:r>
            <a:endParaRPr lang="en-MY" dirty="0"/>
          </a:p>
        </p:txBody>
      </p:sp>
      <p:sp>
        <p:nvSpPr>
          <p:cNvPr id="4" name="Content Placeholder 3"/>
          <p:cNvSpPr>
            <a:spLocks noGrp="1"/>
          </p:cNvSpPr>
          <p:nvPr>
            <p:ph idx="1"/>
          </p:nvPr>
        </p:nvSpPr>
        <p:spPr>
          <a:xfrm>
            <a:off x="457200" y="1295400"/>
            <a:ext cx="7620000" cy="5334000"/>
          </a:xfrm>
        </p:spPr>
        <p:txBody>
          <a:bodyPr>
            <a:normAutofit/>
          </a:bodyPr>
          <a:lstStyle/>
          <a:p>
            <a:r>
              <a:rPr lang="en-US" dirty="0"/>
              <a:t>Generally, </a:t>
            </a:r>
            <a:endParaRPr lang="en-MY" dirty="0"/>
          </a:p>
          <a:p>
            <a:r>
              <a:rPr lang="en-MY" b="1" u="sng" dirty="0">
                <a:solidFill>
                  <a:srgbClr val="FF0000"/>
                </a:solidFill>
                <a:effectLst>
                  <a:outerShdw blurRad="38100" dist="38100" dir="2700000" algn="tl">
                    <a:srgbClr val="000000">
                      <a:alpha val="43137"/>
                    </a:srgbClr>
                  </a:outerShdw>
                </a:effectLst>
              </a:rPr>
              <a:t>Data flow diagram</a:t>
            </a:r>
            <a:r>
              <a:rPr lang="en-MY" u="sng" dirty="0">
                <a:solidFill>
                  <a:srgbClr val="FF0000"/>
                </a:solidFill>
                <a:effectLst>
                  <a:outerShdw blurRad="38100" dist="38100" dir="2700000" algn="tl">
                    <a:srgbClr val="000000">
                      <a:alpha val="43137"/>
                    </a:srgbClr>
                  </a:outerShdw>
                </a:effectLst>
              </a:rPr>
              <a:t> (</a:t>
            </a:r>
            <a:r>
              <a:rPr lang="en-MY" b="1" u="sng" dirty="0">
                <a:solidFill>
                  <a:srgbClr val="FF0000"/>
                </a:solidFill>
                <a:effectLst>
                  <a:outerShdw blurRad="38100" dist="38100" dir="2700000" algn="tl">
                    <a:srgbClr val="000000">
                      <a:alpha val="43137"/>
                    </a:srgbClr>
                  </a:outerShdw>
                </a:effectLst>
              </a:rPr>
              <a:t>DFD</a:t>
            </a:r>
            <a:r>
              <a:rPr lang="en-MY" u="sng" dirty="0">
                <a:solidFill>
                  <a:srgbClr val="FF0000"/>
                </a:solidFill>
                <a:effectLst>
                  <a:outerShdw blurRad="38100" dist="38100" dir="2700000" algn="tl">
                    <a:srgbClr val="000000">
                      <a:alpha val="43137"/>
                    </a:srgbClr>
                  </a:outerShdw>
                </a:effectLst>
              </a:rPr>
              <a:t>)</a:t>
            </a:r>
            <a:r>
              <a:rPr lang="en-MY" dirty="0"/>
              <a:t> is a graphical representation of the </a:t>
            </a:r>
            <a:r>
              <a:rPr lang="en-MY" dirty="0">
                <a:solidFill>
                  <a:srgbClr val="FF33CC"/>
                </a:solidFill>
              </a:rPr>
              <a:t>"flow" </a:t>
            </a:r>
            <a:r>
              <a:rPr lang="en-MY" dirty="0"/>
              <a:t>of data through an information system, modelling its </a:t>
            </a:r>
            <a:r>
              <a:rPr lang="en-MY" i="1" dirty="0">
                <a:solidFill>
                  <a:srgbClr val="FF33CC"/>
                </a:solidFill>
              </a:rPr>
              <a:t>process</a:t>
            </a:r>
            <a:r>
              <a:rPr lang="en-MY" dirty="0"/>
              <a:t> aspects. A DFD shows what kind of information will be input to and output from the system, where the data will come from and go to, and where the data will be stored. It does not show information about the timing of process or information about whether processes will operate in sequence or in parallel. {refer to SAD course for details}</a:t>
            </a:r>
          </a:p>
          <a:p>
            <a:endParaRPr lang="en-MY" dirty="0"/>
          </a:p>
          <a:p>
            <a:r>
              <a:rPr lang="en-MY" u="sng" dirty="0">
                <a:solidFill>
                  <a:srgbClr val="FF0000"/>
                </a:solidFill>
                <a:effectLst>
                  <a:outerShdw blurRad="38100" dist="38100" dir="2700000" algn="tl">
                    <a:srgbClr val="000000">
                      <a:alpha val="43137"/>
                    </a:srgbClr>
                  </a:outerShdw>
                </a:effectLst>
              </a:rPr>
              <a:t>Use case diagram</a:t>
            </a:r>
            <a:r>
              <a:rPr lang="en-MY" dirty="0"/>
              <a:t> at its simplest is a representation of a user's </a:t>
            </a:r>
            <a:r>
              <a:rPr lang="en-MY" dirty="0">
                <a:solidFill>
                  <a:srgbClr val="FF33CC"/>
                </a:solidFill>
              </a:rPr>
              <a:t>interaction</a:t>
            </a:r>
            <a:r>
              <a:rPr lang="en-MY" dirty="0"/>
              <a:t> with the system that shows the </a:t>
            </a:r>
            <a:r>
              <a:rPr lang="en-MY" dirty="0">
                <a:solidFill>
                  <a:srgbClr val="FF33CC"/>
                </a:solidFill>
              </a:rPr>
              <a:t>relationship</a:t>
            </a:r>
            <a:r>
              <a:rPr lang="en-MY" dirty="0"/>
              <a:t> between the user and the different use cases in which the user is involved.   </a:t>
            </a:r>
          </a:p>
          <a:p>
            <a:endParaRPr lang="en-MY" dirty="0"/>
          </a:p>
        </p:txBody>
      </p:sp>
      <p:sp>
        <p:nvSpPr>
          <p:cNvPr id="3" name="Slide Number Placeholder 2"/>
          <p:cNvSpPr>
            <a:spLocks noGrp="1"/>
          </p:cNvSpPr>
          <p:nvPr>
            <p:ph type="sldNum" sz="quarter" idx="12"/>
          </p:nvPr>
        </p:nvSpPr>
        <p:spPr/>
        <p:txBody>
          <a:bodyPr/>
          <a:lstStyle/>
          <a:p>
            <a:fld id="{BFEBEB0A-9E3D-4B14-9782-E2AE3DA60D96}" type="slidenum">
              <a:rPr lang="en-US" smtClean="0"/>
              <a:pPr/>
              <a:t>16</a:t>
            </a:fld>
            <a:endParaRPr lang="en-US"/>
          </a:p>
        </p:txBody>
      </p:sp>
    </p:spTree>
    <p:extLst>
      <p:ext uri="{BB962C8B-B14F-4D97-AF65-F5344CB8AC3E}">
        <p14:creationId xmlns:p14="http://schemas.microsoft.com/office/powerpoint/2010/main" val="15433499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686800" cy="685482"/>
          </a:xfrm>
        </p:spPr>
        <p:txBody>
          <a:bodyPr/>
          <a:lstStyle/>
          <a:p>
            <a:r>
              <a:rPr lang="en-US" dirty="0"/>
              <a:t>Example : Data Flow diagram </a:t>
            </a:r>
            <a:endParaRPr lang="en-MY" dirty="0"/>
          </a:p>
        </p:txBody>
      </p:sp>
      <p:sp>
        <p:nvSpPr>
          <p:cNvPr id="4" name="Slide Number Placeholder 3"/>
          <p:cNvSpPr>
            <a:spLocks noGrp="1"/>
          </p:cNvSpPr>
          <p:nvPr>
            <p:ph type="sldNum" sz="quarter" idx="12"/>
          </p:nvPr>
        </p:nvSpPr>
        <p:spPr/>
        <p:txBody>
          <a:bodyPr/>
          <a:lstStyle/>
          <a:p>
            <a:fld id="{BFEBEB0A-9E3D-4B14-9782-E2AE3DA60D96}" type="slidenum">
              <a:rPr lang="en-US" smtClean="0"/>
              <a:pPr/>
              <a:t>17</a:t>
            </a:fld>
            <a:endParaRPr lang="en-US"/>
          </a:p>
        </p:txBody>
      </p:sp>
      <p:pic>
        <p:nvPicPr>
          <p:cNvPr id="205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1295400"/>
            <a:ext cx="7162800" cy="5287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507298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274638"/>
            <a:ext cx="8501063" cy="762000"/>
          </a:xfrm>
          <a:noFill/>
        </p:spPr>
        <p:txBody>
          <a:bodyPr>
            <a:normAutofit/>
          </a:bodyPr>
          <a:lstStyle/>
          <a:p>
            <a:pPr>
              <a:lnSpc>
                <a:spcPct val="110000"/>
              </a:lnSpc>
            </a:pPr>
            <a:r>
              <a:rPr kumimoji="0" lang="en-US" altLang="en-US" dirty="0"/>
              <a:t>Use Case Diagram </a:t>
            </a:r>
          </a:p>
        </p:txBody>
      </p:sp>
      <p:sp>
        <p:nvSpPr>
          <p:cNvPr id="23555" name="Rectangle 3"/>
          <p:cNvSpPr>
            <a:spLocks noGrp="1" noChangeArrowheads="1"/>
          </p:cNvSpPr>
          <p:nvPr>
            <p:ph idx="1"/>
          </p:nvPr>
        </p:nvSpPr>
        <p:spPr>
          <a:xfrm>
            <a:off x="457200" y="1066800"/>
            <a:ext cx="8175625" cy="4848225"/>
          </a:xfrm>
          <a:noFill/>
        </p:spPr>
        <p:txBody>
          <a:bodyPr>
            <a:normAutofit/>
          </a:bodyPr>
          <a:lstStyle/>
          <a:p>
            <a:pPr algn="just">
              <a:defRPr/>
            </a:pPr>
            <a:r>
              <a:rPr lang="en-GB" sz="2800" dirty="0">
                <a:solidFill>
                  <a:srgbClr val="FF33CC"/>
                </a:solidFill>
              </a:rPr>
              <a:t>Purpose</a:t>
            </a:r>
            <a:r>
              <a:rPr lang="en-GB" sz="2800" dirty="0"/>
              <a:t>:</a:t>
            </a:r>
          </a:p>
          <a:p>
            <a:pPr lvl="1" algn="just">
              <a:defRPr/>
            </a:pPr>
            <a:r>
              <a:rPr lang="en-GB" dirty="0"/>
              <a:t>Document the functionality of the system from the users’ perspective.</a:t>
            </a:r>
          </a:p>
          <a:p>
            <a:pPr lvl="1" algn="just">
              <a:defRPr/>
            </a:pPr>
            <a:r>
              <a:rPr lang="en-GB" dirty="0"/>
              <a:t>Document the scope of the system</a:t>
            </a:r>
          </a:p>
          <a:p>
            <a:pPr lvl="1" algn="just">
              <a:defRPr/>
            </a:pPr>
            <a:r>
              <a:rPr lang="en-GB" dirty="0"/>
              <a:t>Are supported by use case descriptions (behaviour specifications) that document the interaction between the users and the system.</a:t>
            </a:r>
          </a:p>
          <a:p>
            <a:pPr lvl="1" algn="just">
              <a:defRPr/>
            </a:pPr>
            <a:endParaRPr lang="en-GB" dirty="0"/>
          </a:p>
          <a:p>
            <a:pPr marL="361950" indent="-361950">
              <a:defRPr/>
            </a:pPr>
            <a:r>
              <a:rPr lang="en-US" sz="2800" dirty="0">
                <a:solidFill>
                  <a:srgbClr val="FF33CC"/>
                </a:solidFill>
                <a:cs typeface="Arial" pitchFamily="34" charset="0"/>
              </a:rPr>
              <a:t>Types</a:t>
            </a:r>
            <a:r>
              <a:rPr lang="en-US" sz="2800" dirty="0">
                <a:cs typeface="Arial" pitchFamily="34" charset="0"/>
              </a:rPr>
              <a:t>: </a:t>
            </a:r>
          </a:p>
          <a:p>
            <a:pPr marL="617982" lvl="1" indent="-361950">
              <a:defRPr/>
            </a:pPr>
            <a:r>
              <a:rPr lang="en-US" dirty="0">
                <a:solidFill>
                  <a:srgbClr val="C00000"/>
                </a:solidFill>
              </a:rPr>
              <a:t>Overview use case </a:t>
            </a:r>
            <a:r>
              <a:rPr lang="en-US" dirty="0"/>
              <a:t>used to agreed a high level overview requirements</a:t>
            </a:r>
          </a:p>
          <a:p>
            <a:pPr marL="617982" lvl="1" indent="-361950">
              <a:defRPr/>
            </a:pPr>
            <a:r>
              <a:rPr lang="en-US" dirty="0">
                <a:solidFill>
                  <a:srgbClr val="C00000"/>
                </a:solidFill>
              </a:rPr>
              <a:t>Detail use cases </a:t>
            </a:r>
            <a:r>
              <a:rPr lang="en-US" dirty="0"/>
              <a:t>used to document all detail information needed for the use case</a:t>
            </a:r>
          </a:p>
          <a:p>
            <a:pPr>
              <a:lnSpc>
                <a:spcPct val="80000"/>
              </a:lnSpc>
              <a:spcBef>
                <a:spcPct val="60000"/>
              </a:spcBef>
            </a:pPr>
            <a:endParaRPr kumimoji="0" lang="en-US" altLang="en-US" dirty="0"/>
          </a:p>
        </p:txBody>
      </p:sp>
      <p:sp>
        <p:nvSpPr>
          <p:cNvPr id="2" name="Slide Number Placeholder 1"/>
          <p:cNvSpPr>
            <a:spLocks noGrp="1"/>
          </p:cNvSpPr>
          <p:nvPr>
            <p:ph type="sldNum" sz="quarter" idx="12"/>
          </p:nvPr>
        </p:nvSpPr>
        <p:spPr/>
        <p:txBody>
          <a:bodyPr/>
          <a:lstStyle/>
          <a:p>
            <a:fld id="{BFEBEB0A-9E3D-4B14-9782-E2AE3DA60D96}" type="slidenum">
              <a:rPr lang="en-US" smtClean="0"/>
              <a:pPr/>
              <a:t>18</a:t>
            </a:fld>
            <a:endParaRPr lang="en-US"/>
          </a:p>
        </p:txBody>
      </p:sp>
    </p:spTree>
    <p:extLst>
      <p:ext uri="{BB962C8B-B14F-4D97-AF65-F5344CB8AC3E}">
        <p14:creationId xmlns:p14="http://schemas.microsoft.com/office/powerpoint/2010/main" val="38898261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ectangle 84"/>
          <p:cNvSpPr/>
          <p:nvPr/>
        </p:nvSpPr>
        <p:spPr>
          <a:xfrm>
            <a:off x="6079302" y="1664606"/>
            <a:ext cx="2671948" cy="3466515"/>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600" dirty="0"/>
              <a:t>Clinic System</a:t>
            </a:r>
            <a:endParaRPr lang="en-MY" sz="1600" dirty="0"/>
          </a:p>
        </p:txBody>
      </p:sp>
      <p:sp>
        <p:nvSpPr>
          <p:cNvPr id="64" name="Rectangle 63"/>
          <p:cNvSpPr/>
          <p:nvPr/>
        </p:nvSpPr>
        <p:spPr>
          <a:xfrm>
            <a:off x="1785799" y="1664606"/>
            <a:ext cx="2671948" cy="4013860"/>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600" dirty="0"/>
              <a:t>Clinic System</a:t>
            </a:r>
            <a:endParaRPr lang="en-MY" sz="1600" dirty="0"/>
          </a:p>
        </p:txBody>
      </p:sp>
      <p:sp>
        <p:nvSpPr>
          <p:cNvPr id="5" name="Title 4"/>
          <p:cNvSpPr>
            <a:spLocks noGrp="1"/>
          </p:cNvSpPr>
          <p:nvPr>
            <p:ph type="title"/>
          </p:nvPr>
        </p:nvSpPr>
        <p:spPr>
          <a:xfrm>
            <a:off x="591465" y="0"/>
            <a:ext cx="8229600" cy="1143000"/>
          </a:xfrm>
        </p:spPr>
        <p:txBody>
          <a:bodyPr/>
          <a:lstStyle/>
          <a:p>
            <a:r>
              <a:rPr lang="en-US" dirty="0"/>
              <a:t>Use Case Diagram</a:t>
            </a:r>
            <a:endParaRPr lang="en-MY" dirty="0"/>
          </a:p>
        </p:txBody>
      </p:sp>
      <p:sp>
        <p:nvSpPr>
          <p:cNvPr id="4" name="Slide Number Placeholder 3"/>
          <p:cNvSpPr>
            <a:spLocks noGrp="1"/>
          </p:cNvSpPr>
          <p:nvPr>
            <p:ph type="sldNum" sz="quarter" idx="12"/>
          </p:nvPr>
        </p:nvSpPr>
        <p:spPr/>
        <p:txBody>
          <a:bodyPr/>
          <a:lstStyle/>
          <a:p>
            <a:fld id="{305CB61D-FC35-42B4-91C9-278C4754DF0C}" type="slidenum">
              <a:rPr lang="en-US" smtClean="0"/>
              <a:pPr/>
              <a:t>19</a:t>
            </a:fld>
            <a:endParaRPr lang="en-US" dirty="0"/>
          </a:p>
        </p:txBody>
      </p:sp>
      <p:sp>
        <p:nvSpPr>
          <p:cNvPr id="58" name="TextBox 57"/>
          <p:cNvSpPr txBox="1"/>
          <p:nvPr/>
        </p:nvSpPr>
        <p:spPr>
          <a:xfrm>
            <a:off x="170755" y="5131121"/>
            <a:ext cx="1401287" cy="369332"/>
          </a:xfrm>
          <a:prstGeom prst="rect">
            <a:avLst/>
          </a:prstGeom>
          <a:noFill/>
        </p:spPr>
        <p:txBody>
          <a:bodyPr wrap="square" rtlCol="0">
            <a:spAutoFit/>
          </a:bodyPr>
          <a:lstStyle/>
          <a:p>
            <a:pPr algn="ctr"/>
            <a:r>
              <a:rPr lang="en-US" dirty="0"/>
              <a:t>Dispenser</a:t>
            </a:r>
            <a:endParaRPr lang="en-MY" dirty="0"/>
          </a:p>
        </p:txBody>
      </p:sp>
      <p:sp>
        <p:nvSpPr>
          <p:cNvPr id="65" name="TextBox 64"/>
          <p:cNvSpPr txBox="1"/>
          <p:nvPr/>
        </p:nvSpPr>
        <p:spPr>
          <a:xfrm>
            <a:off x="1044801" y="5943600"/>
            <a:ext cx="2912340" cy="369332"/>
          </a:xfrm>
          <a:prstGeom prst="rect">
            <a:avLst/>
          </a:prstGeom>
          <a:noFill/>
        </p:spPr>
        <p:txBody>
          <a:bodyPr wrap="square" rtlCol="0">
            <a:spAutoFit/>
          </a:bodyPr>
          <a:lstStyle/>
          <a:p>
            <a:pPr algn="ctr"/>
            <a:r>
              <a:rPr lang="en-US" b="1" dirty="0">
                <a:solidFill>
                  <a:srgbClr val="C00000"/>
                </a:solidFill>
              </a:rPr>
              <a:t>Overview Use Case </a:t>
            </a:r>
            <a:endParaRPr lang="en-MY" b="1" dirty="0">
              <a:solidFill>
                <a:srgbClr val="C00000"/>
              </a:solidFill>
            </a:endParaRPr>
          </a:p>
        </p:txBody>
      </p:sp>
      <p:grpSp>
        <p:nvGrpSpPr>
          <p:cNvPr id="2" name="Group 1"/>
          <p:cNvGrpSpPr/>
          <p:nvPr/>
        </p:nvGrpSpPr>
        <p:grpSpPr>
          <a:xfrm>
            <a:off x="443888" y="2030028"/>
            <a:ext cx="8141009" cy="3101093"/>
            <a:chOff x="443888" y="2030028"/>
            <a:chExt cx="8141009" cy="3101093"/>
          </a:xfrm>
        </p:grpSpPr>
        <p:grpSp>
          <p:nvGrpSpPr>
            <p:cNvPr id="34" name="Group 33"/>
            <p:cNvGrpSpPr/>
            <p:nvPr/>
          </p:nvGrpSpPr>
          <p:grpSpPr>
            <a:xfrm>
              <a:off x="543623" y="2153602"/>
              <a:ext cx="622794" cy="1226036"/>
              <a:chOff x="5286375" y="2538411"/>
              <a:chExt cx="476250" cy="1014414"/>
            </a:xfrm>
          </p:grpSpPr>
          <p:sp>
            <p:nvSpPr>
              <p:cNvPr id="45" name="Oval 44"/>
              <p:cNvSpPr/>
              <p:nvPr/>
            </p:nvSpPr>
            <p:spPr>
              <a:xfrm>
                <a:off x="5381625" y="2538411"/>
                <a:ext cx="288000" cy="288000"/>
              </a:xfrm>
              <a:prstGeom prst="ellipse">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MY" sz="1400" dirty="0"/>
              </a:p>
            </p:txBody>
          </p:sp>
          <p:cxnSp>
            <p:nvCxnSpPr>
              <p:cNvPr id="46" name="Straight Connector 45"/>
              <p:cNvCxnSpPr/>
              <p:nvPr/>
            </p:nvCxnSpPr>
            <p:spPr>
              <a:xfrm>
                <a:off x="5286375" y="3041650"/>
                <a:ext cx="476250" cy="0"/>
              </a:xfrm>
              <a:prstGeom prst="line">
                <a:avLst/>
              </a:prstGeom>
              <a:ln>
                <a:tailEnd type="none"/>
              </a:ln>
            </p:spPr>
            <p:style>
              <a:lnRef idx="1">
                <a:schemeClr val="dk1"/>
              </a:lnRef>
              <a:fillRef idx="0">
                <a:schemeClr val="dk1"/>
              </a:fillRef>
              <a:effectRef idx="0">
                <a:schemeClr val="dk1"/>
              </a:effectRef>
              <a:fontRef idx="minor">
                <a:schemeClr val="tx1"/>
              </a:fontRef>
            </p:style>
          </p:cxnSp>
          <p:cxnSp>
            <p:nvCxnSpPr>
              <p:cNvPr id="47" name="Straight Connector 46"/>
              <p:cNvCxnSpPr>
                <a:stCxn id="45" idx="4"/>
              </p:cNvCxnSpPr>
              <p:nvPr/>
            </p:nvCxnSpPr>
            <p:spPr>
              <a:xfrm>
                <a:off x="5525625" y="2826411"/>
                <a:ext cx="0" cy="420027"/>
              </a:xfrm>
              <a:prstGeom prst="line">
                <a:avLst/>
              </a:prstGeom>
              <a:ln w="3175">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H="1">
                <a:off x="5286375" y="3246438"/>
                <a:ext cx="238125" cy="306387"/>
              </a:xfrm>
              <a:prstGeom prst="line">
                <a:avLst/>
              </a:prstGeom>
              <a:ln w="3175">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5525625" y="3246438"/>
                <a:ext cx="237000" cy="306387"/>
              </a:xfrm>
              <a:prstGeom prst="line">
                <a:avLst/>
              </a:prstGeom>
              <a:ln w="3175">
                <a:solidFill>
                  <a:schemeClr val="tx1"/>
                </a:solidFill>
                <a:tailEnd type="none"/>
              </a:ln>
            </p:spPr>
            <p:style>
              <a:lnRef idx="2">
                <a:schemeClr val="accent1"/>
              </a:lnRef>
              <a:fillRef idx="0">
                <a:schemeClr val="accent1"/>
              </a:fillRef>
              <a:effectRef idx="1">
                <a:schemeClr val="accent1"/>
              </a:effectRef>
              <a:fontRef idx="minor">
                <a:schemeClr val="tx1"/>
              </a:fontRef>
            </p:style>
          </p:cxnSp>
        </p:grpSp>
        <p:sp>
          <p:nvSpPr>
            <p:cNvPr id="50" name="TextBox 49"/>
            <p:cNvSpPr txBox="1"/>
            <p:nvPr/>
          </p:nvSpPr>
          <p:spPr>
            <a:xfrm>
              <a:off x="443888" y="3379638"/>
              <a:ext cx="831272" cy="375026"/>
            </a:xfrm>
            <a:prstGeom prst="rect">
              <a:avLst/>
            </a:prstGeom>
            <a:noFill/>
          </p:spPr>
          <p:txBody>
            <a:bodyPr wrap="square" rtlCol="0">
              <a:spAutoFit/>
            </a:bodyPr>
            <a:lstStyle/>
            <a:p>
              <a:pPr algn="ctr"/>
              <a:r>
                <a:rPr lang="en-US" dirty="0"/>
                <a:t>Nurse</a:t>
              </a:r>
              <a:endParaRPr lang="en-MY" dirty="0"/>
            </a:p>
          </p:txBody>
        </p:sp>
        <p:sp>
          <p:nvSpPr>
            <p:cNvPr id="51" name="Oval 50"/>
            <p:cNvSpPr/>
            <p:nvPr/>
          </p:nvSpPr>
          <p:spPr>
            <a:xfrm>
              <a:off x="1963928" y="2502801"/>
              <a:ext cx="2268187" cy="731796"/>
            </a:xfrm>
            <a:prstGeom prst="ellipse">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Maintain Appointment</a:t>
              </a:r>
              <a:endParaRPr lang="en-MY" sz="1600" dirty="0"/>
            </a:p>
          </p:txBody>
        </p:sp>
        <p:grpSp>
          <p:nvGrpSpPr>
            <p:cNvPr id="52" name="Group 51"/>
            <p:cNvGrpSpPr/>
            <p:nvPr/>
          </p:nvGrpSpPr>
          <p:grpSpPr>
            <a:xfrm>
              <a:off x="543623" y="3905085"/>
              <a:ext cx="622794" cy="1226036"/>
              <a:chOff x="5286375" y="2538411"/>
              <a:chExt cx="476250" cy="1014414"/>
            </a:xfrm>
          </p:grpSpPr>
          <p:sp>
            <p:nvSpPr>
              <p:cNvPr id="53" name="Oval 52"/>
              <p:cNvSpPr/>
              <p:nvPr/>
            </p:nvSpPr>
            <p:spPr>
              <a:xfrm>
                <a:off x="5381625" y="2538411"/>
                <a:ext cx="288000" cy="288000"/>
              </a:xfrm>
              <a:prstGeom prst="ellipse">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MY" sz="1400" dirty="0"/>
              </a:p>
            </p:txBody>
          </p:sp>
          <p:cxnSp>
            <p:nvCxnSpPr>
              <p:cNvPr id="54" name="Straight Connector 53"/>
              <p:cNvCxnSpPr/>
              <p:nvPr/>
            </p:nvCxnSpPr>
            <p:spPr>
              <a:xfrm>
                <a:off x="5286375" y="3041650"/>
                <a:ext cx="476250" cy="0"/>
              </a:xfrm>
              <a:prstGeom prst="line">
                <a:avLst/>
              </a:prstGeom>
              <a:ln>
                <a:tailEnd type="none"/>
              </a:ln>
            </p:spPr>
            <p:style>
              <a:lnRef idx="1">
                <a:schemeClr val="dk1"/>
              </a:lnRef>
              <a:fillRef idx="0">
                <a:schemeClr val="dk1"/>
              </a:fillRef>
              <a:effectRef idx="0">
                <a:schemeClr val="dk1"/>
              </a:effectRef>
              <a:fontRef idx="minor">
                <a:schemeClr val="tx1"/>
              </a:fontRef>
            </p:style>
          </p:cxnSp>
          <p:cxnSp>
            <p:nvCxnSpPr>
              <p:cNvPr id="55" name="Straight Connector 54"/>
              <p:cNvCxnSpPr>
                <a:stCxn id="53" idx="4"/>
              </p:cNvCxnSpPr>
              <p:nvPr/>
            </p:nvCxnSpPr>
            <p:spPr>
              <a:xfrm>
                <a:off x="5525625" y="2826411"/>
                <a:ext cx="0" cy="420027"/>
              </a:xfrm>
              <a:prstGeom prst="line">
                <a:avLst/>
              </a:prstGeom>
              <a:ln w="3175">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H="1">
                <a:off x="5286375" y="3246438"/>
                <a:ext cx="238125" cy="306387"/>
              </a:xfrm>
              <a:prstGeom prst="line">
                <a:avLst/>
              </a:prstGeom>
              <a:ln w="3175">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5525625" y="3246438"/>
                <a:ext cx="237000" cy="306387"/>
              </a:xfrm>
              <a:prstGeom prst="line">
                <a:avLst/>
              </a:prstGeom>
              <a:ln w="3175">
                <a:solidFill>
                  <a:schemeClr val="tx1"/>
                </a:solidFill>
                <a:tailEnd type="none"/>
              </a:ln>
            </p:spPr>
            <p:style>
              <a:lnRef idx="2">
                <a:schemeClr val="accent1"/>
              </a:lnRef>
              <a:fillRef idx="0">
                <a:schemeClr val="accent1"/>
              </a:fillRef>
              <a:effectRef idx="1">
                <a:schemeClr val="accent1"/>
              </a:effectRef>
              <a:fontRef idx="minor">
                <a:schemeClr val="tx1"/>
              </a:fontRef>
            </p:style>
          </p:cxnSp>
        </p:grpSp>
        <p:sp>
          <p:nvSpPr>
            <p:cNvPr id="59" name="Oval 58"/>
            <p:cNvSpPr/>
            <p:nvPr/>
          </p:nvSpPr>
          <p:spPr>
            <a:xfrm>
              <a:off x="1963928" y="4283593"/>
              <a:ext cx="2268187" cy="731796"/>
            </a:xfrm>
            <a:prstGeom prst="ellipse">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Dispense Medicine</a:t>
              </a:r>
              <a:endParaRPr lang="en-MY" sz="1600" dirty="0"/>
            </a:p>
          </p:txBody>
        </p:sp>
        <p:cxnSp>
          <p:nvCxnSpPr>
            <p:cNvPr id="61" name="Straight Connector 60"/>
            <p:cNvCxnSpPr>
              <a:endCxn id="51" idx="2"/>
            </p:cNvCxnSpPr>
            <p:nvPr/>
          </p:nvCxnSpPr>
          <p:spPr>
            <a:xfrm>
              <a:off x="1166417" y="2862383"/>
              <a:ext cx="797511" cy="6316"/>
            </a:xfrm>
            <a:prstGeom prst="line">
              <a:avLst/>
            </a:prstGeom>
            <a:ln w="3175">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a:endCxn id="59" idx="2"/>
            </p:cNvCxnSpPr>
            <p:nvPr/>
          </p:nvCxnSpPr>
          <p:spPr>
            <a:xfrm>
              <a:off x="1166417" y="4649491"/>
              <a:ext cx="797511" cy="0"/>
            </a:xfrm>
            <a:prstGeom prst="line">
              <a:avLst/>
            </a:prstGeom>
            <a:ln w="3175">
              <a:solidFill>
                <a:schemeClr val="tx1"/>
              </a:solidFill>
              <a:tailEnd type="none"/>
            </a:ln>
          </p:spPr>
          <p:style>
            <a:lnRef idx="2">
              <a:schemeClr val="accent1"/>
            </a:lnRef>
            <a:fillRef idx="0">
              <a:schemeClr val="accent1"/>
            </a:fillRef>
            <a:effectRef idx="1">
              <a:schemeClr val="accent1"/>
            </a:effectRef>
            <a:fontRef idx="minor">
              <a:schemeClr val="tx1"/>
            </a:fontRef>
          </p:style>
        </p:cxnSp>
        <p:grpSp>
          <p:nvGrpSpPr>
            <p:cNvPr id="66" name="Group 65"/>
            <p:cNvGrpSpPr/>
            <p:nvPr/>
          </p:nvGrpSpPr>
          <p:grpSpPr>
            <a:xfrm>
              <a:off x="5110357" y="2723362"/>
              <a:ext cx="622794" cy="1226036"/>
              <a:chOff x="5286375" y="2538411"/>
              <a:chExt cx="476250" cy="1014414"/>
            </a:xfrm>
          </p:grpSpPr>
          <p:sp>
            <p:nvSpPr>
              <p:cNvPr id="67" name="Oval 66"/>
              <p:cNvSpPr/>
              <p:nvPr/>
            </p:nvSpPr>
            <p:spPr>
              <a:xfrm>
                <a:off x="5381625" y="2538411"/>
                <a:ext cx="288000" cy="288000"/>
              </a:xfrm>
              <a:prstGeom prst="ellipse">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MY" sz="1400" dirty="0"/>
              </a:p>
            </p:txBody>
          </p:sp>
          <p:cxnSp>
            <p:nvCxnSpPr>
              <p:cNvPr id="68" name="Straight Connector 67"/>
              <p:cNvCxnSpPr/>
              <p:nvPr/>
            </p:nvCxnSpPr>
            <p:spPr>
              <a:xfrm>
                <a:off x="5286375" y="3041650"/>
                <a:ext cx="476250" cy="0"/>
              </a:xfrm>
              <a:prstGeom prst="line">
                <a:avLst/>
              </a:prstGeom>
              <a:ln>
                <a:tailEnd type="none"/>
              </a:ln>
            </p:spPr>
            <p:style>
              <a:lnRef idx="1">
                <a:schemeClr val="dk1"/>
              </a:lnRef>
              <a:fillRef idx="0">
                <a:schemeClr val="dk1"/>
              </a:fillRef>
              <a:effectRef idx="0">
                <a:schemeClr val="dk1"/>
              </a:effectRef>
              <a:fontRef idx="minor">
                <a:schemeClr val="tx1"/>
              </a:fontRef>
            </p:style>
          </p:cxnSp>
          <p:cxnSp>
            <p:nvCxnSpPr>
              <p:cNvPr id="69" name="Straight Connector 68"/>
              <p:cNvCxnSpPr>
                <a:stCxn id="67" idx="4"/>
              </p:cNvCxnSpPr>
              <p:nvPr/>
            </p:nvCxnSpPr>
            <p:spPr>
              <a:xfrm>
                <a:off x="5525625" y="2826411"/>
                <a:ext cx="0" cy="420027"/>
              </a:xfrm>
              <a:prstGeom prst="line">
                <a:avLst/>
              </a:prstGeom>
              <a:ln w="3175">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flipH="1">
                <a:off x="5286375" y="3246438"/>
                <a:ext cx="238125" cy="306387"/>
              </a:xfrm>
              <a:prstGeom prst="line">
                <a:avLst/>
              </a:prstGeom>
              <a:ln w="3175">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5525625" y="3246438"/>
                <a:ext cx="237000" cy="306387"/>
              </a:xfrm>
              <a:prstGeom prst="line">
                <a:avLst/>
              </a:prstGeom>
              <a:ln w="3175">
                <a:solidFill>
                  <a:schemeClr val="tx1"/>
                </a:solidFill>
                <a:tailEnd type="none"/>
              </a:ln>
            </p:spPr>
            <p:style>
              <a:lnRef idx="2">
                <a:schemeClr val="accent1"/>
              </a:lnRef>
              <a:fillRef idx="0">
                <a:schemeClr val="accent1"/>
              </a:fillRef>
              <a:effectRef idx="1">
                <a:schemeClr val="accent1"/>
              </a:effectRef>
              <a:fontRef idx="minor">
                <a:schemeClr val="tx1"/>
              </a:fontRef>
            </p:style>
          </p:cxnSp>
        </p:grpSp>
        <p:sp>
          <p:nvSpPr>
            <p:cNvPr id="72" name="TextBox 71"/>
            <p:cNvSpPr txBox="1"/>
            <p:nvPr/>
          </p:nvSpPr>
          <p:spPr>
            <a:xfrm>
              <a:off x="5010622" y="3949398"/>
              <a:ext cx="831272" cy="375026"/>
            </a:xfrm>
            <a:prstGeom prst="rect">
              <a:avLst/>
            </a:prstGeom>
            <a:noFill/>
          </p:spPr>
          <p:txBody>
            <a:bodyPr wrap="square" rtlCol="0">
              <a:spAutoFit/>
            </a:bodyPr>
            <a:lstStyle/>
            <a:p>
              <a:pPr algn="ctr"/>
              <a:r>
                <a:rPr lang="en-US" dirty="0"/>
                <a:t>Nurse</a:t>
              </a:r>
              <a:endParaRPr lang="en-MY" dirty="0"/>
            </a:p>
          </p:txBody>
        </p:sp>
        <p:sp>
          <p:nvSpPr>
            <p:cNvPr id="73" name="Oval 72"/>
            <p:cNvSpPr/>
            <p:nvPr/>
          </p:nvSpPr>
          <p:spPr>
            <a:xfrm>
              <a:off x="6316710" y="2030028"/>
              <a:ext cx="2268187" cy="731796"/>
            </a:xfrm>
            <a:prstGeom prst="ellipse">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Add Appointment</a:t>
              </a:r>
              <a:endParaRPr lang="en-MY" sz="1600" dirty="0"/>
            </a:p>
          </p:txBody>
        </p:sp>
        <p:sp>
          <p:nvSpPr>
            <p:cNvPr id="74" name="Oval 73"/>
            <p:cNvSpPr/>
            <p:nvPr/>
          </p:nvSpPr>
          <p:spPr>
            <a:xfrm>
              <a:off x="6316710" y="3105967"/>
              <a:ext cx="2268187" cy="731796"/>
            </a:xfrm>
            <a:prstGeom prst="ellipse">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Delete Appointment</a:t>
              </a:r>
              <a:endParaRPr lang="en-MY" sz="1600" dirty="0"/>
            </a:p>
          </p:txBody>
        </p:sp>
        <p:sp>
          <p:nvSpPr>
            <p:cNvPr id="75" name="Oval 74"/>
            <p:cNvSpPr/>
            <p:nvPr/>
          </p:nvSpPr>
          <p:spPr>
            <a:xfrm>
              <a:off x="6316710" y="4181905"/>
              <a:ext cx="2268187" cy="731796"/>
            </a:xfrm>
            <a:prstGeom prst="ellipse">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Edit Appointment</a:t>
              </a:r>
              <a:endParaRPr lang="en-MY" sz="1600" dirty="0"/>
            </a:p>
          </p:txBody>
        </p:sp>
        <p:cxnSp>
          <p:nvCxnSpPr>
            <p:cNvPr id="77" name="Straight Connector 76"/>
            <p:cNvCxnSpPr>
              <a:endCxn id="73" idx="2"/>
            </p:cNvCxnSpPr>
            <p:nvPr/>
          </p:nvCxnSpPr>
          <p:spPr>
            <a:xfrm flipV="1">
              <a:off x="5841894" y="2395926"/>
              <a:ext cx="474816" cy="838671"/>
            </a:xfrm>
            <a:prstGeom prst="line">
              <a:avLst/>
            </a:prstGeom>
            <a:ln w="3175">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a:endCxn id="74" idx="2"/>
            </p:cNvCxnSpPr>
            <p:nvPr/>
          </p:nvCxnSpPr>
          <p:spPr>
            <a:xfrm>
              <a:off x="5841894" y="3379638"/>
              <a:ext cx="474816" cy="92227"/>
            </a:xfrm>
            <a:prstGeom prst="line">
              <a:avLst/>
            </a:prstGeom>
            <a:ln w="3175">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a:endCxn id="75" idx="2"/>
            </p:cNvCxnSpPr>
            <p:nvPr/>
          </p:nvCxnSpPr>
          <p:spPr>
            <a:xfrm>
              <a:off x="5841894" y="3567151"/>
              <a:ext cx="474816" cy="980652"/>
            </a:xfrm>
            <a:prstGeom prst="line">
              <a:avLst/>
            </a:prstGeom>
            <a:ln w="3175">
              <a:solidFill>
                <a:schemeClr val="tx1"/>
              </a:solidFill>
              <a:tailEnd type="none"/>
            </a:ln>
          </p:spPr>
          <p:style>
            <a:lnRef idx="2">
              <a:schemeClr val="accent1"/>
            </a:lnRef>
            <a:fillRef idx="0">
              <a:schemeClr val="accent1"/>
            </a:fillRef>
            <a:effectRef idx="1">
              <a:schemeClr val="accent1"/>
            </a:effectRef>
            <a:fontRef idx="minor">
              <a:schemeClr val="tx1"/>
            </a:fontRef>
          </p:style>
        </p:cxnSp>
      </p:grpSp>
      <p:sp>
        <p:nvSpPr>
          <p:cNvPr id="86" name="TextBox 85"/>
          <p:cNvSpPr txBox="1"/>
          <p:nvPr/>
        </p:nvSpPr>
        <p:spPr>
          <a:xfrm>
            <a:off x="5672557" y="5943600"/>
            <a:ext cx="2912340" cy="369332"/>
          </a:xfrm>
          <a:prstGeom prst="rect">
            <a:avLst/>
          </a:prstGeom>
          <a:noFill/>
        </p:spPr>
        <p:txBody>
          <a:bodyPr wrap="square" rtlCol="0">
            <a:spAutoFit/>
          </a:bodyPr>
          <a:lstStyle/>
          <a:p>
            <a:pPr algn="ctr"/>
            <a:r>
              <a:rPr lang="en-US" b="1" dirty="0">
                <a:solidFill>
                  <a:srgbClr val="C00000"/>
                </a:solidFill>
              </a:rPr>
              <a:t>Detail Use Case </a:t>
            </a:r>
            <a:endParaRPr lang="en-MY" b="1" dirty="0">
              <a:solidFill>
                <a:srgbClr val="C00000"/>
              </a:solidFill>
            </a:endParaRPr>
          </a:p>
        </p:txBody>
      </p:sp>
    </p:spTree>
    <p:extLst>
      <p:ext uri="{BB962C8B-B14F-4D97-AF65-F5344CB8AC3E}">
        <p14:creationId xmlns:p14="http://schemas.microsoft.com/office/powerpoint/2010/main" val="1423740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endParaRPr lang="en-MY" dirty="0"/>
          </a:p>
        </p:txBody>
      </p:sp>
      <p:sp>
        <p:nvSpPr>
          <p:cNvPr id="3" name="Content Placeholder 2"/>
          <p:cNvSpPr>
            <a:spLocks noGrp="1"/>
          </p:cNvSpPr>
          <p:nvPr>
            <p:ph idx="1"/>
          </p:nvPr>
        </p:nvSpPr>
        <p:spPr>
          <a:xfrm>
            <a:off x="2514600" y="1752600"/>
            <a:ext cx="6172200" cy="4572000"/>
          </a:xfrm>
        </p:spPr>
        <p:txBody>
          <a:bodyPr>
            <a:normAutofit fontScale="25000" lnSpcReduction="20000"/>
          </a:bodyPr>
          <a:lstStyle/>
          <a:p>
            <a:pPr marL="685800" indent="-685800">
              <a:buFont typeface="Arial" panose="020B0604020202020204" pitchFamily="34" charset="0"/>
              <a:buChar char="•"/>
            </a:pPr>
            <a:r>
              <a:rPr lang="en-US" sz="10400" dirty="0"/>
              <a:t>Explain different classification of requirements </a:t>
            </a:r>
          </a:p>
          <a:p>
            <a:pPr marL="685800" indent="-685800">
              <a:buFont typeface="Arial" panose="020B0604020202020204" pitchFamily="34" charset="0"/>
              <a:buChar char="•"/>
            </a:pPr>
            <a:r>
              <a:rPr lang="en-US" sz="10400" dirty="0"/>
              <a:t>Understand conceptual modeling </a:t>
            </a:r>
          </a:p>
          <a:p>
            <a:pPr marL="685800" indent="-685800">
              <a:buFont typeface="Arial" panose="020B0604020202020204" pitchFamily="34" charset="0"/>
              <a:buChar char="•"/>
            </a:pPr>
            <a:r>
              <a:rPr lang="en-US" sz="10400" dirty="0"/>
              <a:t>Introduce some notations defined in the Unified Modeling Language(UML) </a:t>
            </a:r>
          </a:p>
          <a:p>
            <a:pPr marL="685800" indent="-685800">
              <a:buFont typeface="Arial" panose="020B0604020202020204" pitchFamily="34" charset="0"/>
              <a:buChar char="•"/>
            </a:pPr>
            <a:r>
              <a:rPr lang="en-US" sz="10400" dirty="0"/>
              <a:t>Understand architectural design and requirements allocation </a:t>
            </a:r>
          </a:p>
          <a:p>
            <a:pPr marL="685800" indent="-685800">
              <a:buFont typeface="Arial" panose="020B0604020202020204" pitchFamily="34" charset="0"/>
              <a:buChar char="•"/>
            </a:pPr>
            <a:r>
              <a:rPr lang="en-US" sz="10400" dirty="0"/>
              <a:t>Understand some commonly used requirements analysis approaches</a:t>
            </a:r>
          </a:p>
          <a:p>
            <a:pPr marL="685800" indent="-685800">
              <a:buFont typeface="Arial" panose="020B0604020202020204" pitchFamily="34" charset="0"/>
              <a:buChar char="•"/>
            </a:pPr>
            <a:endParaRPr lang="en-US" sz="4700" dirty="0"/>
          </a:p>
          <a:p>
            <a:endParaRPr lang="en-US" dirty="0"/>
          </a:p>
          <a:p>
            <a:endParaRPr lang="en-US" dirty="0"/>
          </a:p>
          <a:p>
            <a:r>
              <a:rPr lang="en-US" dirty="0"/>
              <a:t> </a:t>
            </a:r>
          </a:p>
          <a:p>
            <a:pPr marL="0" indent="0">
              <a:buNone/>
            </a:pPr>
            <a:r>
              <a:rPr lang="en-US" dirty="0"/>
              <a:t> </a:t>
            </a:r>
            <a:endParaRPr lang="en-MY" dirty="0"/>
          </a:p>
        </p:txBody>
      </p:sp>
      <p:sp>
        <p:nvSpPr>
          <p:cNvPr id="4" name="Slide Number Placeholder 3"/>
          <p:cNvSpPr>
            <a:spLocks noGrp="1"/>
          </p:cNvSpPr>
          <p:nvPr>
            <p:ph type="sldNum" sz="quarter" idx="12"/>
          </p:nvPr>
        </p:nvSpPr>
        <p:spPr/>
        <p:txBody>
          <a:bodyPr/>
          <a:lstStyle/>
          <a:p>
            <a:fld id="{BFEBEB0A-9E3D-4B14-9782-E2AE3DA60D96}" type="slidenum">
              <a:rPr lang="en-US" smtClean="0"/>
              <a:pPr/>
              <a:t>2</a:t>
            </a:fld>
            <a:endParaRPr lang="en-US"/>
          </a:p>
        </p:txBody>
      </p:sp>
      <p:pic>
        <p:nvPicPr>
          <p:cNvPr id="5" name="Picture 4" descr="PE01451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2057400"/>
            <a:ext cx="19050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65421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5528"/>
          </a:xfrm>
        </p:spPr>
        <p:txBody>
          <a:bodyPr>
            <a:normAutofit fontScale="90000"/>
          </a:bodyPr>
          <a:lstStyle/>
          <a:p>
            <a:r>
              <a:rPr lang="en-US" dirty="0"/>
              <a:t>Notation of Use Case Diagrams</a:t>
            </a:r>
            <a:endParaRPr lang="en-MY" dirty="0"/>
          </a:p>
        </p:txBody>
      </p:sp>
      <p:sp>
        <p:nvSpPr>
          <p:cNvPr id="3" name="Slide Number Placeholder 2"/>
          <p:cNvSpPr>
            <a:spLocks noGrp="1"/>
          </p:cNvSpPr>
          <p:nvPr>
            <p:ph type="sldNum" sz="quarter" idx="12"/>
          </p:nvPr>
        </p:nvSpPr>
        <p:spPr/>
        <p:txBody>
          <a:bodyPr/>
          <a:lstStyle/>
          <a:p>
            <a:fld id="{D56DE404-6126-42BF-A614-3D02FDE41F9B}" type="slidenum">
              <a:rPr lang="en-US" smtClean="0"/>
              <a:pPr/>
              <a:t>20</a:t>
            </a:fld>
            <a:endParaRPr lang="en-US" dirty="0"/>
          </a:p>
        </p:txBody>
      </p:sp>
      <p:pic>
        <p:nvPicPr>
          <p:cNvPr id="4" name="Picture 2"/>
          <p:cNvPicPr>
            <a:picLocks noChangeAspect="1" noChangeArrowheads="1"/>
          </p:cNvPicPr>
          <p:nvPr/>
        </p:nvPicPr>
        <p:blipFill>
          <a:blip r:embed="rId2" cstate="print"/>
          <a:srcRect/>
          <a:stretch>
            <a:fillRect/>
          </a:stretch>
        </p:blipFill>
        <p:spPr bwMode="auto">
          <a:xfrm>
            <a:off x="1671145" y="811570"/>
            <a:ext cx="5979779" cy="5773002"/>
          </a:xfrm>
          <a:prstGeom prst="rect">
            <a:avLst/>
          </a:prstGeom>
          <a:noFill/>
          <a:ln w="9525">
            <a:noFill/>
            <a:miter lim="800000"/>
            <a:headEnd/>
            <a:tailEnd/>
          </a:ln>
        </p:spPr>
      </p:pic>
    </p:spTree>
    <p:extLst>
      <p:ext uri="{BB962C8B-B14F-4D97-AF65-F5344CB8AC3E}">
        <p14:creationId xmlns:p14="http://schemas.microsoft.com/office/powerpoint/2010/main" val="397132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001000" cy="1142682"/>
          </a:xfrm>
        </p:spPr>
        <p:txBody>
          <a:bodyPr>
            <a:normAutofit fontScale="90000"/>
          </a:bodyPr>
          <a:lstStyle/>
          <a:p>
            <a:r>
              <a:rPr lang="en-US" dirty="0"/>
              <a:t>Notation of Use Case Diagrams</a:t>
            </a:r>
            <a:endParaRPr lang="en-MY" dirty="0"/>
          </a:p>
        </p:txBody>
      </p:sp>
      <p:sp>
        <p:nvSpPr>
          <p:cNvPr id="3" name="Content Placeholder 2"/>
          <p:cNvSpPr>
            <a:spLocks noGrp="1"/>
          </p:cNvSpPr>
          <p:nvPr>
            <p:ph idx="1"/>
          </p:nvPr>
        </p:nvSpPr>
        <p:spPr>
          <a:xfrm>
            <a:off x="461537" y="1371600"/>
            <a:ext cx="8229600" cy="567559"/>
          </a:xfrm>
        </p:spPr>
        <p:txBody>
          <a:bodyPr/>
          <a:lstStyle/>
          <a:p>
            <a:pPr algn="just">
              <a:buNone/>
              <a:defRPr/>
            </a:pPr>
            <a:r>
              <a:rPr lang="en-GB" sz="2600" dirty="0">
                <a:solidFill>
                  <a:srgbClr val="FF33CC"/>
                </a:solidFill>
              </a:rPr>
              <a:t>2 types of Actors:</a:t>
            </a:r>
          </a:p>
        </p:txBody>
      </p:sp>
      <p:sp>
        <p:nvSpPr>
          <p:cNvPr id="4" name="Slide Number Placeholder 3"/>
          <p:cNvSpPr>
            <a:spLocks noGrp="1"/>
          </p:cNvSpPr>
          <p:nvPr>
            <p:ph type="sldNum" sz="quarter" idx="12"/>
          </p:nvPr>
        </p:nvSpPr>
        <p:spPr/>
        <p:txBody>
          <a:bodyPr/>
          <a:lstStyle/>
          <a:p>
            <a:fld id="{305CB61D-FC35-42B4-91C9-278C4754DF0C}" type="slidenum">
              <a:rPr lang="en-US" smtClean="0"/>
              <a:pPr/>
              <a:t>21</a:t>
            </a:fld>
            <a:endParaRPr lang="en-US" dirty="0"/>
          </a:p>
        </p:txBody>
      </p:sp>
      <p:pic>
        <p:nvPicPr>
          <p:cNvPr id="5" name="Content Placeholder 7" descr="UC actor.jpg"/>
          <p:cNvPicPr>
            <a:picLocks noChangeAspect="1"/>
          </p:cNvPicPr>
          <p:nvPr/>
        </p:nvPicPr>
        <p:blipFill>
          <a:blip r:embed="rId2" cstate="print"/>
          <a:stretch>
            <a:fillRect/>
          </a:stretch>
        </p:blipFill>
        <p:spPr bwMode="auto">
          <a:xfrm>
            <a:off x="999818" y="2324356"/>
            <a:ext cx="7153038" cy="3603478"/>
          </a:xfrm>
          <a:prstGeom prst="rect">
            <a:avLst/>
          </a:prstGeom>
          <a:noFill/>
          <a:ln w="9525">
            <a:noFill/>
            <a:miter lim="800000"/>
            <a:headEnd/>
            <a:tailEnd/>
          </a:ln>
          <a:effectLst/>
        </p:spPr>
      </p:pic>
      <p:sp>
        <p:nvSpPr>
          <p:cNvPr id="6" name="Rectangle 5"/>
          <p:cNvSpPr/>
          <p:nvPr/>
        </p:nvSpPr>
        <p:spPr bwMode="auto">
          <a:xfrm>
            <a:off x="1119352" y="3391233"/>
            <a:ext cx="955108" cy="1023112"/>
          </a:xfrm>
          <a:prstGeom prst="rect">
            <a:avLst/>
          </a:prstGeom>
          <a:noFill/>
          <a:ln w="222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ndParaRPr>
          </a:p>
        </p:txBody>
      </p:sp>
      <p:sp>
        <p:nvSpPr>
          <p:cNvPr id="7" name="Rectangle 6"/>
          <p:cNvSpPr/>
          <p:nvPr/>
        </p:nvSpPr>
        <p:spPr bwMode="auto">
          <a:xfrm>
            <a:off x="6224555" y="3391939"/>
            <a:ext cx="1721265" cy="1022406"/>
          </a:xfrm>
          <a:prstGeom prst="rect">
            <a:avLst/>
          </a:prstGeom>
          <a:noFill/>
          <a:ln w="222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ndParaRPr>
          </a:p>
        </p:txBody>
      </p:sp>
    </p:spTree>
    <p:extLst>
      <p:ext uri="{BB962C8B-B14F-4D97-AF65-F5344CB8AC3E}">
        <p14:creationId xmlns:p14="http://schemas.microsoft.com/office/powerpoint/2010/main" val="468131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086600" cy="1371600"/>
          </a:xfrm>
        </p:spPr>
        <p:txBody>
          <a:bodyPr>
            <a:normAutofit/>
          </a:bodyPr>
          <a:lstStyle/>
          <a:p>
            <a:r>
              <a:rPr lang="en-US" dirty="0"/>
              <a:t>Notation of Use Case Diagrams</a:t>
            </a:r>
            <a:endParaRPr lang="en-MY" dirty="0"/>
          </a:p>
        </p:txBody>
      </p:sp>
      <p:sp>
        <p:nvSpPr>
          <p:cNvPr id="3" name="Content Placeholder 2"/>
          <p:cNvSpPr>
            <a:spLocks noGrp="1"/>
          </p:cNvSpPr>
          <p:nvPr>
            <p:ph idx="1"/>
          </p:nvPr>
        </p:nvSpPr>
        <p:spPr/>
        <p:txBody>
          <a:bodyPr>
            <a:normAutofit/>
          </a:bodyPr>
          <a:lstStyle/>
          <a:p>
            <a:pPr algn="just">
              <a:buNone/>
              <a:defRPr/>
            </a:pPr>
            <a:r>
              <a:rPr lang="en-GB" sz="2600" dirty="0">
                <a:solidFill>
                  <a:srgbClr val="FF33CC"/>
                </a:solidFill>
              </a:rPr>
              <a:t>2 types of Actors:</a:t>
            </a:r>
          </a:p>
          <a:p>
            <a:pPr marL="342900" indent="-342900" algn="just">
              <a:buFont typeface="Wingdings" panose="05000000000000000000" pitchFamily="2" charset="2"/>
              <a:buChar char="Ø"/>
              <a:defRPr/>
            </a:pPr>
            <a:r>
              <a:rPr lang="en-US" sz="2600" b="0" dirty="0">
                <a:solidFill>
                  <a:srgbClr val="C00000"/>
                </a:solidFill>
              </a:rPr>
              <a:t>Primary actor </a:t>
            </a:r>
            <a:r>
              <a:rPr lang="en-US" sz="2600" b="0" dirty="0"/>
              <a:t>has user goals fulfilled through using services of the System. </a:t>
            </a:r>
            <a:r>
              <a:rPr lang="en-GB" sz="2600" b="0" dirty="0"/>
              <a:t>One actor may represent several people</a:t>
            </a:r>
          </a:p>
          <a:p>
            <a:pPr marL="342900" indent="-342900" algn="just">
              <a:buFont typeface="Wingdings" panose="05000000000000000000" pitchFamily="2" charset="2"/>
              <a:buChar char="Ø"/>
              <a:defRPr/>
            </a:pPr>
            <a:r>
              <a:rPr lang="en-US" sz="2600" b="0" dirty="0">
                <a:solidFill>
                  <a:srgbClr val="C00000"/>
                </a:solidFill>
              </a:rPr>
              <a:t>Supporting actor </a:t>
            </a:r>
            <a:r>
              <a:rPr lang="en-US" sz="2600" b="0" dirty="0"/>
              <a:t>provides/ receives a service (information) to the system. Often a computer system, but could be an organization or person </a:t>
            </a:r>
          </a:p>
          <a:p>
            <a:pPr algn="just">
              <a:defRPr/>
            </a:pPr>
            <a:endParaRPr lang="en-US" sz="2600" b="0" dirty="0"/>
          </a:p>
        </p:txBody>
      </p:sp>
      <p:sp>
        <p:nvSpPr>
          <p:cNvPr id="4" name="Slide Number Placeholder 3"/>
          <p:cNvSpPr>
            <a:spLocks noGrp="1"/>
          </p:cNvSpPr>
          <p:nvPr>
            <p:ph type="sldNum" sz="quarter" idx="12"/>
          </p:nvPr>
        </p:nvSpPr>
        <p:spPr/>
        <p:txBody>
          <a:bodyPr/>
          <a:lstStyle/>
          <a:p>
            <a:fld id="{305CB61D-FC35-42B4-91C9-278C4754DF0C}" type="slidenum">
              <a:rPr lang="en-US" smtClean="0"/>
              <a:pPr/>
              <a:t>22</a:t>
            </a:fld>
            <a:endParaRPr lang="en-US" dirty="0"/>
          </a:p>
        </p:txBody>
      </p:sp>
    </p:spTree>
    <p:extLst>
      <p:ext uri="{BB962C8B-B14F-4D97-AF65-F5344CB8AC3E}">
        <p14:creationId xmlns:p14="http://schemas.microsoft.com/office/powerpoint/2010/main" val="6463690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391400" cy="1371600"/>
          </a:xfrm>
        </p:spPr>
        <p:txBody>
          <a:bodyPr>
            <a:normAutofit/>
          </a:bodyPr>
          <a:lstStyle/>
          <a:p>
            <a:r>
              <a:rPr lang="en-US" dirty="0"/>
              <a:t>Notation of Use Case Diagrams</a:t>
            </a:r>
            <a:endParaRPr lang="en-MY" dirty="0"/>
          </a:p>
        </p:txBody>
      </p:sp>
      <p:sp>
        <p:nvSpPr>
          <p:cNvPr id="3" name="Content Placeholder 2"/>
          <p:cNvSpPr>
            <a:spLocks noGrp="1"/>
          </p:cNvSpPr>
          <p:nvPr>
            <p:ph idx="1"/>
          </p:nvPr>
        </p:nvSpPr>
        <p:spPr>
          <a:xfrm>
            <a:off x="533400" y="1447800"/>
            <a:ext cx="8153400" cy="3886200"/>
          </a:xfrm>
        </p:spPr>
        <p:txBody>
          <a:bodyPr/>
          <a:lstStyle/>
          <a:p>
            <a:pPr>
              <a:defRPr/>
            </a:pPr>
            <a:r>
              <a:rPr lang="en-GB" sz="2800" dirty="0">
                <a:solidFill>
                  <a:srgbClr val="FF33CC"/>
                </a:solidFill>
              </a:rPr>
              <a:t>Use cases</a:t>
            </a:r>
          </a:p>
          <a:p>
            <a:pPr marL="457200" indent="-457200">
              <a:buFont typeface="Wingdings" panose="05000000000000000000" pitchFamily="2" charset="2"/>
              <a:buChar char="Ø"/>
              <a:defRPr/>
            </a:pPr>
            <a:r>
              <a:rPr lang="en-GB" sz="2600" b="0" dirty="0"/>
              <a:t>drawn as ellipses with a name in each ellipse</a:t>
            </a:r>
          </a:p>
          <a:p>
            <a:pPr marL="457200" indent="-457200">
              <a:buFont typeface="Wingdings" panose="05000000000000000000" pitchFamily="2" charset="2"/>
              <a:buChar char="Ø"/>
              <a:defRPr/>
            </a:pPr>
            <a:r>
              <a:rPr lang="en-GB" sz="2600" b="0" dirty="0"/>
              <a:t>the name is usually an active </a:t>
            </a:r>
            <a:r>
              <a:rPr lang="en-GB" sz="2600" b="0" u="sng" dirty="0"/>
              <a:t>verb</a:t>
            </a:r>
            <a:r>
              <a:rPr lang="en-GB" sz="2600" b="0" dirty="0"/>
              <a:t> &amp; a </a:t>
            </a:r>
            <a:r>
              <a:rPr lang="en-GB" sz="2600" b="0" u="sng" dirty="0"/>
              <a:t>noun </a:t>
            </a:r>
            <a:r>
              <a:rPr lang="en-GB" sz="2600" b="0" dirty="0"/>
              <a:t>phrase</a:t>
            </a:r>
          </a:p>
          <a:p>
            <a:pPr marL="457200" indent="-457200">
              <a:buFont typeface="Wingdings" panose="05000000000000000000" pitchFamily="2" charset="2"/>
              <a:buChar char="Ø"/>
              <a:defRPr/>
            </a:pPr>
            <a:r>
              <a:rPr lang="en-GB" sz="2600" b="0" dirty="0"/>
              <a:t>describe a </a:t>
            </a:r>
            <a:r>
              <a:rPr lang="en-GB" sz="2600" b="0" dirty="0">
                <a:solidFill>
                  <a:srgbClr val="C00000"/>
                </a:solidFill>
              </a:rPr>
              <a:t>sequence of actions </a:t>
            </a:r>
            <a:r>
              <a:rPr lang="en-GB" sz="2600" b="0" dirty="0"/>
              <a:t>that the system performs to achieve an observable result of value to an actor</a:t>
            </a:r>
          </a:p>
        </p:txBody>
      </p:sp>
      <p:sp>
        <p:nvSpPr>
          <p:cNvPr id="4" name="Slide Number Placeholder 3"/>
          <p:cNvSpPr>
            <a:spLocks noGrp="1"/>
          </p:cNvSpPr>
          <p:nvPr>
            <p:ph type="sldNum" sz="quarter" idx="12"/>
          </p:nvPr>
        </p:nvSpPr>
        <p:spPr/>
        <p:txBody>
          <a:bodyPr/>
          <a:lstStyle/>
          <a:p>
            <a:fld id="{305CB61D-FC35-42B4-91C9-278C4754DF0C}" type="slidenum">
              <a:rPr lang="en-US" smtClean="0"/>
              <a:pPr/>
              <a:t>23</a:t>
            </a:fld>
            <a:endParaRPr lang="en-US" dirty="0"/>
          </a:p>
        </p:txBody>
      </p:sp>
      <p:sp>
        <p:nvSpPr>
          <p:cNvPr id="5" name="Oval 4"/>
          <p:cNvSpPr/>
          <p:nvPr/>
        </p:nvSpPr>
        <p:spPr bwMode="auto">
          <a:xfrm>
            <a:off x="3588327" y="5257800"/>
            <a:ext cx="2238234" cy="586854"/>
          </a:xfrm>
          <a:prstGeom prst="ellipse">
            <a:avLst/>
          </a:prstGeom>
          <a:noFill/>
          <a:ln w="222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rPr>
              <a:t>Use Case Name</a:t>
            </a:r>
          </a:p>
        </p:txBody>
      </p:sp>
    </p:spTree>
    <p:extLst>
      <p:ext uri="{BB962C8B-B14F-4D97-AF65-F5344CB8AC3E}">
        <p14:creationId xmlns:p14="http://schemas.microsoft.com/office/powerpoint/2010/main" val="1797217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315200" cy="1371600"/>
          </a:xfrm>
        </p:spPr>
        <p:txBody>
          <a:bodyPr>
            <a:normAutofit/>
          </a:bodyPr>
          <a:lstStyle/>
          <a:p>
            <a:r>
              <a:rPr lang="en-US" dirty="0"/>
              <a:t>Notation of Use Case Diagrams</a:t>
            </a:r>
            <a:endParaRPr lang="en-MY" dirty="0"/>
          </a:p>
        </p:txBody>
      </p:sp>
      <p:sp>
        <p:nvSpPr>
          <p:cNvPr id="3" name="Content Placeholder 2"/>
          <p:cNvSpPr>
            <a:spLocks noGrp="1"/>
          </p:cNvSpPr>
          <p:nvPr>
            <p:ph idx="1"/>
          </p:nvPr>
        </p:nvSpPr>
        <p:spPr/>
        <p:txBody>
          <a:bodyPr>
            <a:normAutofit/>
          </a:bodyPr>
          <a:lstStyle/>
          <a:p>
            <a:pPr algn="just">
              <a:lnSpc>
                <a:spcPct val="90000"/>
              </a:lnSpc>
              <a:defRPr/>
            </a:pPr>
            <a:r>
              <a:rPr lang="en-GB" sz="2600" dirty="0">
                <a:solidFill>
                  <a:srgbClr val="FF33CC"/>
                </a:solidFill>
              </a:rPr>
              <a:t>Communication associations</a:t>
            </a:r>
          </a:p>
          <a:p>
            <a:pPr lvl="1" algn="just">
              <a:lnSpc>
                <a:spcPct val="90000"/>
              </a:lnSpc>
              <a:buFont typeface="Wingdings" panose="05000000000000000000" pitchFamily="2" charset="2"/>
              <a:buChar char="Ø"/>
              <a:defRPr/>
            </a:pPr>
            <a:r>
              <a:rPr lang="en-GB" sz="2600" dirty="0"/>
              <a:t>line drawn between an actor and a use case</a:t>
            </a:r>
          </a:p>
          <a:p>
            <a:pPr lvl="1" algn="just">
              <a:lnSpc>
                <a:spcPct val="90000"/>
              </a:lnSpc>
              <a:buFont typeface="Wingdings" panose="05000000000000000000" pitchFamily="2" charset="2"/>
              <a:buChar char="Ø"/>
              <a:defRPr/>
            </a:pPr>
            <a:r>
              <a:rPr lang="en-GB" sz="2600" dirty="0"/>
              <a:t>can have arrow heads to show where the communication is initiated (arrow points away from the initiator)</a:t>
            </a:r>
          </a:p>
          <a:p>
            <a:pPr lvl="1" algn="just">
              <a:lnSpc>
                <a:spcPct val="90000"/>
              </a:lnSpc>
              <a:buFont typeface="Wingdings" panose="05000000000000000000" pitchFamily="2" charset="2"/>
              <a:buChar char="Ø"/>
              <a:defRPr/>
            </a:pPr>
            <a:r>
              <a:rPr lang="en-GB" sz="2600" dirty="0"/>
              <a:t>represent communication link between an instance of the use case and an instance of the actor</a:t>
            </a:r>
          </a:p>
        </p:txBody>
      </p:sp>
      <p:sp>
        <p:nvSpPr>
          <p:cNvPr id="4" name="Slide Number Placeholder 3"/>
          <p:cNvSpPr>
            <a:spLocks noGrp="1"/>
          </p:cNvSpPr>
          <p:nvPr>
            <p:ph type="sldNum" sz="quarter" idx="12"/>
          </p:nvPr>
        </p:nvSpPr>
        <p:spPr/>
        <p:txBody>
          <a:bodyPr/>
          <a:lstStyle/>
          <a:p>
            <a:fld id="{305CB61D-FC35-42B4-91C9-278C4754DF0C}" type="slidenum">
              <a:rPr lang="en-US" smtClean="0"/>
              <a:pPr/>
              <a:t>24</a:t>
            </a:fld>
            <a:endParaRPr lang="en-US" dirty="0"/>
          </a:p>
        </p:txBody>
      </p:sp>
    </p:spTree>
    <p:extLst>
      <p:ext uri="{BB962C8B-B14F-4D97-AF65-F5344CB8AC3E}">
        <p14:creationId xmlns:p14="http://schemas.microsoft.com/office/powerpoint/2010/main" val="12589836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Notation of Use Case Diagrams</a:t>
            </a:r>
            <a:endParaRPr lang="en-MY" dirty="0"/>
          </a:p>
        </p:txBody>
      </p:sp>
      <p:sp>
        <p:nvSpPr>
          <p:cNvPr id="3" name="Content Placeholder 2"/>
          <p:cNvSpPr>
            <a:spLocks noGrp="1"/>
          </p:cNvSpPr>
          <p:nvPr>
            <p:ph idx="1"/>
          </p:nvPr>
        </p:nvSpPr>
        <p:spPr/>
        <p:txBody>
          <a:bodyPr>
            <a:normAutofit/>
          </a:bodyPr>
          <a:lstStyle/>
          <a:p>
            <a:pPr>
              <a:defRPr/>
            </a:pPr>
            <a:r>
              <a:rPr lang="en-GB" sz="2600" dirty="0">
                <a:solidFill>
                  <a:srgbClr val="FF33CC"/>
                </a:solidFill>
              </a:rPr>
              <a:t>Dependencies</a:t>
            </a:r>
          </a:p>
          <a:p>
            <a:pPr lvl="1">
              <a:buFont typeface="Wingdings" panose="05000000000000000000" pitchFamily="2" charset="2"/>
              <a:buChar char="Ø"/>
              <a:defRPr/>
            </a:pPr>
            <a:r>
              <a:rPr lang="en-GB" sz="2600" dirty="0">
                <a:solidFill>
                  <a:srgbClr val="C00000"/>
                </a:solidFill>
              </a:rPr>
              <a:t>Extend</a:t>
            </a:r>
            <a:r>
              <a:rPr lang="en-GB" sz="2600" dirty="0"/>
              <a:t> and </a:t>
            </a:r>
            <a:r>
              <a:rPr lang="en-GB" sz="2600" dirty="0">
                <a:solidFill>
                  <a:srgbClr val="C00000"/>
                </a:solidFill>
              </a:rPr>
              <a:t>Include</a:t>
            </a:r>
            <a:r>
              <a:rPr lang="en-GB" sz="2600" dirty="0"/>
              <a:t> relationships between use cases</a:t>
            </a:r>
          </a:p>
          <a:p>
            <a:pPr lvl="1">
              <a:buFont typeface="Wingdings" panose="05000000000000000000" pitchFamily="2" charset="2"/>
              <a:buChar char="Ø"/>
              <a:defRPr/>
            </a:pPr>
            <a:r>
              <a:rPr lang="en-GB" sz="2600" dirty="0"/>
              <a:t>shown as stereotyped dependencies</a:t>
            </a:r>
          </a:p>
          <a:p>
            <a:pPr lvl="1">
              <a:buFont typeface="Wingdings" panose="05000000000000000000" pitchFamily="2" charset="2"/>
              <a:buChar char="Ø"/>
              <a:defRPr/>
            </a:pPr>
            <a:r>
              <a:rPr lang="en-GB" sz="2600" dirty="0"/>
              <a:t>stereotypes are written as text strings in </a:t>
            </a:r>
            <a:r>
              <a:rPr lang="en-GB" sz="2600" dirty="0" err="1"/>
              <a:t>guillemets</a:t>
            </a:r>
            <a:r>
              <a:rPr lang="en-GB" sz="2600" dirty="0"/>
              <a:t>: </a:t>
            </a:r>
            <a:r>
              <a:rPr lang="en-GB" sz="2600" dirty="0">
                <a:solidFill>
                  <a:srgbClr val="C00000"/>
                </a:solidFill>
              </a:rPr>
              <a:t>«extend» </a:t>
            </a:r>
            <a:r>
              <a:rPr lang="en-GB" sz="2600" dirty="0"/>
              <a:t>and </a:t>
            </a:r>
            <a:r>
              <a:rPr lang="en-GB" sz="2600" dirty="0">
                <a:solidFill>
                  <a:srgbClr val="C00000"/>
                </a:solidFill>
              </a:rPr>
              <a:t>«include»</a:t>
            </a:r>
          </a:p>
          <a:p>
            <a:pPr lvl="1">
              <a:buFont typeface="Wingdings" panose="05000000000000000000" pitchFamily="2" charset="2"/>
              <a:buChar char="Ø"/>
              <a:defRPr/>
            </a:pPr>
            <a:r>
              <a:rPr lang="en-GB" sz="2600" dirty="0"/>
              <a:t>Stereotypes are UML notation</a:t>
            </a:r>
          </a:p>
        </p:txBody>
      </p:sp>
      <p:sp>
        <p:nvSpPr>
          <p:cNvPr id="4" name="Slide Number Placeholder 3"/>
          <p:cNvSpPr>
            <a:spLocks noGrp="1"/>
          </p:cNvSpPr>
          <p:nvPr>
            <p:ph type="sldNum" sz="quarter" idx="12"/>
          </p:nvPr>
        </p:nvSpPr>
        <p:spPr/>
        <p:txBody>
          <a:bodyPr/>
          <a:lstStyle/>
          <a:p>
            <a:fld id="{305CB61D-FC35-42B4-91C9-278C4754DF0C}" type="slidenum">
              <a:rPr lang="en-US" smtClean="0"/>
              <a:pPr/>
              <a:t>25</a:t>
            </a:fld>
            <a:endParaRPr lang="en-US" dirty="0"/>
          </a:p>
        </p:txBody>
      </p:sp>
    </p:spTree>
    <p:extLst>
      <p:ext uri="{BB962C8B-B14F-4D97-AF65-F5344CB8AC3E}">
        <p14:creationId xmlns:p14="http://schemas.microsoft.com/office/powerpoint/2010/main" val="26116374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Notation of Use Case Diagrams</a:t>
            </a:r>
            <a:endParaRPr lang="en-MY" dirty="0"/>
          </a:p>
        </p:txBody>
      </p:sp>
      <p:sp>
        <p:nvSpPr>
          <p:cNvPr id="3" name="Slide Number Placeholder 2"/>
          <p:cNvSpPr>
            <a:spLocks noGrp="1"/>
          </p:cNvSpPr>
          <p:nvPr>
            <p:ph type="sldNum" sz="quarter" idx="12"/>
          </p:nvPr>
        </p:nvSpPr>
        <p:spPr/>
        <p:txBody>
          <a:bodyPr/>
          <a:lstStyle/>
          <a:p>
            <a:fld id="{D56DE404-6126-42BF-A614-3D02FDE41F9B}" type="slidenum">
              <a:rPr lang="en-US" smtClean="0"/>
              <a:pPr/>
              <a:t>26</a:t>
            </a:fld>
            <a:endParaRPr lang="en-US" dirty="0"/>
          </a:p>
        </p:txBody>
      </p:sp>
      <p:grpSp>
        <p:nvGrpSpPr>
          <p:cNvPr id="4" name="Group 3"/>
          <p:cNvGrpSpPr/>
          <p:nvPr/>
        </p:nvGrpSpPr>
        <p:grpSpPr>
          <a:xfrm>
            <a:off x="837902" y="2415386"/>
            <a:ext cx="622794" cy="1226036"/>
            <a:chOff x="5286375" y="2538411"/>
            <a:chExt cx="476250" cy="1014414"/>
          </a:xfrm>
        </p:grpSpPr>
        <p:sp>
          <p:nvSpPr>
            <p:cNvPr id="5" name="Oval 4"/>
            <p:cNvSpPr/>
            <p:nvPr/>
          </p:nvSpPr>
          <p:spPr>
            <a:xfrm>
              <a:off x="5381625" y="2538411"/>
              <a:ext cx="288000" cy="288000"/>
            </a:xfrm>
            <a:prstGeom prst="ellipse">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MY" sz="1400" dirty="0"/>
            </a:p>
          </p:txBody>
        </p:sp>
        <p:cxnSp>
          <p:nvCxnSpPr>
            <p:cNvPr id="6" name="Straight Connector 5"/>
            <p:cNvCxnSpPr/>
            <p:nvPr/>
          </p:nvCxnSpPr>
          <p:spPr>
            <a:xfrm>
              <a:off x="5286375" y="3041650"/>
              <a:ext cx="476250" cy="0"/>
            </a:xfrm>
            <a:prstGeom prst="line">
              <a:avLst/>
            </a:prstGeom>
            <a:ln>
              <a:tailEnd type="none"/>
            </a:ln>
          </p:spPr>
          <p:style>
            <a:lnRef idx="1">
              <a:schemeClr val="dk1"/>
            </a:lnRef>
            <a:fillRef idx="0">
              <a:schemeClr val="dk1"/>
            </a:fillRef>
            <a:effectRef idx="0">
              <a:schemeClr val="dk1"/>
            </a:effectRef>
            <a:fontRef idx="minor">
              <a:schemeClr val="tx1"/>
            </a:fontRef>
          </p:style>
        </p:cxnSp>
        <p:cxnSp>
          <p:nvCxnSpPr>
            <p:cNvPr id="7" name="Straight Connector 6"/>
            <p:cNvCxnSpPr>
              <a:stCxn id="5" idx="4"/>
            </p:cNvCxnSpPr>
            <p:nvPr/>
          </p:nvCxnSpPr>
          <p:spPr>
            <a:xfrm>
              <a:off x="5525625" y="2826411"/>
              <a:ext cx="0" cy="420027"/>
            </a:xfrm>
            <a:prstGeom prst="line">
              <a:avLst/>
            </a:prstGeom>
            <a:ln w="3175">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H="1">
              <a:off x="5286375" y="3246438"/>
              <a:ext cx="238125" cy="306387"/>
            </a:xfrm>
            <a:prstGeom prst="line">
              <a:avLst/>
            </a:prstGeom>
            <a:ln w="3175">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5525625" y="3246438"/>
              <a:ext cx="237000" cy="306387"/>
            </a:xfrm>
            <a:prstGeom prst="line">
              <a:avLst/>
            </a:prstGeom>
            <a:ln w="3175">
              <a:solidFill>
                <a:schemeClr val="tx1"/>
              </a:solidFill>
              <a:tailEnd type="none"/>
            </a:ln>
          </p:spPr>
          <p:style>
            <a:lnRef idx="2">
              <a:schemeClr val="accent1"/>
            </a:lnRef>
            <a:fillRef idx="0">
              <a:schemeClr val="accent1"/>
            </a:fillRef>
            <a:effectRef idx="1">
              <a:schemeClr val="accent1"/>
            </a:effectRef>
            <a:fontRef idx="minor">
              <a:schemeClr val="tx1"/>
            </a:fontRef>
          </p:style>
        </p:cxnSp>
      </p:grpSp>
      <p:sp>
        <p:nvSpPr>
          <p:cNvPr id="10" name="TextBox 9"/>
          <p:cNvSpPr txBox="1"/>
          <p:nvPr/>
        </p:nvSpPr>
        <p:spPr>
          <a:xfrm>
            <a:off x="425668" y="3641422"/>
            <a:ext cx="1466193" cy="646331"/>
          </a:xfrm>
          <a:prstGeom prst="rect">
            <a:avLst/>
          </a:prstGeom>
          <a:noFill/>
        </p:spPr>
        <p:txBody>
          <a:bodyPr wrap="square" rtlCol="0">
            <a:spAutoFit/>
          </a:bodyPr>
          <a:lstStyle/>
          <a:p>
            <a:pPr algn="ctr"/>
            <a:r>
              <a:rPr lang="en-US" dirty="0"/>
              <a:t>Campaign Manager</a:t>
            </a:r>
            <a:endParaRPr lang="en-MY" dirty="0"/>
          </a:p>
        </p:txBody>
      </p:sp>
      <p:sp>
        <p:nvSpPr>
          <p:cNvPr id="11" name="Oval 10"/>
          <p:cNvSpPr/>
          <p:nvPr/>
        </p:nvSpPr>
        <p:spPr>
          <a:xfrm>
            <a:off x="2044254" y="1722052"/>
            <a:ext cx="2921883" cy="731796"/>
          </a:xfrm>
          <a:prstGeom prst="ellipse">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700" dirty="0">
                <a:solidFill>
                  <a:schemeClr val="tx1"/>
                </a:solidFill>
              </a:rPr>
              <a:t>Assign staff to work on a c</a:t>
            </a:r>
            <a:r>
              <a:rPr lang="en-GB" sz="1700" noProof="1">
                <a:solidFill>
                  <a:schemeClr val="tx1"/>
                </a:solidFill>
              </a:rPr>
              <a:t>ampaign</a:t>
            </a:r>
          </a:p>
        </p:txBody>
      </p:sp>
      <p:sp>
        <p:nvSpPr>
          <p:cNvPr id="12" name="Oval 11"/>
          <p:cNvSpPr/>
          <p:nvPr/>
        </p:nvSpPr>
        <p:spPr>
          <a:xfrm>
            <a:off x="2044254" y="2797991"/>
            <a:ext cx="2921883" cy="731796"/>
          </a:xfrm>
          <a:prstGeom prst="ellipse">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700" dirty="0">
                <a:solidFill>
                  <a:schemeClr val="tx1"/>
                </a:solidFill>
              </a:rPr>
              <a:t>Assign a new advert to a  c</a:t>
            </a:r>
            <a:r>
              <a:rPr lang="en-GB" sz="1700" noProof="1">
                <a:solidFill>
                  <a:schemeClr val="tx1"/>
                </a:solidFill>
              </a:rPr>
              <a:t>ampaign</a:t>
            </a:r>
          </a:p>
        </p:txBody>
      </p:sp>
      <p:sp>
        <p:nvSpPr>
          <p:cNvPr id="13" name="Oval 12"/>
          <p:cNvSpPr/>
          <p:nvPr/>
        </p:nvSpPr>
        <p:spPr>
          <a:xfrm>
            <a:off x="2044254" y="3873929"/>
            <a:ext cx="2921883" cy="731796"/>
          </a:xfrm>
          <a:prstGeom prst="ellipse">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700" dirty="0">
                <a:solidFill>
                  <a:schemeClr val="tx1"/>
                </a:solidFill>
              </a:rPr>
              <a:t>Check campaign budget</a:t>
            </a:r>
            <a:endParaRPr lang="en-GB" sz="1700" noProof="1">
              <a:solidFill>
                <a:schemeClr val="tx1"/>
              </a:solidFill>
            </a:endParaRPr>
          </a:p>
        </p:txBody>
      </p:sp>
      <p:cxnSp>
        <p:nvCxnSpPr>
          <p:cNvPr id="14" name="Straight Connector 13"/>
          <p:cNvCxnSpPr>
            <a:endCxn id="11" idx="2"/>
          </p:cNvCxnSpPr>
          <p:nvPr/>
        </p:nvCxnSpPr>
        <p:spPr>
          <a:xfrm flipV="1">
            <a:off x="1569439" y="2087950"/>
            <a:ext cx="474815" cy="838672"/>
          </a:xfrm>
          <a:prstGeom prst="line">
            <a:avLst/>
          </a:prstGeom>
          <a:ln w="3175">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a:endCxn id="12" idx="2"/>
          </p:cNvCxnSpPr>
          <p:nvPr/>
        </p:nvCxnSpPr>
        <p:spPr>
          <a:xfrm>
            <a:off x="1569439" y="3071662"/>
            <a:ext cx="474815" cy="92227"/>
          </a:xfrm>
          <a:prstGeom prst="line">
            <a:avLst/>
          </a:prstGeom>
          <a:ln w="3175">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a:endCxn id="13" idx="2"/>
          </p:cNvCxnSpPr>
          <p:nvPr/>
        </p:nvCxnSpPr>
        <p:spPr>
          <a:xfrm>
            <a:off x="1569439" y="3259175"/>
            <a:ext cx="474815" cy="980652"/>
          </a:xfrm>
          <a:prstGeom prst="line">
            <a:avLst/>
          </a:prstGeom>
          <a:ln w="3175">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23" name="Oval 22"/>
          <p:cNvSpPr/>
          <p:nvPr/>
        </p:nvSpPr>
        <p:spPr>
          <a:xfrm>
            <a:off x="5764916" y="1683590"/>
            <a:ext cx="2921883" cy="731796"/>
          </a:xfrm>
          <a:prstGeom prst="ellipse">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700" dirty="0">
                <a:solidFill>
                  <a:schemeClr val="tx1"/>
                </a:solidFill>
              </a:rPr>
              <a:t>Find Campaign</a:t>
            </a:r>
            <a:endParaRPr lang="en-GB" sz="1700" noProof="1">
              <a:solidFill>
                <a:schemeClr val="tx1"/>
              </a:solidFill>
            </a:endParaRPr>
          </a:p>
        </p:txBody>
      </p:sp>
      <p:sp>
        <p:nvSpPr>
          <p:cNvPr id="24" name="Oval 23"/>
          <p:cNvSpPr/>
          <p:nvPr/>
        </p:nvSpPr>
        <p:spPr>
          <a:xfrm>
            <a:off x="5834632" y="4348705"/>
            <a:ext cx="2921883" cy="731796"/>
          </a:xfrm>
          <a:prstGeom prst="ellipse">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700" dirty="0">
                <a:solidFill>
                  <a:schemeClr val="tx1"/>
                </a:solidFill>
              </a:rPr>
              <a:t>Print Campaign Invoice</a:t>
            </a:r>
            <a:endParaRPr lang="en-GB" sz="1700" noProof="1">
              <a:solidFill>
                <a:schemeClr val="tx1"/>
              </a:solidFill>
            </a:endParaRPr>
          </a:p>
        </p:txBody>
      </p:sp>
      <p:sp>
        <p:nvSpPr>
          <p:cNvPr id="25" name="Oval 24"/>
          <p:cNvSpPr/>
          <p:nvPr/>
        </p:nvSpPr>
        <p:spPr>
          <a:xfrm>
            <a:off x="5834632" y="5424643"/>
            <a:ext cx="2921883" cy="731796"/>
          </a:xfrm>
          <a:prstGeom prst="ellipse">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700" dirty="0">
                <a:solidFill>
                  <a:schemeClr val="tx1"/>
                </a:solidFill>
              </a:rPr>
              <a:t>Print Campaign Summary</a:t>
            </a:r>
            <a:endParaRPr lang="en-GB" sz="1700" noProof="1">
              <a:solidFill>
                <a:schemeClr val="tx1"/>
              </a:solidFill>
            </a:endParaRPr>
          </a:p>
        </p:txBody>
      </p:sp>
      <p:cxnSp>
        <p:nvCxnSpPr>
          <p:cNvPr id="27" name="Straight Arrow Connector 26"/>
          <p:cNvCxnSpPr>
            <a:stCxn id="11" idx="6"/>
            <a:endCxn id="23" idx="2"/>
          </p:cNvCxnSpPr>
          <p:nvPr/>
        </p:nvCxnSpPr>
        <p:spPr>
          <a:xfrm flipV="1">
            <a:off x="4966137" y="2049488"/>
            <a:ext cx="798779" cy="38462"/>
          </a:xfrm>
          <a:prstGeom prst="straightConnector1">
            <a:avLst/>
          </a:prstGeom>
          <a:ln w="3175">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12" idx="6"/>
            <a:endCxn id="23" idx="3"/>
          </p:cNvCxnSpPr>
          <p:nvPr/>
        </p:nvCxnSpPr>
        <p:spPr>
          <a:xfrm flipV="1">
            <a:off x="4966137" y="2308217"/>
            <a:ext cx="1226679" cy="855672"/>
          </a:xfrm>
          <a:prstGeom prst="straightConnector1">
            <a:avLst/>
          </a:prstGeom>
          <a:ln w="3175">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3" idx="6"/>
          </p:cNvCxnSpPr>
          <p:nvPr/>
        </p:nvCxnSpPr>
        <p:spPr>
          <a:xfrm flipV="1">
            <a:off x="4966137" y="2415386"/>
            <a:ext cx="1466194" cy="1824441"/>
          </a:xfrm>
          <a:prstGeom prst="straightConnector1">
            <a:avLst/>
          </a:prstGeom>
          <a:ln w="3175">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2" name="Rectangle 19"/>
          <p:cNvSpPr>
            <a:spLocks noChangeAspect="1" noChangeArrowheads="1"/>
          </p:cNvSpPr>
          <p:nvPr/>
        </p:nvSpPr>
        <p:spPr bwMode="auto">
          <a:xfrm>
            <a:off x="4896419" y="1683590"/>
            <a:ext cx="938213" cy="250825"/>
          </a:xfrm>
          <a:prstGeom prst="rect">
            <a:avLst/>
          </a:prstGeom>
          <a:noFill/>
          <a:ln w="0">
            <a:noFill/>
            <a:miter lim="800000"/>
            <a:headEnd/>
            <a:tailEnd/>
          </a:ln>
        </p:spPr>
        <p:txBody>
          <a:bodyPr lIns="0" tIns="0" rIns="0" bIns="0"/>
          <a:lstStyle/>
          <a:p>
            <a:r>
              <a:rPr lang="en-MY" sz="1600" noProof="1"/>
              <a:t>«</a:t>
            </a:r>
            <a:r>
              <a:rPr lang="en-GB" sz="1600" dirty="0"/>
              <a:t>include</a:t>
            </a:r>
            <a:r>
              <a:rPr lang="en-GB" sz="1600" noProof="1"/>
              <a:t>»</a:t>
            </a:r>
            <a:endParaRPr lang="en-GB" sz="1600" dirty="0"/>
          </a:p>
        </p:txBody>
      </p:sp>
      <p:sp>
        <p:nvSpPr>
          <p:cNvPr id="33" name="Rectangle 19"/>
          <p:cNvSpPr>
            <a:spLocks noChangeAspect="1" noChangeArrowheads="1"/>
          </p:cNvSpPr>
          <p:nvPr/>
        </p:nvSpPr>
        <p:spPr bwMode="auto">
          <a:xfrm>
            <a:off x="4896418" y="2374837"/>
            <a:ext cx="938213" cy="250825"/>
          </a:xfrm>
          <a:prstGeom prst="rect">
            <a:avLst/>
          </a:prstGeom>
          <a:noFill/>
          <a:ln w="0">
            <a:noFill/>
            <a:miter lim="800000"/>
            <a:headEnd/>
            <a:tailEnd/>
          </a:ln>
        </p:spPr>
        <p:txBody>
          <a:bodyPr lIns="0" tIns="0" rIns="0" bIns="0"/>
          <a:lstStyle/>
          <a:p>
            <a:r>
              <a:rPr lang="en-MY" sz="1600" noProof="1"/>
              <a:t>«</a:t>
            </a:r>
            <a:r>
              <a:rPr lang="en-GB" sz="1600" dirty="0"/>
              <a:t>include</a:t>
            </a:r>
            <a:r>
              <a:rPr lang="en-GB" sz="1600" noProof="1"/>
              <a:t>»</a:t>
            </a:r>
            <a:endParaRPr lang="en-GB" sz="1600" dirty="0"/>
          </a:p>
        </p:txBody>
      </p:sp>
      <p:sp>
        <p:nvSpPr>
          <p:cNvPr id="34" name="Rectangle 19"/>
          <p:cNvSpPr>
            <a:spLocks noChangeAspect="1" noChangeArrowheads="1"/>
          </p:cNvSpPr>
          <p:nvPr/>
        </p:nvSpPr>
        <p:spPr bwMode="auto">
          <a:xfrm>
            <a:off x="4497030" y="3511250"/>
            <a:ext cx="938213" cy="250825"/>
          </a:xfrm>
          <a:prstGeom prst="rect">
            <a:avLst/>
          </a:prstGeom>
          <a:noFill/>
          <a:ln w="0">
            <a:noFill/>
            <a:miter lim="800000"/>
            <a:headEnd/>
            <a:tailEnd/>
          </a:ln>
        </p:spPr>
        <p:txBody>
          <a:bodyPr lIns="0" tIns="0" rIns="0" bIns="0"/>
          <a:lstStyle/>
          <a:p>
            <a:r>
              <a:rPr lang="en-MY" sz="1600" noProof="1"/>
              <a:t>«</a:t>
            </a:r>
            <a:r>
              <a:rPr lang="en-GB" sz="1600" dirty="0"/>
              <a:t>include</a:t>
            </a:r>
            <a:r>
              <a:rPr lang="en-GB" sz="1600" noProof="1"/>
              <a:t>»</a:t>
            </a:r>
            <a:endParaRPr lang="en-GB" sz="1600" dirty="0"/>
          </a:p>
        </p:txBody>
      </p:sp>
      <p:cxnSp>
        <p:nvCxnSpPr>
          <p:cNvPr id="36" name="Straight Arrow Connector 35"/>
          <p:cNvCxnSpPr>
            <a:stCxn id="24" idx="2"/>
            <a:endCxn id="13" idx="5"/>
          </p:cNvCxnSpPr>
          <p:nvPr/>
        </p:nvCxnSpPr>
        <p:spPr>
          <a:xfrm flipH="1" flipV="1">
            <a:off x="4538237" y="4498556"/>
            <a:ext cx="1296395" cy="216047"/>
          </a:xfrm>
          <a:prstGeom prst="straightConnector1">
            <a:avLst/>
          </a:prstGeom>
          <a:ln w="3175">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25" idx="2"/>
          </p:cNvCxnSpPr>
          <p:nvPr/>
        </p:nvCxnSpPr>
        <p:spPr>
          <a:xfrm flipH="1" flipV="1">
            <a:off x="4130566" y="4606579"/>
            <a:ext cx="1704066" cy="1183962"/>
          </a:xfrm>
          <a:prstGeom prst="straightConnector1">
            <a:avLst/>
          </a:prstGeom>
          <a:ln w="3175">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9" name="Rectangle 19"/>
          <p:cNvSpPr>
            <a:spLocks noChangeAspect="1" noChangeArrowheads="1"/>
          </p:cNvSpPr>
          <p:nvPr/>
        </p:nvSpPr>
        <p:spPr bwMode="auto">
          <a:xfrm>
            <a:off x="4934184" y="4355754"/>
            <a:ext cx="938213" cy="250825"/>
          </a:xfrm>
          <a:prstGeom prst="rect">
            <a:avLst/>
          </a:prstGeom>
          <a:noFill/>
          <a:ln w="0">
            <a:noFill/>
            <a:miter lim="800000"/>
            <a:headEnd/>
            <a:tailEnd/>
          </a:ln>
        </p:spPr>
        <p:txBody>
          <a:bodyPr lIns="0" tIns="0" rIns="0" bIns="0"/>
          <a:lstStyle/>
          <a:p>
            <a:r>
              <a:rPr lang="en-MY" sz="1600" noProof="1"/>
              <a:t>«</a:t>
            </a:r>
            <a:r>
              <a:rPr lang="en-GB" sz="1600" dirty="0"/>
              <a:t>extend</a:t>
            </a:r>
            <a:r>
              <a:rPr lang="en-GB" sz="1600" noProof="1"/>
              <a:t>»</a:t>
            </a:r>
            <a:endParaRPr lang="en-GB" sz="1600" dirty="0"/>
          </a:p>
        </p:txBody>
      </p:sp>
      <p:sp>
        <p:nvSpPr>
          <p:cNvPr id="40" name="Rectangle 19"/>
          <p:cNvSpPr>
            <a:spLocks noChangeAspect="1" noChangeArrowheads="1"/>
          </p:cNvSpPr>
          <p:nvPr/>
        </p:nvSpPr>
        <p:spPr bwMode="auto">
          <a:xfrm>
            <a:off x="5085611" y="5080501"/>
            <a:ext cx="938213" cy="250825"/>
          </a:xfrm>
          <a:prstGeom prst="rect">
            <a:avLst/>
          </a:prstGeom>
          <a:noFill/>
          <a:ln w="0">
            <a:noFill/>
            <a:miter lim="800000"/>
            <a:headEnd/>
            <a:tailEnd/>
          </a:ln>
        </p:spPr>
        <p:txBody>
          <a:bodyPr lIns="0" tIns="0" rIns="0" bIns="0"/>
          <a:lstStyle/>
          <a:p>
            <a:r>
              <a:rPr lang="en-MY" sz="1600" noProof="1"/>
              <a:t>«</a:t>
            </a:r>
            <a:r>
              <a:rPr lang="en-GB" sz="1600"/>
              <a:t>extend</a:t>
            </a:r>
            <a:r>
              <a:rPr lang="en-GB" sz="1600" noProof="1"/>
              <a:t>»</a:t>
            </a:r>
            <a:endParaRPr lang="en-GB" sz="1600" dirty="0"/>
          </a:p>
        </p:txBody>
      </p:sp>
    </p:spTree>
    <p:extLst>
      <p:ext uri="{BB962C8B-B14F-4D97-AF65-F5344CB8AC3E}">
        <p14:creationId xmlns:p14="http://schemas.microsoft.com/office/powerpoint/2010/main" val="1552789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ox(in)">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box(in)">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box(in)">
                                      <p:cBhvr>
                                        <p:cTn id="17" dur="50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box(in)">
                                      <p:cBhvr>
                                        <p:cTn id="22" dur="500"/>
                                        <p:tgtEl>
                                          <p:spTgt spid="39"/>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box(in)">
                                      <p:cBhvr>
                                        <p:cTn id="2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39" grpId="0"/>
      <p:bldP spid="4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162800" cy="1371600"/>
          </a:xfrm>
        </p:spPr>
        <p:txBody>
          <a:bodyPr>
            <a:normAutofit/>
          </a:bodyPr>
          <a:lstStyle/>
          <a:p>
            <a:r>
              <a:rPr lang="en-US" dirty="0"/>
              <a:t>Notation of Use Case Diagrams</a:t>
            </a:r>
            <a:endParaRPr lang="en-MY" dirty="0"/>
          </a:p>
        </p:txBody>
      </p:sp>
      <p:sp>
        <p:nvSpPr>
          <p:cNvPr id="3" name="Content Placeholder 2"/>
          <p:cNvSpPr>
            <a:spLocks noGrp="1"/>
          </p:cNvSpPr>
          <p:nvPr>
            <p:ph idx="1"/>
          </p:nvPr>
        </p:nvSpPr>
        <p:spPr/>
        <p:txBody>
          <a:bodyPr>
            <a:normAutofit/>
          </a:bodyPr>
          <a:lstStyle/>
          <a:p>
            <a:pPr algn="just">
              <a:lnSpc>
                <a:spcPct val="80000"/>
              </a:lnSpc>
              <a:defRPr/>
            </a:pPr>
            <a:r>
              <a:rPr lang="en-GB" sz="2800" dirty="0">
                <a:solidFill>
                  <a:srgbClr val="FF33CC"/>
                </a:solidFill>
              </a:rPr>
              <a:t>Extend relationship</a:t>
            </a:r>
          </a:p>
          <a:p>
            <a:pPr lvl="1" algn="just">
              <a:lnSpc>
                <a:spcPct val="80000"/>
              </a:lnSpc>
              <a:defRPr/>
            </a:pPr>
            <a:r>
              <a:rPr lang="en-GB" sz="2400" dirty="0"/>
              <a:t>one use case provides </a:t>
            </a:r>
            <a:r>
              <a:rPr lang="en-GB" sz="2400" dirty="0">
                <a:solidFill>
                  <a:srgbClr val="C00000"/>
                </a:solidFill>
              </a:rPr>
              <a:t>additional functionality </a:t>
            </a:r>
            <a:r>
              <a:rPr lang="en-GB" sz="2400" dirty="0"/>
              <a:t>that may be required in another use case</a:t>
            </a:r>
          </a:p>
          <a:p>
            <a:pPr lvl="1" algn="just">
              <a:lnSpc>
                <a:spcPct val="80000"/>
              </a:lnSpc>
              <a:defRPr/>
            </a:pPr>
            <a:r>
              <a:rPr lang="en-GB" sz="2400" dirty="0"/>
              <a:t>there may be multiple ways of extending a use case, which represent variations in the way that actors interact with the use case</a:t>
            </a:r>
          </a:p>
          <a:p>
            <a:pPr lvl="1" algn="just">
              <a:lnSpc>
                <a:spcPct val="80000"/>
              </a:lnSpc>
              <a:defRPr/>
            </a:pPr>
            <a:r>
              <a:rPr lang="en-GB" sz="2400" dirty="0"/>
              <a:t>extension points show when the extension occurs</a:t>
            </a:r>
          </a:p>
          <a:p>
            <a:pPr lvl="1" algn="just">
              <a:lnSpc>
                <a:spcPct val="80000"/>
              </a:lnSpc>
              <a:defRPr/>
            </a:pPr>
            <a:r>
              <a:rPr lang="en-GB" sz="2400" dirty="0"/>
              <a:t>a condition can be placed next to the dependency arrow (Note that it is not put in square brackets).</a:t>
            </a:r>
          </a:p>
          <a:p>
            <a:pPr lvl="1" algn="just">
              <a:lnSpc>
                <a:spcPct val="80000"/>
              </a:lnSpc>
              <a:defRPr/>
            </a:pPr>
            <a:r>
              <a:rPr lang="en-MY" sz="2400" dirty="0"/>
              <a:t>Extending use case typically defines </a:t>
            </a:r>
            <a:r>
              <a:rPr lang="en-MY" sz="2400" b="1" dirty="0">
                <a:solidFill>
                  <a:srgbClr val="C00000"/>
                </a:solidFill>
              </a:rPr>
              <a:t>optional</a:t>
            </a:r>
            <a:r>
              <a:rPr lang="en-MY" sz="2400" dirty="0">
                <a:solidFill>
                  <a:srgbClr val="C00000"/>
                </a:solidFill>
              </a:rPr>
              <a:t> </a:t>
            </a:r>
            <a:r>
              <a:rPr lang="en-MY" sz="2400" dirty="0"/>
              <a:t>behaviour that is not necessarily meaningful by itself</a:t>
            </a:r>
            <a:endParaRPr lang="en-GB" sz="2400" dirty="0"/>
          </a:p>
        </p:txBody>
      </p:sp>
      <p:sp>
        <p:nvSpPr>
          <p:cNvPr id="4" name="Slide Number Placeholder 3"/>
          <p:cNvSpPr>
            <a:spLocks noGrp="1"/>
          </p:cNvSpPr>
          <p:nvPr>
            <p:ph type="sldNum" sz="quarter" idx="12"/>
          </p:nvPr>
        </p:nvSpPr>
        <p:spPr/>
        <p:txBody>
          <a:bodyPr/>
          <a:lstStyle/>
          <a:p>
            <a:fld id="{305CB61D-FC35-42B4-91C9-278C4754DF0C}" type="slidenum">
              <a:rPr lang="en-US" smtClean="0"/>
              <a:pPr/>
              <a:t>27</a:t>
            </a:fld>
            <a:endParaRPr lang="en-US" dirty="0"/>
          </a:p>
        </p:txBody>
      </p:sp>
    </p:spTree>
    <p:extLst>
      <p:ext uri="{BB962C8B-B14F-4D97-AF65-F5344CB8AC3E}">
        <p14:creationId xmlns:p14="http://schemas.microsoft.com/office/powerpoint/2010/main" val="23489863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6234362" cy="1371600"/>
          </a:xfrm>
        </p:spPr>
        <p:txBody>
          <a:bodyPr>
            <a:normAutofit/>
          </a:bodyPr>
          <a:lstStyle/>
          <a:p>
            <a:r>
              <a:rPr lang="en-US" dirty="0"/>
              <a:t>Notation of Use Case Diagrams</a:t>
            </a:r>
            <a:endParaRPr lang="en-MY" dirty="0"/>
          </a:p>
        </p:txBody>
      </p:sp>
      <p:sp>
        <p:nvSpPr>
          <p:cNvPr id="37" name="Content Placeholder 36"/>
          <p:cNvSpPr>
            <a:spLocks noGrp="1"/>
          </p:cNvSpPr>
          <p:nvPr>
            <p:ph idx="1"/>
          </p:nvPr>
        </p:nvSpPr>
        <p:spPr>
          <a:xfrm>
            <a:off x="457200" y="1676400"/>
            <a:ext cx="8229600" cy="527301"/>
          </a:xfrm>
        </p:spPr>
        <p:txBody>
          <a:bodyPr>
            <a:normAutofit/>
          </a:bodyPr>
          <a:lstStyle/>
          <a:p>
            <a:r>
              <a:rPr lang="en-US" sz="2600" dirty="0">
                <a:solidFill>
                  <a:srgbClr val="FF33CC"/>
                </a:solidFill>
              </a:rPr>
              <a:t>Extend Relationship</a:t>
            </a:r>
            <a:endParaRPr lang="en-MY" sz="2600" dirty="0">
              <a:solidFill>
                <a:srgbClr val="FF33CC"/>
              </a:solidFill>
            </a:endParaRPr>
          </a:p>
        </p:txBody>
      </p:sp>
      <p:sp>
        <p:nvSpPr>
          <p:cNvPr id="3" name="Slide Number Placeholder 2"/>
          <p:cNvSpPr>
            <a:spLocks noGrp="1"/>
          </p:cNvSpPr>
          <p:nvPr>
            <p:ph type="sldNum" sz="quarter" idx="12"/>
          </p:nvPr>
        </p:nvSpPr>
        <p:spPr/>
        <p:txBody>
          <a:bodyPr/>
          <a:lstStyle/>
          <a:p>
            <a:fld id="{D56DE404-6126-42BF-A614-3D02FDE41F9B}" type="slidenum">
              <a:rPr lang="en-US" smtClean="0"/>
              <a:pPr/>
              <a:t>28</a:t>
            </a:fld>
            <a:endParaRPr lang="en-US" dirty="0"/>
          </a:p>
        </p:txBody>
      </p:sp>
      <p:grpSp>
        <p:nvGrpSpPr>
          <p:cNvPr id="4" name="Group 3"/>
          <p:cNvGrpSpPr/>
          <p:nvPr/>
        </p:nvGrpSpPr>
        <p:grpSpPr>
          <a:xfrm>
            <a:off x="1752330" y="3046026"/>
            <a:ext cx="622794" cy="1226036"/>
            <a:chOff x="5286375" y="2538411"/>
            <a:chExt cx="476250" cy="1014414"/>
          </a:xfrm>
        </p:grpSpPr>
        <p:sp>
          <p:nvSpPr>
            <p:cNvPr id="5" name="Oval 4"/>
            <p:cNvSpPr/>
            <p:nvPr/>
          </p:nvSpPr>
          <p:spPr>
            <a:xfrm>
              <a:off x="5381625" y="2538411"/>
              <a:ext cx="288000" cy="288000"/>
            </a:xfrm>
            <a:prstGeom prst="ellipse">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MY" sz="1400" dirty="0"/>
            </a:p>
          </p:txBody>
        </p:sp>
        <p:cxnSp>
          <p:nvCxnSpPr>
            <p:cNvPr id="6" name="Straight Connector 5"/>
            <p:cNvCxnSpPr/>
            <p:nvPr/>
          </p:nvCxnSpPr>
          <p:spPr>
            <a:xfrm>
              <a:off x="5286375" y="3041650"/>
              <a:ext cx="476250" cy="0"/>
            </a:xfrm>
            <a:prstGeom prst="line">
              <a:avLst/>
            </a:prstGeom>
            <a:ln>
              <a:tailEnd type="none"/>
            </a:ln>
          </p:spPr>
          <p:style>
            <a:lnRef idx="1">
              <a:schemeClr val="dk1"/>
            </a:lnRef>
            <a:fillRef idx="0">
              <a:schemeClr val="dk1"/>
            </a:fillRef>
            <a:effectRef idx="0">
              <a:schemeClr val="dk1"/>
            </a:effectRef>
            <a:fontRef idx="minor">
              <a:schemeClr val="tx1"/>
            </a:fontRef>
          </p:style>
        </p:cxnSp>
        <p:cxnSp>
          <p:nvCxnSpPr>
            <p:cNvPr id="7" name="Straight Connector 6"/>
            <p:cNvCxnSpPr>
              <a:stCxn id="5" idx="4"/>
            </p:cNvCxnSpPr>
            <p:nvPr/>
          </p:nvCxnSpPr>
          <p:spPr>
            <a:xfrm>
              <a:off x="5525625" y="2826411"/>
              <a:ext cx="0" cy="420027"/>
            </a:xfrm>
            <a:prstGeom prst="line">
              <a:avLst/>
            </a:prstGeom>
            <a:ln w="3175">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H="1">
              <a:off x="5286375" y="3246438"/>
              <a:ext cx="238125" cy="306387"/>
            </a:xfrm>
            <a:prstGeom prst="line">
              <a:avLst/>
            </a:prstGeom>
            <a:ln w="3175">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5525625" y="3246438"/>
              <a:ext cx="237000" cy="306387"/>
            </a:xfrm>
            <a:prstGeom prst="line">
              <a:avLst/>
            </a:prstGeom>
            <a:ln w="3175">
              <a:solidFill>
                <a:schemeClr val="tx1"/>
              </a:solidFill>
              <a:tailEnd type="none"/>
            </a:ln>
          </p:spPr>
          <p:style>
            <a:lnRef idx="2">
              <a:schemeClr val="accent1"/>
            </a:lnRef>
            <a:fillRef idx="0">
              <a:schemeClr val="accent1"/>
            </a:fillRef>
            <a:effectRef idx="1">
              <a:schemeClr val="accent1"/>
            </a:effectRef>
            <a:fontRef idx="minor">
              <a:schemeClr val="tx1"/>
            </a:fontRef>
          </p:style>
        </p:cxnSp>
      </p:grpSp>
      <p:sp>
        <p:nvSpPr>
          <p:cNvPr id="10" name="TextBox 9"/>
          <p:cNvSpPr txBox="1"/>
          <p:nvPr/>
        </p:nvSpPr>
        <p:spPr>
          <a:xfrm>
            <a:off x="1340096" y="4272062"/>
            <a:ext cx="1466193" cy="646331"/>
          </a:xfrm>
          <a:prstGeom prst="rect">
            <a:avLst/>
          </a:prstGeom>
          <a:noFill/>
        </p:spPr>
        <p:txBody>
          <a:bodyPr wrap="square" rtlCol="0">
            <a:spAutoFit/>
          </a:bodyPr>
          <a:lstStyle/>
          <a:p>
            <a:pPr algn="ctr"/>
            <a:r>
              <a:rPr lang="en-US" dirty="0"/>
              <a:t>Campaign Manager</a:t>
            </a:r>
            <a:endParaRPr lang="en-MY" dirty="0"/>
          </a:p>
        </p:txBody>
      </p:sp>
      <p:sp>
        <p:nvSpPr>
          <p:cNvPr id="11" name="Oval 10"/>
          <p:cNvSpPr/>
          <p:nvPr/>
        </p:nvSpPr>
        <p:spPr>
          <a:xfrm>
            <a:off x="3432571" y="2203702"/>
            <a:ext cx="4035057" cy="2099891"/>
          </a:xfrm>
          <a:prstGeom prst="ellipse">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GB" sz="1700" dirty="0">
                <a:solidFill>
                  <a:schemeClr val="tx1"/>
                </a:solidFill>
              </a:rPr>
              <a:t>Check campaign budget</a:t>
            </a:r>
          </a:p>
          <a:p>
            <a:pPr algn="ctr"/>
            <a:endParaRPr lang="en-GB" sz="1700" noProof="1">
              <a:solidFill>
                <a:schemeClr val="tx1"/>
              </a:solidFill>
            </a:endParaRPr>
          </a:p>
          <a:p>
            <a:endParaRPr lang="en-GB" sz="1700" noProof="1">
              <a:solidFill>
                <a:schemeClr val="tx1"/>
              </a:solidFill>
            </a:endParaRPr>
          </a:p>
          <a:p>
            <a:r>
              <a:rPr lang="en-GB" sz="1700" noProof="1">
                <a:solidFill>
                  <a:schemeClr val="tx1"/>
                </a:solidFill>
              </a:rPr>
              <a:t>Extension Points</a:t>
            </a:r>
          </a:p>
          <a:p>
            <a:r>
              <a:rPr lang="en-GB" sz="1700" noProof="1">
                <a:solidFill>
                  <a:schemeClr val="tx1"/>
                </a:solidFill>
              </a:rPr>
              <a:t>	Summary Print: </a:t>
            </a:r>
          </a:p>
          <a:p>
            <a:r>
              <a:rPr lang="en-GB" sz="1700" noProof="1">
                <a:solidFill>
                  <a:schemeClr val="tx1"/>
                </a:solidFill>
              </a:rPr>
              <a:t>	System displays balance</a:t>
            </a:r>
          </a:p>
        </p:txBody>
      </p:sp>
      <p:cxnSp>
        <p:nvCxnSpPr>
          <p:cNvPr id="12" name="Straight Connector 11"/>
          <p:cNvCxnSpPr/>
          <p:nvPr/>
        </p:nvCxnSpPr>
        <p:spPr>
          <a:xfrm flipV="1">
            <a:off x="2569807" y="3654248"/>
            <a:ext cx="993228" cy="341823"/>
          </a:xfrm>
          <a:prstGeom prst="line">
            <a:avLst/>
          </a:prstGeom>
          <a:ln w="3175">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11" idx="2"/>
            <a:endCxn id="11" idx="6"/>
          </p:cNvCxnSpPr>
          <p:nvPr/>
        </p:nvCxnSpPr>
        <p:spPr>
          <a:xfrm>
            <a:off x="3432571" y="3253648"/>
            <a:ext cx="4035057" cy="0"/>
          </a:xfrm>
          <a:prstGeom prst="line">
            <a:avLst/>
          </a:prstGeom>
          <a:ln w="3175">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30" name="Oval 29"/>
          <p:cNvSpPr/>
          <p:nvPr/>
        </p:nvSpPr>
        <p:spPr>
          <a:xfrm>
            <a:off x="3989158" y="5062029"/>
            <a:ext cx="2921883" cy="731796"/>
          </a:xfrm>
          <a:prstGeom prst="ellipse">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700" dirty="0">
                <a:solidFill>
                  <a:schemeClr val="tx1"/>
                </a:solidFill>
              </a:rPr>
              <a:t>Print Campaign Summary</a:t>
            </a:r>
            <a:endParaRPr lang="en-GB" sz="1700" noProof="1">
              <a:solidFill>
                <a:schemeClr val="tx1"/>
              </a:solidFill>
            </a:endParaRPr>
          </a:p>
        </p:txBody>
      </p:sp>
      <p:cxnSp>
        <p:nvCxnSpPr>
          <p:cNvPr id="31" name="Straight Arrow Connector 30"/>
          <p:cNvCxnSpPr>
            <a:stCxn id="30" idx="0"/>
            <a:endCxn id="11" idx="4"/>
          </p:cNvCxnSpPr>
          <p:nvPr/>
        </p:nvCxnSpPr>
        <p:spPr>
          <a:xfrm flipV="1">
            <a:off x="5450100" y="4303593"/>
            <a:ext cx="0" cy="758436"/>
          </a:xfrm>
          <a:prstGeom prst="straightConnector1">
            <a:avLst/>
          </a:prstGeom>
          <a:ln w="3175">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2" name="Rectangle 19"/>
          <p:cNvSpPr>
            <a:spLocks noChangeAspect="1" noChangeArrowheads="1"/>
          </p:cNvSpPr>
          <p:nvPr/>
        </p:nvSpPr>
        <p:spPr bwMode="auto">
          <a:xfrm>
            <a:off x="5515614" y="4433265"/>
            <a:ext cx="2351897" cy="628764"/>
          </a:xfrm>
          <a:prstGeom prst="rect">
            <a:avLst/>
          </a:prstGeom>
          <a:noFill/>
          <a:ln w="0">
            <a:noFill/>
            <a:miter lim="800000"/>
            <a:headEnd/>
            <a:tailEnd/>
          </a:ln>
        </p:spPr>
        <p:txBody>
          <a:bodyPr lIns="0" tIns="0" rIns="0" bIns="0"/>
          <a:lstStyle/>
          <a:p>
            <a:r>
              <a:rPr lang="en-MY" sz="1600" noProof="1"/>
              <a:t>«</a:t>
            </a:r>
            <a:r>
              <a:rPr lang="en-GB" sz="1600" dirty="0"/>
              <a:t>extend</a:t>
            </a:r>
            <a:r>
              <a:rPr lang="en-GB" sz="1600" noProof="1"/>
              <a:t>»</a:t>
            </a:r>
          </a:p>
          <a:p>
            <a:r>
              <a:rPr lang="en-GB" sz="1600" noProof="1"/>
              <a:t>User requires printout</a:t>
            </a:r>
            <a:endParaRPr lang="en-GB" sz="1600" dirty="0"/>
          </a:p>
        </p:txBody>
      </p:sp>
    </p:spTree>
    <p:extLst>
      <p:ext uri="{BB962C8B-B14F-4D97-AF65-F5344CB8AC3E}">
        <p14:creationId xmlns:p14="http://schemas.microsoft.com/office/powerpoint/2010/main" val="3628478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ox(in)">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010400" cy="1371600"/>
          </a:xfrm>
        </p:spPr>
        <p:txBody>
          <a:bodyPr>
            <a:normAutofit/>
          </a:bodyPr>
          <a:lstStyle/>
          <a:p>
            <a:r>
              <a:rPr lang="en-US" dirty="0"/>
              <a:t>Notation of Use Case Diagrams</a:t>
            </a:r>
            <a:endParaRPr lang="en-MY" dirty="0"/>
          </a:p>
        </p:txBody>
      </p:sp>
      <p:sp>
        <p:nvSpPr>
          <p:cNvPr id="3" name="Content Placeholder 2"/>
          <p:cNvSpPr>
            <a:spLocks noGrp="1"/>
          </p:cNvSpPr>
          <p:nvPr>
            <p:ph idx="1"/>
          </p:nvPr>
        </p:nvSpPr>
        <p:spPr/>
        <p:txBody>
          <a:bodyPr>
            <a:normAutofit/>
          </a:bodyPr>
          <a:lstStyle/>
          <a:p>
            <a:pPr>
              <a:defRPr/>
            </a:pPr>
            <a:r>
              <a:rPr lang="en-GB" sz="2800" dirty="0">
                <a:solidFill>
                  <a:srgbClr val="FF33CC"/>
                </a:solidFill>
              </a:rPr>
              <a:t>Include relationship</a:t>
            </a:r>
          </a:p>
          <a:p>
            <a:pPr lvl="1">
              <a:defRPr/>
            </a:pPr>
            <a:r>
              <a:rPr lang="en-GB" sz="2600" dirty="0"/>
              <a:t>one use case always</a:t>
            </a:r>
            <a:r>
              <a:rPr lang="en-GB" sz="2600" dirty="0">
                <a:solidFill>
                  <a:srgbClr val="C00000"/>
                </a:solidFill>
              </a:rPr>
              <a:t> includes the functionality </a:t>
            </a:r>
            <a:r>
              <a:rPr lang="en-GB" sz="2600" dirty="0"/>
              <a:t>of another use case</a:t>
            </a:r>
          </a:p>
          <a:p>
            <a:pPr lvl="1">
              <a:defRPr/>
            </a:pPr>
            <a:r>
              <a:rPr lang="en-GB" sz="2600" dirty="0"/>
              <a:t>a use case may include more than one other</a:t>
            </a:r>
          </a:p>
          <a:p>
            <a:pPr lvl="1">
              <a:defRPr/>
            </a:pPr>
            <a:r>
              <a:rPr lang="en-GB" sz="2600" dirty="0"/>
              <a:t>can be used to separate out a sequence of behaviour that is used in many use cases</a:t>
            </a:r>
          </a:p>
          <a:p>
            <a:pPr lvl="1">
              <a:defRPr/>
            </a:pPr>
            <a:r>
              <a:rPr lang="en-GB" sz="2600" dirty="0"/>
              <a:t>should not be used to create a hierarchical functional decomposition of the system</a:t>
            </a:r>
          </a:p>
        </p:txBody>
      </p:sp>
      <p:sp>
        <p:nvSpPr>
          <p:cNvPr id="4" name="Slide Number Placeholder 3"/>
          <p:cNvSpPr>
            <a:spLocks noGrp="1"/>
          </p:cNvSpPr>
          <p:nvPr>
            <p:ph type="sldNum" sz="quarter" idx="12"/>
          </p:nvPr>
        </p:nvSpPr>
        <p:spPr/>
        <p:txBody>
          <a:bodyPr/>
          <a:lstStyle/>
          <a:p>
            <a:fld id="{305CB61D-FC35-42B4-91C9-278C4754DF0C}" type="slidenum">
              <a:rPr lang="en-US" smtClean="0"/>
              <a:pPr/>
              <a:t>29</a:t>
            </a:fld>
            <a:endParaRPr lang="en-US" dirty="0"/>
          </a:p>
        </p:txBody>
      </p:sp>
    </p:spTree>
    <p:extLst>
      <p:ext uri="{BB962C8B-B14F-4D97-AF65-F5344CB8AC3E}">
        <p14:creationId xmlns:p14="http://schemas.microsoft.com/office/powerpoint/2010/main" val="787557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914400" y="152400"/>
            <a:ext cx="8060197" cy="762000"/>
          </a:xfrm>
          <a:noFill/>
        </p:spPr>
        <p:txBody>
          <a:bodyPr>
            <a:noAutofit/>
          </a:bodyPr>
          <a:lstStyle/>
          <a:p>
            <a:pPr>
              <a:lnSpc>
                <a:spcPct val="110000"/>
              </a:lnSpc>
            </a:pPr>
            <a:r>
              <a:rPr kumimoji="0" lang="en-US" altLang="en-US" sz="3000" dirty="0"/>
              <a:t>Requirements Analysis: outline</a:t>
            </a:r>
          </a:p>
        </p:txBody>
      </p:sp>
      <p:sp>
        <p:nvSpPr>
          <p:cNvPr id="28675" name="Rectangle 3"/>
          <p:cNvSpPr>
            <a:spLocks noGrp="1" noChangeArrowheads="1"/>
          </p:cNvSpPr>
          <p:nvPr>
            <p:ph idx="1"/>
          </p:nvPr>
        </p:nvSpPr>
        <p:spPr>
          <a:xfrm>
            <a:off x="598028" y="1258888"/>
            <a:ext cx="8263397" cy="5080000"/>
          </a:xfrm>
          <a:noFill/>
        </p:spPr>
        <p:txBody>
          <a:bodyPr>
            <a:normAutofit/>
          </a:bodyPr>
          <a:lstStyle/>
          <a:p>
            <a:pPr>
              <a:spcBef>
                <a:spcPts val="300"/>
              </a:spcBef>
            </a:pPr>
            <a:r>
              <a:rPr kumimoji="0" lang="en-US" altLang="en-US" sz="2400" b="1" dirty="0">
                <a:solidFill>
                  <a:srgbClr val="FF0000"/>
                </a:solidFill>
                <a:effectLst>
                  <a:outerShdw blurRad="38100" dist="38100" dir="2700000" algn="tl">
                    <a:srgbClr val="000000">
                      <a:alpha val="43137"/>
                    </a:srgbClr>
                  </a:outerShdw>
                </a:effectLst>
              </a:rPr>
              <a:t>Requirements Classification  </a:t>
            </a:r>
          </a:p>
          <a:p>
            <a:pPr>
              <a:lnSpc>
                <a:spcPct val="160000"/>
              </a:lnSpc>
              <a:spcBef>
                <a:spcPts val="100"/>
              </a:spcBef>
            </a:pPr>
            <a:r>
              <a:rPr kumimoji="0" lang="en-US" altLang="en-US" sz="2400" b="1" dirty="0">
                <a:effectLst>
                  <a:outerShdw blurRad="38100" dist="38100" dir="2700000" algn="tl">
                    <a:srgbClr val="000000">
                      <a:alpha val="43137"/>
                    </a:srgbClr>
                  </a:outerShdw>
                </a:effectLst>
              </a:rPr>
              <a:t>Conceptual Modelling </a:t>
            </a:r>
          </a:p>
          <a:p>
            <a:pPr marL="342900" indent="-342900">
              <a:buFont typeface="Arial" panose="020B0604020202020204" pitchFamily="34" charset="0"/>
              <a:buChar char="•"/>
            </a:pPr>
            <a:r>
              <a:rPr lang="en-US" dirty="0"/>
              <a:t>Context Models </a:t>
            </a:r>
          </a:p>
          <a:p>
            <a:pPr marL="342900" indent="-342900">
              <a:buFont typeface="Arial" panose="020B0604020202020204" pitchFamily="34" charset="0"/>
              <a:buChar char="•"/>
            </a:pPr>
            <a:r>
              <a:rPr lang="en-US" dirty="0"/>
              <a:t>Interaction Models</a:t>
            </a:r>
          </a:p>
          <a:p>
            <a:pPr marL="342900" indent="-342900">
              <a:buFont typeface="Arial" panose="020B0604020202020204" pitchFamily="34" charset="0"/>
              <a:buChar char="•"/>
            </a:pPr>
            <a:r>
              <a:rPr lang="en-US" dirty="0"/>
              <a:t>Structural Models </a:t>
            </a:r>
          </a:p>
          <a:p>
            <a:pPr marL="342900" indent="-342900">
              <a:buFont typeface="Arial" panose="020B0604020202020204" pitchFamily="34" charset="0"/>
              <a:buChar char="•"/>
            </a:pPr>
            <a:r>
              <a:rPr lang="en-US" dirty="0"/>
              <a:t>Behavioral Models</a:t>
            </a:r>
            <a:r>
              <a:rPr lang="en-US" sz="2400" dirty="0"/>
              <a:t> </a:t>
            </a:r>
            <a:endParaRPr lang="en-MY" sz="2400" dirty="0"/>
          </a:p>
          <a:p>
            <a:pPr>
              <a:lnSpc>
                <a:spcPct val="150000"/>
              </a:lnSpc>
              <a:spcBef>
                <a:spcPts val="300"/>
              </a:spcBef>
            </a:pPr>
            <a:r>
              <a:rPr kumimoji="0" lang="en-US" altLang="en-US" sz="2400" b="1" dirty="0">
                <a:effectLst>
                  <a:outerShdw blurRad="38100" dist="38100" dir="2700000" algn="tl">
                    <a:srgbClr val="000000">
                      <a:alpha val="43137"/>
                    </a:srgbClr>
                  </a:outerShdw>
                </a:effectLst>
              </a:rPr>
              <a:t>Architectural Design and Requirements Allocation  </a:t>
            </a:r>
            <a:endParaRPr kumimoji="0" lang="en-US" altLang="en-US" sz="2400" dirty="0"/>
          </a:p>
          <a:p>
            <a:pPr>
              <a:lnSpc>
                <a:spcPct val="150000"/>
              </a:lnSpc>
              <a:spcBef>
                <a:spcPts val="300"/>
              </a:spcBef>
            </a:pPr>
            <a:r>
              <a:rPr kumimoji="0" lang="en-US" altLang="en-US" sz="2400" b="1" dirty="0">
                <a:effectLst>
                  <a:outerShdw blurRad="38100" dist="38100" dir="2700000" algn="tl">
                    <a:srgbClr val="000000">
                      <a:alpha val="43137"/>
                    </a:srgbClr>
                  </a:outerShdw>
                </a:effectLst>
              </a:rPr>
              <a:t>Requirements Negotiation</a:t>
            </a:r>
          </a:p>
          <a:p>
            <a:pPr>
              <a:lnSpc>
                <a:spcPct val="150000"/>
              </a:lnSpc>
              <a:spcBef>
                <a:spcPts val="300"/>
              </a:spcBef>
            </a:pPr>
            <a:r>
              <a:rPr lang="en-US" altLang="en-US" sz="2400" dirty="0">
                <a:effectLst>
                  <a:outerShdw blurRad="38100" dist="38100" dir="2700000" algn="tl">
                    <a:srgbClr val="000000">
                      <a:alpha val="43137"/>
                    </a:srgbClr>
                  </a:outerShdw>
                </a:effectLst>
              </a:rPr>
              <a:t>Requirements Analysis Approaches </a:t>
            </a:r>
            <a:r>
              <a:rPr kumimoji="0" lang="en-US" altLang="en-US" sz="2400" b="1" dirty="0">
                <a:effectLst>
                  <a:outerShdw blurRad="38100" dist="38100" dir="2700000" algn="tl">
                    <a:srgbClr val="000000">
                      <a:alpha val="43137"/>
                    </a:srgbClr>
                  </a:outerShdw>
                </a:effectLst>
              </a:rPr>
              <a:t> </a:t>
            </a:r>
          </a:p>
          <a:p>
            <a:pPr>
              <a:lnSpc>
                <a:spcPct val="150000"/>
              </a:lnSpc>
              <a:spcBef>
                <a:spcPts val="300"/>
              </a:spcBef>
            </a:pPr>
            <a:endParaRPr kumimoji="0" lang="en-US" altLang="en-US" b="1" dirty="0">
              <a:effectLst>
                <a:outerShdw blurRad="38100" dist="38100" dir="2700000" algn="tl">
                  <a:srgbClr val="000000">
                    <a:alpha val="43137"/>
                  </a:srgbClr>
                </a:outerShdw>
              </a:effectLst>
            </a:endParaRPr>
          </a:p>
        </p:txBody>
      </p:sp>
      <p:pic>
        <p:nvPicPr>
          <p:cNvPr id="28676"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453" y="381000"/>
            <a:ext cx="81915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
        <p:nvSpPr>
          <p:cNvPr id="6" name="Oval 17"/>
          <p:cNvSpPr>
            <a:spLocks noChangeArrowheads="1"/>
          </p:cNvSpPr>
          <p:nvPr/>
        </p:nvSpPr>
        <p:spPr bwMode="auto">
          <a:xfrm>
            <a:off x="181526" y="1066800"/>
            <a:ext cx="6136147"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MY" altLang="en-US"/>
          </a:p>
        </p:txBody>
      </p:sp>
      <p:sp>
        <p:nvSpPr>
          <p:cNvPr id="2" name="Slide Number Placeholder 1"/>
          <p:cNvSpPr>
            <a:spLocks noGrp="1"/>
          </p:cNvSpPr>
          <p:nvPr>
            <p:ph type="sldNum" sz="quarter" idx="12"/>
          </p:nvPr>
        </p:nvSpPr>
        <p:spPr/>
        <p:txBody>
          <a:bodyPr/>
          <a:lstStyle/>
          <a:p>
            <a:fld id="{11CB59D3-684E-4DEF-80D7-D18386426E6F}" type="slidenum">
              <a:rPr lang="en-MY" smtClean="0"/>
              <a:t>3</a:t>
            </a:fld>
            <a:endParaRPr lang="en-MY"/>
          </a:p>
        </p:txBody>
      </p:sp>
    </p:spTree>
    <p:extLst>
      <p:ext uri="{BB962C8B-B14F-4D97-AF65-F5344CB8AC3E}">
        <p14:creationId xmlns:p14="http://schemas.microsoft.com/office/powerpoint/2010/main" val="3367134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770" decel="100000"/>
                                        <p:tgtEl>
                                          <p:spTgt spid="6"/>
                                        </p:tgtEl>
                                      </p:cBhvr>
                                    </p:animEffect>
                                    <p:animScale>
                                      <p:cBhvr>
                                        <p:cTn id="8" dur="770" decel="100000"/>
                                        <p:tgtEl>
                                          <p:spTgt spid="6"/>
                                        </p:tgtEl>
                                      </p:cBhvr>
                                      <p:from x="10000" y="10000"/>
                                      <p:to x="200000" y="450000"/>
                                    </p:animScale>
                                    <p:animScale>
                                      <p:cBhvr>
                                        <p:cTn id="9" dur="1230" accel="100000" fill="hold">
                                          <p:stCondLst>
                                            <p:cond delay="770"/>
                                          </p:stCondLst>
                                        </p:cTn>
                                        <p:tgtEl>
                                          <p:spTgt spid="6"/>
                                        </p:tgtEl>
                                      </p:cBhvr>
                                      <p:from x="200000" y="450000"/>
                                      <p:to x="100000" y="100000"/>
                                    </p:animScale>
                                    <p:set>
                                      <p:cBhvr>
                                        <p:cTn id="10" dur="770" fill="hold"/>
                                        <p:tgtEl>
                                          <p:spTgt spid="6"/>
                                        </p:tgtEl>
                                        <p:attrNameLst>
                                          <p:attrName>ppt_x</p:attrName>
                                        </p:attrNameLst>
                                      </p:cBhvr>
                                      <p:to>
                                        <p:strVal val="(0.5)"/>
                                      </p:to>
                                    </p:set>
                                    <p:anim from="(0.5)" to="(#ppt_x)" calcmode="lin" valueType="num">
                                      <p:cBhvr>
                                        <p:cTn id="11" dur="1230" accel="100000" fill="hold">
                                          <p:stCondLst>
                                            <p:cond delay="770"/>
                                          </p:stCondLst>
                                        </p:cTn>
                                        <p:tgtEl>
                                          <p:spTgt spid="6"/>
                                        </p:tgtEl>
                                        <p:attrNameLst>
                                          <p:attrName>ppt_x</p:attrName>
                                        </p:attrNameLst>
                                      </p:cBhvr>
                                    </p:anim>
                                    <p:set>
                                      <p:cBhvr>
                                        <p:cTn id="12" dur="770" fill="hold"/>
                                        <p:tgtEl>
                                          <p:spTgt spid="6"/>
                                        </p:tgtEl>
                                        <p:attrNameLst>
                                          <p:attrName>ppt_y</p:attrName>
                                        </p:attrNameLst>
                                      </p:cBhvr>
                                      <p:to>
                                        <p:strVal val="(#ppt_y+0.4)"/>
                                      </p:to>
                                    </p:set>
                                    <p:anim from="(#ppt_y+0.4)" to="(#ppt_y)" calcmode="lin" valueType="num">
                                      <p:cBhvr>
                                        <p:cTn id="13" dur="1230" accel="100000" fill="hold">
                                          <p:stCondLst>
                                            <p:cond delay="770"/>
                                          </p:stCondLst>
                                        </p:cTn>
                                        <p:tgtEl>
                                          <p:spTgt spid="6"/>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315200" cy="1371600"/>
          </a:xfrm>
        </p:spPr>
        <p:txBody>
          <a:bodyPr>
            <a:normAutofit/>
          </a:bodyPr>
          <a:lstStyle/>
          <a:p>
            <a:r>
              <a:rPr lang="en-US" dirty="0"/>
              <a:t>Notation of Use Case Diagrams</a:t>
            </a:r>
            <a:endParaRPr lang="en-MY" dirty="0"/>
          </a:p>
        </p:txBody>
      </p:sp>
      <p:sp>
        <p:nvSpPr>
          <p:cNvPr id="3" name="Content Placeholder 2"/>
          <p:cNvSpPr>
            <a:spLocks noGrp="1"/>
          </p:cNvSpPr>
          <p:nvPr>
            <p:ph idx="1"/>
          </p:nvPr>
        </p:nvSpPr>
        <p:spPr>
          <a:xfrm>
            <a:off x="457200" y="1827045"/>
            <a:ext cx="8229600" cy="567559"/>
          </a:xfrm>
        </p:spPr>
        <p:txBody>
          <a:bodyPr/>
          <a:lstStyle/>
          <a:p>
            <a:pPr>
              <a:defRPr/>
            </a:pPr>
            <a:r>
              <a:rPr lang="en-GB" sz="2800" dirty="0">
                <a:solidFill>
                  <a:srgbClr val="FF33CC"/>
                </a:solidFill>
              </a:rPr>
              <a:t>Include relationship</a:t>
            </a:r>
          </a:p>
        </p:txBody>
      </p:sp>
      <p:sp>
        <p:nvSpPr>
          <p:cNvPr id="4" name="Slide Number Placeholder 3"/>
          <p:cNvSpPr>
            <a:spLocks noGrp="1"/>
          </p:cNvSpPr>
          <p:nvPr>
            <p:ph type="sldNum" sz="quarter" idx="12"/>
          </p:nvPr>
        </p:nvSpPr>
        <p:spPr/>
        <p:txBody>
          <a:bodyPr/>
          <a:lstStyle/>
          <a:p>
            <a:fld id="{305CB61D-FC35-42B4-91C9-278C4754DF0C}" type="slidenum">
              <a:rPr lang="en-US" smtClean="0"/>
              <a:pPr/>
              <a:t>30</a:t>
            </a:fld>
            <a:endParaRPr lang="en-US" dirty="0"/>
          </a:p>
        </p:txBody>
      </p:sp>
      <p:grpSp>
        <p:nvGrpSpPr>
          <p:cNvPr id="5" name="Group 4"/>
          <p:cNvGrpSpPr/>
          <p:nvPr/>
        </p:nvGrpSpPr>
        <p:grpSpPr>
          <a:xfrm>
            <a:off x="837902" y="2415386"/>
            <a:ext cx="622794" cy="1226036"/>
            <a:chOff x="5286375" y="2538411"/>
            <a:chExt cx="476250" cy="1014414"/>
          </a:xfrm>
        </p:grpSpPr>
        <p:sp>
          <p:nvSpPr>
            <p:cNvPr id="6" name="Oval 5"/>
            <p:cNvSpPr/>
            <p:nvPr/>
          </p:nvSpPr>
          <p:spPr>
            <a:xfrm>
              <a:off x="5381625" y="2538411"/>
              <a:ext cx="288000" cy="288000"/>
            </a:xfrm>
            <a:prstGeom prst="ellipse">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MY" sz="1400" dirty="0"/>
            </a:p>
          </p:txBody>
        </p:sp>
        <p:cxnSp>
          <p:nvCxnSpPr>
            <p:cNvPr id="7" name="Straight Connector 6"/>
            <p:cNvCxnSpPr/>
            <p:nvPr/>
          </p:nvCxnSpPr>
          <p:spPr>
            <a:xfrm>
              <a:off x="5286375" y="3041650"/>
              <a:ext cx="476250" cy="0"/>
            </a:xfrm>
            <a:prstGeom prst="line">
              <a:avLst/>
            </a:prstGeom>
            <a:ln>
              <a:tailEnd type="none"/>
            </a:ln>
          </p:spPr>
          <p:style>
            <a:lnRef idx="1">
              <a:schemeClr val="dk1"/>
            </a:lnRef>
            <a:fillRef idx="0">
              <a:schemeClr val="dk1"/>
            </a:fillRef>
            <a:effectRef idx="0">
              <a:schemeClr val="dk1"/>
            </a:effectRef>
            <a:fontRef idx="minor">
              <a:schemeClr val="tx1"/>
            </a:fontRef>
          </p:style>
        </p:cxnSp>
        <p:cxnSp>
          <p:nvCxnSpPr>
            <p:cNvPr id="8" name="Straight Connector 7"/>
            <p:cNvCxnSpPr>
              <a:stCxn id="6" idx="4"/>
            </p:cNvCxnSpPr>
            <p:nvPr/>
          </p:nvCxnSpPr>
          <p:spPr>
            <a:xfrm>
              <a:off x="5525625" y="2826411"/>
              <a:ext cx="0" cy="420027"/>
            </a:xfrm>
            <a:prstGeom prst="line">
              <a:avLst/>
            </a:prstGeom>
            <a:ln w="3175">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5286375" y="3246438"/>
              <a:ext cx="238125" cy="306387"/>
            </a:xfrm>
            <a:prstGeom prst="line">
              <a:avLst/>
            </a:prstGeom>
            <a:ln w="3175">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5525625" y="3246438"/>
              <a:ext cx="237000" cy="306387"/>
            </a:xfrm>
            <a:prstGeom prst="line">
              <a:avLst/>
            </a:prstGeom>
            <a:ln w="3175">
              <a:solidFill>
                <a:schemeClr val="tx1"/>
              </a:solidFill>
              <a:tailEnd type="none"/>
            </a:ln>
          </p:spPr>
          <p:style>
            <a:lnRef idx="2">
              <a:schemeClr val="accent1"/>
            </a:lnRef>
            <a:fillRef idx="0">
              <a:schemeClr val="accent1"/>
            </a:fillRef>
            <a:effectRef idx="1">
              <a:schemeClr val="accent1"/>
            </a:effectRef>
            <a:fontRef idx="minor">
              <a:schemeClr val="tx1"/>
            </a:fontRef>
          </p:style>
        </p:cxnSp>
      </p:grpSp>
      <p:sp>
        <p:nvSpPr>
          <p:cNvPr id="11" name="TextBox 10"/>
          <p:cNvSpPr txBox="1"/>
          <p:nvPr/>
        </p:nvSpPr>
        <p:spPr>
          <a:xfrm>
            <a:off x="425668" y="3641422"/>
            <a:ext cx="1466193" cy="646331"/>
          </a:xfrm>
          <a:prstGeom prst="rect">
            <a:avLst/>
          </a:prstGeom>
          <a:noFill/>
        </p:spPr>
        <p:txBody>
          <a:bodyPr wrap="square" rtlCol="0">
            <a:spAutoFit/>
          </a:bodyPr>
          <a:lstStyle/>
          <a:p>
            <a:pPr algn="ctr"/>
            <a:r>
              <a:rPr lang="en-US" dirty="0"/>
              <a:t>Campaign Manager</a:t>
            </a:r>
            <a:endParaRPr lang="en-MY" dirty="0"/>
          </a:p>
        </p:txBody>
      </p:sp>
      <p:sp>
        <p:nvSpPr>
          <p:cNvPr id="12" name="Oval 11"/>
          <p:cNvSpPr/>
          <p:nvPr/>
        </p:nvSpPr>
        <p:spPr>
          <a:xfrm>
            <a:off x="2044255" y="2812122"/>
            <a:ext cx="2921883" cy="731796"/>
          </a:xfrm>
          <a:prstGeom prst="ellipse">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700" dirty="0">
                <a:solidFill>
                  <a:schemeClr val="tx1"/>
                </a:solidFill>
              </a:rPr>
              <a:t>Assign staff to work on a c</a:t>
            </a:r>
            <a:r>
              <a:rPr lang="en-GB" sz="1700" noProof="1">
                <a:solidFill>
                  <a:schemeClr val="tx1"/>
                </a:solidFill>
              </a:rPr>
              <a:t>ampaign</a:t>
            </a:r>
          </a:p>
        </p:txBody>
      </p:sp>
      <p:sp>
        <p:nvSpPr>
          <p:cNvPr id="13" name="Oval 12"/>
          <p:cNvSpPr/>
          <p:nvPr/>
        </p:nvSpPr>
        <p:spPr>
          <a:xfrm>
            <a:off x="5764917" y="2805192"/>
            <a:ext cx="2921883" cy="731796"/>
          </a:xfrm>
          <a:prstGeom prst="ellipse">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700" dirty="0">
                <a:solidFill>
                  <a:schemeClr val="tx1"/>
                </a:solidFill>
              </a:rPr>
              <a:t>Find Campaign</a:t>
            </a:r>
            <a:endParaRPr lang="en-GB" sz="1700" noProof="1">
              <a:solidFill>
                <a:schemeClr val="tx1"/>
              </a:solidFill>
            </a:endParaRPr>
          </a:p>
        </p:txBody>
      </p:sp>
      <p:cxnSp>
        <p:nvCxnSpPr>
          <p:cNvPr id="14" name="Straight Arrow Connector 13"/>
          <p:cNvCxnSpPr>
            <a:stCxn id="12" idx="6"/>
            <a:endCxn id="13" idx="2"/>
          </p:cNvCxnSpPr>
          <p:nvPr/>
        </p:nvCxnSpPr>
        <p:spPr>
          <a:xfrm flipV="1">
            <a:off x="4966138" y="3171090"/>
            <a:ext cx="798779" cy="6930"/>
          </a:xfrm>
          <a:prstGeom prst="straightConnector1">
            <a:avLst/>
          </a:prstGeom>
          <a:ln w="3175">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a:endCxn id="12" idx="2"/>
          </p:cNvCxnSpPr>
          <p:nvPr/>
        </p:nvCxnSpPr>
        <p:spPr>
          <a:xfrm>
            <a:off x="1592317" y="3171090"/>
            <a:ext cx="451938" cy="6930"/>
          </a:xfrm>
          <a:prstGeom prst="line">
            <a:avLst/>
          </a:prstGeom>
          <a:ln w="3175">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17" name="Rectangle 19"/>
          <p:cNvSpPr>
            <a:spLocks noChangeAspect="1" noChangeArrowheads="1"/>
          </p:cNvSpPr>
          <p:nvPr/>
        </p:nvSpPr>
        <p:spPr bwMode="auto">
          <a:xfrm>
            <a:off x="4896419" y="2812122"/>
            <a:ext cx="938213" cy="250825"/>
          </a:xfrm>
          <a:prstGeom prst="rect">
            <a:avLst/>
          </a:prstGeom>
          <a:noFill/>
          <a:ln w="0">
            <a:noFill/>
            <a:miter lim="800000"/>
            <a:headEnd/>
            <a:tailEnd/>
          </a:ln>
        </p:spPr>
        <p:txBody>
          <a:bodyPr lIns="0" tIns="0" rIns="0" bIns="0"/>
          <a:lstStyle/>
          <a:p>
            <a:pPr algn="ctr"/>
            <a:r>
              <a:rPr lang="en-MY" sz="1600" noProof="1"/>
              <a:t>«</a:t>
            </a:r>
            <a:r>
              <a:rPr lang="en-GB" sz="1600" dirty="0"/>
              <a:t>include</a:t>
            </a:r>
            <a:r>
              <a:rPr lang="en-GB" sz="1600" noProof="1"/>
              <a:t>»</a:t>
            </a:r>
            <a:endParaRPr lang="en-GB" sz="1600" dirty="0"/>
          </a:p>
        </p:txBody>
      </p:sp>
    </p:spTree>
    <p:extLst>
      <p:ext uri="{BB962C8B-B14F-4D97-AF65-F5344CB8AC3E}">
        <p14:creationId xmlns:p14="http://schemas.microsoft.com/office/powerpoint/2010/main" val="2042951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ox(in)">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Notation of Use Case Diagrams</a:t>
            </a:r>
            <a:endParaRPr lang="en-MY" dirty="0"/>
          </a:p>
        </p:txBody>
      </p:sp>
      <p:sp>
        <p:nvSpPr>
          <p:cNvPr id="3" name="Content Placeholder 2"/>
          <p:cNvSpPr>
            <a:spLocks noGrp="1"/>
          </p:cNvSpPr>
          <p:nvPr>
            <p:ph idx="1"/>
          </p:nvPr>
        </p:nvSpPr>
        <p:spPr/>
        <p:txBody>
          <a:bodyPr>
            <a:normAutofit fontScale="92500" lnSpcReduction="10000"/>
          </a:bodyPr>
          <a:lstStyle/>
          <a:p>
            <a:pPr algn="just">
              <a:defRPr/>
            </a:pPr>
            <a:r>
              <a:rPr lang="en-GB" sz="2800" dirty="0">
                <a:solidFill>
                  <a:srgbClr val="FF33CC"/>
                </a:solidFill>
              </a:rPr>
              <a:t>Generalization</a:t>
            </a:r>
          </a:p>
          <a:p>
            <a:pPr lvl="1" algn="just">
              <a:defRPr/>
            </a:pPr>
            <a:r>
              <a:rPr lang="en-GB" sz="2600" dirty="0"/>
              <a:t>shows that 1</a:t>
            </a:r>
            <a:r>
              <a:rPr lang="en-GB" sz="2600" dirty="0">
                <a:solidFill>
                  <a:srgbClr val="FF0000"/>
                </a:solidFill>
              </a:rPr>
              <a:t> </a:t>
            </a:r>
            <a:r>
              <a:rPr lang="en-GB" sz="2600" dirty="0">
                <a:solidFill>
                  <a:srgbClr val="C00000"/>
                </a:solidFill>
              </a:rPr>
              <a:t>use case </a:t>
            </a:r>
            <a:r>
              <a:rPr lang="en-GB" sz="2600" dirty="0"/>
              <a:t>provides all the functionality of the more specific use case and some additional functionality</a:t>
            </a:r>
          </a:p>
          <a:p>
            <a:pPr lvl="1" algn="just">
              <a:defRPr/>
            </a:pPr>
            <a:r>
              <a:rPr lang="en-GB" sz="2600" dirty="0"/>
              <a:t>shows that 1 </a:t>
            </a:r>
            <a:r>
              <a:rPr lang="en-GB" sz="2600" dirty="0">
                <a:solidFill>
                  <a:srgbClr val="C00000"/>
                </a:solidFill>
              </a:rPr>
              <a:t>actor</a:t>
            </a:r>
            <a:r>
              <a:rPr lang="en-GB" sz="2600" dirty="0">
                <a:solidFill>
                  <a:srgbClr val="FF0000"/>
                </a:solidFill>
              </a:rPr>
              <a:t> </a:t>
            </a:r>
            <a:r>
              <a:rPr lang="en-GB" sz="2600" dirty="0"/>
              <a:t>can participate in all the associations with use cases that the more specific actor can plus some additional use cases.</a:t>
            </a:r>
          </a:p>
          <a:p>
            <a:pPr lvl="1" algn="just">
              <a:defRPr/>
            </a:pPr>
            <a:r>
              <a:rPr lang="en-MY" sz="2600" dirty="0"/>
              <a:t>It similar to generalization between classes – child use case inherits properties and behaviour of the parent use case and may override the behaviour of the parent. </a:t>
            </a:r>
            <a:endParaRPr lang="en-GB" sz="2600" dirty="0"/>
          </a:p>
        </p:txBody>
      </p:sp>
      <p:sp>
        <p:nvSpPr>
          <p:cNvPr id="4" name="Slide Number Placeholder 3"/>
          <p:cNvSpPr>
            <a:spLocks noGrp="1"/>
          </p:cNvSpPr>
          <p:nvPr>
            <p:ph type="sldNum" sz="quarter" idx="12"/>
          </p:nvPr>
        </p:nvSpPr>
        <p:spPr/>
        <p:txBody>
          <a:bodyPr/>
          <a:lstStyle/>
          <a:p>
            <a:fld id="{305CB61D-FC35-42B4-91C9-278C4754DF0C}" type="slidenum">
              <a:rPr lang="en-US" smtClean="0"/>
              <a:pPr/>
              <a:t>31</a:t>
            </a:fld>
            <a:endParaRPr lang="en-US" dirty="0"/>
          </a:p>
        </p:txBody>
      </p:sp>
    </p:spTree>
    <p:extLst>
      <p:ext uri="{BB962C8B-B14F-4D97-AF65-F5344CB8AC3E}">
        <p14:creationId xmlns:p14="http://schemas.microsoft.com/office/powerpoint/2010/main" val="15016404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6988176" cy="1371600"/>
          </a:xfrm>
        </p:spPr>
        <p:txBody>
          <a:bodyPr>
            <a:normAutofit/>
          </a:bodyPr>
          <a:lstStyle/>
          <a:p>
            <a:r>
              <a:rPr lang="en-US" dirty="0"/>
              <a:t>Notation of Use Case Diagrams</a:t>
            </a:r>
            <a:endParaRPr lang="en-MY" dirty="0"/>
          </a:p>
        </p:txBody>
      </p:sp>
      <p:sp>
        <p:nvSpPr>
          <p:cNvPr id="3" name="Content Placeholder 2"/>
          <p:cNvSpPr>
            <a:spLocks noGrp="1"/>
          </p:cNvSpPr>
          <p:nvPr>
            <p:ph idx="1"/>
          </p:nvPr>
        </p:nvSpPr>
        <p:spPr>
          <a:xfrm>
            <a:off x="381000" y="1828800"/>
            <a:ext cx="8229600" cy="583325"/>
          </a:xfrm>
        </p:spPr>
        <p:txBody>
          <a:bodyPr/>
          <a:lstStyle/>
          <a:p>
            <a:pPr algn="just">
              <a:defRPr/>
            </a:pPr>
            <a:r>
              <a:rPr lang="en-GB" sz="2800" dirty="0">
                <a:solidFill>
                  <a:srgbClr val="FF33CC"/>
                </a:solidFill>
              </a:rPr>
              <a:t>Generalization</a:t>
            </a:r>
          </a:p>
        </p:txBody>
      </p:sp>
      <p:sp>
        <p:nvSpPr>
          <p:cNvPr id="4" name="Slide Number Placeholder 3"/>
          <p:cNvSpPr>
            <a:spLocks noGrp="1"/>
          </p:cNvSpPr>
          <p:nvPr>
            <p:ph type="sldNum" sz="quarter" idx="12"/>
          </p:nvPr>
        </p:nvSpPr>
        <p:spPr/>
        <p:txBody>
          <a:bodyPr/>
          <a:lstStyle/>
          <a:p>
            <a:fld id="{305CB61D-FC35-42B4-91C9-278C4754DF0C}" type="slidenum">
              <a:rPr lang="en-US" smtClean="0"/>
              <a:pPr/>
              <a:t>32</a:t>
            </a:fld>
            <a:endParaRPr lang="en-US" dirty="0"/>
          </a:p>
        </p:txBody>
      </p:sp>
      <p:pic>
        <p:nvPicPr>
          <p:cNvPr id="5" name="Picture 2" descr="Generalization between use case actors"/>
          <p:cNvPicPr>
            <a:picLocks noChangeAspect="1" noChangeArrowheads="1"/>
          </p:cNvPicPr>
          <p:nvPr/>
        </p:nvPicPr>
        <p:blipFill>
          <a:blip r:embed="rId2" cstate="print"/>
          <a:srcRect/>
          <a:stretch>
            <a:fillRect/>
          </a:stretch>
        </p:blipFill>
        <p:spPr bwMode="auto">
          <a:xfrm>
            <a:off x="750899" y="2592149"/>
            <a:ext cx="3189277" cy="2326693"/>
          </a:xfrm>
          <a:prstGeom prst="rect">
            <a:avLst/>
          </a:prstGeom>
          <a:noFill/>
        </p:spPr>
      </p:pic>
      <p:pic>
        <p:nvPicPr>
          <p:cNvPr id="6" name="Picture 4" descr="Generalization between use cases."/>
          <p:cNvPicPr>
            <a:picLocks noChangeAspect="1" noChangeArrowheads="1"/>
          </p:cNvPicPr>
          <p:nvPr/>
        </p:nvPicPr>
        <p:blipFill>
          <a:blip r:embed="rId3" cstate="print"/>
          <a:srcRect/>
          <a:stretch>
            <a:fillRect/>
          </a:stretch>
        </p:blipFill>
        <p:spPr bwMode="auto">
          <a:xfrm>
            <a:off x="4667334" y="2727224"/>
            <a:ext cx="3770523" cy="2191618"/>
          </a:xfrm>
          <a:prstGeom prst="rect">
            <a:avLst/>
          </a:prstGeom>
          <a:noFill/>
        </p:spPr>
      </p:pic>
    </p:spTree>
    <p:extLst>
      <p:ext uri="{BB962C8B-B14F-4D97-AF65-F5344CB8AC3E}">
        <p14:creationId xmlns:p14="http://schemas.microsoft.com/office/powerpoint/2010/main" val="19076020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620000" cy="1079798"/>
          </a:xfrm>
        </p:spPr>
        <p:txBody>
          <a:bodyPr>
            <a:normAutofit fontScale="90000"/>
          </a:bodyPr>
          <a:lstStyle/>
          <a:p>
            <a:r>
              <a:rPr lang="en-US" dirty="0"/>
              <a:t>Notation of Use Case Diagrams</a:t>
            </a:r>
            <a:endParaRPr lang="en-MY" dirty="0"/>
          </a:p>
        </p:txBody>
      </p:sp>
      <p:sp>
        <p:nvSpPr>
          <p:cNvPr id="4" name="Slide Number Placeholder 3"/>
          <p:cNvSpPr>
            <a:spLocks noGrp="1"/>
          </p:cNvSpPr>
          <p:nvPr>
            <p:ph type="sldNum" sz="quarter" idx="12"/>
          </p:nvPr>
        </p:nvSpPr>
        <p:spPr/>
        <p:txBody>
          <a:bodyPr/>
          <a:lstStyle/>
          <a:p>
            <a:fld id="{305CB61D-FC35-42B4-91C9-278C4754DF0C}" type="slidenum">
              <a:rPr lang="en-US" smtClean="0"/>
              <a:pPr/>
              <a:t>33</a:t>
            </a:fld>
            <a:endParaRPr lang="en-US" dirty="0"/>
          </a:p>
        </p:txBody>
      </p:sp>
      <p:grpSp>
        <p:nvGrpSpPr>
          <p:cNvPr id="5" name="Group 4"/>
          <p:cNvGrpSpPr/>
          <p:nvPr/>
        </p:nvGrpSpPr>
        <p:grpSpPr>
          <a:xfrm>
            <a:off x="1027088" y="4315961"/>
            <a:ext cx="622794" cy="1226036"/>
            <a:chOff x="5286375" y="2538411"/>
            <a:chExt cx="476250" cy="1014414"/>
          </a:xfrm>
        </p:grpSpPr>
        <p:sp>
          <p:nvSpPr>
            <p:cNvPr id="6" name="Oval 5"/>
            <p:cNvSpPr/>
            <p:nvPr/>
          </p:nvSpPr>
          <p:spPr>
            <a:xfrm>
              <a:off x="5381625" y="2538411"/>
              <a:ext cx="288000" cy="288000"/>
            </a:xfrm>
            <a:prstGeom prst="ellipse">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MY" sz="1400" dirty="0"/>
            </a:p>
          </p:txBody>
        </p:sp>
        <p:cxnSp>
          <p:nvCxnSpPr>
            <p:cNvPr id="7" name="Straight Connector 6"/>
            <p:cNvCxnSpPr/>
            <p:nvPr/>
          </p:nvCxnSpPr>
          <p:spPr>
            <a:xfrm>
              <a:off x="5286375" y="3041650"/>
              <a:ext cx="476250" cy="0"/>
            </a:xfrm>
            <a:prstGeom prst="line">
              <a:avLst/>
            </a:prstGeom>
            <a:ln>
              <a:tailEnd type="none"/>
            </a:ln>
          </p:spPr>
          <p:style>
            <a:lnRef idx="1">
              <a:schemeClr val="dk1"/>
            </a:lnRef>
            <a:fillRef idx="0">
              <a:schemeClr val="dk1"/>
            </a:fillRef>
            <a:effectRef idx="0">
              <a:schemeClr val="dk1"/>
            </a:effectRef>
            <a:fontRef idx="minor">
              <a:schemeClr val="tx1"/>
            </a:fontRef>
          </p:style>
        </p:cxnSp>
        <p:cxnSp>
          <p:nvCxnSpPr>
            <p:cNvPr id="8" name="Straight Connector 7"/>
            <p:cNvCxnSpPr>
              <a:stCxn id="6" idx="4"/>
            </p:cNvCxnSpPr>
            <p:nvPr/>
          </p:nvCxnSpPr>
          <p:spPr>
            <a:xfrm>
              <a:off x="5525625" y="2826411"/>
              <a:ext cx="0" cy="420027"/>
            </a:xfrm>
            <a:prstGeom prst="line">
              <a:avLst/>
            </a:prstGeom>
            <a:ln w="3175">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5286375" y="3246438"/>
              <a:ext cx="238125" cy="306387"/>
            </a:xfrm>
            <a:prstGeom prst="line">
              <a:avLst/>
            </a:prstGeom>
            <a:ln w="3175">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5525625" y="3246438"/>
              <a:ext cx="237000" cy="306387"/>
            </a:xfrm>
            <a:prstGeom prst="line">
              <a:avLst/>
            </a:prstGeom>
            <a:ln w="3175">
              <a:solidFill>
                <a:schemeClr val="tx1"/>
              </a:solidFill>
              <a:tailEnd type="none"/>
            </a:ln>
          </p:spPr>
          <p:style>
            <a:lnRef idx="2">
              <a:schemeClr val="accent1"/>
            </a:lnRef>
            <a:fillRef idx="0">
              <a:schemeClr val="accent1"/>
            </a:fillRef>
            <a:effectRef idx="1">
              <a:schemeClr val="accent1"/>
            </a:effectRef>
            <a:fontRef idx="minor">
              <a:schemeClr val="tx1"/>
            </a:fontRef>
          </p:style>
        </p:cxnSp>
      </p:grpSp>
      <p:sp>
        <p:nvSpPr>
          <p:cNvPr id="11" name="TextBox 10"/>
          <p:cNvSpPr txBox="1"/>
          <p:nvPr/>
        </p:nvSpPr>
        <p:spPr>
          <a:xfrm>
            <a:off x="614854" y="5541997"/>
            <a:ext cx="1466193" cy="646331"/>
          </a:xfrm>
          <a:prstGeom prst="rect">
            <a:avLst/>
          </a:prstGeom>
          <a:noFill/>
        </p:spPr>
        <p:txBody>
          <a:bodyPr wrap="square" rtlCol="0">
            <a:spAutoFit/>
          </a:bodyPr>
          <a:lstStyle/>
          <a:p>
            <a:pPr algn="ctr"/>
            <a:r>
              <a:rPr lang="en-US" dirty="0"/>
              <a:t>Campaign Manager</a:t>
            </a:r>
            <a:endParaRPr lang="en-MY" dirty="0"/>
          </a:p>
        </p:txBody>
      </p:sp>
      <p:sp>
        <p:nvSpPr>
          <p:cNvPr id="12" name="Oval 11"/>
          <p:cNvSpPr/>
          <p:nvPr/>
        </p:nvSpPr>
        <p:spPr>
          <a:xfrm>
            <a:off x="2328037" y="3985489"/>
            <a:ext cx="3095304" cy="1051996"/>
          </a:xfrm>
          <a:prstGeom prst="ellipse">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700" dirty="0">
                <a:solidFill>
                  <a:schemeClr val="tx1"/>
                </a:solidFill>
              </a:rPr>
              <a:t>Assign individual staff to work on a c</a:t>
            </a:r>
            <a:r>
              <a:rPr lang="en-GB" sz="1700" noProof="1">
                <a:solidFill>
                  <a:schemeClr val="tx1"/>
                </a:solidFill>
              </a:rPr>
              <a:t>ampaign</a:t>
            </a:r>
          </a:p>
        </p:txBody>
      </p:sp>
      <p:cxnSp>
        <p:nvCxnSpPr>
          <p:cNvPr id="13" name="Straight Connector 12"/>
          <p:cNvCxnSpPr>
            <a:endCxn id="12" idx="2"/>
          </p:cNvCxnSpPr>
          <p:nvPr/>
        </p:nvCxnSpPr>
        <p:spPr>
          <a:xfrm flipV="1">
            <a:off x="1781503" y="4511487"/>
            <a:ext cx="546534" cy="525998"/>
          </a:xfrm>
          <a:prstGeom prst="line">
            <a:avLst/>
          </a:prstGeom>
          <a:ln w="3175">
            <a:solidFill>
              <a:schemeClr val="tx1"/>
            </a:solidFill>
            <a:tailEnd type="none"/>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1027088" y="1460894"/>
            <a:ext cx="622794" cy="1226036"/>
            <a:chOff x="5286375" y="2538411"/>
            <a:chExt cx="476250" cy="1014414"/>
          </a:xfrm>
        </p:grpSpPr>
        <p:sp>
          <p:nvSpPr>
            <p:cNvPr id="15" name="Oval 14"/>
            <p:cNvSpPr/>
            <p:nvPr/>
          </p:nvSpPr>
          <p:spPr>
            <a:xfrm>
              <a:off x="5381625" y="2538411"/>
              <a:ext cx="288000" cy="288000"/>
            </a:xfrm>
            <a:prstGeom prst="ellipse">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MY" sz="1400" dirty="0"/>
            </a:p>
          </p:txBody>
        </p:sp>
        <p:cxnSp>
          <p:nvCxnSpPr>
            <p:cNvPr id="16" name="Straight Connector 15"/>
            <p:cNvCxnSpPr/>
            <p:nvPr/>
          </p:nvCxnSpPr>
          <p:spPr>
            <a:xfrm>
              <a:off x="5286375" y="3041650"/>
              <a:ext cx="476250" cy="0"/>
            </a:xfrm>
            <a:prstGeom prst="line">
              <a:avLst/>
            </a:prstGeom>
            <a:ln>
              <a:tailEnd type="none"/>
            </a:ln>
          </p:spPr>
          <p:style>
            <a:lnRef idx="1">
              <a:schemeClr val="dk1"/>
            </a:lnRef>
            <a:fillRef idx="0">
              <a:schemeClr val="dk1"/>
            </a:fillRef>
            <a:effectRef idx="0">
              <a:schemeClr val="dk1"/>
            </a:effectRef>
            <a:fontRef idx="minor">
              <a:schemeClr val="tx1"/>
            </a:fontRef>
          </p:style>
        </p:cxnSp>
        <p:cxnSp>
          <p:nvCxnSpPr>
            <p:cNvPr id="17" name="Straight Connector 16"/>
            <p:cNvCxnSpPr>
              <a:stCxn id="15" idx="4"/>
            </p:cNvCxnSpPr>
            <p:nvPr/>
          </p:nvCxnSpPr>
          <p:spPr>
            <a:xfrm>
              <a:off x="5525625" y="2826411"/>
              <a:ext cx="0" cy="420027"/>
            </a:xfrm>
            <a:prstGeom prst="line">
              <a:avLst/>
            </a:prstGeom>
            <a:ln w="3175">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5286375" y="3246438"/>
              <a:ext cx="238125" cy="306387"/>
            </a:xfrm>
            <a:prstGeom prst="line">
              <a:avLst/>
            </a:prstGeom>
            <a:ln w="3175">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5525625" y="3246438"/>
              <a:ext cx="237000" cy="306387"/>
            </a:xfrm>
            <a:prstGeom prst="line">
              <a:avLst/>
            </a:prstGeom>
            <a:ln w="3175">
              <a:solidFill>
                <a:schemeClr val="tx1"/>
              </a:solidFill>
              <a:tailEnd type="none"/>
            </a:ln>
          </p:spPr>
          <p:style>
            <a:lnRef idx="2">
              <a:schemeClr val="accent1"/>
            </a:lnRef>
            <a:fillRef idx="0">
              <a:schemeClr val="accent1"/>
            </a:fillRef>
            <a:effectRef idx="1">
              <a:schemeClr val="accent1"/>
            </a:effectRef>
            <a:fontRef idx="minor">
              <a:schemeClr val="tx1"/>
            </a:fontRef>
          </p:style>
        </p:cxnSp>
      </p:grpSp>
      <p:sp>
        <p:nvSpPr>
          <p:cNvPr id="20" name="TextBox 19"/>
          <p:cNvSpPr txBox="1"/>
          <p:nvPr/>
        </p:nvSpPr>
        <p:spPr>
          <a:xfrm>
            <a:off x="614854" y="2686930"/>
            <a:ext cx="1466193" cy="646331"/>
          </a:xfrm>
          <a:prstGeom prst="rect">
            <a:avLst/>
          </a:prstGeom>
          <a:noFill/>
        </p:spPr>
        <p:txBody>
          <a:bodyPr wrap="square" rtlCol="0">
            <a:spAutoFit/>
          </a:bodyPr>
          <a:lstStyle/>
          <a:p>
            <a:pPr algn="ctr"/>
            <a:r>
              <a:rPr lang="en-US" dirty="0"/>
              <a:t>Staff Contact</a:t>
            </a:r>
            <a:endParaRPr lang="en-MY" dirty="0"/>
          </a:p>
        </p:txBody>
      </p:sp>
      <p:sp>
        <p:nvSpPr>
          <p:cNvPr id="21" name="Oval 20"/>
          <p:cNvSpPr/>
          <p:nvPr/>
        </p:nvSpPr>
        <p:spPr>
          <a:xfrm>
            <a:off x="2233441" y="1857630"/>
            <a:ext cx="2921883" cy="731796"/>
          </a:xfrm>
          <a:prstGeom prst="ellipse">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solidFill>
                  <a:schemeClr val="tx1"/>
                </a:solidFill>
              </a:rPr>
              <a:t>Record completion</a:t>
            </a:r>
          </a:p>
          <a:p>
            <a:pPr algn="ctr"/>
            <a:r>
              <a:rPr lang="en-GB" dirty="0">
                <a:solidFill>
                  <a:schemeClr val="tx1"/>
                </a:solidFill>
              </a:rPr>
              <a:t>of an advert</a:t>
            </a:r>
            <a:endParaRPr lang="en-GB" noProof="1">
              <a:solidFill>
                <a:schemeClr val="tx1"/>
              </a:solidFill>
            </a:endParaRPr>
          </a:p>
        </p:txBody>
      </p:sp>
      <p:cxnSp>
        <p:nvCxnSpPr>
          <p:cNvPr id="22" name="Straight Connector 21"/>
          <p:cNvCxnSpPr>
            <a:endCxn id="21" idx="2"/>
          </p:cNvCxnSpPr>
          <p:nvPr/>
        </p:nvCxnSpPr>
        <p:spPr>
          <a:xfrm>
            <a:off x="1781503" y="2216598"/>
            <a:ext cx="451938" cy="6930"/>
          </a:xfrm>
          <a:prstGeom prst="line">
            <a:avLst/>
          </a:prstGeom>
          <a:ln w="3175">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23" name="Oval 22"/>
          <p:cNvSpPr/>
          <p:nvPr/>
        </p:nvSpPr>
        <p:spPr>
          <a:xfrm>
            <a:off x="2233441" y="2701322"/>
            <a:ext cx="2921883" cy="731796"/>
          </a:xfrm>
          <a:prstGeom prst="ellipse">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solidFill>
                  <a:schemeClr val="tx1"/>
                </a:solidFill>
              </a:rPr>
              <a:t>Change a client</a:t>
            </a:r>
          </a:p>
          <a:p>
            <a:pPr algn="ctr"/>
            <a:r>
              <a:rPr lang="en-GB" dirty="0">
                <a:solidFill>
                  <a:schemeClr val="tx1"/>
                </a:solidFill>
              </a:rPr>
              <a:t>contact</a:t>
            </a:r>
            <a:endParaRPr lang="en-GB" noProof="1">
              <a:solidFill>
                <a:schemeClr val="tx1"/>
              </a:solidFill>
            </a:endParaRPr>
          </a:p>
        </p:txBody>
      </p:sp>
      <p:cxnSp>
        <p:nvCxnSpPr>
          <p:cNvPr id="25" name="Straight Connector 24"/>
          <p:cNvCxnSpPr>
            <a:stCxn id="23" idx="2"/>
          </p:cNvCxnSpPr>
          <p:nvPr/>
        </p:nvCxnSpPr>
        <p:spPr>
          <a:xfrm flipH="1" flipV="1">
            <a:off x="1781503" y="2316626"/>
            <a:ext cx="451938" cy="750594"/>
          </a:xfrm>
          <a:prstGeom prst="line">
            <a:avLst/>
          </a:prstGeom>
          <a:ln w="3175">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30" name="Oval 29"/>
          <p:cNvSpPr/>
          <p:nvPr/>
        </p:nvSpPr>
        <p:spPr>
          <a:xfrm>
            <a:off x="2328037" y="5199543"/>
            <a:ext cx="3095304" cy="1051996"/>
          </a:xfrm>
          <a:prstGeom prst="ellipse">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700" dirty="0">
                <a:solidFill>
                  <a:schemeClr val="tx1"/>
                </a:solidFill>
              </a:rPr>
              <a:t>Assign team of staff to work on a c</a:t>
            </a:r>
            <a:r>
              <a:rPr lang="en-GB" sz="1700" noProof="1">
                <a:solidFill>
                  <a:schemeClr val="tx1"/>
                </a:solidFill>
              </a:rPr>
              <a:t>ampaign</a:t>
            </a:r>
          </a:p>
        </p:txBody>
      </p:sp>
      <p:cxnSp>
        <p:nvCxnSpPr>
          <p:cNvPr id="33" name="Straight Connector 32"/>
          <p:cNvCxnSpPr>
            <a:stCxn id="30" idx="2"/>
          </p:cNvCxnSpPr>
          <p:nvPr/>
        </p:nvCxnSpPr>
        <p:spPr>
          <a:xfrm flipH="1" flipV="1">
            <a:off x="1781503" y="5199543"/>
            <a:ext cx="546534" cy="525998"/>
          </a:xfrm>
          <a:prstGeom prst="line">
            <a:avLst/>
          </a:prstGeom>
          <a:ln w="3175">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34" name="Isosceles Triangle 33"/>
          <p:cNvSpPr/>
          <p:nvPr/>
        </p:nvSpPr>
        <p:spPr>
          <a:xfrm>
            <a:off x="1167020" y="3333261"/>
            <a:ext cx="345480" cy="292808"/>
          </a:xfrm>
          <a:prstGeom prst="triangle">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MY" sz="1400" dirty="0"/>
          </a:p>
        </p:txBody>
      </p:sp>
      <p:cxnSp>
        <p:nvCxnSpPr>
          <p:cNvPr id="36" name="Straight Connector 35"/>
          <p:cNvCxnSpPr>
            <a:stCxn id="34" idx="3"/>
          </p:cNvCxnSpPr>
          <p:nvPr/>
        </p:nvCxnSpPr>
        <p:spPr>
          <a:xfrm flipH="1">
            <a:off x="1338485" y="3626069"/>
            <a:ext cx="1275" cy="472965"/>
          </a:xfrm>
          <a:prstGeom prst="line">
            <a:avLst/>
          </a:prstGeom>
          <a:ln w="3175">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39" name="Oval 38"/>
          <p:cNvSpPr/>
          <p:nvPr/>
        </p:nvSpPr>
        <p:spPr>
          <a:xfrm>
            <a:off x="6222118" y="4645695"/>
            <a:ext cx="2385856" cy="1051996"/>
          </a:xfrm>
          <a:prstGeom prst="ellipse">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700" dirty="0">
                <a:solidFill>
                  <a:schemeClr val="tx1"/>
                </a:solidFill>
              </a:rPr>
              <a:t>Assign staff to work on a c</a:t>
            </a:r>
            <a:r>
              <a:rPr lang="en-GB" sz="1700" noProof="1">
                <a:solidFill>
                  <a:schemeClr val="tx1"/>
                </a:solidFill>
              </a:rPr>
              <a:t>ampaign</a:t>
            </a:r>
          </a:p>
        </p:txBody>
      </p:sp>
      <p:cxnSp>
        <p:nvCxnSpPr>
          <p:cNvPr id="41" name="Straight Arrow Connector 40"/>
          <p:cNvCxnSpPr>
            <a:stCxn id="12" idx="6"/>
            <a:endCxn id="39" idx="2"/>
          </p:cNvCxnSpPr>
          <p:nvPr/>
        </p:nvCxnSpPr>
        <p:spPr>
          <a:xfrm>
            <a:off x="5423341" y="4511487"/>
            <a:ext cx="798777" cy="660206"/>
          </a:xfrm>
          <a:prstGeom prst="straightConnector1">
            <a:avLst/>
          </a:prstGeom>
          <a:ln w="3175">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30" idx="6"/>
            <a:endCxn id="39" idx="2"/>
          </p:cNvCxnSpPr>
          <p:nvPr/>
        </p:nvCxnSpPr>
        <p:spPr>
          <a:xfrm flipV="1">
            <a:off x="5423341" y="5171693"/>
            <a:ext cx="798777" cy="553848"/>
          </a:xfrm>
          <a:prstGeom prst="straightConnector1">
            <a:avLst/>
          </a:prstGeom>
          <a:ln w="3175">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44" name="Isosceles Triangle 43"/>
          <p:cNvSpPr/>
          <p:nvPr/>
        </p:nvSpPr>
        <p:spPr>
          <a:xfrm rot="7631572">
            <a:off x="5956563" y="4949793"/>
            <a:ext cx="288000" cy="288000"/>
          </a:xfrm>
          <a:prstGeom prst="triangle">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MY" sz="1400" dirty="0"/>
          </a:p>
        </p:txBody>
      </p:sp>
      <p:sp>
        <p:nvSpPr>
          <p:cNvPr id="45" name="Isosceles Triangle 44"/>
          <p:cNvSpPr/>
          <p:nvPr/>
        </p:nvSpPr>
        <p:spPr>
          <a:xfrm rot="3366669">
            <a:off x="5969528" y="5118477"/>
            <a:ext cx="288000" cy="288000"/>
          </a:xfrm>
          <a:prstGeom prst="triangle">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MY" sz="1400" dirty="0"/>
          </a:p>
        </p:txBody>
      </p:sp>
      <p:sp>
        <p:nvSpPr>
          <p:cNvPr id="35" name="Content Placeholder 2"/>
          <p:cNvSpPr txBox="1">
            <a:spLocks/>
          </p:cNvSpPr>
          <p:nvPr/>
        </p:nvSpPr>
        <p:spPr>
          <a:xfrm>
            <a:off x="1707929" y="1023043"/>
            <a:ext cx="8229600" cy="583325"/>
          </a:xfrm>
          <a:prstGeom prst="rect">
            <a:avLst/>
          </a:prstGeom>
        </p:spPr>
        <p:txBody>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gn="just">
              <a:defRPr/>
            </a:pPr>
            <a:r>
              <a:rPr lang="en-GB" sz="2800" dirty="0">
                <a:solidFill>
                  <a:srgbClr val="FF33CC"/>
                </a:solidFill>
              </a:rPr>
              <a:t>Generalization</a:t>
            </a:r>
          </a:p>
        </p:txBody>
      </p:sp>
    </p:spTree>
    <p:extLst>
      <p:ext uri="{BB962C8B-B14F-4D97-AF65-F5344CB8AC3E}">
        <p14:creationId xmlns:p14="http://schemas.microsoft.com/office/powerpoint/2010/main" val="41002785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001000" cy="1142682"/>
          </a:xfrm>
        </p:spPr>
        <p:txBody>
          <a:bodyPr>
            <a:normAutofit fontScale="90000"/>
          </a:bodyPr>
          <a:lstStyle/>
          <a:p>
            <a:r>
              <a:rPr lang="en-US" dirty="0"/>
              <a:t>Use Case Description/Specification</a:t>
            </a:r>
            <a:endParaRPr lang="en-MY" dirty="0"/>
          </a:p>
        </p:txBody>
      </p:sp>
      <p:sp>
        <p:nvSpPr>
          <p:cNvPr id="3" name="Content Placeholder 2"/>
          <p:cNvSpPr>
            <a:spLocks noGrp="1"/>
          </p:cNvSpPr>
          <p:nvPr>
            <p:ph idx="1"/>
          </p:nvPr>
        </p:nvSpPr>
        <p:spPr>
          <a:xfrm>
            <a:off x="381000" y="1524000"/>
            <a:ext cx="8305800" cy="5181600"/>
          </a:xfrm>
        </p:spPr>
        <p:txBody>
          <a:bodyPr>
            <a:normAutofit/>
          </a:bodyPr>
          <a:lstStyle/>
          <a:p>
            <a:pPr marL="342900" lvl="1" indent="-342900" algn="just">
              <a:lnSpc>
                <a:spcPct val="80000"/>
              </a:lnSpc>
              <a:buFont typeface="Wingdings" panose="05000000000000000000" pitchFamily="2" charset="2"/>
              <a:buChar char="Ø"/>
              <a:defRPr/>
            </a:pPr>
            <a:r>
              <a:rPr lang="en-GB" sz="2400" dirty="0"/>
              <a:t>Use Case Diagram will be supported by Use Case Description/</a:t>
            </a:r>
            <a:r>
              <a:rPr lang="en-GB" sz="2400" dirty="0" err="1"/>
              <a:t>Dpecification</a:t>
            </a:r>
            <a:r>
              <a:rPr lang="en-GB" sz="2400" dirty="0"/>
              <a:t> </a:t>
            </a:r>
          </a:p>
          <a:p>
            <a:pPr marL="342900" lvl="1" indent="-342900" algn="just">
              <a:lnSpc>
                <a:spcPct val="80000"/>
              </a:lnSpc>
              <a:buFont typeface="Wingdings" panose="05000000000000000000" pitchFamily="2" charset="2"/>
              <a:buChar char="Ø"/>
              <a:defRPr/>
            </a:pPr>
            <a:endParaRPr lang="en-GB" sz="2400" dirty="0"/>
          </a:p>
          <a:p>
            <a:pPr marL="0" lvl="1" indent="0" algn="just">
              <a:lnSpc>
                <a:spcPct val="80000"/>
              </a:lnSpc>
              <a:buNone/>
              <a:defRPr/>
            </a:pPr>
            <a:r>
              <a:rPr lang="en-GB" sz="2400" b="1" u="sng" dirty="0">
                <a:solidFill>
                  <a:srgbClr val="FF33CC"/>
                </a:solidFill>
                <a:effectLst>
                  <a:outerShdw blurRad="38100" dist="38100" dir="2700000" algn="tl">
                    <a:srgbClr val="000000">
                      <a:alpha val="43137"/>
                    </a:srgbClr>
                  </a:outerShdw>
                </a:effectLst>
              </a:rPr>
              <a:t>Format:</a:t>
            </a:r>
          </a:p>
          <a:p>
            <a:pPr lvl="1" algn="just">
              <a:lnSpc>
                <a:spcPct val="80000"/>
              </a:lnSpc>
              <a:buFont typeface="Wingdings" panose="05000000000000000000" pitchFamily="2" charset="2"/>
              <a:buChar char="ü"/>
              <a:defRPr/>
            </a:pPr>
            <a:r>
              <a:rPr lang="en-GB" sz="2200" dirty="0"/>
              <a:t>name of use case</a:t>
            </a:r>
          </a:p>
          <a:p>
            <a:pPr lvl="1" algn="just">
              <a:lnSpc>
                <a:spcPct val="80000"/>
              </a:lnSpc>
              <a:buFont typeface="Wingdings" panose="05000000000000000000" pitchFamily="2" charset="2"/>
              <a:buChar char="ü"/>
              <a:defRPr/>
            </a:pPr>
            <a:r>
              <a:rPr lang="en-GB" sz="2200" dirty="0"/>
              <a:t>brief description</a:t>
            </a:r>
          </a:p>
          <a:p>
            <a:pPr lvl="1" algn="just">
              <a:lnSpc>
                <a:spcPct val="80000"/>
              </a:lnSpc>
              <a:buFont typeface="Wingdings" panose="05000000000000000000" pitchFamily="2" charset="2"/>
              <a:buChar char="ü"/>
              <a:defRPr/>
            </a:pPr>
            <a:r>
              <a:rPr lang="en-GB" sz="2200" dirty="0"/>
              <a:t>actors</a:t>
            </a:r>
          </a:p>
          <a:p>
            <a:pPr lvl="1" algn="just">
              <a:lnSpc>
                <a:spcPct val="80000"/>
              </a:lnSpc>
              <a:buFont typeface="Wingdings" panose="05000000000000000000" pitchFamily="2" charset="2"/>
              <a:buChar char="ü"/>
              <a:defRPr/>
            </a:pPr>
            <a:r>
              <a:rPr lang="en-GB" sz="2200" dirty="0"/>
              <a:t>preconditions (optional) – things that must be true before the use case can take place</a:t>
            </a:r>
          </a:p>
          <a:p>
            <a:pPr lvl="1" algn="just">
              <a:lnSpc>
                <a:spcPct val="80000"/>
              </a:lnSpc>
              <a:buFont typeface="Wingdings" panose="05000000000000000000" pitchFamily="2" charset="2"/>
              <a:buChar char="ü"/>
              <a:defRPr/>
            </a:pPr>
            <a:r>
              <a:rPr lang="en-GB" sz="2200" dirty="0"/>
              <a:t>main flow what does the actor do to create deliverables and how do the deliverables flow to other subsystems</a:t>
            </a:r>
          </a:p>
          <a:p>
            <a:pPr lvl="3" algn="just">
              <a:lnSpc>
                <a:spcPct val="80000"/>
              </a:lnSpc>
              <a:buFont typeface="Wingdings" panose="05000000000000000000" pitchFamily="2" charset="2"/>
              <a:buChar char="Ø"/>
              <a:defRPr/>
            </a:pPr>
            <a:r>
              <a:rPr lang="en-GB" sz="2200" dirty="0" err="1"/>
              <a:t>Subflows</a:t>
            </a:r>
            <a:r>
              <a:rPr lang="en-GB" sz="2200" dirty="0"/>
              <a:t> (optional)</a:t>
            </a:r>
          </a:p>
          <a:p>
            <a:pPr lvl="1" algn="just">
              <a:lnSpc>
                <a:spcPct val="80000"/>
              </a:lnSpc>
              <a:buFont typeface="Wingdings" panose="05000000000000000000" pitchFamily="2" charset="2"/>
              <a:buChar char="ü"/>
              <a:defRPr/>
            </a:pPr>
            <a:r>
              <a:rPr lang="en-GB" sz="2200" dirty="0"/>
              <a:t>alternative flows (alternative courses)</a:t>
            </a:r>
          </a:p>
          <a:p>
            <a:pPr lvl="1" algn="just">
              <a:lnSpc>
                <a:spcPct val="80000"/>
              </a:lnSpc>
              <a:buFont typeface="Wingdings" panose="05000000000000000000" pitchFamily="2" charset="2"/>
              <a:buChar char="ü"/>
              <a:defRPr/>
            </a:pPr>
            <a:r>
              <a:rPr lang="en-GB" sz="2200" dirty="0" err="1"/>
              <a:t>postconditions</a:t>
            </a:r>
            <a:r>
              <a:rPr lang="en-GB" sz="2200" dirty="0"/>
              <a:t> (optional) - things that must be true after the use case has taken place</a:t>
            </a:r>
          </a:p>
        </p:txBody>
      </p:sp>
      <p:sp>
        <p:nvSpPr>
          <p:cNvPr id="4" name="Slide Number Placeholder 3"/>
          <p:cNvSpPr>
            <a:spLocks noGrp="1"/>
          </p:cNvSpPr>
          <p:nvPr>
            <p:ph type="sldNum" sz="quarter" idx="12"/>
          </p:nvPr>
        </p:nvSpPr>
        <p:spPr/>
        <p:txBody>
          <a:bodyPr/>
          <a:lstStyle/>
          <a:p>
            <a:fld id="{305CB61D-FC35-42B4-91C9-278C4754DF0C}" type="slidenum">
              <a:rPr lang="en-US" smtClean="0"/>
              <a:pPr/>
              <a:t>34</a:t>
            </a:fld>
            <a:endParaRPr lang="en-US" dirty="0"/>
          </a:p>
        </p:txBody>
      </p:sp>
    </p:spTree>
    <p:extLst>
      <p:ext uri="{BB962C8B-B14F-4D97-AF65-F5344CB8AC3E}">
        <p14:creationId xmlns:p14="http://schemas.microsoft.com/office/powerpoint/2010/main" val="2979691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a:off x="2419900" y="1417638"/>
            <a:ext cx="3807479" cy="4906313"/>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chemeClr val="tx1"/>
                </a:solidFill>
              </a:rPr>
              <a:t>Soda Machine System</a:t>
            </a:r>
            <a:endParaRPr lang="en-MY" dirty="0">
              <a:solidFill>
                <a:schemeClr val="tx1"/>
              </a:solidFill>
            </a:endParaRPr>
          </a:p>
        </p:txBody>
      </p:sp>
      <p:sp>
        <p:nvSpPr>
          <p:cNvPr id="2" name="Title 1"/>
          <p:cNvSpPr>
            <a:spLocks noGrp="1"/>
          </p:cNvSpPr>
          <p:nvPr>
            <p:ph type="title"/>
          </p:nvPr>
        </p:nvSpPr>
        <p:spPr/>
        <p:txBody>
          <a:bodyPr/>
          <a:lstStyle/>
          <a:p>
            <a:r>
              <a:rPr lang="en-US" dirty="0"/>
              <a:t>Use Case Diagram: Example</a:t>
            </a:r>
            <a:endParaRPr lang="en-MY" dirty="0"/>
          </a:p>
        </p:txBody>
      </p:sp>
      <p:sp>
        <p:nvSpPr>
          <p:cNvPr id="3" name="Slide Number Placeholder 2"/>
          <p:cNvSpPr>
            <a:spLocks noGrp="1"/>
          </p:cNvSpPr>
          <p:nvPr>
            <p:ph type="sldNum" sz="quarter" idx="12"/>
          </p:nvPr>
        </p:nvSpPr>
        <p:spPr/>
        <p:txBody>
          <a:bodyPr/>
          <a:lstStyle/>
          <a:p>
            <a:fld id="{D56DE404-6126-42BF-A614-3D02FDE41F9B}" type="slidenum">
              <a:rPr lang="en-US" smtClean="0"/>
              <a:pPr/>
              <a:t>35</a:t>
            </a:fld>
            <a:endParaRPr lang="en-US" dirty="0"/>
          </a:p>
        </p:txBody>
      </p:sp>
      <p:grpSp>
        <p:nvGrpSpPr>
          <p:cNvPr id="5" name="Group 4"/>
          <p:cNvGrpSpPr/>
          <p:nvPr/>
        </p:nvGrpSpPr>
        <p:grpSpPr>
          <a:xfrm>
            <a:off x="1342150" y="1924296"/>
            <a:ext cx="467831" cy="855732"/>
            <a:chOff x="5286375" y="2538411"/>
            <a:chExt cx="476250" cy="1014414"/>
          </a:xfrm>
        </p:grpSpPr>
        <p:sp>
          <p:nvSpPr>
            <p:cNvPr id="6" name="Oval 5"/>
            <p:cNvSpPr/>
            <p:nvPr/>
          </p:nvSpPr>
          <p:spPr>
            <a:xfrm>
              <a:off x="5381625" y="2538411"/>
              <a:ext cx="288000" cy="288000"/>
            </a:xfrm>
            <a:prstGeom prst="ellipse">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MY" sz="1400" dirty="0"/>
            </a:p>
          </p:txBody>
        </p:sp>
        <p:cxnSp>
          <p:nvCxnSpPr>
            <p:cNvPr id="7" name="Straight Connector 6"/>
            <p:cNvCxnSpPr/>
            <p:nvPr/>
          </p:nvCxnSpPr>
          <p:spPr>
            <a:xfrm>
              <a:off x="5286375" y="3041650"/>
              <a:ext cx="476250" cy="0"/>
            </a:xfrm>
            <a:prstGeom prst="line">
              <a:avLst/>
            </a:prstGeom>
            <a:ln>
              <a:tailEnd type="none"/>
            </a:ln>
          </p:spPr>
          <p:style>
            <a:lnRef idx="1">
              <a:schemeClr val="dk1"/>
            </a:lnRef>
            <a:fillRef idx="0">
              <a:schemeClr val="dk1"/>
            </a:fillRef>
            <a:effectRef idx="0">
              <a:schemeClr val="dk1"/>
            </a:effectRef>
            <a:fontRef idx="minor">
              <a:schemeClr val="tx1"/>
            </a:fontRef>
          </p:style>
        </p:cxnSp>
        <p:cxnSp>
          <p:nvCxnSpPr>
            <p:cNvPr id="8" name="Straight Connector 7"/>
            <p:cNvCxnSpPr>
              <a:stCxn id="6" idx="4"/>
            </p:cNvCxnSpPr>
            <p:nvPr/>
          </p:nvCxnSpPr>
          <p:spPr>
            <a:xfrm>
              <a:off x="5525625" y="2826411"/>
              <a:ext cx="0" cy="420027"/>
            </a:xfrm>
            <a:prstGeom prst="line">
              <a:avLst/>
            </a:prstGeom>
            <a:ln w="3175">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5286375" y="3246438"/>
              <a:ext cx="238125" cy="306387"/>
            </a:xfrm>
            <a:prstGeom prst="line">
              <a:avLst/>
            </a:prstGeom>
            <a:ln w="3175">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5525625" y="3246438"/>
              <a:ext cx="237000" cy="306387"/>
            </a:xfrm>
            <a:prstGeom prst="line">
              <a:avLst/>
            </a:prstGeom>
            <a:ln w="3175">
              <a:solidFill>
                <a:schemeClr val="tx1"/>
              </a:solidFill>
              <a:tailEnd type="none"/>
            </a:ln>
          </p:spPr>
          <p:style>
            <a:lnRef idx="2">
              <a:schemeClr val="accent1"/>
            </a:lnRef>
            <a:fillRef idx="0">
              <a:schemeClr val="accent1"/>
            </a:fillRef>
            <a:effectRef idx="1">
              <a:schemeClr val="accent1"/>
            </a:effectRef>
            <a:fontRef idx="minor">
              <a:schemeClr val="tx1"/>
            </a:fontRef>
          </p:style>
        </p:cxnSp>
      </p:grpSp>
      <p:sp>
        <p:nvSpPr>
          <p:cNvPr id="11" name="TextBox 10"/>
          <p:cNvSpPr txBox="1"/>
          <p:nvPr/>
        </p:nvSpPr>
        <p:spPr>
          <a:xfrm>
            <a:off x="848590" y="2868162"/>
            <a:ext cx="1466193" cy="369332"/>
          </a:xfrm>
          <a:prstGeom prst="rect">
            <a:avLst/>
          </a:prstGeom>
          <a:noFill/>
        </p:spPr>
        <p:txBody>
          <a:bodyPr wrap="square" rtlCol="0">
            <a:spAutoFit/>
          </a:bodyPr>
          <a:lstStyle/>
          <a:p>
            <a:pPr algn="ctr"/>
            <a:r>
              <a:rPr lang="en-US" dirty="0"/>
              <a:t>Customer</a:t>
            </a:r>
            <a:endParaRPr lang="en-MY" dirty="0"/>
          </a:p>
        </p:txBody>
      </p:sp>
      <p:sp>
        <p:nvSpPr>
          <p:cNvPr id="12" name="Oval 11"/>
          <p:cNvSpPr/>
          <p:nvPr/>
        </p:nvSpPr>
        <p:spPr>
          <a:xfrm>
            <a:off x="3071551" y="2055853"/>
            <a:ext cx="2921883" cy="731796"/>
          </a:xfrm>
          <a:prstGeom prst="ellipse">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solidFill>
                  <a:schemeClr val="tx1"/>
                </a:solidFill>
              </a:rPr>
              <a:t>Purchase Drink</a:t>
            </a:r>
            <a:endParaRPr lang="en-GB" noProof="1">
              <a:solidFill>
                <a:schemeClr val="tx1"/>
              </a:solidFill>
            </a:endParaRPr>
          </a:p>
        </p:txBody>
      </p:sp>
      <p:cxnSp>
        <p:nvCxnSpPr>
          <p:cNvPr id="13" name="Straight Connector 12"/>
          <p:cNvCxnSpPr>
            <a:endCxn id="12" idx="2"/>
          </p:cNvCxnSpPr>
          <p:nvPr/>
        </p:nvCxnSpPr>
        <p:spPr>
          <a:xfrm>
            <a:off x="2112579" y="2421751"/>
            <a:ext cx="958972" cy="0"/>
          </a:xfrm>
          <a:prstGeom prst="line">
            <a:avLst/>
          </a:prstGeom>
          <a:ln w="3175">
            <a:solidFill>
              <a:schemeClr val="tx1"/>
            </a:solidFill>
            <a:tailEnd type="none"/>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1342149" y="3517090"/>
            <a:ext cx="467831" cy="855732"/>
            <a:chOff x="5286375" y="2538411"/>
            <a:chExt cx="476250" cy="1014414"/>
          </a:xfrm>
        </p:grpSpPr>
        <p:sp>
          <p:nvSpPr>
            <p:cNvPr id="15" name="Oval 14"/>
            <p:cNvSpPr/>
            <p:nvPr/>
          </p:nvSpPr>
          <p:spPr>
            <a:xfrm>
              <a:off x="5381625" y="2538411"/>
              <a:ext cx="288000" cy="288000"/>
            </a:xfrm>
            <a:prstGeom prst="ellipse">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MY" sz="1400" dirty="0"/>
            </a:p>
          </p:txBody>
        </p:sp>
        <p:cxnSp>
          <p:nvCxnSpPr>
            <p:cNvPr id="16" name="Straight Connector 15"/>
            <p:cNvCxnSpPr/>
            <p:nvPr/>
          </p:nvCxnSpPr>
          <p:spPr>
            <a:xfrm>
              <a:off x="5286375" y="3041650"/>
              <a:ext cx="476250" cy="0"/>
            </a:xfrm>
            <a:prstGeom prst="line">
              <a:avLst/>
            </a:prstGeom>
            <a:ln>
              <a:tailEnd type="none"/>
            </a:ln>
          </p:spPr>
          <p:style>
            <a:lnRef idx="1">
              <a:schemeClr val="dk1"/>
            </a:lnRef>
            <a:fillRef idx="0">
              <a:schemeClr val="dk1"/>
            </a:fillRef>
            <a:effectRef idx="0">
              <a:schemeClr val="dk1"/>
            </a:effectRef>
            <a:fontRef idx="minor">
              <a:schemeClr val="tx1"/>
            </a:fontRef>
          </p:style>
        </p:cxnSp>
        <p:cxnSp>
          <p:nvCxnSpPr>
            <p:cNvPr id="17" name="Straight Connector 16"/>
            <p:cNvCxnSpPr>
              <a:stCxn id="15" idx="4"/>
            </p:cNvCxnSpPr>
            <p:nvPr/>
          </p:nvCxnSpPr>
          <p:spPr>
            <a:xfrm>
              <a:off x="5525625" y="2826411"/>
              <a:ext cx="0" cy="420027"/>
            </a:xfrm>
            <a:prstGeom prst="line">
              <a:avLst/>
            </a:prstGeom>
            <a:ln w="3175">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5286375" y="3246438"/>
              <a:ext cx="238125" cy="306387"/>
            </a:xfrm>
            <a:prstGeom prst="line">
              <a:avLst/>
            </a:prstGeom>
            <a:ln w="3175">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5525625" y="3246438"/>
              <a:ext cx="237000" cy="306387"/>
            </a:xfrm>
            <a:prstGeom prst="line">
              <a:avLst/>
            </a:prstGeom>
            <a:ln w="3175">
              <a:solidFill>
                <a:schemeClr val="tx1"/>
              </a:solidFill>
              <a:tailEnd type="none"/>
            </a:ln>
          </p:spPr>
          <p:style>
            <a:lnRef idx="2">
              <a:schemeClr val="accent1"/>
            </a:lnRef>
            <a:fillRef idx="0">
              <a:schemeClr val="accent1"/>
            </a:fillRef>
            <a:effectRef idx="1">
              <a:schemeClr val="accent1"/>
            </a:effectRef>
            <a:fontRef idx="minor">
              <a:schemeClr val="tx1"/>
            </a:fontRef>
          </p:style>
        </p:cxnSp>
      </p:grpSp>
      <p:sp>
        <p:nvSpPr>
          <p:cNvPr id="20" name="TextBox 19"/>
          <p:cNvSpPr txBox="1"/>
          <p:nvPr/>
        </p:nvSpPr>
        <p:spPr>
          <a:xfrm>
            <a:off x="842967" y="4395566"/>
            <a:ext cx="1466193" cy="369332"/>
          </a:xfrm>
          <a:prstGeom prst="rect">
            <a:avLst/>
          </a:prstGeom>
          <a:noFill/>
        </p:spPr>
        <p:txBody>
          <a:bodyPr wrap="square" rtlCol="0">
            <a:spAutoFit/>
          </a:bodyPr>
          <a:lstStyle/>
          <a:p>
            <a:pPr algn="ctr"/>
            <a:r>
              <a:rPr lang="en-US" dirty="0"/>
              <a:t>Supplier</a:t>
            </a:r>
            <a:endParaRPr lang="en-MY" dirty="0"/>
          </a:p>
        </p:txBody>
      </p:sp>
      <p:sp>
        <p:nvSpPr>
          <p:cNvPr id="21" name="Oval 20"/>
          <p:cNvSpPr/>
          <p:nvPr/>
        </p:nvSpPr>
        <p:spPr>
          <a:xfrm>
            <a:off x="3071551" y="3746309"/>
            <a:ext cx="2921883" cy="731796"/>
          </a:xfrm>
          <a:prstGeom prst="ellipse">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solidFill>
                  <a:schemeClr val="tx1"/>
                </a:solidFill>
              </a:rPr>
              <a:t>Restock Drink</a:t>
            </a:r>
            <a:endParaRPr lang="en-GB" noProof="1">
              <a:solidFill>
                <a:schemeClr val="tx1"/>
              </a:solidFill>
            </a:endParaRPr>
          </a:p>
        </p:txBody>
      </p:sp>
      <p:cxnSp>
        <p:nvCxnSpPr>
          <p:cNvPr id="22" name="Straight Connector 21"/>
          <p:cNvCxnSpPr>
            <a:endCxn id="21" idx="2"/>
          </p:cNvCxnSpPr>
          <p:nvPr/>
        </p:nvCxnSpPr>
        <p:spPr>
          <a:xfrm flipV="1">
            <a:off x="2112579" y="4112207"/>
            <a:ext cx="958972" cy="2155"/>
          </a:xfrm>
          <a:prstGeom prst="line">
            <a:avLst/>
          </a:prstGeom>
          <a:ln w="3175">
            <a:solidFill>
              <a:schemeClr val="tx1"/>
            </a:solidFill>
            <a:tailEnd type="none"/>
          </a:ln>
        </p:spPr>
        <p:style>
          <a:lnRef idx="2">
            <a:schemeClr val="accent1"/>
          </a:lnRef>
          <a:fillRef idx="0">
            <a:schemeClr val="accent1"/>
          </a:fillRef>
          <a:effectRef idx="1">
            <a:schemeClr val="accent1"/>
          </a:effectRef>
          <a:fontRef idx="minor">
            <a:schemeClr val="tx1"/>
          </a:fontRef>
        </p:style>
      </p:cxnSp>
      <p:grpSp>
        <p:nvGrpSpPr>
          <p:cNvPr id="23" name="Group 22"/>
          <p:cNvGrpSpPr/>
          <p:nvPr/>
        </p:nvGrpSpPr>
        <p:grpSpPr>
          <a:xfrm>
            <a:off x="1343256" y="5195419"/>
            <a:ext cx="467831" cy="855732"/>
            <a:chOff x="5286375" y="2538411"/>
            <a:chExt cx="476250" cy="1014414"/>
          </a:xfrm>
        </p:grpSpPr>
        <p:sp>
          <p:nvSpPr>
            <p:cNvPr id="24" name="Oval 23"/>
            <p:cNvSpPr/>
            <p:nvPr/>
          </p:nvSpPr>
          <p:spPr>
            <a:xfrm>
              <a:off x="5381625" y="2538411"/>
              <a:ext cx="288000" cy="288000"/>
            </a:xfrm>
            <a:prstGeom prst="ellipse">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MY" sz="1400" dirty="0"/>
            </a:p>
          </p:txBody>
        </p:sp>
        <p:cxnSp>
          <p:nvCxnSpPr>
            <p:cNvPr id="25" name="Straight Connector 24"/>
            <p:cNvCxnSpPr/>
            <p:nvPr/>
          </p:nvCxnSpPr>
          <p:spPr>
            <a:xfrm>
              <a:off x="5286375" y="3041650"/>
              <a:ext cx="476250" cy="0"/>
            </a:xfrm>
            <a:prstGeom prst="line">
              <a:avLst/>
            </a:prstGeom>
            <a:ln>
              <a:tailEnd type="none"/>
            </a:ln>
          </p:spPr>
          <p:style>
            <a:lnRef idx="1">
              <a:schemeClr val="dk1"/>
            </a:lnRef>
            <a:fillRef idx="0">
              <a:schemeClr val="dk1"/>
            </a:fillRef>
            <a:effectRef idx="0">
              <a:schemeClr val="dk1"/>
            </a:effectRef>
            <a:fontRef idx="minor">
              <a:schemeClr val="tx1"/>
            </a:fontRef>
          </p:style>
        </p:cxnSp>
        <p:cxnSp>
          <p:nvCxnSpPr>
            <p:cNvPr id="26" name="Straight Connector 25"/>
            <p:cNvCxnSpPr>
              <a:stCxn id="24" idx="4"/>
            </p:cNvCxnSpPr>
            <p:nvPr/>
          </p:nvCxnSpPr>
          <p:spPr>
            <a:xfrm>
              <a:off x="5525625" y="2826411"/>
              <a:ext cx="0" cy="420027"/>
            </a:xfrm>
            <a:prstGeom prst="line">
              <a:avLst/>
            </a:prstGeom>
            <a:ln w="3175">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H="1">
              <a:off x="5286375" y="3246438"/>
              <a:ext cx="238125" cy="306387"/>
            </a:xfrm>
            <a:prstGeom prst="line">
              <a:avLst/>
            </a:prstGeom>
            <a:ln w="3175">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5525625" y="3246438"/>
              <a:ext cx="237000" cy="306387"/>
            </a:xfrm>
            <a:prstGeom prst="line">
              <a:avLst/>
            </a:prstGeom>
            <a:ln w="3175">
              <a:solidFill>
                <a:schemeClr val="tx1"/>
              </a:solidFill>
              <a:tailEnd type="none"/>
            </a:ln>
          </p:spPr>
          <p:style>
            <a:lnRef idx="2">
              <a:schemeClr val="accent1"/>
            </a:lnRef>
            <a:fillRef idx="0">
              <a:schemeClr val="accent1"/>
            </a:fillRef>
            <a:effectRef idx="1">
              <a:schemeClr val="accent1"/>
            </a:effectRef>
            <a:fontRef idx="minor">
              <a:schemeClr val="tx1"/>
            </a:fontRef>
          </p:style>
        </p:cxnSp>
      </p:grpSp>
      <p:sp>
        <p:nvSpPr>
          <p:cNvPr id="29" name="TextBox 28"/>
          <p:cNvSpPr txBox="1"/>
          <p:nvPr/>
        </p:nvSpPr>
        <p:spPr>
          <a:xfrm>
            <a:off x="848590" y="6139285"/>
            <a:ext cx="1466193" cy="369332"/>
          </a:xfrm>
          <a:prstGeom prst="rect">
            <a:avLst/>
          </a:prstGeom>
          <a:noFill/>
        </p:spPr>
        <p:txBody>
          <a:bodyPr wrap="square" rtlCol="0">
            <a:spAutoFit/>
          </a:bodyPr>
          <a:lstStyle/>
          <a:p>
            <a:pPr algn="ctr"/>
            <a:r>
              <a:rPr lang="en-US" dirty="0"/>
              <a:t>Collector</a:t>
            </a:r>
            <a:endParaRPr lang="en-MY" dirty="0"/>
          </a:p>
        </p:txBody>
      </p:sp>
      <p:sp>
        <p:nvSpPr>
          <p:cNvPr id="30" name="Oval 29"/>
          <p:cNvSpPr/>
          <p:nvPr/>
        </p:nvSpPr>
        <p:spPr>
          <a:xfrm>
            <a:off x="3071356" y="5371431"/>
            <a:ext cx="2921883" cy="731796"/>
          </a:xfrm>
          <a:prstGeom prst="ellipse">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solidFill>
                  <a:schemeClr val="tx1"/>
                </a:solidFill>
              </a:rPr>
              <a:t>Collect Money</a:t>
            </a:r>
            <a:endParaRPr lang="en-GB" noProof="1">
              <a:solidFill>
                <a:schemeClr val="tx1"/>
              </a:solidFill>
            </a:endParaRPr>
          </a:p>
        </p:txBody>
      </p:sp>
      <p:cxnSp>
        <p:nvCxnSpPr>
          <p:cNvPr id="31" name="Straight Connector 30"/>
          <p:cNvCxnSpPr>
            <a:endCxn id="30" idx="2"/>
          </p:cNvCxnSpPr>
          <p:nvPr/>
        </p:nvCxnSpPr>
        <p:spPr>
          <a:xfrm>
            <a:off x="2112579" y="5737329"/>
            <a:ext cx="958777" cy="0"/>
          </a:xfrm>
          <a:prstGeom prst="line">
            <a:avLst/>
          </a:prstGeom>
          <a:ln w="3175">
            <a:solidFill>
              <a:schemeClr val="tx1"/>
            </a:solidFill>
            <a:tailEnd type="non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83848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Diagram: Example</a:t>
            </a:r>
            <a:endParaRPr lang="en-MY" dirty="0"/>
          </a:p>
        </p:txBody>
      </p:sp>
      <p:sp>
        <p:nvSpPr>
          <p:cNvPr id="32" name="Content Placeholder 31"/>
          <p:cNvSpPr>
            <a:spLocks noGrp="1"/>
          </p:cNvSpPr>
          <p:nvPr>
            <p:ph idx="1"/>
          </p:nvPr>
        </p:nvSpPr>
        <p:spPr>
          <a:xfrm>
            <a:off x="457200" y="1355834"/>
            <a:ext cx="8229600" cy="646387"/>
          </a:xfrm>
        </p:spPr>
        <p:txBody>
          <a:bodyPr/>
          <a:lstStyle/>
          <a:p>
            <a:r>
              <a:rPr lang="en-US" dirty="0"/>
              <a:t>Use Case Specification</a:t>
            </a:r>
            <a:endParaRPr lang="en-MY" dirty="0"/>
          </a:p>
        </p:txBody>
      </p:sp>
      <p:sp>
        <p:nvSpPr>
          <p:cNvPr id="3" name="Slide Number Placeholder 2"/>
          <p:cNvSpPr>
            <a:spLocks noGrp="1"/>
          </p:cNvSpPr>
          <p:nvPr>
            <p:ph type="sldNum" sz="quarter" idx="12"/>
          </p:nvPr>
        </p:nvSpPr>
        <p:spPr/>
        <p:txBody>
          <a:bodyPr/>
          <a:lstStyle/>
          <a:p>
            <a:fld id="{D56DE404-6126-42BF-A614-3D02FDE41F9B}" type="slidenum">
              <a:rPr lang="en-US" smtClean="0"/>
              <a:pPr/>
              <a:t>36</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57689864"/>
              </p:ext>
            </p:extLst>
          </p:nvPr>
        </p:nvGraphicFramePr>
        <p:xfrm>
          <a:off x="861847" y="2339602"/>
          <a:ext cx="7698828" cy="2926080"/>
        </p:xfrm>
        <a:graphic>
          <a:graphicData uri="http://schemas.openxmlformats.org/drawingml/2006/table">
            <a:tbl>
              <a:tblPr firstRow="1" bandRow="1">
                <a:tableStyleId>{69CF1AB2-1976-4502-BF36-3FF5EA218861}</a:tableStyleId>
              </a:tblPr>
              <a:tblGrid>
                <a:gridCol w="3849414">
                  <a:extLst>
                    <a:ext uri="{9D8B030D-6E8A-4147-A177-3AD203B41FA5}">
                      <a16:colId xmlns:a16="http://schemas.microsoft.com/office/drawing/2014/main" xmlns="" val="20000"/>
                    </a:ext>
                  </a:extLst>
                </a:gridCol>
                <a:gridCol w="3849414">
                  <a:extLst>
                    <a:ext uri="{9D8B030D-6E8A-4147-A177-3AD203B41FA5}">
                      <a16:colId xmlns:a16="http://schemas.microsoft.com/office/drawing/2014/main" xmlns="" val="20001"/>
                    </a:ext>
                  </a:extLst>
                </a:gridCol>
              </a:tblGrid>
              <a:tr h="435030">
                <a:tc>
                  <a:txBody>
                    <a:bodyPr/>
                    <a:lstStyle/>
                    <a:p>
                      <a:r>
                        <a:rPr lang="en-US" sz="2400" b="0" dirty="0">
                          <a:latin typeface="+mj-lt"/>
                        </a:rPr>
                        <a:t>Use Case</a:t>
                      </a:r>
                      <a:endParaRPr lang="en-MY" sz="2400" b="0" dirty="0">
                        <a:latin typeface="+mj-lt"/>
                      </a:endParaRPr>
                    </a:p>
                  </a:txBody>
                  <a:tcPr/>
                </a:tc>
                <a:tc>
                  <a:txBody>
                    <a:bodyPr/>
                    <a:lstStyle/>
                    <a:p>
                      <a:r>
                        <a:rPr lang="en-US" sz="2400" b="0" dirty="0">
                          <a:latin typeface="+mj-lt"/>
                        </a:rPr>
                        <a:t>Purchase Drink</a:t>
                      </a:r>
                      <a:endParaRPr lang="en-MY" sz="2400" b="0" dirty="0">
                        <a:latin typeface="+mj-lt"/>
                      </a:endParaRPr>
                    </a:p>
                  </a:txBody>
                  <a:tcPr/>
                </a:tc>
                <a:extLst>
                  <a:ext uri="{0D108BD9-81ED-4DB2-BD59-A6C34878D82A}">
                    <a16:rowId xmlns:a16="http://schemas.microsoft.com/office/drawing/2014/main" xmlns="" val="10000"/>
                  </a:ext>
                </a:extLst>
              </a:tr>
              <a:tr h="1479101">
                <a:tc>
                  <a:txBody>
                    <a:bodyPr/>
                    <a:lstStyle/>
                    <a:p>
                      <a:r>
                        <a:rPr lang="en-US" sz="2400" b="0" dirty="0">
                          <a:latin typeface="+mj-lt"/>
                        </a:rPr>
                        <a:t>Brief Description</a:t>
                      </a:r>
                      <a:endParaRPr lang="en-MY" sz="2400" b="0" dirty="0">
                        <a:latin typeface="+mj-lt"/>
                      </a:endParaRPr>
                    </a:p>
                  </a:txBody>
                  <a:tcPr/>
                </a:tc>
                <a:tc>
                  <a:txBody>
                    <a:bodyPr/>
                    <a:lstStyle/>
                    <a:p>
                      <a:r>
                        <a:rPr lang="en-US" sz="2400" b="0" dirty="0">
                          <a:latin typeface="+mj-lt"/>
                        </a:rPr>
                        <a:t>This use case allows customer to buy a</a:t>
                      </a:r>
                      <a:r>
                        <a:rPr lang="en-US" sz="2400" b="0" baseline="0" dirty="0">
                          <a:latin typeface="+mj-lt"/>
                        </a:rPr>
                        <a:t> </a:t>
                      </a:r>
                      <a:r>
                        <a:rPr lang="en-US" sz="2400" b="0" dirty="0">
                          <a:latin typeface="+mj-lt"/>
                        </a:rPr>
                        <a:t>can of soda from Soda Machine</a:t>
                      </a:r>
                      <a:endParaRPr lang="en-MY" sz="2400" b="0" dirty="0">
                        <a:latin typeface="+mj-lt"/>
                      </a:endParaRPr>
                    </a:p>
                  </a:txBody>
                  <a:tcPr/>
                </a:tc>
                <a:extLst>
                  <a:ext uri="{0D108BD9-81ED-4DB2-BD59-A6C34878D82A}">
                    <a16:rowId xmlns:a16="http://schemas.microsoft.com/office/drawing/2014/main" xmlns="" val="10001"/>
                  </a:ext>
                </a:extLst>
              </a:tr>
              <a:tr h="435030">
                <a:tc>
                  <a:txBody>
                    <a:bodyPr/>
                    <a:lstStyle/>
                    <a:p>
                      <a:r>
                        <a:rPr lang="en-US" sz="2400" b="0" dirty="0">
                          <a:latin typeface="+mj-lt"/>
                        </a:rPr>
                        <a:t>Actor</a:t>
                      </a:r>
                      <a:endParaRPr lang="en-MY" sz="2400" b="0" dirty="0">
                        <a:latin typeface="+mj-lt"/>
                      </a:endParaRPr>
                    </a:p>
                  </a:txBody>
                  <a:tcPr/>
                </a:tc>
                <a:tc>
                  <a:txBody>
                    <a:bodyPr/>
                    <a:lstStyle/>
                    <a:p>
                      <a:r>
                        <a:rPr lang="en-US" sz="2400" b="0" dirty="0">
                          <a:latin typeface="+mj-lt"/>
                        </a:rPr>
                        <a:t>Customer</a:t>
                      </a:r>
                      <a:endParaRPr lang="en-MY" sz="2400" b="0" dirty="0">
                        <a:latin typeface="+mj-lt"/>
                      </a:endParaRPr>
                    </a:p>
                  </a:txBody>
                  <a:tcPr/>
                </a:tc>
                <a:extLst>
                  <a:ext uri="{0D108BD9-81ED-4DB2-BD59-A6C34878D82A}">
                    <a16:rowId xmlns:a16="http://schemas.microsoft.com/office/drawing/2014/main" xmlns="" val="10002"/>
                  </a:ext>
                </a:extLst>
              </a:tr>
              <a:tr h="435030">
                <a:tc>
                  <a:txBody>
                    <a:bodyPr/>
                    <a:lstStyle/>
                    <a:p>
                      <a:r>
                        <a:rPr lang="en-US" sz="2400" b="0" dirty="0">
                          <a:latin typeface="+mj-lt"/>
                        </a:rPr>
                        <a:t>Preconditions(*)</a:t>
                      </a:r>
                      <a:endParaRPr lang="en-MY" sz="2400" b="0" dirty="0">
                        <a:latin typeface="+mj-lt"/>
                      </a:endParaRPr>
                    </a:p>
                  </a:txBody>
                  <a:tcPr/>
                </a:tc>
                <a:tc>
                  <a:txBody>
                    <a:bodyPr/>
                    <a:lstStyle/>
                    <a:p>
                      <a:r>
                        <a:rPr lang="en-US" sz="2400" b="0" dirty="0">
                          <a:latin typeface="+mj-lt"/>
                        </a:rPr>
                        <a:t>A thirsty customer</a:t>
                      </a:r>
                      <a:endParaRPr lang="en-MY" sz="2400" b="0" dirty="0">
                        <a:latin typeface="+mj-lt"/>
                      </a:endParaRPr>
                    </a:p>
                  </a:txBody>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2677156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Diagram: Example</a:t>
            </a:r>
            <a:endParaRPr lang="en-MY" dirty="0"/>
          </a:p>
        </p:txBody>
      </p:sp>
      <p:sp>
        <p:nvSpPr>
          <p:cNvPr id="32" name="Content Placeholder 31"/>
          <p:cNvSpPr>
            <a:spLocks noGrp="1"/>
          </p:cNvSpPr>
          <p:nvPr>
            <p:ph idx="1"/>
          </p:nvPr>
        </p:nvSpPr>
        <p:spPr>
          <a:xfrm>
            <a:off x="457200" y="1355834"/>
            <a:ext cx="8229600" cy="646387"/>
          </a:xfrm>
        </p:spPr>
        <p:txBody>
          <a:bodyPr/>
          <a:lstStyle/>
          <a:p>
            <a:r>
              <a:rPr lang="en-US" dirty="0"/>
              <a:t>Use Case Specification: Main Flow of Events</a:t>
            </a:r>
            <a:endParaRPr lang="en-MY" dirty="0"/>
          </a:p>
        </p:txBody>
      </p:sp>
      <p:sp>
        <p:nvSpPr>
          <p:cNvPr id="3" name="Slide Number Placeholder 2"/>
          <p:cNvSpPr>
            <a:spLocks noGrp="1"/>
          </p:cNvSpPr>
          <p:nvPr>
            <p:ph type="sldNum" sz="quarter" idx="12"/>
          </p:nvPr>
        </p:nvSpPr>
        <p:spPr/>
        <p:txBody>
          <a:bodyPr/>
          <a:lstStyle/>
          <a:p>
            <a:fld id="{D56DE404-6126-42BF-A614-3D02FDE41F9B}" type="slidenum">
              <a:rPr lang="en-US" smtClean="0"/>
              <a:pPr/>
              <a:t>37</a:t>
            </a:fld>
            <a:endParaRPr lang="en-US" dirty="0"/>
          </a:p>
        </p:txBody>
      </p:sp>
      <p:graphicFrame>
        <p:nvGraphicFramePr>
          <p:cNvPr id="6" name="Group 50"/>
          <p:cNvGraphicFramePr>
            <a:graphicFrameLocks noGrp="1"/>
          </p:cNvGraphicFramePr>
          <p:nvPr>
            <p:extLst>
              <p:ext uri="{D42A27DB-BD31-4B8C-83A1-F6EECF244321}">
                <p14:modId xmlns:p14="http://schemas.microsoft.com/office/powerpoint/2010/main" val="2102792561"/>
              </p:ext>
            </p:extLst>
          </p:nvPr>
        </p:nvGraphicFramePr>
        <p:xfrm>
          <a:off x="457200" y="2598512"/>
          <a:ext cx="8451274" cy="2792603"/>
        </p:xfrm>
        <a:graphic>
          <a:graphicData uri="http://schemas.openxmlformats.org/drawingml/2006/table">
            <a:tbl>
              <a:tblPr>
                <a:tableStyleId>{69CF1AB2-1976-4502-BF36-3FF5EA218861}</a:tableStyleId>
              </a:tblPr>
              <a:tblGrid>
                <a:gridCol w="4203358">
                  <a:extLst>
                    <a:ext uri="{9D8B030D-6E8A-4147-A177-3AD203B41FA5}">
                      <a16:colId xmlns:a16="http://schemas.microsoft.com/office/drawing/2014/main" xmlns="" val="20000"/>
                    </a:ext>
                  </a:extLst>
                </a:gridCol>
                <a:gridCol w="4247916">
                  <a:extLst>
                    <a:ext uri="{9D8B030D-6E8A-4147-A177-3AD203B41FA5}">
                      <a16:colId xmlns:a16="http://schemas.microsoft.com/office/drawing/2014/main" xmlns="" val="20001"/>
                    </a:ext>
                  </a:extLst>
                </a:gridCol>
              </a:tblGrid>
              <a:tr h="5492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2600" b="1" u="none" strike="noStrike" cap="none" normalizeH="0" baseline="0" dirty="0">
                          <a:ln>
                            <a:noFill/>
                          </a:ln>
                          <a:effectLst/>
                        </a:rPr>
                        <a:t>Actor Action</a:t>
                      </a:r>
                      <a:endParaRPr kumimoji="0" lang="en-US" sz="2600" b="1" i="0" u="none" strike="noStrike" cap="none" normalizeH="0" baseline="0" dirty="0">
                        <a:ln>
                          <a:noFill/>
                        </a:ln>
                        <a:solidFill>
                          <a:schemeClr val="tx1"/>
                        </a:solidFill>
                        <a:effectLst/>
                        <a:latin typeface="+mn-lt"/>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2600" b="1" u="none" strike="noStrike" cap="none" normalizeH="0" baseline="0" dirty="0">
                          <a:ln>
                            <a:noFill/>
                          </a:ln>
                          <a:effectLst/>
                        </a:rPr>
                        <a:t>System Response</a:t>
                      </a:r>
                      <a:endParaRPr kumimoji="0" lang="en-US" sz="2600" b="1"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xmlns="" val="10000"/>
                  </a:ext>
                </a:extLst>
              </a:tr>
              <a:tr h="604406">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2600" u="none" strike="noStrike" cap="none" normalizeH="0" baseline="0" dirty="0">
                          <a:ln>
                            <a:noFill/>
                          </a:ln>
                          <a:effectLst/>
                        </a:rPr>
                        <a:t>1. Insert coins into   machine</a:t>
                      </a:r>
                      <a:endParaRPr kumimoji="0" lang="en-US" sz="2600" b="0" i="0" u="none" strike="noStrike" cap="none" normalizeH="0" baseline="0" dirty="0">
                        <a:ln>
                          <a:noFill/>
                        </a:ln>
                        <a:solidFill>
                          <a:schemeClr val="tx1"/>
                        </a:solidFill>
                        <a:effectLst/>
                        <a:latin typeface="+mn-lt"/>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2600" u="none" strike="noStrike" cap="none" normalizeH="0" baseline="0" dirty="0">
                          <a:ln>
                            <a:noFill/>
                          </a:ln>
                          <a:effectLst/>
                        </a:rPr>
                        <a:t>2. Verify the coins inserted</a:t>
                      </a:r>
                      <a:endParaRPr kumimoji="0" lang="en-US" sz="2600" b="0"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xmlns="" val="10001"/>
                  </a:ext>
                </a:extLst>
              </a:tr>
              <a:tr h="579438">
                <a:tc>
                  <a:txBody>
                    <a:bodyPr/>
                    <a:lstStyle/>
                    <a:p>
                      <a:pPr marL="361950" marR="0" lvl="0" indent="-36195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2600" u="none" strike="noStrike" cap="none" normalizeH="0" baseline="0" dirty="0">
                          <a:ln>
                            <a:noFill/>
                          </a:ln>
                          <a:effectLst/>
                        </a:rPr>
                        <a:t>3. Enter the selection of drinks </a:t>
                      </a:r>
                      <a:endParaRPr kumimoji="0" lang="en-US" sz="2600" b="0" i="0" u="none" strike="noStrike" cap="none" normalizeH="0" baseline="0" dirty="0">
                        <a:ln>
                          <a:noFill/>
                        </a:ln>
                        <a:solidFill>
                          <a:schemeClr val="tx1"/>
                        </a:solidFill>
                        <a:effectLst/>
                        <a:latin typeface="+mn-lt"/>
                      </a:endParaRPr>
                    </a:p>
                  </a:txBody>
                  <a:tcPr horzOverflow="overflow"/>
                </a:tc>
                <a:tc>
                  <a:txBody>
                    <a:bodyPr/>
                    <a:lstStyle/>
                    <a:p>
                      <a:pPr marL="361950" marR="0" lvl="0" indent="-36195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2600" u="none" strike="noStrike" cap="none" normalizeH="0" baseline="0" dirty="0">
                          <a:ln>
                            <a:noFill/>
                          </a:ln>
                          <a:effectLst/>
                        </a:rPr>
                        <a:t>4. Match the inserted coins &amp; price of  drink selection</a:t>
                      </a: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2600" u="none" strike="noStrike" cap="none" normalizeH="0" baseline="0" dirty="0">
                          <a:ln>
                            <a:noFill/>
                          </a:ln>
                          <a:effectLst/>
                        </a:rPr>
                        <a:t>5. Deliver a can of drink.</a:t>
                      </a:r>
                      <a:endParaRPr kumimoji="0" lang="en-US" sz="2600" b="0"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41054588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Diagram: Example</a:t>
            </a:r>
            <a:endParaRPr lang="en-MY" dirty="0"/>
          </a:p>
        </p:txBody>
      </p:sp>
      <p:sp>
        <p:nvSpPr>
          <p:cNvPr id="32" name="Content Placeholder 31"/>
          <p:cNvSpPr>
            <a:spLocks noGrp="1"/>
          </p:cNvSpPr>
          <p:nvPr>
            <p:ph idx="1"/>
          </p:nvPr>
        </p:nvSpPr>
        <p:spPr>
          <a:xfrm>
            <a:off x="457200" y="1355834"/>
            <a:ext cx="8229600" cy="5155325"/>
          </a:xfrm>
        </p:spPr>
        <p:txBody>
          <a:bodyPr/>
          <a:lstStyle/>
          <a:p>
            <a:r>
              <a:rPr lang="en-US" dirty="0"/>
              <a:t>Use Case Specification: Alternative flows (other scenarios)</a:t>
            </a:r>
          </a:p>
          <a:p>
            <a:pPr marL="0" indent="0">
              <a:spcBef>
                <a:spcPct val="50000"/>
              </a:spcBef>
              <a:buNone/>
            </a:pPr>
            <a:endParaRPr lang="en-US" sz="2000" u="sng" dirty="0">
              <a:solidFill>
                <a:srgbClr val="66FFFF"/>
              </a:solidFill>
              <a:latin typeface="Tahoma" pitchFamily="34" charset="0"/>
            </a:endParaRPr>
          </a:p>
          <a:p>
            <a:pPr marL="0" indent="0">
              <a:spcBef>
                <a:spcPct val="50000"/>
              </a:spcBef>
              <a:buNone/>
            </a:pPr>
            <a:r>
              <a:rPr lang="en-US" sz="2400" b="1" dirty="0">
                <a:latin typeface="Tahoma" pitchFamily="34" charset="0"/>
              </a:rPr>
              <a:t>A1. Step 4: </a:t>
            </a:r>
          </a:p>
          <a:p>
            <a:pPr marL="0" indent="0">
              <a:spcBef>
                <a:spcPct val="50000"/>
              </a:spcBef>
              <a:buNone/>
            </a:pPr>
            <a:r>
              <a:rPr lang="en-US" sz="2400" dirty="0">
                <a:latin typeface="Tahoma" pitchFamily="34" charset="0"/>
              </a:rPr>
              <a:t>If the selected drink does not have  enough stock </a:t>
            </a:r>
          </a:p>
          <a:p>
            <a:pPr>
              <a:spcBef>
                <a:spcPct val="50000"/>
              </a:spcBef>
              <a:buFont typeface="Arial" panose="020B0604020202020204" pitchFamily="34" charset="0"/>
              <a:buChar char="•"/>
            </a:pPr>
            <a:r>
              <a:rPr lang="en-US" sz="2400" dirty="0">
                <a:latin typeface="Tahoma" pitchFamily="34" charset="0"/>
              </a:rPr>
              <a:t>system presents a message ‘sold out ’,</a:t>
            </a:r>
          </a:p>
          <a:p>
            <a:pPr>
              <a:spcBef>
                <a:spcPct val="50000"/>
              </a:spcBef>
              <a:buFont typeface="Arial" panose="020B0604020202020204" pitchFamily="34" charset="0"/>
              <a:buChar char="•"/>
            </a:pPr>
            <a:r>
              <a:rPr lang="en-US" sz="2400" dirty="0">
                <a:latin typeface="Tahoma" pitchFamily="34" charset="0"/>
              </a:rPr>
              <a:t>the system prompts a message &amp; ask the customer for another selection. </a:t>
            </a:r>
            <a:endParaRPr lang="en-US" sz="2000" dirty="0">
              <a:latin typeface="Tahoma" pitchFamily="34" charset="0"/>
            </a:endParaRPr>
          </a:p>
          <a:p>
            <a:pPr>
              <a:spcBef>
                <a:spcPct val="50000"/>
              </a:spcBef>
              <a:buFontTx/>
              <a:buChar char="-"/>
            </a:pPr>
            <a:endParaRPr lang="en-US" sz="2000" dirty="0">
              <a:latin typeface="Tahoma" pitchFamily="34" charset="0"/>
            </a:endParaRPr>
          </a:p>
          <a:p>
            <a:pPr marL="0" indent="0">
              <a:buNone/>
            </a:pPr>
            <a:endParaRPr lang="en-MY" dirty="0"/>
          </a:p>
        </p:txBody>
      </p:sp>
      <p:sp>
        <p:nvSpPr>
          <p:cNvPr id="3" name="Slide Number Placeholder 2"/>
          <p:cNvSpPr>
            <a:spLocks noGrp="1"/>
          </p:cNvSpPr>
          <p:nvPr>
            <p:ph type="sldNum" sz="quarter" idx="12"/>
          </p:nvPr>
        </p:nvSpPr>
        <p:spPr/>
        <p:txBody>
          <a:bodyPr/>
          <a:lstStyle/>
          <a:p>
            <a:fld id="{D56DE404-6126-42BF-A614-3D02FDE41F9B}" type="slidenum">
              <a:rPr lang="en-US" smtClean="0"/>
              <a:pPr/>
              <a:t>38</a:t>
            </a:fld>
            <a:endParaRPr lang="en-US" dirty="0"/>
          </a:p>
        </p:txBody>
      </p:sp>
    </p:spTree>
    <p:extLst>
      <p:ext uri="{BB962C8B-B14F-4D97-AF65-F5344CB8AC3E}">
        <p14:creationId xmlns:p14="http://schemas.microsoft.com/office/powerpoint/2010/main" val="8541920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Diagram: Example</a:t>
            </a:r>
            <a:endParaRPr lang="en-MY" dirty="0"/>
          </a:p>
        </p:txBody>
      </p:sp>
      <p:sp>
        <p:nvSpPr>
          <p:cNvPr id="32" name="Content Placeholder 31"/>
          <p:cNvSpPr>
            <a:spLocks noGrp="1"/>
          </p:cNvSpPr>
          <p:nvPr>
            <p:ph idx="1"/>
          </p:nvPr>
        </p:nvSpPr>
        <p:spPr>
          <a:xfrm>
            <a:off x="457200" y="1355834"/>
            <a:ext cx="8229600" cy="5155325"/>
          </a:xfrm>
        </p:spPr>
        <p:txBody>
          <a:bodyPr/>
          <a:lstStyle/>
          <a:p>
            <a:r>
              <a:rPr lang="en-US" dirty="0"/>
              <a:t>Use Case Specification: Alternative flows (other scenarios)</a:t>
            </a:r>
          </a:p>
          <a:p>
            <a:pPr marL="0" indent="0">
              <a:spcBef>
                <a:spcPct val="50000"/>
              </a:spcBef>
              <a:buNone/>
            </a:pPr>
            <a:endParaRPr lang="en-US" sz="2000" u="sng" dirty="0">
              <a:solidFill>
                <a:srgbClr val="66FFFF"/>
              </a:solidFill>
              <a:latin typeface="Tahoma" pitchFamily="34" charset="0"/>
            </a:endParaRPr>
          </a:p>
          <a:p>
            <a:pPr marL="0" indent="0">
              <a:buNone/>
            </a:pPr>
            <a:r>
              <a:rPr lang="en-US" sz="2400" b="1" dirty="0">
                <a:latin typeface="Tahoma" pitchFamily="34" charset="0"/>
              </a:rPr>
              <a:t>A2. Step 4: </a:t>
            </a:r>
          </a:p>
          <a:p>
            <a:pPr marL="0" indent="0">
              <a:buNone/>
            </a:pPr>
            <a:r>
              <a:rPr lang="en-US" sz="2400" dirty="0">
                <a:latin typeface="Tahoma" pitchFamily="34" charset="0"/>
              </a:rPr>
              <a:t>If amount of payment given are less than price of drink</a:t>
            </a:r>
          </a:p>
          <a:p>
            <a:pPr>
              <a:buFont typeface="Arial" panose="020B0604020202020204" pitchFamily="34" charset="0"/>
              <a:buChar char="•"/>
            </a:pPr>
            <a:r>
              <a:rPr lang="en-US" sz="2400" dirty="0">
                <a:latin typeface="Tahoma" pitchFamily="34" charset="0"/>
              </a:rPr>
              <a:t>System presents a message ‘balance not enough’.</a:t>
            </a:r>
          </a:p>
          <a:p>
            <a:pPr>
              <a:spcBef>
                <a:spcPct val="50000"/>
              </a:spcBef>
              <a:buFontTx/>
              <a:buChar char="-"/>
            </a:pPr>
            <a:endParaRPr lang="en-US" sz="2000" dirty="0">
              <a:latin typeface="Tahoma" pitchFamily="34" charset="0"/>
            </a:endParaRPr>
          </a:p>
          <a:p>
            <a:pPr marL="0" indent="0">
              <a:buNone/>
            </a:pPr>
            <a:endParaRPr lang="en-MY" dirty="0"/>
          </a:p>
        </p:txBody>
      </p:sp>
      <p:sp>
        <p:nvSpPr>
          <p:cNvPr id="3" name="Slide Number Placeholder 2"/>
          <p:cNvSpPr>
            <a:spLocks noGrp="1"/>
          </p:cNvSpPr>
          <p:nvPr>
            <p:ph type="sldNum" sz="quarter" idx="12"/>
          </p:nvPr>
        </p:nvSpPr>
        <p:spPr/>
        <p:txBody>
          <a:bodyPr/>
          <a:lstStyle/>
          <a:p>
            <a:fld id="{D56DE404-6126-42BF-A614-3D02FDE41F9B}" type="slidenum">
              <a:rPr lang="en-US" smtClean="0"/>
              <a:pPr/>
              <a:t>39</a:t>
            </a:fld>
            <a:endParaRPr lang="en-US" dirty="0"/>
          </a:p>
        </p:txBody>
      </p:sp>
    </p:spTree>
    <p:extLst>
      <p:ext uri="{BB962C8B-B14F-4D97-AF65-F5344CB8AC3E}">
        <p14:creationId xmlns:p14="http://schemas.microsoft.com/office/powerpoint/2010/main" val="234147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04800" y="274638"/>
            <a:ext cx="8653463" cy="762000"/>
          </a:xfrm>
          <a:noFill/>
        </p:spPr>
        <p:txBody>
          <a:bodyPr>
            <a:normAutofit fontScale="90000"/>
          </a:bodyPr>
          <a:lstStyle/>
          <a:p>
            <a:pPr>
              <a:lnSpc>
                <a:spcPct val="110000"/>
              </a:lnSpc>
            </a:pPr>
            <a:r>
              <a:rPr kumimoji="0" lang="en-US" altLang="en-US" dirty="0"/>
              <a:t>Requirements Classification (1)</a:t>
            </a:r>
          </a:p>
        </p:txBody>
      </p:sp>
      <p:sp>
        <p:nvSpPr>
          <p:cNvPr id="23555" name="Rectangle 3"/>
          <p:cNvSpPr>
            <a:spLocks noGrp="1" noChangeArrowheads="1"/>
          </p:cNvSpPr>
          <p:nvPr>
            <p:ph idx="1"/>
          </p:nvPr>
        </p:nvSpPr>
        <p:spPr>
          <a:xfrm>
            <a:off x="762000" y="1066801"/>
            <a:ext cx="8099425" cy="2895599"/>
          </a:xfrm>
          <a:noFill/>
        </p:spPr>
        <p:txBody>
          <a:bodyPr>
            <a:normAutofit/>
          </a:bodyPr>
          <a:lstStyle/>
          <a:p>
            <a:pPr marL="342900" indent="-342900">
              <a:spcBef>
                <a:spcPts val="300"/>
              </a:spcBef>
              <a:buFont typeface="Arial" panose="020B0604020202020204" pitchFamily="34" charset="0"/>
              <a:buChar char="•"/>
            </a:pPr>
            <a:r>
              <a:rPr kumimoji="0" lang="en-US" altLang="en-US" sz="2600" dirty="0"/>
              <a:t>Analyst </a:t>
            </a:r>
            <a:r>
              <a:rPr kumimoji="0" lang="en-US" altLang="en-US" sz="2600" dirty="0">
                <a:solidFill>
                  <a:srgbClr val="FF33CC"/>
                </a:solidFill>
              </a:rPr>
              <a:t>must classify </a:t>
            </a:r>
            <a:r>
              <a:rPr kumimoji="0" lang="en-US" altLang="en-US" sz="2600" dirty="0"/>
              <a:t>the requirements to various categories so that they can document and use it appropriately </a:t>
            </a:r>
          </a:p>
          <a:p>
            <a:pPr marL="452628" indent="-342900">
              <a:spcBef>
                <a:spcPts val="300"/>
              </a:spcBef>
              <a:buFont typeface="Arial" panose="020B0604020202020204" pitchFamily="34" charset="0"/>
              <a:buChar char="•"/>
            </a:pPr>
            <a:endParaRPr kumimoji="0" lang="en-US" altLang="en-US" sz="2600" dirty="0"/>
          </a:p>
          <a:p>
            <a:pPr marL="342900" indent="-342900">
              <a:spcBef>
                <a:spcPts val="300"/>
              </a:spcBef>
              <a:buFont typeface="Arial" panose="020B0604020202020204" pitchFamily="34" charset="0"/>
              <a:buChar char="•"/>
            </a:pPr>
            <a:r>
              <a:rPr lang="en-US" altLang="en-US" sz="2600" dirty="0"/>
              <a:t>Requirements can be classified on a number of dimensions (next slide…) </a:t>
            </a:r>
            <a:endParaRPr kumimoji="0" lang="en-US" altLang="en-US" sz="2600" dirty="0"/>
          </a:p>
        </p:txBody>
      </p:sp>
      <p:sp>
        <p:nvSpPr>
          <p:cNvPr id="2" name="Slide Number Placeholder 1"/>
          <p:cNvSpPr>
            <a:spLocks noGrp="1"/>
          </p:cNvSpPr>
          <p:nvPr>
            <p:ph type="sldNum" sz="quarter" idx="12"/>
          </p:nvPr>
        </p:nvSpPr>
        <p:spPr/>
        <p:txBody>
          <a:bodyPr/>
          <a:lstStyle/>
          <a:p>
            <a:fld id="{BFEBEB0A-9E3D-4B14-9782-E2AE3DA60D96}" type="slidenum">
              <a:rPr lang="en-US" smtClean="0"/>
              <a:pPr/>
              <a:t>4</a:t>
            </a:fld>
            <a:endParaRPr lang="en-US"/>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3810000"/>
            <a:ext cx="1524000" cy="243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92560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Diagram: Example</a:t>
            </a:r>
            <a:endParaRPr lang="en-MY" dirty="0"/>
          </a:p>
        </p:txBody>
      </p:sp>
      <p:sp>
        <p:nvSpPr>
          <p:cNvPr id="32" name="Content Placeholder 31"/>
          <p:cNvSpPr>
            <a:spLocks noGrp="1"/>
          </p:cNvSpPr>
          <p:nvPr>
            <p:ph idx="1"/>
          </p:nvPr>
        </p:nvSpPr>
        <p:spPr>
          <a:xfrm>
            <a:off x="457200" y="1355834"/>
            <a:ext cx="8229600" cy="5155325"/>
          </a:xfrm>
        </p:spPr>
        <p:txBody>
          <a:bodyPr/>
          <a:lstStyle/>
          <a:p>
            <a:r>
              <a:rPr lang="en-US" dirty="0"/>
              <a:t>Use Case Specification: Alternative flows (other scenarios)</a:t>
            </a:r>
          </a:p>
          <a:p>
            <a:pPr marL="0" indent="0">
              <a:spcBef>
                <a:spcPct val="50000"/>
              </a:spcBef>
              <a:buNone/>
            </a:pPr>
            <a:endParaRPr lang="en-US" sz="2000" u="sng" dirty="0">
              <a:solidFill>
                <a:srgbClr val="66FFFF"/>
              </a:solidFill>
              <a:latin typeface="Tahoma" pitchFamily="34" charset="0"/>
            </a:endParaRPr>
          </a:p>
          <a:p>
            <a:pPr marL="0" indent="0">
              <a:buNone/>
            </a:pPr>
            <a:r>
              <a:rPr lang="en-US" sz="2400" b="1" dirty="0">
                <a:latin typeface="Tahoma" pitchFamily="34" charset="0"/>
              </a:rPr>
              <a:t>A3. Step 5</a:t>
            </a:r>
            <a:r>
              <a:rPr lang="en-US" sz="2400" dirty="0">
                <a:latin typeface="Tahoma" pitchFamily="34" charset="0"/>
              </a:rPr>
              <a:t>: </a:t>
            </a:r>
          </a:p>
          <a:p>
            <a:pPr marL="0" indent="0">
              <a:buNone/>
            </a:pPr>
            <a:r>
              <a:rPr lang="en-US" sz="2400" dirty="0">
                <a:latin typeface="Tahoma" pitchFamily="34" charset="0"/>
              </a:rPr>
              <a:t>If amount of payment given is more than price of drink</a:t>
            </a:r>
          </a:p>
          <a:p>
            <a:pPr>
              <a:buFont typeface="Arial" panose="020B0604020202020204" pitchFamily="34" charset="0"/>
              <a:buChar char="•"/>
            </a:pPr>
            <a:r>
              <a:rPr lang="en-US" sz="2400" dirty="0">
                <a:latin typeface="Tahoma" pitchFamily="34" charset="0"/>
              </a:rPr>
              <a:t>System delivers the selected drink &amp; refund the extra change.</a:t>
            </a:r>
          </a:p>
          <a:p>
            <a:endParaRPr lang="en-US" sz="2400" dirty="0">
              <a:latin typeface="Tahoma" pitchFamily="34" charset="0"/>
            </a:endParaRPr>
          </a:p>
          <a:p>
            <a:pPr marL="0" indent="0">
              <a:buNone/>
            </a:pPr>
            <a:r>
              <a:rPr lang="en-US" sz="2400" u="sng" dirty="0" err="1">
                <a:latin typeface="Tahoma" pitchFamily="34" charset="0"/>
              </a:rPr>
              <a:t>Postconditions</a:t>
            </a:r>
            <a:r>
              <a:rPr lang="en-US" sz="2400" u="sng" dirty="0">
                <a:latin typeface="Tahoma" pitchFamily="34" charset="0"/>
              </a:rPr>
              <a:t>(*):</a:t>
            </a:r>
            <a:r>
              <a:rPr lang="en-US" sz="2400" dirty="0">
                <a:latin typeface="Tahoma" pitchFamily="34" charset="0"/>
              </a:rPr>
              <a:t> The customer received a can of soda or the returned money</a:t>
            </a:r>
          </a:p>
          <a:p>
            <a:pPr>
              <a:spcBef>
                <a:spcPct val="50000"/>
              </a:spcBef>
              <a:buFontTx/>
              <a:buChar char="-"/>
            </a:pPr>
            <a:endParaRPr lang="en-US" sz="2000" dirty="0">
              <a:latin typeface="Tahoma" pitchFamily="34" charset="0"/>
            </a:endParaRPr>
          </a:p>
          <a:p>
            <a:pPr marL="0" indent="0">
              <a:buNone/>
            </a:pPr>
            <a:endParaRPr lang="en-MY" dirty="0"/>
          </a:p>
        </p:txBody>
      </p:sp>
      <p:sp>
        <p:nvSpPr>
          <p:cNvPr id="3" name="Slide Number Placeholder 2"/>
          <p:cNvSpPr>
            <a:spLocks noGrp="1"/>
          </p:cNvSpPr>
          <p:nvPr>
            <p:ph type="sldNum" sz="quarter" idx="12"/>
          </p:nvPr>
        </p:nvSpPr>
        <p:spPr/>
        <p:txBody>
          <a:bodyPr/>
          <a:lstStyle/>
          <a:p>
            <a:fld id="{D56DE404-6126-42BF-A614-3D02FDE41F9B}" type="slidenum">
              <a:rPr lang="en-US" smtClean="0"/>
              <a:pPr/>
              <a:t>40</a:t>
            </a:fld>
            <a:endParaRPr lang="en-US" dirty="0"/>
          </a:p>
        </p:txBody>
      </p:sp>
    </p:spTree>
    <p:extLst>
      <p:ext uri="{BB962C8B-B14F-4D97-AF65-F5344CB8AC3E}">
        <p14:creationId xmlns:p14="http://schemas.microsoft.com/office/powerpoint/2010/main" val="7619077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7391400" cy="609600"/>
          </a:xfrm>
        </p:spPr>
        <p:txBody>
          <a:bodyPr>
            <a:noAutofit/>
          </a:bodyPr>
          <a:lstStyle/>
          <a:p>
            <a:r>
              <a:rPr lang="en-US" altLang="en-US" dirty="0"/>
              <a:t>Conceptual Modeling </a:t>
            </a:r>
            <a:endParaRPr lang="en-MY" dirty="0"/>
          </a:p>
        </p:txBody>
      </p:sp>
      <p:sp>
        <p:nvSpPr>
          <p:cNvPr id="4" name="Content Placeholder 3"/>
          <p:cNvSpPr>
            <a:spLocks noGrp="1"/>
          </p:cNvSpPr>
          <p:nvPr>
            <p:ph idx="1"/>
          </p:nvPr>
        </p:nvSpPr>
        <p:spPr/>
        <p:txBody>
          <a:bodyPr>
            <a:normAutofit/>
          </a:bodyPr>
          <a:lstStyle/>
          <a:p>
            <a:r>
              <a:rPr lang="en-US" sz="2600" dirty="0" err="1"/>
              <a:t>i</a:t>
            </a:r>
            <a:r>
              <a:rPr lang="en-US" sz="2600" dirty="0"/>
              <a:t>) Context Models </a:t>
            </a:r>
          </a:p>
          <a:p>
            <a:r>
              <a:rPr lang="en-US" sz="2600" dirty="0"/>
              <a:t>ii) Interaction Models</a:t>
            </a:r>
          </a:p>
          <a:p>
            <a:r>
              <a:rPr lang="en-US" sz="2600" dirty="0"/>
              <a:t>iii) </a:t>
            </a:r>
            <a:r>
              <a:rPr lang="en-US" sz="2600" dirty="0">
                <a:solidFill>
                  <a:srgbClr val="FF33CC"/>
                </a:solidFill>
              </a:rPr>
              <a:t>Structural Models </a:t>
            </a:r>
          </a:p>
          <a:p>
            <a:r>
              <a:rPr lang="en-US" sz="2600" dirty="0"/>
              <a:t>iv) Behavioral Models </a:t>
            </a:r>
            <a:endParaRPr lang="en-MY" sz="2600" dirty="0"/>
          </a:p>
        </p:txBody>
      </p:sp>
      <p:sp>
        <p:nvSpPr>
          <p:cNvPr id="3" name="Slide Number Placeholder 2"/>
          <p:cNvSpPr>
            <a:spLocks noGrp="1"/>
          </p:cNvSpPr>
          <p:nvPr>
            <p:ph type="sldNum" sz="quarter" idx="12"/>
          </p:nvPr>
        </p:nvSpPr>
        <p:spPr/>
        <p:txBody>
          <a:bodyPr/>
          <a:lstStyle/>
          <a:p>
            <a:fld id="{BFEBEB0A-9E3D-4B14-9782-E2AE3DA60D96}" type="slidenum">
              <a:rPr lang="en-US" smtClean="0"/>
              <a:pPr/>
              <a:t>41</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3811386"/>
            <a:ext cx="3762375" cy="25036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Oval 17"/>
          <p:cNvSpPr>
            <a:spLocks noChangeArrowheads="1"/>
          </p:cNvSpPr>
          <p:nvPr/>
        </p:nvSpPr>
        <p:spPr bwMode="auto">
          <a:xfrm>
            <a:off x="221673" y="2743200"/>
            <a:ext cx="5228601" cy="762001"/>
          </a:xfrm>
          <a:prstGeom prst="ellipse">
            <a:avLst/>
          </a:prstGeom>
          <a:noFill/>
          <a:ln w="9525">
            <a:solidFill>
              <a:schemeClr val="tx1"/>
            </a:solidFill>
            <a:round/>
            <a:headEnd/>
            <a:tailEnd/>
          </a:ln>
          <a:effectLst>
            <a:outerShdw blurRad="88900" dist="482600" dir="5640000" algn="ctr" rotWithShape="0">
              <a:srgbClr val="000000">
                <a:alpha val="83000"/>
              </a:srgbClr>
            </a:outerShdw>
            <a:reflection stA="95000" endPos="65000" dist="50800" dir="5400000" sy="-100000" algn="bl" rotWithShape="0"/>
          </a:effectLs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MY" altLang="en-US">
              <a:solidFill>
                <a:srgbClr val="FF0000"/>
              </a:solidFill>
            </a:endParaRPr>
          </a:p>
        </p:txBody>
      </p:sp>
    </p:spTree>
    <p:extLst>
      <p:ext uri="{BB962C8B-B14F-4D97-AF65-F5344CB8AC3E}">
        <p14:creationId xmlns:p14="http://schemas.microsoft.com/office/powerpoint/2010/main" val="4132047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770" decel="100000"/>
                                        <p:tgtEl>
                                          <p:spTgt spid="6"/>
                                        </p:tgtEl>
                                      </p:cBhvr>
                                    </p:animEffect>
                                    <p:animScale>
                                      <p:cBhvr>
                                        <p:cTn id="8" dur="770" decel="100000"/>
                                        <p:tgtEl>
                                          <p:spTgt spid="6"/>
                                        </p:tgtEl>
                                      </p:cBhvr>
                                      <p:from x="10000" y="10000"/>
                                      <p:to x="200000" y="450000"/>
                                    </p:animScale>
                                    <p:animScale>
                                      <p:cBhvr>
                                        <p:cTn id="9" dur="1230" accel="100000" fill="hold">
                                          <p:stCondLst>
                                            <p:cond delay="770"/>
                                          </p:stCondLst>
                                        </p:cTn>
                                        <p:tgtEl>
                                          <p:spTgt spid="6"/>
                                        </p:tgtEl>
                                      </p:cBhvr>
                                      <p:from x="200000" y="450000"/>
                                      <p:to x="100000" y="100000"/>
                                    </p:animScale>
                                    <p:set>
                                      <p:cBhvr>
                                        <p:cTn id="10" dur="770" fill="hold"/>
                                        <p:tgtEl>
                                          <p:spTgt spid="6"/>
                                        </p:tgtEl>
                                        <p:attrNameLst>
                                          <p:attrName>ppt_x</p:attrName>
                                        </p:attrNameLst>
                                      </p:cBhvr>
                                      <p:to>
                                        <p:strVal val="(0.5)"/>
                                      </p:to>
                                    </p:set>
                                    <p:anim from="(0.5)" to="(#ppt_x)" calcmode="lin" valueType="num">
                                      <p:cBhvr>
                                        <p:cTn id="11" dur="1230" accel="100000" fill="hold">
                                          <p:stCondLst>
                                            <p:cond delay="770"/>
                                          </p:stCondLst>
                                        </p:cTn>
                                        <p:tgtEl>
                                          <p:spTgt spid="6"/>
                                        </p:tgtEl>
                                        <p:attrNameLst>
                                          <p:attrName>ppt_x</p:attrName>
                                        </p:attrNameLst>
                                      </p:cBhvr>
                                    </p:anim>
                                    <p:set>
                                      <p:cBhvr>
                                        <p:cTn id="12" dur="770" fill="hold"/>
                                        <p:tgtEl>
                                          <p:spTgt spid="6"/>
                                        </p:tgtEl>
                                        <p:attrNameLst>
                                          <p:attrName>ppt_y</p:attrName>
                                        </p:attrNameLst>
                                      </p:cBhvr>
                                      <p:to>
                                        <p:strVal val="(#ppt_y+0.4)"/>
                                      </p:to>
                                    </p:set>
                                    <p:anim from="(#ppt_y+0.4)" to="(#ppt_y)" calcmode="lin" valueType="num">
                                      <p:cBhvr>
                                        <p:cTn id="13" dur="1230" accel="100000" fill="hold">
                                          <p:stCondLst>
                                            <p:cond delay="770"/>
                                          </p:stCondLst>
                                        </p:cTn>
                                        <p:tgtEl>
                                          <p:spTgt spid="6"/>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915400" cy="1371600"/>
          </a:xfrm>
        </p:spPr>
        <p:txBody>
          <a:bodyPr/>
          <a:lstStyle/>
          <a:p>
            <a:r>
              <a:rPr lang="en-US" altLang="en-US" dirty="0"/>
              <a:t>Conceptual Modeling</a:t>
            </a:r>
            <a:endParaRPr lang="en-MY" dirty="0"/>
          </a:p>
        </p:txBody>
      </p:sp>
      <p:sp>
        <p:nvSpPr>
          <p:cNvPr id="4" name="Content Placeholder 3"/>
          <p:cNvSpPr>
            <a:spLocks noGrp="1"/>
          </p:cNvSpPr>
          <p:nvPr>
            <p:ph idx="1"/>
          </p:nvPr>
        </p:nvSpPr>
        <p:spPr>
          <a:xfrm>
            <a:off x="457200" y="1676400"/>
            <a:ext cx="7924800" cy="4572000"/>
          </a:xfrm>
        </p:spPr>
        <p:txBody>
          <a:bodyPr>
            <a:normAutofit/>
          </a:bodyPr>
          <a:lstStyle/>
          <a:p>
            <a:r>
              <a:rPr lang="en-US" sz="3000" b="1" dirty="0">
                <a:solidFill>
                  <a:srgbClr val="FF0000"/>
                </a:solidFill>
                <a:effectLst>
                  <a:outerShdw blurRad="38100" dist="38100" dir="2700000" algn="tl">
                    <a:srgbClr val="000000">
                      <a:alpha val="43137"/>
                    </a:srgbClr>
                  </a:outerShdw>
                </a:effectLst>
              </a:rPr>
              <a:t>iii) Structural Models </a:t>
            </a:r>
          </a:p>
          <a:p>
            <a:pPr lvl="1">
              <a:buFont typeface="Wingdings" panose="05000000000000000000" pitchFamily="2" charset="2"/>
              <a:buChar char="Ø"/>
            </a:pPr>
            <a:r>
              <a:rPr lang="en-US" sz="2400" dirty="0"/>
              <a:t>Display the </a:t>
            </a:r>
            <a:r>
              <a:rPr lang="en-US" sz="2400" b="1" dirty="0">
                <a:solidFill>
                  <a:srgbClr val="FF33CC"/>
                </a:solidFill>
                <a:effectLst>
                  <a:outerShdw blurRad="38100" dist="38100" dir="2700000" algn="tl">
                    <a:srgbClr val="000000">
                      <a:alpha val="43137"/>
                    </a:srgbClr>
                  </a:outerShdw>
                </a:effectLst>
              </a:rPr>
              <a:t>organization</a:t>
            </a:r>
            <a:r>
              <a:rPr lang="en-US" sz="2400" dirty="0"/>
              <a:t> of a system in terms of the components that make up that system and their relationships </a:t>
            </a:r>
          </a:p>
          <a:p>
            <a:pPr lvl="2">
              <a:buFont typeface="Wingdings" panose="05000000000000000000" pitchFamily="2" charset="2"/>
              <a:buChar char="Ø"/>
            </a:pPr>
            <a:r>
              <a:rPr lang="en-US" sz="2200" dirty="0" err="1"/>
              <a:t>Eg</a:t>
            </a:r>
            <a:r>
              <a:rPr lang="en-US" sz="2200" dirty="0"/>
              <a:t>: </a:t>
            </a:r>
            <a:r>
              <a:rPr lang="en-US" sz="2200" b="1" dirty="0">
                <a:solidFill>
                  <a:srgbClr val="0070C0"/>
                </a:solidFill>
                <a:effectLst>
                  <a:outerShdw blurRad="38100" dist="38100" dir="2700000" algn="tl">
                    <a:srgbClr val="000000">
                      <a:alpha val="43137"/>
                    </a:srgbClr>
                  </a:outerShdw>
                </a:effectLst>
              </a:rPr>
              <a:t>Class Diagram </a:t>
            </a:r>
            <a:r>
              <a:rPr lang="en-US" sz="2200" dirty="0"/>
              <a:t>in UML {</a:t>
            </a:r>
            <a:r>
              <a:rPr lang="en-US" sz="2200" dirty="0">
                <a:solidFill>
                  <a:srgbClr val="FF33CC"/>
                </a:solidFill>
              </a:rPr>
              <a:t>discuss in this chapter</a:t>
            </a:r>
            <a:r>
              <a:rPr lang="en-US" sz="2200" dirty="0"/>
              <a:t>) </a:t>
            </a:r>
          </a:p>
          <a:p>
            <a:pPr lvl="1">
              <a:buFont typeface="Wingdings" panose="05000000000000000000" pitchFamily="2" charset="2"/>
              <a:buChar char="Ø"/>
            </a:pPr>
            <a:endParaRPr lang="en-US" sz="2400" dirty="0"/>
          </a:p>
          <a:p>
            <a:pPr lvl="1">
              <a:buFont typeface="Wingdings" panose="05000000000000000000" pitchFamily="2" charset="2"/>
              <a:buChar char="Ø"/>
            </a:pPr>
            <a:r>
              <a:rPr lang="en-US" sz="2400" dirty="0"/>
              <a:t>Display the </a:t>
            </a:r>
            <a:r>
              <a:rPr lang="en-US" sz="2400" b="1" dirty="0">
                <a:solidFill>
                  <a:srgbClr val="FF33CC"/>
                </a:solidFill>
                <a:effectLst>
                  <a:outerShdw blurRad="38100" dist="38100" dir="2700000" algn="tl">
                    <a:srgbClr val="000000">
                      <a:alpha val="43137"/>
                    </a:srgbClr>
                  </a:outerShdw>
                </a:effectLst>
              </a:rPr>
              <a:t>organization</a:t>
            </a:r>
            <a:r>
              <a:rPr lang="en-US" sz="2400" dirty="0"/>
              <a:t> of data or entities  </a:t>
            </a:r>
          </a:p>
          <a:p>
            <a:pPr lvl="2">
              <a:buFont typeface="Wingdings" panose="05000000000000000000" pitchFamily="2" charset="2"/>
              <a:buChar char="Ø"/>
            </a:pPr>
            <a:r>
              <a:rPr lang="en-US" sz="2200" dirty="0" err="1"/>
              <a:t>Eg</a:t>
            </a:r>
            <a:r>
              <a:rPr lang="en-US" sz="2200" dirty="0"/>
              <a:t>: Entity Relationship Diagram (ERD) </a:t>
            </a:r>
          </a:p>
          <a:p>
            <a:pPr marL="320040" lvl="1" indent="0">
              <a:buNone/>
            </a:pPr>
            <a:r>
              <a:rPr lang="en-US" sz="2400" dirty="0"/>
              <a:t>       	        {Refer to Database &amp; SAD course}  </a:t>
            </a:r>
          </a:p>
          <a:p>
            <a:pPr lvl="1"/>
            <a:endParaRPr lang="en-MY" dirty="0"/>
          </a:p>
        </p:txBody>
      </p:sp>
      <p:sp>
        <p:nvSpPr>
          <p:cNvPr id="3" name="Slide Number Placeholder 2"/>
          <p:cNvSpPr>
            <a:spLocks noGrp="1"/>
          </p:cNvSpPr>
          <p:nvPr>
            <p:ph type="sldNum" sz="quarter" idx="12"/>
          </p:nvPr>
        </p:nvSpPr>
        <p:spPr/>
        <p:txBody>
          <a:bodyPr/>
          <a:lstStyle/>
          <a:p>
            <a:fld id="{BFEBEB0A-9E3D-4B14-9782-E2AE3DA60D96}" type="slidenum">
              <a:rPr lang="en-US" smtClean="0"/>
              <a:pPr/>
              <a:t>42</a:t>
            </a:fld>
            <a:endParaRPr lang="en-US"/>
          </a:p>
        </p:txBody>
      </p:sp>
    </p:spTree>
    <p:extLst>
      <p:ext uri="{BB962C8B-B14F-4D97-AF65-F5344CB8AC3E}">
        <p14:creationId xmlns:p14="http://schemas.microsoft.com/office/powerpoint/2010/main" val="41713838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altLang="en-US" dirty="0"/>
              <a:t>Conceptual Modeling </a:t>
            </a:r>
            <a:endParaRPr lang="en-MY" dirty="0"/>
          </a:p>
        </p:txBody>
      </p:sp>
      <p:sp>
        <p:nvSpPr>
          <p:cNvPr id="4" name="Content Placeholder 3"/>
          <p:cNvSpPr>
            <a:spLocks noGrp="1"/>
          </p:cNvSpPr>
          <p:nvPr>
            <p:ph idx="1"/>
          </p:nvPr>
        </p:nvSpPr>
        <p:spPr>
          <a:xfrm>
            <a:off x="457200" y="1524000"/>
            <a:ext cx="7620000" cy="5029200"/>
          </a:xfrm>
        </p:spPr>
        <p:txBody>
          <a:bodyPr>
            <a:normAutofit fontScale="92500"/>
          </a:bodyPr>
          <a:lstStyle/>
          <a:p>
            <a:r>
              <a:rPr lang="en-US" sz="2400" dirty="0"/>
              <a:t>Generally, </a:t>
            </a:r>
            <a:endParaRPr lang="en-MY" sz="2400" dirty="0"/>
          </a:p>
          <a:p>
            <a:r>
              <a:rPr lang="en-MY" sz="2400" u="sng" dirty="0">
                <a:solidFill>
                  <a:srgbClr val="FF33CC"/>
                </a:solidFill>
                <a:effectLst>
                  <a:outerShdw blurRad="38100" dist="38100" dir="2700000" algn="tl">
                    <a:srgbClr val="000000">
                      <a:alpha val="43137"/>
                    </a:srgbClr>
                  </a:outerShdw>
                </a:effectLst>
              </a:rPr>
              <a:t>Class diagram </a:t>
            </a:r>
            <a:r>
              <a:rPr lang="en-MY" sz="2400" dirty="0"/>
              <a:t>in the UML, is the main building block of object-oriented modelling. It is commonly used for general conceptual </a:t>
            </a:r>
            <a:r>
              <a:rPr lang="en-MY" sz="2400" dirty="0" err="1"/>
              <a:t>modeling</a:t>
            </a:r>
            <a:r>
              <a:rPr lang="en-MY" sz="2400" dirty="0"/>
              <a:t> of system’s structure  </a:t>
            </a:r>
          </a:p>
          <a:p>
            <a:endParaRPr lang="en-MY" sz="2400" dirty="0"/>
          </a:p>
          <a:p>
            <a:r>
              <a:rPr lang="en-MY" sz="2400" b="1" u="sng" dirty="0">
                <a:solidFill>
                  <a:srgbClr val="FF33CC"/>
                </a:solidFill>
                <a:effectLst>
                  <a:outerShdw blurRad="38100" dist="38100" dir="2700000" algn="tl">
                    <a:srgbClr val="000000">
                      <a:alpha val="43137"/>
                    </a:srgbClr>
                  </a:outerShdw>
                </a:effectLst>
              </a:rPr>
              <a:t>Object diagram</a:t>
            </a:r>
            <a:r>
              <a:rPr lang="en-MY" sz="2400" dirty="0"/>
              <a:t> in the UML shows a complete or partial view of the structure of a system at a specific time</a:t>
            </a:r>
          </a:p>
          <a:p>
            <a:endParaRPr lang="en-US" sz="2400" dirty="0"/>
          </a:p>
          <a:p>
            <a:r>
              <a:rPr lang="en-MY" sz="2400" u="sng" dirty="0">
                <a:solidFill>
                  <a:srgbClr val="FF33CC"/>
                </a:solidFill>
                <a:effectLst>
                  <a:outerShdw blurRad="38100" dist="38100" dir="2700000" algn="tl">
                    <a:srgbClr val="000000">
                      <a:alpha val="43137"/>
                    </a:srgbClr>
                  </a:outerShdw>
                </a:effectLst>
              </a:rPr>
              <a:t>ER model </a:t>
            </a:r>
            <a:r>
              <a:rPr lang="en-MY" sz="2400" dirty="0"/>
              <a:t>is commonly formed to represent things that a business needs to remember in order to perform business processes.   </a:t>
            </a:r>
          </a:p>
          <a:p>
            <a:endParaRPr lang="en-MY" dirty="0"/>
          </a:p>
        </p:txBody>
      </p:sp>
      <p:sp>
        <p:nvSpPr>
          <p:cNvPr id="3" name="Slide Number Placeholder 2"/>
          <p:cNvSpPr>
            <a:spLocks noGrp="1"/>
          </p:cNvSpPr>
          <p:nvPr>
            <p:ph type="sldNum" sz="quarter" idx="12"/>
          </p:nvPr>
        </p:nvSpPr>
        <p:spPr/>
        <p:txBody>
          <a:bodyPr/>
          <a:lstStyle/>
          <a:p>
            <a:fld id="{BFEBEB0A-9E3D-4B14-9782-E2AE3DA60D96}" type="slidenum">
              <a:rPr lang="en-US" smtClean="0"/>
              <a:pPr/>
              <a:t>43</a:t>
            </a:fld>
            <a:endParaRPr lang="en-US"/>
          </a:p>
        </p:txBody>
      </p:sp>
    </p:spTree>
    <p:extLst>
      <p:ext uri="{BB962C8B-B14F-4D97-AF65-F5344CB8AC3E}">
        <p14:creationId xmlns:p14="http://schemas.microsoft.com/office/powerpoint/2010/main" val="40207717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315200" cy="1371600"/>
          </a:xfrm>
        </p:spPr>
        <p:txBody>
          <a:bodyPr>
            <a:normAutofit fontScale="90000"/>
          </a:bodyPr>
          <a:lstStyle/>
          <a:p>
            <a:r>
              <a:rPr lang="en-US" dirty="0"/>
              <a:t>Example : Entity Relationship Diagram (ERD)</a:t>
            </a:r>
            <a:endParaRPr lang="en-MY" dirty="0"/>
          </a:p>
        </p:txBody>
      </p:sp>
      <p:sp>
        <p:nvSpPr>
          <p:cNvPr id="4" name="Slide Number Placeholder 3"/>
          <p:cNvSpPr>
            <a:spLocks noGrp="1"/>
          </p:cNvSpPr>
          <p:nvPr>
            <p:ph type="sldNum" sz="quarter" idx="12"/>
          </p:nvPr>
        </p:nvSpPr>
        <p:spPr/>
        <p:txBody>
          <a:bodyPr/>
          <a:lstStyle/>
          <a:p>
            <a:fld id="{BFEBEB0A-9E3D-4B14-9782-E2AE3DA60D96}" type="slidenum">
              <a:rPr lang="en-US" smtClean="0"/>
              <a:pPr/>
              <a:t>44</a:t>
            </a:fld>
            <a:endParaRPr lang="en-US"/>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2057400"/>
            <a:ext cx="6617459"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467843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162800" cy="914082"/>
          </a:xfrm>
        </p:spPr>
        <p:txBody>
          <a:bodyPr/>
          <a:lstStyle/>
          <a:p>
            <a:r>
              <a:rPr lang="en-US" dirty="0"/>
              <a:t>Object – UML Notation</a:t>
            </a:r>
            <a:endParaRPr lang="en-MY" dirty="0"/>
          </a:p>
        </p:txBody>
      </p:sp>
      <p:sp>
        <p:nvSpPr>
          <p:cNvPr id="7" name="Content Placeholder 6"/>
          <p:cNvSpPr>
            <a:spLocks noGrp="1"/>
          </p:cNvSpPr>
          <p:nvPr>
            <p:ph idx="1"/>
          </p:nvPr>
        </p:nvSpPr>
        <p:spPr>
          <a:xfrm>
            <a:off x="457200" y="1355835"/>
            <a:ext cx="8229600" cy="2443656"/>
          </a:xfrm>
        </p:spPr>
        <p:txBody>
          <a:bodyPr>
            <a:normAutofit/>
          </a:bodyPr>
          <a:lstStyle/>
          <a:p>
            <a:pPr marL="342900" indent="-342900">
              <a:buFont typeface="Wingdings" panose="05000000000000000000" pitchFamily="2" charset="2"/>
              <a:buChar char="Ø"/>
            </a:pPr>
            <a:r>
              <a:rPr lang="en-US" sz="2400" dirty="0"/>
              <a:t>Two compartments:</a:t>
            </a:r>
          </a:p>
          <a:p>
            <a:pPr lvl="1"/>
            <a:r>
              <a:rPr lang="en-US" sz="2400" dirty="0"/>
              <a:t>Object name</a:t>
            </a:r>
          </a:p>
          <a:p>
            <a:pPr lvl="1"/>
            <a:r>
              <a:rPr lang="en-US" sz="2400" dirty="0"/>
              <a:t>Object attribute</a:t>
            </a:r>
          </a:p>
          <a:p>
            <a:pPr marL="274320" lvl="1" indent="0">
              <a:buNone/>
            </a:pPr>
            <a:endParaRPr lang="en-US" sz="2400" dirty="0"/>
          </a:p>
          <a:p>
            <a:pPr marL="342900" indent="-342900">
              <a:buFont typeface="Wingdings" panose="05000000000000000000" pitchFamily="2" charset="2"/>
              <a:buChar char="Ø"/>
            </a:pPr>
            <a:r>
              <a:rPr lang="en-US" sz="2400" dirty="0"/>
              <a:t>Does not provide compartment for operation</a:t>
            </a:r>
            <a:endParaRPr lang="en-MY" sz="2400" dirty="0"/>
          </a:p>
        </p:txBody>
      </p:sp>
      <p:sp>
        <p:nvSpPr>
          <p:cNvPr id="4" name="Slide Number Placeholder 3"/>
          <p:cNvSpPr>
            <a:spLocks noGrp="1"/>
          </p:cNvSpPr>
          <p:nvPr>
            <p:ph type="sldNum" sz="quarter" idx="12"/>
          </p:nvPr>
        </p:nvSpPr>
        <p:spPr/>
        <p:txBody>
          <a:bodyPr/>
          <a:lstStyle/>
          <a:p>
            <a:fld id="{D56DE404-6126-42BF-A614-3D02FDE41F9B}" type="slidenum">
              <a:rPr lang="en-US" smtClean="0"/>
              <a:pPr/>
              <a:t>45</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921949679"/>
              </p:ext>
            </p:extLst>
          </p:nvPr>
        </p:nvGraphicFramePr>
        <p:xfrm>
          <a:off x="457200" y="4267200"/>
          <a:ext cx="3867807" cy="1463040"/>
        </p:xfrm>
        <a:graphic>
          <a:graphicData uri="http://schemas.openxmlformats.org/drawingml/2006/table">
            <a:tbl>
              <a:tblPr firstRow="1" bandRow="1">
                <a:effectLst>
                  <a:outerShdw blurRad="50800" dist="38100" dir="2700000" algn="tl" rotWithShape="0">
                    <a:prstClr val="black">
                      <a:alpha val="40000"/>
                    </a:prstClr>
                  </a:outerShdw>
                </a:effectLst>
                <a:tableStyleId>{5940675A-B579-460E-94D1-54222C63F5DA}</a:tableStyleId>
              </a:tblPr>
              <a:tblGrid>
                <a:gridCol w="3867807">
                  <a:extLst>
                    <a:ext uri="{9D8B030D-6E8A-4147-A177-3AD203B41FA5}">
                      <a16:colId xmlns:a16="http://schemas.microsoft.com/office/drawing/2014/main" xmlns="" val="20000"/>
                    </a:ext>
                  </a:extLst>
                </a:gridCol>
              </a:tblGrid>
              <a:tr h="792480">
                <a:tc>
                  <a:txBody>
                    <a:bodyPr/>
                    <a:lstStyle/>
                    <a:p>
                      <a:r>
                        <a:rPr lang="en-US" sz="2800" dirty="0"/>
                        <a:t>o</a:t>
                      </a:r>
                      <a:r>
                        <a:rPr lang="en-US" sz="2800" u="sng" dirty="0"/>
                        <a:t>bjectName:className</a:t>
                      </a:r>
                      <a:endParaRPr lang="en-MY" sz="2800" u="sng" dirty="0"/>
                    </a:p>
                  </a:txBody>
                  <a:tcPr>
                    <a:solidFill>
                      <a:schemeClr val="bg1"/>
                    </a:solidFill>
                  </a:tcPr>
                </a:tc>
                <a:extLst>
                  <a:ext uri="{0D108BD9-81ED-4DB2-BD59-A6C34878D82A}">
                    <a16:rowId xmlns:a16="http://schemas.microsoft.com/office/drawing/2014/main" xmlns="" val="10000"/>
                  </a:ext>
                </a:extLst>
              </a:tr>
              <a:tr h="370840">
                <a:tc>
                  <a:txBody>
                    <a:bodyPr/>
                    <a:lstStyle/>
                    <a:p>
                      <a:r>
                        <a:rPr lang="en-US" sz="2800" dirty="0" err="1"/>
                        <a:t>attributeName</a:t>
                      </a:r>
                      <a:r>
                        <a:rPr lang="en-US" sz="2800" dirty="0"/>
                        <a:t>=value</a:t>
                      </a:r>
                      <a:endParaRPr lang="en-MY" sz="2800" dirty="0"/>
                    </a:p>
                  </a:txBody>
                  <a:tcPr>
                    <a:solidFill>
                      <a:schemeClr val="bg1"/>
                    </a:solidFill>
                  </a:tcPr>
                </a:tc>
                <a:extLst>
                  <a:ext uri="{0D108BD9-81ED-4DB2-BD59-A6C34878D82A}">
                    <a16:rowId xmlns:a16="http://schemas.microsoft.com/office/drawing/2014/main" xmlns="" val="10001"/>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51495690"/>
              </p:ext>
            </p:extLst>
          </p:nvPr>
        </p:nvGraphicFramePr>
        <p:xfrm>
          <a:off x="4572000" y="4191000"/>
          <a:ext cx="3867807" cy="1935480"/>
        </p:xfrm>
        <a:graphic>
          <a:graphicData uri="http://schemas.openxmlformats.org/drawingml/2006/table">
            <a:tbl>
              <a:tblPr firstRow="1" bandRow="1">
                <a:effectLst>
                  <a:outerShdw blurRad="50800" dist="38100" dir="2700000" algn="tl" rotWithShape="0">
                    <a:prstClr val="black">
                      <a:alpha val="40000"/>
                    </a:prstClr>
                  </a:outerShdw>
                </a:effectLst>
                <a:tableStyleId>{5940675A-B579-460E-94D1-54222C63F5DA}</a:tableStyleId>
              </a:tblPr>
              <a:tblGrid>
                <a:gridCol w="3867807">
                  <a:extLst>
                    <a:ext uri="{9D8B030D-6E8A-4147-A177-3AD203B41FA5}">
                      <a16:colId xmlns:a16="http://schemas.microsoft.com/office/drawing/2014/main" xmlns="" val="20000"/>
                    </a:ext>
                  </a:extLst>
                </a:gridCol>
              </a:tblGrid>
              <a:tr h="370840">
                <a:tc>
                  <a:txBody>
                    <a:bodyPr/>
                    <a:lstStyle/>
                    <a:p>
                      <a:r>
                        <a:rPr lang="en-US" sz="2300" u="sng" dirty="0" err="1"/>
                        <a:t>OOAD:Subject</a:t>
                      </a:r>
                      <a:endParaRPr lang="en-MY" sz="2300" u="sng" dirty="0"/>
                    </a:p>
                  </a:txBody>
                  <a:tcPr>
                    <a:solidFill>
                      <a:schemeClr val="bg1"/>
                    </a:solidFill>
                  </a:tcPr>
                </a:tc>
                <a:extLst>
                  <a:ext uri="{0D108BD9-81ED-4DB2-BD59-A6C34878D82A}">
                    <a16:rowId xmlns:a16="http://schemas.microsoft.com/office/drawing/2014/main" xmlns="" val="10000"/>
                  </a:ext>
                </a:extLst>
              </a:tr>
              <a:tr h="370840">
                <a:tc>
                  <a:txBody>
                    <a:bodyPr/>
                    <a:lstStyle/>
                    <a:p>
                      <a:r>
                        <a:rPr lang="en-US" sz="2300" dirty="0" err="1"/>
                        <a:t>courseID</a:t>
                      </a:r>
                      <a:r>
                        <a:rPr lang="en-US" sz="2300" dirty="0"/>
                        <a:t>=“BACS2053”</a:t>
                      </a:r>
                    </a:p>
                    <a:p>
                      <a:r>
                        <a:rPr lang="en-US" sz="2300" dirty="0" err="1"/>
                        <a:t>courseName</a:t>
                      </a:r>
                      <a:r>
                        <a:rPr lang="en-US" sz="2300" dirty="0"/>
                        <a:t>=“Object Oriented</a:t>
                      </a:r>
                      <a:r>
                        <a:rPr lang="en-US" sz="2300" baseline="0" dirty="0"/>
                        <a:t> Analysis and Design”</a:t>
                      </a:r>
                      <a:endParaRPr lang="en-MY" sz="2300" dirty="0"/>
                    </a:p>
                  </a:txBody>
                  <a:tcPr>
                    <a:solidFill>
                      <a:schemeClr val="bg1"/>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307161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p:spPr>
        <p:txBody>
          <a:bodyPr>
            <a:normAutofit/>
          </a:bodyPr>
          <a:lstStyle/>
          <a:p>
            <a:r>
              <a:rPr lang="en-US" dirty="0"/>
              <a:t>Class – UML Notation</a:t>
            </a:r>
            <a:endParaRPr lang="en-MY" dirty="0"/>
          </a:p>
        </p:txBody>
      </p:sp>
      <p:sp>
        <p:nvSpPr>
          <p:cNvPr id="3" name="Content Placeholder 2"/>
          <p:cNvSpPr>
            <a:spLocks noGrp="1"/>
          </p:cNvSpPr>
          <p:nvPr>
            <p:ph idx="1"/>
          </p:nvPr>
        </p:nvSpPr>
        <p:spPr>
          <a:xfrm>
            <a:off x="457200" y="1295400"/>
            <a:ext cx="8229600" cy="3182007"/>
          </a:xfrm>
        </p:spPr>
        <p:txBody>
          <a:bodyPr>
            <a:normAutofit/>
          </a:bodyPr>
          <a:lstStyle/>
          <a:p>
            <a:pPr marL="342900" indent="-342900">
              <a:buFont typeface="Wingdings" panose="05000000000000000000" pitchFamily="2" charset="2"/>
              <a:buChar char="Ø"/>
            </a:pPr>
            <a:r>
              <a:rPr lang="en-US" sz="2400" dirty="0"/>
              <a:t>A </a:t>
            </a:r>
            <a:r>
              <a:rPr lang="en-US" sz="2400" b="0" dirty="0"/>
              <a:t>class is a description of a group of objects with common properties (attributes), behavior (operations) &amp; relationships. </a:t>
            </a:r>
          </a:p>
          <a:p>
            <a:pPr marL="342900" indent="-342900">
              <a:buFont typeface="Wingdings" panose="05000000000000000000" pitchFamily="2" charset="2"/>
              <a:buChar char="Ø"/>
            </a:pPr>
            <a:r>
              <a:rPr lang="en-US" sz="2400" b="0" dirty="0"/>
              <a:t>An object is an instance of a class.</a:t>
            </a:r>
          </a:p>
          <a:p>
            <a:pPr marL="342900" indent="-342900">
              <a:buFont typeface="Wingdings" panose="05000000000000000000" pitchFamily="2" charset="2"/>
              <a:buChar char="Ø"/>
            </a:pPr>
            <a:r>
              <a:rPr lang="en-US" sz="2400" b="0" dirty="0"/>
              <a:t>A set </a:t>
            </a:r>
            <a:r>
              <a:rPr lang="en-US" sz="2400" dirty="0"/>
              <a:t>of objects that share the same attribute and operation.</a:t>
            </a:r>
          </a:p>
        </p:txBody>
      </p:sp>
      <p:sp>
        <p:nvSpPr>
          <p:cNvPr id="5" name="Slide Number Placeholder 4"/>
          <p:cNvSpPr>
            <a:spLocks noGrp="1"/>
          </p:cNvSpPr>
          <p:nvPr>
            <p:ph type="sldNum" sz="quarter" idx="12"/>
          </p:nvPr>
        </p:nvSpPr>
        <p:spPr/>
        <p:txBody>
          <a:bodyPr/>
          <a:lstStyle/>
          <a:p>
            <a:fld id="{305CB61D-FC35-42B4-91C9-278C4754DF0C}" type="slidenum">
              <a:rPr lang="en-US" smtClean="0"/>
              <a:pPr/>
              <a:t>46</a:t>
            </a:fld>
            <a:endParaRPr lang="en-US"/>
          </a:p>
        </p:txBody>
      </p:sp>
    </p:spTree>
    <p:extLst>
      <p:ext uri="{BB962C8B-B14F-4D97-AF65-F5344CB8AC3E}">
        <p14:creationId xmlns:p14="http://schemas.microsoft.com/office/powerpoint/2010/main" val="1121369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7772400" cy="762000"/>
          </a:xfrm>
        </p:spPr>
        <p:txBody>
          <a:bodyPr>
            <a:normAutofit/>
          </a:bodyPr>
          <a:lstStyle/>
          <a:p>
            <a:r>
              <a:rPr lang="en-US" dirty="0"/>
              <a:t>Class – UML Notation</a:t>
            </a:r>
            <a:endParaRPr lang="en-MY" dirty="0"/>
          </a:p>
        </p:txBody>
      </p:sp>
      <p:sp>
        <p:nvSpPr>
          <p:cNvPr id="3" name="Content Placeholder 2"/>
          <p:cNvSpPr>
            <a:spLocks noGrp="1"/>
          </p:cNvSpPr>
          <p:nvPr>
            <p:ph idx="1"/>
          </p:nvPr>
        </p:nvSpPr>
        <p:spPr>
          <a:xfrm>
            <a:off x="457200" y="914400"/>
            <a:ext cx="8229600" cy="1964388"/>
          </a:xfrm>
        </p:spPr>
        <p:txBody>
          <a:bodyPr>
            <a:noAutofit/>
          </a:bodyPr>
          <a:lstStyle/>
          <a:p>
            <a:r>
              <a:rPr lang="en-US" altLang="zh-CN" sz="2400" dirty="0">
                <a:ea typeface="宋体" pitchFamily="2" charset="-122"/>
              </a:rPr>
              <a:t>A class is represented using a rectangle with 3 compartments:</a:t>
            </a:r>
          </a:p>
          <a:p>
            <a:pPr lvl="1"/>
            <a:r>
              <a:rPr lang="en-US" sz="2400" dirty="0">
                <a:ea typeface="宋体" pitchFamily="2" charset="-122"/>
              </a:rPr>
              <a:t>The class name</a:t>
            </a:r>
          </a:p>
          <a:p>
            <a:pPr lvl="1"/>
            <a:r>
              <a:rPr lang="en-US" sz="2400" dirty="0">
                <a:ea typeface="宋体" pitchFamily="2" charset="-122"/>
              </a:rPr>
              <a:t>The structure (attributes)</a:t>
            </a:r>
          </a:p>
          <a:p>
            <a:pPr lvl="1"/>
            <a:r>
              <a:rPr lang="en-US" sz="2400" dirty="0">
                <a:ea typeface="宋体" pitchFamily="2" charset="-122"/>
              </a:rPr>
              <a:t>The </a:t>
            </a:r>
            <a:r>
              <a:rPr lang="en-US" sz="2400" dirty="0" err="1">
                <a:ea typeface="宋体" pitchFamily="2" charset="-122"/>
              </a:rPr>
              <a:t>behaviour</a:t>
            </a:r>
            <a:r>
              <a:rPr lang="en-US" sz="2400" dirty="0">
                <a:ea typeface="宋体" pitchFamily="2" charset="-122"/>
              </a:rPr>
              <a:t> (operations)</a:t>
            </a:r>
            <a:endParaRPr lang="en-MY" sz="2400" dirty="0"/>
          </a:p>
        </p:txBody>
      </p:sp>
      <p:sp>
        <p:nvSpPr>
          <p:cNvPr id="5" name="Slide Number Placeholder 4"/>
          <p:cNvSpPr>
            <a:spLocks noGrp="1"/>
          </p:cNvSpPr>
          <p:nvPr>
            <p:ph type="sldNum" sz="quarter" idx="12"/>
          </p:nvPr>
        </p:nvSpPr>
        <p:spPr/>
        <p:txBody>
          <a:bodyPr/>
          <a:lstStyle/>
          <a:p>
            <a:fld id="{305CB61D-FC35-42B4-91C9-278C4754DF0C}" type="slidenum">
              <a:rPr lang="en-US" smtClean="0"/>
              <a:pPr/>
              <a:t>47</a:t>
            </a:fld>
            <a:endParaRPr lang="en-US"/>
          </a:p>
        </p:txBody>
      </p:sp>
      <p:grpSp>
        <p:nvGrpSpPr>
          <p:cNvPr id="6" name="Group 4"/>
          <p:cNvGrpSpPr>
            <a:grpSpLocks/>
          </p:cNvGrpSpPr>
          <p:nvPr/>
        </p:nvGrpSpPr>
        <p:grpSpPr bwMode="auto">
          <a:xfrm>
            <a:off x="5843588" y="2987532"/>
            <a:ext cx="2474912" cy="3473450"/>
            <a:chOff x="1153" y="1447"/>
            <a:chExt cx="1559" cy="2188"/>
          </a:xfrm>
          <a:effectLst>
            <a:outerShdw blurRad="50800" dist="38100" dir="2700000" algn="tl" rotWithShape="0">
              <a:prstClr val="black">
                <a:alpha val="40000"/>
              </a:prstClr>
            </a:outerShdw>
          </a:effectLst>
        </p:grpSpPr>
        <p:sp>
          <p:nvSpPr>
            <p:cNvPr id="7" name="Rectangle 5"/>
            <p:cNvSpPr>
              <a:spLocks noChangeArrowheads="1"/>
            </p:cNvSpPr>
            <p:nvPr/>
          </p:nvSpPr>
          <p:spPr bwMode="auto">
            <a:xfrm>
              <a:off x="1153" y="1447"/>
              <a:ext cx="1559" cy="2188"/>
            </a:xfrm>
            <a:prstGeom prst="rect">
              <a:avLst/>
            </a:prstGeom>
            <a:solidFill>
              <a:srgbClr val="FFFFCC"/>
            </a:solidFill>
            <a:ln w="0">
              <a:solidFill>
                <a:srgbClr val="990033"/>
              </a:solidFill>
              <a:miter lim="800000"/>
              <a:headEnd/>
              <a:tailEnd/>
            </a:ln>
          </p:spPr>
          <p:txBody>
            <a:bodyPr/>
            <a:lstStyle/>
            <a:p>
              <a:endParaRPr lang="en-US"/>
            </a:p>
          </p:txBody>
        </p:sp>
        <p:sp>
          <p:nvSpPr>
            <p:cNvPr id="8" name="Rectangle 6"/>
            <p:cNvSpPr>
              <a:spLocks noChangeArrowheads="1"/>
            </p:cNvSpPr>
            <p:nvPr/>
          </p:nvSpPr>
          <p:spPr bwMode="auto">
            <a:xfrm>
              <a:off x="1649" y="1489"/>
              <a:ext cx="583" cy="163"/>
            </a:xfrm>
            <a:prstGeom prst="rect">
              <a:avLst/>
            </a:prstGeom>
            <a:noFill/>
            <a:ln w="9525">
              <a:noFill/>
              <a:miter lim="800000"/>
              <a:headEnd/>
              <a:tailEnd/>
            </a:ln>
          </p:spPr>
          <p:txBody>
            <a:bodyPr wrap="none" lIns="0" tIns="0" rIns="0" bIns="0">
              <a:spAutoFit/>
            </a:bodyPr>
            <a:lstStyle/>
            <a:p>
              <a:r>
                <a:rPr lang="en-US" altLang="zh-CN" sz="1700">
                  <a:solidFill>
                    <a:srgbClr val="000000"/>
                  </a:solidFill>
                </a:rPr>
                <a:t>Professor</a:t>
              </a:r>
              <a:endParaRPr lang="en-US" altLang="zh-CN"/>
            </a:p>
          </p:txBody>
        </p:sp>
        <p:sp>
          <p:nvSpPr>
            <p:cNvPr id="9" name="Rectangle 7"/>
            <p:cNvSpPr>
              <a:spLocks noChangeArrowheads="1"/>
            </p:cNvSpPr>
            <p:nvPr/>
          </p:nvSpPr>
          <p:spPr bwMode="auto">
            <a:xfrm>
              <a:off x="1153" y="1664"/>
              <a:ext cx="1559" cy="1971"/>
            </a:xfrm>
            <a:prstGeom prst="rect">
              <a:avLst/>
            </a:prstGeom>
            <a:noFill/>
            <a:ln w="0">
              <a:solidFill>
                <a:srgbClr val="990033"/>
              </a:solidFill>
              <a:miter lim="800000"/>
              <a:headEnd/>
              <a:tailEnd/>
            </a:ln>
          </p:spPr>
          <p:txBody>
            <a:bodyPr/>
            <a:lstStyle/>
            <a:p>
              <a:endParaRPr lang="en-US"/>
            </a:p>
          </p:txBody>
        </p:sp>
        <p:sp>
          <p:nvSpPr>
            <p:cNvPr id="10" name="Rectangle 8"/>
            <p:cNvSpPr>
              <a:spLocks noChangeArrowheads="1"/>
            </p:cNvSpPr>
            <p:nvPr/>
          </p:nvSpPr>
          <p:spPr bwMode="auto">
            <a:xfrm>
              <a:off x="1153" y="2739"/>
              <a:ext cx="1559" cy="896"/>
            </a:xfrm>
            <a:prstGeom prst="rect">
              <a:avLst/>
            </a:prstGeom>
            <a:noFill/>
            <a:ln w="0">
              <a:solidFill>
                <a:srgbClr val="990033"/>
              </a:solidFill>
              <a:miter lim="800000"/>
              <a:headEnd/>
              <a:tailEnd/>
            </a:ln>
          </p:spPr>
          <p:txBody>
            <a:bodyPr/>
            <a:lstStyle/>
            <a:p>
              <a:endParaRPr lang="en-US"/>
            </a:p>
          </p:txBody>
        </p:sp>
        <p:sp>
          <p:nvSpPr>
            <p:cNvPr id="11" name="Rectangle 9"/>
            <p:cNvSpPr>
              <a:spLocks noChangeArrowheads="1"/>
            </p:cNvSpPr>
            <p:nvPr/>
          </p:nvSpPr>
          <p:spPr bwMode="auto">
            <a:xfrm>
              <a:off x="1184" y="1685"/>
              <a:ext cx="399" cy="154"/>
            </a:xfrm>
            <a:prstGeom prst="rect">
              <a:avLst/>
            </a:prstGeom>
            <a:noFill/>
            <a:ln w="9525">
              <a:noFill/>
              <a:miter lim="800000"/>
              <a:headEnd/>
              <a:tailEnd/>
            </a:ln>
          </p:spPr>
          <p:txBody>
            <a:bodyPr wrap="none" lIns="0" tIns="0" rIns="0" bIns="0">
              <a:spAutoFit/>
            </a:bodyPr>
            <a:lstStyle/>
            <a:p>
              <a:r>
                <a:rPr lang="en-US" altLang="zh-CN" sz="1600" dirty="0">
                  <a:solidFill>
                    <a:srgbClr val="000000"/>
                  </a:solidFill>
                </a:rPr>
                <a:t>- name</a:t>
              </a:r>
              <a:endParaRPr lang="en-US" altLang="zh-CN" dirty="0"/>
            </a:p>
          </p:txBody>
        </p:sp>
        <p:sp>
          <p:nvSpPr>
            <p:cNvPr id="12" name="Rectangle 10"/>
            <p:cNvSpPr>
              <a:spLocks noChangeArrowheads="1"/>
            </p:cNvSpPr>
            <p:nvPr/>
          </p:nvSpPr>
          <p:spPr bwMode="auto">
            <a:xfrm>
              <a:off x="1184" y="1840"/>
              <a:ext cx="1380" cy="154"/>
            </a:xfrm>
            <a:prstGeom prst="rect">
              <a:avLst/>
            </a:prstGeom>
            <a:noFill/>
            <a:ln w="9525">
              <a:noFill/>
              <a:miter lim="800000"/>
              <a:headEnd/>
              <a:tailEnd/>
            </a:ln>
          </p:spPr>
          <p:txBody>
            <a:bodyPr wrap="none" lIns="0" tIns="0" rIns="0" bIns="0">
              <a:spAutoFit/>
            </a:bodyPr>
            <a:lstStyle/>
            <a:p>
              <a:r>
                <a:rPr lang="en-US" altLang="zh-CN" sz="1600">
                  <a:solidFill>
                    <a:srgbClr val="000000"/>
                  </a:solidFill>
                </a:rPr>
                <a:t>- employeeID : UniqueId</a:t>
              </a:r>
              <a:endParaRPr lang="en-US" altLang="zh-CN"/>
            </a:p>
          </p:txBody>
        </p:sp>
        <p:sp>
          <p:nvSpPr>
            <p:cNvPr id="13" name="Rectangle 11"/>
            <p:cNvSpPr>
              <a:spLocks noChangeArrowheads="1"/>
            </p:cNvSpPr>
            <p:nvPr/>
          </p:nvSpPr>
          <p:spPr bwMode="auto">
            <a:xfrm>
              <a:off x="1184" y="1995"/>
              <a:ext cx="562" cy="154"/>
            </a:xfrm>
            <a:prstGeom prst="rect">
              <a:avLst/>
            </a:prstGeom>
            <a:noFill/>
            <a:ln w="9525">
              <a:noFill/>
              <a:miter lim="800000"/>
              <a:headEnd/>
              <a:tailEnd/>
            </a:ln>
          </p:spPr>
          <p:txBody>
            <a:bodyPr wrap="none" lIns="0" tIns="0" rIns="0" bIns="0">
              <a:spAutoFit/>
            </a:bodyPr>
            <a:lstStyle/>
            <a:p>
              <a:r>
                <a:rPr lang="en-US" altLang="zh-CN" sz="1600">
                  <a:solidFill>
                    <a:srgbClr val="000000"/>
                  </a:solidFill>
                </a:rPr>
                <a:t>- hireDate</a:t>
              </a:r>
              <a:endParaRPr lang="en-US" altLang="zh-CN"/>
            </a:p>
          </p:txBody>
        </p:sp>
        <p:sp>
          <p:nvSpPr>
            <p:cNvPr id="14" name="Rectangle 12"/>
            <p:cNvSpPr>
              <a:spLocks noChangeArrowheads="1"/>
            </p:cNvSpPr>
            <p:nvPr/>
          </p:nvSpPr>
          <p:spPr bwMode="auto">
            <a:xfrm>
              <a:off x="1184" y="2150"/>
              <a:ext cx="421" cy="154"/>
            </a:xfrm>
            <a:prstGeom prst="rect">
              <a:avLst/>
            </a:prstGeom>
            <a:noFill/>
            <a:ln w="9525">
              <a:noFill/>
              <a:miter lim="800000"/>
              <a:headEnd/>
              <a:tailEnd/>
            </a:ln>
          </p:spPr>
          <p:txBody>
            <a:bodyPr wrap="none" lIns="0" tIns="0" rIns="0" bIns="0">
              <a:spAutoFit/>
            </a:bodyPr>
            <a:lstStyle/>
            <a:p>
              <a:r>
                <a:rPr lang="en-US" altLang="zh-CN" sz="1600">
                  <a:solidFill>
                    <a:srgbClr val="000000"/>
                  </a:solidFill>
                </a:rPr>
                <a:t>- status</a:t>
              </a:r>
              <a:endParaRPr lang="en-US" altLang="zh-CN"/>
            </a:p>
          </p:txBody>
        </p:sp>
        <p:sp>
          <p:nvSpPr>
            <p:cNvPr id="15" name="Rectangle 13"/>
            <p:cNvSpPr>
              <a:spLocks noChangeArrowheads="1"/>
            </p:cNvSpPr>
            <p:nvPr/>
          </p:nvSpPr>
          <p:spPr bwMode="auto">
            <a:xfrm>
              <a:off x="1184" y="2305"/>
              <a:ext cx="603" cy="154"/>
            </a:xfrm>
            <a:prstGeom prst="rect">
              <a:avLst/>
            </a:prstGeom>
            <a:noFill/>
            <a:ln w="9525">
              <a:noFill/>
              <a:miter lim="800000"/>
              <a:headEnd/>
              <a:tailEnd/>
            </a:ln>
          </p:spPr>
          <p:txBody>
            <a:bodyPr wrap="none" lIns="0" tIns="0" rIns="0" bIns="0">
              <a:spAutoFit/>
            </a:bodyPr>
            <a:lstStyle/>
            <a:p>
              <a:r>
                <a:rPr lang="en-US" altLang="zh-CN" sz="1600">
                  <a:solidFill>
                    <a:srgbClr val="000000"/>
                  </a:solidFill>
                </a:rPr>
                <a:t>- discipline</a:t>
              </a:r>
              <a:endParaRPr lang="en-US" altLang="zh-CN"/>
            </a:p>
          </p:txBody>
        </p:sp>
        <p:sp>
          <p:nvSpPr>
            <p:cNvPr id="16" name="Rectangle 14"/>
            <p:cNvSpPr>
              <a:spLocks noChangeArrowheads="1"/>
            </p:cNvSpPr>
            <p:nvPr/>
          </p:nvSpPr>
          <p:spPr bwMode="auto">
            <a:xfrm>
              <a:off x="1184" y="2460"/>
              <a:ext cx="605" cy="154"/>
            </a:xfrm>
            <a:prstGeom prst="rect">
              <a:avLst/>
            </a:prstGeom>
            <a:noFill/>
            <a:ln w="9525">
              <a:noFill/>
              <a:miter lim="800000"/>
              <a:headEnd/>
              <a:tailEnd/>
            </a:ln>
          </p:spPr>
          <p:txBody>
            <a:bodyPr wrap="none" lIns="0" tIns="0" rIns="0" bIns="0">
              <a:spAutoFit/>
            </a:bodyPr>
            <a:lstStyle/>
            <a:p>
              <a:r>
                <a:rPr lang="en-US" altLang="zh-CN" sz="1600">
                  <a:solidFill>
                    <a:srgbClr val="000000"/>
                  </a:solidFill>
                </a:rPr>
                <a:t>- maxLoad</a:t>
              </a:r>
              <a:endParaRPr lang="en-US" altLang="zh-CN"/>
            </a:p>
          </p:txBody>
        </p:sp>
        <p:sp>
          <p:nvSpPr>
            <p:cNvPr id="17" name="Rectangle 15"/>
            <p:cNvSpPr>
              <a:spLocks noChangeArrowheads="1"/>
            </p:cNvSpPr>
            <p:nvPr/>
          </p:nvSpPr>
          <p:spPr bwMode="auto">
            <a:xfrm>
              <a:off x="1184" y="2770"/>
              <a:ext cx="1206" cy="154"/>
            </a:xfrm>
            <a:prstGeom prst="rect">
              <a:avLst/>
            </a:prstGeom>
            <a:noFill/>
            <a:ln w="9525">
              <a:noFill/>
              <a:miter lim="800000"/>
              <a:headEnd/>
              <a:tailEnd/>
            </a:ln>
          </p:spPr>
          <p:txBody>
            <a:bodyPr wrap="none" lIns="0" tIns="0" rIns="0" bIns="0">
              <a:spAutoFit/>
            </a:bodyPr>
            <a:lstStyle/>
            <a:p>
              <a:r>
                <a:rPr lang="en-US" altLang="zh-CN" sz="1600">
                  <a:solidFill>
                    <a:srgbClr val="000000"/>
                  </a:solidFill>
                </a:rPr>
                <a:t>+ submitFinalGrade()</a:t>
              </a:r>
              <a:endParaRPr lang="en-US" altLang="zh-CN"/>
            </a:p>
          </p:txBody>
        </p:sp>
        <p:sp>
          <p:nvSpPr>
            <p:cNvPr id="18" name="Rectangle 16"/>
            <p:cNvSpPr>
              <a:spLocks noChangeArrowheads="1"/>
            </p:cNvSpPr>
            <p:nvPr/>
          </p:nvSpPr>
          <p:spPr bwMode="auto">
            <a:xfrm>
              <a:off x="1184" y="2925"/>
              <a:ext cx="1442" cy="154"/>
            </a:xfrm>
            <a:prstGeom prst="rect">
              <a:avLst/>
            </a:prstGeom>
            <a:noFill/>
            <a:ln w="9525">
              <a:noFill/>
              <a:miter lim="800000"/>
              <a:headEnd/>
              <a:tailEnd/>
            </a:ln>
          </p:spPr>
          <p:txBody>
            <a:bodyPr wrap="none" lIns="0" tIns="0" rIns="0" bIns="0">
              <a:spAutoFit/>
            </a:bodyPr>
            <a:lstStyle/>
            <a:p>
              <a:r>
                <a:rPr lang="en-US" altLang="zh-CN" sz="1600">
                  <a:solidFill>
                    <a:srgbClr val="000000"/>
                  </a:solidFill>
                </a:rPr>
                <a:t>+ acceptCourseOffering()</a:t>
              </a:r>
              <a:endParaRPr lang="en-US" altLang="zh-CN"/>
            </a:p>
          </p:txBody>
        </p:sp>
        <p:sp>
          <p:nvSpPr>
            <p:cNvPr id="19" name="Rectangle 17"/>
            <p:cNvSpPr>
              <a:spLocks noChangeArrowheads="1"/>
            </p:cNvSpPr>
            <p:nvPr/>
          </p:nvSpPr>
          <p:spPr bwMode="auto">
            <a:xfrm>
              <a:off x="1184" y="3080"/>
              <a:ext cx="894" cy="154"/>
            </a:xfrm>
            <a:prstGeom prst="rect">
              <a:avLst/>
            </a:prstGeom>
            <a:noFill/>
            <a:ln w="9525">
              <a:noFill/>
              <a:miter lim="800000"/>
              <a:headEnd/>
              <a:tailEnd/>
            </a:ln>
          </p:spPr>
          <p:txBody>
            <a:bodyPr wrap="none" lIns="0" tIns="0" rIns="0" bIns="0">
              <a:spAutoFit/>
            </a:bodyPr>
            <a:lstStyle/>
            <a:p>
              <a:r>
                <a:rPr lang="en-US" altLang="zh-CN" sz="1600">
                  <a:solidFill>
                    <a:srgbClr val="000000"/>
                  </a:solidFill>
                </a:rPr>
                <a:t>+ setMaxLoad()</a:t>
              </a:r>
              <a:endParaRPr lang="en-US" altLang="zh-CN"/>
            </a:p>
          </p:txBody>
        </p:sp>
        <p:sp>
          <p:nvSpPr>
            <p:cNvPr id="20" name="Rectangle 18"/>
            <p:cNvSpPr>
              <a:spLocks noChangeArrowheads="1"/>
            </p:cNvSpPr>
            <p:nvPr/>
          </p:nvSpPr>
          <p:spPr bwMode="auto">
            <a:xfrm>
              <a:off x="1184" y="3235"/>
              <a:ext cx="1035" cy="308"/>
            </a:xfrm>
            <a:prstGeom prst="rect">
              <a:avLst/>
            </a:prstGeom>
            <a:noFill/>
            <a:ln w="9525">
              <a:noFill/>
              <a:miter lim="800000"/>
              <a:headEnd/>
              <a:tailEnd/>
            </a:ln>
          </p:spPr>
          <p:txBody>
            <a:bodyPr wrap="none" lIns="0" tIns="0" rIns="0" bIns="0">
              <a:spAutoFit/>
            </a:bodyPr>
            <a:lstStyle/>
            <a:p>
              <a:r>
                <a:rPr lang="en-US" altLang="zh-CN" sz="1600">
                  <a:solidFill>
                    <a:srgbClr val="000000"/>
                  </a:solidFill>
                </a:rPr>
                <a:t>+ takeSabbatical()</a:t>
              </a:r>
            </a:p>
            <a:p>
              <a:r>
                <a:rPr lang="en-US" altLang="zh-CN" sz="1600">
                  <a:solidFill>
                    <a:srgbClr val="000000"/>
                  </a:solidFill>
                </a:rPr>
                <a:t>+ teachClass()</a:t>
              </a:r>
              <a:endParaRPr lang="en-US" altLang="zh-CN"/>
            </a:p>
          </p:txBody>
        </p:sp>
      </p:grpSp>
      <p:cxnSp>
        <p:nvCxnSpPr>
          <p:cNvPr id="22" name="Straight Arrow Connector 21"/>
          <p:cNvCxnSpPr/>
          <p:nvPr/>
        </p:nvCxnSpPr>
        <p:spPr>
          <a:xfrm flipV="1">
            <a:off x="3923703" y="3183588"/>
            <a:ext cx="1907185" cy="4108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35" idx="3"/>
          </p:cNvCxnSpPr>
          <p:nvPr/>
        </p:nvCxnSpPr>
        <p:spPr>
          <a:xfrm flipV="1">
            <a:off x="3923703" y="3922428"/>
            <a:ext cx="1921040" cy="777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3657600" y="4471844"/>
            <a:ext cx="2173288" cy="159861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aphicFrame>
        <p:nvGraphicFramePr>
          <p:cNvPr id="35" name="Table 34"/>
          <p:cNvGraphicFramePr>
            <a:graphicFrameLocks noGrp="1"/>
          </p:cNvGraphicFramePr>
          <p:nvPr>
            <p:extLst>
              <p:ext uri="{D42A27DB-BD31-4B8C-83A1-F6EECF244321}">
                <p14:modId xmlns:p14="http://schemas.microsoft.com/office/powerpoint/2010/main" val="253332687"/>
              </p:ext>
            </p:extLst>
          </p:nvPr>
        </p:nvGraphicFramePr>
        <p:xfrm>
          <a:off x="1853165" y="3366801"/>
          <a:ext cx="2070538" cy="1126809"/>
        </p:xfrm>
        <a:graphic>
          <a:graphicData uri="http://schemas.openxmlformats.org/drawingml/2006/table">
            <a:tbl>
              <a:tblPr firstRow="1" bandRow="1">
                <a:effectLst>
                  <a:outerShdw blurRad="50800" dist="38100" dir="2700000" algn="tl" rotWithShape="0">
                    <a:prstClr val="black">
                      <a:alpha val="40000"/>
                    </a:prstClr>
                  </a:outerShdw>
                </a:effectLst>
                <a:tableStyleId>{5940675A-B579-460E-94D1-54222C63F5DA}</a:tableStyleId>
              </a:tblPr>
              <a:tblGrid>
                <a:gridCol w="2070538">
                  <a:extLst>
                    <a:ext uri="{9D8B030D-6E8A-4147-A177-3AD203B41FA5}">
                      <a16:colId xmlns:a16="http://schemas.microsoft.com/office/drawing/2014/main" xmlns="" val="20000"/>
                    </a:ext>
                  </a:extLst>
                </a:gridCol>
              </a:tblGrid>
              <a:tr h="385129">
                <a:tc>
                  <a:txBody>
                    <a:bodyPr/>
                    <a:lstStyle/>
                    <a:p>
                      <a:r>
                        <a:rPr lang="en-US" dirty="0"/>
                        <a:t>Class Name</a:t>
                      </a:r>
                      <a:endParaRPr lang="en-MY" dirty="0"/>
                    </a:p>
                  </a:txBody>
                  <a:tcPr>
                    <a:solidFill>
                      <a:schemeClr val="accent6">
                        <a:lumMod val="20000"/>
                        <a:lumOff val="80000"/>
                      </a:schemeClr>
                    </a:solidFill>
                  </a:tcPr>
                </a:tc>
                <a:extLst>
                  <a:ext uri="{0D108BD9-81ED-4DB2-BD59-A6C34878D82A}">
                    <a16:rowId xmlns:a16="http://schemas.microsoft.com/office/drawing/2014/main" xmlns="" val="10000"/>
                  </a:ext>
                </a:extLst>
              </a:tr>
              <a:tr h="370840">
                <a:tc>
                  <a:txBody>
                    <a:bodyPr/>
                    <a:lstStyle/>
                    <a:p>
                      <a:r>
                        <a:rPr lang="en-US" dirty="0"/>
                        <a:t>Attributes:Type</a:t>
                      </a:r>
                      <a:endParaRPr lang="en-MY" dirty="0"/>
                    </a:p>
                  </a:txBody>
                  <a:tcPr>
                    <a:solidFill>
                      <a:schemeClr val="accent6">
                        <a:lumMod val="20000"/>
                        <a:lumOff val="80000"/>
                      </a:schemeClr>
                    </a:solidFill>
                  </a:tcPr>
                </a:tc>
                <a:extLst>
                  <a:ext uri="{0D108BD9-81ED-4DB2-BD59-A6C34878D82A}">
                    <a16:rowId xmlns:a16="http://schemas.microsoft.com/office/drawing/2014/main" xmlns="" val="10001"/>
                  </a:ext>
                </a:extLst>
              </a:tr>
              <a:tr h="370840">
                <a:tc>
                  <a:txBody>
                    <a:bodyPr/>
                    <a:lstStyle/>
                    <a:p>
                      <a:r>
                        <a:rPr lang="en-US" dirty="0"/>
                        <a:t>Operations()</a:t>
                      </a:r>
                      <a:endParaRPr lang="en-MY" dirty="0"/>
                    </a:p>
                  </a:txBody>
                  <a:tcPr>
                    <a:solidFill>
                      <a:schemeClr val="accent6">
                        <a:lumMod val="20000"/>
                        <a:lumOff val="80000"/>
                      </a:schemeClr>
                    </a:solid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27193759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5791200" cy="914082"/>
          </a:xfrm>
        </p:spPr>
        <p:txBody>
          <a:bodyPr/>
          <a:lstStyle/>
          <a:p>
            <a:r>
              <a:rPr dirty="0"/>
              <a:t>Class - Example</a:t>
            </a:r>
            <a:endParaRPr lang="en-MY" dirty="0"/>
          </a:p>
        </p:txBody>
      </p:sp>
      <p:sp>
        <p:nvSpPr>
          <p:cNvPr id="5" name="Slide Number Placeholder 4"/>
          <p:cNvSpPr>
            <a:spLocks noGrp="1"/>
          </p:cNvSpPr>
          <p:nvPr>
            <p:ph type="sldNum" sz="quarter" idx="12"/>
          </p:nvPr>
        </p:nvSpPr>
        <p:spPr/>
        <p:txBody>
          <a:bodyPr/>
          <a:lstStyle/>
          <a:p>
            <a:fld id="{305CB61D-FC35-42B4-91C9-278C4754DF0C}" type="slidenum">
              <a:rPr lang="en-US" smtClean="0"/>
              <a:pPr/>
              <a:t>48</a:t>
            </a:fld>
            <a:endParaRPr lang="en-US"/>
          </a:p>
        </p:txBody>
      </p:sp>
      <p:sp>
        <p:nvSpPr>
          <p:cNvPr id="88" name="Rectangle 86"/>
          <p:cNvSpPr>
            <a:spLocks noChangeArrowheads="1"/>
          </p:cNvSpPr>
          <p:nvPr/>
        </p:nvSpPr>
        <p:spPr bwMode="auto">
          <a:xfrm>
            <a:off x="3810000" y="1417638"/>
            <a:ext cx="1179810" cy="831639"/>
          </a:xfrm>
          <a:prstGeom prst="rect">
            <a:avLst/>
          </a:prstGeom>
          <a:noFill/>
          <a:ln w="9525">
            <a:noFill/>
            <a:miter lim="800000"/>
            <a:headEnd/>
            <a:tailEnd/>
          </a:ln>
          <a:effectLst/>
        </p:spPr>
        <p:txBody>
          <a:bodyPr wrap="none" lIns="92075" tIns="46038" rIns="92075" bIns="46038">
            <a:spAutoFit/>
          </a:bodyPr>
          <a:lstStyle/>
          <a:p>
            <a:pPr algn="ctr"/>
            <a:r>
              <a:rPr lang="en-US" sz="2400" b="1" dirty="0">
                <a:solidFill>
                  <a:srgbClr val="C00000"/>
                </a:solidFill>
                <a:latin typeface="Arial" charset="0"/>
              </a:rPr>
              <a:t>Class</a:t>
            </a:r>
          </a:p>
          <a:p>
            <a:pPr algn="ctr"/>
            <a:r>
              <a:rPr lang="en-US" sz="2400" u="none" dirty="0">
                <a:latin typeface="Arial" charset="0"/>
              </a:rPr>
              <a:t>Course</a:t>
            </a:r>
          </a:p>
        </p:txBody>
      </p:sp>
      <p:sp>
        <p:nvSpPr>
          <p:cNvPr id="89" name="Rectangle 87"/>
          <p:cNvSpPr>
            <a:spLocks noChangeArrowheads="1"/>
          </p:cNvSpPr>
          <p:nvPr/>
        </p:nvSpPr>
        <p:spPr bwMode="auto">
          <a:xfrm>
            <a:off x="625196" y="2971800"/>
            <a:ext cx="1600759" cy="2031968"/>
          </a:xfrm>
          <a:prstGeom prst="rect">
            <a:avLst/>
          </a:prstGeom>
          <a:noFill/>
          <a:ln w="9525">
            <a:noFill/>
            <a:miter lim="800000"/>
            <a:headEnd/>
            <a:tailEnd/>
          </a:ln>
          <a:effectLst/>
        </p:spPr>
        <p:txBody>
          <a:bodyPr wrap="none" lIns="92075" tIns="46038" rIns="92075" bIns="46038">
            <a:spAutoFit/>
          </a:bodyPr>
          <a:lstStyle/>
          <a:p>
            <a:r>
              <a:rPr lang="en-US" sz="1800" b="1" dirty="0">
                <a:solidFill>
                  <a:srgbClr val="C00000"/>
                </a:solidFill>
                <a:latin typeface="Arial" charset="0"/>
              </a:rPr>
              <a:t>Properties</a:t>
            </a:r>
            <a:endParaRPr lang="en-US" sz="1800" b="1" u="none" dirty="0">
              <a:solidFill>
                <a:srgbClr val="C00000"/>
              </a:solidFill>
              <a:latin typeface="Arial" charset="0"/>
            </a:endParaRPr>
          </a:p>
          <a:p>
            <a:pPr marL="109538"/>
            <a:r>
              <a:rPr lang="en-US" sz="1800" u="none" dirty="0">
                <a:latin typeface="Arial" charset="0"/>
              </a:rPr>
              <a:t>Name</a:t>
            </a:r>
          </a:p>
          <a:p>
            <a:pPr marL="109538"/>
            <a:r>
              <a:rPr lang="en-US" sz="1800" u="none" dirty="0">
                <a:latin typeface="Arial" charset="0"/>
              </a:rPr>
              <a:t>Location</a:t>
            </a:r>
          </a:p>
          <a:p>
            <a:pPr marL="109538"/>
            <a:r>
              <a:rPr lang="en-US" sz="1800" u="none" dirty="0">
                <a:latin typeface="Arial" charset="0"/>
              </a:rPr>
              <a:t>Days offered</a:t>
            </a:r>
          </a:p>
          <a:p>
            <a:pPr marL="109538"/>
            <a:r>
              <a:rPr lang="en-US" sz="1800" u="none" dirty="0">
                <a:latin typeface="Arial" charset="0"/>
              </a:rPr>
              <a:t>Credit hours</a:t>
            </a:r>
          </a:p>
          <a:p>
            <a:pPr marL="109538"/>
            <a:r>
              <a:rPr lang="en-US" sz="1800" u="none" dirty="0">
                <a:latin typeface="Arial" charset="0"/>
              </a:rPr>
              <a:t>Start time</a:t>
            </a:r>
          </a:p>
          <a:p>
            <a:pPr marL="109538"/>
            <a:r>
              <a:rPr lang="en-US" sz="1800" u="none" dirty="0">
                <a:latin typeface="Arial" charset="0"/>
              </a:rPr>
              <a:t>End time</a:t>
            </a:r>
          </a:p>
        </p:txBody>
      </p:sp>
      <p:sp>
        <p:nvSpPr>
          <p:cNvPr id="90" name="Rectangle 88"/>
          <p:cNvSpPr>
            <a:spLocks noChangeArrowheads="1"/>
          </p:cNvSpPr>
          <p:nvPr/>
        </p:nvSpPr>
        <p:spPr bwMode="auto">
          <a:xfrm>
            <a:off x="6629400" y="2971800"/>
            <a:ext cx="2310248" cy="1477970"/>
          </a:xfrm>
          <a:prstGeom prst="rect">
            <a:avLst/>
          </a:prstGeom>
          <a:noFill/>
          <a:ln w="9525">
            <a:noFill/>
            <a:miter lim="800000"/>
            <a:headEnd/>
            <a:tailEnd/>
          </a:ln>
          <a:effectLst/>
        </p:spPr>
        <p:txBody>
          <a:bodyPr wrap="none" lIns="92075" tIns="46038" rIns="92075" bIns="46038">
            <a:spAutoFit/>
          </a:bodyPr>
          <a:lstStyle/>
          <a:p>
            <a:r>
              <a:rPr lang="en-US" sz="1800" b="1" dirty="0">
                <a:solidFill>
                  <a:srgbClr val="C00000"/>
                </a:solidFill>
                <a:latin typeface="Arial" charset="0"/>
              </a:rPr>
              <a:t>Behavior</a:t>
            </a:r>
          </a:p>
          <a:p>
            <a:pPr marL="109538"/>
            <a:r>
              <a:rPr lang="en-US" sz="1800" u="none" dirty="0">
                <a:latin typeface="Arial" charset="0"/>
              </a:rPr>
              <a:t>Add a student</a:t>
            </a:r>
          </a:p>
          <a:p>
            <a:pPr marL="109538"/>
            <a:r>
              <a:rPr lang="en-US" sz="1800" u="none" dirty="0">
                <a:latin typeface="Arial" charset="0"/>
              </a:rPr>
              <a:t>Delete a student</a:t>
            </a:r>
          </a:p>
          <a:p>
            <a:pPr marL="109538"/>
            <a:r>
              <a:rPr lang="en-US" sz="1800" u="none" dirty="0">
                <a:latin typeface="Arial" charset="0"/>
              </a:rPr>
              <a:t>Get course roster</a:t>
            </a:r>
          </a:p>
          <a:p>
            <a:pPr marL="109538"/>
            <a:r>
              <a:rPr lang="en-US" sz="1800" u="none" dirty="0">
                <a:latin typeface="Arial" charset="0"/>
              </a:rPr>
              <a:t>Determine if it is full</a:t>
            </a:r>
          </a:p>
        </p:txBody>
      </p:sp>
      <p:pic>
        <p:nvPicPr>
          <p:cNvPr id="5122" name="Picture 2" descr="http://www.trimblelms.com/images/group-stud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3017" y="2584239"/>
            <a:ext cx="3533775" cy="30765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0774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89" grpId="0"/>
      <p:bldP spid="9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8"/>
            <a:ext cx="8229600" cy="944562"/>
          </a:xfrm>
        </p:spPr>
        <p:txBody>
          <a:bodyPr>
            <a:normAutofit fontScale="90000"/>
          </a:bodyPr>
          <a:lstStyle/>
          <a:p>
            <a:r>
              <a:rPr lang="en-US" dirty="0"/>
              <a:t>Class Diagram: </a:t>
            </a:r>
            <a:r>
              <a:rPr dirty="0"/>
              <a:t>Generalization</a:t>
            </a:r>
            <a:r>
              <a:rPr lang="en-US" dirty="0"/>
              <a:t> </a:t>
            </a:r>
            <a:endParaRPr lang="en-MY" dirty="0"/>
          </a:p>
        </p:txBody>
      </p:sp>
      <p:sp>
        <p:nvSpPr>
          <p:cNvPr id="3" name="Content Placeholder 2"/>
          <p:cNvSpPr>
            <a:spLocks noGrp="1"/>
          </p:cNvSpPr>
          <p:nvPr>
            <p:ph idx="1"/>
          </p:nvPr>
        </p:nvSpPr>
        <p:spPr>
          <a:xfrm>
            <a:off x="762000" y="1219200"/>
            <a:ext cx="7924800" cy="5105400"/>
          </a:xfrm>
        </p:spPr>
        <p:txBody>
          <a:bodyPr>
            <a:normAutofit lnSpcReduction="10000"/>
          </a:bodyPr>
          <a:lstStyle/>
          <a:p>
            <a:pPr marL="342900" indent="-342900" algn="just">
              <a:spcBef>
                <a:spcPts val="600"/>
              </a:spcBef>
              <a:buFont typeface="Wingdings" panose="05000000000000000000" pitchFamily="2" charset="2"/>
              <a:buChar char="Ø"/>
              <a:defRPr/>
            </a:pPr>
            <a:r>
              <a:rPr lang="en-GB" sz="2400" b="0" dirty="0"/>
              <a:t>Generalization: a </a:t>
            </a:r>
            <a:r>
              <a:rPr lang="en-GB" sz="2400" b="0" dirty="0">
                <a:solidFill>
                  <a:srgbClr val="C00000"/>
                </a:solidFill>
              </a:rPr>
              <a:t>taxonomic relationship </a:t>
            </a:r>
            <a:r>
              <a:rPr lang="en-GB" sz="2400" b="0" dirty="0"/>
              <a:t>between a more general element and a more specific element.</a:t>
            </a:r>
          </a:p>
          <a:p>
            <a:pPr marL="342900" lvl="0" indent="-342900" algn="just">
              <a:spcBef>
                <a:spcPts val="600"/>
              </a:spcBef>
              <a:buFont typeface="Wingdings" panose="05000000000000000000" pitchFamily="2" charset="2"/>
              <a:buChar char="Ø"/>
              <a:defRPr/>
            </a:pPr>
            <a:r>
              <a:rPr lang="en-GB" sz="2400" b="0" dirty="0"/>
              <a:t>More general bits of description are abstracted out from </a:t>
            </a:r>
            <a:r>
              <a:rPr lang="en-GB" sz="2400" b="0" dirty="0">
                <a:solidFill>
                  <a:srgbClr val="C00000"/>
                </a:solidFill>
              </a:rPr>
              <a:t>specialized classes</a:t>
            </a:r>
          </a:p>
          <a:p>
            <a:pPr marL="342900" lvl="0" indent="-342900" algn="just">
              <a:spcBef>
                <a:spcPts val="600"/>
              </a:spcBef>
              <a:buFont typeface="Wingdings" panose="05000000000000000000" pitchFamily="2" charset="2"/>
              <a:buChar char="Ø"/>
              <a:defRPr/>
            </a:pPr>
            <a:r>
              <a:rPr lang="en-GB" sz="2400" b="0" dirty="0"/>
              <a:t>Every </a:t>
            </a:r>
            <a:r>
              <a:rPr lang="en-GB" sz="2400" b="0" dirty="0">
                <a:solidFill>
                  <a:srgbClr val="C00000"/>
                </a:solidFill>
              </a:rPr>
              <a:t>subclass</a:t>
            </a:r>
            <a:r>
              <a:rPr lang="en-GB" sz="2400" b="0" dirty="0"/>
              <a:t> contains at least one characteristic that is unique.</a:t>
            </a:r>
          </a:p>
          <a:p>
            <a:pPr lvl="0" algn="just">
              <a:spcBef>
                <a:spcPts val="600"/>
              </a:spcBef>
              <a:defRPr/>
            </a:pPr>
            <a:endParaRPr lang="en-GB" sz="2400" b="0" dirty="0"/>
          </a:p>
          <a:p>
            <a:pPr marL="342900" indent="-342900" algn="just">
              <a:spcBef>
                <a:spcPts val="600"/>
              </a:spcBef>
              <a:buFont typeface="Wingdings" panose="05000000000000000000" pitchFamily="2" charset="2"/>
              <a:buChar char="Ø"/>
              <a:defRPr/>
            </a:pPr>
            <a:r>
              <a:rPr lang="en-GB" sz="2400" b="0" dirty="0"/>
              <a:t>For example, a person may be an  employee, a customer, a supplier of a service</a:t>
            </a:r>
          </a:p>
          <a:p>
            <a:pPr marL="342900" indent="-342900" algn="just">
              <a:spcBef>
                <a:spcPts val="600"/>
              </a:spcBef>
              <a:buFont typeface="Wingdings" panose="05000000000000000000" pitchFamily="2" charset="2"/>
              <a:buChar char="Ø"/>
              <a:defRPr/>
            </a:pPr>
            <a:r>
              <a:rPr lang="en-GB" sz="2400" b="0" dirty="0"/>
              <a:t>An employee may be paid monthly, weekly or hourly</a:t>
            </a:r>
          </a:p>
          <a:p>
            <a:pPr marL="342900" indent="-342900" algn="just">
              <a:spcBef>
                <a:spcPts val="600"/>
              </a:spcBef>
              <a:buFont typeface="Wingdings" panose="05000000000000000000" pitchFamily="2" charset="2"/>
              <a:buChar char="Ø"/>
              <a:defRPr/>
            </a:pPr>
            <a:r>
              <a:rPr lang="en-GB" sz="2400" b="0" dirty="0"/>
              <a:t>An hourly paid employee may be a driver, a cleaner, a sales assistant</a:t>
            </a:r>
          </a:p>
          <a:p>
            <a:pPr marL="342900" lvl="0" indent="-342900" algn="just">
              <a:spcBef>
                <a:spcPts val="600"/>
              </a:spcBef>
              <a:buFont typeface="Wingdings" panose="05000000000000000000" pitchFamily="2" charset="2"/>
              <a:buChar char="Ø"/>
              <a:defRPr/>
            </a:pPr>
            <a:endParaRPr lang="en-GB" sz="2400" b="0" dirty="0"/>
          </a:p>
        </p:txBody>
      </p:sp>
      <p:sp>
        <p:nvSpPr>
          <p:cNvPr id="5" name="Slide Number Placeholder 4"/>
          <p:cNvSpPr>
            <a:spLocks noGrp="1"/>
          </p:cNvSpPr>
          <p:nvPr>
            <p:ph type="sldNum" sz="quarter" idx="12"/>
          </p:nvPr>
        </p:nvSpPr>
        <p:spPr/>
        <p:txBody>
          <a:bodyPr/>
          <a:lstStyle/>
          <a:p>
            <a:fld id="{305CB61D-FC35-42B4-91C9-278C4754DF0C}" type="slidenum">
              <a:rPr lang="en-US" smtClean="0"/>
              <a:pPr/>
              <a:t>49</a:t>
            </a:fld>
            <a:endParaRPr lang="en-US"/>
          </a:p>
        </p:txBody>
      </p:sp>
    </p:spTree>
    <p:extLst>
      <p:ext uri="{BB962C8B-B14F-4D97-AF65-F5344CB8AC3E}">
        <p14:creationId xmlns:p14="http://schemas.microsoft.com/office/powerpoint/2010/main" val="1066056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81000" y="274638"/>
            <a:ext cx="8577263" cy="762000"/>
          </a:xfrm>
          <a:noFill/>
        </p:spPr>
        <p:txBody>
          <a:bodyPr>
            <a:normAutofit fontScale="90000"/>
          </a:bodyPr>
          <a:lstStyle/>
          <a:p>
            <a:pPr>
              <a:lnSpc>
                <a:spcPct val="110000"/>
              </a:lnSpc>
            </a:pPr>
            <a:r>
              <a:rPr kumimoji="0" lang="en-US" altLang="en-US" dirty="0"/>
              <a:t>Requirements Classification (2)</a:t>
            </a:r>
          </a:p>
        </p:txBody>
      </p:sp>
      <p:sp>
        <p:nvSpPr>
          <p:cNvPr id="23555" name="Rectangle 3"/>
          <p:cNvSpPr>
            <a:spLocks noGrp="1" noChangeArrowheads="1"/>
          </p:cNvSpPr>
          <p:nvPr>
            <p:ph idx="1"/>
          </p:nvPr>
        </p:nvSpPr>
        <p:spPr>
          <a:xfrm>
            <a:off x="1219200" y="1143000"/>
            <a:ext cx="7642225" cy="4952999"/>
          </a:xfrm>
          <a:noFill/>
        </p:spPr>
        <p:txBody>
          <a:bodyPr>
            <a:noAutofit/>
          </a:bodyPr>
          <a:lstStyle/>
          <a:p>
            <a:pPr>
              <a:spcBef>
                <a:spcPts val="300"/>
              </a:spcBef>
            </a:pPr>
            <a:r>
              <a:rPr lang="en-US" altLang="en-US" sz="2400" dirty="0"/>
              <a:t>Some common requirements classified dimensions: </a:t>
            </a:r>
          </a:p>
          <a:p>
            <a:pPr lvl="1">
              <a:spcBef>
                <a:spcPts val="300"/>
              </a:spcBef>
            </a:pPr>
            <a:r>
              <a:rPr lang="en-US" altLang="en-US" sz="2400" b="1" dirty="0">
                <a:solidFill>
                  <a:srgbClr val="FF33CC"/>
                </a:solidFill>
                <a:effectLst>
                  <a:outerShdw blurRad="38100" dist="38100" dir="2700000" algn="tl">
                    <a:srgbClr val="000000">
                      <a:alpha val="43137"/>
                    </a:srgbClr>
                  </a:outerShdw>
                </a:effectLst>
              </a:rPr>
              <a:t>Functional or Nonfunctional Requirements </a:t>
            </a:r>
            <a:r>
              <a:rPr lang="en-US" altLang="en-US" sz="2400" dirty="0"/>
              <a:t>(as discussed in previous chapter – recall) </a:t>
            </a:r>
          </a:p>
          <a:p>
            <a:pPr lvl="1">
              <a:spcBef>
                <a:spcPts val="300"/>
              </a:spcBef>
            </a:pPr>
            <a:endParaRPr lang="en-US" altLang="en-US" sz="2400" dirty="0"/>
          </a:p>
          <a:p>
            <a:pPr lvl="1">
              <a:spcBef>
                <a:spcPts val="300"/>
              </a:spcBef>
            </a:pPr>
            <a:r>
              <a:rPr lang="en-US" altLang="en-US" sz="2400" b="1" dirty="0">
                <a:solidFill>
                  <a:srgbClr val="FF33CC"/>
                </a:solidFill>
                <a:effectLst>
                  <a:outerShdw blurRad="38100" dist="38100" dir="2700000" algn="tl">
                    <a:srgbClr val="000000">
                      <a:alpha val="43137"/>
                    </a:srgbClr>
                  </a:outerShdw>
                </a:effectLst>
              </a:rPr>
              <a:t>Product or Process Requirements </a:t>
            </a:r>
            <a:r>
              <a:rPr lang="en-US" altLang="en-US" sz="2400" dirty="0"/>
              <a:t>(as discussed in previous chapter – recall) </a:t>
            </a:r>
          </a:p>
          <a:p>
            <a:pPr lvl="1">
              <a:spcBef>
                <a:spcPts val="300"/>
              </a:spcBef>
            </a:pPr>
            <a:endParaRPr lang="en-US" altLang="en-US" sz="2400" dirty="0"/>
          </a:p>
          <a:p>
            <a:pPr lvl="1">
              <a:spcBef>
                <a:spcPts val="300"/>
              </a:spcBef>
            </a:pPr>
            <a:r>
              <a:rPr lang="en-US" altLang="en-US" sz="2400" b="1" dirty="0">
                <a:solidFill>
                  <a:srgbClr val="FF33CC"/>
                </a:solidFill>
                <a:effectLst>
                  <a:outerShdw blurRad="38100" dist="38100" dir="2700000" algn="tl">
                    <a:srgbClr val="000000">
                      <a:alpha val="43137"/>
                    </a:srgbClr>
                  </a:outerShdw>
                </a:effectLst>
              </a:rPr>
              <a:t>Data Requirements </a:t>
            </a:r>
            <a:r>
              <a:rPr lang="en-US" altLang="en-US" sz="2400" dirty="0"/>
              <a:t>– </a:t>
            </a:r>
            <a:r>
              <a:rPr lang="en-US" altLang="en-US" sz="2400" dirty="0" err="1"/>
              <a:t>eg</a:t>
            </a:r>
            <a:r>
              <a:rPr lang="en-US" altLang="en-US" sz="2400" dirty="0"/>
              <a:t>…  </a:t>
            </a:r>
          </a:p>
          <a:p>
            <a:pPr lvl="1">
              <a:spcBef>
                <a:spcPts val="300"/>
              </a:spcBef>
            </a:pPr>
            <a:endParaRPr lang="en-US" altLang="en-US" sz="2400" dirty="0"/>
          </a:p>
          <a:p>
            <a:pPr lvl="1">
              <a:spcBef>
                <a:spcPts val="300"/>
              </a:spcBef>
            </a:pPr>
            <a:r>
              <a:rPr lang="en-US" altLang="en-US" sz="2400" b="1" dirty="0">
                <a:solidFill>
                  <a:srgbClr val="FF33CC"/>
                </a:solidFill>
                <a:effectLst>
                  <a:outerShdw blurRad="38100" dist="38100" dir="2700000" algn="tl">
                    <a:srgbClr val="000000">
                      <a:alpha val="43137"/>
                    </a:srgbClr>
                  </a:outerShdw>
                </a:effectLst>
              </a:rPr>
              <a:t>External Interface Requirements </a:t>
            </a:r>
            <a:r>
              <a:rPr lang="en-US" altLang="en-US" sz="2400" dirty="0"/>
              <a:t>– interface requirements with </a:t>
            </a:r>
            <a:r>
              <a:rPr lang="en-US" altLang="en-US" sz="2400" dirty="0" err="1"/>
              <a:t>hardwares</a:t>
            </a:r>
            <a:r>
              <a:rPr lang="en-US" altLang="en-US" sz="2400" dirty="0"/>
              <a:t>, other </a:t>
            </a:r>
            <a:r>
              <a:rPr lang="en-US" altLang="en-US" sz="2400" dirty="0" err="1"/>
              <a:t>softwares</a:t>
            </a:r>
            <a:r>
              <a:rPr lang="en-US" altLang="en-US" sz="2400" dirty="0"/>
              <a:t> and  users </a:t>
            </a:r>
          </a:p>
        </p:txBody>
      </p:sp>
      <p:sp>
        <p:nvSpPr>
          <p:cNvPr id="2" name="Slide Number Placeholder 1"/>
          <p:cNvSpPr>
            <a:spLocks noGrp="1"/>
          </p:cNvSpPr>
          <p:nvPr>
            <p:ph type="sldNum" sz="quarter" idx="12"/>
          </p:nvPr>
        </p:nvSpPr>
        <p:spPr/>
        <p:txBody>
          <a:bodyPr/>
          <a:lstStyle/>
          <a:p>
            <a:fld id="{BFEBEB0A-9E3D-4B14-9782-E2AE3DA60D96}" type="slidenum">
              <a:rPr lang="en-US" smtClean="0"/>
              <a:pPr/>
              <a:t>5</a:t>
            </a:fld>
            <a:endParaRPr lang="en-US"/>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3505200"/>
            <a:ext cx="1219200" cy="2630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62384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077200" cy="868362"/>
          </a:xfrm>
        </p:spPr>
        <p:txBody>
          <a:bodyPr>
            <a:normAutofit fontScale="90000"/>
          </a:bodyPr>
          <a:lstStyle/>
          <a:p>
            <a:r>
              <a:rPr lang="en-MY" dirty="0"/>
              <a:t>Generalization </a:t>
            </a:r>
            <a:r>
              <a:rPr lang="en-US" dirty="0"/>
              <a:t>– UML Notation</a:t>
            </a:r>
            <a:endParaRPr lang="en-MY" dirty="0"/>
          </a:p>
        </p:txBody>
      </p:sp>
      <p:sp>
        <p:nvSpPr>
          <p:cNvPr id="5" name="Slide Number Placeholder 4"/>
          <p:cNvSpPr>
            <a:spLocks noGrp="1"/>
          </p:cNvSpPr>
          <p:nvPr>
            <p:ph type="sldNum" sz="quarter" idx="12"/>
          </p:nvPr>
        </p:nvSpPr>
        <p:spPr/>
        <p:txBody>
          <a:bodyPr/>
          <a:lstStyle/>
          <a:p>
            <a:fld id="{305CB61D-FC35-42B4-91C9-278C4754DF0C}" type="slidenum">
              <a:rPr lang="en-US" smtClean="0"/>
              <a:pPr/>
              <a:t>50</a:t>
            </a:fld>
            <a:endParaRPr lang="en-US"/>
          </a:p>
        </p:txBody>
      </p:sp>
      <p:sp>
        <p:nvSpPr>
          <p:cNvPr id="7" name="TextBox 6"/>
          <p:cNvSpPr txBox="1"/>
          <p:nvPr/>
        </p:nvSpPr>
        <p:spPr>
          <a:xfrm>
            <a:off x="6553201" y="1292776"/>
            <a:ext cx="2133599" cy="646331"/>
          </a:xfrm>
          <a:prstGeom prst="rect">
            <a:avLst/>
          </a:prstGeom>
          <a:noFill/>
        </p:spPr>
        <p:txBody>
          <a:bodyPr wrap="square" rtlCol="0">
            <a:spAutoFit/>
          </a:bodyPr>
          <a:lstStyle/>
          <a:p>
            <a:r>
              <a:rPr lang="en-US" dirty="0"/>
              <a:t>More General</a:t>
            </a:r>
          </a:p>
          <a:p>
            <a:r>
              <a:rPr lang="en-US" dirty="0"/>
              <a:t>(Superclasses)</a:t>
            </a:r>
            <a:endParaRPr lang="en-MY" dirty="0"/>
          </a:p>
        </p:txBody>
      </p:sp>
      <p:sp>
        <p:nvSpPr>
          <p:cNvPr id="8" name="TextBox 7"/>
          <p:cNvSpPr txBox="1"/>
          <p:nvPr/>
        </p:nvSpPr>
        <p:spPr>
          <a:xfrm>
            <a:off x="6553201" y="5479832"/>
            <a:ext cx="2133599" cy="646331"/>
          </a:xfrm>
          <a:prstGeom prst="rect">
            <a:avLst/>
          </a:prstGeom>
          <a:noFill/>
        </p:spPr>
        <p:txBody>
          <a:bodyPr wrap="square" rtlCol="0">
            <a:spAutoFit/>
          </a:bodyPr>
          <a:lstStyle/>
          <a:p>
            <a:r>
              <a:rPr lang="en-US" dirty="0"/>
              <a:t>More Specialize</a:t>
            </a:r>
          </a:p>
          <a:p>
            <a:r>
              <a:rPr lang="en-US" dirty="0"/>
              <a:t>(Subclasses)</a:t>
            </a:r>
            <a:endParaRPr lang="en-MY" dirty="0"/>
          </a:p>
        </p:txBody>
      </p:sp>
      <p:sp>
        <p:nvSpPr>
          <p:cNvPr id="9" name="Up-Down Arrow 8"/>
          <p:cNvSpPr/>
          <p:nvPr/>
        </p:nvSpPr>
        <p:spPr>
          <a:xfrm>
            <a:off x="7252138" y="1939107"/>
            <a:ext cx="236483" cy="3540725"/>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MY"/>
          </a:p>
        </p:txBody>
      </p:sp>
      <p:sp>
        <p:nvSpPr>
          <p:cNvPr id="10" name="Straight Connector 3"/>
          <p:cNvSpPr/>
          <p:nvPr/>
        </p:nvSpPr>
        <p:spPr>
          <a:xfrm>
            <a:off x="4410977" y="1906117"/>
            <a:ext cx="1424899" cy="247296"/>
          </a:xfrm>
          <a:custGeom>
            <a:avLst/>
            <a:gdLst/>
            <a:ahLst/>
            <a:cxnLst/>
            <a:rect l="0" t="0" r="0" b="0"/>
            <a:pathLst>
              <a:path>
                <a:moveTo>
                  <a:pt x="0" y="0"/>
                </a:moveTo>
                <a:lnTo>
                  <a:pt x="0" y="123648"/>
                </a:lnTo>
                <a:lnTo>
                  <a:pt x="1424899" y="123648"/>
                </a:lnTo>
                <a:lnTo>
                  <a:pt x="1424899" y="247296"/>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1" name="Straight Connector 4"/>
          <p:cNvSpPr/>
          <p:nvPr/>
        </p:nvSpPr>
        <p:spPr>
          <a:xfrm>
            <a:off x="4365257" y="1906117"/>
            <a:ext cx="91440" cy="247296"/>
          </a:xfrm>
          <a:custGeom>
            <a:avLst/>
            <a:gdLst/>
            <a:ahLst/>
            <a:cxnLst/>
            <a:rect l="0" t="0" r="0" b="0"/>
            <a:pathLst>
              <a:path>
                <a:moveTo>
                  <a:pt x="45720" y="0"/>
                </a:moveTo>
                <a:lnTo>
                  <a:pt x="45720" y="247296"/>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2" name="Straight Connector 5"/>
          <p:cNvSpPr/>
          <p:nvPr/>
        </p:nvSpPr>
        <p:spPr>
          <a:xfrm>
            <a:off x="3939936" y="3578312"/>
            <a:ext cx="176640" cy="2213892"/>
          </a:xfrm>
          <a:custGeom>
            <a:avLst/>
            <a:gdLst/>
            <a:ahLst/>
            <a:cxnLst/>
            <a:rect l="0" t="0" r="0" b="0"/>
            <a:pathLst>
              <a:path>
                <a:moveTo>
                  <a:pt x="0" y="0"/>
                </a:moveTo>
                <a:lnTo>
                  <a:pt x="0" y="2213892"/>
                </a:lnTo>
                <a:lnTo>
                  <a:pt x="176640" y="2213892"/>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3" name="Straight Connector 6"/>
          <p:cNvSpPr/>
          <p:nvPr/>
        </p:nvSpPr>
        <p:spPr>
          <a:xfrm>
            <a:off x="3939936" y="3578312"/>
            <a:ext cx="176640" cy="1377794"/>
          </a:xfrm>
          <a:custGeom>
            <a:avLst/>
            <a:gdLst/>
            <a:ahLst/>
            <a:cxnLst/>
            <a:rect l="0" t="0" r="0" b="0"/>
            <a:pathLst>
              <a:path>
                <a:moveTo>
                  <a:pt x="0" y="0"/>
                </a:moveTo>
                <a:lnTo>
                  <a:pt x="0" y="1377794"/>
                </a:lnTo>
                <a:lnTo>
                  <a:pt x="176640" y="1377794"/>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4" name="Straight Connector 7"/>
          <p:cNvSpPr/>
          <p:nvPr/>
        </p:nvSpPr>
        <p:spPr>
          <a:xfrm>
            <a:off x="3939936" y="3578312"/>
            <a:ext cx="176640" cy="541697"/>
          </a:xfrm>
          <a:custGeom>
            <a:avLst/>
            <a:gdLst/>
            <a:ahLst/>
            <a:cxnLst/>
            <a:rect l="0" t="0" r="0" b="0"/>
            <a:pathLst>
              <a:path>
                <a:moveTo>
                  <a:pt x="0" y="0"/>
                </a:moveTo>
                <a:lnTo>
                  <a:pt x="0" y="541697"/>
                </a:lnTo>
                <a:lnTo>
                  <a:pt x="176640" y="541697"/>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5" name="Straight Connector 8"/>
          <p:cNvSpPr/>
          <p:nvPr/>
        </p:nvSpPr>
        <p:spPr>
          <a:xfrm>
            <a:off x="2986078" y="2742214"/>
            <a:ext cx="1424899" cy="247296"/>
          </a:xfrm>
          <a:custGeom>
            <a:avLst/>
            <a:gdLst/>
            <a:ahLst/>
            <a:cxnLst/>
            <a:rect l="0" t="0" r="0" b="0"/>
            <a:pathLst>
              <a:path>
                <a:moveTo>
                  <a:pt x="0" y="0"/>
                </a:moveTo>
                <a:lnTo>
                  <a:pt x="0" y="123648"/>
                </a:lnTo>
                <a:lnTo>
                  <a:pt x="1424899" y="123648"/>
                </a:lnTo>
                <a:lnTo>
                  <a:pt x="1424899" y="247296"/>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6" name="Straight Connector 9"/>
          <p:cNvSpPr/>
          <p:nvPr/>
        </p:nvSpPr>
        <p:spPr>
          <a:xfrm>
            <a:off x="2940358" y="2742214"/>
            <a:ext cx="91440" cy="247296"/>
          </a:xfrm>
          <a:custGeom>
            <a:avLst/>
            <a:gdLst/>
            <a:ahLst/>
            <a:cxnLst/>
            <a:rect l="0" t="0" r="0" b="0"/>
            <a:pathLst>
              <a:path>
                <a:moveTo>
                  <a:pt x="45720" y="0"/>
                </a:moveTo>
                <a:lnTo>
                  <a:pt x="45720" y="247296"/>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7" name="Straight Connector 10"/>
          <p:cNvSpPr/>
          <p:nvPr/>
        </p:nvSpPr>
        <p:spPr>
          <a:xfrm>
            <a:off x="1561179" y="2742214"/>
            <a:ext cx="1424899" cy="247296"/>
          </a:xfrm>
          <a:custGeom>
            <a:avLst/>
            <a:gdLst/>
            <a:ahLst/>
            <a:cxnLst/>
            <a:rect l="0" t="0" r="0" b="0"/>
            <a:pathLst>
              <a:path>
                <a:moveTo>
                  <a:pt x="1424899" y="0"/>
                </a:moveTo>
                <a:lnTo>
                  <a:pt x="1424899" y="123648"/>
                </a:lnTo>
                <a:lnTo>
                  <a:pt x="0" y="123648"/>
                </a:lnTo>
                <a:lnTo>
                  <a:pt x="0" y="247296"/>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8" name="Straight Connector 11"/>
          <p:cNvSpPr/>
          <p:nvPr/>
        </p:nvSpPr>
        <p:spPr>
          <a:xfrm>
            <a:off x="2986078" y="1906117"/>
            <a:ext cx="1424899" cy="247296"/>
          </a:xfrm>
          <a:custGeom>
            <a:avLst/>
            <a:gdLst/>
            <a:ahLst/>
            <a:cxnLst/>
            <a:rect l="0" t="0" r="0" b="0"/>
            <a:pathLst>
              <a:path>
                <a:moveTo>
                  <a:pt x="1424899" y="0"/>
                </a:moveTo>
                <a:lnTo>
                  <a:pt x="1424899" y="123648"/>
                </a:lnTo>
                <a:lnTo>
                  <a:pt x="0" y="123648"/>
                </a:lnTo>
                <a:lnTo>
                  <a:pt x="0" y="247296"/>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grpSp>
        <p:nvGrpSpPr>
          <p:cNvPr id="19" name="Group 18"/>
          <p:cNvGrpSpPr/>
          <p:nvPr/>
        </p:nvGrpSpPr>
        <p:grpSpPr>
          <a:xfrm>
            <a:off x="3822176" y="1317315"/>
            <a:ext cx="1177602" cy="588801"/>
            <a:chOff x="3171648" y="573"/>
            <a:chExt cx="1177602" cy="588801"/>
          </a:xfrm>
        </p:grpSpPr>
        <p:sp>
          <p:nvSpPr>
            <p:cNvPr id="47" name="Rectangle 46"/>
            <p:cNvSpPr/>
            <p:nvPr/>
          </p:nvSpPr>
          <p:spPr>
            <a:xfrm>
              <a:off x="3171648" y="573"/>
              <a:ext cx="1177602" cy="588801"/>
            </a:xfrm>
            <a:prstGeom prst="rect">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48" name="Rectangle 47"/>
            <p:cNvSpPr/>
            <p:nvPr/>
          </p:nvSpPr>
          <p:spPr>
            <a:xfrm>
              <a:off x="3171648" y="573"/>
              <a:ext cx="1177602" cy="58880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solidFill>
                    <a:schemeClr val="tx1"/>
                  </a:solidFill>
                </a:rPr>
                <a:t>Person</a:t>
              </a:r>
              <a:endParaRPr lang="en-MY" sz="2000" kern="1200" dirty="0">
                <a:solidFill>
                  <a:schemeClr val="tx1"/>
                </a:solidFill>
              </a:endParaRPr>
            </a:p>
          </p:txBody>
        </p:sp>
      </p:grpSp>
      <p:grpSp>
        <p:nvGrpSpPr>
          <p:cNvPr id="20" name="Group 19"/>
          <p:cNvGrpSpPr/>
          <p:nvPr/>
        </p:nvGrpSpPr>
        <p:grpSpPr>
          <a:xfrm>
            <a:off x="2397277" y="2153413"/>
            <a:ext cx="1177602" cy="588801"/>
            <a:chOff x="1746749" y="836671"/>
            <a:chExt cx="1177602" cy="588801"/>
          </a:xfrm>
        </p:grpSpPr>
        <p:sp>
          <p:nvSpPr>
            <p:cNvPr id="45" name="Rectangle 44"/>
            <p:cNvSpPr/>
            <p:nvPr/>
          </p:nvSpPr>
          <p:spPr>
            <a:xfrm>
              <a:off x="1746749" y="836671"/>
              <a:ext cx="1177602" cy="588801"/>
            </a:xfrm>
            <a:prstGeom prst="rect">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46" name="Rectangle 45"/>
            <p:cNvSpPr/>
            <p:nvPr/>
          </p:nvSpPr>
          <p:spPr>
            <a:xfrm>
              <a:off x="1746749" y="836671"/>
              <a:ext cx="1177602" cy="58880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solidFill>
                    <a:schemeClr val="tx1"/>
                  </a:solidFill>
                </a:rPr>
                <a:t>Employee</a:t>
              </a:r>
              <a:endParaRPr lang="en-MY" sz="2000" kern="1200" dirty="0">
                <a:solidFill>
                  <a:schemeClr val="tx1"/>
                </a:solidFill>
              </a:endParaRPr>
            </a:p>
          </p:txBody>
        </p:sp>
      </p:grpSp>
      <p:grpSp>
        <p:nvGrpSpPr>
          <p:cNvPr id="21" name="Group 20"/>
          <p:cNvGrpSpPr/>
          <p:nvPr/>
        </p:nvGrpSpPr>
        <p:grpSpPr>
          <a:xfrm>
            <a:off x="972378" y="2989511"/>
            <a:ext cx="1177602" cy="588801"/>
            <a:chOff x="321850" y="1672769"/>
            <a:chExt cx="1177602" cy="588801"/>
          </a:xfrm>
        </p:grpSpPr>
        <p:sp>
          <p:nvSpPr>
            <p:cNvPr id="43" name="Rectangle 42"/>
            <p:cNvSpPr/>
            <p:nvPr/>
          </p:nvSpPr>
          <p:spPr>
            <a:xfrm>
              <a:off x="321850" y="1672769"/>
              <a:ext cx="1177602" cy="588801"/>
            </a:xfrm>
            <a:prstGeom prst="rect">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44" name="Rectangle 43"/>
            <p:cNvSpPr/>
            <p:nvPr/>
          </p:nvSpPr>
          <p:spPr>
            <a:xfrm>
              <a:off x="321850" y="1672769"/>
              <a:ext cx="1177602" cy="58880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solidFill>
                    <a:schemeClr val="tx1"/>
                  </a:solidFill>
                </a:rPr>
                <a:t>Monthly Paid</a:t>
              </a:r>
              <a:endParaRPr lang="en-MY" sz="2000" kern="1200" dirty="0">
                <a:solidFill>
                  <a:schemeClr val="tx1"/>
                </a:solidFill>
              </a:endParaRPr>
            </a:p>
          </p:txBody>
        </p:sp>
      </p:grpSp>
      <p:grpSp>
        <p:nvGrpSpPr>
          <p:cNvPr id="22" name="Group 21"/>
          <p:cNvGrpSpPr/>
          <p:nvPr/>
        </p:nvGrpSpPr>
        <p:grpSpPr>
          <a:xfrm>
            <a:off x="2397277" y="2989511"/>
            <a:ext cx="1177602" cy="588801"/>
            <a:chOff x="1746749" y="1672769"/>
            <a:chExt cx="1177602" cy="588801"/>
          </a:xfrm>
        </p:grpSpPr>
        <p:sp>
          <p:nvSpPr>
            <p:cNvPr id="41" name="Rectangle 40"/>
            <p:cNvSpPr/>
            <p:nvPr/>
          </p:nvSpPr>
          <p:spPr>
            <a:xfrm>
              <a:off x="1746749" y="1672769"/>
              <a:ext cx="1177602" cy="588801"/>
            </a:xfrm>
            <a:prstGeom prst="rect">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42" name="Rectangle 41"/>
            <p:cNvSpPr/>
            <p:nvPr/>
          </p:nvSpPr>
          <p:spPr>
            <a:xfrm>
              <a:off x="1746749" y="1672769"/>
              <a:ext cx="1177602" cy="58880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solidFill>
                    <a:schemeClr val="tx1"/>
                  </a:solidFill>
                </a:rPr>
                <a:t>Weekly Paid</a:t>
              </a:r>
              <a:endParaRPr lang="en-MY" sz="2000" kern="1200" dirty="0">
                <a:solidFill>
                  <a:schemeClr val="tx1"/>
                </a:solidFill>
              </a:endParaRPr>
            </a:p>
          </p:txBody>
        </p:sp>
      </p:grpSp>
      <p:grpSp>
        <p:nvGrpSpPr>
          <p:cNvPr id="23" name="Group 22"/>
          <p:cNvGrpSpPr/>
          <p:nvPr/>
        </p:nvGrpSpPr>
        <p:grpSpPr>
          <a:xfrm>
            <a:off x="3822176" y="2989511"/>
            <a:ext cx="1177602" cy="588801"/>
            <a:chOff x="3171648" y="1672769"/>
            <a:chExt cx="1177602" cy="588801"/>
          </a:xfrm>
        </p:grpSpPr>
        <p:sp>
          <p:nvSpPr>
            <p:cNvPr id="39" name="Rectangle 38"/>
            <p:cNvSpPr/>
            <p:nvPr/>
          </p:nvSpPr>
          <p:spPr>
            <a:xfrm>
              <a:off x="3171648" y="1672769"/>
              <a:ext cx="1177602" cy="588801"/>
            </a:xfrm>
            <a:prstGeom prst="rect">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40" name="Rectangle 39"/>
            <p:cNvSpPr/>
            <p:nvPr/>
          </p:nvSpPr>
          <p:spPr>
            <a:xfrm>
              <a:off x="3171648" y="1672769"/>
              <a:ext cx="1177602" cy="58880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solidFill>
                    <a:schemeClr val="tx1"/>
                  </a:solidFill>
                </a:rPr>
                <a:t>Hourly Paid</a:t>
              </a:r>
              <a:endParaRPr lang="en-MY" sz="2000" kern="1200" dirty="0">
                <a:solidFill>
                  <a:schemeClr val="tx1"/>
                </a:solidFill>
              </a:endParaRPr>
            </a:p>
          </p:txBody>
        </p:sp>
      </p:grpSp>
      <p:grpSp>
        <p:nvGrpSpPr>
          <p:cNvPr id="24" name="Group 23"/>
          <p:cNvGrpSpPr/>
          <p:nvPr/>
        </p:nvGrpSpPr>
        <p:grpSpPr>
          <a:xfrm>
            <a:off x="4116576" y="3825609"/>
            <a:ext cx="1177602" cy="588801"/>
            <a:chOff x="3466048" y="2508867"/>
            <a:chExt cx="1177602" cy="588801"/>
          </a:xfrm>
        </p:grpSpPr>
        <p:sp>
          <p:nvSpPr>
            <p:cNvPr id="37" name="Rectangle 36"/>
            <p:cNvSpPr/>
            <p:nvPr/>
          </p:nvSpPr>
          <p:spPr>
            <a:xfrm>
              <a:off x="3466048" y="2508867"/>
              <a:ext cx="1177602" cy="588801"/>
            </a:xfrm>
            <a:prstGeom prst="rect">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38" name="Rectangle 37"/>
            <p:cNvSpPr/>
            <p:nvPr/>
          </p:nvSpPr>
          <p:spPr>
            <a:xfrm>
              <a:off x="3466048" y="2508867"/>
              <a:ext cx="1177602" cy="58880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solidFill>
                    <a:schemeClr val="tx1"/>
                  </a:solidFill>
                </a:rPr>
                <a:t>Driver</a:t>
              </a:r>
              <a:endParaRPr lang="en-MY" sz="2000" kern="1200" dirty="0">
                <a:solidFill>
                  <a:schemeClr val="tx1"/>
                </a:solidFill>
              </a:endParaRPr>
            </a:p>
          </p:txBody>
        </p:sp>
      </p:grpSp>
      <p:grpSp>
        <p:nvGrpSpPr>
          <p:cNvPr id="25" name="Group 24"/>
          <p:cNvGrpSpPr/>
          <p:nvPr/>
        </p:nvGrpSpPr>
        <p:grpSpPr>
          <a:xfrm>
            <a:off x="4116576" y="4661707"/>
            <a:ext cx="1177602" cy="588801"/>
            <a:chOff x="3466048" y="3344965"/>
            <a:chExt cx="1177602" cy="588801"/>
          </a:xfrm>
        </p:grpSpPr>
        <p:sp>
          <p:nvSpPr>
            <p:cNvPr id="35" name="Rectangle 34"/>
            <p:cNvSpPr/>
            <p:nvPr/>
          </p:nvSpPr>
          <p:spPr>
            <a:xfrm>
              <a:off x="3466048" y="3344965"/>
              <a:ext cx="1177602" cy="588801"/>
            </a:xfrm>
            <a:prstGeom prst="rect">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36" name="Rectangle 35"/>
            <p:cNvSpPr/>
            <p:nvPr/>
          </p:nvSpPr>
          <p:spPr>
            <a:xfrm>
              <a:off x="3466048" y="3344965"/>
              <a:ext cx="1177602" cy="58880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solidFill>
                    <a:schemeClr val="tx1"/>
                  </a:solidFill>
                </a:rPr>
                <a:t>Cleaner</a:t>
              </a:r>
              <a:endParaRPr lang="en-MY" sz="2000" kern="1200" dirty="0">
                <a:solidFill>
                  <a:schemeClr val="tx1"/>
                </a:solidFill>
              </a:endParaRPr>
            </a:p>
          </p:txBody>
        </p:sp>
      </p:grpSp>
      <p:grpSp>
        <p:nvGrpSpPr>
          <p:cNvPr id="26" name="Group 25"/>
          <p:cNvGrpSpPr/>
          <p:nvPr/>
        </p:nvGrpSpPr>
        <p:grpSpPr>
          <a:xfrm>
            <a:off x="4116576" y="5497804"/>
            <a:ext cx="1177602" cy="588801"/>
            <a:chOff x="3466048" y="4181062"/>
            <a:chExt cx="1177602" cy="588801"/>
          </a:xfrm>
        </p:grpSpPr>
        <p:sp>
          <p:nvSpPr>
            <p:cNvPr id="33" name="Rectangle 32"/>
            <p:cNvSpPr/>
            <p:nvPr/>
          </p:nvSpPr>
          <p:spPr>
            <a:xfrm>
              <a:off x="3466048" y="4181062"/>
              <a:ext cx="1177602" cy="588801"/>
            </a:xfrm>
            <a:prstGeom prst="rect">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34" name="Rectangle 33"/>
            <p:cNvSpPr/>
            <p:nvPr/>
          </p:nvSpPr>
          <p:spPr>
            <a:xfrm>
              <a:off x="3466048" y="4181062"/>
              <a:ext cx="1177602" cy="58880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solidFill>
                    <a:schemeClr val="tx1"/>
                  </a:solidFill>
                </a:rPr>
                <a:t>Sales Assistant</a:t>
              </a:r>
              <a:endParaRPr lang="en-MY" sz="2000" kern="1200" dirty="0">
                <a:solidFill>
                  <a:schemeClr val="tx1"/>
                </a:solidFill>
              </a:endParaRPr>
            </a:p>
          </p:txBody>
        </p:sp>
      </p:grpSp>
      <p:grpSp>
        <p:nvGrpSpPr>
          <p:cNvPr id="27" name="Group 26"/>
          <p:cNvGrpSpPr/>
          <p:nvPr/>
        </p:nvGrpSpPr>
        <p:grpSpPr>
          <a:xfrm>
            <a:off x="3822176" y="2153413"/>
            <a:ext cx="1177602" cy="588801"/>
            <a:chOff x="3171648" y="836671"/>
            <a:chExt cx="1177602" cy="588801"/>
          </a:xfrm>
        </p:grpSpPr>
        <p:sp>
          <p:nvSpPr>
            <p:cNvPr id="31" name="Rectangle 30"/>
            <p:cNvSpPr/>
            <p:nvPr/>
          </p:nvSpPr>
          <p:spPr>
            <a:xfrm>
              <a:off x="3171648" y="836671"/>
              <a:ext cx="1177602" cy="588801"/>
            </a:xfrm>
            <a:prstGeom prst="rect">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32" name="Rectangle 31"/>
            <p:cNvSpPr/>
            <p:nvPr/>
          </p:nvSpPr>
          <p:spPr>
            <a:xfrm>
              <a:off x="3171648" y="836671"/>
              <a:ext cx="1177602" cy="58880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solidFill>
                    <a:schemeClr val="tx1"/>
                  </a:solidFill>
                </a:rPr>
                <a:t>Customer</a:t>
              </a:r>
              <a:endParaRPr lang="en-MY" sz="2000" kern="1200" dirty="0">
                <a:solidFill>
                  <a:schemeClr val="tx1"/>
                </a:solidFill>
              </a:endParaRPr>
            </a:p>
          </p:txBody>
        </p:sp>
      </p:grpSp>
      <p:grpSp>
        <p:nvGrpSpPr>
          <p:cNvPr id="28" name="Group 27"/>
          <p:cNvGrpSpPr/>
          <p:nvPr/>
        </p:nvGrpSpPr>
        <p:grpSpPr>
          <a:xfrm>
            <a:off x="5247075" y="2153413"/>
            <a:ext cx="1177602" cy="588801"/>
            <a:chOff x="4596547" y="836671"/>
            <a:chExt cx="1177602" cy="588801"/>
          </a:xfrm>
        </p:grpSpPr>
        <p:sp>
          <p:nvSpPr>
            <p:cNvPr id="29" name="Rectangle 28"/>
            <p:cNvSpPr/>
            <p:nvPr/>
          </p:nvSpPr>
          <p:spPr>
            <a:xfrm>
              <a:off x="4596547" y="836671"/>
              <a:ext cx="1177602" cy="588801"/>
            </a:xfrm>
            <a:prstGeom prst="rect">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30" name="Rectangle 29"/>
            <p:cNvSpPr/>
            <p:nvPr/>
          </p:nvSpPr>
          <p:spPr>
            <a:xfrm>
              <a:off x="4596547" y="836671"/>
              <a:ext cx="1177602" cy="58880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solidFill>
                    <a:schemeClr val="tx1"/>
                  </a:solidFill>
                </a:rPr>
                <a:t>Supplier</a:t>
              </a:r>
              <a:endParaRPr lang="en-MY" sz="2000" kern="1200" dirty="0">
                <a:solidFill>
                  <a:schemeClr val="tx1"/>
                </a:solidFill>
              </a:endParaRPr>
            </a:p>
          </p:txBody>
        </p:sp>
      </p:grpSp>
    </p:spTree>
    <p:extLst>
      <p:ext uri="{BB962C8B-B14F-4D97-AF65-F5344CB8AC3E}">
        <p14:creationId xmlns:p14="http://schemas.microsoft.com/office/powerpoint/2010/main" val="3108000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wipe(down)">
                                      <p:cBhvr>
                                        <p:cTn id="53" dur="500"/>
                                        <p:tgtEl>
                                          <p:spTgt spid="9"/>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7"/>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dirty="0"/>
              <a:t>Generalization</a:t>
            </a:r>
            <a:r>
              <a:rPr lang="en-US" dirty="0"/>
              <a:t> – UML Notation</a:t>
            </a:r>
            <a:endParaRPr lang="en-MY" dirty="0"/>
          </a:p>
        </p:txBody>
      </p:sp>
      <p:sp>
        <p:nvSpPr>
          <p:cNvPr id="5" name="Content Placeholder 4"/>
          <p:cNvSpPr>
            <a:spLocks noGrp="1"/>
          </p:cNvSpPr>
          <p:nvPr>
            <p:ph idx="1"/>
          </p:nvPr>
        </p:nvSpPr>
        <p:spPr>
          <a:xfrm>
            <a:off x="914400" y="1295400"/>
            <a:ext cx="7772400" cy="4724400"/>
          </a:xfrm>
        </p:spPr>
        <p:txBody>
          <a:bodyPr>
            <a:normAutofit/>
          </a:bodyPr>
          <a:lstStyle/>
          <a:p>
            <a:pPr marL="342900" indent="-342900">
              <a:buFont typeface="Wingdings" panose="05000000000000000000" pitchFamily="2" charset="2"/>
              <a:buChar char="Ø"/>
            </a:pPr>
            <a:r>
              <a:rPr lang="en-US" sz="2400" b="0" dirty="0"/>
              <a:t>A relationship among classes where one class shares the structure and/or behavior of one or more classes</a:t>
            </a:r>
          </a:p>
          <a:p>
            <a:pPr marL="342900" indent="-342900">
              <a:buFont typeface="Wingdings" panose="05000000000000000000" pitchFamily="2" charset="2"/>
              <a:buChar char="Ø"/>
            </a:pPr>
            <a:r>
              <a:rPr lang="en-US" sz="2400" b="0" dirty="0"/>
              <a:t>Defines a hierarchy of abstractions in which a subclass inherits from 1 or more superclasses</a:t>
            </a:r>
          </a:p>
          <a:p>
            <a:pPr lvl="1">
              <a:buFont typeface="Wingdings" panose="05000000000000000000" pitchFamily="2" charset="2"/>
              <a:buChar char="ü"/>
            </a:pPr>
            <a:r>
              <a:rPr lang="en-US" sz="2400" dirty="0"/>
              <a:t>Single inheritance</a:t>
            </a:r>
          </a:p>
          <a:p>
            <a:pPr lvl="1">
              <a:buFont typeface="Wingdings" panose="05000000000000000000" pitchFamily="2" charset="2"/>
              <a:buChar char="ü"/>
            </a:pPr>
            <a:r>
              <a:rPr lang="en-US" sz="2400" dirty="0"/>
              <a:t>Multiple inheritance</a:t>
            </a:r>
          </a:p>
          <a:p>
            <a:pPr marL="342900" indent="-342900">
              <a:buFont typeface="Wingdings" panose="05000000000000000000" pitchFamily="2" charset="2"/>
              <a:buChar char="Ø"/>
            </a:pPr>
            <a:r>
              <a:rPr lang="en-US" sz="2400" b="0" dirty="0">
                <a:solidFill>
                  <a:srgbClr val="C00000"/>
                </a:solidFill>
              </a:rPr>
              <a:t>Generalization</a:t>
            </a:r>
            <a:r>
              <a:rPr lang="en-US" sz="2400" b="0" dirty="0"/>
              <a:t> is an “is-a-kind of” relationship</a:t>
            </a:r>
          </a:p>
          <a:p>
            <a:endParaRPr lang="en-MY" dirty="0"/>
          </a:p>
        </p:txBody>
      </p:sp>
      <p:sp>
        <p:nvSpPr>
          <p:cNvPr id="4" name="Slide Number Placeholder 3"/>
          <p:cNvSpPr>
            <a:spLocks noGrp="1"/>
          </p:cNvSpPr>
          <p:nvPr>
            <p:ph type="sldNum" sz="quarter" idx="12"/>
          </p:nvPr>
        </p:nvSpPr>
        <p:spPr/>
        <p:txBody>
          <a:bodyPr/>
          <a:lstStyle/>
          <a:p>
            <a:fld id="{D56DE404-6126-42BF-A614-3D02FDE41F9B}" type="slidenum">
              <a:rPr lang="en-US" smtClean="0"/>
              <a:pPr/>
              <a:t>51</a:t>
            </a:fld>
            <a:endParaRPr lang="en-US"/>
          </a:p>
        </p:txBody>
      </p:sp>
    </p:spTree>
    <p:extLst>
      <p:ext uri="{BB962C8B-B14F-4D97-AF65-F5344CB8AC3E}">
        <p14:creationId xmlns:p14="http://schemas.microsoft.com/office/powerpoint/2010/main" val="339031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638"/>
            <a:ext cx="8153400" cy="868362"/>
          </a:xfrm>
        </p:spPr>
        <p:txBody>
          <a:bodyPr>
            <a:normAutofit/>
          </a:bodyPr>
          <a:lstStyle/>
          <a:p>
            <a:r>
              <a:rPr dirty="0"/>
              <a:t>Inheritance</a:t>
            </a:r>
            <a:r>
              <a:rPr lang="en-US" dirty="0"/>
              <a:t> – UML Notation</a:t>
            </a:r>
            <a:endParaRPr lang="en-MY" dirty="0"/>
          </a:p>
        </p:txBody>
      </p:sp>
      <p:sp>
        <p:nvSpPr>
          <p:cNvPr id="3" name="Content Placeholder 2"/>
          <p:cNvSpPr>
            <a:spLocks noGrp="1"/>
          </p:cNvSpPr>
          <p:nvPr>
            <p:ph idx="1"/>
          </p:nvPr>
        </p:nvSpPr>
        <p:spPr>
          <a:xfrm>
            <a:off x="457200" y="1150876"/>
            <a:ext cx="8229600" cy="4770329"/>
          </a:xfrm>
        </p:spPr>
        <p:txBody>
          <a:bodyPr>
            <a:normAutofit/>
          </a:bodyPr>
          <a:lstStyle/>
          <a:p>
            <a:pPr marL="342900" indent="-342900" algn="just">
              <a:spcBef>
                <a:spcPts val="600"/>
              </a:spcBef>
              <a:buFont typeface="Wingdings" panose="05000000000000000000" pitchFamily="2" charset="2"/>
              <a:buChar char="Ø"/>
            </a:pPr>
            <a:r>
              <a:rPr lang="en-US" sz="2400" b="0" dirty="0"/>
              <a:t>In OOAD, inheritance is defined as a mechanism by which more </a:t>
            </a:r>
            <a:r>
              <a:rPr lang="en-US" sz="2400" b="0" dirty="0">
                <a:solidFill>
                  <a:srgbClr val="C00000"/>
                </a:solidFill>
              </a:rPr>
              <a:t>specific classes </a:t>
            </a:r>
            <a:r>
              <a:rPr lang="en-US" sz="2400" b="0" dirty="0"/>
              <a:t>(called </a:t>
            </a:r>
            <a:r>
              <a:rPr lang="en-US" sz="2400" b="0" dirty="0">
                <a:solidFill>
                  <a:srgbClr val="C00000"/>
                </a:solidFill>
              </a:rPr>
              <a:t>subclasses/derived classes</a:t>
            </a:r>
            <a:r>
              <a:rPr lang="en-US" sz="2400" b="0" dirty="0"/>
              <a:t>) incorporate structure and behavior of more </a:t>
            </a:r>
            <a:r>
              <a:rPr lang="en-US" sz="2400" b="0" dirty="0">
                <a:solidFill>
                  <a:srgbClr val="C00000"/>
                </a:solidFill>
              </a:rPr>
              <a:t>general classes</a:t>
            </a:r>
            <a:r>
              <a:rPr lang="en-US" sz="2400" b="0" dirty="0"/>
              <a:t> (called </a:t>
            </a:r>
            <a:r>
              <a:rPr lang="en-US" sz="2400" b="0" dirty="0">
                <a:solidFill>
                  <a:srgbClr val="C00000"/>
                </a:solidFill>
              </a:rPr>
              <a:t>superclasses /base classes</a:t>
            </a:r>
            <a:r>
              <a:rPr lang="en-US" sz="2400" b="0" dirty="0"/>
              <a:t>). </a:t>
            </a:r>
          </a:p>
          <a:p>
            <a:pPr marL="342900" indent="-342900" algn="just">
              <a:spcBef>
                <a:spcPts val="600"/>
              </a:spcBef>
              <a:buFont typeface="Wingdings" panose="05000000000000000000" pitchFamily="2" charset="2"/>
              <a:buChar char="Ø"/>
            </a:pPr>
            <a:r>
              <a:rPr lang="en-US" sz="2400" b="0" dirty="0"/>
              <a:t>Inheritance supplements </a:t>
            </a:r>
            <a:r>
              <a:rPr lang="en-US" sz="2400" b="0" dirty="0">
                <a:solidFill>
                  <a:srgbClr val="C00000"/>
                </a:solidFill>
              </a:rPr>
              <a:t>generalization relationship.</a:t>
            </a:r>
          </a:p>
          <a:p>
            <a:pPr marL="342900" indent="-342900" algn="just">
              <a:spcBef>
                <a:spcPts val="600"/>
              </a:spcBef>
              <a:buFont typeface="Wingdings" panose="05000000000000000000" pitchFamily="2" charset="2"/>
              <a:buChar char="Ø"/>
            </a:pPr>
            <a:r>
              <a:rPr lang="en-GB" sz="2400" b="0" dirty="0"/>
              <a:t>The </a:t>
            </a:r>
            <a:r>
              <a:rPr lang="en-GB" sz="2400" b="0" i="1" dirty="0">
                <a:solidFill>
                  <a:srgbClr val="C00000"/>
                </a:solidFill>
              </a:rPr>
              <a:t>whole</a:t>
            </a:r>
            <a:r>
              <a:rPr lang="en-GB" sz="2400" b="0" dirty="0"/>
              <a:t> description of a superclass applies to </a:t>
            </a:r>
            <a:r>
              <a:rPr lang="en-GB" sz="2400" b="0" i="1" dirty="0">
                <a:solidFill>
                  <a:srgbClr val="C00000"/>
                </a:solidFill>
              </a:rPr>
              <a:t>all</a:t>
            </a:r>
            <a:r>
              <a:rPr lang="en-GB" sz="2400" b="0" dirty="0"/>
              <a:t> its subclasses, including: Information structure and behaviour. It allows </a:t>
            </a:r>
            <a:r>
              <a:rPr lang="en-GB" sz="2400" b="0" dirty="0">
                <a:solidFill>
                  <a:srgbClr val="C00000"/>
                </a:solidFill>
              </a:rPr>
              <a:t>code for reuse </a:t>
            </a:r>
            <a:r>
              <a:rPr lang="en-GB" sz="2400" b="0" dirty="0"/>
              <a:t>(classes) </a:t>
            </a:r>
            <a:r>
              <a:rPr lang="en-US" sz="2400" b="0" dirty="0"/>
              <a:t>from previous project.</a:t>
            </a:r>
            <a:endParaRPr lang="en-MY" sz="2400" b="0" dirty="0"/>
          </a:p>
        </p:txBody>
      </p:sp>
      <p:sp>
        <p:nvSpPr>
          <p:cNvPr id="5" name="Slide Number Placeholder 4"/>
          <p:cNvSpPr>
            <a:spLocks noGrp="1"/>
          </p:cNvSpPr>
          <p:nvPr>
            <p:ph type="sldNum" sz="quarter" idx="12"/>
          </p:nvPr>
        </p:nvSpPr>
        <p:spPr/>
        <p:txBody>
          <a:bodyPr/>
          <a:lstStyle/>
          <a:p>
            <a:fld id="{305CB61D-FC35-42B4-91C9-278C4754DF0C}" type="slidenum">
              <a:rPr lang="en-US" smtClean="0"/>
              <a:pPr/>
              <a:t>52</a:t>
            </a:fld>
            <a:endParaRPr lang="en-US"/>
          </a:p>
        </p:txBody>
      </p:sp>
    </p:spTree>
    <p:extLst>
      <p:ext uri="{BB962C8B-B14F-4D97-AF65-F5344CB8AC3E}">
        <p14:creationId xmlns:p14="http://schemas.microsoft.com/office/powerpoint/2010/main" val="3904446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02912" y="0"/>
            <a:ext cx="7772400" cy="1143000"/>
          </a:xfrm>
        </p:spPr>
        <p:txBody>
          <a:bodyPr>
            <a:normAutofit fontScale="90000"/>
          </a:bodyPr>
          <a:lstStyle/>
          <a:p>
            <a:r>
              <a:rPr lang="en-MY" dirty="0"/>
              <a:t>Generalization &amp; Inheritance</a:t>
            </a:r>
          </a:p>
        </p:txBody>
      </p:sp>
      <p:sp>
        <p:nvSpPr>
          <p:cNvPr id="5" name="Slide Number Placeholder 4"/>
          <p:cNvSpPr>
            <a:spLocks noGrp="1"/>
          </p:cNvSpPr>
          <p:nvPr>
            <p:ph type="sldNum" sz="quarter" idx="12"/>
          </p:nvPr>
        </p:nvSpPr>
        <p:spPr/>
        <p:txBody>
          <a:bodyPr/>
          <a:lstStyle/>
          <a:p>
            <a:fld id="{305CB61D-FC35-42B4-91C9-278C4754DF0C}" type="slidenum">
              <a:rPr lang="en-US" smtClean="0"/>
              <a:pPr/>
              <a:t>53</a:t>
            </a:fld>
            <a:endParaRPr lang="en-US"/>
          </a:p>
        </p:txBody>
      </p:sp>
      <p:pic>
        <p:nvPicPr>
          <p:cNvPr id="7" name="Picture 10" descr="Fig5-23"/>
          <p:cNvPicPr>
            <a:picLocks noChangeAspect="1" noChangeArrowheads="1"/>
          </p:cNvPicPr>
          <p:nvPr/>
        </p:nvPicPr>
        <p:blipFill>
          <a:blip r:embed="rId2" cstate="print"/>
          <a:srcRect/>
          <a:stretch>
            <a:fillRect/>
          </a:stretch>
        </p:blipFill>
        <p:spPr bwMode="auto">
          <a:xfrm>
            <a:off x="950476" y="1259978"/>
            <a:ext cx="7452545" cy="490696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099696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05800" cy="944562"/>
          </a:xfrm>
        </p:spPr>
        <p:txBody>
          <a:bodyPr>
            <a:normAutofit/>
          </a:bodyPr>
          <a:lstStyle/>
          <a:p>
            <a:r>
              <a:rPr lang="en-US" dirty="0"/>
              <a:t>Class Diagram: </a:t>
            </a:r>
            <a:r>
              <a:rPr dirty="0"/>
              <a:t>Inheritance</a:t>
            </a:r>
            <a:endParaRPr lang="en-MY" dirty="0"/>
          </a:p>
        </p:txBody>
      </p:sp>
      <p:sp>
        <p:nvSpPr>
          <p:cNvPr id="3" name="Content Placeholder 2"/>
          <p:cNvSpPr>
            <a:spLocks noGrp="1"/>
          </p:cNvSpPr>
          <p:nvPr>
            <p:ph idx="1"/>
          </p:nvPr>
        </p:nvSpPr>
        <p:spPr>
          <a:xfrm>
            <a:off x="457200" y="1355835"/>
            <a:ext cx="8229600" cy="1072056"/>
          </a:xfrm>
        </p:spPr>
        <p:txBody>
          <a:bodyPr>
            <a:normAutofit/>
          </a:bodyPr>
          <a:lstStyle/>
          <a:p>
            <a:r>
              <a:rPr lang="en-US" sz="2400" dirty="0"/>
              <a:t>Single inheritance: one class inherits from another</a:t>
            </a:r>
          </a:p>
        </p:txBody>
      </p:sp>
      <p:sp>
        <p:nvSpPr>
          <p:cNvPr id="5" name="Slide Number Placeholder 4"/>
          <p:cNvSpPr>
            <a:spLocks noGrp="1"/>
          </p:cNvSpPr>
          <p:nvPr>
            <p:ph type="sldNum" sz="quarter" idx="12"/>
          </p:nvPr>
        </p:nvSpPr>
        <p:spPr/>
        <p:txBody>
          <a:bodyPr/>
          <a:lstStyle/>
          <a:p>
            <a:fld id="{305CB61D-FC35-42B4-91C9-278C4754DF0C}" type="slidenum">
              <a:rPr lang="en-US" smtClean="0"/>
              <a:pPr/>
              <a:t>54</a:t>
            </a:fld>
            <a:endParaRPr lang="en-US"/>
          </a:p>
        </p:txBody>
      </p:sp>
      <p:pic>
        <p:nvPicPr>
          <p:cNvPr id="19458" name="Picture 2" descr="Checking, Savings, and Credit Accounts are generalized by Account."/>
          <p:cNvPicPr>
            <a:picLocks noChangeAspect="1" noChangeArrowheads="1"/>
          </p:cNvPicPr>
          <p:nvPr/>
        </p:nvPicPr>
        <p:blipFill>
          <a:blip r:embed="rId2"/>
          <a:srcRect/>
          <a:stretch>
            <a:fillRect/>
          </a:stretch>
        </p:blipFill>
        <p:spPr bwMode="auto">
          <a:xfrm>
            <a:off x="1110373" y="3239868"/>
            <a:ext cx="3077573" cy="1584380"/>
          </a:xfrm>
          <a:prstGeom prst="rect">
            <a:avLst/>
          </a:prstGeom>
          <a:ln>
            <a:noFill/>
          </a:ln>
          <a:effectLst>
            <a:outerShdw blurRad="292100" dist="139700" dir="2700000" algn="tl" rotWithShape="0">
              <a:srgbClr val="333333">
                <a:alpha val="65000"/>
              </a:srgbClr>
            </a:outerShdw>
          </a:effectLst>
        </p:spPr>
      </p:pic>
      <p:pic>
        <p:nvPicPr>
          <p:cNvPr id="19460" name="Picture 4" descr="Checking, Savings, and Credit Accounts are generalized by Account."/>
          <p:cNvPicPr>
            <a:picLocks noChangeAspect="1" noChangeArrowheads="1"/>
          </p:cNvPicPr>
          <p:nvPr/>
        </p:nvPicPr>
        <p:blipFill>
          <a:blip r:embed="rId3"/>
          <a:srcRect/>
          <a:stretch>
            <a:fillRect/>
          </a:stretch>
        </p:blipFill>
        <p:spPr bwMode="auto">
          <a:xfrm>
            <a:off x="4680177" y="3239868"/>
            <a:ext cx="2950223" cy="15843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31308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p:spPr>
        <p:txBody>
          <a:bodyPr>
            <a:normAutofit fontScale="90000"/>
          </a:bodyPr>
          <a:lstStyle/>
          <a:p>
            <a:r>
              <a:rPr dirty="0"/>
              <a:t>Inheritance</a:t>
            </a:r>
            <a:r>
              <a:rPr lang="en-US" dirty="0"/>
              <a:t> – UML Notation</a:t>
            </a:r>
            <a:endParaRPr lang="en-MY" dirty="0"/>
          </a:p>
        </p:txBody>
      </p:sp>
      <p:sp>
        <p:nvSpPr>
          <p:cNvPr id="3" name="Content Placeholder 2"/>
          <p:cNvSpPr>
            <a:spLocks noGrp="1"/>
          </p:cNvSpPr>
          <p:nvPr>
            <p:ph idx="1"/>
          </p:nvPr>
        </p:nvSpPr>
        <p:spPr>
          <a:xfrm>
            <a:off x="457200" y="1355835"/>
            <a:ext cx="8229600" cy="1119352"/>
          </a:xfrm>
        </p:spPr>
        <p:txBody>
          <a:bodyPr/>
          <a:lstStyle/>
          <a:p>
            <a:r>
              <a:rPr lang="en-US" dirty="0"/>
              <a:t>Multiple inheritance: A class can inherit from several other classes</a:t>
            </a:r>
          </a:p>
        </p:txBody>
      </p:sp>
      <p:sp>
        <p:nvSpPr>
          <p:cNvPr id="5" name="Slide Number Placeholder 4"/>
          <p:cNvSpPr>
            <a:spLocks noGrp="1"/>
          </p:cNvSpPr>
          <p:nvPr>
            <p:ph type="sldNum" sz="quarter" idx="12"/>
          </p:nvPr>
        </p:nvSpPr>
        <p:spPr/>
        <p:txBody>
          <a:bodyPr/>
          <a:lstStyle/>
          <a:p>
            <a:fld id="{305CB61D-FC35-42B4-91C9-278C4754DF0C}" type="slidenum">
              <a:rPr lang="en-US" smtClean="0"/>
              <a:pPr/>
              <a:t>55</a:t>
            </a:fld>
            <a:endParaRPr lang="en-US"/>
          </a:p>
        </p:txBody>
      </p:sp>
      <p:pic>
        <p:nvPicPr>
          <p:cNvPr id="18434" name="Picture 2" descr="Multiple inheritance example for Consultant Manager and Permanent Manager."/>
          <p:cNvPicPr>
            <a:picLocks noChangeAspect="1" noChangeArrowheads="1"/>
          </p:cNvPicPr>
          <p:nvPr/>
        </p:nvPicPr>
        <p:blipFill>
          <a:blip r:embed="rId2"/>
          <a:srcRect/>
          <a:stretch>
            <a:fillRect/>
          </a:stretch>
        </p:blipFill>
        <p:spPr bwMode="auto">
          <a:xfrm>
            <a:off x="1123293" y="2475187"/>
            <a:ext cx="4001814" cy="3591628"/>
          </a:xfrm>
          <a:prstGeom prst="rect">
            <a:avLst/>
          </a:prstGeom>
          <a:ln>
            <a:noFill/>
          </a:ln>
          <a:effectLst>
            <a:outerShdw blurRad="292100" dist="139700" dir="2700000" algn="tl" rotWithShape="0">
              <a:srgbClr val="333333">
                <a:alpha val="65000"/>
              </a:srgbClr>
            </a:outerShdw>
          </a:effectLst>
        </p:spPr>
      </p:pic>
      <p:sp>
        <p:nvSpPr>
          <p:cNvPr id="7" name="Rectangle 6"/>
          <p:cNvSpPr/>
          <p:nvPr/>
        </p:nvSpPr>
        <p:spPr>
          <a:xfrm>
            <a:off x="5460124" y="5143485"/>
            <a:ext cx="2900855" cy="923330"/>
          </a:xfrm>
          <a:prstGeom prst="rect">
            <a:avLst/>
          </a:prstGeom>
        </p:spPr>
        <p:txBody>
          <a:bodyPr wrap="square">
            <a:spAutoFit/>
          </a:bodyPr>
          <a:lstStyle/>
          <a:p>
            <a:r>
              <a:rPr lang="en-US" i="1" dirty="0">
                <a:solidFill>
                  <a:srgbClr val="C00000"/>
                </a:solidFill>
              </a:rPr>
              <a:t>Use multiple inheritance only when needed, and </a:t>
            </a:r>
          </a:p>
          <a:p>
            <a:r>
              <a:rPr lang="en-US" i="1" dirty="0">
                <a:solidFill>
                  <a:srgbClr val="C00000"/>
                </a:solidFill>
              </a:rPr>
              <a:t>always with caution !</a:t>
            </a:r>
          </a:p>
        </p:txBody>
      </p:sp>
    </p:spTree>
    <p:extLst>
      <p:ext uri="{BB962C8B-B14F-4D97-AF65-F5344CB8AC3E}">
        <p14:creationId xmlns:p14="http://schemas.microsoft.com/office/powerpoint/2010/main" val="33019803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638"/>
            <a:ext cx="8153400" cy="639762"/>
          </a:xfrm>
        </p:spPr>
        <p:txBody>
          <a:bodyPr>
            <a:normAutofit fontScale="90000"/>
          </a:bodyPr>
          <a:lstStyle/>
          <a:p>
            <a:r>
              <a:rPr lang="en-US" dirty="0"/>
              <a:t>Class Diagram: </a:t>
            </a:r>
            <a:r>
              <a:rPr dirty="0"/>
              <a:t>Inheritance</a:t>
            </a:r>
            <a:endParaRPr lang="en-MY" dirty="0"/>
          </a:p>
        </p:txBody>
      </p:sp>
      <p:sp>
        <p:nvSpPr>
          <p:cNvPr id="3" name="Content Placeholder 2"/>
          <p:cNvSpPr>
            <a:spLocks noGrp="1"/>
          </p:cNvSpPr>
          <p:nvPr>
            <p:ph idx="1"/>
          </p:nvPr>
        </p:nvSpPr>
        <p:spPr>
          <a:xfrm>
            <a:off x="457200" y="1229706"/>
            <a:ext cx="8229600" cy="4770329"/>
          </a:xfrm>
        </p:spPr>
        <p:txBody>
          <a:bodyPr>
            <a:normAutofit/>
          </a:bodyPr>
          <a:lstStyle/>
          <a:p>
            <a:pPr marL="342900" indent="-342900">
              <a:spcBef>
                <a:spcPts val="600"/>
              </a:spcBef>
              <a:buFont typeface="Wingdings" panose="05000000000000000000" pitchFamily="2" charset="2"/>
              <a:buChar char="Ø"/>
            </a:pPr>
            <a:r>
              <a:rPr lang="en-US" sz="2400" dirty="0"/>
              <a:t>What get inherited?</a:t>
            </a:r>
          </a:p>
          <a:p>
            <a:pPr marL="342900" indent="-342900">
              <a:spcBef>
                <a:spcPts val="600"/>
              </a:spcBef>
              <a:buFont typeface="Wingdings" panose="05000000000000000000" pitchFamily="2" charset="2"/>
              <a:buChar char="Ø"/>
            </a:pPr>
            <a:r>
              <a:rPr lang="en-US" sz="2400" dirty="0"/>
              <a:t>A subclass inherits its parent’s </a:t>
            </a:r>
            <a:r>
              <a:rPr lang="en-US" sz="2400" dirty="0">
                <a:solidFill>
                  <a:srgbClr val="C00000"/>
                </a:solidFill>
              </a:rPr>
              <a:t>attributes</a:t>
            </a:r>
            <a:r>
              <a:rPr lang="en-US" sz="2400" dirty="0"/>
              <a:t>, </a:t>
            </a:r>
            <a:r>
              <a:rPr lang="en-US" sz="2400" dirty="0">
                <a:solidFill>
                  <a:srgbClr val="C00000"/>
                </a:solidFill>
              </a:rPr>
              <a:t>operations</a:t>
            </a:r>
            <a:r>
              <a:rPr lang="en-US" sz="2400" dirty="0"/>
              <a:t>, and </a:t>
            </a:r>
            <a:r>
              <a:rPr lang="en-US" sz="2400" dirty="0">
                <a:solidFill>
                  <a:srgbClr val="C00000"/>
                </a:solidFill>
              </a:rPr>
              <a:t>relationships</a:t>
            </a:r>
            <a:r>
              <a:rPr lang="en-US" sz="2400" dirty="0"/>
              <a:t>.</a:t>
            </a:r>
          </a:p>
          <a:p>
            <a:pPr marL="342900" indent="-342900">
              <a:spcBef>
                <a:spcPts val="600"/>
              </a:spcBef>
              <a:buFont typeface="Wingdings" panose="05000000000000000000" pitchFamily="2" charset="2"/>
              <a:buChar char="Ø"/>
            </a:pPr>
            <a:r>
              <a:rPr lang="en-US" sz="2400" dirty="0"/>
              <a:t>A subclass may:</a:t>
            </a:r>
          </a:p>
          <a:p>
            <a:pPr lvl="1">
              <a:spcBef>
                <a:spcPts val="600"/>
              </a:spcBef>
              <a:buFont typeface="Wingdings" panose="05000000000000000000" pitchFamily="2" charset="2"/>
              <a:buChar char="Ø"/>
            </a:pPr>
            <a:r>
              <a:rPr lang="en-US" sz="2400" dirty="0"/>
              <a:t>Add additional attributes, operations, relationships</a:t>
            </a:r>
          </a:p>
          <a:p>
            <a:pPr lvl="1">
              <a:spcBef>
                <a:spcPts val="600"/>
              </a:spcBef>
              <a:buFont typeface="Wingdings" panose="05000000000000000000" pitchFamily="2" charset="2"/>
              <a:buChar char="Ø"/>
            </a:pPr>
            <a:r>
              <a:rPr lang="en-US" sz="2400" dirty="0"/>
              <a:t>Redefine inherited operations (use caution!)</a:t>
            </a:r>
          </a:p>
          <a:p>
            <a:pPr marL="342900" indent="-342900">
              <a:spcBef>
                <a:spcPts val="600"/>
              </a:spcBef>
              <a:buFont typeface="Wingdings" panose="05000000000000000000" pitchFamily="2" charset="2"/>
              <a:buChar char="Ø"/>
            </a:pPr>
            <a:r>
              <a:rPr lang="en-US" sz="2400" dirty="0"/>
              <a:t>Common attributes, operations, and/or relationships are shown at the highest applicable level in the hierarchy</a:t>
            </a:r>
          </a:p>
          <a:p>
            <a:pPr>
              <a:spcBef>
                <a:spcPts val="600"/>
              </a:spcBef>
            </a:pPr>
            <a:endParaRPr lang="en-MY" dirty="0"/>
          </a:p>
        </p:txBody>
      </p:sp>
      <p:sp>
        <p:nvSpPr>
          <p:cNvPr id="5" name="Slide Number Placeholder 4"/>
          <p:cNvSpPr>
            <a:spLocks noGrp="1"/>
          </p:cNvSpPr>
          <p:nvPr>
            <p:ph type="sldNum" sz="quarter" idx="12"/>
          </p:nvPr>
        </p:nvSpPr>
        <p:spPr/>
        <p:txBody>
          <a:bodyPr/>
          <a:lstStyle/>
          <a:p>
            <a:fld id="{305CB61D-FC35-42B4-91C9-278C4754DF0C}" type="slidenum">
              <a:rPr lang="en-US" smtClean="0"/>
              <a:pPr/>
              <a:t>56</a:t>
            </a:fld>
            <a:endParaRPr lang="en-US"/>
          </a:p>
        </p:txBody>
      </p:sp>
      <p:sp>
        <p:nvSpPr>
          <p:cNvPr id="6" name="Rectangle 5"/>
          <p:cNvSpPr/>
          <p:nvPr/>
        </p:nvSpPr>
        <p:spPr>
          <a:xfrm>
            <a:off x="6096000" y="914400"/>
            <a:ext cx="2756338" cy="92333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spcBef>
                <a:spcPct val="50000"/>
              </a:spcBef>
            </a:pPr>
            <a:r>
              <a:rPr lang="en-US" i="1" dirty="0">
                <a:solidFill>
                  <a:srgbClr val="0033CC"/>
                </a:solidFill>
                <a:latin typeface="Helvetica" charset="0"/>
              </a:rPr>
              <a:t>Inheritance leverages the similarities among classes</a:t>
            </a:r>
          </a:p>
        </p:txBody>
      </p:sp>
    </p:spTree>
    <p:extLst>
      <p:ext uri="{BB962C8B-B14F-4D97-AF65-F5344CB8AC3E}">
        <p14:creationId xmlns:p14="http://schemas.microsoft.com/office/powerpoint/2010/main" val="2142271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Class Diagram: Associations</a:t>
            </a:r>
          </a:p>
        </p:txBody>
      </p:sp>
      <p:sp>
        <p:nvSpPr>
          <p:cNvPr id="3" name="Content Placeholder 2"/>
          <p:cNvSpPr>
            <a:spLocks noGrp="1"/>
          </p:cNvSpPr>
          <p:nvPr>
            <p:ph idx="1"/>
          </p:nvPr>
        </p:nvSpPr>
        <p:spPr/>
        <p:txBody>
          <a:bodyPr>
            <a:normAutofit/>
          </a:bodyPr>
          <a:lstStyle/>
          <a:p>
            <a:pPr marL="342900" indent="-342900">
              <a:buFont typeface="Wingdings" panose="05000000000000000000" pitchFamily="2" charset="2"/>
              <a:buChar char="Ø"/>
              <a:defRPr/>
            </a:pPr>
            <a:r>
              <a:rPr lang="en-GB" sz="2400" b="0" dirty="0"/>
              <a:t>Associations represent:</a:t>
            </a:r>
          </a:p>
          <a:p>
            <a:pPr marL="342900" indent="-342900">
              <a:buFont typeface="Wingdings" panose="05000000000000000000" pitchFamily="2" charset="2"/>
              <a:buChar char="Ø"/>
              <a:defRPr/>
            </a:pPr>
            <a:r>
              <a:rPr lang="en-GB" sz="2400" b="0" dirty="0"/>
              <a:t>The possibility of a logical relationship or connection between objects of one class and objects of another</a:t>
            </a:r>
          </a:p>
          <a:p>
            <a:pPr marL="342900" indent="-342900">
              <a:buFont typeface="Wingdings" panose="05000000000000000000" pitchFamily="2" charset="2"/>
              <a:buChar char="Ø"/>
              <a:defRPr/>
            </a:pPr>
            <a:r>
              <a:rPr lang="en-GB" sz="2400" b="0" dirty="0"/>
              <a:t>If two objects can be linked, their classes have an association (as illustrated in next 2 slides) </a:t>
            </a:r>
          </a:p>
        </p:txBody>
      </p:sp>
      <p:sp>
        <p:nvSpPr>
          <p:cNvPr id="4" name="Slide Number Placeholder 3"/>
          <p:cNvSpPr>
            <a:spLocks noGrp="1"/>
          </p:cNvSpPr>
          <p:nvPr>
            <p:ph type="sldNum" sz="quarter" idx="12"/>
          </p:nvPr>
        </p:nvSpPr>
        <p:spPr/>
        <p:txBody>
          <a:bodyPr/>
          <a:lstStyle/>
          <a:p>
            <a:fld id="{305CB61D-FC35-42B4-91C9-278C4754DF0C}" type="slidenum">
              <a:rPr lang="en-US" smtClean="0"/>
              <a:pPr/>
              <a:t>57</a:t>
            </a:fld>
            <a:endParaRPr lang="en-US" dirty="0"/>
          </a:p>
        </p:txBody>
      </p:sp>
    </p:spTree>
    <p:extLst>
      <p:ext uri="{BB962C8B-B14F-4D97-AF65-F5344CB8AC3E}">
        <p14:creationId xmlns:p14="http://schemas.microsoft.com/office/powerpoint/2010/main" val="290787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459" y="64577"/>
            <a:ext cx="5791200" cy="1371600"/>
          </a:xfrm>
        </p:spPr>
        <p:txBody>
          <a:bodyPr>
            <a:normAutofit/>
          </a:bodyPr>
          <a:lstStyle/>
          <a:p>
            <a:r>
              <a:rPr lang="en-US" dirty="0"/>
              <a:t>Class Diagram: Associations</a:t>
            </a:r>
          </a:p>
        </p:txBody>
      </p:sp>
      <p:sp>
        <p:nvSpPr>
          <p:cNvPr id="4" name="Slide Number Placeholder 3"/>
          <p:cNvSpPr>
            <a:spLocks noGrp="1"/>
          </p:cNvSpPr>
          <p:nvPr>
            <p:ph type="sldNum" sz="quarter" idx="12"/>
          </p:nvPr>
        </p:nvSpPr>
        <p:spPr/>
        <p:txBody>
          <a:bodyPr/>
          <a:lstStyle/>
          <a:p>
            <a:fld id="{305CB61D-FC35-42B4-91C9-278C4754DF0C}" type="slidenum">
              <a:rPr lang="en-US" smtClean="0"/>
              <a:pPr/>
              <a:t>58</a:t>
            </a:fld>
            <a:endParaRPr lang="en-US" dirty="0"/>
          </a:p>
        </p:txBody>
      </p:sp>
      <p:grpSp>
        <p:nvGrpSpPr>
          <p:cNvPr id="8" name="Group 7"/>
          <p:cNvGrpSpPr/>
          <p:nvPr/>
        </p:nvGrpSpPr>
        <p:grpSpPr>
          <a:xfrm>
            <a:off x="664121" y="2420152"/>
            <a:ext cx="2364829" cy="1942298"/>
            <a:chOff x="664121" y="2477302"/>
            <a:chExt cx="2802979" cy="1942298"/>
          </a:xfrm>
        </p:grpSpPr>
        <p:sp>
          <p:nvSpPr>
            <p:cNvPr id="6" name="Rectangle 5"/>
            <p:cNvSpPr/>
            <p:nvPr/>
          </p:nvSpPr>
          <p:spPr>
            <a:xfrm>
              <a:off x="664121" y="2477302"/>
              <a:ext cx="2802979" cy="1942298"/>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2000" dirty="0"/>
                <a:t>Staff</a:t>
              </a:r>
            </a:p>
            <a:p>
              <a:pPr algn="ctr"/>
              <a:endParaRPr lang="en-US" sz="2000" dirty="0"/>
            </a:p>
            <a:p>
              <a:pPr algn="ctr"/>
              <a:endParaRPr lang="en-US" sz="2000" dirty="0"/>
            </a:p>
            <a:p>
              <a:pPr algn="ctr"/>
              <a:endParaRPr lang="en-US" sz="2000" dirty="0"/>
            </a:p>
            <a:p>
              <a:pPr algn="ctr"/>
              <a:endParaRPr lang="en-US" sz="2000" dirty="0"/>
            </a:p>
            <a:p>
              <a:pPr algn="ctr"/>
              <a:endParaRPr lang="en-US" sz="2000" dirty="0"/>
            </a:p>
            <a:p>
              <a:pPr algn="ctr"/>
              <a:endParaRPr lang="en-US" sz="2000" dirty="0"/>
            </a:p>
            <a:p>
              <a:pPr algn="ctr"/>
              <a:endParaRPr lang="en-US" sz="2000" dirty="0"/>
            </a:p>
            <a:p>
              <a:pPr algn="ctr"/>
              <a:endParaRPr lang="en-US" sz="2000" dirty="0"/>
            </a:p>
          </p:txBody>
        </p:sp>
        <p:sp>
          <p:nvSpPr>
            <p:cNvPr id="7" name="Rectangle 6"/>
            <p:cNvSpPr/>
            <p:nvPr/>
          </p:nvSpPr>
          <p:spPr>
            <a:xfrm>
              <a:off x="664121" y="2890122"/>
              <a:ext cx="2802979" cy="1224678"/>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28600"/>
              <a:r>
                <a:rPr lang="en-US" sz="2000" dirty="0" err="1"/>
                <a:t>staffName</a:t>
              </a:r>
              <a:endParaRPr lang="en-US" sz="2000" dirty="0"/>
            </a:p>
            <a:p>
              <a:pPr marL="228600"/>
              <a:r>
                <a:rPr lang="en-US" sz="2000" dirty="0" err="1"/>
                <a:t>staffNo</a:t>
              </a:r>
              <a:endParaRPr lang="en-US" sz="2000" dirty="0"/>
            </a:p>
            <a:p>
              <a:pPr marL="228600"/>
              <a:r>
                <a:rPr lang="en-US" sz="2000" dirty="0" err="1"/>
                <a:t>staffStartDate</a:t>
              </a:r>
              <a:endParaRPr lang="en-US" sz="2000" dirty="0"/>
            </a:p>
          </p:txBody>
        </p:sp>
      </p:grpSp>
      <p:grpSp>
        <p:nvGrpSpPr>
          <p:cNvPr id="14" name="Group 13"/>
          <p:cNvGrpSpPr/>
          <p:nvPr/>
        </p:nvGrpSpPr>
        <p:grpSpPr>
          <a:xfrm>
            <a:off x="5894990" y="2165721"/>
            <a:ext cx="2734660" cy="2641382"/>
            <a:chOff x="5894990" y="2165721"/>
            <a:chExt cx="2734660" cy="2641382"/>
          </a:xfrm>
        </p:grpSpPr>
        <p:sp>
          <p:nvSpPr>
            <p:cNvPr id="12" name="Rectangle 11"/>
            <p:cNvSpPr/>
            <p:nvPr/>
          </p:nvSpPr>
          <p:spPr>
            <a:xfrm>
              <a:off x="5894990" y="2165721"/>
              <a:ext cx="2734660" cy="2641382"/>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2000" dirty="0"/>
                <a:t>Client</a:t>
              </a:r>
            </a:p>
          </p:txBody>
        </p:sp>
        <p:sp>
          <p:nvSpPr>
            <p:cNvPr id="13" name="Rectangle 12"/>
            <p:cNvSpPr/>
            <p:nvPr/>
          </p:nvSpPr>
          <p:spPr>
            <a:xfrm>
              <a:off x="5894990" y="2578542"/>
              <a:ext cx="2734660" cy="1739817"/>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28600"/>
              <a:r>
                <a:rPr lang="en-US" sz="2000" dirty="0" err="1"/>
                <a:t>companyAddress</a:t>
              </a:r>
              <a:endParaRPr lang="en-US" sz="2000" dirty="0"/>
            </a:p>
            <a:p>
              <a:pPr marL="228600"/>
              <a:r>
                <a:rPr lang="en-US" sz="2000" dirty="0" err="1"/>
                <a:t>companyEmail</a:t>
              </a:r>
              <a:endParaRPr lang="en-US" sz="2000" dirty="0"/>
            </a:p>
            <a:p>
              <a:pPr marL="228600"/>
              <a:r>
                <a:rPr lang="en-US" sz="2000" dirty="0" err="1"/>
                <a:t>companyFax</a:t>
              </a:r>
              <a:endParaRPr lang="en-US" sz="2000" dirty="0"/>
            </a:p>
            <a:p>
              <a:pPr marL="228600"/>
              <a:r>
                <a:rPr lang="en-US" sz="2000" dirty="0" err="1"/>
                <a:t>companyName</a:t>
              </a:r>
              <a:endParaRPr lang="en-US" sz="2000" dirty="0"/>
            </a:p>
            <a:p>
              <a:pPr marL="228600"/>
              <a:r>
                <a:rPr lang="en-US" sz="2000" dirty="0" err="1"/>
                <a:t>companyTelephone</a:t>
              </a:r>
              <a:endParaRPr lang="en-US" sz="2000" dirty="0"/>
            </a:p>
          </p:txBody>
        </p:sp>
      </p:grpSp>
      <p:cxnSp>
        <p:nvCxnSpPr>
          <p:cNvPr id="16" name="Straight Connector 15"/>
          <p:cNvCxnSpPr>
            <a:stCxn id="13" idx="1"/>
            <a:endCxn id="7" idx="3"/>
          </p:cNvCxnSpPr>
          <p:nvPr/>
        </p:nvCxnSpPr>
        <p:spPr>
          <a:xfrm flipH="1" flipV="1">
            <a:off x="3028950" y="3445311"/>
            <a:ext cx="2866040" cy="3140"/>
          </a:xfrm>
          <a:prstGeom prst="line">
            <a:avLst/>
          </a:prstGeom>
          <a:ln w="28575">
            <a:solidFill>
              <a:srgbClr val="C00000"/>
            </a:solidFill>
            <a:tailEnd type="none"/>
          </a:ln>
        </p:spPr>
        <p:style>
          <a:lnRef idx="2">
            <a:schemeClr val="accent1"/>
          </a:lnRef>
          <a:fillRef idx="0">
            <a:schemeClr val="accent1"/>
          </a:fillRef>
          <a:effectRef idx="1">
            <a:schemeClr val="accent1"/>
          </a:effectRef>
          <a:fontRef idx="minor">
            <a:schemeClr val="tx1"/>
          </a:fontRef>
        </p:style>
      </p:cxnSp>
      <p:sp>
        <p:nvSpPr>
          <p:cNvPr id="18" name="Isosceles Triangle 17"/>
          <p:cNvSpPr/>
          <p:nvPr/>
        </p:nvSpPr>
        <p:spPr>
          <a:xfrm rot="5400000">
            <a:off x="3981450" y="4057650"/>
            <a:ext cx="480520" cy="361950"/>
          </a:xfrm>
          <a:prstGeom prst="triangle">
            <a:avLst/>
          </a:prstGeom>
          <a:ln w="28575">
            <a:solidFill>
              <a:srgbClr val="C0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rgbClr val="C00000"/>
              </a:solidFill>
            </a:endParaRPr>
          </a:p>
        </p:txBody>
      </p:sp>
      <p:sp>
        <p:nvSpPr>
          <p:cNvPr id="19" name="TextBox 18"/>
          <p:cNvSpPr txBox="1"/>
          <p:nvPr/>
        </p:nvSpPr>
        <p:spPr>
          <a:xfrm>
            <a:off x="4402685" y="1219200"/>
            <a:ext cx="2150515" cy="461665"/>
          </a:xfrm>
          <a:prstGeom prst="rect">
            <a:avLst/>
          </a:prstGeom>
          <a:noFill/>
        </p:spPr>
        <p:txBody>
          <a:bodyPr wrap="square" rtlCol="0">
            <a:spAutoFit/>
          </a:bodyPr>
          <a:lstStyle/>
          <a:p>
            <a:r>
              <a:rPr lang="en-US" sz="2400" dirty="0">
                <a:solidFill>
                  <a:srgbClr val="0033CC"/>
                </a:solidFill>
              </a:rPr>
              <a:t>Association</a:t>
            </a:r>
          </a:p>
        </p:txBody>
      </p:sp>
      <p:cxnSp>
        <p:nvCxnSpPr>
          <p:cNvPr id="21" name="Straight Arrow Connector 20"/>
          <p:cNvCxnSpPr>
            <a:stCxn id="19" idx="2"/>
          </p:cNvCxnSpPr>
          <p:nvPr/>
        </p:nvCxnSpPr>
        <p:spPr>
          <a:xfrm flipH="1">
            <a:off x="5219700" y="1680865"/>
            <a:ext cx="258243" cy="1710436"/>
          </a:xfrm>
          <a:prstGeom prst="straightConnector1">
            <a:avLst/>
          </a:prstGeom>
          <a:ln w="3175">
            <a:solidFill>
              <a:srgbClr val="0033CC"/>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1833070" y="1466850"/>
            <a:ext cx="2388640" cy="461665"/>
          </a:xfrm>
          <a:prstGeom prst="rect">
            <a:avLst/>
          </a:prstGeom>
          <a:noFill/>
        </p:spPr>
        <p:txBody>
          <a:bodyPr wrap="square" rtlCol="0">
            <a:spAutoFit/>
          </a:bodyPr>
          <a:lstStyle/>
          <a:p>
            <a:r>
              <a:rPr lang="en-US" sz="2400" dirty="0">
                <a:solidFill>
                  <a:srgbClr val="0033CC"/>
                </a:solidFill>
              </a:rPr>
              <a:t>Association role</a:t>
            </a:r>
          </a:p>
        </p:txBody>
      </p:sp>
      <p:cxnSp>
        <p:nvCxnSpPr>
          <p:cNvPr id="23" name="Straight Arrow Connector 22"/>
          <p:cNvCxnSpPr>
            <a:stCxn id="22" idx="2"/>
          </p:cNvCxnSpPr>
          <p:nvPr/>
        </p:nvCxnSpPr>
        <p:spPr>
          <a:xfrm>
            <a:off x="3027390" y="1928515"/>
            <a:ext cx="287310" cy="1152107"/>
          </a:xfrm>
          <a:prstGeom prst="straightConnector1">
            <a:avLst/>
          </a:prstGeom>
          <a:ln w="3175">
            <a:solidFill>
              <a:srgbClr val="0033CC"/>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2980545" y="3061572"/>
            <a:ext cx="1762905" cy="369332"/>
          </a:xfrm>
          <a:prstGeom prst="rect">
            <a:avLst/>
          </a:prstGeom>
          <a:noFill/>
        </p:spPr>
        <p:txBody>
          <a:bodyPr wrap="square" rtlCol="0">
            <a:spAutoFit/>
          </a:bodyPr>
          <a:lstStyle/>
          <a:p>
            <a:r>
              <a:rPr lang="en-US" b="1" dirty="0" err="1">
                <a:solidFill>
                  <a:srgbClr val="C00000"/>
                </a:solidFill>
              </a:rPr>
              <a:t>staffContact</a:t>
            </a:r>
            <a:endParaRPr lang="en-US" b="1" dirty="0">
              <a:solidFill>
                <a:srgbClr val="C00000"/>
              </a:solidFill>
            </a:endParaRPr>
          </a:p>
        </p:txBody>
      </p:sp>
      <p:sp>
        <p:nvSpPr>
          <p:cNvPr id="27" name="TextBox 26"/>
          <p:cNvSpPr txBox="1"/>
          <p:nvPr/>
        </p:nvSpPr>
        <p:spPr>
          <a:xfrm>
            <a:off x="3456795" y="3488316"/>
            <a:ext cx="1762905" cy="369332"/>
          </a:xfrm>
          <a:prstGeom prst="rect">
            <a:avLst/>
          </a:prstGeom>
          <a:noFill/>
        </p:spPr>
        <p:txBody>
          <a:bodyPr wrap="square" rtlCol="0">
            <a:spAutoFit/>
          </a:bodyPr>
          <a:lstStyle/>
          <a:p>
            <a:pPr algn="ctr"/>
            <a:r>
              <a:rPr lang="en-US" b="1" dirty="0" err="1">
                <a:solidFill>
                  <a:srgbClr val="C00000"/>
                </a:solidFill>
              </a:rPr>
              <a:t>liases</a:t>
            </a:r>
            <a:r>
              <a:rPr lang="en-US" b="1" dirty="0">
                <a:solidFill>
                  <a:srgbClr val="C00000"/>
                </a:solidFill>
              </a:rPr>
              <a:t> with</a:t>
            </a:r>
          </a:p>
        </p:txBody>
      </p:sp>
      <p:sp>
        <p:nvSpPr>
          <p:cNvPr id="28" name="TextBox 27"/>
          <p:cNvSpPr txBox="1"/>
          <p:nvPr/>
        </p:nvSpPr>
        <p:spPr>
          <a:xfrm>
            <a:off x="926059" y="5093118"/>
            <a:ext cx="3114675" cy="461665"/>
          </a:xfrm>
          <a:prstGeom prst="rect">
            <a:avLst/>
          </a:prstGeom>
          <a:noFill/>
        </p:spPr>
        <p:txBody>
          <a:bodyPr wrap="square" rtlCol="0">
            <a:spAutoFit/>
          </a:bodyPr>
          <a:lstStyle/>
          <a:p>
            <a:r>
              <a:rPr lang="en-US" sz="2400" dirty="0">
                <a:solidFill>
                  <a:srgbClr val="0033CC"/>
                </a:solidFill>
              </a:rPr>
              <a:t>Association name</a:t>
            </a:r>
          </a:p>
        </p:txBody>
      </p:sp>
      <p:cxnSp>
        <p:nvCxnSpPr>
          <p:cNvPr id="29" name="Straight Arrow Connector 28"/>
          <p:cNvCxnSpPr>
            <a:stCxn id="28" idx="0"/>
          </p:cNvCxnSpPr>
          <p:nvPr/>
        </p:nvCxnSpPr>
        <p:spPr>
          <a:xfrm flipV="1">
            <a:off x="2483397" y="3857648"/>
            <a:ext cx="1378600" cy="1235470"/>
          </a:xfrm>
          <a:prstGeom prst="straightConnector1">
            <a:avLst/>
          </a:prstGeom>
          <a:ln w="3175">
            <a:solidFill>
              <a:srgbClr val="0033CC"/>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4886468" y="5093118"/>
            <a:ext cx="2676382" cy="1200329"/>
          </a:xfrm>
          <a:prstGeom prst="rect">
            <a:avLst/>
          </a:prstGeom>
        </p:spPr>
        <p:txBody>
          <a:bodyPr wrap="square">
            <a:spAutoFit/>
          </a:bodyPr>
          <a:lstStyle/>
          <a:p>
            <a:r>
              <a:rPr lang="en-GB" sz="2400" dirty="0">
                <a:solidFill>
                  <a:srgbClr val="0033CC"/>
                </a:solidFill>
              </a:rPr>
              <a:t>Direction in which name should be read</a:t>
            </a:r>
          </a:p>
        </p:txBody>
      </p:sp>
      <p:cxnSp>
        <p:nvCxnSpPr>
          <p:cNvPr id="35" name="Straight Arrow Connector 34"/>
          <p:cNvCxnSpPr/>
          <p:nvPr/>
        </p:nvCxnSpPr>
        <p:spPr>
          <a:xfrm flipH="1" flipV="1">
            <a:off x="4338247" y="4475383"/>
            <a:ext cx="548222" cy="770135"/>
          </a:xfrm>
          <a:prstGeom prst="straightConnector1">
            <a:avLst/>
          </a:prstGeom>
          <a:ln w="3175">
            <a:solidFill>
              <a:srgbClr val="0033CC"/>
            </a:solidFill>
            <a:prstDash val="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2631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21"/>
                                        </p:tgtEl>
                                      </p:cBhvr>
                                    </p:animEffect>
                                    <p:set>
                                      <p:cBhvr>
                                        <p:cTn id="17" dur="1" fill="hold">
                                          <p:stCondLst>
                                            <p:cond delay="499"/>
                                          </p:stCondLst>
                                        </p:cTn>
                                        <p:tgtEl>
                                          <p:spTgt spid="21"/>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19"/>
                                        </p:tgtEl>
                                      </p:cBhvr>
                                    </p:animEffect>
                                    <p:set>
                                      <p:cBhvr>
                                        <p:cTn id="20" dur="1" fill="hold">
                                          <p:stCondLst>
                                            <p:cond delay="499"/>
                                          </p:stCondLst>
                                        </p:cTn>
                                        <p:tgtEl>
                                          <p:spTgt spid="19"/>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nodeType="clickEffect">
                                  <p:stCondLst>
                                    <p:cond delay="0"/>
                                  </p:stCondLst>
                                  <p:childTnLst>
                                    <p:animEffect transition="out" filter="fade">
                                      <p:cBhvr>
                                        <p:cTn id="34" dur="500"/>
                                        <p:tgtEl>
                                          <p:spTgt spid="29"/>
                                        </p:tgtEl>
                                      </p:cBhvr>
                                    </p:animEffect>
                                    <p:set>
                                      <p:cBhvr>
                                        <p:cTn id="35" dur="1" fill="hold">
                                          <p:stCondLst>
                                            <p:cond delay="499"/>
                                          </p:stCondLst>
                                        </p:cTn>
                                        <p:tgtEl>
                                          <p:spTgt spid="29"/>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28"/>
                                        </p:tgtEl>
                                      </p:cBhvr>
                                    </p:animEffect>
                                    <p:set>
                                      <p:cBhvr>
                                        <p:cTn id="38" dur="1" fill="hold">
                                          <p:stCondLst>
                                            <p:cond delay="499"/>
                                          </p:stCondLst>
                                        </p:cTn>
                                        <p:tgtEl>
                                          <p:spTgt spid="28"/>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nodeType="clickEffect">
                                  <p:stCondLst>
                                    <p:cond delay="0"/>
                                  </p:stCondLst>
                                  <p:childTnLst>
                                    <p:animEffect transition="out" filter="fade">
                                      <p:cBhvr>
                                        <p:cTn id="52" dur="500"/>
                                        <p:tgtEl>
                                          <p:spTgt spid="35"/>
                                        </p:tgtEl>
                                      </p:cBhvr>
                                    </p:animEffect>
                                    <p:set>
                                      <p:cBhvr>
                                        <p:cTn id="53" dur="1" fill="hold">
                                          <p:stCondLst>
                                            <p:cond delay="499"/>
                                          </p:stCondLst>
                                        </p:cTn>
                                        <p:tgtEl>
                                          <p:spTgt spid="35"/>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500"/>
                                        <p:tgtEl>
                                          <p:spTgt spid="34"/>
                                        </p:tgtEl>
                                      </p:cBhvr>
                                    </p:animEffect>
                                    <p:set>
                                      <p:cBhvr>
                                        <p:cTn id="56" dur="1" fill="hold">
                                          <p:stCondLst>
                                            <p:cond delay="499"/>
                                          </p:stCondLst>
                                        </p:cTn>
                                        <p:tgtEl>
                                          <p:spTgt spid="34"/>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0" presetClass="exit" presetSubtype="0" fill="hold" nodeType="clickEffect">
                                  <p:stCondLst>
                                    <p:cond delay="0"/>
                                  </p:stCondLst>
                                  <p:childTnLst>
                                    <p:animEffect transition="out" filter="fade">
                                      <p:cBhvr>
                                        <p:cTn id="70" dur="500"/>
                                        <p:tgtEl>
                                          <p:spTgt spid="23"/>
                                        </p:tgtEl>
                                      </p:cBhvr>
                                    </p:animEffect>
                                    <p:set>
                                      <p:cBhvr>
                                        <p:cTn id="71" dur="1" fill="hold">
                                          <p:stCondLst>
                                            <p:cond delay="499"/>
                                          </p:stCondLst>
                                        </p:cTn>
                                        <p:tgtEl>
                                          <p:spTgt spid="23"/>
                                        </p:tgtEl>
                                        <p:attrNameLst>
                                          <p:attrName>style.visibility</p:attrName>
                                        </p:attrNameLst>
                                      </p:cBhvr>
                                      <p:to>
                                        <p:strVal val="hidden"/>
                                      </p:to>
                                    </p:set>
                                  </p:childTnLst>
                                </p:cTn>
                              </p:par>
                              <p:par>
                                <p:cTn id="72" presetID="10" presetClass="exit" presetSubtype="0" fill="hold" grpId="1" nodeType="withEffect">
                                  <p:stCondLst>
                                    <p:cond delay="0"/>
                                  </p:stCondLst>
                                  <p:childTnLst>
                                    <p:animEffect transition="out" filter="fade">
                                      <p:cBhvr>
                                        <p:cTn id="73" dur="500"/>
                                        <p:tgtEl>
                                          <p:spTgt spid="22"/>
                                        </p:tgtEl>
                                      </p:cBhvr>
                                    </p:animEffect>
                                    <p:set>
                                      <p:cBhvr>
                                        <p:cTn id="74"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19" grpId="1"/>
      <p:bldP spid="22" grpId="0"/>
      <p:bldP spid="22" grpId="1"/>
      <p:bldP spid="26" grpId="0"/>
      <p:bldP spid="27" grpId="0"/>
      <p:bldP spid="28" grpId="0"/>
      <p:bldP spid="28" grpId="1"/>
      <p:bldP spid="34" grpId="0"/>
      <p:bldP spid="34" grpId="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6644482" cy="914082"/>
          </a:xfrm>
        </p:spPr>
        <p:txBody>
          <a:bodyPr/>
          <a:lstStyle/>
          <a:p>
            <a:r>
              <a:rPr lang="en-US" dirty="0"/>
              <a:t>Object Diagram: Links</a:t>
            </a:r>
          </a:p>
        </p:txBody>
      </p:sp>
      <p:sp>
        <p:nvSpPr>
          <p:cNvPr id="18" name="Content Placeholder 17"/>
          <p:cNvSpPr>
            <a:spLocks noGrp="1"/>
          </p:cNvSpPr>
          <p:nvPr>
            <p:ph idx="1"/>
          </p:nvPr>
        </p:nvSpPr>
        <p:spPr>
          <a:xfrm>
            <a:off x="466725" y="1219200"/>
            <a:ext cx="8229600" cy="550754"/>
          </a:xfrm>
        </p:spPr>
        <p:txBody>
          <a:bodyPr>
            <a:normAutofit/>
          </a:bodyPr>
          <a:lstStyle/>
          <a:p>
            <a:r>
              <a:rPr lang="en-US" sz="2400" dirty="0"/>
              <a:t>Connection between two object instances</a:t>
            </a:r>
          </a:p>
        </p:txBody>
      </p:sp>
      <p:sp>
        <p:nvSpPr>
          <p:cNvPr id="3" name="Slide Number Placeholder 2"/>
          <p:cNvSpPr>
            <a:spLocks noGrp="1"/>
          </p:cNvSpPr>
          <p:nvPr>
            <p:ph type="sldNum" sz="quarter" idx="12"/>
          </p:nvPr>
        </p:nvSpPr>
        <p:spPr/>
        <p:txBody>
          <a:bodyPr/>
          <a:lstStyle/>
          <a:p>
            <a:fld id="{D56DE404-6126-42BF-A614-3D02FDE41F9B}" type="slidenum">
              <a:rPr lang="en-US" smtClean="0"/>
              <a:pPr/>
              <a:t>59</a:t>
            </a:fld>
            <a:endParaRPr lang="en-US" dirty="0"/>
          </a:p>
        </p:txBody>
      </p:sp>
      <p:grpSp>
        <p:nvGrpSpPr>
          <p:cNvPr id="4" name="Group 4"/>
          <p:cNvGrpSpPr>
            <a:grpSpLocks/>
          </p:cNvGrpSpPr>
          <p:nvPr/>
        </p:nvGrpSpPr>
        <p:grpSpPr bwMode="auto">
          <a:xfrm>
            <a:off x="1030288" y="2135188"/>
            <a:ext cx="7677150" cy="4206875"/>
            <a:chOff x="649" y="1201"/>
            <a:chExt cx="4836" cy="2650"/>
          </a:xfrm>
        </p:grpSpPr>
        <p:sp>
          <p:nvSpPr>
            <p:cNvPr id="5" name="Rectangle 5"/>
            <p:cNvSpPr>
              <a:spLocks noChangeArrowheads="1"/>
            </p:cNvSpPr>
            <p:nvPr/>
          </p:nvSpPr>
          <p:spPr bwMode="auto">
            <a:xfrm>
              <a:off x="654" y="2457"/>
              <a:ext cx="1625" cy="374"/>
            </a:xfrm>
            <a:prstGeom prst="rect">
              <a:avLst/>
            </a:prstGeom>
            <a:noFill/>
            <a:ln w="9525">
              <a:solidFill>
                <a:schemeClr val="tx1"/>
              </a:solidFill>
              <a:miter lim="800000"/>
              <a:headEnd/>
              <a:tailEnd/>
            </a:ln>
          </p:spPr>
          <p:txBody>
            <a:bodyPr/>
            <a:lstStyle/>
            <a:p>
              <a:endParaRPr lang="en-US"/>
            </a:p>
          </p:txBody>
        </p:sp>
        <p:sp>
          <p:nvSpPr>
            <p:cNvPr id="6" name="Rectangle 6"/>
            <p:cNvSpPr>
              <a:spLocks noChangeArrowheads="1"/>
            </p:cNvSpPr>
            <p:nvPr/>
          </p:nvSpPr>
          <p:spPr bwMode="auto">
            <a:xfrm>
              <a:off x="1003" y="2548"/>
              <a:ext cx="929" cy="174"/>
            </a:xfrm>
            <a:prstGeom prst="rect">
              <a:avLst/>
            </a:prstGeom>
            <a:noFill/>
            <a:ln w="9525">
              <a:noFill/>
              <a:miter lim="800000"/>
              <a:headEnd/>
              <a:tailEnd/>
            </a:ln>
          </p:spPr>
          <p:txBody>
            <a:bodyPr wrap="none" lIns="0" tIns="0" rIns="0" bIns="0">
              <a:spAutoFit/>
            </a:bodyPr>
            <a:lstStyle/>
            <a:p>
              <a:pPr algn="ctr" eaLnBrk="1" hangingPunct="1">
                <a:spcBef>
                  <a:spcPct val="0"/>
                </a:spcBef>
              </a:pPr>
              <a:r>
                <a:rPr lang="en-US" sz="1800" u="sng">
                  <a:latin typeface="Arial" pitchFamily="34" charset="0"/>
                </a:rPr>
                <a:t>FoodCo:Client</a:t>
              </a:r>
              <a:endParaRPr lang="en-US" sz="1800" u="sng">
                <a:latin typeface="Times New Roman" pitchFamily="18" charset="0"/>
              </a:endParaRPr>
            </a:p>
          </p:txBody>
        </p:sp>
        <p:sp>
          <p:nvSpPr>
            <p:cNvPr id="7" name="Rectangle 7"/>
            <p:cNvSpPr>
              <a:spLocks noChangeArrowheads="1"/>
            </p:cNvSpPr>
            <p:nvPr/>
          </p:nvSpPr>
          <p:spPr bwMode="auto">
            <a:xfrm>
              <a:off x="3555" y="1201"/>
              <a:ext cx="1834" cy="374"/>
            </a:xfrm>
            <a:prstGeom prst="rect">
              <a:avLst/>
            </a:prstGeom>
            <a:noFill/>
            <a:ln w="9525">
              <a:solidFill>
                <a:schemeClr val="tx1"/>
              </a:solidFill>
              <a:miter lim="800000"/>
              <a:headEnd/>
              <a:tailEnd/>
            </a:ln>
          </p:spPr>
          <p:txBody>
            <a:bodyPr/>
            <a:lstStyle/>
            <a:p>
              <a:endParaRPr lang="en-US"/>
            </a:p>
          </p:txBody>
        </p:sp>
        <p:sp>
          <p:nvSpPr>
            <p:cNvPr id="8" name="Rectangle 8"/>
            <p:cNvSpPr>
              <a:spLocks noChangeArrowheads="1"/>
            </p:cNvSpPr>
            <p:nvPr/>
          </p:nvSpPr>
          <p:spPr bwMode="auto">
            <a:xfrm>
              <a:off x="3745" y="1293"/>
              <a:ext cx="1457" cy="174"/>
            </a:xfrm>
            <a:prstGeom prst="rect">
              <a:avLst/>
            </a:prstGeom>
            <a:noFill/>
            <a:ln w="9525">
              <a:noFill/>
              <a:miter lim="800000"/>
              <a:headEnd/>
              <a:tailEnd/>
            </a:ln>
          </p:spPr>
          <p:txBody>
            <a:bodyPr wrap="none" lIns="0" tIns="0" rIns="0" bIns="0">
              <a:spAutoFit/>
            </a:bodyPr>
            <a:lstStyle/>
            <a:p>
              <a:pPr algn="ctr" eaLnBrk="1" hangingPunct="1">
                <a:spcBef>
                  <a:spcPct val="0"/>
                </a:spcBef>
              </a:pPr>
              <a:r>
                <a:rPr lang="en-US" sz="1800" u="sng">
                  <a:latin typeface="Arial" pitchFamily="34" charset="0"/>
                </a:rPr>
                <a:t>Yellow Partridge:Client</a:t>
              </a:r>
              <a:endParaRPr lang="en-US" sz="1800" u="sng">
                <a:latin typeface="Times New Roman" pitchFamily="18" charset="0"/>
              </a:endParaRPr>
            </a:p>
          </p:txBody>
        </p:sp>
        <p:sp>
          <p:nvSpPr>
            <p:cNvPr id="9" name="Rectangle 9"/>
            <p:cNvSpPr>
              <a:spLocks noChangeArrowheads="1"/>
            </p:cNvSpPr>
            <p:nvPr/>
          </p:nvSpPr>
          <p:spPr bwMode="auto">
            <a:xfrm>
              <a:off x="649" y="3477"/>
              <a:ext cx="1826" cy="374"/>
            </a:xfrm>
            <a:prstGeom prst="rect">
              <a:avLst/>
            </a:prstGeom>
            <a:noFill/>
            <a:ln w="9525">
              <a:solidFill>
                <a:schemeClr val="tx1"/>
              </a:solidFill>
              <a:miter lim="800000"/>
              <a:headEnd/>
              <a:tailEnd/>
            </a:ln>
          </p:spPr>
          <p:txBody>
            <a:bodyPr/>
            <a:lstStyle/>
            <a:p>
              <a:endParaRPr lang="en-US"/>
            </a:p>
          </p:txBody>
        </p:sp>
        <p:sp>
          <p:nvSpPr>
            <p:cNvPr id="10" name="Rectangle 10"/>
            <p:cNvSpPr>
              <a:spLocks noChangeArrowheads="1"/>
            </p:cNvSpPr>
            <p:nvPr/>
          </p:nvSpPr>
          <p:spPr bwMode="auto">
            <a:xfrm>
              <a:off x="827" y="3569"/>
              <a:ext cx="1470" cy="174"/>
            </a:xfrm>
            <a:prstGeom prst="rect">
              <a:avLst/>
            </a:prstGeom>
            <a:noFill/>
            <a:ln w="9525">
              <a:noFill/>
              <a:miter lim="800000"/>
              <a:headEnd/>
              <a:tailEnd/>
            </a:ln>
          </p:spPr>
          <p:txBody>
            <a:bodyPr wrap="none" lIns="0" tIns="0" rIns="0" bIns="0">
              <a:spAutoFit/>
            </a:bodyPr>
            <a:lstStyle/>
            <a:p>
              <a:pPr algn="ctr" eaLnBrk="1" hangingPunct="1">
                <a:spcBef>
                  <a:spcPct val="0"/>
                </a:spcBef>
              </a:pPr>
              <a:r>
                <a:rPr lang="en-US" sz="1800" u="sng">
                  <a:latin typeface="Arial" pitchFamily="34" charset="0"/>
                </a:rPr>
                <a:t>Soong Motor Co:Client</a:t>
              </a:r>
              <a:endParaRPr lang="en-US" sz="1800" u="sng">
                <a:latin typeface="Times New Roman" pitchFamily="18" charset="0"/>
              </a:endParaRPr>
            </a:p>
          </p:txBody>
        </p:sp>
        <p:sp>
          <p:nvSpPr>
            <p:cNvPr id="11" name="Rectangle 11"/>
            <p:cNvSpPr>
              <a:spLocks noChangeArrowheads="1"/>
            </p:cNvSpPr>
            <p:nvPr/>
          </p:nvSpPr>
          <p:spPr bwMode="auto">
            <a:xfrm>
              <a:off x="3503" y="2457"/>
              <a:ext cx="1904" cy="374"/>
            </a:xfrm>
            <a:prstGeom prst="rect">
              <a:avLst/>
            </a:prstGeom>
            <a:noFill/>
            <a:ln w="9525">
              <a:solidFill>
                <a:schemeClr val="tx1"/>
              </a:solidFill>
              <a:miter lim="800000"/>
              <a:headEnd/>
              <a:tailEnd/>
            </a:ln>
          </p:spPr>
          <p:txBody>
            <a:bodyPr/>
            <a:lstStyle/>
            <a:p>
              <a:endParaRPr lang="en-US"/>
            </a:p>
          </p:txBody>
        </p:sp>
        <p:sp>
          <p:nvSpPr>
            <p:cNvPr id="12" name="Rectangle 12"/>
            <p:cNvSpPr>
              <a:spLocks noChangeArrowheads="1"/>
            </p:cNvSpPr>
            <p:nvPr/>
          </p:nvSpPr>
          <p:spPr bwMode="auto">
            <a:xfrm>
              <a:off x="3654" y="2548"/>
              <a:ext cx="1605" cy="174"/>
            </a:xfrm>
            <a:prstGeom prst="rect">
              <a:avLst/>
            </a:prstGeom>
            <a:noFill/>
            <a:ln w="9525">
              <a:noFill/>
              <a:miter lim="800000"/>
              <a:headEnd/>
              <a:tailEnd/>
            </a:ln>
          </p:spPr>
          <p:txBody>
            <a:bodyPr wrap="none" lIns="0" tIns="0" rIns="0" bIns="0">
              <a:spAutoFit/>
            </a:bodyPr>
            <a:lstStyle/>
            <a:p>
              <a:pPr algn="ctr" eaLnBrk="1" hangingPunct="1">
                <a:spcBef>
                  <a:spcPct val="0"/>
                </a:spcBef>
              </a:pPr>
              <a:r>
                <a:rPr lang="en-US" sz="1800" u="sng">
                  <a:latin typeface="Arial" pitchFamily="34" charset="0"/>
                </a:rPr>
                <a:t>Grace Chia:StaffMember</a:t>
              </a:r>
              <a:endParaRPr lang="en-US" sz="1800" u="sng">
                <a:latin typeface="Times New Roman" pitchFamily="18" charset="0"/>
              </a:endParaRPr>
            </a:p>
          </p:txBody>
        </p:sp>
        <p:sp>
          <p:nvSpPr>
            <p:cNvPr id="13" name="Rectangle 13"/>
            <p:cNvSpPr>
              <a:spLocks noChangeArrowheads="1"/>
            </p:cNvSpPr>
            <p:nvPr/>
          </p:nvSpPr>
          <p:spPr bwMode="auto">
            <a:xfrm>
              <a:off x="3427" y="3455"/>
              <a:ext cx="2058" cy="386"/>
            </a:xfrm>
            <a:prstGeom prst="rect">
              <a:avLst/>
            </a:prstGeom>
            <a:noFill/>
            <a:ln w="9525">
              <a:solidFill>
                <a:schemeClr val="tx1"/>
              </a:solidFill>
              <a:miter lim="800000"/>
              <a:headEnd/>
              <a:tailEnd/>
            </a:ln>
          </p:spPr>
          <p:txBody>
            <a:bodyPr/>
            <a:lstStyle/>
            <a:p>
              <a:endParaRPr lang="en-US"/>
            </a:p>
          </p:txBody>
        </p:sp>
        <p:sp>
          <p:nvSpPr>
            <p:cNvPr id="14" name="Rectangle 14"/>
            <p:cNvSpPr>
              <a:spLocks noChangeArrowheads="1"/>
            </p:cNvSpPr>
            <p:nvPr/>
          </p:nvSpPr>
          <p:spPr bwMode="auto">
            <a:xfrm>
              <a:off x="3491" y="3552"/>
              <a:ext cx="1928" cy="174"/>
            </a:xfrm>
            <a:prstGeom prst="rect">
              <a:avLst/>
            </a:prstGeom>
            <a:noFill/>
            <a:ln w="9525">
              <a:noFill/>
              <a:miter lim="800000"/>
              <a:headEnd/>
              <a:tailEnd/>
            </a:ln>
          </p:spPr>
          <p:txBody>
            <a:bodyPr wrap="none" lIns="0" tIns="0" rIns="0" bIns="0">
              <a:spAutoFit/>
            </a:bodyPr>
            <a:lstStyle/>
            <a:p>
              <a:pPr algn="ctr" eaLnBrk="1" hangingPunct="1">
                <a:spcBef>
                  <a:spcPct val="0"/>
                </a:spcBef>
              </a:pPr>
              <a:r>
                <a:rPr lang="en-US" sz="1800" u="sng">
                  <a:latin typeface="Arial" pitchFamily="34" charset="0"/>
                </a:rPr>
                <a:t>Carlos Moncada:StaffMember</a:t>
              </a:r>
              <a:endParaRPr lang="en-US" sz="1800" u="sng">
                <a:latin typeface="Times New Roman" pitchFamily="18" charset="0"/>
              </a:endParaRPr>
            </a:p>
          </p:txBody>
        </p:sp>
        <p:sp>
          <p:nvSpPr>
            <p:cNvPr id="15" name="Line 15"/>
            <p:cNvSpPr>
              <a:spLocks noChangeShapeType="1"/>
            </p:cNvSpPr>
            <p:nvPr/>
          </p:nvSpPr>
          <p:spPr bwMode="auto">
            <a:xfrm flipH="1">
              <a:off x="2277" y="2643"/>
              <a:ext cx="1218" cy="2"/>
            </a:xfrm>
            <a:prstGeom prst="line">
              <a:avLst/>
            </a:prstGeom>
            <a:noFill/>
            <a:ln w="12700">
              <a:solidFill>
                <a:schemeClr val="tx1"/>
              </a:solidFill>
              <a:round/>
              <a:headEnd/>
              <a:tailEnd/>
            </a:ln>
          </p:spPr>
          <p:txBody>
            <a:bodyPr/>
            <a:lstStyle/>
            <a:p>
              <a:endParaRPr lang="en-MY"/>
            </a:p>
          </p:txBody>
        </p:sp>
        <p:sp>
          <p:nvSpPr>
            <p:cNvPr id="16" name="Line 16"/>
            <p:cNvSpPr>
              <a:spLocks noChangeShapeType="1"/>
            </p:cNvSpPr>
            <p:nvPr/>
          </p:nvSpPr>
          <p:spPr bwMode="auto">
            <a:xfrm flipH="1">
              <a:off x="2473" y="3663"/>
              <a:ext cx="940" cy="2"/>
            </a:xfrm>
            <a:prstGeom prst="line">
              <a:avLst/>
            </a:prstGeom>
            <a:noFill/>
            <a:ln w="12700">
              <a:solidFill>
                <a:schemeClr val="tx1"/>
              </a:solidFill>
              <a:round/>
              <a:headEnd/>
              <a:tailEnd/>
            </a:ln>
          </p:spPr>
          <p:txBody>
            <a:bodyPr/>
            <a:lstStyle/>
            <a:p>
              <a:endParaRPr lang="en-MY"/>
            </a:p>
          </p:txBody>
        </p:sp>
        <p:sp>
          <p:nvSpPr>
            <p:cNvPr id="17" name="Line 17"/>
            <p:cNvSpPr>
              <a:spLocks noChangeShapeType="1"/>
            </p:cNvSpPr>
            <p:nvPr/>
          </p:nvSpPr>
          <p:spPr bwMode="auto">
            <a:xfrm flipV="1">
              <a:off x="4470" y="1572"/>
              <a:ext cx="2" cy="885"/>
            </a:xfrm>
            <a:prstGeom prst="line">
              <a:avLst/>
            </a:prstGeom>
            <a:noFill/>
            <a:ln w="12700">
              <a:solidFill>
                <a:schemeClr val="tx1"/>
              </a:solidFill>
              <a:round/>
              <a:headEnd/>
              <a:tailEnd/>
            </a:ln>
          </p:spPr>
          <p:txBody>
            <a:bodyPr/>
            <a:lstStyle/>
            <a:p>
              <a:endParaRPr lang="en-MY"/>
            </a:p>
          </p:txBody>
        </p:sp>
      </p:grpSp>
      <p:sp>
        <p:nvSpPr>
          <p:cNvPr id="19" name="Rectangle 18"/>
          <p:cNvSpPr/>
          <p:nvPr/>
        </p:nvSpPr>
        <p:spPr>
          <a:xfrm>
            <a:off x="2195512" y="2432050"/>
            <a:ext cx="2386013" cy="923330"/>
          </a:xfrm>
          <a:prstGeom prst="rect">
            <a:avLst/>
          </a:prstGeom>
        </p:spPr>
        <p:txBody>
          <a:bodyPr wrap="square">
            <a:spAutoFit/>
          </a:bodyPr>
          <a:lstStyle/>
          <a:p>
            <a:r>
              <a:rPr lang="en-GB" dirty="0">
                <a:solidFill>
                  <a:srgbClr val="0033CC"/>
                </a:solidFill>
              </a:rPr>
              <a:t>A link is a logical connection between two objects</a:t>
            </a:r>
          </a:p>
        </p:txBody>
      </p:sp>
      <p:cxnSp>
        <p:nvCxnSpPr>
          <p:cNvPr id="21" name="Straight Arrow Connector 20"/>
          <p:cNvCxnSpPr>
            <a:stCxn id="19" idx="2"/>
          </p:cNvCxnSpPr>
          <p:nvPr/>
        </p:nvCxnSpPr>
        <p:spPr>
          <a:xfrm>
            <a:off x="3388519" y="3355380"/>
            <a:ext cx="783431" cy="1056283"/>
          </a:xfrm>
          <a:prstGeom prst="straightConnector1">
            <a:avLst/>
          </a:prstGeom>
          <a:ln w="3175">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62302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04800" y="274638"/>
            <a:ext cx="8653463" cy="762000"/>
          </a:xfrm>
          <a:noFill/>
        </p:spPr>
        <p:txBody>
          <a:bodyPr>
            <a:normAutofit fontScale="90000"/>
          </a:bodyPr>
          <a:lstStyle/>
          <a:p>
            <a:pPr>
              <a:lnSpc>
                <a:spcPct val="110000"/>
              </a:lnSpc>
            </a:pPr>
            <a:r>
              <a:rPr kumimoji="0" lang="en-US" altLang="en-US" dirty="0"/>
              <a:t>Requirements Classification (3)</a:t>
            </a:r>
          </a:p>
        </p:txBody>
      </p:sp>
      <p:sp>
        <p:nvSpPr>
          <p:cNvPr id="23555" name="Rectangle 3"/>
          <p:cNvSpPr>
            <a:spLocks noGrp="1" noChangeArrowheads="1"/>
          </p:cNvSpPr>
          <p:nvPr>
            <p:ph idx="1"/>
          </p:nvPr>
        </p:nvSpPr>
        <p:spPr>
          <a:xfrm>
            <a:off x="1066800" y="1066800"/>
            <a:ext cx="7794625" cy="5257799"/>
          </a:xfrm>
          <a:noFill/>
        </p:spPr>
        <p:txBody>
          <a:bodyPr>
            <a:noAutofit/>
          </a:bodyPr>
          <a:lstStyle/>
          <a:p>
            <a:pPr>
              <a:spcBef>
                <a:spcPts val="300"/>
              </a:spcBef>
            </a:pPr>
            <a:r>
              <a:rPr lang="en-US" altLang="en-US" sz="2200" dirty="0"/>
              <a:t>Some common requirements classified dimensions: (</a:t>
            </a:r>
            <a:r>
              <a:rPr lang="en-US" altLang="en-US" sz="2200" dirty="0" err="1"/>
              <a:t>cont</a:t>
            </a:r>
            <a:r>
              <a:rPr lang="en-US" altLang="en-US" sz="2200" dirty="0"/>
              <a:t>’)</a:t>
            </a:r>
          </a:p>
          <a:p>
            <a:pPr lvl="1">
              <a:spcBef>
                <a:spcPts val="300"/>
              </a:spcBef>
            </a:pPr>
            <a:r>
              <a:rPr lang="en-US" altLang="en-US" sz="2200" b="1" dirty="0">
                <a:solidFill>
                  <a:srgbClr val="FF33CC"/>
                </a:solidFill>
                <a:effectLst>
                  <a:outerShdw blurRad="38100" dist="38100" dir="2700000" algn="tl">
                    <a:srgbClr val="000000">
                      <a:alpha val="43137"/>
                    </a:srgbClr>
                  </a:outerShdw>
                </a:effectLst>
              </a:rPr>
              <a:t>The Requirement Priority </a:t>
            </a:r>
            <a:r>
              <a:rPr lang="en-US" altLang="en-US" sz="2200" dirty="0"/>
              <a:t>– the higher the priority, the more essential the requirement is for meeting the overall goals of the software. </a:t>
            </a:r>
            <a:r>
              <a:rPr lang="en-US" altLang="en-US" sz="2200" dirty="0" err="1"/>
              <a:t>Eg</a:t>
            </a:r>
            <a:r>
              <a:rPr lang="en-US" altLang="en-US" sz="2200" dirty="0"/>
              <a:t>: mandatory, highly desirable, desirable or optional.  </a:t>
            </a:r>
          </a:p>
          <a:p>
            <a:pPr marL="393192" lvl="1" indent="0">
              <a:spcBef>
                <a:spcPts val="300"/>
              </a:spcBef>
              <a:buNone/>
            </a:pPr>
            <a:r>
              <a:rPr lang="en-US" altLang="en-US" sz="2200" dirty="0"/>
              <a:t>   </a:t>
            </a:r>
            <a:r>
              <a:rPr kumimoji="0" lang="en-US" altLang="en-US" sz="2200" dirty="0"/>
              <a:t> </a:t>
            </a:r>
          </a:p>
          <a:p>
            <a:pPr lvl="1">
              <a:spcBef>
                <a:spcPts val="300"/>
              </a:spcBef>
            </a:pPr>
            <a:r>
              <a:rPr lang="en-US" altLang="en-US" sz="2200" b="1" dirty="0">
                <a:solidFill>
                  <a:srgbClr val="FF33CC"/>
                </a:solidFill>
                <a:effectLst>
                  <a:outerShdw blurRad="38100" dist="38100" dir="2700000" algn="tl">
                    <a:srgbClr val="000000">
                      <a:alpha val="43137"/>
                    </a:srgbClr>
                  </a:outerShdw>
                </a:effectLst>
              </a:rPr>
              <a:t>The Scope of the Requirements</a:t>
            </a:r>
            <a:r>
              <a:rPr lang="en-US" altLang="en-US" sz="2200" dirty="0">
                <a:solidFill>
                  <a:srgbClr val="FF33CC"/>
                </a:solidFill>
                <a:effectLst>
                  <a:outerShdw blurRad="38100" dist="38100" dir="2700000" algn="tl">
                    <a:srgbClr val="000000">
                      <a:alpha val="43137"/>
                    </a:srgbClr>
                  </a:outerShdw>
                </a:effectLst>
              </a:rPr>
              <a:t> </a:t>
            </a:r>
            <a:r>
              <a:rPr lang="en-US" altLang="en-US" sz="2200" dirty="0"/>
              <a:t>– refers to the extent to which a requirement affects the software and the software component. Requirements of global scope may strongly affect the s/w architecture and the design of many components, whereas requirements of narrow scope may have little impact on the satisfaction of other requirements     </a:t>
            </a:r>
            <a:endParaRPr kumimoji="0" lang="en-US" altLang="en-US" sz="2200" dirty="0"/>
          </a:p>
        </p:txBody>
      </p:sp>
      <p:sp>
        <p:nvSpPr>
          <p:cNvPr id="2" name="Slide Number Placeholder 1"/>
          <p:cNvSpPr>
            <a:spLocks noGrp="1"/>
          </p:cNvSpPr>
          <p:nvPr>
            <p:ph type="sldNum" sz="quarter" idx="12"/>
          </p:nvPr>
        </p:nvSpPr>
        <p:spPr/>
        <p:txBody>
          <a:bodyPr/>
          <a:lstStyle/>
          <a:p>
            <a:fld id="{BFEBEB0A-9E3D-4B14-9782-E2AE3DA60D96}" type="slidenum">
              <a:rPr lang="en-US" smtClean="0"/>
              <a:pPr/>
              <a:t>6</a:t>
            </a:fld>
            <a:endParaRPr lang="en-US"/>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3581400"/>
            <a:ext cx="1295400" cy="243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37319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34636"/>
            <a:ext cx="5791200" cy="1295718"/>
          </a:xfrm>
        </p:spPr>
        <p:txBody>
          <a:bodyPr>
            <a:normAutofit/>
          </a:bodyPr>
          <a:lstStyle/>
          <a:p>
            <a:r>
              <a:rPr lang="en-US" dirty="0"/>
              <a:t>Class Diagram: Multiplicity </a:t>
            </a:r>
          </a:p>
        </p:txBody>
      </p:sp>
      <p:sp>
        <p:nvSpPr>
          <p:cNvPr id="3" name="Content Placeholder 2"/>
          <p:cNvSpPr>
            <a:spLocks noGrp="1"/>
          </p:cNvSpPr>
          <p:nvPr>
            <p:ph idx="1"/>
          </p:nvPr>
        </p:nvSpPr>
        <p:spPr>
          <a:xfrm>
            <a:off x="461010" y="1653158"/>
            <a:ext cx="8077200" cy="4644915"/>
          </a:xfrm>
        </p:spPr>
        <p:txBody>
          <a:bodyPr>
            <a:normAutofit/>
          </a:bodyPr>
          <a:lstStyle/>
          <a:p>
            <a:pPr marL="342900" indent="-342900">
              <a:buFont typeface="Wingdings" panose="05000000000000000000" pitchFamily="2" charset="2"/>
              <a:buChar char="Ø"/>
            </a:pPr>
            <a:r>
              <a:rPr lang="en-US" sz="2400" dirty="0"/>
              <a:t>Associations have multiplicity</a:t>
            </a:r>
          </a:p>
          <a:p>
            <a:pPr marL="342900" indent="-342900">
              <a:buFont typeface="Wingdings" panose="05000000000000000000" pitchFamily="2" charset="2"/>
              <a:buChar char="Ø"/>
            </a:pPr>
            <a:r>
              <a:rPr lang="en-US" sz="2400" dirty="0"/>
              <a:t>Multiplicity is the range of permitted cardinalities of an association</a:t>
            </a:r>
          </a:p>
          <a:p>
            <a:pPr lvl="1">
              <a:buFont typeface="Wingdings" panose="05000000000000000000" pitchFamily="2" charset="2"/>
              <a:buChar char="Ø"/>
            </a:pPr>
            <a:r>
              <a:rPr lang="en-US" sz="2600" dirty="0"/>
              <a:t>Definite value</a:t>
            </a:r>
          </a:p>
          <a:p>
            <a:pPr lvl="1">
              <a:buFont typeface="Wingdings" panose="05000000000000000000" pitchFamily="2" charset="2"/>
              <a:buChar char="Ø"/>
            </a:pPr>
            <a:r>
              <a:rPr lang="en-US" sz="2600" dirty="0"/>
              <a:t>Indefinite value</a:t>
            </a:r>
          </a:p>
          <a:p>
            <a:pPr lvl="1">
              <a:buFont typeface="Wingdings" panose="05000000000000000000" pitchFamily="2" charset="2"/>
              <a:buChar char="Ø"/>
            </a:pPr>
            <a:r>
              <a:rPr lang="en-US" sz="2600" dirty="0"/>
              <a:t>Range of value</a:t>
            </a:r>
          </a:p>
          <a:p>
            <a:pPr lvl="1">
              <a:buFont typeface="Wingdings" panose="05000000000000000000" pitchFamily="2" charset="2"/>
              <a:buChar char="Ø"/>
            </a:pPr>
            <a:r>
              <a:rPr lang="en-US" sz="2600" dirty="0"/>
              <a:t>Set of value</a:t>
            </a:r>
          </a:p>
          <a:p>
            <a:pPr lvl="1">
              <a:buFont typeface="Wingdings" panose="05000000000000000000" pitchFamily="2" charset="2"/>
              <a:buChar char="Ø"/>
            </a:pPr>
            <a:r>
              <a:rPr lang="en-US" sz="2600" dirty="0"/>
              <a:t>Most frequent multiplicity </a:t>
            </a:r>
          </a:p>
          <a:p>
            <a:pPr marL="274320" lvl="1" indent="0">
              <a:buNone/>
            </a:pPr>
            <a:r>
              <a:rPr lang="en-US" sz="2600" dirty="0"/>
              <a:t>      0..1        0..*         1        1.. *         *</a:t>
            </a:r>
          </a:p>
        </p:txBody>
      </p:sp>
      <p:sp>
        <p:nvSpPr>
          <p:cNvPr id="4" name="Slide Number Placeholder 3"/>
          <p:cNvSpPr>
            <a:spLocks noGrp="1"/>
          </p:cNvSpPr>
          <p:nvPr>
            <p:ph type="sldNum" sz="quarter" idx="12"/>
          </p:nvPr>
        </p:nvSpPr>
        <p:spPr/>
        <p:txBody>
          <a:bodyPr/>
          <a:lstStyle/>
          <a:p>
            <a:fld id="{305CB61D-FC35-42B4-91C9-278C4754DF0C}" type="slidenum">
              <a:rPr lang="en-US" smtClean="0"/>
              <a:pPr/>
              <a:t>60</a:t>
            </a:fld>
            <a:endParaRPr lang="en-US" dirty="0"/>
          </a:p>
        </p:txBody>
      </p:sp>
      <p:grpSp>
        <p:nvGrpSpPr>
          <p:cNvPr id="38" name="Group 37"/>
          <p:cNvGrpSpPr/>
          <p:nvPr/>
        </p:nvGrpSpPr>
        <p:grpSpPr>
          <a:xfrm>
            <a:off x="4179570" y="2965966"/>
            <a:ext cx="2518410" cy="520778"/>
            <a:chOff x="4179570" y="2965966"/>
            <a:chExt cx="2518410" cy="520778"/>
          </a:xfrm>
        </p:grpSpPr>
        <p:grpSp>
          <p:nvGrpSpPr>
            <p:cNvPr id="10" name="Group 9"/>
            <p:cNvGrpSpPr/>
            <p:nvPr/>
          </p:nvGrpSpPr>
          <p:grpSpPr>
            <a:xfrm>
              <a:off x="6057900" y="3124794"/>
              <a:ext cx="640080" cy="361950"/>
              <a:chOff x="6057900" y="3117294"/>
              <a:chExt cx="640080" cy="361950"/>
            </a:xfrm>
          </p:grpSpPr>
          <p:sp>
            <p:nvSpPr>
              <p:cNvPr id="9" name="Rectangle 8"/>
              <p:cNvSpPr/>
              <p:nvPr/>
            </p:nvSpPr>
            <p:spPr>
              <a:xfrm>
                <a:off x="6057900" y="3229450"/>
                <a:ext cx="640080" cy="91440"/>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5" name="Rectangle 1033"/>
              <p:cNvSpPr>
                <a:spLocks noChangeArrowheads="1"/>
              </p:cNvSpPr>
              <p:nvPr/>
            </p:nvSpPr>
            <p:spPr bwMode="auto">
              <a:xfrm>
                <a:off x="6057900" y="3117294"/>
                <a:ext cx="640080" cy="361950"/>
              </a:xfrm>
              <a:prstGeom prst="rect">
                <a:avLst/>
              </a:prstGeom>
              <a:noFill/>
              <a:ln w="38100">
                <a:solidFill>
                  <a:schemeClr val="tx1"/>
                </a:solidFill>
                <a:miter lim="800000"/>
                <a:headEnd/>
                <a:tailEnd/>
              </a:ln>
            </p:spPr>
            <p:txBody>
              <a:bodyPr anchor="ctr">
                <a:spAutoFit/>
              </a:bodyPr>
              <a:lstStyle/>
              <a:p>
                <a:endParaRPr lang="en-US"/>
              </a:p>
            </p:txBody>
          </p:sp>
        </p:grpSp>
        <p:sp>
          <p:nvSpPr>
            <p:cNvPr id="6" name="Line 1034"/>
            <p:cNvSpPr>
              <a:spLocks noChangeShapeType="1"/>
            </p:cNvSpPr>
            <p:nvPr/>
          </p:nvSpPr>
          <p:spPr bwMode="auto">
            <a:xfrm>
              <a:off x="4819650" y="3305769"/>
              <a:ext cx="1238250" cy="0"/>
            </a:xfrm>
            <a:prstGeom prst="line">
              <a:avLst/>
            </a:prstGeom>
            <a:noFill/>
            <a:ln w="38100">
              <a:solidFill>
                <a:schemeClr val="tx1"/>
              </a:solidFill>
              <a:round/>
              <a:headEnd/>
              <a:tailEnd/>
            </a:ln>
          </p:spPr>
          <p:txBody>
            <a:bodyPr>
              <a:spAutoFit/>
            </a:bodyPr>
            <a:lstStyle/>
            <a:p>
              <a:endParaRPr lang="en-MY"/>
            </a:p>
          </p:txBody>
        </p:sp>
        <p:sp>
          <p:nvSpPr>
            <p:cNvPr id="7" name="TextBox 6"/>
            <p:cNvSpPr txBox="1"/>
            <p:nvPr/>
          </p:nvSpPr>
          <p:spPr>
            <a:xfrm>
              <a:off x="5772150" y="2965966"/>
              <a:ext cx="419100" cy="369332"/>
            </a:xfrm>
            <a:prstGeom prst="rect">
              <a:avLst/>
            </a:prstGeom>
            <a:noFill/>
          </p:spPr>
          <p:txBody>
            <a:bodyPr wrap="square" rtlCol="0">
              <a:spAutoFit/>
            </a:bodyPr>
            <a:lstStyle/>
            <a:p>
              <a:r>
                <a:rPr lang="en-US" b="1" dirty="0">
                  <a:solidFill>
                    <a:srgbClr val="C00000"/>
                  </a:solidFill>
                </a:rPr>
                <a:t>2</a:t>
              </a:r>
            </a:p>
          </p:txBody>
        </p:sp>
        <p:grpSp>
          <p:nvGrpSpPr>
            <p:cNvPr id="11" name="Group 10"/>
            <p:cNvGrpSpPr/>
            <p:nvPr/>
          </p:nvGrpSpPr>
          <p:grpSpPr>
            <a:xfrm>
              <a:off x="4179570" y="3124794"/>
              <a:ext cx="640080" cy="361950"/>
              <a:chOff x="6076950" y="3117294"/>
              <a:chExt cx="640080" cy="361950"/>
            </a:xfrm>
          </p:grpSpPr>
          <p:sp>
            <p:nvSpPr>
              <p:cNvPr id="12" name="Rectangle 11"/>
              <p:cNvSpPr/>
              <p:nvPr/>
            </p:nvSpPr>
            <p:spPr>
              <a:xfrm>
                <a:off x="6076950" y="3229450"/>
                <a:ext cx="640080" cy="91440"/>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13" name="Rectangle 1033"/>
              <p:cNvSpPr>
                <a:spLocks noChangeArrowheads="1"/>
              </p:cNvSpPr>
              <p:nvPr/>
            </p:nvSpPr>
            <p:spPr bwMode="auto">
              <a:xfrm>
                <a:off x="6076950" y="3117294"/>
                <a:ext cx="640080" cy="361950"/>
              </a:xfrm>
              <a:prstGeom prst="rect">
                <a:avLst/>
              </a:prstGeom>
              <a:noFill/>
              <a:ln w="38100">
                <a:solidFill>
                  <a:schemeClr val="tx1"/>
                </a:solidFill>
                <a:miter lim="800000"/>
                <a:headEnd/>
                <a:tailEnd/>
              </a:ln>
            </p:spPr>
            <p:txBody>
              <a:bodyPr anchor="ctr">
                <a:spAutoFit/>
              </a:bodyPr>
              <a:lstStyle/>
              <a:p>
                <a:endParaRPr lang="en-US"/>
              </a:p>
            </p:txBody>
          </p:sp>
        </p:grpSp>
      </p:grpSp>
      <p:grpSp>
        <p:nvGrpSpPr>
          <p:cNvPr id="39" name="Group 38"/>
          <p:cNvGrpSpPr/>
          <p:nvPr/>
        </p:nvGrpSpPr>
        <p:grpSpPr>
          <a:xfrm>
            <a:off x="4179570" y="3480316"/>
            <a:ext cx="2518410" cy="520778"/>
            <a:chOff x="4179570" y="3480316"/>
            <a:chExt cx="2518410" cy="520778"/>
          </a:xfrm>
        </p:grpSpPr>
        <p:grpSp>
          <p:nvGrpSpPr>
            <p:cNvPr id="14" name="Group 13"/>
            <p:cNvGrpSpPr/>
            <p:nvPr/>
          </p:nvGrpSpPr>
          <p:grpSpPr>
            <a:xfrm>
              <a:off x="6057900" y="3639144"/>
              <a:ext cx="640080" cy="361950"/>
              <a:chOff x="6057900" y="3117294"/>
              <a:chExt cx="640080" cy="361950"/>
            </a:xfrm>
          </p:grpSpPr>
          <p:sp>
            <p:nvSpPr>
              <p:cNvPr id="15" name="Rectangle 14"/>
              <p:cNvSpPr/>
              <p:nvPr/>
            </p:nvSpPr>
            <p:spPr>
              <a:xfrm>
                <a:off x="6057900" y="3229450"/>
                <a:ext cx="640080" cy="91440"/>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16" name="Rectangle 1033"/>
              <p:cNvSpPr>
                <a:spLocks noChangeArrowheads="1"/>
              </p:cNvSpPr>
              <p:nvPr/>
            </p:nvSpPr>
            <p:spPr bwMode="auto">
              <a:xfrm>
                <a:off x="6057900" y="3117294"/>
                <a:ext cx="640080" cy="361950"/>
              </a:xfrm>
              <a:prstGeom prst="rect">
                <a:avLst/>
              </a:prstGeom>
              <a:noFill/>
              <a:ln w="38100">
                <a:solidFill>
                  <a:schemeClr val="tx1"/>
                </a:solidFill>
                <a:miter lim="800000"/>
                <a:headEnd/>
                <a:tailEnd/>
              </a:ln>
            </p:spPr>
            <p:txBody>
              <a:bodyPr anchor="ctr">
                <a:spAutoFit/>
              </a:bodyPr>
              <a:lstStyle/>
              <a:p>
                <a:endParaRPr lang="en-US"/>
              </a:p>
            </p:txBody>
          </p:sp>
        </p:grpSp>
        <p:sp>
          <p:nvSpPr>
            <p:cNvPr id="17" name="Line 1034"/>
            <p:cNvSpPr>
              <a:spLocks noChangeShapeType="1"/>
            </p:cNvSpPr>
            <p:nvPr/>
          </p:nvSpPr>
          <p:spPr bwMode="auto">
            <a:xfrm>
              <a:off x="4819650" y="3820119"/>
              <a:ext cx="1238250" cy="0"/>
            </a:xfrm>
            <a:prstGeom prst="line">
              <a:avLst/>
            </a:prstGeom>
            <a:noFill/>
            <a:ln w="38100">
              <a:solidFill>
                <a:schemeClr val="tx1"/>
              </a:solidFill>
              <a:round/>
              <a:headEnd/>
              <a:tailEnd/>
            </a:ln>
          </p:spPr>
          <p:txBody>
            <a:bodyPr>
              <a:spAutoFit/>
            </a:bodyPr>
            <a:lstStyle/>
            <a:p>
              <a:endParaRPr lang="en-MY"/>
            </a:p>
          </p:txBody>
        </p:sp>
        <p:sp>
          <p:nvSpPr>
            <p:cNvPr id="18" name="TextBox 17"/>
            <p:cNvSpPr txBox="1"/>
            <p:nvPr/>
          </p:nvSpPr>
          <p:spPr>
            <a:xfrm>
              <a:off x="5791200" y="3480316"/>
              <a:ext cx="419100" cy="369332"/>
            </a:xfrm>
            <a:prstGeom prst="rect">
              <a:avLst/>
            </a:prstGeom>
            <a:noFill/>
          </p:spPr>
          <p:txBody>
            <a:bodyPr wrap="square" rtlCol="0">
              <a:spAutoFit/>
            </a:bodyPr>
            <a:lstStyle/>
            <a:p>
              <a:r>
                <a:rPr lang="en-US" b="1" dirty="0">
                  <a:solidFill>
                    <a:srgbClr val="C00000"/>
                  </a:solidFill>
                </a:rPr>
                <a:t>*</a:t>
              </a:r>
            </a:p>
          </p:txBody>
        </p:sp>
        <p:grpSp>
          <p:nvGrpSpPr>
            <p:cNvPr id="19" name="Group 18"/>
            <p:cNvGrpSpPr/>
            <p:nvPr/>
          </p:nvGrpSpPr>
          <p:grpSpPr>
            <a:xfrm>
              <a:off x="4179570" y="3639144"/>
              <a:ext cx="640080" cy="361950"/>
              <a:chOff x="6076950" y="3117294"/>
              <a:chExt cx="640080" cy="361950"/>
            </a:xfrm>
          </p:grpSpPr>
          <p:sp>
            <p:nvSpPr>
              <p:cNvPr id="20" name="Rectangle 19"/>
              <p:cNvSpPr/>
              <p:nvPr/>
            </p:nvSpPr>
            <p:spPr>
              <a:xfrm>
                <a:off x="6076950" y="3229450"/>
                <a:ext cx="640080" cy="91440"/>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21" name="Rectangle 1033"/>
              <p:cNvSpPr>
                <a:spLocks noChangeArrowheads="1"/>
              </p:cNvSpPr>
              <p:nvPr/>
            </p:nvSpPr>
            <p:spPr bwMode="auto">
              <a:xfrm>
                <a:off x="6076950" y="3117294"/>
                <a:ext cx="640080" cy="361950"/>
              </a:xfrm>
              <a:prstGeom prst="rect">
                <a:avLst/>
              </a:prstGeom>
              <a:noFill/>
              <a:ln w="38100">
                <a:solidFill>
                  <a:schemeClr val="tx1"/>
                </a:solidFill>
                <a:miter lim="800000"/>
                <a:headEnd/>
                <a:tailEnd/>
              </a:ln>
            </p:spPr>
            <p:txBody>
              <a:bodyPr anchor="ctr">
                <a:spAutoFit/>
              </a:bodyPr>
              <a:lstStyle/>
              <a:p>
                <a:endParaRPr lang="en-US"/>
              </a:p>
            </p:txBody>
          </p:sp>
        </p:grpSp>
      </p:grpSp>
      <p:grpSp>
        <p:nvGrpSpPr>
          <p:cNvPr id="40" name="Group 39"/>
          <p:cNvGrpSpPr/>
          <p:nvPr/>
        </p:nvGrpSpPr>
        <p:grpSpPr>
          <a:xfrm>
            <a:off x="4179570" y="3975616"/>
            <a:ext cx="2518410" cy="520778"/>
            <a:chOff x="4179570" y="3975616"/>
            <a:chExt cx="2518410" cy="520778"/>
          </a:xfrm>
        </p:grpSpPr>
        <p:grpSp>
          <p:nvGrpSpPr>
            <p:cNvPr id="22" name="Group 21"/>
            <p:cNvGrpSpPr/>
            <p:nvPr/>
          </p:nvGrpSpPr>
          <p:grpSpPr>
            <a:xfrm>
              <a:off x="6057900" y="4134444"/>
              <a:ext cx="640080" cy="361950"/>
              <a:chOff x="6057900" y="3117294"/>
              <a:chExt cx="640080" cy="361950"/>
            </a:xfrm>
          </p:grpSpPr>
          <p:sp>
            <p:nvSpPr>
              <p:cNvPr id="23" name="Rectangle 22"/>
              <p:cNvSpPr/>
              <p:nvPr/>
            </p:nvSpPr>
            <p:spPr>
              <a:xfrm>
                <a:off x="6057900" y="3229450"/>
                <a:ext cx="640080" cy="91440"/>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24" name="Rectangle 1033"/>
              <p:cNvSpPr>
                <a:spLocks noChangeArrowheads="1"/>
              </p:cNvSpPr>
              <p:nvPr/>
            </p:nvSpPr>
            <p:spPr bwMode="auto">
              <a:xfrm>
                <a:off x="6057900" y="3117294"/>
                <a:ext cx="640080" cy="361950"/>
              </a:xfrm>
              <a:prstGeom prst="rect">
                <a:avLst/>
              </a:prstGeom>
              <a:noFill/>
              <a:ln w="38100">
                <a:solidFill>
                  <a:schemeClr val="tx1"/>
                </a:solidFill>
                <a:miter lim="800000"/>
                <a:headEnd/>
                <a:tailEnd/>
              </a:ln>
            </p:spPr>
            <p:txBody>
              <a:bodyPr anchor="ctr">
                <a:spAutoFit/>
              </a:bodyPr>
              <a:lstStyle/>
              <a:p>
                <a:endParaRPr lang="en-US"/>
              </a:p>
            </p:txBody>
          </p:sp>
        </p:grpSp>
        <p:sp>
          <p:nvSpPr>
            <p:cNvPr id="25" name="Line 1034"/>
            <p:cNvSpPr>
              <a:spLocks noChangeShapeType="1"/>
            </p:cNvSpPr>
            <p:nvPr/>
          </p:nvSpPr>
          <p:spPr bwMode="auto">
            <a:xfrm>
              <a:off x="4819650" y="4315419"/>
              <a:ext cx="1238250" cy="0"/>
            </a:xfrm>
            <a:prstGeom prst="line">
              <a:avLst/>
            </a:prstGeom>
            <a:noFill/>
            <a:ln w="38100">
              <a:solidFill>
                <a:schemeClr val="tx1"/>
              </a:solidFill>
              <a:round/>
              <a:headEnd/>
              <a:tailEnd/>
            </a:ln>
          </p:spPr>
          <p:txBody>
            <a:bodyPr>
              <a:spAutoFit/>
            </a:bodyPr>
            <a:lstStyle/>
            <a:p>
              <a:endParaRPr lang="en-MY"/>
            </a:p>
          </p:txBody>
        </p:sp>
        <p:sp>
          <p:nvSpPr>
            <p:cNvPr id="26" name="TextBox 25"/>
            <p:cNvSpPr txBox="1"/>
            <p:nvPr/>
          </p:nvSpPr>
          <p:spPr>
            <a:xfrm>
              <a:off x="5419725" y="3975616"/>
              <a:ext cx="771525" cy="369332"/>
            </a:xfrm>
            <a:prstGeom prst="rect">
              <a:avLst/>
            </a:prstGeom>
            <a:noFill/>
          </p:spPr>
          <p:txBody>
            <a:bodyPr wrap="square" rtlCol="0">
              <a:spAutoFit/>
            </a:bodyPr>
            <a:lstStyle/>
            <a:p>
              <a:r>
                <a:rPr lang="en-US" b="1" dirty="0">
                  <a:solidFill>
                    <a:srgbClr val="C00000"/>
                  </a:solidFill>
                </a:rPr>
                <a:t>5..15</a:t>
              </a:r>
            </a:p>
          </p:txBody>
        </p:sp>
        <p:grpSp>
          <p:nvGrpSpPr>
            <p:cNvPr id="27" name="Group 26"/>
            <p:cNvGrpSpPr/>
            <p:nvPr/>
          </p:nvGrpSpPr>
          <p:grpSpPr>
            <a:xfrm>
              <a:off x="4179570" y="4134444"/>
              <a:ext cx="640080" cy="361950"/>
              <a:chOff x="6076950" y="3117294"/>
              <a:chExt cx="640080" cy="361950"/>
            </a:xfrm>
          </p:grpSpPr>
          <p:sp>
            <p:nvSpPr>
              <p:cNvPr id="28" name="Rectangle 27"/>
              <p:cNvSpPr/>
              <p:nvPr/>
            </p:nvSpPr>
            <p:spPr>
              <a:xfrm>
                <a:off x="6076950" y="3229450"/>
                <a:ext cx="640080" cy="91440"/>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29" name="Rectangle 1033"/>
              <p:cNvSpPr>
                <a:spLocks noChangeArrowheads="1"/>
              </p:cNvSpPr>
              <p:nvPr/>
            </p:nvSpPr>
            <p:spPr bwMode="auto">
              <a:xfrm>
                <a:off x="6076950" y="3117294"/>
                <a:ext cx="640080" cy="361950"/>
              </a:xfrm>
              <a:prstGeom prst="rect">
                <a:avLst/>
              </a:prstGeom>
              <a:noFill/>
              <a:ln w="38100">
                <a:solidFill>
                  <a:schemeClr val="tx1"/>
                </a:solidFill>
                <a:miter lim="800000"/>
                <a:headEnd/>
                <a:tailEnd/>
              </a:ln>
            </p:spPr>
            <p:txBody>
              <a:bodyPr anchor="ctr">
                <a:spAutoFit/>
              </a:bodyPr>
              <a:lstStyle/>
              <a:p>
                <a:endParaRPr lang="en-US"/>
              </a:p>
            </p:txBody>
          </p:sp>
        </p:grpSp>
      </p:grpSp>
      <p:grpSp>
        <p:nvGrpSpPr>
          <p:cNvPr id="41" name="Group 40"/>
          <p:cNvGrpSpPr/>
          <p:nvPr/>
        </p:nvGrpSpPr>
        <p:grpSpPr>
          <a:xfrm>
            <a:off x="4179570" y="4470916"/>
            <a:ext cx="2518410" cy="520778"/>
            <a:chOff x="4179570" y="4470916"/>
            <a:chExt cx="2518410" cy="520778"/>
          </a:xfrm>
        </p:grpSpPr>
        <p:grpSp>
          <p:nvGrpSpPr>
            <p:cNvPr id="30" name="Group 29"/>
            <p:cNvGrpSpPr/>
            <p:nvPr/>
          </p:nvGrpSpPr>
          <p:grpSpPr>
            <a:xfrm>
              <a:off x="6057900" y="4629744"/>
              <a:ext cx="640080" cy="361950"/>
              <a:chOff x="6057900" y="3117294"/>
              <a:chExt cx="640080" cy="361950"/>
            </a:xfrm>
          </p:grpSpPr>
          <p:sp>
            <p:nvSpPr>
              <p:cNvPr id="31" name="Rectangle 30"/>
              <p:cNvSpPr/>
              <p:nvPr/>
            </p:nvSpPr>
            <p:spPr>
              <a:xfrm>
                <a:off x="6057900" y="3229450"/>
                <a:ext cx="640080" cy="91440"/>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32" name="Rectangle 1033"/>
              <p:cNvSpPr>
                <a:spLocks noChangeArrowheads="1"/>
              </p:cNvSpPr>
              <p:nvPr/>
            </p:nvSpPr>
            <p:spPr bwMode="auto">
              <a:xfrm>
                <a:off x="6057900" y="3117294"/>
                <a:ext cx="640080" cy="361950"/>
              </a:xfrm>
              <a:prstGeom prst="rect">
                <a:avLst/>
              </a:prstGeom>
              <a:noFill/>
              <a:ln w="38100">
                <a:solidFill>
                  <a:schemeClr val="tx1"/>
                </a:solidFill>
                <a:miter lim="800000"/>
                <a:headEnd/>
                <a:tailEnd/>
              </a:ln>
            </p:spPr>
            <p:txBody>
              <a:bodyPr anchor="ctr">
                <a:spAutoFit/>
              </a:bodyPr>
              <a:lstStyle/>
              <a:p>
                <a:endParaRPr lang="en-US"/>
              </a:p>
            </p:txBody>
          </p:sp>
        </p:grpSp>
        <p:sp>
          <p:nvSpPr>
            <p:cNvPr id="33" name="Line 1034"/>
            <p:cNvSpPr>
              <a:spLocks noChangeShapeType="1"/>
            </p:cNvSpPr>
            <p:nvPr/>
          </p:nvSpPr>
          <p:spPr bwMode="auto">
            <a:xfrm>
              <a:off x="4819650" y="4810719"/>
              <a:ext cx="1238250" cy="0"/>
            </a:xfrm>
            <a:prstGeom prst="line">
              <a:avLst/>
            </a:prstGeom>
            <a:noFill/>
            <a:ln w="38100">
              <a:solidFill>
                <a:schemeClr val="tx1"/>
              </a:solidFill>
              <a:round/>
              <a:headEnd/>
              <a:tailEnd/>
            </a:ln>
          </p:spPr>
          <p:txBody>
            <a:bodyPr>
              <a:spAutoFit/>
            </a:bodyPr>
            <a:lstStyle/>
            <a:p>
              <a:endParaRPr lang="en-MY"/>
            </a:p>
          </p:txBody>
        </p:sp>
        <p:sp>
          <p:nvSpPr>
            <p:cNvPr id="34" name="TextBox 33"/>
            <p:cNvSpPr txBox="1"/>
            <p:nvPr/>
          </p:nvSpPr>
          <p:spPr>
            <a:xfrm>
              <a:off x="5286375" y="4470916"/>
              <a:ext cx="1114425" cy="369332"/>
            </a:xfrm>
            <a:prstGeom prst="rect">
              <a:avLst/>
            </a:prstGeom>
            <a:noFill/>
          </p:spPr>
          <p:txBody>
            <a:bodyPr wrap="square" rtlCol="0">
              <a:spAutoFit/>
            </a:bodyPr>
            <a:lstStyle/>
            <a:p>
              <a:r>
                <a:rPr lang="en-US" b="1" dirty="0">
                  <a:solidFill>
                    <a:srgbClr val="C00000"/>
                  </a:solidFill>
                </a:rPr>
                <a:t>2, 4, 6</a:t>
              </a:r>
            </a:p>
          </p:txBody>
        </p:sp>
        <p:grpSp>
          <p:nvGrpSpPr>
            <p:cNvPr id="35" name="Group 34"/>
            <p:cNvGrpSpPr/>
            <p:nvPr/>
          </p:nvGrpSpPr>
          <p:grpSpPr>
            <a:xfrm>
              <a:off x="4179570" y="4629744"/>
              <a:ext cx="640080" cy="361950"/>
              <a:chOff x="6076950" y="3117294"/>
              <a:chExt cx="640080" cy="361950"/>
            </a:xfrm>
          </p:grpSpPr>
          <p:sp>
            <p:nvSpPr>
              <p:cNvPr id="36" name="Rectangle 35"/>
              <p:cNvSpPr/>
              <p:nvPr/>
            </p:nvSpPr>
            <p:spPr>
              <a:xfrm>
                <a:off x="6076950" y="3229450"/>
                <a:ext cx="640080" cy="91440"/>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37" name="Rectangle 1033"/>
              <p:cNvSpPr>
                <a:spLocks noChangeArrowheads="1"/>
              </p:cNvSpPr>
              <p:nvPr/>
            </p:nvSpPr>
            <p:spPr bwMode="auto">
              <a:xfrm>
                <a:off x="6076950" y="3117294"/>
                <a:ext cx="640080" cy="361950"/>
              </a:xfrm>
              <a:prstGeom prst="rect">
                <a:avLst/>
              </a:prstGeom>
              <a:noFill/>
              <a:ln w="38100">
                <a:solidFill>
                  <a:schemeClr val="tx1"/>
                </a:solidFill>
                <a:miter lim="800000"/>
                <a:headEnd/>
                <a:tailEnd/>
              </a:ln>
            </p:spPr>
            <p:txBody>
              <a:bodyPr anchor="ctr">
                <a:spAutoFit/>
              </a:bodyPr>
              <a:lstStyle/>
              <a:p>
                <a:endParaRPr lang="en-US"/>
              </a:p>
            </p:txBody>
          </p:sp>
        </p:grpSp>
      </p:grpSp>
    </p:spTree>
    <p:extLst>
      <p:ext uri="{BB962C8B-B14F-4D97-AF65-F5344CB8AC3E}">
        <p14:creationId xmlns:p14="http://schemas.microsoft.com/office/powerpoint/2010/main" val="1117286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5791200" cy="1142682"/>
          </a:xfrm>
        </p:spPr>
        <p:txBody>
          <a:bodyPr>
            <a:normAutofit fontScale="90000"/>
          </a:bodyPr>
          <a:lstStyle/>
          <a:p>
            <a:r>
              <a:rPr lang="en-US" dirty="0"/>
              <a:t>Class Diagram: Multiplicity </a:t>
            </a:r>
          </a:p>
        </p:txBody>
      </p:sp>
      <p:sp>
        <p:nvSpPr>
          <p:cNvPr id="3" name="Content Placeholder 2"/>
          <p:cNvSpPr>
            <a:spLocks noGrp="1"/>
          </p:cNvSpPr>
          <p:nvPr>
            <p:ph idx="1"/>
          </p:nvPr>
        </p:nvSpPr>
        <p:spPr>
          <a:xfrm>
            <a:off x="457200" y="1355835"/>
            <a:ext cx="8229600" cy="3101866"/>
          </a:xfrm>
        </p:spPr>
        <p:txBody>
          <a:bodyPr>
            <a:normAutofit/>
          </a:bodyPr>
          <a:lstStyle/>
          <a:p>
            <a:r>
              <a:rPr lang="en-US" sz="2400" dirty="0"/>
              <a:t>Represent enterprise (or business) rules</a:t>
            </a:r>
          </a:p>
          <a:p>
            <a:r>
              <a:rPr lang="en-US" sz="2400" dirty="0"/>
              <a:t>E.g.:</a:t>
            </a:r>
          </a:p>
          <a:p>
            <a:pPr lvl="1"/>
            <a:r>
              <a:rPr lang="en-US" sz="2400" dirty="0"/>
              <a:t>Any bank customer may have one or more accounts</a:t>
            </a:r>
          </a:p>
          <a:p>
            <a:pPr lvl="1"/>
            <a:r>
              <a:rPr lang="en-US" sz="2400" dirty="0"/>
              <a:t>Every account is for ONE, and ONLY ONE, customer</a:t>
            </a:r>
          </a:p>
        </p:txBody>
      </p:sp>
      <p:sp>
        <p:nvSpPr>
          <p:cNvPr id="4" name="Slide Number Placeholder 3"/>
          <p:cNvSpPr>
            <a:spLocks noGrp="1"/>
          </p:cNvSpPr>
          <p:nvPr>
            <p:ph type="sldNum" sz="quarter" idx="12"/>
          </p:nvPr>
        </p:nvSpPr>
        <p:spPr>
          <a:xfrm>
            <a:off x="7981950" y="6356350"/>
            <a:ext cx="704850" cy="365125"/>
          </a:xfrm>
        </p:spPr>
        <p:txBody>
          <a:bodyPr/>
          <a:lstStyle/>
          <a:p>
            <a:fld id="{305CB61D-FC35-42B4-91C9-278C4754DF0C}" type="slidenum">
              <a:rPr lang="en-US" smtClean="0"/>
              <a:pPr/>
              <a:t>61</a:t>
            </a:fld>
            <a:endParaRPr lang="en-US" dirty="0"/>
          </a:p>
        </p:txBody>
      </p:sp>
      <p:grpSp>
        <p:nvGrpSpPr>
          <p:cNvPr id="16" name="Group 15"/>
          <p:cNvGrpSpPr/>
          <p:nvPr/>
        </p:nvGrpSpPr>
        <p:grpSpPr>
          <a:xfrm>
            <a:off x="1390650" y="4857750"/>
            <a:ext cx="1657350" cy="1498600"/>
            <a:chOff x="1257300" y="4857750"/>
            <a:chExt cx="1390650" cy="1498600"/>
          </a:xfrm>
        </p:grpSpPr>
        <p:sp>
          <p:nvSpPr>
            <p:cNvPr id="5" name="Rectangle 4"/>
            <p:cNvSpPr/>
            <p:nvPr/>
          </p:nvSpPr>
          <p:spPr>
            <a:xfrm>
              <a:off x="1257300" y="4857750"/>
              <a:ext cx="1390650" cy="1498600"/>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2400" dirty="0"/>
                <a:t>Customer</a:t>
              </a:r>
            </a:p>
          </p:txBody>
        </p:sp>
        <p:sp>
          <p:nvSpPr>
            <p:cNvPr id="6" name="Rectangle 5"/>
            <p:cNvSpPr/>
            <p:nvPr/>
          </p:nvSpPr>
          <p:spPr>
            <a:xfrm>
              <a:off x="1257300" y="5334000"/>
              <a:ext cx="1390650" cy="533400"/>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grpSp>
      <p:grpSp>
        <p:nvGrpSpPr>
          <p:cNvPr id="13" name="Group 12"/>
          <p:cNvGrpSpPr/>
          <p:nvPr/>
        </p:nvGrpSpPr>
        <p:grpSpPr>
          <a:xfrm>
            <a:off x="5943600" y="4857750"/>
            <a:ext cx="1390650" cy="1498600"/>
            <a:chOff x="4857750" y="4857750"/>
            <a:chExt cx="1390650" cy="1498600"/>
          </a:xfrm>
        </p:grpSpPr>
        <p:sp>
          <p:nvSpPr>
            <p:cNvPr id="7" name="Rectangle 6"/>
            <p:cNvSpPr/>
            <p:nvPr/>
          </p:nvSpPr>
          <p:spPr>
            <a:xfrm>
              <a:off x="4857750" y="4857750"/>
              <a:ext cx="1390650" cy="1498600"/>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2400" dirty="0"/>
                <a:t>Account</a:t>
              </a:r>
            </a:p>
          </p:txBody>
        </p:sp>
        <p:sp>
          <p:nvSpPr>
            <p:cNvPr id="8" name="Rectangle 7"/>
            <p:cNvSpPr/>
            <p:nvPr/>
          </p:nvSpPr>
          <p:spPr>
            <a:xfrm>
              <a:off x="4857750" y="5334000"/>
              <a:ext cx="1390650" cy="533400"/>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grpSp>
      <p:cxnSp>
        <p:nvCxnSpPr>
          <p:cNvPr id="10" name="Straight Connector 9"/>
          <p:cNvCxnSpPr>
            <a:stCxn id="5" idx="3"/>
            <a:endCxn id="8" idx="1"/>
          </p:cNvCxnSpPr>
          <p:nvPr/>
        </p:nvCxnSpPr>
        <p:spPr>
          <a:xfrm flipV="1">
            <a:off x="3048000" y="5600700"/>
            <a:ext cx="2895600" cy="6350"/>
          </a:xfrm>
          <a:prstGeom prst="line">
            <a:avLst/>
          </a:prstGeom>
          <a:ln w="3175">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11" name="Isosceles Triangle 10"/>
          <p:cNvSpPr/>
          <p:nvPr/>
        </p:nvSpPr>
        <p:spPr>
          <a:xfrm rot="5400000">
            <a:off x="4362450" y="5086350"/>
            <a:ext cx="400050" cy="381000"/>
          </a:xfrm>
          <a:prstGeom prst="triangle">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12" name="TextBox 11"/>
          <p:cNvSpPr txBox="1"/>
          <p:nvPr/>
        </p:nvSpPr>
        <p:spPr>
          <a:xfrm>
            <a:off x="4219575" y="4667251"/>
            <a:ext cx="752475" cy="369332"/>
          </a:xfrm>
          <a:prstGeom prst="rect">
            <a:avLst/>
          </a:prstGeom>
          <a:noFill/>
        </p:spPr>
        <p:txBody>
          <a:bodyPr wrap="square" rtlCol="0">
            <a:spAutoFit/>
          </a:bodyPr>
          <a:lstStyle/>
          <a:p>
            <a:r>
              <a:rPr lang="en-US" dirty="0"/>
              <a:t>has</a:t>
            </a:r>
          </a:p>
        </p:txBody>
      </p:sp>
      <p:sp>
        <p:nvSpPr>
          <p:cNvPr id="14" name="TextBox 13"/>
          <p:cNvSpPr txBox="1"/>
          <p:nvPr/>
        </p:nvSpPr>
        <p:spPr>
          <a:xfrm>
            <a:off x="3048000" y="5237718"/>
            <a:ext cx="647700" cy="369332"/>
          </a:xfrm>
          <a:prstGeom prst="rect">
            <a:avLst/>
          </a:prstGeom>
          <a:noFill/>
        </p:spPr>
        <p:txBody>
          <a:bodyPr wrap="square" rtlCol="0">
            <a:spAutoFit/>
          </a:bodyPr>
          <a:lstStyle/>
          <a:p>
            <a:r>
              <a:rPr lang="en-US" dirty="0"/>
              <a:t>1</a:t>
            </a:r>
          </a:p>
        </p:txBody>
      </p:sp>
      <p:sp>
        <p:nvSpPr>
          <p:cNvPr id="15" name="TextBox 14"/>
          <p:cNvSpPr txBox="1"/>
          <p:nvPr/>
        </p:nvSpPr>
        <p:spPr>
          <a:xfrm>
            <a:off x="5295900" y="5237718"/>
            <a:ext cx="647700" cy="369332"/>
          </a:xfrm>
          <a:prstGeom prst="rect">
            <a:avLst/>
          </a:prstGeom>
          <a:noFill/>
        </p:spPr>
        <p:txBody>
          <a:bodyPr wrap="square" rtlCol="0">
            <a:spAutoFit/>
          </a:bodyPr>
          <a:lstStyle/>
          <a:p>
            <a:r>
              <a:rPr lang="en-US" dirty="0"/>
              <a:t>1..*</a:t>
            </a:r>
          </a:p>
        </p:txBody>
      </p:sp>
    </p:spTree>
    <p:extLst>
      <p:ext uri="{BB962C8B-B14F-4D97-AF65-F5344CB8AC3E}">
        <p14:creationId xmlns:p14="http://schemas.microsoft.com/office/powerpoint/2010/main" val="4232219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4" grpId="0"/>
      <p:bldP spid="1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Class Diagram: Multiplicity </a:t>
            </a:r>
          </a:p>
        </p:txBody>
      </p:sp>
      <p:sp>
        <p:nvSpPr>
          <p:cNvPr id="3" name="Slide Number Placeholder 2"/>
          <p:cNvSpPr>
            <a:spLocks noGrp="1"/>
          </p:cNvSpPr>
          <p:nvPr>
            <p:ph type="sldNum" sz="quarter" idx="12"/>
          </p:nvPr>
        </p:nvSpPr>
        <p:spPr/>
        <p:txBody>
          <a:bodyPr/>
          <a:lstStyle/>
          <a:p>
            <a:fld id="{D56DE404-6126-42BF-A614-3D02FDE41F9B}" type="slidenum">
              <a:rPr lang="en-US" smtClean="0"/>
              <a:pPr/>
              <a:t>62</a:t>
            </a:fld>
            <a:endParaRPr lang="en-US" dirty="0"/>
          </a:p>
        </p:txBody>
      </p:sp>
      <p:sp>
        <p:nvSpPr>
          <p:cNvPr id="4" name="Rectangle 3"/>
          <p:cNvSpPr/>
          <p:nvPr/>
        </p:nvSpPr>
        <p:spPr>
          <a:xfrm>
            <a:off x="438150" y="5854611"/>
            <a:ext cx="7353300" cy="646331"/>
          </a:xfrm>
          <a:prstGeom prst="rect">
            <a:avLst/>
          </a:prstGeom>
        </p:spPr>
        <p:txBody>
          <a:bodyPr wrap="square">
            <a:spAutoFit/>
          </a:bodyPr>
          <a:lstStyle/>
          <a:p>
            <a:pPr>
              <a:buFontTx/>
              <a:buChar char="•"/>
            </a:pPr>
            <a:r>
              <a:rPr lang="en-GB" dirty="0"/>
              <a:t> Exactly one staff member liaises with each client</a:t>
            </a:r>
          </a:p>
          <a:p>
            <a:pPr>
              <a:buFontTx/>
              <a:buChar char="•"/>
            </a:pPr>
            <a:r>
              <a:rPr lang="en-GB" dirty="0"/>
              <a:t> A staff member may liaise with zero, one or more clients</a:t>
            </a:r>
          </a:p>
        </p:txBody>
      </p:sp>
      <p:grpSp>
        <p:nvGrpSpPr>
          <p:cNvPr id="5" name="Group 4"/>
          <p:cNvGrpSpPr/>
          <p:nvPr/>
        </p:nvGrpSpPr>
        <p:grpSpPr>
          <a:xfrm>
            <a:off x="664121" y="2420152"/>
            <a:ext cx="2364829" cy="1942298"/>
            <a:chOff x="664121" y="2477302"/>
            <a:chExt cx="2802979" cy="1942298"/>
          </a:xfrm>
        </p:grpSpPr>
        <p:sp>
          <p:nvSpPr>
            <p:cNvPr id="6" name="Rectangle 5"/>
            <p:cNvSpPr/>
            <p:nvPr/>
          </p:nvSpPr>
          <p:spPr>
            <a:xfrm>
              <a:off x="664121" y="2477302"/>
              <a:ext cx="2802979" cy="1942298"/>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2000" dirty="0" err="1"/>
                <a:t>StaffMember</a:t>
              </a:r>
              <a:endParaRPr lang="en-US" sz="2000" dirty="0"/>
            </a:p>
            <a:p>
              <a:pPr algn="ctr"/>
              <a:endParaRPr lang="en-US" sz="2000" dirty="0"/>
            </a:p>
            <a:p>
              <a:pPr algn="ctr"/>
              <a:endParaRPr lang="en-US" sz="2000" dirty="0"/>
            </a:p>
            <a:p>
              <a:pPr algn="ctr"/>
              <a:endParaRPr lang="en-US" sz="2000" dirty="0"/>
            </a:p>
            <a:p>
              <a:pPr algn="ctr"/>
              <a:endParaRPr lang="en-US" sz="2000" dirty="0"/>
            </a:p>
            <a:p>
              <a:pPr algn="ctr"/>
              <a:endParaRPr lang="en-US" sz="2000" dirty="0"/>
            </a:p>
            <a:p>
              <a:pPr algn="ctr"/>
              <a:endParaRPr lang="en-US" sz="2000" dirty="0"/>
            </a:p>
            <a:p>
              <a:pPr algn="ctr"/>
              <a:endParaRPr lang="en-US" sz="2000" dirty="0"/>
            </a:p>
            <a:p>
              <a:pPr algn="ctr"/>
              <a:endParaRPr lang="en-US" sz="2000" dirty="0"/>
            </a:p>
          </p:txBody>
        </p:sp>
        <p:sp>
          <p:nvSpPr>
            <p:cNvPr id="7" name="Rectangle 6"/>
            <p:cNvSpPr/>
            <p:nvPr/>
          </p:nvSpPr>
          <p:spPr>
            <a:xfrm>
              <a:off x="664121" y="2890122"/>
              <a:ext cx="2802979" cy="1224678"/>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28600"/>
              <a:r>
                <a:rPr lang="en-US" sz="2000" dirty="0" err="1"/>
                <a:t>staffName</a:t>
              </a:r>
              <a:endParaRPr lang="en-US" sz="2000" dirty="0"/>
            </a:p>
            <a:p>
              <a:pPr marL="228600"/>
              <a:r>
                <a:rPr lang="en-US" sz="2000" dirty="0" err="1"/>
                <a:t>staffNo</a:t>
              </a:r>
              <a:endParaRPr lang="en-US" sz="2000" dirty="0"/>
            </a:p>
            <a:p>
              <a:pPr marL="228600"/>
              <a:r>
                <a:rPr lang="en-US" sz="2000" dirty="0" err="1"/>
                <a:t>staffStartDate</a:t>
              </a:r>
              <a:endParaRPr lang="en-US" sz="2000" dirty="0"/>
            </a:p>
          </p:txBody>
        </p:sp>
      </p:grpSp>
      <p:grpSp>
        <p:nvGrpSpPr>
          <p:cNvPr id="8" name="Group 7"/>
          <p:cNvGrpSpPr/>
          <p:nvPr/>
        </p:nvGrpSpPr>
        <p:grpSpPr>
          <a:xfrm>
            <a:off x="5894990" y="2165721"/>
            <a:ext cx="2734660" cy="2641382"/>
            <a:chOff x="5894990" y="2165721"/>
            <a:chExt cx="2734660" cy="2641382"/>
          </a:xfrm>
        </p:grpSpPr>
        <p:sp>
          <p:nvSpPr>
            <p:cNvPr id="9" name="Rectangle 8"/>
            <p:cNvSpPr/>
            <p:nvPr/>
          </p:nvSpPr>
          <p:spPr>
            <a:xfrm>
              <a:off x="5894990" y="2165721"/>
              <a:ext cx="2734660" cy="2641382"/>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2000" dirty="0"/>
                <a:t>Client</a:t>
              </a:r>
            </a:p>
          </p:txBody>
        </p:sp>
        <p:sp>
          <p:nvSpPr>
            <p:cNvPr id="10" name="Rectangle 9"/>
            <p:cNvSpPr/>
            <p:nvPr/>
          </p:nvSpPr>
          <p:spPr>
            <a:xfrm>
              <a:off x="5894990" y="2578542"/>
              <a:ext cx="2734660" cy="1739817"/>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28600"/>
              <a:r>
                <a:rPr lang="en-US" sz="2000" dirty="0" err="1"/>
                <a:t>companyAddress</a:t>
              </a:r>
              <a:endParaRPr lang="en-US" sz="2000" dirty="0"/>
            </a:p>
            <a:p>
              <a:pPr marL="228600"/>
              <a:r>
                <a:rPr lang="en-US" sz="2000" dirty="0" err="1"/>
                <a:t>companyEmail</a:t>
              </a:r>
              <a:endParaRPr lang="en-US" sz="2000" dirty="0"/>
            </a:p>
            <a:p>
              <a:pPr marL="228600"/>
              <a:r>
                <a:rPr lang="en-US" sz="2000" dirty="0" err="1"/>
                <a:t>companyFax</a:t>
              </a:r>
              <a:endParaRPr lang="en-US" sz="2000" dirty="0"/>
            </a:p>
            <a:p>
              <a:pPr marL="228600"/>
              <a:r>
                <a:rPr lang="en-US" sz="2000" dirty="0" err="1"/>
                <a:t>companyName</a:t>
              </a:r>
              <a:endParaRPr lang="en-US" sz="2000" dirty="0"/>
            </a:p>
            <a:p>
              <a:pPr marL="228600"/>
              <a:r>
                <a:rPr lang="en-US" sz="2000" dirty="0" err="1"/>
                <a:t>companyTelephone</a:t>
              </a:r>
              <a:endParaRPr lang="en-US" sz="2000" dirty="0"/>
            </a:p>
          </p:txBody>
        </p:sp>
      </p:grpSp>
      <p:cxnSp>
        <p:nvCxnSpPr>
          <p:cNvPr id="11" name="Straight Connector 10"/>
          <p:cNvCxnSpPr>
            <a:stCxn id="10" idx="1"/>
          </p:cNvCxnSpPr>
          <p:nvPr/>
        </p:nvCxnSpPr>
        <p:spPr>
          <a:xfrm flipH="1" flipV="1">
            <a:off x="3028950" y="3445311"/>
            <a:ext cx="2866040" cy="3140"/>
          </a:xfrm>
          <a:prstGeom prst="line">
            <a:avLst/>
          </a:prstGeom>
          <a:ln w="28575">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12" name="Isosceles Triangle 11"/>
          <p:cNvSpPr/>
          <p:nvPr/>
        </p:nvSpPr>
        <p:spPr>
          <a:xfrm rot="5400000">
            <a:off x="3981450" y="4057650"/>
            <a:ext cx="480520" cy="361950"/>
          </a:xfrm>
          <a:prstGeom prst="triangle">
            <a:avLst/>
          </a:prstGeom>
          <a:ln w="28575">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4" name="TextBox 13"/>
          <p:cNvSpPr txBox="1"/>
          <p:nvPr/>
        </p:nvSpPr>
        <p:spPr>
          <a:xfrm>
            <a:off x="3456795" y="3488316"/>
            <a:ext cx="1762905" cy="369332"/>
          </a:xfrm>
          <a:prstGeom prst="rect">
            <a:avLst/>
          </a:prstGeom>
          <a:noFill/>
        </p:spPr>
        <p:txBody>
          <a:bodyPr wrap="square" rtlCol="0">
            <a:spAutoFit/>
          </a:bodyPr>
          <a:lstStyle/>
          <a:p>
            <a:pPr algn="ctr"/>
            <a:r>
              <a:rPr lang="en-US" b="1" dirty="0" err="1"/>
              <a:t>liases</a:t>
            </a:r>
            <a:r>
              <a:rPr lang="en-US" b="1" dirty="0"/>
              <a:t> with</a:t>
            </a:r>
          </a:p>
        </p:txBody>
      </p:sp>
      <p:sp>
        <p:nvSpPr>
          <p:cNvPr id="15" name="TextBox 14"/>
          <p:cNvSpPr txBox="1"/>
          <p:nvPr/>
        </p:nvSpPr>
        <p:spPr>
          <a:xfrm>
            <a:off x="2971800" y="3063279"/>
            <a:ext cx="647700" cy="369332"/>
          </a:xfrm>
          <a:prstGeom prst="rect">
            <a:avLst/>
          </a:prstGeom>
          <a:noFill/>
        </p:spPr>
        <p:txBody>
          <a:bodyPr wrap="square" rtlCol="0">
            <a:spAutoFit/>
          </a:bodyPr>
          <a:lstStyle/>
          <a:p>
            <a:r>
              <a:rPr lang="en-US" dirty="0"/>
              <a:t>1</a:t>
            </a:r>
          </a:p>
        </p:txBody>
      </p:sp>
      <p:sp>
        <p:nvSpPr>
          <p:cNvPr id="16" name="TextBox 15"/>
          <p:cNvSpPr txBox="1"/>
          <p:nvPr/>
        </p:nvSpPr>
        <p:spPr>
          <a:xfrm>
            <a:off x="5314950" y="3063279"/>
            <a:ext cx="647700" cy="369332"/>
          </a:xfrm>
          <a:prstGeom prst="rect">
            <a:avLst/>
          </a:prstGeom>
          <a:noFill/>
        </p:spPr>
        <p:txBody>
          <a:bodyPr wrap="square" rtlCol="0">
            <a:spAutoFit/>
          </a:bodyPr>
          <a:lstStyle/>
          <a:p>
            <a:r>
              <a:rPr lang="en-US" dirty="0"/>
              <a:t>0..*</a:t>
            </a:r>
          </a:p>
        </p:txBody>
      </p:sp>
    </p:spTree>
    <p:extLst>
      <p:ext uri="{BB962C8B-B14F-4D97-AF65-F5344CB8AC3E}">
        <p14:creationId xmlns:p14="http://schemas.microsoft.com/office/powerpoint/2010/main" val="3604920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001000" cy="1143000"/>
          </a:xfrm>
        </p:spPr>
        <p:txBody>
          <a:bodyPr>
            <a:normAutofit fontScale="90000"/>
          </a:bodyPr>
          <a:lstStyle/>
          <a:p>
            <a:r>
              <a:rPr lang="en-US" dirty="0"/>
              <a:t>Class Diagram: Association Degree</a:t>
            </a:r>
          </a:p>
        </p:txBody>
      </p:sp>
      <p:sp>
        <p:nvSpPr>
          <p:cNvPr id="3" name="Content Placeholder 2"/>
          <p:cNvSpPr>
            <a:spLocks noGrp="1"/>
          </p:cNvSpPr>
          <p:nvPr>
            <p:ph idx="1"/>
          </p:nvPr>
        </p:nvSpPr>
        <p:spPr>
          <a:xfrm>
            <a:off x="457200" y="1355834"/>
            <a:ext cx="8229600" cy="2225565"/>
          </a:xfrm>
        </p:spPr>
        <p:txBody>
          <a:bodyPr>
            <a:normAutofit/>
          </a:bodyPr>
          <a:lstStyle/>
          <a:p>
            <a:r>
              <a:rPr lang="en-US" sz="2400" dirty="0"/>
              <a:t>Degree of an association denotes the number of classes involved in a connection</a:t>
            </a:r>
          </a:p>
          <a:p>
            <a:pPr lvl="1"/>
            <a:r>
              <a:rPr lang="en-US" sz="2400" dirty="0"/>
              <a:t>Unary</a:t>
            </a:r>
          </a:p>
          <a:p>
            <a:pPr lvl="1"/>
            <a:r>
              <a:rPr lang="en-US" sz="2400" dirty="0"/>
              <a:t>Binary</a:t>
            </a:r>
          </a:p>
          <a:p>
            <a:pPr lvl="1"/>
            <a:r>
              <a:rPr lang="en-US" sz="2400" dirty="0"/>
              <a:t>Ternary </a:t>
            </a:r>
          </a:p>
        </p:txBody>
      </p:sp>
      <p:sp>
        <p:nvSpPr>
          <p:cNvPr id="4" name="Slide Number Placeholder 3"/>
          <p:cNvSpPr>
            <a:spLocks noGrp="1"/>
          </p:cNvSpPr>
          <p:nvPr>
            <p:ph type="sldNum" sz="quarter" idx="12"/>
          </p:nvPr>
        </p:nvSpPr>
        <p:spPr/>
        <p:txBody>
          <a:bodyPr/>
          <a:lstStyle/>
          <a:p>
            <a:fld id="{305CB61D-FC35-42B4-91C9-278C4754DF0C}" type="slidenum">
              <a:rPr lang="en-US" smtClean="0"/>
              <a:pPr/>
              <a:t>63</a:t>
            </a:fld>
            <a:endParaRPr lang="en-US" dirty="0"/>
          </a:p>
        </p:txBody>
      </p:sp>
    </p:spTree>
    <p:extLst>
      <p:ext uri="{BB962C8B-B14F-4D97-AF65-F5344CB8AC3E}">
        <p14:creationId xmlns:p14="http://schemas.microsoft.com/office/powerpoint/2010/main" val="20533163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7772400" cy="1143000"/>
          </a:xfrm>
        </p:spPr>
        <p:txBody>
          <a:bodyPr>
            <a:normAutofit fontScale="90000"/>
          </a:bodyPr>
          <a:lstStyle/>
          <a:p>
            <a:r>
              <a:rPr lang="en-US" dirty="0"/>
              <a:t>Class Diagram: Association Degree</a:t>
            </a:r>
          </a:p>
        </p:txBody>
      </p:sp>
      <p:sp>
        <p:nvSpPr>
          <p:cNvPr id="3" name="Content Placeholder 2"/>
          <p:cNvSpPr>
            <a:spLocks noGrp="1"/>
          </p:cNvSpPr>
          <p:nvPr>
            <p:ph idx="1"/>
          </p:nvPr>
        </p:nvSpPr>
        <p:spPr>
          <a:xfrm>
            <a:off x="609600" y="1600200"/>
            <a:ext cx="8096250" cy="625365"/>
          </a:xfrm>
        </p:spPr>
        <p:txBody>
          <a:bodyPr>
            <a:normAutofit/>
          </a:bodyPr>
          <a:lstStyle/>
          <a:p>
            <a:r>
              <a:rPr lang="en-US" sz="2600" dirty="0"/>
              <a:t>Unary</a:t>
            </a:r>
          </a:p>
        </p:txBody>
      </p:sp>
      <p:sp>
        <p:nvSpPr>
          <p:cNvPr id="4" name="Slide Number Placeholder 3"/>
          <p:cNvSpPr>
            <a:spLocks noGrp="1"/>
          </p:cNvSpPr>
          <p:nvPr>
            <p:ph type="sldNum" sz="quarter" idx="12"/>
          </p:nvPr>
        </p:nvSpPr>
        <p:spPr/>
        <p:txBody>
          <a:bodyPr/>
          <a:lstStyle/>
          <a:p>
            <a:fld id="{305CB61D-FC35-42B4-91C9-278C4754DF0C}" type="slidenum">
              <a:rPr lang="en-US" smtClean="0"/>
              <a:pPr/>
              <a:t>64</a:t>
            </a:fld>
            <a:endParaRPr lang="en-US" dirty="0"/>
          </a:p>
        </p:txBody>
      </p:sp>
      <p:grpSp>
        <p:nvGrpSpPr>
          <p:cNvPr id="5" name="Group 4"/>
          <p:cNvGrpSpPr/>
          <p:nvPr/>
        </p:nvGrpSpPr>
        <p:grpSpPr>
          <a:xfrm>
            <a:off x="3048000" y="4064000"/>
            <a:ext cx="1657350" cy="1498600"/>
            <a:chOff x="1257300" y="4857750"/>
            <a:chExt cx="1390650" cy="1498600"/>
          </a:xfrm>
        </p:grpSpPr>
        <p:sp>
          <p:nvSpPr>
            <p:cNvPr id="6" name="Rectangle 5"/>
            <p:cNvSpPr/>
            <p:nvPr/>
          </p:nvSpPr>
          <p:spPr>
            <a:xfrm>
              <a:off x="1257300" y="4857750"/>
              <a:ext cx="1390650" cy="1498600"/>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2400" dirty="0"/>
                <a:t>Employee</a:t>
              </a:r>
            </a:p>
          </p:txBody>
        </p:sp>
        <p:sp>
          <p:nvSpPr>
            <p:cNvPr id="7" name="Rectangle 6"/>
            <p:cNvSpPr/>
            <p:nvPr/>
          </p:nvSpPr>
          <p:spPr>
            <a:xfrm>
              <a:off x="1257300" y="5334000"/>
              <a:ext cx="1390650" cy="533400"/>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grpSp>
      <p:cxnSp>
        <p:nvCxnSpPr>
          <p:cNvPr id="9" name="Elbow Connector 8"/>
          <p:cNvCxnSpPr>
            <a:stCxn id="6" idx="3"/>
            <a:endCxn id="6" idx="0"/>
          </p:cNvCxnSpPr>
          <p:nvPr/>
        </p:nvCxnSpPr>
        <p:spPr>
          <a:xfrm flipH="1" flipV="1">
            <a:off x="3876675" y="4064000"/>
            <a:ext cx="828675" cy="749300"/>
          </a:xfrm>
          <a:prstGeom prst="bentConnector4">
            <a:avLst>
              <a:gd name="adj1" fmla="val -344827"/>
              <a:gd name="adj2" fmla="val 280508"/>
            </a:avLst>
          </a:prstGeom>
          <a:ln w="3175">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12" name="Rectangle 1042"/>
          <p:cNvSpPr>
            <a:spLocks noChangeArrowheads="1"/>
          </p:cNvSpPr>
          <p:nvPr/>
        </p:nvSpPr>
        <p:spPr bwMode="auto">
          <a:xfrm>
            <a:off x="869441" y="3254298"/>
            <a:ext cx="3007233" cy="369332"/>
          </a:xfrm>
          <a:prstGeom prst="rect">
            <a:avLst/>
          </a:prstGeom>
          <a:noFill/>
          <a:ln w="9525">
            <a:noFill/>
            <a:miter lim="800000"/>
            <a:headEnd/>
            <a:tailEnd/>
          </a:ln>
        </p:spPr>
        <p:txBody>
          <a:bodyPr wrap="none" lIns="0" tIns="0" rIns="0" bIns="0">
            <a:spAutoFit/>
          </a:bodyPr>
          <a:lstStyle/>
          <a:p>
            <a:r>
              <a:rPr lang="en-US" sz="2400" b="0" dirty="0">
                <a:latin typeface="Arial" pitchFamily="34" charset="0"/>
              </a:rPr>
              <a:t>+</a:t>
            </a:r>
            <a:r>
              <a:rPr lang="en-US" sz="2400" b="0" dirty="0" err="1">
                <a:latin typeface="Arial" pitchFamily="34" charset="0"/>
              </a:rPr>
              <a:t>can_be_manager_of</a:t>
            </a:r>
            <a:endParaRPr lang="en-US" sz="1400" b="0" dirty="0"/>
          </a:p>
        </p:txBody>
      </p:sp>
      <p:sp>
        <p:nvSpPr>
          <p:cNvPr id="13" name="TextBox 12"/>
          <p:cNvSpPr txBox="1"/>
          <p:nvPr/>
        </p:nvSpPr>
        <p:spPr>
          <a:xfrm>
            <a:off x="3876675" y="3623630"/>
            <a:ext cx="828675" cy="369332"/>
          </a:xfrm>
          <a:prstGeom prst="rect">
            <a:avLst/>
          </a:prstGeom>
          <a:noFill/>
        </p:spPr>
        <p:txBody>
          <a:bodyPr wrap="square" rtlCol="0">
            <a:spAutoFit/>
          </a:bodyPr>
          <a:lstStyle/>
          <a:p>
            <a:r>
              <a:rPr lang="en-US" dirty="0"/>
              <a:t>0..*</a:t>
            </a:r>
          </a:p>
        </p:txBody>
      </p:sp>
      <p:sp>
        <p:nvSpPr>
          <p:cNvPr id="14" name="Rectangle 1042"/>
          <p:cNvSpPr>
            <a:spLocks noChangeArrowheads="1"/>
          </p:cNvSpPr>
          <p:nvPr/>
        </p:nvSpPr>
        <p:spPr bwMode="auto">
          <a:xfrm>
            <a:off x="4888991" y="4888984"/>
            <a:ext cx="3145092" cy="369332"/>
          </a:xfrm>
          <a:prstGeom prst="rect">
            <a:avLst/>
          </a:prstGeom>
          <a:noFill/>
          <a:ln w="9525">
            <a:noFill/>
            <a:miter lim="800000"/>
            <a:headEnd/>
            <a:tailEnd/>
          </a:ln>
        </p:spPr>
        <p:txBody>
          <a:bodyPr wrap="none" lIns="0" tIns="0" rIns="0" bIns="0">
            <a:spAutoFit/>
          </a:bodyPr>
          <a:lstStyle/>
          <a:p>
            <a:r>
              <a:rPr lang="en-US" sz="2400" b="0" dirty="0">
                <a:latin typeface="Arial" pitchFamily="34" charset="0"/>
              </a:rPr>
              <a:t>+</a:t>
            </a:r>
            <a:r>
              <a:rPr lang="en-US" sz="2400" b="0" dirty="0" err="1">
                <a:latin typeface="Arial" pitchFamily="34" charset="0"/>
              </a:rPr>
              <a:t>can_be_managed_by</a:t>
            </a:r>
            <a:endParaRPr lang="en-US" sz="1400" b="0" dirty="0"/>
          </a:p>
        </p:txBody>
      </p:sp>
      <p:sp>
        <p:nvSpPr>
          <p:cNvPr id="15" name="TextBox 14"/>
          <p:cNvSpPr txBox="1"/>
          <p:nvPr/>
        </p:nvSpPr>
        <p:spPr>
          <a:xfrm>
            <a:off x="4800600" y="4355584"/>
            <a:ext cx="828675" cy="369332"/>
          </a:xfrm>
          <a:prstGeom prst="rect">
            <a:avLst/>
          </a:prstGeom>
          <a:noFill/>
        </p:spPr>
        <p:txBody>
          <a:bodyPr wrap="square" rtlCol="0">
            <a:spAutoFit/>
          </a:bodyPr>
          <a:lstStyle/>
          <a:p>
            <a:r>
              <a:rPr lang="en-US" dirty="0"/>
              <a:t>0..1</a:t>
            </a:r>
          </a:p>
        </p:txBody>
      </p:sp>
    </p:spTree>
    <p:extLst>
      <p:ext uri="{BB962C8B-B14F-4D97-AF65-F5344CB8AC3E}">
        <p14:creationId xmlns:p14="http://schemas.microsoft.com/office/powerpoint/2010/main" val="3559980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7772400" cy="1143000"/>
          </a:xfrm>
        </p:spPr>
        <p:txBody>
          <a:bodyPr>
            <a:normAutofit fontScale="90000"/>
          </a:bodyPr>
          <a:lstStyle/>
          <a:p>
            <a:r>
              <a:rPr lang="en-US" dirty="0"/>
              <a:t>Class Diagram: Association Degree</a:t>
            </a:r>
          </a:p>
        </p:txBody>
      </p:sp>
      <p:sp>
        <p:nvSpPr>
          <p:cNvPr id="3" name="Content Placeholder 2"/>
          <p:cNvSpPr>
            <a:spLocks noGrp="1"/>
          </p:cNvSpPr>
          <p:nvPr>
            <p:ph idx="1"/>
          </p:nvPr>
        </p:nvSpPr>
        <p:spPr>
          <a:xfrm>
            <a:off x="466725" y="1447800"/>
            <a:ext cx="8229600" cy="777765"/>
          </a:xfrm>
        </p:spPr>
        <p:txBody>
          <a:bodyPr>
            <a:normAutofit/>
          </a:bodyPr>
          <a:lstStyle/>
          <a:p>
            <a:r>
              <a:rPr lang="en-US" sz="2600" dirty="0"/>
              <a:t>Binary</a:t>
            </a:r>
          </a:p>
        </p:txBody>
      </p:sp>
      <p:sp>
        <p:nvSpPr>
          <p:cNvPr id="4" name="Slide Number Placeholder 3"/>
          <p:cNvSpPr>
            <a:spLocks noGrp="1"/>
          </p:cNvSpPr>
          <p:nvPr>
            <p:ph type="sldNum" sz="quarter" idx="12"/>
          </p:nvPr>
        </p:nvSpPr>
        <p:spPr/>
        <p:txBody>
          <a:bodyPr/>
          <a:lstStyle/>
          <a:p>
            <a:fld id="{305CB61D-FC35-42B4-91C9-278C4754DF0C}" type="slidenum">
              <a:rPr lang="en-US" smtClean="0"/>
              <a:pPr/>
              <a:t>65</a:t>
            </a:fld>
            <a:endParaRPr lang="en-US" dirty="0"/>
          </a:p>
        </p:txBody>
      </p:sp>
      <p:grpSp>
        <p:nvGrpSpPr>
          <p:cNvPr id="5" name="Group 4"/>
          <p:cNvGrpSpPr/>
          <p:nvPr/>
        </p:nvGrpSpPr>
        <p:grpSpPr>
          <a:xfrm>
            <a:off x="1104900" y="2565400"/>
            <a:ext cx="1657350" cy="1498600"/>
            <a:chOff x="1257300" y="4857750"/>
            <a:chExt cx="1390650" cy="1498600"/>
          </a:xfrm>
        </p:grpSpPr>
        <p:sp>
          <p:nvSpPr>
            <p:cNvPr id="6" name="Rectangle 5"/>
            <p:cNvSpPr/>
            <p:nvPr/>
          </p:nvSpPr>
          <p:spPr>
            <a:xfrm>
              <a:off x="1257300" y="4857750"/>
              <a:ext cx="1390650" cy="1498600"/>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2400" dirty="0"/>
                <a:t>Teacher</a:t>
              </a:r>
            </a:p>
          </p:txBody>
        </p:sp>
        <p:sp>
          <p:nvSpPr>
            <p:cNvPr id="7" name="Rectangle 6"/>
            <p:cNvSpPr/>
            <p:nvPr/>
          </p:nvSpPr>
          <p:spPr>
            <a:xfrm>
              <a:off x="1257300" y="5334000"/>
              <a:ext cx="1390650" cy="533400"/>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grpSp>
      <p:grpSp>
        <p:nvGrpSpPr>
          <p:cNvPr id="8" name="Group 7"/>
          <p:cNvGrpSpPr/>
          <p:nvPr/>
        </p:nvGrpSpPr>
        <p:grpSpPr>
          <a:xfrm>
            <a:off x="5219700" y="4502150"/>
            <a:ext cx="2362200" cy="1498600"/>
            <a:chOff x="1257300" y="4857750"/>
            <a:chExt cx="1390650" cy="1498600"/>
          </a:xfrm>
        </p:grpSpPr>
        <p:sp>
          <p:nvSpPr>
            <p:cNvPr id="9" name="Rectangle 8"/>
            <p:cNvSpPr/>
            <p:nvPr/>
          </p:nvSpPr>
          <p:spPr>
            <a:xfrm>
              <a:off x="1257300" y="4857750"/>
              <a:ext cx="1390650" cy="1498600"/>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2400" dirty="0" err="1"/>
                <a:t>CourseOffering</a:t>
              </a:r>
              <a:endParaRPr lang="en-US" sz="2400" dirty="0"/>
            </a:p>
          </p:txBody>
        </p:sp>
        <p:sp>
          <p:nvSpPr>
            <p:cNvPr id="10" name="Rectangle 9"/>
            <p:cNvSpPr/>
            <p:nvPr/>
          </p:nvSpPr>
          <p:spPr>
            <a:xfrm>
              <a:off x="1257300" y="5334000"/>
              <a:ext cx="1390650" cy="533400"/>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grpSp>
      <p:cxnSp>
        <p:nvCxnSpPr>
          <p:cNvPr id="12" name="Elbow Connector 11"/>
          <p:cNvCxnSpPr>
            <a:stCxn id="7" idx="3"/>
            <a:endCxn id="9" idx="0"/>
          </p:cNvCxnSpPr>
          <p:nvPr/>
        </p:nvCxnSpPr>
        <p:spPr>
          <a:xfrm>
            <a:off x="2762250" y="3308350"/>
            <a:ext cx="3638550" cy="1193800"/>
          </a:xfrm>
          <a:prstGeom prst="bentConnector2">
            <a:avLst/>
          </a:prstGeom>
          <a:ln w="3175">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14" name="Elbow Connector 13"/>
          <p:cNvCxnSpPr>
            <a:stCxn id="6" idx="2"/>
            <a:endCxn id="10" idx="1"/>
          </p:cNvCxnSpPr>
          <p:nvPr/>
        </p:nvCxnSpPr>
        <p:spPr>
          <a:xfrm rot="16200000" flipH="1">
            <a:off x="2986087" y="3011487"/>
            <a:ext cx="1181100" cy="3286125"/>
          </a:xfrm>
          <a:prstGeom prst="bentConnector2">
            <a:avLst/>
          </a:prstGeom>
          <a:ln w="3175">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6477000" y="4038600"/>
            <a:ext cx="1314450" cy="369332"/>
          </a:xfrm>
          <a:prstGeom prst="rect">
            <a:avLst/>
          </a:prstGeom>
          <a:noFill/>
        </p:spPr>
        <p:txBody>
          <a:bodyPr wrap="square" rtlCol="0">
            <a:spAutoFit/>
          </a:bodyPr>
          <a:lstStyle/>
          <a:p>
            <a:r>
              <a:rPr lang="en-US" dirty="0"/>
              <a:t>teaches</a:t>
            </a:r>
          </a:p>
        </p:txBody>
      </p:sp>
      <p:sp>
        <p:nvSpPr>
          <p:cNvPr id="16" name="TextBox 15"/>
          <p:cNvSpPr txBox="1"/>
          <p:nvPr/>
        </p:nvSpPr>
        <p:spPr>
          <a:xfrm>
            <a:off x="2824162" y="2824718"/>
            <a:ext cx="1314450" cy="369332"/>
          </a:xfrm>
          <a:prstGeom prst="rect">
            <a:avLst/>
          </a:prstGeom>
          <a:noFill/>
        </p:spPr>
        <p:txBody>
          <a:bodyPr wrap="square" rtlCol="0">
            <a:spAutoFit/>
          </a:bodyPr>
          <a:lstStyle/>
          <a:p>
            <a:r>
              <a:rPr lang="en-US" dirty="0" err="1"/>
              <a:t>taught_by</a:t>
            </a:r>
            <a:endParaRPr lang="en-US" dirty="0"/>
          </a:p>
        </p:txBody>
      </p:sp>
      <p:sp>
        <p:nvSpPr>
          <p:cNvPr id="17" name="TextBox 16"/>
          <p:cNvSpPr txBox="1"/>
          <p:nvPr/>
        </p:nvSpPr>
        <p:spPr>
          <a:xfrm>
            <a:off x="2762250" y="3345418"/>
            <a:ext cx="828675" cy="369332"/>
          </a:xfrm>
          <a:prstGeom prst="rect">
            <a:avLst/>
          </a:prstGeom>
          <a:noFill/>
        </p:spPr>
        <p:txBody>
          <a:bodyPr wrap="square" rtlCol="0">
            <a:spAutoFit/>
          </a:bodyPr>
          <a:lstStyle/>
          <a:p>
            <a:r>
              <a:rPr lang="en-US" dirty="0"/>
              <a:t>1..*</a:t>
            </a:r>
          </a:p>
        </p:txBody>
      </p:sp>
      <p:sp>
        <p:nvSpPr>
          <p:cNvPr id="18" name="TextBox 17"/>
          <p:cNvSpPr txBox="1"/>
          <p:nvPr/>
        </p:nvSpPr>
        <p:spPr>
          <a:xfrm>
            <a:off x="5838825" y="4114284"/>
            <a:ext cx="828675" cy="369332"/>
          </a:xfrm>
          <a:prstGeom prst="rect">
            <a:avLst/>
          </a:prstGeom>
          <a:noFill/>
        </p:spPr>
        <p:txBody>
          <a:bodyPr wrap="square" rtlCol="0">
            <a:spAutoFit/>
          </a:bodyPr>
          <a:lstStyle/>
          <a:p>
            <a:r>
              <a:rPr lang="en-US" dirty="0"/>
              <a:t>0..*</a:t>
            </a:r>
          </a:p>
        </p:txBody>
      </p:sp>
      <p:sp>
        <p:nvSpPr>
          <p:cNvPr id="19" name="TextBox 18"/>
          <p:cNvSpPr txBox="1"/>
          <p:nvPr/>
        </p:nvSpPr>
        <p:spPr>
          <a:xfrm>
            <a:off x="3176587" y="5327134"/>
            <a:ext cx="2024063" cy="369332"/>
          </a:xfrm>
          <a:prstGeom prst="rect">
            <a:avLst/>
          </a:prstGeom>
          <a:noFill/>
        </p:spPr>
        <p:txBody>
          <a:bodyPr wrap="square" rtlCol="0">
            <a:spAutoFit/>
          </a:bodyPr>
          <a:lstStyle/>
          <a:p>
            <a:pPr algn="r"/>
            <a:r>
              <a:rPr lang="en-US" dirty="0" err="1"/>
              <a:t>is_in_charge_of</a:t>
            </a:r>
            <a:endParaRPr lang="en-US" dirty="0"/>
          </a:p>
        </p:txBody>
      </p:sp>
      <p:sp>
        <p:nvSpPr>
          <p:cNvPr id="20" name="TextBox 19"/>
          <p:cNvSpPr txBox="1"/>
          <p:nvPr/>
        </p:nvSpPr>
        <p:spPr>
          <a:xfrm>
            <a:off x="4581525" y="4875768"/>
            <a:ext cx="638175" cy="369332"/>
          </a:xfrm>
          <a:prstGeom prst="rect">
            <a:avLst/>
          </a:prstGeom>
          <a:noFill/>
        </p:spPr>
        <p:txBody>
          <a:bodyPr wrap="square" rtlCol="0">
            <a:spAutoFit/>
          </a:bodyPr>
          <a:lstStyle/>
          <a:p>
            <a:r>
              <a:rPr lang="en-US" dirty="0"/>
              <a:t>0..*</a:t>
            </a:r>
          </a:p>
        </p:txBody>
      </p:sp>
      <p:sp>
        <p:nvSpPr>
          <p:cNvPr id="21" name="TextBox 20"/>
          <p:cNvSpPr txBox="1"/>
          <p:nvPr/>
        </p:nvSpPr>
        <p:spPr>
          <a:xfrm>
            <a:off x="1752599" y="4070866"/>
            <a:ext cx="2024063" cy="369332"/>
          </a:xfrm>
          <a:prstGeom prst="rect">
            <a:avLst/>
          </a:prstGeom>
          <a:noFill/>
        </p:spPr>
        <p:txBody>
          <a:bodyPr wrap="square" rtlCol="0">
            <a:spAutoFit/>
          </a:bodyPr>
          <a:lstStyle/>
          <a:p>
            <a:pPr algn="r"/>
            <a:r>
              <a:rPr lang="en-US" dirty="0" err="1"/>
              <a:t>is_managed_by</a:t>
            </a:r>
            <a:endParaRPr lang="en-US" dirty="0"/>
          </a:p>
        </p:txBody>
      </p:sp>
      <p:sp>
        <p:nvSpPr>
          <p:cNvPr id="22" name="TextBox 21"/>
          <p:cNvSpPr txBox="1"/>
          <p:nvPr/>
        </p:nvSpPr>
        <p:spPr>
          <a:xfrm>
            <a:off x="1295399" y="4132818"/>
            <a:ext cx="638175" cy="369332"/>
          </a:xfrm>
          <a:prstGeom prst="rect">
            <a:avLst/>
          </a:prstGeom>
          <a:noFill/>
        </p:spPr>
        <p:txBody>
          <a:bodyPr wrap="square" rtlCol="0">
            <a:spAutoFit/>
          </a:bodyPr>
          <a:lstStyle/>
          <a:p>
            <a:pPr algn="r"/>
            <a:r>
              <a:rPr lang="en-US" dirty="0"/>
              <a:t>1</a:t>
            </a:r>
          </a:p>
        </p:txBody>
      </p:sp>
    </p:spTree>
    <p:extLst>
      <p:ext uri="{BB962C8B-B14F-4D97-AF65-F5344CB8AC3E}">
        <p14:creationId xmlns:p14="http://schemas.microsoft.com/office/powerpoint/2010/main" val="3769631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P spid="19" grpId="0"/>
      <p:bldP spid="20" grpId="0"/>
      <p:bldP spid="21" grpId="0"/>
      <p:bldP spid="22"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150" y="228600"/>
            <a:ext cx="7772400" cy="1143000"/>
          </a:xfrm>
        </p:spPr>
        <p:txBody>
          <a:bodyPr>
            <a:normAutofit fontScale="90000"/>
          </a:bodyPr>
          <a:lstStyle/>
          <a:p>
            <a:r>
              <a:rPr lang="en-US" dirty="0"/>
              <a:t>Class Diagram: Association Degree</a:t>
            </a:r>
          </a:p>
        </p:txBody>
      </p:sp>
      <p:sp>
        <p:nvSpPr>
          <p:cNvPr id="3" name="Content Placeholder 2"/>
          <p:cNvSpPr>
            <a:spLocks noGrp="1"/>
          </p:cNvSpPr>
          <p:nvPr>
            <p:ph idx="1"/>
          </p:nvPr>
        </p:nvSpPr>
        <p:spPr>
          <a:xfrm>
            <a:off x="390525" y="1400285"/>
            <a:ext cx="8229600" cy="777765"/>
          </a:xfrm>
        </p:spPr>
        <p:txBody>
          <a:bodyPr>
            <a:normAutofit/>
          </a:bodyPr>
          <a:lstStyle/>
          <a:p>
            <a:r>
              <a:rPr lang="en-US" sz="2600" dirty="0"/>
              <a:t>Ternary</a:t>
            </a:r>
          </a:p>
        </p:txBody>
      </p:sp>
      <p:sp>
        <p:nvSpPr>
          <p:cNvPr id="4" name="Slide Number Placeholder 3"/>
          <p:cNvSpPr>
            <a:spLocks noGrp="1"/>
          </p:cNvSpPr>
          <p:nvPr>
            <p:ph type="sldNum" sz="quarter" idx="12"/>
          </p:nvPr>
        </p:nvSpPr>
        <p:spPr/>
        <p:txBody>
          <a:bodyPr/>
          <a:lstStyle/>
          <a:p>
            <a:fld id="{305CB61D-FC35-42B4-91C9-278C4754DF0C}" type="slidenum">
              <a:rPr lang="en-US" smtClean="0"/>
              <a:pPr/>
              <a:t>66</a:t>
            </a:fld>
            <a:endParaRPr lang="en-US" dirty="0"/>
          </a:p>
        </p:txBody>
      </p:sp>
      <p:grpSp>
        <p:nvGrpSpPr>
          <p:cNvPr id="5" name="Group 4"/>
          <p:cNvGrpSpPr/>
          <p:nvPr/>
        </p:nvGrpSpPr>
        <p:grpSpPr>
          <a:xfrm>
            <a:off x="3676650" y="2178050"/>
            <a:ext cx="1657350" cy="1498600"/>
            <a:chOff x="1257300" y="4857750"/>
            <a:chExt cx="1390650" cy="1498600"/>
          </a:xfrm>
        </p:grpSpPr>
        <p:sp>
          <p:nvSpPr>
            <p:cNvPr id="6" name="Rectangle 5"/>
            <p:cNvSpPr/>
            <p:nvPr/>
          </p:nvSpPr>
          <p:spPr>
            <a:xfrm>
              <a:off x="1257300" y="4857750"/>
              <a:ext cx="1390650" cy="1498600"/>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2400" dirty="0"/>
                <a:t>Part</a:t>
              </a:r>
            </a:p>
          </p:txBody>
        </p:sp>
        <p:sp>
          <p:nvSpPr>
            <p:cNvPr id="7" name="Rectangle 6"/>
            <p:cNvSpPr/>
            <p:nvPr/>
          </p:nvSpPr>
          <p:spPr>
            <a:xfrm>
              <a:off x="1257300" y="5334000"/>
              <a:ext cx="1390650" cy="533400"/>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grpSp>
      <p:grpSp>
        <p:nvGrpSpPr>
          <p:cNvPr id="23" name="Group 22"/>
          <p:cNvGrpSpPr/>
          <p:nvPr/>
        </p:nvGrpSpPr>
        <p:grpSpPr>
          <a:xfrm>
            <a:off x="800100" y="4476750"/>
            <a:ext cx="1657350" cy="1498600"/>
            <a:chOff x="1257300" y="4857750"/>
            <a:chExt cx="1390650" cy="1498600"/>
          </a:xfrm>
        </p:grpSpPr>
        <p:sp>
          <p:nvSpPr>
            <p:cNvPr id="24" name="Rectangle 23"/>
            <p:cNvSpPr/>
            <p:nvPr/>
          </p:nvSpPr>
          <p:spPr>
            <a:xfrm>
              <a:off x="1257300" y="4857750"/>
              <a:ext cx="1390650" cy="1498600"/>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2400" dirty="0"/>
                <a:t>Vendor</a:t>
              </a:r>
            </a:p>
          </p:txBody>
        </p:sp>
        <p:sp>
          <p:nvSpPr>
            <p:cNvPr id="25" name="Rectangle 24"/>
            <p:cNvSpPr/>
            <p:nvPr/>
          </p:nvSpPr>
          <p:spPr>
            <a:xfrm>
              <a:off x="1257300" y="5334000"/>
              <a:ext cx="1390650" cy="533400"/>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grpSp>
      <p:grpSp>
        <p:nvGrpSpPr>
          <p:cNvPr id="26" name="Group 25"/>
          <p:cNvGrpSpPr/>
          <p:nvPr/>
        </p:nvGrpSpPr>
        <p:grpSpPr>
          <a:xfrm>
            <a:off x="3676650" y="4476750"/>
            <a:ext cx="1657350" cy="1498600"/>
            <a:chOff x="1257300" y="4857750"/>
            <a:chExt cx="1390650" cy="1498600"/>
          </a:xfrm>
        </p:grpSpPr>
        <p:sp>
          <p:nvSpPr>
            <p:cNvPr id="27" name="Rectangle 26"/>
            <p:cNvSpPr/>
            <p:nvPr/>
          </p:nvSpPr>
          <p:spPr>
            <a:xfrm>
              <a:off x="1257300" y="4857750"/>
              <a:ext cx="1390650" cy="1498600"/>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2400" dirty="0"/>
                <a:t>Shipment</a:t>
              </a:r>
            </a:p>
          </p:txBody>
        </p:sp>
        <p:sp>
          <p:nvSpPr>
            <p:cNvPr id="28" name="Rectangle 27"/>
            <p:cNvSpPr/>
            <p:nvPr/>
          </p:nvSpPr>
          <p:spPr>
            <a:xfrm>
              <a:off x="1257300" y="5334000"/>
              <a:ext cx="1390650" cy="533400"/>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grpSp>
      <p:grpSp>
        <p:nvGrpSpPr>
          <p:cNvPr id="29" name="Group 28"/>
          <p:cNvGrpSpPr/>
          <p:nvPr/>
        </p:nvGrpSpPr>
        <p:grpSpPr>
          <a:xfrm>
            <a:off x="6553200" y="4476750"/>
            <a:ext cx="1657350" cy="1498600"/>
            <a:chOff x="1257300" y="4857750"/>
            <a:chExt cx="1390650" cy="1498600"/>
          </a:xfrm>
        </p:grpSpPr>
        <p:sp>
          <p:nvSpPr>
            <p:cNvPr id="30" name="Rectangle 29"/>
            <p:cNvSpPr/>
            <p:nvPr/>
          </p:nvSpPr>
          <p:spPr>
            <a:xfrm>
              <a:off x="1257300" y="4857750"/>
              <a:ext cx="1390650" cy="1498600"/>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2400" dirty="0"/>
                <a:t>Warehouse</a:t>
              </a:r>
            </a:p>
          </p:txBody>
        </p:sp>
        <p:sp>
          <p:nvSpPr>
            <p:cNvPr id="31" name="Rectangle 30"/>
            <p:cNvSpPr/>
            <p:nvPr/>
          </p:nvSpPr>
          <p:spPr>
            <a:xfrm>
              <a:off x="1257300" y="5334000"/>
              <a:ext cx="1390650" cy="533400"/>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grpSp>
      <p:cxnSp>
        <p:nvCxnSpPr>
          <p:cNvPr id="13" name="Straight Connector 12"/>
          <p:cNvCxnSpPr>
            <a:stCxn id="6" idx="2"/>
          </p:cNvCxnSpPr>
          <p:nvPr/>
        </p:nvCxnSpPr>
        <p:spPr>
          <a:xfrm>
            <a:off x="4505325" y="3676650"/>
            <a:ext cx="0" cy="800100"/>
          </a:xfrm>
          <a:prstGeom prst="line">
            <a:avLst/>
          </a:prstGeom>
          <a:ln w="3175">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a:stCxn id="27" idx="3"/>
          </p:cNvCxnSpPr>
          <p:nvPr/>
        </p:nvCxnSpPr>
        <p:spPr>
          <a:xfrm>
            <a:off x="5334000" y="5226050"/>
            <a:ext cx="1219200" cy="0"/>
          </a:xfrm>
          <a:prstGeom prst="line">
            <a:avLst/>
          </a:prstGeom>
          <a:ln w="3175">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a:stCxn id="24" idx="3"/>
            <a:endCxn id="28" idx="1"/>
          </p:cNvCxnSpPr>
          <p:nvPr/>
        </p:nvCxnSpPr>
        <p:spPr>
          <a:xfrm flipV="1">
            <a:off x="2457450" y="5219700"/>
            <a:ext cx="1219200" cy="6350"/>
          </a:xfrm>
          <a:prstGeom prst="line">
            <a:avLst/>
          </a:prstGeom>
          <a:ln w="3175">
            <a:solidFill>
              <a:schemeClr val="tx1"/>
            </a:solidFill>
            <a:tailEnd type="non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63005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1475" y="228600"/>
            <a:ext cx="8001000" cy="1143000"/>
          </a:xfrm>
        </p:spPr>
        <p:txBody>
          <a:bodyPr>
            <a:normAutofit fontScale="90000"/>
          </a:bodyPr>
          <a:lstStyle/>
          <a:p>
            <a:r>
              <a:rPr lang="en-US" dirty="0"/>
              <a:t>Class Diagram: Complex Association</a:t>
            </a:r>
          </a:p>
        </p:txBody>
      </p:sp>
      <p:sp>
        <p:nvSpPr>
          <p:cNvPr id="3" name="Content Placeholder 2"/>
          <p:cNvSpPr>
            <a:spLocks noGrp="1"/>
          </p:cNvSpPr>
          <p:nvPr>
            <p:ph idx="1"/>
          </p:nvPr>
        </p:nvSpPr>
        <p:spPr>
          <a:xfrm>
            <a:off x="457200" y="1355835"/>
            <a:ext cx="8229600" cy="1254016"/>
          </a:xfrm>
        </p:spPr>
        <p:txBody>
          <a:bodyPr/>
          <a:lstStyle/>
          <a:p>
            <a:r>
              <a:rPr lang="en-US" dirty="0"/>
              <a:t>Any number multiplicity marked at both ends of the association (*..*)</a:t>
            </a:r>
          </a:p>
        </p:txBody>
      </p:sp>
      <p:sp>
        <p:nvSpPr>
          <p:cNvPr id="4" name="Slide Number Placeholder 3"/>
          <p:cNvSpPr>
            <a:spLocks noGrp="1"/>
          </p:cNvSpPr>
          <p:nvPr>
            <p:ph type="sldNum" sz="quarter" idx="12"/>
          </p:nvPr>
        </p:nvSpPr>
        <p:spPr/>
        <p:txBody>
          <a:bodyPr/>
          <a:lstStyle/>
          <a:p>
            <a:fld id="{305CB61D-FC35-42B4-91C9-278C4754DF0C}" type="slidenum">
              <a:rPr lang="en-US" smtClean="0"/>
              <a:pPr/>
              <a:t>67</a:t>
            </a:fld>
            <a:endParaRPr lang="en-US" dirty="0"/>
          </a:p>
        </p:txBody>
      </p:sp>
      <p:grpSp>
        <p:nvGrpSpPr>
          <p:cNvPr id="5" name="Group 4"/>
          <p:cNvGrpSpPr/>
          <p:nvPr/>
        </p:nvGrpSpPr>
        <p:grpSpPr>
          <a:xfrm>
            <a:off x="1333500" y="2978150"/>
            <a:ext cx="1657350" cy="1498600"/>
            <a:chOff x="1257300" y="4857750"/>
            <a:chExt cx="1390650" cy="1498600"/>
          </a:xfrm>
        </p:grpSpPr>
        <p:sp>
          <p:nvSpPr>
            <p:cNvPr id="6" name="Rectangle 5"/>
            <p:cNvSpPr/>
            <p:nvPr/>
          </p:nvSpPr>
          <p:spPr>
            <a:xfrm>
              <a:off x="1257300" y="4857750"/>
              <a:ext cx="1390650" cy="1498600"/>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2400" dirty="0"/>
                <a:t>Person</a:t>
              </a:r>
            </a:p>
          </p:txBody>
        </p:sp>
        <p:sp>
          <p:nvSpPr>
            <p:cNvPr id="7" name="Rectangle 6"/>
            <p:cNvSpPr/>
            <p:nvPr/>
          </p:nvSpPr>
          <p:spPr>
            <a:xfrm>
              <a:off x="1257300" y="5334000"/>
              <a:ext cx="1390650" cy="533400"/>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grpSp>
      <p:grpSp>
        <p:nvGrpSpPr>
          <p:cNvPr id="8" name="Group 7"/>
          <p:cNvGrpSpPr/>
          <p:nvPr/>
        </p:nvGrpSpPr>
        <p:grpSpPr>
          <a:xfrm>
            <a:off x="5886450" y="2978150"/>
            <a:ext cx="1657350" cy="1498600"/>
            <a:chOff x="1257300" y="4857750"/>
            <a:chExt cx="1390650" cy="1498600"/>
          </a:xfrm>
        </p:grpSpPr>
        <p:sp>
          <p:nvSpPr>
            <p:cNvPr id="9" name="Rectangle 8"/>
            <p:cNvSpPr/>
            <p:nvPr/>
          </p:nvSpPr>
          <p:spPr>
            <a:xfrm>
              <a:off x="1257300" y="4857750"/>
              <a:ext cx="1390650" cy="1498600"/>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2400" dirty="0"/>
                <a:t>Book </a:t>
              </a:r>
            </a:p>
          </p:txBody>
        </p:sp>
        <p:sp>
          <p:nvSpPr>
            <p:cNvPr id="10" name="Rectangle 9"/>
            <p:cNvSpPr/>
            <p:nvPr/>
          </p:nvSpPr>
          <p:spPr>
            <a:xfrm>
              <a:off x="1257300" y="5334000"/>
              <a:ext cx="1390650" cy="533400"/>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grpSp>
      <p:cxnSp>
        <p:nvCxnSpPr>
          <p:cNvPr id="11" name="Straight Connector 10"/>
          <p:cNvCxnSpPr>
            <a:stCxn id="6" idx="3"/>
            <a:endCxn id="10" idx="1"/>
          </p:cNvCxnSpPr>
          <p:nvPr/>
        </p:nvCxnSpPr>
        <p:spPr>
          <a:xfrm flipV="1">
            <a:off x="2990850" y="3721100"/>
            <a:ext cx="2895600" cy="6350"/>
          </a:xfrm>
          <a:prstGeom prst="line">
            <a:avLst/>
          </a:prstGeom>
          <a:ln w="3175">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12" name="Isosceles Triangle 11"/>
          <p:cNvSpPr/>
          <p:nvPr/>
        </p:nvSpPr>
        <p:spPr>
          <a:xfrm rot="5400000">
            <a:off x="4362450" y="3162300"/>
            <a:ext cx="400050" cy="381000"/>
          </a:xfrm>
          <a:prstGeom prst="triangle">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13" name="TextBox 12"/>
          <p:cNvSpPr txBox="1"/>
          <p:nvPr/>
        </p:nvSpPr>
        <p:spPr>
          <a:xfrm>
            <a:off x="4219575" y="2743201"/>
            <a:ext cx="1076325" cy="369332"/>
          </a:xfrm>
          <a:prstGeom prst="rect">
            <a:avLst/>
          </a:prstGeom>
          <a:noFill/>
        </p:spPr>
        <p:txBody>
          <a:bodyPr wrap="square" rtlCol="0">
            <a:spAutoFit/>
          </a:bodyPr>
          <a:lstStyle/>
          <a:p>
            <a:r>
              <a:rPr lang="en-US" dirty="0"/>
              <a:t>borrow</a:t>
            </a:r>
          </a:p>
        </p:txBody>
      </p:sp>
      <p:sp>
        <p:nvSpPr>
          <p:cNvPr id="14" name="TextBox 13"/>
          <p:cNvSpPr txBox="1"/>
          <p:nvPr/>
        </p:nvSpPr>
        <p:spPr>
          <a:xfrm>
            <a:off x="3048000" y="3313668"/>
            <a:ext cx="647700" cy="369332"/>
          </a:xfrm>
          <a:prstGeom prst="rect">
            <a:avLst/>
          </a:prstGeom>
          <a:noFill/>
        </p:spPr>
        <p:txBody>
          <a:bodyPr wrap="square" rtlCol="0">
            <a:spAutoFit/>
          </a:bodyPr>
          <a:lstStyle/>
          <a:p>
            <a:r>
              <a:rPr lang="en-US" dirty="0"/>
              <a:t>*</a:t>
            </a:r>
          </a:p>
        </p:txBody>
      </p:sp>
      <p:sp>
        <p:nvSpPr>
          <p:cNvPr id="15" name="TextBox 14"/>
          <p:cNvSpPr txBox="1"/>
          <p:nvPr/>
        </p:nvSpPr>
        <p:spPr>
          <a:xfrm>
            <a:off x="5295900" y="3313668"/>
            <a:ext cx="647700" cy="369332"/>
          </a:xfrm>
          <a:prstGeom prst="rect">
            <a:avLst/>
          </a:prstGeom>
          <a:noFill/>
        </p:spPr>
        <p:txBody>
          <a:bodyPr wrap="square" rtlCol="0">
            <a:spAutoFit/>
          </a:bodyPr>
          <a:lstStyle/>
          <a:p>
            <a:pPr algn="r"/>
            <a:r>
              <a:rPr lang="en-US" dirty="0"/>
              <a:t>*</a:t>
            </a:r>
          </a:p>
        </p:txBody>
      </p:sp>
      <p:sp>
        <p:nvSpPr>
          <p:cNvPr id="16" name="Rectangle 15"/>
          <p:cNvSpPr/>
          <p:nvPr/>
        </p:nvSpPr>
        <p:spPr>
          <a:xfrm>
            <a:off x="476250" y="5024735"/>
            <a:ext cx="7067550" cy="1200329"/>
          </a:xfrm>
          <a:prstGeom prst="rect">
            <a:avLst/>
          </a:prstGeom>
        </p:spPr>
        <p:txBody>
          <a:bodyPr wrap="square">
            <a:spAutoFit/>
          </a:bodyPr>
          <a:lstStyle/>
          <a:p>
            <a:r>
              <a:rPr lang="en-US" sz="2400" dirty="0">
                <a:latin typeface="+mj-lt"/>
              </a:rPr>
              <a:t>Can be solved by:</a:t>
            </a:r>
          </a:p>
          <a:p>
            <a:pPr marL="857250" indent="-495300">
              <a:buFontTx/>
              <a:buAutoNum type="romanLcParenR"/>
            </a:pPr>
            <a:r>
              <a:rPr lang="en-US" sz="2400" dirty="0">
                <a:latin typeface="+mj-lt"/>
              </a:rPr>
              <a:t>Association class</a:t>
            </a:r>
          </a:p>
          <a:p>
            <a:pPr marL="857250" indent="-495300">
              <a:buFontTx/>
              <a:buAutoNum type="romanLcParenR"/>
            </a:pPr>
            <a:r>
              <a:rPr lang="en-US" sz="2400" dirty="0">
                <a:latin typeface="+mj-lt"/>
              </a:rPr>
              <a:t>Qualified Association</a:t>
            </a:r>
          </a:p>
        </p:txBody>
      </p:sp>
    </p:spTree>
    <p:extLst>
      <p:ext uri="{BB962C8B-B14F-4D97-AF65-F5344CB8AC3E}">
        <p14:creationId xmlns:p14="http://schemas.microsoft.com/office/powerpoint/2010/main" val="2638541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4" grpId="0"/>
      <p:bldP spid="15" grpId="0"/>
      <p:bldP spid="16"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153400" cy="1143000"/>
          </a:xfrm>
        </p:spPr>
        <p:txBody>
          <a:bodyPr>
            <a:normAutofit fontScale="90000"/>
          </a:bodyPr>
          <a:lstStyle/>
          <a:p>
            <a:r>
              <a:rPr lang="en-US" dirty="0"/>
              <a:t>Class Diagram: Complex Association</a:t>
            </a:r>
          </a:p>
        </p:txBody>
      </p:sp>
      <p:sp>
        <p:nvSpPr>
          <p:cNvPr id="3" name="Content Placeholder 2"/>
          <p:cNvSpPr>
            <a:spLocks noGrp="1"/>
          </p:cNvSpPr>
          <p:nvPr>
            <p:ph idx="1"/>
          </p:nvPr>
        </p:nvSpPr>
        <p:spPr>
          <a:xfrm>
            <a:off x="457200" y="1355835"/>
            <a:ext cx="8229600" cy="4336627"/>
          </a:xfrm>
        </p:spPr>
        <p:txBody>
          <a:bodyPr>
            <a:normAutofit/>
          </a:bodyPr>
          <a:lstStyle/>
          <a:p>
            <a:pPr marL="0" indent="0">
              <a:buNone/>
            </a:pPr>
            <a:r>
              <a:rPr lang="en-US" sz="2400" b="1" dirty="0">
                <a:solidFill>
                  <a:srgbClr val="C00000"/>
                </a:solidFill>
              </a:rPr>
              <a:t>Association Class</a:t>
            </a:r>
          </a:p>
          <a:p>
            <a:pPr marL="342900" indent="-342900">
              <a:buFont typeface="Wingdings" panose="05000000000000000000" pitchFamily="2" charset="2"/>
              <a:buChar char="Ø"/>
            </a:pPr>
            <a:r>
              <a:rPr lang="en-US" sz="2400" dirty="0"/>
              <a:t>Used in analysis phase to solve many-to-many relationships</a:t>
            </a:r>
          </a:p>
          <a:p>
            <a:pPr marL="342900" indent="-342900">
              <a:buFont typeface="Wingdings" panose="05000000000000000000" pitchFamily="2" charset="2"/>
              <a:buChar char="Ø"/>
            </a:pPr>
            <a:r>
              <a:rPr lang="en-US" sz="2400" dirty="0"/>
              <a:t>Association get coded as a class</a:t>
            </a:r>
          </a:p>
          <a:p>
            <a:pPr marL="342900" indent="-342900">
              <a:buFont typeface="Wingdings" panose="05000000000000000000" pitchFamily="2" charset="2"/>
              <a:buChar char="Ø"/>
            </a:pPr>
            <a:r>
              <a:rPr lang="en-US" sz="2400" dirty="0"/>
              <a:t>The name of an association class must be the same as the name of the original association itself </a:t>
            </a:r>
          </a:p>
        </p:txBody>
      </p:sp>
      <p:sp>
        <p:nvSpPr>
          <p:cNvPr id="4" name="Slide Number Placeholder 3"/>
          <p:cNvSpPr>
            <a:spLocks noGrp="1"/>
          </p:cNvSpPr>
          <p:nvPr>
            <p:ph type="sldNum" sz="quarter" idx="12"/>
          </p:nvPr>
        </p:nvSpPr>
        <p:spPr/>
        <p:txBody>
          <a:bodyPr/>
          <a:lstStyle/>
          <a:p>
            <a:fld id="{305CB61D-FC35-42B4-91C9-278C4754DF0C}" type="slidenum">
              <a:rPr lang="en-US" smtClean="0"/>
              <a:pPr/>
              <a:t>68</a:t>
            </a:fld>
            <a:endParaRPr lang="en-US" dirty="0"/>
          </a:p>
        </p:txBody>
      </p:sp>
    </p:spTree>
    <p:extLst>
      <p:ext uri="{BB962C8B-B14F-4D97-AF65-F5344CB8AC3E}">
        <p14:creationId xmlns:p14="http://schemas.microsoft.com/office/powerpoint/2010/main" val="422319523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275" y="152400"/>
            <a:ext cx="8534400" cy="1143000"/>
          </a:xfrm>
        </p:spPr>
        <p:txBody>
          <a:bodyPr>
            <a:normAutofit fontScale="90000"/>
          </a:bodyPr>
          <a:lstStyle/>
          <a:p>
            <a:r>
              <a:rPr lang="en-US" dirty="0"/>
              <a:t>Class Diagram: Complex Association</a:t>
            </a:r>
          </a:p>
        </p:txBody>
      </p:sp>
      <p:sp>
        <p:nvSpPr>
          <p:cNvPr id="3" name="Content Placeholder 2"/>
          <p:cNvSpPr>
            <a:spLocks noGrp="1"/>
          </p:cNvSpPr>
          <p:nvPr>
            <p:ph idx="1"/>
          </p:nvPr>
        </p:nvSpPr>
        <p:spPr>
          <a:xfrm>
            <a:off x="457200" y="1355835"/>
            <a:ext cx="8229600" cy="777765"/>
          </a:xfrm>
        </p:spPr>
        <p:txBody>
          <a:bodyPr>
            <a:normAutofit/>
          </a:bodyPr>
          <a:lstStyle/>
          <a:p>
            <a:pPr marL="0" indent="0">
              <a:buNone/>
            </a:pPr>
            <a:r>
              <a:rPr lang="en-US" sz="2600" b="1" dirty="0">
                <a:solidFill>
                  <a:srgbClr val="C00000"/>
                </a:solidFill>
              </a:rPr>
              <a:t>Association Class</a:t>
            </a:r>
          </a:p>
        </p:txBody>
      </p:sp>
      <p:sp>
        <p:nvSpPr>
          <p:cNvPr id="4" name="Slide Number Placeholder 3"/>
          <p:cNvSpPr>
            <a:spLocks noGrp="1"/>
          </p:cNvSpPr>
          <p:nvPr>
            <p:ph type="sldNum" sz="quarter" idx="12"/>
          </p:nvPr>
        </p:nvSpPr>
        <p:spPr/>
        <p:txBody>
          <a:bodyPr/>
          <a:lstStyle/>
          <a:p>
            <a:fld id="{305CB61D-FC35-42B4-91C9-278C4754DF0C}" type="slidenum">
              <a:rPr lang="en-US" smtClean="0"/>
              <a:pPr/>
              <a:t>69</a:t>
            </a:fld>
            <a:endParaRPr lang="en-US" dirty="0"/>
          </a:p>
        </p:txBody>
      </p:sp>
      <p:grpSp>
        <p:nvGrpSpPr>
          <p:cNvPr id="5" name="Group 4"/>
          <p:cNvGrpSpPr/>
          <p:nvPr/>
        </p:nvGrpSpPr>
        <p:grpSpPr>
          <a:xfrm>
            <a:off x="1333500" y="2406650"/>
            <a:ext cx="1657350" cy="1498600"/>
            <a:chOff x="1257300" y="4857750"/>
            <a:chExt cx="1390650" cy="1498600"/>
          </a:xfrm>
        </p:grpSpPr>
        <p:sp>
          <p:nvSpPr>
            <p:cNvPr id="6" name="Rectangle 5"/>
            <p:cNvSpPr/>
            <p:nvPr/>
          </p:nvSpPr>
          <p:spPr>
            <a:xfrm>
              <a:off x="1257300" y="4857750"/>
              <a:ext cx="1390650" cy="1498600"/>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2400" dirty="0"/>
                <a:t>Person</a:t>
              </a:r>
            </a:p>
          </p:txBody>
        </p:sp>
        <p:sp>
          <p:nvSpPr>
            <p:cNvPr id="7" name="Rectangle 6"/>
            <p:cNvSpPr/>
            <p:nvPr/>
          </p:nvSpPr>
          <p:spPr>
            <a:xfrm>
              <a:off x="1257300" y="5334000"/>
              <a:ext cx="1390650" cy="533400"/>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grpSp>
      <p:grpSp>
        <p:nvGrpSpPr>
          <p:cNvPr id="8" name="Group 7"/>
          <p:cNvGrpSpPr/>
          <p:nvPr/>
        </p:nvGrpSpPr>
        <p:grpSpPr>
          <a:xfrm>
            <a:off x="5886450" y="2406650"/>
            <a:ext cx="1657350" cy="1498600"/>
            <a:chOff x="1257300" y="4857750"/>
            <a:chExt cx="1390650" cy="1498600"/>
          </a:xfrm>
        </p:grpSpPr>
        <p:sp>
          <p:nvSpPr>
            <p:cNvPr id="9" name="Rectangle 8"/>
            <p:cNvSpPr/>
            <p:nvPr/>
          </p:nvSpPr>
          <p:spPr>
            <a:xfrm>
              <a:off x="1257300" y="4857750"/>
              <a:ext cx="1390650" cy="1498600"/>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2400" dirty="0"/>
                <a:t>Book </a:t>
              </a:r>
            </a:p>
          </p:txBody>
        </p:sp>
        <p:sp>
          <p:nvSpPr>
            <p:cNvPr id="10" name="Rectangle 9"/>
            <p:cNvSpPr/>
            <p:nvPr/>
          </p:nvSpPr>
          <p:spPr>
            <a:xfrm>
              <a:off x="1257300" y="5334000"/>
              <a:ext cx="1390650" cy="533400"/>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grpSp>
      <p:cxnSp>
        <p:nvCxnSpPr>
          <p:cNvPr id="11" name="Straight Connector 10"/>
          <p:cNvCxnSpPr>
            <a:stCxn id="6" idx="3"/>
            <a:endCxn id="10" idx="1"/>
          </p:cNvCxnSpPr>
          <p:nvPr/>
        </p:nvCxnSpPr>
        <p:spPr>
          <a:xfrm flipV="1">
            <a:off x="2990850" y="3149600"/>
            <a:ext cx="2895600" cy="6350"/>
          </a:xfrm>
          <a:prstGeom prst="line">
            <a:avLst/>
          </a:prstGeom>
          <a:ln w="3175">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12" name="Isosceles Triangle 11"/>
          <p:cNvSpPr/>
          <p:nvPr/>
        </p:nvSpPr>
        <p:spPr>
          <a:xfrm rot="5400000">
            <a:off x="4362450" y="2590800"/>
            <a:ext cx="400050" cy="381000"/>
          </a:xfrm>
          <a:prstGeom prst="triangle">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13" name="TextBox 12"/>
          <p:cNvSpPr txBox="1"/>
          <p:nvPr/>
        </p:nvSpPr>
        <p:spPr>
          <a:xfrm>
            <a:off x="4219575" y="2171701"/>
            <a:ext cx="1076325" cy="369332"/>
          </a:xfrm>
          <a:prstGeom prst="rect">
            <a:avLst/>
          </a:prstGeom>
          <a:noFill/>
        </p:spPr>
        <p:txBody>
          <a:bodyPr wrap="square" rtlCol="0">
            <a:spAutoFit/>
          </a:bodyPr>
          <a:lstStyle/>
          <a:p>
            <a:r>
              <a:rPr lang="en-US" dirty="0"/>
              <a:t>borrow</a:t>
            </a:r>
          </a:p>
        </p:txBody>
      </p:sp>
      <p:sp>
        <p:nvSpPr>
          <p:cNvPr id="14" name="TextBox 13"/>
          <p:cNvSpPr txBox="1"/>
          <p:nvPr/>
        </p:nvSpPr>
        <p:spPr>
          <a:xfrm>
            <a:off x="3048000" y="2742168"/>
            <a:ext cx="647700" cy="369332"/>
          </a:xfrm>
          <a:prstGeom prst="rect">
            <a:avLst/>
          </a:prstGeom>
          <a:noFill/>
        </p:spPr>
        <p:txBody>
          <a:bodyPr wrap="square" rtlCol="0">
            <a:spAutoFit/>
          </a:bodyPr>
          <a:lstStyle/>
          <a:p>
            <a:r>
              <a:rPr lang="en-US" dirty="0"/>
              <a:t>*</a:t>
            </a:r>
          </a:p>
        </p:txBody>
      </p:sp>
      <p:sp>
        <p:nvSpPr>
          <p:cNvPr id="15" name="TextBox 14"/>
          <p:cNvSpPr txBox="1"/>
          <p:nvPr/>
        </p:nvSpPr>
        <p:spPr>
          <a:xfrm>
            <a:off x="5295900" y="2742168"/>
            <a:ext cx="647700" cy="369332"/>
          </a:xfrm>
          <a:prstGeom prst="rect">
            <a:avLst/>
          </a:prstGeom>
          <a:noFill/>
        </p:spPr>
        <p:txBody>
          <a:bodyPr wrap="square" rtlCol="0">
            <a:spAutoFit/>
          </a:bodyPr>
          <a:lstStyle/>
          <a:p>
            <a:r>
              <a:rPr lang="en-US" dirty="0"/>
              <a:t>*</a:t>
            </a:r>
          </a:p>
        </p:txBody>
      </p:sp>
    </p:spTree>
    <p:extLst>
      <p:ext uri="{BB962C8B-B14F-4D97-AF65-F5344CB8AC3E}">
        <p14:creationId xmlns:p14="http://schemas.microsoft.com/office/powerpoint/2010/main" val="3782448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533400" y="274638"/>
            <a:ext cx="8424863" cy="762000"/>
          </a:xfrm>
          <a:noFill/>
        </p:spPr>
        <p:txBody>
          <a:bodyPr>
            <a:normAutofit fontScale="90000"/>
          </a:bodyPr>
          <a:lstStyle/>
          <a:p>
            <a:pPr>
              <a:lnSpc>
                <a:spcPct val="110000"/>
              </a:lnSpc>
            </a:pPr>
            <a:r>
              <a:rPr kumimoji="0" lang="en-US" altLang="en-US" dirty="0"/>
              <a:t>Requirements Classification (4)</a:t>
            </a:r>
          </a:p>
        </p:txBody>
      </p:sp>
      <p:sp>
        <p:nvSpPr>
          <p:cNvPr id="23555" name="Rectangle 3"/>
          <p:cNvSpPr>
            <a:spLocks noGrp="1" noChangeArrowheads="1"/>
          </p:cNvSpPr>
          <p:nvPr>
            <p:ph idx="1"/>
          </p:nvPr>
        </p:nvSpPr>
        <p:spPr>
          <a:xfrm>
            <a:off x="762000" y="1066801"/>
            <a:ext cx="8153400" cy="2895599"/>
          </a:xfrm>
          <a:noFill/>
        </p:spPr>
        <p:txBody>
          <a:bodyPr>
            <a:normAutofit/>
          </a:bodyPr>
          <a:lstStyle/>
          <a:p>
            <a:pPr marL="342900" indent="-342900">
              <a:spcBef>
                <a:spcPts val="300"/>
              </a:spcBef>
              <a:buFont typeface="Arial" panose="020B0604020202020204" pitchFamily="34" charset="0"/>
              <a:buChar char="•"/>
            </a:pPr>
            <a:r>
              <a:rPr lang="en-US" altLang="en-US" sz="2600" dirty="0"/>
              <a:t>Other classification may be appropriate depending upon the organization’s normal practice and the software application itself</a:t>
            </a:r>
          </a:p>
          <a:p>
            <a:pPr>
              <a:spcBef>
                <a:spcPts val="300"/>
              </a:spcBef>
            </a:pPr>
            <a:endParaRPr lang="en-US" altLang="en-US" sz="2600" dirty="0"/>
          </a:p>
          <a:p>
            <a:pPr marL="342900" indent="-342900">
              <a:spcBef>
                <a:spcPts val="300"/>
              </a:spcBef>
              <a:buFont typeface="Arial" panose="020B0604020202020204" pitchFamily="34" charset="0"/>
              <a:buChar char="•"/>
            </a:pPr>
            <a:r>
              <a:rPr lang="en-US" altLang="en-US" sz="2600" dirty="0"/>
              <a:t>Reading : Text books and research from internet on other classification of requirements </a:t>
            </a:r>
            <a:r>
              <a:rPr kumimoji="0" lang="en-US" altLang="en-US" sz="2600" dirty="0"/>
              <a:t>… </a:t>
            </a:r>
          </a:p>
        </p:txBody>
      </p:sp>
      <p:sp>
        <p:nvSpPr>
          <p:cNvPr id="2" name="Slide Number Placeholder 1"/>
          <p:cNvSpPr>
            <a:spLocks noGrp="1"/>
          </p:cNvSpPr>
          <p:nvPr>
            <p:ph type="sldNum" sz="quarter" idx="12"/>
          </p:nvPr>
        </p:nvSpPr>
        <p:spPr/>
        <p:txBody>
          <a:bodyPr/>
          <a:lstStyle/>
          <a:p>
            <a:fld id="{BFEBEB0A-9E3D-4B14-9782-E2AE3DA60D96}" type="slidenum">
              <a:rPr lang="en-US" smtClean="0"/>
              <a:pPr/>
              <a:t>7</a:t>
            </a:fld>
            <a:endParaRPr lang="en-US"/>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3810000"/>
            <a:ext cx="1524000" cy="243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223453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650" y="228600"/>
            <a:ext cx="8382000" cy="1143000"/>
          </a:xfrm>
        </p:spPr>
        <p:txBody>
          <a:bodyPr>
            <a:normAutofit fontScale="90000"/>
          </a:bodyPr>
          <a:lstStyle/>
          <a:p>
            <a:r>
              <a:rPr lang="en-US" dirty="0"/>
              <a:t>Class Diagram: Complex Association</a:t>
            </a:r>
          </a:p>
        </p:txBody>
      </p:sp>
      <p:sp>
        <p:nvSpPr>
          <p:cNvPr id="3" name="Content Placeholder 2"/>
          <p:cNvSpPr>
            <a:spLocks noGrp="1"/>
          </p:cNvSpPr>
          <p:nvPr>
            <p:ph idx="1"/>
          </p:nvPr>
        </p:nvSpPr>
        <p:spPr>
          <a:xfrm>
            <a:off x="381000" y="1447800"/>
            <a:ext cx="8305800" cy="685800"/>
          </a:xfrm>
        </p:spPr>
        <p:txBody>
          <a:bodyPr>
            <a:normAutofit/>
          </a:bodyPr>
          <a:lstStyle/>
          <a:p>
            <a:pPr marL="0" indent="0">
              <a:buNone/>
            </a:pPr>
            <a:r>
              <a:rPr lang="en-US" sz="2600" b="1" dirty="0"/>
              <a:t>Association Class</a:t>
            </a:r>
          </a:p>
        </p:txBody>
      </p:sp>
      <p:sp>
        <p:nvSpPr>
          <p:cNvPr id="4" name="Slide Number Placeholder 3"/>
          <p:cNvSpPr>
            <a:spLocks noGrp="1"/>
          </p:cNvSpPr>
          <p:nvPr>
            <p:ph type="sldNum" sz="quarter" idx="12"/>
          </p:nvPr>
        </p:nvSpPr>
        <p:spPr/>
        <p:txBody>
          <a:bodyPr/>
          <a:lstStyle/>
          <a:p>
            <a:fld id="{305CB61D-FC35-42B4-91C9-278C4754DF0C}" type="slidenum">
              <a:rPr lang="en-US" smtClean="0"/>
              <a:pPr/>
              <a:t>70</a:t>
            </a:fld>
            <a:endParaRPr lang="en-US" dirty="0"/>
          </a:p>
        </p:txBody>
      </p:sp>
      <p:grpSp>
        <p:nvGrpSpPr>
          <p:cNvPr id="5" name="Group 4"/>
          <p:cNvGrpSpPr/>
          <p:nvPr/>
        </p:nvGrpSpPr>
        <p:grpSpPr>
          <a:xfrm>
            <a:off x="1333500" y="2406650"/>
            <a:ext cx="1657350" cy="1498600"/>
            <a:chOff x="1257300" y="4857750"/>
            <a:chExt cx="1390650" cy="1498600"/>
          </a:xfrm>
        </p:grpSpPr>
        <p:sp>
          <p:nvSpPr>
            <p:cNvPr id="6" name="Rectangle 5"/>
            <p:cNvSpPr/>
            <p:nvPr/>
          </p:nvSpPr>
          <p:spPr>
            <a:xfrm>
              <a:off x="1257300" y="4857750"/>
              <a:ext cx="1390650" cy="1498600"/>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2400" dirty="0"/>
                <a:t>Person</a:t>
              </a:r>
            </a:p>
          </p:txBody>
        </p:sp>
        <p:sp>
          <p:nvSpPr>
            <p:cNvPr id="7" name="Rectangle 6"/>
            <p:cNvSpPr/>
            <p:nvPr/>
          </p:nvSpPr>
          <p:spPr>
            <a:xfrm>
              <a:off x="1257300" y="5334000"/>
              <a:ext cx="1390650" cy="533400"/>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grpSp>
      <p:grpSp>
        <p:nvGrpSpPr>
          <p:cNvPr id="8" name="Group 7"/>
          <p:cNvGrpSpPr/>
          <p:nvPr/>
        </p:nvGrpSpPr>
        <p:grpSpPr>
          <a:xfrm>
            <a:off x="5886450" y="2406650"/>
            <a:ext cx="1657350" cy="1498600"/>
            <a:chOff x="1257300" y="4857750"/>
            <a:chExt cx="1390650" cy="1498600"/>
          </a:xfrm>
        </p:grpSpPr>
        <p:sp>
          <p:nvSpPr>
            <p:cNvPr id="9" name="Rectangle 8"/>
            <p:cNvSpPr/>
            <p:nvPr/>
          </p:nvSpPr>
          <p:spPr>
            <a:xfrm>
              <a:off x="1257300" y="4857750"/>
              <a:ext cx="1390650" cy="1498600"/>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2400" dirty="0"/>
                <a:t>Book </a:t>
              </a:r>
            </a:p>
          </p:txBody>
        </p:sp>
        <p:sp>
          <p:nvSpPr>
            <p:cNvPr id="10" name="Rectangle 9"/>
            <p:cNvSpPr/>
            <p:nvPr/>
          </p:nvSpPr>
          <p:spPr>
            <a:xfrm>
              <a:off x="1257300" y="5334000"/>
              <a:ext cx="1390650" cy="533400"/>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grpSp>
      <p:cxnSp>
        <p:nvCxnSpPr>
          <p:cNvPr id="11" name="Straight Connector 10"/>
          <p:cNvCxnSpPr>
            <a:stCxn id="6" idx="3"/>
            <a:endCxn id="10" idx="1"/>
          </p:cNvCxnSpPr>
          <p:nvPr/>
        </p:nvCxnSpPr>
        <p:spPr>
          <a:xfrm flipV="1">
            <a:off x="2990850" y="3149600"/>
            <a:ext cx="2895600" cy="6350"/>
          </a:xfrm>
          <a:prstGeom prst="line">
            <a:avLst/>
          </a:prstGeom>
          <a:ln w="3175">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3048000" y="2742168"/>
            <a:ext cx="647700" cy="369332"/>
          </a:xfrm>
          <a:prstGeom prst="rect">
            <a:avLst/>
          </a:prstGeom>
          <a:noFill/>
        </p:spPr>
        <p:txBody>
          <a:bodyPr wrap="square" rtlCol="0">
            <a:spAutoFit/>
          </a:bodyPr>
          <a:lstStyle/>
          <a:p>
            <a:r>
              <a:rPr lang="en-US" dirty="0"/>
              <a:t>*</a:t>
            </a:r>
          </a:p>
        </p:txBody>
      </p:sp>
      <p:sp>
        <p:nvSpPr>
          <p:cNvPr id="15" name="TextBox 14"/>
          <p:cNvSpPr txBox="1"/>
          <p:nvPr/>
        </p:nvSpPr>
        <p:spPr>
          <a:xfrm>
            <a:off x="5295900" y="2742168"/>
            <a:ext cx="647700" cy="369332"/>
          </a:xfrm>
          <a:prstGeom prst="rect">
            <a:avLst/>
          </a:prstGeom>
          <a:noFill/>
        </p:spPr>
        <p:txBody>
          <a:bodyPr wrap="square" rtlCol="0">
            <a:spAutoFit/>
          </a:bodyPr>
          <a:lstStyle/>
          <a:p>
            <a:r>
              <a:rPr lang="en-US" dirty="0"/>
              <a:t>*</a:t>
            </a:r>
          </a:p>
        </p:txBody>
      </p:sp>
      <p:grpSp>
        <p:nvGrpSpPr>
          <p:cNvPr id="16" name="Group 15"/>
          <p:cNvGrpSpPr/>
          <p:nvPr/>
        </p:nvGrpSpPr>
        <p:grpSpPr>
          <a:xfrm>
            <a:off x="3609975" y="4248150"/>
            <a:ext cx="1657350" cy="1498600"/>
            <a:chOff x="1257300" y="4857750"/>
            <a:chExt cx="1390650" cy="1498600"/>
          </a:xfrm>
        </p:grpSpPr>
        <p:sp>
          <p:nvSpPr>
            <p:cNvPr id="17" name="Rectangle 16"/>
            <p:cNvSpPr/>
            <p:nvPr/>
          </p:nvSpPr>
          <p:spPr>
            <a:xfrm>
              <a:off x="1257300" y="4857750"/>
              <a:ext cx="1390650" cy="1498600"/>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2400" dirty="0"/>
                <a:t>Borrow </a:t>
              </a:r>
            </a:p>
          </p:txBody>
        </p:sp>
        <p:sp>
          <p:nvSpPr>
            <p:cNvPr id="18" name="Rectangle 17"/>
            <p:cNvSpPr/>
            <p:nvPr/>
          </p:nvSpPr>
          <p:spPr>
            <a:xfrm>
              <a:off x="1257300" y="5334000"/>
              <a:ext cx="1390650" cy="704850"/>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14300"/>
              <a:r>
                <a:rPr lang="en-US" dirty="0" err="1"/>
                <a:t>fromDate</a:t>
              </a:r>
              <a:endParaRPr lang="en-US" dirty="0"/>
            </a:p>
            <a:p>
              <a:pPr marL="114300"/>
              <a:r>
                <a:rPr lang="en-US" dirty="0" err="1"/>
                <a:t>toDate</a:t>
              </a:r>
              <a:endParaRPr lang="en-US" dirty="0"/>
            </a:p>
          </p:txBody>
        </p:sp>
      </p:grpSp>
      <p:cxnSp>
        <p:nvCxnSpPr>
          <p:cNvPr id="20" name="Straight Connector 19"/>
          <p:cNvCxnSpPr/>
          <p:nvPr/>
        </p:nvCxnSpPr>
        <p:spPr>
          <a:xfrm flipV="1">
            <a:off x="4438650" y="3149600"/>
            <a:ext cx="0" cy="1097280"/>
          </a:xfrm>
          <a:prstGeom prst="line">
            <a:avLst/>
          </a:prstGeom>
          <a:ln w="3175">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3505200" y="3839448"/>
            <a:ext cx="1076325" cy="369332"/>
          </a:xfrm>
          <a:prstGeom prst="rect">
            <a:avLst/>
          </a:prstGeom>
          <a:noFill/>
        </p:spPr>
        <p:txBody>
          <a:bodyPr wrap="square" rtlCol="0">
            <a:spAutoFit/>
          </a:bodyPr>
          <a:lstStyle/>
          <a:p>
            <a:r>
              <a:rPr lang="en-US" dirty="0"/>
              <a:t>borrow</a:t>
            </a:r>
          </a:p>
        </p:txBody>
      </p:sp>
      <p:sp>
        <p:nvSpPr>
          <p:cNvPr id="19" name="TextBox 18"/>
          <p:cNvSpPr txBox="1"/>
          <p:nvPr/>
        </p:nvSpPr>
        <p:spPr>
          <a:xfrm>
            <a:off x="5591175" y="5106084"/>
            <a:ext cx="1924050" cy="646331"/>
          </a:xfrm>
          <a:prstGeom prst="rect">
            <a:avLst/>
          </a:prstGeom>
          <a:noFill/>
        </p:spPr>
        <p:txBody>
          <a:bodyPr wrap="square" rtlCol="0">
            <a:spAutoFit/>
          </a:bodyPr>
          <a:lstStyle/>
          <a:p>
            <a:r>
              <a:rPr lang="en-US" b="1" dirty="0">
                <a:solidFill>
                  <a:srgbClr val="0033CC"/>
                </a:solidFill>
              </a:rPr>
              <a:t>Association Class</a:t>
            </a:r>
          </a:p>
        </p:txBody>
      </p:sp>
    </p:spTree>
    <p:extLst>
      <p:ext uri="{BB962C8B-B14F-4D97-AF65-F5344CB8AC3E}">
        <p14:creationId xmlns:p14="http://schemas.microsoft.com/office/powerpoint/2010/main" val="166141717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625" y="228600"/>
            <a:ext cx="8229600" cy="1143000"/>
          </a:xfrm>
        </p:spPr>
        <p:txBody>
          <a:bodyPr>
            <a:normAutofit fontScale="90000"/>
          </a:bodyPr>
          <a:lstStyle/>
          <a:p>
            <a:r>
              <a:rPr lang="en-US" dirty="0"/>
              <a:t>Class Diagram: Complex Association</a:t>
            </a:r>
          </a:p>
        </p:txBody>
      </p:sp>
      <p:sp>
        <p:nvSpPr>
          <p:cNvPr id="3" name="Content Placeholder 2"/>
          <p:cNvSpPr>
            <a:spLocks noGrp="1"/>
          </p:cNvSpPr>
          <p:nvPr>
            <p:ph idx="1"/>
          </p:nvPr>
        </p:nvSpPr>
        <p:spPr>
          <a:xfrm>
            <a:off x="457200" y="1355835"/>
            <a:ext cx="8229600" cy="777765"/>
          </a:xfrm>
        </p:spPr>
        <p:txBody>
          <a:bodyPr>
            <a:normAutofit/>
          </a:bodyPr>
          <a:lstStyle/>
          <a:p>
            <a:pPr marL="0" indent="0">
              <a:buNone/>
            </a:pPr>
            <a:r>
              <a:rPr lang="en-US" sz="2600" b="1" dirty="0"/>
              <a:t>Association Class</a:t>
            </a:r>
          </a:p>
        </p:txBody>
      </p:sp>
      <p:sp>
        <p:nvSpPr>
          <p:cNvPr id="4" name="Slide Number Placeholder 3"/>
          <p:cNvSpPr>
            <a:spLocks noGrp="1"/>
          </p:cNvSpPr>
          <p:nvPr>
            <p:ph type="sldNum" sz="quarter" idx="12"/>
          </p:nvPr>
        </p:nvSpPr>
        <p:spPr/>
        <p:txBody>
          <a:bodyPr/>
          <a:lstStyle/>
          <a:p>
            <a:fld id="{305CB61D-FC35-42B4-91C9-278C4754DF0C}" type="slidenum">
              <a:rPr lang="en-US" smtClean="0"/>
              <a:pPr/>
              <a:t>71</a:t>
            </a:fld>
            <a:endParaRPr lang="en-US" dirty="0"/>
          </a:p>
        </p:txBody>
      </p:sp>
      <p:grpSp>
        <p:nvGrpSpPr>
          <p:cNvPr id="5" name="Group 4"/>
          <p:cNvGrpSpPr/>
          <p:nvPr/>
        </p:nvGrpSpPr>
        <p:grpSpPr>
          <a:xfrm>
            <a:off x="533400" y="2406650"/>
            <a:ext cx="1657350" cy="1498600"/>
            <a:chOff x="1257300" y="4857750"/>
            <a:chExt cx="1390650" cy="1498600"/>
          </a:xfrm>
        </p:grpSpPr>
        <p:sp>
          <p:nvSpPr>
            <p:cNvPr id="6" name="Rectangle 5"/>
            <p:cNvSpPr/>
            <p:nvPr/>
          </p:nvSpPr>
          <p:spPr>
            <a:xfrm>
              <a:off x="1257300" y="4857750"/>
              <a:ext cx="1390650" cy="1498600"/>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2400" dirty="0"/>
                <a:t>Person</a:t>
              </a:r>
            </a:p>
          </p:txBody>
        </p:sp>
        <p:sp>
          <p:nvSpPr>
            <p:cNvPr id="7" name="Rectangle 6"/>
            <p:cNvSpPr/>
            <p:nvPr/>
          </p:nvSpPr>
          <p:spPr>
            <a:xfrm>
              <a:off x="1257300" y="5334000"/>
              <a:ext cx="1390650" cy="533400"/>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grpSp>
      <p:grpSp>
        <p:nvGrpSpPr>
          <p:cNvPr id="8" name="Group 7"/>
          <p:cNvGrpSpPr/>
          <p:nvPr/>
        </p:nvGrpSpPr>
        <p:grpSpPr>
          <a:xfrm>
            <a:off x="6896100" y="2406650"/>
            <a:ext cx="1657350" cy="1498600"/>
            <a:chOff x="1257300" y="4857750"/>
            <a:chExt cx="1390650" cy="1498600"/>
          </a:xfrm>
        </p:grpSpPr>
        <p:sp>
          <p:nvSpPr>
            <p:cNvPr id="9" name="Rectangle 8"/>
            <p:cNvSpPr/>
            <p:nvPr/>
          </p:nvSpPr>
          <p:spPr>
            <a:xfrm>
              <a:off x="1257300" y="4857750"/>
              <a:ext cx="1390650" cy="1498600"/>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2400" dirty="0"/>
                <a:t>Book </a:t>
              </a:r>
            </a:p>
          </p:txBody>
        </p:sp>
        <p:sp>
          <p:nvSpPr>
            <p:cNvPr id="10" name="Rectangle 9"/>
            <p:cNvSpPr/>
            <p:nvPr/>
          </p:nvSpPr>
          <p:spPr>
            <a:xfrm>
              <a:off x="1257300" y="5334000"/>
              <a:ext cx="1390650" cy="533400"/>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grpSp>
      <p:cxnSp>
        <p:nvCxnSpPr>
          <p:cNvPr id="11" name="Straight Connector 10"/>
          <p:cNvCxnSpPr>
            <a:stCxn id="6" idx="3"/>
            <a:endCxn id="10" idx="1"/>
          </p:cNvCxnSpPr>
          <p:nvPr/>
        </p:nvCxnSpPr>
        <p:spPr>
          <a:xfrm flipV="1">
            <a:off x="2190750" y="3149600"/>
            <a:ext cx="4705350" cy="6350"/>
          </a:xfrm>
          <a:prstGeom prst="line">
            <a:avLst/>
          </a:prstGeom>
          <a:ln w="3175">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3124200" y="2742168"/>
            <a:ext cx="647700" cy="369332"/>
          </a:xfrm>
          <a:prstGeom prst="rect">
            <a:avLst/>
          </a:prstGeom>
          <a:noFill/>
        </p:spPr>
        <p:txBody>
          <a:bodyPr wrap="square" rtlCol="0">
            <a:spAutoFit/>
          </a:bodyPr>
          <a:lstStyle/>
          <a:p>
            <a:r>
              <a:rPr lang="en-US" dirty="0"/>
              <a:t>0..*</a:t>
            </a:r>
          </a:p>
        </p:txBody>
      </p:sp>
      <p:sp>
        <p:nvSpPr>
          <p:cNvPr id="15" name="TextBox 14"/>
          <p:cNvSpPr txBox="1"/>
          <p:nvPr/>
        </p:nvSpPr>
        <p:spPr>
          <a:xfrm>
            <a:off x="5295900" y="2742168"/>
            <a:ext cx="647700" cy="369332"/>
          </a:xfrm>
          <a:prstGeom prst="rect">
            <a:avLst/>
          </a:prstGeom>
          <a:noFill/>
        </p:spPr>
        <p:txBody>
          <a:bodyPr wrap="square" rtlCol="0">
            <a:spAutoFit/>
          </a:bodyPr>
          <a:lstStyle/>
          <a:p>
            <a:r>
              <a:rPr lang="en-US" dirty="0"/>
              <a:t>0..*</a:t>
            </a:r>
          </a:p>
        </p:txBody>
      </p:sp>
      <p:grpSp>
        <p:nvGrpSpPr>
          <p:cNvPr id="16" name="Group 15"/>
          <p:cNvGrpSpPr/>
          <p:nvPr/>
        </p:nvGrpSpPr>
        <p:grpSpPr>
          <a:xfrm>
            <a:off x="3609975" y="2406650"/>
            <a:ext cx="1657350" cy="2203451"/>
            <a:chOff x="1257300" y="4857750"/>
            <a:chExt cx="1390650" cy="1261262"/>
          </a:xfrm>
        </p:grpSpPr>
        <p:sp>
          <p:nvSpPr>
            <p:cNvPr id="17" name="Rectangle 16"/>
            <p:cNvSpPr/>
            <p:nvPr/>
          </p:nvSpPr>
          <p:spPr>
            <a:xfrm>
              <a:off x="1257300" y="4857750"/>
              <a:ext cx="1390650" cy="1261262"/>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2400" dirty="0"/>
                <a:t>Borrow </a:t>
              </a:r>
            </a:p>
          </p:txBody>
        </p:sp>
        <p:sp>
          <p:nvSpPr>
            <p:cNvPr id="18" name="Rectangle 17"/>
            <p:cNvSpPr/>
            <p:nvPr/>
          </p:nvSpPr>
          <p:spPr>
            <a:xfrm>
              <a:off x="1257300" y="5126823"/>
              <a:ext cx="1390650" cy="842518"/>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14300"/>
              <a:r>
                <a:rPr lang="en-US" dirty="0" err="1"/>
                <a:t>PersonID</a:t>
              </a:r>
              <a:endParaRPr lang="en-US" dirty="0"/>
            </a:p>
            <a:p>
              <a:pPr marL="114300"/>
              <a:r>
                <a:rPr lang="en-US" dirty="0" err="1"/>
                <a:t>BookID</a:t>
              </a:r>
              <a:endParaRPr lang="en-US" dirty="0"/>
            </a:p>
            <a:p>
              <a:pPr marL="114300"/>
              <a:r>
                <a:rPr lang="en-US" dirty="0" err="1"/>
                <a:t>fromDate</a:t>
              </a:r>
              <a:endParaRPr lang="en-US" dirty="0"/>
            </a:p>
            <a:p>
              <a:pPr marL="114300"/>
              <a:r>
                <a:rPr lang="en-US" dirty="0" err="1"/>
                <a:t>toDate</a:t>
              </a:r>
              <a:endParaRPr lang="en-US" dirty="0"/>
            </a:p>
          </p:txBody>
        </p:sp>
      </p:grpSp>
      <p:sp>
        <p:nvSpPr>
          <p:cNvPr id="12" name="Rectangle 11"/>
          <p:cNvSpPr/>
          <p:nvPr/>
        </p:nvSpPr>
        <p:spPr>
          <a:xfrm>
            <a:off x="561974" y="5024735"/>
            <a:ext cx="7343775" cy="646331"/>
          </a:xfrm>
          <a:prstGeom prst="rect">
            <a:avLst/>
          </a:prstGeom>
        </p:spPr>
        <p:txBody>
          <a:bodyPr wrap="square">
            <a:spAutoFit/>
          </a:bodyPr>
          <a:lstStyle/>
          <a:p>
            <a:r>
              <a:rPr lang="en-US" dirty="0"/>
              <a:t>The association class is drawn as an individual class with a separate association to each of the other classes</a:t>
            </a:r>
          </a:p>
        </p:txBody>
      </p:sp>
      <p:sp>
        <p:nvSpPr>
          <p:cNvPr id="22" name="TextBox 21"/>
          <p:cNvSpPr txBox="1"/>
          <p:nvPr/>
        </p:nvSpPr>
        <p:spPr>
          <a:xfrm>
            <a:off x="2190750" y="2742168"/>
            <a:ext cx="647700" cy="369332"/>
          </a:xfrm>
          <a:prstGeom prst="rect">
            <a:avLst/>
          </a:prstGeom>
          <a:noFill/>
        </p:spPr>
        <p:txBody>
          <a:bodyPr wrap="square" rtlCol="0">
            <a:spAutoFit/>
          </a:bodyPr>
          <a:lstStyle/>
          <a:p>
            <a:r>
              <a:rPr lang="en-US" dirty="0"/>
              <a:t>1</a:t>
            </a:r>
          </a:p>
        </p:txBody>
      </p:sp>
      <p:sp>
        <p:nvSpPr>
          <p:cNvPr id="23" name="TextBox 22"/>
          <p:cNvSpPr txBox="1"/>
          <p:nvPr/>
        </p:nvSpPr>
        <p:spPr>
          <a:xfrm>
            <a:off x="6248400" y="2742168"/>
            <a:ext cx="647700" cy="369332"/>
          </a:xfrm>
          <a:prstGeom prst="rect">
            <a:avLst/>
          </a:prstGeom>
          <a:noFill/>
        </p:spPr>
        <p:txBody>
          <a:bodyPr wrap="square" rtlCol="0">
            <a:spAutoFit/>
          </a:bodyPr>
          <a:lstStyle/>
          <a:p>
            <a:pPr algn="r"/>
            <a:r>
              <a:rPr lang="en-US" dirty="0"/>
              <a:t>1</a:t>
            </a:r>
          </a:p>
        </p:txBody>
      </p:sp>
    </p:spTree>
    <p:extLst>
      <p:ext uri="{BB962C8B-B14F-4D97-AF65-F5344CB8AC3E}">
        <p14:creationId xmlns:p14="http://schemas.microsoft.com/office/powerpoint/2010/main" val="143445933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716" y="152400"/>
            <a:ext cx="8610600" cy="1143000"/>
          </a:xfrm>
        </p:spPr>
        <p:txBody>
          <a:bodyPr>
            <a:normAutofit fontScale="90000"/>
          </a:bodyPr>
          <a:lstStyle/>
          <a:p>
            <a:r>
              <a:rPr lang="en-US" dirty="0"/>
              <a:t>Class Diagram: Complex Association</a:t>
            </a:r>
          </a:p>
        </p:txBody>
      </p:sp>
      <p:sp>
        <p:nvSpPr>
          <p:cNvPr id="3" name="Content Placeholder 2"/>
          <p:cNvSpPr>
            <a:spLocks noGrp="1"/>
          </p:cNvSpPr>
          <p:nvPr>
            <p:ph idx="1"/>
          </p:nvPr>
        </p:nvSpPr>
        <p:spPr>
          <a:xfrm>
            <a:off x="381000" y="1355835"/>
            <a:ext cx="8305800" cy="4336627"/>
          </a:xfrm>
        </p:spPr>
        <p:txBody>
          <a:bodyPr>
            <a:normAutofit/>
          </a:bodyPr>
          <a:lstStyle/>
          <a:p>
            <a:pPr marL="0" indent="0">
              <a:buNone/>
            </a:pPr>
            <a:r>
              <a:rPr lang="en-US" sz="2600" b="1" dirty="0">
                <a:solidFill>
                  <a:srgbClr val="C00000"/>
                </a:solidFill>
              </a:rPr>
              <a:t>Qualified Association</a:t>
            </a:r>
          </a:p>
          <a:p>
            <a:pPr marL="457200" indent="-457200">
              <a:buFont typeface="Wingdings" panose="05000000000000000000" pitchFamily="2" charset="2"/>
              <a:buChar char="Ø"/>
            </a:pPr>
            <a:r>
              <a:rPr lang="en-US" sz="2600" dirty="0"/>
              <a:t>Assign a unique attribute value/qualifier</a:t>
            </a:r>
          </a:p>
          <a:p>
            <a:pPr marL="457200" indent="-457200">
              <a:buFont typeface="Wingdings" panose="05000000000000000000" pitchFamily="2" charset="2"/>
              <a:buChar char="Ø"/>
            </a:pPr>
            <a:r>
              <a:rPr lang="en-US" sz="2600" dirty="0"/>
              <a:t>E.g. a bank has many customers, but each customer can have accounts at many banks</a:t>
            </a:r>
          </a:p>
        </p:txBody>
      </p:sp>
      <p:sp>
        <p:nvSpPr>
          <p:cNvPr id="4" name="Slide Number Placeholder 3"/>
          <p:cNvSpPr>
            <a:spLocks noGrp="1"/>
          </p:cNvSpPr>
          <p:nvPr>
            <p:ph type="sldNum" sz="quarter" idx="12"/>
          </p:nvPr>
        </p:nvSpPr>
        <p:spPr/>
        <p:txBody>
          <a:bodyPr/>
          <a:lstStyle/>
          <a:p>
            <a:fld id="{305CB61D-FC35-42B4-91C9-278C4754DF0C}" type="slidenum">
              <a:rPr lang="en-US" smtClean="0"/>
              <a:pPr/>
              <a:t>72</a:t>
            </a:fld>
            <a:endParaRPr lang="en-US" dirty="0"/>
          </a:p>
        </p:txBody>
      </p:sp>
      <p:grpSp>
        <p:nvGrpSpPr>
          <p:cNvPr id="5" name="Group 4"/>
          <p:cNvGrpSpPr/>
          <p:nvPr/>
        </p:nvGrpSpPr>
        <p:grpSpPr>
          <a:xfrm>
            <a:off x="1390650" y="4332041"/>
            <a:ext cx="1657350" cy="1498600"/>
            <a:chOff x="1257300" y="4857750"/>
            <a:chExt cx="1390650" cy="1498600"/>
          </a:xfrm>
        </p:grpSpPr>
        <p:sp>
          <p:nvSpPr>
            <p:cNvPr id="6" name="Rectangle 5"/>
            <p:cNvSpPr/>
            <p:nvPr/>
          </p:nvSpPr>
          <p:spPr>
            <a:xfrm>
              <a:off x="1257300" y="4857750"/>
              <a:ext cx="1390650" cy="1498600"/>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2400" dirty="0"/>
                <a:t>Bank</a:t>
              </a:r>
            </a:p>
          </p:txBody>
        </p:sp>
        <p:sp>
          <p:nvSpPr>
            <p:cNvPr id="7" name="Rectangle 6"/>
            <p:cNvSpPr/>
            <p:nvPr/>
          </p:nvSpPr>
          <p:spPr>
            <a:xfrm>
              <a:off x="1257300" y="5334000"/>
              <a:ext cx="1390650" cy="533400"/>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grpSp>
      <p:grpSp>
        <p:nvGrpSpPr>
          <p:cNvPr id="8" name="Group 7"/>
          <p:cNvGrpSpPr/>
          <p:nvPr/>
        </p:nvGrpSpPr>
        <p:grpSpPr>
          <a:xfrm>
            <a:off x="5943600" y="4332041"/>
            <a:ext cx="1657350" cy="1498600"/>
            <a:chOff x="1257300" y="4857750"/>
            <a:chExt cx="1390650" cy="1498600"/>
          </a:xfrm>
        </p:grpSpPr>
        <p:sp>
          <p:nvSpPr>
            <p:cNvPr id="9" name="Rectangle 8"/>
            <p:cNvSpPr/>
            <p:nvPr/>
          </p:nvSpPr>
          <p:spPr>
            <a:xfrm>
              <a:off x="1257300" y="4857750"/>
              <a:ext cx="1390650" cy="1498600"/>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2400" dirty="0"/>
                <a:t>Customer</a:t>
              </a:r>
            </a:p>
          </p:txBody>
        </p:sp>
        <p:sp>
          <p:nvSpPr>
            <p:cNvPr id="10" name="Rectangle 9"/>
            <p:cNvSpPr/>
            <p:nvPr/>
          </p:nvSpPr>
          <p:spPr>
            <a:xfrm>
              <a:off x="1257300" y="5334000"/>
              <a:ext cx="1390650" cy="533400"/>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grpSp>
      <p:cxnSp>
        <p:nvCxnSpPr>
          <p:cNvPr id="11" name="Straight Connector 10"/>
          <p:cNvCxnSpPr>
            <a:stCxn id="6" idx="3"/>
            <a:endCxn id="10" idx="1"/>
          </p:cNvCxnSpPr>
          <p:nvPr/>
        </p:nvCxnSpPr>
        <p:spPr>
          <a:xfrm flipV="1">
            <a:off x="3048000" y="5074991"/>
            <a:ext cx="2895600" cy="6350"/>
          </a:xfrm>
          <a:prstGeom prst="line">
            <a:avLst/>
          </a:prstGeom>
          <a:ln w="3175">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12" name="Isosceles Triangle 11"/>
          <p:cNvSpPr/>
          <p:nvPr/>
        </p:nvSpPr>
        <p:spPr>
          <a:xfrm rot="16200000" flipH="1">
            <a:off x="4419600" y="4516191"/>
            <a:ext cx="400050" cy="381000"/>
          </a:xfrm>
          <a:prstGeom prst="triangle">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13" name="TextBox 12"/>
          <p:cNvSpPr txBox="1"/>
          <p:nvPr/>
        </p:nvSpPr>
        <p:spPr>
          <a:xfrm>
            <a:off x="3882981" y="4097092"/>
            <a:ext cx="1470070" cy="369332"/>
          </a:xfrm>
          <a:prstGeom prst="rect">
            <a:avLst/>
          </a:prstGeom>
          <a:noFill/>
        </p:spPr>
        <p:txBody>
          <a:bodyPr wrap="square" rtlCol="0">
            <a:spAutoFit/>
          </a:bodyPr>
          <a:lstStyle/>
          <a:p>
            <a:r>
              <a:rPr lang="en-US" dirty="0"/>
              <a:t>Banks with</a:t>
            </a:r>
          </a:p>
        </p:txBody>
      </p:sp>
      <p:sp>
        <p:nvSpPr>
          <p:cNvPr id="14" name="TextBox 13"/>
          <p:cNvSpPr txBox="1"/>
          <p:nvPr/>
        </p:nvSpPr>
        <p:spPr>
          <a:xfrm>
            <a:off x="3105150" y="4667559"/>
            <a:ext cx="647700" cy="369332"/>
          </a:xfrm>
          <a:prstGeom prst="rect">
            <a:avLst/>
          </a:prstGeom>
          <a:noFill/>
        </p:spPr>
        <p:txBody>
          <a:bodyPr wrap="square" rtlCol="0">
            <a:spAutoFit/>
          </a:bodyPr>
          <a:lstStyle/>
          <a:p>
            <a:r>
              <a:rPr lang="en-US" dirty="0"/>
              <a:t>*</a:t>
            </a:r>
          </a:p>
        </p:txBody>
      </p:sp>
      <p:sp>
        <p:nvSpPr>
          <p:cNvPr id="15" name="TextBox 14"/>
          <p:cNvSpPr txBox="1"/>
          <p:nvPr/>
        </p:nvSpPr>
        <p:spPr>
          <a:xfrm>
            <a:off x="5353050" y="4667559"/>
            <a:ext cx="647700" cy="369332"/>
          </a:xfrm>
          <a:prstGeom prst="rect">
            <a:avLst/>
          </a:prstGeom>
          <a:noFill/>
        </p:spPr>
        <p:txBody>
          <a:bodyPr wrap="square" rtlCol="0">
            <a:spAutoFit/>
          </a:bodyPr>
          <a:lstStyle/>
          <a:p>
            <a:r>
              <a:rPr lang="en-US" dirty="0"/>
              <a:t>*</a:t>
            </a:r>
          </a:p>
        </p:txBody>
      </p:sp>
    </p:spTree>
    <p:extLst>
      <p:ext uri="{BB962C8B-B14F-4D97-AF65-F5344CB8AC3E}">
        <p14:creationId xmlns:p14="http://schemas.microsoft.com/office/powerpoint/2010/main" val="152224395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145" y="228600"/>
            <a:ext cx="8763000" cy="1143000"/>
          </a:xfrm>
        </p:spPr>
        <p:txBody>
          <a:bodyPr>
            <a:normAutofit fontScale="90000"/>
          </a:bodyPr>
          <a:lstStyle/>
          <a:p>
            <a:r>
              <a:rPr lang="en-US" dirty="0"/>
              <a:t>Class Diagram: Complex Association</a:t>
            </a:r>
          </a:p>
        </p:txBody>
      </p:sp>
      <p:sp>
        <p:nvSpPr>
          <p:cNvPr id="3" name="Content Placeholder 2"/>
          <p:cNvSpPr>
            <a:spLocks noGrp="1"/>
          </p:cNvSpPr>
          <p:nvPr>
            <p:ph idx="1"/>
          </p:nvPr>
        </p:nvSpPr>
        <p:spPr>
          <a:xfrm>
            <a:off x="457200" y="1355835"/>
            <a:ext cx="8229600" cy="4336627"/>
          </a:xfrm>
        </p:spPr>
        <p:txBody>
          <a:bodyPr>
            <a:normAutofit/>
          </a:bodyPr>
          <a:lstStyle/>
          <a:p>
            <a:pPr marL="0" indent="0">
              <a:buNone/>
            </a:pPr>
            <a:r>
              <a:rPr lang="en-US" sz="2400" b="1" dirty="0">
                <a:solidFill>
                  <a:srgbClr val="C00000"/>
                </a:solidFill>
              </a:rPr>
              <a:t>Qualified Association</a:t>
            </a:r>
          </a:p>
          <a:p>
            <a:pPr marL="342900" indent="-342900">
              <a:buFont typeface="Wingdings" panose="05000000000000000000" pitchFamily="2" charset="2"/>
              <a:buChar char="Ø"/>
            </a:pPr>
            <a:r>
              <a:rPr lang="en-US" sz="2400" dirty="0"/>
              <a:t>From the bank’s perspective , the situation is resolved each time because each customer is given a Unique Customer Number.</a:t>
            </a:r>
          </a:p>
          <a:p>
            <a:pPr marL="342900" indent="-342900">
              <a:buFont typeface="Wingdings" panose="05000000000000000000" pitchFamily="2" charset="2"/>
              <a:buChar char="Ø"/>
            </a:pPr>
            <a:r>
              <a:rPr lang="en-US" sz="2400" dirty="0"/>
              <a:t>At any time, the bank needs to refer to a customer, the </a:t>
            </a:r>
            <a:r>
              <a:rPr lang="en-US" sz="2400" dirty="0" err="1"/>
              <a:t>custRef</a:t>
            </a:r>
            <a:r>
              <a:rPr lang="en-US" sz="2400" dirty="0"/>
              <a:t> attribute on the class acts as an index directly to the customer concerned</a:t>
            </a:r>
          </a:p>
        </p:txBody>
      </p:sp>
      <p:sp>
        <p:nvSpPr>
          <p:cNvPr id="4" name="Slide Number Placeholder 3"/>
          <p:cNvSpPr>
            <a:spLocks noGrp="1"/>
          </p:cNvSpPr>
          <p:nvPr>
            <p:ph type="sldNum" sz="quarter" idx="12"/>
          </p:nvPr>
        </p:nvSpPr>
        <p:spPr/>
        <p:txBody>
          <a:bodyPr/>
          <a:lstStyle/>
          <a:p>
            <a:fld id="{305CB61D-FC35-42B4-91C9-278C4754DF0C}" type="slidenum">
              <a:rPr lang="en-US" smtClean="0"/>
              <a:pPr/>
              <a:t>73</a:t>
            </a:fld>
            <a:endParaRPr lang="en-US" dirty="0"/>
          </a:p>
        </p:txBody>
      </p:sp>
    </p:spTree>
    <p:extLst>
      <p:ext uri="{BB962C8B-B14F-4D97-AF65-F5344CB8AC3E}">
        <p14:creationId xmlns:p14="http://schemas.microsoft.com/office/powerpoint/2010/main" val="243532594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365" y="6927"/>
            <a:ext cx="8229600" cy="1143000"/>
          </a:xfrm>
        </p:spPr>
        <p:txBody>
          <a:bodyPr>
            <a:normAutofit fontScale="90000"/>
          </a:bodyPr>
          <a:lstStyle/>
          <a:p>
            <a:r>
              <a:rPr lang="en-US" dirty="0"/>
              <a:t>Class Diagram: Complex Association</a:t>
            </a:r>
          </a:p>
        </p:txBody>
      </p:sp>
      <p:sp>
        <p:nvSpPr>
          <p:cNvPr id="3" name="Content Placeholder 2"/>
          <p:cNvSpPr>
            <a:spLocks noGrp="1"/>
          </p:cNvSpPr>
          <p:nvPr>
            <p:ph idx="1"/>
          </p:nvPr>
        </p:nvSpPr>
        <p:spPr>
          <a:xfrm>
            <a:off x="457200" y="1355836"/>
            <a:ext cx="8229600" cy="735612"/>
          </a:xfrm>
        </p:spPr>
        <p:txBody>
          <a:bodyPr>
            <a:normAutofit/>
          </a:bodyPr>
          <a:lstStyle/>
          <a:p>
            <a:pPr marL="0" indent="0">
              <a:buNone/>
            </a:pPr>
            <a:r>
              <a:rPr lang="en-US" sz="2600" b="1" dirty="0"/>
              <a:t>Qualified Association</a:t>
            </a:r>
          </a:p>
        </p:txBody>
      </p:sp>
      <p:sp>
        <p:nvSpPr>
          <p:cNvPr id="4" name="Slide Number Placeholder 3"/>
          <p:cNvSpPr>
            <a:spLocks noGrp="1"/>
          </p:cNvSpPr>
          <p:nvPr>
            <p:ph type="sldNum" sz="quarter" idx="12"/>
          </p:nvPr>
        </p:nvSpPr>
        <p:spPr/>
        <p:txBody>
          <a:bodyPr/>
          <a:lstStyle/>
          <a:p>
            <a:fld id="{305CB61D-FC35-42B4-91C9-278C4754DF0C}" type="slidenum">
              <a:rPr lang="en-US" smtClean="0"/>
              <a:pPr/>
              <a:t>74</a:t>
            </a:fld>
            <a:endParaRPr lang="en-US" dirty="0"/>
          </a:p>
        </p:txBody>
      </p:sp>
      <p:grpSp>
        <p:nvGrpSpPr>
          <p:cNvPr id="5" name="Group 4"/>
          <p:cNvGrpSpPr/>
          <p:nvPr/>
        </p:nvGrpSpPr>
        <p:grpSpPr>
          <a:xfrm>
            <a:off x="1264190" y="2833441"/>
            <a:ext cx="1657350" cy="1498600"/>
            <a:chOff x="1257300" y="4857750"/>
            <a:chExt cx="1390650" cy="1498600"/>
          </a:xfrm>
        </p:grpSpPr>
        <p:sp>
          <p:nvSpPr>
            <p:cNvPr id="6" name="Rectangle 5"/>
            <p:cNvSpPr/>
            <p:nvPr/>
          </p:nvSpPr>
          <p:spPr>
            <a:xfrm>
              <a:off x="1257300" y="4857750"/>
              <a:ext cx="1390650" cy="1498600"/>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2400" dirty="0"/>
                <a:t>Bank</a:t>
              </a:r>
            </a:p>
          </p:txBody>
        </p:sp>
        <p:sp>
          <p:nvSpPr>
            <p:cNvPr id="7" name="Rectangle 6"/>
            <p:cNvSpPr/>
            <p:nvPr/>
          </p:nvSpPr>
          <p:spPr>
            <a:xfrm>
              <a:off x="1257300" y="5334000"/>
              <a:ext cx="1390650" cy="533400"/>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grpSp>
      <p:grpSp>
        <p:nvGrpSpPr>
          <p:cNvPr id="8" name="Group 7"/>
          <p:cNvGrpSpPr/>
          <p:nvPr/>
        </p:nvGrpSpPr>
        <p:grpSpPr>
          <a:xfrm>
            <a:off x="5817140" y="2833441"/>
            <a:ext cx="1657350" cy="1498600"/>
            <a:chOff x="1257300" y="4857750"/>
            <a:chExt cx="1390650" cy="1498600"/>
          </a:xfrm>
        </p:grpSpPr>
        <p:sp>
          <p:nvSpPr>
            <p:cNvPr id="9" name="Rectangle 8"/>
            <p:cNvSpPr/>
            <p:nvPr/>
          </p:nvSpPr>
          <p:spPr>
            <a:xfrm>
              <a:off x="1257300" y="4857750"/>
              <a:ext cx="1390650" cy="1498600"/>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2400" dirty="0"/>
                <a:t>Customer</a:t>
              </a:r>
            </a:p>
          </p:txBody>
        </p:sp>
        <p:sp>
          <p:nvSpPr>
            <p:cNvPr id="10" name="Rectangle 9"/>
            <p:cNvSpPr/>
            <p:nvPr/>
          </p:nvSpPr>
          <p:spPr>
            <a:xfrm>
              <a:off x="1257300" y="5334000"/>
              <a:ext cx="1390650" cy="533400"/>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grpSp>
      <p:cxnSp>
        <p:nvCxnSpPr>
          <p:cNvPr id="11" name="Straight Connector 10"/>
          <p:cNvCxnSpPr>
            <a:stCxn id="6" idx="3"/>
            <a:endCxn id="10" idx="1"/>
          </p:cNvCxnSpPr>
          <p:nvPr/>
        </p:nvCxnSpPr>
        <p:spPr>
          <a:xfrm flipV="1">
            <a:off x="2921540" y="3576391"/>
            <a:ext cx="2895600" cy="6350"/>
          </a:xfrm>
          <a:prstGeom prst="line">
            <a:avLst/>
          </a:prstGeom>
          <a:ln w="3175">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12" name="Isosceles Triangle 11"/>
          <p:cNvSpPr/>
          <p:nvPr/>
        </p:nvSpPr>
        <p:spPr>
          <a:xfrm rot="16200000" flipH="1">
            <a:off x="4293140" y="3017591"/>
            <a:ext cx="400050" cy="381000"/>
          </a:xfrm>
          <a:prstGeom prst="triangle">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13" name="TextBox 12"/>
          <p:cNvSpPr txBox="1"/>
          <p:nvPr/>
        </p:nvSpPr>
        <p:spPr>
          <a:xfrm>
            <a:off x="3756521" y="2598492"/>
            <a:ext cx="1470070" cy="369332"/>
          </a:xfrm>
          <a:prstGeom prst="rect">
            <a:avLst/>
          </a:prstGeom>
          <a:noFill/>
        </p:spPr>
        <p:txBody>
          <a:bodyPr wrap="square" rtlCol="0">
            <a:spAutoFit/>
          </a:bodyPr>
          <a:lstStyle/>
          <a:p>
            <a:r>
              <a:rPr lang="en-US" dirty="0"/>
              <a:t>Banks with</a:t>
            </a:r>
          </a:p>
        </p:txBody>
      </p:sp>
      <p:sp>
        <p:nvSpPr>
          <p:cNvPr id="14" name="TextBox 13"/>
          <p:cNvSpPr txBox="1"/>
          <p:nvPr/>
        </p:nvSpPr>
        <p:spPr>
          <a:xfrm>
            <a:off x="2978690" y="3168959"/>
            <a:ext cx="647700" cy="369332"/>
          </a:xfrm>
          <a:prstGeom prst="rect">
            <a:avLst/>
          </a:prstGeom>
          <a:noFill/>
        </p:spPr>
        <p:txBody>
          <a:bodyPr wrap="square" rtlCol="0">
            <a:spAutoFit/>
          </a:bodyPr>
          <a:lstStyle/>
          <a:p>
            <a:r>
              <a:rPr lang="en-US" dirty="0"/>
              <a:t>*</a:t>
            </a:r>
          </a:p>
        </p:txBody>
      </p:sp>
      <p:sp>
        <p:nvSpPr>
          <p:cNvPr id="15" name="TextBox 14"/>
          <p:cNvSpPr txBox="1"/>
          <p:nvPr/>
        </p:nvSpPr>
        <p:spPr>
          <a:xfrm>
            <a:off x="5226590" y="3168959"/>
            <a:ext cx="647700" cy="369332"/>
          </a:xfrm>
          <a:prstGeom prst="rect">
            <a:avLst/>
          </a:prstGeom>
          <a:noFill/>
        </p:spPr>
        <p:txBody>
          <a:bodyPr wrap="square" rtlCol="0">
            <a:spAutoFit/>
          </a:bodyPr>
          <a:lstStyle/>
          <a:p>
            <a:r>
              <a:rPr lang="en-US" dirty="0"/>
              <a:t>*</a:t>
            </a:r>
          </a:p>
        </p:txBody>
      </p:sp>
      <p:sp>
        <p:nvSpPr>
          <p:cNvPr id="16" name="Rectangle 15"/>
          <p:cNvSpPr/>
          <p:nvPr/>
        </p:nvSpPr>
        <p:spPr>
          <a:xfrm>
            <a:off x="2921540" y="3408116"/>
            <a:ext cx="916364" cy="326757"/>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MY" sz="1400" dirty="0" err="1"/>
              <a:t>custRef</a:t>
            </a:r>
            <a:endParaRPr lang="en-MY" sz="1400" dirty="0"/>
          </a:p>
        </p:txBody>
      </p:sp>
    </p:spTree>
    <p:extLst>
      <p:ext uri="{BB962C8B-B14F-4D97-AF65-F5344CB8AC3E}">
        <p14:creationId xmlns:p14="http://schemas.microsoft.com/office/powerpoint/2010/main" val="415980682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956" y="228600"/>
            <a:ext cx="8077200" cy="1143000"/>
          </a:xfrm>
        </p:spPr>
        <p:txBody>
          <a:bodyPr>
            <a:normAutofit fontScale="90000"/>
          </a:bodyPr>
          <a:lstStyle/>
          <a:p>
            <a:r>
              <a:rPr lang="en-US" dirty="0"/>
              <a:t>Class Diagram: Complex Association</a:t>
            </a:r>
          </a:p>
        </p:txBody>
      </p:sp>
      <p:sp>
        <p:nvSpPr>
          <p:cNvPr id="3" name="Content Placeholder 2"/>
          <p:cNvSpPr>
            <a:spLocks noGrp="1"/>
          </p:cNvSpPr>
          <p:nvPr>
            <p:ph idx="1"/>
          </p:nvPr>
        </p:nvSpPr>
        <p:spPr>
          <a:xfrm>
            <a:off x="457200" y="1355836"/>
            <a:ext cx="8229600" cy="2797876"/>
          </a:xfrm>
        </p:spPr>
        <p:txBody>
          <a:bodyPr>
            <a:normAutofit/>
          </a:bodyPr>
          <a:lstStyle/>
          <a:p>
            <a:pPr marL="0" indent="0">
              <a:buNone/>
            </a:pPr>
            <a:r>
              <a:rPr lang="en-US" sz="2600" b="1" dirty="0">
                <a:solidFill>
                  <a:srgbClr val="C00000"/>
                </a:solidFill>
              </a:rPr>
              <a:t>Qualified Association</a:t>
            </a:r>
          </a:p>
          <a:p>
            <a:pPr marL="457200" indent="-457200">
              <a:buFont typeface="Wingdings" panose="05000000000000000000" pitchFamily="2" charset="2"/>
              <a:buChar char="Ø"/>
            </a:pPr>
            <a:r>
              <a:rPr lang="en-US" sz="2600" dirty="0"/>
              <a:t>The customer can have many accounts with different banks. But customer know that they can always refer to the exact bank they want by using the Bank’s Unique Code</a:t>
            </a:r>
          </a:p>
        </p:txBody>
      </p:sp>
      <p:sp>
        <p:nvSpPr>
          <p:cNvPr id="4" name="Slide Number Placeholder 3"/>
          <p:cNvSpPr>
            <a:spLocks noGrp="1"/>
          </p:cNvSpPr>
          <p:nvPr>
            <p:ph type="sldNum" sz="quarter" idx="12"/>
          </p:nvPr>
        </p:nvSpPr>
        <p:spPr/>
        <p:txBody>
          <a:bodyPr/>
          <a:lstStyle/>
          <a:p>
            <a:fld id="{305CB61D-FC35-42B4-91C9-278C4754DF0C}" type="slidenum">
              <a:rPr lang="en-US" smtClean="0"/>
              <a:pPr/>
              <a:t>75</a:t>
            </a:fld>
            <a:endParaRPr lang="en-US" dirty="0"/>
          </a:p>
        </p:txBody>
      </p:sp>
      <p:grpSp>
        <p:nvGrpSpPr>
          <p:cNvPr id="5" name="Group 4"/>
          <p:cNvGrpSpPr/>
          <p:nvPr/>
        </p:nvGrpSpPr>
        <p:grpSpPr>
          <a:xfrm>
            <a:off x="1264190" y="4467688"/>
            <a:ext cx="1657350" cy="1498600"/>
            <a:chOff x="1257300" y="4857750"/>
            <a:chExt cx="1390650" cy="1498600"/>
          </a:xfrm>
        </p:grpSpPr>
        <p:sp>
          <p:nvSpPr>
            <p:cNvPr id="6" name="Rectangle 5"/>
            <p:cNvSpPr/>
            <p:nvPr/>
          </p:nvSpPr>
          <p:spPr>
            <a:xfrm>
              <a:off x="1257300" y="4857750"/>
              <a:ext cx="1390650" cy="1498600"/>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2400" b="1" dirty="0"/>
                <a:t>Bank</a:t>
              </a:r>
            </a:p>
          </p:txBody>
        </p:sp>
        <p:sp>
          <p:nvSpPr>
            <p:cNvPr id="7" name="Rectangle 6"/>
            <p:cNvSpPr/>
            <p:nvPr/>
          </p:nvSpPr>
          <p:spPr>
            <a:xfrm>
              <a:off x="1257300" y="5334000"/>
              <a:ext cx="1390650" cy="533400"/>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a:p>
          </p:txBody>
        </p:sp>
      </p:grpSp>
      <p:grpSp>
        <p:nvGrpSpPr>
          <p:cNvPr id="8" name="Group 7"/>
          <p:cNvGrpSpPr/>
          <p:nvPr/>
        </p:nvGrpSpPr>
        <p:grpSpPr>
          <a:xfrm>
            <a:off x="5817140" y="4467688"/>
            <a:ext cx="1657350" cy="1498600"/>
            <a:chOff x="1257300" y="4857750"/>
            <a:chExt cx="1390650" cy="1498600"/>
          </a:xfrm>
        </p:grpSpPr>
        <p:sp>
          <p:nvSpPr>
            <p:cNvPr id="9" name="Rectangle 8"/>
            <p:cNvSpPr/>
            <p:nvPr/>
          </p:nvSpPr>
          <p:spPr>
            <a:xfrm>
              <a:off x="1257300" y="4857750"/>
              <a:ext cx="1390650" cy="1498600"/>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2400" b="1" dirty="0"/>
                <a:t>Customer</a:t>
              </a:r>
            </a:p>
          </p:txBody>
        </p:sp>
        <p:sp>
          <p:nvSpPr>
            <p:cNvPr id="10" name="Rectangle 9"/>
            <p:cNvSpPr/>
            <p:nvPr/>
          </p:nvSpPr>
          <p:spPr>
            <a:xfrm>
              <a:off x="1257300" y="5334000"/>
              <a:ext cx="1390650" cy="533400"/>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a:p>
          </p:txBody>
        </p:sp>
      </p:grpSp>
      <p:cxnSp>
        <p:nvCxnSpPr>
          <p:cNvPr id="11" name="Straight Connector 10"/>
          <p:cNvCxnSpPr>
            <a:stCxn id="6" idx="3"/>
            <a:endCxn id="10" idx="1"/>
          </p:cNvCxnSpPr>
          <p:nvPr/>
        </p:nvCxnSpPr>
        <p:spPr>
          <a:xfrm flipV="1">
            <a:off x="2921540" y="5210638"/>
            <a:ext cx="2895600" cy="6350"/>
          </a:xfrm>
          <a:prstGeom prst="line">
            <a:avLst/>
          </a:prstGeom>
          <a:ln w="3175">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12" name="Isosceles Triangle 11"/>
          <p:cNvSpPr/>
          <p:nvPr/>
        </p:nvSpPr>
        <p:spPr>
          <a:xfrm rot="16200000" flipH="1">
            <a:off x="4293140" y="4651838"/>
            <a:ext cx="400050" cy="381000"/>
          </a:xfrm>
          <a:prstGeom prst="triangle">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a:p>
        </p:txBody>
      </p:sp>
      <p:sp>
        <p:nvSpPr>
          <p:cNvPr id="13" name="TextBox 12"/>
          <p:cNvSpPr txBox="1"/>
          <p:nvPr/>
        </p:nvSpPr>
        <p:spPr>
          <a:xfrm>
            <a:off x="3756521" y="4232739"/>
            <a:ext cx="1470070" cy="369332"/>
          </a:xfrm>
          <a:prstGeom prst="rect">
            <a:avLst/>
          </a:prstGeom>
          <a:noFill/>
        </p:spPr>
        <p:txBody>
          <a:bodyPr wrap="square" rtlCol="0">
            <a:spAutoFit/>
          </a:bodyPr>
          <a:lstStyle/>
          <a:p>
            <a:r>
              <a:rPr lang="en-US" b="1" dirty="0"/>
              <a:t>Banks with</a:t>
            </a:r>
          </a:p>
        </p:txBody>
      </p:sp>
      <p:sp>
        <p:nvSpPr>
          <p:cNvPr id="14" name="TextBox 13"/>
          <p:cNvSpPr txBox="1"/>
          <p:nvPr/>
        </p:nvSpPr>
        <p:spPr>
          <a:xfrm>
            <a:off x="2978690" y="4803206"/>
            <a:ext cx="647700" cy="369332"/>
          </a:xfrm>
          <a:prstGeom prst="rect">
            <a:avLst/>
          </a:prstGeom>
          <a:noFill/>
        </p:spPr>
        <p:txBody>
          <a:bodyPr wrap="square" rtlCol="0">
            <a:spAutoFit/>
          </a:bodyPr>
          <a:lstStyle/>
          <a:p>
            <a:r>
              <a:rPr lang="en-US" b="1" dirty="0"/>
              <a:t>*</a:t>
            </a:r>
          </a:p>
        </p:txBody>
      </p:sp>
      <p:sp>
        <p:nvSpPr>
          <p:cNvPr id="15" name="TextBox 14"/>
          <p:cNvSpPr txBox="1"/>
          <p:nvPr/>
        </p:nvSpPr>
        <p:spPr>
          <a:xfrm>
            <a:off x="5226590" y="4803206"/>
            <a:ext cx="647700" cy="369332"/>
          </a:xfrm>
          <a:prstGeom prst="rect">
            <a:avLst/>
          </a:prstGeom>
          <a:noFill/>
        </p:spPr>
        <p:txBody>
          <a:bodyPr wrap="square" rtlCol="0">
            <a:spAutoFit/>
          </a:bodyPr>
          <a:lstStyle/>
          <a:p>
            <a:r>
              <a:rPr lang="en-US" b="1" dirty="0"/>
              <a:t>*</a:t>
            </a:r>
          </a:p>
        </p:txBody>
      </p:sp>
      <p:sp>
        <p:nvSpPr>
          <p:cNvPr id="16" name="Rectangle 15"/>
          <p:cNvSpPr/>
          <p:nvPr/>
        </p:nvSpPr>
        <p:spPr>
          <a:xfrm>
            <a:off x="4795736" y="5067122"/>
            <a:ext cx="1021404" cy="306551"/>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MY" sz="1400" b="1" dirty="0" err="1"/>
              <a:t>bankCode</a:t>
            </a:r>
            <a:endParaRPr lang="en-MY" sz="1400" b="1" dirty="0"/>
          </a:p>
        </p:txBody>
      </p:sp>
    </p:spTree>
    <p:extLst>
      <p:ext uri="{BB962C8B-B14F-4D97-AF65-F5344CB8AC3E}">
        <p14:creationId xmlns:p14="http://schemas.microsoft.com/office/powerpoint/2010/main" val="244037076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7391400" cy="609600"/>
          </a:xfrm>
        </p:spPr>
        <p:txBody>
          <a:bodyPr>
            <a:noAutofit/>
          </a:bodyPr>
          <a:lstStyle/>
          <a:p>
            <a:r>
              <a:rPr lang="en-US" altLang="en-US" dirty="0"/>
              <a:t>Conceptual Modeling (2)</a:t>
            </a:r>
            <a:endParaRPr lang="en-MY" dirty="0"/>
          </a:p>
        </p:txBody>
      </p:sp>
      <p:sp>
        <p:nvSpPr>
          <p:cNvPr id="4" name="Content Placeholder 3"/>
          <p:cNvSpPr>
            <a:spLocks noGrp="1"/>
          </p:cNvSpPr>
          <p:nvPr>
            <p:ph idx="1"/>
          </p:nvPr>
        </p:nvSpPr>
        <p:spPr/>
        <p:txBody>
          <a:bodyPr>
            <a:normAutofit/>
          </a:bodyPr>
          <a:lstStyle/>
          <a:p>
            <a:r>
              <a:rPr lang="en-US" sz="2600" dirty="0" err="1"/>
              <a:t>i</a:t>
            </a:r>
            <a:r>
              <a:rPr lang="en-US" sz="2600" dirty="0"/>
              <a:t>) Context Models </a:t>
            </a:r>
          </a:p>
          <a:p>
            <a:r>
              <a:rPr lang="en-US" sz="2600" dirty="0"/>
              <a:t>ii) Interaction Models</a:t>
            </a:r>
          </a:p>
          <a:p>
            <a:r>
              <a:rPr lang="en-US" sz="2600" dirty="0"/>
              <a:t>iii) Structural Models </a:t>
            </a:r>
          </a:p>
          <a:p>
            <a:r>
              <a:rPr lang="en-US" sz="2600" dirty="0"/>
              <a:t>iv) </a:t>
            </a:r>
            <a:r>
              <a:rPr lang="en-US" sz="2600" dirty="0">
                <a:solidFill>
                  <a:srgbClr val="FF33CC"/>
                </a:solidFill>
              </a:rPr>
              <a:t>Behavioral Models </a:t>
            </a:r>
            <a:endParaRPr lang="en-MY" sz="2600" dirty="0">
              <a:solidFill>
                <a:srgbClr val="FF33CC"/>
              </a:solidFill>
            </a:endParaRPr>
          </a:p>
        </p:txBody>
      </p:sp>
      <p:sp>
        <p:nvSpPr>
          <p:cNvPr id="3" name="Slide Number Placeholder 2"/>
          <p:cNvSpPr>
            <a:spLocks noGrp="1"/>
          </p:cNvSpPr>
          <p:nvPr>
            <p:ph type="sldNum" sz="quarter" idx="12"/>
          </p:nvPr>
        </p:nvSpPr>
        <p:spPr/>
        <p:txBody>
          <a:bodyPr/>
          <a:lstStyle/>
          <a:p>
            <a:fld id="{BFEBEB0A-9E3D-4B14-9782-E2AE3DA60D96}" type="slidenum">
              <a:rPr lang="en-US" smtClean="0"/>
              <a:pPr/>
              <a:t>76</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3811386"/>
            <a:ext cx="3762375" cy="25036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Oval 17"/>
          <p:cNvSpPr>
            <a:spLocks noChangeArrowheads="1"/>
          </p:cNvSpPr>
          <p:nvPr/>
        </p:nvSpPr>
        <p:spPr bwMode="auto">
          <a:xfrm>
            <a:off x="214745" y="3276600"/>
            <a:ext cx="5228601" cy="762001"/>
          </a:xfrm>
          <a:prstGeom prst="ellipse">
            <a:avLst/>
          </a:prstGeom>
          <a:noFill/>
          <a:ln w="9525">
            <a:solidFill>
              <a:schemeClr val="tx1"/>
            </a:solidFill>
            <a:round/>
            <a:headEnd/>
            <a:tailEnd/>
          </a:ln>
          <a:effectLst>
            <a:outerShdw blurRad="88900" dist="482600" dir="5640000" algn="ctr" rotWithShape="0">
              <a:srgbClr val="000000">
                <a:alpha val="83000"/>
              </a:srgbClr>
            </a:outerShdw>
            <a:reflection stA="95000" endPos="65000" dist="50800" dir="5400000" sy="-100000" algn="bl" rotWithShape="0"/>
          </a:effectLs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MY" altLang="en-US">
              <a:solidFill>
                <a:srgbClr val="FF0000"/>
              </a:solidFill>
            </a:endParaRPr>
          </a:p>
        </p:txBody>
      </p:sp>
    </p:spTree>
    <p:extLst>
      <p:ext uri="{BB962C8B-B14F-4D97-AF65-F5344CB8AC3E}">
        <p14:creationId xmlns:p14="http://schemas.microsoft.com/office/powerpoint/2010/main" val="3512158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770" decel="100000"/>
                                        <p:tgtEl>
                                          <p:spTgt spid="6"/>
                                        </p:tgtEl>
                                      </p:cBhvr>
                                    </p:animEffect>
                                    <p:animScale>
                                      <p:cBhvr>
                                        <p:cTn id="8" dur="770" decel="100000"/>
                                        <p:tgtEl>
                                          <p:spTgt spid="6"/>
                                        </p:tgtEl>
                                      </p:cBhvr>
                                      <p:from x="10000" y="10000"/>
                                      <p:to x="200000" y="450000"/>
                                    </p:animScale>
                                    <p:animScale>
                                      <p:cBhvr>
                                        <p:cTn id="9" dur="1230" accel="100000" fill="hold">
                                          <p:stCondLst>
                                            <p:cond delay="770"/>
                                          </p:stCondLst>
                                        </p:cTn>
                                        <p:tgtEl>
                                          <p:spTgt spid="6"/>
                                        </p:tgtEl>
                                      </p:cBhvr>
                                      <p:from x="200000" y="450000"/>
                                      <p:to x="100000" y="100000"/>
                                    </p:animScale>
                                    <p:set>
                                      <p:cBhvr>
                                        <p:cTn id="10" dur="770" fill="hold"/>
                                        <p:tgtEl>
                                          <p:spTgt spid="6"/>
                                        </p:tgtEl>
                                        <p:attrNameLst>
                                          <p:attrName>ppt_x</p:attrName>
                                        </p:attrNameLst>
                                      </p:cBhvr>
                                      <p:to>
                                        <p:strVal val="(0.5)"/>
                                      </p:to>
                                    </p:set>
                                    <p:anim from="(0.5)" to="(#ppt_x)" calcmode="lin" valueType="num">
                                      <p:cBhvr>
                                        <p:cTn id="11" dur="1230" accel="100000" fill="hold">
                                          <p:stCondLst>
                                            <p:cond delay="770"/>
                                          </p:stCondLst>
                                        </p:cTn>
                                        <p:tgtEl>
                                          <p:spTgt spid="6"/>
                                        </p:tgtEl>
                                        <p:attrNameLst>
                                          <p:attrName>ppt_x</p:attrName>
                                        </p:attrNameLst>
                                      </p:cBhvr>
                                    </p:anim>
                                    <p:set>
                                      <p:cBhvr>
                                        <p:cTn id="12" dur="770" fill="hold"/>
                                        <p:tgtEl>
                                          <p:spTgt spid="6"/>
                                        </p:tgtEl>
                                        <p:attrNameLst>
                                          <p:attrName>ppt_y</p:attrName>
                                        </p:attrNameLst>
                                      </p:cBhvr>
                                      <p:to>
                                        <p:strVal val="(#ppt_y+0.4)"/>
                                      </p:to>
                                    </p:set>
                                    <p:anim from="(#ppt_y+0.4)" to="(#ppt_y)" calcmode="lin" valueType="num">
                                      <p:cBhvr>
                                        <p:cTn id="13" dur="1230" accel="100000" fill="hold">
                                          <p:stCondLst>
                                            <p:cond delay="770"/>
                                          </p:stCondLst>
                                        </p:cTn>
                                        <p:tgtEl>
                                          <p:spTgt spid="6"/>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Conceptual Modeling (2)</a:t>
            </a:r>
            <a:endParaRPr lang="en-MY" dirty="0"/>
          </a:p>
        </p:txBody>
      </p:sp>
      <p:sp>
        <p:nvSpPr>
          <p:cNvPr id="4" name="Content Placeholder 3"/>
          <p:cNvSpPr>
            <a:spLocks noGrp="1"/>
          </p:cNvSpPr>
          <p:nvPr>
            <p:ph idx="1"/>
          </p:nvPr>
        </p:nvSpPr>
        <p:spPr>
          <a:xfrm>
            <a:off x="457200" y="1752600"/>
            <a:ext cx="8153400" cy="4373563"/>
          </a:xfrm>
        </p:spPr>
        <p:txBody>
          <a:bodyPr/>
          <a:lstStyle/>
          <a:p>
            <a:r>
              <a:rPr lang="en-US" sz="3000" b="1" dirty="0">
                <a:solidFill>
                  <a:srgbClr val="FF0000"/>
                </a:solidFill>
                <a:effectLst>
                  <a:outerShdw blurRad="38100" dist="38100" dir="2700000" algn="tl">
                    <a:srgbClr val="000000">
                      <a:alpha val="43137"/>
                    </a:srgbClr>
                  </a:outerShdw>
                </a:effectLst>
              </a:rPr>
              <a:t>iv) Behavioral Models </a:t>
            </a:r>
          </a:p>
          <a:p>
            <a:pPr lvl="1">
              <a:buFont typeface="Wingdings" panose="05000000000000000000" pitchFamily="2" charset="2"/>
              <a:buChar char="Ø"/>
            </a:pPr>
            <a:r>
              <a:rPr lang="en-US" sz="2400" dirty="0"/>
              <a:t>model of the </a:t>
            </a:r>
            <a:r>
              <a:rPr lang="en-US" sz="2400" b="1" dirty="0">
                <a:solidFill>
                  <a:srgbClr val="FF33CC"/>
                </a:solidFill>
                <a:effectLst>
                  <a:outerShdw blurRad="38100" dist="38100" dir="2700000" algn="tl">
                    <a:srgbClr val="000000">
                      <a:alpha val="43137"/>
                    </a:srgbClr>
                  </a:outerShdw>
                </a:effectLst>
              </a:rPr>
              <a:t>dynamic behavior </a:t>
            </a:r>
            <a:r>
              <a:rPr lang="en-US" sz="2400" dirty="0"/>
              <a:t>of a system as it  is executing</a:t>
            </a:r>
          </a:p>
          <a:p>
            <a:pPr lvl="1">
              <a:buFont typeface="Wingdings" panose="05000000000000000000" pitchFamily="2" charset="2"/>
              <a:buChar char="Ø"/>
            </a:pPr>
            <a:r>
              <a:rPr lang="en-US" sz="2400" dirty="0"/>
              <a:t>Show what happens or what is supposed to happen when a system responds to a stimulus (data or events) from its environment </a:t>
            </a:r>
          </a:p>
          <a:p>
            <a:pPr lvl="1">
              <a:buFont typeface="Wingdings" panose="05000000000000000000" pitchFamily="2" charset="2"/>
              <a:buChar char="Ø"/>
            </a:pPr>
            <a:r>
              <a:rPr lang="en-US" sz="2400" dirty="0" err="1"/>
              <a:t>Eg</a:t>
            </a:r>
            <a:r>
              <a:rPr lang="en-US" sz="2400" dirty="0"/>
              <a:t>: </a:t>
            </a:r>
            <a:r>
              <a:rPr lang="en-US" sz="2400" dirty="0" err="1"/>
              <a:t>i</a:t>
            </a:r>
            <a:r>
              <a:rPr lang="en-US" sz="2400" dirty="0"/>
              <a:t>) </a:t>
            </a:r>
            <a:r>
              <a:rPr lang="en-US" sz="2400" b="1" dirty="0">
                <a:solidFill>
                  <a:srgbClr val="0066CC"/>
                </a:solidFill>
                <a:effectLst>
                  <a:outerShdw blurRad="38100" dist="38100" dir="2700000" algn="tl">
                    <a:srgbClr val="000000">
                      <a:alpha val="43137"/>
                    </a:srgbClr>
                  </a:outerShdw>
                </a:effectLst>
              </a:rPr>
              <a:t>State diagram </a:t>
            </a:r>
            <a:r>
              <a:rPr lang="en-US" sz="2400" dirty="0"/>
              <a:t>in UML {</a:t>
            </a:r>
            <a:r>
              <a:rPr lang="en-US" sz="2400" dirty="0">
                <a:solidFill>
                  <a:srgbClr val="FF33CC"/>
                </a:solidFill>
              </a:rPr>
              <a:t>discuss in this chapter</a:t>
            </a:r>
            <a:r>
              <a:rPr lang="en-US" sz="2400" dirty="0"/>
              <a:t>}</a:t>
            </a:r>
          </a:p>
          <a:p>
            <a:pPr marL="274320" lvl="1" indent="0">
              <a:buNone/>
            </a:pPr>
            <a:r>
              <a:rPr lang="en-US" sz="2400" dirty="0"/>
              <a:t>         ii) Sequence diagram in UML {discuss in </a:t>
            </a:r>
            <a:r>
              <a:rPr lang="en-US" sz="2400" dirty="0" err="1"/>
              <a:t>Chp</a:t>
            </a:r>
            <a:r>
              <a:rPr lang="en-US" sz="2400" dirty="0"/>
              <a:t> 5}</a:t>
            </a:r>
          </a:p>
          <a:p>
            <a:pPr lvl="1"/>
            <a:endParaRPr lang="en-MY" dirty="0"/>
          </a:p>
        </p:txBody>
      </p:sp>
      <p:sp>
        <p:nvSpPr>
          <p:cNvPr id="3" name="Slide Number Placeholder 2"/>
          <p:cNvSpPr>
            <a:spLocks noGrp="1"/>
          </p:cNvSpPr>
          <p:nvPr>
            <p:ph type="sldNum" sz="quarter" idx="12"/>
          </p:nvPr>
        </p:nvSpPr>
        <p:spPr/>
        <p:txBody>
          <a:bodyPr/>
          <a:lstStyle/>
          <a:p>
            <a:fld id="{BFEBEB0A-9E3D-4B14-9782-E2AE3DA60D96}" type="slidenum">
              <a:rPr lang="en-US" smtClean="0"/>
              <a:pPr/>
              <a:t>77</a:t>
            </a:fld>
            <a:endParaRPr lang="en-US" dirty="0"/>
          </a:p>
        </p:txBody>
      </p:sp>
    </p:spTree>
    <p:extLst>
      <p:ext uri="{BB962C8B-B14F-4D97-AF65-F5344CB8AC3E}">
        <p14:creationId xmlns:p14="http://schemas.microsoft.com/office/powerpoint/2010/main" val="27204135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State Diagram – Object </a:t>
            </a:r>
            <a:r>
              <a:rPr lang="en-MY" dirty="0" err="1"/>
              <a:t>Behavior</a:t>
            </a:r>
            <a:endParaRPr lang="en-MY" dirty="0"/>
          </a:p>
        </p:txBody>
      </p:sp>
      <p:sp>
        <p:nvSpPr>
          <p:cNvPr id="3" name="Content Placeholder 2"/>
          <p:cNvSpPr>
            <a:spLocks noGrp="1"/>
          </p:cNvSpPr>
          <p:nvPr>
            <p:ph idx="1"/>
          </p:nvPr>
        </p:nvSpPr>
        <p:spPr/>
        <p:txBody>
          <a:bodyPr>
            <a:normAutofit/>
          </a:bodyPr>
          <a:lstStyle/>
          <a:p>
            <a:pPr marL="342900" indent="-342900">
              <a:lnSpc>
                <a:spcPct val="90000"/>
              </a:lnSpc>
              <a:buClr>
                <a:srgbClr val="0066FF"/>
              </a:buClr>
              <a:buFont typeface="Wingdings" panose="05000000000000000000" pitchFamily="2" charset="2"/>
              <a:buChar char="Ø"/>
              <a:defRPr/>
            </a:pPr>
            <a:r>
              <a:rPr lang="en-US" sz="2400" b="0" dirty="0">
                <a:latin typeface="Tahoma" pitchFamily="34" charset="0"/>
              </a:rPr>
              <a:t>Used to model the dynamic behavior of classes</a:t>
            </a:r>
          </a:p>
          <a:p>
            <a:pPr marL="342900" indent="-342900">
              <a:lnSpc>
                <a:spcPct val="90000"/>
              </a:lnSpc>
              <a:buClr>
                <a:srgbClr val="0066FF"/>
              </a:buClr>
              <a:buFont typeface="Wingdings" panose="05000000000000000000" pitchFamily="2" charset="2"/>
              <a:buChar char="Ø"/>
              <a:defRPr/>
            </a:pPr>
            <a:r>
              <a:rPr lang="en-US" sz="2400" b="0" dirty="0">
                <a:latin typeface="Tahoma" pitchFamily="34" charset="0"/>
              </a:rPr>
              <a:t>Defines object responses to messages – object behavior</a:t>
            </a:r>
          </a:p>
          <a:p>
            <a:pPr marL="342900" indent="-342900">
              <a:lnSpc>
                <a:spcPct val="90000"/>
              </a:lnSpc>
              <a:buClr>
                <a:srgbClr val="0066FF"/>
              </a:buClr>
              <a:buFont typeface="Wingdings" panose="05000000000000000000" pitchFamily="2" charset="2"/>
              <a:buChar char="Ø"/>
              <a:defRPr/>
            </a:pPr>
            <a:r>
              <a:rPr lang="en-US" sz="2400" b="0" dirty="0">
                <a:latin typeface="Tahoma" pitchFamily="34" charset="0"/>
              </a:rPr>
              <a:t>When </a:t>
            </a:r>
            <a:r>
              <a:rPr lang="en-US" sz="2400" b="0" dirty="0" err="1">
                <a:latin typeface="Tahoma" pitchFamily="34" charset="0"/>
              </a:rPr>
              <a:t>statechart</a:t>
            </a:r>
            <a:r>
              <a:rPr lang="en-US" sz="2400" b="0" dirty="0">
                <a:latin typeface="Tahoma" pitchFamily="34" charset="0"/>
              </a:rPr>
              <a:t> is used:</a:t>
            </a:r>
          </a:p>
          <a:p>
            <a:pPr lvl="2">
              <a:lnSpc>
                <a:spcPct val="90000"/>
              </a:lnSpc>
              <a:buClr>
                <a:srgbClr val="0066FF"/>
              </a:buClr>
              <a:buFont typeface="Wingdings" panose="05000000000000000000" pitchFamily="2" charset="2"/>
              <a:buChar char="ü"/>
              <a:defRPr/>
            </a:pPr>
            <a:r>
              <a:rPr lang="en-US" sz="2000" dirty="0">
                <a:latin typeface="Tahoma" pitchFamily="34" charset="0"/>
              </a:rPr>
              <a:t>Object’s life change from state to state</a:t>
            </a:r>
          </a:p>
          <a:p>
            <a:pPr marL="342900" indent="-342900">
              <a:lnSpc>
                <a:spcPct val="90000"/>
              </a:lnSpc>
              <a:buClr>
                <a:srgbClr val="0066FF"/>
              </a:buClr>
              <a:buFont typeface="Wingdings" panose="05000000000000000000" pitchFamily="2" charset="2"/>
              <a:buChar char="Ø"/>
              <a:defRPr/>
            </a:pPr>
            <a:r>
              <a:rPr lang="en-US" sz="2400" b="0" dirty="0">
                <a:latin typeface="Tahoma" pitchFamily="34" charset="0"/>
              </a:rPr>
              <a:t>How to identify states:</a:t>
            </a:r>
          </a:p>
          <a:p>
            <a:pPr lvl="2">
              <a:lnSpc>
                <a:spcPct val="90000"/>
              </a:lnSpc>
              <a:buClr>
                <a:srgbClr val="0066FF"/>
              </a:buClr>
              <a:buFont typeface="Wingdings" panose="05000000000000000000" pitchFamily="2" charset="2"/>
              <a:buChar char="ü"/>
              <a:defRPr/>
            </a:pPr>
            <a:r>
              <a:rPr lang="en-US" sz="2000" dirty="0">
                <a:latin typeface="Tahoma" pitchFamily="34" charset="0"/>
              </a:rPr>
              <a:t>status conditions that may need to report to the management or customers</a:t>
            </a:r>
          </a:p>
          <a:p>
            <a:pPr marL="342900" indent="-342900">
              <a:lnSpc>
                <a:spcPct val="90000"/>
              </a:lnSpc>
              <a:buClr>
                <a:srgbClr val="0066FF"/>
              </a:buClr>
              <a:buFont typeface="Wingdings" panose="05000000000000000000" pitchFamily="2" charset="2"/>
              <a:buChar char="Ø"/>
              <a:defRPr/>
            </a:pPr>
            <a:r>
              <a:rPr lang="en-US" sz="2400" b="0" dirty="0">
                <a:latin typeface="Tahoma" pitchFamily="34" charset="0"/>
              </a:rPr>
              <a:t>Draw 1 </a:t>
            </a:r>
            <a:r>
              <a:rPr lang="en-US" sz="2400" b="0" dirty="0" err="1">
                <a:latin typeface="Tahoma" pitchFamily="34" charset="0"/>
              </a:rPr>
              <a:t>statechart</a:t>
            </a:r>
            <a:r>
              <a:rPr lang="en-US" sz="2400" b="0" dirty="0">
                <a:latin typeface="Tahoma" pitchFamily="34" charset="0"/>
              </a:rPr>
              <a:t> for 1 entity class – not all entities classes ( only complex life cycles)</a:t>
            </a:r>
          </a:p>
        </p:txBody>
      </p:sp>
      <p:sp>
        <p:nvSpPr>
          <p:cNvPr id="4" name="Slide Number Placeholder 3"/>
          <p:cNvSpPr>
            <a:spLocks noGrp="1"/>
          </p:cNvSpPr>
          <p:nvPr>
            <p:ph type="sldNum" sz="quarter" idx="12"/>
          </p:nvPr>
        </p:nvSpPr>
        <p:spPr/>
        <p:txBody>
          <a:bodyPr/>
          <a:lstStyle/>
          <a:p>
            <a:fld id="{305CB61D-FC35-42B4-91C9-278C4754DF0C}" type="slidenum">
              <a:rPr lang="en-US" smtClean="0"/>
              <a:pPr/>
              <a:t>78</a:t>
            </a:fld>
            <a:endParaRPr lang="en-US" dirty="0"/>
          </a:p>
        </p:txBody>
      </p:sp>
    </p:spTree>
    <p:extLst>
      <p:ext uri="{BB962C8B-B14F-4D97-AF65-F5344CB8AC3E}">
        <p14:creationId xmlns:p14="http://schemas.microsoft.com/office/powerpoint/2010/main" val="54324417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52718"/>
            <a:ext cx="5791200" cy="1066482"/>
          </a:xfrm>
        </p:spPr>
        <p:txBody>
          <a:bodyPr>
            <a:normAutofit fontScale="90000"/>
          </a:bodyPr>
          <a:lstStyle/>
          <a:p>
            <a:r>
              <a:rPr lang="en-MY" dirty="0"/>
              <a:t>Relationships Between OO Models</a:t>
            </a:r>
          </a:p>
        </p:txBody>
      </p:sp>
      <p:sp>
        <p:nvSpPr>
          <p:cNvPr id="4" name="Slide Number Placeholder 3"/>
          <p:cNvSpPr>
            <a:spLocks noGrp="1"/>
          </p:cNvSpPr>
          <p:nvPr>
            <p:ph type="sldNum" sz="quarter" idx="12"/>
          </p:nvPr>
        </p:nvSpPr>
        <p:spPr/>
        <p:txBody>
          <a:bodyPr/>
          <a:lstStyle/>
          <a:p>
            <a:fld id="{305CB61D-FC35-42B4-91C9-278C4754DF0C}" type="slidenum">
              <a:rPr lang="en-US" smtClean="0"/>
              <a:pPr/>
              <a:t>79</a:t>
            </a:fld>
            <a:endParaRPr lang="en-US" dirty="0"/>
          </a:p>
        </p:txBody>
      </p:sp>
      <p:graphicFrame>
        <p:nvGraphicFramePr>
          <p:cNvPr id="6" name="Object 3"/>
          <p:cNvGraphicFramePr>
            <a:graphicFrameLocks noChangeAspect="1"/>
          </p:cNvGraphicFramePr>
          <p:nvPr>
            <p:extLst>
              <p:ext uri="{D42A27DB-BD31-4B8C-83A1-F6EECF244321}">
                <p14:modId xmlns:p14="http://schemas.microsoft.com/office/powerpoint/2010/main" val="2836780711"/>
              </p:ext>
            </p:extLst>
          </p:nvPr>
        </p:nvGraphicFramePr>
        <p:xfrm>
          <a:off x="952500" y="1275557"/>
          <a:ext cx="7239000" cy="5222875"/>
        </p:xfrm>
        <a:graphic>
          <a:graphicData uri="http://schemas.openxmlformats.org/presentationml/2006/ole">
            <mc:AlternateContent xmlns:mc="http://schemas.openxmlformats.org/markup-compatibility/2006">
              <mc:Choice xmlns:v="urn:schemas-microsoft-com:vml" Requires="v">
                <p:oleObj spid="_x0000_s1043" name="Bitmap Image" r:id="rId3" imgW="4648849" imgH="4304762" progId="PBrush">
                  <p:embed/>
                </p:oleObj>
              </mc:Choice>
              <mc:Fallback>
                <p:oleObj name="Bitmap Image" r:id="rId3" imgW="4648849" imgH="4304762"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500" y="1275557"/>
                        <a:ext cx="7239000" cy="522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296881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914400" y="152400"/>
            <a:ext cx="8060197" cy="762000"/>
          </a:xfrm>
          <a:noFill/>
        </p:spPr>
        <p:txBody>
          <a:bodyPr>
            <a:noAutofit/>
          </a:bodyPr>
          <a:lstStyle/>
          <a:p>
            <a:pPr>
              <a:lnSpc>
                <a:spcPct val="110000"/>
              </a:lnSpc>
            </a:pPr>
            <a:r>
              <a:rPr kumimoji="0" lang="en-US" altLang="en-US" sz="3000" dirty="0"/>
              <a:t>Requirements Analysis: outline</a:t>
            </a:r>
          </a:p>
        </p:txBody>
      </p:sp>
      <p:sp>
        <p:nvSpPr>
          <p:cNvPr id="28675" name="Rectangle 3"/>
          <p:cNvSpPr>
            <a:spLocks noGrp="1" noChangeArrowheads="1"/>
          </p:cNvSpPr>
          <p:nvPr>
            <p:ph idx="1"/>
          </p:nvPr>
        </p:nvSpPr>
        <p:spPr>
          <a:xfrm>
            <a:off x="598028" y="1258888"/>
            <a:ext cx="8263397" cy="5080000"/>
          </a:xfrm>
          <a:noFill/>
        </p:spPr>
        <p:txBody>
          <a:bodyPr>
            <a:normAutofit/>
          </a:bodyPr>
          <a:lstStyle/>
          <a:p>
            <a:pPr>
              <a:spcBef>
                <a:spcPts val="300"/>
              </a:spcBef>
            </a:pPr>
            <a:r>
              <a:rPr kumimoji="0" lang="en-US" altLang="en-US" sz="2400" b="1" dirty="0">
                <a:effectLst>
                  <a:outerShdw blurRad="38100" dist="38100" dir="2700000" algn="tl">
                    <a:srgbClr val="000000">
                      <a:alpha val="43137"/>
                    </a:srgbClr>
                  </a:outerShdw>
                </a:effectLst>
              </a:rPr>
              <a:t>Requirements Classification</a:t>
            </a:r>
            <a:r>
              <a:rPr kumimoji="0" lang="en-US" altLang="en-US" sz="2400" b="1" dirty="0">
                <a:solidFill>
                  <a:srgbClr val="FF0000"/>
                </a:solidFill>
                <a:effectLst>
                  <a:outerShdw blurRad="38100" dist="38100" dir="2700000" algn="tl">
                    <a:srgbClr val="000000">
                      <a:alpha val="43137"/>
                    </a:srgbClr>
                  </a:outerShdw>
                </a:effectLst>
              </a:rPr>
              <a:t>  </a:t>
            </a:r>
          </a:p>
          <a:p>
            <a:pPr>
              <a:lnSpc>
                <a:spcPct val="160000"/>
              </a:lnSpc>
              <a:spcBef>
                <a:spcPts val="100"/>
              </a:spcBef>
            </a:pPr>
            <a:r>
              <a:rPr kumimoji="0" lang="en-US" altLang="en-US" sz="2400" b="1" dirty="0">
                <a:solidFill>
                  <a:srgbClr val="FF0000"/>
                </a:solidFill>
                <a:effectLst>
                  <a:outerShdw blurRad="38100" dist="38100" dir="2700000" algn="tl">
                    <a:srgbClr val="000000">
                      <a:alpha val="43137"/>
                    </a:srgbClr>
                  </a:outerShdw>
                </a:effectLst>
              </a:rPr>
              <a:t>Conceptual Modelling </a:t>
            </a:r>
          </a:p>
          <a:p>
            <a:pPr marL="342900" indent="-342900">
              <a:buFont typeface="Arial" panose="020B0604020202020204" pitchFamily="34" charset="0"/>
              <a:buChar char="•"/>
            </a:pPr>
            <a:r>
              <a:rPr lang="en-US" dirty="0">
                <a:solidFill>
                  <a:srgbClr val="FF0000"/>
                </a:solidFill>
              </a:rPr>
              <a:t>Context Models </a:t>
            </a:r>
          </a:p>
          <a:p>
            <a:pPr marL="342900" indent="-342900">
              <a:buFont typeface="Arial" panose="020B0604020202020204" pitchFamily="34" charset="0"/>
              <a:buChar char="•"/>
            </a:pPr>
            <a:r>
              <a:rPr lang="en-US" dirty="0">
                <a:solidFill>
                  <a:srgbClr val="FF0000"/>
                </a:solidFill>
              </a:rPr>
              <a:t>Interaction Models</a:t>
            </a:r>
          </a:p>
          <a:p>
            <a:pPr marL="342900" indent="-342900">
              <a:buFont typeface="Arial" panose="020B0604020202020204" pitchFamily="34" charset="0"/>
              <a:buChar char="•"/>
            </a:pPr>
            <a:r>
              <a:rPr lang="en-US" dirty="0">
                <a:solidFill>
                  <a:srgbClr val="FF0000"/>
                </a:solidFill>
              </a:rPr>
              <a:t>Structural Models </a:t>
            </a:r>
          </a:p>
          <a:p>
            <a:pPr marL="342900" indent="-342900">
              <a:buFont typeface="Arial" panose="020B0604020202020204" pitchFamily="34" charset="0"/>
              <a:buChar char="•"/>
            </a:pPr>
            <a:r>
              <a:rPr lang="en-US" dirty="0">
                <a:solidFill>
                  <a:srgbClr val="FF0000"/>
                </a:solidFill>
              </a:rPr>
              <a:t>Behavioral Models</a:t>
            </a:r>
            <a:r>
              <a:rPr lang="en-US" sz="2400" dirty="0">
                <a:solidFill>
                  <a:srgbClr val="FF0000"/>
                </a:solidFill>
              </a:rPr>
              <a:t> </a:t>
            </a:r>
            <a:endParaRPr lang="en-MY" sz="2400" dirty="0">
              <a:solidFill>
                <a:srgbClr val="FF0000"/>
              </a:solidFill>
            </a:endParaRPr>
          </a:p>
          <a:p>
            <a:pPr>
              <a:lnSpc>
                <a:spcPct val="150000"/>
              </a:lnSpc>
              <a:spcBef>
                <a:spcPts val="300"/>
              </a:spcBef>
            </a:pPr>
            <a:r>
              <a:rPr kumimoji="0" lang="en-US" altLang="en-US" sz="2400" b="1" dirty="0">
                <a:effectLst>
                  <a:outerShdw blurRad="38100" dist="38100" dir="2700000" algn="tl">
                    <a:srgbClr val="000000">
                      <a:alpha val="43137"/>
                    </a:srgbClr>
                  </a:outerShdw>
                </a:effectLst>
              </a:rPr>
              <a:t>Architectural Design and Requirements Allocation  </a:t>
            </a:r>
            <a:endParaRPr kumimoji="0" lang="en-US" altLang="en-US" sz="2400" dirty="0"/>
          </a:p>
          <a:p>
            <a:pPr>
              <a:lnSpc>
                <a:spcPct val="150000"/>
              </a:lnSpc>
              <a:spcBef>
                <a:spcPts val="300"/>
              </a:spcBef>
            </a:pPr>
            <a:r>
              <a:rPr kumimoji="0" lang="en-US" altLang="en-US" sz="2400" b="1" dirty="0">
                <a:effectLst>
                  <a:outerShdw blurRad="38100" dist="38100" dir="2700000" algn="tl">
                    <a:srgbClr val="000000">
                      <a:alpha val="43137"/>
                    </a:srgbClr>
                  </a:outerShdw>
                </a:effectLst>
              </a:rPr>
              <a:t>Requirements Negotiation</a:t>
            </a:r>
          </a:p>
          <a:p>
            <a:pPr>
              <a:lnSpc>
                <a:spcPct val="150000"/>
              </a:lnSpc>
              <a:spcBef>
                <a:spcPts val="300"/>
              </a:spcBef>
            </a:pPr>
            <a:r>
              <a:rPr lang="en-US" altLang="en-US" sz="2400" dirty="0">
                <a:effectLst>
                  <a:outerShdw blurRad="38100" dist="38100" dir="2700000" algn="tl">
                    <a:srgbClr val="000000">
                      <a:alpha val="43137"/>
                    </a:srgbClr>
                  </a:outerShdw>
                </a:effectLst>
              </a:rPr>
              <a:t>Requirements Analysis Approaches </a:t>
            </a:r>
            <a:r>
              <a:rPr kumimoji="0" lang="en-US" altLang="en-US" sz="2400" b="1" dirty="0">
                <a:effectLst>
                  <a:outerShdw blurRad="38100" dist="38100" dir="2700000" algn="tl">
                    <a:srgbClr val="000000">
                      <a:alpha val="43137"/>
                    </a:srgbClr>
                  </a:outerShdw>
                </a:effectLst>
              </a:rPr>
              <a:t> </a:t>
            </a:r>
          </a:p>
          <a:p>
            <a:pPr>
              <a:lnSpc>
                <a:spcPct val="150000"/>
              </a:lnSpc>
              <a:spcBef>
                <a:spcPts val="300"/>
              </a:spcBef>
            </a:pPr>
            <a:endParaRPr kumimoji="0" lang="en-US" altLang="en-US" b="1" dirty="0">
              <a:effectLst>
                <a:outerShdw blurRad="38100" dist="38100" dir="2700000" algn="tl">
                  <a:srgbClr val="000000">
                    <a:alpha val="43137"/>
                  </a:srgbClr>
                </a:outerShdw>
              </a:effectLst>
            </a:endParaRPr>
          </a:p>
        </p:txBody>
      </p:sp>
      <p:pic>
        <p:nvPicPr>
          <p:cNvPr id="28676"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453" y="381000"/>
            <a:ext cx="81915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
        <p:nvSpPr>
          <p:cNvPr id="6" name="Oval 17"/>
          <p:cNvSpPr>
            <a:spLocks noChangeArrowheads="1"/>
          </p:cNvSpPr>
          <p:nvPr/>
        </p:nvSpPr>
        <p:spPr bwMode="auto">
          <a:xfrm>
            <a:off x="188453" y="1676400"/>
            <a:ext cx="6136147" cy="2667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MY" altLang="en-US"/>
          </a:p>
        </p:txBody>
      </p:sp>
      <p:sp>
        <p:nvSpPr>
          <p:cNvPr id="2" name="Slide Number Placeholder 1"/>
          <p:cNvSpPr>
            <a:spLocks noGrp="1"/>
          </p:cNvSpPr>
          <p:nvPr>
            <p:ph type="sldNum" sz="quarter" idx="12"/>
          </p:nvPr>
        </p:nvSpPr>
        <p:spPr/>
        <p:txBody>
          <a:bodyPr/>
          <a:lstStyle/>
          <a:p>
            <a:fld id="{11CB59D3-684E-4DEF-80D7-D18386426E6F}" type="slidenum">
              <a:rPr lang="en-MY" smtClean="0"/>
              <a:t>8</a:t>
            </a:fld>
            <a:endParaRPr lang="en-MY"/>
          </a:p>
        </p:txBody>
      </p:sp>
    </p:spTree>
    <p:extLst>
      <p:ext uri="{BB962C8B-B14F-4D97-AF65-F5344CB8AC3E}">
        <p14:creationId xmlns:p14="http://schemas.microsoft.com/office/powerpoint/2010/main" val="3466001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770" decel="100000"/>
                                        <p:tgtEl>
                                          <p:spTgt spid="6"/>
                                        </p:tgtEl>
                                      </p:cBhvr>
                                    </p:animEffect>
                                    <p:animScale>
                                      <p:cBhvr>
                                        <p:cTn id="8" dur="770" decel="100000"/>
                                        <p:tgtEl>
                                          <p:spTgt spid="6"/>
                                        </p:tgtEl>
                                      </p:cBhvr>
                                      <p:from x="10000" y="10000"/>
                                      <p:to x="200000" y="450000"/>
                                    </p:animScale>
                                    <p:animScale>
                                      <p:cBhvr>
                                        <p:cTn id="9" dur="1230" accel="100000" fill="hold">
                                          <p:stCondLst>
                                            <p:cond delay="770"/>
                                          </p:stCondLst>
                                        </p:cTn>
                                        <p:tgtEl>
                                          <p:spTgt spid="6"/>
                                        </p:tgtEl>
                                      </p:cBhvr>
                                      <p:from x="200000" y="450000"/>
                                      <p:to x="100000" y="100000"/>
                                    </p:animScale>
                                    <p:set>
                                      <p:cBhvr>
                                        <p:cTn id="10" dur="770" fill="hold"/>
                                        <p:tgtEl>
                                          <p:spTgt spid="6"/>
                                        </p:tgtEl>
                                        <p:attrNameLst>
                                          <p:attrName>ppt_x</p:attrName>
                                        </p:attrNameLst>
                                      </p:cBhvr>
                                      <p:to>
                                        <p:strVal val="(0.5)"/>
                                      </p:to>
                                    </p:set>
                                    <p:anim from="(0.5)" to="(#ppt_x)" calcmode="lin" valueType="num">
                                      <p:cBhvr>
                                        <p:cTn id="11" dur="1230" accel="100000" fill="hold">
                                          <p:stCondLst>
                                            <p:cond delay="770"/>
                                          </p:stCondLst>
                                        </p:cTn>
                                        <p:tgtEl>
                                          <p:spTgt spid="6"/>
                                        </p:tgtEl>
                                        <p:attrNameLst>
                                          <p:attrName>ppt_x</p:attrName>
                                        </p:attrNameLst>
                                      </p:cBhvr>
                                    </p:anim>
                                    <p:set>
                                      <p:cBhvr>
                                        <p:cTn id="12" dur="770" fill="hold"/>
                                        <p:tgtEl>
                                          <p:spTgt spid="6"/>
                                        </p:tgtEl>
                                        <p:attrNameLst>
                                          <p:attrName>ppt_y</p:attrName>
                                        </p:attrNameLst>
                                      </p:cBhvr>
                                      <p:to>
                                        <p:strVal val="(#ppt_y+0.4)"/>
                                      </p:to>
                                    </p:set>
                                    <p:anim from="(#ppt_y+0.4)" to="(#ppt_y)" calcmode="lin" valueType="num">
                                      <p:cBhvr>
                                        <p:cTn id="13" dur="1230" accel="100000" fill="hold">
                                          <p:stCondLst>
                                            <p:cond delay="770"/>
                                          </p:stCondLst>
                                        </p:cTn>
                                        <p:tgtEl>
                                          <p:spTgt spid="6"/>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MY" dirty="0"/>
              <a:t>State Diagram – Object States</a:t>
            </a:r>
          </a:p>
        </p:txBody>
      </p:sp>
      <p:sp>
        <p:nvSpPr>
          <p:cNvPr id="5" name="Content Placeholder 4"/>
          <p:cNvSpPr>
            <a:spLocks noGrp="1"/>
          </p:cNvSpPr>
          <p:nvPr>
            <p:ph idx="1"/>
          </p:nvPr>
        </p:nvSpPr>
        <p:spPr/>
        <p:txBody>
          <a:bodyPr/>
          <a:lstStyle/>
          <a:p>
            <a:pPr marL="342900" indent="-342900">
              <a:buFont typeface="Wingdings" panose="05000000000000000000" pitchFamily="2" charset="2"/>
              <a:buChar char="Ø"/>
            </a:pPr>
            <a:r>
              <a:rPr lang="en-MY" dirty="0"/>
              <a:t>Condition during an object’s life</a:t>
            </a:r>
          </a:p>
          <a:p>
            <a:pPr lvl="1">
              <a:buFont typeface="Wingdings" panose="05000000000000000000" pitchFamily="2" charset="2"/>
              <a:buChar char="ü"/>
            </a:pPr>
            <a:r>
              <a:rPr lang="en-MY" dirty="0"/>
              <a:t>Satisfies a criteria</a:t>
            </a:r>
          </a:p>
          <a:p>
            <a:pPr lvl="1">
              <a:buFont typeface="Wingdings" panose="05000000000000000000" pitchFamily="2" charset="2"/>
              <a:buChar char="ü"/>
            </a:pPr>
            <a:r>
              <a:rPr lang="en-MY" dirty="0"/>
              <a:t>Performs an action</a:t>
            </a:r>
          </a:p>
          <a:p>
            <a:pPr lvl="1">
              <a:buFont typeface="Wingdings" panose="05000000000000000000" pitchFamily="2" charset="2"/>
              <a:buChar char="ü"/>
            </a:pPr>
            <a:r>
              <a:rPr lang="en-MY" dirty="0"/>
              <a:t>Waits for an event</a:t>
            </a:r>
          </a:p>
          <a:p>
            <a:pPr marL="274320" lvl="1" indent="0">
              <a:buNone/>
            </a:pPr>
            <a:endParaRPr lang="en-MY" dirty="0"/>
          </a:p>
          <a:p>
            <a:pPr marL="342900" indent="-342900">
              <a:buFont typeface="Wingdings" panose="05000000000000000000" pitchFamily="2" charset="2"/>
              <a:buChar char="Ø"/>
            </a:pPr>
            <a:r>
              <a:rPr lang="en-US" dirty="0">
                <a:latin typeface="+mj-lt"/>
              </a:rPr>
              <a:t>Semi-permanent conditions</a:t>
            </a:r>
          </a:p>
          <a:p>
            <a:endParaRPr lang="en-US" dirty="0">
              <a:latin typeface="+mj-lt"/>
            </a:endParaRPr>
          </a:p>
          <a:p>
            <a:pPr marL="342900" indent="-342900">
              <a:buFont typeface="Wingdings" panose="05000000000000000000" pitchFamily="2" charset="2"/>
              <a:buChar char="Ø"/>
            </a:pPr>
            <a:r>
              <a:rPr lang="en-US" dirty="0">
                <a:latin typeface="+mj-lt"/>
              </a:rPr>
              <a:t>External events cause object to move to a new condition</a:t>
            </a:r>
            <a:endParaRPr lang="en-MY" dirty="0">
              <a:latin typeface="+mj-lt"/>
            </a:endParaRPr>
          </a:p>
        </p:txBody>
      </p:sp>
      <p:sp>
        <p:nvSpPr>
          <p:cNvPr id="3" name="Slide Number Placeholder 2"/>
          <p:cNvSpPr>
            <a:spLocks noGrp="1"/>
          </p:cNvSpPr>
          <p:nvPr>
            <p:ph type="sldNum" sz="quarter" idx="12"/>
          </p:nvPr>
        </p:nvSpPr>
        <p:spPr/>
        <p:txBody>
          <a:bodyPr/>
          <a:lstStyle/>
          <a:p>
            <a:fld id="{D56DE404-6126-42BF-A614-3D02FDE41F9B}" type="slidenum">
              <a:rPr lang="en-US" smtClean="0"/>
              <a:pPr/>
              <a:t>80</a:t>
            </a:fld>
            <a:endParaRPr lang="en-US" dirty="0"/>
          </a:p>
        </p:txBody>
      </p:sp>
    </p:spTree>
    <p:extLst>
      <p:ext uri="{BB962C8B-B14F-4D97-AF65-F5344CB8AC3E}">
        <p14:creationId xmlns:p14="http://schemas.microsoft.com/office/powerpoint/2010/main" val="230494329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9220200" cy="1371600"/>
          </a:xfrm>
        </p:spPr>
        <p:txBody>
          <a:bodyPr>
            <a:normAutofit fontScale="90000"/>
          </a:bodyPr>
          <a:lstStyle/>
          <a:p>
            <a:r>
              <a:rPr lang="en-MY" dirty="0"/>
              <a:t>State Diagram –</a:t>
            </a:r>
            <a:br>
              <a:rPr lang="en-MY" dirty="0"/>
            </a:br>
            <a:r>
              <a:rPr lang="en-MY" dirty="0"/>
              <a:t>Object State Naming Conventions</a:t>
            </a:r>
          </a:p>
        </p:txBody>
      </p:sp>
      <p:sp>
        <p:nvSpPr>
          <p:cNvPr id="3" name="Content Placeholder 2"/>
          <p:cNvSpPr>
            <a:spLocks noGrp="1"/>
          </p:cNvSpPr>
          <p:nvPr>
            <p:ph idx="1"/>
          </p:nvPr>
        </p:nvSpPr>
        <p:spPr>
          <a:xfrm>
            <a:off x="381000" y="1600200"/>
            <a:ext cx="8382000" cy="1770743"/>
          </a:xfrm>
        </p:spPr>
        <p:txBody>
          <a:bodyPr>
            <a:normAutofit/>
          </a:bodyPr>
          <a:lstStyle/>
          <a:p>
            <a:pPr marL="342900" indent="-342900">
              <a:buFont typeface="Arial" panose="020B0604020202020204" pitchFamily="34" charset="0"/>
              <a:buChar char="•"/>
            </a:pPr>
            <a:r>
              <a:rPr lang="en-US" sz="2400" b="0" dirty="0">
                <a:latin typeface="Arial" panose="020B0604020202020204" pitchFamily="34" charset="0"/>
                <a:cs typeface="Arial" panose="020B0604020202020204" pitchFamily="34" charset="0"/>
              </a:rPr>
              <a:t>May be a simple condition such as ‘on’ or ‘off’</a:t>
            </a:r>
          </a:p>
          <a:p>
            <a:pPr marL="342900" indent="-342900">
              <a:buFont typeface="Arial" panose="020B0604020202020204" pitchFamily="34" charset="0"/>
              <a:buChar char="•"/>
            </a:pPr>
            <a:r>
              <a:rPr lang="en-US" sz="2400" b="0" dirty="0">
                <a:latin typeface="Arial" panose="020B0604020202020204" pitchFamily="34" charset="0"/>
                <a:cs typeface="Arial" panose="020B0604020202020204" pitchFamily="34" charset="0"/>
              </a:rPr>
              <a:t>May be </a:t>
            </a:r>
            <a:r>
              <a:rPr lang="en-US" sz="2400" b="0" dirty="0">
                <a:solidFill>
                  <a:srgbClr val="FF33CC"/>
                </a:solidFill>
                <a:latin typeface="Arial" panose="020B0604020202020204" pitchFamily="34" charset="0"/>
                <a:cs typeface="Arial" panose="020B0604020202020204" pitchFamily="34" charset="0"/>
              </a:rPr>
              <a:t>active names </a:t>
            </a:r>
            <a:r>
              <a:rPr lang="en-US" sz="2400" b="0" dirty="0">
                <a:latin typeface="Arial" panose="020B0604020202020204" pitchFamily="34" charset="0"/>
                <a:cs typeface="Arial" panose="020B0604020202020204" pitchFamily="34" charset="0"/>
              </a:rPr>
              <a:t>consisting of gerunds or verb phrases</a:t>
            </a:r>
            <a:endParaRPr lang="en-MY" sz="2400" b="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305CB61D-FC35-42B4-91C9-278C4754DF0C}" type="slidenum">
              <a:rPr lang="en-US" smtClean="0"/>
              <a:pPr/>
              <a:t>81</a:t>
            </a:fld>
            <a:endParaRPr lang="en-US" dirty="0"/>
          </a:p>
        </p:txBody>
      </p:sp>
      <p:pic>
        <p:nvPicPr>
          <p:cNvPr id="5" name="Picture 1"/>
          <p:cNvPicPr>
            <a:picLocks noChangeAspect="1" noChangeArrowheads="1"/>
          </p:cNvPicPr>
          <p:nvPr/>
        </p:nvPicPr>
        <p:blipFill>
          <a:blip r:embed="rId2" cstate="print"/>
          <a:srcRect/>
          <a:stretch>
            <a:fillRect/>
          </a:stretch>
        </p:blipFill>
        <p:spPr bwMode="auto">
          <a:xfrm>
            <a:off x="2047875" y="4000437"/>
            <a:ext cx="5048250" cy="1352550"/>
          </a:xfrm>
          <a:prstGeom prst="rect">
            <a:avLst/>
          </a:prstGeom>
          <a:noFill/>
          <a:ln w="9525">
            <a:noFill/>
            <a:miter lim="800000"/>
            <a:headEnd/>
            <a:tailEnd/>
          </a:ln>
        </p:spPr>
      </p:pic>
    </p:spTree>
    <p:extLst>
      <p:ext uri="{BB962C8B-B14F-4D97-AF65-F5344CB8AC3E}">
        <p14:creationId xmlns:p14="http://schemas.microsoft.com/office/powerpoint/2010/main" val="370960473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691" y="152400"/>
            <a:ext cx="8991600" cy="1371600"/>
          </a:xfrm>
        </p:spPr>
        <p:txBody>
          <a:bodyPr>
            <a:normAutofit fontScale="90000"/>
          </a:bodyPr>
          <a:lstStyle/>
          <a:p>
            <a:r>
              <a:rPr lang="en-MY" dirty="0"/>
              <a:t>State Diagram –</a:t>
            </a:r>
            <a:br>
              <a:rPr lang="en-MY" dirty="0"/>
            </a:br>
            <a:r>
              <a:rPr lang="en-MY" dirty="0"/>
              <a:t>Object State Naming Conventions</a:t>
            </a:r>
          </a:p>
        </p:txBody>
      </p:sp>
      <p:sp>
        <p:nvSpPr>
          <p:cNvPr id="4" name="Slide Number Placeholder 3"/>
          <p:cNvSpPr>
            <a:spLocks noGrp="1"/>
          </p:cNvSpPr>
          <p:nvPr>
            <p:ph type="sldNum" sz="quarter" idx="12"/>
          </p:nvPr>
        </p:nvSpPr>
        <p:spPr/>
        <p:txBody>
          <a:bodyPr/>
          <a:lstStyle/>
          <a:p>
            <a:fld id="{305CB61D-FC35-42B4-91C9-278C4754DF0C}" type="slidenum">
              <a:rPr lang="en-US" smtClean="0"/>
              <a:pPr/>
              <a:t>82</a:t>
            </a:fld>
            <a:endParaRPr lang="en-US" dirty="0"/>
          </a:p>
        </p:txBody>
      </p:sp>
      <p:sp>
        <p:nvSpPr>
          <p:cNvPr id="6" name="AutoShape 7"/>
          <p:cNvSpPr>
            <a:spLocks noChangeArrowheads="1"/>
          </p:cNvSpPr>
          <p:nvPr/>
        </p:nvSpPr>
        <p:spPr bwMode="auto">
          <a:xfrm>
            <a:off x="1189672" y="2865471"/>
            <a:ext cx="1714500" cy="533400"/>
          </a:xfrm>
          <a:prstGeom prst="roundRect">
            <a:avLst>
              <a:gd name="adj" fmla="val 16667"/>
            </a:avLst>
          </a:prstGeom>
          <a:noFill/>
          <a:ln w="22225">
            <a:solidFill>
              <a:schemeClr val="tx1"/>
            </a:solidFill>
            <a:round/>
            <a:headEnd/>
            <a:tailEnd/>
          </a:ln>
        </p:spPr>
        <p:txBody>
          <a:bodyPr wrap="none" anchor="ctr"/>
          <a:lstStyle/>
          <a:p>
            <a:pPr algn="ctr"/>
            <a:r>
              <a:rPr lang="en-US" sz="2400">
                <a:latin typeface="Tahoma" pitchFamily="34" charset="0"/>
              </a:rPr>
              <a:t>Statename</a:t>
            </a:r>
          </a:p>
        </p:txBody>
      </p:sp>
      <p:sp>
        <p:nvSpPr>
          <p:cNvPr id="7" name="Line 8"/>
          <p:cNvSpPr>
            <a:spLocks noChangeShapeType="1"/>
          </p:cNvSpPr>
          <p:nvPr/>
        </p:nvSpPr>
        <p:spPr bwMode="auto">
          <a:xfrm>
            <a:off x="1562736" y="4760686"/>
            <a:ext cx="1295400" cy="0"/>
          </a:xfrm>
          <a:prstGeom prst="line">
            <a:avLst/>
          </a:prstGeom>
          <a:noFill/>
          <a:ln w="38100">
            <a:solidFill>
              <a:schemeClr val="tx1"/>
            </a:solidFill>
            <a:round/>
            <a:headEnd/>
            <a:tailEnd type="triangle" w="med" len="med"/>
          </a:ln>
        </p:spPr>
        <p:txBody>
          <a:bodyPr wrap="none" anchor="ctr"/>
          <a:lstStyle/>
          <a:p>
            <a:endParaRPr lang="en-MY"/>
          </a:p>
        </p:txBody>
      </p:sp>
      <p:sp>
        <p:nvSpPr>
          <p:cNvPr id="8" name="Text Box 10"/>
          <p:cNvSpPr txBox="1">
            <a:spLocks noChangeArrowheads="1"/>
          </p:cNvSpPr>
          <p:nvPr/>
        </p:nvSpPr>
        <p:spPr bwMode="auto">
          <a:xfrm>
            <a:off x="1562735" y="4303486"/>
            <a:ext cx="1341437" cy="366713"/>
          </a:xfrm>
          <a:prstGeom prst="rect">
            <a:avLst/>
          </a:prstGeom>
          <a:noFill/>
          <a:ln w="22225">
            <a:noFill/>
            <a:miter lim="800000"/>
            <a:headEnd/>
            <a:tailEnd/>
          </a:ln>
        </p:spPr>
        <p:txBody>
          <a:bodyPr wrap="none">
            <a:spAutoFit/>
          </a:bodyPr>
          <a:lstStyle/>
          <a:p>
            <a:pPr algn="ctr"/>
            <a:r>
              <a:rPr lang="en-US" b="1" dirty="0">
                <a:latin typeface="Tahoma" pitchFamily="34" charset="0"/>
              </a:rPr>
              <a:t>Transition</a:t>
            </a:r>
          </a:p>
        </p:txBody>
      </p:sp>
      <p:sp>
        <p:nvSpPr>
          <p:cNvPr id="9" name="AutoShape 12"/>
          <p:cNvSpPr>
            <a:spLocks noChangeArrowheads="1"/>
          </p:cNvSpPr>
          <p:nvPr/>
        </p:nvSpPr>
        <p:spPr bwMode="auto">
          <a:xfrm>
            <a:off x="3944245" y="2951163"/>
            <a:ext cx="228600" cy="242887"/>
          </a:xfrm>
          <a:prstGeom prst="flowChartConnector">
            <a:avLst/>
          </a:prstGeom>
          <a:solidFill>
            <a:schemeClr val="tx1"/>
          </a:solidFill>
          <a:ln w="22225">
            <a:solidFill>
              <a:srgbClr val="000000"/>
            </a:solidFill>
            <a:round/>
            <a:headEnd/>
            <a:tailEnd/>
          </a:ln>
        </p:spPr>
        <p:txBody>
          <a:bodyPr wrap="none" anchor="ctr"/>
          <a:lstStyle/>
          <a:p>
            <a:endParaRPr lang="en-US"/>
          </a:p>
        </p:txBody>
      </p:sp>
      <p:sp>
        <p:nvSpPr>
          <p:cNvPr id="10" name="Text Box 13"/>
          <p:cNvSpPr txBox="1">
            <a:spLocks noChangeArrowheads="1"/>
          </p:cNvSpPr>
          <p:nvPr/>
        </p:nvSpPr>
        <p:spPr bwMode="auto">
          <a:xfrm>
            <a:off x="3715645" y="3208337"/>
            <a:ext cx="1365250" cy="366713"/>
          </a:xfrm>
          <a:prstGeom prst="rect">
            <a:avLst/>
          </a:prstGeom>
          <a:noFill/>
          <a:ln w="22225">
            <a:noFill/>
            <a:miter lim="800000"/>
            <a:headEnd/>
            <a:tailEnd/>
          </a:ln>
        </p:spPr>
        <p:txBody>
          <a:bodyPr>
            <a:spAutoFit/>
          </a:bodyPr>
          <a:lstStyle/>
          <a:p>
            <a:pPr>
              <a:spcBef>
                <a:spcPct val="50000"/>
              </a:spcBef>
            </a:pPr>
            <a:r>
              <a:rPr lang="en-US" b="1">
                <a:latin typeface="Tahoma" pitchFamily="34" charset="0"/>
              </a:rPr>
              <a:t>start</a:t>
            </a:r>
          </a:p>
        </p:txBody>
      </p:sp>
      <p:sp>
        <p:nvSpPr>
          <p:cNvPr id="11" name="Oval 14"/>
          <p:cNvSpPr>
            <a:spLocks noChangeArrowheads="1"/>
          </p:cNvSpPr>
          <p:nvPr/>
        </p:nvSpPr>
        <p:spPr bwMode="auto">
          <a:xfrm>
            <a:off x="5347174" y="2775970"/>
            <a:ext cx="457200" cy="381000"/>
          </a:xfrm>
          <a:prstGeom prst="ellipse">
            <a:avLst/>
          </a:prstGeom>
          <a:noFill/>
          <a:ln w="22225">
            <a:solidFill>
              <a:schemeClr val="tx1"/>
            </a:solidFill>
            <a:round/>
            <a:headEnd/>
            <a:tailEnd/>
          </a:ln>
        </p:spPr>
        <p:txBody>
          <a:bodyPr wrap="none" anchor="ctr"/>
          <a:lstStyle/>
          <a:p>
            <a:endParaRPr lang="en-US"/>
          </a:p>
        </p:txBody>
      </p:sp>
      <p:sp>
        <p:nvSpPr>
          <p:cNvPr id="12" name="AutoShape 15"/>
          <p:cNvSpPr>
            <a:spLocks noChangeArrowheads="1"/>
          </p:cNvSpPr>
          <p:nvPr/>
        </p:nvSpPr>
        <p:spPr bwMode="auto">
          <a:xfrm>
            <a:off x="5441518" y="2852170"/>
            <a:ext cx="228600" cy="227013"/>
          </a:xfrm>
          <a:prstGeom prst="flowChartConnector">
            <a:avLst/>
          </a:prstGeom>
          <a:solidFill>
            <a:schemeClr val="tx1"/>
          </a:solidFill>
          <a:ln w="22225">
            <a:solidFill>
              <a:srgbClr val="000000"/>
            </a:solidFill>
            <a:round/>
            <a:headEnd/>
            <a:tailEnd/>
          </a:ln>
        </p:spPr>
        <p:txBody>
          <a:bodyPr wrap="none" anchor="ctr"/>
          <a:lstStyle/>
          <a:p>
            <a:endParaRPr lang="en-US"/>
          </a:p>
        </p:txBody>
      </p:sp>
      <p:sp>
        <p:nvSpPr>
          <p:cNvPr id="13" name="Rectangle 16"/>
          <p:cNvSpPr>
            <a:spLocks noChangeArrowheads="1"/>
          </p:cNvSpPr>
          <p:nvPr/>
        </p:nvSpPr>
        <p:spPr bwMode="auto">
          <a:xfrm>
            <a:off x="5212918" y="3233170"/>
            <a:ext cx="611188" cy="366713"/>
          </a:xfrm>
          <a:prstGeom prst="rect">
            <a:avLst/>
          </a:prstGeom>
          <a:noFill/>
          <a:ln w="22225">
            <a:noFill/>
            <a:miter lim="800000"/>
            <a:headEnd/>
            <a:tailEnd/>
          </a:ln>
        </p:spPr>
        <p:txBody>
          <a:bodyPr wrap="none">
            <a:spAutoFit/>
          </a:bodyPr>
          <a:lstStyle/>
          <a:p>
            <a:r>
              <a:rPr lang="en-US" b="1">
                <a:latin typeface="Tahoma" pitchFamily="34" charset="0"/>
              </a:rPr>
              <a:t>end</a:t>
            </a:r>
          </a:p>
        </p:txBody>
      </p:sp>
      <p:sp>
        <p:nvSpPr>
          <p:cNvPr id="14" name="Rectangle 13"/>
          <p:cNvSpPr/>
          <p:nvPr/>
        </p:nvSpPr>
        <p:spPr>
          <a:xfrm>
            <a:off x="994970" y="1674081"/>
            <a:ext cx="3475631" cy="553998"/>
          </a:xfrm>
          <a:prstGeom prst="rect">
            <a:avLst/>
          </a:prstGeom>
        </p:spPr>
        <p:txBody>
          <a:bodyPr wrap="none">
            <a:spAutoFit/>
          </a:bodyPr>
          <a:lstStyle/>
          <a:p>
            <a:pPr>
              <a:spcBef>
                <a:spcPct val="50000"/>
              </a:spcBef>
            </a:pPr>
            <a:r>
              <a:rPr lang="en-US" sz="3000" b="1" dirty="0" err="1">
                <a:solidFill>
                  <a:srgbClr val="FF33CC"/>
                </a:solidFill>
                <a:latin typeface="Times New Roman" pitchFamily="18" charset="0"/>
              </a:rPr>
              <a:t>Statechart</a:t>
            </a:r>
            <a:r>
              <a:rPr lang="en-US" sz="3000" b="1" dirty="0">
                <a:solidFill>
                  <a:srgbClr val="FF33CC"/>
                </a:solidFill>
                <a:latin typeface="Times New Roman" pitchFamily="18" charset="0"/>
              </a:rPr>
              <a:t> Symbols </a:t>
            </a:r>
          </a:p>
        </p:txBody>
      </p:sp>
    </p:spTree>
    <p:extLst>
      <p:ext uri="{BB962C8B-B14F-4D97-AF65-F5344CB8AC3E}">
        <p14:creationId xmlns:p14="http://schemas.microsoft.com/office/powerpoint/2010/main" val="75168595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State Diagram – </a:t>
            </a:r>
            <a:br>
              <a:rPr lang="en-MY" dirty="0"/>
            </a:br>
            <a:r>
              <a:rPr lang="en-MY" dirty="0"/>
              <a:t>Object Transitions</a:t>
            </a:r>
          </a:p>
        </p:txBody>
      </p:sp>
      <p:sp>
        <p:nvSpPr>
          <p:cNvPr id="3" name="Slide Number Placeholder 2"/>
          <p:cNvSpPr>
            <a:spLocks noGrp="1"/>
          </p:cNvSpPr>
          <p:nvPr>
            <p:ph type="sldNum" sz="quarter" idx="12"/>
          </p:nvPr>
        </p:nvSpPr>
        <p:spPr/>
        <p:txBody>
          <a:bodyPr/>
          <a:lstStyle/>
          <a:p>
            <a:fld id="{D56DE404-6126-42BF-A614-3D02FDE41F9B}" type="slidenum">
              <a:rPr lang="en-US" smtClean="0"/>
              <a:pPr/>
              <a:t>83</a:t>
            </a:fld>
            <a:endParaRPr lang="en-US" dirty="0"/>
          </a:p>
        </p:txBody>
      </p:sp>
      <p:pic>
        <p:nvPicPr>
          <p:cNvPr id="4" name="Picture 18"/>
          <p:cNvPicPr>
            <a:picLocks noChangeAspect="1" noChangeArrowheads="1"/>
          </p:cNvPicPr>
          <p:nvPr/>
        </p:nvPicPr>
        <p:blipFill>
          <a:blip r:embed="rId2" cstate="print"/>
          <a:srcRect l="26639" t="36148" r="13208" b="44287"/>
          <a:stretch>
            <a:fillRect/>
          </a:stretch>
        </p:blipFill>
        <p:spPr>
          <a:xfrm>
            <a:off x="571500" y="2968171"/>
            <a:ext cx="8001000" cy="2133600"/>
          </a:xfrm>
          <a:prstGeom prst="rect">
            <a:avLst/>
          </a:prstGeom>
          <a:noFill/>
        </p:spPr>
      </p:pic>
      <p:sp>
        <p:nvSpPr>
          <p:cNvPr id="5" name="Rectangle 4"/>
          <p:cNvSpPr/>
          <p:nvPr/>
        </p:nvSpPr>
        <p:spPr>
          <a:xfrm>
            <a:off x="571500" y="1713592"/>
            <a:ext cx="8001000" cy="830997"/>
          </a:xfrm>
          <a:prstGeom prst="rect">
            <a:avLst/>
          </a:prstGeom>
        </p:spPr>
        <p:txBody>
          <a:bodyPr wrap="square">
            <a:spAutoFit/>
          </a:bodyPr>
          <a:lstStyle/>
          <a:p>
            <a:pPr marL="342900" indent="-342900">
              <a:buFont typeface="Wingdings" panose="05000000000000000000" pitchFamily="2" charset="2"/>
              <a:buChar char="Ø"/>
            </a:pPr>
            <a:r>
              <a:rPr lang="en-US" sz="2400" dirty="0">
                <a:latin typeface="Tahoma" pitchFamily="34" charset="0"/>
              </a:rPr>
              <a:t>Object transition causes an object to leave one state and change to a new state</a:t>
            </a:r>
            <a:endParaRPr lang="en-MY" sz="2400" dirty="0"/>
          </a:p>
        </p:txBody>
      </p:sp>
    </p:spTree>
    <p:extLst>
      <p:ext uri="{BB962C8B-B14F-4D97-AF65-F5344CB8AC3E}">
        <p14:creationId xmlns:p14="http://schemas.microsoft.com/office/powerpoint/2010/main" val="159534276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State Diagram – </a:t>
            </a:r>
            <a:br>
              <a:rPr lang="en-MY" dirty="0"/>
            </a:br>
            <a:r>
              <a:rPr lang="en-MY" dirty="0"/>
              <a:t>Object Transitions</a:t>
            </a:r>
          </a:p>
        </p:txBody>
      </p:sp>
      <p:sp>
        <p:nvSpPr>
          <p:cNvPr id="3" name="Slide Number Placeholder 2"/>
          <p:cNvSpPr>
            <a:spLocks noGrp="1"/>
          </p:cNvSpPr>
          <p:nvPr>
            <p:ph type="sldNum" sz="quarter" idx="12"/>
          </p:nvPr>
        </p:nvSpPr>
        <p:spPr/>
        <p:txBody>
          <a:bodyPr/>
          <a:lstStyle/>
          <a:p>
            <a:fld id="{D56DE404-6126-42BF-A614-3D02FDE41F9B}" type="slidenum">
              <a:rPr lang="en-US" smtClean="0"/>
              <a:pPr/>
              <a:t>84</a:t>
            </a:fld>
            <a:endParaRPr lang="en-US" dirty="0"/>
          </a:p>
        </p:txBody>
      </p:sp>
      <p:pic>
        <p:nvPicPr>
          <p:cNvPr id="4" name="Picture 18"/>
          <p:cNvPicPr>
            <a:picLocks noChangeAspect="1" noChangeArrowheads="1"/>
          </p:cNvPicPr>
          <p:nvPr/>
        </p:nvPicPr>
        <p:blipFill>
          <a:blip r:embed="rId2" cstate="print"/>
          <a:srcRect l="26639" t="36148" r="13208" b="44287"/>
          <a:stretch>
            <a:fillRect/>
          </a:stretch>
        </p:blipFill>
        <p:spPr>
          <a:xfrm>
            <a:off x="571500" y="1901371"/>
            <a:ext cx="8001000" cy="2133600"/>
          </a:xfrm>
          <a:prstGeom prst="rect">
            <a:avLst/>
          </a:prstGeom>
          <a:noFill/>
        </p:spPr>
      </p:pic>
      <p:sp>
        <p:nvSpPr>
          <p:cNvPr id="6" name="Rectangle 5"/>
          <p:cNvSpPr/>
          <p:nvPr/>
        </p:nvSpPr>
        <p:spPr>
          <a:xfrm>
            <a:off x="571500" y="4455885"/>
            <a:ext cx="8001000" cy="1938992"/>
          </a:xfrm>
          <a:prstGeom prst="rect">
            <a:avLst/>
          </a:prstGeom>
        </p:spPr>
        <p:txBody>
          <a:bodyPr wrap="square">
            <a:spAutoFit/>
          </a:bodyPr>
          <a:lstStyle/>
          <a:p>
            <a:pPr marL="342900" indent="-342900" eaLnBrk="1" hangingPunct="1">
              <a:buClr>
                <a:srgbClr val="0066FF"/>
              </a:buClr>
              <a:buSzTx/>
              <a:buFont typeface="Wingdings" panose="05000000000000000000" pitchFamily="2" charset="2"/>
              <a:buChar char="Ø"/>
              <a:defRPr/>
            </a:pPr>
            <a:r>
              <a:rPr lang="en-US" sz="2400" dirty="0">
                <a:latin typeface="Tahoma" pitchFamily="34" charset="0"/>
              </a:rPr>
              <a:t>Event name</a:t>
            </a:r>
          </a:p>
          <a:p>
            <a:pPr marL="342900" indent="-342900" eaLnBrk="1" hangingPunct="1">
              <a:buClr>
                <a:srgbClr val="0066FF"/>
              </a:buClr>
              <a:buSzTx/>
              <a:buFont typeface="Wingdings" panose="05000000000000000000" pitchFamily="2" charset="2"/>
              <a:buChar char="Ø"/>
              <a:defRPr/>
            </a:pPr>
            <a:r>
              <a:rPr lang="en-US" sz="2400" dirty="0">
                <a:latin typeface="Tahoma" pitchFamily="34" charset="0"/>
              </a:rPr>
              <a:t>Guard-condition</a:t>
            </a:r>
          </a:p>
          <a:p>
            <a:pPr marL="342900" indent="-342900" eaLnBrk="1" hangingPunct="1">
              <a:buClr>
                <a:srgbClr val="0066FF"/>
              </a:buClr>
              <a:buSzTx/>
              <a:buFont typeface="Wingdings" panose="05000000000000000000" pitchFamily="2" charset="2"/>
              <a:buChar char="Ø"/>
              <a:defRPr/>
            </a:pPr>
            <a:r>
              <a:rPr lang="en-US" sz="2400" dirty="0">
                <a:latin typeface="Tahoma" pitchFamily="34" charset="0"/>
              </a:rPr>
              <a:t>Action-expression</a:t>
            </a:r>
          </a:p>
          <a:p>
            <a:pPr marL="800100" lvl="1" indent="-342900" eaLnBrk="1" hangingPunct="1">
              <a:buClr>
                <a:srgbClr val="0066FF"/>
              </a:buClr>
              <a:buFont typeface="Wingdings" panose="05000000000000000000" pitchFamily="2" charset="2"/>
              <a:buChar char="ü"/>
              <a:defRPr/>
            </a:pPr>
            <a:r>
              <a:rPr lang="en-US" sz="2400" dirty="0">
                <a:latin typeface="Tahoma" pitchFamily="34" charset="0"/>
              </a:rPr>
              <a:t>Procedural statement describing action performed </a:t>
            </a:r>
          </a:p>
          <a:p>
            <a:pPr marL="800100" lvl="1" indent="-342900" eaLnBrk="1" hangingPunct="1">
              <a:buClr>
                <a:srgbClr val="0066FF"/>
              </a:buClr>
              <a:buFont typeface="Wingdings" panose="05000000000000000000" pitchFamily="2" charset="2"/>
              <a:buChar char="ü"/>
              <a:defRPr/>
            </a:pPr>
            <a:r>
              <a:rPr lang="en-US" sz="2400" dirty="0">
                <a:latin typeface="Tahoma" pitchFamily="34" charset="0"/>
              </a:rPr>
              <a:t>Executes when the transition fires</a:t>
            </a:r>
            <a:endParaRPr lang="en-MY" dirty="0"/>
          </a:p>
        </p:txBody>
      </p:sp>
    </p:spTree>
    <p:extLst>
      <p:ext uri="{BB962C8B-B14F-4D97-AF65-F5344CB8AC3E}">
        <p14:creationId xmlns:p14="http://schemas.microsoft.com/office/powerpoint/2010/main" val="193606103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96200" cy="1371600"/>
          </a:xfrm>
        </p:spPr>
        <p:txBody>
          <a:bodyPr>
            <a:normAutofit fontScale="90000"/>
          </a:bodyPr>
          <a:lstStyle/>
          <a:p>
            <a:r>
              <a:rPr lang="en-MY" dirty="0"/>
              <a:t>State Diagram –</a:t>
            </a:r>
            <a:br>
              <a:rPr lang="en-MY" dirty="0"/>
            </a:br>
            <a:r>
              <a:rPr lang="en-MY" dirty="0"/>
              <a:t>Payment Class with Events</a:t>
            </a:r>
          </a:p>
        </p:txBody>
      </p:sp>
      <p:sp>
        <p:nvSpPr>
          <p:cNvPr id="3" name="Slide Number Placeholder 2"/>
          <p:cNvSpPr>
            <a:spLocks noGrp="1"/>
          </p:cNvSpPr>
          <p:nvPr>
            <p:ph type="sldNum" sz="quarter" idx="12"/>
          </p:nvPr>
        </p:nvSpPr>
        <p:spPr/>
        <p:txBody>
          <a:bodyPr/>
          <a:lstStyle/>
          <a:p>
            <a:fld id="{D56DE404-6126-42BF-A614-3D02FDE41F9B}" type="slidenum">
              <a:rPr lang="en-US" smtClean="0"/>
              <a:pPr/>
              <a:t>85</a:t>
            </a:fld>
            <a:endParaRPr lang="en-US" dirty="0"/>
          </a:p>
        </p:txBody>
      </p:sp>
      <p:grpSp>
        <p:nvGrpSpPr>
          <p:cNvPr id="4" name="Group 4"/>
          <p:cNvGrpSpPr>
            <a:grpSpLocks/>
          </p:cNvGrpSpPr>
          <p:nvPr/>
        </p:nvGrpSpPr>
        <p:grpSpPr bwMode="auto">
          <a:xfrm>
            <a:off x="1828800" y="1447800"/>
            <a:ext cx="5588000" cy="5181600"/>
            <a:chOff x="1208" y="937"/>
            <a:chExt cx="3181" cy="2947"/>
          </a:xfrm>
        </p:grpSpPr>
        <p:sp>
          <p:nvSpPr>
            <p:cNvPr id="5" name="AutoShape 5"/>
            <p:cNvSpPr>
              <a:spLocks noChangeArrowheads="1"/>
            </p:cNvSpPr>
            <p:nvPr/>
          </p:nvSpPr>
          <p:spPr bwMode="auto">
            <a:xfrm>
              <a:off x="1208" y="1529"/>
              <a:ext cx="1035" cy="462"/>
            </a:xfrm>
            <a:prstGeom prst="roundRect">
              <a:avLst>
                <a:gd name="adj" fmla="val 16278"/>
              </a:avLst>
            </a:prstGeom>
            <a:solidFill>
              <a:srgbClr val="FFFFCC"/>
            </a:solidFill>
            <a:ln w="0">
              <a:solidFill>
                <a:schemeClr val="tx2"/>
              </a:solidFill>
              <a:round/>
              <a:headEnd/>
              <a:tailEnd/>
            </a:ln>
          </p:spPr>
          <p:txBody>
            <a:bodyPr/>
            <a:lstStyle/>
            <a:p>
              <a:endParaRPr lang="en-US"/>
            </a:p>
          </p:txBody>
        </p:sp>
        <p:sp>
          <p:nvSpPr>
            <p:cNvPr id="6" name="Rectangle 6"/>
            <p:cNvSpPr>
              <a:spLocks noChangeArrowheads="1"/>
            </p:cNvSpPr>
            <p:nvPr/>
          </p:nvSpPr>
          <p:spPr bwMode="auto">
            <a:xfrm>
              <a:off x="1510" y="1593"/>
              <a:ext cx="412" cy="157"/>
            </a:xfrm>
            <a:prstGeom prst="rect">
              <a:avLst/>
            </a:prstGeom>
            <a:noFill/>
            <a:ln w="9525">
              <a:solidFill>
                <a:schemeClr val="tx2"/>
              </a:solidFill>
              <a:miter lim="800000"/>
              <a:headEnd/>
              <a:tailEnd/>
            </a:ln>
          </p:spPr>
          <p:txBody>
            <a:bodyPr wrap="none" lIns="0" tIns="0" rIns="0" bIns="0">
              <a:spAutoFit/>
            </a:bodyPr>
            <a:lstStyle/>
            <a:p>
              <a:r>
                <a:rPr lang="en-AU" sz="1800">
                  <a:solidFill>
                    <a:srgbClr val="000000"/>
                  </a:solidFill>
                  <a:latin typeface="Arial" charset="0"/>
                </a:rPr>
                <a:t>Unpaid</a:t>
              </a:r>
              <a:endParaRPr lang="en-AU" b="1"/>
            </a:p>
          </p:txBody>
        </p:sp>
        <p:sp>
          <p:nvSpPr>
            <p:cNvPr id="7" name="AutoShape 7"/>
            <p:cNvSpPr>
              <a:spLocks noChangeArrowheads="1"/>
            </p:cNvSpPr>
            <p:nvPr/>
          </p:nvSpPr>
          <p:spPr bwMode="auto">
            <a:xfrm>
              <a:off x="3354" y="1529"/>
              <a:ext cx="1035" cy="462"/>
            </a:xfrm>
            <a:prstGeom prst="roundRect">
              <a:avLst>
                <a:gd name="adj" fmla="val 16278"/>
              </a:avLst>
            </a:prstGeom>
            <a:solidFill>
              <a:srgbClr val="FFFFCC"/>
            </a:solidFill>
            <a:ln w="0">
              <a:solidFill>
                <a:schemeClr val="tx2"/>
              </a:solidFill>
              <a:round/>
              <a:headEnd/>
              <a:tailEnd/>
            </a:ln>
          </p:spPr>
          <p:txBody>
            <a:bodyPr/>
            <a:lstStyle/>
            <a:p>
              <a:endParaRPr lang="en-US"/>
            </a:p>
          </p:txBody>
        </p:sp>
        <p:sp>
          <p:nvSpPr>
            <p:cNvPr id="8" name="Rectangle 8"/>
            <p:cNvSpPr>
              <a:spLocks noChangeArrowheads="1"/>
            </p:cNvSpPr>
            <p:nvPr/>
          </p:nvSpPr>
          <p:spPr bwMode="auto">
            <a:xfrm>
              <a:off x="3526" y="1593"/>
              <a:ext cx="629" cy="157"/>
            </a:xfrm>
            <a:prstGeom prst="rect">
              <a:avLst/>
            </a:prstGeom>
            <a:noFill/>
            <a:ln w="9525">
              <a:solidFill>
                <a:schemeClr val="tx2"/>
              </a:solidFill>
              <a:miter lim="800000"/>
              <a:headEnd/>
              <a:tailEnd/>
            </a:ln>
          </p:spPr>
          <p:txBody>
            <a:bodyPr wrap="none" lIns="0" tIns="0" rIns="0" bIns="0">
              <a:spAutoFit/>
            </a:bodyPr>
            <a:lstStyle/>
            <a:p>
              <a:r>
                <a:rPr lang="en-AU" sz="1800">
                  <a:solidFill>
                    <a:srgbClr val="000000"/>
                  </a:solidFill>
                  <a:latin typeface="Arial" charset="0"/>
                </a:rPr>
                <a:t>Partly Paid</a:t>
              </a:r>
              <a:endParaRPr lang="en-AU" b="1"/>
            </a:p>
          </p:txBody>
        </p:sp>
        <p:sp>
          <p:nvSpPr>
            <p:cNvPr id="9" name="AutoShape 9"/>
            <p:cNvSpPr>
              <a:spLocks noChangeArrowheads="1"/>
            </p:cNvSpPr>
            <p:nvPr/>
          </p:nvSpPr>
          <p:spPr bwMode="auto">
            <a:xfrm>
              <a:off x="3354" y="2733"/>
              <a:ext cx="1035" cy="463"/>
            </a:xfrm>
            <a:prstGeom prst="roundRect">
              <a:avLst>
                <a:gd name="adj" fmla="val 16278"/>
              </a:avLst>
            </a:prstGeom>
            <a:solidFill>
              <a:srgbClr val="FFFFCC"/>
            </a:solidFill>
            <a:ln w="0">
              <a:solidFill>
                <a:schemeClr val="tx2"/>
              </a:solidFill>
              <a:round/>
              <a:headEnd/>
              <a:tailEnd/>
            </a:ln>
          </p:spPr>
          <p:txBody>
            <a:bodyPr/>
            <a:lstStyle/>
            <a:p>
              <a:endParaRPr lang="en-US"/>
            </a:p>
          </p:txBody>
        </p:sp>
        <p:sp>
          <p:nvSpPr>
            <p:cNvPr id="10" name="Rectangle 10"/>
            <p:cNvSpPr>
              <a:spLocks noChangeArrowheads="1"/>
            </p:cNvSpPr>
            <p:nvPr/>
          </p:nvSpPr>
          <p:spPr bwMode="auto">
            <a:xfrm>
              <a:off x="3559" y="2809"/>
              <a:ext cx="572" cy="156"/>
            </a:xfrm>
            <a:prstGeom prst="rect">
              <a:avLst/>
            </a:prstGeom>
            <a:noFill/>
            <a:ln w="9525">
              <a:solidFill>
                <a:schemeClr val="tx2"/>
              </a:solidFill>
              <a:miter lim="800000"/>
              <a:headEnd/>
              <a:tailEnd/>
            </a:ln>
          </p:spPr>
          <p:txBody>
            <a:bodyPr wrap="none" lIns="0" tIns="0" rIns="0" bIns="0">
              <a:spAutoFit/>
            </a:bodyPr>
            <a:lstStyle/>
            <a:p>
              <a:r>
                <a:rPr lang="en-AU" sz="1800">
                  <a:solidFill>
                    <a:srgbClr val="000000"/>
                  </a:solidFill>
                  <a:latin typeface="Arial" charset="0"/>
                </a:rPr>
                <a:t>Fully Paid</a:t>
              </a:r>
              <a:endParaRPr lang="en-AU" b="1"/>
            </a:p>
          </p:txBody>
        </p:sp>
        <p:sp>
          <p:nvSpPr>
            <p:cNvPr id="11" name="Line 11"/>
            <p:cNvSpPr>
              <a:spLocks noChangeShapeType="1"/>
            </p:cNvSpPr>
            <p:nvPr/>
          </p:nvSpPr>
          <p:spPr bwMode="auto">
            <a:xfrm>
              <a:off x="2243" y="1754"/>
              <a:ext cx="1111" cy="1"/>
            </a:xfrm>
            <a:prstGeom prst="line">
              <a:avLst/>
            </a:prstGeom>
            <a:noFill/>
            <a:ln w="0">
              <a:solidFill>
                <a:schemeClr val="tx2"/>
              </a:solidFill>
              <a:round/>
              <a:headEnd/>
              <a:tailEnd/>
            </a:ln>
          </p:spPr>
          <p:txBody>
            <a:bodyPr/>
            <a:lstStyle/>
            <a:p>
              <a:endParaRPr lang="en-US"/>
            </a:p>
          </p:txBody>
        </p:sp>
        <p:sp>
          <p:nvSpPr>
            <p:cNvPr id="12" name="Line 12"/>
            <p:cNvSpPr>
              <a:spLocks noChangeShapeType="1"/>
            </p:cNvSpPr>
            <p:nvPr/>
          </p:nvSpPr>
          <p:spPr bwMode="auto">
            <a:xfrm flipH="1">
              <a:off x="3235" y="1754"/>
              <a:ext cx="119" cy="54"/>
            </a:xfrm>
            <a:prstGeom prst="line">
              <a:avLst/>
            </a:prstGeom>
            <a:noFill/>
            <a:ln w="17463">
              <a:solidFill>
                <a:schemeClr val="tx2"/>
              </a:solidFill>
              <a:round/>
              <a:headEnd/>
              <a:tailEnd/>
            </a:ln>
          </p:spPr>
          <p:txBody>
            <a:bodyPr/>
            <a:lstStyle/>
            <a:p>
              <a:endParaRPr lang="en-US"/>
            </a:p>
          </p:txBody>
        </p:sp>
        <p:sp>
          <p:nvSpPr>
            <p:cNvPr id="13" name="Line 13"/>
            <p:cNvSpPr>
              <a:spLocks noChangeShapeType="1"/>
            </p:cNvSpPr>
            <p:nvPr/>
          </p:nvSpPr>
          <p:spPr bwMode="auto">
            <a:xfrm flipH="1" flipV="1">
              <a:off x="3235" y="1711"/>
              <a:ext cx="119" cy="43"/>
            </a:xfrm>
            <a:prstGeom prst="line">
              <a:avLst/>
            </a:prstGeom>
            <a:noFill/>
            <a:ln w="17463">
              <a:solidFill>
                <a:schemeClr val="tx2"/>
              </a:solidFill>
              <a:round/>
              <a:headEnd/>
              <a:tailEnd/>
            </a:ln>
          </p:spPr>
          <p:txBody>
            <a:bodyPr/>
            <a:lstStyle/>
            <a:p>
              <a:endParaRPr lang="en-US"/>
            </a:p>
          </p:txBody>
        </p:sp>
        <p:sp>
          <p:nvSpPr>
            <p:cNvPr id="14" name="Rectangle 14"/>
            <p:cNvSpPr>
              <a:spLocks noChangeArrowheads="1"/>
            </p:cNvSpPr>
            <p:nvPr/>
          </p:nvSpPr>
          <p:spPr bwMode="auto">
            <a:xfrm>
              <a:off x="2319" y="1518"/>
              <a:ext cx="672" cy="158"/>
            </a:xfrm>
            <a:prstGeom prst="rect">
              <a:avLst/>
            </a:prstGeom>
            <a:noFill/>
            <a:ln w="9525">
              <a:noFill/>
              <a:miter lim="800000"/>
              <a:headEnd/>
              <a:tailEnd/>
            </a:ln>
          </p:spPr>
          <p:txBody>
            <a:bodyPr wrap="none" lIns="0" tIns="0" rIns="0" bIns="0">
              <a:spAutoFit/>
            </a:bodyPr>
            <a:lstStyle/>
            <a:p>
              <a:r>
                <a:rPr lang="en-AU" sz="1800" dirty="0" err="1">
                  <a:latin typeface="Arial" charset="0"/>
                </a:rPr>
                <a:t>partialPay</a:t>
              </a:r>
              <a:r>
                <a:rPr lang="en-AU" sz="1800" dirty="0">
                  <a:latin typeface="Arial" charset="0"/>
                </a:rPr>
                <a:t>()</a:t>
              </a:r>
              <a:endParaRPr lang="en-AU" b="1" dirty="0"/>
            </a:p>
          </p:txBody>
        </p:sp>
        <p:sp>
          <p:nvSpPr>
            <p:cNvPr id="15" name="Line 15"/>
            <p:cNvSpPr>
              <a:spLocks noChangeShapeType="1"/>
            </p:cNvSpPr>
            <p:nvPr/>
          </p:nvSpPr>
          <p:spPr bwMode="auto">
            <a:xfrm>
              <a:off x="3871" y="1991"/>
              <a:ext cx="1" cy="742"/>
            </a:xfrm>
            <a:prstGeom prst="line">
              <a:avLst/>
            </a:prstGeom>
            <a:noFill/>
            <a:ln w="0">
              <a:solidFill>
                <a:schemeClr val="tx2"/>
              </a:solidFill>
              <a:round/>
              <a:headEnd/>
              <a:tailEnd/>
            </a:ln>
          </p:spPr>
          <p:txBody>
            <a:bodyPr/>
            <a:lstStyle/>
            <a:p>
              <a:endParaRPr lang="en-US"/>
            </a:p>
          </p:txBody>
        </p:sp>
        <p:sp>
          <p:nvSpPr>
            <p:cNvPr id="16" name="Line 16"/>
            <p:cNvSpPr>
              <a:spLocks noChangeShapeType="1"/>
            </p:cNvSpPr>
            <p:nvPr/>
          </p:nvSpPr>
          <p:spPr bwMode="auto">
            <a:xfrm flipV="1">
              <a:off x="3871" y="2615"/>
              <a:ext cx="54" cy="118"/>
            </a:xfrm>
            <a:prstGeom prst="line">
              <a:avLst/>
            </a:prstGeom>
            <a:noFill/>
            <a:ln w="17463">
              <a:solidFill>
                <a:schemeClr val="tx2"/>
              </a:solidFill>
              <a:round/>
              <a:headEnd/>
              <a:tailEnd/>
            </a:ln>
          </p:spPr>
          <p:txBody>
            <a:bodyPr/>
            <a:lstStyle/>
            <a:p>
              <a:endParaRPr lang="en-US"/>
            </a:p>
          </p:txBody>
        </p:sp>
        <p:sp>
          <p:nvSpPr>
            <p:cNvPr id="17" name="Line 17"/>
            <p:cNvSpPr>
              <a:spLocks noChangeShapeType="1"/>
            </p:cNvSpPr>
            <p:nvPr/>
          </p:nvSpPr>
          <p:spPr bwMode="auto">
            <a:xfrm flipH="1" flipV="1">
              <a:off x="3818" y="2615"/>
              <a:ext cx="53" cy="118"/>
            </a:xfrm>
            <a:prstGeom prst="line">
              <a:avLst/>
            </a:prstGeom>
            <a:noFill/>
            <a:ln w="17463">
              <a:solidFill>
                <a:schemeClr val="tx2"/>
              </a:solidFill>
              <a:round/>
              <a:headEnd/>
              <a:tailEnd/>
            </a:ln>
          </p:spPr>
          <p:txBody>
            <a:bodyPr/>
            <a:lstStyle/>
            <a:p>
              <a:endParaRPr lang="en-US"/>
            </a:p>
          </p:txBody>
        </p:sp>
        <p:sp>
          <p:nvSpPr>
            <p:cNvPr id="18" name="Rectangle 18"/>
            <p:cNvSpPr>
              <a:spLocks noChangeArrowheads="1"/>
            </p:cNvSpPr>
            <p:nvPr/>
          </p:nvSpPr>
          <p:spPr bwMode="auto">
            <a:xfrm>
              <a:off x="3613" y="2282"/>
              <a:ext cx="482" cy="158"/>
            </a:xfrm>
            <a:prstGeom prst="rect">
              <a:avLst/>
            </a:prstGeom>
            <a:noFill/>
            <a:ln w="9525">
              <a:noFill/>
              <a:miter lim="800000"/>
              <a:headEnd/>
              <a:tailEnd/>
            </a:ln>
          </p:spPr>
          <p:txBody>
            <a:bodyPr wrap="none" lIns="0" tIns="0" rIns="0" bIns="0">
              <a:spAutoFit/>
            </a:bodyPr>
            <a:lstStyle/>
            <a:p>
              <a:r>
                <a:rPr lang="en-AU" dirty="0" err="1"/>
                <a:t>fullPay</a:t>
              </a:r>
              <a:r>
                <a:rPr lang="en-AU" dirty="0"/>
                <a:t>()</a:t>
              </a:r>
              <a:endParaRPr lang="en-AU" b="1" dirty="0"/>
            </a:p>
          </p:txBody>
        </p:sp>
        <p:sp>
          <p:nvSpPr>
            <p:cNvPr id="19" name="Line 19"/>
            <p:cNvSpPr>
              <a:spLocks noChangeShapeType="1"/>
            </p:cNvSpPr>
            <p:nvPr/>
          </p:nvSpPr>
          <p:spPr bwMode="auto">
            <a:xfrm>
              <a:off x="2125" y="1991"/>
              <a:ext cx="1337" cy="742"/>
            </a:xfrm>
            <a:prstGeom prst="line">
              <a:avLst/>
            </a:prstGeom>
            <a:noFill/>
            <a:ln w="0">
              <a:solidFill>
                <a:schemeClr val="tx2"/>
              </a:solidFill>
              <a:round/>
              <a:headEnd/>
              <a:tailEnd/>
            </a:ln>
          </p:spPr>
          <p:txBody>
            <a:bodyPr/>
            <a:lstStyle/>
            <a:p>
              <a:endParaRPr lang="en-US"/>
            </a:p>
          </p:txBody>
        </p:sp>
        <p:sp>
          <p:nvSpPr>
            <p:cNvPr id="20" name="Line 20"/>
            <p:cNvSpPr>
              <a:spLocks noChangeShapeType="1"/>
            </p:cNvSpPr>
            <p:nvPr/>
          </p:nvSpPr>
          <p:spPr bwMode="auto">
            <a:xfrm flipH="1" flipV="1">
              <a:off x="3386" y="2626"/>
              <a:ext cx="76" cy="107"/>
            </a:xfrm>
            <a:prstGeom prst="line">
              <a:avLst/>
            </a:prstGeom>
            <a:noFill/>
            <a:ln w="17463">
              <a:solidFill>
                <a:schemeClr val="tx2"/>
              </a:solidFill>
              <a:round/>
              <a:headEnd/>
              <a:tailEnd/>
            </a:ln>
          </p:spPr>
          <p:txBody>
            <a:bodyPr/>
            <a:lstStyle/>
            <a:p>
              <a:endParaRPr lang="en-US"/>
            </a:p>
          </p:txBody>
        </p:sp>
        <p:sp>
          <p:nvSpPr>
            <p:cNvPr id="21" name="Line 21"/>
            <p:cNvSpPr>
              <a:spLocks noChangeShapeType="1"/>
            </p:cNvSpPr>
            <p:nvPr/>
          </p:nvSpPr>
          <p:spPr bwMode="auto">
            <a:xfrm flipH="1" flipV="1">
              <a:off x="3332" y="2723"/>
              <a:ext cx="130" cy="10"/>
            </a:xfrm>
            <a:prstGeom prst="line">
              <a:avLst/>
            </a:prstGeom>
            <a:noFill/>
            <a:ln w="17463">
              <a:solidFill>
                <a:schemeClr val="tx2"/>
              </a:solidFill>
              <a:round/>
              <a:headEnd/>
              <a:tailEnd/>
            </a:ln>
          </p:spPr>
          <p:txBody>
            <a:bodyPr/>
            <a:lstStyle/>
            <a:p>
              <a:endParaRPr lang="en-US"/>
            </a:p>
          </p:txBody>
        </p:sp>
        <p:sp>
          <p:nvSpPr>
            <p:cNvPr id="22" name="Rectangle 22"/>
            <p:cNvSpPr>
              <a:spLocks noChangeArrowheads="1"/>
            </p:cNvSpPr>
            <p:nvPr/>
          </p:nvSpPr>
          <p:spPr bwMode="auto">
            <a:xfrm>
              <a:off x="2459" y="2142"/>
              <a:ext cx="482" cy="158"/>
            </a:xfrm>
            <a:prstGeom prst="rect">
              <a:avLst/>
            </a:prstGeom>
            <a:noFill/>
            <a:ln w="9525">
              <a:noFill/>
              <a:miter lim="800000"/>
              <a:headEnd/>
              <a:tailEnd/>
            </a:ln>
          </p:spPr>
          <p:txBody>
            <a:bodyPr wrap="none" lIns="0" tIns="0" rIns="0" bIns="0">
              <a:spAutoFit/>
            </a:bodyPr>
            <a:lstStyle/>
            <a:p>
              <a:r>
                <a:rPr lang="en-AU" sz="1800" dirty="0" err="1">
                  <a:latin typeface="Arial" charset="0"/>
                </a:rPr>
                <a:t>fullPay</a:t>
              </a:r>
              <a:r>
                <a:rPr lang="en-AU" sz="1800" dirty="0">
                  <a:latin typeface="Arial" charset="0"/>
                </a:rPr>
                <a:t>()</a:t>
              </a:r>
              <a:endParaRPr lang="en-AU" b="1" dirty="0"/>
            </a:p>
          </p:txBody>
        </p:sp>
        <p:sp>
          <p:nvSpPr>
            <p:cNvPr id="23" name="Oval 23"/>
            <p:cNvSpPr>
              <a:spLocks noChangeArrowheads="1"/>
            </p:cNvSpPr>
            <p:nvPr/>
          </p:nvSpPr>
          <p:spPr bwMode="auto">
            <a:xfrm>
              <a:off x="1618" y="937"/>
              <a:ext cx="205" cy="215"/>
            </a:xfrm>
            <a:prstGeom prst="ellipse">
              <a:avLst/>
            </a:prstGeom>
            <a:solidFill>
              <a:schemeClr val="tx1"/>
            </a:solidFill>
            <a:ln w="0">
              <a:solidFill>
                <a:schemeClr val="tx2"/>
              </a:solidFill>
              <a:round/>
              <a:headEnd/>
              <a:tailEnd/>
            </a:ln>
          </p:spPr>
          <p:txBody>
            <a:bodyPr/>
            <a:lstStyle/>
            <a:p>
              <a:endParaRPr lang="en-US"/>
            </a:p>
          </p:txBody>
        </p:sp>
        <p:sp>
          <p:nvSpPr>
            <p:cNvPr id="24" name="Line 24"/>
            <p:cNvSpPr>
              <a:spLocks noChangeShapeType="1"/>
            </p:cNvSpPr>
            <p:nvPr/>
          </p:nvSpPr>
          <p:spPr bwMode="auto">
            <a:xfrm>
              <a:off x="1726" y="1152"/>
              <a:ext cx="1" cy="377"/>
            </a:xfrm>
            <a:prstGeom prst="line">
              <a:avLst/>
            </a:prstGeom>
            <a:noFill/>
            <a:ln w="0">
              <a:solidFill>
                <a:schemeClr val="tx2"/>
              </a:solidFill>
              <a:round/>
              <a:headEnd/>
              <a:tailEnd/>
            </a:ln>
          </p:spPr>
          <p:txBody>
            <a:bodyPr/>
            <a:lstStyle/>
            <a:p>
              <a:endParaRPr lang="en-US"/>
            </a:p>
          </p:txBody>
        </p:sp>
        <p:sp>
          <p:nvSpPr>
            <p:cNvPr id="25" name="Line 25"/>
            <p:cNvSpPr>
              <a:spLocks noChangeShapeType="1"/>
            </p:cNvSpPr>
            <p:nvPr/>
          </p:nvSpPr>
          <p:spPr bwMode="auto">
            <a:xfrm flipV="1">
              <a:off x="1726" y="1410"/>
              <a:ext cx="43" cy="119"/>
            </a:xfrm>
            <a:prstGeom prst="line">
              <a:avLst/>
            </a:prstGeom>
            <a:noFill/>
            <a:ln w="17463">
              <a:solidFill>
                <a:schemeClr val="tx2"/>
              </a:solidFill>
              <a:round/>
              <a:headEnd/>
              <a:tailEnd/>
            </a:ln>
          </p:spPr>
          <p:txBody>
            <a:bodyPr/>
            <a:lstStyle/>
            <a:p>
              <a:endParaRPr lang="en-US"/>
            </a:p>
          </p:txBody>
        </p:sp>
        <p:sp>
          <p:nvSpPr>
            <p:cNvPr id="26" name="Line 26"/>
            <p:cNvSpPr>
              <a:spLocks noChangeShapeType="1"/>
            </p:cNvSpPr>
            <p:nvPr/>
          </p:nvSpPr>
          <p:spPr bwMode="auto">
            <a:xfrm flipH="1" flipV="1">
              <a:off x="1672" y="1410"/>
              <a:ext cx="54" cy="119"/>
            </a:xfrm>
            <a:prstGeom prst="line">
              <a:avLst/>
            </a:prstGeom>
            <a:noFill/>
            <a:ln w="17463">
              <a:solidFill>
                <a:schemeClr val="tx2"/>
              </a:solidFill>
              <a:round/>
              <a:headEnd/>
              <a:tailEnd/>
            </a:ln>
          </p:spPr>
          <p:txBody>
            <a:bodyPr/>
            <a:lstStyle/>
            <a:p>
              <a:endParaRPr lang="en-US"/>
            </a:p>
          </p:txBody>
        </p:sp>
        <p:sp>
          <p:nvSpPr>
            <p:cNvPr id="27" name="Oval 27"/>
            <p:cNvSpPr>
              <a:spLocks noChangeArrowheads="1"/>
            </p:cNvSpPr>
            <p:nvPr/>
          </p:nvSpPr>
          <p:spPr bwMode="auto">
            <a:xfrm>
              <a:off x="3731" y="3594"/>
              <a:ext cx="291" cy="290"/>
            </a:xfrm>
            <a:prstGeom prst="ellipse">
              <a:avLst/>
            </a:prstGeom>
            <a:noFill/>
            <a:ln w="0">
              <a:solidFill>
                <a:schemeClr val="tx2"/>
              </a:solidFill>
              <a:round/>
              <a:headEnd/>
              <a:tailEnd/>
            </a:ln>
          </p:spPr>
          <p:txBody>
            <a:bodyPr/>
            <a:lstStyle/>
            <a:p>
              <a:endParaRPr lang="en-US"/>
            </a:p>
          </p:txBody>
        </p:sp>
        <p:sp>
          <p:nvSpPr>
            <p:cNvPr id="28" name="Oval 28"/>
            <p:cNvSpPr>
              <a:spLocks noChangeArrowheads="1"/>
            </p:cNvSpPr>
            <p:nvPr/>
          </p:nvSpPr>
          <p:spPr bwMode="auto">
            <a:xfrm>
              <a:off x="3774" y="3637"/>
              <a:ext cx="205" cy="204"/>
            </a:xfrm>
            <a:prstGeom prst="ellipse">
              <a:avLst/>
            </a:prstGeom>
            <a:solidFill>
              <a:schemeClr val="tx1"/>
            </a:solidFill>
            <a:ln w="0">
              <a:solidFill>
                <a:schemeClr val="tx2"/>
              </a:solidFill>
              <a:round/>
              <a:headEnd/>
              <a:tailEnd/>
            </a:ln>
          </p:spPr>
          <p:txBody>
            <a:bodyPr/>
            <a:lstStyle/>
            <a:p>
              <a:endParaRPr lang="en-US"/>
            </a:p>
          </p:txBody>
        </p:sp>
        <p:sp>
          <p:nvSpPr>
            <p:cNvPr id="29" name="Line 29"/>
            <p:cNvSpPr>
              <a:spLocks noChangeShapeType="1"/>
            </p:cNvSpPr>
            <p:nvPr/>
          </p:nvSpPr>
          <p:spPr bwMode="auto">
            <a:xfrm>
              <a:off x="3871" y="3196"/>
              <a:ext cx="1" cy="398"/>
            </a:xfrm>
            <a:prstGeom prst="line">
              <a:avLst/>
            </a:prstGeom>
            <a:noFill/>
            <a:ln w="0">
              <a:solidFill>
                <a:schemeClr val="tx2"/>
              </a:solidFill>
              <a:round/>
              <a:headEnd/>
              <a:tailEnd/>
            </a:ln>
          </p:spPr>
          <p:txBody>
            <a:bodyPr/>
            <a:lstStyle/>
            <a:p>
              <a:endParaRPr lang="en-US"/>
            </a:p>
          </p:txBody>
        </p:sp>
        <p:sp>
          <p:nvSpPr>
            <p:cNvPr id="30" name="Line 30"/>
            <p:cNvSpPr>
              <a:spLocks noChangeShapeType="1"/>
            </p:cNvSpPr>
            <p:nvPr/>
          </p:nvSpPr>
          <p:spPr bwMode="auto">
            <a:xfrm flipV="1">
              <a:off x="3871" y="3465"/>
              <a:ext cx="54" cy="129"/>
            </a:xfrm>
            <a:prstGeom prst="line">
              <a:avLst/>
            </a:prstGeom>
            <a:noFill/>
            <a:ln w="17463">
              <a:solidFill>
                <a:schemeClr val="tx2"/>
              </a:solidFill>
              <a:round/>
              <a:headEnd/>
              <a:tailEnd/>
            </a:ln>
          </p:spPr>
          <p:txBody>
            <a:bodyPr/>
            <a:lstStyle/>
            <a:p>
              <a:endParaRPr lang="en-US"/>
            </a:p>
          </p:txBody>
        </p:sp>
        <p:sp>
          <p:nvSpPr>
            <p:cNvPr id="31" name="Line 31"/>
            <p:cNvSpPr>
              <a:spLocks noChangeShapeType="1"/>
            </p:cNvSpPr>
            <p:nvPr/>
          </p:nvSpPr>
          <p:spPr bwMode="auto">
            <a:xfrm flipH="1" flipV="1">
              <a:off x="3818" y="3465"/>
              <a:ext cx="53" cy="129"/>
            </a:xfrm>
            <a:prstGeom prst="line">
              <a:avLst/>
            </a:prstGeom>
            <a:noFill/>
            <a:ln w="17463">
              <a:solidFill>
                <a:schemeClr val="tx2"/>
              </a:solidFill>
              <a:round/>
              <a:headEnd/>
              <a:tailEnd/>
            </a:ln>
          </p:spPr>
          <p:txBody>
            <a:bodyPr/>
            <a:lstStyle/>
            <a:p>
              <a:endParaRPr lang="en-US"/>
            </a:p>
          </p:txBody>
        </p:sp>
        <p:sp>
          <p:nvSpPr>
            <p:cNvPr id="32" name="Rectangle 22"/>
            <p:cNvSpPr>
              <a:spLocks noChangeArrowheads="1"/>
            </p:cNvSpPr>
            <p:nvPr/>
          </p:nvSpPr>
          <p:spPr bwMode="auto">
            <a:xfrm>
              <a:off x="1815" y="1197"/>
              <a:ext cx="883" cy="158"/>
            </a:xfrm>
            <a:prstGeom prst="rect">
              <a:avLst/>
            </a:prstGeom>
            <a:noFill/>
            <a:ln w="9525">
              <a:noFill/>
              <a:miter lim="800000"/>
              <a:headEnd/>
              <a:tailEnd/>
            </a:ln>
          </p:spPr>
          <p:txBody>
            <a:bodyPr wrap="none" lIns="0" tIns="0" rIns="0" bIns="0">
              <a:spAutoFit/>
            </a:bodyPr>
            <a:lstStyle/>
            <a:p>
              <a:r>
                <a:rPr lang="en-AU" sz="1800" dirty="0" err="1">
                  <a:latin typeface="Arial" charset="0"/>
                </a:rPr>
                <a:t>checkAmount</a:t>
              </a:r>
              <a:r>
                <a:rPr lang="en-AU" sz="1800" dirty="0">
                  <a:latin typeface="Arial" charset="0"/>
                </a:rPr>
                <a:t>()</a:t>
              </a:r>
              <a:endParaRPr lang="en-AU" b="1" dirty="0"/>
            </a:p>
          </p:txBody>
        </p:sp>
      </p:grpSp>
    </p:spTree>
    <p:extLst>
      <p:ext uri="{BB962C8B-B14F-4D97-AF65-F5344CB8AC3E}">
        <p14:creationId xmlns:p14="http://schemas.microsoft.com/office/powerpoint/2010/main" val="138948994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5791200" cy="990282"/>
          </a:xfrm>
        </p:spPr>
        <p:txBody>
          <a:bodyPr>
            <a:normAutofit fontScale="90000"/>
          </a:bodyPr>
          <a:lstStyle/>
          <a:p>
            <a:r>
              <a:rPr lang="en-MY" dirty="0"/>
              <a:t>State Diagram – </a:t>
            </a:r>
            <a:r>
              <a:rPr lang="en-MY" dirty="0" err="1"/>
              <a:t>GradeRate</a:t>
            </a:r>
            <a:r>
              <a:rPr lang="en-MY" dirty="0"/>
              <a:t> Class</a:t>
            </a:r>
          </a:p>
        </p:txBody>
      </p:sp>
      <p:sp>
        <p:nvSpPr>
          <p:cNvPr id="3" name="Slide Number Placeholder 2"/>
          <p:cNvSpPr>
            <a:spLocks noGrp="1"/>
          </p:cNvSpPr>
          <p:nvPr>
            <p:ph type="sldNum" sz="quarter" idx="12"/>
          </p:nvPr>
        </p:nvSpPr>
        <p:spPr/>
        <p:txBody>
          <a:bodyPr/>
          <a:lstStyle/>
          <a:p>
            <a:fld id="{D56DE404-6126-42BF-A614-3D02FDE41F9B}" type="slidenum">
              <a:rPr lang="en-US" smtClean="0"/>
              <a:pPr/>
              <a:t>86</a:t>
            </a:fld>
            <a:endParaRPr lang="en-US" dirty="0"/>
          </a:p>
        </p:txBody>
      </p:sp>
      <p:pic>
        <p:nvPicPr>
          <p:cNvPr id="4" name="Picture 4"/>
          <p:cNvPicPr>
            <a:picLocks noChangeAspect="1" noChangeArrowheads="1"/>
          </p:cNvPicPr>
          <p:nvPr/>
        </p:nvPicPr>
        <p:blipFill>
          <a:blip r:embed="rId2" cstate="print"/>
          <a:srcRect l="15625" t="23959" r="47656" b="26285"/>
          <a:stretch>
            <a:fillRect/>
          </a:stretch>
        </p:blipFill>
        <p:spPr bwMode="auto">
          <a:xfrm>
            <a:off x="872102" y="1277873"/>
            <a:ext cx="5452498" cy="5541301"/>
          </a:xfrm>
          <a:prstGeom prst="rect">
            <a:avLst/>
          </a:prstGeom>
          <a:noFill/>
          <a:ln w="12700">
            <a:noFill/>
            <a:miter lim="800000"/>
            <a:headEnd/>
            <a:tailEnd/>
          </a:ln>
        </p:spPr>
      </p:pic>
      <p:sp>
        <p:nvSpPr>
          <p:cNvPr id="5" name="Text Box 6"/>
          <p:cNvSpPr txBox="1">
            <a:spLocks noChangeArrowheads="1"/>
          </p:cNvSpPr>
          <p:nvPr/>
        </p:nvSpPr>
        <p:spPr bwMode="auto">
          <a:xfrm flipH="1">
            <a:off x="6324600" y="3336018"/>
            <a:ext cx="2819400" cy="1616075"/>
          </a:xfrm>
          <a:prstGeom prst="rect">
            <a:avLst/>
          </a:prstGeom>
          <a:noFill/>
          <a:ln w="22225">
            <a:noFill/>
            <a:miter lim="800000"/>
            <a:headEnd/>
            <a:tailEnd/>
          </a:ln>
        </p:spPr>
        <p:txBody>
          <a:bodyPr>
            <a:spAutoFit/>
          </a:bodyPr>
          <a:lstStyle/>
          <a:p>
            <a:pPr algn="ctr"/>
            <a:r>
              <a:rPr lang="en-GB" sz="2000" dirty="0">
                <a:latin typeface="Tahoma" pitchFamily="34" charset="0"/>
              </a:rPr>
              <a:t>Movement from one state to another is dependent upon events that occur with the passage of time.</a:t>
            </a:r>
          </a:p>
        </p:txBody>
      </p:sp>
    </p:spTree>
    <p:extLst>
      <p:ext uri="{BB962C8B-B14F-4D97-AF65-F5344CB8AC3E}">
        <p14:creationId xmlns:p14="http://schemas.microsoft.com/office/powerpoint/2010/main" val="106709086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553200" cy="1143000"/>
          </a:xfrm>
        </p:spPr>
        <p:txBody>
          <a:bodyPr>
            <a:normAutofit fontScale="90000"/>
          </a:bodyPr>
          <a:lstStyle/>
          <a:p>
            <a:r>
              <a:rPr lang="en-MY" dirty="0"/>
              <a:t>State Diagram</a:t>
            </a:r>
            <a:br>
              <a:rPr lang="en-MY" dirty="0"/>
            </a:br>
            <a:r>
              <a:rPr lang="en-MY" dirty="0"/>
              <a:t>Life of A Class - Order</a:t>
            </a:r>
          </a:p>
        </p:txBody>
      </p:sp>
      <p:sp>
        <p:nvSpPr>
          <p:cNvPr id="6" name="Content Placeholder 5"/>
          <p:cNvSpPr>
            <a:spLocks noGrp="1"/>
          </p:cNvSpPr>
          <p:nvPr>
            <p:ph idx="1"/>
          </p:nvPr>
        </p:nvSpPr>
        <p:spPr/>
        <p:txBody>
          <a:bodyPr/>
          <a:lstStyle/>
          <a:p>
            <a:pPr marL="342900" indent="-342900">
              <a:lnSpc>
                <a:spcPct val="80000"/>
              </a:lnSpc>
              <a:buFont typeface="Arial" panose="020B0604020202020204" pitchFamily="34" charset="0"/>
              <a:buChar char="•"/>
              <a:defRPr/>
            </a:pPr>
            <a:r>
              <a:rPr lang="en-US" dirty="0"/>
              <a:t>The customer creates an order on the web.</a:t>
            </a:r>
          </a:p>
          <a:p>
            <a:pPr marL="342900" indent="-342900">
              <a:lnSpc>
                <a:spcPct val="80000"/>
              </a:lnSpc>
              <a:buFont typeface="Arial" panose="020B0604020202020204" pitchFamily="34" charset="0"/>
              <a:buChar char="•"/>
              <a:defRPr/>
            </a:pPr>
            <a:r>
              <a:rPr lang="en-US" dirty="0"/>
              <a:t>The customer submits the order once he/she is finished.</a:t>
            </a:r>
          </a:p>
          <a:p>
            <a:pPr marL="342900" indent="-342900">
              <a:lnSpc>
                <a:spcPct val="80000"/>
              </a:lnSpc>
              <a:buFont typeface="Arial" panose="020B0604020202020204" pitchFamily="34" charset="0"/>
              <a:buChar char="•"/>
              <a:defRPr/>
            </a:pPr>
            <a:r>
              <a:rPr lang="en-US" dirty="0"/>
              <a:t>The credit authorization needs to be approved for the order to be accepted.</a:t>
            </a:r>
          </a:p>
          <a:p>
            <a:pPr marL="342900" indent="-342900">
              <a:lnSpc>
                <a:spcPct val="80000"/>
              </a:lnSpc>
              <a:buFont typeface="Arial" panose="020B0604020202020204" pitchFamily="34" charset="0"/>
              <a:buChar char="•"/>
              <a:defRPr/>
            </a:pPr>
            <a:r>
              <a:rPr lang="en-US" dirty="0"/>
              <a:t>If denied, the order is returned to the customer for changes or deletion.</a:t>
            </a:r>
          </a:p>
          <a:p>
            <a:pPr marL="342900" indent="-342900">
              <a:lnSpc>
                <a:spcPct val="80000"/>
              </a:lnSpc>
              <a:buFont typeface="Arial" panose="020B0604020202020204" pitchFamily="34" charset="0"/>
              <a:buChar char="•"/>
              <a:defRPr/>
            </a:pPr>
            <a:r>
              <a:rPr lang="en-US" dirty="0"/>
              <a:t>If accepted, the ordered is placed.</a:t>
            </a:r>
          </a:p>
          <a:p>
            <a:pPr marL="342900" indent="-342900">
              <a:lnSpc>
                <a:spcPct val="80000"/>
              </a:lnSpc>
              <a:buFont typeface="Arial" panose="020B0604020202020204" pitchFamily="34" charset="0"/>
              <a:buChar char="•"/>
              <a:defRPr/>
            </a:pPr>
            <a:r>
              <a:rPr lang="en-US" dirty="0"/>
              <a:t>The order is shipped to the customer.</a:t>
            </a:r>
          </a:p>
          <a:p>
            <a:pPr marL="342900" indent="-342900">
              <a:lnSpc>
                <a:spcPct val="80000"/>
              </a:lnSpc>
              <a:buFont typeface="Arial" panose="020B0604020202020204" pitchFamily="34" charset="0"/>
              <a:buChar char="•"/>
              <a:defRPr/>
            </a:pPr>
            <a:r>
              <a:rPr lang="en-US" dirty="0"/>
              <a:t>The customer receives the order</a:t>
            </a:r>
          </a:p>
          <a:p>
            <a:pPr marL="342900" indent="-342900">
              <a:lnSpc>
                <a:spcPct val="80000"/>
              </a:lnSpc>
              <a:buFont typeface="Arial" panose="020B0604020202020204" pitchFamily="34" charset="0"/>
              <a:buChar char="•"/>
              <a:defRPr/>
            </a:pPr>
            <a:r>
              <a:rPr lang="en-US" dirty="0"/>
              <a:t>The order is closed.</a:t>
            </a:r>
          </a:p>
        </p:txBody>
      </p:sp>
      <p:sp>
        <p:nvSpPr>
          <p:cNvPr id="3" name="Slide Number Placeholder 2"/>
          <p:cNvSpPr>
            <a:spLocks noGrp="1"/>
          </p:cNvSpPr>
          <p:nvPr>
            <p:ph type="sldNum" sz="quarter" idx="12"/>
          </p:nvPr>
        </p:nvSpPr>
        <p:spPr/>
        <p:txBody>
          <a:bodyPr/>
          <a:lstStyle/>
          <a:p>
            <a:fld id="{D56DE404-6126-42BF-A614-3D02FDE41F9B}" type="slidenum">
              <a:rPr lang="en-US" smtClean="0"/>
              <a:pPr/>
              <a:t>87</a:t>
            </a:fld>
            <a:endParaRPr lang="en-US" dirty="0"/>
          </a:p>
        </p:txBody>
      </p:sp>
    </p:spTree>
    <p:extLst>
      <p:ext uri="{BB962C8B-B14F-4D97-AF65-F5344CB8AC3E}">
        <p14:creationId xmlns:p14="http://schemas.microsoft.com/office/powerpoint/2010/main" val="330134311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MY" dirty="0"/>
              <a:t>State Diagram : </a:t>
            </a:r>
            <a:br>
              <a:rPr lang="en-MY" dirty="0"/>
            </a:br>
            <a:r>
              <a:rPr lang="en-MY" dirty="0"/>
              <a:t>Order Class</a:t>
            </a:r>
          </a:p>
        </p:txBody>
      </p:sp>
      <p:sp>
        <p:nvSpPr>
          <p:cNvPr id="4" name="Slide Number Placeholder 3"/>
          <p:cNvSpPr>
            <a:spLocks noGrp="1"/>
          </p:cNvSpPr>
          <p:nvPr>
            <p:ph type="sldNum" sz="quarter" idx="12"/>
          </p:nvPr>
        </p:nvSpPr>
        <p:spPr/>
        <p:txBody>
          <a:bodyPr/>
          <a:lstStyle/>
          <a:p>
            <a:fld id="{305CB61D-FC35-42B4-91C9-278C4754DF0C}" type="slidenum">
              <a:rPr lang="en-US" smtClean="0"/>
              <a:pPr/>
              <a:t>88</a:t>
            </a:fld>
            <a:endParaRPr lang="en-US" dirty="0"/>
          </a:p>
        </p:txBody>
      </p:sp>
      <p:pic>
        <p:nvPicPr>
          <p:cNvPr id="6" name="Picture 6" descr="0815"/>
          <p:cNvPicPr>
            <a:picLocks noChangeAspect="1" noChangeArrowheads="1"/>
          </p:cNvPicPr>
          <p:nvPr/>
        </p:nvPicPr>
        <p:blipFill>
          <a:blip r:embed="rId2" cstate="print"/>
          <a:srcRect/>
          <a:stretch>
            <a:fillRect/>
          </a:stretch>
        </p:blipFill>
        <p:spPr>
          <a:xfrm>
            <a:off x="252412" y="1676400"/>
            <a:ext cx="8639175" cy="4800600"/>
          </a:xfrm>
          <a:prstGeom prst="rect">
            <a:avLst/>
          </a:prstGeom>
          <a:noFill/>
        </p:spPr>
      </p:pic>
    </p:spTree>
    <p:extLst>
      <p:ext uri="{BB962C8B-B14F-4D97-AF65-F5344CB8AC3E}">
        <p14:creationId xmlns:p14="http://schemas.microsoft.com/office/powerpoint/2010/main" val="201553138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MY" dirty="0"/>
              <a:t>State Diagram :</a:t>
            </a:r>
            <a:br>
              <a:rPr lang="en-MY" dirty="0"/>
            </a:br>
            <a:r>
              <a:rPr lang="en-MY" dirty="0"/>
              <a:t>Patient Class</a:t>
            </a:r>
          </a:p>
        </p:txBody>
      </p:sp>
      <p:sp>
        <p:nvSpPr>
          <p:cNvPr id="4" name="Slide Number Placeholder 3"/>
          <p:cNvSpPr>
            <a:spLocks noGrp="1"/>
          </p:cNvSpPr>
          <p:nvPr>
            <p:ph type="sldNum" sz="quarter" idx="12"/>
          </p:nvPr>
        </p:nvSpPr>
        <p:spPr/>
        <p:txBody>
          <a:bodyPr/>
          <a:lstStyle/>
          <a:p>
            <a:fld id="{305CB61D-FC35-42B4-91C9-278C4754DF0C}" type="slidenum">
              <a:rPr lang="en-US" smtClean="0"/>
              <a:pPr/>
              <a:t>89</a:t>
            </a:fld>
            <a:endParaRPr lang="en-US" dirty="0"/>
          </a:p>
        </p:txBody>
      </p:sp>
      <p:pic>
        <p:nvPicPr>
          <p:cNvPr id="7" name="Picture 4" descr="0811"/>
          <p:cNvPicPr>
            <a:picLocks noChangeAspect="1" noChangeArrowheads="1"/>
          </p:cNvPicPr>
          <p:nvPr/>
        </p:nvPicPr>
        <p:blipFill>
          <a:blip r:embed="rId2" cstate="print"/>
          <a:srcRect/>
          <a:stretch>
            <a:fillRect/>
          </a:stretch>
        </p:blipFill>
        <p:spPr>
          <a:xfrm>
            <a:off x="304800" y="1752600"/>
            <a:ext cx="8267700" cy="4343400"/>
          </a:xfrm>
          <a:prstGeom prst="rect">
            <a:avLst/>
          </a:prstGeom>
          <a:noFill/>
        </p:spPr>
      </p:pic>
    </p:spTree>
    <p:extLst>
      <p:ext uri="{BB962C8B-B14F-4D97-AF65-F5344CB8AC3E}">
        <p14:creationId xmlns:p14="http://schemas.microsoft.com/office/powerpoint/2010/main" val="3110649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228600"/>
            <a:ext cx="8178800" cy="762000"/>
          </a:xfrm>
          <a:noFill/>
        </p:spPr>
        <p:txBody>
          <a:bodyPr>
            <a:normAutofit/>
          </a:bodyPr>
          <a:lstStyle/>
          <a:p>
            <a:pPr>
              <a:lnSpc>
                <a:spcPct val="110000"/>
              </a:lnSpc>
            </a:pPr>
            <a:r>
              <a:rPr kumimoji="0" lang="en-US" altLang="en-US" dirty="0"/>
              <a:t>Conceptual Modeling </a:t>
            </a:r>
          </a:p>
        </p:txBody>
      </p:sp>
      <p:sp>
        <p:nvSpPr>
          <p:cNvPr id="23555" name="Rectangle 3"/>
          <p:cNvSpPr>
            <a:spLocks noGrp="1" noChangeArrowheads="1"/>
          </p:cNvSpPr>
          <p:nvPr>
            <p:ph idx="1"/>
          </p:nvPr>
        </p:nvSpPr>
        <p:spPr>
          <a:xfrm>
            <a:off x="457200" y="1066800"/>
            <a:ext cx="8175625" cy="4848225"/>
          </a:xfrm>
          <a:noFill/>
        </p:spPr>
        <p:txBody>
          <a:bodyPr>
            <a:normAutofit/>
          </a:bodyPr>
          <a:lstStyle/>
          <a:p>
            <a:pPr>
              <a:lnSpc>
                <a:spcPct val="80000"/>
              </a:lnSpc>
              <a:spcBef>
                <a:spcPct val="60000"/>
              </a:spcBef>
            </a:pPr>
            <a:r>
              <a:rPr kumimoji="0" lang="en-US" altLang="en-US" sz="2400" dirty="0"/>
              <a:t>The development of models of a real-world problems is the </a:t>
            </a:r>
            <a:r>
              <a:rPr kumimoji="0" lang="en-US" altLang="en-US" sz="2400" dirty="0">
                <a:solidFill>
                  <a:srgbClr val="FF0000"/>
                </a:solidFill>
              </a:rPr>
              <a:t>key</a:t>
            </a:r>
            <a:r>
              <a:rPr kumimoji="0" lang="en-US" altLang="en-US" sz="2400" dirty="0"/>
              <a:t> to </a:t>
            </a:r>
            <a:r>
              <a:rPr kumimoji="0" lang="en-US" altLang="en-US" sz="2400" dirty="0">
                <a:solidFill>
                  <a:srgbClr val="FF0000"/>
                </a:solidFill>
              </a:rPr>
              <a:t>software requirements analysis</a:t>
            </a:r>
          </a:p>
          <a:p>
            <a:pPr>
              <a:lnSpc>
                <a:spcPct val="80000"/>
              </a:lnSpc>
              <a:spcBef>
                <a:spcPct val="60000"/>
              </a:spcBef>
            </a:pPr>
            <a:r>
              <a:rPr lang="en-US" altLang="en-US" sz="2400" dirty="0"/>
              <a:t>Purposes of modeling: </a:t>
            </a:r>
          </a:p>
          <a:p>
            <a:pPr lvl="1">
              <a:lnSpc>
                <a:spcPct val="80000"/>
              </a:lnSpc>
              <a:spcBef>
                <a:spcPct val="60000"/>
              </a:spcBef>
            </a:pPr>
            <a:r>
              <a:rPr lang="en-US" altLang="en-US" sz="2400" dirty="0"/>
              <a:t>Aid in </a:t>
            </a:r>
            <a:r>
              <a:rPr lang="en-US" altLang="en-US" sz="2400" b="1" dirty="0">
                <a:solidFill>
                  <a:srgbClr val="FF33CC"/>
                </a:solidFill>
                <a:effectLst>
                  <a:outerShdw blurRad="38100" dist="38100" dir="2700000" algn="tl">
                    <a:srgbClr val="000000">
                      <a:alpha val="43137"/>
                    </a:srgbClr>
                  </a:outerShdw>
                </a:effectLst>
              </a:rPr>
              <a:t>understanding</a:t>
            </a:r>
            <a:r>
              <a:rPr lang="en-US" altLang="en-US" sz="2400" dirty="0"/>
              <a:t> the current system strengths and weaknesses </a:t>
            </a:r>
            <a:endParaRPr lang="en-US" altLang="en-US" sz="2400" b="1" dirty="0">
              <a:solidFill>
                <a:srgbClr val="FF33CC"/>
              </a:solidFill>
              <a:effectLst>
                <a:outerShdw blurRad="38100" dist="38100" dir="2700000" algn="tl">
                  <a:srgbClr val="000000">
                    <a:alpha val="43137"/>
                  </a:srgbClr>
                </a:outerShdw>
              </a:effectLst>
            </a:endParaRPr>
          </a:p>
          <a:p>
            <a:pPr lvl="1">
              <a:lnSpc>
                <a:spcPct val="80000"/>
              </a:lnSpc>
              <a:spcBef>
                <a:spcPct val="60000"/>
              </a:spcBef>
            </a:pPr>
            <a:r>
              <a:rPr lang="en-US" altLang="en-US" sz="2400" b="1" dirty="0">
                <a:solidFill>
                  <a:srgbClr val="FF33CC"/>
                </a:solidFill>
                <a:effectLst>
                  <a:outerShdw blurRad="38100" dist="38100" dir="2700000" algn="tl">
                    <a:srgbClr val="000000">
                      <a:alpha val="43137"/>
                    </a:srgbClr>
                  </a:outerShdw>
                </a:effectLst>
              </a:rPr>
              <a:t>Depicting the requirements/solution </a:t>
            </a:r>
            <a:r>
              <a:rPr lang="en-US" altLang="en-US" sz="2400" dirty="0"/>
              <a:t>of new system </a:t>
            </a:r>
          </a:p>
          <a:p>
            <a:pPr lvl="1">
              <a:lnSpc>
                <a:spcPct val="80000"/>
              </a:lnSpc>
              <a:spcBef>
                <a:spcPct val="60000"/>
              </a:spcBef>
            </a:pPr>
            <a:r>
              <a:rPr lang="en-US" altLang="en-US" sz="2400" dirty="0"/>
              <a:t>Aid in </a:t>
            </a:r>
            <a:r>
              <a:rPr lang="en-US" altLang="en-US" sz="2400" b="1" dirty="0">
                <a:solidFill>
                  <a:srgbClr val="FF33CC"/>
                </a:solidFill>
                <a:effectLst>
                  <a:outerShdw blurRad="38100" dist="38100" dir="2700000" algn="tl">
                    <a:srgbClr val="000000">
                      <a:alpha val="43137"/>
                    </a:srgbClr>
                  </a:outerShdw>
                </a:effectLst>
              </a:rPr>
              <a:t>communicating</a:t>
            </a:r>
            <a:r>
              <a:rPr lang="en-US" altLang="en-US" sz="2400" dirty="0"/>
              <a:t> with customers   </a:t>
            </a:r>
            <a:endParaRPr kumimoji="0" lang="en-US" altLang="en-US" sz="2400" dirty="0"/>
          </a:p>
        </p:txBody>
      </p:sp>
      <p:sp>
        <p:nvSpPr>
          <p:cNvPr id="2" name="Slide Number Placeholder 1"/>
          <p:cNvSpPr>
            <a:spLocks noGrp="1"/>
          </p:cNvSpPr>
          <p:nvPr>
            <p:ph type="sldNum" sz="quarter" idx="12"/>
          </p:nvPr>
        </p:nvSpPr>
        <p:spPr/>
        <p:txBody>
          <a:bodyPr/>
          <a:lstStyle/>
          <a:p>
            <a:fld id="{BFEBEB0A-9E3D-4B14-9782-E2AE3DA60D96}" type="slidenum">
              <a:rPr lang="en-US" smtClean="0"/>
              <a:pPr/>
              <a:t>9</a:t>
            </a:fld>
            <a:endParaRPr lang="en-US"/>
          </a:p>
        </p:txBody>
      </p:sp>
      <p:pic>
        <p:nvPicPr>
          <p:cNvPr id="3074" name="Picture 2" descr="http://1.bp.blogspot.com/-Z0_zY3vcv_0/VjdMfL5An7I/AAAAAAAAAKs/DH28W9JrQE8/s1600/requirment%2Banalysi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399" y="4191000"/>
            <a:ext cx="3809999" cy="2376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326863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MY" dirty="0"/>
              <a:t>State Diagram :</a:t>
            </a:r>
            <a:br>
              <a:rPr lang="en-MY" dirty="0"/>
            </a:br>
            <a:r>
              <a:rPr lang="en-MY" dirty="0"/>
              <a:t>ATM Machine</a:t>
            </a:r>
          </a:p>
        </p:txBody>
      </p:sp>
      <p:sp>
        <p:nvSpPr>
          <p:cNvPr id="4" name="Slide Number Placeholder 3"/>
          <p:cNvSpPr>
            <a:spLocks noGrp="1"/>
          </p:cNvSpPr>
          <p:nvPr>
            <p:ph type="sldNum" sz="quarter" idx="12"/>
          </p:nvPr>
        </p:nvSpPr>
        <p:spPr/>
        <p:txBody>
          <a:bodyPr/>
          <a:lstStyle/>
          <a:p>
            <a:fld id="{305CB61D-FC35-42B4-91C9-278C4754DF0C}" type="slidenum">
              <a:rPr lang="en-US" smtClean="0"/>
              <a:pPr/>
              <a:t>90</a:t>
            </a:fld>
            <a:endParaRPr lang="en-US" dirty="0"/>
          </a:p>
        </p:txBody>
      </p:sp>
      <p:pic>
        <p:nvPicPr>
          <p:cNvPr id="6" name="Content Placeholder 3" descr="statechart-ATMmachine.png"/>
          <p:cNvPicPr>
            <a:picLocks noChangeAspect="1"/>
          </p:cNvPicPr>
          <p:nvPr/>
        </p:nvPicPr>
        <p:blipFill>
          <a:blip r:embed="rId2" cstate="print"/>
          <a:stretch>
            <a:fillRect/>
          </a:stretch>
        </p:blipFill>
        <p:spPr>
          <a:xfrm>
            <a:off x="1524000" y="2133600"/>
            <a:ext cx="5791200" cy="3639458"/>
          </a:xfrm>
          <a:prstGeom prst="rect">
            <a:avLst/>
          </a:prstGeom>
        </p:spPr>
      </p:pic>
    </p:spTree>
    <p:extLst>
      <p:ext uri="{BB962C8B-B14F-4D97-AF65-F5344CB8AC3E}">
        <p14:creationId xmlns:p14="http://schemas.microsoft.com/office/powerpoint/2010/main" val="34212010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04800"/>
            <a:ext cx="7924800" cy="914082"/>
          </a:xfrm>
        </p:spPr>
        <p:txBody>
          <a:bodyPr>
            <a:normAutofit fontScale="90000"/>
          </a:bodyPr>
          <a:lstStyle/>
          <a:p>
            <a:r>
              <a:rPr lang="en-MY" dirty="0" err="1"/>
              <a:t>Statechart</a:t>
            </a:r>
            <a:r>
              <a:rPr lang="en-MY" dirty="0"/>
              <a:t> Development – Guidelines </a:t>
            </a:r>
          </a:p>
        </p:txBody>
      </p:sp>
      <p:sp>
        <p:nvSpPr>
          <p:cNvPr id="5" name="Content Placeholder 4"/>
          <p:cNvSpPr>
            <a:spLocks noGrp="1"/>
          </p:cNvSpPr>
          <p:nvPr>
            <p:ph idx="1"/>
          </p:nvPr>
        </p:nvSpPr>
        <p:spPr>
          <a:xfrm>
            <a:off x="457200" y="1219200"/>
            <a:ext cx="7620000" cy="4906963"/>
          </a:xfrm>
        </p:spPr>
        <p:txBody>
          <a:bodyPr>
            <a:noAutofit/>
          </a:bodyPr>
          <a:lstStyle/>
          <a:p>
            <a:pPr marL="609600" indent="-609600" algn="just">
              <a:lnSpc>
                <a:spcPct val="80000"/>
              </a:lnSpc>
              <a:buClr>
                <a:schemeClr val="tx1"/>
              </a:buClr>
              <a:buFont typeface="Monotype Sorts" pitchFamily="2" charset="2"/>
              <a:buAutoNum type="arabicPeriod"/>
              <a:defRPr/>
            </a:pPr>
            <a:r>
              <a:rPr lang="en-US" sz="2400" b="0" dirty="0">
                <a:latin typeface="Arial" panose="020B0604020202020204" pitchFamily="34" charset="0"/>
                <a:cs typeface="Arial" panose="020B0604020202020204" pitchFamily="34" charset="0"/>
              </a:rPr>
              <a:t>Review class diagram and select classes needing </a:t>
            </a:r>
            <a:r>
              <a:rPr lang="en-US" sz="2400" b="0" dirty="0" err="1">
                <a:latin typeface="Arial" panose="020B0604020202020204" pitchFamily="34" charset="0"/>
                <a:cs typeface="Arial" panose="020B0604020202020204" pitchFamily="34" charset="0"/>
              </a:rPr>
              <a:t>statecharts</a:t>
            </a:r>
            <a:endParaRPr lang="en-US" sz="2400" b="0" dirty="0">
              <a:latin typeface="Arial" panose="020B0604020202020204" pitchFamily="34" charset="0"/>
              <a:cs typeface="Arial" panose="020B0604020202020204" pitchFamily="34" charset="0"/>
            </a:endParaRPr>
          </a:p>
          <a:p>
            <a:pPr marL="609600" indent="-609600" algn="just">
              <a:lnSpc>
                <a:spcPct val="80000"/>
              </a:lnSpc>
              <a:buClr>
                <a:schemeClr val="tx1"/>
              </a:buClr>
              <a:buFont typeface="Monotype Sorts" pitchFamily="2" charset="2"/>
              <a:buAutoNum type="arabicPeriod"/>
              <a:defRPr/>
            </a:pPr>
            <a:r>
              <a:rPr lang="en-US" sz="2400" b="0" dirty="0">
                <a:latin typeface="Arial" panose="020B0604020202020204" pitchFamily="34" charset="0"/>
                <a:cs typeface="Arial" panose="020B0604020202020204" pitchFamily="34" charset="0"/>
              </a:rPr>
              <a:t>Identify input messages across all  sequence diagrams for selected class</a:t>
            </a:r>
          </a:p>
          <a:p>
            <a:pPr marL="609600" indent="-609600" algn="just">
              <a:lnSpc>
                <a:spcPct val="80000"/>
              </a:lnSpc>
              <a:buClr>
                <a:schemeClr val="tx1"/>
              </a:buClr>
              <a:buFont typeface="Monotype Sorts" pitchFamily="2" charset="2"/>
              <a:buAutoNum type="arabicPeriod"/>
              <a:defRPr/>
            </a:pPr>
            <a:r>
              <a:rPr lang="en-US" sz="2400" b="0" dirty="0">
                <a:latin typeface="Arial" panose="020B0604020202020204" pitchFamily="34" charset="0"/>
                <a:cs typeface="Arial" panose="020B0604020202020204" pitchFamily="34" charset="0"/>
              </a:rPr>
              <a:t>For each selected class in group, make a  list of all states</a:t>
            </a:r>
          </a:p>
          <a:p>
            <a:pPr marL="609600" indent="-609600" algn="just">
              <a:lnSpc>
                <a:spcPct val="80000"/>
              </a:lnSpc>
              <a:buClr>
                <a:schemeClr val="tx1"/>
              </a:buClr>
              <a:buFont typeface="Monotype Sorts" pitchFamily="2" charset="2"/>
              <a:buAutoNum type="arabicPeriod"/>
              <a:defRPr/>
            </a:pPr>
            <a:r>
              <a:rPr lang="en-US" sz="2400" b="0" dirty="0">
                <a:latin typeface="Arial" panose="020B0604020202020204" pitchFamily="34" charset="0"/>
                <a:cs typeface="Arial" panose="020B0604020202020204" pitchFamily="34" charset="0"/>
              </a:rPr>
              <a:t>Build </a:t>
            </a:r>
            <a:r>
              <a:rPr lang="en-US" sz="2400" b="0" dirty="0" err="1">
                <a:latin typeface="Arial" panose="020B0604020202020204" pitchFamily="34" charset="0"/>
                <a:cs typeface="Arial" panose="020B0604020202020204" pitchFamily="34" charset="0"/>
              </a:rPr>
              <a:t>statechart</a:t>
            </a:r>
            <a:r>
              <a:rPr lang="en-US" sz="2400" b="0" dirty="0">
                <a:latin typeface="Arial" panose="020B0604020202020204" pitchFamily="34" charset="0"/>
                <a:cs typeface="Arial" panose="020B0604020202020204" pitchFamily="34" charset="0"/>
              </a:rPr>
              <a:t> fragments and sequence fragments in correct order</a:t>
            </a:r>
          </a:p>
          <a:p>
            <a:pPr marL="609600" indent="-609600" algn="just">
              <a:lnSpc>
                <a:spcPct val="80000"/>
              </a:lnSpc>
              <a:buClr>
                <a:schemeClr val="tx1"/>
              </a:buClr>
              <a:buFont typeface="Monotype Sorts" pitchFamily="2" charset="2"/>
              <a:buAutoNum type="arabicPeriod"/>
              <a:defRPr/>
            </a:pPr>
            <a:r>
              <a:rPr lang="en-US" sz="2400" b="0" dirty="0">
                <a:latin typeface="Arial" panose="020B0604020202020204" pitchFamily="34" charset="0"/>
                <a:cs typeface="Arial" panose="020B0604020202020204" pitchFamily="34" charset="0"/>
              </a:rPr>
              <a:t>Review paths and look for independent concurrent paths</a:t>
            </a:r>
          </a:p>
          <a:p>
            <a:pPr marL="609600" indent="-609600" algn="just">
              <a:lnSpc>
                <a:spcPct val="80000"/>
              </a:lnSpc>
              <a:buClr>
                <a:schemeClr val="tx1"/>
              </a:buClr>
              <a:buFont typeface="Monotype Sorts" pitchFamily="2" charset="2"/>
              <a:buAutoNum type="arabicPeriod"/>
              <a:defRPr/>
            </a:pPr>
            <a:r>
              <a:rPr lang="en-US" sz="2400" b="0" dirty="0">
                <a:latin typeface="Arial" panose="020B0604020202020204" pitchFamily="34" charset="0"/>
                <a:cs typeface="Arial" panose="020B0604020202020204" pitchFamily="34" charset="0"/>
              </a:rPr>
              <a:t>Expand each transition with the appropriate message event, guard condition, and action expression</a:t>
            </a:r>
          </a:p>
          <a:p>
            <a:pPr marL="609600" indent="-609600" algn="just">
              <a:lnSpc>
                <a:spcPct val="80000"/>
              </a:lnSpc>
              <a:buClr>
                <a:schemeClr val="tx1"/>
              </a:buClr>
              <a:buFont typeface="Monotype Sorts" pitchFamily="2" charset="2"/>
              <a:buAutoNum type="arabicPeriod"/>
              <a:defRPr/>
            </a:pPr>
            <a:r>
              <a:rPr lang="en-US" sz="2400" b="0" dirty="0">
                <a:latin typeface="Arial" panose="020B0604020202020204" pitchFamily="34" charset="0"/>
                <a:cs typeface="Arial" panose="020B0604020202020204" pitchFamily="34" charset="0"/>
              </a:rPr>
              <a:t>Review and test each state chart</a:t>
            </a:r>
          </a:p>
        </p:txBody>
      </p:sp>
      <p:sp>
        <p:nvSpPr>
          <p:cNvPr id="3" name="Slide Number Placeholder 2"/>
          <p:cNvSpPr>
            <a:spLocks noGrp="1"/>
          </p:cNvSpPr>
          <p:nvPr>
            <p:ph type="sldNum" sz="quarter" idx="12"/>
          </p:nvPr>
        </p:nvSpPr>
        <p:spPr/>
        <p:txBody>
          <a:bodyPr/>
          <a:lstStyle/>
          <a:p>
            <a:fld id="{D56DE404-6126-42BF-A614-3D02FDE41F9B}" type="slidenum">
              <a:rPr lang="en-US" smtClean="0"/>
              <a:pPr/>
              <a:t>91</a:t>
            </a:fld>
            <a:endParaRPr lang="en-US" dirty="0"/>
          </a:p>
        </p:txBody>
      </p:sp>
    </p:spTree>
    <p:extLst>
      <p:ext uri="{BB962C8B-B14F-4D97-AF65-F5344CB8AC3E}">
        <p14:creationId xmlns:p14="http://schemas.microsoft.com/office/powerpoint/2010/main" val="239445381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914400" y="152400"/>
            <a:ext cx="8060197" cy="762000"/>
          </a:xfrm>
          <a:noFill/>
        </p:spPr>
        <p:txBody>
          <a:bodyPr>
            <a:noAutofit/>
          </a:bodyPr>
          <a:lstStyle/>
          <a:p>
            <a:pPr>
              <a:lnSpc>
                <a:spcPct val="110000"/>
              </a:lnSpc>
            </a:pPr>
            <a:r>
              <a:rPr kumimoji="0" lang="en-US" altLang="en-US" sz="3000" dirty="0"/>
              <a:t>Requirements Analysis: outline</a:t>
            </a:r>
          </a:p>
        </p:txBody>
      </p:sp>
      <p:sp>
        <p:nvSpPr>
          <p:cNvPr id="28675" name="Rectangle 3"/>
          <p:cNvSpPr>
            <a:spLocks noGrp="1" noChangeArrowheads="1"/>
          </p:cNvSpPr>
          <p:nvPr>
            <p:ph idx="1"/>
          </p:nvPr>
        </p:nvSpPr>
        <p:spPr>
          <a:xfrm>
            <a:off x="598028" y="1258888"/>
            <a:ext cx="8263397" cy="5080000"/>
          </a:xfrm>
          <a:noFill/>
        </p:spPr>
        <p:txBody>
          <a:bodyPr>
            <a:normAutofit/>
          </a:bodyPr>
          <a:lstStyle/>
          <a:p>
            <a:pPr>
              <a:spcBef>
                <a:spcPts val="300"/>
              </a:spcBef>
            </a:pPr>
            <a:r>
              <a:rPr kumimoji="0" lang="en-US" altLang="en-US" sz="2400" b="1" dirty="0">
                <a:effectLst>
                  <a:outerShdw blurRad="38100" dist="38100" dir="2700000" algn="tl">
                    <a:srgbClr val="000000">
                      <a:alpha val="43137"/>
                    </a:srgbClr>
                  </a:outerShdw>
                </a:effectLst>
              </a:rPr>
              <a:t>Requirements Classification </a:t>
            </a:r>
            <a:r>
              <a:rPr kumimoji="0" lang="en-US" altLang="en-US" sz="2400" b="1" dirty="0">
                <a:solidFill>
                  <a:srgbClr val="FF0000"/>
                </a:solidFill>
                <a:effectLst>
                  <a:outerShdw blurRad="38100" dist="38100" dir="2700000" algn="tl">
                    <a:srgbClr val="000000">
                      <a:alpha val="43137"/>
                    </a:srgbClr>
                  </a:outerShdw>
                </a:effectLst>
              </a:rPr>
              <a:t> </a:t>
            </a:r>
          </a:p>
          <a:p>
            <a:pPr>
              <a:lnSpc>
                <a:spcPct val="160000"/>
              </a:lnSpc>
              <a:spcBef>
                <a:spcPts val="100"/>
              </a:spcBef>
            </a:pPr>
            <a:r>
              <a:rPr kumimoji="0" lang="en-US" altLang="en-US" sz="2400" b="1" dirty="0">
                <a:effectLst>
                  <a:outerShdw blurRad="38100" dist="38100" dir="2700000" algn="tl">
                    <a:srgbClr val="000000">
                      <a:alpha val="43137"/>
                    </a:srgbClr>
                  </a:outerShdw>
                </a:effectLst>
              </a:rPr>
              <a:t>Conceptual Modelling </a:t>
            </a:r>
          </a:p>
          <a:p>
            <a:pPr marL="342900" indent="-342900">
              <a:buFont typeface="Arial" panose="020B0604020202020204" pitchFamily="34" charset="0"/>
              <a:buChar char="•"/>
            </a:pPr>
            <a:r>
              <a:rPr lang="en-US" dirty="0"/>
              <a:t>Context Models </a:t>
            </a:r>
          </a:p>
          <a:p>
            <a:pPr marL="342900" indent="-342900">
              <a:buFont typeface="Arial" panose="020B0604020202020204" pitchFamily="34" charset="0"/>
              <a:buChar char="•"/>
            </a:pPr>
            <a:r>
              <a:rPr lang="en-US" dirty="0"/>
              <a:t>Interaction Models</a:t>
            </a:r>
          </a:p>
          <a:p>
            <a:pPr marL="342900" indent="-342900">
              <a:buFont typeface="Arial" panose="020B0604020202020204" pitchFamily="34" charset="0"/>
              <a:buChar char="•"/>
            </a:pPr>
            <a:r>
              <a:rPr lang="en-US" dirty="0"/>
              <a:t>Structural Models </a:t>
            </a:r>
          </a:p>
          <a:p>
            <a:pPr marL="342900" indent="-342900">
              <a:buFont typeface="Arial" panose="020B0604020202020204" pitchFamily="34" charset="0"/>
              <a:buChar char="•"/>
            </a:pPr>
            <a:r>
              <a:rPr lang="en-US" dirty="0"/>
              <a:t>Behavioral Models</a:t>
            </a:r>
            <a:r>
              <a:rPr lang="en-US" sz="2400" dirty="0"/>
              <a:t> </a:t>
            </a:r>
            <a:endParaRPr lang="en-MY" sz="2400" dirty="0"/>
          </a:p>
          <a:p>
            <a:pPr>
              <a:lnSpc>
                <a:spcPct val="150000"/>
              </a:lnSpc>
              <a:spcBef>
                <a:spcPts val="300"/>
              </a:spcBef>
            </a:pPr>
            <a:r>
              <a:rPr kumimoji="0" lang="en-US" altLang="en-US" sz="2400" b="1" dirty="0">
                <a:solidFill>
                  <a:srgbClr val="FF0000"/>
                </a:solidFill>
                <a:effectLst>
                  <a:outerShdw blurRad="38100" dist="38100" dir="2700000" algn="tl">
                    <a:srgbClr val="000000">
                      <a:alpha val="43137"/>
                    </a:srgbClr>
                  </a:outerShdw>
                </a:effectLst>
              </a:rPr>
              <a:t>Architectural Design and Requirements Allocation  </a:t>
            </a:r>
            <a:endParaRPr kumimoji="0" lang="en-US" altLang="en-US" sz="2400" dirty="0">
              <a:solidFill>
                <a:srgbClr val="FF0000"/>
              </a:solidFill>
            </a:endParaRPr>
          </a:p>
          <a:p>
            <a:pPr>
              <a:lnSpc>
                <a:spcPct val="150000"/>
              </a:lnSpc>
              <a:spcBef>
                <a:spcPts val="300"/>
              </a:spcBef>
            </a:pPr>
            <a:r>
              <a:rPr kumimoji="0" lang="en-US" altLang="en-US" sz="2400" b="1" dirty="0">
                <a:effectLst>
                  <a:outerShdw blurRad="38100" dist="38100" dir="2700000" algn="tl">
                    <a:srgbClr val="000000">
                      <a:alpha val="43137"/>
                    </a:srgbClr>
                  </a:outerShdw>
                </a:effectLst>
              </a:rPr>
              <a:t>Requirements Negotiation</a:t>
            </a:r>
          </a:p>
          <a:p>
            <a:pPr>
              <a:lnSpc>
                <a:spcPct val="150000"/>
              </a:lnSpc>
              <a:spcBef>
                <a:spcPts val="300"/>
              </a:spcBef>
            </a:pPr>
            <a:r>
              <a:rPr lang="en-US" altLang="en-US" sz="2400" dirty="0">
                <a:effectLst>
                  <a:outerShdw blurRad="38100" dist="38100" dir="2700000" algn="tl">
                    <a:srgbClr val="000000">
                      <a:alpha val="43137"/>
                    </a:srgbClr>
                  </a:outerShdw>
                </a:effectLst>
              </a:rPr>
              <a:t>Requirements Analysis Approaches </a:t>
            </a:r>
            <a:r>
              <a:rPr kumimoji="0" lang="en-US" altLang="en-US" sz="2400" b="1" dirty="0">
                <a:effectLst>
                  <a:outerShdw blurRad="38100" dist="38100" dir="2700000" algn="tl">
                    <a:srgbClr val="000000">
                      <a:alpha val="43137"/>
                    </a:srgbClr>
                  </a:outerShdw>
                </a:effectLst>
              </a:rPr>
              <a:t> </a:t>
            </a:r>
          </a:p>
          <a:p>
            <a:pPr>
              <a:lnSpc>
                <a:spcPct val="150000"/>
              </a:lnSpc>
              <a:spcBef>
                <a:spcPts val="300"/>
              </a:spcBef>
            </a:pPr>
            <a:endParaRPr kumimoji="0" lang="en-US" altLang="en-US" b="1" dirty="0">
              <a:effectLst>
                <a:outerShdw blurRad="38100" dist="38100" dir="2700000" algn="tl">
                  <a:srgbClr val="000000">
                    <a:alpha val="43137"/>
                  </a:srgbClr>
                </a:outerShdw>
              </a:effectLst>
            </a:endParaRPr>
          </a:p>
        </p:txBody>
      </p:sp>
      <p:pic>
        <p:nvPicPr>
          <p:cNvPr id="28676"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453" y="381000"/>
            <a:ext cx="81915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
        <p:nvSpPr>
          <p:cNvPr id="6" name="Oval 17"/>
          <p:cNvSpPr>
            <a:spLocks noChangeArrowheads="1"/>
          </p:cNvSpPr>
          <p:nvPr/>
        </p:nvSpPr>
        <p:spPr bwMode="auto">
          <a:xfrm>
            <a:off x="625737" y="4114800"/>
            <a:ext cx="7527663"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MY" altLang="en-US"/>
          </a:p>
        </p:txBody>
      </p:sp>
      <p:sp>
        <p:nvSpPr>
          <p:cNvPr id="2" name="Slide Number Placeholder 1"/>
          <p:cNvSpPr>
            <a:spLocks noGrp="1"/>
          </p:cNvSpPr>
          <p:nvPr>
            <p:ph type="sldNum" sz="quarter" idx="12"/>
          </p:nvPr>
        </p:nvSpPr>
        <p:spPr/>
        <p:txBody>
          <a:bodyPr/>
          <a:lstStyle/>
          <a:p>
            <a:fld id="{11CB59D3-684E-4DEF-80D7-D18386426E6F}" type="slidenum">
              <a:rPr lang="en-MY" smtClean="0"/>
              <a:t>92</a:t>
            </a:fld>
            <a:endParaRPr lang="en-MY"/>
          </a:p>
        </p:txBody>
      </p:sp>
    </p:spTree>
    <p:extLst>
      <p:ext uri="{BB962C8B-B14F-4D97-AF65-F5344CB8AC3E}">
        <p14:creationId xmlns:p14="http://schemas.microsoft.com/office/powerpoint/2010/main" val="3466001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770" decel="100000"/>
                                        <p:tgtEl>
                                          <p:spTgt spid="6"/>
                                        </p:tgtEl>
                                      </p:cBhvr>
                                    </p:animEffect>
                                    <p:animScale>
                                      <p:cBhvr>
                                        <p:cTn id="8" dur="770" decel="100000"/>
                                        <p:tgtEl>
                                          <p:spTgt spid="6"/>
                                        </p:tgtEl>
                                      </p:cBhvr>
                                      <p:from x="10000" y="10000"/>
                                      <p:to x="200000" y="450000"/>
                                    </p:animScale>
                                    <p:animScale>
                                      <p:cBhvr>
                                        <p:cTn id="9" dur="1230" accel="100000" fill="hold">
                                          <p:stCondLst>
                                            <p:cond delay="770"/>
                                          </p:stCondLst>
                                        </p:cTn>
                                        <p:tgtEl>
                                          <p:spTgt spid="6"/>
                                        </p:tgtEl>
                                      </p:cBhvr>
                                      <p:from x="200000" y="450000"/>
                                      <p:to x="100000" y="100000"/>
                                    </p:animScale>
                                    <p:set>
                                      <p:cBhvr>
                                        <p:cTn id="10" dur="770" fill="hold"/>
                                        <p:tgtEl>
                                          <p:spTgt spid="6"/>
                                        </p:tgtEl>
                                        <p:attrNameLst>
                                          <p:attrName>ppt_x</p:attrName>
                                        </p:attrNameLst>
                                      </p:cBhvr>
                                      <p:to>
                                        <p:strVal val="(0.5)"/>
                                      </p:to>
                                    </p:set>
                                    <p:anim from="(0.5)" to="(#ppt_x)" calcmode="lin" valueType="num">
                                      <p:cBhvr>
                                        <p:cTn id="11" dur="1230" accel="100000" fill="hold">
                                          <p:stCondLst>
                                            <p:cond delay="770"/>
                                          </p:stCondLst>
                                        </p:cTn>
                                        <p:tgtEl>
                                          <p:spTgt spid="6"/>
                                        </p:tgtEl>
                                        <p:attrNameLst>
                                          <p:attrName>ppt_x</p:attrName>
                                        </p:attrNameLst>
                                      </p:cBhvr>
                                    </p:anim>
                                    <p:set>
                                      <p:cBhvr>
                                        <p:cTn id="12" dur="770" fill="hold"/>
                                        <p:tgtEl>
                                          <p:spTgt spid="6"/>
                                        </p:tgtEl>
                                        <p:attrNameLst>
                                          <p:attrName>ppt_y</p:attrName>
                                        </p:attrNameLst>
                                      </p:cBhvr>
                                      <p:to>
                                        <p:strVal val="(#ppt_y+0.4)"/>
                                      </p:to>
                                    </p:set>
                                    <p:anim from="(#ppt_y+0.4)" to="(#ppt_y)" calcmode="lin" valueType="num">
                                      <p:cBhvr>
                                        <p:cTn id="13" dur="1230" accel="100000" fill="hold">
                                          <p:stCondLst>
                                            <p:cond delay="770"/>
                                          </p:stCondLst>
                                        </p:cTn>
                                        <p:tgtEl>
                                          <p:spTgt spid="6"/>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5534" y="152718"/>
            <a:ext cx="7017280" cy="1371600"/>
          </a:xfrm>
        </p:spPr>
        <p:txBody>
          <a:bodyPr>
            <a:normAutofit fontScale="90000"/>
          </a:bodyPr>
          <a:lstStyle/>
          <a:p>
            <a:r>
              <a:rPr lang="en-US" sz="3200" dirty="0"/>
              <a:t>Architectural Design and Requirements Allocation (1) </a:t>
            </a:r>
            <a:endParaRPr lang="en-MY" sz="3200" dirty="0"/>
          </a:p>
        </p:txBody>
      </p:sp>
      <p:sp>
        <p:nvSpPr>
          <p:cNvPr id="3" name="Content Placeholder 2"/>
          <p:cNvSpPr>
            <a:spLocks noGrp="1"/>
          </p:cNvSpPr>
          <p:nvPr>
            <p:ph idx="1"/>
          </p:nvPr>
        </p:nvSpPr>
        <p:spPr>
          <a:xfrm>
            <a:off x="457200" y="1752600"/>
            <a:ext cx="6172200" cy="4373563"/>
          </a:xfrm>
        </p:spPr>
        <p:txBody>
          <a:bodyPr>
            <a:normAutofit lnSpcReduction="10000"/>
          </a:bodyPr>
          <a:lstStyle/>
          <a:p>
            <a:pPr marL="342900" indent="-342900">
              <a:buFont typeface="Arial" panose="020B0604020202020204" pitchFamily="34" charset="0"/>
              <a:buChar char="•"/>
            </a:pPr>
            <a:r>
              <a:rPr lang="en-MY" sz="2400" b="1" dirty="0"/>
              <a:t>In many cases, requirements engineer acts as a software architect </a:t>
            </a:r>
          </a:p>
          <a:p>
            <a:pPr marL="342900" indent="-342900">
              <a:buFont typeface="Arial" panose="020B0604020202020204" pitchFamily="34" charset="0"/>
              <a:buChar char="•"/>
            </a:pPr>
            <a:r>
              <a:rPr lang="en-MY" sz="2400" b="1" dirty="0"/>
              <a:t>The process of </a:t>
            </a:r>
            <a:r>
              <a:rPr lang="en-MY" sz="2400" b="1" dirty="0">
                <a:solidFill>
                  <a:srgbClr val="FF33CC"/>
                </a:solidFill>
              </a:rPr>
              <a:t>analysing</a:t>
            </a:r>
            <a:r>
              <a:rPr lang="en-MY" sz="2400" b="1" dirty="0"/>
              <a:t> and </a:t>
            </a:r>
            <a:r>
              <a:rPr lang="en-MY" sz="2400" b="1" dirty="0">
                <a:solidFill>
                  <a:srgbClr val="FF33CC"/>
                </a:solidFill>
              </a:rPr>
              <a:t>elaborating</a:t>
            </a:r>
            <a:r>
              <a:rPr lang="en-MY" sz="2400" b="1" dirty="0"/>
              <a:t> the requirements demands the architecture/design of components that will be responsible for satisfying the requirements be identified </a:t>
            </a:r>
          </a:p>
          <a:p>
            <a:pPr marL="342900" indent="-342900">
              <a:buFont typeface="Arial" panose="020B0604020202020204" pitchFamily="34" charset="0"/>
              <a:buChar char="•"/>
            </a:pPr>
            <a:r>
              <a:rPr lang="en-MY" sz="2400" b="1" dirty="0">
                <a:sym typeface="Wingdings" panose="05000000000000000000" pitchFamily="2" charset="2"/>
              </a:rPr>
              <a:t>Requirements Allocation – the assignment to architecture components responsible for satisfying the requirements.   </a:t>
            </a:r>
            <a:r>
              <a:rPr lang="en-MY" sz="2400" b="1" dirty="0"/>
              <a:t>  </a:t>
            </a:r>
          </a:p>
          <a:p>
            <a:endParaRPr lang="en-MY" dirty="0"/>
          </a:p>
        </p:txBody>
      </p:sp>
      <p:sp>
        <p:nvSpPr>
          <p:cNvPr id="4" name="Slide Number Placeholder 3"/>
          <p:cNvSpPr>
            <a:spLocks noGrp="1"/>
          </p:cNvSpPr>
          <p:nvPr>
            <p:ph type="sldNum" sz="quarter" idx="12"/>
          </p:nvPr>
        </p:nvSpPr>
        <p:spPr/>
        <p:txBody>
          <a:bodyPr/>
          <a:lstStyle/>
          <a:p>
            <a:fld id="{BFEBEB0A-9E3D-4B14-9782-E2AE3DA60D96}" type="slidenum">
              <a:rPr lang="en-US" smtClean="0"/>
              <a:pPr/>
              <a:t>93</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2582" y="4648200"/>
            <a:ext cx="1750232" cy="194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descr="C:\Users\SAN\AppData\Local\Microsoft\Windows\Temporary Internet Files\Content.IE5\Z37HZHEI\MC900056137[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224" y="304800"/>
            <a:ext cx="1309310" cy="1301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478835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543800" cy="1371600"/>
          </a:xfrm>
        </p:spPr>
        <p:txBody>
          <a:bodyPr>
            <a:normAutofit/>
          </a:bodyPr>
          <a:lstStyle/>
          <a:p>
            <a:r>
              <a:rPr lang="en-US" sz="3200" dirty="0"/>
              <a:t>Architectural Design and Requirements Allocation (2)</a:t>
            </a:r>
            <a:endParaRPr lang="en-MY" sz="3200" dirty="0"/>
          </a:p>
        </p:txBody>
      </p:sp>
      <p:sp>
        <p:nvSpPr>
          <p:cNvPr id="3" name="Content Placeholder 2"/>
          <p:cNvSpPr>
            <a:spLocks noGrp="1"/>
          </p:cNvSpPr>
          <p:nvPr>
            <p:ph idx="1"/>
          </p:nvPr>
        </p:nvSpPr>
        <p:spPr>
          <a:xfrm>
            <a:off x="457200" y="1752600"/>
            <a:ext cx="7848600" cy="4373563"/>
          </a:xfrm>
        </p:spPr>
        <p:txBody>
          <a:bodyPr>
            <a:normAutofit/>
          </a:bodyPr>
          <a:lstStyle/>
          <a:p>
            <a:r>
              <a:rPr lang="en-MY" sz="2400" b="1" dirty="0"/>
              <a:t>Why Requirements Allocation? </a:t>
            </a:r>
          </a:p>
          <a:p>
            <a:pPr marL="342900" indent="-342900">
              <a:buFont typeface="Arial" panose="020B0604020202020204" pitchFamily="34" charset="0"/>
              <a:buChar char="•"/>
            </a:pPr>
            <a:r>
              <a:rPr lang="en-MY" sz="2400" b="1" dirty="0"/>
              <a:t>It is important to permit </a:t>
            </a:r>
            <a:r>
              <a:rPr lang="en-MY" sz="2400" b="1" dirty="0">
                <a:solidFill>
                  <a:srgbClr val="FF33CC"/>
                </a:solidFill>
              </a:rPr>
              <a:t>detailed analysis </a:t>
            </a:r>
            <a:r>
              <a:rPr lang="en-MY" sz="2400" b="1" dirty="0"/>
              <a:t>of requirements. Once a set of requirements has been allocated to a component, the individual requirements can be </a:t>
            </a:r>
            <a:r>
              <a:rPr lang="en-MY" sz="2400" b="1" dirty="0">
                <a:solidFill>
                  <a:srgbClr val="FF33CC"/>
                </a:solidFill>
              </a:rPr>
              <a:t>furthered analyse </a:t>
            </a:r>
            <a:r>
              <a:rPr lang="en-MY" sz="2400" b="1" dirty="0"/>
              <a:t>and to discover further </a:t>
            </a:r>
          </a:p>
          <a:p>
            <a:pPr marL="342900" indent="-342900">
              <a:buFont typeface="Arial" panose="020B0604020202020204" pitchFamily="34" charset="0"/>
              <a:buChar char="•"/>
            </a:pPr>
            <a:r>
              <a:rPr lang="en-MY" sz="2400" b="1" dirty="0"/>
              <a:t>For large project, allocation </a:t>
            </a:r>
            <a:r>
              <a:rPr lang="en-MY" sz="2400" b="1" dirty="0">
                <a:solidFill>
                  <a:srgbClr val="FF33CC"/>
                </a:solidFill>
              </a:rPr>
              <a:t>stimulates a new round of analysis </a:t>
            </a:r>
            <a:r>
              <a:rPr lang="en-MY" sz="2400" b="1" dirty="0"/>
              <a:t>for each subsystem.    </a:t>
            </a:r>
          </a:p>
          <a:p>
            <a:endParaRPr lang="en-MY" dirty="0"/>
          </a:p>
        </p:txBody>
      </p:sp>
      <p:sp>
        <p:nvSpPr>
          <p:cNvPr id="4" name="Slide Number Placeholder 3"/>
          <p:cNvSpPr>
            <a:spLocks noGrp="1"/>
          </p:cNvSpPr>
          <p:nvPr>
            <p:ph type="sldNum" sz="quarter" idx="12"/>
          </p:nvPr>
        </p:nvSpPr>
        <p:spPr/>
        <p:txBody>
          <a:bodyPr/>
          <a:lstStyle/>
          <a:p>
            <a:fld id="{BFEBEB0A-9E3D-4B14-9782-E2AE3DA60D96}" type="slidenum">
              <a:rPr lang="en-US" smtClean="0"/>
              <a:pPr/>
              <a:t>94</a:t>
            </a:fld>
            <a:endParaRPr lang="en-US"/>
          </a:p>
        </p:txBody>
      </p:sp>
      <p:pic>
        <p:nvPicPr>
          <p:cNvPr id="15363" name="Picture 3" descr="C:\Users\SAN\AppData\Local\Microsoft\Windows\Temporary Internet Files\Content.IE5\K3CFTSB4\MP900442524[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10400" y="4790209"/>
            <a:ext cx="1846118" cy="175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579218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922432" cy="1371600"/>
          </a:xfrm>
        </p:spPr>
        <p:txBody>
          <a:bodyPr>
            <a:normAutofit fontScale="90000"/>
          </a:bodyPr>
          <a:lstStyle/>
          <a:p>
            <a:r>
              <a:rPr lang="en-US" dirty="0"/>
              <a:t>Architectural Design and Requirements Allocation (3)</a:t>
            </a:r>
            <a:endParaRPr lang="en-MY" dirty="0"/>
          </a:p>
        </p:txBody>
      </p:sp>
      <p:sp>
        <p:nvSpPr>
          <p:cNvPr id="3" name="Content Placeholder 2"/>
          <p:cNvSpPr>
            <a:spLocks noGrp="1"/>
          </p:cNvSpPr>
          <p:nvPr>
            <p:ph idx="1"/>
          </p:nvPr>
        </p:nvSpPr>
        <p:spPr>
          <a:xfrm>
            <a:off x="609600" y="1676400"/>
            <a:ext cx="7620000" cy="4373563"/>
          </a:xfrm>
        </p:spPr>
        <p:txBody>
          <a:bodyPr/>
          <a:lstStyle/>
          <a:p>
            <a:r>
              <a:rPr lang="en-US" sz="2600" dirty="0"/>
              <a:t>However the requirements engineer should keep the following points in mind</a:t>
            </a:r>
          </a:p>
          <a:p>
            <a:pPr marL="457200" indent="-457200">
              <a:buAutoNum type="arabicPeriod"/>
            </a:pPr>
            <a:r>
              <a:rPr lang="en-US" sz="2600" dirty="0">
                <a:solidFill>
                  <a:srgbClr val="FF33CC"/>
                </a:solidFill>
              </a:rPr>
              <a:t>Do not </a:t>
            </a:r>
            <a:r>
              <a:rPr lang="en-US" sz="2600" dirty="0"/>
              <a:t>allow assumptions about the design to influence the requirements analysis. </a:t>
            </a:r>
          </a:p>
          <a:p>
            <a:pPr marL="457200" indent="-457200">
              <a:buAutoNum type="arabicPeriod"/>
            </a:pPr>
            <a:r>
              <a:rPr lang="en-US" sz="2600" dirty="0">
                <a:solidFill>
                  <a:srgbClr val="FF33CC"/>
                </a:solidFill>
              </a:rPr>
              <a:t>Do not</a:t>
            </a:r>
            <a:r>
              <a:rPr lang="en-US" sz="2600" dirty="0"/>
              <a:t> allow the requirements analysis to prejudge the system design.</a:t>
            </a:r>
            <a:endParaRPr lang="en-MY" sz="2600" dirty="0"/>
          </a:p>
          <a:p>
            <a:endParaRPr lang="en-MY" dirty="0"/>
          </a:p>
        </p:txBody>
      </p:sp>
      <p:sp>
        <p:nvSpPr>
          <p:cNvPr id="4" name="Slide Number Placeholder 3"/>
          <p:cNvSpPr>
            <a:spLocks noGrp="1"/>
          </p:cNvSpPr>
          <p:nvPr>
            <p:ph type="sldNum" sz="quarter" idx="12"/>
          </p:nvPr>
        </p:nvSpPr>
        <p:spPr/>
        <p:txBody>
          <a:bodyPr/>
          <a:lstStyle/>
          <a:p>
            <a:fld id="{BFEBEB0A-9E3D-4B14-9782-E2AE3DA60D96}" type="slidenum">
              <a:rPr lang="en-US" smtClean="0"/>
              <a:pPr/>
              <a:t>95</a:t>
            </a:fld>
            <a:endParaRPr 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4343400"/>
            <a:ext cx="1750232" cy="194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480604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914400" y="152400"/>
            <a:ext cx="8060197" cy="762000"/>
          </a:xfrm>
          <a:noFill/>
        </p:spPr>
        <p:txBody>
          <a:bodyPr>
            <a:noAutofit/>
          </a:bodyPr>
          <a:lstStyle/>
          <a:p>
            <a:pPr>
              <a:lnSpc>
                <a:spcPct val="110000"/>
              </a:lnSpc>
            </a:pPr>
            <a:r>
              <a:rPr kumimoji="0" lang="en-US" altLang="en-US" sz="3000" dirty="0"/>
              <a:t>Requirements Analysis: outline</a:t>
            </a:r>
          </a:p>
        </p:txBody>
      </p:sp>
      <p:sp>
        <p:nvSpPr>
          <p:cNvPr id="28675" name="Rectangle 3"/>
          <p:cNvSpPr>
            <a:spLocks noGrp="1" noChangeArrowheads="1"/>
          </p:cNvSpPr>
          <p:nvPr>
            <p:ph idx="1"/>
          </p:nvPr>
        </p:nvSpPr>
        <p:spPr>
          <a:xfrm>
            <a:off x="598028" y="1258888"/>
            <a:ext cx="8263397" cy="5080000"/>
          </a:xfrm>
          <a:noFill/>
        </p:spPr>
        <p:txBody>
          <a:bodyPr>
            <a:normAutofit/>
          </a:bodyPr>
          <a:lstStyle/>
          <a:p>
            <a:pPr>
              <a:spcBef>
                <a:spcPts val="300"/>
              </a:spcBef>
            </a:pPr>
            <a:r>
              <a:rPr kumimoji="0" lang="en-US" altLang="en-US" sz="2400" b="1" dirty="0">
                <a:effectLst>
                  <a:outerShdw blurRad="38100" dist="38100" dir="2700000" algn="tl">
                    <a:srgbClr val="000000">
                      <a:alpha val="43137"/>
                    </a:srgbClr>
                  </a:outerShdw>
                </a:effectLst>
              </a:rPr>
              <a:t>Requirements Classification </a:t>
            </a:r>
            <a:r>
              <a:rPr kumimoji="0" lang="en-US" altLang="en-US" sz="2400" b="1" dirty="0">
                <a:solidFill>
                  <a:srgbClr val="FF0000"/>
                </a:solidFill>
                <a:effectLst>
                  <a:outerShdw blurRad="38100" dist="38100" dir="2700000" algn="tl">
                    <a:srgbClr val="000000">
                      <a:alpha val="43137"/>
                    </a:srgbClr>
                  </a:outerShdw>
                </a:effectLst>
              </a:rPr>
              <a:t> </a:t>
            </a:r>
          </a:p>
          <a:p>
            <a:pPr>
              <a:lnSpc>
                <a:spcPct val="160000"/>
              </a:lnSpc>
              <a:spcBef>
                <a:spcPts val="100"/>
              </a:spcBef>
            </a:pPr>
            <a:r>
              <a:rPr kumimoji="0" lang="en-US" altLang="en-US" sz="2400" b="1" dirty="0">
                <a:effectLst>
                  <a:outerShdw blurRad="38100" dist="38100" dir="2700000" algn="tl">
                    <a:srgbClr val="000000">
                      <a:alpha val="43137"/>
                    </a:srgbClr>
                  </a:outerShdw>
                </a:effectLst>
              </a:rPr>
              <a:t>Conceptual Modelling </a:t>
            </a:r>
          </a:p>
          <a:p>
            <a:pPr marL="342900" indent="-342900">
              <a:buFont typeface="Arial" panose="020B0604020202020204" pitchFamily="34" charset="0"/>
              <a:buChar char="•"/>
            </a:pPr>
            <a:r>
              <a:rPr lang="en-US" dirty="0"/>
              <a:t>Context Models </a:t>
            </a:r>
          </a:p>
          <a:p>
            <a:pPr marL="342900" indent="-342900">
              <a:buFont typeface="Arial" panose="020B0604020202020204" pitchFamily="34" charset="0"/>
              <a:buChar char="•"/>
            </a:pPr>
            <a:r>
              <a:rPr lang="en-US" dirty="0"/>
              <a:t>Interaction Models</a:t>
            </a:r>
          </a:p>
          <a:p>
            <a:pPr marL="342900" indent="-342900">
              <a:buFont typeface="Arial" panose="020B0604020202020204" pitchFamily="34" charset="0"/>
              <a:buChar char="•"/>
            </a:pPr>
            <a:r>
              <a:rPr lang="en-US" dirty="0"/>
              <a:t>Structural Models </a:t>
            </a:r>
          </a:p>
          <a:p>
            <a:pPr marL="342900" indent="-342900">
              <a:buFont typeface="Arial" panose="020B0604020202020204" pitchFamily="34" charset="0"/>
              <a:buChar char="•"/>
            </a:pPr>
            <a:r>
              <a:rPr lang="en-US" dirty="0"/>
              <a:t>Behavioral Models</a:t>
            </a:r>
            <a:r>
              <a:rPr lang="en-US" sz="2400" dirty="0"/>
              <a:t> </a:t>
            </a:r>
            <a:endParaRPr lang="en-MY" sz="2400" dirty="0"/>
          </a:p>
          <a:p>
            <a:pPr>
              <a:lnSpc>
                <a:spcPct val="150000"/>
              </a:lnSpc>
              <a:spcBef>
                <a:spcPts val="300"/>
              </a:spcBef>
            </a:pPr>
            <a:r>
              <a:rPr kumimoji="0" lang="en-US" altLang="en-US" sz="2400" b="1" dirty="0">
                <a:effectLst>
                  <a:outerShdw blurRad="38100" dist="38100" dir="2700000" algn="tl">
                    <a:srgbClr val="000000">
                      <a:alpha val="43137"/>
                    </a:srgbClr>
                  </a:outerShdw>
                </a:effectLst>
              </a:rPr>
              <a:t>Architectural Design and Requirements Allocation  </a:t>
            </a:r>
            <a:endParaRPr kumimoji="0" lang="en-US" altLang="en-US" sz="2400" dirty="0"/>
          </a:p>
          <a:p>
            <a:pPr>
              <a:lnSpc>
                <a:spcPct val="150000"/>
              </a:lnSpc>
              <a:spcBef>
                <a:spcPts val="300"/>
              </a:spcBef>
            </a:pPr>
            <a:r>
              <a:rPr kumimoji="0" lang="en-US" altLang="en-US" sz="2400" b="1" dirty="0">
                <a:solidFill>
                  <a:srgbClr val="FF0000"/>
                </a:solidFill>
                <a:effectLst>
                  <a:outerShdw blurRad="38100" dist="38100" dir="2700000" algn="tl">
                    <a:srgbClr val="000000">
                      <a:alpha val="43137"/>
                    </a:srgbClr>
                  </a:outerShdw>
                </a:effectLst>
              </a:rPr>
              <a:t>Requirements Negotiation</a:t>
            </a:r>
          </a:p>
          <a:p>
            <a:pPr>
              <a:lnSpc>
                <a:spcPct val="150000"/>
              </a:lnSpc>
              <a:spcBef>
                <a:spcPts val="300"/>
              </a:spcBef>
            </a:pPr>
            <a:r>
              <a:rPr lang="en-US" altLang="en-US" sz="2400" dirty="0">
                <a:effectLst>
                  <a:outerShdw blurRad="38100" dist="38100" dir="2700000" algn="tl">
                    <a:srgbClr val="000000">
                      <a:alpha val="43137"/>
                    </a:srgbClr>
                  </a:outerShdw>
                </a:effectLst>
              </a:rPr>
              <a:t>Requirements Analysis Approaches </a:t>
            </a:r>
            <a:r>
              <a:rPr kumimoji="0" lang="en-US" altLang="en-US" sz="2400" b="1" dirty="0">
                <a:effectLst>
                  <a:outerShdw blurRad="38100" dist="38100" dir="2700000" algn="tl">
                    <a:srgbClr val="000000">
                      <a:alpha val="43137"/>
                    </a:srgbClr>
                  </a:outerShdw>
                </a:effectLst>
              </a:rPr>
              <a:t> </a:t>
            </a:r>
          </a:p>
          <a:p>
            <a:pPr>
              <a:lnSpc>
                <a:spcPct val="150000"/>
              </a:lnSpc>
              <a:spcBef>
                <a:spcPts val="300"/>
              </a:spcBef>
            </a:pPr>
            <a:endParaRPr kumimoji="0" lang="en-US" altLang="en-US" b="1" dirty="0">
              <a:effectLst>
                <a:outerShdw blurRad="38100" dist="38100" dir="2700000" algn="tl">
                  <a:srgbClr val="000000">
                    <a:alpha val="43137"/>
                  </a:srgbClr>
                </a:outerShdw>
              </a:effectLst>
            </a:endParaRPr>
          </a:p>
        </p:txBody>
      </p:sp>
      <p:pic>
        <p:nvPicPr>
          <p:cNvPr id="28676"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453" y="381000"/>
            <a:ext cx="81915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
        <p:nvSpPr>
          <p:cNvPr id="6" name="Oval 17"/>
          <p:cNvSpPr>
            <a:spLocks noChangeArrowheads="1"/>
          </p:cNvSpPr>
          <p:nvPr/>
        </p:nvSpPr>
        <p:spPr bwMode="auto">
          <a:xfrm>
            <a:off x="381000" y="4883727"/>
            <a:ext cx="7527663"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MY" altLang="en-US"/>
          </a:p>
        </p:txBody>
      </p:sp>
      <p:sp>
        <p:nvSpPr>
          <p:cNvPr id="2" name="Slide Number Placeholder 1"/>
          <p:cNvSpPr>
            <a:spLocks noGrp="1"/>
          </p:cNvSpPr>
          <p:nvPr>
            <p:ph type="sldNum" sz="quarter" idx="12"/>
          </p:nvPr>
        </p:nvSpPr>
        <p:spPr/>
        <p:txBody>
          <a:bodyPr/>
          <a:lstStyle/>
          <a:p>
            <a:fld id="{11CB59D3-684E-4DEF-80D7-D18386426E6F}" type="slidenum">
              <a:rPr lang="en-MY" smtClean="0"/>
              <a:t>96</a:t>
            </a:fld>
            <a:endParaRPr lang="en-MY"/>
          </a:p>
        </p:txBody>
      </p:sp>
    </p:spTree>
    <p:extLst>
      <p:ext uri="{BB962C8B-B14F-4D97-AF65-F5344CB8AC3E}">
        <p14:creationId xmlns:p14="http://schemas.microsoft.com/office/powerpoint/2010/main" val="2490963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770" decel="100000"/>
                                        <p:tgtEl>
                                          <p:spTgt spid="6"/>
                                        </p:tgtEl>
                                      </p:cBhvr>
                                    </p:animEffect>
                                    <p:animScale>
                                      <p:cBhvr>
                                        <p:cTn id="8" dur="770" decel="100000"/>
                                        <p:tgtEl>
                                          <p:spTgt spid="6"/>
                                        </p:tgtEl>
                                      </p:cBhvr>
                                      <p:from x="10000" y="10000"/>
                                      <p:to x="200000" y="450000"/>
                                    </p:animScale>
                                    <p:animScale>
                                      <p:cBhvr>
                                        <p:cTn id="9" dur="1230" accel="100000" fill="hold">
                                          <p:stCondLst>
                                            <p:cond delay="770"/>
                                          </p:stCondLst>
                                        </p:cTn>
                                        <p:tgtEl>
                                          <p:spTgt spid="6"/>
                                        </p:tgtEl>
                                      </p:cBhvr>
                                      <p:from x="200000" y="450000"/>
                                      <p:to x="100000" y="100000"/>
                                    </p:animScale>
                                    <p:set>
                                      <p:cBhvr>
                                        <p:cTn id="10" dur="770" fill="hold"/>
                                        <p:tgtEl>
                                          <p:spTgt spid="6"/>
                                        </p:tgtEl>
                                        <p:attrNameLst>
                                          <p:attrName>ppt_x</p:attrName>
                                        </p:attrNameLst>
                                      </p:cBhvr>
                                      <p:to>
                                        <p:strVal val="(0.5)"/>
                                      </p:to>
                                    </p:set>
                                    <p:anim from="(0.5)" to="(#ppt_x)" calcmode="lin" valueType="num">
                                      <p:cBhvr>
                                        <p:cTn id="11" dur="1230" accel="100000" fill="hold">
                                          <p:stCondLst>
                                            <p:cond delay="770"/>
                                          </p:stCondLst>
                                        </p:cTn>
                                        <p:tgtEl>
                                          <p:spTgt spid="6"/>
                                        </p:tgtEl>
                                        <p:attrNameLst>
                                          <p:attrName>ppt_x</p:attrName>
                                        </p:attrNameLst>
                                      </p:cBhvr>
                                    </p:anim>
                                    <p:set>
                                      <p:cBhvr>
                                        <p:cTn id="12" dur="770" fill="hold"/>
                                        <p:tgtEl>
                                          <p:spTgt spid="6"/>
                                        </p:tgtEl>
                                        <p:attrNameLst>
                                          <p:attrName>ppt_y</p:attrName>
                                        </p:attrNameLst>
                                      </p:cBhvr>
                                      <p:to>
                                        <p:strVal val="(#ppt_y+0.4)"/>
                                      </p:to>
                                    </p:set>
                                    <p:anim from="(#ppt_y+0.4)" to="(#ppt_y)" calcmode="lin" valueType="num">
                                      <p:cBhvr>
                                        <p:cTn id="13" dur="1230" accel="100000" fill="hold">
                                          <p:stCondLst>
                                            <p:cond delay="770"/>
                                          </p:stCondLst>
                                        </p:cTn>
                                        <p:tgtEl>
                                          <p:spTgt spid="6"/>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718"/>
            <a:ext cx="6019800" cy="1371600"/>
          </a:xfrm>
        </p:spPr>
        <p:txBody>
          <a:bodyPr>
            <a:normAutofit/>
          </a:bodyPr>
          <a:lstStyle/>
          <a:p>
            <a:r>
              <a:rPr lang="en-US" sz="3200" dirty="0"/>
              <a:t>Requirements </a:t>
            </a:r>
            <a:br>
              <a:rPr lang="en-US" sz="3200" dirty="0"/>
            </a:br>
            <a:r>
              <a:rPr lang="en-US" sz="3200" dirty="0"/>
              <a:t>Negotiation   </a:t>
            </a:r>
            <a:endParaRPr lang="en-MY" sz="3200" dirty="0"/>
          </a:p>
        </p:txBody>
      </p:sp>
      <p:sp>
        <p:nvSpPr>
          <p:cNvPr id="3" name="Content Placeholder 2"/>
          <p:cNvSpPr>
            <a:spLocks noGrp="1"/>
          </p:cNvSpPr>
          <p:nvPr>
            <p:ph idx="1"/>
          </p:nvPr>
        </p:nvSpPr>
        <p:spPr>
          <a:xfrm>
            <a:off x="457200" y="1752600"/>
            <a:ext cx="8001000" cy="4373563"/>
          </a:xfrm>
        </p:spPr>
        <p:txBody>
          <a:bodyPr>
            <a:normAutofit/>
          </a:bodyPr>
          <a:lstStyle/>
          <a:p>
            <a:pPr marL="342900" indent="-342900">
              <a:buFont typeface="Arial" panose="020B0604020202020204" pitchFamily="34" charset="0"/>
              <a:buChar char="•"/>
            </a:pPr>
            <a:r>
              <a:rPr lang="en-MY" sz="2400" b="1" dirty="0"/>
              <a:t>Concern </a:t>
            </a:r>
            <a:r>
              <a:rPr lang="en-MY" sz="2400" dirty="0"/>
              <a:t>resolving problems with requirements where conflicts occur between two stakeholders</a:t>
            </a:r>
          </a:p>
          <a:p>
            <a:pPr marL="342900" indent="-342900">
              <a:buFont typeface="Arial" panose="020B0604020202020204" pitchFamily="34" charset="0"/>
              <a:buChar char="•"/>
            </a:pPr>
            <a:r>
              <a:rPr lang="en-MY" sz="2400" dirty="0"/>
              <a:t>For </a:t>
            </a:r>
            <a:r>
              <a:rPr lang="en-MY" sz="2400" dirty="0" err="1"/>
              <a:t>eg</a:t>
            </a:r>
            <a:r>
              <a:rPr lang="en-MY" sz="2400" dirty="0"/>
              <a:t>: mutually incompatible features, requirements (functional or non-functional), resources &amp; </a:t>
            </a:r>
            <a:r>
              <a:rPr lang="en-MY" sz="2400" dirty="0" err="1"/>
              <a:t>etc</a:t>
            </a:r>
            <a:r>
              <a:rPr lang="en-MY" sz="2400" dirty="0"/>
              <a:t>  </a:t>
            </a:r>
          </a:p>
          <a:p>
            <a:pPr marL="342900" indent="-342900">
              <a:buFont typeface="Arial" panose="020B0604020202020204" pitchFamily="34" charset="0"/>
              <a:buChar char="•"/>
            </a:pPr>
            <a:r>
              <a:rPr lang="en-MY" sz="2400" b="1" dirty="0">
                <a:sym typeface="Wingdings" panose="05000000000000000000" pitchFamily="2" charset="2"/>
              </a:rPr>
              <a:t>Consult with stakeholder(s) to reach a consensus on a appropriate </a:t>
            </a:r>
            <a:r>
              <a:rPr lang="en-MY" sz="2400" b="1" dirty="0" err="1">
                <a:sym typeface="Wingdings" panose="05000000000000000000" pitchFamily="2" charset="2"/>
              </a:rPr>
              <a:t>tradeoff</a:t>
            </a:r>
            <a:endParaRPr lang="en-MY" sz="2400" b="1" dirty="0">
              <a:sym typeface="Wingdings" panose="05000000000000000000" pitchFamily="2" charset="2"/>
            </a:endParaRPr>
          </a:p>
          <a:p>
            <a:pPr marL="342900" indent="-342900">
              <a:buFont typeface="Arial" panose="020B0604020202020204" pitchFamily="34" charset="0"/>
              <a:buChar char="•"/>
            </a:pPr>
            <a:r>
              <a:rPr lang="en-MY" sz="2400" b="1" dirty="0">
                <a:sym typeface="Wingdings" panose="05000000000000000000" pitchFamily="2" charset="2"/>
              </a:rPr>
              <a:t>However, strong case will be made in Requirements Evaluation stage (next chapter)    </a:t>
            </a:r>
            <a:r>
              <a:rPr lang="en-MY" sz="2400" b="1" dirty="0"/>
              <a:t>  </a:t>
            </a:r>
          </a:p>
          <a:p>
            <a:endParaRPr lang="en-MY" dirty="0"/>
          </a:p>
        </p:txBody>
      </p:sp>
      <p:sp>
        <p:nvSpPr>
          <p:cNvPr id="4" name="Slide Number Placeholder 3"/>
          <p:cNvSpPr>
            <a:spLocks noGrp="1"/>
          </p:cNvSpPr>
          <p:nvPr>
            <p:ph type="sldNum" sz="quarter" idx="12"/>
          </p:nvPr>
        </p:nvSpPr>
        <p:spPr/>
        <p:txBody>
          <a:bodyPr/>
          <a:lstStyle/>
          <a:p>
            <a:fld id="{BFEBEB0A-9E3D-4B14-9782-E2AE3DA60D96}" type="slidenum">
              <a:rPr lang="en-US" smtClean="0"/>
              <a:pPr/>
              <a:t>97</a:t>
            </a:fld>
            <a:endParaRPr lang="en-US"/>
          </a:p>
        </p:txBody>
      </p:sp>
      <p:pic>
        <p:nvPicPr>
          <p:cNvPr id="6" name="Picture 2" descr="C:\Users\SAN\AppData\Local\Microsoft\Windows\Temporary Internet Files\Content.IE5\Z37HZHEI\MC900056137[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6224" y="304800"/>
            <a:ext cx="1678776" cy="1301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944082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914400" y="152400"/>
            <a:ext cx="8060197" cy="762000"/>
          </a:xfrm>
          <a:noFill/>
        </p:spPr>
        <p:txBody>
          <a:bodyPr>
            <a:noAutofit/>
          </a:bodyPr>
          <a:lstStyle/>
          <a:p>
            <a:pPr>
              <a:lnSpc>
                <a:spcPct val="110000"/>
              </a:lnSpc>
            </a:pPr>
            <a:r>
              <a:rPr kumimoji="0" lang="en-US" altLang="en-US" sz="3000" dirty="0"/>
              <a:t>Requirements Analysis: outline</a:t>
            </a:r>
          </a:p>
        </p:txBody>
      </p:sp>
      <p:sp>
        <p:nvSpPr>
          <p:cNvPr id="28675" name="Rectangle 3"/>
          <p:cNvSpPr>
            <a:spLocks noGrp="1" noChangeArrowheads="1"/>
          </p:cNvSpPr>
          <p:nvPr>
            <p:ph idx="1"/>
          </p:nvPr>
        </p:nvSpPr>
        <p:spPr>
          <a:xfrm>
            <a:off x="598028" y="1258888"/>
            <a:ext cx="8263397" cy="5080000"/>
          </a:xfrm>
          <a:noFill/>
        </p:spPr>
        <p:txBody>
          <a:bodyPr>
            <a:normAutofit/>
          </a:bodyPr>
          <a:lstStyle/>
          <a:p>
            <a:pPr>
              <a:spcBef>
                <a:spcPts val="300"/>
              </a:spcBef>
            </a:pPr>
            <a:r>
              <a:rPr kumimoji="0" lang="en-US" altLang="en-US" sz="2400" b="1" dirty="0">
                <a:effectLst>
                  <a:outerShdw blurRad="38100" dist="38100" dir="2700000" algn="tl">
                    <a:srgbClr val="000000">
                      <a:alpha val="43137"/>
                    </a:srgbClr>
                  </a:outerShdw>
                </a:effectLst>
              </a:rPr>
              <a:t>Requirements Classification </a:t>
            </a:r>
            <a:r>
              <a:rPr kumimoji="0" lang="en-US" altLang="en-US" sz="2400" b="1" dirty="0">
                <a:solidFill>
                  <a:srgbClr val="FF0000"/>
                </a:solidFill>
                <a:effectLst>
                  <a:outerShdw blurRad="38100" dist="38100" dir="2700000" algn="tl">
                    <a:srgbClr val="000000">
                      <a:alpha val="43137"/>
                    </a:srgbClr>
                  </a:outerShdw>
                </a:effectLst>
              </a:rPr>
              <a:t> </a:t>
            </a:r>
          </a:p>
          <a:p>
            <a:pPr>
              <a:lnSpc>
                <a:spcPct val="160000"/>
              </a:lnSpc>
              <a:spcBef>
                <a:spcPts val="100"/>
              </a:spcBef>
            </a:pPr>
            <a:r>
              <a:rPr kumimoji="0" lang="en-US" altLang="en-US" sz="2400" b="1" dirty="0">
                <a:effectLst>
                  <a:outerShdw blurRad="38100" dist="38100" dir="2700000" algn="tl">
                    <a:srgbClr val="000000">
                      <a:alpha val="43137"/>
                    </a:srgbClr>
                  </a:outerShdw>
                </a:effectLst>
              </a:rPr>
              <a:t>Conceptual Modelling </a:t>
            </a:r>
          </a:p>
          <a:p>
            <a:pPr marL="342900" indent="-342900">
              <a:buFont typeface="Arial" panose="020B0604020202020204" pitchFamily="34" charset="0"/>
              <a:buChar char="•"/>
            </a:pPr>
            <a:r>
              <a:rPr lang="en-US" dirty="0"/>
              <a:t>Context Models </a:t>
            </a:r>
          </a:p>
          <a:p>
            <a:pPr marL="342900" indent="-342900">
              <a:buFont typeface="Arial" panose="020B0604020202020204" pitchFamily="34" charset="0"/>
              <a:buChar char="•"/>
            </a:pPr>
            <a:r>
              <a:rPr lang="en-US" dirty="0"/>
              <a:t>Interaction Models</a:t>
            </a:r>
          </a:p>
          <a:p>
            <a:pPr marL="342900" indent="-342900">
              <a:buFont typeface="Arial" panose="020B0604020202020204" pitchFamily="34" charset="0"/>
              <a:buChar char="•"/>
            </a:pPr>
            <a:r>
              <a:rPr lang="en-US" dirty="0"/>
              <a:t>Structural Models </a:t>
            </a:r>
          </a:p>
          <a:p>
            <a:pPr marL="342900" indent="-342900">
              <a:buFont typeface="Arial" panose="020B0604020202020204" pitchFamily="34" charset="0"/>
              <a:buChar char="•"/>
            </a:pPr>
            <a:r>
              <a:rPr lang="en-US" dirty="0"/>
              <a:t>Behavioral Models</a:t>
            </a:r>
            <a:r>
              <a:rPr lang="en-US" sz="2400" dirty="0"/>
              <a:t> </a:t>
            </a:r>
            <a:endParaRPr lang="en-MY" sz="2400" dirty="0"/>
          </a:p>
          <a:p>
            <a:pPr>
              <a:lnSpc>
                <a:spcPct val="150000"/>
              </a:lnSpc>
              <a:spcBef>
                <a:spcPts val="300"/>
              </a:spcBef>
            </a:pPr>
            <a:r>
              <a:rPr kumimoji="0" lang="en-US" altLang="en-US" sz="2400" b="1" dirty="0">
                <a:effectLst>
                  <a:outerShdw blurRad="38100" dist="38100" dir="2700000" algn="tl">
                    <a:srgbClr val="000000">
                      <a:alpha val="43137"/>
                    </a:srgbClr>
                  </a:outerShdw>
                </a:effectLst>
              </a:rPr>
              <a:t>Architectural Design and Requirements Allocation  </a:t>
            </a:r>
            <a:endParaRPr kumimoji="0" lang="en-US" altLang="en-US" sz="2400" dirty="0"/>
          </a:p>
          <a:p>
            <a:pPr>
              <a:lnSpc>
                <a:spcPct val="150000"/>
              </a:lnSpc>
              <a:spcBef>
                <a:spcPts val="300"/>
              </a:spcBef>
            </a:pPr>
            <a:r>
              <a:rPr kumimoji="0" lang="en-US" altLang="en-US" sz="2400" b="1" dirty="0">
                <a:effectLst>
                  <a:outerShdw blurRad="38100" dist="38100" dir="2700000" algn="tl">
                    <a:srgbClr val="000000">
                      <a:alpha val="43137"/>
                    </a:srgbClr>
                  </a:outerShdw>
                </a:effectLst>
              </a:rPr>
              <a:t>Requirements Negotiation</a:t>
            </a:r>
          </a:p>
          <a:p>
            <a:pPr>
              <a:lnSpc>
                <a:spcPct val="150000"/>
              </a:lnSpc>
              <a:spcBef>
                <a:spcPts val="300"/>
              </a:spcBef>
            </a:pPr>
            <a:r>
              <a:rPr lang="en-US" altLang="en-US" sz="2400" dirty="0">
                <a:solidFill>
                  <a:srgbClr val="FF0000"/>
                </a:solidFill>
                <a:effectLst>
                  <a:outerShdw blurRad="38100" dist="38100" dir="2700000" algn="tl">
                    <a:srgbClr val="000000">
                      <a:alpha val="43137"/>
                    </a:srgbClr>
                  </a:outerShdw>
                </a:effectLst>
              </a:rPr>
              <a:t>Requirements Analysis Approaches </a:t>
            </a:r>
            <a:r>
              <a:rPr kumimoji="0" lang="en-US" altLang="en-US" sz="2400" b="1" dirty="0">
                <a:solidFill>
                  <a:srgbClr val="FF0000"/>
                </a:solidFill>
                <a:effectLst>
                  <a:outerShdw blurRad="38100" dist="38100" dir="2700000" algn="tl">
                    <a:srgbClr val="000000">
                      <a:alpha val="43137"/>
                    </a:srgbClr>
                  </a:outerShdw>
                </a:effectLst>
              </a:rPr>
              <a:t> </a:t>
            </a:r>
          </a:p>
          <a:p>
            <a:pPr>
              <a:lnSpc>
                <a:spcPct val="150000"/>
              </a:lnSpc>
              <a:spcBef>
                <a:spcPts val="300"/>
              </a:spcBef>
            </a:pPr>
            <a:endParaRPr kumimoji="0" lang="en-US" altLang="en-US" b="1" dirty="0">
              <a:effectLst>
                <a:outerShdw blurRad="38100" dist="38100" dir="2700000" algn="tl">
                  <a:srgbClr val="000000">
                    <a:alpha val="43137"/>
                  </a:srgbClr>
                </a:outerShdw>
              </a:effectLst>
            </a:endParaRPr>
          </a:p>
        </p:txBody>
      </p:sp>
      <p:pic>
        <p:nvPicPr>
          <p:cNvPr id="28676"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453" y="381000"/>
            <a:ext cx="81915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
        <p:nvSpPr>
          <p:cNvPr id="6" name="Oval 17"/>
          <p:cNvSpPr>
            <a:spLocks noChangeArrowheads="1"/>
          </p:cNvSpPr>
          <p:nvPr/>
        </p:nvSpPr>
        <p:spPr bwMode="auto">
          <a:xfrm>
            <a:off x="567996" y="5562600"/>
            <a:ext cx="7527663"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MY" altLang="en-US"/>
          </a:p>
        </p:txBody>
      </p:sp>
      <p:sp>
        <p:nvSpPr>
          <p:cNvPr id="2" name="Slide Number Placeholder 1"/>
          <p:cNvSpPr>
            <a:spLocks noGrp="1"/>
          </p:cNvSpPr>
          <p:nvPr>
            <p:ph type="sldNum" sz="quarter" idx="12"/>
          </p:nvPr>
        </p:nvSpPr>
        <p:spPr/>
        <p:txBody>
          <a:bodyPr/>
          <a:lstStyle/>
          <a:p>
            <a:fld id="{11CB59D3-684E-4DEF-80D7-D18386426E6F}" type="slidenum">
              <a:rPr lang="en-MY" smtClean="0"/>
              <a:t>98</a:t>
            </a:fld>
            <a:endParaRPr lang="en-MY"/>
          </a:p>
        </p:txBody>
      </p:sp>
    </p:spTree>
    <p:extLst>
      <p:ext uri="{BB962C8B-B14F-4D97-AF65-F5344CB8AC3E}">
        <p14:creationId xmlns:p14="http://schemas.microsoft.com/office/powerpoint/2010/main" val="2490963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770" decel="100000"/>
                                        <p:tgtEl>
                                          <p:spTgt spid="6"/>
                                        </p:tgtEl>
                                      </p:cBhvr>
                                    </p:animEffect>
                                    <p:animScale>
                                      <p:cBhvr>
                                        <p:cTn id="8" dur="770" decel="100000"/>
                                        <p:tgtEl>
                                          <p:spTgt spid="6"/>
                                        </p:tgtEl>
                                      </p:cBhvr>
                                      <p:from x="10000" y="10000"/>
                                      <p:to x="200000" y="450000"/>
                                    </p:animScale>
                                    <p:animScale>
                                      <p:cBhvr>
                                        <p:cTn id="9" dur="1230" accel="100000" fill="hold">
                                          <p:stCondLst>
                                            <p:cond delay="770"/>
                                          </p:stCondLst>
                                        </p:cTn>
                                        <p:tgtEl>
                                          <p:spTgt spid="6"/>
                                        </p:tgtEl>
                                      </p:cBhvr>
                                      <p:from x="200000" y="450000"/>
                                      <p:to x="100000" y="100000"/>
                                    </p:animScale>
                                    <p:set>
                                      <p:cBhvr>
                                        <p:cTn id="10" dur="770" fill="hold"/>
                                        <p:tgtEl>
                                          <p:spTgt spid="6"/>
                                        </p:tgtEl>
                                        <p:attrNameLst>
                                          <p:attrName>ppt_x</p:attrName>
                                        </p:attrNameLst>
                                      </p:cBhvr>
                                      <p:to>
                                        <p:strVal val="(0.5)"/>
                                      </p:to>
                                    </p:set>
                                    <p:anim from="(0.5)" to="(#ppt_x)" calcmode="lin" valueType="num">
                                      <p:cBhvr>
                                        <p:cTn id="11" dur="1230" accel="100000" fill="hold">
                                          <p:stCondLst>
                                            <p:cond delay="770"/>
                                          </p:stCondLst>
                                        </p:cTn>
                                        <p:tgtEl>
                                          <p:spTgt spid="6"/>
                                        </p:tgtEl>
                                        <p:attrNameLst>
                                          <p:attrName>ppt_x</p:attrName>
                                        </p:attrNameLst>
                                      </p:cBhvr>
                                    </p:anim>
                                    <p:set>
                                      <p:cBhvr>
                                        <p:cTn id="12" dur="770" fill="hold"/>
                                        <p:tgtEl>
                                          <p:spTgt spid="6"/>
                                        </p:tgtEl>
                                        <p:attrNameLst>
                                          <p:attrName>ppt_y</p:attrName>
                                        </p:attrNameLst>
                                      </p:cBhvr>
                                      <p:to>
                                        <p:strVal val="(#ppt_y+0.4)"/>
                                      </p:to>
                                    </p:set>
                                    <p:anim from="(#ppt_y+0.4)" to="(#ppt_y)" calcmode="lin" valueType="num">
                                      <p:cBhvr>
                                        <p:cTn id="13" dur="1230" accel="100000" fill="hold">
                                          <p:stCondLst>
                                            <p:cond delay="770"/>
                                          </p:stCondLst>
                                        </p:cTn>
                                        <p:tgtEl>
                                          <p:spTgt spid="6"/>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74638"/>
            <a:ext cx="6858000" cy="1143000"/>
          </a:xfrm>
        </p:spPr>
        <p:txBody>
          <a:bodyPr>
            <a:normAutofit fontScale="90000"/>
          </a:bodyPr>
          <a:lstStyle/>
          <a:p>
            <a:r>
              <a:rPr lang="en-US" dirty="0"/>
              <a:t>Requirements Analysis Approaches</a:t>
            </a:r>
            <a:endParaRPr lang="en-MY" dirty="0"/>
          </a:p>
        </p:txBody>
      </p:sp>
      <p:sp>
        <p:nvSpPr>
          <p:cNvPr id="3" name="Content Placeholder 2"/>
          <p:cNvSpPr>
            <a:spLocks noGrp="1"/>
          </p:cNvSpPr>
          <p:nvPr>
            <p:ph idx="1"/>
          </p:nvPr>
        </p:nvSpPr>
        <p:spPr>
          <a:xfrm>
            <a:off x="457200" y="1752600"/>
            <a:ext cx="7620000" cy="4876800"/>
          </a:xfrm>
        </p:spPr>
        <p:txBody>
          <a:bodyPr>
            <a:normAutofit lnSpcReduction="10000"/>
          </a:bodyPr>
          <a:lstStyle/>
          <a:p>
            <a:r>
              <a:rPr lang="en-US" dirty="0"/>
              <a:t>Requirement gathering and requirements analysis - The main difference is that:</a:t>
            </a:r>
          </a:p>
          <a:p>
            <a:pPr marL="800100" lvl="1" indent="-342900">
              <a:buFont typeface="Wingdings" panose="05000000000000000000" pitchFamily="2" charset="2"/>
              <a:buChar char="ü"/>
            </a:pPr>
            <a:r>
              <a:rPr lang="en-US" dirty="0"/>
              <a:t>The requirements gathering phase tries to understand </a:t>
            </a:r>
            <a:r>
              <a:rPr lang="en-US" dirty="0">
                <a:solidFill>
                  <a:srgbClr val="FF0000"/>
                </a:solidFill>
              </a:rPr>
              <a:t>what the user needs</a:t>
            </a:r>
            <a:r>
              <a:rPr lang="en-US" dirty="0"/>
              <a:t> and their usage of the system </a:t>
            </a:r>
          </a:p>
          <a:p>
            <a:pPr marL="800100" lvl="1" indent="-342900">
              <a:buFont typeface="Wingdings" panose="05000000000000000000" pitchFamily="2" charset="2"/>
              <a:buChar char="ü"/>
            </a:pPr>
            <a:r>
              <a:rPr lang="en-US" dirty="0"/>
              <a:t>The analysis phase will be used to </a:t>
            </a:r>
            <a:r>
              <a:rPr lang="en-US" dirty="0">
                <a:solidFill>
                  <a:srgbClr val="FF0000"/>
                </a:solidFill>
              </a:rPr>
              <a:t>understand the system itself in addition to the user usage </a:t>
            </a:r>
          </a:p>
          <a:p>
            <a:endParaRPr lang="en-US" dirty="0"/>
          </a:p>
          <a:p>
            <a:r>
              <a:rPr lang="en-US" dirty="0"/>
              <a:t>There are various approaches for requirements analysis. Among others, the commonly used approaches are:  </a:t>
            </a:r>
          </a:p>
          <a:p>
            <a:pPr marL="342900" indent="-342900">
              <a:buFont typeface="Arial" panose="020B0604020202020204" pitchFamily="34" charset="0"/>
              <a:buChar char="•"/>
            </a:pPr>
            <a:r>
              <a:rPr lang="en-US" dirty="0"/>
              <a:t>Viewpoint-oriented analysis </a:t>
            </a:r>
          </a:p>
          <a:p>
            <a:pPr marL="342900" indent="-342900">
              <a:buFont typeface="Arial" panose="020B0604020202020204" pitchFamily="34" charset="0"/>
              <a:buChar char="•"/>
            </a:pPr>
            <a:r>
              <a:rPr lang="en-US" dirty="0"/>
              <a:t>Method-based analysis: </a:t>
            </a:r>
          </a:p>
          <a:p>
            <a:pPr marL="800100" lvl="1" indent="-342900">
              <a:buFont typeface="Wingdings" panose="05000000000000000000" pitchFamily="2" charset="2"/>
              <a:buChar char="ü"/>
            </a:pPr>
            <a:r>
              <a:rPr lang="en-US" dirty="0"/>
              <a:t>Structured/ Data Flow Based  Analysis  </a:t>
            </a:r>
          </a:p>
          <a:p>
            <a:pPr marL="800100" lvl="1" indent="-342900">
              <a:buFont typeface="Wingdings" panose="05000000000000000000" pitchFamily="2" charset="2"/>
              <a:buChar char="ü"/>
            </a:pPr>
            <a:r>
              <a:rPr lang="en-US" dirty="0"/>
              <a:t>Object-Oriented Analysis </a:t>
            </a:r>
          </a:p>
        </p:txBody>
      </p:sp>
      <p:sp>
        <p:nvSpPr>
          <p:cNvPr id="4" name="Slide Number Placeholder 3"/>
          <p:cNvSpPr>
            <a:spLocks noGrp="1"/>
          </p:cNvSpPr>
          <p:nvPr>
            <p:ph type="sldNum" sz="quarter" idx="12"/>
          </p:nvPr>
        </p:nvSpPr>
        <p:spPr/>
        <p:txBody>
          <a:bodyPr/>
          <a:lstStyle/>
          <a:p>
            <a:fld id="{BFEBEB0A-9E3D-4B14-9782-E2AE3DA60D96}" type="slidenum">
              <a:rPr lang="en-US" smtClean="0"/>
              <a:pPr/>
              <a:t>99</a:t>
            </a:fld>
            <a:endParaRPr lang="en-US"/>
          </a:p>
        </p:txBody>
      </p:sp>
      <p:pic>
        <p:nvPicPr>
          <p:cNvPr id="18434" name="Picture 2" descr="C:\Users\SAN\AppData\Local\Microsoft\Windows\Temporary Internet Files\Content.IE5\Z37HZHEI\MC900056137[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6223" y="152400"/>
            <a:ext cx="1462661" cy="1453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9947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Essential</Template>
  <TotalTime>1742</TotalTime>
  <Words>4534</Words>
  <Application>Microsoft Office PowerPoint</Application>
  <PresentationFormat>On-screen Show (4:3)</PresentationFormat>
  <Paragraphs>915</Paragraphs>
  <Slides>110</Slides>
  <Notes>14</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110</vt:i4>
      </vt:variant>
    </vt:vector>
  </HeadingPairs>
  <TitlesOfParts>
    <vt:vector size="123" baseType="lpstr">
      <vt:lpstr>黑体</vt:lpstr>
      <vt:lpstr>宋体</vt:lpstr>
      <vt:lpstr>Arial</vt:lpstr>
      <vt:lpstr>Arial Black</vt:lpstr>
      <vt:lpstr>Calibri</vt:lpstr>
      <vt:lpstr>Helvetica</vt:lpstr>
      <vt:lpstr>Monotype Sorts</vt:lpstr>
      <vt:lpstr>Tahoma</vt:lpstr>
      <vt:lpstr>Times New Roman</vt:lpstr>
      <vt:lpstr>Verdana</vt:lpstr>
      <vt:lpstr>Wingdings</vt:lpstr>
      <vt:lpstr>Essential</vt:lpstr>
      <vt:lpstr>Bitmap Image</vt:lpstr>
      <vt:lpstr>Chapter 3  Requirements Analysis </vt:lpstr>
      <vt:lpstr>Lesson objectives:</vt:lpstr>
      <vt:lpstr>Requirements Analysis: outline</vt:lpstr>
      <vt:lpstr>Requirements Classification (1)</vt:lpstr>
      <vt:lpstr>Requirements Classification (2)</vt:lpstr>
      <vt:lpstr>Requirements Classification (3)</vt:lpstr>
      <vt:lpstr>Requirements Classification (4)</vt:lpstr>
      <vt:lpstr>Requirements Analysis: outline</vt:lpstr>
      <vt:lpstr>Conceptual Modeling </vt:lpstr>
      <vt:lpstr>Conceptual Modeling </vt:lpstr>
      <vt:lpstr>Conceptual Modeling </vt:lpstr>
      <vt:lpstr>Conceptual Modeling </vt:lpstr>
      <vt:lpstr>Example : Context diagram </vt:lpstr>
      <vt:lpstr>Conceptual Modeling </vt:lpstr>
      <vt:lpstr>Conceptual Modeling </vt:lpstr>
      <vt:lpstr>Conceptual Modeling </vt:lpstr>
      <vt:lpstr>Example : Data Flow diagram </vt:lpstr>
      <vt:lpstr>Use Case Diagram </vt:lpstr>
      <vt:lpstr>Use Case Diagram</vt:lpstr>
      <vt:lpstr>Notation of Use Case Diagrams</vt:lpstr>
      <vt:lpstr>Notation of Use Case Diagrams</vt:lpstr>
      <vt:lpstr>Notation of Use Case Diagrams</vt:lpstr>
      <vt:lpstr>Notation of Use Case Diagrams</vt:lpstr>
      <vt:lpstr>Notation of Use Case Diagrams</vt:lpstr>
      <vt:lpstr>Notation of Use Case Diagrams</vt:lpstr>
      <vt:lpstr>Notation of Use Case Diagrams</vt:lpstr>
      <vt:lpstr>Notation of Use Case Diagrams</vt:lpstr>
      <vt:lpstr>Notation of Use Case Diagrams</vt:lpstr>
      <vt:lpstr>Notation of Use Case Diagrams</vt:lpstr>
      <vt:lpstr>Notation of Use Case Diagrams</vt:lpstr>
      <vt:lpstr>Notation of Use Case Diagrams</vt:lpstr>
      <vt:lpstr>Notation of Use Case Diagrams</vt:lpstr>
      <vt:lpstr>Notation of Use Case Diagrams</vt:lpstr>
      <vt:lpstr>Use Case Description/Specification</vt:lpstr>
      <vt:lpstr>Use Case Diagram: Example</vt:lpstr>
      <vt:lpstr>Use Case Diagram: Example</vt:lpstr>
      <vt:lpstr>Use Case Diagram: Example</vt:lpstr>
      <vt:lpstr>Use Case Diagram: Example</vt:lpstr>
      <vt:lpstr>Use Case Diagram: Example</vt:lpstr>
      <vt:lpstr>Use Case Diagram: Example</vt:lpstr>
      <vt:lpstr>Conceptual Modeling </vt:lpstr>
      <vt:lpstr>Conceptual Modeling</vt:lpstr>
      <vt:lpstr>Conceptual Modeling </vt:lpstr>
      <vt:lpstr>Example : Entity Relationship Diagram (ERD)</vt:lpstr>
      <vt:lpstr>Object – UML Notation</vt:lpstr>
      <vt:lpstr>Class – UML Notation</vt:lpstr>
      <vt:lpstr>Class – UML Notation</vt:lpstr>
      <vt:lpstr>Class - Example</vt:lpstr>
      <vt:lpstr>Class Diagram: Generalization </vt:lpstr>
      <vt:lpstr>Generalization – UML Notation</vt:lpstr>
      <vt:lpstr>Generalization – UML Notation</vt:lpstr>
      <vt:lpstr>Inheritance – UML Notation</vt:lpstr>
      <vt:lpstr>Generalization &amp; Inheritance</vt:lpstr>
      <vt:lpstr>Class Diagram: Inheritance</vt:lpstr>
      <vt:lpstr>Inheritance – UML Notation</vt:lpstr>
      <vt:lpstr>Class Diagram: Inheritance</vt:lpstr>
      <vt:lpstr>Class Diagram: Associations</vt:lpstr>
      <vt:lpstr>Class Diagram: Associations</vt:lpstr>
      <vt:lpstr>Object Diagram: Links</vt:lpstr>
      <vt:lpstr>Class Diagram: Multiplicity </vt:lpstr>
      <vt:lpstr>Class Diagram: Multiplicity </vt:lpstr>
      <vt:lpstr>Class Diagram: Multiplicity </vt:lpstr>
      <vt:lpstr>Class Diagram: Association Degree</vt:lpstr>
      <vt:lpstr>Class Diagram: Association Degree</vt:lpstr>
      <vt:lpstr>Class Diagram: Association Degree</vt:lpstr>
      <vt:lpstr>Class Diagram: Association Degree</vt:lpstr>
      <vt:lpstr>Class Diagram: Complex Association</vt:lpstr>
      <vt:lpstr>Class Diagram: Complex Association</vt:lpstr>
      <vt:lpstr>Class Diagram: Complex Association</vt:lpstr>
      <vt:lpstr>Class Diagram: Complex Association</vt:lpstr>
      <vt:lpstr>Class Diagram: Complex Association</vt:lpstr>
      <vt:lpstr>Class Diagram: Complex Association</vt:lpstr>
      <vt:lpstr>Class Diagram: Complex Association</vt:lpstr>
      <vt:lpstr>Class Diagram: Complex Association</vt:lpstr>
      <vt:lpstr>Class Diagram: Complex Association</vt:lpstr>
      <vt:lpstr>Conceptual Modeling (2)</vt:lpstr>
      <vt:lpstr>Conceptual Modeling (2)</vt:lpstr>
      <vt:lpstr>State Diagram – Object Behavior</vt:lpstr>
      <vt:lpstr>Relationships Between OO Models</vt:lpstr>
      <vt:lpstr>State Diagram – Object States</vt:lpstr>
      <vt:lpstr>State Diagram – Object State Naming Conventions</vt:lpstr>
      <vt:lpstr>State Diagram – Object State Naming Conventions</vt:lpstr>
      <vt:lpstr>State Diagram –  Object Transitions</vt:lpstr>
      <vt:lpstr>State Diagram –  Object Transitions</vt:lpstr>
      <vt:lpstr>State Diagram – Payment Class with Events</vt:lpstr>
      <vt:lpstr>State Diagram – GradeRate Class</vt:lpstr>
      <vt:lpstr>State Diagram Life of A Class - Order</vt:lpstr>
      <vt:lpstr>State Diagram :  Order Class</vt:lpstr>
      <vt:lpstr>State Diagram : Patient Class</vt:lpstr>
      <vt:lpstr>State Diagram : ATM Machine</vt:lpstr>
      <vt:lpstr>Statechart Development – Guidelines </vt:lpstr>
      <vt:lpstr>Requirements Analysis: outline</vt:lpstr>
      <vt:lpstr>Architectural Design and Requirements Allocation (1) </vt:lpstr>
      <vt:lpstr>Architectural Design and Requirements Allocation (2)</vt:lpstr>
      <vt:lpstr>Architectural Design and Requirements Allocation (3)</vt:lpstr>
      <vt:lpstr>Requirements Analysis: outline</vt:lpstr>
      <vt:lpstr>Requirements  Negotiation   </vt:lpstr>
      <vt:lpstr>Requirements Analysis: outline</vt:lpstr>
      <vt:lpstr>Requirements Analysis Approaches</vt:lpstr>
      <vt:lpstr>Viewpoint–oriented analysis (Recall – Covered in SE course)</vt:lpstr>
      <vt:lpstr>Requirements Discovery :  Viewpoint-oriented analysis  (Recall – Covered in SE course )</vt:lpstr>
      <vt:lpstr>Requirements Discovery :  Viewpoint-oriented analysis (Recall – Covered in SE course )</vt:lpstr>
      <vt:lpstr>The Advantages of  viewpoint-oriented analysis </vt:lpstr>
      <vt:lpstr>The Disadvantages of viewpoint-oriented analysis </vt:lpstr>
      <vt:lpstr>Method-based analysis</vt:lpstr>
      <vt:lpstr>OO Analysis </vt:lpstr>
      <vt:lpstr>OO Analysis </vt:lpstr>
      <vt:lpstr>OO Analysis </vt:lpstr>
      <vt:lpstr>Structured/ Data-flow based method {Refer to SAD course for details}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Requirement elicitation and analysis</dc:title>
  <dc:creator>SAN</dc:creator>
  <cp:lastModifiedBy>TARUC</cp:lastModifiedBy>
  <cp:revision>110</cp:revision>
  <cp:lastPrinted>2019-10-09T03:17:40Z</cp:lastPrinted>
  <dcterms:created xsi:type="dcterms:W3CDTF">2014-01-06T15:34:49Z</dcterms:created>
  <dcterms:modified xsi:type="dcterms:W3CDTF">2019-10-09T03:17:41Z</dcterms:modified>
</cp:coreProperties>
</file>