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notesMasterIdLst>
    <p:notesMasterId r:id="rId57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313" r:id="rId12"/>
    <p:sldId id="305" r:id="rId13"/>
    <p:sldId id="268" r:id="rId14"/>
    <p:sldId id="269" r:id="rId15"/>
    <p:sldId id="270" r:id="rId16"/>
    <p:sldId id="314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309" r:id="rId30"/>
    <p:sldId id="283" r:id="rId31"/>
    <p:sldId id="306" r:id="rId32"/>
    <p:sldId id="285" r:id="rId33"/>
    <p:sldId id="286" r:id="rId34"/>
    <p:sldId id="287" r:id="rId35"/>
    <p:sldId id="288" r:id="rId36"/>
    <p:sldId id="315" r:id="rId37"/>
    <p:sldId id="317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11" r:id="rId54"/>
    <p:sldId id="304" r:id="rId55"/>
    <p:sldId id="310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1FBD"/>
    <a:srgbClr val="FF99FF"/>
    <a:srgbClr val="FF6699"/>
    <a:srgbClr val="520C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CFF69-5F12-4C5B-923D-ED1DBD68271A}" type="datetimeFigureOut">
              <a:rPr lang="en-MY" smtClean="0"/>
              <a:t>25/5/2018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FE9DF7-2DC8-471E-B6DA-F85A868B5FF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83843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5998E98A-6853-42CB-940A-4608AE623331}" type="slidenum">
              <a:rPr kumimoji="0"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5</a:t>
            </a:fld>
            <a:endParaRPr kumimoji="0"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25635F22-70A6-4B9E-9D9E-F91C0943524B}" type="slidenum">
              <a:rPr kumimoji="0"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17</a:t>
            </a:fld>
            <a:endParaRPr kumimoji="0"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1F717875-FCCF-4D16-A432-70DBA0E06AA3}" type="slidenum">
              <a:rPr kumimoji="0"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40</a:t>
            </a:fld>
            <a:endParaRPr kumimoji="0"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787866F2-273A-4206-8F47-A4EDD907B912}" type="slidenum">
              <a:rPr kumimoji="0"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47</a:t>
            </a:fld>
            <a:endParaRPr kumimoji="0"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1pPr>
            <a:lvl2pPr marL="702756" indent="-270291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2pPr>
            <a:lvl3pPr marL="1081164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3pPr>
            <a:lvl4pPr marL="1513629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4pPr>
            <a:lvl5pPr marL="1946095" indent="-216233" defTabSz="914485">
              <a:defRPr kumimoji="1" sz="2300">
                <a:solidFill>
                  <a:schemeClr val="bg1"/>
                </a:solidFill>
                <a:latin typeface="Symbol" pitchFamily="18" charset="2"/>
              </a:defRPr>
            </a:lvl5pPr>
            <a:lvl6pPr marL="2378560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6pPr>
            <a:lvl7pPr marL="2811026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7pPr>
            <a:lvl8pPr marL="3243491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8pPr>
            <a:lvl9pPr marL="3675957" indent="-216233" algn="ctr" defTabSz="914485" eaLnBrk="0" fontAlgn="base" hangingPunct="0">
              <a:spcBef>
                <a:spcPts val="1135"/>
              </a:spcBef>
              <a:spcAft>
                <a:spcPct val="0"/>
              </a:spcAft>
              <a:defRPr kumimoji="1" sz="23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fld id="{FBA534A6-6B1A-4A03-88B9-29BD01514D5E}" type="slidenum">
              <a:rPr kumimoji="0" lang="en-US" altLang="en-US" sz="1200">
                <a:solidFill>
                  <a:schemeClr val="tx1"/>
                </a:solidFill>
                <a:latin typeface="Times New Roman" pitchFamily="18" charset="0"/>
              </a:rPr>
              <a:pPr/>
              <a:t>51</a:t>
            </a:fld>
            <a:endParaRPr kumimoji="0" lang="en-US" altLang="en-US" sz="12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F739B-06EC-44C7-B2D7-8D906FA7CEE0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89182-C171-43A9-8FEC-D322FC47450E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D7A1-126E-4C25-9BA9-D2C6789A7EDA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F32E-6E28-45B8-A93B-1C19C13B53E7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F703-C169-4379-80D2-5496426330B9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AF515-9CB0-41B2-98C1-05027DACC1FB}" type="datetime1">
              <a:rPr lang="en-MY" smtClean="0"/>
              <a:t>25/5/2018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2CECC-0DE9-49E4-94B4-D28E930F6CD6}" type="datetime1">
              <a:rPr lang="en-MY" smtClean="0"/>
              <a:t>25/5/2018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2B6A-F3BB-489E-817A-8D5093264503}" type="datetime1">
              <a:rPr lang="en-MY" smtClean="0"/>
              <a:t>25/5/2018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AB88-67EB-4B5D-8113-B81AAEC5386D}" type="datetime1">
              <a:rPr lang="en-MY" smtClean="0"/>
              <a:t>25/5/2018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3A7AF-2BB5-47DE-9C24-50B458DCA0C8}" type="datetime1">
              <a:rPr lang="en-MY" smtClean="0"/>
              <a:t>25/5/2018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C4638-C5C4-451C-A256-9F83F900EAAF}" type="datetime1">
              <a:rPr lang="en-MY" smtClean="0"/>
              <a:t>25/5/2018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925B2B8-752E-4178-907C-29FB4102883C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11CB59D3-684E-4DEF-80D7-D18386426E6F}" type="slidenum">
              <a:rPr lang="en-MY" smtClean="0"/>
              <a:t>‹#›</a:t>
            </a:fld>
            <a:endParaRPr lang="en-MY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2.gif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4.jpeg"/><Relationship Id="rId4" Type="http://schemas.openxmlformats.org/officeDocument/2006/relationships/image" Target="../media/image2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29.wmf"/><Relationship Id="rId4" Type="http://schemas.openxmlformats.org/officeDocument/2006/relationships/image" Target="../media/image34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9.wmf"/><Relationship Id="rId4" Type="http://schemas.openxmlformats.org/officeDocument/2006/relationships/image" Target="../media/image3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40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gi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3.png"/><Relationship Id="rId5" Type="http://schemas.openxmlformats.org/officeDocument/2006/relationships/image" Target="../media/image46.jpeg"/><Relationship Id="rId4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16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48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4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23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 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8229600" cy="2667000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Evaluation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MY" sz="3200" dirty="0"/>
          </a:p>
        </p:txBody>
      </p:sp>
      <p:sp>
        <p:nvSpPr>
          <p:cNvPr id="4" name="Rectangle 3"/>
          <p:cNvSpPr/>
          <p:nvPr/>
        </p:nvSpPr>
        <p:spPr>
          <a:xfrm>
            <a:off x="512618" y="4343400"/>
            <a:ext cx="8153400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i="1" dirty="0"/>
          </a:p>
          <a:p>
            <a:r>
              <a:rPr lang="en-US" sz="2000" b="1" i="1" dirty="0"/>
              <a:t>Source of PP slides : </a:t>
            </a:r>
          </a:p>
          <a:p>
            <a:r>
              <a:rPr lang="en-GB" b="1" dirty="0"/>
              <a:t>- </a:t>
            </a:r>
            <a:r>
              <a:rPr lang="en-GB" b="1" dirty="0" err="1"/>
              <a:t>Lamsweerde</a:t>
            </a:r>
            <a:r>
              <a:rPr lang="en-GB" b="1" dirty="0"/>
              <a:t>, A. V. 2011. </a:t>
            </a:r>
            <a:r>
              <a:rPr lang="en-GB" b="1" i="1" dirty="0"/>
              <a:t>Requirements Engineering: From System goals to UML Models to Software Specification. </a:t>
            </a:r>
            <a:r>
              <a:rPr lang="en-GB" b="1" dirty="0"/>
              <a:t> 2</a:t>
            </a:r>
            <a:r>
              <a:rPr lang="en-GB" b="1" baseline="30000" dirty="0"/>
              <a:t>nd</a:t>
            </a:r>
            <a:r>
              <a:rPr lang="en-GB" b="1" dirty="0"/>
              <a:t> </a:t>
            </a:r>
            <a:r>
              <a:rPr lang="en-GB" b="1" dirty="0" err="1"/>
              <a:t>ed.Wiley</a:t>
            </a:r>
            <a:r>
              <a:rPr lang="en-GB" b="1" dirty="0"/>
              <a:t>.</a:t>
            </a:r>
          </a:p>
          <a:p>
            <a:endParaRPr lang="en-MY" b="1" dirty="0"/>
          </a:p>
          <a:p>
            <a:r>
              <a:rPr lang="en-GB" sz="2000" b="1" dirty="0"/>
              <a:t>- </a:t>
            </a:r>
            <a:r>
              <a:rPr lang="en-GB" sz="2000" b="1" dirty="0" err="1"/>
              <a:t>Weigers</a:t>
            </a:r>
            <a:r>
              <a:rPr lang="en-GB" sz="2000" b="1" dirty="0"/>
              <a:t>, K. And Beatty, J. </a:t>
            </a:r>
            <a:r>
              <a:rPr lang="en-GB" sz="2000" b="1" i="1" dirty="0"/>
              <a:t>2013. Software Requirements. 3</a:t>
            </a:r>
            <a:r>
              <a:rPr lang="en-GB" sz="2000" b="1" i="1" baseline="30000" dirty="0"/>
              <a:t>rd </a:t>
            </a:r>
            <a:r>
              <a:rPr lang="en-GB" sz="2000" b="1" i="1" dirty="0" err="1"/>
              <a:t>edn</a:t>
            </a:r>
            <a:r>
              <a:rPr lang="en-GB" sz="2000" b="1" i="1" dirty="0"/>
              <a:t>. Microsoft Press. </a:t>
            </a:r>
            <a:endParaRPr lang="en-MY" sz="2000" b="1" i="1" dirty="0"/>
          </a:p>
          <a:p>
            <a:endParaRPr lang="en-GB" b="1" i="1" dirty="0">
              <a:solidFill>
                <a:srgbClr val="FF0000"/>
              </a:solidFill>
            </a:endParaRPr>
          </a:p>
          <a:p>
            <a:endParaRPr lang="en-MY" b="1" i="1" dirty="0">
              <a:solidFill>
                <a:srgbClr val="FF0000"/>
              </a:solidFill>
            </a:endParaRPr>
          </a:p>
          <a:p>
            <a:endParaRPr lang="en-GB" b="1" i="1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785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Managing conflicts:  a systematic process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>
          <a:xfrm>
            <a:off x="216078" y="2743200"/>
            <a:ext cx="8947150" cy="387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 1 : Identifying Overlapping Statements</a:t>
            </a:r>
          </a:p>
          <a:p>
            <a:r>
              <a:rPr lang="en-US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Overlap</a:t>
            </a:r>
            <a:r>
              <a:rPr lang="en-US" altLang="en-US" dirty="0"/>
              <a:t> = reference to common terms or phenomena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precondition for conflicting statements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e.g.</a:t>
            </a:r>
            <a:r>
              <a:rPr lang="en-US" altLang="en-US" dirty="0"/>
              <a:t> </a:t>
            </a:r>
            <a:r>
              <a:rPr lang="en-US" altLang="en-US" sz="2000" dirty="0">
                <a:solidFill>
                  <a:srgbClr val="5F5F5F"/>
                </a:solidFill>
              </a:rPr>
              <a:t>gathering meeting constraints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5F5F5F"/>
                </a:solidFill>
              </a:rPr>
              <a:t>determining schedules</a:t>
            </a:r>
            <a:endParaRPr lang="en-US" altLang="en-US" dirty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19075" y="881063"/>
          <a:ext cx="8924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Picture" r:id="rId3" imgW="5850360" imgH="919440" progId="Word.Picture.8">
                  <p:embed/>
                </p:oleObj>
              </mc:Choice>
              <mc:Fallback>
                <p:oleObj name="Picture" r:id="rId3" imgW="5850360" imgH="91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881063"/>
                        <a:ext cx="8924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7" name="Picture 19" descr="C:\Users\SAN\AppData\Local\Microsoft\Windows\Temporary Internet Files\Content.IE5\K3CFTSB4\MC900279110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495800"/>
            <a:ext cx="2279847" cy="171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62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Managing conflicts:  a systematic process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>
          <a:xfrm>
            <a:off x="219639" y="2438400"/>
            <a:ext cx="8947150" cy="387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 2 : Detect Conflicts &amp; Document Them </a:t>
            </a:r>
          </a:p>
          <a:p>
            <a:r>
              <a:rPr lang="en-US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Conflict detection</a:t>
            </a:r>
            <a:r>
              <a:rPr lang="en-US" altLang="en-US" dirty="0">
                <a:solidFill>
                  <a:srgbClr val="00B050"/>
                </a:solidFill>
              </a:rPr>
              <a:t> </a:t>
            </a:r>
            <a:r>
              <a:rPr lang="en-US" altLang="en-US" dirty="0"/>
              <a:t>can be done by...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D71FBD"/>
                </a:solidFill>
              </a:rPr>
              <a:t>informally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using </a:t>
            </a:r>
            <a:r>
              <a:rPr lang="en-US" altLang="en-US" dirty="0">
                <a:solidFill>
                  <a:srgbClr val="D71FBD"/>
                </a:solidFill>
              </a:rPr>
              <a:t>heuristics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on conflicting </a:t>
            </a:r>
            <a:r>
              <a:rPr lang="en-US" altLang="en-US" dirty="0" err="1"/>
              <a:t>req</a:t>
            </a:r>
            <a:r>
              <a:rPr lang="en-US" altLang="en-US" dirty="0"/>
              <a:t> categories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5F5F5F"/>
                </a:solidFill>
              </a:rPr>
              <a:t>“Check </a:t>
            </a:r>
            <a:r>
              <a:rPr lang="en-US" altLang="en-US" i="1" dirty="0">
                <a:solidFill>
                  <a:srgbClr val="5F5F5F"/>
                </a:solidFill>
              </a:rPr>
              <a:t>information</a:t>
            </a:r>
            <a:r>
              <a:rPr lang="en-US" altLang="en-US" dirty="0">
                <a:solidFill>
                  <a:srgbClr val="5F5F5F"/>
                </a:solidFill>
              </a:rPr>
              <a:t> </a:t>
            </a:r>
            <a:r>
              <a:rPr lang="en-US" altLang="en-US" dirty="0" err="1">
                <a:solidFill>
                  <a:srgbClr val="5F5F5F"/>
                </a:solidFill>
              </a:rPr>
              <a:t>req</a:t>
            </a:r>
            <a:r>
              <a:rPr lang="en-US" altLang="en-US" dirty="0">
                <a:solidFill>
                  <a:srgbClr val="5F5F5F"/>
                </a:solidFill>
              </a:rPr>
              <a:t> &amp; </a:t>
            </a:r>
            <a:r>
              <a:rPr lang="en-US" altLang="en-US" i="1" dirty="0">
                <a:solidFill>
                  <a:srgbClr val="5F5F5F"/>
                </a:solidFill>
              </a:rPr>
              <a:t>confidentiality</a:t>
            </a:r>
            <a:r>
              <a:rPr lang="en-US" altLang="en-US" dirty="0">
                <a:solidFill>
                  <a:srgbClr val="5F5F5F"/>
                </a:solidFill>
              </a:rPr>
              <a:t> </a:t>
            </a:r>
            <a:r>
              <a:rPr lang="en-US" altLang="en-US" dirty="0" err="1">
                <a:solidFill>
                  <a:srgbClr val="5F5F5F"/>
                </a:solidFill>
              </a:rPr>
              <a:t>req</a:t>
            </a:r>
            <a:r>
              <a:rPr lang="en-US" altLang="en-US" dirty="0">
                <a:solidFill>
                  <a:srgbClr val="5F5F5F"/>
                </a:solidFill>
              </a:rPr>
              <a:t> on related objects”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5F5F5F"/>
                </a:solidFill>
              </a:rPr>
              <a:t>“Check </a:t>
            </a:r>
            <a:r>
              <a:rPr lang="en-US" altLang="en-US" dirty="0" err="1">
                <a:solidFill>
                  <a:srgbClr val="5F5F5F"/>
                </a:solidFill>
              </a:rPr>
              <a:t>reqs</a:t>
            </a:r>
            <a:r>
              <a:rPr lang="en-US" altLang="en-US" dirty="0">
                <a:solidFill>
                  <a:srgbClr val="5F5F5F"/>
                </a:solidFill>
              </a:rPr>
              <a:t> on </a:t>
            </a:r>
            <a:r>
              <a:rPr lang="en-US" altLang="en-US" i="1" dirty="0">
                <a:solidFill>
                  <a:srgbClr val="5F5F5F"/>
                </a:solidFill>
              </a:rPr>
              <a:t>decreasing</a:t>
            </a:r>
            <a:r>
              <a:rPr lang="en-US" altLang="en-US" dirty="0">
                <a:solidFill>
                  <a:srgbClr val="5F5F5F"/>
                </a:solidFill>
              </a:rPr>
              <a:t> &amp; </a:t>
            </a:r>
            <a:r>
              <a:rPr lang="en-US" altLang="en-US" i="1" dirty="0">
                <a:solidFill>
                  <a:srgbClr val="5F5F5F"/>
                </a:solidFill>
              </a:rPr>
              <a:t>increasing</a:t>
            </a:r>
            <a:r>
              <a:rPr lang="en-US" altLang="en-US" dirty="0">
                <a:solidFill>
                  <a:srgbClr val="5F5F5F"/>
                </a:solidFill>
              </a:rPr>
              <a:t> related quantities”</a:t>
            </a:r>
            <a:endParaRPr lang="en-US" altLang="en-US" dirty="0"/>
          </a:p>
          <a:p>
            <a:pPr lvl="1">
              <a:lnSpc>
                <a:spcPct val="100000"/>
              </a:lnSpc>
            </a:pPr>
            <a:r>
              <a:rPr lang="en-US" altLang="en-US" dirty="0"/>
              <a:t>using </a:t>
            </a:r>
            <a:r>
              <a:rPr lang="en-US" altLang="en-US" dirty="0">
                <a:solidFill>
                  <a:srgbClr val="D71FBD"/>
                </a:solidFill>
              </a:rPr>
              <a:t>conflict patterns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D71FBD"/>
                </a:solidFill>
              </a:rPr>
              <a:t>formally </a:t>
            </a:r>
            <a:endParaRPr lang="en-US" altLang="en-US" sz="2000" dirty="0">
              <a:solidFill>
                <a:srgbClr val="D71FBD"/>
              </a:solidFill>
            </a:endParaRP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219075" y="881063"/>
          <a:ext cx="8924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3" name="Picture" r:id="rId3" imgW="5850360" imgH="919440" progId="Word.Picture.8">
                  <p:embed/>
                </p:oleObj>
              </mc:Choice>
              <mc:Fallback>
                <p:oleObj name="Picture" r:id="rId3" imgW="5850360" imgH="91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" y="881063"/>
                        <a:ext cx="8924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5" name="Picture 17" descr="C:\Users\SAN\AppData\Local\Microsoft\Windows\Temporary Internet Files\Content.IE5\K3CFTSB4\MC90024035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648200"/>
            <a:ext cx="1762826" cy="204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2951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2860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Detected conflicts should be documented</a:t>
            </a:r>
            <a:endParaRPr lang="en-MY" dirty="0"/>
          </a:p>
        </p:txBody>
      </p:sp>
      <p:pic>
        <p:nvPicPr>
          <p:cNvPr id="19460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763994"/>
            <a:ext cx="7602994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341895"/>
              </p:ext>
            </p:extLst>
          </p:nvPr>
        </p:nvGraphicFramePr>
        <p:xfrm>
          <a:off x="152400" y="228600"/>
          <a:ext cx="8207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7" name="Clip" r:id="rId4" imgW="1258432" imgH="1103014" progId="MS_ClipArt_Gallery.2">
                  <p:embed/>
                </p:oleObj>
              </mc:Choice>
              <mc:Fallback>
                <p:oleObj name="Clip" r:id="rId4" imgW="1258432" imgH="1103014" progId="MS_ClipArt_Gallery.2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8600"/>
                        <a:ext cx="8207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12</a:t>
            </a:fld>
            <a:endParaRPr lang="en-MY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295400"/>
            <a:ext cx="7543800" cy="4735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Step 2 : (</a:t>
            </a:r>
            <a:r>
              <a:rPr lang="en-US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</a:t>
            </a:r>
            <a:r>
              <a:rPr 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’) – Document them</a:t>
            </a:r>
            <a:endParaRPr lang="en-MY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3104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0025"/>
            <a:ext cx="8653463" cy="762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Managing conflicts: a systematic process  </a:t>
            </a:r>
            <a:r>
              <a:rPr lang="en-US" altLang="en-US" sz="2000"/>
              <a:t>(2)</a:t>
            </a:r>
            <a:endParaRPr lang="en-US" altLang="en-US"/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2743200"/>
            <a:ext cx="8404225" cy="38989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 3 : Generate Conflicts Resolutions </a:t>
            </a:r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dirty="0">
                <a:solidFill>
                  <a:srgbClr val="D71FBD"/>
                </a:solidFill>
              </a:rPr>
              <a:t>optimal resolution</a:t>
            </a:r>
            <a:r>
              <a:rPr lang="en-US" altLang="en-US" dirty="0"/>
              <a:t>, better to ... 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</a:rPr>
              <a:t>explore multiple </a:t>
            </a:r>
            <a:r>
              <a:rPr lang="en-US" altLang="en-US" dirty="0"/>
              <a:t>candidate resolutions </a:t>
            </a:r>
            <a:r>
              <a:rPr lang="en-US" altLang="en-US" i="1" dirty="0"/>
              <a:t>first</a:t>
            </a:r>
            <a:r>
              <a:rPr lang="en-US" altLang="en-US" dirty="0"/>
              <a:t>,</a:t>
            </a:r>
          </a:p>
          <a:p>
            <a:pPr lvl="1"/>
            <a:r>
              <a:rPr lang="en-US" altLang="en-US" b="1" dirty="0">
                <a:solidFill>
                  <a:srgbClr val="00B050"/>
                </a:solidFill>
              </a:rPr>
              <a:t>compare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B050"/>
                </a:solidFill>
              </a:rPr>
              <a:t>select/agree</a:t>
            </a:r>
            <a:r>
              <a:rPr lang="en-US" altLang="en-US" dirty="0"/>
              <a:t> on most preferred </a:t>
            </a:r>
            <a:r>
              <a:rPr lang="en-US" altLang="en-US" i="1" dirty="0"/>
              <a:t>next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/>
              <a:t>To generate candidate resolutions, use ...</a:t>
            </a:r>
          </a:p>
          <a:p>
            <a:pPr lvl="1">
              <a:lnSpc>
                <a:spcPct val="100000"/>
              </a:lnSpc>
            </a:pPr>
            <a:r>
              <a:rPr lang="en-US" altLang="en-US" b="1" dirty="0">
                <a:solidFill>
                  <a:srgbClr val="00B0F0"/>
                </a:solidFill>
              </a:rPr>
              <a:t>elicitation techniques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(interviews, group sessions) – as discussed in previous chapter 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en-US" altLang="en-US" b="1" dirty="0">
                <a:solidFill>
                  <a:srgbClr val="00B0F0"/>
                </a:solidFill>
              </a:rPr>
              <a:t>resolution tactics </a:t>
            </a:r>
            <a:r>
              <a:rPr lang="en-US" altLang="en-US" dirty="0"/>
              <a:t>– let’s discuss in next slide </a:t>
            </a:r>
            <a:endParaRPr lang="en-US" altLang="en-US" dirty="0">
              <a:solidFill>
                <a:srgbClr val="5F5F5F"/>
              </a:solidFill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87638"/>
              </p:ext>
            </p:extLst>
          </p:nvPr>
        </p:nvGraphicFramePr>
        <p:xfrm>
          <a:off x="184180" y="1143000"/>
          <a:ext cx="8924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Picture" r:id="rId3" imgW="5850360" imgH="919440" progId="Word.Picture.8">
                  <p:embed/>
                </p:oleObj>
              </mc:Choice>
              <mc:Fallback>
                <p:oleObj name="Picture" r:id="rId3" imgW="5850360" imgH="91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80" y="1143000"/>
                        <a:ext cx="8924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038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38919"/>
            <a:ext cx="6596063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Conflict resolution tactics</a:t>
            </a:r>
          </a:p>
        </p:txBody>
      </p:sp>
      <p:sp>
        <p:nvSpPr>
          <p:cNvPr id="1396739" name="Rectangle 3"/>
          <p:cNvSpPr>
            <a:spLocks noGrp="1" noChangeArrowheads="1"/>
          </p:cNvSpPr>
          <p:nvPr>
            <p:ph idx="1"/>
          </p:nvPr>
        </p:nvSpPr>
        <p:spPr>
          <a:xfrm>
            <a:off x="220898" y="1219200"/>
            <a:ext cx="8729662" cy="506412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2000" dirty="0"/>
              <a:t>(Refer to the example of library system discussed earlier….)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Avoid</a:t>
            </a:r>
            <a:r>
              <a:rPr lang="en-US" altLang="en-US" dirty="0"/>
              <a:t> boundary condition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e.g. </a:t>
            </a:r>
            <a:r>
              <a:rPr lang="en-US" altLang="en-US" dirty="0">
                <a:solidFill>
                  <a:srgbClr val="5F5F5F"/>
                </a:solidFill>
              </a:rPr>
              <a:t>“Keep copies of highly needed books </a:t>
            </a:r>
            <a:r>
              <a:rPr lang="en-US" altLang="en-US" dirty="0" err="1">
                <a:solidFill>
                  <a:srgbClr val="5F5F5F"/>
                </a:solidFill>
              </a:rPr>
              <a:t>unborrowable</a:t>
            </a:r>
            <a:r>
              <a:rPr lang="en-US" altLang="en-US" dirty="0">
                <a:solidFill>
                  <a:srgbClr val="5F5F5F"/>
                </a:solidFill>
              </a:rPr>
              <a:t>”</a:t>
            </a: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Restore</a:t>
            </a:r>
            <a:r>
              <a:rPr lang="en-US" altLang="en-US" dirty="0"/>
              <a:t> conflicting statements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e.g. </a:t>
            </a:r>
            <a:r>
              <a:rPr lang="en-US" altLang="en-US" dirty="0">
                <a:solidFill>
                  <a:srgbClr val="5F5F5F"/>
                </a:solidFill>
              </a:rPr>
              <a:t>“Copy returned within X weeks </a:t>
            </a:r>
            <a:r>
              <a:rPr lang="en-US" altLang="en-US" i="1" dirty="0">
                <a:solidFill>
                  <a:srgbClr val="5F5F5F"/>
                </a:solidFill>
              </a:rPr>
              <a:t>and then</a:t>
            </a:r>
            <a:r>
              <a:rPr lang="en-US" altLang="en-US" dirty="0">
                <a:solidFill>
                  <a:srgbClr val="5F5F5F"/>
                </a:solidFill>
              </a:rPr>
              <a:t> borrowed again”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Weaken</a:t>
            </a:r>
            <a:r>
              <a:rPr lang="en-US" altLang="en-US" dirty="0"/>
              <a:t> conflicting statements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e.g. </a:t>
            </a:r>
            <a:r>
              <a:rPr lang="en-US" altLang="en-US" dirty="0">
                <a:solidFill>
                  <a:srgbClr val="5F5F5F"/>
                </a:solidFill>
              </a:rPr>
              <a:t>“Copy returned within X weeks </a:t>
            </a:r>
            <a:r>
              <a:rPr lang="en-US" altLang="en-US" i="1" dirty="0">
                <a:solidFill>
                  <a:srgbClr val="5F5F5F"/>
                </a:solidFill>
              </a:rPr>
              <a:t>unless</a:t>
            </a:r>
            <a:r>
              <a:rPr lang="en-US" altLang="en-US" dirty="0">
                <a:solidFill>
                  <a:srgbClr val="5F5F5F"/>
                </a:solidFill>
              </a:rPr>
              <a:t> explicit permission”</a:t>
            </a:r>
            <a:endParaRPr lang="en-US" altLang="en-US" dirty="0"/>
          </a:p>
          <a:p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Drop</a:t>
            </a:r>
            <a:r>
              <a:rPr lang="en-US" altLang="en-US" dirty="0"/>
              <a:t> lower-priority statements</a:t>
            </a: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Specialize</a:t>
            </a:r>
            <a:r>
              <a:rPr lang="en-US" altLang="en-US" dirty="0"/>
              <a:t> conflict source or target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e.g. </a:t>
            </a:r>
            <a:r>
              <a:rPr lang="en-US" altLang="en-US" dirty="0">
                <a:solidFill>
                  <a:srgbClr val="5F5F5F"/>
                </a:solidFill>
              </a:rPr>
              <a:t>“Book loan status known </a:t>
            </a:r>
            <a:r>
              <a:rPr lang="en-US" altLang="en-US" i="1" dirty="0">
                <a:solidFill>
                  <a:srgbClr val="5F5F5F"/>
                </a:solidFill>
              </a:rPr>
              <a:t>by staff users only</a:t>
            </a:r>
            <a:r>
              <a:rPr lang="en-US" altLang="en-US" dirty="0">
                <a:solidFill>
                  <a:srgbClr val="5F5F5F"/>
                </a:solidFill>
              </a:rPr>
              <a:t>”</a:t>
            </a:r>
          </a:p>
        </p:txBody>
      </p:sp>
      <p:pic>
        <p:nvPicPr>
          <p:cNvPr id="23554" name="Picture 2" descr="C:\Users\SAN\AppData\Local\Microsoft\Windows\Temporary Internet Files\Content.IE5\9I2ZGI9E\MP900442177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600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56" name="Picture 4" descr="C:\Users\SAN\AppData\Local\Microsoft\Windows\Temporary Internet Files\Content.IE5\K7Q9Q4OW\MP90044223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2" y="3962400"/>
            <a:ext cx="2300378" cy="2722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350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Managing conflicts: a systematic process  </a:t>
            </a:r>
            <a:r>
              <a:rPr lang="en-US" altLang="en-US" sz="2000"/>
              <a:t>(3)</a:t>
            </a:r>
            <a:endParaRPr lang="en-US" altLang="en-US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600200" y="2822575"/>
            <a:ext cx="7489824" cy="3417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Step 4 : Evaluation Conflicts &amp; Selection </a:t>
            </a:r>
            <a:endParaRPr lang="en-US" altLang="en-US" dirty="0"/>
          </a:p>
          <a:p>
            <a:r>
              <a:rPr lang="en-US" altLang="en-US" dirty="0"/>
              <a:t>Evaluation criteria for preferred resolution:</a:t>
            </a:r>
          </a:p>
          <a:p>
            <a:pPr lvl="1"/>
            <a:r>
              <a:rPr lang="en-US" altLang="en-US" dirty="0"/>
              <a:t>contribution to critical non-functional requirements</a:t>
            </a:r>
          </a:p>
          <a:p>
            <a:pPr lvl="1"/>
            <a:r>
              <a:rPr lang="en-US" altLang="en-US" dirty="0"/>
              <a:t>contribution to resolution of </a:t>
            </a:r>
            <a:r>
              <a:rPr lang="en-US" altLang="en-US" i="1" dirty="0"/>
              <a:t>other</a:t>
            </a:r>
            <a:r>
              <a:rPr lang="en-US" altLang="en-US" dirty="0"/>
              <a:t> conflicts &amp; risks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Will discuss in </a:t>
            </a:r>
            <a:r>
              <a:rPr lang="en-US" altLang="en-US" dirty="0"/>
              <a:t>...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Evaluating Alternative Options Section </a:t>
            </a:r>
            <a:r>
              <a:rPr lang="en-US" altLang="en-US" sz="1600" dirty="0"/>
              <a:t>(in later part)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6213" y="1125538"/>
          <a:ext cx="8924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Picture" r:id="rId3" imgW="5850360" imgH="919440" progId="Word.Picture.8">
                  <p:embed/>
                </p:oleObj>
              </mc:Choice>
              <mc:Fallback>
                <p:oleObj name="Picture" r:id="rId3" imgW="5850360" imgH="91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125538"/>
                        <a:ext cx="8924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15</a:t>
            </a:fld>
            <a:endParaRPr lang="en-MY"/>
          </a:p>
        </p:txBody>
      </p:sp>
      <p:pic>
        <p:nvPicPr>
          <p:cNvPr id="5140" name="Picture 20" descr="C:\Users\SAN\AppData\Local\Microsoft\Windows\Temporary Internet Files\Content.IE5\Z37HZHEI\MC900078753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01980"/>
            <a:ext cx="114300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16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14313"/>
            <a:ext cx="8653463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Managing conflicts: Q &amp; A 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536819" y="990600"/>
            <a:ext cx="6844972" cy="2209800"/>
          </a:xfrm>
        </p:spPr>
        <p:txBody>
          <a:bodyPr>
            <a:normAutofit/>
          </a:bodyPr>
          <a:lstStyle/>
          <a:p>
            <a:endParaRPr lang="en-US" altLang="en-US" sz="1600" dirty="0"/>
          </a:p>
          <a:p>
            <a:r>
              <a:rPr lang="en-US" altLang="en-US" b="1" dirty="0">
                <a:solidFill>
                  <a:srgbClr val="D71FBD"/>
                </a:solidFill>
              </a:rPr>
              <a:t>Will we stop the managing conflicts process after completing step 4 (as discussed in previous slides)???</a:t>
            </a:r>
          </a:p>
          <a:p>
            <a:endParaRPr lang="en-US" altLang="en-US" dirty="0"/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1819946"/>
              </p:ext>
            </p:extLst>
          </p:nvPr>
        </p:nvGraphicFramePr>
        <p:xfrm>
          <a:off x="17804" y="4953000"/>
          <a:ext cx="89249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Picture" r:id="rId3" imgW="5850360" imgH="919440" progId="Word.Picture.8">
                  <p:embed/>
                </p:oleObj>
              </mc:Choice>
              <mc:Fallback>
                <p:oleObj name="Picture" r:id="rId3" imgW="5850360" imgH="91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4" y="4953000"/>
                        <a:ext cx="89249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16</a:t>
            </a:fld>
            <a:endParaRPr lang="en-MY"/>
          </a:p>
        </p:txBody>
      </p:sp>
      <p:pic>
        <p:nvPicPr>
          <p:cNvPr id="23555" name="Picture 3" descr="C:\Users\SAN\AppData\Local\Microsoft\Windows\Temporary Internet Files\Content.IE5\Z37HZHEI\MM900254500[1]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400"/>
            <a:ext cx="1371600" cy="146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36819" y="2667000"/>
            <a:ext cx="6844972" cy="2209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sz="1600" dirty="0"/>
          </a:p>
          <a:p>
            <a:r>
              <a:rPr lang="en-US" altLang="en-US" b="1" dirty="0">
                <a:solidFill>
                  <a:srgbClr val="00B050"/>
                </a:solidFill>
              </a:rPr>
              <a:t>Answer…</a:t>
            </a:r>
          </a:p>
          <a:p>
            <a:r>
              <a:rPr lang="en-US" altLang="en-US" b="1" dirty="0">
                <a:solidFill>
                  <a:srgbClr val="0070C0"/>
                </a:solidFill>
              </a:rPr>
              <a:t>It depends… we may need to go through the process due to error, incompleteness, new conflicts caused by new requirements(because of business environment changes), etc… </a:t>
            </a:r>
          </a:p>
        </p:txBody>
      </p:sp>
    </p:spTree>
    <p:extLst>
      <p:ext uri="{BB962C8B-B14F-4D97-AF65-F5344CB8AC3E}">
        <p14:creationId xmlns:p14="http://schemas.microsoft.com/office/powerpoint/2010/main" val="215729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47750" y="366712"/>
            <a:ext cx="7910513" cy="762000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Requirements evaluation: outline</a:t>
            </a:r>
          </a:p>
        </p:txBody>
      </p:sp>
      <p:sp>
        <p:nvSpPr>
          <p:cNvPr id="1397763" name="Rectangle 3"/>
          <p:cNvSpPr>
            <a:spLocks noGrp="1" noChangeArrowheads="1"/>
          </p:cNvSpPr>
          <p:nvPr>
            <p:ph idx="1"/>
          </p:nvPr>
        </p:nvSpPr>
        <p:spPr>
          <a:xfrm>
            <a:off x="638175" y="1258888"/>
            <a:ext cx="8223250" cy="50800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Managing conflicts: a systematic process (overview)</a:t>
            </a:r>
          </a:p>
          <a:p>
            <a:pPr>
              <a:lnSpc>
                <a:spcPct val="160000"/>
              </a:lnSpc>
              <a:spcBef>
                <a:spcPts val="100"/>
              </a:spcBef>
            </a:pPr>
            <a:r>
              <a:rPr kumimoji="0"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 analysis</a:t>
            </a:r>
            <a:endParaRPr kumimoji="0" lang="en-US" altLang="en-US" dirty="0">
              <a:solidFill>
                <a:srgbClr val="FF0000"/>
              </a:solidFill>
            </a:endParaRPr>
          </a:p>
          <a:p>
            <a:pPr lvl="1">
              <a:spcBef>
                <a:spcPts val="200"/>
              </a:spcBef>
            </a:pPr>
            <a:r>
              <a:rPr kumimoji="0" lang="en-AU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 management</a:t>
            </a:r>
            <a:endParaRPr kumimoji="0" lang="en-AU" alt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kumimoji="0" lang="en-US" altLang="en-US" dirty="0"/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dirty="0"/>
              <a:t>Requirements prioritization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11394" y="2819400"/>
            <a:ext cx="6517147" cy="2209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95666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74638"/>
            <a:ext cx="6629400" cy="792162"/>
          </a:xfrm>
        </p:spPr>
        <p:txBody>
          <a:bodyPr>
            <a:normAutofit/>
          </a:bodyPr>
          <a:lstStyle/>
          <a:p>
            <a:r>
              <a:rPr lang="en-US" altLang="en-US" dirty="0"/>
              <a:t>What is a risk ?</a:t>
            </a:r>
          </a:p>
        </p:txBody>
      </p:sp>
      <p:sp>
        <p:nvSpPr>
          <p:cNvPr id="1403909" name="Rectangle 5"/>
          <p:cNvSpPr>
            <a:spLocks noGrp="1" noChangeArrowheads="1"/>
          </p:cNvSpPr>
          <p:nvPr>
            <p:ph idx="1"/>
          </p:nvPr>
        </p:nvSpPr>
        <p:spPr>
          <a:xfrm>
            <a:off x="272753" y="1134454"/>
            <a:ext cx="8691562" cy="4978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Uncertain factor whose occurrence may result in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loss of satisfaction</a:t>
            </a:r>
            <a:r>
              <a:rPr lang="en-US" altLang="en-US" dirty="0"/>
              <a:t> of a corresponding </a:t>
            </a: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objective</a:t>
            </a:r>
          </a:p>
          <a:p>
            <a:pPr lvl="1">
              <a:buFontTx/>
              <a:buNone/>
            </a:pPr>
            <a:r>
              <a:rPr lang="en-US" altLang="en-US" sz="2000" dirty="0"/>
              <a:t>e.g.- </a:t>
            </a:r>
            <a:r>
              <a:rPr lang="en-US" altLang="en-US" dirty="0"/>
              <a:t>.- </a:t>
            </a:r>
            <a:r>
              <a:rPr lang="en-US" altLang="en-US" dirty="0">
                <a:solidFill>
                  <a:srgbClr val="5F5F5F"/>
                </a:solidFill>
              </a:rPr>
              <a:t>a passenger forcing doors opening while train moving</a:t>
            </a:r>
          </a:p>
          <a:p>
            <a:pPr lvl="1">
              <a:buNone/>
            </a:pPr>
            <a:r>
              <a:rPr lang="en-US" altLang="en-US" dirty="0">
                <a:solidFill>
                  <a:srgbClr val="5F5F5F"/>
                </a:solidFill>
              </a:rPr>
              <a:t>    </a:t>
            </a:r>
            <a:endParaRPr lang="en-US" altLang="en-US" dirty="0"/>
          </a:p>
          <a:p>
            <a:pPr>
              <a:lnSpc>
                <a:spcPct val="100000"/>
              </a:lnSpc>
            </a:pPr>
            <a:r>
              <a:rPr lang="en-US" altLang="en-US" dirty="0"/>
              <a:t>A risk has...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D71FB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likelihood</a:t>
            </a:r>
            <a:r>
              <a:rPr lang="en-US" altLang="en-US" dirty="0">
                <a:solidFill>
                  <a:srgbClr val="D71FBD"/>
                </a:solidFill>
              </a:rPr>
              <a:t> </a:t>
            </a:r>
            <a:r>
              <a:rPr lang="en-US" altLang="en-US" dirty="0"/>
              <a:t>of occurrence, </a:t>
            </a:r>
          </a:p>
          <a:p>
            <a:pPr lvl="1"/>
            <a:r>
              <a:rPr lang="en-US" altLang="en-US" dirty="0"/>
              <a:t>one or more undesirable </a:t>
            </a:r>
            <a:r>
              <a:rPr lang="en-US" altLang="en-US" dirty="0">
                <a:solidFill>
                  <a:srgbClr val="D71FB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consequences</a:t>
            </a:r>
          </a:p>
          <a:p>
            <a:pPr lvl="1">
              <a:buNone/>
            </a:pPr>
            <a:r>
              <a:rPr lang="en-US" altLang="en-US" sz="2000" dirty="0"/>
              <a:t>e.g. - </a:t>
            </a:r>
            <a:r>
              <a:rPr lang="en-US" altLang="en-US" dirty="0">
                <a:solidFill>
                  <a:srgbClr val="5F5F5F"/>
                </a:solidFill>
              </a:rPr>
              <a:t>passengers falling out of train moving with doors open</a:t>
            </a:r>
            <a:endParaRPr lang="en-US" altLang="en-US" dirty="0"/>
          </a:p>
          <a:p>
            <a:pPr lvl="1">
              <a:lnSpc>
                <a:spcPct val="10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dirty="0"/>
              <a:t>Each risk consequence has ...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likelihood</a:t>
            </a:r>
            <a:r>
              <a:rPr lang="en-US" altLang="en-US" dirty="0"/>
              <a:t> of occurrence if the risk occurs</a:t>
            </a:r>
          </a:p>
          <a:p>
            <a:pPr lvl="2">
              <a:lnSpc>
                <a:spcPct val="100000"/>
              </a:lnSpc>
            </a:pPr>
            <a:r>
              <a:rPr lang="en-US" altLang="en-US" dirty="0"/>
              <a:t> (not to be confused with risk likelihood)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severity</a:t>
            </a:r>
            <a:r>
              <a:rPr lang="en-US" altLang="en-US" dirty="0"/>
              <a:t>:  degree of loss of satisfaction of objective</a:t>
            </a:r>
          </a:p>
        </p:txBody>
      </p:sp>
      <p:graphicFrame>
        <p:nvGraphicFramePr>
          <p:cNvPr id="61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4567393"/>
              </p:ext>
            </p:extLst>
          </p:nvPr>
        </p:nvGraphicFramePr>
        <p:xfrm>
          <a:off x="228600" y="381000"/>
          <a:ext cx="9556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Clip" r:id="rId3" imgW="1632600" imgH="1818360" progId="MS_ClipArt_Gallery.2">
                  <p:embed/>
                </p:oleObj>
              </mc:Choice>
              <mc:Fallback>
                <p:oleObj name="Clip" r:id="rId3" imgW="1632600" imgH="18183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81000"/>
                        <a:ext cx="955675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18</a:t>
            </a:fld>
            <a:endParaRPr lang="en-MY"/>
          </a:p>
        </p:txBody>
      </p:sp>
      <p:pic>
        <p:nvPicPr>
          <p:cNvPr id="6163" name="Picture 19" descr="C:\Users\SAN\AppData\Local\Microsoft\Windows\Temporary Internet Files\Content.IE5\9I2ZGI9E\MP90038730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209800"/>
            <a:ext cx="2362200" cy="13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216209" y="6198330"/>
            <a:ext cx="914400" cy="369332"/>
          </a:xfrm>
          <a:prstGeom prst="rect">
            <a:avLst/>
          </a:prstGeom>
          <a:solidFill>
            <a:srgbClr val="FF99FF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risk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91000" y="6198330"/>
            <a:ext cx="144780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occurrence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26366" y="5580458"/>
            <a:ext cx="1981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consequence 1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37462" y="5983973"/>
            <a:ext cx="1981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consequence  2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62800" y="6382996"/>
            <a:ext cx="19812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consequence  n</a:t>
            </a:r>
            <a:endParaRPr lang="en-MY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/>
          <p:cNvCxnSpPr>
            <a:stCxn id="3" idx="3"/>
            <a:endCxn id="8" idx="1"/>
          </p:cNvCxnSpPr>
          <p:nvPr/>
        </p:nvCxnSpPr>
        <p:spPr>
          <a:xfrm>
            <a:off x="3130609" y="6382996"/>
            <a:ext cx="106039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</p:cNvCxnSpPr>
          <p:nvPr/>
        </p:nvCxnSpPr>
        <p:spPr>
          <a:xfrm flipV="1">
            <a:off x="5638800" y="5765124"/>
            <a:ext cx="1287566" cy="6178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1" idx="1"/>
          </p:cNvCxnSpPr>
          <p:nvPr/>
        </p:nvCxnSpPr>
        <p:spPr>
          <a:xfrm flipV="1">
            <a:off x="5638800" y="6168639"/>
            <a:ext cx="1398662" cy="214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12" idx="1"/>
          </p:cNvCxnSpPr>
          <p:nvPr/>
        </p:nvCxnSpPr>
        <p:spPr>
          <a:xfrm>
            <a:off x="5638800" y="6382996"/>
            <a:ext cx="1524000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93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257175"/>
            <a:ext cx="7510463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RE risk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>
          <a:xfrm>
            <a:off x="227013" y="1295400"/>
            <a:ext cx="8691562" cy="477678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Product-related</a:t>
            </a:r>
            <a:r>
              <a:rPr lang="en-US" dirty="0"/>
              <a:t> risks:  negative impact on functional or non-functional objectives of the system</a:t>
            </a:r>
          </a:p>
          <a:p>
            <a:pPr lvl="1">
              <a:buFontTx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    =&gt; </a:t>
            </a:r>
            <a:r>
              <a:rPr lang="en-US" dirty="0"/>
              <a:t>failure to deliver </a:t>
            </a:r>
            <a:r>
              <a:rPr lang="en-US" dirty="0">
                <a:solidFill>
                  <a:srgbClr val="FF0000"/>
                </a:solidFill>
              </a:rPr>
              <a:t>services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quality of service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dirty="0">
                <a:solidFill>
                  <a:srgbClr val="009999"/>
                </a:solidFill>
              </a:rPr>
              <a:t>     e.g.1: failure to generate monthly sales report  </a:t>
            </a:r>
          </a:p>
          <a:p>
            <a:pPr>
              <a:buNone/>
              <a:defRPr/>
            </a:pPr>
            <a:r>
              <a:rPr lang="en-US" dirty="0">
                <a:solidFill>
                  <a:srgbClr val="009999"/>
                </a:solidFill>
              </a:rPr>
              <a:t>     e.g.2: security threats, safety hazards</a:t>
            </a:r>
          </a:p>
          <a:p>
            <a:pPr>
              <a:buFont typeface="Wingdings" pitchFamily="2" charset="2"/>
              <a:buNone/>
              <a:defRPr/>
            </a:pPr>
            <a:endParaRPr lang="en-US" dirty="0">
              <a:solidFill>
                <a:srgbClr val="009999"/>
              </a:solidFill>
            </a:endParaRPr>
          </a:p>
          <a:p>
            <a:pPr>
              <a:spcBef>
                <a:spcPct val="100000"/>
              </a:spcBef>
              <a:defRPr/>
            </a:pPr>
            <a:r>
              <a:rPr lang="en-US" dirty="0">
                <a:solidFill>
                  <a:srgbClr val="D71FB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Process-related</a:t>
            </a:r>
            <a:r>
              <a:rPr lang="en-US" dirty="0"/>
              <a:t> risks:  negative impact on development objectives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r>
              <a:rPr lang="en-US" dirty="0"/>
              <a:t>	    </a:t>
            </a:r>
            <a:r>
              <a:rPr lang="en-US" dirty="0">
                <a:solidFill>
                  <a:schemeClr val="tx2"/>
                </a:solidFill>
              </a:rPr>
              <a:t>=&gt;</a:t>
            </a:r>
            <a:r>
              <a:rPr lang="en-US" dirty="0"/>
              <a:t>  delayed delivery, cost overruns, ... </a:t>
            </a:r>
          </a:p>
          <a:p>
            <a:pPr>
              <a:lnSpc>
                <a:spcPct val="120000"/>
              </a:lnSpc>
              <a:buNone/>
              <a:defRPr/>
            </a:pPr>
            <a:r>
              <a:rPr lang="en-US" dirty="0">
                <a:solidFill>
                  <a:srgbClr val="009999"/>
                </a:solidFill>
              </a:rPr>
              <a:t>     e.g. personnel turnover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dirty="0">
              <a:solidFill>
                <a:srgbClr val="009999"/>
              </a:solidFill>
            </a:endParaRPr>
          </a:p>
        </p:txBody>
      </p:sp>
      <p:pic>
        <p:nvPicPr>
          <p:cNvPr id="34820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114300"/>
            <a:ext cx="1211263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19</a:t>
            </a:fld>
            <a:endParaRPr lang="en-MY"/>
          </a:p>
        </p:txBody>
      </p:sp>
      <p:pic>
        <p:nvPicPr>
          <p:cNvPr id="24582" name="Picture 6" descr="C:\Users\SAN\AppData\Local\Microsoft\Windows\Temporary Internet Files\Content.IE5\Z37HZHEI\MP9004421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6016" y="5181600"/>
            <a:ext cx="2169564" cy="14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941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600200"/>
            <a:ext cx="6172200" cy="4876800"/>
          </a:xfrm>
        </p:spPr>
        <p:txBody>
          <a:bodyPr/>
          <a:lstStyle/>
          <a:p>
            <a:r>
              <a:rPr lang="en-US" dirty="0"/>
              <a:t>To understand the concept of Inconsistency Management </a:t>
            </a:r>
          </a:p>
          <a:p>
            <a:r>
              <a:rPr lang="en-US" dirty="0"/>
              <a:t>To explain the activities involved in Risk Analysis and Risk Management </a:t>
            </a:r>
          </a:p>
          <a:p>
            <a:r>
              <a:rPr lang="en-US" dirty="0"/>
              <a:t>Differentiate qualitative and qualitative risk assessment techniques    </a:t>
            </a:r>
          </a:p>
          <a:p>
            <a:r>
              <a:rPr lang="en-US" altLang="en-US" dirty="0"/>
              <a:t>Evaluating alternative options for decision making </a:t>
            </a:r>
          </a:p>
          <a:p>
            <a:r>
              <a:rPr lang="en-US" altLang="en-US" dirty="0"/>
              <a:t>To understand what is Requirements Prioritization</a:t>
            </a:r>
          </a:p>
          <a:p>
            <a:endParaRPr lang="en-US" alt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</a:t>
            </a:fld>
            <a:endParaRPr lang="en-MY"/>
          </a:p>
        </p:txBody>
      </p:sp>
      <p:pic>
        <p:nvPicPr>
          <p:cNvPr id="5" name="Picture 4" descr="PE0145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1828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58748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700" y="274638"/>
            <a:ext cx="6642100" cy="6397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RE risk management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3862004"/>
            <a:ext cx="8172450" cy="289401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Risk management is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iterative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Poor</a:t>
            </a:r>
            <a:r>
              <a:rPr lang="en-US" altLang="en-US" dirty="0"/>
              <a:t> risk management is a major </a:t>
            </a:r>
            <a:r>
              <a:rPr lang="en-US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cause</a:t>
            </a:r>
            <a:r>
              <a:rPr lang="en-US" altLang="en-US" dirty="0"/>
              <a:t> of software </a:t>
            </a:r>
            <a:r>
              <a:rPr lang="en-US" altLang="en-US" b="1" dirty="0">
                <a:solidFill>
                  <a:srgbClr val="D71F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</a:t>
            </a:r>
          </a:p>
        </p:txBody>
      </p:sp>
      <p:pic>
        <p:nvPicPr>
          <p:cNvPr id="7173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14300"/>
            <a:ext cx="12112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174" name="Group 12"/>
          <p:cNvGrpSpPr>
            <a:grpSpLocks/>
          </p:cNvGrpSpPr>
          <p:nvPr/>
        </p:nvGrpSpPr>
        <p:grpSpPr bwMode="auto">
          <a:xfrm>
            <a:off x="215900" y="1176428"/>
            <a:ext cx="8928100" cy="2660650"/>
            <a:chOff x="109" y="957"/>
            <a:chExt cx="5624" cy="1676"/>
          </a:xfrm>
        </p:grpSpPr>
        <p:graphicFrame>
          <p:nvGraphicFramePr>
            <p:cNvPr id="7170" name="Object 5"/>
            <p:cNvGraphicFramePr>
              <a:graphicFrameLocks noChangeAspect="1"/>
            </p:cNvGraphicFramePr>
            <p:nvPr/>
          </p:nvGraphicFramePr>
          <p:xfrm>
            <a:off x="109" y="957"/>
            <a:ext cx="5624" cy="10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11" name="Picture" r:id="rId4" imgW="4590360" imgH="829440" progId="Word.Picture.8">
                    <p:embed/>
                  </p:oleObj>
                </mc:Choice>
                <mc:Fallback>
                  <p:oleObj name="Picture" r:id="rId4" imgW="4590360" imgH="82944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" y="957"/>
                          <a:ext cx="5624" cy="10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5" name="Rectangle 6"/>
            <p:cNvSpPr>
              <a:spLocks noChangeArrowheads="1"/>
            </p:cNvSpPr>
            <p:nvPr/>
          </p:nvSpPr>
          <p:spPr bwMode="auto">
            <a:xfrm>
              <a:off x="173" y="1947"/>
              <a:ext cx="1764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 anchorCtr="1"/>
            <a:lstStyle>
              <a:lvl1pPr marL="342900" indent="-3429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what system-specific risks?</a:t>
              </a:r>
              <a:endParaRPr lang="en-US" altLang="en-US" sz="220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7176" name="Rectangle 7"/>
            <p:cNvSpPr>
              <a:spLocks noChangeArrowheads="1"/>
            </p:cNvSpPr>
            <p:nvPr/>
          </p:nvSpPr>
          <p:spPr bwMode="auto">
            <a:xfrm>
              <a:off x="1924" y="2070"/>
              <a:ext cx="2299" cy="5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 anchorCtr="1"/>
            <a:lstStyle>
              <a:lvl1pPr marL="342900" indent="-3429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lnSpc>
                  <a:spcPct val="11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likely?</a:t>
              </a:r>
            </a:p>
            <a:p>
              <a:pPr algn="l">
                <a:lnSpc>
                  <a:spcPct val="70000"/>
                </a:lnSpc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severe, likely consequences?</a:t>
              </a:r>
            </a:p>
          </p:txBody>
        </p:sp>
        <p:sp>
          <p:nvSpPr>
            <p:cNvPr id="7177" name="Rectangle 8"/>
            <p:cNvSpPr>
              <a:spLocks noChangeArrowheads="1"/>
            </p:cNvSpPr>
            <p:nvPr/>
          </p:nvSpPr>
          <p:spPr bwMode="auto">
            <a:xfrm>
              <a:off x="4078" y="1961"/>
              <a:ext cx="1428" cy="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 anchorCtr="1"/>
            <a:lstStyle>
              <a:lvl1pPr marL="342900" indent="-3429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>
                <a:spcBef>
                  <a:spcPct val="4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</a:pPr>
              <a:r>
                <a:rPr lang="en-US" altLang="en-US" sz="2000" i="1">
                  <a:solidFill>
                    <a:schemeClr val="tx2"/>
                  </a:solidFill>
                  <a:effectLst/>
                  <a:latin typeface="Comic Sans MS" pitchFamily="66" charset="0"/>
                </a:rPr>
                <a:t>countermeasures as new reqs</a:t>
              </a:r>
              <a:endParaRPr lang="en-US" altLang="en-US" sz="2200">
                <a:solidFill>
                  <a:schemeClr val="tx2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06985" name="Line 9"/>
            <p:cNvSpPr>
              <a:spLocks noChangeShapeType="1"/>
            </p:cNvSpPr>
            <p:nvPr/>
          </p:nvSpPr>
          <p:spPr bwMode="auto">
            <a:xfrm flipH="1">
              <a:off x="882" y="1564"/>
              <a:ext cx="327" cy="48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6986" name="Line 10"/>
            <p:cNvSpPr>
              <a:spLocks noChangeShapeType="1"/>
            </p:cNvSpPr>
            <p:nvPr/>
          </p:nvSpPr>
          <p:spPr bwMode="auto">
            <a:xfrm flipH="1">
              <a:off x="2341" y="1560"/>
              <a:ext cx="491" cy="59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406987" name="Line 11"/>
            <p:cNvSpPr>
              <a:spLocks noChangeShapeType="1"/>
            </p:cNvSpPr>
            <p:nvPr/>
          </p:nvSpPr>
          <p:spPr bwMode="auto">
            <a:xfrm flipH="1">
              <a:off x="4823" y="1560"/>
              <a:ext cx="254" cy="44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20</a:t>
            </a:fld>
            <a:endParaRPr lang="en-MY"/>
          </a:p>
        </p:txBody>
      </p:sp>
      <p:pic>
        <p:nvPicPr>
          <p:cNvPr id="7191" name="Picture 23" descr="C:\Users\SAN\AppData\Local\Microsoft\Windows\Temporary Internet Files\Content.IE5\9I2ZGI9E\MC90036579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5181600"/>
            <a:ext cx="2383836" cy="146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0644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739063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Risk identification: Risk Checklists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274638" y="1143000"/>
            <a:ext cx="8686800" cy="51736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 technique to consider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checklists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risks </a:t>
            </a:r>
            <a:r>
              <a:rPr lang="en-US" altLang="en-US" dirty="0"/>
              <a:t>for a specific project.</a:t>
            </a:r>
          </a:p>
          <a:p>
            <a:r>
              <a:rPr lang="en-US" altLang="en-US" dirty="0"/>
              <a:t>Instantiation of risk categories to project specifics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associated with corresponding </a:t>
            </a:r>
            <a:r>
              <a:rPr lang="en-US" altLang="en-US" dirty="0" err="1"/>
              <a:t>req</a:t>
            </a:r>
            <a:r>
              <a:rPr lang="en-US" altLang="en-US" dirty="0"/>
              <a:t> categories </a:t>
            </a:r>
            <a:r>
              <a:rPr lang="en-US" altLang="en-US" sz="1800" dirty="0"/>
              <a:t>(refer Chap. 1)</a:t>
            </a:r>
          </a:p>
          <a:p>
            <a:pPr marL="274320" lvl="1" indent="0">
              <a:lnSpc>
                <a:spcPct val="100000"/>
              </a:lnSpc>
              <a:buNone/>
            </a:pPr>
            <a:endParaRPr lang="en-US" altLang="en-US" sz="1800" dirty="0"/>
          </a:p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Product-related risks</a:t>
            </a:r>
            <a:r>
              <a:rPr lang="en-US" altLang="en-US" dirty="0"/>
              <a:t>:  </a:t>
            </a:r>
            <a:r>
              <a:rPr lang="en-US" altLang="en-US" dirty="0" err="1"/>
              <a:t>req</a:t>
            </a:r>
            <a:r>
              <a:rPr lang="en-US" altLang="en-US" dirty="0"/>
              <a:t> </a:t>
            </a:r>
            <a:r>
              <a:rPr lang="en-US" altLang="en-US" dirty="0" err="1"/>
              <a:t>unsatisfaction</a:t>
            </a:r>
            <a:r>
              <a:rPr lang="en-US" altLang="en-US" dirty="0"/>
              <a:t> in functional or quality </a:t>
            </a:r>
            <a:r>
              <a:rPr lang="en-US" altLang="en-US" dirty="0" err="1"/>
              <a:t>req</a:t>
            </a:r>
            <a:r>
              <a:rPr lang="en-US" altLang="en-US" dirty="0"/>
              <a:t> categories</a:t>
            </a:r>
          </a:p>
          <a:p>
            <a:pPr lvl="1">
              <a:spcBef>
                <a:spcPct val="15000"/>
              </a:spcBef>
            </a:pPr>
            <a:r>
              <a:rPr lang="en-US" altLang="en-US" dirty="0">
                <a:solidFill>
                  <a:srgbClr val="D71FBD"/>
                </a:solidFill>
              </a:rPr>
              <a:t>info inaccuracy, unavailability, </a:t>
            </a:r>
            <a:r>
              <a:rPr lang="en-US" altLang="en-US" dirty="0" err="1">
                <a:solidFill>
                  <a:srgbClr val="D71FBD"/>
                </a:solidFill>
              </a:rPr>
              <a:t>unusability</a:t>
            </a:r>
            <a:r>
              <a:rPr lang="en-US" altLang="en-US" dirty="0">
                <a:solidFill>
                  <a:srgbClr val="D71FBD"/>
                </a:solidFill>
              </a:rPr>
              <a:t>, poor response time, poor peak throughput, ...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2000" dirty="0"/>
              <a:t>  </a:t>
            </a:r>
          </a:p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Process-related risks</a:t>
            </a:r>
            <a:r>
              <a:rPr lang="en-US" altLang="en-US" dirty="0"/>
              <a:t>:  top 10 risks </a:t>
            </a:r>
            <a:r>
              <a:rPr lang="en-US" altLang="en-US" sz="1800" dirty="0"/>
              <a:t>[Boehm, 1989]</a:t>
            </a:r>
            <a:endParaRPr lang="en-US" altLang="en-US" dirty="0"/>
          </a:p>
          <a:p>
            <a:pPr lvl="1">
              <a:spcBef>
                <a:spcPct val="15000"/>
              </a:spcBef>
            </a:pPr>
            <a:r>
              <a:rPr lang="en-US" altLang="en-US" dirty="0" err="1">
                <a:solidFill>
                  <a:srgbClr val="00B0F0"/>
                </a:solidFill>
              </a:rPr>
              <a:t>req</a:t>
            </a:r>
            <a:r>
              <a:rPr lang="en-US" altLang="en-US" dirty="0">
                <a:solidFill>
                  <a:srgbClr val="00B0F0"/>
                </a:solidFill>
              </a:rPr>
              <a:t> volatility, personnel shortfalls, dependencies on external sources, unrealistic schedules/budgets, ... </a:t>
            </a:r>
          </a:p>
          <a:p>
            <a:pPr lvl="1">
              <a:spcBef>
                <a:spcPct val="15000"/>
              </a:spcBef>
            </a:pPr>
            <a:r>
              <a:rPr lang="en-US" altLang="en-US" dirty="0">
                <a:solidFill>
                  <a:srgbClr val="00B0F0"/>
                </a:solidFill>
              </a:rPr>
              <a:t>poor risk management</a:t>
            </a:r>
          </a:p>
          <a:p>
            <a:pPr lvl="1">
              <a:lnSpc>
                <a:spcPct val="130000"/>
              </a:lnSpc>
              <a:spcBef>
                <a:spcPct val="15000"/>
              </a:spcBef>
              <a:buFontTx/>
              <a:buNone/>
            </a:pPr>
            <a:r>
              <a:rPr lang="en-US" altLang="en-US" sz="2000" dirty="0"/>
              <a:t>  </a:t>
            </a:r>
            <a:endParaRPr lang="en-US" altLang="en-US" sz="1800" dirty="0"/>
          </a:p>
        </p:txBody>
      </p:sp>
      <p:pic>
        <p:nvPicPr>
          <p:cNvPr id="3584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21</a:t>
            </a:fld>
            <a:endParaRPr lang="en-MY"/>
          </a:p>
        </p:txBody>
      </p:sp>
      <p:pic>
        <p:nvPicPr>
          <p:cNvPr id="25602" name="Picture 2" descr="C:\Users\SAN\AppData\Local\Microsoft\Windows\Temporary Internet Files\Content.IE5\9I2ZGI9E\MC90014071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140295"/>
            <a:ext cx="1774488" cy="159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34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8221662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Risk </a:t>
            </a:r>
            <a:r>
              <a:rPr lang="en-US" altLang="en-US" dirty="0" err="1"/>
              <a:t>identification:Component</a:t>
            </a:r>
            <a:r>
              <a:rPr lang="en-US" altLang="en-US" dirty="0"/>
              <a:t> Inspection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157163" y="1219200"/>
            <a:ext cx="8745537" cy="5097463"/>
          </a:xfrm>
        </p:spPr>
        <p:txBody>
          <a:bodyPr>
            <a:normAutofit/>
          </a:bodyPr>
          <a:lstStyle/>
          <a:p>
            <a:r>
              <a:rPr lang="en-US" altLang="en-US" dirty="0"/>
              <a:t>A technique for identifying product-related risks</a:t>
            </a:r>
          </a:p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D71FBD"/>
                </a:solidFill>
              </a:rPr>
              <a:t>each component</a:t>
            </a:r>
            <a:r>
              <a:rPr lang="en-US" altLang="en-US" dirty="0"/>
              <a:t> of the system-to-be:  human, hardware devices, software component, DB, ...</a:t>
            </a:r>
          </a:p>
          <a:p>
            <a:pPr lvl="1"/>
            <a:r>
              <a:rPr lang="en-US" altLang="en-US" dirty="0">
                <a:solidFill>
                  <a:srgbClr val="D71FBD"/>
                </a:solidFill>
              </a:rPr>
              <a:t>can it fail? </a:t>
            </a:r>
          </a:p>
          <a:p>
            <a:pPr lvl="1"/>
            <a:r>
              <a:rPr lang="en-US" altLang="en-US" dirty="0">
                <a:solidFill>
                  <a:srgbClr val="D71FBD"/>
                </a:solidFill>
              </a:rPr>
              <a:t>how? </a:t>
            </a:r>
          </a:p>
          <a:p>
            <a:pPr lvl="1"/>
            <a:r>
              <a:rPr lang="en-US" altLang="en-US" dirty="0">
                <a:solidFill>
                  <a:srgbClr val="D71FBD"/>
                </a:solidFill>
              </a:rPr>
              <a:t>why? </a:t>
            </a:r>
          </a:p>
          <a:p>
            <a:pPr lvl="1"/>
            <a:r>
              <a:rPr lang="en-US" altLang="en-US" dirty="0">
                <a:solidFill>
                  <a:srgbClr val="D71FBD"/>
                </a:solidFill>
              </a:rPr>
              <a:t>what are possible consequences? </a:t>
            </a:r>
          </a:p>
          <a:p>
            <a:pPr lvl="1">
              <a:buFontTx/>
              <a:buNone/>
            </a:pPr>
            <a:r>
              <a:rPr lang="en-US" altLang="en-US" sz="2000" dirty="0"/>
              <a:t>e.g. Let’s discuss in lecture…</a:t>
            </a:r>
          </a:p>
          <a:p>
            <a:pPr lvl="1">
              <a:buFontTx/>
              <a:buNone/>
            </a:pPr>
            <a:r>
              <a:rPr lang="en-US" altLang="en-US" sz="2000" dirty="0"/>
              <a:t>  </a:t>
            </a: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Can use to review on finer-grained components </a:t>
            </a:r>
            <a:r>
              <a:rPr lang="en-US" altLang="en-US" dirty="0">
                <a:solidFill>
                  <a:schemeClr val="tx2"/>
                </a:solidFill>
              </a:rPr>
              <a:t>=&gt;</a:t>
            </a:r>
            <a:r>
              <a:rPr lang="en-US" altLang="en-US" dirty="0"/>
              <a:t> more accurate analysis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 dirty="0"/>
              <a:t>e.g.  </a:t>
            </a:r>
            <a:r>
              <a:rPr lang="en-US" altLang="en-US" sz="2000" dirty="0">
                <a:solidFill>
                  <a:srgbClr val="5F5F5F"/>
                </a:solidFill>
              </a:rPr>
              <a:t>acceleration controller, doors controller, track sensors</a:t>
            </a:r>
            <a:r>
              <a:rPr lang="en-US" altLang="en-US" sz="2000" dirty="0"/>
              <a:t>, ...</a:t>
            </a: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22</a:t>
            </a:fld>
            <a:endParaRPr lang="en-MY"/>
          </a:p>
        </p:txBody>
      </p:sp>
      <p:pic>
        <p:nvPicPr>
          <p:cNvPr id="26626" name="Picture 2" descr="C:\Users\SAN\AppData\Local\Microsoft\Windows\Temporary Internet Files\Content.IE5\K3CFTSB4\MC900434929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525" y="5029428"/>
            <a:ext cx="1371372" cy="18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C:\Users\SAN\AppData\Local\Microsoft\Windows\Temporary Internet Files\Content.IE5\Z37HZHEI\MM900178141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438400"/>
            <a:ext cx="1847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775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731125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Risk identification: Risk Trees</a:t>
            </a:r>
          </a:p>
        </p:txBody>
      </p:sp>
      <p:sp>
        <p:nvSpPr>
          <p:cNvPr id="1409027" name="Rectangle 3"/>
          <p:cNvSpPr>
            <a:spLocks noGrp="1" noChangeArrowheads="1"/>
          </p:cNvSpPr>
          <p:nvPr>
            <p:ph idx="1"/>
          </p:nvPr>
        </p:nvSpPr>
        <p:spPr>
          <a:xfrm>
            <a:off x="157163" y="1195388"/>
            <a:ext cx="8986837" cy="4978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/>
              <a:t>Risk Trees - More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systematic</a:t>
            </a:r>
            <a:r>
              <a:rPr lang="en-US" dirty="0"/>
              <a:t> technique on component inspection </a:t>
            </a:r>
          </a:p>
          <a:p>
            <a:pPr>
              <a:lnSpc>
                <a:spcPct val="100000"/>
              </a:lnSpc>
              <a:defRPr/>
            </a:pPr>
            <a:r>
              <a:rPr lang="en-US" dirty="0"/>
              <a:t>Tree organization for causal linking of </a:t>
            </a:r>
            <a:r>
              <a:rPr lang="en-US" dirty="0">
                <a:solidFill>
                  <a:srgbClr val="D71FBD"/>
                </a:solidFill>
              </a:rPr>
              <a:t>failures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causes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consequences</a:t>
            </a:r>
            <a:r>
              <a:rPr lang="en-US" dirty="0"/>
              <a:t> </a:t>
            </a:r>
          </a:p>
          <a:p>
            <a:pPr lvl="1">
              <a:defRPr/>
            </a:pPr>
            <a:r>
              <a:rPr lang="en-US" dirty="0" err="1"/>
              <a:t>Eg</a:t>
            </a:r>
            <a:r>
              <a:rPr lang="en-US" dirty="0"/>
              <a:t>. Called </a:t>
            </a:r>
            <a:r>
              <a:rPr lang="en-US" i="1" dirty="0"/>
              <a:t>fault trees</a:t>
            </a:r>
            <a:r>
              <a:rPr lang="en-US" dirty="0"/>
              <a:t> in safety, </a:t>
            </a:r>
            <a:r>
              <a:rPr lang="en-US" i="1" dirty="0"/>
              <a:t>threat trees</a:t>
            </a:r>
            <a:r>
              <a:rPr lang="en-US" dirty="0"/>
              <a:t> in security</a:t>
            </a:r>
          </a:p>
          <a:p>
            <a:pPr>
              <a:spcBef>
                <a:spcPct val="6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Failure node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=  independent failure event or condition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decomposable or basic nodes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AND/OR links</a:t>
            </a:r>
            <a:r>
              <a:rPr lang="en-US" dirty="0"/>
              <a:t>: causal links through logical nodes ...</a:t>
            </a:r>
          </a:p>
          <a:p>
            <a:pPr lvl="1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AND-node</a:t>
            </a:r>
            <a:r>
              <a:rPr lang="en-US" dirty="0"/>
              <a:t>: child nodes must all occur for parent node to occur as consequence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OR-node</a:t>
            </a:r>
            <a:r>
              <a:rPr lang="en-US" dirty="0"/>
              <a:t>: only one child node needs to occur</a:t>
            </a:r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23</a:t>
            </a:fld>
            <a:endParaRPr lang="en-MY"/>
          </a:p>
        </p:txBody>
      </p:sp>
      <p:pic>
        <p:nvPicPr>
          <p:cNvPr id="27650" name="Picture 2" descr="C:\Users\SAN\AppData\Local\Microsoft\Windows\Temporary Internet Files\Content.IE5\K3CFTSB4\MC900434822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953000"/>
            <a:ext cx="20574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82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28600"/>
            <a:ext cx="7072312" cy="762000"/>
          </a:xfrm>
        </p:spPr>
        <p:txBody>
          <a:bodyPr>
            <a:normAutofit/>
          </a:bodyPr>
          <a:lstStyle/>
          <a:p>
            <a:r>
              <a:rPr lang="en-US" altLang="en-US"/>
              <a:t>Risk tree:  example</a:t>
            </a:r>
          </a:p>
        </p:txBody>
      </p:sp>
      <p:graphicFrame>
        <p:nvGraphicFramePr>
          <p:cNvPr id="8194" name="Object 6"/>
          <p:cNvGraphicFramePr>
            <a:graphicFrameLocks noChangeAspect="1"/>
          </p:cNvGraphicFramePr>
          <p:nvPr/>
        </p:nvGraphicFramePr>
        <p:xfrm>
          <a:off x="57150" y="1439863"/>
          <a:ext cx="9144000" cy="419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" name="Picture" r:id="rId3" imgW="6300360" imgH="2989440" progId="Word.Picture.8">
                  <p:embed/>
                </p:oleObj>
              </mc:Choice>
              <mc:Fallback>
                <p:oleObj name="Picture" r:id="rId3" imgW="6300360" imgH="298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" y="1439863"/>
                        <a:ext cx="9144000" cy="419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6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092311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7815263" cy="8509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Building risk trees:</a:t>
            </a:r>
            <a:br>
              <a:rPr lang="en-US" altLang="en-US" dirty="0"/>
            </a:br>
            <a:r>
              <a:rPr lang="en-US" altLang="en-US" dirty="0"/>
              <a:t> heuristic identification of failure nodes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>
          <a:xfrm>
            <a:off x="157163" y="1538288"/>
            <a:ext cx="8702675" cy="48196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Checklists, component failure</a:t>
            </a:r>
          </a:p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Guidewords</a:t>
            </a:r>
            <a:r>
              <a:rPr lang="en-US" altLang="en-US" dirty="0"/>
              <a:t> =  </a:t>
            </a:r>
            <a:r>
              <a:rPr lang="en-US" altLang="en-US" dirty="0">
                <a:solidFill>
                  <a:srgbClr val="D71FBD"/>
                </a:solidFill>
              </a:rPr>
              <a:t>keyword-based patterns of failure</a:t>
            </a:r>
          </a:p>
          <a:p>
            <a:pPr lvl="1">
              <a:lnSpc>
                <a:spcPct val="140000"/>
              </a:lnSpc>
            </a:pPr>
            <a:r>
              <a:rPr lang="en-US" altLang="en-US" dirty="0"/>
              <a:t>NO:  </a:t>
            </a:r>
            <a:r>
              <a:rPr kumimoji="0" lang="en-US" altLang="en-US" dirty="0"/>
              <a:t>“something is missing”</a:t>
            </a:r>
          </a:p>
          <a:p>
            <a:pPr lvl="1">
              <a:lnSpc>
                <a:spcPct val="140000"/>
              </a:lnSpc>
            </a:pPr>
            <a:r>
              <a:rPr kumimoji="0" lang="en-US" altLang="en-US" dirty="0"/>
              <a:t>MORE:  “there are more things than expected”</a:t>
            </a:r>
          </a:p>
          <a:p>
            <a:pPr lvl="1">
              <a:lnSpc>
                <a:spcPct val="140000"/>
              </a:lnSpc>
            </a:pPr>
            <a:r>
              <a:rPr kumimoji="0" lang="en-US" altLang="en-US" dirty="0"/>
              <a:t>LESS:  “there are fewer things than expected”</a:t>
            </a:r>
          </a:p>
          <a:p>
            <a:pPr lvl="1">
              <a:lnSpc>
                <a:spcPct val="140000"/>
              </a:lnSpc>
            </a:pPr>
            <a:r>
              <a:rPr kumimoji="0" lang="en-US" altLang="en-US" dirty="0"/>
              <a:t>BEFORE:  “something occurs earlier than expected”</a:t>
            </a:r>
          </a:p>
          <a:p>
            <a:pPr lvl="1">
              <a:lnSpc>
                <a:spcPct val="140000"/>
              </a:lnSpc>
            </a:pPr>
            <a:r>
              <a:rPr kumimoji="0" lang="en-US" altLang="en-US" dirty="0"/>
              <a:t>AFTER:  “something occurs later than expected”</a:t>
            </a:r>
          </a:p>
          <a:p>
            <a:pPr>
              <a:lnSpc>
                <a:spcPct val="120000"/>
              </a:lnSpc>
            </a:pPr>
            <a:r>
              <a:rPr kumimoji="0" lang="en-US" altLang="en-US" dirty="0"/>
              <a:t>But ... problems frequently due to </a:t>
            </a:r>
            <a:r>
              <a:rPr kumimoji="0" lang="en-US" altLang="en-US" i="1" dirty="0"/>
              <a:t>combinations</a:t>
            </a:r>
            <a:r>
              <a:rPr kumimoji="0" lang="en-US" altLang="en-US" dirty="0"/>
              <a:t> of basic failure events/conditions ...</a:t>
            </a:r>
          </a:p>
        </p:txBody>
      </p:sp>
      <p:pic>
        <p:nvPicPr>
          <p:cNvPr id="38916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119063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52462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7731125" cy="10795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Analyzing failure combinations:</a:t>
            </a:r>
            <a:br>
              <a:rPr lang="en-US" altLang="en-US" dirty="0"/>
            </a:br>
            <a:r>
              <a:rPr lang="en-US" altLang="en-US" dirty="0"/>
              <a:t> cut set of a risk tree</a:t>
            </a:r>
          </a:p>
        </p:txBody>
      </p:sp>
      <p:sp>
        <p:nvSpPr>
          <p:cNvPr id="1412102" name="Rectangle 6"/>
          <p:cNvSpPr>
            <a:spLocks noGrp="1" noChangeArrowheads="1"/>
          </p:cNvSpPr>
          <p:nvPr>
            <p:ph idx="1"/>
          </p:nvPr>
        </p:nvSpPr>
        <p:spPr>
          <a:xfrm>
            <a:off x="42863" y="1495425"/>
            <a:ext cx="9144000" cy="497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Cut set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risk tree RT:  set of minimal AND-</a:t>
            </a:r>
            <a:r>
              <a:rPr lang="en-US" i="1" dirty="0"/>
              <a:t>combinations</a:t>
            </a:r>
            <a:r>
              <a:rPr lang="en-US" dirty="0"/>
              <a:t> of RT’s leaf nodes sufficient for causing RT’s root node</a:t>
            </a:r>
          </a:p>
          <a:p>
            <a:pPr lvl="1">
              <a:lnSpc>
                <a:spcPct val="120000"/>
              </a:lnSpc>
              <a:defRPr/>
            </a:pPr>
            <a:r>
              <a:rPr lang="en-US" dirty="0">
                <a:solidFill>
                  <a:srgbClr val="D71FB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Cut-set tree</a:t>
            </a:r>
            <a:r>
              <a:rPr lang="en-US" dirty="0">
                <a:solidFill>
                  <a:srgbClr val="D71FBD"/>
                </a:solidFill>
              </a:rPr>
              <a:t> of RT: 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 of its leaf nodes </a:t>
            </a:r>
            <a:r>
              <a:rPr lang="en-US" dirty="0">
                <a:solidFill>
                  <a:srgbClr val="D71FBD"/>
                </a:solidFill>
              </a:rPr>
              <a:t>=  RT’s cut set</a:t>
            </a:r>
          </a:p>
          <a:p>
            <a:pPr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dirty="0"/>
              <a:t>Derivation of cut-set tree CST of RT:</a:t>
            </a:r>
          </a:p>
          <a:p>
            <a:pPr lvl="1">
              <a:lnSpc>
                <a:spcPct val="90000"/>
              </a:lnSpc>
              <a:spcBef>
                <a:spcPct val="60000"/>
              </a:spcBef>
              <a:defRPr/>
            </a:pPr>
            <a:r>
              <a:rPr lang="en-US" dirty="0"/>
              <a:t>CST’s top node := RT’s top logical node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dirty="0"/>
              <a:t> current CST node is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OR</a:t>
            </a:r>
            <a:r>
              <a:rPr lang="en-US" dirty="0"/>
              <a:t>-node: 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Tx/>
              <a:buNone/>
              <a:defRPr/>
            </a:pPr>
            <a:r>
              <a:rPr lang="en-US" dirty="0"/>
              <a:t>      expand it with RT’s corresponding alternative child nodes</a:t>
            </a:r>
          </a:p>
          <a:p>
            <a:pPr lvl="1">
              <a:lnSpc>
                <a:spcPct val="60000"/>
              </a:lnSpc>
              <a:spcBef>
                <a:spcPct val="60000"/>
              </a:spcBef>
              <a:buFontTx/>
              <a:buNone/>
              <a:defRPr/>
            </a:pPr>
            <a:r>
              <a:rPr lang="en-US" dirty="0"/>
              <a:t>   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If</a:t>
            </a:r>
            <a:r>
              <a:rPr lang="en-US" dirty="0"/>
              <a:t> current CST node is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AND</a:t>
            </a:r>
            <a:r>
              <a:rPr lang="en-US" dirty="0"/>
              <a:t>-node: </a:t>
            </a:r>
          </a:p>
          <a:p>
            <a:pPr lvl="1">
              <a:spcBef>
                <a:spcPct val="10000"/>
              </a:spcBef>
              <a:buFontTx/>
              <a:buNone/>
              <a:defRPr/>
            </a:pPr>
            <a:r>
              <a:rPr lang="en-US" dirty="0"/>
              <a:t>      expand it in single aggregation of RT’s conjoined child nodes</a:t>
            </a:r>
          </a:p>
          <a:p>
            <a:pPr lvl="1">
              <a:spcBef>
                <a:spcPct val="40000"/>
              </a:spcBef>
              <a:defRPr/>
            </a:pPr>
            <a:r>
              <a:rPr lang="en-US" dirty="0"/>
              <a:t>Termination when CST’s child nodes are all aggregations of leaf nodes from RT</a:t>
            </a:r>
          </a:p>
        </p:txBody>
      </p:sp>
      <p:pic>
        <p:nvPicPr>
          <p:cNvPr id="3994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381000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5974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7138" y="214313"/>
            <a:ext cx="7731125" cy="10795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Cut-set tree derivation:  example</a:t>
            </a:r>
          </a:p>
        </p:txBody>
      </p:sp>
      <p:sp>
        <p:nvSpPr>
          <p:cNvPr id="1413124" name="Rectangle 4"/>
          <p:cNvSpPr>
            <a:spLocks noGrp="1" noChangeArrowheads="1"/>
          </p:cNvSpPr>
          <p:nvPr>
            <p:ph idx="1"/>
          </p:nvPr>
        </p:nvSpPr>
        <p:spPr>
          <a:xfrm>
            <a:off x="141287" y="5334000"/>
            <a:ext cx="9009121" cy="129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sz="2000" dirty="0"/>
              <a:t>Cut set</a:t>
            </a:r>
            <a:r>
              <a:rPr kumimoji="0" lang="en-US" sz="1000" dirty="0"/>
              <a:t> </a:t>
            </a:r>
            <a:r>
              <a:rPr lang="en-US" sz="1500" dirty="0"/>
              <a:t>=</a:t>
            </a:r>
            <a:r>
              <a:rPr kumimoji="0" lang="en-US" sz="1000" dirty="0"/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{{TM,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WR},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WA},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WS},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WI},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DAF},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SF},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{TM,</a:t>
            </a:r>
            <a:r>
              <a:rPr kumimoji="0" lang="en-US" sz="10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 </a:t>
            </a:r>
            <a:r>
              <a:rPr kumimoji="0" lang="en-US" sz="1800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PFDO}}</a:t>
            </a:r>
          </a:p>
          <a:p>
            <a:pPr algn="ctr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kumimoji="0" lang="en-US" sz="2000" b="1" i="1" dirty="0">
                <a:solidFill>
                  <a:srgbClr val="D71F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i.e. </a:t>
            </a:r>
            <a:r>
              <a:rPr kumimoji="0"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</a:t>
            </a:r>
            <a:r>
              <a:rPr 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combinations of bad circumstances for root risk to occur</a:t>
            </a:r>
          </a:p>
        </p:txBody>
      </p:sp>
      <p:graphicFrame>
        <p:nvGraphicFramePr>
          <p:cNvPr id="9218" name="Object 5"/>
          <p:cNvGraphicFramePr>
            <a:graphicFrameLocks noChangeAspect="1"/>
          </p:cNvGraphicFramePr>
          <p:nvPr/>
        </p:nvGraphicFramePr>
        <p:xfrm>
          <a:off x="-33338" y="1570038"/>
          <a:ext cx="9067801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Picture" r:id="rId3" imgW="6570360" imgH="2629440" progId="Word.Picture.8">
                  <p:embed/>
                </p:oleObj>
              </mc:Choice>
              <mc:Fallback>
                <p:oleObj name="Picture" r:id="rId3" imgW="6570360" imgH="262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338" y="1570038"/>
                        <a:ext cx="9067801" cy="362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" y="304800"/>
            <a:ext cx="93027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220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1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1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57200"/>
            <a:ext cx="6873875" cy="963612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Risk identification:  </a:t>
            </a:r>
            <a:br>
              <a:rPr lang="en-US" altLang="en-US" dirty="0"/>
            </a:br>
            <a:r>
              <a:rPr lang="en-US" altLang="en-US" dirty="0"/>
              <a:t>using elicitation techniques</a:t>
            </a:r>
          </a:p>
        </p:txBody>
      </p:sp>
      <p:sp>
        <p:nvSpPr>
          <p:cNvPr id="1414147" name="Rectangle 3"/>
          <p:cNvSpPr>
            <a:spLocks noGrp="1" noChangeArrowheads="1"/>
          </p:cNvSpPr>
          <p:nvPr>
            <p:ph idx="1"/>
          </p:nvPr>
        </p:nvSpPr>
        <p:spPr>
          <a:xfrm>
            <a:off x="139937" y="1621624"/>
            <a:ext cx="8869362" cy="4978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D71FB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Scenarios</a:t>
            </a:r>
            <a:r>
              <a:rPr lang="en-US" dirty="0"/>
              <a:t> to point out failures from </a:t>
            </a:r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IF </a:t>
            </a:r>
            <a:r>
              <a:rPr lang="en-US" dirty="0"/>
              <a:t>questions</a:t>
            </a:r>
          </a:p>
          <a:p>
            <a:pPr lvl="1">
              <a:defRPr/>
            </a:pPr>
            <a:r>
              <a:rPr lang="en-US" dirty="0">
                <a:solidFill>
                  <a:srgbClr val="00B0F0"/>
                </a:solidFill>
              </a:rPr>
              <a:t>WHAT IF </a:t>
            </a:r>
            <a:r>
              <a:rPr lang="en-US" dirty="0"/>
              <a:t>… interactions not occurring</a:t>
            </a:r>
          </a:p>
          <a:p>
            <a:pPr lvl="1">
              <a:defRPr/>
            </a:pPr>
            <a:r>
              <a:rPr lang="en-US" dirty="0">
                <a:solidFill>
                  <a:srgbClr val="00B0F0"/>
                </a:solidFill>
              </a:rPr>
              <a:t>WHAT IF </a:t>
            </a:r>
            <a:r>
              <a:rPr lang="en-US" dirty="0"/>
              <a:t>… interactions occurring too late</a:t>
            </a:r>
          </a:p>
          <a:p>
            <a:pPr lvl="1">
              <a:defRPr/>
            </a:pPr>
            <a:r>
              <a:rPr lang="en-US" dirty="0">
                <a:solidFill>
                  <a:srgbClr val="00B0F0"/>
                </a:solidFill>
              </a:rPr>
              <a:t>WHAT IF </a:t>
            </a:r>
            <a:r>
              <a:rPr lang="en-US" dirty="0"/>
              <a:t>… unexpected interactions </a:t>
            </a:r>
            <a:r>
              <a:rPr lang="en-US" sz="2000" dirty="0"/>
              <a:t>(e.g. under wrong conditions)</a:t>
            </a:r>
            <a:endParaRPr lang="en-US" dirty="0"/>
          </a:p>
          <a:p>
            <a:pPr lvl="1">
              <a:defRPr/>
            </a:pPr>
            <a:r>
              <a:rPr lang="en-US" sz="2000" dirty="0">
                <a:solidFill>
                  <a:srgbClr val="00B0F0"/>
                </a:solidFill>
              </a:rPr>
              <a:t>WHAT IF </a:t>
            </a:r>
            <a:r>
              <a:rPr lang="en-US" sz="2000" dirty="0"/>
              <a:t>...</a:t>
            </a:r>
          </a:p>
          <a:p>
            <a:pPr>
              <a:lnSpc>
                <a:spcPct val="170000"/>
              </a:lnSpc>
              <a:defRPr/>
            </a:pPr>
            <a:r>
              <a:rPr lang="en-US" dirty="0">
                <a:solidFill>
                  <a:srgbClr val="D71FB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Knowledge reuse</a:t>
            </a:r>
            <a:r>
              <a:rPr lang="en-US" dirty="0"/>
              <a:t>:  typical risks from similar systems</a:t>
            </a:r>
          </a:p>
          <a:p>
            <a:pPr>
              <a:lnSpc>
                <a:spcPct val="120000"/>
              </a:lnSpc>
              <a:spcBef>
                <a:spcPct val="60000"/>
              </a:spcBef>
              <a:defRPr/>
            </a:pPr>
            <a:r>
              <a:rPr lang="en-US" dirty="0">
                <a:solidFill>
                  <a:srgbClr val="D71FB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Group sessions</a:t>
            </a:r>
            <a:r>
              <a:rPr lang="en-US" dirty="0">
                <a:solidFill>
                  <a:srgbClr val="D71FBD"/>
                </a:solidFill>
              </a:rPr>
              <a:t> </a:t>
            </a:r>
            <a:r>
              <a:rPr lang="en-US" dirty="0" err="1"/>
              <a:t>focussed</a:t>
            </a:r>
            <a:r>
              <a:rPr lang="en-US" dirty="0"/>
              <a:t> on identification of project-specific risks</a:t>
            </a:r>
          </a:p>
        </p:txBody>
      </p:sp>
      <p:pic>
        <p:nvPicPr>
          <p:cNvPr id="40964" name="Picture 5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7" y="381001"/>
            <a:ext cx="9794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28</a:t>
            </a:fld>
            <a:endParaRPr lang="en-MY"/>
          </a:p>
        </p:txBody>
      </p:sp>
      <p:pic>
        <p:nvPicPr>
          <p:cNvPr id="28674" name="Picture 2" descr="C:\Users\SAN\AppData\Local\Microsoft\Windows\Temporary Internet Files\Content.IE5\K3CFTSB4\MP900402960[2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838700"/>
            <a:ext cx="26289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379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6400800" cy="6397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Risk assessment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idx="1"/>
          </p:nvPr>
        </p:nvSpPr>
        <p:spPr>
          <a:xfrm>
            <a:off x="284163" y="3041650"/>
            <a:ext cx="8705850" cy="34274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/>
              <a:t>:  </a:t>
            </a:r>
          </a:p>
          <a:p>
            <a:pPr lvl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assess </a:t>
            </a:r>
            <a:r>
              <a:rPr lang="en-US" b="1" dirty="0">
                <a:solidFill>
                  <a:srgbClr val="D71F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likelihood of risks </a:t>
            </a:r>
            <a:r>
              <a:rPr lang="en-US" sz="22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rgbClr val="D71F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severity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lvl="1">
              <a:defRPr/>
            </a:pP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likelihood of consequences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lvl="1"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high-priority risks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 types of risk assessment: </a:t>
            </a:r>
          </a:p>
          <a:p>
            <a:pPr lvl="1">
              <a:defRPr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Qualitative</a:t>
            </a:r>
            <a:r>
              <a:rPr lang="en-US" dirty="0"/>
              <a:t> assessment</a:t>
            </a:r>
          </a:p>
          <a:p>
            <a:pPr lvl="1">
              <a:defRPr/>
            </a:pPr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 </a:t>
            </a:r>
            <a:r>
              <a:rPr lang="en-US" dirty="0"/>
              <a:t>assessment</a:t>
            </a:r>
          </a:p>
        </p:txBody>
      </p:sp>
      <p:pic>
        <p:nvPicPr>
          <p:cNvPr id="10245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04800"/>
            <a:ext cx="12112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173038" y="1204913"/>
          <a:ext cx="8928100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Picture" r:id="rId4" imgW="4590360" imgH="829440" progId="Word.Picture.8">
                  <p:embed/>
                </p:oleObj>
              </mc:Choice>
              <mc:Fallback>
                <p:oleObj name="Picture" r:id="rId4" imgW="4590360" imgH="82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204913"/>
                        <a:ext cx="8928100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9757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2738438" y="1198563"/>
            <a:ext cx="4021137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03" name="Rectangle 3"/>
          <p:cNvSpPr>
            <a:spLocks noChangeArrowheads="1"/>
          </p:cNvSpPr>
          <p:nvPr/>
        </p:nvSpPr>
        <p:spPr bwMode="auto">
          <a:xfrm>
            <a:off x="2463800" y="6088063"/>
            <a:ext cx="4321175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04" name="Rectangle 4"/>
          <p:cNvSpPr>
            <a:spLocks noChangeArrowheads="1"/>
          </p:cNvSpPr>
          <p:nvPr/>
        </p:nvSpPr>
        <p:spPr bwMode="auto">
          <a:xfrm>
            <a:off x="5153025" y="4430713"/>
            <a:ext cx="2878138" cy="94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6629" name="Group 5"/>
          <p:cNvGrpSpPr>
            <a:grpSpLocks/>
          </p:cNvGrpSpPr>
          <p:nvPr/>
        </p:nvGrpSpPr>
        <p:grpSpPr bwMode="auto">
          <a:xfrm>
            <a:off x="4297363" y="1778000"/>
            <a:ext cx="150812" cy="3614738"/>
            <a:chOff x="2779" y="1129"/>
            <a:chExt cx="189" cy="2609"/>
          </a:xfrm>
        </p:grpSpPr>
        <p:sp>
          <p:nvSpPr>
            <p:cNvPr id="1382406" name="Line 6"/>
            <p:cNvSpPr>
              <a:spLocks noChangeShapeType="1"/>
            </p:cNvSpPr>
            <p:nvPr/>
          </p:nvSpPr>
          <p:spPr bwMode="auto">
            <a:xfrm>
              <a:off x="2874" y="1263"/>
              <a:ext cx="0" cy="2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07" name="Freeform 7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/>
              <a:ahLst/>
              <a:cxnLst>
                <a:cxn ang="0">
                  <a:pos x="173" y="168"/>
                </a:cxn>
                <a:cxn ang="0">
                  <a:pos x="79" y="0"/>
                </a:cxn>
                <a:cxn ang="0">
                  <a:pos x="0" y="168"/>
                </a:cxn>
                <a:cxn ang="0">
                  <a:pos x="173" y="168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08" name="Freeform 8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5" y="168"/>
                </a:cxn>
                <a:cxn ang="0">
                  <a:pos x="173" y="0"/>
                </a:cxn>
                <a:cxn ang="0">
                  <a:pos x="0" y="0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grpSp>
        <p:nvGrpSpPr>
          <p:cNvPr id="26630" name="Group 9"/>
          <p:cNvGrpSpPr>
            <a:grpSpLocks/>
          </p:cNvGrpSpPr>
          <p:nvPr/>
        </p:nvGrpSpPr>
        <p:grpSpPr bwMode="auto">
          <a:xfrm>
            <a:off x="935038" y="3298825"/>
            <a:ext cx="6911975" cy="233363"/>
            <a:chOff x="1190" y="2300"/>
            <a:chExt cx="3415" cy="200"/>
          </a:xfrm>
        </p:grpSpPr>
        <p:sp>
          <p:nvSpPr>
            <p:cNvPr id="1382410" name="Line 10"/>
            <p:cNvSpPr>
              <a:spLocks noChangeShapeType="1"/>
            </p:cNvSpPr>
            <p:nvPr/>
          </p:nvSpPr>
          <p:spPr bwMode="auto">
            <a:xfrm flipH="1">
              <a:off x="1316" y="2401"/>
              <a:ext cx="3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11" name="Freeform 11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/>
              <a:ahLst/>
              <a:cxnLst>
                <a:cxn ang="0">
                  <a:pos x="0" y="184"/>
                </a:cxn>
                <a:cxn ang="0">
                  <a:pos x="158" y="84"/>
                </a:cxn>
                <a:cxn ang="0">
                  <a:pos x="0" y="0"/>
                </a:cxn>
                <a:cxn ang="0">
                  <a:pos x="0" y="184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82412" name="Freeform 12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/>
              <a:ahLst/>
              <a:cxnLst>
                <a:cxn ang="0">
                  <a:pos x="158" y="0"/>
                </a:cxn>
                <a:cxn ang="0">
                  <a:pos x="0" y="100"/>
                </a:cxn>
                <a:cxn ang="0">
                  <a:pos x="158" y="184"/>
                </a:cxn>
                <a:cxn ang="0">
                  <a:pos x="158" y="0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1382413" name="Rectangle 13"/>
          <p:cNvSpPr>
            <a:spLocks noChangeArrowheads="1"/>
          </p:cNvSpPr>
          <p:nvPr/>
        </p:nvSpPr>
        <p:spPr bwMode="auto">
          <a:xfrm>
            <a:off x="3522663" y="3349625"/>
            <a:ext cx="1173162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14" name="Rectangle 14"/>
          <p:cNvSpPr>
            <a:spLocks noChangeArrowheads="1"/>
          </p:cNvSpPr>
          <p:nvPr/>
        </p:nvSpPr>
        <p:spPr bwMode="auto">
          <a:xfrm>
            <a:off x="3687763" y="3460750"/>
            <a:ext cx="492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>
                <a:solidFill>
                  <a:srgbClr val="000000"/>
                </a:solidFill>
                <a:effectLst/>
                <a:latin typeface="Arial" pitchFamily="34" charset="0"/>
              </a:rPr>
              <a:t>start</a:t>
            </a: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15" name="Freeform 15"/>
          <p:cNvSpPr>
            <a:spLocks/>
          </p:cNvSpPr>
          <p:nvPr/>
        </p:nvSpPr>
        <p:spPr bwMode="auto">
          <a:xfrm>
            <a:off x="3876675" y="2997200"/>
            <a:ext cx="554038" cy="417513"/>
          </a:xfrm>
          <a:custGeom>
            <a:avLst/>
            <a:gdLst/>
            <a:ahLst/>
            <a:cxnLst>
              <a:cxn ang="0">
                <a:pos x="0" y="301"/>
              </a:cxn>
              <a:cxn ang="0">
                <a:pos x="32" y="318"/>
              </a:cxn>
              <a:cxn ang="0">
                <a:pos x="63" y="234"/>
              </a:cxn>
              <a:cxn ang="0">
                <a:pos x="48" y="234"/>
              </a:cxn>
              <a:cxn ang="0">
                <a:pos x="48" y="251"/>
              </a:cxn>
              <a:cxn ang="0">
                <a:pos x="95" y="184"/>
              </a:cxn>
              <a:cxn ang="0">
                <a:pos x="95" y="184"/>
              </a:cxn>
              <a:cxn ang="0">
                <a:pos x="126" y="151"/>
              </a:cxn>
              <a:cxn ang="0">
                <a:pos x="158" y="117"/>
              </a:cxn>
              <a:cxn ang="0">
                <a:pos x="252" y="67"/>
              </a:cxn>
              <a:cxn ang="0">
                <a:pos x="331" y="34"/>
              </a:cxn>
              <a:cxn ang="0">
                <a:pos x="315" y="17"/>
              </a:cxn>
              <a:cxn ang="0">
                <a:pos x="315" y="34"/>
              </a:cxn>
              <a:cxn ang="0">
                <a:pos x="394" y="34"/>
              </a:cxn>
              <a:cxn ang="0">
                <a:pos x="394" y="0"/>
              </a:cxn>
              <a:cxn ang="0">
                <a:pos x="331" y="0"/>
              </a:cxn>
              <a:cxn ang="0">
                <a:pos x="315" y="0"/>
              </a:cxn>
              <a:cxn ang="0">
                <a:pos x="236" y="34"/>
              </a:cxn>
              <a:cxn ang="0">
                <a:pos x="142" y="84"/>
              </a:cxn>
              <a:cxn ang="0">
                <a:pos x="111" y="117"/>
              </a:cxn>
              <a:cxn ang="0">
                <a:pos x="79" y="168"/>
              </a:cxn>
              <a:cxn ang="0">
                <a:pos x="79" y="168"/>
              </a:cxn>
              <a:cxn ang="0">
                <a:pos x="79" y="151"/>
              </a:cxn>
              <a:cxn ang="0">
                <a:pos x="32" y="218"/>
              </a:cxn>
              <a:cxn ang="0">
                <a:pos x="32" y="234"/>
              </a:cxn>
              <a:cxn ang="0">
                <a:pos x="32" y="234"/>
              </a:cxn>
              <a:cxn ang="0">
                <a:pos x="0" y="301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969696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82416" name="Freeform 16"/>
          <p:cNvSpPr>
            <a:spLocks/>
          </p:cNvSpPr>
          <p:nvPr/>
        </p:nvSpPr>
        <p:spPr bwMode="auto">
          <a:xfrm>
            <a:off x="4400550" y="2976563"/>
            <a:ext cx="738188" cy="4603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3"/>
              </a:cxn>
              <a:cxn ang="0">
                <a:pos x="126" y="50"/>
              </a:cxn>
              <a:cxn ang="0">
                <a:pos x="252" y="83"/>
              </a:cxn>
              <a:cxn ang="0">
                <a:pos x="362" y="150"/>
              </a:cxn>
              <a:cxn ang="0">
                <a:pos x="409" y="184"/>
              </a:cxn>
              <a:cxn ang="0">
                <a:pos x="440" y="217"/>
              </a:cxn>
              <a:cxn ang="0">
                <a:pos x="456" y="250"/>
              </a:cxn>
              <a:cxn ang="0">
                <a:pos x="472" y="234"/>
              </a:cxn>
              <a:cxn ang="0">
                <a:pos x="456" y="234"/>
              </a:cxn>
              <a:cxn ang="0">
                <a:pos x="472" y="284"/>
              </a:cxn>
              <a:cxn ang="0">
                <a:pos x="472" y="351"/>
              </a:cxn>
              <a:cxn ang="0">
                <a:pos x="503" y="351"/>
              </a:cxn>
              <a:cxn ang="0">
                <a:pos x="503" y="284"/>
              </a:cxn>
              <a:cxn ang="0">
                <a:pos x="488" y="234"/>
              </a:cxn>
              <a:cxn ang="0">
                <a:pos x="472" y="217"/>
              </a:cxn>
              <a:cxn ang="0">
                <a:pos x="456" y="184"/>
              </a:cxn>
              <a:cxn ang="0">
                <a:pos x="425" y="150"/>
              </a:cxn>
              <a:cxn ang="0">
                <a:pos x="377" y="117"/>
              </a:cxn>
              <a:cxn ang="0">
                <a:pos x="267" y="50"/>
              </a:cxn>
              <a:cxn ang="0">
                <a:pos x="141" y="16"/>
              </a:cxn>
              <a:cxn ang="0">
                <a:pos x="0" y="0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GB"/>
          </a:p>
        </p:txBody>
      </p:sp>
      <p:grpSp>
        <p:nvGrpSpPr>
          <p:cNvPr id="26635" name="Group 18"/>
          <p:cNvGrpSpPr>
            <a:grpSpLocks/>
          </p:cNvGrpSpPr>
          <p:nvPr/>
        </p:nvGrpSpPr>
        <p:grpSpPr bwMode="auto">
          <a:xfrm>
            <a:off x="2135207" y="1821180"/>
            <a:ext cx="1609720" cy="1493838"/>
            <a:chOff x="1598" y="1512"/>
            <a:chExt cx="759" cy="941"/>
          </a:xfrm>
        </p:grpSpPr>
        <p:sp>
          <p:nvSpPr>
            <p:cNvPr id="1382419" name="Rectangle 19"/>
            <p:cNvSpPr>
              <a:spLocks noChangeArrowheads="1"/>
            </p:cNvSpPr>
            <p:nvPr/>
          </p:nvSpPr>
          <p:spPr bwMode="auto">
            <a:xfrm>
              <a:off x="1598" y="1512"/>
              <a:ext cx="73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200" dirty="0">
                  <a:solidFill>
                    <a:srgbClr val="5F5F5F"/>
                  </a:solidFill>
                  <a:effectLst/>
                  <a:latin typeface="Comic Sans MS" pitchFamily="66" charset="0"/>
                </a:rPr>
                <a:t>Chap. 2 &amp; 3:</a:t>
              </a:r>
              <a:endParaRPr lang="en-US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82420" name="Rectangle 20"/>
            <p:cNvSpPr>
              <a:spLocks noChangeArrowheads="1"/>
            </p:cNvSpPr>
            <p:nvPr/>
          </p:nvSpPr>
          <p:spPr bwMode="auto">
            <a:xfrm>
              <a:off x="1598" y="1792"/>
              <a:ext cx="759" cy="6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/>
              <a:r>
                <a:rPr kumimoji="0" lang="en-US" altLang="en-US" sz="2200" dirty="0">
                  <a:solidFill>
                    <a:srgbClr val="5F5F5F"/>
                  </a:solidFill>
                  <a:effectLst/>
                  <a:latin typeface="Comic Sans MS" pitchFamily="66" charset="0"/>
                </a:rPr>
                <a:t>Elicitation &amp;</a:t>
              </a:r>
            </a:p>
            <a:p>
              <a:pPr algn="l"/>
              <a:r>
                <a:rPr kumimoji="0" lang="en-US" altLang="en-US" sz="2200" dirty="0">
                  <a:solidFill>
                    <a:srgbClr val="5F5F5F"/>
                  </a:solidFill>
                  <a:effectLst/>
                  <a:latin typeface="Comic Sans MS" pitchFamily="66" charset="0"/>
                </a:rPr>
                <a:t> Analysis </a:t>
              </a:r>
            </a:p>
            <a:p>
              <a:pPr algn="l"/>
              <a:endParaRPr kumimoji="0" lang="en-US" altLang="en-US" sz="2200" dirty="0">
                <a:solidFill>
                  <a:srgbClr val="5F5F5F"/>
                </a:solidFill>
                <a:effectLst/>
                <a:latin typeface="Comic Sans MS" pitchFamily="66" charset="0"/>
              </a:endParaRPr>
            </a:p>
            <a:p>
              <a:pPr algn="l">
                <a:lnSpc>
                  <a:spcPct val="10000"/>
                </a:lnSpc>
              </a:pPr>
              <a:r>
                <a:rPr kumimoji="0" lang="en-US" altLang="en-US" sz="2200" dirty="0">
                  <a:solidFill>
                    <a:srgbClr val="5F5F5F"/>
                  </a:solidFill>
                  <a:effectLst/>
                  <a:latin typeface="Comic Sans MS" pitchFamily="66" charset="0"/>
                </a:rPr>
                <a:t>techniques</a:t>
              </a:r>
              <a:endPara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26636" name="Group 21"/>
          <p:cNvGrpSpPr>
            <a:grpSpLocks/>
          </p:cNvGrpSpPr>
          <p:nvPr/>
        </p:nvGrpSpPr>
        <p:grpSpPr bwMode="auto">
          <a:xfrm>
            <a:off x="5716513" y="1813558"/>
            <a:ext cx="1428214" cy="1151780"/>
            <a:chOff x="3581" y="1399"/>
            <a:chExt cx="744" cy="563"/>
          </a:xfrm>
        </p:grpSpPr>
        <p:sp>
          <p:nvSpPr>
            <p:cNvPr id="1382422" name="Rectangle 22"/>
            <p:cNvSpPr>
              <a:spLocks noChangeArrowheads="1"/>
            </p:cNvSpPr>
            <p:nvPr/>
          </p:nvSpPr>
          <p:spPr bwMode="auto">
            <a:xfrm>
              <a:off x="3581" y="1399"/>
              <a:ext cx="542" cy="1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Chap. 4:</a:t>
              </a:r>
              <a:endParaRPr lang="en-US" altLang="en-US" sz="2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82423" name="Rectangle 23"/>
            <p:cNvSpPr>
              <a:spLocks noChangeArrowheads="1"/>
            </p:cNvSpPr>
            <p:nvPr/>
          </p:nvSpPr>
          <p:spPr bwMode="auto">
            <a:xfrm>
              <a:off x="3592" y="1598"/>
              <a:ext cx="733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 algn="l"/>
              <a:r>
                <a:rPr kumimoji="0" lang="en-US" altLang="en-US" sz="2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Evaluation</a:t>
              </a:r>
            </a:p>
            <a:p>
              <a:pPr algn="l"/>
              <a:endParaRPr kumimoji="0" lang="en-US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  <a:p>
              <a:pPr algn="l">
                <a:lnSpc>
                  <a:spcPct val="20000"/>
                </a:lnSpc>
              </a:pPr>
              <a:r>
                <a:rPr kumimoji="0" lang="en-US" altLang="en-US" sz="2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</a:rPr>
                <a:t>techniques</a:t>
              </a:r>
              <a:endParaRPr kumimoji="0" lang="en-US" alt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endParaRPr>
            </a:p>
          </p:txBody>
        </p:sp>
      </p:grpSp>
      <p:sp>
        <p:nvSpPr>
          <p:cNvPr id="1382424" name="Rectangle 24"/>
          <p:cNvSpPr>
            <a:spLocks noChangeArrowheads="1"/>
          </p:cNvSpPr>
          <p:nvPr/>
        </p:nvSpPr>
        <p:spPr bwMode="auto">
          <a:xfrm>
            <a:off x="3298825" y="1336675"/>
            <a:ext cx="2159000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pPr>
              <a:lnSpc>
                <a:spcPct val="80000"/>
              </a:lnSpc>
            </a:pPr>
            <a:r>
              <a:rPr kumimoji="0" lang="en-US" altLang="en-US" sz="3100" i="1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alt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alternative options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25" name="Rectangle 25"/>
          <p:cNvSpPr>
            <a:spLocks noChangeArrowheads="1"/>
          </p:cNvSpPr>
          <p:nvPr/>
        </p:nvSpPr>
        <p:spPr bwMode="auto">
          <a:xfrm>
            <a:off x="5624513" y="3460750"/>
            <a:ext cx="2392362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6639" name="Group 26"/>
          <p:cNvGrpSpPr>
            <a:grpSpLocks/>
          </p:cNvGrpSpPr>
          <p:nvPr/>
        </p:nvGrpSpPr>
        <p:grpSpPr bwMode="auto">
          <a:xfrm>
            <a:off x="6307138" y="3440113"/>
            <a:ext cx="1481137" cy="601662"/>
            <a:chOff x="4273" y="2284"/>
            <a:chExt cx="933" cy="379"/>
          </a:xfrm>
        </p:grpSpPr>
        <p:sp>
          <p:nvSpPr>
            <p:cNvPr id="26650" name="Rectangle 27"/>
            <p:cNvSpPr>
              <a:spLocks noChangeArrowheads="1"/>
            </p:cNvSpPr>
            <p:nvPr/>
          </p:nvSpPr>
          <p:spPr bwMode="auto">
            <a:xfrm>
              <a:off x="4485" y="2284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agreed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651" name="Rectangle 28"/>
            <p:cNvSpPr>
              <a:spLocks noChangeArrowheads="1"/>
            </p:cNvSpPr>
            <p:nvPr/>
          </p:nvSpPr>
          <p:spPr bwMode="auto">
            <a:xfrm>
              <a:off x="4273" y="2471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82429" name="Rectangle 29"/>
          <p:cNvSpPr>
            <a:spLocks noChangeArrowheads="1"/>
          </p:cNvSpPr>
          <p:nvPr/>
        </p:nvSpPr>
        <p:spPr bwMode="auto">
          <a:xfrm>
            <a:off x="3003550" y="5391150"/>
            <a:ext cx="2947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sz="2000" i="1">
                <a:solidFill>
                  <a:schemeClr val="accent2"/>
                </a:solidFill>
                <a:effectLst/>
                <a:latin typeface="Arial" pitchFamily="34" charset="0"/>
              </a:rPr>
              <a:t>documented requirements</a:t>
            </a:r>
            <a:endParaRPr lang="en-US" altLang="en-US" sz="2000"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26641" name="Group 30"/>
          <p:cNvGrpSpPr>
            <a:grpSpLocks/>
          </p:cNvGrpSpPr>
          <p:nvPr/>
        </p:nvGrpSpPr>
        <p:grpSpPr bwMode="auto">
          <a:xfrm>
            <a:off x="962025" y="3422650"/>
            <a:ext cx="2020888" cy="598488"/>
            <a:chOff x="933" y="2291"/>
            <a:chExt cx="1273" cy="377"/>
          </a:xfrm>
        </p:grpSpPr>
        <p:sp>
          <p:nvSpPr>
            <p:cNvPr id="26648" name="Rectangle 31"/>
            <p:cNvSpPr>
              <a:spLocks noChangeArrowheads="1"/>
            </p:cNvSpPr>
            <p:nvPr/>
          </p:nvSpPr>
          <p:spPr bwMode="auto">
            <a:xfrm>
              <a:off x="933" y="2291"/>
              <a:ext cx="1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consolidated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26649" name="Rectangle 32"/>
            <p:cNvSpPr>
              <a:spLocks noChangeArrowheads="1"/>
            </p:cNvSpPr>
            <p:nvPr/>
          </p:nvSpPr>
          <p:spPr bwMode="auto">
            <a:xfrm>
              <a:off x="1121" y="2476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r>
                <a:rPr kumimoji="0" lang="en-US" altLang="en-US" sz="2000" i="1">
                  <a:solidFill>
                    <a:schemeClr val="accent2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2000">
                <a:solidFill>
                  <a:schemeClr val="accent2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82436" name="Rectangle 36"/>
          <p:cNvSpPr>
            <a:spLocks noChangeArrowheads="1"/>
          </p:cNvSpPr>
          <p:nvPr/>
        </p:nvSpPr>
        <p:spPr bwMode="auto">
          <a:xfrm>
            <a:off x="931863" y="4316413"/>
            <a:ext cx="287813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82437" name="Oval 37"/>
          <p:cNvSpPr>
            <a:spLocks noChangeArrowheads="1"/>
          </p:cNvSpPr>
          <p:nvPr/>
        </p:nvSpPr>
        <p:spPr bwMode="auto">
          <a:xfrm>
            <a:off x="3824288" y="3327400"/>
            <a:ext cx="185737" cy="161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endParaRPr lang="en-GB" altLang="en-US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6644" name="Rectangle 38"/>
          <p:cNvSpPr>
            <a:spLocks noChangeArrowheads="1"/>
          </p:cNvSpPr>
          <p:nvPr/>
        </p:nvSpPr>
        <p:spPr bwMode="auto">
          <a:xfrm>
            <a:off x="855663" y="688975"/>
            <a:ext cx="6642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Symbol" pitchFamily="18" charset="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Symbol" pitchFamily="18" charset="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Symbol" pitchFamily="18" charset="2"/>
              </a:defRPr>
            </a:lvl5pPr>
            <a:lvl6pPr marL="25146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6pPr>
            <a:lvl7pPr marL="29718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7pPr>
            <a:lvl8pPr marL="34290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8pPr>
            <a:lvl9pPr marL="3886200" indent="-228600" algn="ctr" eaLnBrk="0" fontAlgn="base" hangingPunct="0">
              <a:spcBef>
                <a:spcPts val="120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Symbol" pitchFamily="18" charset="2"/>
              </a:defRPr>
            </a:lvl9pPr>
          </a:lstStyle>
          <a:p>
            <a:r>
              <a:rPr kumimoji="0" lang="en-US" altLang="en-US" dirty="0">
                <a:solidFill>
                  <a:srgbClr val="5F5F5F"/>
                </a:solidFill>
                <a:effectLst/>
                <a:latin typeface="Comic Sans MS" pitchFamily="66" charset="0"/>
              </a:rPr>
              <a:t>Chap.1:  RE products and processes</a:t>
            </a:r>
            <a:endParaRPr kumimoji="0" lang="en-US" altLang="en-US" sz="2200" dirty="0"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6645" name="Picture 39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039938"/>
            <a:ext cx="7207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6" name="Picture 40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2066925"/>
            <a:ext cx="1287462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47" name="Picture 4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387" y="1865242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4900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6563"/>
            <a:ext cx="7162800" cy="6397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Qualitative risk assessment (1) </a:t>
            </a:r>
          </a:p>
        </p:txBody>
      </p:sp>
      <p:sp>
        <p:nvSpPr>
          <p:cNvPr id="1415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705850" cy="34274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Qualitative</a:t>
            </a:r>
            <a:r>
              <a:rPr lang="en-US" dirty="0"/>
              <a:t> assessment: </a:t>
            </a:r>
          </a:p>
          <a:p>
            <a:pPr lvl="1">
              <a:defRPr/>
            </a:pPr>
            <a:r>
              <a:rPr lang="en-US" sz="2400" dirty="0"/>
              <a:t>use qualitative estimates (levels)</a:t>
            </a:r>
          </a:p>
          <a:p>
            <a:pPr lvl="2">
              <a:defRPr/>
            </a:pPr>
            <a:r>
              <a:rPr lang="en-US" sz="2400" dirty="0"/>
              <a:t>for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likelihood</a:t>
            </a:r>
            <a:r>
              <a:rPr lang="en-US" sz="2400" dirty="0"/>
              <a:t>: {</a:t>
            </a:r>
            <a:r>
              <a:rPr lang="en-US" sz="2400" dirty="0">
                <a:solidFill>
                  <a:srgbClr val="00B0F0"/>
                </a:solidFill>
              </a:rPr>
              <a:t>very likely, likely, possible, unlikely</a:t>
            </a:r>
            <a:r>
              <a:rPr lang="en-US" sz="2400" dirty="0"/>
              <a:t>, ...}</a:t>
            </a:r>
          </a:p>
          <a:p>
            <a:pPr lvl="2">
              <a:defRPr/>
            </a:pPr>
            <a:r>
              <a:rPr lang="en-US" sz="2400" dirty="0"/>
              <a:t>for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severity</a:t>
            </a:r>
            <a:r>
              <a:rPr lang="en-US" sz="2400" dirty="0"/>
              <a:t>: {</a:t>
            </a:r>
            <a:r>
              <a:rPr lang="en-US" sz="2400" dirty="0">
                <a:solidFill>
                  <a:srgbClr val="00B050"/>
                </a:solidFill>
              </a:rPr>
              <a:t>catastrophic, severe, high, moderate</a:t>
            </a:r>
            <a:r>
              <a:rPr lang="en-US" sz="2400" dirty="0"/>
              <a:t>, ...}</a:t>
            </a:r>
          </a:p>
          <a:p>
            <a:pPr marL="548640" lvl="2" indent="0">
              <a:buNone/>
              <a:defRPr/>
            </a:pPr>
            <a:endParaRPr lang="en-US" sz="1800" dirty="0"/>
          </a:p>
          <a:p>
            <a:pPr>
              <a:buFont typeface="Wingdings" pitchFamily="2" charset="2"/>
              <a:buNone/>
              <a:defRPr/>
            </a:pP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=&gt;</a:t>
            </a:r>
            <a:r>
              <a:rPr lang="en-US" dirty="0"/>
              <a:t>  risk </a:t>
            </a:r>
            <a:r>
              <a:rPr lang="en-US" i="1" dirty="0"/>
              <a:t>likelihood-consequence</a:t>
            </a:r>
            <a:r>
              <a:rPr lang="en-US" dirty="0"/>
              <a:t> table for each risk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tx2"/>
                </a:solidFill>
              </a:rPr>
              <a:t> =&gt;</a:t>
            </a:r>
            <a:r>
              <a:rPr lang="en-US" dirty="0"/>
              <a:t>  risk comparison/prioritization on severity levels </a:t>
            </a:r>
          </a:p>
        </p:txBody>
      </p:sp>
      <p:pic>
        <p:nvPicPr>
          <p:cNvPr id="10245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8" y="457200"/>
            <a:ext cx="12112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30</a:t>
            </a:fld>
            <a:endParaRPr lang="en-MY"/>
          </a:p>
        </p:txBody>
      </p:sp>
      <p:pic>
        <p:nvPicPr>
          <p:cNvPr id="29698" name="Picture 2" descr="C:\Users\SAN\AppData\Local\Microsoft\Windows\Temporary Internet Files\Content.IE5\K7Q9Q4OW\MM900283063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953000"/>
            <a:ext cx="1543228" cy="154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323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37344"/>
            <a:ext cx="7391400" cy="1143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Qualitative risk assessment table: example</a:t>
            </a:r>
            <a:endParaRPr lang="en-MY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077200" cy="3320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" y="5257800"/>
            <a:ext cx="8915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0000"/>
              </a:lnSpc>
              <a:spcBef>
                <a:spcPts val="300"/>
              </a:spcBef>
              <a:buClr>
                <a:schemeClr val="tx2"/>
              </a:buClr>
              <a:buSzPct val="70000"/>
            </a:pPr>
            <a:r>
              <a:rPr lang="en-US" altLang="en-US" b="1" dirty="0">
                <a:solidFill>
                  <a:schemeClr val="tx2"/>
                </a:solidFill>
                <a:effectLst/>
                <a:latin typeface="Wingdings" pitchFamily="2" charset="2"/>
              </a:rPr>
              <a:t>J</a:t>
            </a:r>
            <a:r>
              <a:rPr lang="en-US" altLang="en-US" dirty="0">
                <a:solidFill>
                  <a:schemeClr val="tx2"/>
                </a:solidFill>
                <a:effectLst/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effectLst/>
                <a:latin typeface="Comic Sans MS" pitchFamily="66" charset="0"/>
              </a:rPr>
              <a:t>Easy to use</a:t>
            </a:r>
          </a:p>
          <a:p>
            <a:pPr>
              <a:lnSpc>
                <a:spcPct val="120000"/>
              </a:lnSpc>
              <a:spcBef>
                <a:spcPts val="300"/>
              </a:spcBef>
              <a:buClr>
                <a:schemeClr val="tx2"/>
              </a:buClr>
              <a:buSzPct val="70000"/>
            </a:pPr>
            <a:r>
              <a:rPr lang="en-US" altLang="en-US" sz="2000" b="1" dirty="0">
                <a:solidFill>
                  <a:schemeClr val="tx2"/>
                </a:solidFill>
                <a:effectLst/>
                <a:latin typeface="Wingdings" pitchFamily="2" charset="2"/>
              </a:rPr>
              <a:t>L</a:t>
            </a:r>
            <a:r>
              <a:rPr lang="en-US" altLang="en-US" sz="2000" dirty="0">
                <a:solidFill>
                  <a:schemeClr val="tx1"/>
                </a:solidFill>
                <a:effectLst/>
                <a:latin typeface="Comic Sans MS" pitchFamily="66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effectLst/>
                <a:latin typeface="Comic Sans MS" pitchFamily="66" charset="0"/>
              </a:rPr>
              <a:t>Limited conclusions:  coarse-grained(rough info), subjective estimates,</a:t>
            </a:r>
          </a:p>
          <a:p>
            <a:pPr>
              <a:spcBef>
                <a:spcPts val="300"/>
              </a:spcBef>
              <a:buClr>
                <a:schemeClr val="tx2"/>
              </a:buClr>
              <a:buSzPct val="70000"/>
            </a:pPr>
            <a:r>
              <a:rPr lang="en-US" altLang="en-US" sz="2000" dirty="0">
                <a:solidFill>
                  <a:srgbClr val="009999"/>
                </a:solidFill>
                <a:effectLst/>
                <a:latin typeface="Comic Sans MS" pitchFamily="66" charset="0"/>
              </a:rPr>
              <a:t>                                     likelihood of consequences not considered</a:t>
            </a:r>
          </a:p>
        </p:txBody>
      </p:sp>
      <p:pic>
        <p:nvPicPr>
          <p:cNvPr id="8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9" y="457200"/>
            <a:ext cx="12112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4819651" y="2590800"/>
            <a:ext cx="1047750" cy="2089150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6934200" y="2895600"/>
            <a:ext cx="577850" cy="1747838"/>
          </a:xfrm>
          <a:prstGeom prst="line">
            <a:avLst/>
          </a:prstGeom>
          <a:noFill/>
          <a:ln w="12700">
            <a:solidFill>
              <a:schemeClr val="tx2"/>
            </a:solidFill>
            <a:prstDash val="sysDot"/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375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97427"/>
            <a:ext cx="6553200" cy="714375"/>
          </a:xfrm>
        </p:spPr>
        <p:txBody>
          <a:bodyPr>
            <a:normAutofit/>
          </a:bodyPr>
          <a:lstStyle/>
          <a:p>
            <a:r>
              <a:rPr lang="en-US" altLang="en-US" dirty="0"/>
              <a:t>Quantitative risk assessment </a:t>
            </a:r>
          </a:p>
        </p:txBody>
      </p:sp>
      <p:sp>
        <p:nvSpPr>
          <p:cNvPr id="1417219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1238250"/>
            <a:ext cx="8958262" cy="561975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Quantitative</a:t>
            </a:r>
            <a:r>
              <a:rPr lang="en-US" altLang="en-US" dirty="0"/>
              <a:t> assessment:  use </a:t>
            </a:r>
            <a:r>
              <a:rPr lang="en-US" altLang="en-US" dirty="0">
                <a:solidFill>
                  <a:srgbClr val="D71FBD"/>
                </a:solidFill>
              </a:rPr>
              <a:t>numerical</a:t>
            </a:r>
            <a:r>
              <a:rPr lang="en-US" altLang="en-US" dirty="0"/>
              <a:t> estimates</a:t>
            </a:r>
          </a:p>
          <a:p>
            <a:pPr lvl="1"/>
            <a:r>
              <a:rPr lang="en-US" altLang="en-US" dirty="0"/>
              <a:t>for likelihoods:</a:t>
            </a:r>
            <a:r>
              <a:rPr lang="en-US" altLang="en-US" sz="2000" dirty="0"/>
              <a:t>{</a:t>
            </a:r>
            <a:r>
              <a:rPr lang="en-US" altLang="en-US" sz="1800" dirty="0">
                <a:solidFill>
                  <a:srgbClr val="00B0F0"/>
                </a:solidFill>
              </a:rPr>
              <a:t>0, 0.1, 0.2, ..., 0.9, 1.0</a:t>
            </a:r>
            <a:r>
              <a:rPr lang="en-US" altLang="en-US" sz="2000" dirty="0"/>
              <a:t>} </a:t>
            </a:r>
            <a:r>
              <a:rPr lang="en-US" altLang="en-US" sz="2000" i="1" dirty="0"/>
              <a:t>probability values</a:t>
            </a:r>
            <a:endParaRPr lang="en-US" altLang="en-US" sz="2000" dirty="0"/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dirty="0"/>
              <a:t>                </a:t>
            </a:r>
            <a:r>
              <a:rPr lang="en-US" altLang="en-US" sz="1800" dirty="0"/>
              <a:t>or</a:t>
            </a:r>
            <a:r>
              <a:rPr lang="en-US" altLang="en-US" sz="2000" dirty="0"/>
              <a:t>{</a:t>
            </a:r>
            <a:r>
              <a:rPr lang="en-US" altLang="en-US" sz="1800" dirty="0">
                <a:solidFill>
                  <a:srgbClr val="00B0F0"/>
                </a:solidFill>
              </a:rPr>
              <a:t>0-0.3, 0.3-0.5, 0.5-0.7, 0.7-1.0</a:t>
            </a:r>
            <a:r>
              <a:rPr lang="en-US" altLang="en-US" sz="2000" dirty="0"/>
              <a:t>}</a:t>
            </a:r>
            <a:r>
              <a:rPr lang="en-US" altLang="en-US" sz="2000" i="1" dirty="0"/>
              <a:t>probability intervals</a:t>
            </a:r>
            <a:endParaRPr lang="en-US" altLang="en-US" dirty="0"/>
          </a:p>
          <a:p>
            <a:pPr lvl="1">
              <a:lnSpc>
                <a:spcPct val="120000"/>
              </a:lnSpc>
            </a:pPr>
            <a:r>
              <a:rPr lang="en-US" altLang="en-US" dirty="0"/>
              <a:t>for severity: </a:t>
            </a:r>
            <a:r>
              <a:rPr lang="en-US" altLang="en-US" sz="2000" dirty="0"/>
              <a:t>scale from </a:t>
            </a:r>
            <a:r>
              <a:rPr lang="en-US" altLang="en-US" sz="2000" dirty="0">
                <a:solidFill>
                  <a:srgbClr val="00B050"/>
                </a:solidFill>
              </a:rPr>
              <a:t>1 to 10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dirty="0"/>
              <a:t>     </a:t>
            </a:r>
            <a:r>
              <a:rPr lang="en-US" altLang="en-US" dirty="0">
                <a:solidFill>
                  <a:schemeClr val="tx2"/>
                </a:solidFill>
              </a:rPr>
              <a:t>=&gt;</a:t>
            </a:r>
            <a:r>
              <a:rPr lang="en-US" altLang="en-US" dirty="0"/>
              <a:t>  </a:t>
            </a:r>
            <a:r>
              <a:rPr lang="en-US" altLang="en-US" sz="22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Risk exposure</a:t>
            </a:r>
            <a:r>
              <a:rPr lang="en-US" altLang="en-US" sz="2200" dirty="0"/>
              <a:t> for risk</a:t>
            </a:r>
            <a:r>
              <a:rPr lang="en-US" altLang="en-US" sz="2200" i="1" dirty="0"/>
              <a:t> r</a:t>
            </a:r>
            <a:r>
              <a:rPr lang="en-US" altLang="en-US" sz="2200" dirty="0"/>
              <a:t> with independent consequences </a:t>
            </a:r>
            <a:r>
              <a:rPr lang="en-US" altLang="en-US" sz="2200" i="1" dirty="0"/>
              <a:t>c</a:t>
            </a:r>
            <a:r>
              <a:rPr lang="en-US" altLang="en-US" sz="2200" dirty="0"/>
              <a:t>: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sz="2200" dirty="0"/>
              <a:t>                </a:t>
            </a:r>
            <a:r>
              <a:rPr kumimoji="0"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Exposure</a:t>
            </a:r>
            <a:r>
              <a:rPr kumimoji="0"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kumimoji="0"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AU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å</a:t>
            </a:r>
            <a:r>
              <a:rPr kumimoji="0" lang="en-US" altLang="en-US" sz="22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0"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Likelihood</a:t>
            </a:r>
            <a:r>
              <a:rPr kumimoji="0"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0"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kumimoji="0"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AU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</a:t>
            </a:r>
            <a:r>
              <a:rPr kumimoji="0"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Severity</a:t>
            </a:r>
            <a:r>
              <a:rPr kumimoji="0"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kumimoji="0" lang="en-US" altLang="en-US" sz="2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kumimoji="0" lang="en-US" altLang="en-US" sz="2200" dirty="0"/>
              <a:t> 	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endParaRPr lang="en-US" altLang="en-US" sz="2200" dirty="0"/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     =&gt;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rgbClr val="00B050"/>
                </a:solidFill>
              </a:rPr>
              <a:t>Risk comparison/prioritization </a:t>
            </a:r>
            <a:r>
              <a:rPr lang="en-US" altLang="en-US" dirty="0"/>
              <a:t>based on </a:t>
            </a:r>
            <a:r>
              <a:rPr lang="en-US" altLang="en-US" dirty="0">
                <a:solidFill>
                  <a:srgbClr val="D71FBD"/>
                </a:solidFill>
              </a:rPr>
              <a:t>exposures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dirty="0"/>
              <a:t>          </a:t>
            </a:r>
            <a:r>
              <a:rPr lang="en-US" altLang="en-US" sz="2000" dirty="0"/>
              <a:t>(with risks weighted by their likelihood of occurrence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               give higher consideration to risks with higher exposure</a:t>
            </a:r>
            <a:r>
              <a:rPr lang="en-US" altLang="en-US" sz="2000" dirty="0"/>
              <a:t>)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endParaRPr lang="en-US" altLang="en-US" sz="2000" dirty="0"/>
          </a:p>
          <a:p>
            <a:pPr>
              <a:lnSpc>
                <a:spcPct val="16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dirty="0">
                <a:solidFill>
                  <a:srgbClr val="009999"/>
                </a:solidFill>
              </a:rPr>
              <a:t>Finer-grained than qualitative assessment</a:t>
            </a:r>
          </a:p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2000" dirty="0"/>
              <a:t> </a:t>
            </a:r>
            <a:r>
              <a:rPr lang="en-US" altLang="en-US" dirty="0">
                <a:solidFill>
                  <a:srgbClr val="009999"/>
                </a:solidFill>
              </a:rPr>
              <a:t>Inaccurate &amp; subjective estimates, to be elicited from domain experts or data collection from accumulated experiments</a:t>
            </a:r>
          </a:p>
        </p:txBody>
      </p:sp>
      <p:pic>
        <p:nvPicPr>
          <p:cNvPr id="43012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8" y="381000"/>
            <a:ext cx="1211262" cy="90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0077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431800"/>
            <a:ext cx="6324600" cy="627062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Risk control</a:t>
            </a:r>
          </a:p>
        </p:txBody>
      </p:sp>
      <p:sp>
        <p:nvSpPr>
          <p:cNvPr id="1418243" name="Rectangle 3"/>
          <p:cNvSpPr>
            <a:spLocks noGrp="1" noChangeArrowheads="1"/>
          </p:cNvSpPr>
          <p:nvPr>
            <p:ph idx="1"/>
          </p:nvPr>
        </p:nvSpPr>
        <p:spPr>
          <a:xfrm>
            <a:off x="71438" y="3041650"/>
            <a:ext cx="9144000" cy="194151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Reduce high-exposure risks </a:t>
            </a:r>
            <a:r>
              <a:rPr lang="en-US" dirty="0"/>
              <a:t>through </a:t>
            </a:r>
            <a:r>
              <a:rPr lang="en-US" dirty="0">
                <a:solidFill>
                  <a:srgbClr val="D71FBD"/>
                </a:solidFill>
              </a:rPr>
              <a:t>countermeasures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yields new or adapted requirements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should be cost-effective</a:t>
            </a:r>
          </a:p>
          <a:p>
            <a:pPr>
              <a:defRPr/>
            </a:pPr>
            <a:r>
              <a:rPr lang="en-US" dirty="0"/>
              <a:t> 2 main steps in risk control: 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73038" y="1204913"/>
          <a:ext cx="8928100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Picture" r:id="rId3" imgW="4590360" imgH="829440" progId="Word.Picture.8">
                  <p:embed/>
                </p:oleObj>
              </mc:Choice>
              <mc:Fallback>
                <p:oleObj name="Picture" r:id="rId3" imgW="4590360" imgH="82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1204913"/>
                        <a:ext cx="8928100" cy="166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2093913" y="4921250"/>
          <a:ext cx="5080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1" name="Picture" r:id="rId5" imgW="3330000" imgH="919440" progId="Word.Picture.8">
                  <p:embed/>
                </p:oleObj>
              </mc:Choice>
              <mc:Fallback>
                <p:oleObj name="Picture" r:id="rId5" imgW="3330000" imgH="91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4921250"/>
                        <a:ext cx="5080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70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81000"/>
            <a:ext cx="10398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40074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5874" y="533400"/>
            <a:ext cx="7400925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Exploring countermeasures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Using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elicitation techniques</a:t>
            </a:r>
          </a:p>
          <a:p>
            <a:pPr lvl="1"/>
            <a:r>
              <a:rPr lang="en-US" altLang="en-US" dirty="0"/>
              <a:t>interviews, group sessions</a:t>
            </a:r>
          </a:p>
          <a:p>
            <a:pPr marL="274320" lvl="1" indent="0">
              <a:buNone/>
            </a:pPr>
            <a:endParaRPr lang="en-US" altLang="en-US" dirty="0"/>
          </a:p>
          <a:p>
            <a:pPr>
              <a:lnSpc>
                <a:spcPct val="130000"/>
              </a:lnSpc>
            </a:pPr>
            <a:r>
              <a:rPr lang="en-US" altLang="en-US" b="1" dirty="0">
                <a:solidFill>
                  <a:srgbClr val="D71F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</a:t>
            </a:r>
            <a:r>
              <a:rPr lang="en-US" altLang="en-US" dirty="0">
                <a:solidFill>
                  <a:srgbClr val="D71FBD"/>
                </a:solidFill>
              </a:rPr>
              <a:t> </a:t>
            </a:r>
            <a:r>
              <a:rPr lang="en-US" altLang="en-US" b="1" dirty="0">
                <a:solidFill>
                  <a:srgbClr val="D71F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known</a:t>
            </a:r>
            <a:r>
              <a:rPr lang="en-US" altLang="en-US" dirty="0">
                <a:solidFill>
                  <a:srgbClr val="D71FBD"/>
                </a:solidFill>
              </a:rPr>
              <a:t> </a:t>
            </a:r>
            <a:r>
              <a:rPr lang="en-US" altLang="en-US" b="1" dirty="0">
                <a:solidFill>
                  <a:srgbClr val="D71F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countermeasures</a:t>
            </a:r>
            <a:r>
              <a:rPr lang="en-US" altLang="en-US" dirty="0">
                <a:solidFill>
                  <a:srgbClr val="D71FBD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ct val="2000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rgbClr val="009999"/>
                </a:solidFill>
              </a:rPr>
              <a:t>    e.g.</a:t>
            </a:r>
            <a:r>
              <a:rPr lang="en-US" altLang="en-US" dirty="0"/>
              <a:t> generic countermeasures to top 10 risks </a:t>
            </a:r>
            <a:r>
              <a:rPr lang="en-US" altLang="en-US" sz="1800" dirty="0"/>
              <a:t>[Boehm, 1989]</a:t>
            </a:r>
            <a:endParaRPr lang="en-US" altLang="en-US" dirty="0"/>
          </a:p>
          <a:p>
            <a:pPr lvl="1">
              <a:lnSpc>
                <a:spcPct val="130000"/>
              </a:lnSpc>
            </a:pPr>
            <a:r>
              <a:rPr lang="en-US" altLang="en-US" dirty="0"/>
              <a:t>simulation  </a:t>
            </a:r>
            <a:r>
              <a:rPr lang="en-US" altLang="en-US" dirty="0">
                <a:solidFill>
                  <a:schemeClr val="tx2"/>
                </a:solidFill>
                <a:latin typeface="Wingdings" pitchFamily="2" charset="2"/>
              </a:rPr>
              <a:t>"</a:t>
            </a:r>
            <a:r>
              <a:rPr lang="en-US" altLang="en-US" dirty="0"/>
              <a:t> poor performance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prototyping, task analysis  </a:t>
            </a:r>
            <a:r>
              <a:rPr lang="en-US" altLang="en-US" dirty="0">
                <a:solidFill>
                  <a:schemeClr val="tx2"/>
                </a:solidFill>
                <a:latin typeface="Wingdings" pitchFamily="2" charset="2"/>
              </a:rPr>
              <a:t>"</a:t>
            </a:r>
            <a:r>
              <a:rPr lang="en-US" altLang="en-US" dirty="0"/>
              <a:t> poor usability</a:t>
            </a:r>
          </a:p>
          <a:p>
            <a:pPr lvl="1">
              <a:lnSpc>
                <a:spcPct val="120000"/>
              </a:lnSpc>
            </a:pPr>
            <a:r>
              <a:rPr lang="en-US" altLang="en-US" dirty="0"/>
              <a:t>use of cost models  </a:t>
            </a:r>
            <a:r>
              <a:rPr lang="en-US" altLang="en-US" dirty="0">
                <a:solidFill>
                  <a:schemeClr val="tx2"/>
                </a:solidFill>
                <a:latin typeface="Wingdings" pitchFamily="2" charset="2"/>
              </a:rPr>
              <a:t>"</a:t>
            </a:r>
            <a:r>
              <a:rPr lang="en-US" altLang="en-US" dirty="0"/>
              <a:t> unrealistic budgets/schedules</a:t>
            </a:r>
          </a:p>
          <a:p>
            <a:pPr marL="274320" lvl="1" indent="0">
              <a:lnSpc>
                <a:spcPct val="120000"/>
              </a:lnSpc>
              <a:buNone/>
            </a:pPr>
            <a:endParaRPr lang="en-US" altLang="en-US" sz="2000" dirty="0"/>
          </a:p>
          <a:p>
            <a:pPr>
              <a:lnSpc>
                <a:spcPct val="140000"/>
              </a:lnSpc>
            </a:pPr>
            <a:r>
              <a:rPr lang="en-US" altLang="en-US" dirty="0"/>
              <a:t>Using </a:t>
            </a:r>
            <a:r>
              <a:rPr lang="en-US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reduction tactics </a:t>
            </a:r>
            <a:r>
              <a:rPr lang="en-US" altLang="en-US" dirty="0"/>
              <a:t>(next slides…)</a:t>
            </a:r>
            <a:endParaRPr lang="en-US" altLang="en-US" dirty="0">
              <a:solidFill>
                <a:srgbClr val="D71FBD"/>
              </a:solidFill>
            </a:endParaRPr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57200"/>
            <a:ext cx="10398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34</a:t>
            </a:fld>
            <a:endParaRPr lang="en-MY"/>
          </a:p>
        </p:txBody>
      </p:sp>
      <p:pic>
        <p:nvPicPr>
          <p:cNvPr id="30722" name="Picture 2" descr="C:\Users\SAN\AppData\Local\Microsoft\Windows\Temporary Internet Files\Content.IE5\Z37HZHEI\MM900323763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9460" y="4876800"/>
            <a:ext cx="161451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92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15263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Risk reduction tactics (1)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23905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00"/>
              </a:spcBef>
            </a:pPr>
            <a:r>
              <a:rPr kumimoji="0"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Reduce risk likelihood</a:t>
            </a:r>
            <a:r>
              <a:rPr kumimoji="0" lang="en-US" altLang="en-US" dirty="0"/>
              <a:t>: </a:t>
            </a:r>
            <a:r>
              <a:rPr kumimoji="0" lang="en-US" altLang="en-US" dirty="0">
                <a:solidFill>
                  <a:srgbClr val="009999"/>
                </a:solidFill>
              </a:rPr>
              <a:t>new </a:t>
            </a:r>
            <a:r>
              <a:rPr kumimoji="0" lang="en-US" altLang="en-US" dirty="0" err="1">
                <a:solidFill>
                  <a:srgbClr val="009999"/>
                </a:solidFill>
              </a:rPr>
              <a:t>reqs</a:t>
            </a:r>
            <a:r>
              <a:rPr kumimoji="0" lang="en-US" altLang="en-US" dirty="0">
                <a:solidFill>
                  <a:srgbClr val="009999"/>
                </a:solidFill>
              </a:rPr>
              <a:t> to ensure significant decrease</a:t>
            </a:r>
            <a:endParaRPr kumimoji="0" lang="en-US" altLang="en-US" dirty="0"/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kumimoji="0" lang="en-US" altLang="en-US" sz="2000" dirty="0"/>
              <a:t>e.g. </a:t>
            </a:r>
            <a:r>
              <a:rPr kumimoji="0" lang="en-US" altLang="en-US" sz="2000" dirty="0">
                <a:solidFill>
                  <a:srgbClr val="5F5F5F"/>
                </a:solidFill>
              </a:rPr>
              <a:t>“Prompts for driver reaction regularly generated by software”</a:t>
            </a:r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None/>
            </a:pPr>
            <a:endParaRPr lang="en-US" altLang="en-US" sz="2000" dirty="0"/>
          </a:p>
          <a:p>
            <a:pPr>
              <a:lnSpc>
                <a:spcPct val="130000"/>
              </a:lnSpc>
              <a:spcBef>
                <a:spcPts val="300"/>
              </a:spcBef>
            </a:pPr>
            <a:r>
              <a:rPr kumimoji="0" lang="en-US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Avoid risk</a:t>
            </a:r>
            <a:r>
              <a:rPr kumimoji="0" lang="en-US" altLang="en-US" dirty="0"/>
              <a:t>: </a:t>
            </a:r>
            <a:r>
              <a:rPr kumimoji="0" lang="en-US" altLang="en-US" dirty="0">
                <a:solidFill>
                  <a:srgbClr val="009999"/>
                </a:solidFill>
              </a:rPr>
              <a:t>new </a:t>
            </a:r>
            <a:r>
              <a:rPr kumimoji="0" lang="en-US" altLang="en-US" dirty="0" err="1">
                <a:solidFill>
                  <a:srgbClr val="009999"/>
                </a:solidFill>
              </a:rPr>
              <a:t>reqs</a:t>
            </a:r>
            <a:r>
              <a:rPr kumimoji="0" lang="en-US" altLang="en-US" dirty="0">
                <a:solidFill>
                  <a:srgbClr val="009999"/>
                </a:solidFill>
              </a:rPr>
              <a:t> to ensure risk may never occur</a:t>
            </a:r>
            <a:endParaRPr kumimoji="0" lang="en-US" altLang="en-US" dirty="0"/>
          </a:p>
          <a:p>
            <a:pPr lvl="1">
              <a:spcBef>
                <a:spcPts val="300"/>
              </a:spcBef>
              <a:buFontTx/>
              <a:buNone/>
            </a:pPr>
            <a:r>
              <a:rPr kumimoji="0" lang="en-US" altLang="en-US" sz="2000" dirty="0"/>
              <a:t>e.g. </a:t>
            </a:r>
            <a:r>
              <a:rPr kumimoji="0" lang="en-US" altLang="en-US" sz="2000" dirty="0">
                <a:solidFill>
                  <a:srgbClr val="5F5F5F"/>
                </a:solidFill>
              </a:rPr>
              <a:t>“Doors may be opened by software-controlled actuators only”</a:t>
            </a:r>
          </a:p>
          <a:p>
            <a:pPr lvl="1">
              <a:spcBef>
                <a:spcPts val="300"/>
              </a:spcBef>
              <a:buFontTx/>
              <a:buNone/>
            </a:pPr>
            <a:endParaRPr kumimoji="0" lang="en-US" altLang="en-US" sz="2000" dirty="0"/>
          </a:p>
          <a:p>
            <a:pPr>
              <a:spcBef>
                <a:spcPct val="25000"/>
              </a:spcBef>
            </a:pPr>
            <a:r>
              <a:rPr kumimoji="0"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Reduce consequence likelihood</a:t>
            </a:r>
            <a:r>
              <a:rPr kumimoji="0" lang="en-US" altLang="en-US" dirty="0"/>
              <a:t>: </a:t>
            </a:r>
            <a:r>
              <a:rPr kumimoji="0" lang="en-US" altLang="en-US" dirty="0">
                <a:solidFill>
                  <a:srgbClr val="009999"/>
                </a:solidFill>
              </a:rPr>
              <a:t>new </a:t>
            </a:r>
            <a:r>
              <a:rPr kumimoji="0" lang="en-US" altLang="en-US" dirty="0" err="1">
                <a:solidFill>
                  <a:srgbClr val="009999"/>
                </a:solidFill>
              </a:rPr>
              <a:t>reqs</a:t>
            </a:r>
            <a:r>
              <a:rPr kumimoji="0" lang="en-US" altLang="en-US" dirty="0">
                <a:solidFill>
                  <a:srgbClr val="009999"/>
                </a:solidFill>
              </a:rPr>
              <a:t> to ensure significant decrease of consequence likelihood</a:t>
            </a:r>
            <a:endParaRPr kumimoji="0" lang="en-US" altLang="en-US" dirty="0"/>
          </a:p>
          <a:p>
            <a:pPr lvl="1">
              <a:lnSpc>
                <a:spcPct val="120000"/>
              </a:lnSpc>
              <a:spcBef>
                <a:spcPts val="300"/>
              </a:spcBef>
              <a:buFontTx/>
              <a:buNone/>
            </a:pPr>
            <a:r>
              <a:rPr kumimoji="0" lang="en-US" altLang="en-US" sz="2000" dirty="0"/>
              <a:t>e.g. </a:t>
            </a:r>
            <a:r>
              <a:rPr kumimoji="0" lang="en-US" altLang="en-US" sz="2000" dirty="0">
                <a:solidFill>
                  <a:srgbClr val="5F5F5F"/>
                </a:solidFill>
              </a:rPr>
              <a:t>“Alarm generated in case of door opening while train moving”</a:t>
            </a:r>
            <a:endParaRPr kumimoji="0" lang="en-US" altLang="en-US" sz="2000" dirty="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81000"/>
            <a:ext cx="10398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35</a:t>
            </a:fld>
            <a:endParaRPr lang="en-MY"/>
          </a:p>
        </p:txBody>
      </p:sp>
      <p:pic>
        <p:nvPicPr>
          <p:cNvPr id="8" name="Picture 2" descr="C:\Users\SAN\AppData\Local\Microsoft\Windows\Temporary Internet Files\Content.IE5\9I2ZGI9E\MC90020027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5334000"/>
            <a:ext cx="2057401" cy="13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24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2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2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815263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Risk reduction tactics (2)</a:t>
            </a:r>
          </a:p>
        </p:txBody>
      </p:sp>
      <p:sp>
        <p:nvSpPr>
          <p:cNvPr id="142131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23905"/>
            <a:ext cx="8229600" cy="5105400"/>
          </a:xfrm>
        </p:spPr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kumimoji="0" lang="en-US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Avoid risk consequence</a:t>
            </a:r>
            <a:r>
              <a:rPr kumimoji="0" lang="en-US" altLang="en-US" dirty="0"/>
              <a:t>: </a:t>
            </a:r>
            <a:r>
              <a:rPr kumimoji="0" lang="en-US" altLang="en-US" dirty="0">
                <a:solidFill>
                  <a:srgbClr val="009999"/>
                </a:solidFill>
              </a:rPr>
              <a:t>new </a:t>
            </a:r>
            <a:r>
              <a:rPr kumimoji="0" lang="en-US" altLang="en-US" dirty="0" err="1">
                <a:solidFill>
                  <a:srgbClr val="009999"/>
                </a:solidFill>
              </a:rPr>
              <a:t>reqs</a:t>
            </a:r>
            <a:r>
              <a:rPr kumimoji="0" lang="en-US" altLang="en-US" dirty="0">
                <a:solidFill>
                  <a:srgbClr val="009999"/>
                </a:solidFill>
              </a:rPr>
              <a:t> to ensure consequence may never occur</a:t>
            </a:r>
            <a:endParaRPr kumimoji="0" lang="en-US" altLang="en-US" dirty="0"/>
          </a:p>
          <a:p>
            <a:pPr lvl="1">
              <a:spcBef>
                <a:spcPts val="300"/>
              </a:spcBef>
              <a:buFontTx/>
              <a:buNone/>
            </a:pPr>
            <a:r>
              <a:rPr kumimoji="0" lang="en-US" altLang="en-US" sz="2000" dirty="0"/>
              <a:t>e.g. </a:t>
            </a:r>
            <a:r>
              <a:rPr kumimoji="0" lang="en-US" altLang="en-US" sz="2000" dirty="0">
                <a:solidFill>
                  <a:srgbClr val="5F5F5F"/>
                </a:solidFill>
              </a:rPr>
              <a:t>“No collision in case of inaccurate speed/position estimates” </a:t>
            </a:r>
          </a:p>
          <a:p>
            <a:pPr lvl="1">
              <a:spcBef>
                <a:spcPts val="300"/>
              </a:spcBef>
              <a:buFontTx/>
              <a:buNone/>
            </a:pPr>
            <a:endParaRPr kumimoji="0" lang="en-US" altLang="en-US" sz="2000" dirty="0"/>
          </a:p>
          <a:p>
            <a:pPr>
              <a:spcBef>
                <a:spcPct val="25000"/>
              </a:spcBef>
            </a:pPr>
            <a:r>
              <a:rPr kumimoji="0"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Mitigate risk consequence</a:t>
            </a:r>
            <a:r>
              <a:rPr kumimoji="0" lang="en-US" altLang="en-US" dirty="0"/>
              <a:t>: </a:t>
            </a:r>
            <a:r>
              <a:rPr kumimoji="0" lang="en-US" altLang="en-US" dirty="0">
                <a:solidFill>
                  <a:srgbClr val="009999"/>
                </a:solidFill>
              </a:rPr>
              <a:t>new </a:t>
            </a:r>
            <a:r>
              <a:rPr kumimoji="0" lang="en-US" altLang="en-US" dirty="0" err="1">
                <a:solidFill>
                  <a:srgbClr val="009999"/>
                </a:solidFill>
              </a:rPr>
              <a:t>reqs</a:t>
            </a:r>
            <a:r>
              <a:rPr kumimoji="0" lang="en-US" altLang="en-US" dirty="0">
                <a:solidFill>
                  <a:srgbClr val="009999"/>
                </a:solidFill>
              </a:rPr>
              <a:t> to reduce severity of consequence(s)</a:t>
            </a:r>
            <a:endParaRPr kumimoji="0" lang="en-US" altLang="en-US" dirty="0"/>
          </a:p>
          <a:p>
            <a:pPr lvl="1">
              <a:spcBef>
                <a:spcPts val="300"/>
              </a:spcBef>
              <a:buFontTx/>
              <a:buNone/>
            </a:pPr>
            <a:r>
              <a:rPr kumimoji="0" lang="en-US" altLang="en-US" sz="2000" dirty="0"/>
              <a:t>e.g. </a:t>
            </a:r>
            <a:r>
              <a:rPr kumimoji="0" lang="en-US" altLang="en-US" sz="2000" dirty="0">
                <a:solidFill>
                  <a:srgbClr val="5F5F5F"/>
                </a:solidFill>
              </a:rPr>
              <a:t>“Waiting passengers informed of train delays”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81000"/>
            <a:ext cx="10398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36</a:t>
            </a:fld>
            <a:endParaRPr lang="en-MY"/>
          </a:p>
        </p:txBody>
      </p:sp>
      <p:pic>
        <p:nvPicPr>
          <p:cNvPr id="8" name="Picture 2" descr="C:\Users\SAN\AppData\Local\Microsoft\Windows\Temporary Internet Files\Content.IE5\9I2ZGI9E\MC900200277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602" y="4953000"/>
            <a:ext cx="2057401" cy="134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4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2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2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21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2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???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you are a project manager, suggest one tactic for the following risks that happened in your project : </a:t>
            </a:r>
          </a:p>
          <a:p>
            <a:r>
              <a:rPr lang="en-US" dirty="0"/>
              <a:t> High staff turnover </a:t>
            </a:r>
          </a:p>
          <a:p>
            <a:r>
              <a:rPr lang="en-US" dirty="0"/>
              <a:t> User keep changing requirements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6671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815263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Selecting preferred countermeasures</a:t>
            </a:r>
          </a:p>
        </p:txBody>
      </p:sp>
      <p:sp>
        <p:nvSpPr>
          <p:cNvPr id="1420291" name="Rectangle 3"/>
          <p:cNvSpPr>
            <a:spLocks noGrp="1" noChangeArrowheads="1"/>
          </p:cNvSpPr>
          <p:nvPr>
            <p:ph idx="1"/>
          </p:nvPr>
        </p:nvSpPr>
        <p:spPr>
          <a:xfrm>
            <a:off x="155575" y="1295399"/>
            <a:ext cx="9031288" cy="5410201"/>
          </a:xfrm>
        </p:spPr>
        <p:txBody>
          <a:bodyPr>
            <a:normAutofit/>
          </a:bodyPr>
          <a:lstStyle/>
          <a:p>
            <a:r>
              <a:rPr lang="en-US" altLang="en-US" dirty="0"/>
              <a:t>Evaluation criteria for preferred countermeasure: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contribution </a:t>
            </a:r>
            <a:r>
              <a:rPr lang="en-US" altLang="en-US" dirty="0">
                <a:solidFill>
                  <a:srgbClr val="D71FBD"/>
                </a:solidFill>
              </a:rPr>
              <a:t>to critical non-functional requirements</a:t>
            </a:r>
          </a:p>
          <a:p>
            <a:pPr lvl="1"/>
            <a:r>
              <a:rPr lang="en-US" altLang="en-US" dirty="0"/>
              <a:t>contribution to </a:t>
            </a:r>
            <a:r>
              <a:rPr lang="en-US" altLang="en-US" dirty="0">
                <a:solidFill>
                  <a:srgbClr val="00B050"/>
                </a:solidFill>
              </a:rPr>
              <a:t>resolution of </a:t>
            </a:r>
            <a:r>
              <a:rPr lang="en-US" altLang="en-US" i="1" dirty="0">
                <a:solidFill>
                  <a:srgbClr val="00B050"/>
                </a:solidFill>
              </a:rPr>
              <a:t>other</a:t>
            </a:r>
            <a:r>
              <a:rPr lang="en-US" altLang="en-US" dirty="0">
                <a:solidFill>
                  <a:srgbClr val="00B050"/>
                </a:solidFill>
              </a:rPr>
              <a:t> risks</a:t>
            </a:r>
          </a:p>
          <a:p>
            <a:pPr lvl="1"/>
            <a:r>
              <a:rPr lang="en-US" altLang="en-US" dirty="0">
                <a:solidFill>
                  <a:srgbClr val="00B0F0"/>
                </a:solidFill>
              </a:rPr>
              <a:t>cost-effectiveness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Cost-effectiveness is measured by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risk-reduction leverage</a:t>
            </a:r>
            <a:r>
              <a:rPr lang="en-US" altLang="en-US" dirty="0"/>
              <a:t>:</a:t>
            </a:r>
          </a:p>
          <a:p>
            <a:pPr lvl="1" algn="ctr">
              <a:lnSpc>
                <a:spcPct val="150000"/>
              </a:lnSpc>
              <a:buFontTx/>
              <a:buNone/>
            </a:pP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RRL</a:t>
            </a:r>
            <a:r>
              <a:rPr kumimoji="0" lang="en-US" altLang="en-US" sz="1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r,</a:t>
            </a:r>
            <a:r>
              <a:rPr kumimoji="0" lang="en-US" altLang="en-US" sz="1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kumimoji="0"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</a:t>
            </a:r>
            <a:r>
              <a:rPr kumimoji="0" lang="en-US" altLang="en-US" sz="1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0"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-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</a:t>
            </a:r>
            <a:r>
              <a:rPr kumimoji="0" lang="en-US" altLang="en-US" sz="1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r|cm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 / Cost</a:t>
            </a:r>
            <a:r>
              <a:rPr kumimoji="0" lang="en-US" altLang="en-US" sz="1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kumimoji="0" lang="en-US" altLang="en-US" dirty="0" err="1"/>
              <a:t>Exp</a:t>
            </a:r>
            <a:r>
              <a:rPr kumimoji="0" lang="en-US" altLang="en-US" sz="1000" i="1" dirty="0"/>
              <a:t> </a:t>
            </a:r>
            <a:r>
              <a:rPr kumimoji="0" lang="en-US" altLang="en-US" dirty="0"/>
              <a:t>(</a:t>
            </a:r>
            <a:r>
              <a:rPr kumimoji="0" lang="en-US" altLang="en-US" i="1" dirty="0"/>
              <a:t>r</a:t>
            </a:r>
            <a:r>
              <a:rPr kumimoji="0" lang="en-US" altLang="en-US" dirty="0"/>
              <a:t>):</a:t>
            </a:r>
            <a:r>
              <a:rPr kumimoji="0" lang="en-US" altLang="en-US" i="1" dirty="0"/>
              <a:t> </a:t>
            </a:r>
            <a:r>
              <a:rPr kumimoji="0" lang="en-US" altLang="en-US" dirty="0"/>
              <a:t>exposure of risk </a:t>
            </a:r>
            <a:r>
              <a:rPr kumimoji="0" lang="en-US" altLang="en-US" i="1" dirty="0"/>
              <a:t>r</a:t>
            </a:r>
          </a:p>
          <a:p>
            <a:pPr lvl="1">
              <a:buFontTx/>
              <a:buNone/>
            </a:pPr>
            <a:r>
              <a:rPr kumimoji="0" lang="en-US" altLang="en-US" dirty="0" err="1"/>
              <a:t>Exp</a:t>
            </a:r>
            <a:r>
              <a:rPr kumimoji="0" lang="en-US" altLang="en-US" sz="1000" i="1" dirty="0"/>
              <a:t> </a:t>
            </a:r>
            <a:r>
              <a:rPr kumimoji="0" lang="en-US" altLang="en-US" dirty="0"/>
              <a:t>(</a:t>
            </a:r>
            <a:r>
              <a:rPr kumimoji="0" lang="en-US" altLang="en-US" i="1" dirty="0" err="1"/>
              <a:t>r</a:t>
            </a:r>
            <a:r>
              <a:rPr kumimoji="0" lang="en-US" altLang="en-US" sz="1800" i="1" dirty="0" err="1"/>
              <a:t>|</a:t>
            </a:r>
            <a:r>
              <a:rPr kumimoji="0" lang="en-US" altLang="en-US" i="1" dirty="0" err="1"/>
              <a:t>cm</a:t>
            </a:r>
            <a:r>
              <a:rPr kumimoji="0" lang="en-US" altLang="en-US" dirty="0"/>
              <a:t>): new exposure of </a:t>
            </a:r>
            <a:r>
              <a:rPr kumimoji="0" lang="en-US" altLang="en-US" i="1" dirty="0"/>
              <a:t>r</a:t>
            </a:r>
            <a:r>
              <a:rPr kumimoji="0" lang="en-US" altLang="en-US" dirty="0"/>
              <a:t> if countermeasure </a:t>
            </a:r>
            <a:r>
              <a:rPr kumimoji="0" lang="en-US" altLang="en-US" i="1" dirty="0"/>
              <a:t>cm</a:t>
            </a:r>
            <a:r>
              <a:rPr kumimoji="0" lang="en-US" altLang="en-US" dirty="0"/>
              <a:t> is selected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kumimoji="0" lang="en-US" altLang="en-US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kumimoji="0" lang="en-US" altLang="en-US" dirty="0">
                <a:solidFill>
                  <a:schemeClr val="tx2"/>
                </a:solidFill>
              </a:rPr>
              <a:t>=&gt;</a:t>
            </a:r>
            <a:r>
              <a:rPr kumimoji="0" lang="en-US" altLang="en-US" dirty="0"/>
              <a:t>  Select countermeasures with </a:t>
            </a: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highest RRLs</a:t>
            </a:r>
          </a:p>
          <a:p>
            <a:pPr lvl="1">
              <a:lnSpc>
                <a:spcPct val="100000"/>
              </a:lnSpc>
            </a:pPr>
            <a:r>
              <a:rPr kumimoji="0" lang="en-US" altLang="en-US" dirty="0" err="1"/>
              <a:t>refinable</a:t>
            </a:r>
            <a:r>
              <a:rPr kumimoji="0" lang="en-US" altLang="en-US" dirty="0"/>
              <a:t> through cumulative countermeasures &amp; RRLs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304800"/>
            <a:ext cx="1039812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38</a:t>
            </a:fld>
            <a:endParaRPr lang="en-MY"/>
          </a:p>
        </p:txBody>
      </p:sp>
      <p:pic>
        <p:nvPicPr>
          <p:cNvPr id="32771" name="Picture 3" descr="C:\Users\SAN\AppData\Local\Microsoft\Windows\Temporary Internet Files\Content.IE5\K3CFTSB4\MC90043438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181601"/>
            <a:ext cx="1282700" cy="144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132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1066799" y="214313"/>
            <a:ext cx="7891463" cy="762000"/>
          </a:xfrm>
        </p:spPr>
        <p:txBody>
          <a:bodyPr>
            <a:normAutofit/>
          </a:bodyPr>
          <a:lstStyle/>
          <a:p>
            <a:r>
              <a:rPr lang="en-US" altLang="en-US" dirty="0"/>
              <a:t>Risks should be documented</a:t>
            </a:r>
          </a:p>
        </p:txBody>
      </p:sp>
      <p:sp>
        <p:nvSpPr>
          <p:cNvPr id="1422340" name="Rectangle 4"/>
          <p:cNvSpPr>
            <a:spLocks noGrp="1" noChangeArrowheads="1"/>
          </p:cNvSpPr>
          <p:nvPr>
            <p:ph idx="1"/>
          </p:nvPr>
        </p:nvSpPr>
        <p:spPr>
          <a:xfrm>
            <a:off x="295601" y="1143000"/>
            <a:ext cx="8845550" cy="549751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kumimoji="0" lang="en-US" dirty="0"/>
              <a:t>To </a:t>
            </a:r>
            <a:r>
              <a:rPr kumimoji="0" lang="en-US" dirty="0">
                <a:solidFill>
                  <a:srgbClr val="00B050"/>
                </a:solidFill>
              </a:rPr>
              <a:t>record/explain </a:t>
            </a:r>
            <a:r>
              <a:rPr kumimoji="0"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why</a:t>
            </a:r>
            <a:r>
              <a:rPr kumimoji="0" lang="en-US" dirty="0">
                <a:solidFill>
                  <a:srgbClr val="00B050"/>
                </a:solidFill>
              </a:rPr>
              <a:t> </a:t>
            </a:r>
            <a:r>
              <a:rPr kumimoji="0" lang="en-US" dirty="0"/>
              <a:t>these </a:t>
            </a:r>
            <a:r>
              <a:rPr kumimoji="0" lang="en-US" dirty="0">
                <a:solidFill>
                  <a:srgbClr val="00B050"/>
                </a:solidFill>
              </a:rPr>
              <a:t>countermeasure </a:t>
            </a:r>
            <a:r>
              <a:rPr kumimoji="0" lang="en-US" dirty="0" err="1">
                <a:solidFill>
                  <a:srgbClr val="00B050"/>
                </a:solidFill>
              </a:rPr>
              <a:t>reqs</a:t>
            </a:r>
            <a:r>
              <a:rPr kumimoji="0" lang="en-US" dirty="0"/>
              <a:t>, to support system evolution	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kumimoji="0" lang="en-US" dirty="0"/>
          </a:p>
          <a:p>
            <a:pPr>
              <a:lnSpc>
                <a:spcPct val="140000"/>
              </a:lnSpc>
              <a:defRPr/>
            </a:pPr>
            <a:r>
              <a:rPr kumimoji="0" lang="en-US" dirty="0"/>
              <a:t>For each identified risk, documentation should include: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dirty="0">
                <a:solidFill>
                  <a:srgbClr val="00B0F0"/>
                </a:solidFill>
              </a:rPr>
              <a:t>conditions/events for occurrence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dirty="0">
                <a:solidFill>
                  <a:srgbClr val="D71FBD"/>
                </a:solidFill>
              </a:rPr>
              <a:t>estimated likelihood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dirty="0">
                <a:solidFill>
                  <a:srgbClr val="00B0F0"/>
                </a:solidFill>
              </a:rPr>
              <a:t>possible causes &amp; consequences 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dirty="0">
                <a:solidFill>
                  <a:srgbClr val="D71FBD"/>
                </a:solidFill>
              </a:rPr>
              <a:t>estimated likelihood &amp; severity of each consequence</a:t>
            </a:r>
          </a:p>
          <a:p>
            <a:pPr lvl="1" algn="just">
              <a:lnSpc>
                <a:spcPct val="130000"/>
              </a:lnSpc>
              <a:spcBef>
                <a:spcPts val="100"/>
              </a:spcBef>
              <a:defRPr/>
            </a:pPr>
            <a:r>
              <a:rPr kumimoji="0" lang="en-US" dirty="0">
                <a:solidFill>
                  <a:srgbClr val="00B0F0"/>
                </a:solidFill>
              </a:rPr>
              <a:t>identified countermeasures + risk-reduction leverages </a:t>
            </a:r>
          </a:p>
          <a:p>
            <a:pPr lvl="1" algn="just">
              <a:lnSpc>
                <a:spcPct val="130000"/>
              </a:lnSpc>
              <a:spcBef>
                <a:spcPts val="300"/>
              </a:spcBef>
              <a:defRPr/>
            </a:pPr>
            <a:r>
              <a:rPr kumimoji="0" lang="en-US" dirty="0">
                <a:solidFill>
                  <a:srgbClr val="D71FBD"/>
                </a:solidFill>
              </a:rPr>
              <a:t>selected countermeasures</a:t>
            </a:r>
          </a:p>
          <a:p>
            <a:pPr lvl="1" algn="just">
              <a:lnSpc>
                <a:spcPct val="140000"/>
              </a:lnSpc>
              <a:spcBef>
                <a:spcPts val="300"/>
              </a:spcBef>
              <a:buFont typeface="Symbol"/>
              <a:buChar char="@"/>
              <a:defRPr/>
            </a:pPr>
            <a:r>
              <a:rPr kumimoji="0" lang="en-US" dirty="0">
                <a:solidFill>
                  <a:schemeClr val="tx1"/>
                </a:solidFill>
              </a:rPr>
              <a:t>annotated </a:t>
            </a:r>
            <a:r>
              <a:rPr kumimoji="0" lang="en-US" dirty="0">
                <a:solidFill>
                  <a:srgbClr val="00B0F0"/>
                </a:solidFill>
              </a:rPr>
              <a:t>risk tree  </a:t>
            </a:r>
          </a:p>
          <a:p>
            <a:pPr marL="274320" lvl="1" indent="0" algn="just">
              <a:lnSpc>
                <a:spcPct val="140000"/>
              </a:lnSpc>
              <a:spcBef>
                <a:spcPts val="300"/>
              </a:spcBef>
              <a:buNone/>
              <a:defRPr/>
            </a:pPr>
            <a:endParaRPr kumimoji="0" lang="en-US" dirty="0">
              <a:solidFill>
                <a:srgbClr val="00B0F0"/>
              </a:solidFill>
            </a:endParaRPr>
          </a:p>
        </p:txBody>
      </p:sp>
      <p:graphicFrame>
        <p:nvGraphicFramePr>
          <p:cNvPr id="1229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605272"/>
              </p:ext>
            </p:extLst>
          </p:nvPr>
        </p:nvGraphicFramePr>
        <p:xfrm>
          <a:off x="152400" y="381000"/>
          <a:ext cx="8207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Clip" r:id="rId3" imgW="1258200" imgH="1103040" progId="MS_ClipArt_Gallery.2">
                  <p:embed/>
                </p:oleObj>
              </mc:Choice>
              <mc:Fallback>
                <p:oleObj name="Clip" r:id="rId3" imgW="1258200" imgH="110304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81000"/>
                        <a:ext cx="82073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39</a:t>
            </a:fld>
            <a:endParaRPr lang="en-MY"/>
          </a:p>
        </p:txBody>
      </p:sp>
      <p:pic>
        <p:nvPicPr>
          <p:cNvPr id="12308" name="Picture 20" descr="C:\Users\SAN\AppData\Local\Microsoft\Windows\Temporary Internet Files\Content.IE5\9I2ZGI9E\MP900430727[2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00400"/>
            <a:ext cx="21336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AN\AppData\Local\Microsoft\Windows\Temporary Internet Files\Content.IE5\K3CFTSB4\MC900434822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455778"/>
            <a:ext cx="1752600" cy="140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1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33400"/>
            <a:ext cx="7086600" cy="7620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Introduction </a:t>
            </a:r>
          </a:p>
        </p:txBody>
      </p:sp>
      <p:sp>
        <p:nvSpPr>
          <p:cNvPr id="13834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67028"/>
            <a:ext cx="8680450" cy="4978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fr-FR" altLang="en-US" dirty="0" err="1"/>
              <a:t>Requirement</a:t>
            </a:r>
            <a:r>
              <a:rPr lang="fr-FR" altLang="en-US" dirty="0"/>
              <a:t> </a:t>
            </a:r>
            <a:r>
              <a:rPr lang="fr-FR" altLang="en-US" dirty="0" err="1"/>
              <a:t>evaluation</a:t>
            </a:r>
            <a:r>
              <a:rPr lang="fr-FR" altLang="en-US" dirty="0"/>
              <a:t> - </a:t>
            </a:r>
            <a:r>
              <a:rPr lang="fr-FR" altLang="en-US" dirty="0" err="1"/>
              <a:t>Negotiation-based</a:t>
            </a:r>
            <a:r>
              <a:rPr lang="fr-FR" altLang="en-US" dirty="0"/>
              <a:t> </a:t>
            </a:r>
            <a:r>
              <a:rPr lang="fr-FR" altLang="en-US" dirty="0" err="1"/>
              <a:t>decision</a:t>
            </a:r>
            <a:r>
              <a:rPr lang="fr-FR" altLang="en-US" dirty="0"/>
              <a:t> </a:t>
            </a:r>
            <a:r>
              <a:rPr lang="fr-FR" altLang="en-US" dirty="0" err="1"/>
              <a:t>making</a:t>
            </a:r>
            <a:r>
              <a:rPr lang="fr-FR" altLang="en-US" dirty="0"/>
              <a:t> </a:t>
            </a:r>
            <a:r>
              <a:rPr lang="fr-FR" altLang="en-US" dirty="0" err="1"/>
              <a:t>involved</a:t>
            </a:r>
            <a:r>
              <a:rPr lang="fr-FR" altLang="en-US" dirty="0"/>
              <a:t> : </a:t>
            </a:r>
            <a:r>
              <a:rPr lang="en-US" altLang="en-US" sz="1400" dirty="0"/>
              <a:t>(as introduced in Chapter 1 ...)</a:t>
            </a:r>
            <a:endParaRPr lang="en-US" altLang="en-US" dirty="0"/>
          </a:p>
          <a:p>
            <a:pPr lvl="1">
              <a:lnSpc>
                <a:spcPct val="14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fr-FR" altLang="en-US" dirty="0"/>
              <a:t>Identification &amp; </a:t>
            </a:r>
            <a:r>
              <a:rPr lang="fr-FR" altLang="en-US" dirty="0" err="1"/>
              <a:t>resolution</a:t>
            </a:r>
            <a:r>
              <a:rPr lang="fr-FR" altLang="en-US" dirty="0"/>
              <a:t> of </a:t>
            </a:r>
            <a:r>
              <a:rPr lang="fr-FR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inconsistencies</a:t>
            </a:r>
            <a:endParaRPr lang="fr-FR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74320" lvl="1" indent="0">
              <a:lnSpc>
                <a:spcPct val="140000"/>
              </a:lnSpc>
              <a:spcBef>
                <a:spcPct val="50000"/>
              </a:spcBef>
              <a:buNone/>
            </a:pPr>
            <a:endParaRPr lang="fr-FR" altLang="en-US" dirty="0"/>
          </a:p>
          <a:p>
            <a:pPr lvl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fr-FR" altLang="en-US" dirty="0"/>
              <a:t>Identification, </a:t>
            </a:r>
            <a:r>
              <a:rPr lang="fr-FR" altLang="en-US" dirty="0" err="1"/>
              <a:t>assessment</a:t>
            </a:r>
            <a:r>
              <a:rPr lang="fr-FR" altLang="en-US" dirty="0"/>
              <a:t> &amp; </a:t>
            </a:r>
            <a:r>
              <a:rPr lang="fr-FR" altLang="en-US" dirty="0" err="1"/>
              <a:t>resolution</a:t>
            </a:r>
            <a:r>
              <a:rPr lang="fr-FR" altLang="en-US" dirty="0"/>
              <a:t> of system </a:t>
            </a:r>
            <a:r>
              <a:rPr lang="fr-FR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risks</a:t>
            </a:r>
            <a:endParaRPr lang="fr-FR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274320" lvl="1" indent="0">
              <a:spcBef>
                <a:spcPct val="30000"/>
              </a:spcBef>
              <a:buNone/>
            </a:pPr>
            <a:endParaRPr lang="fr-FR" altLang="en-US" dirty="0"/>
          </a:p>
          <a:p>
            <a:pPr lvl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fr-FR" altLang="en-US" dirty="0" err="1"/>
              <a:t>Comparison</a:t>
            </a:r>
            <a:r>
              <a:rPr lang="fr-FR" altLang="en-US" dirty="0"/>
              <a:t> of </a:t>
            </a:r>
            <a:r>
              <a:rPr lang="fr-FR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alternative options</a:t>
            </a:r>
            <a:r>
              <a:rPr lang="fr-FR" altLang="en-US" dirty="0"/>
              <a:t>, </a:t>
            </a:r>
            <a:r>
              <a:rPr lang="fr-FR" altLang="en-US" dirty="0" err="1"/>
              <a:t>selection</a:t>
            </a:r>
            <a:r>
              <a:rPr lang="fr-FR" altLang="en-US" dirty="0"/>
              <a:t> of </a:t>
            </a:r>
            <a:r>
              <a:rPr lang="fr-FR" altLang="en-US" dirty="0" err="1"/>
              <a:t>preferred</a:t>
            </a:r>
            <a:r>
              <a:rPr lang="fr-FR" altLang="en-US" dirty="0"/>
              <a:t> </a:t>
            </a:r>
            <a:r>
              <a:rPr lang="fr-FR" altLang="en-US" dirty="0" err="1"/>
              <a:t>ones</a:t>
            </a:r>
            <a:endParaRPr lang="fr-FR" altLang="en-US" dirty="0"/>
          </a:p>
          <a:p>
            <a:pPr marL="274320" lvl="1" indent="0">
              <a:spcBef>
                <a:spcPct val="30000"/>
              </a:spcBef>
              <a:buNone/>
            </a:pPr>
            <a:endParaRPr lang="fr-FR" altLang="en-US" dirty="0"/>
          </a:p>
          <a:p>
            <a:pPr lvl="1">
              <a:spcBef>
                <a:spcPct val="30000"/>
              </a:spcBef>
              <a:buFont typeface="Wingdings" panose="05000000000000000000" pitchFamily="2" charset="2"/>
              <a:buChar char="Ø"/>
            </a:pPr>
            <a:r>
              <a:rPr lang="fr-FR" altLang="en-US" dirty="0" err="1"/>
              <a:t>Requirements</a:t>
            </a:r>
            <a:r>
              <a:rPr lang="fr-FR" altLang="en-US" dirty="0"/>
              <a:t> </a:t>
            </a:r>
            <a:r>
              <a:rPr lang="fr-FR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prioritization</a:t>
            </a:r>
            <a:endParaRPr lang="fr-FR" altLang="en-US" dirty="0"/>
          </a:p>
        </p:txBody>
      </p:sp>
      <p:pic>
        <p:nvPicPr>
          <p:cNvPr id="27652" name="Picture 6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37" y="381000"/>
            <a:ext cx="12001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9770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/>
              <a:t>Requirements evaluation: outline</a:t>
            </a:r>
          </a:p>
        </p:txBody>
      </p:sp>
      <p:sp>
        <p:nvSpPr>
          <p:cNvPr id="1423363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258888"/>
            <a:ext cx="8529637" cy="50800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Risk analysis</a:t>
            </a:r>
          </a:p>
          <a:p>
            <a:pPr lvl="1"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Risk management</a:t>
            </a:r>
            <a:endParaRPr kumimoji="0" lang="en-AU" altLang="en-US" i="1" dirty="0">
              <a:solidFill>
                <a:srgbClr val="5F5F5F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kumimoji="0" lang="en-US" altLang="en-US" dirty="0"/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dirty="0"/>
              <a:t>Requirements prioritization</a:t>
            </a: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228600" y="4572000"/>
            <a:ext cx="6299941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491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599" y="451644"/>
            <a:ext cx="7696201" cy="843756"/>
          </a:xfrm>
        </p:spPr>
        <p:txBody>
          <a:bodyPr>
            <a:normAutofit fontScale="90000"/>
          </a:bodyPr>
          <a:lstStyle/>
          <a:p>
            <a:r>
              <a:rPr kumimoji="0" lang="en-US" altLang="en-US" dirty="0"/>
              <a:t>DDP:  Quantitative risk management for RE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447800"/>
            <a:ext cx="8886825" cy="25542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DDP</a:t>
            </a:r>
            <a:r>
              <a:rPr lang="en-US" altLang="en-US" dirty="0"/>
              <a:t> = </a:t>
            </a:r>
            <a:r>
              <a:rPr lang="en-US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en-US" dirty="0"/>
              <a:t>efect </a:t>
            </a:r>
            <a:r>
              <a:rPr lang="en-US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en-US" dirty="0"/>
              <a:t>etection </a:t>
            </a:r>
            <a:r>
              <a:rPr lang="en-US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altLang="en-US" dirty="0"/>
              <a:t>revention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Technique &amp; tool developed at NASA </a:t>
            </a:r>
            <a:r>
              <a:rPr lang="en-US" altLang="en-US" sz="1800" dirty="0"/>
              <a:t>[Feather, 2003]</a:t>
            </a:r>
            <a:r>
              <a:rPr lang="en-US" alt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Quantitative support for </a:t>
            </a:r>
            <a:r>
              <a:rPr lang="en-US" altLang="en-US" i="1" dirty="0">
                <a:solidFill>
                  <a:srgbClr val="FF0000"/>
                </a:solidFill>
              </a:rPr>
              <a:t>Identify</a:t>
            </a:r>
            <a:r>
              <a:rPr lang="en-US" altLang="en-US" dirty="0">
                <a:solidFill>
                  <a:srgbClr val="FF0000"/>
                </a:solidFill>
              </a:rPr>
              <a:t>-</a:t>
            </a:r>
            <a:r>
              <a:rPr lang="en-US" altLang="en-US" i="1" dirty="0">
                <a:solidFill>
                  <a:srgbClr val="FF0000"/>
                </a:solidFill>
              </a:rPr>
              <a:t>Assess</a:t>
            </a:r>
            <a:r>
              <a:rPr lang="en-US" altLang="en-US" dirty="0">
                <a:solidFill>
                  <a:srgbClr val="FF0000"/>
                </a:solidFill>
              </a:rPr>
              <a:t>-</a:t>
            </a:r>
            <a:r>
              <a:rPr lang="en-US" altLang="en-US" i="1" dirty="0">
                <a:solidFill>
                  <a:srgbClr val="FF0000"/>
                </a:solidFill>
              </a:rPr>
              <a:t>Control</a:t>
            </a:r>
            <a:r>
              <a:rPr lang="en-US" altLang="en-US" dirty="0"/>
              <a:t> cycles</a:t>
            </a:r>
          </a:p>
          <a:p>
            <a:pPr>
              <a:lnSpc>
                <a:spcPct val="190000"/>
              </a:lnSpc>
            </a:pPr>
            <a:r>
              <a:rPr lang="en-US" altLang="en-US" dirty="0"/>
              <a:t>Three steps:</a:t>
            </a:r>
          </a:p>
        </p:txBody>
      </p:sp>
      <p:pic>
        <p:nvPicPr>
          <p:cNvPr id="13317" name="Picture 4" descr="C:\Program Files\Common Files\Microsoft Shared\Clipart\cagcat50\bd04897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1644"/>
            <a:ext cx="982662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4" name="Object 5"/>
          <p:cNvGraphicFramePr>
            <a:graphicFrameLocks noChangeAspect="1"/>
          </p:cNvGraphicFramePr>
          <p:nvPr/>
        </p:nvGraphicFramePr>
        <p:xfrm>
          <a:off x="263525" y="3840163"/>
          <a:ext cx="879475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Picture" r:id="rId4" imgW="5130000" imgH="1099080" progId="Word.Picture.8">
                  <p:embed/>
                </p:oleObj>
              </mc:Choice>
              <mc:Fallback>
                <p:oleObj name="Picture" r:id="rId4" imgW="5130000" imgH="109908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" y="3840163"/>
                        <a:ext cx="879475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062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838200"/>
          </a:xfrm>
        </p:spPr>
        <p:txBody>
          <a:bodyPr>
            <a:normAutofit/>
          </a:bodyPr>
          <a:lstStyle/>
          <a:p>
            <a:r>
              <a:rPr kumimoji="0" lang="en-US" altLang="en-US" dirty="0"/>
              <a:t>Step 1:  Elaborate the </a:t>
            </a:r>
            <a:r>
              <a:rPr kumimoji="0" lang="en-US" altLang="en-US" i="1" dirty="0">
                <a:solidFill>
                  <a:srgbClr val="00B0F0"/>
                </a:solidFill>
              </a:rPr>
              <a:t>Impact</a:t>
            </a:r>
            <a:r>
              <a:rPr kumimoji="0" lang="en-US" altLang="en-US" dirty="0">
                <a:solidFill>
                  <a:srgbClr val="00B0F0"/>
                </a:solidFill>
              </a:rPr>
              <a:t> matrix</a:t>
            </a:r>
            <a:endParaRPr kumimoji="0" lang="en-US" altLang="en-US" b="1" dirty="0">
              <a:solidFill>
                <a:srgbClr val="00B0F0"/>
              </a:solidFill>
            </a:endParaRPr>
          </a:p>
        </p:txBody>
      </p:sp>
      <p:sp>
        <p:nvSpPr>
          <p:cNvPr id="1426435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295400"/>
            <a:ext cx="9001125" cy="54102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Build a </a:t>
            </a:r>
            <a:r>
              <a:rPr lang="en-US" altLang="en-US" sz="2000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risk-consequence table</a:t>
            </a:r>
            <a:r>
              <a:rPr lang="en-US" altLang="en-US" sz="2000" dirty="0">
                <a:solidFill>
                  <a:srgbClr val="00B0F0"/>
                </a:solidFill>
              </a:rPr>
              <a:t> </a:t>
            </a:r>
            <a:r>
              <a:rPr lang="en-US" altLang="en-US" sz="2000" dirty="0"/>
              <a:t>with domain experts for ...</a:t>
            </a:r>
          </a:p>
          <a:p>
            <a:pPr lvl="1"/>
            <a:r>
              <a:rPr lang="en-US" altLang="en-US" dirty="0"/>
              <a:t>prioritizing risks by critical impact on all objectives</a:t>
            </a:r>
          </a:p>
          <a:p>
            <a:pPr lvl="1"/>
            <a:r>
              <a:rPr lang="en-US" altLang="en-US" dirty="0"/>
              <a:t>highlighting the most risk-driving objectives</a:t>
            </a:r>
          </a:p>
          <a:p>
            <a:pPr>
              <a:lnSpc>
                <a:spcPct val="160000"/>
              </a:lnSpc>
            </a:pPr>
            <a:r>
              <a:rPr lang="en-US" altLang="en-US" sz="2000" dirty="0"/>
              <a:t>For each objective </a:t>
            </a:r>
            <a:r>
              <a:rPr lang="en-US" altLang="en-US" sz="2000" i="1" dirty="0" err="1"/>
              <a:t>obj</a:t>
            </a:r>
            <a:r>
              <a:rPr lang="en-US" altLang="en-US" sz="2000" dirty="0"/>
              <a:t>, risk </a:t>
            </a:r>
            <a:r>
              <a:rPr lang="en-US" altLang="en-US" sz="2000" i="1" dirty="0"/>
              <a:t>r:</a:t>
            </a:r>
            <a:r>
              <a:rPr lang="en-US" altLang="en-US" sz="2000" dirty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en-US" sz="2000" i="1" dirty="0"/>
              <a:t>       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 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0" lang="en-US" alt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 estimated loss of satisfaction of </a:t>
            </a:r>
            <a:r>
              <a:rPr lang="en-US" alt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by</a:t>
            </a:r>
            <a:r>
              <a:rPr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</a:t>
            </a:r>
            <a:endParaRPr lang="en-US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  			                            0 (no loss) --&gt; 1 (total loss)</a:t>
            </a:r>
          </a:p>
          <a:p>
            <a:pPr>
              <a:lnSpc>
                <a:spcPct val="100000"/>
              </a:lnSpc>
            </a:pPr>
            <a:r>
              <a:rPr lang="en-US" altLang="en-US" sz="2000" dirty="0"/>
              <a:t>Last line, for each risk </a:t>
            </a:r>
            <a:r>
              <a:rPr lang="en-US" altLang="en-US" sz="2000" i="1" dirty="0"/>
              <a:t>r</a:t>
            </a:r>
            <a:r>
              <a:rPr lang="en-US" altLang="en-US" sz="2000" dirty="0"/>
              <a:t>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en-US" sz="2000" dirty="0"/>
              <a:t>       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Criticality 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Likelihood 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 å</a:t>
            </a:r>
            <a:r>
              <a:rPr kumimoji="0" lang="en-US" altLang="en-US" sz="20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(Impact 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0" lang="en-US" alt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 (</a:t>
            </a:r>
            <a:r>
              <a:rPr kumimoji="0" lang="en-US" alt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  <a:endParaRPr lang="en-US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60000"/>
              </a:lnSpc>
            </a:pPr>
            <a:r>
              <a:rPr lang="en-US" altLang="en-US" sz="2000" dirty="0"/>
              <a:t>Last column, for each objective </a:t>
            </a:r>
            <a:r>
              <a:rPr lang="en-US" altLang="en-US" sz="2000" i="1" dirty="0" err="1"/>
              <a:t>obj</a:t>
            </a:r>
            <a:r>
              <a:rPr lang="en-US" altLang="en-US" sz="2000" dirty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Loss (</a:t>
            </a:r>
            <a:r>
              <a:rPr kumimoji="0" lang="en-US" alt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 (</a:t>
            </a:r>
            <a:r>
              <a:rPr kumimoji="0" lang="en-US" alt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 å</a:t>
            </a:r>
            <a:r>
              <a:rPr kumimoji="0" lang="en-US" altLang="en-US" sz="20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(Impact 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kumimoji="0" lang="en-US" alt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Likelihood 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42</a:t>
            </a:fld>
            <a:endParaRPr lang="en-MY"/>
          </a:p>
        </p:txBody>
      </p:sp>
      <p:pic>
        <p:nvPicPr>
          <p:cNvPr id="33795" name="Picture 3" descr="C:\Users\SAN\AppData\Local\Microsoft\Windows\Temporary Internet Files\Content.IE5\K7Q9Q4OW\MC90043438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5334000"/>
            <a:ext cx="1206500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6988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255104" y="609600"/>
            <a:ext cx="773906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kumimoji="0" lang="en-US" altLang="en-US" i="1" dirty="0">
                <a:solidFill>
                  <a:srgbClr val="00B0F0"/>
                </a:solidFill>
              </a:rPr>
              <a:t>Impact</a:t>
            </a:r>
            <a:r>
              <a:rPr kumimoji="0" lang="en-US" altLang="en-US" dirty="0">
                <a:solidFill>
                  <a:srgbClr val="00B0F0"/>
                </a:solidFill>
              </a:rPr>
              <a:t> matrix</a:t>
            </a:r>
            <a:r>
              <a:rPr kumimoji="0" lang="en-US" altLang="en-US" dirty="0"/>
              <a:t>:  </a:t>
            </a:r>
            <a:br>
              <a:rPr kumimoji="0" lang="en-US" altLang="en-US" dirty="0"/>
            </a:br>
            <a:r>
              <a:rPr kumimoji="0" lang="en-US" altLang="en-US" dirty="0"/>
              <a:t>example for library system</a:t>
            </a:r>
            <a:endParaRPr kumimoji="0" lang="en-US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4338" name="Object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042753"/>
              </p:ext>
            </p:extLst>
          </p:nvPr>
        </p:nvGraphicFramePr>
        <p:xfrm>
          <a:off x="228600" y="457200"/>
          <a:ext cx="9286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0" name="Clip" r:id="rId3" imgW="707040" imgH="759960" progId="MS_ClipArt_Gallery.2">
                  <p:embed/>
                </p:oleObj>
              </mc:Choice>
              <mc:Fallback>
                <p:oleObj name="Clip" r:id="rId3" imgW="707040" imgH="759960" progId="MS_ClipArt_Gallery.2">
                  <p:embed/>
                  <p:pic>
                    <p:nvPicPr>
                      <p:cNvPr id="0" name=""/>
                      <p:cNvPicPr preferRelativeResize="0"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"/>
                        <a:ext cx="9286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Group 11"/>
          <p:cNvGrpSpPr>
            <a:grpSpLocks/>
          </p:cNvGrpSpPr>
          <p:nvPr/>
        </p:nvGrpSpPr>
        <p:grpSpPr bwMode="auto">
          <a:xfrm>
            <a:off x="113506" y="1652827"/>
            <a:ext cx="8924925" cy="3551092"/>
            <a:chOff x="13" y="1050"/>
            <a:chExt cx="5622" cy="2109"/>
          </a:xfrm>
        </p:grpSpPr>
        <p:sp>
          <p:nvSpPr>
            <p:cNvPr id="1429514" name="AutoShape 10"/>
            <p:cNvSpPr>
              <a:spLocks noChangeArrowheads="1"/>
            </p:cNvSpPr>
            <p:nvPr/>
          </p:nvSpPr>
          <p:spPr bwMode="auto">
            <a:xfrm>
              <a:off x="45" y="1064"/>
              <a:ext cx="5590" cy="2018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4339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9902810"/>
                </p:ext>
              </p:extLst>
            </p:nvPr>
          </p:nvGraphicFramePr>
          <p:xfrm>
            <a:off x="13" y="1050"/>
            <a:ext cx="5591" cy="2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11" name="Document" r:id="rId5" imgW="5859720" imgH="2211480" progId="Word.Document.8">
                    <p:embed/>
                  </p:oleObj>
                </mc:Choice>
                <mc:Fallback>
                  <p:oleObj name="Document" r:id="rId5" imgW="5859720" imgH="22114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" y="1050"/>
                          <a:ext cx="5591" cy="21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43</a:t>
            </a:fld>
            <a:endParaRPr lang="en-MY"/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2514600" y="4380735"/>
            <a:ext cx="5410200" cy="61305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8229600" y="2475735"/>
            <a:ext cx="773113" cy="1905000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" name="Rectangle 2"/>
          <p:cNvSpPr/>
          <p:nvPr/>
        </p:nvSpPr>
        <p:spPr>
          <a:xfrm>
            <a:off x="286640" y="5257800"/>
            <a:ext cx="85344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Last line, for each risk </a:t>
            </a:r>
            <a:r>
              <a:rPr lang="en-US" altLang="en-US" i="1" dirty="0"/>
              <a:t>r</a:t>
            </a:r>
            <a:r>
              <a:rPr lang="en-US" altLang="en-US" dirty="0"/>
              <a:t>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dirty="0"/>
              <a:t>       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Criticality (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Likelihood (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 å</a:t>
            </a:r>
            <a:r>
              <a:rPr lang="en-US" altLang="en-US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(Impact (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 (</a:t>
            </a:r>
            <a:r>
              <a:rPr lang="en-US" altLang="en-US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pPr>
              <a:lnSpc>
                <a:spcPct val="160000"/>
              </a:lnSpc>
            </a:pPr>
            <a:r>
              <a:rPr lang="en-US" altLang="en-US" dirty="0"/>
              <a:t>Last column, for each objective </a:t>
            </a:r>
            <a:r>
              <a:rPr lang="en-US" altLang="en-US" i="1" dirty="0" err="1"/>
              <a:t>obj</a:t>
            </a:r>
            <a:r>
              <a:rPr lang="en-US" altLang="en-US" dirty="0"/>
              <a:t>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Loss (</a:t>
            </a:r>
            <a:r>
              <a:rPr lang="en-US" alt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lang="en-AU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Weight (</a:t>
            </a:r>
            <a:r>
              <a:rPr lang="en-US" alt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AU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 å</a:t>
            </a:r>
            <a:r>
              <a:rPr lang="en-US" altLang="en-US" b="1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(Impact (</a:t>
            </a:r>
            <a:r>
              <a:rPr lang="en-US" alt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altLang="en-US" b="1" i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AU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Likelihood (</a:t>
            </a:r>
            <a:r>
              <a:rPr lang="en-US" alt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58422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838200"/>
          </a:xfrm>
        </p:spPr>
        <p:txBody>
          <a:bodyPr>
            <a:normAutofit fontScale="90000"/>
          </a:bodyPr>
          <a:lstStyle/>
          <a:p>
            <a:r>
              <a:rPr kumimoji="0" lang="en-US" altLang="en-US" dirty="0"/>
              <a:t>Step 2:  Elaborate the </a:t>
            </a:r>
            <a:r>
              <a:rPr kumimoji="0" lang="en-US" altLang="en-US" i="1" dirty="0">
                <a:solidFill>
                  <a:srgbClr val="00B0F0"/>
                </a:solidFill>
              </a:rPr>
              <a:t>Effectiveness</a:t>
            </a:r>
            <a:r>
              <a:rPr kumimoji="0" lang="en-US" altLang="en-US" dirty="0">
                <a:solidFill>
                  <a:srgbClr val="00B0F0"/>
                </a:solidFill>
              </a:rPr>
              <a:t> matrix</a:t>
            </a:r>
          </a:p>
        </p:txBody>
      </p:sp>
      <p:sp>
        <p:nvSpPr>
          <p:cNvPr id="143053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295400"/>
            <a:ext cx="9001125" cy="4978400"/>
          </a:xfrm>
        </p:spPr>
        <p:txBody>
          <a:bodyPr>
            <a:normAutofit/>
          </a:bodyPr>
          <a:lstStyle/>
          <a:p>
            <a:r>
              <a:rPr lang="en-US" altLang="en-US" dirty="0"/>
              <a:t>Build a </a:t>
            </a:r>
            <a:r>
              <a:rPr lang="en-US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risk-countermeasure table</a:t>
            </a:r>
            <a:r>
              <a:rPr lang="en-US" altLang="en-US" dirty="0">
                <a:solidFill>
                  <a:srgbClr val="00B0F0"/>
                </a:solidFill>
              </a:rPr>
              <a:t> </a:t>
            </a:r>
            <a:r>
              <a:rPr lang="en-US" altLang="en-US" dirty="0"/>
              <a:t>with domain experts for ...</a:t>
            </a:r>
          </a:p>
          <a:p>
            <a:pPr lvl="1"/>
            <a:r>
              <a:rPr lang="en-US" altLang="en-US" dirty="0"/>
              <a:t>estimating risk reduction by alternative countermeasures</a:t>
            </a:r>
          </a:p>
          <a:p>
            <a:pPr lvl="1"/>
            <a:r>
              <a:rPr lang="en-US" altLang="en-US" dirty="0"/>
              <a:t>highlighting most globally effective countermeasures</a:t>
            </a:r>
          </a:p>
          <a:p>
            <a:pPr>
              <a:lnSpc>
                <a:spcPct val="160000"/>
              </a:lnSpc>
            </a:pPr>
            <a:r>
              <a:rPr lang="en-US" altLang="en-US" dirty="0"/>
              <a:t>For each countermeasure </a:t>
            </a:r>
            <a:r>
              <a:rPr lang="en-US" altLang="en-US" i="1" dirty="0"/>
              <a:t>cm</a:t>
            </a:r>
            <a:r>
              <a:rPr lang="en-US" altLang="en-US" dirty="0"/>
              <a:t>, weighted risk </a:t>
            </a:r>
            <a:r>
              <a:rPr lang="en-US" altLang="en-US" i="1" dirty="0"/>
              <a:t>r: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kumimoji="0" lang="en-US" altLang="en-US" sz="2000" i="1" dirty="0"/>
              <a:t>       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</a:t>
            </a:r>
            <a:r>
              <a:rPr kumimoji="0" lang="en-US" altLang="en-US" sz="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 estimated reduction of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if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applied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  			                      </a:t>
            </a:r>
            <a:r>
              <a:rPr lang="en-US" altLang="en-US" sz="2000" dirty="0"/>
              <a:t>0</a:t>
            </a:r>
            <a:r>
              <a:rPr lang="en-US" altLang="en-US" sz="1800" dirty="0"/>
              <a:t> (no reduction) </a:t>
            </a:r>
            <a:r>
              <a:rPr lang="en-US" altLang="en-US" sz="2000" dirty="0"/>
              <a:t>--&gt; 1</a:t>
            </a:r>
            <a:r>
              <a:rPr lang="en-US" altLang="en-US" sz="1800" dirty="0"/>
              <a:t> (risk elimination)</a:t>
            </a:r>
            <a:endParaRPr lang="en-US" altLang="en-US" sz="2000" dirty="0"/>
          </a:p>
          <a:p>
            <a:r>
              <a:rPr lang="en-US" altLang="en-US" dirty="0"/>
              <a:t>Last line, for each risk </a:t>
            </a:r>
            <a:r>
              <a:rPr lang="en-US" altLang="en-US" i="1" dirty="0"/>
              <a:t>r</a:t>
            </a:r>
            <a:r>
              <a:rPr lang="en-US" altLang="en-US" dirty="0"/>
              <a:t>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kumimoji="0" lang="en-US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combinedReduction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 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- </a:t>
            </a:r>
            <a:r>
              <a:rPr kumimoji="0"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P</a:t>
            </a:r>
            <a:r>
              <a:rPr kumimoji="0" lang="en-US" altLang="en-US" sz="20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kumimoji="0" lang="en-US" altLang="en-US" sz="20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-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  <a:endParaRPr lang="en-US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60000"/>
              </a:lnSpc>
            </a:pPr>
            <a:r>
              <a:rPr lang="en-US" altLang="en-US" dirty="0"/>
              <a:t>Last column, for each countermeasure </a:t>
            </a:r>
            <a:r>
              <a:rPr lang="en-US" altLang="en-US" i="1" dirty="0"/>
              <a:t>cm</a:t>
            </a:r>
            <a:r>
              <a:rPr lang="en-US" altLang="en-US" dirty="0"/>
              <a:t>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kumimoji="0" lang="en-US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kumimoji="0" lang="en-US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overallEffect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kumimoji="0"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å</a:t>
            </a:r>
            <a:r>
              <a:rPr kumimoji="0" lang="en-US" altLang="en-US" sz="2000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(Reduction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0"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Criticality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44</a:t>
            </a:fld>
            <a:endParaRPr lang="en-MY"/>
          </a:p>
        </p:txBody>
      </p:sp>
      <p:pic>
        <p:nvPicPr>
          <p:cNvPr id="34818" name="Picture 2" descr="C:\Users\SAN\AppData\Local\Microsoft\Windows\Temporary Internet Files\Content.IE5\K7Q9Q4OW\MC90043438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978" y="5437974"/>
            <a:ext cx="1173622" cy="129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91236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09599"/>
            <a:ext cx="7586663" cy="685801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kumimoji="0" lang="en-US" altLang="en-US" i="1" dirty="0">
                <a:solidFill>
                  <a:srgbClr val="00B0F0"/>
                </a:solidFill>
              </a:rPr>
              <a:t>Effectiveness</a:t>
            </a:r>
            <a:r>
              <a:rPr kumimoji="0" lang="en-US" altLang="en-US" dirty="0">
                <a:solidFill>
                  <a:srgbClr val="00B0F0"/>
                </a:solidFill>
              </a:rPr>
              <a:t> matrix</a:t>
            </a:r>
            <a:r>
              <a:rPr kumimoji="0" lang="en-US" altLang="en-US" dirty="0"/>
              <a:t>:  </a:t>
            </a:r>
            <a:br>
              <a:rPr kumimoji="0" lang="en-US" altLang="en-US" dirty="0"/>
            </a:br>
            <a:r>
              <a:rPr kumimoji="0" lang="en-US" altLang="en-US" dirty="0"/>
              <a:t>example for library system</a:t>
            </a:r>
          </a:p>
        </p:txBody>
      </p:sp>
      <p:graphicFrame>
        <p:nvGraphicFramePr>
          <p:cNvPr id="15362" name="Object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073000"/>
              </p:ext>
            </p:extLst>
          </p:nvPr>
        </p:nvGraphicFramePr>
        <p:xfrm>
          <a:off x="228600" y="457200"/>
          <a:ext cx="92868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6" name="Clip" r:id="rId3" imgW="707040" imgH="759960" progId="MS_ClipArt_Gallery.2">
                  <p:embed/>
                </p:oleObj>
              </mc:Choice>
              <mc:Fallback>
                <p:oleObj name="Clip" r:id="rId3" imgW="707040" imgH="759960" progId="MS_ClipArt_Gallery.2">
                  <p:embed/>
                  <p:pic>
                    <p:nvPicPr>
                      <p:cNvPr id="0" name=""/>
                      <p:cNvPicPr preferRelativeResize="0"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57200"/>
                        <a:ext cx="92868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5" name="Group 9"/>
          <p:cNvGrpSpPr>
            <a:grpSpLocks/>
          </p:cNvGrpSpPr>
          <p:nvPr/>
        </p:nvGrpSpPr>
        <p:grpSpPr bwMode="auto">
          <a:xfrm>
            <a:off x="145375" y="1473503"/>
            <a:ext cx="8991600" cy="3670656"/>
            <a:chOff x="27" y="1146"/>
            <a:chExt cx="5760" cy="2068"/>
          </a:xfrm>
        </p:grpSpPr>
        <p:sp>
          <p:nvSpPr>
            <p:cNvPr id="1431556" name="AutoShape 4"/>
            <p:cNvSpPr>
              <a:spLocks noChangeArrowheads="1"/>
            </p:cNvSpPr>
            <p:nvPr/>
          </p:nvSpPr>
          <p:spPr bwMode="auto">
            <a:xfrm>
              <a:off x="45" y="1146"/>
              <a:ext cx="5715" cy="1872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5363" name="Object 8"/>
            <p:cNvGraphicFramePr>
              <a:graphicFrameLocks noChangeAspect="1"/>
            </p:cNvGraphicFramePr>
            <p:nvPr/>
          </p:nvGraphicFramePr>
          <p:xfrm>
            <a:off x="27" y="1177"/>
            <a:ext cx="5760" cy="2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37" name="Document" r:id="rId5" imgW="6219360" imgH="2199240" progId="Word.Document.8">
                    <p:embed/>
                  </p:oleObj>
                </mc:Choice>
                <mc:Fallback>
                  <p:oleObj name="Document" r:id="rId5" imgW="6219360" imgH="21992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" y="1177"/>
                          <a:ext cx="5760" cy="2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45</a:t>
            </a:fld>
            <a:endParaRPr lang="en-MY"/>
          </a:p>
        </p:txBody>
      </p:sp>
      <p:sp>
        <p:nvSpPr>
          <p:cNvPr id="8" name="Oval 17"/>
          <p:cNvSpPr>
            <a:spLocks noChangeArrowheads="1"/>
          </p:cNvSpPr>
          <p:nvPr/>
        </p:nvSpPr>
        <p:spPr bwMode="auto">
          <a:xfrm>
            <a:off x="2362200" y="4175721"/>
            <a:ext cx="5410200" cy="61305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9" name="Oval 17"/>
          <p:cNvSpPr>
            <a:spLocks noChangeArrowheads="1"/>
          </p:cNvSpPr>
          <p:nvPr/>
        </p:nvSpPr>
        <p:spPr bwMode="auto">
          <a:xfrm>
            <a:off x="8001000" y="2362200"/>
            <a:ext cx="773113" cy="1905000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" name="Rectangle 2"/>
          <p:cNvSpPr/>
          <p:nvPr/>
        </p:nvSpPr>
        <p:spPr>
          <a:xfrm>
            <a:off x="387840" y="5105400"/>
            <a:ext cx="8382000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Last line, for each risk </a:t>
            </a:r>
            <a:r>
              <a:rPr lang="en-US" altLang="en-US" i="1" dirty="0"/>
              <a:t>r</a:t>
            </a:r>
            <a:r>
              <a:rPr lang="en-US" altLang="en-US" dirty="0"/>
              <a:t>: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n-US" altLang="en-US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combinedReduction</a:t>
            </a:r>
            <a:r>
              <a:rPr lang="en-US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</a:t>
            </a:r>
            <a:r>
              <a:rPr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 </a:t>
            </a:r>
            <a:r>
              <a:rPr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- P</a:t>
            </a:r>
            <a:r>
              <a:rPr lang="en-US" altLang="en-US" b="1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lang="en-US" altLang="en-US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-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Reduction</a:t>
            </a:r>
            <a:r>
              <a:rPr lang="en-US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en-US" sz="105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pPr>
              <a:lnSpc>
                <a:spcPct val="160000"/>
              </a:lnSpc>
            </a:pPr>
            <a:r>
              <a:rPr lang="en-US" altLang="en-US" dirty="0"/>
              <a:t>Last column, for each countermeasure </a:t>
            </a:r>
            <a:r>
              <a:rPr lang="en-US" altLang="en-US" i="1" dirty="0"/>
              <a:t>cm</a:t>
            </a:r>
            <a:r>
              <a:rPr lang="en-US" altLang="en-US" dirty="0"/>
              <a:t>: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en-US" b="1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overallEffect</a:t>
            </a:r>
            <a:r>
              <a:rPr lang="en-US" altLang="en-US" sz="105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</a:t>
            </a:r>
            <a:r>
              <a:rPr lang="en-AU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AU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å</a:t>
            </a:r>
            <a:r>
              <a:rPr lang="en-US" altLang="en-US" b="1" i="1" baseline="-250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(Reduction</a:t>
            </a:r>
            <a:r>
              <a:rPr lang="en-US" altLang="en-US" sz="105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altLang="en-US" sz="105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n-AU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Criticality</a:t>
            </a:r>
            <a:r>
              <a:rPr lang="en-US" altLang="en-US" sz="105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altLang="en-US" b="1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alt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1690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9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65346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Step 3: Determine optimal balance </a:t>
            </a:r>
            <a:br>
              <a:rPr kumimoji="0" lang="en-US" altLang="en-US" dirty="0"/>
            </a:br>
            <a:r>
              <a:rPr kumimoji="0" lang="en-US" altLang="en-US" dirty="0"/>
              <a:t>risk reduction </a:t>
            </a:r>
            <a:r>
              <a:rPr kumimoji="0" lang="en-US" altLang="en-US" sz="2400" i="1" dirty="0"/>
              <a:t>vs.</a:t>
            </a:r>
            <a:r>
              <a:rPr kumimoji="0" lang="en-US" altLang="en-US" dirty="0"/>
              <a:t> countermeasure cost</a:t>
            </a:r>
            <a:endParaRPr kumimoji="0" lang="en-US" altLang="en-US" b="1" dirty="0">
              <a:solidFill>
                <a:schemeClr val="tx1"/>
              </a:solidFill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7013" y="1752600"/>
            <a:ext cx="6935787" cy="4978400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Cost </a:t>
            </a:r>
            <a:r>
              <a:rPr lang="en-US" altLang="en-US" dirty="0"/>
              <a:t>of each </a:t>
            </a:r>
            <a:r>
              <a:rPr lang="en-US" altLang="en-US" dirty="0">
                <a:solidFill>
                  <a:srgbClr val="FF0000"/>
                </a:solidFill>
              </a:rPr>
              <a:t>countermeasure</a:t>
            </a:r>
            <a:r>
              <a:rPr lang="en-US" altLang="en-US" dirty="0"/>
              <a:t> </a:t>
            </a:r>
            <a:r>
              <a:rPr lang="en-US" altLang="en-US" i="1" dirty="0"/>
              <a:t>cm</a:t>
            </a:r>
            <a:r>
              <a:rPr lang="en-US" altLang="en-US" dirty="0"/>
              <a:t> to be estimated with domain experts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DDP can then </a:t>
            </a:r>
            <a:r>
              <a:rPr lang="en-US" altLang="en-US" dirty="0">
                <a:solidFill>
                  <a:srgbClr val="FF0000"/>
                </a:solidFill>
              </a:rPr>
              <a:t>visualize</a:t>
            </a:r>
            <a:r>
              <a:rPr lang="en-US" altLang="en-US" dirty="0"/>
              <a:t> ...</a:t>
            </a:r>
          </a:p>
          <a:p>
            <a:pPr lvl="1"/>
            <a:r>
              <a:rPr lang="en-US" altLang="en-US" dirty="0"/>
              <a:t>risk balance charts: residual impact of each risk on all objectives if </a:t>
            </a:r>
            <a:r>
              <a:rPr lang="en-US" altLang="en-US" i="1" dirty="0"/>
              <a:t>cm</a:t>
            </a:r>
            <a:r>
              <a:rPr lang="en-US" altLang="en-US" dirty="0"/>
              <a:t> is selected</a:t>
            </a:r>
          </a:p>
          <a:p>
            <a:pPr lvl="1"/>
            <a:r>
              <a:rPr lang="en-US" altLang="en-US" dirty="0"/>
              <a:t>optimal combinations of countermeasures for risk balance under cost constraints</a:t>
            </a:r>
          </a:p>
          <a:p>
            <a:pPr marL="548640" lvl="2" indent="0">
              <a:buNone/>
            </a:pPr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46</a:t>
            </a:fld>
            <a:endParaRPr lang="en-MY"/>
          </a:p>
        </p:txBody>
      </p:sp>
      <p:pic>
        <p:nvPicPr>
          <p:cNvPr id="35842" name="Picture 2" descr="C:\Program Files (x86)\Microsoft Office\MEDIA\CAGCAT10\j0283209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19129"/>
            <a:ext cx="1384459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3" name="Picture 3" descr="C:\Users\SAN\AppData\Local\Microsoft\Windows\Temporary Internet Files\Content.IE5\9I2ZGI9E\MC90039081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078" y="4909559"/>
            <a:ext cx="1717502" cy="163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491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178800" cy="762000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Requirements evaluation: outline</a:t>
            </a:r>
          </a:p>
        </p:txBody>
      </p:sp>
      <p:sp>
        <p:nvSpPr>
          <p:cNvPr id="1399811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258888"/>
            <a:ext cx="8529637" cy="50800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Risk analysis</a:t>
            </a:r>
          </a:p>
          <a:p>
            <a:pPr lvl="1"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Risk management</a:t>
            </a:r>
            <a:endParaRPr kumimoji="0" lang="en-AU" altLang="en-US" i="1" dirty="0">
              <a:solidFill>
                <a:srgbClr val="5F5F5F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kumimoji="0"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Evaluating alternative options for decision making</a:t>
            </a:r>
            <a:endParaRPr kumimoji="0" lang="en-US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dirty="0"/>
              <a:t>Requirements prioritization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381000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74242" y="5029200"/>
            <a:ext cx="7850558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586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84994"/>
            <a:ext cx="7434263" cy="7620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Evaluating alternative options </a:t>
            </a:r>
            <a:br>
              <a:rPr kumimoji="0" lang="en-US" altLang="en-US" dirty="0"/>
            </a:br>
            <a:r>
              <a:rPr kumimoji="0" lang="en-US" altLang="en-US" dirty="0"/>
              <a:t>for decision making</a:t>
            </a:r>
            <a:endParaRPr kumimoji="0"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74788"/>
            <a:ext cx="8751887" cy="45450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dirty="0"/>
              <a:t>The RE process raises </a:t>
            </a:r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alternative options </a:t>
            </a:r>
            <a:r>
              <a:rPr lang="en-US" altLang="en-US" dirty="0"/>
              <a:t>of different types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alternative ways of satisfying a system objective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alternative assignments of responsibilities among system components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alternative resolutions of a conflict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alternative countermeasures to reduce a risk</a:t>
            </a:r>
          </a:p>
          <a:p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Preferred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alternatives must be negotiated, selected ...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agree on evaluation criteria (</a:t>
            </a:r>
            <a:r>
              <a:rPr lang="en-US" altLang="en-US" sz="2000" dirty="0"/>
              <a:t>e.g. </a:t>
            </a:r>
            <a:r>
              <a:rPr lang="en-US" altLang="en-US" dirty="0"/>
              <a:t>contribution to NFRs)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compare options according to criteria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select best option</a:t>
            </a:r>
          </a:p>
          <a:p>
            <a:pPr>
              <a:lnSpc>
                <a:spcPct val="140000"/>
              </a:lnSpc>
              <a:spcBef>
                <a:spcPct val="15000"/>
              </a:spcBef>
            </a:pP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Qualitative</a:t>
            </a:r>
            <a:r>
              <a:rPr lang="en-US" altLang="en-US" dirty="0"/>
              <a:t> </a:t>
            </a:r>
            <a:r>
              <a:rPr lang="en-US" altLang="en-US" sz="2000" dirty="0"/>
              <a:t>or</a:t>
            </a:r>
            <a:r>
              <a:rPr lang="en-US" altLang="en-US" dirty="0"/>
              <a:t> </a:t>
            </a:r>
            <a:r>
              <a:rPr lang="en-US" altLang="en-US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quantitative</a:t>
            </a:r>
            <a:r>
              <a:rPr lang="en-US" altLang="en-US" dirty="0"/>
              <a:t> reasoning techniques </a:t>
            </a:r>
          </a:p>
        </p:txBody>
      </p:sp>
      <p:pic>
        <p:nvPicPr>
          <p:cNvPr id="52228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457200"/>
            <a:ext cx="1173162" cy="1017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48</a:t>
            </a:fld>
            <a:endParaRPr lang="en-MY"/>
          </a:p>
        </p:txBody>
      </p:sp>
      <p:pic>
        <p:nvPicPr>
          <p:cNvPr id="36866" name="Picture 2" descr="C:\Users\SAN\AppData\Local\Microsoft\Windows\Temporary Internet Files\Content.IE5\K7Q9Q4OW\MM900283265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876800"/>
            <a:ext cx="14763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143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97683" y="302664"/>
            <a:ext cx="8667750" cy="690563"/>
          </a:xfrm>
        </p:spPr>
        <p:txBody>
          <a:bodyPr>
            <a:normAutofit fontScale="90000"/>
          </a:bodyPr>
          <a:lstStyle/>
          <a:p>
            <a:r>
              <a:rPr kumimoji="0" lang="en-US" altLang="en-US" dirty="0"/>
              <a:t>Qualitative reasoning for evaluating options</a:t>
            </a:r>
          </a:p>
        </p:txBody>
      </p:sp>
      <p:sp>
        <p:nvSpPr>
          <p:cNvPr id="14336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57451"/>
            <a:ext cx="8751887" cy="20472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solidFill>
                  <a:srgbClr val="D71FB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Goal</a:t>
            </a:r>
            <a:r>
              <a:rPr lang="en-US" dirty="0"/>
              <a:t>: determine qualitative contribution of each option to important </a:t>
            </a:r>
            <a:r>
              <a:rPr lang="en-US" dirty="0">
                <a:solidFill>
                  <a:srgbClr val="00B0F0"/>
                </a:solidFill>
              </a:rPr>
              <a:t>non-functional requirements</a:t>
            </a:r>
            <a:r>
              <a:rPr lang="en-US" dirty="0"/>
              <a:t> (NFRs):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r>
              <a:rPr lang="en-US" sz="2000" dirty="0"/>
              <a:t>very positively (++), positively (+), negatively (-), very negatively (--)</a:t>
            </a:r>
          </a:p>
          <a:p>
            <a:pPr lvl="1">
              <a:lnSpc>
                <a:spcPct val="90000"/>
              </a:lnSpc>
              <a:buFontTx/>
              <a:buNone/>
              <a:defRPr/>
            </a:pPr>
            <a:endParaRPr lang="en-US" sz="2000" dirty="0"/>
          </a:p>
          <a:p>
            <a:pPr>
              <a:lnSpc>
                <a:spcPct val="120000"/>
              </a:lnSpc>
              <a:defRPr/>
            </a:pPr>
            <a:r>
              <a:rPr lang="en-US" sz="2000" dirty="0"/>
              <a:t>Example: meeting scheduling</a:t>
            </a:r>
          </a:p>
          <a:p>
            <a:pPr>
              <a:lnSpc>
                <a:spcPct val="120000"/>
              </a:lnSpc>
              <a:defRPr/>
            </a:pPr>
            <a:endParaRPr lang="en-US" sz="2000" dirty="0"/>
          </a:p>
          <a:p>
            <a:pPr>
              <a:lnSpc>
                <a:spcPct val="120000"/>
              </a:lnSpc>
              <a:defRPr/>
            </a:pPr>
            <a:endParaRPr lang="en-US" sz="2000" dirty="0"/>
          </a:p>
        </p:txBody>
      </p:sp>
      <p:pic>
        <p:nvPicPr>
          <p:cNvPr id="1638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3" y="381000"/>
            <a:ext cx="6985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0" name="Group 10"/>
          <p:cNvGrpSpPr>
            <a:grpSpLocks/>
          </p:cNvGrpSpPr>
          <p:nvPr/>
        </p:nvGrpSpPr>
        <p:grpSpPr bwMode="auto">
          <a:xfrm>
            <a:off x="99183" y="3042925"/>
            <a:ext cx="9144000" cy="2024063"/>
            <a:chOff x="0" y="2365"/>
            <a:chExt cx="5760" cy="1275"/>
          </a:xfrm>
        </p:grpSpPr>
        <p:sp>
          <p:nvSpPr>
            <p:cNvPr id="1433609" name="AutoShape 9"/>
            <p:cNvSpPr>
              <a:spLocks noChangeArrowheads="1"/>
            </p:cNvSpPr>
            <p:nvPr/>
          </p:nvSpPr>
          <p:spPr bwMode="auto">
            <a:xfrm>
              <a:off x="636" y="2365"/>
              <a:ext cx="4736" cy="1113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aphicFrame>
          <p:nvGraphicFramePr>
            <p:cNvPr id="16386" name="Object 8"/>
            <p:cNvGraphicFramePr>
              <a:graphicFrameLocks noChangeAspect="1"/>
            </p:cNvGraphicFramePr>
            <p:nvPr/>
          </p:nvGraphicFramePr>
          <p:xfrm>
            <a:off x="0" y="2380"/>
            <a:ext cx="5760" cy="1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3" name="Document" r:id="rId4" imgW="5632560" imgH="1233000" progId="Word.Document.8">
                    <p:embed/>
                  </p:oleObj>
                </mc:Choice>
                <mc:Fallback>
                  <p:oleObj name="Document" r:id="rId4" imgW="5632560" imgH="123300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380"/>
                          <a:ext cx="5760" cy="1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6391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388341"/>
            <a:ext cx="9223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49</a:t>
            </a:fld>
            <a:endParaRPr lang="en-MY"/>
          </a:p>
        </p:txBody>
      </p:sp>
      <p:pic>
        <p:nvPicPr>
          <p:cNvPr id="16414" name="Picture 30" descr="C:\Users\SAN\AppData\Local\Microsoft\Windows\Temporary Internet Files\Content.IE5\K7Q9Q4OW\MC900230989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5007940"/>
            <a:ext cx="2144162" cy="169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308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510463" cy="762000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Requirements evaluation: outline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598028" y="1258888"/>
            <a:ext cx="8263397" cy="5080000"/>
          </a:xfrm>
          <a:noFill/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FF0000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FF0000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FF0000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</a:pPr>
            <a:r>
              <a:rPr kumimoji="0"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Risk analysis</a:t>
            </a:r>
          </a:p>
          <a:p>
            <a:pPr lvl="1">
              <a:spcBef>
                <a:spcPts val="200"/>
              </a:spcBef>
            </a:pPr>
            <a:r>
              <a:rPr kumimoji="0" lang="en-AU" altLang="en-US" dirty="0"/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/>
              <a:t>Risk management</a:t>
            </a:r>
            <a:endParaRPr kumimoji="0" lang="en-AU" altLang="en-US" i="1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/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DDP: quantitative risk management for RE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Evaluating alternative options </a:t>
            </a:r>
            <a:r>
              <a:rPr kumimoji="0" lang="en-US" altLang="en-US" dirty="0"/>
              <a:t>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prioritization</a:t>
            </a: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53" y="381000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17"/>
          <p:cNvSpPr>
            <a:spLocks noChangeArrowheads="1"/>
          </p:cNvSpPr>
          <p:nvPr/>
        </p:nvSpPr>
        <p:spPr bwMode="auto">
          <a:xfrm>
            <a:off x="188453" y="1066800"/>
            <a:ext cx="6136147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867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689560" cy="690563"/>
          </a:xfrm>
        </p:spPr>
        <p:txBody>
          <a:bodyPr>
            <a:normAutofit fontScale="90000"/>
          </a:bodyPr>
          <a:lstStyle/>
          <a:p>
            <a:r>
              <a:rPr kumimoji="0" lang="en-US" altLang="en-US" dirty="0"/>
              <a:t>Quantitative reasoning for evaluating options</a:t>
            </a:r>
          </a:p>
        </p:txBody>
      </p:sp>
      <p:sp>
        <p:nvSpPr>
          <p:cNvPr id="1434627" name="Rectangle 3"/>
          <p:cNvSpPr>
            <a:spLocks noGrp="1" noChangeArrowheads="1"/>
          </p:cNvSpPr>
          <p:nvPr>
            <p:ph idx="1"/>
          </p:nvPr>
        </p:nvSpPr>
        <p:spPr>
          <a:xfrm>
            <a:off x="224253" y="902145"/>
            <a:ext cx="8916987" cy="3578225"/>
          </a:xfrm>
        </p:spPr>
        <p:txBody>
          <a:bodyPr>
            <a:normAutofit/>
          </a:bodyPr>
          <a:lstStyle/>
          <a:p>
            <a:r>
              <a:rPr lang="en-US" altLang="en-US" dirty="0"/>
              <a:t>Build a </a:t>
            </a:r>
            <a:r>
              <a:rPr lang="en-US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weighted matrix</a:t>
            </a:r>
            <a:r>
              <a:rPr lang="en-US" altLang="en-US" dirty="0">
                <a:solidFill>
                  <a:srgbClr val="00B0F0"/>
                </a:solidFill>
              </a:rPr>
              <a:t> </a:t>
            </a:r>
            <a:r>
              <a:rPr lang="en-US" altLang="en-US" dirty="0"/>
              <a:t>for ...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en-US" altLang="en-US" dirty="0"/>
              <a:t>estimating score of each option on each evaluation criterion (weighted by relative importance)</a:t>
            </a:r>
          </a:p>
          <a:p>
            <a:pPr lvl="1">
              <a:spcBef>
                <a:spcPct val="15000"/>
              </a:spcBef>
            </a:pPr>
            <a:r>
              <a:rPr lang="en-US" altLang="en-US" dirty="0"/>
              <a:t>selecting option with highest overall score on all criteria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For each option </a:t>
            </a:r>
            <a:r>
              <a:rPr lang="en-US" altLang="en-US" i="1" dirty="0"/>
              <a:t>opt</a:t>
            </a:r>
            <a:r>
              <a:rPr lang="en-US" altLang="en-US" dirty="0"/>
              <a:t>, criterion </a:t>
            </a:r>
            <a:r>
              <a:rPr lang="en-US" altLang="en-US" i="1" dirty="0" err="1"/>
              <a:t>crit</a:t>
            </a:r>
            <a:r>
              <a:rPr lang="en-US" altLang="en-US" i="1" dirty="0"/>
              <a:t>:</a:t>
            </a:r>
            <a:r>
              <a:rPr lang="en-US" altLang="en-US" dirty="0"/>
              <a:t>  </a:t>
            </a:r>
          </a:p>
          <a:p>
            <a:pPr>
              <a:lnSpc>
                <a:spcPct val="60000"/>
              </a:lnSpc>
              <a:buFont typeface="Wingdings" pitchFamily="2" charset="2"/>
              <a:buNone/>
            </a:pPr>
            <a:r>
              <a:rPr kumimoji="0" lang="en-US" altLang="en-US" sz="2000" i="1" dirty="0"/>
              <a:t>        </a:t>
            </a:r>
            <a:r>
              <a:rPr kumimoji="0" lang="en-US" altLang="en-US" sz="2000" dirty="0"/>
              <a:t>Score</a:t>
            </a:r>
            <a:r>
              <a:rPr kumimoji="0" lang="en-US" altLang="en-US" sz="1100" dirty="0"/>
              <a:t> </a:t>
            </a:r>
            <a:r>
              <a:rPr kumimoji="0" lang="en-US" altLang="en-US" sz="2000" dirty="0"/>
              <a:t>(</a:t>
            </a:r>
            <a:r>
              <a:rPr lang="en-US" altLang="en-US" i="1" dirty="0"/>
              <a:t>opt</a:t>
            </a:r>
            <a:r>
              <a:rPr kumimoji="0" lang="en-US" altLang="en-US" sz="2000" dirty="0"/>
              <a:t>,</a:t>
            </a:r>
            <a:r>
              <a:rPr kumimoji="0" lang="en-US" altLang="en-US" sz="1100" dirty="0"/>
              <a:t> </a:t>
            </a:r>
            <a:r>
              <a:rPr lang="en-US" altLang="en-US" i="1" dirty="0" err="1"/>
              <a:t>crit</a:t>
            </a:r>
            <a:r>
              <a:rPr kumimoji="0" lang="en-US" altLang="en-US" sz="2000" dirty="0"/>
              <a:t>)</a:t>
            </a:r>
            <a:r>
              <a:rPr lang="en-US" altLang="en-US" dirty="0"/>
              <a:t> =  estimated score percentage of </a:t>
            </a:r>
            <a:r>
              <a:rPr lang="en-US" altLang="en-US" i="1" dirty="0"/>
              <a:t>opt</a:t>
            </a:r>
            <a:r>
              <a:rPr lang="en-US" altLang="en-US" dirty="0"/>
              <a:t> on </a:t>
            </a:r>
            <a:r>
              <a:rPr lang="en-US" altLang="en-US" i="1" dirty="0" err="1"/>
              <a:t>crit</a:t>
            </a:r>
            <a:endParaRPr lang="en-US" altLang="en-US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  	     </a:t>
            </a:r>
            <a:r>
              <a:rPr lang="en-US" altLang="en-US" sz="1800" dirty="0"/>
              <a:t>                          </a:t>
            </a:r>
            <a:r>
              <a:rPr lang="en-US" altLang="en-US" sz="2000" dirty="0"/>
              <a:t>0</a:t>
            </a:r>
            <a:r>
              <a:rPr lang="en-US" altLang="en-US" sz="1800" dirty="0"/>
              <a:t> --&gt; </a:t>
            </a:r>
            <a:r>
              <a:rPr lang="en-US" altLang="en-US" sz="2000" dirty="0"/>
              <a:t>1</a:t>
            </a:r>
            <a:r>
              <a:rPr lang="en-US" altLang="en-US" sz="1800" dirty="0"/>
              <a:t>,  Y/100 means  “</a:t>
            </a:r>
            <a:r>
              <a:rPr lang="en-US" altLang="en-US" sz="1800" i="1" dirty="0" err="1"/>
              <a:t>crit</a:t>
            </a:r>
            <a:r>
              <a:rPr lang="en-US" altLang="en-US" sz="1800" dirty="0"/>
              <a:t> satisfied in Y% of cases”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dirty="0"/>
              <a:t>Last line, for each option </a:t>
            </a:r>
            <a:r>
              <a:rPr lang="en-US" altLang="en-US" i="1" dirty="0"/>
              <a:t>opt</a:t>
            </a:r>
            <a:r>
              <a:rPr lang="en-US" altLang="en-US" dirty="0"/>
              <a:t>: 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kumimoji="0" lang="en-US" altLang="en-US" sz="2000" dirty="0"/>
              <a:t>        </a:t>
            </a:r>
            <a:r>
              <a:rPr kumimoji="0" lang="en-US" altLang="en-US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totalScore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</a:t>
            </a:r>
            <a:r>
              <a:rPr kumimoji="0"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å</a:t>
            </a:r>
            <a:r>
              <a:rPr kumimoji="0" lang="en-US" altLang="en-US" sz="2000" b="1" i="1" baseline="-25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(Score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0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kumimoji="0" lang="en-AU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´</a:t>
            </a:r>
            <a:r>
              <a:rPr kumimoji="0" lang="en-AU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Weight</a:t>
            </a:r>
            <a:r>
              <a:rPr kumimoji="0" lang="en-US" altLang="en-US" sz="1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kumimoji="0" lang="en-US" altLang="en-US" sz="20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crit</a:t>
            </a:r>
            <a:r>
              <a:rPr kumimoji="0" lang="en-US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pic>
        <p:nvPicPr>
          <p:cNvPr id="1741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3528"/>
            <a:ext cx="646527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414" name="Group 17"/>
          <p:cNvGrpSpPr>
            <a:grpSpLocks/>
          </p:cNvGrpSpPr>
          <p:nvPr/>
        </p:nvGrpSpPr>
        <p:grpSpPr bwMode="auto">
          <a:xfrm>
            <a:off x="228600" y="4369029"/>
            <a:ext cx="8659812" cy="2220913"/>
            <a:chOff x="143" y="2819"/>
            <a:chExt cx="5455" cy="1399"/>
          </a:xfrm>
        </p:grpSpPr>
        <p:sp>
          <p:nvSpPr>
            <p:cNvPr id="1434636" name="AutoShape 12"/>
            <p:cNvSpPr>
              <a:spLocks noChangeArrowheads="1"/>
            </p:cNvSpPr>
            <p:nvPr/>
          </p:nvSpPr>
          <p:spPr bwMode="auto">
            <a:xfrm>
              <a:off x="618" y="2882"/>
              <a:ext cx="4591" cy="1273"/>
            </a:xfrm>
            <a:prstGeom prst="roundRect">
              <a:avLst>
                <a:gd name="adj" fmla="val 16667"/>
              </a:avLst>
            </a:prstGeom>
            <a:solidFill>
              <a:srgbClr val="E2E5FA"/>
            </a:solidFill>
            <a:ln w="12700" cap="sq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endParaRPr lang="en-GB" altLang="en-US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pic>
          <p:nvPicPr>
            <p:cNvPr id="17416" name="Picture 1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" y="3030"/>
              <a:ext cx="674" cy="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741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2511987"/>
                </p:ext>
              </p:extLst>
            </p:nvPr>
          </p:nvGraphicFramePr>
          <p:xfrm>
            <a:off x="229" y="2819"/>
            <a:ext cx="5369" cy="1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44" name="Document" r:id="rId5" imgW="5632560" imgH="1656720" progId="Word.Document.8">
                    <p:embed/>
                  </p:oleObj>
                </mc:Choice>
                <mc:Fallback>
                  <p:oleObj name="Document" r:id="rId5" imgW="5632560" imgH="16567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" y="2819"/>
                          <a:ext cx="5369" cy="1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50</a:t>
            </a:fld>
            <a:endParaRPr lang="en-MY"/>
          </a:p>
        </p:txBody>
      </p:sp>
      <p:sp>
        <p:nvSpPr>
          <p:cNvPr id="10" name="Oval 17"/>
          <p:cNvSpPr>
            <a:spLocks noChangeArrowheads="1"/>
          </p:cNvSpPr>
          <p:nvPr/>
        </p:nvSpPr>
        <p:spPr bwMode="auto">
          <a:xfrm>
            <a:off x="2971800" y="6019800"/>
            <a:ext cx="54102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</p:spTree>
    <p:extLst>
      <p:ext uri="{BB962C8B-B14F-4D97-AF65-F5344CB8AC3E}">
        <p14:creationId xmlns:p14="http://schemas.microsoft.com/office/powerpoint/2010/main" val="35395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10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779463" y="246063"/>
            <a:ext cx="8178800" cy="762000"/>
          </a:xfrm>
          <a:noFill/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/>
              <a:t>Requirements evaluation: outline</a:t>
            </a:r>
          </a:p>
        </p:txBody>
      </p:sp>
      <p:sp>
        <p:nvSpPr>
          <p:cNvPr id="1401859" name="Rectangle 3"/>
          <p:cNvSpPr>
            <a:spLocks noGrp="1" noChangeArrowheads="1"/>
          </p:cNvSpPr>
          <p:nvPr>
            <p:ph idx="1"/>
          </p:nvPr>
        </p:nvSpPr>
        <p:spPr>
          <a:xfrm>
            <a:off x="331788" y="1258888"/>
            <a:ext cx="8529637" cy="50800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Inconsistency management</a:t>
            </a:r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Types of inconsistency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Handling inconsistencies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Managing conflicts: a systematic process</a:t>
            </a:r>
          </a:p>
          <a:p>
            <a:pPr>
              <a:lnSpc>
                <a:spcPct val="160000"/>
              </a:lnSpc>
              <a:spcBef>
                <a:spcPts val="1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Risk analysis</a:t>
            </a:r>
          </a:p>
          <a:p>
            <a:pPr lvl="1"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Types of risk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Risk management</a:t>
            </a:r>
            <a:endParaRPr kumimoji="0" lang="en-AU" altLang="en-US" i="1" dirty="0">
              <a:solidFill>
                <a:srgbClr val="5F5F5F"/>
              </a:solidFill>
            </a:endParaRP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5F5F5F"/>
                </a:solidFill>
              </a:rPr>
              <a:t>Risk documentation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DDP: quantitative risk management for RE</a:t>
            </a:r>
          </a:p>
          <a:p>
            <a:pPr>
              <a:lnSpc>
                <a:spcPct val="160000"/>
              </a:lnSpc>
              <a:spcBef>
                <a:spcPts val="300"/>
              </a:spcBef>
            </a:pPr>
            <a:r>
              <a:rPr kumimoji="0" lang="en-US" altLang="en-US" dirty="0">
                <a:solidFill>
                  <a:srgbClr val="5F5F5F"/>
                </a:solidFill>
              </a:rPr>
              <a:t>Evaluating alternative options for decision making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Requirements prioritization</a:t>
            </a:r>
          </a:p>
        </p:txBody>
      </p:sp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40" y="304800"/>
            <a:ext cx="8191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76200" y="5638800"/>
            <a:ext cx="6517147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51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118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356358"/>
            <a:ext cx="7594600" cy="862842"/>
          </a:xfrm>
        </p:spPr>
        <p:txBody>
          <a:bodyPr/>
          <a:lstStyle/>
          <a:p>
            <a:r>
              <a:rPr kumimoji="0" lang="en-US" altLang="en-US" dirty="0"/>
              <a:t>Requirements prioritization (1)</a:t>
            </a:r>
            <a:endParaRPr kumimoji="0"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227013" y="1483282"/>
            <a:ext cx="8916987" cy="4978400"/>
          </a:xfrm>
        </p:spPr>
        <p:txBody>
          <a:bodyPr>
            <a:normAutofit/>
          </a:bodyPr>
          <a:lstStyle/>
          <a:p>
            <a:r>
              <a:rPr lang="en-US" altLang="en-US" dirty="0"/>
              <a:t>Elicited &amp; evaluated </a:t>
            </a:r>
            <a:r>
              <a:rPr lang="en-US" altLang="en-US" dirty="0" err="1"/>
              <a:t>reqs</a:t>
            </a:r>
            <a:r>
              <a:rPr lang="en-US" altLang="en-US" dirty="0"/>
              <a:t> must be assigned </a:t>
            </a:r>
            <a:r>
              <a:rPr lang="en-US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priorities</a:t>
            </a:r>
            <a:r>
              <a:rPr lang="en-US" altLang="en-US" dirty="0"/>
              <a:t> ...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conflict resolution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resource limitations </a:t>
            </a:r>
            <a:r>
              <a:rPr lang="en-US" altLang="en-US" sz="2000" dirty="0"/>
              <a:t>(budget, personnel, schedules)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incremental development</a:t>
            </a:r>
          </a:p>
          <a:p>
            <a:pPr lvl="1">
              <a:lnSpc>
                <a:spcPct val="90000"/>
              </a:lnSpc>
            </a:pPr>
            <a:r>
              <a:rPr lang="en-US" altLang="en-US" dirty="0" err="1"/>
              <a:t>replanning</a:t>
            </a:r>
            <a:r>
              <a:rPr lang="en-US" altLang="en-US" dirty="0"/>
              <a:t> due to unexpected problems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en-US" dirty="0"/>
          </a:p>
          <a:p>
            <a:r>
              <a:rPr lang="en-US" altLang="en-US" dirty="0"/>
              <a:t>Too early ranking at elicitation time might be subjective</a:t>
            </a:r>
          </a:p>
          <a:p>
            <a:pPr>
              <a:lnSpc>
                <a:spcPct val="70000"/>
              </a:lnSpc>
              <a:buFont typeface="Wingdings" pitchFamily="2" charset="2"/>
              <a:buNone/>
            </a:pPr>
            <a:r>
              <a:rPr lang="en-US" altLang="en-US" dirty="0">
                <a:solidFill>
                  <a:schemeClr val="tx2"/>
                </a:solidFill>
              </a:rPr>
              <a:t>     =&gt;</a:t>
            </a:r>
            <a:r>
              <a:rPr lang="en-US" altLang="en-US" dirty="0"/>
              <a:t>  risk of inadequate, inconsistent results</a:t>
            </a: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109373" y="457200"/>
            <a:ext cx="915987" cy="996950"/>
            <a:chOff x="192" y="144"/>
            <a:chExt cx="649" cy="674"/>
          </a:xfrm>
        </p:grpSpPr>
        <p:pic>
          <p:nvPicPr>
            <p:cNvPr id="5427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Rectangle 5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 dirty="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 altLang="en-US" dirty="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52</a:t>
            </a:fld>
            <a:endParaRPr lang="en-MY"/>
          </a:p>
        </p:txBody>
      </p:sp>
      <p:pic>
        <p:nvPicPr>
          <p:cNvPr id="8" name="Picture 3" descr="C:\Program Files (x86)\Microsoft Office\MEDIA\CAGCAT10\j0233018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572000"/>
            <a:ext cx="2057400" cy="208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7678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2200" y="356358"/>
            <a:ext cx="7594600" cy="862842"/>
          </a:xfrm>
        </p:spPr>
        <p:txBody>
          <a:bodyPr/>
          <a:lstStyle/>
          <a:p>
            <a:r>
              <a:rPr kumimoji="0" lang="en-US" altLang="en-US" dirty="0"/>
              <a:t>Requirements prioritization (2)</a:t>
            </a:r>
            <a:endParaRPr kumimoji="0"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453750" y="1464832"/>
            <a:ext cx="7392987" cy="4673600"/>
          </a:xfrm>
        </p:spPr>
        <p:txBody>
          <a:bodyPr>
            <a:normAutofit/>
          </a:bodyPr>
          <a:lstStyle/>
          <a:p>
            <a:r>
              <a:rPr lang="en-US" altLang="en-US" dirty="0"/>
              <a:t>Some </a:t>
            </a:r>
            <a:r>
              <a:rPr lang="en-US" altLang="en-US" dirty="0">
                <a:solidFill>
                  <a:srgbClr val="FF0000"/>
                </a:solidFill>
              </a:rPr>
              <a:t>principles</a:t>
            </a:r>
            <a:r>
              <a:rPr lang="en-US" altLang="en-US" dirty="0"/>
              <a:t> for effective </a:t>
            </a:r>
            <a:r>
              <a:rPr lang="en-US" altLang="en-US" dirty="0" err="1"/>
              <a:t>req</a:t>
            </a:r>
            <a:r>
              <a:rPr lang="en-US" altLang="en-US" dirty="0"/>
              <a:t> prioritization ...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(1)</a:t>
            </a:r>
            <a:r>
              <a:rPr lang="en-US" altLang="en-US" dirty="0"/>
              <a:t> by ordered levels of equal priority, in small number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(2)</a:t>
            </a:r>
            <a:r>
              <a:rPr lang="en-US" altLang="en-US" dirty="0"/>
              <a:t> qualitative &amp; relative levels </a:t>
            </a:r>
            <a:r>
              <a:rPr lang="en-US" altLang="en-US" sz="2000" dirty="0"/>
              <a:t>(“higher than”, ...)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(3)</a:t>
            </a:r>
            <a:r>
              <a:rPr lang="en-US" altLang="en-US" dirty="0"/>
              <a:t> comparable </a:t>
            </a:r>
            <a:r>
              <a:rPr lang="en-US" altLang="en-US" dirty="0" err="1"/>
              <a:t>reqs</a:t>
            </a:r>
            <a:r>
              <a:rPr lang="en-US" altLang="en-US" dirty="0"/>
              <a:t>: same granularity, same abstraction level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(4)</a:t>
            </a:r>
            <a:r>
              <a:rPr lang="en-US" altLang="en-US" dirty="0"/>
              <a:t> </a:t>
            </a:r>
            <a:r>
              <a:rPr lang="en-US" altLang="en-US" dirty="0" err="1"/>
              <a:t>reqs</a:t>
            </a:r>
            <a:r>
              <a:rPr lang="en-US" altLang="en-US" dirty="0"/>
              <a:t> not mutually dependent </a:t>
            </a:r>
            <a:r>
              <a:rPr lang="en-US" altLang="en-US" sz="1800" dirty="0"/>
              <a:t>(one can be kept, another dropped)</a:t>
            </a:r>
            <a:endParaRPr lang="en-US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endParaRPr lang="en-US" altLang="en-US" sz="18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(5)</a:t>
            </a:r>
            <a:r>
              <a:rPr lang="en-US" altLang="en-US" dirty="0"/>
              <a:t> agreed by key players</a:t>
            </a:r>
          </a:p>
        </p:txBody>
      </p:sp>
      <p:grpSp>
        <p:nvGrpSpPr>
          <p:cNvPr id="54276" name="Group 6"/>
          <p:cNvGrpSpPr>
            <a:grpSpLocks/>
          </p:cNvGrpSpPr>
          <p:nvPr/>
        </p:nvGrpSpPr>
        <p:grpSpPr bwMode="auto">
          <a:xfrm>
            <a:off x="109373" y="457200"/>
            <a:ext cx="915987" cy="996950"/>
            <a:chOff x="192" y="144"/>
            <a:chExt cx="649" cy="674"/>
          </a:xfrm>
        </p:grpSpPr>
        <p:pic>
          <p:nvPicPr>
            <p:cNvPr id="54277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278" name="Rectangle 5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 dirty="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 altLang="en-US" dirty="0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53</a:t>
            </a:fld>
            <a:endParaRPr lang="en-MY"/>
          </a:p>
        </p:txBody>
      </p:sp>
      <p:pic>
        <p:nvPicPr>
          <p:cNvPr id="37893" name="Picture 5" descr="C:\Users\SAN\AppData\Local\Microsoft\Windows\Temporary Internet Files\Content.IE5\9I2ZGI9E\MC90028336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648200"/>
            <a:ext cx="1813255" cy="182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6079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20751"/>
            <a:ext cx="7586663" cy="762000"/>
          </a:xfrm>
        </p:spPr>
        <p:txBody>
          <a:bodyPr>
            <a:normAutofit/>
          </a:bodyPr>
          <a:lstStyle/>
          <a:p>
            <a:r>
              <a:rPr kumimoji="0" lang="en-US" altLang="en-US" dirty="0"/>
              <a:t>Value-cost prioritization</a:t>
            </a:r>
            <a:endParaRPr kumimoji="0" lang="en-US" alt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436675" name="Rectangle 3"/>
          <p:cNvSpPr>
            <a:spLocks noGrp="1" noChangeArrowheads="1"/>
          </p:cNvSpPr>
          <p:nvPr>
            <p:ph idx="1"/>
          </p:nvPr>
        </p:nvSpPr>
        <p:spPr>
          <a:xfrm>
            <a:off x="147638" y="1219200"/>
            <a:ext cx="8956675" cy="2554287"/>
          </a:xfrm>
        </p:spPr>
        <p:txBody>
          <a:bodyPr>
            <a:normAutofit/>
          </a:bodyPr>
          <a:lstStyle/>
          <a:p>
            <a:r>
              <a:rPr lang="en-US" altLang="en-US" dirty="0"/>
              <a:t>Systematic technique, meets principles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(1) </a:t>
            </a:r>
            <a:r>
              <a:rPr lang="en-US" altLang="en-US" sz="2000" dirty="0"/>
              <a:t>- </a:t>
            </a:r>
            <a:r>
              <a:rPr lang="en-US" altLang="en-US" sz="2000" dirty="0">
                <a:solidFill>
                  <a:schemeClr val="tx2"/>
                </a:solidFill>
              </a:rPr>
              <a:t>(3)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Three steps: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1.</a:t>
            </a:r>
            <a:r>
              <a:rPr lang="en-US" altLang="en-US" dirty="0"/>
              <a:t> Estimate relative contribution of each </a:t>
            </a:r>
            <a:r>
              <a:rPr lang="en-US" altLang="en-US" dirty="0" err="1"/>
              <a:t>req</a:t>
            </a:r>
            <a:r>
              <a:rPr lang="en-US" altLang="en-US" dirty="0"/>
              <a:t> to project’s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value</a:t>
            </a:r>
            <a:endParaRPr lang="en-US" altLang="en-US" sz="2400" dirty="0"/>
          </a:p>
          <a:p>
            <a:pPr lvl="1">
              <a:lnSpc>
                <a:spcPct val="100000"/>
              </a:lnSpc>
              <a:spcBef>
                <a:spcPct val="15000"/>
              </a:spcBef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2.</a:t>
            </a:r>
            <a:r>
              <a:rPr lang="en-US" altLang="en-US" sz="2400" dirty="0"/>
              <a:t> </a:t>
            </a:r>
            <a:r>
              <a:rPr lang="en-US" altLang="en-US" dirty="0"/>
              <a:t>Estimate relative contribution of each </a:t>
            </a:r>
            <a:r>
              <a:rPr lang="en-US" altLang="en-US" dirty="0" err="1"/>
              <a:t>req</a:t>
            </a:r>
            <a:r>
              <a:rPr lang="en-US" altLang="en-US" dirty="0"/>
              <a:t> to project’s </a:t>
            </a:r>
            <a:r>
              <a:rPr lang="en-US" altLang="en-US" sz="24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cost</a:t>
            </a:r>
          </a:p>
          <a:p>
            <a:pPr lvl="1">
              <a:spcBef>
                <a:spcPct val="15000"/>
              </a:spcBef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</a:rPr>
              <a:t>3.</a:t>
            </a:r>
            <a:r>
              <a:rPr lang="en-US" altLang="en-US" dirty="0"/>
              <a:t> Plot contributions on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value-cost diagram</a:t>
            </a:r>
            <a:r>
              <a:rPr lang="en-US" altLang="en-US" dirty="0"/>
              <a:t>: shows what </a:t>
            </a:r>
            <a:r>
              <a:rPr lang="en-US" altLang="en-US" dirty="0" err="1"/>
              <a:t>req</a:t>
            </a:r>
            <a:r>
              <a:rPr lang="en-US" altLang="en-US" dirty="0"/>
              <a:t> fits what priority level according to value-cost tradeoff</a:t>
            </a:r>
          </a:p>
        </p:txBody>
      </p: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199065" y="381000"/>
            <a:ext cx="915987" cy="996950"/>
            <a:chOff x="192" y="144"/>
            <a:chExt cx="649" cy="674"/>
          </a:xfrm>
        </p:grpSpPr>
        <p:pic>
          <p:nvPicPr>
            <p:cNvPr id="18438" name="Picture 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44"/>
              <a:ext cx="586" cy="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39" name="Rectangle 8"/>
            <p:cNvSpPr>
              <a:spLocks noChangeArrowheads="1"/>
            </p:cNvSpPr>
            <p:nvPr/>
          </p:nvSpPr>
          <p:spPr bwMode="auto">
            <a:xfrm>
              <a:off x="436" y="467"/>
              <a:ext cx="405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5pPr>
              <a:lvl6pPr marL="25146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6pPr>
              <a:lvl7pPr marL="29718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7pPr>
              <a:lvl8pPr marL="34290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8pPr>
              <a:lvl9pPr marL="3886200" indent="-228600" algn="ctr" eaLnBrk="0" fontAlgn="base" hangingPunct="0">
                <a:spcBef>
                  <a:spcPts val="120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Symbol" pitchFamily="18" charset="2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solidFill>
                    <a:schemeClr val="bg2"/>
                  </a:solidFill>
                  <a:effectLst/>
                  <a:latin typeface="Wingdings" pitchFamily="2" charset="2"/>
                </a:rPr>
                <a:t>M</a:t>
              </a:r>
              <a:endParaRPr lang="en-US" altLang="en-US">
                <a:solidFill>
                  <a:schemeClr val="tx1"/>
                </a:solidFill>
                <a:effectLst/>
                <a:latin typeface="Wingdings" pitchFamily="2" charset="2"/>
              </a:endParaRPr>
            </a:p>
          </p:txBody>
        </p:sp>
      </p:grpSp>
      <p:graphicFrame>
        <p:nvGraphicFramePr>
          <p:cNvPr id="18434" name="Object 10"/>
          <p:cNvGraphicFramePr>
            <a:graphicFrameLocks noChangeAspect="1"/>
          </p:cNvGraphicFramePr>
          <p:nvPr/>
        </p:nvGraphicFramePr>
        <p:xfrm>
          <a:off x="1706563" y="3579813"/>
          <a:ext cx="5160962" cy="312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Picture" r:id="rId4" imgW="4050720" imgH="2454120" progId="Word.Picture.8">
                  <p:embed/>
                </p:oleObj>
              </mc:Choice>
              <mc:Fallback>
                <p:oleObj name="Picture" r:id="rId4" imgW="4050720" imgH="245412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3579813"/>
                        <a:ext cx="5160962" cy="312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54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43712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007877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71800" y="1295400"/>
            <a:ext cx="2408666" cy="1752600"/>
          </a:xfr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55</a:t>
            </a:fld>
            <a:endParaRPr lang="en-MY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B42093-38B0-4753-AD8F-C80A9C1B6AF1}"/>
              </a:ext>
            </a:extLst>
          </p:cNvPr>
          <p:cNvSpPr txBox="1">
            <a:spLocks/>
          </p:cNvSpPr>
          <p:nvPr/>
        </p:nvSpPr>
        <p:spPr>
          <a:xfrm>
            <a:off x="2133600" y="329657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7211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471680"/>
            <a:ext cx="7053263" cy="762000"/>
          </a:xfrm>
        </p:spPr>
        <p:txBody>
          <a:bodyPr>
            <a:normAutofit/>
          </a:bodyPr>
          <a:lstStyle/>
          <a:p>
            <a:r>
              <a:rPr kumimoji="0" lang="en-US" altLang="en-US" dirty="0"/>
              <a:t>Inconsistency management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idx="1"/>
          </p:nvPr>
        </p:nvSpPr>
        <p:spPr>
          <a:xfrm>
            <a:off x="266396" y="1600200"/>
            <a:ext cx="8751887" cy="497840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altLang="en-US" dirty="0"/>
              <a:t>Inconsistencies are highly frequent in RE</a:t>
            </a:r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inter-viewpoints</a:t>
            </a:r>
            <a:r>
              <a:rPr lang="en-US" altLang="en-US" dirty="0"/>
              <a:t>: each stakeholder has its own focus &amp; concerns, </a:t>
            </a:r>
          </a:p>
          <a:p>
            <a:pPr marL="274320" lvl="1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Eg</a:t>
            </a:r>
            <a:r>
              <a:rPr lang="en-US" altLang="en-US" dirty="0"/>
              <a:t>: Sales department vs Inventory Department  </a:t>
            </a:r>
          </a:p>
          <a:p>
            <a:pPr marL="274320" lvl="1" indent="0">
              <a:buNone/>
            </a:pPr>
            <a:endParaRPr lang="en-US" altLang="en-US" dirty="0"/>
          </a:p>
          <a:p>
            <a:pPr lvl="1"/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intra-viewpoint</a:t>
            </a:r>
            <a:r>
              <a:rPr lang="en-US" altLang="en-US" dirty="0"/>
              <a:t>:  conflicting quality </a:t>
            </a:r>
            <a:r>
              <a:rPr lang="en-US" altLang="en-US" dirty="0" err="1"/>
              <a:t>reqs</a:t>
            </a:r>
            <a:r>
              <a:rPr lang="en-US" altLang="en-US" dirty="0"/>
              <a:t>, </a:t>
            </a:r>
          </a:p>
          <a:p>
            <a:pPr marL="274320" lvl="1" indent="0"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Eg</a:t>
            </a:r>
            <a:r>
              <a:rPr lang="en-US" altLang="en-US" dirty="0"/>
              <a:t>: Usability vs. Security, Performance vs. Safety </a:t>
            </a:r>
            <a:r>
              <a:rPr lang="en-US" altLang="en-US" dirty="0" err="1"/>
              <a:t>etc</a:t>
            </a:r>
            <a:r>
              <a:rPr lang="en-US" altLang="en-US" dirty="0"/>
              <a:t>  </a:t>
            </a:r>
            <a:r>
              <a:rPr lang="en-US" altLang="en-US" sz="1800" dirty="0"/>
              <a:t> </a:t>
            </a:r>
          </a:p>
          <a:p>
            <a:pPr marL="457200" lvl="1" indent="0">
              <a:buNone/>
            </a:pPr>
            <a:endParaRPr lang="en-US" altLang="en-US" dirty="0"/>
          </a:p>
          <a:p>
            <a:pPr>
              <a:lnSpc>
                <a:spcPct val="120000"/>
              </a:lnSpc>
            </a:pPr>
            <a:r>
              <a:rPr lang="en-US" altLang="en-US" dirty="0"/>
              <a:t>Inconsistencies must be detected and resolved ... WHY???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</a:t>
            </a:r>
            <a:r>
              <a:rPr lang="en-US" altLang="en-US" sz="2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(anything may be developed from inconsistent specs)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80" y="381000"/>
            <a:ext cx="171652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6</a:t>
            </a:fld>
            <a:endParaRPr lang="en-MY"/>
          </a:p>
        </p:txBody>
      </p:sp>
      <p:pic>
        <p:nvPicPr>
          <p:cNvPr id="38914" name="Picture 2" descr="C:\Users\SAN\AppData\Local\Microsoft\Windows\Temporary Internet Files\Content.IE5\K7Q9Q4OW\MC90043440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5410200"/>
            <a:ext cx="688751" cy="125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38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9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71463"/>
            <a:ext cx="8653463" cy="762000"/>
          </a:xfrm>
        </p:spPr>
        <p:txBody>
          <a:bodyPr>
            <a:normAutofit/>
          </a:bodyPr>
          <a:lstStyle/>
          <a:p>
            <a:r>
              <a:rPr kumimoji="0" lang="en-AU" altLang="en-US"/>
              <a:t>Types of inconsistency in RE</a:t>
            </a:r>
            <a:endParaRPr kumimoji="0" lang="en-US" altLang="en-US"/>
          </a:p>
        </p:txBody>
      </p:sp>
      <p:sp>
        <p:nvSpPr>
          <p:cNvPr id="13864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Terminology clash</a:t>
            </a:r>
            <a:r>
              <a:rPr lang="en-US" altLang="en-US" dirty="0"/>
              <a:t>: same concept named differently in different statements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 dirty="0"/>
              <a:t>e.g.</a:t>
            </a:r>
            <a:r>
              <a:rPr lang="en-US" altLang="en-US" dirty="0"/>
              <a:t> “Participating” &amp; “Attending” meeting </a:t>
            </a:r>
            <a:endParaRPr lang="en-US" altLang="en-US" dirty="0">
              <a:solidFill>
                <a:srgbClr val="5F5F5F"/>
              </a:solidFill>
            </a:endParaRPr>
          </a:p>
          <a:p>
            <a:pPr>
              <a:spcBef>
                <a:spcPct val="60000"/>
              </a:spcBef>
            </a:pPr>
            <a:r>
              <a:rPr lang="en-US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Designation clash</a:t>
            </a:r>
            <a:r>
              <a:rPr lang="en-US" altLang="en-US" dirty="0"/>
              <a:t>: same name for different concepts in different statements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 dirty="0"/>
              <a:t>e.g.</a:t>
            </a:r>
            <a:r>
              <a:rPr lang="en-US" altLang="en-US" dirty="0"/>
              <a:t> participant in a meeting - participating full meeting till ends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dirty="0"/>
              <a:t>                                              - participating partial meeting   </a:t>
            </a:r>
            <a:endParaRPr lang="en-US" altLang="en-US" dirty="0">
              <a:solidFill>
                <a:srgbClr val="5F5F5F"/>
              </a:solidFill>
            </a:endParaRPr>
          </a:p>
          <a:p>
            <a:pPr>
              <a:spcBef>
                <a:spcPct val="60000"/>
              </a:spcBef>
            </a:pPr>
            <a:r>
              <a:rPr lang="en-US" altLang="en-US" dirty="0">
                <a:solidFill>
                  <a:srgbClr val="7030A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Structure clash</a:t>
            </a:r>
            <a:r>
              <a:rPr lang="en-US" altLang="en-US" dirty="0"/>
              <a:t>: same concept structured differently in different statements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sz="2000" dirty="0"/>
              <a:t>e.g.</a:t>
            </a:r>
            <a:r>
              <a:rPr lang="en-US" altLang="en-US" dirty="0"/>
              <a:t> “latest return date” - as time point </a:t>
            </a:r>
            <a:r>
              <a:rPr lang="en-US" altLang="en-US" dirty="0" err="1"/>
              <a:t>i.e</a:t>
            </a:r>
            <a:r>
              <a:rPr lang="en-US" altLang="en-US" dirty="0"/>
              <a:t> FRI, 5pm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en-US" altLang="en-US" dirty="0"/>
              <a:t>                                      - as time interval i.e. FRI  </a:t>
            </a:r>
          </a:p>
          <a:p>
            <a:pPr lvl="1">
              <a:lnSpc>
                <a:spcPct val="70000"/>
              </a:lnSpc>
              <a:buFontTx/>
              <a:buNone/>
            </a:pPr>
            <a:r>
              <a:rPr lang="en-US" altLang="en-US" i="1" dirty="0"/>
              <a:t>                                      </a:t>
            </a:r>
            <a:endParaRPr lang="en-US" altLang="en-US" dirty="0"/>
          </a:p>
        </p:txBody>
      </p:sp>
      <p:pic>
        <p:nvPicPr>
          <p:cNvPr id="21506" name="Picture 2" descr="C:\Users\SAN\AppData\Local\Microsoft\Windows\Temporary Internet Files\Content.IE5\K3CFTSB4\MC900240357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399" y="4800600"/>
            <a:ext cx="1482547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468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990600"/>
          </a:xfrm>
        </p:spPr>
        <p:txBody>
          <a:bodyPr>
            <a:normAutofit/>
          </a:bodyPr>
          <a:lstStyle/>
          <a:p>
            <a:r>
              <a:rPr kumimoji="0" lang="en-AU" altLang="en-US" dirty="0"/>
              <a:t>Types of inconsistency in RE  </a:t>
            </a:r>
            <a:r>
              <a:rPr kumimoji="0" lang="en-AU" altLang="en-US" sz="2000" dirty="0"/>
              <a:t>(2)</a:t>
            </a:r>
            <a:endParaRPr kumimoji="0" lang="en-US" altLang="en-US" dirty="0"/>
          </a:p>
        </p:txBody>
      </p:sp>
      <p:sp>
        <p:nvSpPr>
          <p:cNvPr id="13905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D71FBD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Strong conflict</a:t>
            </a:r>
            <a:r>
              <a:rPr lang="en-US" altLang="en-US" dirty="0"/>
              <a:t>:  statements not </a:t>
            </a:r>
            <a:r>
              <a:rPr lang="en-US" altLang="en-US" dirty="0" err="1"/>
              <a:t>satisfiable</a:t>
            </a:r>
            <a:r>
              <a:rPr lang="en-US" altLang="en-US" dirty="0"/>
              <a:t> together</a:t>
            </a:r>
          </a:p>
          <a:p>
            <a:pPr lvl="1">
              <a:lnSpc>
                <a:spcPct val="100000"/>
              </a:lnSpc>
            </a:pPr>
            <a:r>
              <a:rPr lang="en-US" altLang="en-US" dirty="0"/>
              <a:t>i.e. logically inconsistent:  </a:t>
            </a:r>
            <a:r>
              <a:rPr lang="en-US" altLang="en-US" i="1" dirty="0"/>
              <a:t>S</a:t>
            </a:r>
            <a:r>
              <a:rPr lang="en-US" altLang="en-US" dirty="0"/>
              <a:t>,  </a:t>
            </a:r>
            <a:r>
              <a:rPr lang="en-US" altLang="en-US" sz="2000" b="1" i="1" dirty="0"/>
              <a:t>not</a:t>
            </a:r>
            <a:r>
              <a:rPr lang="en-US" altLang="en-US" sz="1300" i="1" dirty="0"/>
              <a:t> </a:t>
            </a:r>
            <a:r>
              <a:rPr lang="en-US" altLang="en-US" i="1" dirty="0"/>
              <a:t>S</a:t>
            </a:r>
            <a:endParaRPr lang="en-US" altLang="en-US" dirty="0"/>
          </a:p>
          <a:p>
            <a:pPr lvl="1">
              <a:buFontTx/>
              <a:buNone/>
            </a:pPr>
            <a:r>
              <a:rPr lang="en-US" altLang="en-US" sz="2000" dirty="0"/>
              <a:t>e.g. “participant constraints may not be disclosed to anyone” </a:t>
            </a:r>
          </a:p>
          <a:p>
            <a:pPr lvl="1">
              <a:buFontTx/>
              <a:buNone/>
            </a:pPr>
            <a:r>
              <a:rPr lang="en-US" altLang="en-US" dirty="0"/>
              <a:t>        </a:t>
            </a:r>
            <a:r>
              <a:rPr lang="en-US" altLang="en-US" sz="2000" dirty="0"/>
              <a:t>vs “the meeting initiator should know participant constraints” </a:t>
            </a:r>
            <a:r>
              <a:rPr lang="en-US" altLang="en-US" dirty="0"/>
              <a:t>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/>
              <a:t>       </a:t>
            </a:r>
            <a:endParaRPr lang="en-US" altLang="en-US" dirty="0">
              <a:solidFill>
                <a:srgbClr val="5F5F5F"/>
              </a:solidFill>
            </a:endParaRPr>
          </a:p>
          <a:p>
            <a:pPr>
              <a:spcBef>
                <a:spcPct val="70000"/>
              </a:spcBef>
            </a:pPr>
            <a:r>
              <a:rPr lang="en-US" alt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Weak conflict</a:t>
            </a:r>
            <a:r>
              <a:rPr lang="en-US" altLang="en-US" dirty="0">
                <a:solidFill>
                  <a:srgbClr val="00B0F0"/>
                </a:solidFill>
              </a:rPr>
              <a:t> </a:t>
            </a:r>
            <a:r>
              <a:rPr lang="en-US" altLang="en-US" dirty="0"/>
              <a:t>(divergence): statements not </a:t>
            </a:r>
            <a:r>
              <a:rPr lang="en-US" altLang="en-US" dirty="0" err="1"/>
              <a:t>satisfiable</a:t>
            </a:r>
            <a:r>
              <a:rPr lang="en-US" altLang="en-US" dirty="0"/>
              <a:t> together under some </a:t>
            </a:r>
            <a:r>
              <a:rPr lang="en-US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boundary condition</a:t>
            </a:r>
            <a:endParaRPr lang="en-US" altLang="en-US" dirty="0"/>
          </a:p>
          <a:p>
            <a:pPr lvl="1"/>
            <a:r>
              <a:rPr lang="en-US" altLang="en-US" dirty="0"/>
              <a:t>i.e.</a:t>
            </a:r>
            <a:r>
              <a:rPr lang="en-US" altLang="en-US" i="1" dirty="0"/>
              <a:t> </a:t>
            </a:r>
            <a:r>
              <a:rPr lang="en-US" altLang="en-US" dirty="0"/>
              <a:t>strongly conflicting if </a:t>
            </a:r>
            <a:r>
              <a:rPr lang="en-US" altLang="en-US" i="1" dirty="0"/>
              <a:t>B</a:t>
            </a:r>
            <a:r>
              <a:rPr lang="en-US" altLang="en-US" dirty="0"/>
              <a:t> holds: </a:t>
            </a:r>
            <a:r>
              <a:rPr lang="en-US" altLang="en-US" i="1" dirty="0"/>
              <a:t>potential</a:t>
            </a:r>
            <a:r>
              <a:rPr lang="en-US" altLang="en-US" dirty="0"/>
              <a:t> conflict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MUCH more frequent in RE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000" dirty="0"/>
              <a:t>e.g.    (staff’s viewpoint)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000" dirty="0">
                <a:solidFill>
                  <a:srgbClr val="5F5F5F"/>
                </a:solidFill>
              </a:rPr>
              <a:t>             “patrons shall return borrowed copies within </a:t>
            </a:r>
            <a:r>
              <a:rPr lang="en-US" altLang="en-US" sz="2000" i="1" dirty="0">
                <a:solidFill>
                  <a:srgbClr val="5F5F5F"/>
                </a:solidFill>
              </a:rPr>
              <a:t>X</a:t>
            </a:r>
            <a:r>
              <a:rPr lang="en-US" altLang="en-US" sz="2000" dirty="0">
                <a:solidFill>
                  <a:srgbClr val="5F5F5F"/>
                </a:solidFill>
              </a:rPr>
              <a:t> weeks”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i="1" dirty="0"/>
              <a:t>    vs.</a:t>
            </a:r>
            <a:r>
              <a:rPr lang="en-US" altLang="en-US" sz="2000" dirty="0">
                <a:solidFill>
                  <a:srgbClr val="5F5F5F"/>
                </a:solidFill>
              </a:rPr>
              <a:t> </a:t>
            </a:r>
            <a:r>
              <a:rPr lang="en-US" altLang="en-US" sz="2000" dirty="0"/>
              <a:t>(patron’s viewpoint)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000" dirty="0"/>
              <a:t>             </a:t>
            </a:r>
            <a:r>
              <a:rPr lang="en-US" altLang="en-US" sz="2000" dirty="0">
                <a:solidFill>
                  <a:srgbClr val="5F5F5F"/>
                </a:solidFill>
              </a:rPr>
              <a:t>“patrons shall keep borrowed copies as long as needed”</a:t>
            </a:r>
            <a:endParaRPr lang="en-US" altLang="en-US" sz="2000" dirty="0"/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altLang="en-US" sz="2000" dirty="0"/>
              <a:t>       </a:t>
            </a:r>
            <a:r>
              <a:rPr lang="en-US" altLang="en-US" sz="2000" i="1" dirty="0"/>
              <a:t>B:</a:t>
            </a:r>
            <a:r>
              <a:rPr lang="en-US" altLang="en-US" sz="2000" dirty="0">
                <a:solidFill>
                  <a:srgbClr val="5F5F5F"/>
                </a:solidFill>
              </a:rPr>
              <a:t>   “a patron needing a borrowed copy more than </a:t>
            </a:r>
            <a:r>
              <a:rPr lang="en-US" altLang="en-US" sz="2000" i="1" dirty="0">
                <a:solidFill>
                  <a:srgbClr val="5F5F5F"/>
                </a:solidFill>
              </a:rPr>
              <a:t>X</a:t>
            </a:r>
            <a:r>
              <a:rPr lang="en-US" altLang="en-US" sz="2000" dirty="0">
                <a:solidFill>
                  <a:srgbClr val="5F5F5F"/>
                </a:solidFill>
              </a:rPr>
              <a:t> weeks”</a:t>
            </a:r>
          </a:p>
        </p:txBody>
      </p:sp>
      <p:pic>
        <p:nvPicPr>
          <p:cNvPr id="22530" name="Picture 2" descr="C:\Users\SAN\AppData\Local\Microsoft\Windows\Temporary Internet Files\Content.IE5\K7Q9Q4OW\MM900282747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57199"/>
            <a:ext cx="1301809" cy="1301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59606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467600" cy="990600"/>
          </a:xfrm>
        </p:spPr>
        <p:txBody>
          <a:bodyPr/>
          <a:lstStyle/>
          <a:p>
            <a:r>
              <a:rPr lang="en-US" altLang="en-US" dirty="0"/>
              <a:t>Handling inconsistencies</a:t>
            </a:r>
          </a:p>
        </p:txBody>
      </p:sp>
      <p:sp>
        <p:nvSpPr>
          <p:cNvPr id="1391619" name="Rectangle 3"/>
          <p:cNvSpPr>
            <a:spLocks noGrp="1" noChangeArrowheads="1"/>
          </p:cNvSpPr>
          <p:nvPr>
            <p:ph idx="1"/>
          </p:nvPr>
        </p:nvSpPr>
        <p:spPr>
          <a:xfrm>
            <a:off x="244475" y="1295400"/>
            <a:ext cx="8702675" cy="4978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/>
              <a:t>Handling clashes in terminology, designation, structure: through </a:t>
            </a:r>
            <a:r>
              <a:rPr lang="en-US" b="1" dirty="0">
                <a:solidFill>
                  <a:srgbClr val="D71FB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agreed</a:t>
            </a:r>
            <a:r>
              <a:rPr lang="en-US" dirty="0"/>
              <a:t> </a:t>
            </a: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glossary of terms</a:t>
            </a:r>
            <a:r>
              <a:rPr lang="en-US" dirty="0"/>
              <a:t> </a:t>
            </a:r>
          </a:p>
          <a:p>
            <a:pPr marL="0" indent="0">
              <a:lnSpc>
                <a:spcPct val="120000"/>
              </a:lnSpc>
              <a:buNone/>
              <a:defRPr/>
            </a:pPr>
            <a:endParaRPr lang="en-US" dirty="0"/>
          </a:p>
          <a:p>
            <a:pPr>
              <a:lnSpc>
                <a:spcPct val="130000"/>
              </a:lnSpc>
              <a:defRPr/>
            </a:pPr>
            <a:r>
              <a:rPr lang="en-US" dirty="0"/>
              <a:t>Weak, strong conflicts: more difficult, deeper causes...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Often rooted in underlying personal objectives of stakeholders </a:t>
            </a:r>
            <a:r>
              <a:rPr lang="en-US" dirty="0">
                <a:solidFill>
                  <a:schemeClr val="tx2"/>
                </a:solidFill>
              </a:rPr>
              <a:t>=&gt;</a:t>
            </a:r>
            <a:r>
              <a:rPr lang="en-US" dirty="0"/>
              <a:t> to be handled at root level and propagated to requirements level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/>
              <a:t>Inherent to some non-functional concerns </a:t>
            </a:r>
            <a:r>
              <a:rPr lang="en-US" sz="2000" dirty="0"/>
              <a:t>(performance </a:t>
            </a:r>
            <a:r>
              <a:rPr lang="en-US" sz="2000" i="1" dirty="0"/>
              <a:t>vs.</a:t>
            </a:r>
            <a:r>
              <a:rPr lang="en-US" sz="2000" dirty="0"/>
              <a:t> safety, confidentiality </a:t>
            </a:r>
            <a:r>
              <a:rPr lang="en-US" sz="2000" i="1" dirty="0"/>
              <a:t>vs.</a:t>
            </a:r>
            <a:r>
              <a:rPr lang="en-US" sz="2000" dirty="0"/>
              <a:t> awareness, ...)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=&gt;</a:t>
            </a:r>
            <a:r>
              <a:rPr lang="en-US" dirty="0"/>
              <a:t> exploration of preferred tradeoffs</a:t>
            </a:r>
          </a:p>
          <a:p>
            <a:pPr lvl="1">
              <a:defRPr/>
            </a:pPr>
            <a:r>
              <a:rPr lang="en-US" dirty="0"/>
              <a:t>Example:  spiral, </a:t>
            </a:r>
            <a:r>
              <a:rPr lang="en-US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negotiation-based reconciliation </a:t>
            </a:r>
            <a:r>
              <a:rPr lang="en-US" dirty="0"/>
              <a:t>of </a:t>
            </a:r>
            <a:r>
              <a:rPr lang="en-US" i="1" dirty="0"/>
              <a:t>win</a:t>
            </a:r>
            <a:r>
              <a:rPr lang="en-US" dirty="0"/>
              <a:t> conditions </a:t>
            </a:r>
            <a:r>
              <a:rPr lang="en-US" sz="1800" dirty="0"/>
              <a:t>[Boehm et al, 1995]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7868066"/>
              </p:ext>
            </p:extLst>
          </p:nvPr>
        </p:nvGraphicFramePr>
        <p:xfrm>
          <a:off x="304800" y="609600"/>
          <a:ext cx="727075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Clip" r:id="rId3" imgW="3265560" imgH="2722680" progId="MS_ClipArt_Gallery.2">
                  <p:embed/>
                </p:oleObj>
              </mc:Choice>
              <mc:Fallback>
                <p:oleObj name="Clip" r:id="rId3" imgW="3265560" imgH="27226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727075" cy="636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1" name="Picture 17" descr="C:\Users\SAN\AppData\Local\Microsoft\Windows\Temporary Internet Files\Content.IE5\K3CFTSB4\MC900292606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05400"/>
            <a:ext cx="1581217" cy="160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4264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2772</TotalTime>
  <Words>3094</Words>
  <Application>Microsoft Office PowerPoint</Application>
  <PresentationFormat>On-screen Show (4:3)</PresentationFormat>
  <Paragraphs>549</Paragraphs>
  <Slides>55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Arial</vt:lpstr>
      <vt:lpstr>Calibri</vt:lpstr>
      <vt:lpstr>Comic Sans MS</vt:lpstr>
      <vt:lpstr>Symbol</vt:lpstr>
      <vt:lpstr>Times New Roman</vt:lpstr>
      <vt:lpstr>Wingdings</vt:lpstr>
      <vt:lpstr>Clarity</vt:lpstr>
      <vt:lpstr>Clip</vt:lpstr>
      <vt:lpstr>Picture</vt:lpstr>
      <vt:lpstr>Document</vt:lpstr>
      <vt:lpstr>Chapter 4 </vt:lpstr>
      <vt:lpstr>Lesson Objectives </vt:lpstr>
      <vt:lpstr>PowerPoint Presentation</vt:lpstr>
      <vt:lpstr>Introduction </vt:lpstr>
      <vt:lpstr>Requirements evaluation: outline</vt:lpstr>
      <vt:lpstr>Inconsistency management</vt:lpstr>
      <vt:lpstr>Types of inconsistency in RE</vt:lpstr>
      <vt:lpstr>Types of inconsistency in RE  (2)</vt:lpstr>
      <vt:lpstr>Handling inconsistencies</vt:lpstr>
      <vt:lpstr>Managing conflicts:  a systematic process</vt:lpstr>
      <vt:lpstr>Managing conflicts:  a systematic process</vt:lpstr>
      <vt:lpstr>Detected conflicts should be documented</vt:lpstr>
      <vt:lpstr>Managing conflicts: a systematic process  (2)</vt:lpstr>
      <vt:lpstr>Conflict resolution tactics</vt:lpstr>
      <vt:lpstr>Managing conflicts: a systematic process  (3)</vt:lpstr>
      <vt:lpstr>Managing conflicts: Q &amp; A  </vt:lpstr>
      <vt:lpstr>Requirements evaluation: outline</vt:lpstr>
      <vt:lpstr>What is a risk ?</vt:lpstr>
      <vt:lpstr>Types of RE risk</vt:lpstr>
      <vt:lpstr>RE risk management</vt:lpstr>
      <vt:lpstr>Risk identification: Risk Checklists</vt:lpstr>
      <vt:lpstr>Risk identification:Component Inspection</vt:lpstr>
      <vt:lpstr>Risk identification: Risk Trees</vt:lpstr>
      <vt:lpstr>Risk tree:  example</vt:lpstr>
      <vt:lpstr>Building risk trees:  heuristic identification of failure nodes</vt:lpstr>
      <vt:lpstr>Analyzing failure combinations:  cut set of a risk tree</vt:lpstr>
      <vt:lpstr>Cut-set tree derivation:  example</vt:lpstr>
      <vt:lpstr>Risk identification:   using elicitation techniques</vt:lpstr>
      <vt:lpstr>Risk assessment</vt:lpstr>
      <vt:lpstr>Qualitative risk assessment (1) </vt:lpstr>
      <vt:lpstr>Qualitative risk assessment table: example</vt:lpstr>
      <vt:lpstr>Quantitative risk assessment </vt:lpstr>
      <vt:lpstr>Risk control</vt:lpstr>
      <vt:lpstr>Exploring countermeasures</vt:lpstr>
      <vt:lpstr>Risk reduction tactics (1)</vt:lpstr>
      <vt:lpstr>Risk reduction tactics (2)</vt:lpstr>
      <vt:lpstr>Question ???</vt:lpstr>
      <vt:lpstr>Selecting preferred countermeasures</vt:lpstr>
      <vt:lpstr>Risks should be documented</vt:lpstr>
      <vt:lpstr>Requirements evaluation: outline</vt:lpstr>
      <vt:lpstr>DDP:  Quantitative risk management for RE</vt:lpstr>
      <vt:lpstr>Step 1:  Elaborate the Impact matrix</vt:lpstr>
      <vt:lpstr>Impact matrix:   example for library system</vt:lpstr>
      <vt:lpstr>Step 2:  Elaborate the Effectiveness matrix</vt:lpstr>
      <vt:lpstr>Effectiveness matrix:   example for library system</vt:lpstr>
      <vt:lpstr>Step 3: Determine optimal balance  risk reduction vs. countermeasure cost</vt:lpstr>
      <vt:lpstr>Requirements evaluation: outline</vt:lpstr>
      <vt:lpstr>Evaluating alternative options  for decision making</vt:lpstr>
      <vt:lpstr>Qualitative reasoning for evaluating options</vt:lpstr>
      <vt:lpstr>Quantitative reasoning for evaluating options</vt:lpstr>
      <vt:lpstr>Requirements evaluation: outline</vt:lpstr>
      <vt:lpstr>Requirements prioritization (1)</vt:lpstr>
      <vt:lpstr>Requirements prioritization (2)</vt:lpstr>
      <vt:lpstr>Value-cost prioritization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</dc:title>
  <dc:creator>SAN</dc:creator>
  <cp:lastModifiedBy>Azurawati Ismail</cp:lastModifiedBy>
  <cp:revision>67</cp:revision>
  <dcterms:created xsi:type="dcterms:W3CDTF">2014-01-12T00:22:06Z</dcterms:created>
  <dcterms:modified xsi:type="dcterms:W3CDTF">2018-05-25T13:27:30Z</dcterms:modified>
</cp:coreProperties>
</file>