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02"/>
  </p:notesMasterIdLst>
  <p:handoutMasterIdLst>
    <p:handoutMasterId r:id="rId103"/>
  </p:handoutMasterIdLst>
  <p:sldIdLst>
    <p:sldId id="257" r:id="rId2"/>
    <p:sldId id="307" r:id="rId3"/>
    <p:sldId id="258" r:id="rId4"/>
    <p:sldId id="259" r:id="rId5"/>
    <p:sldId id="260" r:id="rId6"/>
    <p:sldId id="344" r:id="rId7"/>
    <p:sldId id="345" r:id="rId8"/>
    <p:sldId id="346" r:id="rId9"/>
    <p:sldId id="348" r:id="rId10"/>
    <p:sldId id="340" r:id="rId11"/>
    <p:sldId id="262" r:id="rId12"/>
    <p:sldId id="336" r:id="rId13"/>
    <p:sldId id="263" r:id="rId14"/>
    <p:sldId id="264" r:id="rId15"/>
    <p:sldId id="265" r:id="rId16"/>
    <p:sldId id="266" r:id="rId17"/>
    <p:sldId id="267" r:id="rId18"/>
    <p:sldId id="305" r:id="rId19"/>
    <p:sldId id="306" r:id="rId20"/>
    <p:sldId id="342" r:id="rId21"/>
    <p:sldId id="341" r:id="rId22"/>
    <p:sldId id="270" r:id="rId23"/>
    <p:sldId id="272" r:id="rId24"/>
    <p:sldId id="338" r:id="rId25"/>
    <p:sldId id="276" r:id="rId26"/>
    <p:sldId id="278" r:id="rId27"/>
    <p:sldId id="277" r:id="rId28"/>
    <p:sldId id="283" r:id="rId29"/>
    <p:sldId id="284" r:id="rId30"/>
    <p:sldId id="285" r:id="rId31"/>
    <p:sldId id="286" r:id="rId32"/>
    <p:sldId id="288" r:id="rId33"/>
    <p:sldId id="359" r:id="rId34"/>
    <p:sldId id="360" r:id="rId35"/>
    <p:sldId id="361" r:id="rId36"/>
    <p:sldId id="362"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290" r:id="rId60"/>
    <p:sldId id="388" r:id="rId61"/>
    <p:sldId id="296" r:id="rId62"/>
    <p:sldId id="297" r:id="rId63"/>
    <p:sldId id="298" r:id="rId64"/>
    <p:sldId id="299" r:id="rId65"/>
    <p:sldId id="301" r:id="rId66"/>
    <p:sldId id="350" r:id="rId67"/>
    <p:sldId id="312" r:id="rId68"/>
    <p:sldId id="315" r:id="rId69"/>
    <p:sldId id="316" r:id="rId70"/>
    <p:sldId id="313" r:id="rId71"/>
    <p:sldId id="317" r:id="rId72"/>
    <p:sldId id="318" r:id="rId73"/>
    <p:sldId id="319" r:id="rId74"/>
    <p:sldId id="320" r:id="rId75"/>
    <p:sldId id="321" r:id="rId76"/>
    <p:sldId id="322" r:id="rId77"/>
    <p:sldId id="324" r:id="rId78"/>
    <p:sldId id="323" r:id="rId79"/>
    <p:sldId id="325" r:id="rId80"/>
    <p:sldId id="326" r:id="rId81"/>
    <p:sldId id="327" r:id="rId82"/>
    <p:sldId id="328" r:id="rId83"/>
    <p:sldId id="329" r:id="rId84"/>
    <p:sldId id="331" r:id="rId85"/>
    <p:sldId id="332" r:id="rId86"/>
    <p:sldId id="333" r:id="rId87"/>
    <p:sldId id="334" r:id="rId88"/>
    <p:sldId id="335" r:id="rId89"/>
    <p:sldId id="389" r:id="rId90"/>
    <p:sldId id="390" r:id="rId91"/>
    <p:sldId id="391" r:id="rId92"/>
    <p:sldId id="394" r:id="rId93"/>
    <p:sldId id="392" r:id="rId94"/>
    <p:sldId id="393" r:id="rId95"/>
    <p:sldId id="354" r:id="rId96"/>
    <p:sldId id="355" r:id="rId97"/>
    <p:sldId id="357" r:id="rId98"/>
    <p:sldId id="356" r:id="rId99"/>
    <p:sldId id="358" r:id="rId100"/>
    <p:sldId id="395"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434"/>
    <a:srgbClr val="FF00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A517AC-A28C-4129-8CA8-339A21822866}" type="datetimeFigureOut">
              <a:rPr lang="en-US" smtClean="0"/>
              <a:t>5/25/2018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7A82BB-CA15-4823-BAE2-134F83FAD43C}" type="slidenum">
              <a:rPr lang="en-US" smtClean="0"/>
              <a:t>‹#›</a:t>
            </a:fld>
            <a:endParaRPr lang="en-US"/>
          </a:p>
        </p:txBody>
      </p:sp>
    </p:spTree>
    <p:extLst>
      <p:ext uri="{BB962C8B-B14F-4D97-AF65-F5344CB8AC3E}">
        <p14:creationId xmlns:p14="http://schemas.microsoft.com/office/powerpoint/2010/main" val="1562030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B69DE-A773-4B6D-90D6-606BE1EBBEC8}" type="datetimeFigureOut">
              <a:rPr lang="en-MY" smtClean="0"/>
              <a:pPr/>
              <a:t>25/5/2018</a:t>
            </a:fld>
            <a:endParaRPr lang="en-MY"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48A59F-286F-4065-BFA4-F528FF1B6954}" type="slidenum">
              <a:rPr lang="en-MY" smtClean="0"/>
              <a:pPr/>
              <a:t>‹#›</a:t>
            </a:fld>
            <a:endParaRPr lang="en-MY" dirty="0"/>
          </a:p>
        </p:txBody>
      </p:sp>
    </p:spTree>
    <p:extLst>
      <p:ext uri="{BB962C8B-B14F-4D97-AF65-F5344CB8AC3E}">
        <p14:creationId xmlns:p14="http://schemas.microsoft.com/office/powerpoint/2010/main" val="3303230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4485">
              <a:defRPr kumimoji="1" sz="2300">
                <a:solidFill>
                  <a:schemeClr val="bg1"/>
                </a:solidFill>
                <a:latin typeface="Symbol" pitchFamily="18" charset="2"/>
              </a:defRPr>
            </a:lvl1pPr>
            <a:lvl2pPr marL="702756" indent="-270291" defTabSz="914485">
              <a:defRPr kumimoji="1" sz="2300">
                <a:solidFill>
                  <a:schemeClr val="bg1"/>
                </a:solidFill>
                <a:latin typeface="Symbol" pitchFamily="18" charset="2"/>
              </a:defRPr>
            </a:lvl2pPr>
            <a:lvl3pPr marL="1081164" indent="-216233" defTabSz="914485">
              <a:defRPr kumimoji="1" sz="2300">
                <a:solidFill>
                  <a:schemeClr val="bg1"/>
                </a:solidFill>
                <a:latin typeface="Symbol" pitchFamily="18" charset="2"/>
              </a:defRPr>
            </a:lvl3pPr>
            <a:lvl4pPr marL="1513629" indent="-216233" defTabSz="914485">
              <a:defRPr kumimoji="1" sz="2300">
                <a:solidFill>
                  <a:schemeClr val="bg1"/>
                </a:solidFill>
                <a:latin typeface="Symbol" pitchFamily="18" charset="2"/>
              </a:defRPr>
            </a:lvl4pPr>
            <a:lvl5pPr marL="1946095" indent="-216233" defTabSz="914485">
              <a:defRPr kumimoji="1" sz="2300">
                <a:solidFill>
                  <a:schemeClr val="bg1"/>
                </a:solidFill>
                <a:latin typeface="Symbol" pitchFamily="18" charset="2"/>
              </a:defRPr>
            </a:lvl5pPr>
            <a:lvl6pPr marL="2378560" indent="-216233" algn="ctr" defTabSz="914485" eaLnBrk="0" fontAlgn="base" hangingPunct="0">
              <a:spcBef>
                <a:spcPts val="1135"/>
              </a:spcBef>
              <a:spcAft>
                <a:spcPct val="0"/>
              </a:spcAft>
              <a:defRPr kumimoji="1" sz="2300">
                <a:solidFill>
                  <a:schemeClr val="bg1"/>
                </a:solidFill>
                <a:latin typeface="Symbol" pitchFamily="18" charset="2"/>
              </a:defRPr>
            </a:lvl6pPr>
            <a:lvl7pPr marL="2811026" indent="-216233" algn="ctr" defTabSz="914485" eaLnBrk="0" fontAlgn="base" hangingPunct="0">
              <a:spcBef>
                <a:spcPts val="1135"/>
              </a:spcBef>
              <a:spcAft>
                <a:spcPct val="0"/>
              </a:spcAft>
              <a:defRPr kumimoji="1" sz="2300">
                <a:solidFill>
                  <a:schemeClr val="bg1"/>
                </a:solidFill>
                <a:latin typeface="Symbol" pitchFamily="18" charset="2"/>
              </a:defRPr>
            </a:lvl7pPr>
            <a:lvl8pPr marL="3243491" indent="-216233" algn="ctr" defTabSz="914485" eaLnBrk="0" fontAlgn="base" hangingPunct="0">
              <a:spcBef>
                <a:spcPts val="1135"/>
              </a:spcBef>
              <a:spcAft>
                <a:spcPct val="0"/>
              </a:spcAft>
              <a:defRPr kumimoji="1" sz="2300">
                <a:solidFill>
                  <a:schemeClr val="bg1"/>
                </a:solidFill>
                <a:latin typeface="Symbol" pitchFamily="18" charset="2"/>
              </a:defRPr>
            </a:lvl8pPr>
            <a:lvl9pPr marL="3675957" indent="-216233" algn="ctr" defTabSz="914485" eaLnBrk="0" fontAlgn="base" hangingPunct="0">
              <a:spcBef>
                <a:spcPts val="1135"/>
              </a:spcBef>
              <a:spcAft>
                <a:spcPct val="0"/>
              </a:spcAft>
              <a:defRPr kumimoji="1" sz="2300">
                <a:solidFill>
                  <a:schemeClr val="bg1"/>
                </a:solidFill>
                <a:latin typeface="Symbol" pitchFamily="18" charset="2"/>
              </a:defRPr>
            </a:lvl9pPr>
          </a:lstStyle>
          <a:p>
            <a:fld id="{F61C255D-C03E-4EB7-819F-47565FD57E44}" type="slidenum">
              <a:rPr kumimoji="0" lang="en-US" altLang="en-US" sz="1200">
                <a:solidFill>
                  <a:schemeClr val="tx1"/>
                </a:solidFill>
                <a:latin typeface="Times New Roman" pitchFamily="18" charset="0"/>
              </a:rPr>
              <a:pPr/>
              <a:t>5</a:t>
            </a:fld>
            <a:endParaRPr kumimoji="0" lang="en-US" altLang="en-US" sz="1200">
              <a:solidFill>
                <a:schemeClr val="tx1"/>
              </a:solidFill>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4485">
              <a:defRPr kumimoji="1" sz="2300">
                <a:solidFill>
                  <a:schemeClr val="bg1"/>
                </a:solidFill>
                <a:latin typeface="Symbol" pitchFamily="18" charset="2"/>
              </a:defRPr>
            </a:lvl1pPr>
            <a:lvl2pPr marL="702756" indent="-270291" defTabSz="914485">
              <a:defRPr kumimoji="1" sz="2300">
                <a:solidFill>
                  <a:schemeClr val="bg1"/>
                </a:solidFill>
                <a:latin typeface="Symbol" pitchFamily="18" charset="2"/>
              </a:defRPr>
            </a:lvl2pPr>
            <a:lvl3pPr marL="1081164" indent="-216233" defTabSz="914485">
              <a:defRPr kumimoji="1" sz="2300">
                <a:solidFill>
                  <a:schemeClr val="bg1"/>
                </a:solidFill>
                <a:latin typeface="Symbol" pitchFamily="18" charset="2"/>
              </a:defRPr>
            </a:lvl3pPr>
            <a:lvl4pPr marL="1513629" indent="-216233" defTabSz="914485">
              <a:defRPr kumimoji="1" sz="2300">
                <a:solidFill>
                  <a:schemeClr val="bg1"/>
                </a:solidFill>
                <a:latin typeface="Symbol" pitchFamily="18" charset="2"/>
              </a:defRPr>
            </a:lvl4pPr>
            <a:lvl5pPr marL="1946095" indent="-216233" defTabSz="914485">
              <a:defRPr kumimoji="1" sz="2300">
                <a:solidFill>
                  <a:schemeClr val="bg1"/>
                </a:solidFill>
                <a:latin typeface="Symbol" pitchFamily="18" charset="2"/>
              </a:defRPr>
            </a:lvl5pPr>
            <a:lvl6pPr marL="2378560" indent="-216233" algn="ctr" defTabSz="914485" eaLnBrk="0" fontAlgn="base" hangingPunct="0">
              <a:spcBef>
                <a:spcPts val="1135"/>
              </a:spcBef>
              <a:spcAft>
                <a:spcPct val="0"/>
              </a:spcAft>
              <a:defRPr kumimoji="1" sz="2300">
                <a:solidFill>
                  <a:schemeClr val="bg1"/>
                </a:solidFill>
                <a:latin typeface="Symbol" pitchFamily="18" charset="2"/>
              </a:defRPr>
            </a:lvl6pPr>
            <a:lvl7pPr marL="2811026" indent="-216233" algn="ctr" defTabSz="914485" eaLnBrk="0" fontAlgn="base" hangingPunct="0">
              <a:spcBef>
                <a:spcPts val="1135"/>
              </a:spcBef>
              <a:spcAft>
                <a:spcPct val="0"/>
              </a:spcAft>
              <a:defRPr kumimoji="1" sz="2300">
                <a:solidFill>
                  <a:schemeClr val="bg1"/>
                </a:solidFill>
                <a:latin typeface="Symbol" pitchFamily="18" charset="2"/>
              </a:defRPr>
            </a:lvl7pPr>
            <a:lvl8pPr marL="3243491" indent="-216233" algn="ctr" defTabSz="914485" eaLnBrk="0" fontAlgn="base" hangingPunct="0">
              <a:spcBef>
                <a:spcPts val="1135"/>
              </a:spcBef>
              <a:spcAft>
                <a:spcPct val="0"/>
              </a:spcAft>
              <a:defRPr kumimoji="1" sz="2300">
                <a:solidFill>
                  <a:schemeClr val="bg1"/>
                </a:solidFill>
                <a:latin typeface="Symbol" pitchFamily="18" charset="2"/>
              </a:defRPr>
            </a:lvl8pPr>
            <a:lvl9pPr marL="3675957" indent="-216233" algn="ctr" defTabSz="914485" eaLnBrk="0" fontAlgn="base" hangingPunct="0">
              <a:spcBef>
                <a:spcPts val="1135"/>
              </a:spcBef>
              <a:spcAft>
                <a:spcPct val="0"/>
              </a:spcAft>
              <a:defRPr kumimoji="1" sz="2300">
                <a:solidFill>
                  <a:schemeClr val="bg1"/>
                </a:solidFill>
                <a:latin typeface="Symbol" pitchFamily="18" charset="2"/>
              </a:defRPr>
            </a:lvl9pPr>
          </a:lstStyle>
          <a:p>
            <a:fld id="{F61C255D-C03E-4EB7-819F-47565FD57E44}" type="slidenum">
              <a:rPr kumimoji="0" lang="en-US" altLang="en-US" sz="1200">
                <a:solidFill>
                  <a:schemeClr val="tx1"/>
                </a:solidFill>
                <a:latin typeface="Times New Roman" pitchFamily="18" charset="0"/>
              </a:rPr>
              <a:pPr/>
              <a:t>95</a:t>
            </a:fld>
            <a:endParaRPr kumimoji="0" lang="en-US" altLang="en-US" sz="1200">
              <a:solidFill>
                <a:schemeClr val="tx1"/>
              </a:solidFill>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4485">
              <a:defRPr kumimoji="1" sz="2300">
                <a:solidFill>
                  <a:schemeClr val="bg1"/>
                </a:solidFill>
                <a:latin typeface="Symbol" pitchFamily="18" charset="2"/>
              </a:defRPr>
            </a:lvl1pPr>
            <a:lvl2pPr marL="702756" indent="-270291" defTabSz="914485">
              <a:defRPr kumimoji="1" sz="2300">
                <a:solidFill>
                  <a:schemeClr val="bg1"/>
                </a:solidFill>
                <a:latin typeface="Symbol" pitchFamily="18" charset="2"/>
              </a:defRPr>
            </a:lvl2pPr>
            <a:lvl3pPr marL="1081164" indent="-216233" defTabSz="914485">
              <a:defRPr kumimoji="1" sz="2300">
                <a:solidFill>
                  <a:schemeClr val="bg1"/>
                </a:solidFill>
                <a:latin typeface="Symbol" pitchFamily="18" charset="2"/>
              </a:defRPr>
            </a:lvl3pPr>
            <a:lvl4pPr marL="1513629" indent="-216233" defTabSz="914485">
              <a:defRPr kumimoji="1" sz="2300">
                <a:solidFill>
                  <a:schemeClr val="bg1"/>
                </a:solidFill>
                <a:latin typeface="Symbol" pitchFamily="18" charset="2"/>
              </a:defRPr>
            </a:lvl4pPr>
            <a:lvl5pPr marL="1946095" indent="-216233" defTabSz="914485">
              <a:defRPr kumimoji="1" sz="2300">
                <a:solidFill>
                  <a:schemeClr val="bg1"/>
                </a:solidFill>
                <a:latin typeface="Symbol" pitchFamily="18" charset="2"/>
              </a:defRPr>
            </a:lvl5pPr>
            <a:lvl6pPr marL="2378560" indent="-216233" algn="ctr" defTabSz="914485" eaLnBrk="0" fontAlgn="base" hangingPunct="0">
              <a:spcBef>
                <a:spcPts val="1135"/>
              </a:spcBef>
              <a:spcAft>
                <a:spcPct val="0"/>
              </a:spcAft>
              <a:defRPr kumimoji="1" sz="2300">
                <a:solidFill>
                  <a:schemeClr val="bg1"/>
                </a:solidFill>
                <a:latin typeface="Symbol" pitchFamily="18" charset="2"/>
              </a:defRPr>
            </a:lvl6pPr>
            <a:lvl7pPr marL="2811026" indent="-216233" algn="ctr" defTabSz="914485" eaLnBrk="0" fontAlgn="base" hangingPunct="0">
              <a:spcBef>
                <a:spcPts val="1135"/>
              </a:spcBef>
              <a:spcAft>
                <a:spcPct val="0"/>
              </a:spcAft>
              <a:defRPr kumimoji="1" sz="2300">
                <a:solidFill>
                  <a:schemeClr val="bg1"/>
                </a:solidFill>
                <a:latin typeface="Symbol" pitchFamily="18" charset="2"/>
              </a:defRPr>
            </a:lvl7pPr>
            <a:lvl8pPr marL="3243491" indent="-216233" algn="ctr" defTabSz="914485" eaLnBrk="0" fontAlgn="base" hangingPunct="0">
              <a:spcBef>
                <a:spcPts val="1135"/>
              </a:spcBef>
              <a:spcAft>
                <a:spcPct val="0"/>
              </a:spcAft>
              <a:defRPr kumimoji="1" sz="2300">
                <a:solidFill>
                  <a:schemeClr val="bg1"/>
                </a:solidFill>
                <a:latin typeface="Symbol" pitchFamily="18" charset="2"/>
              </a:defRPr>
            </a:lvl8pPr>
            <a:lvl9pPr marL="3675957" indent="-216233" algn="ctr" defTabSz="914485" eaLnBrk="0" fontAlgn="base" hangingPunct="0">
              <a:spcBef>
                <a:spcPts val="1135"/>
              </a:spcBef>
              <a:spcAft>
                <a:spcPct val="0"/>
              </a:spcAft>
              <a:defRPr kumimoji="1" sz="2300">
                <a:solidFill>
                  <a:schemeClr val="bg1"/>
                </a:solidFill>
                <a:latin typeface="Symbol" pitchFamily="18" charset="2"/>
              </a:defRPr>
            </a:lvl9pPr>
          </a:lstStyle>
          <a:p>
            <a:fld id="{F61C255D-C03E-4EB7-819F-47565FD57E44}" type="slidenum">
              <a:rPr kumimoji="0" lang="en-US" altLang="en-US" sz="1200">
                <a:solidFill>
                  <a:schemeClr val="tx1"/>
                </a:solidFill>
                <a:latin typeface="Times New Roman" pitchFamily="18" charset="0"/>
              </a:rPr>
              <a:pPr/>
              <a:t>10</a:t>
            </a:fld>
            <a:endParaRPr kumimoji="0" lang="en-US" altLang="en-US" sz="1200">
              <a:solidFill>
                <a:schemeClr val="tx1"/>
              </a:solidFill>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4485">
              <a:defRPr kumimoji="1" sz="2300">
                <a:solidFill>
                  <a:schemeClr val="bg1"/>
                </a:solidFill>
                <a:latin typeface="Symbol" pitchFamily="18" charset="2"/>
              </a:defRPr>
            </a:lvl1pPr>
            <a:lvl2pPr marL="702756" indent="-270291" defTabSz="914485">
              <a:defRPr kumimoji="1" sz="2300">
                <a:solidFill>
                  <a:schemeClr val="bg1"/>
                </a:solidFill>
                <a:latin typeface="Symbol" pitchFamily="18" charset="2"/>
              </a:defRPr>
            </a:lvl2pPr>
            <a:lvl3pPr marL="1081164" indent="-216233" defTabSz="914485">
              <a:defRPr kumimoji="1" sz="2300">
                <a:solidFill>
                  <a:schemeClr val="bg1"/>
                </a:solidFill>
                <a:latin typeface="Symbol" pitchFamily="18" charset="2"/>
              </a:defRPr>
            </a:lvl3pPr>
            <a:lvl4pPr marL="1513629" indent="-216233" defTabSz="914485">
              <a:defRPr kumimoji="1" sz="2300">
                <a:solidFill>
                  <a:schemeClr val="bg1"/>
                </a:solidFill>
                <a:latin typeface="Symbol" pitchFamily="18" charset="2"/>
              </a:defRPr>
            </a:lvl4pPr>
            <a:lvl5pPr marL="1946095" indent="-216233" defTabSz="914485">
              <a:defRPr kumimoji="1" sz="2300">
                <a:solidFill>
                  <a:schemeClr val="bg1"/>
                </a:solidFill>
                <a:latin typeface="Symbol" pitchFamily="18" charset="2"/>
              </a:defRPr>
            </a:lvl5pPr>
            <a:lvl6pPr marL="2378560" indent="-216233" algn="ctr" defTabSz="914485" eaLnBrk="0" fontAlgn="base" hangingPunct="0">
              <a:spcBef>
                <a:spcPts val="1135"/>
              </a:spcBef>
              <a:spcAft>
                <a:spcPct val="0"/>
              </a:spcAft>
              <a:defRPr kumimoji="1" sz="2300">
                <a:solidFill>
                  <a:schemeClr val="bg1"/>
                </a:solidFill>
                <a:latin typeface="Symbol" pitchFamily="18" charset="2"/>
              </a:defRPr>
            </a:lvl6pPr>
            <a:lvl7pPr marL="2811026" indent="-216233" algn="ctr" defTabSz="914485" eaLnBrk="0" fontAlgn="base" hangingPunct="0">
              <a:spcBef>
                <a:spcPts val="1135"/>
              </a:spcBef>
              <a:spcAft>
                <a:spcPct val="0"/>
              </a:spcAft>
              <a:defRPr kumimoji="1" sz="2300">
                <a:solidFill>
                  <a:schemeClr val="bg1"/>
                </a:solidFill>
                <a:latin typeface="Symbol" pitchFamily="18" charset="2"/>
              </a:defRPr>
            </a:lvl7pPr>
            <a:lvl8pPr marL="3243491" indent="-216233" algn="ctr" defTabSz="914485" eaLnBrk="0" fontAlgn="base" hangingPunct="0">
              <a:spcBef>
                <a:spcPts val="1135"/>
              </a:spcBef>
              <a:spcAft>
                <a:spcPct val="0"/>
              </a:spcAft>
              <a:defRPr kumimoji="1" sz="2300">
                <a:solidFill>
                  <a:schemeClr val="bg1"/>
                </a:solidFill>
                <a:latin typeface="Symbol" pitchFamily="18" charset="2"/>
              </a:defRPr>
            </a:lvl8pPr>
            <a:lvl9pPr marL="3675957" indent="-216233" algn="ctr" defTabSz="914485" eaLnBrk="0" fontAlgn="base" hangingPunct="0">
              <a:spcBef>
                <a:spcPts val="1135"/>
              </a:spcBef>
              <a:spcAft>
                <a:spcPct val="0"/>
              </a:spcAft>
              <a:defRPr kumimoji="1" sz="2300">
                <a:solidFill>
                  <a:schemeClr val="bg1"/>
                </a:solidFill>
                <a:latin typeface="Symbol" pitchFamily="18" charset="2"/>
              </a:defRPr>
            </a:lvl9pPr>
          </a:lstStyle>
          <a:p>
            <a:fld id="{F61C255D-C03E-4EB7-819F-47565FD57E44}" type="slidenum">
              <a:rPr kumimoji="0" lang="en-US" altLang="en-US" sz="1200">
                <a:solidFill>
                  <a:schemeClr val="tx1"/>
                </a:solidFill>
                <a:latin typeface="Times New Roman" pitchFamily="18" charset="0"/>
              </a:rPr>
              <a:pPr/>
              <a:t>20</a:t>
            </a:fld>
            <a:endParaRPr kumimoji="0" lang="en-US" altLang="en-US" sz="1200">
              <a:solidFill>
                <a:schemeClr val="tx1"/>
              </a:solidFill>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4485">
              <a:defRPr kumimoji="1" sz="2300">
                <a:solidFill>
                  <a:schemeClr val="bg1"/>
                </a:solidFill>
                <a:latin typeface="Symbol" pitchFamily="18" charset="2"/>
              </a:defRPr>
            </a:lvl1pPr>
            <a:lvl2pPr marL="702756" indent="-270291" defTabSz="914485">
              <a:defRPr kumimoji="1" sz="2300">
                <a:solidFill>
                  <a:schemeClr val="bg1"/>
                </a:solidFill>
                <a:latin typeface="Symbol" pitchFamily="18" charset="2"/>
              </a:defRPr>
            </a:lvl2pPr>
            <a:lvl3pPr marL="1081164" indent="-216233" defTabSz="914485">
              <a:defRPr kumimoji="1" sz="2300">
                <a:solidFill>
                  <a:schemeClr val="bg1"/>
                </a:solidFill>
                <a:latin typeface="Symbol" pitchFamily="18" charset="2"/>
              </a:defRPr>
            </a:lvl3pPr>
            <a:lvl4pPr marL="1513629" indent="-216233" defTabSz="914485">
              <a:defRPr kumimoji="1" sz="2300">
                <a:solidFill>
                  <a:schemeClr val="bg1"/>
                </a:solidFill>
                <a:latin typeface="Symbol" pitchFamily="18" charset="2"/>
              </a:defRPr>
            </a:lvl4pPr>
            <a:lvl5pPr marL="1946095" indent="-216233" defTabSz="914485">
              <a:defRPr kumimoji="1" sz="2300">
                <a:solidFill>
                  <a:schemeClr val="bg1"/>
                </a:solidFill>
                <a:latin typeface="Symbol" pitchFamily="18" charset="2"/>
              </a:defRPr>
            </a:lvl5pPr>
            <a:lvl6pPr marL="2378560" indent="-216233" algn="ctr" defTabSz="914485" eaLnBrk="0" fontAlgn="base" hangingPunct="0">
              <a:spcBef>
                <a:spcPts val="1135"/>
              </a:spcBef>
              <a:spcAft>
                <a:spcPct val="0"/>
              </a:spcAft>
              <a:defRPr kumimoji="1" sz="2300">
                <a:solidFill>
                  <a:schemeClr val="bg1"/>
                </a:solidFill>
                <a:latin typeface="Symbol" pitchFamily="18" charset="2"/>
              </a:defRPr>
            </a:lvl6pPr>
            <a:lvl7pPr marL="2811026" indent="-216233" algn="ctr" defTabSz="914485" eaLnBrk="0" fontAlgn="base" hangingPunct="0">
              <a:spcBef>
                <a:spcPts val="1135"/>
              </a:spcBef>
              <a:spcAft>
                <a:spcPct val="0"/>
              </a:spcAft>
              <a:defRPr kumimoji="1" sz="2300">
                <a:solidFill>
                  <a:schemeClr val="bg1"/>
                </a:solidFill>
                <a:latin typeface="Symbol" pitchFamily="18" charset="2"/>
              </a:defRPr>
            </a:lvl7pPr>
            <a:lvl8pPr marL="3243491" indent="-216233" algn="ctr" defTabSz="914485" eaLnBrk="0" fontAlgn="base" hangingPunct="0">
              <a:spcBef>
                <a:spcPts val="1135"/>
              </a:spcBef>
              <a:spcAft>
                <a:spcPct val="0"/>
              </a:spcAft>
              <a:defRPr kumimoji="1" sz="2300">
                <a:solidFill>
                  <a:schemeClr val="bg1"/>
                </a:solidFill>
                <a:latin typeface="Symbol" pitchFamily="18" charset="2"/>
              </a:defRPr>
            </a:lvl8pPr>
            <a:lvl9pPr marL="3675957" indent="-216233" algn="ctr" defTabSz="914485" eaLnBrk="0" fontAlgn="base" hangingPunct="0">
              <a:spcBef>
                <a:spcPts val="1135"/>
              </a:spcBef>
              <a:spcAft>
                <a:spcPct val="0"/>
              </a:spcAft>
              <a:defRPr kumimoji="1" sz="2300">
                <a:solidFill>
                  <a:schemeClr val="bg1"/>
                </a:solidFill>
                <a:latin typeface="Symbol" pitchFamily="18" charset="2"/>
              </a:defRPr>
            </a:lvl9pPr>
          </a:lstStyle>
          <a:p>
            <a:fld id="{F61C255D-C03E-4EB7-819F-47565FD57E44}" type="slidenum">
              <a:rPr kumimoji="0" lang="en-US" altLang="en-US" sz="1200">
                <a:solidFill>
                  <a:schemeClr val="tx1"/>
                </a:solidFill>
                <a:latin typeface="Times New Roman" pitchFamily="18" charset="0"/>
              </a:rPr>
              <a:pPr/>
              <a:t>21</a:t>
            </a:fld>
            <a:endParaRPr kumimoji="0" lang="en-US" altLang="en-US" sz="1200">
              <a:solidFill>
                <a:schemeClr val="tx1"/>
              </a:solidFill>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4485">
              <a:defRPr kumimoji="1" sz="2300">
                <a:solidFill>
                  <a:schemeClr val="bg1"/>
                </a:solidFill>
                <a:latin typeface="Symbol" pitchFamily="18" charset="2"/>
              </a:defRPr>
            </a:lvl1pPr>
            <a:lvl2pPr marL="702756" indent="-270291" defTabSz="914485">
              <a:defRPr kumimoji="1" sz="2300">
                <a:solidFill>
                  <a:schemeClr val="bg1"/>
                </a:solidFill>
                <a:latin typeface="Symbol" pitchFamily="18" charset="2"/>
              </a:defRPr>
            </a:lvl2pPr>
            <a:lvl3pPr marL="1081164" indent="-216233" defTabSz="914485">
              <a:defRPr kumimoji="1" sz="2300">
                <a:solidFill>
                  <a:schemeClr val="bg1"/>
                </a:solidFill>
                <a:latin typeface="Symbol" pitchFamily="18" charset="2"/>
              </a:defRPr>
            </a:lvl3pPr>
            <a:lvl4pPr marL="1513629" indent="-216233" defTabSz="914485">
              <a:defRPr kumimoji="1" sz="2300">
                <a:solidFill>
                  <a:schemeClr val="bg1"/>
                </a:solidFill>
                <a:latin typeface="Symbol" pitchFamily="18" charset="2"/>
              </a:defRPr>
            </a:lvl4pPr>
            <a:lvl5pPr marL="1946095" indent="-216233" defTabSz="914485">
              <a:defRPr kumimoji="1" sz="2300">
                <a:solidFill>
                  <a:schemeClr val="bg1"/>
                </a:solidFill>
                <a:latin typeface="Symbol" pitchFamily="18" charset="2"/>
              </a:defRPr>
            </a:lvl5pPr>
            <a:lvl6pPr marL="2378560" indent="-216233" algn="ctr" defTabSz="914485" eaLnBrk="0" fontAlgn="base" hangingPunct="0">
              <a:spcBef>
                <a:spcPts val="1135"/>
              </a:spcBef>
              <a:spcAft>
                <a:spcPct val="0"/>
              </a:spcAft>
              <a:defRPr kumimoji="1" sz="2300">
                <a:solidFill>
                  <a:schemeClr val="bg1"/>
                </a:solidFill>
                <a:latin typeface="Symbol" pitchFamily="18" charset="2"/>
              </a:defRPr>
            </a:lvl6pPr>
            <a:lvl7pPr marL="2811026" indent="-216233" algn="ctr" defTabSz="914485" eaLnBrk="0" fontAlgn="base" hangingPunct="0">
              <a:spcBef>
                <a:spcPts val="1135"/>
              </a:spcBef>
              <a:spcAft>
                <a:spcPct val="0"/>
              </a:spcAft>
              <a:defRPr kumimoji="1" sz="2300">
                <a:solidFill>
                  <a:schemeClr val="bg1"/>
                </a:solidFill>
                <a:latin typeface="Symbol" pitchFamily="18" charset="2"/>
              </a:defRPr>
            </a:lvl7pPr>
            <a:lvl8pPr marL="3243491" indent="-216233" algn="ctr" defTabSz="914485" eaLnBrk="0" fontAlgn="base" hangingPunct="0">
              <a:spcBef>
                <a:spcPts val="1135"/>
              </a:spcBef>
              <a:spcAft>
                <a:spcPct val="0"/>
              </a:spcAft>
              <a:defRPr kumimoji="1" sz="2300">
                <a:solidFill>
                  <a:schemeClr val="bg1"/>
                </a:solidFill>
                <a:latin typeface="Symbol" pitchFamily="18" charset="2"/>
              </a:defRPr>
            </a:lvl8pPr>
            <a:lvl9pPr marL="3675957" indent="-216233" algn="ctr" defTabSz="914485" eaLnBrk="0" fontAlgn="base" hangingPunct="0">
              <a:spcBef>
                <a:spcPts val="1135"/>
              </a:spcBef>
              <a:spcAft>
                <a:spcPct val="0"/>
              </a:spcAft>
              <a:defRPr kumimoji="1" sz="2300">
                <a:solidFill>
                  <a:schemeClr val="bg1"/>
                </a:solidFill>
                <a:latin typeface="Symbol" pitchFamily="18" charset="2"/>
              </a:defRPr>
            </a:lvl9pPr>
          </a:lstStyle>
          <a:p>
            <a:fld id="{F61C255D-C03E-4EB7-819F-47565FD57E44}" type="slidenum">
              <a:rPr kumimoji="0" lang="en-US" altLang="en-US" sz="1200">
                <a:solidFill>
                  <a:schemeClr val="tx1"/>
                </a:solidFill>
                <a:latin typeface="Times New Roman" pitchFamily="18" charset="0"/>
              </a:rPr>
              <a:pPr/>
              <a:t>66</a:t>
            </a:fld>
            <a:endParaRPr kumimoji="0" lang="en-US" altLang="en-US" sz="1200">
              <a:solidFill>
                <a:schemeClr val="tx1"/>
              </a:solidFill>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lt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a:endParaRPr>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a:endParaRPr>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4485">
              <a:defRPr kumimoji="1" sz="2300">
                <a:solidFill>
                  <a:schemeClr val="bg1"/>
                </a:solidFill>
                <a:latin typeface="Symbol" pitchFamily="18" charset="2"/>
              </a:defRPr>
            </a:lvl1pPr>
            <a:lvl2pPr marL="702756" indent="-270291" defTabSz="914485">
              <a:defRPr kumimoji="1" sz="2300">
                <a:solidFill>
                  <a:schemeClr val="bg1"/>
                </a:solidFill>
                <a:latin typeface="Symbol" pitchFamily="18" charset="2"/>
              </a:defRPr>
            </a:lvl2pPr>
            <a:lvl3pPr marL="1081164" indent="-216233" defTabSz="914485">
              <a:defRPr kumimoji="1" sz="2300">
                <a:solidFill>
                  <a:schemeClr val="bg1"/>
                </a:solidFill>
                <a:latin typeface="Symbol" pitchFamily="18" charset="2"/>
              </a:defRPr>
            </a:lvl3pPr>
            <a:lvl4pPr marL="1513629" indent="-216233" defTabSz="914485">
              <a:defRPr kumimoji="1" sz="2300">
                <a:solidFill>
                  <a:schemeClr val="bg1"/>
                </a:solidFill>
                <a:latin typeface="Symbol" pitchFamily="18" charset="2"/>
              </a:defRPr>
            </a:lvl4pPr>
            <a:lvl5pPr marL="1946095" indent="-216233" defTabSz="914485">
              <a:defRPr kumimoji="1" sz="2300">
                <a:solidFill>
                  <a:schemeClr val="bg1"/>
                </a:solidFill>
                <a:latin typeface="Symbol" pitchFamily="18" charset="2"/>
              </a:defRPr>
            </a:lvl5pPr>
            <a:lvl6pPr marL="2378560" indent="-216233" algn="ctr" defTabSz="914485" eaLnBrk="0" fontAlgn="base" hangingPunct="0">
              <a:spcBef>
                <a:spcPts val="1135"/>
              </a:spcBef>
              <a:spcAft>
                <a:spcPct val="0"/>
              </a:spcAft>
              <a:defRPr kumimoji="1" sz="2300">
                <a:solidFill>
                  <a:schemeClr val="bg1"/>
                </a:solidFill>
                <a:latin typeface="Symbol" pitchFamily="18" charset="2"/>
              </a:defRPr>
            </a:lvl6pPr>
            <a:lvl7pPr marL="2811026" indent="-216233" algn="ctr" defTabSz="914485" eaLnBrk="0" fontAlgn="base" hangingPunct="0">
              <a:spcBef>
                <a:spcPts val="1135"/>
              </a:spcBef>
              <a:spcAft>
                <a:spcPct val="0"/>
              </a:spcAft>
              <a:defRPr kumimoji="1" sz="2300">
                <a:solidFill>
                  <a:schemeClr val="bg1"/>
                </a:solidFill>
                <a:latin typeface="Symbol" pitchFamily="18" charset="2"/>
              </a:defRPr>
            </a:lvl7pPr>
            <a:lvl8pPr marL="3243491" indent="-216233" algn="ctr" defTabSz="914485" eaLnBrk="0" fontAlgn="base" hangingPunct="0">
              <a:spcBef>
                <a:spcPts val="1135"/>
              </a:spcBef>
              <a:spcAft>
                <a:spcPct val="0"/>
              </a:spcAft>
              <a:defRPr kumimoji="1" sz="2300">
                <a:solidFill>
                  <a:schemeClr val="bg1"/>
                </a:solidFill>
                <a:latin typeface="Symbol" pitchFamily="18" charset="2"/>
              </a:defRPr>
            </a:lvl8pPr>
            <a:lvl9pPr marL="3675957" indent="-216233" algn="ctr" defTabSz="914485" eaLnBrk="0" fontAlgn="base" hangingPunct="0">
              <a:spcBef>
                <a:spcPts val="1135"/>
              </a:spcBef>
              <a:spcAft>
                <a:spcPct val="0"/>
              </a:spcAft>
              <a:defRPr kumimoji="1" sz="2300">
                <a:solidFill>
                  <a:schemeClr val="bg1"/>
                </a:solidFill>
                <a:latin typeface="Symbol" pitchFamily="18" charset="2"/>
              </a:defRPr>
            </a:lvl9pPr>
          </a:lstStyle>
          <a:p>
            <a:fld id="{F61C255D-C03E-4EB7-819F-47565FD57E44}" type="slidenum">
              <a:rPr kumimoji="0" lang="en-US" altLang="en-US" sz="1200">
                <a:solidFill>
                  <a:schemeClr val="tx1"/>
                </a:solidFill>
                <a:latin typeface="Times New Roman" pitchFamily="18" charset="0"/>
              </a:rPr>
              <a:pPr/>
              <a:t>89</a:t>
            </a:fld>
            <a:endParaRPr kumimoji="0" lang="en-US" altLang="en-US" sz="1200">
              <a:solidFill>
                <a:schemeClr val="tx1"/>
              </a:solidFill>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99CC5E-65A8-4EEF-B336-31875607E1A0}" type="datetime1">
              <a:rPr lang="en-MY" smtClean="0"/>
              <a:pPr/>
              <a:t>25/5/2018</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3AFD23C-4B78-4169-855B-DEB36BCAA18E}" type="slidenum">
              <a:rPr lang="en-MY" smtClean="0"/>
              <a:pPr/>
              <a:t>‹#›</a:t>
            </a:fld>
            <a:endParaRPr lang="en-MY"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3C2F5E-A1EC-4247-9D76-E93A77E108AB}" type="datetime1">
              <a:rPr lang="en-MY" smtClean="0"/>
              <a:pPr/>
              <a:t>25/5/2018</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83AFD23C-4B78-4169-855B-DEB36BCAA18E}" type="slidenum">
              <a:rPr lang="en-MY" smtClean="0"/>
              <a:pPr/>
              <a:t>‹#›</a:t>
            </a:fld>
            <a:endParaRPr lang="en-MY"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A079B6-9FD7-4F3C-81A8-BE7C0A62CDF3}" type="datetime1">
              <a:rPr lang="en-MY" smtClean="0"/>
              <a:pPr/>
              <a:t>25/5/2018</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83AFD23C-4B78-4169-855B-DEB36BCAA18E}" type="slidenum">
              <a:rPr lang="en-MY" smtClean="0"/>
              <a:pPr/>
              <a:t>‹#›</a:t>
            </a:fld>
            <a:endParaRPr lang="en-MY"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endParaRPr lang="en-MY"/>
          </a:p>
        </p:txBody>
      </p:sp>
      <p:sp>
        <p:nvSpPr>
          <p:cNvPr id="3" name="Text Placeholder 2"/>
          <p:cNvSpPr>
            <a:spLocks noGrp="1"/>
          </p:cNvSpPr>
          <p:nvPr>
            <p:ph type="body" sz="half" idx="1"/>
          </p:nvPr>
        </p:nvSpPr>
        <p:spPr>
          <a:xfrm>
            <a:off x="9144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quarter" idx="2"/>
          </p:nvPr>
        </p:nvSpPr>
        <p:spPr>
          <a:xfrm>
            <a:off x="4876800" y="1600200"/>
            <a:ext cx="38100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Content Placeholder 4"/>
          <p:cNvSpPr>
            <a:spLocks noGrp="1"/>
          </p:cNvSpPr>
          <p:nvPr>
            <p:ph sz="quarter" idx="3"/>
          </p:nvPr>
        </p:nvSpPr>
        <p:spPr>
          <a:xfrm>
            <a:off x="4876800" y="3941763"/>
            <a:ext cx="38100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Date Placeholder 5"/>
          <p:cNvSpPr>
            <a:spLocks noGrp="1"/>
          </p:cNvSpPr>
          <p:nvPr>
            <p:ph type="dt" sz="half" idx="10"/>
          </p:nvPr>
        </p:nvSpPr>
        <p:spPr>
          <a:xfrm>
            <a:off x="914400" y="6251575"/>
            <a:ext cx="1981200" cy="45720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352800" y="6248400"/>
            <a:ext cx="29718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781800" y="6248400"/>
            <a:ext cx="1905000" cy="457200"/>
          </a:xfrm>
        </p:spPr>
        <p:txBody>
          <a:bodyPr/>
          <a:lstStyle>
            <a:lvl1pPr>
              <a:defRPr/>
            </a:lvl1pPr>
          </a:lstStyle>
          <a:p>
            <a:pPr>
              <a:defRPr/>
            </a:pPr>
            <a:fld id="{B51C44D1-4AED-4800-83F6-100E99732123}" type="slidenum">
              <a:rPr lang="en-US"/>
              <a:pPr>
                <a:defRPr/>
              </a:pPr>
              <a:t>‹#›</a:t>
            </a:fld>
            <a:endParaRPr lang="en-US"/>
          </a:p>
        </p:txBody>
      </p:sp>
    </p:spTree>
    <p:extLst>
      <p:ext uri="{BB962C8B-B14F-4D97-AF65-F5344CB8AC3E}">
        <p14:creationId xmlns:p14="http://schemas.microsoft.com/office/powerpoint/2010/main" val="3465524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9C632-91D3-4800-9138-C10D20A3149C}" type="datetime1">
              <a:rPr lang="en-MY" smtClean="0"/>
              <a:pPr/>
              <a:t>25/5/2018</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83AFD23C-4B78-4169-855B-DEB36BCAA18E}" type="slidenum">
              <a:rPr lang="en-MY" smtClean="0"/>
              <a:pPr/>
              <a:t>‹#›</a:t>
            </a:fld>
            <a:endParaRPr lang="en-MY"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B9F6B4B-0AD2-4F6B-BC82-6CB694D4FBAC}" type="datetime1">
              <a:rPr lang="en-MY" smtClean="0"/>
              <a:pPr/>
              <a:t>25/5/2018</a:t>
            </a:fld>
            <a:endParaRPr lang="en-MY" dirty="0"/>
          </a:p>
        </p:txBody>
      </p:sp>
      <p:sp>
        <p:nvSpPr>
          <p:cNvPr id="8" name="Slide Number Placeholder 7"/>
          <p:cNvSpPr>
            <a:spLocks noGrp="1"/>
          </p:cNvSpPr>
          <p:nvPr>
            <p:ph type="sldNum" sz="quarter" idx="11"/>
          </p:nvPr>
        </p:nvSpPr>
        <p:spPr/>
        <p:txBody>
          <a:bodyPr/>
          <a:lstStyle/>
          <a:p>
            <a:fld id="{83AFD23C-4B78-4169-855B-DEB36BCAA18E}" type="slidenum">
              <a:rPr lang="en-MY" smtClean="0"/>
              <a:pPr/>
              <a:t>‹#›</a:t>
            </a:fld>
            <a:endParaRPr lang="en-MY" dirty="0"/>
          </a:p>
        </p:txBody>
      </p:sp>
      <p:sp>
        <p:nvSpPr>
          <p:cNvPr id="9" name="Footer Placeholder 8"/>
          <p:cNvSpPr>
            <a:spLocks noGrp="1"/>
          </p:cNvSpPr>
          <p:nvPr>
            <p:ph type="ftr" sz="quarter" idx="12"/>
          </p:nvPr>
        </p:nvSpPr>
        <p:spPr/>
        <p:txBody>
          <a:bodyPr/>
          <a:lstStyle/>
          <a:p>
            <a:endParaRPr lang="en-MY"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51AE6E-1B80-4486-AE70-9929012FA8B5}" type="datetime1">
              <a:rPr lang="en-MY" smtClean="0"/>
              <a:pPr/>
              <a:t>25/5/2018</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83AFD23C-4B78-4169-855B-DEB36BCAA18E}" type="slidenum">
              <a:rPr lang="en-MY" smtClean="0"/>
              <a:pPr/>
              <a:t>‹#›</a:t>
            </a:fld>
            <a:endParaRPr lang="en-MY"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4D1CE5-1437-469C-B6DB-D056C9AB46EE}" type="datetime1">
              <a:rPr lang="en-MY" smtClean="0"/>
              <a:pPr/>
              <a:t>25/5/2018</a:t>
            </a:fld>
            <a:endParaRPr lang="en-MY" dirty="0"/>
          </a:p>
        </p:txBody>
      </p:sp>
      <p:sp>
        <p:nvSpPr>
          <p:cNvPr id="8" name="Footer Placeholder 7"/>
          <p:cNvSpPr>
            <a:spLocks noGrp="1"/>
          </p:cNvSpPr>
          <p:nvPr>
            <p:ph type="ftr" sz="quarter" idx="11"/>
          </p:nvPr>
        </p:nvSpPr>
        <p:spPr/>
        <p:txBody>
          <a:bodyPr/>
          <a:lstStyle/>
          <a:p>
            <a:endParaRPr lang="en-MY" dirty="0"/>
          </a:p>
        </p:txBody>
      </p:sp>
      <p:sp>
        <p:nvSpPr>
          <p:cNvPr id="9" name="Slide Number Placeholder 8"/>
          <p:cNvSpPr>
            <a:spLocks noGrp="1"/>
          </p:cNvSpPr>
          <p:nvPr>
            <p:ph type="sldNum" sz="quarter" idx="12"/>
          </p:nvPr>
        </p:nvSpPr>
        <p:spPr/>
        <p:txBody>
          <a:bodyPr/>
          <a:lstStyle/>
          <a:p>
            <a:fld id="{83AFD23C-4B78-4169-855B-DEB36BCAA18E}" type="slidenum">
              <a:rPr lang="en-MY" smtClean="0"/>
              <a:pPr/>
              <a:t>‹#›</a:t>
            </a:fld>
            <a:endParaRPr lang="en-MY"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AB357B-1D6B-4DD9-932D-B3BE250AFF9B}" type="datetime1">
              <a:rPr lang="en-MY" smtClean="0"/>
              <a:pPr/>
              <a:t>25/5/2018</a:t>
            </a:fld>
            <a:endParaRPr lang="en-MY" dirty="0"/>
          </a:p>
        </p:txBody>
      </p:sp>
      <p:sp>
        <p:nvSpPr>
          <p:cNvPr id="4" name="Footer Placeholder 3"/>
          <p:cNvSpPr>
            <a:spLocks noGrp="1"/>
          </p:cNvSpPr>
          <p:nvPr>
            <p:ph type="ftr" sz="quarter" idx="11"/>
          </p:nvPr>
        </p:nvSpPr>
        <p:spPr/>
        <p:txBody>
          <a:bodyPr/>
          <a:lstStyle/>
          <a:p>
            <a:endParaRPr lang="en-MY" dirty="0"/>
          </a:p>
        </p:txBody>
      </p:sp>
      <p:sp>
        <p:nvSpPr>
          <p:cNvPr id="5" name="Slide Number Placeholder 4"/>
          <p:cNvSpPr>
            <a:spLocks noGrp="1"/>
          </p:cNvSpPr>
          <p:nvPr>
            <p:ph type="sldNum" sz="quarter" idx="12"/>
          </p:nvPr>
        </p:nvSpPr>
        <p:spPr/>
        <p:txBody>
          <a:bodyPr/>
          <a:lstStyle/>
          <a:p>
            <a:fld id="{83AFD23C-4B78-4169-855B-DEB36BCAA18E}" type="slidenum">
              <a:rPr lang="en-MY" smtClean="0"/>
              <a:pPr/>
              <a:t>‹#›</a:t>
            </a:fld>
            <a:endParaRPr lang="en-MY"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5DF7D-7BE3-46AB-A0D6-B4607D20F37B}" type="datetime1">
              <a:rPr lang="en-MY" smtClean="0"/>
              <a:pPr/>
              <a:t>25/5/2018</a:t>
            </a:fld>
            <a:endParaRPr lang="en-MY" dirty="0"/>
          </a:p>
        </p:txBody>
      </p:sp>
      <p:sp>
        <p:nvSpPr>
          <p:cNvPr id="3" name="Footer Placeholder 2"/>
          <p:cNvSpPr>
            <a:spLocks noGrp="1"/>
          </p:cNvSpPr>
          <p:nvPr>
            <p:ph type="ftr" sz="quarter" idx="11"/>
          </p:nvPr>
        </p:nvSpPr>
        <p:spPr/>
        <p:txBody>
          <a:bodyPr/>
          <a:lstStyle/>
          <a:p>
            <a:endParaRPr lang="en-MY" dirty="0"/>
          </a:p>
        </p:txBody>
      </p:sp>
      <p:sp>
        <p:nvSpPr>
          <p:cNvPr id="4" name="Slide Number Placeholder 3"/>
          <p:cNvSpPr>
            <a:spLocks noGrp="1"/>
          </p:cNvSpPr>
          <p:nvPr>
            <p:ph type="sldNum" sz="quarter" idx="12"/>
          </p:nvPr>
        </p:nvSpPr>
        <p:spPr/>
        <p:txBody>
          <a:bodyPr/>
          <a:lstStyle/>
          <a:p>
            <a:fld id="{83AFD23C-4B78-4169-855B-DEB36BCAA18E}" type="slidenum">
              <a:rPr lang="en-MY" smtClean="0"/>
              <a:pPr/>
              <a:t>‹#›</a:t>
            </a:fld>
            <a:endParaRPr lang="en-MY"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EC83BD-B590-44CF-B54E-9CE69D55FB9D}" type="datetime1">
              <a:rPr lang="en-MY" smtClean="0"/>
              <a:pPr/>
              <a:t>25/5/2018</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83AFD23C-4B78-4169-855B-DEB36BCAA18E}" type="slidenum">
              <a:rPr lang="en-MY" smtClean="0"/>
              <a:pPr/>
              <a:t>‹#›</a:t>
            </a:fld>
            <a:endParaRPr lang="en-MY"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2F43D-C63E-46E2-BCEA-2695B0FF8641}" type="datetime1">
              <a:rPr lang="en-MY" smtClean="0"/>
              <a:pPr/>
              <a:t>25/5/2018</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3AFD23C-4B78-4169-855B-DEB36BCAA18E}" type="slidenum">
              <a:rPr lang="en-MY" smtClean="0"/>
              <a:pPr/>
              <a:t>‹#›</a:t>
            </a:fld>
            <a:endParaRPr lang="en-MY"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994926D-7E0B-420C-BD0C-BC7A01720337}" type="datetime1">
              <a:rPr lang="en-MY" smtClean="0"/>
              <a:pPr/>
              <a:t>25/5/2018</a:t>
            </a:fld>
            <a:endParaRPr lang="en-MY"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MY"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3AFD23C-4B78-4169-855B-DEB36BCAA18E}" type="slidenum">
              <a:rPr lang="en-MY" smtClean="0"/>
              <a:pPr/>
              <a:t>‹#›</a:t>
            </a:fld>
            <a:endParaRPr lang="en-MY"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00.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image" Target="../media/image44.wmf"/></Relationships>
</file>

<file path=ppt/slides/_rels/slide63.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 Id="rId4" Type="http://schemas.openxmlformats.org/officeDocument/2006/relationships/image" Target="../media/image47.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9.gif"/><Relationship Id="rId4" Type="http://schemas.openxmlformats.org/officeDocument/2006/relationships/image" Target="../media/image48.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0.gif"/><Relationship Id="rId4" Type="http://schemas.openxmlformats.org/officeDocument/2006/relationships/image" Target="../media/image48.wmf"/></Relationships>
</file>

<file path=ppt/slides/_rels/slide69.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52.jpeg"/><Relationship Id="rId4" Type="http://schemas.openxmlformats.org/officeDocument/2006/relationships/image" Target="../media/image48.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3.wmf"/></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5.emf"/><Relationship Id="rId5" Type="http://schemas.openxmlformats.org/officeDocument/2006/relationships/oleObject" Target="../embeddings/oleObject14.bin"/><Relationship Id="rId4" Type="http://schemas.openxmlformats.org/officeDocument/2006/relationships/image" Target="../media/image64.emf"/></Relationships>
</file>

<file path=ppt/slides/_rels/slide84.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emf"/></Relationships>
</file>

<file path=ppt/slides/_rels/slide86.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emf"/></Relationships>
</file>

<file path=ppt/slides/_rels/slide8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ctrTitle"/>
          </p:nvPr>
        </p:nvSpPr>
        <p:spPr>
          <a:xfrm>
            <a:off x="714375" y="838200"/>
            <a:ext cx="7772400" cy="1905000"/>
          </a:xfrm>
        </p:spPr>
        <p:txBody>
          <a:bodyPr>
            <a:normAutofit fontScale="90000"/>
          </a:bodyPr>
          <a:lstStyle/>
          <a:p>
            <a:pPr algn="l"/>
            <a:r>
              <a:rPr lang="en-US" altLang="en-US" sz="4000" dirty="0"/>
              <a:t>Chapter 5</a:t>
            </a:r>
            <a:br>
              <a:rPr lang="en-US" altLang="en-US" sz="4000" dirty="0"/>
            </a:br>
            <a:br>
              <a:rPr lang="en-US" altLang="en-US" sz="4000" dirty="0"/>
            </a:br>
            <a:r>
              <a:rPr lang="en-US" altLang="en-US" sz="4000" dirty="0"/>
              <a:t>Requirements Specification &amp; Documentation</a:t>
            </a:r>
            <a:br>
              <a:rPr lang="en-US" altLang="en-US" sz="4000" dirty="0"/>
            </a:br>
            <a:endParaRPr lang="en-US" sz="4000" dirty="0">
              <a:effectLst>
                <a:outerShdw blurRad="38100" dist="38100" dir="2700000" algn="tl">
                  <a:srgbClr val="000000"/>
                </a:outerShdw>
              </a:effectLst>
            </a:endParaRPr>
          </a:p>
        </p:txBody>
      </p:sp>
      <p:sp>
        <p:nvSpPr>
          <p:cNvPr id="24579" name="Rectangle 3"/>
          <p:cNvSpPr>
            <a:spLocks noGrp="1" noChangeArrowheads="1"/>
          </p:cNvSpPr>
          <p:nvPr>
            <p:ph type="subTitle" idx="1"/>
          </p:nvPr>
        </p:nvSpPr>
        <p:spPr>
          <a:xfrm>
            <a:off x="304800" y="3657600"/>
            <a:ext cx="8520113" cy="2819402"/>
          </a:xfrm>
        </p:spPr>
        <p:txBody>
          <a:bodyPr>
            <a:noAutofit/>
          </a:bodyPr>
          <a:lstStyle/>
          <a:p>
            <a:r>
              <a:rPr lang="en-US" sz="1200" b="1" i="1" dirty="0">
                <a:solidFill>
                  <a:srgbClr val="FF0000"/>
                </a:solidFill>
              </a:rPr>
              <a:t>Source of PP slides : </a:t>
            </a:r>
          </a:p>
          <a:p>
            <a:r>
              <a:rPr lang="en-GB" sz="1200" b="1" i="1" dirty="0">
                <a:solidFill>
                  <a:srgbClr val="FF0000"/>
                </a:solidFill>
              </a:rPr>
              <a:t>- </a:t>
            </a:r>
            <a:r>
              <a:rPr lang="en-GB" sz="1200" b="1" i="1" dirty="0" err="1">
                <a:solidFill>
                  <a:srgbClr val="FF0000"/>
                </a:solidFill>
              </a:rPr>
              <a:t>Sommerville</a:t>
            </a:r>
            <a:r>
              <a:rPr lang="en-GB" sz="1200" b="1" i="1" dirty="0">
                <a:solidFill>
                  <a:srgbClr val="FF0000"/>
                </a:solidFill>
              </a:rPr>
              <a:t>, I. 2011. Software Engineering. 9</a:t>
            </a:r>
            <a:r>
              <a:rPr lang="en-GB" sz="1200" b="1" i="1" baseline="30000" dirty="0">
                <a:solidFill>
                  <a:srgbClr val="FF0000"/>
                </a:solidFill>
              </a:rPr>
              <a:t>th</a:t>
            </a:r>
            <a:r>
              <a:rPr lang="en-GB" sz="1200" b="1" i="1" dirty="0">
                <a:solidFill>
                  <a:srgbClr val="FF0000"/>
                </a:solidFill>
              </a:rPr>
              <a:t> </a:t>
            </a:r>
            <a:r>
              <a:rPr lang="en-GB" sz="1200" b="1" i="1" dirty="0" err="1">
                <a:solidFill>
                  <a:srgbClr val="FF0000"/>
                </a:solidFill>
              </a:rPr>
              <a:t>edn</a:t>
            </a:r>
            <a:r>
              <a:rPr lang="en-GB" sz="1200" b="1" i="1" dirty="0">
                <a:solidFill>
                  <a:srgbClr val="FF0000"/>
                </a:solidFill>
              </a:rPr>
              <a:t>. Addison-Wesley. </a:t>
            </a:r>
          </a:p>
          <a:p>
            <a:endParaRPr lang="en-MY" sz="1200" b="1" i="1" dirty="0">
              <a:solidFill>
                <a:srgbClr val="FF0000"/>
              </a:solidFill>
            </a:endParaRPr>
          </a:p>
          <a:p>
            <a:r>
              <a:rPr lang="en-GB" sz="1200" b="1" i="1" dirty="0">
                <a:solidFill>
                  <a:srgbClr val="FF0000"/>
                </a:solidFill>
              </a:rPr>
              <a:t>- </a:t>
            </a:r>
            <a:r>
              <a:rPr lang="en-GB" sz="1200" b="1" i="1" dirty="0" err="1">
                <a:solidFill>
                  <a:srgbClr val="FF0000"/>
                </a:solidFill>
              </a:rPr>
              <a:t>Lamsweerde</a:t>
            </a:r>
            <a:r>
              <a:rPr lang="en-GB" sz="1200" b="1" i="1" dirty="0">
                <a:solidFill>
                  <a:srgbClr val="FF0000"/>
                </a:solidFill>
              </a:rPr>
              <a:t>, A. V. 2011. Requirements Engineering: From System goals to UML Models to Software Specification.  2</a:t>
            </a:r>
            <a:r>
              <a:rPr lang="en-GB" sz="1200" b="1" i="1" baseline="30000" dirty="0">
                <a:solidFill>
                  <a:srgbClr val="FF0000"/>
                </a:solidFill>
              </a:rPr>
              <a:t>nd</a:t>
            </a:r>
            <a:r>
              <a:rPr lang="en-GB" sz="1200" b="1" i="1" dirty="0">
                <a:solidFill>
                  <a:srgbClr val="FF0000"/>
                </a:solidFill>
              </a:rPr>
              <a:t> </a:t>
            </a:r>
            <a:r>
              <a:rPr lang="en-GB" sz="1200" b="1" i="1" dirty="0" err="1">
                <a:solidFill>
                  <a:srgbClr val="FF0000"/>
                </a:solidFill>
              </a:rPr>
              <a:t>ed.Wiley</a:t>
            </a:r>
            <a:r>
              <a:rPr lang="en-GB" sz="1200" b="1" i="1" dirty="0">
                <a:solidFill>
                  <a:srgbClr val="FF0000"/>
                </a:solidFill>
              </a:rPr>
              <a:t>.</a:t>
            </a:r>
          </a:p>
          <a:p>
            <a:endParaRPr lang="en-MY" sz="1200" b="1" i="1" dirty="0">
              <a:solidFill>
                <a:srgbClr val="FF0000"/>
              </a:solidFill>
            </a:endParaRPr>
          </a:p>
          <a:p>
            <a:r>
              <a:rPr lang="en-GB" sz="1200" b="1" i="1" dirty="0">
                <a:solidFill>
                  <a:srgbClr val="FF0000"/>
                </a:solidFill>
              </a:rPr>
              <a:t>- </a:t>
            </a:r>
            <a:r>
              <a:rPr lang="en-GB" sz="1200" b="1" i="1" dirty="0" err="1">
                <a:solidFill>
                  <a:srgbClr val="FF0000"/>
                </a:solidFill>
              </a:rPr>
              <a:t>Weigers</a:t>
            </a:r>
            <a:r>
              <a:rPr lang="en-GB" sz="1200" b="1" i="1" dirty="0">
                <a:solidFill>
                  <a:srgbClr val="FF0000"/>
                </a:solidFill>
              </a:rPr>
              <a:t>, K. And Beatty, J. 2013. Software Requirements. 3</a:t>
            </a:r>
            <a:r>
              <a:rPr lang="en-GB" sz="1200" b="1" i="1" baseline="30000" dirty="0">
                <a:solidFill>
                  <a:srgbClr val="FF0000"/>
                </a:solidFill>
              </a:rPr>
              <a:t>rd </a:t>
            </a:r>
            <a:r>
              <a:rPr lang="en-GB" sz="1200" b="1" i="1" dirty="0" err="1">
                <a:solidFill>
                  <a:srgbClr val="FF0000"/>
                </a:solidFill>
              </a:rPr>
              <a:t>edn</a:t>
            </a:r>
            <a:r>
              <a:rPr lang="en-GB" sz="1200" b="1" i="1" dirty="0">
                <a:solidFill>
                  <a:srgbClr val="FF0000"/>
                </a:solidFill>
              </a:rPr>
              <a:t>. Microsoft Press. </a:t>
            </a:r>
          </a:p>
          <a:p>
            <a:pPr marL="571500" indent="-571500">
              <a:buFontTx/>
              <a:buChar char="-"/>
            </a:pPr>
            <a:endParaRPr lang="en-GB" sz="1200" b="1" i="1" dirty="0">
              <a:solidFill>
                <a:srgbClr val="FF0000"/>
              </a:solidFill>
            </a:endParaRPr>
          </a:p>
          <a:p>
            <a:r>
              <a:rPr lang="en-GB" sz="1200" i="1" dirty="0">
                <a:solidFill>
                  <a:srgbClr val="FF0000"/>
                </a:solidFill>
              </a:rPr>
              <a:t>- Bennett, </a:t>
            </a:r>
            <a:r>
              <a:rPr lang="en-GB" sz="1200" i="1" dirty="0" err="1">
                <a:solidFill>
                  <a:srgbClr val="FF0000"/>
                </a:solidFill>
              </a:rPr>
              <a:t>McRobb</a:t>
            </a:r>
            <a:r>
              <a:rPr lang="en-GB" sz="1200" i="1" dirty="0">
                <a:solidFill>
                  <a:srgbClr val="FF0000"/>
                </a:solidFill>
              </a:rPr>
              <a:t> and Farmer: Object Oriented Systems Analysis and Design Using UML, (4th Edition), Chapter 8, McGraw Hill, 2010.</a:t>
            </a:r>
            <a:endParaRPr lang="en-MY" sz="1200" i="1" dirty="0">
              <a:solidFill>
                <a:srgbClr val="FF0000"/>
              </a:solidFill>
            </a:endParaRPr>
          </a:p>
          <a:p>
            <a:pPr algn="l"/>
            <a:endParaRPr lang="en-US" altLang="en-US" sz="1400" dirty="0"/>
          </a:p>
        </p:txBody>
      </p:sp>
      <p:sp>
        <p:nvSpPr>
          <p:cNvPr id="2" name="Slide Number Placeholder 1"/>
          <p:cNvSpPr>
            <a:spLocks noGrp="1"/>
          </p:cNvSpPr>
          <p:nvPr>
            <p:ph type="sldNum" sz="quarter" idx="12"/>
          </p:nvPr>
        </p:nvSpPr>
        <p:spPr/>
        <p:txBody>
          <a:bodyPr/>
          <a:lstStyle/>
          <a:p>
            <a:fld id="{83AFD23C-4B78-4169-855B-DEB36BCAA18E}" type="slidenum">
              <a:rPr lang="en-MY" smtClean="0"/>
              <a:pPr/>
              <a:t>1</a:t>
            </a:fld>
            <a:endParaRPr lang="en-MY"/>
          </a:p>
        </p:txBody>
      </p:sp>
      <p:pic>
        <p:nvPicPr>
          <p:cNvPr id="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520950"/>
            <a:ext cx="1143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06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0599" y="317500"/>
            <a:ext cx="7967663" cy="762000"/>
          </a:xfrm>
          <a:noFill/>
        </p:spPr>
        <p:txBody>
          <a:bodyPr>
            <a:noAutofit/>
          </a:bodyPr>
          <a:lstStyle/>
          <a:p>
            <a:pPr>
              <a:lnSpc>
                <a:spcPct val="110000"/>
              </a:lnSpc>
            </a:pPr>
            <a:r>
              <a:rPr kumimoji="0" lang="en-US" altLang="en-US" sz="3200" dirty="0"/>
              <a:t>Requirements specification &amp; documentation: outline</a:t>
            </a:r>
          </a:p>
        </p:txBody>
      </p:sp>
      <p:sp>
        <p:nvSpPr>
          <p:cNvPr id="27651" name="Rectangle 3"/>
          <p:cNvSpPr>
            <a:spLocks noGrp="1" noChangeArrowheads="1"/>
          </p:cNvSpPr>
          <p:nvPr>
            <p:ph idx="1"/>
          </p:nvPr>
        </p:nvSpPr>
        <p:spPr>
          <a:xfrm>
            <a:off x="214313" y="957263"/>
            <a:ext cx="8812212" cy="5900737"/>
          </a:xfrm>
          <a:noFill/>
        </p:spPr>
        <p:txBody>
          <a:bodyPr>
            <a:normAutofit/>
          </a:bodyPr>
          <a:lstStyle/>
          <a:p>
            <a:pPr>
              <a:spcBef>
                <a:spcPts val="300"/>
              </a:spcBef>
            </a:pPr>
            <a:r>
              <a:rPr kumimoji="0" lang="en-US" altLang="en-US" dirty="0"/>
              <a:t>Types of Specification </a:t>
            </a:r>
          </a:p>
          <a:p>
            <a:pPr>
              <a:spcBef>
                <a:spcPts val="300"/>
              </a:spcBef>
            </a:pPr>
            <a:r>
              <a:rPr lang="en-US" altLang="en-US" dirty="0">
                <a:solidFill>
                  <a:srgbClr val="FF0000"/>
                </a:solidFill>
              </a:rPr>
              <a:t>Notation for Requirements Specification </a:t>
            </a:r>
          </a:p>
          <a:p>
            <a:pPr>
              <a:spcBef>
                <a:spcPts val="300"/>
              </a:spcBef>
            </a:pPr>
            <a:r>
              <a:rPr lang="en-US" altLang="en-US" dirty="0">
                <a:solidFill>
                  <a:srgbClr val="FF0000"/>
                </a:solidFill>
              </a:rPr>
              <a:t>	Free documentation in unrestricted natural language </a:t>
            </a:r>
          </a:p>
          <a:p>
            <a:pPr>
              <a:lnSpc>
                <a:spcPct val="130000"/>
              </a:lnSpc>
              <a:spcBef>
                <a:spcPts val="300"/>
              </a:spcBef>
            </a:pPr>
            <a:r>
              <a:rPr lang="en-US" altLang="en-US" dirty="0">
                <a:solidFill>
                  <a:srgbClr val="FF0000"/>
                </a:solidFill>
              </a:rPr>
              <a:t>	Disciplined documentation in structured natural language</a:t>
            </a:r>
          </a:p>
          <a:p>
            <a:pPr lvl="3">
              <a:spcBef>
                <a:spcPts val="200"/>
              </a:spcBef>
            </a:pPr>
            <a:r>
              <a:rPr lang="en-US" altLang="en-US" dirty="0">
                <a:solidFill>
                  <a:srgbClr val="FF0000"/>
                </a:solidFill>
              </a:rPr>
              <a:t>Local rules on writing statements</a:t>
            </a:r>
          </a:p>
          <a:p>
            <a:pPr lvl="3">
              <a:spcBef>
                <a:spcPts val="200"/>
              </a:spcBef>
            </a:pPr>
            <a:r>
              <a:rPr lang="en-US" altLang="en-US" dirty="0">
                <a:solidFill>
                  <a:srgbClr val="FF0000"/>
                </a:solidFill>
              </a:rPr>
              <a:t>Global rules on organizing the Requirements Document</a:t>
            </a:r>
          </a:p>
          <a:p>
            <a:pPr>
              <a:lnSpc>
                <a:spcPct val="130000"/>
              </a:lnSpc>
              <a:spcBef>
                <a:spcPts val="300"/>
              </a:spcBef>
            </a:pPr>
            <a:r>
              <a:rPr lang="en-US" altLang="en-US" dirty="0"/>
              <a:t>	Use of diagrammatic notations</a:t>
            </a:r>
          </a:p>
          <a:p>
            <a:pPr>
              <a:lnSpc>
                <a:spcPct val="130000"/>
              </a:lnSpc>
              <a:spcBef>
                <a:spcPts val="300"/>
              </a:spcBef>
            </a:pPr>
            <a:r>
              <a:rPr lang="en-US" altLang="en-US" dirty="0"/>
              <a:t>	Formal Specification </a:t>
            </a:r>
          </a:p>
          <a:p>
            <a:pPr lvl="3">
              <a:spcBef>
                <a:spcPts val="200"/>
              </a:spcBef>
            </a:pPr>
            <a:r>
              <a:rPr lang="en-US" altLang="en-US" dirty="0"/>
              <a:t>Algebraic approach </a:t>
            </a:r>
          </a:p>
          <a:p>
            <a:pPr lvl="3">
              <a:spcBef>
                <a:spcPts val="200"/>
              </a:spcBef>
            </a:pPr>
            <a:r>
              <a:rPr lang="en-US" altLang="en-US" dirty="0"/>
              <a:t>Model-based approach  </a:t>
            </a:r>
          </a:p>
          <a:p>
            <a:pPr>
              <a:spcBef>
                <a:spcPts val="300"/>
              </a:spcBef>
            </a:pPr>
            <a:endParaRPr kumimoji="0" lang="en-US" altLang="en-US" dirty="0"/>
          </a:p>
          <a:p>
            <a:pPr>
              <a:spcBef>
                <a:spcPts val="300"/>
              </a:spcBef>
            </a:pPr>
            <a:r>
              <a:rPr lang="en-US" altLang="en-US" dirty="0"/>
              <a:t>Beyond Functional Requirements</a:t>
            </a:r>
          </a:p>
          <a:p>
            <a:pPr lvl="3">
              <a:spcBef>
                <a:spcPts val="200"/>
              </a:spcBef>
            </a:pPr>
            <a:r>
              <a:rPr lang="en-US" altLang="en-US" dirty="0"/>
              <a:t>Specifying quality requirements </a:t>
            </a:r>
          </a:p>
          <a:p>
            <a:pPr lvl="3">
              <a:spcBef>
                <a:spcPts val="200"/>
              </a:spcBef>
            </a:pPr>
            <a:r>
              <a:rPr lang="en-US" altLang="en-US" dirty="0"/>
              <a:t>Quality attributes trade-off 	</a:t>
            </a:r>
          </a:p>
          <a:p>
            <a:pPr>
              <a:spcBef>
                <a:spcPts val="300"/>
              </a:spcBef>
            </a:pPr>
            <a:r>
              <a:rPr lang="en-US" altLang="en-US" dirty="0"/>
              <a:t>Guidelines for Writing Excellent Requirements  </a:t>
            </a:r>
          </a:p>
          <a:p>
            <a:pPr marL="274320" lvl="1" indent="0">
              <a:spcBef>
                <a:spcPts val="200"/>
              </a:spcBef>
              <a:buNone/>
            </a:pPr>
            <a:endParaRPr kumimoji="0" lang="en-US" altLang="en-US" sz="2000" dirty="0"/>
          </a:p>
        </p:txBody>
      </p:sp>
      <p:pic>
        <p:nvPicPr>
          <p:cNvPr id="2765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71438"/>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5" name="Oval 17"/>
          <p:cNvSpPr>
            <a:spLocks noChangeArrowheads="1"/>
          </p:cNvSpPr>
          <p:nvPr/>
        </p:nvSpPr>
        <p:spPr bwMode="auto">
          <a:xfrm>
            <a:off x="0" y="1219200"/>
            <a:ext cx="8382000" cy="2286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5114" y="5410200"/>
            <a:ext cx="898525"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10</a:t>
            </a:fld>
            <a:endParaRPr lang="en-MY"/>
          </a:p>
        </p:txBody>
      </p:sp>
    </p:spTree>
    <p:extLst>
      <p:ext uri="{BB962C8B-B14F-4D97-AF65-F5344CB8AC3E}">
        <p14:creationId xmlns:p14="http://schemas.microsoft.com/office/powerpoint/2010/main" val="183943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j007877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971800" y="1905000"/>
            <a:ext cx="1981200" cy="1981200"/>
          </a:xfrm>
          <a:noFill/>
        </p:spPr>
      </p:pic>
      <p:sp>
        <p:nvSpPr>
          <p:cNvPr id="3" name="Slide Number Placeholder 2"/>
          <p:cNvSpPr>
            <a:spLocks noGrp="1"/>
          </p:cNvSpPr>
          <p:nvPr>
            <p:ph type="sldNum" sz="quarter" idx="12"/>
          </p:nvPr>
        </p:nvSpPr>
        <p:spPr/>
        <p:txBody>
          <a:bodyPr/>
          <a:lstStyle/>
          <a:p>
            <a:fld id="{BFEBEB0A-9E3D-4B14-9782-E2AE3DA60D96}" type="slidenum">
              <a:rPr lang="en-US" smtClean="0"/>
              <a:pPr/>
              <a:t>100</a:t>
            </a:fld>
            <a:endParaRPr lang="en-US"/>
          </a:p>
        </p:txBody>
      </p:sp>
      <p:sp>
        <p:nvSpPr>
          <p:cNvPr id="6" name="Title 1">
            <a:extLst>
              <a:ext uri="{FF2B5EF4-FFF2-40B4-BE49-F238E27FC236}">
                <a16:creationId xmlns:a16="http://schemas.microsoft.com/office/drawing/2014/main" id="{8435093E-C713-43A2-B9DF-01C6BECE22FC}"/>
              </a:ext>
            </a:extLst>
          </p:cNvPr>
          <p:cNvSpPr txBox="1">
            <a:spLocks/>
          </p:cNvSpPr>
          <p:nvPr/>
        </p:nvSpPr>
        <p:spPr>
          <a:xfrm>
            <a:off x="2133600" y="3296571"/>
            <a:ext cx="5791200" cy="13716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a:t>ANY QUESTION…</a:t>
            </a:r>
            <a:endParaRPr lang="en-MY" dirty="0"/>
          </a:p>
        </p:txBody>
      </p:sp>
    </p:spTree>
    <p:extLst>
      <p:ext uri="{BB962C8B-B14F-4D97-AF65-F5344CB8AC3E}">
        <p14:creationId xmlns:p14="http://schemas.microsoft.com/office/powerpoint/2010/main" val="276762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752600" y="274638"/>
            <a:ext cx="6934200" cy="1143000"/>
          </a:xfrm>
        </p:spPr>
        <p:txBody>
          <a:bodyPr>
            <a:normAutofit fontScale="90000"/>
          </a:bodyPr>
          <a:lstStyle/>
          <a:p>
            <a:r>
              <a:rPr kumimoji="0" lang="en-US" altLang="en-US" sz="3200" dirty="0"/>
              <a:t>Free documentation </a:t>
            </a:r>
            <a:br>
              <a:rPr kumimoji="0" lang="en-US" altLang="en-US" sz="3200" dirty="0"/>
            </a:br>
            <a:r>
              <a:rPr kumimoji="0" lang="en-US" altLang="en-US" sz="3200" dirty="0"/>
              <a:t>in unrestricted natural language</a:t>
            </a:r>
          </a:p>
        </p:txBody>
      </p:sp>
      <p:sp>
        <p:nvSpPr>
          <p:cNvPr id="1391619" name="Rectangle 3"/>
          <p:cNvSpPr>
            <a:spLocks noGrp="1" noChangeArrowheads="1"/>
          </p:cNvSpPr>
          <p:nvPr>
            <p:ph idx="1"/>
          </p:nvPr>
        </p:nvSpPr>
        <p:spPr>
          <a:xfrm>
            <a:off x="131763" y="1676399"/>
            <a:ext cx="9012237" cy="4697413"/>
          </a:xfrm>
        </p:spPr>
        <p:txBody>
          <a:bodyPr>
            <a:normAutofit/>
          </a:bodyPr>
          <a:lstStyle/>
          <a:p>
            <a:pPr>
              <a:defRPr/>
            </a:pPr>
            <a:r>
              <a:rPr lang="en-US" sz="2400" dirty="0"/>
              <a:t>Unconstrained prose writing in natural language (NL) ...</a:t>
            </a:r>
          </a:p>
          <a:p>
            <a:pPr>
              <a:lnSpc>
                <a:spcPct val="70000"/>
              </a:lnSpc>
              <a:buFont typeface="Wingdings" pitchFamily="2" charset="2"/>
              <a:buNone/>
              <a:defRPr/>
            </a:pPr>
            <a:r>
              <a:rPr lang="en-US" sz="2400" b="1" dirty="0">
                <a:solidFill>
                  <a:schemeClr val="tx2"/>
                </a:solidFill>
                <a:latin typeface="Wingdings" pitchFamily="2" charset="2"/>
              </a:rPr>
              <a:t> J</a:t>
            </a:r>
            <a:r>
              <a:rPr lang="en-US" sz="2400" dirty="0"/>
              <a:t> </a:t>
            </a:r>
            <a:r>
              <a:rPr lang="en-US" sz="2400" dirty="0">
                <a:solidFill>
                  <a:srgbClr val="009999"/>
                </a:solidFill>
              </a:rPr>
              <a:t>Unlimited expressiveness</a:t>
            </a:r>
          </a:p>
          <a:p>
            <a:pPr>
              <a:lnSpc>
                <a:spcPct val="70000"/>
              </a:lnSpc>
              <a:buFont typeface="Wingdings" pitchFamily="2" charset="2"/>
              <a:buNone/>
              <a:defRPr/>
            </a:pPr>
            <a:r>
              <a:rPr lang="en-US" sz="2400" dirty="0">
                <a:solidFill>
                  <a:srgbClr val="009999"/>
                </a:solidFill>
              </a:rPr>
              <a:t>    </a:t>
            </a:r>
            <a:r>
              <a:rPr lang="en-US" sz="2400" dirty="0">
                <a:solidFill>
                  <a:schemeClr val="tx2"/>
                </a:solidFill>
                <a:latin typeface="Wingdings" pitchFamily="2" charset="2"/>
              </a:rPr>
              <a:t>J</a:t>
            </a:r>
            <a:r>
              <a:rPr lang="en-US" sz="2400" dirty="0">
                <a:solidFill>
                  <a:srgbClr val="009999"/>
                </a:solidFill>
              </a:rPr>
              <a:t> communicability</a:t>
            </a:r>
          </a:p>
          <a:p>
            <a:pPr>
              <a:lnSpc>
                <a:spcPct val="70000"/>
              </a:lnSpc>
              <a:buFont typeface="Wingdings" pitchFamily="2" charset="2"/>
              <a:buNone/>
              <a:defRPr/>
            </a:pPr>
            <a:r>
              <a:rPr lang="en-US" sz="2400" dirty="0">
                <a:solidFill>
                  <a:srgbClr val="009999"/>
                </a:solidFill>
              </a:rPr>
              <a:t>    </a:t>
            </a:r>
            <a:r>
              <a:rPr lang="en-US" sz="2400" dirty="0">
                <a:solidFill>
                  <a:schemeClr val="tx2"/>
                </a:solidFill>
                <a:latin typeface="Wingdings" pitchFamily="2" charset="2"/>
              </a:rPr>
              <a:t>J</a:t>
            </a:r>
            <a:r>
              <a:rPr lang="en-US" sz="2400" dirty="0">
                <a:solidFill>
                  <a:srgbClr val="009999"/>
                </a:solidFill>
              </a:rPr>
              <a:t> no training needed</a:t>
            </a:r>
          </a:p>
        </p:txBody>
      </p:sp>
      <p:grpSp>
        <p:nvGrpSpPr>
          <p:cNvPr id="28676" name="Group 78"/>
          <p:cNvGrpSpPr>
            <a:grpSpLocks/>
          </p:cNvGrpSpPr>
          <p:nvPr/>
        </p:nvGrpSpPr>
        <p:grpSpPr bwMode="auto">
          <a:xfrm>
            <a:off x="-5153" y="-279724"/>
            <a:ext cx="1687512" cy="1831975"/>
            <a:chOff x="158" y="-80"/>
            <a:chExt cx="805" cy="723"/>
          </a:xfrm>
        </p:grpSpPr>
        <p:grpSp>
          <p:nvGrpSpPr>
            <p:cNvPr id="28677" name="Group 5"/>
            <p:cNvGrpSpPr>
              <a:grpSpLocks/>
            </p:cNvGrpSpPr>
            <p:nvPr/>
          </p:nvGrpSpPr>
          <p:grpSpPr bwMode="auto">
            <a:xfrm>
              <a:off x="252" y="145"/>
              <a:ext cx="711" cy="498"/>
              <a:chOff x="2949" y="2076"/>
              <a:chExt cx="2358" cy="839"/>
            </a:xfrm>
          </p:grpSpPr>
          <p:sp>
            <p:nvSpPr>
              <p:cNvPr id="1391622" name="Freeform 6"/>
              <p:cNvSpPr>
                <a:spLocks/>
              </p:cNvSpPr>
              <p:nvPr/>
            </p:nvSpPr>
            <p:spPr bwMode="auto">
              <a:xfrm>
                <a:off x="3112" y="2120"/>
                <a:ext cx="2195" cy="795"/>
              </a:xfrm>
              <a:custGeom>
                <a:avLst/>
                <a:gdLst/>
                <a:ahLst/>
                <a:cxnLst>
                  <a:cxn ang="0">
                    <a:pos x="716" y="113"/>
                  </a:cxn>
                  <a:cxn ang="0">
                    <a:pos x="807" y="108"/>
                  </a:cxn>
                  <a:cxn ang="0">
                    <a:pos x="903" y="113"/>
                  </a:cxn>
                  <a:cxn ang="0">
                    <a:pos x="985" y="123"/>
                  </a:cxn>
                  <a:cxn ang="0">
                    <a:pos x="1069" y="128"/>
                  </a:cxn>
                  <a:cxn ang="0">
                    <a:pos x="1151" y="128"/>
                  </a:cxn>
                  <a:cxn ang="0">
                    <a:pos x="1231" y="121"/>
                  </a:cxn>
                  <a:cxn ang="0">
                    <a:pos x="1311" y="106"/>
                  </a:cxn>
                  <a:cxn ang="0">
                    <a:pos x="1431" y="75"/>
                  </a:cxn>
                  <a:cxn ang="0">
                    <a:pos x="1576" y="41"/>
                  </a:cxn>
                  <a:cxn ang="0">
                    <a:pos x="1723" y="14"/>
                  </a:cxn>
                  <a:cxn ang="0">
                    <a:pos x="1872" y="1"/>
                  </a:cxn>
                  <a:cxn ang="0">
                    <a:pos x="2019" y="2"/>
                  </a:cxn>
                  <a:cxn ang="0">
                    <a:pos x="2145" y="24"/>
                  </a:cxn>
                  <a:cxn ang="0">
                    <a:pos x="2192" y="80"/>
                  </a:cxn>
                  <a:cxn ang="0">
                    <a:pos x="2185" y="149"/>
                  </a:cxn>
                  <a:cxn ang="0">
                    <a:pos x="2139" y="184"/>
                  </a:cxn>
                  <a:cxn ang="0">
                    <a:pos x="2064" y="192"/>
                  </a:cxn>
                  <a:cxn ang="0">
                    <a:pos x="1977" y="186"/>
                  </a:cxn>
                  <a:cxn ang="0">
                    <a:pos x="1893" y="180"/>
                  </a:cxn>
                  <a:cxn ang="0">
                    <a:pos x="1832" y="188"/>
                  </a:cxn>
                  <a:cxn ang="0">
                    <a:pos x="1801" y="279"/>
                  </a:cxn>
                  <a:cxn ang="0">
                    <a:pos x="1801" y="462"/>
                  </a:cxn>
                  <a:cxn ang="0">
                    <a:pos x="1824" y="720"/>
                  </a:cxn>
                  <a:cxn ang="0">
                    <a:pos x="1845" y="1056"/>
                  </a:cxn>
                  <a:cxn ang="0">
                    <a:pos x="1870" y="1313"/>
                  </a:cxn>
                  <a:cxn ang="0">
                    <a:pos x="1847" y="1389"/>
                  </a:cxn>
                  <a:cxn ang="0">
                    <a:pos x="1782" y="1444"/>
                  </a:cxn>
                  <a:cxn ang="0">
                    <a:pos x="1696" y="1467"/>
                  </a:cxn>
                  <a:cxn ang="0">
                    <a:pos x="1610" y="1482"/>
                  </a:cxn>
                  <a:cxn ang="0">
                    <a:pos x="1524" y="1494"/>
                  </a:cxn>
                  <a:cxn ang="0">
                    <a:pos x="1437" y="1504"/>
                  </a:cxn>
                  <a:cxn ang="0">
                    <a:pos x="1347" y="1513"/>
                  </a:cxn>
                  <a:cxn ang="0">
                    <a:pos x="1246" y="1526"/>
                  </a:cxn>
                  <a:cxn ang="0">
                    <a:pos x="1126" y="1541"/>
                  </a:cxn>
                  <a:cxn ang="0">
                    <a:pos x="1007" y="1555"/>
                  </a:cxn>
                  <a:cxn ang="0">
                    <a:pos x="889" y="1567"/>
                  </a:cxn>
                  <a:cxn ang="0">
                    <a:pos x="773" y="1574"/>
                  </a:cxn>
                  <a:cxn ang="0">
                    <a:pos x="653" y="1578"/>
                  </a:cxn>
                  <a:cxn ang="0">
                    <a:pos x="540" y="1582"/>
                  </a:cxn>
                  <a:cxn ang="0">
                    <a:pos x="426" y="1587"/>
                  </a:cxn>
                  <a:cxn ang="0">
                    <a:pos x="313" y="1590"/>
                  </a:cxn>
                  <a:cxn ang="0">
                    <a:pos x="202" y="1584"/>
                  </a:cxn>
                  <a:cxn ang="0">
                    <a:pos x="96" y="1564"/>
                  </a:cxn>
                  <a:cxn ang="0">
                    <a:pos x="12" y="1513"/>
                  </a:cxn>
                  <a:cxn ang="0">
                    <a:pos x="8" y="1424"/>
                  </a:cxn>
                  <a:cxn ang="0">
                    <a:pos x="76" y="1354"/>
                  </a:cxn>
                  <a:cxn ang="0">
                    <a:pos x="174" y="1348"/>
                  </a:cxn>
                  <a:cxn ang="0">
                    <a:pos x="288" y="1365"/>
                  </a:cxn>
                  <a:cxn ang="0">
                    <a:pos x="435" y="1285"/>
                  </a:cxn>
                  <a:cxn ang="0">
                    <a:pos x="483" y="1014"/>
                  </a:cxn>
                  <a:cxn ang="0">
                    <a:pos x="426" y="734"/>
                  </a:cxn>
                  <a:cxn ang="0">
                    <a:pos x="408" y="493"/>
                  </a:cxn>
                  <a:cxn ang="0">
                    <a:pos x="441" y="310"/>
                  </a:cxn>
                  <a:cxn ang="0">
                    <a:pos x="492" y="223"/>
                  </a:cxn>
                  <a:cxn ang="0">
                    <a:pos x="572" y="147"/>
                  </a:cxn>
                  <a:cxn ang="0">
                    <a:pos x="628" y="118"/>
                  </a:cxn>
                </a:cxnLst>
                <a:rect l="0" t="0" r="r" b="b"/>
                <a:pathLst>
                  <a:path w="2196" h="1590">
                    <a:moveTo>
                      <a:pt x="655" y="118"/>
                    </a:moveTo>
                    <a:lnTo>
                      <a:pt x="685" y="115"/>
                    </a:lnTo>
                    <a:lnTo>
                      <a:pt x="716" y="113"/>
                    </a:lnTo>
                    <a:lnTo>
                      <a:pt x="744" y="110"/>
                    </a:lnTo>
                    <a:lnTo>
                      <a:pt x="777" y="108"/>
                    </a:lnTo>
                    <a:lnTo>
                      <a:pt x="807" y="108"/>
                    </a:lnTo>
                    <a:lnTo>
                      <a:pt x="838" y="108"/>
                    </a:lnTo>
                    <a:lnTo>
                      <a:pt x="870" y="109"/>
                    </a:lnTo>
                    <a:lnTo>
                      <a:pt x="903" y="113"/>
                    </a:lnTo>
                    <a:lnTo>
                      <a:pt x="929" y="117"/>
                    </a:lnTo>
                    <a:lnTo>
                      <a:pt x="958" y="119"/>
                    </a:lnTo>
                    <a:lnTo>
                      <a:pt x="985" y="123"/>
                    </a:lnTo>
                    <a:lnTo>
                      <a:pt x="1013" y="124"/>
                    </a:lnTo>
                    <a:lnTo>
                      <a:pt x="1040" y="127"/>
                    </a:lnTo>
                    <a:lnTo>
                      <a:pt x="1069" y="128"/>
                    </a:lnTo>
                    <a:lnTo>
                      <a:pt x="1095" y="128"/>
                    </a:lnTo>
                    <a:lnTo>
                      <a:pt x="1124" y="128"/>
                    </a:lnTo>
                    <a:lnTo>
                      <a:pt x="1151" y="128"/>
                    </a:lnTo>
                    <a:lnTo>
                      <a:pt x="1177" y="127"/>
                    </a:lnTo>
                    <a:lnTo>
                      <a:pt x="1204" y="124"/>
                    </a:lnTo>
                    <a:lnTo>
                      <a:pt x="1231" y="121"/>
                    </a:lnTo>
                    <a:lnTo>
                      <a:pt x="1257" y="117"/>
                    </a:lnTo>
                    <a:lnTo>
                      <a:pt x="1284" y="113"/>
                    </a:lnTo>
                    <a:lnTo>
                      <a:pt x="1311" y="106"/>
                    </a:lnTo>
                    <a:lnTo>
                      <a:pt x="1338" y="100"/>
                    </a:lnTo>
                    <a:lnTo>
                      <a:pt x="1385" y="87"/>
                    </a:lnTo>
                    <a:lnTo>
                      <a:pt x="1431" y="75"/>
                    </a:lnTo>
                    <a:lnTo>
                      <a:pt x="1479" y="63"/>
                    </a:lnTo>
                    <a:lnTo>
                      <a:pt x="1528" y="52"/>
                    </a:lnTo>
                    <a:lnTo>
                      <a:pt x="1576" y="41"/>
                    </a:lnTo>
                    <a:lnTo>
                      <a:pt x="1626" y="31"/>
                    </a:lnTo>
                    <a:lnTo>
                      <a:pt x="1673" y="22"/>
                    </a:lnTo>
                    <a:lnTo>
                      <a:pt x="1723" y="14"/>
                    </a:lnTo>
                    <a:lnTo>
                      <a:pt x="1772" y="9"/>
                    </a:lnTo>
                    <a:lnTo>
                      <a:pt x="1822" y="4"/>
                    </a:lnTo>
                    <a:lnTo>
                      <a:pt x="1872" y="1"/>
                    </a:lnTo>
                    <a:lnTo>
                      <a:pt x="1921" y="0"/>
                    </a:lnTo>
                    <a:lnTo>
                      <a:pt x="1969" y="0"/>
                    </a:lnTo>
                    <a:lnTo>
                      <a:pt x="2019" y="2"/>
                    </a:lnTo>
                    <a:lnTo>
                      <a:pt x="2068" y="8"/>
                    </a:lnTo>
                    <a:lnTo>
                      <a:pt x="2116" y="15"/>
                    </a:lnTo>
                    <a:lnTo>
                      <a:pt x="2145" y="24"/>
                    </a:lnTo>
                    <a:lnTo>
                      <a:pt x="2165" y="40"/>
                    </a:lnTo>
                    <a:lnTo>
                      <a:pt x="2181" y="58"/>
                    </a:lnTo>
                    <a:lnTo>
                      <a:pt x="2192" y="80"/>
                    </a:lnTo>
                    <a:lnTo>
                      <a:pt x="2196" y="104"/>
                    </a:lnTo>
                    <a:lnTo>
                      <a:pt x="2194" y="127"/>
                    </a:lnTo>
                    <a:lnTo>
                      <a:pt x="2185" y="149"/>
                    </a:lnTo>
                    <a:lnTo>
                      <a:pt x="2171" y="167"/>
                    </a:lnTo>
                    <a:lnTo>
                      <a:pt x="2158" y="178"/>
                    </a:lnTo>
                    <a:lnTo>
                      <a:pt x="2139" y="184"/>
                    </a:lnTo>
                    <a:lnTo>
                      <a:pt x="2116" y="189"/>
                    </a:lnTo>
                    <a:lnTo>
                      <a:pt x="2091" y="191"/>
                    </a:lnTo>
                    <a:lnTo>
                      <a:pt x="2064" y="192"/>
                    </a:lnTo>
                    <a:lnTo>
                      <a:pt x="2036" y="191"/>
                    </a:lnTo>
                    <a:lnTo>
                      <a:pt x="2005" y="188"/>
                    </a:lnTo>
                    <a:lnTo>
                      <a:pt x="1977" y="186"/>
                    </a:lnTo>
                    <a:lnTo>
                      <a:pt x="1946" y="184"/>
                    </a:lnTo>
                    <a:lnTo>
                      <a:pt x="1917" y="182"/>
                    </a:lnTo>
                    <a:lnTo>
                      <a:pt x="1893" y="180"/>
                    </a:lnTo>
                    <a:lnTo>
                      <a:pt x="1868" y="182"/>
                    </a:lnTo>
                    <a:lnTo>
                      <a:pt x="1849" y="183"/>
                    </a:lnTo>
                    <a:lnTo>
                      <a:pt x="1832" y="188"/>
                    </a:lnTo>
                    <a:lnTo>
                      <a:pt x="1820" y="195"/>
                    </a:lnTo>
                    <a:lnTo>
                      <a:pt x="1814" y="205"/>
                    </a:lnTo>
                    <a:lnTo>
                      <a:pt x="1801" y="279"/>
                    </a:lnTo>
                    <a:lnTo>
                      <a:pt x="1797" y="349"/>
                    </a:lnTo>
                    <a:lnTo>
                      <a:pt x="1799" y="412"/>
                    </a:lnTo>
                    <a:lnTo>
                      <a:pt x="1801" y="462"/>
                    </a:lnTo>
                    <a:lnTo>
                      <a:pt x="1805" y="562"/>
                    </a:lnTo>
                    <a:lnTo>
                      <a:pt x="1813" y="635"/>
                    </a:lnTo>
                    <a:lnTo>
                      <a:pt x="1824" y="720"/>
                    </a:lnTo>
                    <a:lnTo>
                      <a:pt x="1841" y="859"/>
                    </a:lnTo>
                    <a:lnTo>
                      <a:pt x="1847" y="960"/>
                    </a:lnTo>
                    <a:lnTo>
                      <a:pt x="1845" y="1056"/>
                    </a:lnTo>
                    <a:lnTo>
                      <a:pt x="1849" y="1161"/>
                    </a:lnTo>
                    <a:lnTo>
                      <a:pt x="1868" y="1289"/>
                    </a:lnTo>
                    <a:lnTo>
                      <a:pt x="1870" y="1313"/>
                    </a:lnTo>
                    <a:lnTo>
                      <a:pt x="1868" y="1339"/>
                    </a:lnTo>
                    <a:lnTo>
                      <a:pt x="1858" y="1364"/>
                    </a:lnTo>
                    <a:lnTo>
                      <a:pt x="1847" y="1389"/>
                    </a:lnTo>
                    <a:lnTo>
                      <a:pt x="1828" y="1411"/>
                    </a:lnTo>
                    <a:lnTo>
                      <a:pt x="1807" y="1430"/>
                    </a:lnTo>
                    <a:lnTo>
                      <a:pt x="1782" y="1444"/>
                    </a:lnTo>
                    <a:lnTo>
                      <a:pt x="1751" y="1455"/>
                    </a:lnTo>
                    <a:lnTo>
                      <a:pt x="1723" y="1461"/>
                    </a:lnTo>
                    <a:lnTo>
                      <a:pt x="1696" y="1467"/>
                    </a:lnTo>
                    <a:lnTo>
                      <a:pt x="1668" y="1472"/>
                    </a:lnTo>
                    <a:lnTo>
                      <a:pt x="1639" y="1477"/>
                    </a:lnTo>
                    <a:lnTo>
                      <a:pt x="1610" y="1482"/>
                    </a:lnTo>
                    <a:lnTo>
                      <a:pt x="1582" y="1486"/>
                    </a:lnTo>
                    <a:lnTo>
                      <a:pt x="1553" y="1490"/>
                    </a:lnTo>
                    <a:lnTo>
                      <a:pt x="1524" y="1494"/>
                    </a:lnTo>
                    <a:lnTo>
                      <a:pt x="1494" y="1496"/>
                    </a:lnTo>
                    <a:lnTo>
                      <a:pt x="1465" y="1500"/>
                    </a:lnTo>
                    <a:lnTo>
                      <a:pt x="1437" y="1504"/>
                    </a:lnTo>
                    <a:lnTo>
                      <a:pt x="1406" y="1507"/>
                    </a:lnTo>
                    <a:lnTo>
                      <a:pt x="1376" y="1511"/>
                    </a:lnTo>
                    <a:lnTo>
                      <a:pt x="1347" y="1513"/>
                    </a:lnTo>
                    <a:lnTo>
                      <a:pt x="1317" y="1517"/>
                    </a:lnTo>
                    <a:lnTo>
                      <a:pt x="1286" y="1521"/>
                    </a:lnTo>
                    <a:lnTo>
                      <a:pt x="1246" y="1526"/>
                    </a:lnTo>
                    <a:lnTo>
                      <a:pt x="1206" y="1532"/>
                    </a:lnTo>
                    <a:lnTo>
                      <a:pt x="1166" y="1537"/>
                    </a:lnTo>
                    <a:lnTo>
                      <a:pt x="1126" y="1541"/>
                    </a:lnTo>
                    <a:lnTo>
                      <a:pt x="1086" y="1546"/>
                    </a:lnTo>
                    <a:lnTo>
                      <a:pt x="1048" y="1551"/>
                    </a:lnTo>
                    <a:lnTo>
                      <a:pt x="1007" y="1555"/>
                    </a:lnTo>
                    <a:lnTo>
                      <a:pt x="969" y="1559"/>
                    </a:lnTo>
                    <a:lnTo>
                      <a:pt x="929" y="1563"/>
                    </a:lnTo>
                    <a:lnTo>
                      <a:pt x="889" y="1567"/>
                    </a:lnTo>
                    <a:lnTo>
                      <a:pt x="851" y="1569"/>
                    </a:lnTo>
                    <a:lnTo>
                      <a:pt x="811" y="1572"/>
                    </a:lnTo>
                    <a:lnTo>
                      <a:pt x="773" y="1574"/>
                    </a:lnTo>
                    <a:lnTo>
                      <a:pt x="733" y="1576"/>
                    </a:lnTo>
                    <a:lnTo>
                      <a:pt x="693" y="1577"/>
                    </a:lnTo>
                    <a:lnTo>
                      <a:pt x="653" y="1578"/>
                    </a:lnTo>
                    <a:lnTo>
                      <a:pt x="614" y="1578"/>
                    </a:lnTo>
                    <a:lnTo>
                      <a:pt x="578" y="1580"/>
                    </a:lnTo>
                    <a:lnTo>
                      <a:pt x="540" y="1582"/>
                    </a:lnTo>
                    <a:lnTo>
                      <a:pt x="502" y="1584"/>
                    </a:lnTo>
                    <a:lnTo>
                      <a:pt x="464" y="1586"/>
                    </a:lnTo>
                    <a:lnTo>
                      <a:pt x="426" y="1587"/>
                    </a:lnTo>
                    <a:lnTo>
                      <a:pt x="387" y="1589"/>
                    </a:lnTo>
                    <a:lnTo>
                      <a:pt x="351" y="1590"/>
                    </a:lnTo>
                    <a:lnTo>
                      <a:pt x="313" y="1590"/>
                    </a:lnTo>
                    <a:lnTo>
                      <a:pt x="275" y="1589"/>
                    </a:lnTo>
                    <a:lnTo>
                      <a:pt x="239" y="1587"/>
                    </a:lnTo>
                    <a:lnTo>
                      <a:pt x="202" y="1584"/>
                    </a:lnTo>
                    <a:lnTo>
                      <a:pt x="166" y="1580"/>
                    </a:lnTo>
                    <a:lnTo>
                      <a:pt x="130" y="1573"/>
                    </a:lnTo>
                    <a:lnTo>
                      <a:pt x="96" y="1564"/>
                    </a:lnTo>
                    <a:lnTo>
                      <a:pt x="61" y="1554"/>
                    </a:lnTo>
                    <a:lnTo>
                      <a:pt x="33" y="1538"/>
                    </a:lnTo>
                    <a:lnTo>
                      <a:pt x="12" y="1513"/>
                    </a:lnTo>
                    <a:lnTo>
                      <a:pt x="2" y="1486"/>
                    </a:lnTo>
                    <a:lnTo>
                      <a:pt x="0" y="1455"/>
                    </a:lnTo>
                    <a:lnTo>
                      <a:pt x="8" y="1424"/>
                    </a:lnTo>
                    <a:lnTo>
                      <a:pt x="23" y="1395"/>
                    </a:lnTo>
                    <a:lnTo>
                      <a:pt x="46" y="1370"/>
                    </a:lnTo>
                    <a:lnTo>
                      <a:pt x="76" y="1354"/>
                    </a:lnTo>
                    <a:lnTo>
                      <a:pt x="107" y="1347"/>
                    </a:lnTo>
                    <a:lnTo>
                      <a:pt x="139" y="1346"/>
                    </a:lnTo>
                    <a:lnTo>
                      <a:pt x="174" y="1348"/>
                    </a:lnTo>
                    <a:lnTo>
                      <a:pt x="210" y="1354"/>
                    </a:lnTo>
                    <a:lnTo>
                      <a:pt x="248" y="1360"/>
                    </a:lnTo>
                    <a:lnTo>
                      <a:pt x="288" y="1365"/>
                    </a:lnTo>
                    <a:lnTo>
                      <a:pt x="328" y="1369"/>
                    </a:lnTo>
                    <a:lnTo>
                      <a:pt x="366" y="1368"/>
                    </a:lnTo>
                    <a:lnTo>
                      <a:pt x="435" y="1285"/>
                    </a:lnTo>
                    <a:lnTo>
                      <a:pt x="473" y="1198"/>
                    </a:lnTo>
                    <a:lnTo>
                      <a:pt x="487" y="1108"/>
                    </a:lnTo>
                    <a:lnTo>
                      <a:pt x="483" y="1014"/>
                    </a:lnTo>
                    <a:lnTo>
                      <a:pt x="468" y="921"/>
                    </a:lnTo>
                    <a:lnTo>
                      <a:pt x="447" y="826"/>
                    </a:lnTo>
                    <a:lnTo>
                      <a:pt x="426" y="734"/>
                    </a:lnTo>
                    <a:lnTo>
                      <a:pt x="410" y="643"/>
                    </a:lnTo>
                    <a:lnTo>
                      <a:pt x="407" y="569"/>
                    </a:lnTo>
                    <a:lnTo>
                      <a:pt x="408" y="493"/>
                    </a:lnTo>
                    <a:lnTo>
                      <a:pt x="418" y="419"/>
                    </a:lnTo>
                    <a:lnTo>
                      <a:pt x="431" y="343"/>
                    </a:lnTo>
                    <a:lnTo>
                      <a:pt x="441" y="310"/>
                    </a:lnTo>
                    <a:lnTo>
                      <a:pt x="454" y="280"/>
                    </a:lnTo>
                    <a:lnTo>
                      <a:pt x="471" y="252"/>
                    </a:lnTo>
                    <a:lnTo>
                      <a:pt x="492" y="223"/>
                    </a:lnTo>
                    <a:lnTo>
                      <a:pt x="517" y="197"/>
                    </a:lnTo>
                    <a:lnTo>
                      <a:pt x="544" y="171"/>
                    </a:lnTo>
                    <a:lnTo>
                      <a:pt x="572" y="147"/>
                    </a:lnTo>
                    <a:lnTo>
                      <a:pt x="603" y="122"/>
                    </a:lnTo>
                    <a:lnTo>
                      <a:pt x="614" y="118"/>
                    </a:lnTo>
                    <a:lnTo>
                      <a:pt x="628" y="118"/>
                    </a:lnTo>
                    <a:lnTo>
                      <a:pt x="641" y="118"/>
                    </a:lnTo>
                    <a:lnTo>
                      <a:pt x="655" y="118"/>
                    </a:lnTo>
                    <a:close/>
                  </a:path>
                </a:pathLst>
              </a:custGeom>
              <a:solidFill>
                <a:srgbClr val="000000"/>
              </a:solidFill>
              <a:ln w="9525">
                <a:noFill/>
                <a:round/>
                <a:headEnd/>
                <a:tailEnd/>
              </a:ln>
            </p:spPr>
            <p:txBody>
              <a:bodyPr/>
              <a:lstStyle/>
              <a:p>
                <a:pPr>
                  <a:defRPr/>
                </a:pPr>
                <a:endParaRPr lang="en-GB"/>
              </a:p>
            </p:txBody>
          </p:sp>
          <p:sp>
            <p:nvSpPr>
              <p:cNvPr id="1391623" name="Freeform 7"/>
              <p:cNvSpPr>
                <a:spLocks/>
              </p:cNvSpPr>
              <p:nvPr/>
            </p:nvSpPr>
            <p:spPr bwMode="auto">
              <a:xfrm>
                <a:off x="2959" y="2079"/>
                <a:ext cx="2192" cy="795"/>
              </a:xfrm>
              <a:custGeom>
                <a:avLst/>
                <a:gdLst/>
                <a:ahLst/>
                <a:cxnLst>
                  <a:cxn ang="0">
                    <a:pos x="713" y="115"/>
                  </a:cxn>
                  <a:cxn ang="0">
                    <a:pos x="805" y="109"/>
                  </a:cxn>
                  <a:cxn ang="0">
                    <a:pos x="900" y="115"/>
                  </a:cxn>
                  <a:cxn ang="0">
                    <a:pos x="982" y="124"/>
                  </a:cxn>
                  <a:cxn ang="0">
                    <a:pos x="1066" y="129"/>
                  </a:cxn>
                  <a:cxn ang="0">
                    <a:pos x="1148" y="129"/>
                  </a:cxn>
                  <a:cxn ang="0">
                    <a:pos x="1230" y="122"/>
                  </a:cxn>
                  <a:cxn ang="0">
                    <a:pos x="1310" y="108"/>
                  </a:cxn>
                  <a:cxn ang="0">
                    <a:pos x="1430" y="76"/>
                  </a:cxn>
                  <a:cxn ang="0">
                    <a:pos x="1573" y="42"/>
                  </a:cxn>
                  <a:cxn ang="0">
                    <a:pos x="1720" y="16"/>
                  </a:cxn>
                  <a:cxn ang="0">
                    <a:pos x="1869" y="1"/>
                  </a:cxn>
                  <a:cxn ang="0">
                    <a:pos x="2016" y="3"/>
                  </a:cxn>
                  <a:cxn ang="0">
                    <a:pos x="2142" y="25"/>
                  </a:cxn>
                  <a:cxn ang="0">
                    <a:pos x="2190" y="81"/>
                  </a:cxn>
                  <a:cxn ang="0">
                    <a:pos x="2182" y="150"/>
                  </a:cxn>
                  <a:cxn ang="0">
                    <a:pos x="2136" y="186"/>
                  </a:cxn>
                  <a:cxn ang="0">
                    <a:pos x="2062" y="192"/>
                  </a:cxn>
                  <a:cxn ang="0">
                    <a:pos x="1974" y="187"/>
                  </a:cxn>
                  <a:cxn ang="0">
                    <a:pos x="1890" y="181"/>
                  </a:cxn>
                  <a:cxn ang="0">
                    <a:pos x="1829" y="189"/>
                  </a:cxn>
                  <a:cxn ang="0">
                    <a:pos x="1799" y="280"/>
                  </a:cxn>
                  <a:cxn ang="0">
                    <a:pos x="1799" y="463"/>
                  </a:cxn>
                  <a:cxn ang="0">
                    <a:pos x="1821" y="723"/>
                  </a:cxn>
                  <a:cxn ang="0">
                    <a:pos x="1842" y="1058"/>
                  </a:cxn>
                  <a:cxn ang="0">
                    <a:pos x="1867" y="1314"/>
                  </a:cxn>
                  <a:cxn ang="0">
                    <a:pos x="1844" y="1389"/>
                  </a:cxn>
                  <a:cxn ang="0">
                    <a:pos x="1779" y="1446"/>
                  </a:cxn>
                  <a:cxn ang="0">
                    <a:pos x="1694" y="1468"/>
                  </a:cxn>
                  <a:cxn ang="0">
                    <a:pos x="1608" y="1483"/>
                  </a:cxn>
                  <a:cxn ang="0">
                    <a:pos x="1522" y="1494"/>
                  </a:cxn>
                  <a:cxn ang="0">
                    <a:pos x="1434" y="1505"/>
                  </a:cxn>
                  <a:cxn ang="0">
                    <a:pos x="1345" y="1514"/>
                  </a:cxn>
                  <a:cxn ang="0">
                    <a:pos x="1243" y="1527"/>
                  </a:cxn>
                  <a:cxn ang="0">
                    <a:pos x="1125" y="1542"/>
                  </a:cxn>
                  <a:cxn ang="0">
                    <a:pos x="1007" y="1555"/>
                  </a:cxn>
                  <a:cxn ang="0">
                    <a:pos x="889" y="1567"/>
                  </a:cxn>
                  <a:cxn ang="0">
                    <a:pos x="770" y="1575"/>
                  </a:cxn>
                  <a:cxn ang="0">
                    <a:pos x="650" y="1579"/>
                  </a:cxn>
                  <a:cxn ang="0">
                    <a:pos x="538" y="1583"/>
                  </a:cxn>
                  <a:cxn ang="0">
                    <a:pos x="423" y="1589"/>
                  </a:cxn>
                  <a:cxn ang="0">
                    <a:pos x="310" y="1590"/>
                  </a:cxn>
                  <a:cxn ang="0">
                    <a:pos x="200" y="1584"/>
                  </a:cxn>
                  <a:cxn ang="0">
                    <a:pos x="93" y="1564"/>
                  </a:cxn>
                  <a:cxn ang="0">
                    <a:pos x="11" y="1514"/>
                  </a:cxn>
                  <a:cxn ang="0">
                    <a:pos x="5" y="1424"/>
                  </a:cxn>
                  <a:cxn ang="0">
                    <a:pos x="74" y="1354"/>
                  </a:cxn>
                  <a:cxn ang="0">
                    <a:pos x="171" y="1349"/>
                  </a:cxn>
                  <a:cxn ang="0">
                    <a:pos x="286" y="1367"/>
                  </a:cxn>
                  <a:cxn ang="0">
                    <a:pos x="433" y="1286"/>
                  </a:cxn>
                  <a:cxn ang="0">
                    <a:pos x="480" y="1016"/>
                  </a:cxn>
                  <a:cxn ang="0">
                    <a:pos x="423" y="736"/>
                  </a:cxn>
                  <a:cxn ang="0">
                    <a:pos x="406" y="494"/>
                  </a:cxn>
                  <a:cxn ang="0">
                    <a:pos x="440" y="312"/>
                  </a:cxn>
                  <a:cxn ang="0">
                    <a:pos x="490" y="225"/>
                  </a:cxn>
                  <a:cxn ang="0">
                    <a:pos x="570" y="148"/>
                  </a:cxn>
                  <a:cxn ang="0">
                    <a:pos x="625" y="118"/>
                  </a:cxn>
                </a:cxnLst>
                <a:rect l="0" t="0" r="r" b="b"/>
                <a:pathLst>
                  <a:path w="2193" h="1590">
                    <a:moveTo>
                      <a:pt x="652" y="120"/>
                    </a:moveTo>
                    <a:lnTo>
                      <a:pt x="683" y="117"/>
                    </a:lnTo>
                    <a:lnTo>
                      <a:pt x="713" y="115"/>
                    </a:lnTo>
                    <a:lnTo>
                      <a:pt x="744" y="112"/>
                    </a:lnTo>
                    <a:lnTo>
                      <a:pt x="774" y="109"/>
                    </a:lnTo>
                    <a:lnTo>
                      <a:pt x="805" y="109"/>
                    </a:lnTo>
                    <a:lnTo>
                      <a:pt x="837" y="109"/>
                    </a:lnTo>
                    <a:lnTo>
                      <a:pt x="868" y="111"/>
                    </a:lnTo>
                    <a:lnTo>
                      <a:pt x="900" y="115"/>
                    </a:lnTo>
                    <a:lnTo>
                      <a:pt x="927" y="118"/>
                    </a:lnTo>
                    <a:lnTo>
                      <a:pt x="955" y="121"/>
                    </a:lnTo>
                    <a:lnTo>
                      <a:pt x="982" y="124"/>
                    </a:lnTo>
                    <a:lnTo>
                      <a:pt x="1011" y="126"/>
                    </a:lnTo>
                    <a:lnTo>
                      <a:pt x="1039" y="128"/>
                    </a:lnTo>
                    <a:lnTo>
                      <a:pt x="1066" y="129"/>
                    </a:lnTo>
                    <a:lnTo>
                      <a:pt x="1095" y="130"/>
                    </a:lnTo>
                    <a:lnTo>
                      <a:pt x="1121" y="130"/>
                    </a:lnTo>
                    <a:lnTo>
                      <a:pt x="1148" y="129"/>
                    </a:lnTo>
                    <a:lnTo>
                      <a:pt x="1177" y="128"/>
                    </a:lnTo>
                    <a:lnTo>
                      <a:pt x="1203" y="126"/>
                    </a:lnTo>
                    <a:lnTo>
                      <a:pt x="1230" y="122"/>
                    </a:lnTo>
                    <a:lnTo>
                      <a:pt x="1257" y="118"/>
                    </a:lnTo>
                    <a:lnTo>
                      <a:pt x="1283" y="115"/>
                    </a:lnTo>
                    <a:lnTo>
                      <a:pt x="1310" y="108"/>
                    </a:lnTo>
                    <a:lnTo>
                      <a:pt x="1337" y="102"/>
                    </a:lnTo>
                    <a:lnTo>
                      <a:pt x="1383" y="89"/>
                    </a:lnTo>
                    <a:lnTo>
                      <a:pt x="1430" y="76"/>
                    </a:lnTo>
                    <a:lnTo>
                      <a:pt x="1478" y="64"/>
                    </a:lnTo>
                    <a:lnTo>
                      <a:pt x="1526" y="52"/>
                    </a:lnTo>
                    <a:lnTo>
                      <a:pt x="1573" y="42"/>
                    </a:lnTo>
                    <a:lnTo>
                      <a:pt x="1623" y="31"/>
                    </a:lnTo>
                    <a:lnTo>
                      <a:pt x="1673" y="24"/>
                    </a:lnTo>
                    <a:lnTo>
                      <a:pt x="1720" y="16"/>
                    </a:lnTo>
                    <a:lnTo>
                      <a:pt x="1770" y="9"/>
                    </a:lnTo>
                    <a:lnTo>
                      <a:pt x="1820" y="4"/>
                    </a:lnTo>
                    <a:lnTo>
                      <a:pt x="1869" y="1"/>
                    </a:lnTo>
                    <a:lnTo>
                      <a:pt x="1919" y="0"/>
                    </a:lnTo>
                    <a:lnTo>
                      <a:pt x="1966" y="0"/>
                    </a:lnTo>
                    <a:lnTo>
                      <a:pt x="2016" y="3"/>
                    </a:lnTo>
                    <a:lnTo>
                      <a:pt x="2066" y="8"/>
                    </a:lnTo>
                    <a:lnTo>
                      <a:pt x="2113" y="16"/>
                    </a:lnTo>
                    <a:lnTo>
                      <a:pt x="2142" y="25"/>
                    </a:lnTo>
                    <a:lnTo>
                      <a:pt x="2163" y="40"/>
                    </a:lnTo>
                    <a:lnTo>
                      <a:pt x="2178" y="59"/>
                    </a:lnTo>
                    <a:lnTo>
                      <a:pt x="2190" y="81"/>
                    </a:lnTo>
                    <a:lnTo>
                      <a:pt x="2193" y="104"/>
                    </a:lnTo>
                    <a:lnTo>
                      <a:pt x="2192" y="128"/>
                    </a:lnTo>
                    <a:lnTo>
                      <a:pt x="2182" y="150"/>
                    </a:lnTo>
                    <a:lnTo>
                      <a:pt x="2169" y="169"/>
                    </a:lnTo>
                    <a:lnTo>
                      <a:pt x="2155" y="179"/>
                    </a:lnTo>
                    <a:lnTo>
                      <a:pt x="2136" y="186"/>
                    </a:lnTo>
                    <a:lnTo>
                      <a:pt x="2113" y="190"/>
                    </a:lnTo>
                    <a:lnTo>
                      <a:pt x="2089" y="192"/>
                    </a:lnTo>
                    <a:lnTo>
                      <a:pt x="2062" y="192"/>
                    </a:lnTo>
                    <a:lnTo>
                      <a:pt x="2033" y="191"/>
                    </a:lnTo>
                    <a:lnTo>
                      <a:pt x="2003" y="189"/>
                    </a:lnTo>
                    <a:lnTo>
                      <a:pt x="1974" y="187"/>
                    </a:lnTo>
                    <a:lnTo>
                      <a:pt x="1944" y="185"/>
                    </a:lnTo>
                    <a:lnTo>
                      <a:pt x="1915" y="182"/>
                    </a:lnTo>
                    <a:lnTo>
                      <a:pt x="1890" y="181"/>
                    </a:lnTo>
                    <a:lnTo>
                      <a:pt x="1865" y="182"/>
                    </a:lnTo>
                    <a:lnTo>
                      <a:pt x="1846" y="183"/>
                    </a:lnTo>
                    <a:lnTo>
                      <a:pt x="1829" y="189"/>
                    </a:lnTo>
                    <a:lnTo>
                      <a:pt x="1818" y="195"/>
                    </a:lnTo>
                    <a:lnTo>
                      <a:pt x="1812" y="205"/>
                    </a:lnTo>
                    <a:lnTo>
                      <a:pt x="1799" y="280"/>
                    </a:lnTo>
                    <a:lnTo>
                      <a:pt x="1797" y="350"/>
                    </a:lnTo>
                    <a:lnTo>
                      <a:pt x="1797" y="412"/>
                    </a:lnTo>
                    <a:lnTo>
                      <a:pt x="1799" y="463"/>
                    </a:lnTo>
                    <a:lnTo>
                      <a:pt x="1802" y="563"/>
                    </a:lnTo>
                    <a:lnTo>
                      <a:pt x="1810" y="636"/>
                    </a:lnTo>
                    <a:lnTo>
                      <a:pt x="1821" y="723"/>
                    </a:lnTo>
                    <a:lnTo>
                      <a:pt x="1839" y="862"/>
                    </a:lnTo>
                    <a:lnTo>
                      <a:pt x="1844" y="962"/>
                    </a:lnTo>
                    <a:lnTo>
                      <a:pt x="1842" y="1058"/>
                    </a:lnTo>
                    <a:lnTo>
                      <a:pt x="1846" y="1162"/>
                    </a:lnTo>
                    <a:lnTo>
                      <a:pt x="1865" y="1289"/>
                    </a:lnTo>
                    <a:lnTo>
                      <a:pt x="1867" y="1314"/>
                    </a:lnTo>
                    <a:lnTo>
                      <a:pt x="1865" y="1340"/>
                    </a:lnTo>
                    <a:lnTo>
                      <a:pt x="1858" y="1364"/>
                    </a:lnTo>
                    <a:lnTo>
                      <a:pt x="1844" y="1389"/>
                    </a:lnTo>
                    <a:lnTo>
                      <a:pt x="1827" y="1412"/>
                    </a:lnTo>
                    <a:lnTo>
                      <a:pt x="1806" y="1431"/>
                    </a:lnTo>
                    <a:lnTo>
                      <a:pt x="1779" y="1446"/>
                    </a:lnTo>
                    <a:lnTo>
                      <a:pt x="1749" y="1457"/>
                    </a:lnTo>
                    <a:lnTo>
                      <a:pt x="1722" y="1463"/>
                    </a:lnTo>
                    <a:lnTo>
                      <a:pt x="1694" y="1468"/>
                    </a:lnTo>
                    <a:lnTo>
                      <a:pt x="1665" y="1474"/>
                    </a:lnTo>
                    <a:lnTo>
                      <a:pt x="1636" y="1479"/>
                    </a:lnTo>
                    <a:lnTo>
                      <a:pt x="1608" y="1483"/>
                    </a:lnTo>
                    <a:lnTo>
                      <a:pt x="1579" y="1487"/>
                    </a:lnTo>
                    <a:lnTo>
                      <a:pt x="1551" y="1490"/>
                    </a:lnTo>
                    <a:lnTo>
                      <a:pt x="1522" y="1494"/>
                    </a:lnTo>
                    <a:lnTo>
                      <a:pt x="1493" y="1497"/>
                    </a:lnTo>
                    <a:lnTo>
                      <a:pt x="1463" y="1501"/>
                    </a:lnTo>
                    <a:lnTo>
                      <a:pt x="1434" y="1505"/>
                    </a:lnTo>
                    <a:lnTo>
                      <a:pt x="1404" y="1507"/>
                    </a:lnTo>
                    <a:lnTo>
                      <a:pt x="1373" y="1511"/>
                    </a:lnTo>
                    <a:lnTo>
                      <a:pt x="1345" y="1514"/>
                    </a:lnTo>
                    <a:lnTo>
                      <a:pt x="1314" y="1518"/>
                    </a:lnTo>
                    <a:lnTo>
                      <a:pt x="1283" y="1522"/>
                    </a:lnTo>
                    <a:lnTo>
                      <a:pt x="1243" y="1527"/>
                    </a:lnTo>
                    <a:lnTo>
                      <a:pt x="1203" y="1532"/>
                    </a:lnTo>
                    <a:lnTo>
                      <a:pt x="1163" y="1537"/>
                    </a:lnTo>
                    <a:lnTo>
                      <a:pt x="1125" y="1542"/>
                    </a:lnTo>
                    <a:lnTo>
                      <a:pt x="1085" y="1546"/>
                    </a:lnTo>
                    <a:lnTo>
                      <a:pt x="1045" y="1551"/>
                    </a:lnTo>
                    <a:lnTo>
                      <a:pt x="1007" y="1555"/>
                    </a:lnTo>
                    <a:lnTo>
                      <a:pt x="967" y="1559"/>
                    </a:lnTo>
                    <a:lnTo>
                      <a:pt x="927" y="1563"/>
                    </a:lnTo>
                    <a:lnTo>
                      <a:pt x="889" y="1567"/>
                    </a:lnTo>
                    <a:lnTo>
                      <a:pt x="848" y="1571"/>
                    </a:lnTo>
                    <a:lnTo>
                      <a:pt x="808" y="1574"/>
                    </a:lnTo>
                    <a:lnTo>
                      <a:pt x="770" y="1575"/>
                    </a:lnTo>
                    <a:lnTo>
                      <a:pt x="730" y="1577"/>
                    </a:lnTo>
                    <a:lnTo>
                      <a:pt x="690" y="1579"/>
                    </a:lnTo>
                    <a:lnTo>
                      <a:pt x="650" y="1579"/>
                    </a:lnTo>
                    <a:lnTo>
                      <a:pt x="612" y="1580"/>
                    </a:lnTo>
                    <a:lnTo>
                      <a:pt x="576" y="1581"/>
                    </a:lnTo>
                    <a:lnTo>
                      <a:pt x="538" y="1583"/>
                    </a:lnTo>
                    <a:lnTo>
                      <a:pt x="499" y="1585"/>
                    </a:lnTo>
                    <a:lnTo>
                      <a:pt x="461" y="1587"/>
                    </a:lnTo>
                    <a:lnTo>
                      <a:pt x="423" y="1589"/>
                    </a:lnTo>
                    <a:lnTo>
                      <a:pt x="385" y="1590"/>
                    </a:lnTo>
                    <a:lnTo>
                      <a:pt x="349" y="1590"/>
                    </a:lnTo>
                    <a:lnTo>
                      <a:pt x="310" y="1590"/>
                    </a:lnTo>
                    <a:lnTo>
                      <a:pt x="272" y="1590"/>
                    </a:lnTo>
                    <a:lnTo>
                      <a:pt x="236" y="1588"/>
                    </a:lnTo>
                    <a:lnTo>
                      <a:pt x="200" y="1584"/>
                    </a:lnTo>
                    <a:lnTo>
                      <a:pt x="164" y="1580"/>
                    </a:lnTo>
                    <a:lnTo>
                      <a:pt x="127" y="1574"/>
                    </a:lnTo>
                    <a:lnTo>
                      <a:pt x="93" y="1564"/>
                    </a:lnTo>
                    <a:lnTo>
                      <a:pt x="59" y="1554"/>
                    </a:lnTo>
                    <a:lnTo>
                      <a:pt x="30" y="1538"/>
                    </a:lnTo>
                    <a:lnTo>
                      <a:pt x="11" y="1514"/>
                    </a:lnTo>
                    <a:lnTo>
                      <a:pt x="0" y="1487"/>
                    </a:lnTo>
                    <a:lnTo>
                      <a:pt x="0" y="1455"/>
                    </a:lnTo>
                    <a:lnTo>
                      <a:pt x="5" y="1424"/>
                    </a:lnTo>
                    <a:lnTo>
                      <a:pt x="21" y="1396"/>
                    </a:lnTo>
                    <a:lnTo>
                      <a:pt x="43" y="1371"/>
                    </a:lnTo>
                    <a:lnTo>
                      <a:pt x="74" y="1354"/>
                    </a:lnTo>
                    <a:lnTo>
                      <a:pt x="104" y="1348"/>
                    </a:lnTo>
                    <a:lnTo>
                      <a:pt x="137" y="1346"/>
                    </a:lnTo>
                    <a:lnTo>
                      <a:pt x="171" y="1349"/>
                    </a:lnTo>
                    <a:lnTo>
                      <a:pt x="207" y="1355"/>
                    </a:lnTo>
                    <a:lnTo>
                      <a:pt x="246" y="1362"/>
                    </a:lnTo>
                    <a:lnTo>
                      <a:pt x="286" y="1367"/>
                    </a:lnTo>
                    <a:lnTo>
                      <a:pt x="326" y="1371"/>
                    </a:lnTo>
                    <a:lnTo>
                      <a:pt x="364" y="1370"/>
                    </a:lnTo>
                    <a:lnTo>
                      <a:pt x="433" y="1286"/>
                    </a:lnTo>
                    <a:lnTo>
                      <a:pt x="471" y="1199"/>
                    </a:lnTo>
                    <a:lnTo>
                      <a:pt x="484" y="1108"/>
                    </a:lnTo>
                    <a:lnTo>
                      <a:pt x="480" y="1016"/>
                    </a:lnTo>
                    <a:lnTo>
                      <a:pt x="465" y="921"/>
                    </a:lnTo>
                    <a:lnTo>
                      <a:pt x="444" y="828"/>
                    </a:lnTo>
                    <a:lnTo>
                      <a:pt x="423" y="736"/>
                    </a:lnTo>
                    <a:lnTo>
                      <a:pt x="408" y="645"/>
                    </a:lnTo>
                    <a:lnTo>
                      <a:pt x="404" y="569"/>
                    </a:lnTo>
                    <a:lnTo>
                      <a:pt x="406" y="494"/>
                    </a:lnTo>
                    <a:lnTo>
                      <a:pt x="415" y="420"/>
                    </a:lnTo>
                    <a:lnTo>
                      <a:pt x="431" y="343"/>
                    </a:lnTo>
                    <a:lnTo>
                      <a:pt x="440" y="312"/>
                    </a:lnTo>
                    <a:lnTo>
                      <a:pt x="454" y="281"/>
                    </a:lnTo>
                    <a:lnTo>
                      <a:pt x="471" y="252"/>
                    </a:lnTo>
                    <a:lnTo>
                      <a:pt x="490" y="225"/>
                    </a:lnTo>
                    <a:lnTo>
                      <a:pt x="515" y="198"/>
                    </a:lnTo>
                    <a:lnTo>
                      <a:pt x="541" y="173"/>
                    </a:lnTo>
                    <a:lnTo>
                      <a:pt x="570" y="148"/>
                    </a:lnTo>
                    <a:lnTo>
                      <a:pt x="600" y="124"/>
                    </a:lnTo>
                    <a:lnTo>
                      <a:pt x="612" y="120"/>
                    </a:lnTo>
                    <a:lnTo>
                      <a:pt x="625" y="118"/>
                    </a:lnTo>
                    <a:lnTo>
                      <a:pt x="639" y="120"/>
                    </a:lnTo>
                    <a:lnTo>
                      <a:pt x="652" y="120"/>
                    </a:lnTo>
                    <a:close/>
                  </a:path>
                </a:pathLst>
              </a:custGeom>
              <a:solidFill>
                <a:srgbClr val="FFEDC9"/>
              </a:solidFill>
              <a:ln w="9525">
                <a:noFill/>
                <a:round/>
                <a:headEnd/>
                <a:tailEnd/>
              </a:ln>
            </p:spPr>
            <p:txBody>
              <a:bodyPr/>
              <a:lstStyle/>
              <a:p>
                <a:pPr>
                  <a:defRPr/>
                </a:pPr>
                <a:endParaRPr lang="en-GB"/>
              </a:p>
            </p:txBody>
          </p:sp>
          <p:sp>
            <p:nvSpPr>
              <p:cNvPr id="1391624" name="Freeform 8"/>
              <p:cNvSpPr>
                <a:spLocks/>
              </p:cNvSpPr>
              <p:nvPr/>
            </p:nvSpPr>
            <p:spPr bwMode="auto">
              <a:xfrm>
                <a:off x="3612" y="2132"/>
                <a:ext cx="249" cy="12"/>
              </a:xfrm>
              <a:custGeom>
                <a:avLst/>
                <a:gdLst/>
                <a:ahLst/>
                <a:cxnLst>
                  <a:cxn ang="0">
                    <a:pos x="250" y="5"/>
                  </a:cxn>
                  <a:cxn ang="0">
                    <a:pos x="250" y="5"/>
                  </a:cxn>
                  <a:cxn ang="0">
                    <a:pos x="216" y="1"/>
                  </a:cxn>
                  <a:cxn ang="0">
                    <a:pos x="185" y="0"/>
                  </a:cxn>
                  <a:cxn ang="0">
                    <a:pos x="153" y="0"/>
                  </a:cxn>
                  <a:cxn ang="0">
                    <a:pos x="122" y="0"/>
                  </a:cxn>
                  <a:cxn ang="0">
                    <a:pos x="92" y="2"/>
                  </a:cxn>
                  <a:cxn ang="0">
                    <a:pos x="61" y="5"/>
                  </a:cxn>
                  <a:cxn ang="0">
                    <a:pos x="31" y="8"/>
                  </a:cxn>
                  <a:cxn ang="0">
                    <a:pos x="0" y="10"/>
                  </a:cxn>
                  <a:cxn ang="0">
                    <a:pos x="0" y="23"/>
                  </a:cxn>
                  <a:cxn ang="0">
                    <a:pos x="31" y="21"/>
                  </a:cxn>
                  <a:cxn ang="0">
                    <a:pos x="61" y="18"/>
                  </a:cxn>
                  <a:cxn ang="0">
                    <a:pos x="92" y="15"/>
                  </a:cxn>
                  <a:cxn ang="0">
                    <a:pos x="122" y="13"/>
                  </a:cxn>
                  <a:cxn ang="0">
                    <a:pos x="153" y="13"/>
                  </a:cxn>
                  <a:cxn ang="0">
                    <a:pos x="185" y="13"/>
                  </a:cxn>
                  <a:cxn ang="0">
                    <a:pos x="216" y="14"/>
                  </a:cxn>
                  <a:cxn ang="0">
                    <a:pos x="246" y="18"/>
                  </a:cxn>
                  <a:cxn ang="0">
                    <a:pos x="246" y="18"/>
                  </a:cxn>
                  <a:cxn ang="0">
                    <a:pos x="250" y="5"/>
                  </a:cxn>
                </a:cxnLst>
                <a:rect l="0" t="0" r="r" b="b"/>
                <a:pathLst>
                  <a:path w="250" h="23">
                    <a:moveTo>
                      <a:pt x="250" y="5"/>
                    </a:moveTo>
                    <a:lnTo>
                      <a:pt x="250" y="5"/>
                    </a:lnTo>
                    <a:lnTo>
                      <a:pt x="216" y="1"/>
                    </a:lnTo>
                    <a:lnTo>
                      <a:pt x="185" y="0"/>
                    </a:lnTo>
                    <a:lnTo>
                      <a:pt x="153" y="0"/>
                    </a:lnTo>
                    <a:lnTo>
                      <a:pt x="122" y="0"/>
                    </a:lnTo>
                    <a:lnTo>
                      <a:pt x="92" y="2"/>
                    </a:lnTo>
                    <a:lnTo>
                      <a:pt x="61" y="5"/>
                    </a:lnTo>
                    <a:lnTo>
                      <a:pt x="31" y="8"/>
                    </a:lnTo>
                    <a:lnTo>
                      <a:pt x="0" y="10"/>
                    </a:lnTo>
                    <a:lnTo>
                      <a:pt x="0" y="23"/>
                    </a:lnTo>
                    <a:lnTo>
                      <a:pt x="31" y="21"/>
                    </a:lnTo>
                    <a:lnTo>
                      <a:pt x="61" y="18"/>
                    </a:lnTo>
                    <a:lnTo>
                      <a:pt x="92" y="15"/>
                    </a:lnTo>
                    <a:lnTo>
                      <a:pt x="122" y="13"/>
                    </a:lnTo>
                    <a:lnTo>
                      <a:pt x="153" y="13"/>
                    </a:lnTo>
                    <a:lnTo>
                      <a:pt x="185" y="13"/>
                    </a:lnTo>
                    <a:lnTo>
                      <a:pt x="216" y="14"/>
                    </a:lnTo>
                    <a:lnTo>
                      <a:pt x="246" y="18"/>
                    </a:lnTo>
                    <a:lnTo>
                      <a:pt x="246" y="18"/>
                    </a:lnTo>
                    <a:lnTo>
                      <a:pt x="250" y="5"/>
                    </a:lnTo>
                    <a:close/>
                  </a:path>
                </a:pathLst>
              </a:custGeom>
              <a:solidFill>
                <a:srgbClr val="C9933A"/>
              </a:solidFill>
              <a:ln w="9525">
                <a:noFill/>
                <a:round/>
                <a:headEnd/>
                <a:tailEnd/>
              </a:ln>
            </p:spPr>
            <p:txBody>
              <a:bodyPr/>
              <a:lstStyle/>
              <a:p>
                <a:pPr>
                  <a:defRPr/>
                </a:pPr>
                <a:endParaRPr lang="en-GB"/>
              </a:p>
            </p:txBody>
          </p:sp>
          <p:sp>
            <p:nvSpPr>
              <p:cNvPr id="1391625" name="Freeform 9"/>
              <p:cNvSpPr>
                <a:spLocks/>
              </p:cNvSpPr>
              <p:nvPr/>
            </p:nvSpPr>
            <p:spPr bwMode="auto">
              <a:xfrm>
                <a:off x="3858" y="2127"/>
                <a:ext cx="441" cy="22"/>
              </a:xfrm>
              <a:custGeom>
                <a:avLst/>
                <a:gdLst/>
                <a:ahLst/>
                <a:cxnLst>
                  <a:cxn ang="0">
                    <a:pos x="435" y="0"/>
                  </a:cxn>
                  <a:cxn ang="0">
                    <a:pos x="435" y="0"/>
                  </a:cxn>
                  <a:cxn ang="0">
                    <a:pos x="410" y="7"/>
                  </a:cxn>
                  <a:cxn ang="0">
                    <a:pos x="384" y="13"/>
                  </a:cxn>
                  <a:cxn ang="0">
                    <a:pos x="357" y="17"/>
                  </a:cxn>
                  <a:cxn ang="0">
                    <a:pos x="330" y="21"/>
                  </a:cxn>
                  <a:cxn ang="0">
                    <a:pos x="305" y="25"/>
                  </a:cxn>
                  <a:cxn ang="0">
                    <a:pos x="279" y="26"/>
                  </a:cxn>
                  <a:cxn ang="0">
                    <a:pos x="250" y="27"/>
                  </a:cxn>
                  <a:cxn ang="0">
                    <a:pos x="223" y="29"/>
                  </a:cxn>
                  <a:cxn ang="0">
                    <a:pos x="197" y="29"/>
                  </a:cxn>
                  <a:cxn ang="0">
                    <a:pos x="168" y="27"/>
                  </a:cxn>
                  <a:cxn ang="0">
                    <a:pos x="141" y="26"/>
                  </a:cxn>
                  <a:cxn ang="0">
                    <a:pos x="113" y="25"/>
                  </a:cxn>
                  <a:cxn ang="0">
                    <a:pos x="84" y="22"/>
                  </a:cxn>
                  <a:cxn ang="0">
                    <a:pos x="57" y="20"/>
                  </a:cxn>
                  <a:cxn ang="0">
                    <a:pos x="29" y="17"/>
                  </a:cxn>
                  <a:cxn ang="0">
                    <a:pos x="4" y="13"/>
                  </a:cxn>
                  <a:cxn ang="0">
                    <a:pos x="0" y="26"/>
                  </a:cxn>
                  <a:cxn ang="0">
                    <a:pos x="29" y="30"/>
                  </a:cxn>
                  <a:cxn ang="0">
                    <a:pos x="57" y="33"/>
                  </a:cxn>
                  <a:cxn ang="0">
                    <a:pos x="84" y="35"/>
                  </a:cxn>
                  <a:cxn ang="0">
                    <a:pos x="113" y="38"/>
                  </a:cxn>
                  <a:cxn ang="0">
                    <a:pos x="141" y="39"/>
                  </a:cxn>
                  <a:cxn ang="0">
                    <a:pos x="168" y="40"/>
                  </a:cxn>
                  <a:cxn ang="0">
                    <a:pos x="197" y="42"/>
                  </a:cxn>
                  <a:cxn ang="0">
                    <a:pos x="223" y="42"/>
                  </a:cxn>
                  <a:cxn ang="0">
                    <a:pos x="250" y="40"/>
                  </a:cxn>
                  <a:cxn ang="0">
                    <a:pos x="279" y="39"/>
                  </a:cxn>
                  <a:cxn ang="0">
                    <a:pos x="305" y="38"/>
                  </a:cxn>
                  <a:cxn ang="0">
                    <a:pos x="334" y="34"/>
                  </a:cxn>
                  <a:cxn ang="0">
                    <a:pos x="361" y="30"/>
                  </a:cxn>
                  <a:cxn ang="0">
                    <a:pos x="387" y="26"/>
                  </a:cxn>
                  <a:cxn ang="0">
                    <a:pos x="414" y="20"/>
                  </a:cxn>
                  <a:cxn ang="0">
                    <a:pos x="443" y="13"/>
                  </a:cxn>
                  <a:cxn ang="0">
                    <a:pos x="443" y="13"/>
                  </a:cxn>
                  <a:cxn ang="0">
                    <a:pos x="435" y="0"/>
                  </a:cxn>
                </a:cxnLst>
                <a:rect l="0" t="0" r="r" b="b"/>
                <a:pathLst>
                  <a:path w="443" h="42">
                    <a:moveTo>
                      <a:pt x="435" y="0"/>
                    </a:moveTo>
                    <a:lnTo>
                      <a:pt x="435" y="0"/>
                    </a:lnTo>
                    <a:lnTo>
                      <a:pt x="410" y="7"/>
                    </a:lnTo>
                    <a:lnTo>
                      <a:pt x="384" y="13"/>
                    </a:lnTo>
                    <a:lnTo>
                      <a:pt x="357" y="17"/>
                    </a:lnTo>
                    <a:lnTo>
                      <a:pt x="330" y="21"/>
                    </a:lnTo>
                    <a:lnTo>
                      <a:pt x="305" y="25"/>
                    </a:lnTo>
                    <a:lnTo>
                      <a:pt x="279" y="26"/>
                    </a:lnTo>
                    <a:lnTo>
                      <a:pt x="250" y="27"/>
                    </a:lnTo>
                    <a:lnTo>
                      <a:pt x="223" y="29"/>
                    </a:lnTo>
                    <a:lnTo>
                      <a:pt x="197" y="29"/>
                    </a:lnTo>
                    <a:lnTo>
                      <a:pt x="168" y="27"/>
                    </a:lnTo>
                    <a:lnTo>
                      <a:pt x="141" y="26"/>
                    </a:lnTo>
                    <a:lnTo>
                      <a:pt x="113" y="25"/>
                    </a:lnTo>
                    <a:lnTo>
                      <a:pt x="84" y="22"/>
                    </a:lnTo>
                    <a:lnTo>
                      <a:pt x="57" y="20"/>
                    </a:lnTo>
                    <a:lnTo>
                      <a:pt x="29" y="17"/>
                    </a:lnTo>
                    <a:lnTo>
                      <a:pt x="4" y="13"/>
                    </a:lnTo>
                    <a:lnTo>
                      <a:pt x="0" y="26"/>
                    </a:lnTo>
                    <a:lnTo>
                      <a:pt x="29" y="30"/>
                    </a:lnTo>
                    <a:lnTo>
                      <a:pt x="57" y="33"/>
                    </a:lnTo>
                    <a:lnTo>
                      <a:pt x="84" y="35"/>
                    </a:lnTo>
                    <a:lnTo>
                      <a:pt x="113" y="38"/>
                    </a:lnTo>
                    <a:lnTo>
                      <a:pt x="141" y="39"/>
                    </a:lnTo>
                    <a:lnTo>
                      <a:pt x="168" y="40"/>
                    </a:lnTo>
                    <a:lnTo>
                      <a:pt x="197" y="42"/>
                    </a:lnTo>
                    <a:lnTo>
                      <a:pt x="223" y="42"/>
                    </a:lnTo>
                    <a:lnTo>
                      <a:pt x="250" y="40"/>
                    </a:lnTo>
                    <a:lnTo>
                      <a:pt x="279" y="39"/>
                    </a:lnTo>
                    <a:lnTo>
                      <a:pt x="305" y="38"/>
                    </a:lnTo>
                    <a:lnTo>
                      <a:pt x="334" y="34"/>
                    </a:lnTo>
                    <a:lnTo>
                      <a:pt x="361" y="30"/>
                    </a:lnTo>
                    <a:lnTo>
                      <a:pt x="387" y="26"/>
                    </a:lnTo>
                    <a:lnTo>
                      <a:pt x="414" y="20"/>
                    </a:lnTo>
                    <a:lnTo>
                      <a:pt x="443" y="13"/>
                    </a:lnTo>
                    <a:lnTo>
                      <a:pt x="443" y="13"/>
                    </a:lnTo>
                    <a:lnTo>
                      <a:pt x="435" y="0"/>
                    </a:lnTo>
                    <a:close/>
                  </a:path>
                </a:pathLst>
              </a:custGeom>
              <a:solidFill>
                <a:srgbClr val="C9933A"/>
              </a:solidFill>
              <a:ln w="9525">
                <a:noFill/>
                <a:round/>
                <a:headEnd/>
                <a:tailEnd/>
              </a:ln>
            </p:spPr>
            <p:txBody>
              <a:bodyPr/>
              <a:lstStyle/>
              <a:p>
                <a:pPr>
                  <a:defRPr/>
                </a:pPr>
                <a:endParaRPr lang="en-GB"/>
              </a:p>
            </p:txBody>
          </p:sp>
          <p:sp>
            <p:nvSpPr>
              <p:cNvPr id="1391626" name="Freeform 10"/>
              <p:cNvSpPr>
                <a:spLocks/>
              </p:cNvSpPr>
              <p:nvPr/>
            </p:nvSpPr>
            <p:spPr bwMode="auto">
              <a:xfrm>
                <a:off x="4292" y="2076"/>
                <a:ext cx="783" cy="57"/>
              </a:xfrm>
              <a:custGeom>
                <a:avLst/>
                <a:gdLst/>
                <a:ahLst/>
                <a:cxnLst>
                  <a:cxn ang="0">
                    <a:pos x="782" y="15"/>
                  </a:cxn>
                  <a:cxn ang="0">
                    <a:pos x="782" y="15"/>
                  </a:cxn>
                  <a:cxn ang="0">
                    <a:pos x="735" y="7"/>
                  </a:cxn>
                  <a:cxn ang="0">
                    <a:pos x="683" y="2"/>
                  </a:cxn>
                  <a:cxn ang="0">
                    <a:pos x="633" y="0"/>
                  </a:cxn>
                  <a:cxn ang="0">
                    <a:pos x="586" y="0"/>
                  </a:cxn>
                  <a:cxn ang="0">
                    <a:pos x="536" y="1"/>
                  </a:cxn>
                  <a:cxn ang="0">
                    <a:pos x="487" y="4"/>
                  </a:cxn>
                  <a:cxn ang="0">
                    <a:pos x="437" y="9"/>
                  </a:cxn>
                  <a:cxn ang="0">
                    <a:pos x="385" y="15"/>
                  </a:cxn>
                  <a:cxn ang="0">
                    <a:pos x="338" y="23"/>
                  </a:cxn>
                  <a:cxn ang="0">
                    <a:pos x="288" y="31"/>
                  </a:cxn>
                  <a:cxn ang="0">
                    <a:pos x="239" y="41"/>
                  </a:cxn>
                  <a:cxn ang="0">
                    <a:pos x="191" y="52"/>
                  </a:cxn>
                  <a:cxn ang="0">
                    <a:pos x="143" y="63"/>
                  </a:cxn>
                  <a:cxn ang="0">
                    <a:pos x="95" y="75"/>
                  </a:cxn>
                  <a:cxn ang="0">
                    <a:pos x="46" y="88"/>
                  </a:cxn>
                  <a:cxn ang="0">
                    <a:pos x="0" y="101"/>
                  </a:cxn>
                  <a:cxn ang="0">
                    <a:pos x="8" y="114"/>
                  </a:cxn>
                  <a:cxn ang="0">
                    <a:pos x="53" y="101"/>
                  </a:cxn>
                  <a:cxn ang="0">
                    <a:pos x="99" y="88"/>
                  </a:cxn>
                  <a:cxn ang="0">
                    <a:pos x="147" y="76"/>
                  </a:cxn>
                  <a:cxn ang="0">
                    <a:pos x="195" y="65"/>
                  </a:cxn>
                  <a:cxn ang="0">
                    <a:pos x="242" y="54"/>
                  </a:cxn>
                  <a:cxn ang="0">
                    <a:pos x="292" y="44"/>
                  </a:cxn>
                  <a:cxn ang="0">
                    <a:pos x="342" y="36"/>
                  </a:cxn>
                  <a:cxn ang="0">
                    <a:pos x="389" y="28"/>
                  </a:cxn>
                  <a:cxn ang="0">
                    <a:pos x="437" y="22"/>
                  </a:cxn>
                  <a:cxn ang="0">
                    <a:pos x="487" y="17"/>
                  </a:cxn>
                  <a:cxn ang="0">
                    <a:pos x="536" y="14"/>
                  </a:cxn>
                  <a:cxn ang="0">
                    <a:pos x="586" y="13"/>
                  </a:cxn>
                  <a:cxn ang="0">
                    <a:pos x="633" y="13"/>
                  </a:cxn>
                  <a:cxn ang="0">
                    <a:pos x="683" y="15"/>
                  </a:cxn>
                  <a:cxn ang="0">
                    <a:pos x="731" y="20"/>
                  </a:cxn>
                  <a:cxn ang="0">
                    <a:pos x="778" y="28"/>
                  </a:cxn>
                  <a:cxn ang="0">
                    <a:pos x="778" y="28"/>
                  </a:cxn>
                  <a:cxn ang="0">
                    <a:pos x="782" y="15"/>
                  </a:cxn>
                </a:cxnLst>
                <a:rect l="0" t="0" r="r" b="b"/>
                <a:pathLst>
                  <a:path w="782" h="114">
                    <a:moveTo>
                      <a:pt x="782" y="15"/>
                    </a:moveTo>
                    <a:lnTo>
                      <a:pt x="782" y="15"/>
                    </a:lnTo>
                    <a:lnTo>
                      <a:pt x="735" y="7"/>
                    </a:lnTo>
                    <a:lnTo>
                      <a:pt x="683" y="2"/>
                    </a:lnTo>
                    <a:lnTo>
                      <a:pt x="633" y="0"/>
                    </a:lnTo>
                    <a:lnTo>
                      <a:pt x="586" y="0"/>
                    </a:lnTo>
                    <a:lnTo>
                      <a:pt x="536" y="1"/>
                    </a:lnTo>
                    <a:lnTo>
                      <a:pt x="487" y="4"/>
                    </a:lnTo>
                    <a:lnTo>
                      <a:pt x="437" y="9"/>
                    </a:lnTo>
                    <a:lnTo>
                      <a:pt x="385" y="15"/>
                    </a:lnTo>
                    <a:lnTo>
                      <a:pt x="338" y="23"/>
                    </a:lnTo>
                    <a:lnTo>
                      <a:pt x="288" y="31"/>
                    </a:lnTo>
                    <a:lnTo>
                      <a:pt x="239" y="41"/>
                    </a:lnTo>
                    <a:lnTo>
                      <a:pt x="191" y="52"/>
                    </a:lnTo>
                    <a:lnTo>
                      <a:pt x="143" y="63"/>
                    </a:lnTo>
                    <a:lnTo>
                      <a:pt x="95" y="75"/>
                    </a:lnTo>
                    <a:lnTo>
                      <a:pt x="46" y="88"/>
                    </a:lnTo>
                    <a:lnTo>
                      <a:pt x="0" y="101"/>
                    </a:lnTo>
                    <a:lnTo>
                      <a:pt x="8" y="114"/>
                    </a:lnTo>
                    <a:lnTo>
                      <a:pt x="53" y="101"/>
                    </a:lnTo>
                    <a:lnTo>
                      <a:pt x="99" y="88"/>
                    </a:lnTo>
                    <a:lnTo>
                      <a:pt x="147" y="76"/>
                    </a:lnTo>
                    <a:lnTo>
                      <a:pt x="195" y="65"/>
                    </a:lnTo>
                    <a:lnTo>
                      <a:pt x="242" y="54"/>
                    </a:lnTo>
                    <a:lnTo>
                      <a:pt x="292" y="44"/>
                    </a:lnTo>
                    <a:lnTo>
                      <a:pt x="342" y="36"/>
                    </a:lnTo>
                    <a:lnTo>
                      <a:pt x="389" y="28"/>
                    </a:lnTo>
                    <a:lnTo>
                      <a:pt x="437" y="22"/>
                    </a:lnTo>
                    <a:lnTo>
                      <a:pt x="487" y="17"/>
                    </a:lnTo>
                    <a:lnTo>
                      <a:pt x="536" y="14"/>
                    </a:lnTo>
                    <a:lnTo>
                      <a:pt x="586" y="13"/>
                    </a:lnTo>
                    <a:lnTo>
                      <a:pt x="633" y="13"/>
                    </a:lnTo>
                    <a:lnTo>
                      <a:pt x="683" y="15"/>
                    </a:lnTo>
                    <a:lnTo>
                      <a:pt x="731" y="20"/>
                    </a:lnTo>
                    <a:lnTo>
                      <a:pt x="778" y="28"/>
                    </a:lnTo>
                    <a:lnTo>
                      <a:pt x="778" y="28"/>
                    </a:lnTo>
                    <a:lnTo>
                      <a:pt x="782" y="15"/>
                    </a:lnTo>
                    <a:close/>
                  </a:path>
                </a:pathLst>
              </a:custGeom>
              <a:solidFill>
                <a:srgbClr val="C9933A"/>
              </a:solidFill>
              <a:ln w="9525">
                <a:noFill/>
                <a:round/>
                <a:headEnd/>
                <a:tailEnd/>
              </a:ln>
            </p:spPr>
            <p:txBody>
              <a:bodyPr/>
              <a:lstStyle/>
              <a:p>
                <a:pPr>
                  <a:defRPr/>
                </a:pPr>
                <a:endParaRPr lang="en-GB"/>
              </a:p>
            </p:txBody>
          </p:sp>
          <p:sp>
            <p:nvSpPr>
              <p:cNvPr id="1391627" name="Freeform 11"/>
              <p:cNvSpPr>
                <a:spLocks/>
              </p:cNvSpPr>
              <p:nvPr/>
            </p:nvSpPr>
            <p:spPr bwMode="auto">
              <a:xfrm>
                <a:off x="5072" y="2084"/>
                <a:ext cx="90" cy="81"/>
              </a:xfrm>
              <a:custGeom>
                <a:avLst/>
                <a:gdLst/>
                <a:ahLst/>
                <a:cxnLst>
                  <a:cxn ang="0">
                    <a:pos x="65" y="164"/>
                  </a:cxn>
                  <a:cxn ang="0">
                    <a:pos x="65" y="164"/>
                  </a:cxn>
                  <a:cxn ang="0">
                    <a:pos x="81" y="142"/>
                  </a:cxn>
                  <a:cxn ang="0">
                    <a:pos x="90" y="119"/>
                  </a:cxn>
                  <a:cxn ang="0">
                    <a:pos x="92" y="95"/>
                  </a:cxn>
                  <a:cxn ang="0">
                    <a:pos x="88" y="70"/>
                  </a:cxn>
                  <a:cxn ang="0">
                    <a:pos x="77" y="47"/>
                  </a:cxn>
                  <a:cxn ang="0">
                    <a:pos x="60" y="28"/>
                  </a:cxn>
                  <a:cxn ang="0">
                    <a:pos x="37" y="11"/>
                  </a:cxn>
                  <a:cxn ang="0">
                    <a:pos x="4" y="0"/>
                  </a:cxn>
                  <a:cxn ang="0">
                    <a:pos x="0" y="13"/>
                  </a:cxn>
                  <a:cxn ang="0">
                    <a:pos x="25" y="21"/>
                  </a:cxn>
                  <a:cxn ang="0">
                    <a:pos x="44" y="35"/>
                  </a:cxn>
                  <a:cxn ang="0">
                    <a:pos x="58" y="52"/>
                  </a:cxn>
                  <a:cxn ang="0">
                    <a:pos x="69" y="73"/>
                  </a:cxn>
                  <a:cxn ang="0">
                    <a:pos x="73" y="95"/>
                  </a:cxn>
                  <a:cxn ang="0">
                    <a:pos x="71" y="119"/>
                  </a:cxn>
                  <a:cxn ang="0">
                    <a:pos x="61" y="139"/>
                  </a:cxn>
                  <a:cxn ang="0">
                    <a:pos x="50" y="156"/>
                  </a:cxn>
                  <a:cxn ang="0">
                    <a:pos x="50" y="156"/>
                  </a:cxn>
                  <a:cxn ang="0">
                    <a:pos x="65" y="164"/>
                  </a:cxn>
                </a:cxnLst>
                <a:rect l="0" t="0" r="r" b="b"/>
                <a:pathLst>
                  <a:path w="92" h="164">
                    <a:moveTo>
                      <a:pt x="65" y="164"/>
                    </a:moveTo>
                    <a:lnTo>
                      <a:pt x="65" y="164"/>
                    </a:lnTo>
                    <a:lnTo>
                      <a:pt x="81" y="142"/>
                    </a:lnTo>
                    <a:lnTo>
                      <a:pt x="90" y="119"/>
                    </a:lnTo>
                    <a:lnTo>
                      <a:pt x="92" y="95"/>
                    </a:lnTo>
                    <a:lnTo>
                      <a:pt x="88" y="70"/>
                    </a:lnTo>
                    <a:lnTo>
                      <a:pt x="77" y="47"/>
                    </a:lnTo>
                    <a:lnTo>
                      <a:pt x="60" y="28"/>
                    </a:lnTo>
                    <a:lnTo>
                      <a:pt x="37" y="11"/>
                    </a:lnTo>
                    <a:lnTo>
                      <a:pt x="4" y="0"/>
                    </a:lnTo>
                    <a:lnTo>
                      <a:pt x="0" y="13"/>
                    </a:lnTo>
                    <a:lnTo>
                      <a:pt x="25" y="21"/>
                    </a:lnTo>
                    <a:lnTo>
                      <a:pt x="44" y="35"/>
                    </a:lnTo>
                    <a:lnTo>
                      <a:pt x="58" y="52"/>
                    </a:lnTo>
                    <a:lnTo>
                      <a:pt x="69" y="73"/>
                    </a:lnTo>
                    <a:lnTo>
                      <a:pt x="73" y="95"/>
                    </a:lnTo>
                    <a:lnTo>
                      <a:pt x="71" y="119"/>
                    </a:lnTo>
                    <a:lnTo>
                      <a:pt x="61" y="139"/>
                    </a:lnTo>
                    <a:lnTo>
                      <a:pt x="50" y="156"/>
                    </a:lnTo>
                    <a:lnTo>
                      <a:pt x="50" y="156"/>
                    </a:lnTo>
                    <a:lnTo>
                      <a:pt x="65" y="164"/>
                    </a:lnTo>
                    <a:close/>
                  </a:path>
                </a:pathLst>
              </a:custGeom>
              <a:solidFill>
                <a:srgbClr val="C9933A"/>
              </a:solidFill>
              <a:ln w="9525">
                <a:noFill/>
                <a:round/>
                <a:headEnd/>
                <a:tailEnd/>
              </a:ln>
            </p:spPr>
            <p:txBody>
              <a:bodyPr/>
              <a:lstStyle/>
              <a:p>
                <a:pPr>
                  <a:defRPr/>
                </a:pPr>
                <a:endParaRPr lang="en-GB"/>
              </a:p>
            </p:txBody>
          </p:sp>
          <p:sp>
            <p:nvSpPr>
              <p:cNvPr id="1391628" name="Freeform 12"/>
              <p:cNvSpPr>
                <a:spLocks/>
              </p:cNvSpPr>
              <p:nvPr/>
            </p:nvSpPr>
            <p:spPr bwMode="auto">
              <a:xfrm>
                <a:off x="4760" y="2162"/>
                <a:ext cx="375" cy="20"/>
              </a:xfrm>
              <a:custGeom>
                <a:avLst/>
                <a:gdLst/>
                <a:ahLst/>
                <a:cxnLst>
                  <a:cxn ang="0">
                    <a:pos x="19" y="40"/>
                  </a:cxn>
                  <a:cxn ang="0">
                    <a:pos x="19" y="40"/>
                  </a:cxn>
                  <a:cxn ang="0">
                    <a:pos x="23" y="34"/>
                  </a:cxn>
                  <a:cxn ang="0">
                    <a:pos x="31" y="29"/>
                  </a:cxn>
                  <a:cxn ang="0">
                    <a:pos x="46" y="25"/>
                  </a:cxn>
                  <a:cxn ang="0">
                    <a:pos x="63" y="24"/>
                  </a:cxn>
                  <a:cxn ang="0">
                    <a:pos x="88" y="22"/>
                  </a:cxn>
                  <a:cxn ang="0">
                    <a:pos x="113" y="24"/>
                  </a:cxn>
                  <a:cxn ang="0">
                    <a:pos x="142" y="26"/>
                  </a:cxn>
                  <a:cxn ang="0">
                    <a:pos x="172" y="29"/>
                  </a:cxn>
                  <a:cxn ang="0">
                    <a:pos x="201" y="30"/>
                  </a:cxn>
                  <a:cxn ang="0">
                    <a:pos x="231" y="33"/>
                  </a:cxn>
                  <a:cxn ang="0">
                    <a:pos x="260" y="34"/>
                  </a:cxn>
                  <a:cxn ang="0">
                    <a:pos x="287" y="34"/>
                  </a:cxn>
                  <a:cxn ang="0">
                    <a:pos x="313" y="31"/>
                  </a:cxn>
                  <a:cxn ang="0">
                    <a:pos x="336" y="27"/>
                  </a:cxn>
                  <a:cxn ang="0">
                    <a:pos x="359" y="20"/>
                  </a:cxn>
                  <a:cxn ang="0">
                    <a:pos x="374" y="8"/>
                  </a:cxn>
                  <a:cxn ang="0">
                    <a:pos x="359" y="0"/>
                  </a:cxn>
                  <a:cxn ang="0">
                    <a:pos x="348" y="9"/>
                  </a:cxn>
                  <a:cxn ang="0">
                    <a:pos x="332" y="14"/>
                  </a:cxn>
                  <a:cxn ang="0">
                    <a:pos x="309" y="18"/>
                  </a:cxn>
                  <a:cxn ang="0">
                    <a:pos x="287" y="21"/>
                  </a:cxn>
                  <a:cxn ang="0">
                    <a:pos x="260" y="21"/>
                  </a:cxn>
                  <a:cxn ang="0">
                    <a:pos x="231" y="20"/>
                  </a:cxn>
                  <a:cxn ang="0">
                    <a:pos x="201" y="17"/>
                  </a:cxn>
                  <a:cxn ang="0">
                    <a:pos x="172" y="16"/>
                  </a:cxn>
                  <a:cxn ang="0">
                    <a:pos x="142" y="13"/>
                  </a:cxn>
                  <a:cxn ang="0">
                    <a:pos x="113" y="11"/>
                  </a:cxn>
                  <a:cxn ang="0">
                    <a:pos x="88" y="9"/>
                  </a:cxn>
                  <a:cxn ang="0">
                    <a:pos x="63" y="11"/>
                  </a:cxn>
                  <a:cxn ang="0">
                    <a:pos x="42" y="12"/>
                  </a:cxn>
                  <a:cxn ang="0">
                    <a:pos x="23" y="18"/>
                  </a:cxn>
                  <a:cxn ang="0">
                    <a:pos x="8" y="26"/>
                  </a:cxn>
                  <a:cxn ang="0">
                    <a:pos x="0" y="40"/>
                  </a:cxn>
                  <a:cxn ang="0">
                    <a:pos x="0" y="40"/>
                  </a:cxn>
                  <a:cxn ang="0">
                    <a:pos x="19" y="40"/>
                  </a:cxn>
                </a:cxnLst>
                <a:rect l="0" t="0" r="r" b="b"/>
                <a:pathLst>
                  <a:path w="374" h="40">
                    <a:moveTo>
                      <a:pt x="19" y="40"/>
                    </a:moveTo>
                    <a:lnTo>
                      <a:pt x="19" y="40"/>
                    </a:lnTo>
                    <a:lnTo>
                      <a:pt x="23" y="34"/>
                    </a:lnTo>
                    <a:lnTo>
                      <a:pt x="31" y="29"/>
                    </a:lnTo>
                    <a:lnTo>
                      <a:pt x="46" y="25"/>
                    </a:lnTo>
                    <a:lnTo>
                      <a:pt x="63" y="24"/>
                    </a:lnTo>
                    <a:lnTo>
                      <a:pt x="88" y="22"/>
                    </a:lnTo>
                    <a:lnTo>
                      <a:pt x="113" y="24"/>
                    </a:lnTo>
                    <a:lnTo>
                      <a:pt x="142" y="26"/>
                    </a:lnTo>
                    <a:lnTo>
                      <a:pt x="172" y="29"/>
                    </a:lnTo>
                    <a:lnTo>
                      <a:pt x="201" y="30"/>
                    </a:lnTo>
                    <a:lnTo>
                      <a:pt x="231" y="33"/>
                    </a:lnTo>
                    <a:lnTo>
                      <a:pt x="260" y="34"/>
                    </a:lnTo>
                    <a:lnTo>
                      <a:pt x="287" y="34"/>
                    </a:lnTo>
                    <a:lnTo>
                      <a:pt x="313" y="31"/>
                    </a:lnTo>
                    <a:lnTo>
                      <a:pt x="336" y="27"/>
                    </a:lnTo>
                    <a:lnTo>
                      <a:pt x="359" y="20"/>
                    </a:lnTo>
                    <a:lnTo>
                      <a:pt x="374" y="8"/>
                    </a:lnTo>
                    <a:lnTo>
                      <a:pt x="359" y="0"/>
                    </a:lnTo>
                    <a:lnTo>
                      <a:pt x="348" y="9"/>
                    </a:lnTo>
                    <a:lnTo>
                      <a:pt x="332" y="14"/>
                    </a:lnTo>
                    <a:lnTo>
                      <a:pt x="309" y="18"/>
                    </a:lnTo>
                    <a:lnTo>
                      <a:pt x="287" y="21"/>
                    </a:lnTo>
                    <a:lnTo>
                      <a:pt x="260" y="21"/>
                    </a:lnTo>
                    <a:lnTo>
                      <a:pt x="231" y="20"/>
                    </a:lnTo>
                    <a:lnTo>
                      <a:pt x="201" y="17"/>
                    </a:lnTo>
                    <a:lnTo>
                      <a:pt x="172" y="16"/>
                    </a:lnTo>
                    <a:lnTo>
                      <a:pt x="142" y="13"/>
                    </a:lnTo>
                    <a:lnTo>
                      <a:pt x="113" y="11"/>
                    </a:lnTo>
                    <a:lnTo>
                      <a:pt x="88" y="9"/>
                    </a:lnTo>
                    <a:lnTo>
                      <a:pt x="63" y="11"/>
                    </a:lnTo>
                    <a:lnTo>
                      <a:pt x="42" y="12"/>
                    </a:lnTo>
                    <a:lnTo>
                      <a:pt x="23" y="18"/>
                    </a:lnTo>
                    <a:lnTo>
                      <a:pt x="8" y="26"/>
                    </a:lnTo>
                    <a:lnTo>
                      <a:pt x="0" y="40"/>
                    </a:lnTo>
                    <a:lnTo>
                      <a:pt x="0" y="40"/>
                    </a:lnTo>
                    <a:lnTo>
                      <a:pt x="19" y="40"/>
                    </a:lnTo>
                    <a:close/>
                  </a:path>
                </a:pathLst>
              </a:custGeom>
              <a:solidFill>
                <a:srgbClr val="C9933A"/>
              </a:solidFill>
              <a:ln w="9525">
                <a:noFill/>
                <a:round/>
                <a:headEnd/>
                <a:tailEnd/>
              </a:ln>
            </p:spPr>
            <p:txBody>
              <a:bodyPr/>
              <a:lstStyle/>
              <a:p>
                <a:pPr>
                  <a:defRPr/>
                </a:pPr>
                <a:endParaRPr lang="en-GB"/>
              </a:p>
            </p:txBody>
          </p:sp>
          <p:sp>
            <p:nvSpPr>
              <p:cNvPr id="1391629" name="Freeform 13"/>
              <p:cNvSpPr>
                <a:spLocks/>
              </p:cNvSpPr>
              <p:nvPr/>
            </p:nvSpPr>
            <p:spPr bwMode="auto">
              <a:xfrm>
                <a:off x="4747" y="2182"/>
                <a:ext cx="33" cy="128"/>
              </a:xfrm>
              <a:custGeom>
                <a:avLst/>
                <a:gdLst/>
                <a:ahLst/>
                <a:cxnLst>
                  <a:cxn ang="0">
                    <a:pos x="21" y="258"/>
                  </a:cxn>
                  <a:cxn ang="0">
                    <a:pos x="21" y="258"/>
                  </a:cxn>
                  <a:cxn ang="0">
                    <a:pos x="19" y="207"/>
                  </a:cxn>
                  <a:cxn ang="0">
                    <a:pos x="19" y="145"/>
                  </a:cxn>
                  <a:cxn ang="0">
                    <a:pos x="21" y="75"/>
                  </a:cxn>
                  <a:cxn ang="0">
                    <a:pos x="34" y="0"/>
                  </a:cxn>
                  <a:cxn ang="0">
                    <a:pos x="15" y="0"/>
                  </a:cxn>
                  <a:cxn ang="0">
                    <a:pos x="2" y="75"/>
                  </a:cxn>
                  <a:cxn ang="0">
                    <a:pos x="0" y="145"/>
                  </a:cxn>
                  <a:cxn ang="0">
                    <a:pos x="0" y="207"/>
                  </a:cxn>
                  <a:cxn ang="0">
                    <a:pos x="2" y="258"/>
                  </a:cxn>
                  <a:cxn ang="0">
                    <a:pos x="2" y="258"/>
                  </a:cxn>
                  <a:cxn ang="0">
                    <a:pos x="21" y="258"/>
                  </a:cxn>
                </a:cxnLst>
                <a:rect l="0" t="0" r="r" b="b"/>
                <a:pathLst>
                  <a:path w="34" h="258">
                    <a:moveTo>
                      <a:pt x="21" y="258"/>
                    </a:moveTo>
                    <a:lnTo>
                      <a:pt x="21" y="258"/>
                    </a:lnTo>
                    <a:lnTo>
                      <a:pt x="19" y="207"/>
                    </a:lnTo>
                    <a:lnTo>
                      <a:pt x="19" y="145"/>
                    </a:lnTo>
                    <a:lnTo>
                      <a:pt x="21" y="75"/>
                    </a:lnTo>
                    <a:lnTo>
                      <a:pt x="34" y="0"/>
                    </a:lnTo>
                    <a:lnTo>
                      <a:pt x="15" y="0"/>
                    </a:lnTo>
                    <a:lnTo>
                      <a:pt x="2" y="75"/>
                    </a:lnTo>
                    <a:lnTo>
                      <a:pt x="0" y="145"/>
                    </a:lnTo>
                    <a:lnTo>
                      <a:pt x="0" y="207"/>
                    </a:lnTo>
                    <a:lnTo>
                      <a:pt x="2" y="258"/>
                    </a:lnTo>
                    <a:lnTo>
                      <a:pt x="2" y="258"/>
                    </a:lnTo>
                    <a:lnTo>
                      <a:pt x="21" y="258"/>
                    </a:lnTo>
                    <a:close/>
                  </a:path>
                </a:pathLst>
              </a:custGeom>
              <a:solidFill>
                <a:srgbClr val="C9933A"/>
              </a:solidFill>
              <a:ln w="9525">
                <a:noFill/>
                <a:round/>
                <a:headEnd/>
                <a:tailEnd/>
              </a:ln>
            </p:spPr>
            <p:txBody>
              <a:bodyPr/>
              <a:lstStyle/>
              <a:p>
                <a:pPr>
                  <a:defRPr/>
                </a:pPr>
                <a:endParaRPr lang="en-GB"/>
              </a:p>
            </p:txBody>
          </p:sp>
          <p:sp>
            <p:nvSpPr>
              <p:cNvPr id="1391630" name="Freeform 14"/>
              <p:cNvSpPr>
                <a:spLocks/>
              </p:cNvSpPr>
              <p:nvPr/>
            </p:nvSpPr>
            <p:spPr bwMode="auto">
              <a:xfrm>
                <a:off x="4747" y="2310"/>
                <a:ext cx="60" cy="200"/>
              </a:xfrm>
              <a:custGeom>
                <a:avLst/>
                <a:gdLst/>
                <a:ahLst/>
                <a:cxnLst>
                  <a:cxn ang="0">
                    <a:pos x="59" y="399"/>
                  </a:cxn>
                  <a:cxn ang="0">
                    <a:pos x="59" y="399"/>
                  </a:cxn>
                  <a:cxn ang="0">
                    <a:pos x="42" y="260"/>
                  </a:cxn>
                  <a:cxn ang="0">
                    <a:pos x="31" y="173"/>
                  </a:cxn>
                  <a:cxn ang="0">
                    <a:pos x="23" y="100"/>
                  </a:cxn>
                  <a:cxn ang="0">
                    <a:pos x="19" y="0"/>
                  </a:cxn>
                  <a:cxn ang="0">
                    <a:pos x="0" y="0"/>
                  </a:cxn>
                  <a:cxn ang="0">
                    <a:pos x="4" y="100"/>
                  </a:cxn>
                  <a:cxn ang="0">
                    <a:pos x="11" y="173"/>
                  </a:cxn>
                  <a:cxn ang="0">
                    <a:pos x="23" y="260"/>
                  </a:cxn>
                  <a:cxn ang="0">
                    <a:pos x="40" y="399"/>
                  </a:cxn>
                  <a:cxn ang="0">
                    <a:pos x="40" y="399"/>
                  </a:cxn>
                  <a:cxn ang="0">
                    <a:pos x="59" y="399"/>
                  </a:cxn>
                </a:cxnLst>
                <a:rect l="0" t="0" r="r" b="b"/>
                <a:pathLst>
                  <a:path w="59" h="399">
                    <a:moveTo>
                      <a:pt x="59" y="399"/>
                    </a:moveTo>
                    <a:lnTo>
                      <a:pt x="59" y="399"/>
                    </a:lnTo>
                    <a:lnTo>
                      <a:pt x="42" y="260"/>
                    </a:lnTo>
                    <a:lnTo>
                      <a:pt x="31" y="173"/>
                    </a:lnTo>
                    <a:lnTo>
                      <a:pt x="23" y="100"/>
                    </a:lnTo>
                    <a:lnTo>
                      <a:pt x="19" y="0"/>
                    </a:lnTo>
                    <a:lnTo>
                      <a:pt x="0" y="0"/>
                    </a:lnTo>
                    <a:lnTo>
                      <a:pt x="4" y="100"/>
                    </a:lnTo>
                    <a:lnTo>
                      <a:pt x="11" y="173"/>
                    </a:lnTo>
                    <a:lnTo>
                      <a:pt x="23" y="260"/>
                    </a:lnTo>
                    <a:lnTo>
                      <a:pt x="40" y="399"/>
                    </a:lnTo>
                    <a:lnTo>
                      <a:pt x="40" y="399"/>
                    </a:lnTo>
                    <a:lnTo>
                      <a:pt x="59" y="399"/>
                    </a:lnTo>
                    <a:close/>
                  </a:path>
                </a:pathLst>
              </a:custGeom>
              <a:solidFill>
                <a:srgbClr val="C9933A"/>
              </a:solidFill>
              <a:ln w="9525">
                <a:noFill/>
                <a:round/>
                <a:headEnd/>
                <a:tailEnd/>
              </a:ln>
            </p:spPr>
            <p:txBody>
              <a:bodyPr/>
              <a:lstStyle/>
              <a:p>
                <a:pPr>
                  <a:defRPr/>
                </a:pPr>
                <a:endParaRPr lang="en-GB"/>
              </a:p>
            </p:txBody>
          </p:sp>
          <p:sp>
            <p:nvSpPr>
              <p:cNvPr id="1391631" name="Freeform 15"/>
              <p:cNvSpPr>
                <a:spLocks/>
              </p:cNvSpPr>
              <p:nvPr/>
            </p:nvSpPr>
            <p:spPr bwMode="auto">
              <a:xfrm>
                <a:off x="4790" y="2511"/>
                <a:ext cx="43" cy="214"/>
              </a:xfrm>
              <a:custGeom>
                <a:avLst/>
                <a:gdLst/>
                <a:ahLst/>
                <a:cxnLst>
                  <a:cxn ang="0">
                    <a:pos x="46" y="427"/>
                  </a:cxn>
                  <a:cxn ang="0">
                    <a:pos x="46" y="427"/>
                  </a:cxn>
                  <a:cxn ang="0">
                    <a:pos x="27" y="300"/>
                  </a:cxn>
                  <a:cxn ang="0">
                    <a:pos x="23" y="196"/>
                  </a:cxn>
                  <a:cxn ang="0">
                    <a:pos x="25" y="100"/>
                  </a:cxn>
                  <a:cxn ang="0">
                    <a:pos x="19" y="0"/>
                  </a:cxn>
                  <a:cxn ang="0">
                    <a:pos x="0" y="0"/>
                  </a:cxn>
                  <a:cxn ang="0">
                    <a:pos x="6" y="100"/>
                  </a:cxn>
                  <a:cxn ang="0">
                    <a:pos x="4" y="196"/>
                  </a:cxn>
                  <a:cxn ang="0">
                    <a:pos x="8" y="300"/>
                  </a:cxn>
                  <a:cxn ang="0">
                    <a:pos x="27" y="427"/>
                  </a:cxn>
                  <a:cxn ang="0">
                    <a:pos x="27" y="427"/>
                  </a:cxn>
                  <a:cxn ang="0">
                    <a:pos x="46" y="427"/>
                  </a:cxn>
                </a:cxnLst>
                <a:rect l="0" t="0" r="r" b="b"/>
                <a:pathLst>
                  <a:path w="46" h="427">
                    <a:moveTo>
                      <a:pt x="46" y="427"/>
                    </a:moveTo>
                    <a:lnTo>
                      <a:pt x="46" y="427"/>
                    </a:lnTo>
                    <a:lnTo>
                      <a:pt x="27" y="300"/>
                    </a:lnTo>
                    <a:lnTo>
                      <a:pt x="23" y="196"/>
                    </a:lnTo>
                    <a:lnTo>
                      <a:pt x="25" y="100"/>
                    </a:lnTo>
                    <a:lnTo>
                      <a:pt x="19" y="0"/>
                    </a:lnTo>
                    <a:lnTo>
                      <a:pt x="0" y="0"/>
                    </a:lnTo>
                    <a:lnTo>
                      <a:pt x="6" y="100"/>
                    </a:lnTo>
                    <a:lnTo>
                      <a:pt x="4" y="196"/>
                    </a:lnTo>
                    <a:lnTo>
                      <a:pt x="8" y="300"/>
                    </a:lnTo>
                    <a:lnTo>
                      <a:pt x="27" y="427"/>
                    </a:lnTo>
                    <a:lnTo>
                      <a:pt x="27" y="427"/>
                    </a:lnTo>
                    <a:lnTo>
                      <a:pt x="46" y="427"/>
                    </a:lnTo>
                    <a:close/>
                  </a:path>
                </a:pathLst>
              </a:custGeom>
              <a:solidFill>
                <a:srgbClr val="C9933A"/>
              </a:solidFill>
              <a:ln w="9525">
                <a:noFill/>
                <a:round/>
                <a:headEnd/>
                <a:tailEnd/>
              </a:ln>
            </p:spPr>
            <p:txBody>
              <a:bodyPr/>
              <a:lstStyle/>
              <a:p>
                <a:pPr>
                  <a:defRPr/>
                </a:pPr>
                <a:endParaRPr lang="en-GB"/>
              </a:p>
            </p:txBody>
          </p:sp>
          <p:sp>
            <p:nvSpPr>
              <p:cNvPr id="1391632" name="Freeform 16"/>
              <p:cNvSpPr>
                <a:spLocks/>
              </p:cNvSpPr>
              <p:nvPr/>
            </p:nvSpPr>
            <p:spPr bwMode="auto">
              <a:xfrm>
                <a:off x="4707" y="2725"/>
                <a:ext cx="129" cy="86"/>
              </a:xfrm>
              <a:custGeom>
                <a:avLst/>
                <a:gdLst/>
                <a:ahLst/>
                <a:cxnLst>
                  <a:cxn ang="0">
                    <a:pos x="4" y="174"/>
                  </a:cxn>
                  <a:cxn ang="0">
                    <a:pos x="4" y="174"/>
                  </a:cxn>
                  <a:cxn ang="0">
                    <a:pos x="38" y="162"/>
                  </a:cxn>
                  <a:cxn ang="0">
                    <a:pos x="65" y="146"/>
                  </a:cxn>
                  <a:cxn ang="0">
                    <a:pos x="88" y="126"/>
                  </a:cxn>
                  <a:cxn ang="0">
                    <a:pos x="107" y="103"/>
                  </a:cxn>
                  <a:cxn ang="0">
                    <a:pos x="120" y="77"/>
                  </a:cxn>
                  <a:cxn ang="0">
                    <a:pos x="128" y="51"/>
                  </a:cxn>
                  <a:cxn ang="0">
                    <a:pos x="130" y="25"/>
                  </a:cxn>
                  <a:cxn ang="0">
                    <a:pos x="128" y="0"/>
                  </a:cxn>
                  <a:cxn ang="0">
                    <a:pos x="109" y="0"/>
                  </a:cxn>
                  <a:cxn ang="0">
                    <a:pos x="111" y="25"/>
                  </a:cxn>
                  <a:cxn ang="0">
                    <a:pos x="109" y="51"/>
                  </a:cxn>
                  <a:cxn ang="0">
                    <a:pos x="101" y="74"/>
                  </a:cxn>
                  <a:cxn ang="0">
                    <a:pos x="88" y="97"/>
                  </a:cxn>
                  <a:cxn ang="0">
                    <a:pos x="73" y="121"/>
                  </a:cxn>
                  <a:cxn ang="0">
                    <a:pos x="53" y="138"/>
                  </a:cxn>
                  <a:cxn ang="0">
                    <a:pos x="27" y="152"/>
                  </a:cxn>
                  <a:cxn ang="0">
                    <a:pos x="0" y="161"/>
                  </a:cxn>
                  <a:cxn ang="0">
                    <a:pos x="0" y="161"/>
                  </a:cxn>
                  <a:cxn ang="0">
                    <a:pos x="4" y="174"/>
                  </a:cxn>
                </a:cxnLst>
                <a:rect l="0" t="0" r="r" b="b"/>
                <a:pathLst>
                  <a:path w="130" h="174">
                    <a:moveTo>
                      <a:pt x="4" y="174"/>
                    </a:moveTo>
                    <a:lnTo>
                      <a:pt x="4" y="174"/>
                    </a:lnTo>
                    <a:lnTo>
                      <a:pt x="38" y="162"/>
                    </a:lnTo>
                    <a:lnTo>
                      <a:pt x="65" y="146"/>
                    </a:lnTo>
                    <a:lnTo>
                      <a:pt x="88" y="126"/>
                    </a:lnTo>
                    <a:lnTo>
                      <a:pt x="107" y="103"/>
                    </a:lnTo>
                    <a:lnTo>
                      <a:pt x="120" y="77"/>
                    </a:lnTo>
                    <a:lnTo>
                      <a:pt x="128" y="51"/>
                    </a:lnTo>
                    <a:lnTo>
                      <a:pt x="130" y="25"/>
                    </a:lnTo>
                    <a:lnTo>
                      <a:pt x="128" y="0"/>
                    </a:lnTo>
                    <a:lnTo>
                      <a:pt x="109" y="0"/>
                    </a:lnTo>
                    <a:lnTo>
                      <a:pt x="111" y="25"/>
                    </a:lnTo>
                    <a:lnTo>
                      <a:pt x="109" y="51"/>
                    </a:lnTo>
                    <a:lnTo>
                      <a:pt x="101" y="74"/>
                    </a:lnTo>
                    <a:lnTo>
                      <a:pt x="88" y="97"/>
                    </a:lnTo>
                    <a:lnTo>
                      <a:pt x="73" y="121"/>
                    </a:lnTo>
                    <a:lnTo>
                      <a:pt x="53" y="138"/>
                    </a:lnTo>
                    <a:lnTo>
                      <a:pt x="27" y="152"/>
                    </a:lnTo>
                    <a:lnTo>
                      <a:pt x="0" y="161"/>
                    </a:lnTo>
                    <a:lnTo>
                      <a:pt x="0" y="161"/>
                    </a:lnTo>
                    <a:lnTo>
                      <a:pt x="4" y="174"/>
                    </a:lnTo>
                    <a:close/>
                  </a:path>
                </a:pathLst>
              </a:custGeom>
              <a:solidFill>
                <a:srgbClr val="C9933A"/>
              </a:solidFill>
              <a:ln w="9525">
                <a:noFill/>
                <a:round/>
                <a:headEnd/>
                <a:tailEnd/>
              </a:ln>
            </p:spPr>
            <p:txBody>
              <a:bodyPr/>
              <a:lstStyle/>
              <a:p>
                <a:pPr>
                  <a:defRPr/>
                </a:pPr>
                <a:endParaRPr lang="en-GB"/>
              </a:p>
            </p:txBody>
          </p:sp>
          <p:sp>
            <p:nvSpPr>
              <p:cNvPr id="1391633" name="Freeform 17"/>
              <p:cNvSpPr>
                <a:spLocks/>
              </p:cNvSpPr>
              <p:nvPr/>
            </p:nvSpPr>
            <p:spPr bwMode="auto">
              <a:xfrm>
                <a:off x="4242" y="2805"/>
                <a:ext cx="468" cy="39"/>
              </a:xfrm>
              <a:custGeom>
                <a:avLst/>
                <a:gdLst/>
                <a:ahLst/>
                <a:cxnLst>
                  <a:cxn ang="0">
                    <a:pos x="3" y="78"/>
                  </a:cxn>
                  <a:cxn ang="0">
                    <a:pos x="3" y="78"/>
                  </a:cxn>
                  <a:cxn ang="0">
                    <a:pos x="34" y="74"/>
                  </a:cxn>
                  <a:cxn ang="0">
                    <a:pos x="63" y="70"/>
                  </a:cxn>
                  <a:cxn ang="0">
                    <a:pos x="91" y="68"/>
                  </a:cxn>
                  <a:cxn ang="0">
                    <a:pos x="122" y="64"/>
                  </a:cxn>
                  <a:cxn ang="0">
                    <a:pos x="152" y="61"/>
                  </a:cxn>
                  <a:cxn ang="0">
                    <a:pos x="183" y="57"/>
                  </a:cxn>
                  <a:cxn ang="0">
                    <a:pos x="211" y="53"/>
                  </a:cxn>
                  <a:cxn ang="0">
                    <a:pos x="240" y="51"/>
                  </a:cxn>
                  <a:cxn ang="0">
                    <a:pos x="270" y="47"/>
                  </a:cxn>
                  <a:cxn ang="0">
                    <a:pos x="299" y="43"/>
                  </a:cxn>
                  <a:cxn ang="0">
                    <a:pos x="328" y="39"/>
                  </a:cxn>
                  <a:cxn ang="0">
                    <a:pos x="356" y="35"/>
                  </a:cxn>
                  <a:cxn ang="0">
                    <a:pos x="385" y="30"/>
                  </a:cxn>
                  <a:cxn ang="0">
                    <a:pos x="414" y="25"/>
                  </a:cxn>
                  <a:cxn ang="0">
                    <a:pos x="442" y="20"/>
                  </a:cxn>
                  <a:cxn ang="0">
                    <a:pos x="469" y="13"/>
                  </a:cxn>
                  <a:cxn ang="0">
                    <a:pos x="465" y="0"/>
                  </a:cxn>
                  <a:cxn ang="0">
                    <a:pos x="438" y="7"/>
                  </a:cxn>
                  <a:cxn ang="0">
                    <a:pos x="410" y="12"/>
                  </a:cxn>
                  <a:cxn ang="0">
                    <a:pos x="381" y="17"/>
                  </a:cxn>
                  <a:cxn ang="0">
                    <a:pos x="353" y="22"/>
                  </a:cxn>
                  <a:cxn ang="0">
                    <a:pos x="324" y="26"/>
                  </a:cxn>
                  <a:cxn ang="0">
                    <a:pos x="295" y="30"/>
                  </a:cxn>
                  <a:cxn ang="0">
                    <a:pos x="267" y="34"/>
                  </a:cxn>
                  <a:cxn ang="0">
                    <a:pos x="240" y="38"/>
                  </a:cxn>
                  <a:cxn ang="0">
                    <a:pos x="211" y="40"/>
                  </a:cxn>
                  <a:cxn ang="0">
                    <a:pos x="179" y="44"/>
                  </a:cxn>
                  <a:cxn ang="0">
                    <a:pos x="152" y="48"/>
                  </a:cxn>
                  <a:cxn ang="0">
                    <a:pos x="122" y="51"/>
                  </a:cxn>
                  <a:cxn ang="0">
                    <a:pos x="91" y="55"/>
                  </a:cxn>
                  <a:cxn ang="0">
                    <a:pos x="63" y="57"/>
                  </a:cxn>
                  <a:cxn ang="0">
                    <a:pos x="30" y="61"/>
                  </a:cxn>
                  <a:cxn ang="0">
                    <a:pos x="0" y="65"/>
                  </a:cxn>
                  <a:cxn ang="0">
                    <a:pos x="0" y="65"/>
                  </a:cxn>
                  <a:cxn ang="0">
                    <a:pos x="3" y="78"/>
                  </a:cxn>
                </a:cxnLst>
                <a:rect l="0" t="0" r="r" b="b"/>
                <a:pathLst>
                  <a:path w="469" h="78">
                    <a:moveTo>
                      <a:pt x="3" y="78"/>
                    </a:moveTo>
                    <a:lnTo>
                      <a:pt x="3" y="78"/>
                    </a:lnTo>
                    <a:lnTo>
                      <a:pt x="34" y="74"/>
                    </a:lnTo>
                    <a:lnTo>
                      <a:pt x="63" y="70"/>
                    </a:lnTo>
                    <a:lnTo>
                      <a:pt x="91" y="68"/>
                    </a:lnTo>
                    <a:lnTo>
                      <a:pt x="122" y="64"/>
                    </a:lnTo>
                    <a:lnTo>
                      <a:pt x="152" y="61"/>
                    </a:lnTo>
                    <a:lnTo>
                      <a:pt x="183" y="57"/>
                    </a:lnTo>
                    <a:lnTo>
                      <a:pt x="211" y="53"/>
                    </a:lnTo>
                    <a:lnTo>
                      <a:pt x="240" y="51"/>
                    </a:lnTo>
                    <a:lnTo>
                      <a:pt x="270" y="47"/>
                    </a:lnTo>
                    <a:lnTo>
                      <a:pt x="299" y="43"/>
                    </a:lnTo>
                    <a:lnTo>
                      <a:pt x="328" y="39"/>
                    </a:lnTo>
                    <a:lnTo>
                      <a:pt x="356" y="35"/>
                    </a:lnTo>
                    <a:lnTo>
                      <a:pt x="385" y="30"/>
                    </a:lnTo>
                    <a:lnTo>
                      <a:pt x="414" y="25"/>
                    </a:lnTo>
                    <a:lnTo>
                      <a:pt x="442" y="20"/>
                    </a:lnTo>
                    <a:lnTo>
                      <a:pt x="469" y="13"/>
                    </a:lnTo>
                    <a:lnTo>
                      <a:pt x="465" y="0"/>
                    </a:lnTo>
                    <a:lnTo>
                      <a:pt x="438" y="7"/>
                    </a:lnTo>
                    <a:lnTo>
                      <a:pt x="410" y="12"/>
                    </a:lnTo>
                    <a:lnTo>
                      <a:pt x="381" y="17"/>
                    </a:lnTo>
                    <a:lnTo>
                      <a:pt x="353" y="22"/>
                    </a:lnTo>
                    <a:lnTo>
                      <a:pt x="324" y="26"/>
                    </a:lnTo>
                    <a:lnTo>
                      <a:pt x="295" y="30"/>
                    </a:lnTo>
                    <a:lnTo>
                      <a:pt x="267" y="34"/>
                    </a:lnTo>
                    <a:lnTo>
                      <a:pt x="240" y="38"/>
                    </a:lnTo>
                    <a:lnTo>
                      <a:pt x="211" y="40"/>
                    </a:lnTo>
                    <a:lnTo>
                      <a:pt x="179" y="44"/>
                    </a:lnTo>
                    <a:lnTo>
                      <a:pt x="152" y="48"/>
                    </a:lnTo>
                    <a:lnTo>
                      <a:pt x="122" y="51"/>
                    </a:lnTo>
                    <a:lnTo>
                      <a:pt x="91" y="55"/>
                    </a:lnTo>
                    <a:lnTo>
                      <a:pt x="63" y="57"/>
                    </a:lnTo>
                    <a:lnTo>
                      <a:pt x="30" y="61"/>
                    </a:lnTo>
                    <a:lnTo>
                      <a:pt x="0" y="65"/>
                    </a:lnTo>
                    <a:lnTo>
                      <a:pt x="0" y="65"/>
                    </a:lnTo>
                    <a:lnTo>
                      <a:pt x="3" y="78"/>
                    </a:lnTo>
                    <a:close/>
                  </a:path>
                </a:pathLst>
              </a:custGeom>
              <a:solidFill>
                <a:srgbClr val="C9933A"/>
              </a:solidFill>
              <a:ln w="9525">
                <a:noFill/>
                <a:round/>
                <a:headEnd/>
                <a:tailEnd/>
              </a:ln>
            </p:spPr>
            <p:txBody>
              <a:bodyPr/>
              <a:lstStyle/>
              <a:p>
                <a:pPr>
                  <a:defRPr/>
                </a:pPr>
                <a:endParaRPr lang="en-GB"/>
              </a:p>
            </p:txBody>
          </p:sp>
          <p:sp>
            <p:nvSpPr>
              <p:cNvPr id="1391634" name="Freeform 18"/>
              <p:cNvSpPr>
                <a:spLocks/>
              </p:cNvSpPr>
              <p:nvPr/>
            </p:nvSpPr>
            <p:spPr bwMode="auto">
              <a:xfrm>
                <a:off x="3609" y="2838"/>
                <a:ext cx="633" cy="34"/>
              </a:xfrm>
              <a:custGeom>
                <a:avLst/>
                <a:gdLst/>
                <a:ahLst/>
                <a:cxnLst>
                  <a:cxn ang="0">
                    <a:pos x="0" y="70"/>
                  </a:cxn>
                  <a:cxn ang="0">
                    <a:pos x="0" y="70"/>
                  </a:cxn>
                  <a:cxn ang="0">
                    <a:pos x="40" y="70"/>
                  </a:cxn>
                  <a:cxn ang="0">
                    <a:pos x="80" y="69"/>
                  </a:cxn>
                  <a:cxn ang="0">
                    <a:pos x="120" y="66"/>
                  </a:cxn>
                  <a:cxn ang="0">
                    <a:pos x="158" y="65"/>
                  </a:cxn>
                  <a:cxn ang="0">
                    <a:pos x="198" y="62"/>
                  </a:cxn>
                  <a:cxn ang="0">
                    <a:pos x="239" y="59"/>
                  </a:cxn>
                  <a:cxn ang="0">
                    <a:pos x="277" y="55"/>
                  </a:cxn>
                  <a:cxn ang="0">
                    <a:pos x="317" y="51"/>
                  </a:cxn>
                  <a:cxn ang="0">
                    <a:pos x="357" y="47"/>
                  </a:cxn>
                  <a:cxn ang="0">
                    <a:pos x="395" y="43"/>
                  </a:cxn>
                  <a:cxn ang="0">
                    <a:pos x="435" y="38"/>
                  </a:cxn>
                  <a:cxn ang="0">
                    <a:pos x="475" y="34"/>
                  </a:cxn>
                  <a:cxn ang="0">
                    <a:pos x="515" y="29"/>
                  </a:cxn>
                  <a:cxn ang="0">
                    <a:pos x="555" y="23"/>
                  </a:cxn>
                  <a:cxn ang="0">
                    <a:pos x="595" y="18"/>
                  </a:cxn>
                  <a:cxn ang="0">
                    <a:pos x="635" y="13"/>
                  </a:cxn>
                  <a:cxn ang="0">
                    <a:pos x="632" y="0"/>
                  </a:cxn>
                  <a:cxn ang="0">
                    <a:pos x="591" y="5"/>
                  </a:cxn>
                  <a:cxn ang="0">
                    <a:pos x="551" y="10"/>
                  </a:cxn>
                  <a:cxn ang="0">
                    <a:pos x="511" y="16"/>
                  </a:cxn>
                  <a:cxn ang="0">
                    <a:pos x="475" y="21"/>
                  </a:cxn>
                  <a:cxn ang="0">
                    <a:pos x="435" y="25"/>
                  </a:cxn>
                  <a:cxn ang="0">
                    <a:pos x="395" y="30"/>
                  </a:cxn>
                  <a:cxn ang="0">
                    <a:pos x="357" y="34"/>
                  </a:cxn>
                  <a:cxn ang="0">
                    <a:pos x="317" y="38"/>
                  </a:cxn>
                  <a:cxn ang="0">
                    <a:pos x="277" y="42"/>
                  </a:cxn>
                  <a:cxn ang="0">
                    <a:pos x="239" y="46"/>
                  </a:cxn>
                  <a:cxn ang="0">
                    <a:pos x="198" y="49"/>
                  </a:cxn>
                  <a:cxn ang="0">
                    <a:pos x="158" y="52"/>
                  </a:cxn>
                  <a:cxn ang="0">
                    <a:pos x="120" y="53"/>
                  </a:cxn>
                  <a:cxn ang="0">
                    <a:pos x="80" y="56"/>
                  </a:cxn>
                  <a:cxn ang="0">
                    <a:pos x="40" y="57"/>
                  </a:cxn>
                  <a:cxn ang="0">
                    <a:pos x="0" y="57"/>
                  </a:cxn>
                  <a:cxn ang="0">
                    <a:pos x="0" y="57"/>
                  </a:cxn>
                  <a:cxn ang="0">
                    <a:pos x="0" y="70"/>
                  </a:cxn>
                </a:cxnLst>
                <a:rect l="0" t="0" r="r" b="b"/>
                <a:pathLst>
                  <a:path w="635" h="70">
                    <a:moveTo>
                      <a:pt x="0" y="70"/>
                    </a:moveTo>
                    <a:lnTo>
                      <a:pt x="0" y="70"/>
                    </a:lnTo>
                    <a:lnTo>
                      <a:pt x="40" y="70"/>
                    </a:lnTo>
                    <a:lnTo>
                      <a:pt x="80" y="69"/>
                    </a:lnTo>
                    <a:lnTo>
                      <a:pt x="120" y="66"/>
                    </a:lnTo>
                    <a:lnTo>
                      <a:pt x="158" y="65"/>
                    </a:lnTo>
                    <a:lnTo>
                      <a:pt x="198" y="62"/>
                    </a:lnTo>
                    <a:lnTo>
                      <a:pt x="239" y="59"/>
                    </a:lnTo>
                    <a:lnTo>
                      <a:pt x="277" y="55"/>
                    </a:lnTo>
                    <a:lnTo>
                      <a:pt x="317" y="51"/>
                    </a:lnTo>
                    <a:lnTo>
                      <a:pt x="357" y="47"/>
                    </a:lnTo>
                    <a:lnTo>
                      <a:pt x="395" y="43"/>
                    </a:lnTo>
                    <a:lnTo>
                      <a:pt x="435" y="38"/>
                    </a:lnTo>
                    <a:lnTo>
                      <a:pt x="475" y="34"/>
                    </a:lnTo>
                    <a:lnTo>
                      <a:pt x="515" y="29"/>
                    </a:lnTo>
                    <a:lnTo>
                      <a:pt x="555" y="23"/>
                    </a:lnTo>
                    <a:lnTo>
                      <a:pt x="595" y="18"/>
                    </a:lnTo>
                    <a:lnTo>
                      <a:pt x="635" y="13"/>
                    </a:lnTo>
                    <a:lnTo>
                      <a:pt x="632" y="0"/>
                    </a:lnTo>
                    <a:lnTo>
                      <a:pt x="591" y="5"/>
                    </a:lnTo>
                    <a:lnTo>
                      <a:pt x="551" y="10"/>
                    </a:lnTo>
                    <a:lnTo>
                      <a:pt x="511" y="16"/>
                    </a:lnTo>
                    <a:lnTo>
                      <a:pt x="475" y="21"/>
                    </a:lnTo>
                    <a:lnTo>
                      <a:pt x="435" y="25"/>
                    </a:lnTo>
                    <a:lnTo>
                      <a:pt x="395" y="30"/>
                    </a:lnTo>
                    <a:lnTo>
                      <a:pt x="357" y="34"/>
                    </a:lnTo>
                    <a:lnTo>
                      <a:pt x="317" y="38"/>
                    </a:lnTo>
                    <a:lnTo>
                      <a:pt x="277" y="42"/>
                    </a:lnTo>
                    <a:lnTo>
                      <a:pt x="239" y="46"/>
                    </a:lnTo>
                    <a:lnTo>
                      <a:pt x="198" y="49"/>
                    </a:lnTo>
                    <a:lnTo>
                      <a:pt x="158" y="52"/>
                    </a:lnTo>
                    <a:lnTo>
                      <a:pt x="120" y="53"/>
                    </a:lnTo>
                    <a:lnTo>
                      <a:pt x="80" y="56"/>
                    </a:lnTo>
                    <a:lnTo>
                      <a:pt x="40" y="57"/>
                    </a:lnTo>
                    <a:lnTo>
                      <a:pt x="0" y="57"/>
                    </a:lnTo>
                    <a:lnTo>
                      <a:pt x="0" y="57"/>
                    </a:lnTo>
                    <a:lnTo>
                      <a:pt x="0" y="70"/>
                    </a:lnTo>
                    <a:close/>
                  </a:path>
                </a:pathLst>
              </a:custGeom>
              <a:solidFill>
                <a:srgbClr val="C9933A"/>
              </a:solidFill>
              <a:ln w="9525">
                <a:noFill/>
                <a:round/>
                <a:headEnd/>
                <a:tailEnd/>
              </a:ln>
            </p:spPr>
            <p:txBody>
              <a:bodyPr/>
              <a:lstStyle/>
              <a:p>
                <a:pPr>
                  <a:defRPr/>
                </a:pPr>
                <a:endParaRPr lang="en-GB"/>
              </a:p>
            </p:txBody>
          </p:sp>
          <p:sp>
            <p:nvSpPr>
              <p:cNvPr id="1391635" name="Freeform 19"/>
              <p:cNvSpPr>
                <a:spLocks/>
              </p:cNvSpPr>
              <p:nvPr/>
            </p:nvSpPr>
            <p:spPr bwMode="auto">
              <a:xfrm>
                <a:off x="3015" y="2854"/>
                <a:ext cx="594" cy="24"/>
              </a:xfrm>
              <a:custGeom>
                <a:avLst/>
                <a:gdLst/>
                <a:ahLst/>
                <a:cxnLst>
                  <a:cxn ang="0">
                    <a:pos x="0" y="10"/>
                  </a:cxn>
                  <a:cxn ang="0">
                    <a:pos x="0" y="10"/>
                  </a:cxn>
                  <a:cxn ang="0">
                    <a:pos x="34" y="22"/>
                  </a:cxn>
                  <a:cxn ang="0">
                    <a:pos x="70" y="31"/>
                  </a:cxn>
                  <a:cxn ang="0">
                    <a:pos x="107" y="38"/>
                  </a:cxn>
                  <a:cxn ang="0">
                    <a:pos x="145" y="41"/>
                  </a:cxn>
                  <a:cxn ang="0">
                    <a:pos x="181" y="45"/>
                  </a:cxn>
                  <a:cxn ang="0">
                    <a:pos x="217" y="48"/>
                  </a:cxn>
                  <a:cxn ang="0">
                    <a:pos x="255" y="48"/>
                  </a:cxn>
                  <a:cxn ang="0">
                    <a:pos x="294" y="48"/>
                  </a:cxn>
                  <a:cxn ang="0">
                    <a:pos x="330" y="48"/>
                  </a:cxn>
                  <a:cxn ang="0">
                    <a:pos x="368" y="47"/>
                  </a:cxn>
                  <a:cxn ang="0">
                    <a:pos x="406" y="44"/>
                  </a:cxn>
                  <a:cxn ang="0">
                    <a:pos x="444" y="43"/>
                  </a:cxn>
                  <a:cxn ang="0">
                    <a:pos x="483" y="40"/>
                  </a:cxn>
                  <a:cxn ang="0">
                    <a:pos x="521" y="39"/>
                  </a:cxn>
                  <a:cxn ang="0">
                    <a:pos x="557" y="38"/>
                  </a:cxn>
                  <a:cxn ang="0">
                    <a:pos x="595" y="36"/>
                  </a:cxn>
                  <a:cxn ang="0">
                    <a:pos x="595" y="23"/>
                  </a:cxn>
                  <a:cxn ang="0">
                    <a:pos x="557" y="25"/>
                  </a:cxn>
                  <a:cxn ang="0">
                    <a:pos x="521" y="26"/>
                  </a:cxn>
                  <a:cxn ang="0">
                    <a:pos x="483" y="27"/>
                  </a:cxn>
                  <a:cxn ang="0">
                    <a:pos x="444" y="30"/>
                  </a:cxn>
                  <a:cxn ang="0">
                    <a:pos x="406" y="31"/>
                  </a:cxn>
                  <a:cxn ang="0">
                    <a:pos x="368" y="34"/>
                  </a:cxn>
                  <a:cxn ang="0">
                    <a:pos x="330" y="35"/>
                  </a:cxn>
                  <a:cxn ang="0">
                    <a:pos x="294" y="35"/>
                  </a:cxn>
                  <a:cxn ang="0">
                    <a:pos x="255" y="35"/>
                  </a:cxn>
                  <a:cxn ang="0">
                    <a:pos x="217" y="35"/>
                  </a:cxn>
                  <a:cxn ang="0">
                    <a:pos x="181" y="32"/>
                  </a:cxn>
                  <a:cxn ang="0">
                    <a:pos x="145" y="28"/>
                  </a:cxn>
                  <a:cxn ang="0">
                    <a:pos x="111" y="25"/>
                  </a:cxn>
                  <a:cxn ang="0">
                    <a:pos x="74" y="18"/>
                  </a:cxn>
                  <a:cxn ang="0">
                    <a:pos x="42" y="9"/>
                  </a:cxn>
                  <a:cxn ang="0">
                    <a:pos x="7" y="0"/>
                  </a:cxn>
                  <a:cxn ang="0">
                    <a:pos x="7" y="0"/>
                  </a:cxn>
                  <a:cxn ang="0">
                    <a:pos x="0" y="10"/>
                  </a:cxn>
                </a:cxnLst>
                <a:rect l="0" t="0" r="r" b="b"/>
                <a:pathLst>
                  <a:path w="595" h="48">
                    <a:moveTo>
                      <a:pt x="0" y="10"/>
                    </a:moveTo>
                    <a:lnTo>
                      <a:pt x="0" y="10"/>
                    </a:lnTo>
                    <a:lnTo>
                      <a:pt x="34" y="22"/>
                    </a:lnTo>
                    <a:lnTo>
                      <a:pt x="70" y="31"/>
                    </a:lnTo>
                    <a:lnTo>
                      <a:pt x="107" y="38"/>
                    </a:lnTo>
                    <a:lnTo>
                      <a:pt x="145" y="41"/>
                    </a:lnTo>
                    <a:lnTo>
                      <a:pt x="181" y="45"/>
                    </a:lnTo>
                    <a:lnTo>
                      <a:pt x="217" y="48"/>
                    </a:lnTo>
                    <a:lnTo>
                      <a:pt x="255" y="48"/>
                    </a:lnTo>
                    <a:lnTo>
                      <a:pt x="294" y="48"/>
                    </a:lnTo>
                    <a:lnTo>
                      <a:pt x="330" y="48"/>
                    </a:lnTo>
                    <a:lnTo>
                      <a:pt x="368" y="47"/>
                    </a:lnTo>
                    <a:lnTo>
                      <a:pt x="406" y="44"/>
                    </a:lnTo>
                    <a:lnTo>
                      <a:pt x="444" y="43"/>
                    </a:lnTo>
                    <a:lnTo>
                      <a:pt x="483" y="40"/>
                    </a:lnTo>
                    <a:lnTo>
                      <a:pt x="521" y="39"/>
                    </a:lnTo>
                    <a:lnTo>
                      <a:pt x="557" y="38"/>
                    </a:lnTo>
                    <a:lnTo>
                      <a:pt x="595" y="36"/>
                    </a:lnTo>
                    <a:lnTo>
                      <a:pt x="595" y="23"/>
                    </a:lnTo>
                    <a:lnTo>
                      <a:pt x="557" y="25"/>
                    </a:lnTo>
                    <a:lnTo>
                      <a:pt x="521" y="26"/>
                    </a:lnTo>
                    <a:lnTo>
                      <a:pt x="483" y="27"/>
                    </a:lnTo>
                    <a:lnTo>
                      <a:pt x="444" y="30"/>
                    </a:lnTo>
                    <a:lnTo>
                      <a:pt x="406" y="31"/>
                    </a:lnTo>
                    <a:lnTo>
                      <a:pt x="368" y="34"/>
                    </a:lnTo>
                    <a:lnTo>
                      <a:pt x="330" y="35"/>
                    </a:lnTo>
                    <a:lnTo>
                      <a:pt x="294" y="35"/>
                    </a:lnTo>
                    <a:lnTo>
                      <a:pt x="255" y="35"/>
                    </a:lnTo>
                    <a:lnTo>
                      <a:pt x="217" y="35"/>
                    </a:lnTo>
                    <a:lnTo>
                      <a:pt x="181" y="32"/>
                    </a:lnTo>
                    <a:lnTo>
                      <a:pt x="145" y="28"/>
                    </a:lnTo>
                    <a:lnTo>
                      <a:pt x="111" y="25"/>
                    </a:lnTo>
                    <a:lnTo>
                      <a:pt x="74" y="18"/>
                    </a:lnTo>
                    <a:lnTo>
                      <a:pt x="42" y="9"/>
                    </a:lnTo>
                    <a:lnTo>
                      <a:pt x="7" y="0"/>
                    </a:lnTo>
                    <a:lnTo>
                      <a:pt x="7" y="0"/>
                    </a:lnTo>
                    <a:lnTo>
                      <a:pt x="0" y="10"/>
                    </a:lnTo>
                    <a:close/>
                  </a:path>
                </a:pathLst>
              </a:custGeom>
              <a:solidFill>
                <a:srgbClr val="C9933A"/>
              </a:solidFill>
              <a:ln w="9525">
                <a:noFill/>
                <a:round/>
                <a:headEnd/>
                <a:tailEnd/>
              </a:ln>
            </p:spPr>
            <p:txBody>
              <a:bodyPr/>
              <a:lstStyle/>
              <a:p>
                <a:pPr>
                  <a:defRPr/>
                </a:pPr>
                <a:endParaRPr lang="en-GB"/>
              </a:p>
            </p:txBody>
          </p:sp>
          <p:sp>
            <p:nvSpPr>
              <p:cNvPr id="1391636" name="Freeform 20"/>
              <p:cNvSpPr>
                <a:spLocks/>
              </p:cNvSpPr>
              <p:nvPr/>
            </p:nvSpPr>
            <p:spPr bwMode="auto">
              <a:xfrm>
                <a:off x="2949" y="2753"/>
                <a:ext cx="90" cy="106"/>
              </a:xfrm>
              <a:custGeom>
                <a:avLst/>
                <a:gdLst/>
                <a:ahLst/>
                <a:cxnLst>
                  <a:cxn ang="0">
                    <a:pos x="80" y="0"/>
                  </a:cxn>
                  <a:cxn ang="0">
                    <a:pos x="80" y="0"/>
                  </a:cxn>
                  <a:cxn ang="0">
                    <a:pos x="46" y="18"/>
                  </a:cxn>
                  <a:cxn ang="0">
                    <a:pos x="23" y="44"/>
                  </a:cxn>
                  <a:cxn ang="0">
                    <a:pos x="6" y="74"/>
                  </a:cxn>
                  <a:cxn ang="0">
                    <a:pos x="0" y="106"/>
                  </a:cxn>
                  <a:cxn ang="0">
                    <a:pos x="0" y="138"/>
                  </a:cxn>
                  <a:cxn ang="0">
                    <a:pos x="11" y="167"/>
                  </a:cxn>
                  <a:cxn ang="0">
                    <a:pos x="32" y="193"/>
                  </a:cxn>
                  <a:cxn ang="0">
                    <a:pos x="65" y="210"/>
                  </a:cxn>
                  <a:cxn ang="0">
                    <a:pos x="72" y="200"/>
                  </a:cxn>
                  <a:cxn ang="0">
                    <a:pos x="48" y="186"/>
                  </a:cxn>
                  <a:cxn ang="0">
                    <a:pos x="31" y="162"/>
                  </a:cxn>
                  <a:cxn ang="0">
                    <a:pos x="19" y="138"/>
                  </a:cxn>
                  <a:cxn ang="0">
                    <a:pos x="19" y="106"/>
                  </a:cxn>
                  <a:cxn ang="0">
                    <a:pos x="25" y="76"/>
                  </a:cxn>
                  <a:cxn ang="0">
                    <a:pos x="38" y="49"/>
                  </a:cxn>
                  <a:cxn ang="0">
                    <a:pos x="61" y="26"/>
                  </a:cxn>
                  <a:cxn ang="0">
                    <a:pos x="88" y="10"/>
                  </a:cxn>
                  <a:cxn ang="0">
                    <a:pos x="88" y="10"/>
                  </a:cxn>
                  <a:cxn ang="0">
                    <a:pos x="80" y="0"/>
                  </a:cxn>
                </a:cxnLst>
                <a:rect l="0" t="0" r="r" b="b"/>
                <a:pathLst>
                  <a:path w="88" h="210">
                    <a:moveTo>
                      <a:pt x="80" y="0"/>
                    </a:moveTo>
                    <a:lnTo>
                      <a:pt x="80" y="0"/>
                    </a:lnTo>
                    <a:lnTo>
                      <a:pt x="46" y="18"/>
                    </a:lnTo>
                    <a:lnTo>
                      <a:pt x="23" y="44"/>
                    </a:lnTo>
                    <a:lnTo>
                      <a:pt x="6" y="74"/>
                    </a:lnTo>
                    <a:lnTo>
                      <a:pt x="0" y="106"/>
                    </a:lnTo>
                    <a:lnTo>
                      <a:pt x="0" y="138"/>
                    </a:lnTo>
                    <a:lnTo>
                      <a:pt x="11" y="167"/>
                    </a:lnTo>
                    <a:lnTo>
                      <a:pt x="32" y="193"/>
                    </a:lnTo>
                    <a:lnTo>
                      <a:pt x="65" y="210"/>
                    </a:lnTo>
                    <a:lnTo>
                      <a:pt x="72" y="200"/>
                    </a:lnTo>
                    <a:lnTo>
                      <a:pt x="48" y="186"/>
                    </a:lnTo>
                    <a:lnTo>
                      <a:pt x="31" y="162"/>
                    </a:lnTo>
                    <a:lnTo>
                      <a:pt x="19" y="138"/>
                    </a:lnTo>
                    <a:lnTo>
                      <a:pt x="19" y="106"/>
                    </a:lnTo>
                    <a:lnTo>
                      <a:pt x="25" y="76"/>
                    </a:lnTo>
                    <a:lnTo>
                      <a:pt x="38" y="49"/>
                    </a:lnTo>
                    <a:lnTo>
                      <a:pt x="61" y="26"/>
                    </a:lnTo>
                    <a:lnTo>
                      <a:pt x="88" y="10"/>
                    </a:lnTo>
                    <a:lnTo>
                      <a:pt x="88" y="10"/>
                    </a:lnTo>
                    <a:lnTo>
                      <a:pt x="80" y="0"/>
                    </a:lnTo>
                    <a:close/>
                  </a:path>
                </a:pathLst>
              </a:custGeom>
              <a:solidFill>
                <a:srgbClr val="C9933A"/>
              </a:solidFill>
              <a:ln w="9525">
                <a:noFill/>
                <a:round/>
                <a:headEnd/>
                <a:tailEnd/>
              </a:ln>
            </p:spPr>
            <p:txBody>
              <a:bodyPr/>
              <a:lstStyle/>
              <a:p>
                <a:pPr>
                  <a:defRPr/>
                </a:pPr>
                <a:endParaRPr lang="en-GB"/>
              </a:p>
            </p:txBody>
          </p:sp>
          <p:sp>
            <p:nvSpPr>
              <p:cNvPr id="1391637" name="Freeform 21"/>
              <p:cNvSpPr>
                <a:spLocks/>
              </p:cNvSpPr>
              <p:nvPr/>
            </p:nvSpPr>
            <p:spPr bwMode="auto">
              <a:xfrm>
                <a:off x="3029" y="2748"/>
                <a:ext cx="302" cy="20"/>
              </a:xfrm>
              <a:custGeom>
                <a:avLst/>
                <a:gdLst/>
                <a:ahLst/>
                <a:cxnLst>
                  <a:cxn ang="0">
                    <a:pos x="286" y="26"/>
                  </a:cxn>
                  <a:cxn ang="0">
                    <a:pos x="294" y="23"/>
                  </a:cxn>
                  <a:cxn ang="0">
                    <a:pos x="256" y="24"/>
                  </a:cxn>
                  <a:cxn ang="0">
                    <a:pos x="216" y="20"/>
                  </a:cxn>
                  <a:cxn ang="0">
                    <a:pos x="178" y="15"/>
                  </a:cxn>
                  <a:cxn ang="0">
                    <a:pos x="139" y="9"/>
                  </a:cxn>
                  <a:cxn ang="0">
                    <a:pos x="103" y="2"/>
                  </a:cxn>
                  <a:cxn ang="0">
                    <a:pos x="67" y="0"/>
                  </a:cxn>
                  <a:cxn ang="0">
                    <a:pos x="34" y="1"/>
                  </a:cxn>
                  <a:cxn ang="0">
                    <a:pos x="0" y="9"/>
                  </a:cxn>
                  <a:cxn ang="0">
                    <a:pos x="8" y="19"/>
                  </a:cxn>
                  <a:cxn ang="0">
                    <a:pos x="34" y="14"/>
                  </a:cxn>
                  <a:cxn ang="0">
                    <a:pos x="67" y="13"/>
                  </a:cxn>
                  <a:cxn ang="0">
                    <a:pos x="99" y="15"/>
                  </a:cxn>
                  <a:cxn ang="0">
                    <a:pos x="136" y="22"/>
                  </a:cxn>
                  <a:cxn ang="0">
                    <a:pos x="174" y="28"/>
                  </a:cxn>
                  <a:cxn ang="0">
                    <a:pos x="216" y="33"/>
                  </a:cxn>
                  <a:cxn ang="0">
                    <a:pos x="256" y="37"/>
                  </a:cxn>
                  <a:cxn ang="0">
                    <a:pos x="294" y="36"/>
                  </a:cxn>
                  <a:cxn ang="0">
                    <a:pos x="302" y="33"/>
                  </a:cxn>
                  <a:cxn ang="0">
                    <a:pos x="294" y="36"/>
                  </a:cxn>
                  <a:cxn ang="0">
                    <a:pos x="300" y="36"/>
                  </a:cxn>
                  <a:cxn ang="0">
                    <a:pos x="302" y="33"/>
                  </a:cxn>
                  <a:cxn ang="0">
                    <a:pos x="286" y="26"/>
                  </a:cxn>
                </a:cxnLst>
                <a:rect l="0" t="0" r="r" b="b"/>
                <a:pathLst>
                  <a:path w="302" h="37">
                    <a:moveTo>
                      <a:pt x="286" y="26"/>
                    </a:moveTo>
                    <a:lnTo>
                      <a:pt x="294" y="23"/>
                    </a:lnTo>
                    <a:lnTo>
                      <a:pt x="256" y="24"/>
                    </a:lnTo>
                    <a:lnTo>
                      <a:pt x="216" y="20"/>
                    </a:lnTo>
                    <a:lnTo>
                      <a:pt x="178" y="15"/>
                    </a:lnTo>
                    <a:lnTo>
                      <a:pt x="139" y="9"/>
                    </a:lnTo>
                    <a:lnTo>
                      <a:pt x="103" y="2"/>
                    </a:lnTo>
                    <a:lnTo>
                      <a:pt x="67" y="0"/>
                    </a:lnTo>
                    <a:lnTo>
                      <a:pt x="34" y="1"/>
                    </a:lnTo>
                    <a:lnTo>
                      <a:pt x="0" y="9"/>
                    </a:lnTo>
                    <a:lnTo>
                      <a:pt x="8" y="19"/>
                    </a:lnTo>
                    <a:lnTo>
                      <a:pt x="34" y="14"/>
                    </a:lnTo>
                    <a:lnTo>
                      <a:pt x="67" y="13"/>
                    </a:lnTo>
                    <a:lnTo>
                      <a:pt x="99" y="15"/>
                    </a:lnTo>
                    <a:lnTo>
                      <a:pt x="136" y="22"/>
                    </a:lnTo>
                    <a:lnTo>
                      <a:pt x="174" y="28"/>
                    </a:lnTo>
                    <a:lnTo>
                      <a:pt x="216" y="33"/>
                    </a:lnTo>
                    <a:lnTo>
                      <a:pt x="256" y="37"/>
                    </a:lnTo>
                    <a:lnTo>
                      <a:pt x="294" y="36"/>
                    </a:lnTo>
                    <a:lnTo>
                      <a:pt x="302" y="33"/>
                    </a:lnTo>
                    <a:lnTo>
                      <a:pt x="294" y="36"/>
                    </a:lnTo>
                    <a:lnTo>
                      <a:pt x="300" y="36"/>
                    </a:lnTo>
                    <a:lnTo>
                      <a:pt x="302" y="33"/>
                    </a:lnTo>
                    <a:lnTo>
                      <a:pt x="286" y="26"/>
                    </a:lnTo>
                    <a:close/>
                  </a:path>
                </a:pathLst>
              </a:custGeom>
              <a:solidFill>
                <a:srgbClr val="C9933A"/>
              </a:solidFill>
              <a:ln w="9525">
                <a:noFill/>
                <a:round/>
                <a:headEnd/>
                <a:tailEnd/>
              </a:ln>
            </p:spPr>
            <p:txBody>
              <a:bodyPr/>
              <a:lstStyle/>
              <a:p>
                <a:pPr>
                  <a:defRPr/>
                </a:pPr>
                <a:endParaRPr lang="en-GB"/>
              </a:p>
            </p:txBody>
          </p:sp>
          <p:sp>
            <p:nvSpPr>
              <p:cNvPr id="1391638" name="Freeform 22"/>
              <p:cNvSpPr>
                <a:spLocks/>
              </p:cNvSpPr>
              <p:nvPr/>
            </p:nvSpPr>
            <p:spPr bwMode="auto">
              <a:xfrm>
                <a:off x="3314" y="2403"/>
                <a:ext cx="139" cy="364"/>
              </a:xfrm>
              <a:custGeom>
                <a:avLst/>
                <a:gdLst/>
                <a:ahLst/>
                <a:cxnLst>
                  <a:cxn ang="0">
                    <a:pos x="42" y="0"/>
                  </a:cxn>
                  <a:cxn ang="0">
                    <a:pos x="42" y="0"/>
                  </a:cxn>
                  <a:cxn ang="0">
                    <a:pos x="58" y="91"/>
                  </a:cxn>
                  <a:cxn ang="0">
                    <a:pos x="79" y="183"/>
                  </a:cxn>
                  <a:cxn ang="0">
                    <a:pos x="99" y="276"/>
                  </a:cxn>
                  <a:cxn ang="0">
                    <a:pos x="115" y="371"/>
                  </a:cxn>
                  <a:cxn ang="0">
                    <a:pos x="119" y="463"/>
                  </a:cxn>
                  <a:cxn ang="0">
                    <a:pos x="105" y="553"/>
                  </a:cxn>
                  <a:cxn ang="0">
                    <a:pos x="67" y="639"/>
                  </a:cxn>
                  <a:cxn ang="0">
                    <a:pos x="0" y="721"/>
                  </a:cxn>
                  <a:cxn ang="0">
                    <a:pos x="16" y="728"/>
                  </a:cxn>
                  <a:cxn ang="0">
                    <a:pos x="86" y="644"/>
                  </a:cxn>
                  <a:cxn ang="0">
                    <a:pos x="124" y="556"/>
                  </a:cxn>
                  <a:cxn ang="0">
                    <a:pos x="138" y="463"/>
                  </a:cxn>
                  <a:cxn ang="0">
                    <a:pos x="134" y="371"/>
                  </a:cxn>
                  <a:cxn ang="0">
                    <a:pos x="119" y="276"/>
                  </a:cxn>
                  <a:cxn ang="0">
                    <a:pos x="98" y="183"/>
                  </a:cxn>
                  <a:cxn ang="0">
                    <a:pos x="77" y="91"/>
                  </a:cxn>
                  <a:cxn ang="0">
                    <a:pos x="61" y="0"/>
                  </a:cxn>
                  <a:cxn ang="0">
                    <a:pos x="61" y="0"/>
                  </a:cxn>
                  <a:cxn ang="0">
                    <a:pos x="42" y="0"/>
                  </a:cxn>
                </a:cxnLst>
                <a:rect l="0" t="0" r="r" b="b"/>
                <a:pathLst>
                  <a:path w="138" h="728">
                    <a:moveTo>
                      <a:pt x="42" y="0"/>
                    </a:moveTo>
                    <a:lnTo>
                      <a:pt x="42" y="0"/>
                    </a:lnTo>
                    <a:lnTo>
                      <a:pt x="58" y="91"/>
                    </a:lnTo>
                    <a:lnTo>
                      <a:pt x="79" y="183"/>
                    </a:lnTo>
                    <a:lnTo>
                      <a:pt x="99" y="276"/>
                    </a:lnTo>
                    <a:lnTo>
                      <a:pt x="115" y="371"/>
                    </a:lnTo>
                    <a:lnTo>
                      <a:pt x="119" y="463"/>
                    </a:lnTo>
                    <a:lnTo>
                      <a:pt x="105" y="553"/>
                    </a:lnTo>
                    <a:lnTo>
                      <a:pt x="67" y="639"/>
                    </a:lnTo>
                    <a:lnTo>
                      <a:pt x="0" y="721"/>
                    </a:lnTo>
                    <a:lnTo>
                      <a:pt x="16" y="728"/>
                    </a:lnTo>
                    <a:lnTo>
                      <a:pt x="86" y="644"/>
                    </a:lnTo>
                    <a:lnTo>
                      <a:pt x="124" y="556"/>
                    </a:lnTo>
                    <a:lnTo>
                      <a:pt x="138" y="463"/>
                    </a:lnTo>
                    <a:lnTo>
                      <a:pt x="134" y="371"/>
                    </a:lnTo>
                    <a:lnTo>
                      <a:pt x="119" y="276"/>
                    </a:lnTo>
                    <a:lnTo>
                      <a:pt x="98" y="183"/>
                    </a:lnTo>
                    <a:lnTo>
                      <a:pt x="77" y="91"/>
                    </a:lnTo>
                    <a:lnTo>
                      <a:pt x="61" y="0"/>
                    </a:lnTo>
                    <a:lnTo>
                      <a:pt x="61" y="0"/>
                    </a:lnTo>
                    <a:lnTo>
                      <a:pt x="42" y="0"/>
                    </a:lnTo>
                    <a:close/>
                  </a:path>
                </a:pathLst>
              </a:custGeom>
              <a:solidFill>
                <a:srgbClr val="C9933A"/>
              </a:solidFill>
              <a:ln w="9525">
                <a:noFill/>
                <a:round/>
                <a:headEnd/>
                <a:tailEnd/>
              </a:ln>
            </p:spPr>
            <p:txBody>
              <a:bodyPr/>
              <a:lstStyle/>
              <a:p>
                <a:pPr>
                  <a:defRPr/>
                </a:pPr>
                <a:endParaRPr lang="en-GB"/>
              </a:p>
            </p:txBody>
          </p:sp>
          <p:sp>
            <p:nvSpPr>
              <p:cNvPr id="1391639" name="Freeform 23"/>
              <p:cNvSpPr>
                <a:spLocks/>
              </p:cNvSpPr>
              <p:nvPr/>
            </p:nvSpPr>
            <p:spPr bwMode="auto">
              <a:xfrm>
                <a:off x="3354" y="2251"/>
                <a:ext cx="46" cy="152"/>
              </a:xfrm>
              <a:custGeom>
                <a:avLst/>
                <a:gdLst/>
                <a:ahLst/>
                <a:cxnLst>
                  <a:cxn ang="0">
                    <a:pos x="27" y="0"/>
                  </a:cxn>
                  <a:cxn ang="0">
                    <a:pos x="27" y="0"/>
                  </a:cxn>
                  <a:cxn ang="0">
                    <a:pos x="12" y="77"/>
                  </a:cxn>
                  <a:cxn ang="0">
                    <a:pos x="2" y="151"/>
                  </a:cxn>
                  <a:cxn ang="0">
                    <a:pos x="0" y="226"/>
                  </a:cxn>
                  <a:cxn ang="0">
                    <a:pos x="4" y="302"/>
                  </a:cxn>
                  <a:cxn ang="0">
                    <a:pos x="23" y="302"/>
                  </a:cxn>
                  <a:cxn ang="0">
                    <a:pos x="20" y="226"/>
                  </a:cxn>
                  <a:cxn ang="0">
                    <a:pos x="21" y="151"/>
                  </a:cxn>
                  <a:cxn ang="0">
                    <a:pos x="31" y="77"/>
                  </a:cxn>
                  <a:cxn ang="0">
                    <a:pos x="46" y="0"/>
                  </a:cxn>
                  <a:cxn ang="0">
                    <a:pos x="46" y="0"/>
                  </a:cxn>
                  <a:cxn ang="0">
                    <a:pos x="27" y="0"/>
                  </a:cxn>
                </a:cxnLst>
                <a:rect l="0" t="0" r="r" b="b"/>
                <a:pathLst>
                  <a:path w="46" h="302">
                    <a:moveTo>
                      <a:pt x="27" y="0"/>
                    </a:moveTo>
                    <a:lnTo>
                      <a:pt x="27" y="0"/>
                    </a:lnTo>
                    <a:lnTo>
                      <a:pt x="12" y="77"/>
                    </a:lnTo>
                    <a:lnTo>
                      <a:pt x="2" y="151"/>
                    </a:lnTo>
                    <a:lnTo>
                      <a:pt x="0" y="226"/>
                    </a:lnTo>
                    <a:lnTo>
                      <a:pt x="4" y="302"/>
                    </a:lnTo>
                    <a:lnTo>
                      <a:pt x="23" y="302"/>
                    </a:lnTo>
                    <a:lnTo>
                      <a:pt x="20" y="226"/>
                    </a:lnTo>
                    <a:lnTo>
                      <a:pt x="21" y="151"/>
                    </a:lnTo>
                    <a:lnTo>
                      <a:pt x="31" y="77"/>
                    </a:lnTo>
                    <a:lnTo>
                      <a:pt x="46" y="0"/>
                    </a:lnTo>
                    <a:lnTo>
                      <a:pt x="46" y="0"/>
                    </a:lnTo>
                    <a:lnTo>
                      <a:pt x="27" y="0"/>
                    </a:lnTo>
                    <a:close/>
                  </a:path>
                </a:pathLst>
              </a:custGeom>
              <a:solidFill>
                <a:srgbClr val="C9933A"/>
              </a:solidFill>
              <a:ln w="9525">
                <a:noFill/>
                <a:round/>
                <a:headEnd/>
                <a:tailEnd/>
              </a:ln>
            </p:spPr>
            <p:txBody>
              <a:bodyPr/>
              <a:lstStyle/>
              <a:p>
                <a:pPr>
                  <a:defRPr/>
                </a:pPr>
                <a:endParaRPr lang="en-GB"/>
              </a:p>
            </p:txBody>
          </p:sp>
          <p:sp>
            <p:nvSpPr>
              <p:cNvPr id="1391640" name="Freeform 24"/>
              <p:cNvSpPr>
                <a:spLocks/>
              </p:cNvSpPr>
              <p:nvPr/>
            </p:nvSpPr>
            <p:spPr bwMode="auto">
              <a:xfrm>
                <a:off x="3380" y="2138"/>
                <a:ext cx="186" cy="113"/>
              </a:xfrm>
              <a:custGeom>
                <a:avLst/>
                <a:gdLst/>
                <a:ahLst/>
                <a:cxnLst>
                  <a:cxn ang="0">
                    <a:pos x="172" y="0"/>
                  </a:cxn>
                  <a:cxn ang="0">
                    <a:pos x="172" y="0"/>
                  </a:cxn>
                  <a:cxn ang="0">
                    <a:pos x="141" y="24"/>
                  </a:cxn>
                  <a:cxn ang="0">
                    <a:pos x="113" y="49"/>
                  </a:cxn>
                  <a:cxn ang="0">
                    <a:pos x="86" y="74"/>
                  </a:cxn>
                  <a:cxn ang="0">
                    <a:pos x="61" y="102"/>
                  </a:cxn>
                  <a:cxn ang="0">
                    <a:pos x="40" y="130"/>
                  </a:cxn>
                  <a:cxn ang="0">
                    <a:pos x="23" y="160"/>
                  </a:cxn>
                  <a:cxn ang="0">
                    <a:pos x="10" y="191"/>
                  </a:cxn>
                  <a:cxn ang="0">
                    <a:pos x="0" y="223"/>
                  </a:cxn>
                  <a:cxn ang="0">
                    <a:pos x="19" y="223"/>
                  </a:cxn>
                  <a:cxn ang="0">
                    <a:pos x="29" y="193"/>
                  </a:cxn>
                  <a:cxn ang="0">
                    <a:pos x="42" y="162"/>
                  </a:cxn>
                  <a:cxn ang="0">
                    <a:pos x="59" y="135"/>
                  </a:cxn>
                  <a:cxn ang="0">
                    <a:pos x="76" y="108"/>
                  </a:cxn>
                  <a:cxn ang="0">
                    <a:pos x="101" y="82"/>
                  </a:cxn>
                  <a:cxn ang="0">
                    <a:pos x="128" y="57"/>
                  </a:cxn>
                  <a:cxn ang="0">
                    <a:pos x="157" y="32"/>
                  </a:cxn>
                  <a:cxn ang="0">
                    <a:pos x="187" y="8"/>
                  </a:cxn>
                  <a:cxn ang="0">
                    <a:pos x="187" y="8"/>
                  </a:cxn>
                  <a:cxn ang="0">
                    <a:pos x="172" y="0"/>
                  </a:cxn>
                </a:cxnLst>
                <a:rect l="0" t="0" r="r" b="b"/>
                <a:pathLst>
                  <a:path w="187" h="223">
                    <a:moveTo>
                      <a:pt x="172" y="0"/>
                    </a:moveTo>
                    <a:lnTo>
                      <a:pt x="172" y="0"/>
                    </a:lnTo>
                    <a:lnTo>
                      <a:pt x="141" y="24"/>
                    </a:lnTo>
                    <a:lnTo>
                      <a:pt x="113" y="49"/>
                    </a:lnTo>
                    <a:lnTo>
                      <a:pt x="86" y="74"/>
                    </a:lnTo>
                    <a:lnTo>
                      <a:pt x="61" y="102"/>
                    </a:lnTo>
                    <a:lnTo>
                      <a:pt x="40" y="130"/>
                    </a:lnTo>
                    <a:lnTo>
                      <a:pt x="23" y="160"/>
                    </a:lnTo>
                    <a:lnTo>
                      <a:pt x="10" y="191"/>
                    </a:lnTo>
                    <a:lnTo>
                      <a:pt x="0" y="223"/>
                    </a:lnTo>
                    <a:lnTo>
                      <a:pt x="19" y="223"/>
                    </a:lnTo>
                    <a:lnTo>
                      <a:pt x="29" y="193"/>
                    </a:lnTo>
                    <a:lnTo>
                      <a:pt x="42" y="162"/>
                    </a:lnTo>
                    <a:lnTo>
                      <a:pt x="59" y="135"/>
                    </a:lnTo>
                    <a:lnTo>
                      <a:pt x="76" y="108"/>
                    </a:lnTo>
                    <a:lnTo>
                      <a:pt x="101" y="82"/>
                    </a:lnTo>
                    <a:lnTo>
                      <a:pt x="128" y="57"/>
                    </a:lnTo>
                    <a:lnTo>
                      <a:pt x="157" y="32"/>
                    </a:lnTo>
                    <a:lnTo>
                      <a:pt x="187" y="8"/>
                    </a:lnTo>
                    <a:lnTo>
                      <a:pt x="187" y="8"/>
                    </a:lnTo>
                    <a:lnTo>
                      <a:pt x="172" y="0"/>
                    </a:lnTo>
                    <a:close/>
                  </a:path>
                </a:pathLst>
              </a:custGeom>
              <a:solidFill>
                <a:srgbClr val="C9933A"/>
              </a:solidFill>
              <a:ln w="9525">
                <a:noFill/>
                <a:round/>
                <a:headEnd/>
                <a:tailEnd/>
              </a:ln>
            </p:spPr>
            <p:txBody>
              <a:bodyPr/>
              <a:lstStyle/>
              <a:p>
                <a:pPr>
                  <a:defRPr/>
                </a:pPr>
                <a:endParaRPr lang="en-GB"/>
              </a:p>
            </p:txBody>
          </p:sp>
          <p:sp>
            <p:nvSpPr>
              <p:cNvPr id="1391641" name="Freeform 25"/>
              <p:cNvSpPr>
                <a:spLocks/>
              </p:cNvSpPr>
              <p:nvPr/>
            </p:nvSpPr>
            <p:spPr bwMode="auto">
              <a:xfrm>
                <a:off x="3553" y="2135"/>
                <a:ext cx="60" cy="8"/>
              </a:xfrm>
              <a:custGeom>
                <a:avLst/>
                <a:gdLst/>
                <a:ahLst/>
                <a:cxnLst>
                  <a:cxn ang="0">
                    <a:pos x="59" y="1"/>
                  </a:cxn>
                  <a:cxn ang="0">
                    <a:pos x="59" y="1"/>
                  </a:cxn>
                  <a:cxn ang="0">
                    <a:pos x="46" y="1"/>
                  </a:cxn>
                  <a:cxn ang="0">
                    <a:pos x="32" y="0"/>
                  </a:cxn>
                  <a:cxn ang="0">
                    <a:pos x="17" y="1"/>
                  </a:cxn>
                  <a:cxn ang="0">
                    <a:pos x="0" y="8"/>
                  </a:cxn>
                  <a:cxn ang="0">
                    <a:pos x="15" y="16"/>
                  </a:cxn>
                  <a:cxn ang="0">
                    <a:pos x="21" y="14"/>
                  </a:cxn>
                  <a:cxn ang="0">
                    <a:pos x="32" y="13"/>
                  </a:cxn>
                  <a:cxn ang="0">
                    <a:pos x="46" y="14"/>
                  </a:cxn>
                  <a:cxn ang="0">
                    <a:pos x="59" y="14"/>
                  </a:cxn>
                  <a:cxn ang="0">
                    <a:pos x="59" y="14"/>
                  </a:cxn>
                  <a:cxn ang="0">
                    <a:pos x="59" y="1"/>
                  </a:cxn>
                </a:cxnLst>
                <a:rect l="0" t="0" r="r" b="b"/>
                <a:pathLst>
                  <a:path w="59" h="16">
                    <a:moveTo>
                      <a:pt x="59" y="1"/>
                    </a:moveTo>
                    <a:lnTo>
                      <a:pt x="59" y="1"/>
                    </a:lnTo>
                    <a:lnTo>
                      <a:pt x="46" y="1"/>
                    </a:lnTo>
                    <a:lnTo>
                      <a:pt x="32" y="0"/>
                    </a:lnTo>
                    <a:lnTo>
                      <a:pt x="17" y="1"/>
                    </a:lnTo>
                    <a:lnTo>
                      <a:pt x="0" y="8"/>
                    </a:lnTo>
                    <a:lnTo>
                      <a:pt x="15" y="16"/>
                    </a:lnTo>
                    <a:lnTo>
                      <a:pt x="21" y="14"/>
                    </a:lnTo>
                    <a:lnTo>
                      <a:pt x="32" y="13"/>
                    </a:lnTo>
                    <a:lnTo>
                      <a:pt x="46" y="14"/>
                    </a:lnTo>
                    <a:lnTo>
                      <a:pt x="59" y="14"/>
                    </a:lnTo>
                    <a:lnTo>
                      <a:pt x="59" y="14"/>
                    </a:lnTo>
                    <a:lnTo>
                      <a:pt x="59" y="1"/>
                    </a:lnTo>
                    <a:close/>
                  </a:path>
                </a:pathLst>
              </a:custGeom>
              <a:solidFill>
                <a:srgbClr val="C9933A"/>
              </a:solidFill>
              <a:ln w="9525">
                <a:noFill/>
                <a:round/>
                <a:headEnd/>
                <a:tailEnd/>
              </a:ln>
            </p:spPr>
            <p:txBody>
              <a:bodyPr/>
              <a:lstStyle/>
              <a:p>
                <a:pPr>
                  <a:defRPr/>
                </a:pPr>
                <a:endParaRPr lang="en-GB"/>
              </a:p>
            </p:txBody>
          </p:sp>
          <p:sp>
            <p:nvSpPr>
              <p:cNvPr id="1391642" name="Freeform 26"/>
              <p:cNvSpPr>
                <a:spLocks/>
              </p:cNvSpPr>
              <p:nvPr/>
            </p:nvSpPr>
            <p:spPr bwMode="auto">
              <a:xfrm>
                <a:off x="4601" y="2688"/>
                <a:ext cx="136" cy="120"/>
              </a:xfrm>
              <a:custGeom>
                <a:avLst/>
                <a:gdLst/>
                <a:ahLst/>
                <a:cxnLst>
                  <a:cxn ang="0">
                    <a:pos x="96" y="13"/>
                  </a:cxn>
                  <a:cxn ang="0">
                    <a:pos x="86" y="4"/>
                  </a:cxn>
                  <a:cxn ang="0">
                    <a:pos x="25" y="93"/>
                  </a:cxn>
                  <a:cxn ang="0">
                    <a:pos x="0" y="155"/>
                  </a:cxn>
                  <a:cxn ang="0">
                    <a:pos x="2" y="198"/>
                  </a:cxn>
                  <a:cxn ang="0">
                    <a:pos x="29" y="224"/>
                  </a:cxn>
                  <a:cxn ang="0">
                    <a:pos x="63" y="237"/>
                  </a:cxn>
                  <a:cxn ang="0">
                    <a:pos x="98" y="239"/>
                  </a:cxn>
                  <a:cxn ang="0">
                    <a:pos x="124" y="237"/>
                  </a:cxn>
                  <a:cxn ang="0">
                    <a:pos x="136" y="235"/>
                  </a:cxn>
                  <a:cxn ang="0">
                    <a:pos x="132" y="222"/>
                  </a:cxn>
                  <a:cxn ang="0">
                    <a:pos x="124" y="224"/>
                  </a:cxn>
                  <a:cxn ang="0">
                    <a:pos x="98" y="226"/>
                  </a:cxn>
                  <a:cxn ang="0">
                    <a:pos x="67" y="224"/>
                  </a:cxn>
                  <a:cxn ang="0">
                    <a:pos x="40" y="213"/>
                  </a:cxn>
                  <a:cxn ang="0">
                    <a:pos x="21" y="195"/>
                  </a:cxn>
                  <a:cxn ang="0">
                    <a:pos x="19" y="155"/>
                  </a:cxn>
                  <a:cxn ang="0">
                    <a:pos x="44" y="95"/>
                  </a:cxn>
                  <a:cxn ang="0">
                    <a:pos x="101" y="9"/>
                  </a:cxn>
                  <a:cxn ang="0">
                    <a:pos x="92" y="0"/>
                  </a:cxn>
                  <a:cxn ang="0">
                    <a:pos x="96" y="13"/>
                  </a:cxn>
                </a:cxnLst>
                <a:rect l="0" t="0" r="r" b="b"/>
                <a:pathLst>
                  <a:path w="136" h="239">
                    <a:moveTo>
                      <a:pt x="96" y="13"/>
                    </a:moveTo>
                    <a:lnTo>
                      <a:pt x="86" y="4"/>
                    </a:lnTo>
                    <a:lnTo>
                      <a:pt x="25" y="93"/>
                    </a:lnTo>
                    <a:lnTo>
                      <a:pt x="0" y="155"/>
                    </a:lnTo>
                    <a:lnTo>
                      <a:pt x="2" y="198"/>
                    </a:lnTo>
                    <a:lnTo>
                      <a:pt x="29" y="224"/>
                    </a:lnTo>
                    <a:lnTo>
                      <a:pt x="63" y="237"/>
                    </a:lnTo>
                    <a:lnTo>
                      <a:pt x="98" y="239"/>
                    </a:lnTo>
                    <a:lnTo>
                      <a:pt x="124" y="237"/>
                    </a:lnTo>
                    <a:lnTo>
                      <a:pt x="136" y="235"/>
                    </a:lnTo>
                    <a:lnTo>
                      <a:pt x="132" y="222"/>
                    </a:lnTo>
                    <a:lnTo>
                      <a:pt x="124" y="224"/>
                    </a:lnTo>
                    <a:lnTo>
                      <a:pt x="98" y="226"/>
                    </a:lnTo>
                    <a:lnTo>
                      <a:pt x="67" y="224"/>
                    </a:lnTo>
                    <a:lnTo>
                      <a:pt x="40" y="213"/>
                    </a:lnTo>
                    <a:lnTo>
                      <a:pt x="21" y="195"/>
                    </a:lnTo>
                    <a:lnTo>
                      <a:pt x="19" y="155"/>
                    </a:lnTo>
                    <a:lnTo>
                      <a:pt x="44" y="95"/>
                    </a:lnTo>
                    <a:lnTo>
                      <a:pt x="101" y="9"/>
                    </a:lnTo>
                    <a:lnTo>
                      <a:pt x="92" y="0"/>
                    </a:lnTo>
                    <a:lnTo>
                      <a:pt x="96" y="13"/>
                    </a:lnTo>
                    <a:close/>
                  </a:path>
                </a:pathLst>
              </a:custGeom>
              <a:solidFill>
                <a:srgbClr val="C9933A"/>
              </a:solidFill>
              <a:ln w="9525">
                <a:noFill/>
                <a:round/>
                <a:headEnd/>
                <a:tailEnd/>
              </a:ln>
            </p:spPr>
            <p:txBody>
              <a:bodyPr/>
              <a:lstStyle/>
              <a:p>
                <a:pPr>
                  <a:defRPr/>
                </a:pPr>
                <a:endParaRPr lang="en-GB"/>
              </a:p>
            </p:txBody>
          </p:sp>
          <p:sp>
            <p:nvSpPr>
              <p:cNvPr id="1391643" name="Freeform 27"/>
              <p:cNvSpPr>
                <a:spLocks/>
              </p:cNvSpPr>
              <p:nvPr/>
            </p:nvSpPr>
            <p:spPr bwMode="auto">
              <a:xfrm>
                <a:off x="3320" y="2688"/>
                <a:ext cx="1373" cy="84"/>
              </a:xfrm>
              <a:custGeom>
                <a:avLst/>
                <a:gdLst/>
                <a:ahLst/>
                <a:cxnLst>
                  <a:cxn ang="0">
                    <a:pos x="21" y="164"/>
                  </a:cxn>
                  <a:cxn ang="0">
                    <a:pos x="80" y="168"/>
                  </a:cxn>
                  <a:cxn ang="0">
                    <a:pos x="155" y="167"/>
                  </a:cxn>
                  <a:cxn ang="0">
                    <a:pos x="246" y="161"/>
                  </a:cxn>
                  <a:cxn ang="0">
                    <a:pos x="349" y="152"/>
                  </a:cxn>
                  <a:cxn ang="0">
                    <a:pos x="460" y="142"/>
                  </a:cxn>
                  <a:cxn ang="0">
                    <a:pos x="580" y="128"/>
                  </a:cxn>
                  <a:cxn ang="0">
                    <a:pos x="700" y="112"/>
                  </a:cxn>
                  <a:cxn ang="0">
                    <a:pos x="818" y="96"/>
                  </a:cxn>
                  <a:cxn ang="0">
                    <a:pos x="935" y="81"/>
                  </a:cxn>
                  <a:cxn ang="0">
                    <a:pos x="1044" y="64"/>
                  </a:cxn>
                  <a:cxn ang="0">
                    <a:pos x="1141" y="50"/>
                  </a:cxn>
                  <a:cxn ang="0">
                    <a:pos x="1227" y="37"/>
                  </a:cxn>
                  <a:cxn ang="0">
                    <a:pos x="1295" y="26"/>
                  </a:cxn>
                  <a:cxn ang="0">
                    <a:pos x="1345" y="18"/>
                  </a:cxn>
                  <a:cxn ang="0">
                    <a:pos x="1370" y="13"/>
                  </a:cxn>
                  <a:cxn ang="0">
                    <a:pos x="1370" y="0"/>
                  </a:cxn>
                  <a:cxn ang="0">
                    <a:pos x="1356" y="3"/>
                  </a:cxn>
                  <a:cxn ang="0">
                    <a:pos x="1318" y="8"/>
                  </a:cxn>
                  <a:cxn ang="0">
                    <a:pos x="1259" y="18"/>
                  </a:cxn>
                  <a:cxn ang="0">
                    <a:pos x="1183" y="30"/>
                  </a:cxn>
                  <a:cxn ang="0">
                    <a:pos x="1089" y="44"/>
                  </a:cxn>
                  <a:cxn ang="0">
                    <a:pos x="986" y="60"/>
                  </a:cxn>
                  <a:cxn ang="0">
                    <a:pos x="874" y="76"/>
                  </a:cxn>
                  <a:cxn ang="0">
                    <a:pos x="755" y="91"/>
                  </a:cxn>
                  <a:cxn ang="0">
                    <a:pos x="635" y="107"/>
                  </a:cxn>
                  <a:cxn ang="0">
                    <a:pos x="519" y="122"/>
                  </a:cxn>
                  <a:cxn ang="0">
                    <a:pos x="403" y="134"/>
                  </a:cxn>
                  <a:cxn ang="0">
                    <a:pos x="296" y="144"/>
                  </a:cxn>
                  <a:cxn ang="0">
                    <a:pos x="198" y="151"/>
                  </a:cxn>
                  <a:cxn ang="0">
                    <a:pos x="114" y="155"/>
                  </a:cxn>
                  <a:cxn ang="0">
                    <a:pos x="48" y="154"/>
                  </a:cxn>
                  <a:cxn ang="0">
                    <a:pos x="4" y="147"/>
                  </a:cxn>
                </a:cxnLst>
                <a:rect l="0" t="0" r="r" b="b"/>
                <a:pathLst>
                  <a:path w="1374" h="168">
                    <a:moveTo>
                      <a:pt x="0" y="160"/>
                    </a:moveTo>
                    <a:lnTo>
                      <a:pt x="21" y="164"/>
                    </a:lnTo>
                    <a:lnTo>
                      <a:pt x="48" y="167"/>
                    </a:lnTo>
                    <a:lnTo>
                      <a:pt x="80" y="168"/>
                    </a:lnTo>
                    <a:lnTo>
                      <a:pt x="114" y="168"/>
                    </a:lnTo>
                    <a:lnTo>
                      <a:pt x="155" y="167"/>
                    </a:lnTo>
                    <a:lnTo>
                      <a:pt x="198" y="164"/>
                    </a:lnTo>
                    <a:lnTo>
                      <a:pt x="246" y="161"/>
                    </a:lnTo>
                    <a:lnTo>
                      <a:pt x="296" y="157"/>
                    </a:lnTo>
                    <a:lnTo>
                      <a:pt x="349" y="152"/>
                    </a:lnTo>
                    <a:lnTo>
                      <a:pt x="403" y="147"/>
                    </a:lnTo>
                    <a:lnTo>
                      <a:pt x="460" y="142"/>
                    </a:lnTo>
                    <a:lnTo>
                      <a:pt x="519" y="135"/>
                    </a:lnTo>
                    <a:lnTo>
                      <a:pt x="580" y="128"/>
                    </a:lnTo>
                    <a:lnTo>
                      <a:pt x="639" y="120"/>
                    </a:lnTo>
                    <a:lnTo>
                      <a:pt x="700" y="112"/>
                    </a:lnTo>
                    <a:lnTo>
                      <a:pt x="759" y="104"/>
                    </a:lnTo>
                    <a:lnTo>
                      <a:pt x="818" y="96"/>
                    </a:lnTo>
                    <a:lnTo>
                      <a:pt x="878" y="89"/>
                    </a:lnTo>
                    <a:lnTo>
                      <a:pt x="935" y="81"/>
                    </a:lnTo>
                    <a:lnTo>
                      <a:pt x="990" y="73"/>
                    </a:lnTo>
                    <a:lnTo>
                      <a:pt x="1044" y="64"/>
                    </a:lnTo>
                    <a:lnTo>
                      <a:pt x="1093" y="57"/>
                    </a:lnTo>
                    <a:lnTo>
                      <a:pt x="1141" y="50"/>
                    </a:lnTo>
                    <a:lnTo>
                      <a:pt x="1187" y="43"/>
                    </a:lnTo>
                    <a:lnTo>
                      <a:pt x="1227" y="37"/>
                    </a:lnTo>
                    <a:lnTo>
                      <a:pt x="1263" y="31"/>
                    </a:lnTo>
                    <a:lnTo>
                      <a:pt x="1295" y="26"/>
                    </a:lnTo>
                    <a:lnTo>
                      <a:pt x="1322" y="21"/>
                    </a:lnTo>
                    <a:lnTo>
                      <a:pt x="1345" y="18"/>
                    </a:lnTo>
                    <a:lnTo>
                      <a:pt x="1360" y="16"/>
                    </a:lnTo>
                    <a:lnTo>
                      <a:pt x="1370" y="13"/>
                    </a:lnTo>
                    <a:lnTo>
                      <a:pt x="1374" y="13"/>
                    </a:lnTo>
                    <a:lnTo>
                      <a:pt x="1370" y="0"/>
                    </a:lnTo>
                    <a:lnTo>
                      <a:pt x="1366" y="0"/>
                    </a:lnTo>
                    <a:lnTo>
                      <a:pt x="1356" y="3"/>
                    </a:lnTo>
                    <a:lnTo>
                      <a:pt x="1341" y="5"/>
                    </a:lnTo>
                    <a:lnTo>
                      <a:pt x="1318" y="8"/>
                    </a:lnTo>
                    <a:lnTo>
                      <a:pt x="1292" y="13"/>
                    </a:lnTo>
                    <a:lnTo>
                      <a:pt x="1259" y="18"/>
                    </a:lnTo>
                    <a:lnTo>
                      <a:pt x="1223" y="24"/>
                    </a:lnTo>
                    <a:lnTo>
                      <a:pt x="1183" y="30"/>
                    </a:lnTo>
                    <a:lnTo>
                      <a:pt x="1137" y="37"/>
                    </a:lnTo>
                    <a:lnTo>
                      <a:pt x="1089" y="44"/>
                    </a:lnTo>
                    <a:lnTo>
                      <a:pt x="1040" y="51"/>
                    </a:lnTo>
                    <a:lnTo>
                      <a:pt x="986" y="60"/>
                    </a:lnTo>
                    <a:lnTo>
                      <a:pt x="931" y="68"/>
                    </a:lnTo>
                    <a:lnTo>
                      <a:pt x="874" y="76"/>
                    </a:lnTo>
                    <a:lnTo>
                      <a:pt x="815" y="83"/>
                    </a:lnTo>
                    <a:lnTo>
                      <a:pt x="755" y="91"/>
                    </a:lnTo>
                    <a:lnTo>
                      <a:pt x="696" y="99"/>
                    </a:lnTo>
                    <a:lnTo>
                      <a:pt x="635" y="107"/>
                    </a:lnTo>
                    <a:lnTo>
                      <a:pt x="576" y="115"/>
                    </a:lnTo>
                    <a:lnTo>
                      <a:pt x="519" y="122"/>
                    </a:lnTo>
                    <a:lnTo>
                      <a:pt x="460" y="129"/>
                    </a:lnTo>
                    <a:lnTo>
                      <a:pt x="403" y="134"/>
                    </a:lnTo>
                    <a:lnTo>
                      <a:pt x="349" y="139"/>
                    </a:lnTo>
                    <a:lnTo>
                      <a:pt x="296" y="144"/>
                    </a:lnTo>
                    <a:lnTo>
                      <a:pt x="246" y="148"/>
                    </a:lnTo>
                    <a:lnTo>
                      <a:pt x="198" y="151"/>
                    </a:lnTo>
                    <a:lnTo>
                      <a:pt x="155" y="154"/>
                    </a:lnTo>
                    <a:lnTo>
                      <a:pt x="114" y="155"/>
                    </a:lnTo>
                    <a:lnTo>
                      <a:pt x="80" y="155"/>
                    </a:lnTo>
                    <a:lnTo>
                      <a:pt x="48" y="154"/>
                    </a:lnTo>
                    <a:lnTo>
                      <a:pt x="25" y="151"/>
                    </a:lnTo>
                    <a:lnTo>
                      <a:pt x="4" y="147"/>
                    </a:lnTo>
                    <a:lnTo>
                      <a:pt x="0" y="160"/>
                    </a:lnTo>
                    <a:close/>
                  </a:path>
                </a:pathLst>
              </a:custGeom>
              <a:solidFill>
                <a:srgbClr val="C9933A"/>
              </a:solidFill>
              <a:ln w="9525">
                <a:noFill/>
                <a:round/>
                <a:headEnd/>
                <a:tailEnd/>
              </a:ln>
            </p:spPr>
            <p:txBody>
              <a:bodyPr/>
              <a:lstStyle/>
              <a:p>
                <a:pPr>
                  <a:defRPr/>
                </a:pPr>
                <a:endParaRPr lang="en-GB"/>
              </a:p>
            </p:txBody>
          </p:sp>
          <p:sp>
            <p:nvSpPr>
              <p:cNvPr id="1391644" name="Freeform 28"/>
              <p:cNvSpPr>
                <a:spLocks/>
              </p:cNvSpPr>
              <p:nvPr/>
            </p:nvSpPr>
            <p:spPr bwMode="auto">
              <a:xfrm>
                <a:off x="4747" y="2078"/>
                <a:ext cx="275" cy="150"/>
              </a:xfrm>
              <a:custGeom>
                <a:avLst/>
                <a:gdLst/>
                <a:ahLst/>
                <a:cxnLst>
                  <a:cxn ang="0">
                    <a:pos x="19" y="299"/>
                  </a:cxn>
                  <a:cxn ang="0">
                    <a:pos x="21" y="212"/>
                  </a:cxn>
                  <a:cxn ang="0">
                    <a:pos x="36" y="147"/>
                  </a:cxn>
                  <a:cxn ang="0">
                    <a:pos x="61" y="102"/>
                  </a:cxn>
                  <a:cxn ang="0">
                    <a:pos x="95" y="70"/>
                  </a:cxn>
                  <a:cxn ang="0">
                    <a:pos x="132" y="50"/>
                  </a:cxn>
                  <a:cxn ang="0">
                    <a:pos x="177" y="37"/>
                  </a:cxn>
                  <a:cxn ang="0">
                    <a:pos x="223" y="25"/>
                  </a:cxn>
                  <a:cxn ang="0">
                    <a:pos x="275" y="13"/>
                  </a:cxn>
                  <a:cxn ang="0">
                    <a:pos x="267" y="0"/>
                  </a:cxn>
                  <a:cxn ang="0">
                    <a:pos x="219" y="12"/>
                  </a:cxn>
                  <a:cxn ang="0">
                    <a:pos x="170" y="24"/>
                  </a:cxn>
                  <a:cxn ang="0">
                    <a:pos x="124" y="39"/>
                  </a:cxn>
                  <a:cxn ang="0">
                    <a:pos x="80" y="63"/>
                  </a:cxn>
                  <a:cxn ang="0">
                    <a:pos x="46" y="96"/>
                  </a:cxn>
                  <a:cxn ang="0">
                    <a:pos x="17" y="145"/>
                  </a:cxn>
                  <a:cxn ang="0">
                    <a:pos x="2" y="212"/>
                  </a:cxn>
                  <a:cxn ang="0">
                    <a:pos x="0" y="299"/>
                  </a:cxn>
                  <a:cxn ang="0">
                    <a:pos x="19" y="299"/>
                  </a:cxn>
                </a:cxnLst>
                <a:rect l="0" t="0" r="r" b="b"/>
                <a:pathLst>
                  <a:path w="275" h="299">
                    <a:moveTo>
                      <a:pt x="19" y="299"/>
                    </a:moveTo>
                    <a:lnTo>
                      <a:pt x="21" y="212"/>
                    </a:lnTo>
                    <a:lnTo>
                      <a:pt x="36" y="147"/>
                    </a:lnTo>
                    <a:lnTo>
                      <a:pt x="61" y="102"/>
                    </a:lnTo>
                    <a:lnTo>
                      <a:pt x="95" y="70"/>
                    </a:lnTo>
                    <a:lnTo>
                      <a:pt x="132" y="50"/>
                    </a:lnTo>
                    <a:lnTo>
                      <a:pt x="177" y="37"/>
                    </a:lnTo>
                    <a:lnTo>
                      <a:pt x="223" y="25"/>
                    </a:lnTo>
                    <a:lnTo>
                      <a:pt x="275" y="13"/>
                    </a:lnTo>
                    <a:lnTo>
                      <a:pt x="267" y="0"/>
                    </a:lnTo>
                    <a:lnTo>
                      <a:pt x="219" y="12"/>
                    </a:lnTo>
                    <a:lnTo>
                      <a:pt x="170" y="24"/>
                    </a:lnTo>
                    <a:lnTo>
                      <a:pt x="124" y="39"/>
                    </a:lnTo>
                    <a:lnTo>
                      <a:pt x="80" y="63"/>
                    </a:lnTo>
                    <a:lnTo>
                      <a:pt x="46" y="96"/>
                    </a:lnTo>
                    <a:lnTo>
                      <a:pt x="17" y="145"/>
                    </a:lnTo>
                    <a:lnTo>
                      <a:pt x="2" y="212"/>
                    </a:lnTo>
                    <a:lnTo>
                      <a:pt x="0" y="299"/>
                    </a:lnTo>
                    <a:lnTo>
                      <a:pt x="19" y="299"/>
                    </a:lnTo>
                    <a:close/>
                  </a:path>
                </a:pathLst>
              </a:custGeom>
              <a:solidFill>
                <a:srgbClr val="C9933A"/>
              </a:solidFill>
              <a:ln w="9525">
                <a:noFill/>
                <a:round/>
                <a:headEnd/>
                <a:tailEnd/>
              </a:ln>
            </p:spPr>
            <p:txBody>
              <a:bodyPr/>
              <a:lstStyle/>
              <a:p>
                <a:pPr>
                  <a:defRPr/>
                </a:pPr>
                <a:endParaRPr lang="en-GB"/>
              </a:p>
            </p:txBody>
          </p:sp>
          <p:sp>
            <p:nvSpPr>
              <p:cNvPr id="1391645" name="Freeform 29"/>
              <p:cNvSpPr>
                <a:spLocks/>
              </p:cNvSpPr>
              <p:nvPr/>
            </p:nvSpPr>
            <p:spPr bwMode="auto">
              <a:xfrm>
                <a:off x="4614" y="2268"/>
                <a:ext cx="143" cy="7"/>
              </a:xfrm>
              <a:custGeom>
                <a:avLst/>
                <a:gdLst/>
                <a:ahLst/>
                <a:cxnLst>
                  <a:cxn ang="0">
                    <a:pos x="144" y="6"/>
                  </a:cxn>
                  <a:cxn ang="0">
                    <a:pos x="144" y="0"/>
                  </a:cxn>
                  <a:cxn ang="0">
                    <a:pos x="0" y="0"/>
                  </a:cxn>
                  <a:cxn ang="0">
                    <a:pos x="0" y="13"/>
                  </a:cxn>
                  <a:cxn ang="0">
                    <a:pos x="144" y="13"/>
                  </a:cxn>
                  <a:cxn ang="0">
                    <a:pos x="144" y="6"/>
                  </a:cxn>
                </a:cxnLst>
                <a:rect l="0" t="0" r="r" b="b"/>
                <a:pathLst>
                  <a:path w="144" h="13">
                    <a:moveTo>
                      <a:pt x="144" y="6"/>
                    </a:moveTo>
                    <a:lnTo>
                      <a:pt x="144" y="0"/>
                    </a:lnTo>
                    <a:lnTo>
                      <a:pt x="0" y="0"/>
                    </a:lnTo>
                    <a:lnTo>
                      <a:pt x="0" y="13"/>
                    </a:lnTo>
                    <a:lnTo>
                      <a:pt x="144" y="13"/>
                    </a:lnTo>
                    <a:lnTo>
                      <a:pt x="144" y="6"/>
                    </a:lnTo>
                    <a:close/>
                  </a:path>
                </a:pathLst>
              </a:custGeom>
              <a:solidFill>
                <a:srgbClr val="C9933A"/>
              </a:solidFill>
              <a:ln w="9525">
                <a:noFill/>
                <a:round/>
                <a:headEnd/>
                <a:tailEnd/>
              </a:ln>
            </p:spPr>
            <p:txBody>
              <a:bodyPr/>
              <a:lstStyle/>
              <a:p>
                <a:pPr>
                  <a:defRPr/>
                </a:pPr>
                <a:endParaRPr lang="en-GB"/>
              </a:p>
            </p:txBody>
          </p:sp>
          <p:sp>
            <p:nvSpPr>
              <p:cNvPr id="1391646" name="Freeform 30"/>
              <p:cNvSpPr>
                <a:spLocks/>
              </p:cNvSpPr>
              <p:nvPr/>
            </p:nvSpPr>
            <p:spPr bwMode="auto">
              <a:xfrm>
                <a:off x="4667" y="2287"/>
                <a:ext cx="90" cy="5"/>
              </a:xfrm>
              <a:custGeom>
                <a:avLst/>
                <a:gdLst/>
                <a:ahLst/>
                <a:cxnLst>
                  <a:cxn ang="0">
                    <a:pos x="90" y="7"/>
                  </a:cxn>
                  <a:cxn ang="0">
                    <a:pos x="90" y="0"/>
                  </a:cxn>
                  <a:cxn ang="0">
                    <a:pos x="0" y="0"/>
                  </a:cxn>
                  <a:cxn ang="0">
                    <a:pos x="0" y="13"/>
                  </a:cxn>
                  <a:cxn ang="0">
                    <a:pos x="90" y="13"/>
                  </a:cxn>
                  <a:cxn ang="0">
                    <a:pos x="90" y="7"/>
                  </a:cxn>
                </a:cxnLst>
                <a:rect l="0" t="0" r="r" b="b"/>
                <a:pathLst>
                  <a:path w="90" h="13">
                    <a:moveTo>
                      <a:pt x="90" y="7"/>
                    </a:moveTo>
                    <a:lnTo>
                      <a:pt x="90" y="0"/>
                    </a:lnTo>
                    <a:lnTo>
                      <a:pt x="0" y="0"/>
                    </a:lnTo>
                    <a:lnTo>
                      <a:pt x="0" y="13"/>
                    </a:lnTo>
                    <a:lnTo>
                      <a:pt x="90" y="13"/>
                    </a:lnTo>
                    <a:lnTo>
                      <a:pt x="90" y="7"/>
                    </a:lnTo>
                    <a:close/>
                  </a:path>
                </a:pathLst>
              </a:custGeom>
              <a:solidFill>
                <a:srgbClr val="C9933A"/>
              </a:solidFill>
              <a:ln w="9525">
                <a:noFill/>
                <a:round/>
                <a:headEnd/>
                <a:tailEnd/>
              </a:ln>
            </p:spPr>
            <p:txBody>
              <a:bodyPr/>
              <a:lstStyle/>
              <a:p>
                <a:pPr>
                  <a:defRPr/>
                </a:pPr>
                <a:endParaRPr lang="en-GB"/>
              </a:p>
            </p:txBody>
          </p:sp>
          <p:sp>
            <p:nvSpPr>
              <p:cNvPr id="1391647" name="Freeform 31"/>
              <p:cNvSpPr>
                <a:spLocks/>
              </p:cNvSpPr>
              <p:nvPr/>
            </p:nvSpPr>
            <p:spPr bwMode="auto">
              <a:xfrm>
                <a:off x="3500" y="2165"/>
                <a:ext cx="262" cy="12"/>
              </a:xfrm>
              <a:custGeom>
                <a:avLst/>
                <a:gdLst/>
                <a:ahLst/>
                <a:cxnLst>
                  <a:cxn ang="0">
                    <a:pos x="262" y="16"/>
                  </a:cxn>
                  <a:cxn ang="0">
                    <a:pos x="262" y="9"/>
                  </a:cxn>
                  <a:cxn ang="0">
                    <a:pos x="0" y="0"/>
                  </a:cxn>
                  <a:cxn ang="0">
                    <a:pos x="0" y="13"/>
                  </a:cxn>
                  <a:cxn ang="0">
                    <a:pos x="262" y="22"/>
                  </a:cxn>
                  <a:cxn ang="0">
                    <a:pos x="262" y="16"/>
                  </a:cxn>
                </a:cxnLst>
                <a:rect l="0" t="0" r="r" b="b"/>
                <a:pathLst>
                  <a:path w="262" h="22">
                    <a:moveTo>
                      <a:pt x="262" y="16"/>
                    </a:moveTo>
                    <a:lnTo>
                      <a:pt x="262" y="9"/>
                    </a:lnTo>
                    <a:lnTo>
                      <a:pt x="0" y="0"/>
                    </a:lnTo>
                    <a:lnTo>
                      <a:pt x="0" y="13"/>
                    </a:lnTo>
                    <a:lnTo>
                      <a:pt x="262" y="22"/>
                    </a:lnTo>
                    <a:lnTo>
                      <a:pt x="262" y="16"/>
                    </a:lnTo>
                    <a:close/>
                  </a:path>
                </a:pathLst>
              </a:custGeom>
              <a:solidFill>
                <a:srgbClr val="C9933A"/>
              </a:solidFill>
              <a:ln w="9525">
                <a:noFill/>
                <a:round/>
                <a:headEnd/>
                <a:tailEnd/>
              </a:ln>
            </p:spPr>
            <p:txBody>
              <a:bodyPr/>
              <a:lstStyle/>
              <a:p>
                <a:pPr>
                  <a:defRPr/>
                </a:pPr>
                <a:endParaRPr lang="en-GB"/>
              </a:p>
            </p:txBody>
          </p:sp>
          <p:sp>
            <p:nvSpPr>
              <p:cNvPr id="1391648" name="Freeform 32"/>
              <p:cNvSpPr>
                <a:spLocks/>
              </p:cNvSpPr>
              <p:nvPr/>
            </p:nvSpPr>
            <p:spPr bwMode="auto">
              <a:xfrm>
                <a:off x="3446" y="2187"/>
                <a:ext cx="169" cy="8"/>
              </a:xfrm>
              <a:custGeom>
                <a:avLst/>
                <a:gdLst/>
                <a:ahLst/>
                <a:cxnLst>
                  <a:cxn ang="0">
                    <a:pos x="170" y="7"/>
                  </a:cxn>
                  <a:cxn ang="0">
                    <a:pos x="170" y="0"/>
                  </a:cxn>
                  <a:cxn ang="0">
                    <a:pos x="0" y="0"/>
                  </a:cxn>
                  <a:cxn ang="0">
                    <a:pos x="0" y="13"/>
                  </a:cxn>
                  <a:cxn ang="0">
                    <a:pos x="170" y="13"/>
                  </a:cxn>
                  <a:cxn ang="0">
                    <a:pos x="170" y="7"/>
                  </a:cxn>
                </a:cxnLst>
                <a:rect l="0" t="0" r="r" b="b"/>
                <a:pathLst>
                  <a:path w="170" h="13">
                    <a:moveTo>
                      <a:pt x="170" y="7"/>
                    </a:moveTo>
                    <a:lnTo>
                      <a:pt x="170" y="0"/>
                    </a:lnTo>
                    <a:lnTo>
                      <a:pt x="0" y="0"/>
                    </a:lnTo>
                    <a:lnTo>
                      <a:pt x="0" y="13"/>
                    </a:lnTo>
                    <a:lnTo>
                      <a:pt x="170" y="13"/>
                    </a:lnTo>
                    <a:lnTo>
                      <a:pt x="170" y="7"/>
                    </a:lnTo>
                    <a:close/>
                  </a:path>
                </a:pathLst>
              </a:custGeom>
              <a:solidFill>
                <a:srgbClr val="C9933A"/>
              </a:solidFill>
              <a:ln w="9525">
                <a:noFill/>
                <a:round/>
                <a:headEnd/>
                <a:tailEnd/>
              </a:ln>
            </p:spPr>
            <p:txBody>
              <a:bodyPr/>
              <a:lstStyle/>
              <a:p>
                <a:pPr>
                  <a:defRPr/>
                </a:pPr>
                <a:endParaRPr lang="en-GB"/>
              </a:p>
            </p:txBody>
          </p:sp>
          <p:sp>
            <p:nvSpPr>
              <p:cNvPr id="1391649" name="Freeform 33"/>
              <p:cNvSpPr>
                <a:spLocks/>
              </p:cNvSpPr>
              <p:nvPr/>
            </p:nvSpPr>
            <p:spPr bwMode="auto">
              <a:xfrm>
                <a:off x="3410" y="2216"/>
                <a:ext cx="143" cy="10"/>
              </a:xfrm>
              <a:custGeom>
                <a:avLst/>
                <a:gdLst/>
                <a:ahLst/>
                <a:cxnLst>
                  <a:cxn ang="0">
                    <a:pos x="143" y="16"/>
                  </a:cxn>
                  <a:cxn ang="0">
                    <a:pos x="143" y="10"/>
                  </a:cxn>
                  <a:cxn ang="0">
                    <a:pos x="0" y="0"/>
                  </a:cxn>
                  <a:cxn ang="0">
                    <a:pos x="0" y="13"/>
                  </a:cxn>
                  <a:cxn ang="0">
                    <a:pos x="143" y="23"/>
                  </a:cxn>
                  <a:cxn ang="0">
                    <a:pos x="143" y="16"/>
                  </a:cxn>
                </a:cxnLst>
                <a:rect l="0" t="0" r="r" b="b"/>
                <a:pathLst>
                  <a:path w="143" h="23">
                    <a:moveTo>
                      <a:pt x="143" y="16"/>
                    </a:moveTo>
                    <a:lnTo>
                      <a:pt x="143" y="10"/>
                    </a:lnTo>
                    <a:lnTo>
                      <a:pt x="0" y="0"/>
                    </a:lnTo>
                    <a:lnTo>
                      <a:pt x="0" y="13"/>
                    </a:lnTo>
                    <a:lnTo>
                      <a:pt x="143" y="23"/>
                    </a:lnTo>
                    <a:lnTo>
                      <a:pt x="143" y="16"/>
                    </a:lnTo>
                    <a:close/>
                  </a:path>
                </a:pathLst>
              </a:custGeom>
              <a:solidFill>
                <a:srgbClr val="C9933A"/>
              </a:solidFill>
              <a:ln w="9525">
                <a:noFill/>
                <a:round/>
                <a:headEnd/>
                <a:tailEnd/>
              </a:ln>
            </p:spPr>
            <p:txBody>
              <a:bodyPr/>
              <a:lstStyle/>
              <a:p>
                <a:pPr>
                  <a:defRPr/>
                </a:pPr>
                <a:endParaRPr lang="en-GB"/>
              </a:p>
            </p:txBody>
          </p:sp>
          <p:sp>
            <p:nvSpPr>
              <p:cNvPr id="1391650" name="Freeform 34"/>
              <p:cNvSpPr>
                <a:spLocks/>
              </p:cNvSpPr>
              <p:nvPr/>
            </p:nvSpPr>
            <p:spPr bwMode="auto">
              <a:xfrm>
                <a:off x="4564" y="2580"/>
                <a:ext cx="235" cy="8"/>
              </a:xfrm>
              <a:custGeom>
                <a:avLst/>
                <a:gdLst/>
                <a:ahLst/>
                <a:cxnLst>
                  <a:cxn ang="0">
                    <a:pos x="238" y="7"/>
                  </a:cxn>
                  <a:cxn ang="0">
                    <a:pos x="238" y="0"/>
                  </a:cxn>
                  <a:cxn ang="0">
                    <a:pos x="0" y="7"/>
                  </a:cxn>
                  <a:cxn ang="0">
                    <a:pos x="0" y="19"/>
                  </a:cxn>
                  <a:cxn ang="0">
                    <a:pos x="238" y="13"/>
                  </a:cxn>
                  <a:cxn ang="0">
                    <a:pos x="238" y="7"/>
                  </a:cxn>
                </a:cxnLst>
                <a:rect l="0" t="0" r="r" b="b"/>
                <a:pathLst>
                  <a:path w="238" h="19">
                    <a:moveTo>
                      <a:pt x="238" y="7"/>
                    </a:moveTo>
                    <a:lnTo>
                      <a:pt x="238" y="0"/>
                    </a:lnTo>
                    <a:lnTo>
                      <a:pt x="0" y="7"/>
                    </a:lnTo>
                    <a:lnTo>
                      <a:pt x="0" y="19"/>
                    </a:lnTo>
                    <a:lnTo>
                      <a:pt x="238" y="13"/>
                    </a:lnTo>
                    <a:lnTo>
                      <a:pt x="238" y="7"/>
                    </a:lnTo>
                    <a:close/>
                  </a:path>
                </a:pathLst>
              </a:custGeom>
              <a:solidFill>
                <a:srgbClr val="C9933A"/>
              </a:solidFill>
              <a:ln w="9525">
                <a:noFill/>
                <a:round/>
                <a:headEnd/>
                <a:tailEnd/>
              </a:ln>
            </p:spPr>
            <p:txBody>
              <a:bodyPr/>
              <a:lstStyle/>
              <a:p>
                <a:pPr>
                  <a:defRPr/>
                </a:pPr>
                <a:endParaRPr lang="en-GB"/>
              </a:p>
            </p:txBody>
          </p:sp>
          <p:sp>
            <p:nvSpPr>
              <p:cNvPr id="1391651" name="Freeform 35"/>
              <p:cNvSpPr>
                <a:spLocks/>
              </p:cNvSpPr>
              <p:nvPr/>
            </p:nvSpPr>
            <p:spPr bwMode="auto">
              <a:xfrm>
                <a:off x="4654" y="2597"/>
                <a:ext cx="146" cy="10"/>
              </a:xfrm>
              <a:custGeom>
                <a:avLst/>
                <a:gdLst/>
                <a:ahLst/>
                <a:cxnLst>
                  <a:cxn ang="0">
                    <a:pos x="146" y="7"/>
                  </a:cxn>
                  <a:cxn ang="0">
                    <a:pos x="146" y="0"/>
                  </a:cxn>
                  <a:cxn ang="0">
                    <a:pos x="0" y="7"/>
                  </a:cxn>
                  <a:cxn ang="0">
                    <a:pos x="0" y="20"/>
                  </a:cxn>
                  <a:cxn ang="0">
                    <a:pos x="146" y="13"/>
                  </a:cxn>
                  <a:cxn ang="0">
                    <a:pos x="146" y="7"/>
                  </a:cxn>
                </a:cxnLst>
                <a:rect l="0" t="0" r="r" b="b"/>
                <a:pathLst>
                  <a:path w="146" h="20">
                    <a:moveTo>
                      <a:pt x="146" y="7"/>
                    </a:moveTo>
                    <a:lnTo>
                      <a:pt x="146" y="0"/>
                    </a:lnTo>
                    <a:lnTo>
                      <a:pt x="0" y="7"/>
                    </a:lnTo>
                    <a:lnTo>
                      <a:pt x="0" y="20"/>
                    </a:lnTo>
                    <a:lnTo>
                      <a:pt x="146" y="13"/>
                    </a:lnTo>
                    <a:lnTo>
                      <a:pt x="146" y="7"/>
                    </a:lnTo>
                    <a:close/>
                  </a:path>
                </a:pathLst>
              </a:custGeom>
              <a:solidFill>
                <a:srgbClr val="C9933A"/>
              </a:solidFill>
              <a:ln w="9525">
                <a:noFill/>
                <a:round/>
                <a:headEnd/>
                <a:tailEnd/>
              </a:ln>
            </p:spPr>
            <p:txBody>
              <a:bodyPr/>
              <a:lstStyle/>
              <a:p>
                <a:pPr>
                  <a:defRPr/>
                </a:pPr>
                <a:endParaRPr lang="en-GB"/>
              </a:p>
            </p:txBody>
          </p:sp>
          <p:sp>
            <p:nvSpPr>
              <p:cNvPr id="1391652" name="Freeform 36"/>
              <p:cNvSpPr>
                <a:spLocks/>
              </p:cNvSpPr>
              <p:nvPr/>
            </p:nvSpPr>
            <p:spPr bwMode="auto">
              <a:xfrm>
                <a:off x="4733" y="2624"/>
                <a:ext cx="73" cy="8"/>
              </a:xfrm>
              <a:custGeom>
                <a:avLst/>
                <a:gdLst/>
                <a:ahLst/>
                <a:cxnLst>
                  <a:cxn ang="0">
                    <a:pos x="72" y="6"/>
                  </a:cxn>
                  <a:cxn ang="0">
                    <a:pos x="72" y="0"/>
                  </a:cxn>
                  <a:cxn ang="0">
                    <a:pos x="0" y="4"/>
                  </a:cxn>
                  <a:cxn ang="0">
                    <a:pos x="0" y="17"/>
                  </a:cxn>
                  <a:cxn ang="0">
                    <a:pos x="72" y="13"/>
                  </a:cxn>
                  <a:cxn ang="0">
                    <a:pos x="72" y="6"/>
                  </a:cxn>
                </a:cxnLst>
                <a:rect l="0" t="0" r="r" b="b"/>
                <a:pathLst>
                  <a:path w="72" h="17">
                    <a:moveTo>
                      <a:pt x="72" y="6"/>
                    </a:moveTo>
                    <a:lnTo>
                      <a:pt x="72" y="0"/>
                    </a:lnTo>
                    <a:lnTo>
                      <a:pt x="0" y="4"/>
                    </a:lnTo>
                    <a:lnTo>
                      <a:pt x="0" y="17"/>
                    </a:lnTo>
                    <a:lnTo>
                      <a:pt x="72" y="13"/>
                    </a:lnTo>
                    <a:lnTo>
                      <a:pt x="72" y="6"/>
                    </a:lnTo>
                    <a:close/>
                  </a:path>
                </a:pathLst>
              </a:custGeom>
              <a:solidFill>
                <a:srgbClr val="C9933A"/>
              </a:solidFill>
              <a:ln w="9525">
                <a:noFill/>
                <a:round/>
                <a:headEnd/>
                <a:tailEnd/>
              </a:ln>
            </p:spPr>
            <p:txBody>
              <a:bodyPr/>
              <a:lstStyle/>
              <a:p>
                <a:pPr>
                  <a:defRPr/>
                </a:pPr>
                <a:endParaRPr lang="en-GB"/>
              </a:p>
            </p:txBody>
          </p:sp>
          <p:grpSp>
            <p:nvGrpSpPr>
              <p:cNvPr id="28710" name="Group 37"/>
              <p:cNvGrpSpPr>
                <a:grpSpLocks/>
              </p:cNvGrpSpPr>
              <p:nvPr/>
            </p:nvGrpSpPr>
            <p:grpSpPr bwMode="auto">
              <a:xfrm>
                <a:off x="3420" y="2592"/>
                <a:ext cx="372" cy="168"/>
                <a:chOff x="3420" y="2512"/>
                <a:chExt cx="536" cy="248"/>
              </a:xfrm>
            </p:grpSpPr>
            <p:sp>
              <p:nvSpPr>
                <p:cNvPr id="1391654" name="Freeform 38"/>
                <p:cNvSpPr>
                  <a:spLocks/>
                </p:cNvSpPr>
                <p:nvPr/>
              </p:nvSpPr>
              <p:spPr bwMode="auto">
                <a:xfrm>
                  <a:off x="3420" y="2541"/>
                  <a:ext cx="248" cy="7"/>
                </a:xfrm>
                <a:custGeom>
                  <a:avLst/>
                  <a:gdLst/>
                  <a:ahLst/>
                  <a:cxnLst>
                    <a:cxn ang="0">
                      <a:pos x="248" y="6"/>
                    </a:cxn>
                    <a:cxn ang="0">
                      <a:pos x="248" y="0"/>
                    </a:cxn>
                    <a:cxn ang="0">
                      <a:pos x="0" y="0"/>
                    </a:cxn>
                    <a:cxn ang="0">
                      <a:pos x="0" y="13"/>
                    </a:cxn>
                    <a:cxn ang="0">
                      <a:pos x="248" y="13"/>
                    </a:cxn>
                    <a:cxn ang="0">
                      <a:pos x="248" y="6"/>
                    </a:cxn>
                  </a:cxnLst>
                  <a:rect l="0" t="0" r="r" b="b"/>
                  <a:pathLst>
                    <a:path w="248" h="13">
                      <a:moveTo>
                        <a:pt x="248" y="6"/>
                      </a:moveTo>
                      <a:lnTo>
                        <a:pt x="248" y="0"/>
                      </a:lnTo>
                      <a:lnTo>
                        <a:pt x="0" y="0"/>
                      </a:lnTo>
                      <a:lnTo>
                        <a:pt x="0" y="13"/>
                      </a:lnTo>
                      <a:lnTo>
                        <a:pt x="248" y="13"/>
                      </a:lnTo>
                      <a:lnTo>
                        <a:pt x="248" y="6"/>
                      </a:lnTo>
                      <a:close/>
                    </a:path>
                  </a:pathLst>
                </a:custGeom>
                <a:solidFill>
                  <a:srgbClr val="C9933A"/>
                </a:solidFill>
                <a:ln w="9525">
                  <a:noFill/>
                  <a:round/>
                  <a:headEnd/>
                  <a:tailEnd/>
                </a:ln>
              </p:spPr>
              <p:txBody>
                <a:bodyPr/>
                <a:lstStyle/>
                <a:p>
                  <a:pPr>
                    <a:defRPr/>
                  </a:pPr>
                  <a:endParaRPr lang="en-GB"/>
                </a:p>
              </p:txBody>
            </p:sp>
            <p:sp>
              <p:nvSpPr>
                <p:cNvPr id="1391655" name="Freeform 39"/>
                <p:cNvSpPr>
                  <a:spLocks/>
                </p:cNvSpPr>
                <p:nvPr/>
              </p:nvSpPr>
              <p:spPr bwMode="auto">
                <a:xfrm>
                  <a:off x="3434" y="2559"/>
                  <a:ext cx="158" cy="10"/>
                </a:xfrm>
                <a:custGeom>
                  <a:avLst/>
                  <a:gdLst/>
                  <a:ahLst/>
                  <a:cxnLst>
                    <a:cxn ang="0">
                      <a:pos x="156" y="15"/>
                    </a:cxn>
                    <a:cxn ang="0">
                      <a:pos x="156" y="8"/>
                    </a:cxn>
                    <a:cxn ang="0">
                      <a:pos x="0" y="0"/>
                    </a:cxn>
                    <a:cxn ang="0">
                      <a:pos x="0" y="13"/>
                    </a:cxn>
                    <a:cxn ang="0">
                      <a:pos x="156" y="21"/>
                    </a:cxn>
                    <a:cxn ang="0">
                      <a:pos x="156" y="15"/>
                    </a:cxn>
                  </a:cxnLst>
                  <a:rect l="0" t="0" r="r" b="b"/>
                  <a:pathLst>
                    <a:path w="156" h="21">
                      <a:moveTo>
                        <a:pt x="156" y="15"/>
                      </a:moveTo>
                      <a:lnTo>
                        <a:pt x="156" y="8"/>
                      </a:lnTo>
                      <a:lnTo>
                        <a:pt x="0" y="0"/>
                      </a:lnTo>
                      <a:lnTo>
                        <a:pt x="0" y="13"/>
                      </a:lnTo>
                      <a:lnTo>
                        <a:pt x="156" y="21"/>
                      </a:lnTo>
                      <a:lnTo>
                        <a:pt x="156" y="15"/>
                      </a:lnTo>
                      <a:close/>
                    </a:path>
                  </a:pathLst>
                </a:custGeom>
                <a:solidFill>
                  <a:srgbClr val="C9933A"/>
                </a:solidFill>
                <a:ln w="9525">
                  <a:noFill/>
                  <a:round/>
                  <a:headEnd/>
                  <a:tailEnd/>
                </a:ln>
              </p:spPr>
              <p:txBody>
                <a:bodyPr/>
                <a:lstStyle/>
                <a:p>
                  <a:pPr>
                    <a:defRPr/>
                  </a:pPr>
                  <a:endParaRPr lang="en-GB"/>
                </a:p>
              </p:txBody>
            </p:sp>
            <p:sp>
              <p:nvSpPr>
                <p:cNvPr id="1391656" name="Freeform 40"/>
                <p:cNvSpPr>
                  <a:spLocks/>
                </p:cNvSpPr>
                <p:nvPr/>
              </p:nvSpPr>
              <p:spPr bwMode="auto">
                <a:xfrm>
                  <a:off x="3515" y="2546"/>
                  <a:ext cx="105" cy="32"/>
                </a:xfrm>
                <a:custGeom>
                  <a:avLst/>
                  <a:gdLst/>
                  <a:ahLst/>
                  <a:cxnLst>
                    <a:cxn ang="0">
                      <a:pos x="66" y="12"/>
                    </a:cxn>
                    <a:cxn ang="0">
                      <a:pos x="30" y="42"/>
                    </a:cxn>
                    <a:cxn ang="0">
                      <a:pos x="49" y="68"/>
                    </a:cxn>
                    <a:cxn ang="0">
                      <a:pos x="106" y="50"/>
                    </a:cxn>
                    <a:cxn ang="0">
                      <a:pos x="87" y="24"/>
                    </a:cxn>
                    <a:cxn ang="0">
                      <a:pos x="51" y="54"/>
                    </a:cxn>
                    <a:cxn ang="0">
                      <a:pos x="66" y="12"/>
                    </a:cxn>
                    <a:cxn ang="0">
                      <a:pos x="0" y="0"/>
                    </a:cxn>
                    <a:cxn ang="0">
                      <a:pos x="30" y="42"/>
                    </a:cxn>
                    <a:cxn ang="0">
                      <a:pos x="66" y="12"/>
                    </a:cxn>
                  </a:cxnLst>
                  <a:rect l="0" t="0" r="r" b="b"/>
                  <a:pathLst>
                    <a:path w="106" h="68">
                      <a:moveTo>
                        <a:pt x="66" y="12"/>
                      </a:moveTo>
                      <a:lnTo>
                        <a:pt x="30" y="42"/>
                      </a:lnTo>
                      <a:lnTo>
                        <a:pt x="49" y="68"/>
                      </a:lnTo>
                      <a:lnTo>
                        <a:pt x="106" y="50"/>
                      </a:lnTo>
                      <a:lnTo>
                        <a:pt x="87" y="24"/>
                      </a:lnTo>
                      <a:lnTo>
                        <a:pt x="51" y="54"/>
                      </a:lnTo>
                      <a:lnTo>
                        <a:pt x="66" y="12"/>
                      </a:lnTo>
                      <a:lnTo>
                        <a:pt x="0" y="0"/>
                      </a:lnTo>
                      <a:lnTo>
                        <a:pt x="30" y="42"/>
                      </a:lnTo>
                      <a:lnTo>
                        <a:pt x="66" y="12"/>
                      </a:lnTo>
                      <a:close/>
                    </a:path>
                  </a:pathLst>
                </a:custGeom>
                <a:solidFill>
                  <a:srgbClr val="FF0066"/>
                </a:solidFill>
                <a:ln w="9525">
                  <a:noFill/>
                  <a:round/>
                  <a:headEnd/>
                  <a:tailEnd/>
                </a:ln>
              </p:spPr>
              <p:txBody>
                <a:bodyPr/>
                <a:lstStyle/>
                <a:p>
                  <a:pPr>
                    <a:defRPr/>
                  </a:pPr>
                  <a:endParaRPr lang="en-GB"/>
                </a:p>
              </p:txBody>
            </p:sp>
            <p:sp>
              <p:nvSpPr>
                <p:cNvPr id="1391657" name="Freeform 41"/>
                <p:cNvSpPr>
                  <a:spLocks/>
                </p:cNvSpPr>
                <p:nvPr/>
              </p:nvSpPr>
              <p:spPr bwMode="auto">
                <a:xfrm>
                  <a:off x="3568" y="2554"/>
                  <a:ext cx="81" cy="25"/>
                </a:xfrm>
                <a:custGeom>
                  <a:avLst/>
                  <a:gdLst/>
                  <a:ahLst/>
                  <a:cxnLst>
                    <a:cxn ang="0">
                      <a:pos x="21" y="26"/>
                    </a:cxn>
                    <a:cxn ang="0">
                      <a:pos x="59" y="8"/>
                    </a:cxn>
                    <a:cxn ang="0">
                      <a:pos x="15" y="0"/>
                    </a:cxn>
                    <a:cxn ang="0">
                      <a:pos x="0" y="42"/>
                    </a:cxn>
                    <a:cxn ang="0">
                      <a:pos x="44" y="49"/>
                    </a:cxn>
                    <a:cxn ang="0">
                      <a:pos x="82" y="31"/>
                    </a:cxn>
                    <a:cxn ang="0">
                      <a:pos x="44" y="49"/>
                    </a:cxn>
                    <a:cxn ang="0">
                      <a:pos x="76" y="56"/>
                    </a:cxn>
                    <a:cxn ang="0">
                      <a:pos x="82" y="31"/>
                    </a:cxn>
                    <a:cxn ang="0">
                      <a:pos x="21" y="26"/>
                    </a:cxn>
                  </a:cxnLst>
                  <a:rect l="0" t="0" r="r" b="b"/>
                  <a:pathLst>
                    <a:path w="82" h="56">
                      <a:moveTo>
                        <a:pt x="21" y="26"/>
                      </a:moveTo>
                      <a:lnTo>
                        <a:pt x="59" y="8"/>
                      </a:lnTo>
                      <a:lnTo>
                        <a:pt x="15" y="0"/>
                      </a:lnTo>
                      <a:lnTo>
                        <a:pt x="0" y="42"/>
                      </a:lnTo>
                      <a:lnTo>
                        <a:pt x="44" y="49"/>
                      </a:lnTo>
                      <a:lnTo>
                        <a:pt x="82" y="31"/>
                      </a:lnTo>
                      <a:lnTo>
                        <a:pt x="44" y="49"/>
                      </a:lnTo>
                      <a:lnTo>
                        <a:pt x="76" y="56"/>
                      </a:lnTo>
                      <a:lnTo>
                        <a:pt x="82" y="31"/>
                      </a:lnTo>
                      <a:lnTo>
                        <a:pt x="21" y="26"/>
                      </a:lnTo>
                      <a:close/>
                    </a:path>
                  </a:pathLst>
                </a:custGeom>
                <a:solidFill>
                  <a:srgbClr val="FF0066"/>
                </a:solidFill>
                <a:ln w="9525">
                  <a:noFill/>
                  <a:round/>
                  <a:headEnd/>
                  <a:tailEnd/>
                </a:ln>
              </p:spPr>
              <p:txBody>
                <a:bodyPr/>
                <a:lstStyle/>
                <a:p>
                  <a:pPr>
                    <a:defRPr/>
                  </a:pPr>
                  <a:endParaRPr lang="en-GB"/>
                </a:p>
              </p:txBody>
            </p:sp>
            <p:sp>
              <p:nvSpPr>
                <p:cNvPr id="1391658" name="Freeform 42"/>
                <p:cNvSpPr>
                  <a:spLocks/>
                </p:cNvSpPr>
                <p:nvPr/>
              </p:nvSpPr>
              <p:spPr bwMode="auto">
                <a:xfrm>
                  <a:off x="3587" y="2529"/>
                  <a:ext cx="72" cy="40"/>
                </a:xfrm>
                <a:custGeom>
                  <a:avLst/>
                  <a:gdLst/>
                  <a:ahLst/>
                  <a:cxnLst>
                    <a:cxn ang="0">
                      <a:pos x="59" y="26"/>
                    </a:cxn>
                    <a:cxn ang="0">
                      <a:pos x="8" y="39"/>
                    </a:cxn>
                    <a:cxn ang="0">
                      <a:pos x="0" y="71"/>
                    </a:cxn>
                    <a:cxn ang="0">
                      <a:pos x="61" y="76"/>
                    </a:cxn>
                    <a:cxn ang="0">
                      <a:pos x="69" y="44"/>
                    </a:cxn>
                    <a:cxn ang="0">
                      <a:pos x="17" y="57"/>
                    </a:cxn>
                    <a:cxn ang="0">
                      <a:pos x="59" y="26"/>
                    </a:cxn>
                    <a:cxn ang="0">
                      <a:pos x="17" y="0"/>
                    </a:cxn>
                    <a:cxn ang="0">
                      <a:pos x="8" y="39"/>
                    </a:cxn>
                    <a:cxn ang="0">
                      <a:pos x="59" y="26"/>
                    </a:cxn>
                  </a:cxnLst>
                  <a:rect l="0" t="0" r="r" b="b"/>
                  <a:pathLst>
                    <a:path w="69" h="76">
                      <a:moveTo>
                        <a:pt x="59" y="26"/>
                      </a:moveTo>
                      <a:lnTo>
                        <a:pt x="8" y="39"/>
                      </a:lnTo>
                      <a:lnTo>
                        <a:pt x="0" y="71"/>
                      </a:lnTo>
                      <a:lnTo>
                        <a:pt x="61" y="76"/>
                      </a:lnTo>
                      <a:lnTo>
                        <a:pt x="69" y="44"/>
                      </a:lnTo>
                      <a:lnTo>
                        <a:pt x="17" y="57"/>
                      </a:lnTo>
                      <a:lnTo>
                        <a:pt x="59" y="26"/>
                      </a:lnTo>
                      <a:lnTo>
                        <a:pt x="17" y="0"/>
                      </a:lnTo>
                      <a:lnTo>
                        <a:pt x="8" y="39"/>
                      </a:lnTo>
                      <a:lnTo>
                        <a:pt x="59" y="26"/>
                      </a:lnTo>
                      <a:close/>
                    </a:path>
                  </a:pathLst>
                </a:custGeom>
                <a:solidFill>
                  <a:srgbClr val="FF0066"/>
                </a:solidFill>
                <a:ln w="9525">
                  <a:noFill/>
                  <a:round/>
                  <a:headEnd/>
                  <a:tailEnd/>
                </a:ln>
              </p:spPr>
              <p:txBody>
                <a:bodyPr/>
                <a:lstStyle/>
                <a:p>
                  <a:pPr>
                    <a:defRPr/>
                  </a:pPr>
                  <a:endParaRPr lang="en-GB"/>
                </a:p>
              </p:txBody>
            </p:sp>
            <p:sp>
              <p:nvSpPr>
                <p:cNvPr id="1391659" name="Freeform 43"/>
                <p:cNvSpPr>
                  <a:spLocks/>
                </p:cNvSpPr>
                <p:nvPr/>
              </p:nvSpPr>
              <p:spPr bwMode="auto">
                <a:xfrm>
                  <a:off x="3606" y="2544"/>
                  <a:ext cx="76" cy="32"/>
                </a:xfrm>
                <a:custGeom>
                  <a:avLst/>
                  <a:gdLst/>
                  <a:ahLst/>
                  <a:cxnLst>
                    <a:cxn ang="0">
                      <a:pos x="21" y="23"/>
                    </a:cxn>
                    <a:cxn ang="0">
                      <a:pos x="71" y="16"/>
                    </a:cxn>
                    <a:cxn ang="0">
                      <a:pos x="42" y="0"/>
                    </a:cxn>
                    <a:cxn ang="0">
                      <a:pos x="0" y="31"/>
                    </a:cxn>
                    <a:cxn ang="0">
                      <a:pos x="29" y="48"/>
                    </a:cxn>
                    <a:cxn ang="0">
                      <a:pos x="78" y="41"/>
                    </a:cxn>
                    <a:cxn ang="0">
                      <a:pos x="29" y="48"/>
                    </a:cxn>
                    <a:cxn ang="0">
                      <a:pos x="59" y="66"/>
                    </a:cxn>
                    <a:cxn ang="0">
                      <a:pos x="78" y="41"/>
                    </a:cxn>
                    <a:cxn ang="0">
                      <a:pos x="21" y="23"/>
                    </a:cxn>
                  </a:cxnLst>
                  <a:rect l="0" t="0" r="r" b="b"/>
                  <a:pathLst>
                    <a:path w="78" h="66">
                      <a:moveTo>
                        <a:pt x="21" y="23"/>
                      </a:moveTo>
                      <a:lnTo>
                        <a:pt x="71" y="16"/>
                      </a:lnTo>
                      <a:lnTo>
                        <a:pt x="42" y="0"/>
                      </a:lnTo>
                      <a:lnTo>
                        <a:pt x="0" y="31"/>
                      </a:lnTo>
                      <a:lnTo>
                        <a:pt x="29" y="48"/>
                      </a:lnTo>
                      <a:lnTo>
                        <a:pt x="78" y="41"/>
                      </a:lnTo>
                      <a:lnTo>
                        <a:pt x="29" y="48"/>
                      </a:lnTo>
                      <a:lnTo>
                        <a:pt x="59" y="66"/>
                      </a:lnTo>
                      <a:lnTo>
                        <a:pt x="78" y="41"/>
                      </a:lnTo>
                      <a:lnTo>
                        <a:pt x="21" y="23"/>
                      </a:lnTo>
                      <a:close/>
                    </a:path>
                  </a:pathLst>
                </a:custGeom>
                <a:solidFill>
                  <a:srgbClr val="FF0066"/>
                </a:solidFill>
                <a:ln w="9525">
                  <a:noFill/>
                  <a:round/>
                  <a:headEnd/>
                  <a:tailEnd/>
                </a:ln>
              </p:spPr>
              <p:txBody>
                <a:bodyPr/>
                <a:lstStyle/>
                <a:p>
                  <a:pPr>
                    <a:defRPr/>
                  </a:pPr>
                  <a:endParaRPr lang="en-GB"/>
                </a:p>
              </p:txBody>
            </p:sp>
            <p:sp>
              <p:nvSpPr>
                <p:cNvPr id="1391660" name="Freeform 44"/>
                <p:cNvSpPr>
                  <a:spLocks/>
                </p:cNvSpPr>
                <p:nvPr/>
              </p:nvSpPr>
              <p:spPr bwMode="auto">
                <a:xfrm>
                  <a:off x="3625" y="2519"/>
                  <a:ext cx="81" cy="45"/>
                </a:xfrm>
                <a:custGeom>
                  <a:avLst/>
                  <a:gdLst/>
                  <a:ahLst/>
                  <a:cxnLst>
                    <a:cxn ang="0">
                      <a:pos x="80" y="43"/>
                    </a:cxn>
                    <a:cxn ang="0">
                      <a:pos x="23" y="42"/>
                    </a:cxn>
                    <a:cxn ang="0">
                      <a:pos x="0" y="72"/>
                    </a:cxn>
                    <a:cxn ang="0">
                      <a:pos x="57" y="90"/>
                    </a:cxn>
                    <a:cxn ang="0">
                      <a:pos x="80" y="60"/>
                    </a:cxn>
                    <a:cxn ang="0">
                      <a:pos x="23" y="59"/>
                    </a:cxn>
                    <a:cxn ang="0">
                      <a:pos x="80" y="43"/>
                    </a:cxn>
                    <a:cxn ang="0">
                      <a:pos x="54" y="0"/>
                    </a:cxn>
                    <a:cxn ang="0">
                      <a:pos x="23" y="42"/>
                    </a:cxn>
                    <a:cxn ang="0">
                      <a:pos x="80" y="43"/>
                    </a:cxn>
                  </a:cxnLst>
                  <a:rect l="0" t="0" r="r" b="b"/>
                  <a:pathLst>
                    <a:path w="80" h="90">
                      <a:moveTo>
                        <a:pt x="80" y="43"/>
                      </a:moveTo>
                      <a:lnTo>
                        <a:pt x="23" y="42"/>
                      </a:lnTo>
                      <a:lnTo>
                        <a:pt x="0" y="72"/>
                      </a:lnTo>
                      <a:lnTo>
                        <a:pt x="57" y="90"/>
                      </a:lnTo>
                      <a:lnTo>
                        <a:pt x="80" y="60"/>
                      </a:lnTo>
                      <a:lnTo>
                        <a:pt x="23" y="59"/>
                      </a:lnTo>
                      <a:lnTo>
                        <a:pt x="80" y="43"/>
                      </a:lnTo>
                      <a:lnTo>
                        <a:pt x="54" y="0"/>
                      </a:lnTo>
                      <a:lnTo>
                        <a:pt x="23" y="42"/>
                      </a:lnTo>
                      <a:lnTo>
                        <a:pt x="80" y="43"/>
                      </a:lnTo>
                      <a:close/>
                    </a:path>
                  </a:pathLst>
                </a:custGeom>
                <a:solidFill>
                  <a:srgbClr val="FF0066"/>
                </a:solidFill>
                <a:ln w="9525">
                  <a:noFill/>
                  <a:round/>
                  <a:headEnd/>
                  <a:tailEnd/>
                </a:ln>
              </p:spPr>
              <p:txBody>
                <a:bodyPr/>
                <a:lstStyle/>
                <a:p>
                  <a:pPr>
                    <a:defRPr/>
                  </a:pPr>
                  <a:endParaRPr lang="en-GB"/>
                </a:p>
              </p:txBody>
            </p:sp>
            <p:sp>
              <p:nvSpPr>
                <p:cNvPr id="1391661" name="Freeform 45"/>
                <p:cNvSpPr>
                  <a:spLocks/>
                </p:cNvSpPr>
                <p:nvPr/>
              </p:nvSpPr>
              <p:spPr bwMode="auto">
                <a:xfrm>
                  <a:off x="3649" y="2539"/>
                  <a:ext cx="76" cy="45"/>
                </a:xfrm>
                <a:custGeom>
                  <a:avLst/>
                  <a:gdLst/>
                  <a:ahLst/>
                  <a:cxnLst>
                    <a:cxn ang="0">
                      <a:pos x="21" y="28"/>
                    </a:cxn>
                    <a:cxn ang="0">
                      <a:pos x="76" y="30"/>
                    </a:cxn>
                    <a:cxn ang="0">
                      <a:pos x="57" y="0"/>
                    </a:cxn>
                    <a:cxn ang="0">
                      <a:pos x="0" y="16"/>
                    </a:cxn>
                    <a:cxn ang="0">
                      <a:pos x="19" y="46"/>
                    </a:cxn>
                    <a:cxn ang="0">
                      <a:pos x="75" y="48"/>
                    </a:cxn>
                    <a:cxn ang="0">
                      <a:pos x="19" y="46"/>
                    </a:cxn>
                    <a:cxn ang="0">
                      <a:pos x="46" y="86"/>
                    </a:cxn>
                    <a:cxn ang="0">
                      <a:pos x="75" y="48"/>
                    </a:cxn>
                    <a:cxn ang="0">
                      <a:pos x="21" y="28"/>
                    </a:cxn>
                  </a:cxnLst>
                  <a:rect l="0" t="0" r="r" b="b"/>
                  <a:pathLst>
                    <a:path w="76" h="86">
                      <a:moveTo>
                        <a:pt x="21" y="28"/>
                      </a:moveTo>
                      <a:lnTo>
                        <a:pt x="76" y="30"/>
                      </a:lnTo>
                      <a:lnTo>
                        <a:pt x="57" y="0"/>
                      </a:lnTo>
                      <a:lnTo>
                        <a:pt x="0" y="16"/>
                      </a:lnTo>
                      <a:lnTo>
                        <a:pt x="19" y="46"/>
                      </a:lnTo>
                      <a:lnTo>
                        <a:pt x="75" y="48"/>
                      </a:lnTo>
                      <a:lnTo>
                        <a:pt x="19" y="46"/>
                      </a:lnTo>
                      <a:lnTo>
                        <a:pt x="46" y="86"/>
                      </a:lnTo>
                      <a:lnTo>
                        <a:pt x="75" y="48"/>
                      </a:lnTo>
                      <a:lnTo>
                        <a:pt x="21" y="28"/>
                      </a:lnTo>
                      <a:close/>
                    </a:path>
                  </a:pathLst>
                </a:custGeom>
                <a:solidFill>
                  <a:srgbClr val="FF0066"/>
                </a:solidFill>
                <a:ln w="9525">
                  <a:noFill/>
                  <a:round/>
                  <a:headEnd/>
                  <a:tailEnd/>
                </a:ln>
              </p:spPr>
              <p:txBody>
                <a:bodyPr/>
                <a:lstStyle/>
                <a:p>
                  <a:pPr>
                    <a:defRPr/>
                  </a:pPr>
                  <a:endParaRPr lang="en-GB"/>
                </a:p>
              </p:txBody>
            </p:sp>
            <p:sp>
              <p:nvSpPr>
                <p:cNvPr id="1391662" name="Freeform 46"/>
                <p:cNvSpPr>
                  <a:spLocks/>
                </p:cNvSpPr>
                <p:nvPr/>
              </p:nvSpPr>
              <p:spPr bwMode="auto">
                <a:xfrm>
                  <a:off x="3668" y="2511"/>
                  <a:ext cx="86" cy="52"/>
                </a:xfrm>
                <a:custGeom>
                  <a:avLst/>
                  <a:gdLst/>
                  <a:ahLst/>
                  <a:cxnLst>
                    <a:cxn ang="0">
                      <a:pos x="84" y="58"/>
                    </a:cxn>
                    <a:cxn ang="0">
                      <a:pos x="27" y="51"/>
                    </a:cxn>
                    <a:cxn ang="0">
                      <a:pos x="0" y="84"/>
                    </a:cxn>
                    <a:cxn ang="0">
                      <a:pos x="54" y="104"/>
                    </a:cxn>
                    <a:cxn ang="0">
                      <a:pos x="80" y="72"/>
                    </a:cxn>
                    <a:cxn ang="0">
                      <a:pos x="23" y="65"/>
                    </a:cxn>
                    <a:cxn ang="0">
                      <a:pos x="84" y="58"/>
                    </a:cxn>
                    <a:cxn ang="0">
                      <a:pos x="67" y="0"/>
                    </a:cxn>
                    <a:cxn ang="0">
                      <a:pos x="27" y="51"/>
                    </a:cxn>
                    <a:cxn ang="0">
                      <a:pos x="84" y="58"/>
                    </a:cxn>
                  </a:cxnLst>
                  <a:rect l="0" t="0" r="r" b="b"/>
                  <a:pathLst>
                    <a:path w="84" h="104">
                      <a:moveTo>
                        <a:pt x="84" y="58"/>
                      </a:moveTo>
                      <a:lnTo>
                        <a:pt x="27" y="51"/>
                      </a:lnTo>
                      <a:lnTo>
                        <a:pt x="0" y="84"/>
                      </a:lnTo>
                      <a:lnTo>
                        <a:pt x="54" y="104"/>
                      </a:lnTo>
                      <a:lnTo>
                        <a:pt x="80" y="72"/>
                      </a:lnTo>
                      <a:lnTo>
                        <a:pt x="23" y="65"/>
                      </a:lnTo>
                      <a:lnTo>
                        <a:pt x="84" y="58"/>
                      </a:lnTo>
                      <a:lnTo>
                        <a:pt x="67" y="0"/>
                      </a:lnTo>
                      <a:lnTo>
                        <a:pt x="27" y="51"/>
                      </a:lnTo>
                      <a:lnTo>
                        <a:pt x="84" y="58"/>
                      </a:lnTo>
                      <a:close/>
                    </a:path>
                  </a:pathLst>
                </a:custGeom>
                <a:solidFill>
                  <a:srgbClr val="FF0066"/>
                </a:solidFill>
                <a:ln w="9525">
                  <a:noFill/>
                  <a:round/>
                  <a:headEnd/>
                  <a:tailEnd/>
                </a:ln>
              </p:spPr>
              <p:txBody>
                <a:bodyPr/>
                <a:lstStyle/>
                <a:p>
                  <a:pPr>
                    <a:defRPr/>
                  </a:pPr>
                  <a:endParaRPr lang="en-GB"/>
                </a:p>
              </p:txBody>
            </p:sp>
            <p:sp>
              <p:nvSpPr>
                <p:cNvPr id="1391663" name="Freeform 47"/>
                <p:cNvSpPr>
                  <a:spLocks/>
                </p:cNvSpPr>
                <p:nvPr/>
              </p:nvSpPr>
              <p:spPr bwMode="auto">
                <a:xfrm>
                  <a:off x="3692" y="2541"/>
                  <a:ext cx="72" cy="40"/>
                </a:xfrm>
                <a:custGeom>
                  <a:avLst/>
                  <a:gdLst/>
                  <a:ahLst/>
                  <a:cxnLst>
                    <a:cxn ang="0">
                      <a:pos x="17" y="22"/>
                    </a:cxn>
                    <a:cxn ang="0">
                      <a:pos x="71" y="32"/>
                    </a:cxn>
                    <a:cxn ang="0">
                      <a:pos x="61" y="0"/>
                    </a:cxn>
                    <a:cxn ang="0">
                      <a:pos x="0" y="7"/>
                    </a:cxn>
                    <a:cxn ang="0">
                      <a:pos x="10" y="40"/>
                    </a:cxn>
                    <a:cxn ang="0">
                      <a:pos x="63" y="50"/>
                    </a:cxn>
                    <a:cxn ang="0">
                      <a:pos x="10" y="40"/>
                    </a:cxn>
                    <a:cxn ang="0">
                      <a:pos x="21" y="80"/>
                    </a:cxn>
                    <a:cxn ang="0">
                      <a:pos x="63" y="50"/>
                    </a:cxn>
                    <a:cxn ang="0">
                      <a:pos x="17" y="22"/>
                    </a:cxn>
                  </a:cxnLst>
                  <a:rect l="0" t="0" r="r" b="b"/>
                  <a:pathLst>
                    <a:path w="71" h="80">
                      <a:moveTo>
                        <a:pt x="17" y="22"/>
                      </a:moveTo>
                      <a:lnTo>
                        <a:pt x="71" y="32"/>
                      </a:lnTo>
                      <a:lnTo>
                        <a:pt x="61" y="0"/>
                      </a:lnTo>
                      <a:lnTo>
                        <a:pt x="0" y="7"/>
                      </a:lnTo>
                      <a:lnTo>
                        <a:pt x="10" y="40"/>
                      </a:lnTo>
                      <a:lnTo>
                        <a:pt x="63" y="50"/>
                      </a:lnTo>
                      <a:lnTo>
                        <a:pt x="10" y="40"/>
                      </a:lnTo>
                      <a:lnTo>
                        <a:pt x="21" y="80"/>
                      </a:lnTo>
                      <a:lnTo>
                        <a:pt x="63" y="50"/>
                      </a:lnTo>
                      <a:lnTo>
                        <a:pt x="17" y="22"/>
                      </a:lnTo>
                      <a:close/>
                    </a:path>
                  </a:pathLst>
                </a:custGeom>
                <a:solidFill>
                  <a:srgbClr val="FF0066"/>
                </a:solidFill>
                <a:ln w="9525">
                  <a:noFill/>
                  <a:round/>
                  <a:headEnd/>
                  <a:tailEnd/>
                </a:ln>
              </p:spPr>
              <p:txBody>
                <a:bodyPr/>
                <a:lstStyle/>
                <a:p>
                  <a:pPr>
                    <a:defRPr/>
                  </a:pPr>
                  <a:endParaRPr lang="en-GB"/>
                </a:p>
              </p:txBody>
            </p:sp>
            <p:sp>
              <p:nvSpPr>
                <p:cNvPr id="1391664" name="Freeform 48"/>
                <p:cNvSpPr>
                  <a:spLocks/>
                </p:cNvSpPr>
                <p:nvPr/>
              </p:nvSpPr>
              <p:spPr bwMode="auto">
                <a:xfrm>
                  <a:off x="3711" y="2514"/>
                  <a:ext cx="100" cy="52"/>
                </a:xfrm>
                <a:custGeom>
                  <a:avLst/>
                  <a:gdLst/>
                  <a:ahLst/>
                  <a:cxnLst>
                    <a:cxn ang="0">
                      <a:pos x="90" y="65"/>
                    </a:cxn>
                    <a:cxn ang="0">
                      <a:pos x="36" y="48"/>
                    </a:cxn>
                    <a:cxn ang="0">
                      <a:pos x="0" y="74"/>
                    </a:cxn>
                    <a:cxn ang="0">
                      <a:pos x="46" y="102"/>
                    </a:cxn>
                    <a:cxn ang="0">
                      <a:pos x="82" y="76"/>
                    </a:cxn>
                    <a:cxn ang="0">
                      <a:pos x="29" y="59"/>
                    </a:cxn>
                    <a:cxn ang="0">
                      <a:pos x="90" y="65"/>
                    </a:cxn>
                    <a:cxn ang="0">
                      <a:pos x="101" y="0"/>
                    </a:cxn>
                    <a:cxn ang="0">
                      <a:pos x="36" y="48"/>
                    </a:cxn>
                    <a:cxn ang="0">
                      <a:pos x="90" y="65"/>
                    </a:cxn>
                  </a:cxnLst>
                  <a:rect l="0" t="0" r="r" b="b"/>
                  <a:pathLst>
                    <a:path w="101" h="102">
                      <a:moveTo>
                        <a:pt x="90" y="65"/>
                      </a:moveTo>
                      <a:lnTo>
                        <a:pt x="36" y="48"/>
                      </a:lnTo>
                      <a:lnTo>
                        <a:pt x="0" y="74"/>
                      </a:lnTo>
                      <a:lnTo>
                        <a:pt x="46" y="102"/>
                      </a:lnTo>
                      <a:lnTo>
                        <a:pt x="82" y="76"/>
                      </a:lnTo>
                      <a:lnTo>
                        <a:pt x="29" y="59"/>
                      </a:lnTo>
                      <a:lnTo>
                        <a:pt x="90" y="65"/>
                      </a:lnTo>
                      <a:lnTo>
                        <a:pt x="101" y="0"/>
                      </a:lnTo>
                      <a:lnTo>
                        <a:pt x="36" y="48"/>
                      </a:lnTo>
                      <a:lnTo>
                        <a:pt x="90" y="65"/>
                      </a:lnTo>
                      <a:close/>
                    </a:path>
                  </a:pathLst>
                </a:custGeom>
                <a:solidFill>
                  <a:srgbClr val="FF0066"/>
                </a:solidFill>
                <a:ln w="9525">
                  <a:noFill/>
                  <a:round/>
                  <a:headEnd/>
                  <a:tailEnd/>
                </a:ln>
              </p:spPr>
              <p:txBody>
                <a:bodyPr/>
                <a:lstStyle/>
                <a:p>
                  <a:pPr>
                    <a:defRPr/>
                  </a:pPr>
                  <a:endParaRPr lang="en-GB"/>
                </a:p>
              </p:txBody>
            </p:sp>
            <p:sp>
              <p:nvSpPr>
                <p:cNvPr id="1391665" name="Freeform 49"/>
                <p:cNvSpPr>
                  <a:spLocks/>
                </p:cNvSpPr>
                <p:nvPr/>
              </p:nvSpPr>
              <p:spPr bwMode="auto">
                <a:xfrm>
                  <a:off x="3726" y="2544"/>
                  <a:ext cx="72" cy="42"/>
                </a:xfrm>
                <a:custGeom>
                  <a:avLst/>
                  <a:gdLst/>
                  <a:ahLst/>
                  <a:cxnLst>
                    <a:cxn ang="0">
                      <a:pos x="24" y="26"/>
                    </a:cxn>
                    <a:cxn ang="0">
                      <a:pos x="68" y="47"/>
                    </a:cxn>
                    <a:cxn ang="0">
                      <a:pos x="76" y="6"/>
                    </a:cxn>
                    <a:cxn ang="0">
                      <a:pos x="15" y="0"/>
                    </a:cxn>
                    <a:cxn ang="0">
                      <a:pos x="7" y="42"/>
                    </a:cxn>
                    <a:cxn ang="0">
                      <a:pos x="51" y="63"/>
                    </a:cxn>
                    <a:cxn ang="0">
                      <a:pos x="7" y="42"/>
                    </a:cxn>
                    <a:cxn ang="0">
                      <a:pos x="0" y="84"/>
                    </a:cxn>
                    <a:cxn ang="0">
                      <a:pos x="51" y="63"/>
                    </a:cxn>
                    <a:cxn ang="0">
                      <a:pos x="24" y="26"/>
                    </a:cxn>
                  </a:cxnLst>
                  <a:rect l="0" t="0" r="r" b="b"/>
                  <a:pathLst>
                    <a:path w="76" h="84">
                      <a:moveTo>
                        <a:pt x="24" y="26"/>
                      </a:moveTo>
                      <a:lnTo>
                        <a:pt x="68" y="47"/>
                      </a:lnTo>
                      <a:lnTo>
                        <a:pt x="76" y="6"/>
                      </a:lnTo>
                      <a:lnTo>
                        <a:pt x="15" y="0"/>
                      </a:lnTo>
                      <a:lnTo>
                        <a:pt x="7" y="42"/>
                      </a:lnTo>
                      <a:lnTo>
                        <a:pt x="51" y="63"/>
                      </a:lnTo>
                      <a:lnTo>
                        <a:pt x="7" y="42"/>
                      </a:lnTo>
                      <a:lnTo>
                        <a:pt x="0" y="84"/>
                      </a:lnTo>
                      <a:lnTo>
                        <a:pt x="51" y="63"/>
                      </a:lnTo>
                      <a:lnTo>
                        <a:pt x="24" y="26"/>
                      </a:lnTo>
                      <a:close/>
                    </a:path>
                  </a:pathLst>
                </a:custGeom>
                <a:solidFill>
                  <a:srgbClr val="FF0066"/>
                </a:solidFill>
                <a:ln w="9525">
                  <a:noFill/>
                  <a:round/>
                  <a:headEnd/>
                  <a:tailEnd/>
                </a:ln>
              </p:spPr>
              <p:txBody>
                <a:bodyPr/>
                <a:lstStyle/>
                <a:p>
                  <a:pPr>
                    <a:defRPr/>
                  </a:pPr>
                  <a:endParaRPr lang="en-GB"/>
                </a:p>
              </p:txBody>
            </p:sp>
            <p:sp>
              <p:nvSpPr>
                <p:cNvPr id="1391666" name="Freeform 50"/>
                <p:cNvSpPr>
                  <a:spLocks/>
                </p:cNvSpPr>
                <p:nvPr/>
              </p:nvSpPr>
              <p:spPr bwMode="auto">
                <a:xfrm>
                  <a:off x="3750" y="2531"/>
                  <a:ext cx="134" cy="45"/>
                </a:xfrm>
                <a:custGeom>
                  <a:avLst/>
                  <a:gdLst/>
                  <a:ahLst/>
                  <a:cxnLst>
                    <a:cxn ang="0">
                      <a:pos x="96" y="57"/>
                    </a:cxn>
                    <a:cxn ang="0">
                      <a:pos x="54" y="30"/>
                    </a:cxn>
                    <a:cxn ang="0">
                      <a:pos x="0" y="49"/>
                    </a:cxn>
                    <a:cxn ang="0">
                      <a:pos x="27" y="86"/>
                    </a:cxn>
                    <a:cxn ang="0">
                      <a:pos x="80" y="66"/>
                    </a:cxn>
                    <a:cxn ang="0">
                      <a:pos x="39" y="39"/>
                    </a:cxn>
                    <a:cxn ang="0">
                      <a:pos x="96" y="57"/>
                    </a:cxn>
                    <a:cxn ang="0">
                      <a:pos x="134" y="0"/>
                    </a:cxn>
                    <a:cxn ang="0">
                      <a:pos x="54" y="30"/>
                    </a:cxn>
                    <a:cxn ang="0">
                      <a:pos x="96" y="57"/>
                    </a:cxn>
                  </a:cxnLst>
                  <a:rect l="0" t="0" r="r" b="b"/>
                  <a:pathLst>
                    <a:path w="134" h="86">
                      <a:moveTo>
                        <a:pt x="96" y="57"/>
                      </a:moveTo>
                      <a:lnTo>
                        <a:pt x="54" y="30"/>
                      </a:lnTo>
                      <a:lnTo>
                        <a:pt x="0" y="49"/>
                      </a:lnTo>
                      <a:lnTo>
                        <a:pt x="27" y="86"/>
                      </a:lnTo>
                      <a:lnTo>
                        <a:pt x="80" y="66"/>
                      </a:lnTo>
                      <a:lnTo>
                        <a:pt x="39" y="39"/>
                      </a:lnTo>
                      <a:lnTo>
                        <a:pt x="96" y="57"/>
                      </a:lnTo>
                      <a:lnTo>
                        <a:pt x="134" y="0"/>
                      </a:lnTo>
                      <a:lnTo>
                        <a:pt x="54" y="30"/>
                      </a:lnTo>
                      <a:lnTo>
                        <a:pt x="96" y="57"/>
                      </a:lnTo>
                      <a:close/>
                    </a:path>
                  </a:pathLst>
                </a:custGeom>
                <a:solidFill>
                  <a:srgbClr val="FF0066"/>
                </a:solidFill>
                <a:ln w="9525">
                  <a:noFill/>
                  <a:round/>
                  <a:headEnd/>
                  <a:tailEnd/>
                </a:ln>
              </p:spPr>
              <p:txBody>
                <a:bodyPr/>
                <a:lstStyle/>
                <a:p>
                  <a:pPr>
                    <a:defRPr/>
                  </a:pPr>
                  <a:endParaRPr lang="en-GB"/>
                </a:p>
              </p:txBody>
            </p:sp>
            <p:sp>
              <p:nvSpPr>
                <p:cNvPr id="1391667" name="Freeform 51"/>
                <p:cNvSpPr>
                  <a:spLocks/>
                </p:cNvSpPr>
                <p:nvPr/>
              </p:nvSpPr>
              <p:spPr bwMode="auto">
                <a:xfrm>
                  <a:off x="3731" y="2554"/>
                  <a:ext cx="115" cy="37"/>
                </a:xfrm>
                <a:custGeom>
                  <a:avLst/>
                  <a:gdLst/>
                  <a:ahLst/>
                  <a:cxnLst>
                    <a:cxn ang="0">
                      <a:pos x="50" y="27"/>
                    </a:cxn>
                    <a:cxn ang="0">
                      <a:pos x="84" y="57"/>
                    </a:cxn>
                    <a:cxn ang="0">
                      <a:pos x="111" y="18"/>
                    </a:cxn>
                    <a:cxn ang="0">
                      <a:pos x="54" y="0"/>
                    </a:cxn>
                    <a:cxn ang="0">
                      <a:pos x="27" y="39"/>
                    </a:cxn>
                    <a:cxn ang="0">
                      <a:pos x="61" y="69"/>
                    </a:cxn>
                    <a:cxn ang="0">
                      <a:pos x="27" y="39"/>
                    </a:cxn>
                    <a:cxn ang="0">
                      <a:pos x="0" y="77"/>
                    </a:cxn>
                    <a:cxn ang="0">
                      <a:pos x="61" y="69"/>
                    </a:cxn>
                    <a:cxn ang="0">
                      <a:pos x="50" y="27"/>
                    </a:cxn>
                  </a:cxnLst>
                  <a:rect l="0" t="0" r="r" b="b"/>
                  <a:pathLst>
                    <a:path w="111" h="77">
                      <a:moveTo>
                        <a:pt x="50" y="27"/>
                      </a:moveTo>
                      <a:lnTo>
                        <a:pt x="84" y="57"/>
                      </a:lnTo>
                      <a:lnTo>
                        <a:pt x="111" y="18"/>
                      </a:lnTo>
                      <a:lnTo>
                        <a:pt x="54" y="0"/>
                      </a:lnTo>
                      <a:lnTo>
                        <a:pt x="27" y="39"/>
                      </a:lnTo>
                      <a:lnTo>
                        <a:pt x="61" y="69"/>
                      </a:lnTo>
                      <a:lnTo>
                        <a:pt x="27" y="39"/>
                      </a:lnTo>
                      <a:lnTo>
                        <a:pt x="0" y="77"/>
                      </a:lnTo>
                      <a:lnTo>
                        <a:pt x="61" y="69"/>
                      </a:lnTo>
                      <a:lnTo>
                        <a:pt x="50" y="27"/>
                      </a:lnTo>
                      <a:close/>
                    </a:path>
                  </a:pathLst>
                </a:custGeom>
                <a:solidFill>
                  <a:srgbClr val="FF0066"/>
                </a:solidFill>
                <a:ln w="9525">
                  <a:noFill/>
                  <a:round/>
                  <a:headEnd/>
                  <a:tailEnd/>
                </a:ln>
              </p:spPr>
              <p:txBody>
                <a:bodyPr/>
                <a:lstStyle/>
                <a:p>
                  <a:pPr>
                    <a:defRPr/>
                  </a:pPr>
                  <a:endParaRPr lang="en-GB"/>
                </a:p>
              </p:txBody>
            </p:sp>
            <p:sp>
              <p:nvSpPr>
                <p:cNvPr id="1391668" name="Freeform 52"/>
                <p:cNvSpPr>
                  <a:spLocks/>
                </p:cNvSpPr>
                <p:nvPr/>
              </p:nvSpPr>
              <p:spPr bwMode="auto">
                <a:xfrm>
                  <a:off x="3783" y="2554"/>
                  <a:ext cx="172" cy="32"/>
                </a:xfrm>
                <a:custGeom>
                  <a:avLst/>
                  <a:gdLst/>
                  <a:ahLst/>
                  <a:cxnLst>
                    <a:cxn ang="0">
                      <a:pos x="87" y="51"/>
                    </a:cxn>
                    <a:cxn ang="0">
                      <a:pos x="61" y="15"/>
                    </a:cxn>
                    <a:cxn ang="0">
                      <a:pos x="0" y="22"/>
                    </a:cxn>
                    <a:cxn ang="0">
                      <a:pos x="11" y="64"/>
                    </a:cxn>
                    <a:cxn ang="0">
                      <a:pos x="72" y="56"/>
                    </a:cxn>
                    <a:cxn ang="0">
                      <a:pos x="45" y="20"/>
                    </a:cxn>
                    <a:cxn ang="0">
                      <a:pos x="87" y="51"/>
                    </a:cxn>
                    <a:cxn ang="0">
                      <a:pos x="173" y="0"/>
                    </a:cxn>
                    <a:cxn ang="0">
                      <a:pos x="61" y="15"/>
                    </a:cxn>
                    <a:cxn ang="0">
                      <a:pos x="87" y="51"/>
                    </a:cxn>
                  </a:cxnLst>
                  <a:rect l="0" t="0" r="r" b="b"/>
                  <a:pathLst>
                    <a:path w="173" h="64">
                      <a:moveTo>
                        <a:pt x="87" y="51"/>
                      </a:moveTo>
                      <a:lnTo>
                        <a:pt x="61" y="15"/>
                      </a:lnTo>
                      <a:lnTo>
                        <a:pt x="0" y="22"/>
                      </a:lnTo>
                      <a:lnTo>
                        <a:pt x="11" y="64"/>
                      </a:lnTo>
                      <a:lnTo>
                        <a:pt x="72" y="56"/>
                      </a:lnTo>
                      <a:lnTo>
                        <a:pt x="45" y="20"/>
                      </a:lnTo>
                      <a:lnTo>
                        <a:pt x="87" y="51"/>
                      </a:lnTo>
                      <a:lnTo>
                        <a:pt x="173" y="0"/>
                      </a:lnTo>
                      <a:lnTo>
                        <a:pt x="61" y="15"/>
                      </a:lnTo>
                      <a:lnTo>
                        <a:pt x="87" y="51"/>
                      </a:lnTo>
                      <a:close/>
                    </a:path>
                  </a:pathLst>
                </a:custGeom>
                <a:solidFill>
                  <a:srgbClr val="FF0066"/>
                </a:solidFill>
                <a:ln w="9525">
                  <a:noFill/>
                  <a:round/>
                  <a:headEnd/>
                  <a:tailEnd/>
                </a:ln>
              </p:spPr>
              <p:txBody>
                <a:bodyPr/>
                <a:lstStyle/>
                <a:p>
                  <a:pPr>
                    <a:defRPr/>
                  </a:pPr>
                  <a:endParaRPr lang="en-GB"/>
                </a:p>
              </p:txBody>
            </p:sp>
            <p:sp>
              <p:nvSpPr>
                <p:cNvPr id="1391669" name="Freeform 53"/>
                <p:cNvSpPr>
                  <a:spLocks/>
                </p:cNvSpPr>
                <p:nvPr/>
              </p:nvSpPr>
              <p:spPr bwMode="auto">
                <a:xfrm>
                  <a:off x="3740" y="2564"/>
                  <a:ext cx="129" cy="32"/>
                </a:xfrm>
                <a:custGeom>
                  <a:avLst/>
                  <a:gdLst/>
                  <a:ahLst/>
                  <a:cxnLst>
                    <a:cxn ang="0">
                      <a:pos x="74" y="21"/>
                    </a:cxn>
                    <a:cxn ang="0">
                      <a:pos x="88" y="57"/>
                    </a:cxn>
                    <a:cxn ang="0">
                      <a:pos x="131" y="31"/>
                    </a:cxn>
                    <a:cxn ang="0">
                      <a:pos x="89" y="0"/>
                    </a:cxn>
                    <a:cxn ang="0">
                      <a:pos x="46" y="26"/>
                    </a:cxn>
                    <a:cxn ang="0">
                      <a:pos x="59" y="62"/>
                    </a:cxn>
                    <a:cxn ang="0">
                      <a:pos x="46" y="26"/>
                    </a:cxn>
                    <a:cxn ang="0">
                      <a:pos x="0" y="52"/>
                    </a:cxn>
                    <a:cxn ang="0">
                      <a:pos x="59" y="62"/>
                    </a:cxn>
                    <a:cxn ang="0">
                      <a:pos x="74" y="21"/>
                    </a:cxn>
                  </a:cxnLst>
                  <a:rect l="0" t="0" r="r" b="b"/>
                  <a:pathLst>
                    <a:path w="131" h="62">
                      <a:moveTo>
                        <a:pt x="74" y="21"/>
                      </a:moveTo>
                      <a:lnTo>
                        <a:pt x="88" y="57"/>
                      </a:lnTo>
                      <a:lnTo>
                        <a:pt x="131" y="31"/>
                      </a:lnTo>
                      <a:lnTo>
                        <a:pt x="89" y="0"/>
                      </a:lnTo>
                      <a:lnTo>
                        <a:pt x="46" y="26"/>
                      </a:lnTo>
                      <a:lnTo>
                        <a:pt x="59" y="62"/>
                      </a:lnTo>
                      <a:lnTo>
                        <a:pt x="46" y="26"/>
                      </a:lnTo>
                      <a:lnTo>
                        <a:pt x="0" y="52"/>
                      </a:lnTo>
                      <a:lnTo>
                        <a:pt x="59" y="62"/>
                      </a:lnTo>
                      <a:lnTo>
                        <a:pt x="74" y="21"/>
                      </a:lnTo>
                      <a:close/>
                    </a:path>
                  </a:pathLst>
                </a:custGeom>
                <a:solidFill>
                  <a:srgbClr val="FF0066"/>
                </a:solidFill>
                <a:ln w="9525">
                  <a:noFill/>
                  <a:round/>
                  <a:headEnd/>
                  <a:tailEnd/>
                </a:ln>
              </p:spPr>
              <p:txBody>
                <a:bodyPr/>
                <a:lstStyle/>
                <a:p>
                  <a:pPr>
                    <a:defRPr/>
                  </a:pPr>
                  <a:endParaRPr lang="en-GB"/>
                </a:p>
              </p:txBody>
            </p:sp>
            <p:sp>
              <p:nvSpPr>
                <p:cNvPr id="1391670" name="Freeform 54"/>
                <p:cNvSpPr>
                  <a:spLocks/>
                </p:cNvSpPr>
                <p:nvPr/>
              </p:nvSpPr>
              <p:spPr bwMode="auto">
                <a:xfrm>
                  <a:off x="3797" y="2573"/>
                  <a:ext cx="129" cy="25"/>
                </a:xfrm>
                <a:custGeom>
                  <a:avLst/>
                  <a:gdLst/>
                  <a:ahLst/>
                  <a:cxnLst>
                    <a:cxn ang="0">
                      <a:pos x="78" y="46"/>
                    </a:cxn>
                    <a:cxn ang="0">
                      <a:pos x="67" y="9"/>
                    </a:cxn>
                    <a:cxn ang="0">
                      <a:pos x="15" y="0"/>
                    </a:cxn>
                    <a:cxn ang="0">
                      <a:pos x="0" y="41"/>
                    </a:cxn>
                    <a:cxn ang="0">
                      <a:pos x="51" y="50"/>
                    </a:cxn>
                    <a:cxn ang="0">
                      <a:pos x="40" y="13"/>
                    </a:cxn>
                    <a:cxn ang="0">
                      <a:pos x="78" y="46"/>
                    </a:cxn>
                    <a:cxn ang="0">
                      <a:pos x="130" y="20"/>
                    </a:cxn>
                    <a:cxn ang="0">
                      <a:pos x="67" y="9"/>
                    </a:cxn>
                    <a:cxn ang="0">
                      <a:pos x="78" y="46"/>
                    </a:cxn>
                  </a:cxnLst>
                  <a:rect l="0" t="0" r="r" b="b"/>
                  <a:pathLst>
                    <a:path w="130" h="50">
                      <a:moveTo>
                        <a:pt x="78" y="46"/>
                      </a:moveTo>
                      <a:lnTo>
                        <a:pt x="67" y="9"/>
                      </a:lnTo>
                      <a:lnTo>
                        <a:pt x="15" y="0"/>
                      </a:lnTo>
                      <a:lnTo>
                        <a:pt x="0" y="41"/>
                      </a:lnTo>
                      <a:lnTo>
                        <a:pt x="51" y="50"/>
                      </a:lnTo>
                      <a:lnTo>
                        <a:pt x="40" y="13"/>
                      </a:lnTo>
                      <a:lnTo>
                        <a:pt x="78" y="46"/>
                      </a:lnTo>
                      <a:lnTo>
                        <a:pt x="130" y="20"/>
                      </a:lnTo>
                      <a:lnTo>
                        <a:pt x="67" y="9"/>
                      </a:lnTo>
                      <a:lnTo>
                        <a:pt x="78" y="46"/>
                      </a:lnTo>
                      <a:close/>
                    </a:path>
                  </a:pathLst>
                </a:custGeom>
                <a:solidFill>
                  <a:srgbClr val="FF0066"/>
                </a:solidFill>
                <a:ln w="9525">
                  <a:noFill/>
                  <a:round/>
                  <a:headEnd/>
                  <a:tailEnd/>
                </a:ln>
              </p:spPr>
              <p:txBody>
                <a:bodyPr/>
                <a:lstStyle/>
                <a:p>
                  <a:pPr>
                    <a:defRPr/>
                  </a:pPr>
                  <a:endParaRPr lang="en-GB"/>
                </a:p>
              </p:txBody>
            </p:sp>
            <p:sp>
              <p:nvSpPr>
                <p:cNvPr id="1391671" name="Freeform 55"/>
                <p:cNvSpPr>
                  <a:spLocks/>
                </p:cNvSpPr>
                <p:nvPr/>
              </p:nvSpPr>
              <p:spPr bwMode="auto">
                <a:xfrm>
                  <a:off x="3754" y="2581"/>
                  <a:ext cx="119" cy="30"/>
                </a:xfrm>
                <a:custGeom>
                  <a:avLst/>
                  <a:gdLst/>
                  <a:ahLst/>
                  <a:cxnLst>
                    <a:cxn ang="0">
                      <a:pos x="73" y="20"/>
                    </a:cxn>
                    <a:cxn ang="0">
                      <a:pos x="78" y="57"/>
                    </a:cxn>
                    <a:cxn ang="0">
                      <a:pos x="122" y="33"/>
                    </a:cxn>
                    <a:cxn ang="0">
                      <a:pos x="84" y="0"/>
                    </a:cxn>
                    <a:cxn ang="0">
                      <a:pos x="40" y="23"/>
                    </a:cxn>
                    <a:cxn ang="0">
                      <a:pos x="46" y="59"/>
                    </a:cxn>
                    <a:cxn ang="0">
                      <a:pos x="40" y="23"/>
                    </a:cxn>
                    <a:cxn ang="0">
                      <a:pos x="0" y="44"/>
                    </a:cxn>
                    <a:cxn ang="0">
                      <a:pos x="46" y="59"/>
                    </a:cxn>
                    <a:cxn ang="0">
                      <a:pos x="73" y="20"/>
                    </a:cxn>
                  </a:cxnLst>
                  <a:rect l="0" t="0" r="r" b="b"/>
                  <a:pathLst>
                    <a:path w="122" h="59">
                      <a:moveTo>
                        <a:pt x="73" y="20"/>
                      </a:moveTo>
                      <a:lnTo>
                        <a:pt x="78" y="57"/>
                      </a:lnTo>
                      <a:lnTo>
                        <a:pt x="122" y="33"/>
                      </a:lnTo>
                      <a:lnTo>
                        <a:pt x="84" y="0"/>
                      </a:lnTo>
                      <a:lnTo>
                        <a:pt x="40" y="23"/>
                      </a:lnTo>
                      <a:lnTo>
                        <a:pt x="46" y="59"/>
                      </a:lnTo>
                      <a:lnTo>
                        <a:pt x="40" y="23"/>
                      </a:lnTo>
                      <a:lnTo>
                        <a:pt x="0" y="44"/>
                      </a:lnTo>
                      <a:lnTo>
                        <a:pt x="46" y="59"/>
                      </a:lnTo>
                      <a:lnTo>
                        <a:pt x="73" y="20"/>
                      </a:lnTo>
                      <a:close/>
                    </a:path>
                  </a:pathLst>
                </a:custGeom>
                <a:solidFill>
                  <a:srgbClr val="FF0066"/>
                </a:solidFill>
                <a:ln w="9525">
                  <a:noFill/>
                  <a:round/>
                  <a:headEnd/>
                  <a:tailEnd/>
                </a:ln>
              </p:spPr>
              <p:txBody>
                <a:bodyPr/>
                <a:lstStyle/>
                <a:p>
                  <a:pPr>
                    <a:defRPr/>
                  </a:pPr>
                  <a:endParaRPr lang="en-GB"/>
                </a:p>
              </p:txBody>
            </p:sp>
            <p:sp>
              <p:nvSpPr>
                <p:cNvPr id="1391672" name="Freeform 56"/>
                <p:cNvSpPr>
                  <a:spLocks/>
                </p:cNvSpPr>
                <p:nvPr/>
              </p:nvSpPr>
              <p:spPr bwMode="auto">
                <a:xfrm>
                  <a:off x="3797" y="2591"/>
                  <a:ext cx="143" cy="27"/>
                </a:xfrm>
                <a:custGeom>
                  <a:avLst/>
                  <a:gdLst/>
                  <a:ahLst/>
                  <a:cxnLst>
                    <a:cxn ang="0">
                      <a:pos x="65" y="55"/>
                    </a:cxn>
                    <a:cxn ang="0">
                      <a:pos x="70" y="15"/>
                    </a:cxn>
                    <a:cxn ang="0">
                      <a:pos x="27" y="0"/>
                    </a:cxn>
                    <a:cxn ang="0">
                      <a:pos x="0" y="39"/>
                    </a:cxn>
                    <a:cxn ang="0">
                      <a:pos x="44" y="54"/>
                    </a:cxn>
                    <a:cxn ang="0">
                      <a:pos x="49" y="13"/>
                    </a:cxn>
                    <a:cxn ang="0">
                      <a:pos x="65" y="55"/>
                    </a:cxn>
                    <a:cxn ang="0">
                      <a:pos x="143" y="38"/>
                    </a:cxn>
                    <a:cxn ang="0">
                      <a:pos x="70" y="15"/>
                    </a:cxn>
                    <a:cxn ang="0">
                      <a:pos x="65" y="55"/>
                    </a:cxn>
                  </a:cxnLst>
                  <a:rect l="0" t="0" r="r" b="b"/>
                  <a:pathLst>
                    <a:path w="143" h="55">
                      <a:moveTo>
                        <a:pt x="65" y="55"/>
                      </a:moveTo>
                      <a:lnTo>
                        <a:pt x="70" y="15"/>
                      </a:lnTo>
                      <a:lnTo>
                        <a:pt x="27" y="0"/>
                      </a:lnTo>
                      <a:lnTo>
                        <a:pt x="0" y="39"/>
                      </a:lnTo>
                      <a:lnTo>
                        <a:pt x="44" y="54"/>
                      </a:lnTo>
                      <a:lnTo>
                        <a:pt x="49" y="13"/>
                      </a:lnTo>
                      <a:lnTo>
                        <a:pt x="65" y="55"/>
                      </a:lnTo>
                      <a:lnTo>
                        <a:pt x="143" y="38"/>
                      </a:lnTo>
                      <a:lnTo>
                        <a:pt x="70" y="15"/>
                      </a:lnTo>
                      <a:lnTo>
                        <a:pt x="65" y="55"/>
                      </a:lnTo>
                      <a:close/>
                    </a:path>
                  </a:pathLst>
                </a:custGeom>
                <a:solidFill>
                  <a:srgbClr val="FF0066"/>
                </a:solidFill>
                <a:ln w="9525">
                  <a:noFill/>
                  <a:round/>
                  <a:headEnd/>
                  <a:tailEnd/>
                </a:ln>
              </p:spPr>
              <p:txBody>
                <a:bodyPr/>
                <a:lstStyle/>
                <a:p>
                  <a:pPr>
                    <a:defRPr/>
                  </a:pPr>
                  <a:endParaRPr lang="en-GB"/>
                </a:p>
              </p:txBody>
            </p:sp>
            <p:sp>
              <p:nvSpPr>
                <p:cNvPr id="1391673" name="Freeform 57"/>
                <p:cNvSpPr>
                  <a:spLocks/>
                </p:cNvSpPr>
                <p:nvPr/>
              </p:nvSpPr>
              <p:spPr bwMode="auto">
                <a:xfrm>
                  <a:off x="3740" y="2598"/>
                  <a:ext cx="124" cy="27"/>
                </a:xfrm>
                <a:custGeom>
                  <a:avLst/>
                  <a:gdLst/>
                  <a:ahLst/>
                  <a:cxnLst>
                    <a:cxn ang="0">
                      <a:pos x="84" y="17"/>
                    </a:cxn>
                    <a:cxn ang="0">
                      <a:pos x="70" y="54"/>
                    </a:cxn>
                    <a:cxn ang="0">
                      <a:pos x="126" y="42"/>
                    </a:cxn>
                    <a:cxn ang="0">
                      <a:pos x="110" y="0"/>
                    </a:cxn>
                    <a:cxn ang="0">
                      <a:pos x="55" y="12"/>
                    </a:cxn>
                    <a:cxn ang="0">
                      <a:pos x="42" y="48"/>
                    </a:cxn>
                    <a:cxn ang="0">
                      <a:pos x="55" y="12"/>
                    </a:cxn>
                    <a:cxn ang="0">
                      <a:pos x="0" y="24"/>
                    </a:cxn>
                    <a:cxn ang="0">
                      <a:pos x="42" y="48"/>
                    </a:cxn>
                    <a:cxn ang="0">
                      <a:pos x="84" y="17"/>
                    </a:cxn>
                  </a:cxnLst>
                  <a:rect l="0" t="0" r="r" b="b"/>
                  <a:pathLst>
                    <a:path w="126" h="54">
                      <a:moveTo>
                        <a:pt x="84" y="17"/>
                      </a:moveTo>
                      <a:lnTo>
                        <a:pt x="70" y="54"/>
                      </a:lnTo>
                      <a:lnTo>
                        <a:pt x="126" y="42"/>
                      </a:lnTo>
                      <a:lnTo>
                        <a:pt x="110" y="0"/>
                      </a:lnTo>
                      <a:lnTo>
                        <a:pt x="55" y="12"/>
                      </a:lnTo>
                      <a:lnTo>
                        <a:pt x="42" y="48"/>
                      </a:lnTo>
                      <a:lnTo>
                        <a:pt x="55" y="12"/>
                      </a:lnTo>
                      <a:lnTo>
                        <a:pt x="0" y="24"/>
                      </a:lnTo>
                      <a:lnTo>
                        <a:pt x="42" y="48"/>
                      </a:lnTo>
                      <a:lnTo>
                        <a:pt x="84" y="17"/>
                      </a:lnTo>
                      <a:close/>
                    </a:path>
                  </a:pathLst>
                </a:custGeom>
                <a:solidFill>
                  <a:srgbClr val="FF0066"/>
                </a:solidFill>
                <a:ln w="9525">
                  <a:noFill/>
                  <a:round/>
                  <a:headEnd/>
                  <a:tailEnd/>
                </a:ln>
              </p:spPr>
              <p:txBody>
                <a:bodyPr/>
                <a:lstStyle/>
                <a:p>
                  <a:pPr>
                    <a:defRPr/>
                  </a:pPr>
                  <a:endParaRPr lang="en-GB"/>
                </a:p>
              </p:txBody>
            </p:sp>
            <p:sp>
              <p:nvSpPr>
                <p:cNvPr id="1391674" name="Freeform 58"/>
                <p:cNvSpPr>
                  <a:spLocks/>
                </p:cNvSpPr>
                <p:nvPr/>
              </p:nvSpPr>
              <p:spPr bwMode="auto">
                <a:xfrm>
                  <a:off x="3778" y="2606"/>
                  <a:ext cx="153" cy="35"/>
                </a:xfrm>
                <a:custGeom>
                  <a:avLst/>
                  <a:gdLst/>
                  <a:ahLst/>
                  <a:cxnLst>
                    <a:cxn ang="0">
                      <a:pos x="57" y="60"/>
                    </a:cxn>
                    <a:cxn ang="0">
                      <a:pos x="80" y="24"/>
                    </a:cxn>
                    <a:cxn ang="0">
                      <a:pos x="42" y="0"/>
                    </a:cxn>
                    <a:cxn ang="0">
                      <a:pos x="0" y="31"/>
                    </a:cxn>
                    <a:cxn ang="0">
                      <a:pos x="38" y="55"/>
                    </a:cxn>
                    <a:cxn ang="0">
                      <a:pos x="61" y="18"/>
                    </a:cxn>
                    <a:cxn ang="0">
                      <a:pos x="57" y="60"/>
                    </a:cxn>
                    <a:cxn ang="0">
                      <a:pos x="152" y="66"/>
                    </a:cxn>
                    <a:cxn ang="0">
                      <a:pos x="80" y="24"/>
                    </a:cxn>
                    <a:cxn ang="0">
                      <a:pos x="57" y="60"/>
                    </a:cxn>
                  </a:cxnLst>
                  <a:rect l="0" t="0" r="r" b="b"/>
                  <a:pathLst>
                    <a:path w="152" h="66">
                      <a:moveTo>
                        <a:pt x="57" y="60"/>
                      </a:moveTo>
                      <a:lnTo>
                        <a:pt x="80" y="24"/>
                      </a:lnTo>
                      <a:lnTo>
                        <a:pt x="42" y="0"/>
                      </a:lnTo>
                      <a:lnTo>
                        <a:pt x="0" y="31"/>
                      </a:lnTo>
                      <a:lnTo>
                        <a:pt x="38" y="55"/>
                      </a:lnTo>
                      <a:lnTo>
                        <a:pt x="61" y="18"/>
                      </a:lnTo>
                      <a:lnTo>
                        <a:pt x="57" y="60"/>
                      </a:lnTo>
                      <a:lnTo>
                        <a:pt x="152" y="66"/>
                      </a:lnTo>
                      <a:lnTo>
                        <a:pt x="80" y="24"/>
                      </a:lnTo>
                      <a:lnTo>
                        <a:pt x="57" y="60"/>
                      </a:lnTo>
                      <a:close/>
                    </a:path>
                  </a:pathLst>
                </a:custGeom>
                <a:solidFill>
                  <a:srgbClr val="FF0066"/>
                </a:solidFill>
                <a:ln w="9525">
                  <a:noFill/>
                  <a:round/>
                  <a:headEnd/>
                  <a:tailEnd/>
                </a:ln>
              </p:spPr>
              <p:txBody>
                <a:bodyPr/>
                <a:lstStyle/>
                <a:p>
                  <a:pPr>
                    <a:defRPr/>
                  </a:pPr>
                  <a:endParaRPr lang="en-GB"/>
                </a:p>
              </p:txBody>
            </p:sp>
            <p:sp>
              <p:nvSpPr>
                <p:cNvPr id="1391675" name="Freeform 59"/>
                <p:cNvSpPr>
                  <a:spLocks/>
                </p:cNvSpPr>
                <p:nvPr/>
              </p:nvSpPr>
              <p:spPr bwMode="auto">
                <a:xfrm>
                  <a:off x="3745" y="2611"/>
                  <a:ext cx="96" cy="25"/>
                </a:xfrm>
                <a:custGeom>
                  <a:avLst/>
                  <a:gdLst/>
                  <a:ahLst/>
                  <a:cxnLst>
                    <a:cxn ang="0">
                      <a:pos x="70" y="20"/>
                    </a:cxn>
                    <a:cxn ang="0">
                      <a:pos x="38" y="45"/>
                    </a:cxn>
                    <a:cxn ang="0">
                      <a:pos x="93" y="49"/>
                    </a:cxn>
                    <a:cxn ang="0">
                      <a:pos x="97" y="7"/>
                    </a:cxn>
                    <a:cxn ang="0">
                      <a:pos x="42" y="3"/>
                    </a:cxn>
                    <a:cxn ang="0">
                      <a:pos x="9" y="28"/>
                    </a:cxn>
                    <a:cxn ang="0">
                      <a:pos x="42" y="3"/>
                    </a:cxn>
                    <a:cxn ang="0">
                      <a:pos x="0" y="0"/>
                    </a:cxn>
                    <a:cxn ang="0">
                      <a:pos x="9" y="28"/>
                    </a:cxn>
                    <a:cxn ang="0">
                      <a:pos x="70" y="20"/>
                    </a:cxn>
                  </a:cxnLst>
                  <a:rect l="0" t="0" r="r" b="b"/>
                  <a:pathLst>
                    <a:path w="97" h="49">
                      <a:moveTo>
                        <a:pt x="70" y="20"/>
                      </a:moveTo>
                      <a:lnTo>
                        <a:pt x="38" y="45"/>
                      </a:lnTo>
                      <a:lnTo>
                        <a:pt x="93" y="49"/>
                      </a:lnTo>
                      <a:lnTo>
                        <a:pt x="97" y="7"/>
                      </a:lnTo>
                      <a:lnTo>
                        <a:pt x="42" y="3"/>
                      </a:lnTo>
                      <a:lnTo>
                        <a:pt x="9" y="28"/>
                      </a:lnTo>
                      <a:lnTo>
                        <a:pt x="42" y="3"/>
                      </a:lnTo>
                      <a:lnTo>
                        <a:pt x="0" y="0"/>
                      </a:lnTo>
                      <a:lnTo>
                        <a:pt x="9" y="28"/>
                      </a:lnTo>
                      <a:lnTo>
                        <a:pt x="70" y="20"/>
                      </a:lnTo>
                      <a:close/>
                    </a:path>
                  </a:pathLst>
                </a:custGeom>
                <a:solidFill>
                  <a:srgbClr val="FF0066"/>
                </a:solidFill>
                <a:ln w="9525">
                  <a:noFill/>
                  <a:round/>
                  <a:headEnd/>
                  <a:tailEnd/>
                </a:ln>
              </p:spPr>
              <p:txBody>
                <a:bodyPr/>
                <a:lstStyle/>
                <a:p>
                  <a:pPr>
                    <a:defRPr/>
                  </a:pPr>
                  <a:endParaRPr lang="en-GB"/>
                </a:p>
              </p:txBody>
            </p:sp>
            <p:sp>
              <p:nvSpPr>
                <p:cNvPr id="1391676" name="Freeform 60"/>
                <p:cNvSpPr>
                  <a:spLocks/>
                </p:cNvSpPr>
                <p:nvPr/>
              </p:nvSpPr>
              <p:spPr bwMode="auto">
                <a:xfrm>
                  <a:off x="3754" y="2623"/>
                  <a:ext cx="81" cy="35"/>
                </a:xfrm>
                <a:custGeom>
                  <a:avLst/>
                  <a:gdLst/>
                  <a:ahLst/>
                  <a:cxnLst>
                    <a:cxn ang="0">
                      <a:pos x="23" y="48"/>
                    </a:cxn>
                    <a:cxn ang="0">
                      <a:pos x="69" y="26"/>
                    </a:cxn>
                    <a:cxn ang="0">
                      <a:pos x="61" y="0"/>
                    </a:cxn>
                    <a:cxn ang="0">
                      <a:pos x="0" y="8"/>
                    </a:cxn>
                    <a:cxn ang="0">
                      <a:pos x="8" y="34"/>
                    </a:cxn>
                    <a:cxn ang="0">
                      <a:pos x="53" y="12"/>
                    </a:cxn>
                    <a:cxn ang="0">
                      <a:pos x="23" y="48"/>
                    </a:cxn>
                    <a:cxn ang="0">
                      <a:pos x="82" y="71"/>
                    </a:cxn>
                    <a:cxn ang="0">
                      <a:pos x="69" y="26"/>
                    </a:cxn>
                    <a:cxn ang="0">
                      <a:pos x="23" y="48"/>
                    </a:cxn>
                  </a:cxnLst>
                  <a:rect l="0" t="0" r="r" b="b"/>
                  <a:pathLst>
                    <a:path w="82" h="71">
                      <a:moveTo>
                        <a:pt x="23" y="48"/>
                      </a:moveTo>
                      <a:lnTo>
                        <a:pt x="69" y="26"/>
                      </a:lnTo>
                      <a:lnTo>
                        <a:pt x="61" y="0"/>
                      </a:lnTo>
                      <a:lnTo>
                        <a:pt x="0" y="8"/>
                      </a:lnTo>
                      <a:lnTo>
                        <a:pt x="8" y="34"/>
                      </a:lnTo>
                      <a:lnTo>
                        <a:pt x="53" y="12"/>
                      </a:lnTo>
                      <a:lnTo>
                        <a:pt x="23" y="48"/>
                      </a:lnTo>
                      <a:lnTo>
                        <a:pt x="82" y="71"/>
                      </a:lnTo>
                      <a:lnTo>
                        <a:pt x="69" y="26"/>
                      </a:lnTo>
                      <a:lnTo>
                        <a:pt x="23" y="48"/>
                      </a:lnTo>
                      <a:close/>
                    </a:path>
                  </a:pathLst>
                </a:custGeom>
                <a:solidFill>
                  <a:srgbClr val="FF0066"/>
                </a:solidFill>
                <a:ln w="9525">
                  <a:noFill/>
                  <a:round/>
                  <a:headEnd/>
                  <a:tailEnd/>
                </a:ln>
              </p:spPr>
              <p:txBody>
                <a:bodyPr/>
                <a:lstStyle/>
                <a:p>
                  <a:pPr>
                    <a:defRPr/>
                  </a:pPr>
                  <a:endParaRPr lang="en-GB"/>
                </a:p>
              </p:txBody>
            </p:sp>
            <p:sp>
              <p:nvSpPr>
                <p:cNvPr id="1391677" name="Freeform 61"/>
                <p:cNvSpPr>
                  <a:spLocks/>
                </p:cNvSpPr>
                <p:nvPr/>
              </p:nvSpPr>
              <p:spPr bwMode="auto">
                <a:xfrm>
                  <a:off x="3735" y="2618"/>
                  <a:ext cx="72" cy="27"/>
                </a:xfrm>
                <a:custGeom>
                  <a:avLst/>
                  <a:gdLst/>
                  <a:ahLst/>
                  <a:cxnLst>
                    <a:cxn ang="0">
                      <a:pos x="15" y="44"/>
                    </a:cxn>
                    <a:cxn ang="0">
                      <a:pos x="0" y="40"/>
                    </a:cxn>
                    <a:cxn ang="0">
                      <a:pos x="42" y="55"/>
                    </a:cxn>
                    <a:cxn ang="0">
                      <a:pos x="72" y="19"/>
                    </a:cxn>
                    <a:cxn ang="0">
                      <a:pos x="31" y="3"/>
                    </a:cxn>
                    <a:cxn ang="0">
                      <a:pos x="15" y="0"/>
                    </a:cxn>
                    <a:cxn ang="0">
                      <a:pos x="31" y="3"/>
                    </a:cxn>
                    <a:cxn ang="0">
                      <a:pos x="23" y="0"/>
                    </a:cxn>
                    <a:cxn ang="0">
                      <a:pos x="15" y="0"/>
                    </a:cxn>
                    <a:cxn ang="0">
                      <a:pos x="15" y="44"/>
                    </a:cxn>
                  </a:cxnLst>
                  <a:rect l="0" t="0" r="r" b="b"/>
                  <a:pathLst>
                    <a:path w="72" h="55">
                      <a:moveTo>
                        <a:pt x="15" y="44"/>
                      </a:moveTo>
                      <a:lnTo>
                        <a:pt x="0" y="40"/>
                      </a:lnTo>
                      <a:lnTo>
                        <a:pt x="42" y="55"/>
                      </a:lnTo>
                      <a:lnTo>
                        <a:pt x="72" y="19"/>
                      </a:lnTo>
                      <a:lnTo>
                        <a:pt x="31" y="3"/>
                      </a:lnTo>
                      <a:lnTo>
                        <a:pt x="15" y="0"/>
                      </a:lnTo>
                      <a:lnTo>
                        <a:pt x="31" y="3"/>
                      </a:lnTo>
                      <a:lnTo>
                        <a:pt x="23" y="0"/>
                      </a:lnTo>
                      <a:lnTo>
                        <a:pt x="15" y="0"/>
                      </a:lnTo>
                      <a:lnTo>
                        <a:pt x="15" y="44"/>
                      </a:lnTo>
                      <a:close/>
                    </a:path>
                  </a:pathLst>
                </a:custGeom>
                <a:solidFill>
                  <a:srgbClr val="FF0066"/>
                </a:solidFill>
                <a:ln w="9525">
                  <a:noFill/>
                  <a:round/>
                  <a:headEnd/>
                  <a:tailEnd/>
                </a:ln>
              </p:spPr>
              <p:txBody>
                <a:bodyPr/>
                <a:lstStyle/>
                <a:p>
                  <a:pPr>
                    <a:defRPr/>
                  </a:pPr>
                  <a:endParaRPr lang="en-GB"/>
                </a:p>
              </p:txBody>
            </p:sp>
            <p:sp>
              <p:nvSpPr>
                <p:cNvPr id="1391678" name="Freeform 62"/>
                <p:cNvSpPr>
                  <a:spLocks/>
                </p:cNvSpPr>
                <p:nvPr/>
              </p:nvSpPr>
              <p:spPr bwMode="auto">
                <a:xfrm>
                  <a:off x="3616" y="2618"/>
                  <a:ext cx="134" cy="22"/>
                </a:xfrm>
                <a:custGeom>
                  <a:avLst/>
                  <a:gdLst/>
                  <a:ahLst/>
                  <a:cxnLst>
                    <a:cxn ang="0">
                      <a:pos x="26" y="41"/>
                    </a:cxn>
                    <a:cxn ang="0">
                      <a:pos x="13" y="44"/>
                    </a:cxn>
                    <a:cxn ang="0">
                      <a:pos x="133" y="44"/>
                    </a:cxn>
                    <a:cxn ang="0">
                      <a:pos x="133" y="0"/>
                    </a:cxn>
                    <a:cxn ang="0">
                      <a:pos x="13" y="0"/>
                    </a:cxn>
                    <a:cxn ang="0">
                      <a:pos x="0" y="2"/>
                    </a:cxn>
                    <a:cxn ang="0">
                      <a:pos x="13" y="0"/>
                    </a:cxn>
                    <a:cxn ang="0">
                      <a:pos x="7" y="1"/>
                    </a:cxn>
                    <a:cxn ang="0">
                      <a:pos x="0" y="2"/>
                    </a:cxn>
                    <a:cxn ang="0">
                      <a:pos x="26" y="41"/>
                    </a:cxn>
                  </a:cxnLst>
                  <a:rect l="0" t="0" r="r" b="b"/>
                  <a:pathLst>
                    <a:path w="133" h="44">
                      <a:moveTo>
                        <a:pt x="26" y="41"/>
                      </a:moveTo>
                      <a:lnTo>
                        <a:pt x="13" y="44"/>
                      </a:lnTo>
                      <a:lnTo>
                        <a:pt x="133" y="44"/>
                      </a:lnTo>
                      <a:lnTo>
                        <a:pt x="133" y="0"/>
                      </a:lnTo>
                      <a:lnTo>
                        <a:pt x="13" y="0"/>
                      </a:lnTo>
                      <a:lnTo>
                        <a:pt x="0" y="2"/>
                      </a:lnTo>
                      <a:lnTo>
                        <a:pt x="13" y="0"/>
                      </a:lnTo>
                      <a:lnTo>
                        <a:pt x="7" y="1"/>
                      </a:lnTo>
                      <a:lnTo>
                        <a:pt x="0" y="2"/>
                      </a:lnTo>
                      <a:lnTo>
                        <a:pt x="26" y="41"/>
                      </a:lnTo>
                      <a:close/>
                    </a:path>
                  </a:pathLst>
                </a:custGeom>
                <a:solidFill>
                  <a:srgbClr val="FF0066"/>
                </a:solidFill>
                <a:ln w="9525">
                  <a:noFill/>
                  <a:round/>
                  <a:headEnd/>
                  <a:tailEnd/>
                </a:ln>
              </p:spPr>
              <p:txBody>
                <a:bodyPr/>
                <a:lstStyle/>
                <a:p>
                  <a:pPr>
                    <a:defRPr/>
                  </a:pPr>
                  <a:endParaRPr lang="en-GB"/>
                </a:p>
              </p:txBody>
            </p:sp>
            <p:sp>
              <p:nvSpPr>
                <p:cNvPr id="1391679" name="Freeform 63"/>
                <p:cNvSpPr>
                  <a:spLocks/>
                </p:cNvSpPr>
                <p:nvPr/>
              </p:nvSpPr>
              <p:spPr bwMode="auto">
                <a:xfrm>
                  <a:off x="3525" y="2621"/>
                  <a:ext cx="119" cy="37"/>
                </a:xfrm>
                <a:custGeom>
                  <a:avLst/>
                  <a:gdLst/>
                  <a:ahLst/>
                  <a:cxnLst>
                    <a:cxn ang="0">
                      <a:pos x="19" y="33"/>
                    </a:cxn>
                    <a:cxn ang="0">
                      <a:pos x="63" y="57"/>
                    </a:cxn>
                    <a:cxn ang="0">
                      <a:pos x="116" y="39"/>
                    </a:cxn>
                    <a:cxn ang="0">
                      <a:pos x="90" y="0"/>
                    </a:cxn>
                    <a:cxn ang="0">
                      <a:pos x="36" y="18"/>
                    </a:cxn>
                    <a:cxn ang="0">
                      <a:pos x="80" y="43"/>
                    </a:cxn>
                    <a:cxn ang="0">
                      <a:pos x="19" y="33"/>
                    </a:cxn>
                    <a:cxn ang="0">
                      <a:pos x="0" y="78"/>
                    </a:cxn>
                    <a:cxn ang="0">
                      <a:pos x="63" y="57"/>
                    </a:cxn>
                    <a:cxn ang="0">
                      <a:pos x="19" y="33"/>
                    </a:cxn>
                  </a:cxnLst>
                  <a:rect l="0" t="0" r="r" b="b"/>
                  <a:pathLst>
                    <a:path w="116" h="78">
                      <a:moveTo>
                        <a:pt x="19" y="33"/>
                      </a:moveTo>
                      <a:lnTo>
                        <a:pt x="63" y="57"/>
                      </a:lnTo>
                      <a:lnTo>
                        <a:pt x="116" y="39"/>
                      </a:lnTo>
                      <a:lnTo>
                        <a:pt x="90" y="0"/>
                      </a:lnTo>
                      <a:lnTo>
                        <a:pt x="36" y="18"/>
                      </a:lnTo>
                      <a:lnTo>
                        <a:pt x="80" y="43"/>
                      </a:lnTo>
                      <a:lnTo>
                        <a:pt x="19" y="33"/>
                      </a:lnTo>
                      <a:lnTo>
                        <a:pt x="0" y="78"/>
                      </a:lnTo>
                      <a:lnTo>
                        <a:pt x="63" y="57"/>
                      </a:lnTo>
                      <a:lnTo>
                        <a:pt x="19" y="33"/>
                      </a:lnTo>
                      <a:close/>
                    </a:path>
                  </a:pathLst>
                </a:custGeom>
                <a:solidFill>
                  <a:srgbClr val="FF0066"/>
                </a:solidFill>
                <a:ln w="9525">
                  <a:noFill/>
                  <a:round/>
                  <a:headEnd/>
                  <a:tailEnd/>
                </a:ln>
              </p:spPr>
              <p:txBody>
                <a:bodyPr/>
                <a:lstStyle/>
                <a:p>
                  <a:pPr>
                    <a:defRPr/>
                  </a:pPr>
                  <a:endParaRPr lang="en-GB"/>
                </a:p>
              </p:txBody>
            </p:sp>
            <p:sp>
              <p:nvSpPr>
                <p:cNvPr id="1391680" name="Freeform 64"/>
                <p:cNvSpPr>
                  <a:spLocks/>
                </p:cNvSpPr>
                <p:nvPr/>
              </p:nvSpPr>
              <p:spPr bwMode="auto">
                <a:xfrm>
                  <a:off x="3544" y="2601"/>
                  <a:ext cx="96" cy="40"/>
                </a:xfrm>
                <a:custGeom>
                  <a:avLst/>
                  <a:gdLst/>
                  <a:ahLst/>
                  <a:cxnLst>
                    <a:cxn ang="0">
                      <a:pos x="57" y="53"/>
                    </a:cxn>
                    <a:cxn ang="0">
                      <a:pos x="17" y="27"/>
                    </a:cxn>
                    <a:cxn ang="0">
                      <a:pos x="0" y="69"/>
                    </a:cxn>
                    <a:cxn ang="0">
                      <a:pos x="61" y="79"/>
                    </a:cxn>
                    <a:cxn ang="0">
                      <a:pos x="78" y="37"/>
                    </a:cxn>
                    <a:cxn ang="0">
                      <a:pos x="38" y="11"/>
                    </a:cxn>
                    <a:cxn ang="0">
                      <a:pos x="78" y="37"/>
                    </a:cxn>
                    <a:cxn ang="0">
                      <a:pos x="94" y="0"/>
                    </a:cxn>
                    <a:cxn ang="0">
                      <a:pos x="38" y="11"/>
                    </a:cxn>
                    <a:cxn ang="0">
                      <a:pos x="57" y="53"/>
                    </a:cxn>
                  </a:cxnLst>
                  <a:rect l="0" t="0" r="r" b="b"/>
                  <a:pathLst>
                    <a:path w="94" h="79">
                      <a:moveTo>
                        <a:pt x="57" y="53"/>
                      </a:moveTo>
                      <a:lnTo>
                        <a:pt x="17" y="27"/>
                      </a:lnTo>
                      <a:lnTo>
                        <a:pt x="0" y="69"/>
                      </a:lnTo>
                      <a:lnTo>
                        <a:pt x="61" y="79"/>
                      </a:lnTo>
                      <a:lnTo>
                        <a:pt x="78" y="37"/>
                      </a:lnTo>
                      <a:lnTo>
                        <a:pt x="38" y="11"/>
                      </a:lnTo>
                      <a:lnTo>
                        <a:pt x="78" y="37"/>
                      </a:lnTo>
                      <a:lnTo>
                        <a:pt x="94" y="0"/>
                      </a:lnTo>
                      <a:lnTo>
                        <a:pt x="38" y="11"/>
                      </a:lnTo>
                      <a:lnTo>
                        <a:pt x="57" y="53"/>
                      </a:lnTo>
                      <a:close/>
                    </a:path>
                  </a:pathLst>
                </a:custGeom>
                <a:solidFill>
                  <a:srgbClr val="FF0066"/>
                </a:solidFill>
                <a:ln w="9525">
                  <a:noFill/>
                  <a:round/>
                  <a:headEnd/>
                  <a:tailEnd/>
                </a:ln>
              </p:spPr>
              <p:txBody>
                <a:bodyPr/>
                <a:lstStyle/>
                <a:p>
                  <a:pPr>
                    <a:defRPr/>
                  </a:pPr>
                  <a:endParaRPr lang="en-GB"/>
                </a:p>
              </p:txBody>
            </p:sp>
            <p:sp>
              <p:nvSpPr>
                <p:cNvPr id="1391681" name="Freeform 65"/>
                <p:cNvSpPr>
                  <a:spLocks/>
                </p:cNvSpPr>
                <p:nvPr/>
              </p:nvSpPr>
              <p:spPr bwMode="auto">
                <a:xfrm>
                  <a:off x="3492" y="2608"/>
                  <a:ext cx="110" cy="32"/>
                </a:xfrm>
                <a:custGeom>
                  <a:avLst/>
                  <a:gdLst/>
                  <a:ahLst/>
                  <a:cxnLst>
                    <a:cxn ang="0">
                      <a:pos x="30" y="21"/>
                    </a:cxn>
                    <a:cxn ang="0">
                      <a:pos x="68" y="51"/>
                    </a:cxn>
                    <a:cxn ang="0">
                      <a:pos x="110" y="42"/>
                    </a:cxn>
                    <a:cxn ang="0">
                      <a:pos x="91" y="0"/>
                    </a:cxn>
                    <a:cxn ang="0">
                      <a:pos x="49" y="10"/>
                    </a:cxn>
                    <a:cxn ang="0">
                      <a:pos x="87" y="39"/>
                    </a:cxn>
                    <a:cxn ang="0">
                      <a:pos x="30" y="21"/>
                    </a:cxn>
                    <a:cxn ang="0">
                      <a:pos x="0" y="65"/>
                    </a:cxn>
                    <a:cxn ang="0">
                      <a:pos x="68" y="51"/>
                    </a:cxn>
                    <a:cxn ang="0">
                      <a:pos x="30" y="21"/>
                    </a:cxn>
                  </a:cxnLst>
                  <a:rect l="0" t="0" r="r" b="b"/>
                  <a:pathLst>
                    <a:path w="110" h="65">
                      <a:moveTo>
                        <a:pt x="30" y="21"/>
                      </a:moveTo>
                      <a:lnTo>
                        <a:pt x="68" y="51"/>
                      </a:lnTo>
                      <a:lnTo>
                        <a:pt x="110" y="42"/>
                      </a:lnTo>
                      <a:lnTo>
                        <a:pt x="91" y="0"/>
                      </a:lnTo>
                      <a:lnTo>
                        <a:pt x="49" y="10"/>
                      </a:lnTo>
                      <a:lnTo>
                        <a:pt x="87" y="39"/>
                      </a:lnTo>
                      <a:lnTo>
                        <a:pt x="30" y="21"/>
                      </a:lnTo>
                      <a:lnTo>
                        <a:pt x="0" y="65"/>
                      </a:lnTo>
                      <a:lnTo>
                        <a:pt x="68" y="51"/>
                      </a:lnTo>
                      <a:lnTo>
                        <a:pt x="30" y="21"/>
                      </a:lnTo>
                      <a:close/>
                    </a:path>
                  </a:pathLst>
                </a:custGeom>
                <a:solidFill>
                  <a:srgbClr val="FF0066"/>
                </a:solidFill>
                <a:ln w="9525">
                  <a:noFill/>
                  <a:round/>
                  <a:headEnd/>
                  <a:tailEnd/>
                </a:ln>
              </p:spPr>
              <p:txBody>
                <a:bodyPr/>
                <a:lstStyle/>
                <a:p>
                  <a:pPr>
                    <a:defRPr/>
                  </a:pPr>
                  <a:endParaRPr lang="en-GB"/>
                </a:p>
              </p:txBody>
            </p:sp>
            <p:sp>
              <p:nvSpPr>
                <p:cNvPr id="1391682" name="Freeform 66"/>
                <p:cNvSpPr>
                  <a:spLocks/>
                </p:cNvSpPr>
                <p:nvPr/>
              </p:nvSpPr>
              <p:spPr bwMode="auto">
                <a:xfrm>
                  <a:off x="3525" y="2593"/>
                  <a:ext cx="96" cy="32"/>
                </a:xfrm>
                <a:custGeom>
                  <a:avLst/>
                  <a:gdLst/>
                  <a:ahLst/>
                  <a:cxnLst>
                    <a:cxn ang="0">
                      <a:pos x="50" y="42"/>
                    </a:cxn>
                    <a:cxn ang="0">
                      <a:pos x="25" y="12"/>
                    </a:cxn>
                    <a:cxn ang="0">
                      <a:pos x="0" y="48"/>
                    </a:cxn>
                    <a:cxn ang="0">
                      <a:pos x="57" y="66"/>
                    </a:cxn>
                    <a:cxn ang="0">
                      <a:pos x="82" y="30"/>
                    </a:cxn>
                    <a:cxn ang="0">
                      <a:pos x="57" y="0"/>
                    </a:cxn>
                    <a:cxn ang="0">
                      <a:pos x="82" y="30"/>
                    </a:cxn>
                    <a:cxn ang="0">
                      <a:pos x="99" y="4"/>
                    </a:cxn>
                    <a:cxn ang="0">
                      <a:pos x="57" y="0"/>
                    </a:cxn>
                    <a:cxn ang="0">
                      <a:pos x="50" y="42"/>
                    </a:cxn>
                  </a:cxnLst>
                  <a:rect l="0" t="0" r="r" b="b"/>
                  <a:pathLst>
                    <a:path w="99" h="66">
                      <a:moveTo>
                        <a:pt x="50" y="42"/>
                      </a:moveTo>
                      <a:lnTo>
                        <a:pt x="25" y="12"/>
                      </a:lnTo>
                      <a:lnTo>
                        <a:pt x="0" y="48"/>
                      </a:lnTo>
                      <a:lnTo>
                        <a:pt x="57" y="66"/>
                      </a:lnTo>
                      <a:lnTo>
                        <a:pt x="82" y="30"/>
                      </a:lnTo>
                      <a:lnTo>
                        <a:pt x="57" y="0"/>
                      </a:lnTo>
                      <a:lnTo>
                        <a:pt x="82" y="30"/>
                      </a:lnTo>
                      <a:lnTo>
                        <a:pt x="99" y="4"/>
                      </a:lnTo>
                      <a:lnTo>
                        <a:pt x="57" y="0"/>
                      </a:lnTo>
                      <a:lnTo>
                        <a:pt x="50" y="42"/>
                      </a:lnTo>
                      <a:close/>
                    </a:path>
                  </a:pathLst>
                </a:custGeom>
                <a:solidFill>
                  <a:srgbClr val="FF0066"/>
                </a:solidFill>
                <a:ln w="9525">
                  <a:noFill/>
                  <a:round/>
                  <a:headEnd/>
                  <a:tailEnd/>
                </a:ln>
              </p:spPr>
              <p:txBody>
                <a:bodyPr/>
                <a:lstStyle/>
                <a:p>
                  <a:pPr>
                    <a:defRPr/>
                  </a:pPr>
                  <a:endParaRPr lang="en-GB"/>
                </a:p>
              </p:txBody>
            </p:sp>
            <p:sp>
              <p:nvSpPr>
                <p:cNvPr id="1391683" name="Freeform 67"/>
                <p:cNvSpPr>
                  <a:spLocks/>
                </p:cNvSpPr>
                <p:nvPr/>
              </p:nvSpPr>
              <p:spPr bwMode="auto">
                <a:xfrm>
                  <a:off x="3449" y="2591"/>
                  <a:ext cx="129" cy="25"/>
                </a:xfrm>
                <a:custGeom>
                  <a:avLst/>
                  <a:gdLst/>
                  <a:ahLst/>
                  <a:cxnLst>
                    <a:cxn ang="0">
                      <a:pos x="69" y="3"/>
                    </a:cxn>
                    <a:cxn ang="0">
                      <a:pos x="82" y="42"/>
                    </a:cxn>
                    <a:cxn ang="0">
                      <a:pos x="124" y="46"/>
                    </a:cxn>
                    <a:cxn ang="0">
                      <a:pos x="131" y="4"/>
                    </a:cxn>
                    <a:cxn ang="0">
                      <a:pos x="89" y="0"/>
                    </a:cxn>
                    <a:cxn ang="0">
                      <a:pos x="103" y="39"/>
                    </a:cxn>
                    <a:cxn ang="0">
                      <a:pos x="69" y="3"/>
                    </a:cxn>
                    <a:cxn ang="0">
                      <a:pos x="0" y="34"/>
                    </a:cxn>
                    <a:cxn ang="0">
                      <a:pos x="82" y="42"/>
                    </a:cxn>
                    <a:cxn ang="0">
                      <a:pos x="69" y="3"/>
                    </a:cxn>
                  </a:cxnLst>
                  <a:rect l="0" t="0" r="r" b="b"/>
                  <a:pathLst>
                    <a:path w="131" h="46">
                      <a:moveTo>
                        <a:pt x="69" y="3"/>
                      </a:moveTo>
                      <a:lnTo>
                        <a:pt x="82" y="42"/>
                      </a:lnTo>
                      <a:lnTo>
                        <a:pt x="124" y="46"/>
                      </a:lnTo>
                      <a:lnTo>
                        <a:pt x="131" y="4"/>
                      </a:lnTo>
                      <a:lnTo>
                        <a:pt x="89" y="0"/>
                      </a:lnTo>
                      <a:lnTo>
                        <a:pt x="103" y="39"/>
                      </a:lnTo>
                      <a:lnTo>
                        <a:pt x="69" y="3"/>
                      </a:lnTo>
                      <a:lnTo>
                        <a:pt x="0" y="34"/>
                      </a:lnTo>
                      <a:lnTo>
                        <a:pt x="82" y="42"/>
                      </a:lnTo>
                      <a:lnTo>
                        <a:pt x="69" y="3"/>
                      </a:lnTo>
                      <a:close/>
                    </a:path>
                  </a:pathLst>
                </a:custGeom>
                <a:solidFill>
                  <a:srgbClr val="FF0066"/>
                </a:solidFill>
                <a:ln w="9525">
                  <a:noFill/>
                  <a:round/>
                  <a:headEnd/>
                  <a:tailEnd/>
                </a:ln>
              </p:spPr>
              <p:txBody>
                <a:bodyPr/>
                <a:lstStyle/>
                <a:p>
                  <a:pPr>
                    <a:defRPr/>
                  </a:pPr>
                  <a:endParaRPr lang="en-GB"/>
                </a:p>
              </p:txBody>
            </p:sp>
            <p:sp>
              <p:nvSpPr>
                <p:cNvPr id="1391684" name="Freeform 68"/>
                <p:cNvSpPr>
                  <a:spLocks/>
                </p:cNvSpPr>
                <p:nvPr/>
              </p:nvSpPr>
              <p:spPr bwMode="auto">
                <a:xfrm>
                  <a:off x="3515" y="2583"/>
                  <a:ext cx="115" cy="27"/>
                </a:xfrm>
                <a:custGeom>
                  <a:avLst/>
                  <a:gdLst/>
                  <a:ahLst/>
                  <a:cxnLst>
                    <a:cxn ang="0">
                      <a:pos x="40" y="35"/>
                    </a:cxn>
                    <a:cxn ang="0">
                      <a:pos x="41" y="0"/>
                    </a:cxn>
                    <a:cxn ang="0">
                      <a:pos x="0" y="20"/>
                    </a:cxn>
                    <a:cxn ang="0">
                      <a:pos x="34" y="56"/>
                    </a:cxn>
                    <a:cxn ang="0">
                      <a:pos x="76" y="37"/>
                    </a:cxn>
                    <a:cxn ang="0">
                      <a:pos x="78" y="2"/>
                    </a:cxn>
                    <a:cxn ang="0">
                      <a:pos x="76" y="37"/>
                    </a:cxn>
                    <a:cxn ang="0">
                      <a:pos x="112" y="19"/>
                    </a:cxn>
                    <a:cxn ang="0">
                      <a:pos x="78" y="2"/>
                    </a:cxn>
                    <a:cxn ang="0">
                      <a:pos x="40" y="35"/>
                    </a:cxn>
                  </a:cxnLst>
                  <a:rect l="0" t="0" r="r" b="b"/>
                  <a:pathLst>
                    <a:path w="112" h="56">
                      <a:moveTo>
                        <a:pt x="40" y="35"/>
                      </a:moveTo>
                      <a:lnTo>
                        <a:pt x="41" y="0"/>
                      </a:lnTo>
                      <a:lnTo>
                        <a:pt x="0" y="20"/>
                      </a:lnTo>
                      <a:lnTo>
                        <a:pt x="34" y="56"/>
                      </a:lnTo>
                      <a:lnTo>
                        <a:pt x="76" y="37"/>
                      </a:lnTo>
                      <a:lnTo>
                        <a:pt x="78" y="2"/>
                      </a:lnTo>
                      <a:lnTo>
                        <a:pt x="76" y="37"/>
                      </a:lnTo>
                      <a:lnTo>
                        <a:pt x="112" y="19"/>
                      </a:lnTo>
                      <a:lnTo>
                        <a:pt x="78" y="2"/>
                      </a:lnTo>
                      <a:lnTo>
                        <a:pt x="40" y="35"/>
                      </a:lnTo>
                      <a:close/>
                    </a:path>
                  </a:pathLst>
                </a:custGeom>
                <a:solidFill>
                  <a:srgbClr val="FF0066"/>
                </a:solidFill>
                <a:ln w="9525">
                  <a:noFill/>
                  <a:round/>
                  <a:headEnd/>
                  <a:tailEnd/>
                </a:ln>
              </p:spPr>
              <p:txBody>
                <a:bodyPr/>
                <a:lstStyle/>
                <a:p>
                  <a:pPr>
                    <a:defRPr/>
                  </a:pPr>
                  <a:endParaRPr lang="en-GB"/>
                </a:p>
              </p:txBody>
            </p:sp>
            <p:sp>
              <p:nvSpPr>
                <p:cNvPr id="1391685" name="Freeform 69"/>
                <p:cNvSpPr>
                  <a:spLocks/>
                </p:cNvSpPr>
                <p:nvPr/>
              </p:nvSpPr>
              <p:spPr bwMode="auto">
                <a:xfrm>
                  <a:off x="3492" y="2576"/>
                  <a:ext cx="105" cy="25"/>
                </a:xfrm>
                <a:custGeom>
                  <a:avLst/>
                  <a:gdLst/>
                  <a:ahLst/>
                  <a:cxnLst>
                    <a:cxn ang="0">
                      <a:pos x="40" y="0"/>
                    </a:cxn>
                    <a:cxn ang="0">
                      <a:pos x="36" y="35"/>
                    </a:cxn>
                    <a:cxn ang="0">
                      <a:pos x="65" y="50"/>
                    </a:cxn>
                    <a:cxn ang="0">
                      <a:pos x="103" y="17"/>
                    </a:cxn>
                    <a:cxn ang="0">
                      <a:pos x="74" y="1"/>
                    </a:cxn>
                    <a:cxn ang="0">
                      <a:pos x="70" y="36"/>
                    </a:cxn>
                    <a:cxn ang="0">
                      <a:pos x="40" y="0"/>
                    </a:cxn>
                    <a:cxn ang="0">
                      <a:pos x="0" y="15"/>
                    </a:cxn>
                    <a:cxn ang="0">
                      <a:pos x="36" y="35"/>
                    </a:cxn>
                    <a:cxn ang="0">
                      <a:pos x="40" y="0"/>
                    </a:cxn>
                  </a:cxnLst>
                  <a:rect l="0" t="0" r="r" b="b"/>
                  <a:pathLst>
                    <a:path w="103" h="50">
                      <a:moveTo>
                        <a:pt x="40" y="0"/>
                      </a:moveTo>
                      <a:lnTo>
                        <a:pt x="36" y="35"/>
                      </a:lnTo>
                      <a:lnTo>
                        <a:pt x="65" y="50"/>
                      </a:lnTo>
                      <a:lnTo>
                        <a:pt x="103" y="17"/>
                      </a:lnTo>
                      <a:lnTo>
                        <a:pt x="74" y="1"/>
                      </a:lnTo>
                      <a:lnTo>
                        <a:pt x="70" y="36"/>
                      </a:lnTo>
                      <a:lnTo>
                        <a:pt x="40" y="0"/>
                      </a:lnTo>
                      <a:lnTo>
                        <a:pt x="0" y="15"/>
                      </a:lnTo>
                      <a:lnTo>
                        <a:pt x="36" y="35"/>
                      </a:lnTo>
                      <a:lnTo>
                        <a:pt x="40" y="0"/>
                      </a:lnTo>
                      <a:close/>
                    </a:path>
                  </a:pathLst>
                </a:custGeom>
                <a:solidFill>
                  <a:srgbClr val="FF0066"/>
                </a:solidFill>
                <a:ln w="9525">
                  <a:noFill/>
                  <a:round/>
                  <a:headEnd/>
                  <a:tailEnd/>
                </a:ln>
              </p:spPr>
              <p:txBody>
                <a:bodyPr/>
                <a:lstStyle/>
                <a:p>
                  <a:pPr>
                    <a:defRPr/>
                  </a:pPr>
                  <a:endParaRPr lang="en-GB"/>
                </a:p>
              </p:txBody>
            </p:sp>
            <p:sp>
              <p:nvSpPr>
                <p:cNvPr id="1391686" name="Freeform 70"/>
                <p:cNvSpPr>
                  <a:spLocks/>
                </p:cNvSpPr>
                <p:nvPr/>
              </p:nvSpPr>
              <p:spPr bwMode="auto">
                <a:xfrm>
                  <a:off x="3535" y="2566"/>
                  <a:ext cx="100" cy="27"/>
                </a:xfrm>
                <a:custGeom>
                  <a:avLst/>
                  <a:gdLst/>
                  <a:ahLst/>
                  <a:cxnLst>
                    <a:cxn ang="0">
                      <a:pos x="32" y="27"/>
                    </a:cxn>
                    <a:cxn ang="0">
                      <a:pos x="46" y="0"/>
                    </a:cxn>
                    <a:cxn ang="0">
                      <a:pos x="0" y="18"/>
                    </a:cxn>
                    <a:cxn ang="0">
                      <a:pos x="30" y="54"/>
                    </a:cxn>
                    <a:cxn ang="0">
                      <a:pos x="76" y="36"/>
                    </a:cxn>
                    <a:cxn ang="0">
                      <a:pos x="89" y="9"/>
                    </a:cxn>
                    <a:cxn ang="0">
                      <a:pos x="76" y="36"/>
                    </a:cxn>
                    <a:cxn ang="0">
                      <a:pos x="103" y="26"/>
                    </a:cxn>
                    <a:cxn ang="0">
                      <a:pos x="89" y="9"/>
                    </a:cxn>
                    <a:cxn ang="0">
                      <a:pos x="32" y="27"/>
                    </a:cxn>
                  </a:cxnLst>
                  <a:rect l="0" t="0" r="r" b="b"/>
                  <a:pathLst>
                    <a:path w="103" h="54">
                      <a:moveTo>
                        <a:pt x="32" y="27"/>
                      </a:moveTo>
                      <a:lnTo>
                        <a:pt x="46" y="0"/>
                      </a:lnTo>
                      <a:lnTo>
                        <a:pt x="0" y="18"/>
                      </a:lnTo>
                      <a:lnTo>
                        <a:pt x="30" y="54"/>
                      </a:lnTo>
                      <a:lnTo>
                        <a:pt x="76" y="36"/>
                      </a:lnTo>
                      <a:lnTo>
                        <a:pt x="89" y="9"/>
                      </a:lnTo>
                      <a:lnTo>
                        <a:pt x="76" y="36"/>
                      </a:lnTo>
                      <a:lnTo>
                        <a:pt x="103" y="26"/>
                      </a:lnTo>
                      <a:lnTo>
                        <a:pt x="89" y="9"/>
                      </a:lnTo>
                      <a:lnTo>
                        <a:pt x="32" y="27"/>
                      </a:lnTo>
                      <a:close/>
                    </a:path>
                  </a:pathLst>
                </a:custGeom>
                <a:solidFill>
                  <a:srgbClr val="FF0066"/>
                </a:solidFill>
                <a:ln w="9525">
                  <a:noFill/>
                  <a:round/>
                  <a:headEnd/>
                  <a:tailEnd/>
                </a:ln>
              </p:spPr>
              <p:txBody>
                <a:bodyPr/>
                <a:lstStyle/>
                <a:p>
                  <a:pPr>
                    <a:defRPr/>
                  </a:pPr>
                  <a:endParaRPr lang="en-GB"/>
                </a:p>
              </p:txBody>
            </p:sp>
            <p:sp>
              <p:nvSpPr>
                <p:cNvPr id="1391687" name="Freeform 71"/>
                <p:cNvSpPr>
                  <a:spLocks/>
                </p:cNvSpPr>
                <p:nvPr/>
              </p:nvSpPr>
              <p:spPr bwMode="auto">
                <a:xfrm>
                  <a:off x="3520" y="2621"/>
                  <a:ext cx="296" cy="139"/>
                </a:xfrm>
                <a:custGeom>
                  <a:avLst/>
                  <a:gdLst/>
                  <a:ahLst/>
                  <a:cxnLst>
                    <a:cxn ang="0">
                      <a:pos x="79" y="28"/>
                    </a:cxn>
                    <a:cxn ang="0">
                      <a:pos x="75" y="61"/>
                    </a:cxn>
                    <a:cxn ang="0">
                      <a:pos x="63" y="91"/>
                    </a:cxn>
                    <a:cxn ang="0">
                      <a:pos x="46" y="121"/>
                    </a:cxn>
                    <a:cxn ang="0">
                      <a:pos x="29" y="150"/>
                    </a:cxn>
                    <a:cxn ang="0">
                      <a:pos x="12" y="180"/>
                    </a:cxn>
                    <a:cxn ang="0">
                      <a:pos x="0" y="212"/>
                    </a:cxn>
                    <a:cxn ang="0">
                      <a:pos x="0" y="243"/>
                    </a:cxn>
                    <a:cxn ang="0">
                      <a:pos x="12" y="276"/>
                    </a:cxn>
                    <a:cxn ang="0">
                      <a:pos x="21" y="256"/>
                    </a:cxn>
                    <a:cxn ang="0">
                      <a:pos x="39" y="235"/>
                    </a:cxn>
                    <a:cxn ang="0">
                      <a:pos x="58" y="217"/>
                    </a:cxn>
                    <a:cxn ang="0">
                      <a:pos x="81" y="200"/>
                    </a:cxn>
                    <a:cxn ang="0">
                      <a:pos x="100" y="184"/>
                    </a:cxn>
                    <a:cxn ang="0">
                      <a:pos x="117" y="169"/>
                    </a:cxn>
                    <a:cxn ang="0">
                      <a:pos x="128" y="156"/>
                    </a:cxn>
                    <a:cxn ang="0">
                      <a:pos x="130" y="144"/>
                    </a:cxn>
                    <a:cxn ang="0">
                      <a:pos x="134" y="154"/>
                    </a:cxn>
                    <a:cxn ang="0">
                      <a:pos x="130" y="163"/>
                    </a:cxn>
                    <a:cxn ang="0">
                      <a:pos x="128" y="175"/>
                    </a:cxn>
                    <a:cxn ang="0">
                      <a:pos x="132" y="192"/>
                    </a:cxn>
                    <a:cxn ang="0">
                      <a:pos x="138" y="204"/>
                    </a:cxn>
                    <a:cxn ang="0">
                      <a:pos x="143" y="214"/>
                    </a:cxn>
                    <a:cxn ang="0">
                      <a:pos x="149" y="223"/>
                    </a:cxn>
                    <a:cxn ang="0">
                      <a:pos x="157" y="231"/>
                    </a:cxn>
                    <a:cxn ang="0">
                      <a:pos x="166" y="239"/>
                    </a:cxn>
                    <a:cxn ang="0">
                      <a:pos x="176" y="245"/>
                    </a:cxn>
                    <a:cxn ang="0">
                      <a:pos x="191" y="252"/>
                    </a:cxn>
                    <a:cxn ang="0">
                      <a:pos x="208" y="258"/>
                    </a:cxn>
                    <a:cxn ang="0">
                      <a:pos x="203" y="223"/>
                    </a:cxn>
                    <a:cxn ang="0">
                      <a:pos x="208" y="191"/>
                    </a:cxn>
                    <a:cxn ang="0">
                      <a:pos x="222" y="160"/>
                    </a:cxn>
                    <a:cxn ang="0">
                      <a:pos x="241" y="130"/>
                    </a:cxn>
                    <a:cxn ang="0">
                      <a:pos x="262" y="98"/>
                    </a:cxn>
                    <a:cxn ang="0">
                      <a:pos x="281" y="69"/>
                    </a:cxn>
                    <a:cxn ang="0">
                      <a:pos x="294" y="36"/>
                    </a:cxn>
                    <a:cxn ang="0">
                      <a:pos x="298" y="2"/>
                    </a:cxn>
                    <a:cxn ang="0">
                      <a:pos x="271" y="2"/>
                    </a:cxn>
                    <a:cxn ang="0">
                      <a:pos x="243" y="1"/>
                    </a:cxn>
                    <a:cxn ang="0">
                      <a:pos x="216" y="1"/>
                    </a:cxn>
                    <a:cxn ang="0">
                      <a:pos x="189" y="0"/>
                    </a:cxn>
                    <a:cxn ang="0">
                      <a:pos x="163" y="0"/>
                    </a:cxn>
                    <a:cxn ang="0">
                      <a:pos x="134" y="1"/>
                    </a:cxn>
                    <a:cxn ang="0">
                      <a:pos x="107" y="2"/>
                    </a:cxn>
                    <a:cxn ang="0">
                      <a:pos x="79" y="5"/>
                    </a:cxn>
                    <a:cxn ang="0">
                      <a:pos x="77" y="8"/>
                    </a:cxn>
                    <a:cxn ang="0">
                      <a:pos x="77" y="13"/>
                    </a:cxn>
                    <a:cxn ang="0">
                      <a:pos x="77" y="21"/>
                    </a:cxn>
                    <a:cxn ang="0">
                      <a:pos x="79" y="28"/>
                    </a:cxn>
                  </a:cxnLst>
                  <a:rect l="0" t="0" r="r" b="b"/>
                  <a:pathLst>
                    <a:path w="298" h="276">
                      <a:moveTo>
                        <a:pt x="79" y="28"/>
                      </a:moveTo>
                      <a:lnTo>
                        <a:pt x="75" y="61"/>
                      </a:lnTo>
                      <a:lnTo>
                        <a:pt x="63" y="91"/>
                      </a:lnTo>
                      <a:lnTo>
                        <a:pt x="46" y="121"/>
                      </a:lnTo>
                      <a:lnTo>
                        <a:pt x="29" y="150"/>
                      </a:lnTo>
                      <a:lnTo>
                        <a:pt x="12" y="180"/>
                      </a:lnTo>
                      <a:lnTo>
                        <a:pt x="0" y="212"/>
                      </a:lnTo>
                      <a:lnTo>
                        <a:pt x="0" y="243"/>
                      </a:lnTo>
                      <a:lnTo>
                        <a:pt x="12" y="276"/>
                      </a:lnTo>
                      <a:lnTo>
                        <a:pt x="21" y="256"/>
                      </a:lnTo>
                      <a:lnTo>
                        <a:pt x="39" y="235"/>
                      </a:lnTo>
                      <a:lnTo>
                        <a:pt x="58" y="217"/>
                      </a:lnTo>
                      <a:lnTo>
                        <a:pt x="81" y="200"/>
                      </a:lnTo>
                      <a:lnTo>
                        <a:pt x="100" y="184"/>
                      </a:lnTo>
                      <a:lnTo>
                        <a:pt x="117" y="169"/>
                      </a:lnTo>
                      <a:lnTo>
                        <a:pt x="128" y="156"/>
                      </a:lnTo>
                      <a:lnTo>
                        <a:pt x="130" y="144"/>
                      </a:lnTo>
                      <a:lnTo>
                        <a:pt x="134" y="154"/>
                      </a:lnTo>
                      <a:lnTo>
                        <a:pt x="130" y="163"/>
                      </a:lnTo>
                      <a:lnTo>
                        <a:pt x="128" y="175"/>
                      </a:lnTo>
                      <a:lnTo>
                        <a:pt x="132" y="192"/>
                      </a:lnTo>
                      <a:lnTo>
                        <a:pt x="138" y="204"/>
                      </a:lnTo>
                      <a:lnTo>
                        <a:pt x="143" y="214"/>
                      </a:lnTo>
                      <a:lnTo>
                        <a:pt x="149" y="223"/>
                      </a:lnTo>
                      <a:lnTo>
                        <a:pt x="157" y="231"/>
                      </a:lnTo>
                      <a:lnTo>
                        <a:pt x="166" y="239"/>
                      </a:lnTo>
                      <a:lnTo>
                        <a:pt x="176" y="245"/>
                      </a:lnTo>
                      <a:lnTo>
                        <a:pt x="191" y="252"/>
                      </a:lnTo>
                      <a:lnTo>
                        <a:pt x="208" y="258"/>
                      </a:lnTo>
                      <a:lnTo>
                        <a:pt x="203" y="223"/>
                      </a:lnTo>
                      <a:lnTo>
                        <a:pt x="208" y="191"/>
                      </a:lnTo>
                      <a:lnTo>
                        <a:pt x="222" y="160"/>
                      </a:lnTo>
                      <a:lnTo>
                        <a:pt x="241" y="130"/>
                      </a:lnTo>
                      <a:lnTo>
                        <a:pt x="262" y="98"/>
                      </a:lnTo>
                      <a:lnTo>
                        <a:pt x="281" y="69"/>
                      </a:lnTo>
                      <a:lnTo>
                        <a:pt x="294" y="36"/>
                      </a:lnTo>
                      <a:lnTo>
                        <a:pt x="298" y="2"/>
                      </a:lnTo>
                      <a:lnTo>
                        <a:pt x="271" y="2"/>
                      </a:lnTo>
                      <a:lnTo>
                        <a:pt x="243" y="1"/>
                      </a:lnTo>
                      <a:lnTo>
                        <a:pt x="216" y="1"/>
                      </a:lnTo>
                      <a:lnTo>
                        <a:pt x="189" y="0"/>
                      </a:lnTo>
                      <a:lnTo>
                        <a:pt x="163" y="0"/>
                      </a:lnTo>
                      <a:lnTo>
                        <a:pt x="134" y="1"/>
                      </a:lnTo>
                      <a:lnTo>
                        <a:pt x="107" y="2"/>
                      </a:lnTo>
                      <a:lnTo>
                        <a:pt x="79" y="5"/>
                      </a:lnTo>
                      <a:lnTo>
                        <a:pt x="77" y="8"/>
                      </a:lnTo>
                      <a:lnTo>
                        <a:pt x="77" y="13"/>
                      </a:lnTo>
                      <a:lnTo>
                        <a:pt x="77" y="21"/>
                      </a:lnTo>
                      <a:lnTo>
                        <a:pt x="79" y="28"/>
                      </a:lnTo>
                      <a:close/>
                    </a:path>
                  </a:pathLst>
                </a:custGeom>
                <a:solidFill>
                  <a:srgbClr val="007FE5"/>
                </a:solidFill>
                <a:ln w="9525">
                  <a:noFill/>
                  <a:round/>
                  <a:headEnd/>
                  <a:tailEnd/>
                </a:ln>
              </p:spPr>
              <p:txBody>
                <a:bodyPr/>
                <a:lstStyle/>
                <a:p>
                  <a:pPr>
                    <a:defRPr/>
                  </a:pPr>
                  <a:endParaRPr lang="en-GB"/>
                </a:p>
              </p:txBody>
            </p:sp>
            <p:sp>
              <p:nvSpPr>
                <p:cNvPr id="1391688" name="Freeform 72"/>
                <p:cNvSpPr>
                  <a:spLocks/>
                </p:cNvSpPr>
                <p:nvPr/>
              </p:nvSpPr>
              <p:spPr bwMode="auto">
                <a:xfrm>
                  <a:off x="3563" y="2559"/>
                  <a:ext cx="258" cy="87"/>
                </a:xfrm>
                <a:custGeom>
                  <a:avLst/>
                  <a:gdLst/>
                  <a:ahLst/>
                  <a:cxnLst>
                    <a:cxn ang="0">
                      <a:pos x="130" y="175"/>
                    </a:cxn>
                    <a:cxn ang="0">
                      <a:pos x="157" y="174"/>
                    </a:cxn>
                    <a:cxn ang="0">
                      <a:pos x="180" y="169"/>
                    </a:cxn>
                    <a:cxn ang="0">
                      <a:pos x="201" y="161"/>
                    </a:cxn>
                    <a:cxn ang="0">
                      <a:pos x="220" y="149"/>
                    </a:cxn>
                    <a:cxn ang="0">
                      <a:pos x="237" y="136"/>
                    </a:cxn>
                    <a:cxn ang="0">
                      <a:pos x="248" y="122"/>
                    </a:cxn>
                    <a:cxn ang="0">
                      <a:pos x="256" y="106"/>
                    </a:cxn>
                    <a:cxn ang="0">
                      <a:pos x="258" y="88"/>
                    </a:cxn>
                    <a:cxn ang="0">
                      <a:pos x="256" y="70"/>
                    </a:cxn>
                    <a:cxn ang="0">
                      <a:pos x="248" y="54"/>
                    </a:cxn>
                    <a:cxn ang="0">
                      <a:pos x="237" y="39"/>
                    </a:cxn>
                    <a:cxn ang="0">
                      <a:pos x="220" y="26"/>
                    </a:cxn>
                    <a:cxn ang="0">
                      <a:pos x="201" y="15"/>
                    </a:cxn>
                    <a:cxn ang="0">
                      <a:pos x="180" y="6"/>
                    </a:cxn>
                    <a:cxn ang="0">
                      <a:pos x="157" y="1"/>
                    </a:cxn>
                    <a:cxn ang="0">
                      <a:pos x="130" y="0"/>
                    </a:cxn>
                    <a:cxn ang="0">
                      <a:pos x="103" y="1"/>
                    </a:cxn>
                    <a:cxn ang="0">
                      <a:pos x="78" y="6"/>
                    </a:cxn>
                    <a:cxn ang="0">
                      <a:pos x="57" y="15"/>
                    </a:cxn>
                    <a:cxn ang="0">
                      <a:pos x="38" y="26"/>
                    </a:cxn>
                    <a:cxn ang="0">
                      <a:pos x="21" y="39"/>
                    </a:cxn>
                    <a:cxn ang="0">
                      <a:pos x="10" y="54"/>
                    </a:cxn>
                    <a:cxn ang="0">
                      <a:pos x="2" y="70"/>
                    </a:cxn>
                    <a:cxn ang="0">
                      <a:pos x="0" y="88"/>
                    </a:cxn>
                    <a:cxn ang="0">
                      <a:pos x="2" y="106"/>
                    </a:cxn>
                    <a:cxn ang="0">
                      <a:pos x="10" y="122"/>
                    </a:cxn>
                    <a:cxn ang="0">
                      <a:pos x="21" y="136"/>
                    </a:cxn>
                    <a:cxn ang="0">
                      <a:pos x="38" y="149"/>
                    </a:cxn>
                    <a:cxn ang="0">
                      <a:pos x="57" y="161"/>
                    </a:cxn>
                    <a:cxn ang="0">
                      <a:pos x="78" y="169"/>
                    </a:cxn>
                    <a:cxn ang="0">
                      <a:pos x="103" y="174"/>
                    </a:cxn>
                    <a:cxn ang="0">
                      <a:pos x="130" y="175"/>
                    </a:cxn>
                  </a:cxnLst>
                  <a:rect l="0" t="0" r="r" b="b"/>
                  <a:pathLst>
                    <a:path w="258" h="175">
                      <a:moveTo>
                        <a:pt x="130" y="175"/>
                      </a:moveTo>
                      <a:lnTo>
                        <a:pt x="157" y="174"/>
                      </a:lnTo>
                      <a:lnTo>
                        <a:pt x="180" y="169"/>
                      </a:lnTo>
                      <a:lnTo>
                        <a:pt x="201" y="161"/>
                      </a:lnTo>
                      <a:lnTo>
                        <a:pt x="220" y="149"/>
                      </a:lnTo>
                      <a:lnTo>
                        <a:pt x="237" y="136"/>
                      </a:lnTo>
                      <a:lnTo>
                        <a:pt x="248" y="122"/>
                      </a:lnTo>
                      <a:lnTo>
                        <a:pt x="256" y="106"/>
                      </a:lnTo>
                      <a:lnTo>
                        <a:pt x="258" y="88"/>
                      </a:lnTo>
                      <a:lnTo>
                        <a:pt x="256" y="70"/>
                      </a:lnTo>
                      <a:lnTo>
                        <a:pt x="248" y="54"/>
                      </a:lnTo>
                      <a:lnTo>
                        <a:pt x="237" y="39"/>
                      </a:lnTo>
                      <a:lnTo>
                        <a:pt x="220" y="26"/>
                      </a:lnTo>
                      <a:lnTo>
                        <a:pt x="201" y="15"/>
                      </a:lnTo>
                      <a:lnTo>
                        <a:pt x="180" y="6"/>
                      </a:lnTo>
                      <a:lnTo>
                        <a:pt x="157" y="1"/>
                      </a:lnTo>
                      <a:lnTo>
                        <a:pt x="130" y="0"/>
                      </a:lnTo>
                      <a:lnTo>
                        <a:pt x="103" y="1"/>
                      </a:lnTo>
                      <a:lnTo>
                        <a:pt x="78" y="6"/>
                      </a:lnTo>
                      <a:lnTo>
                        <a:pt x="57" y="15"/>
                      </a:lnTo>
                      <a:lnTo>
                        <a:pt x="38" y="26"/>
                      </a:lnTo>
                      <a:lnTo>
                        <a:pt x="21" y="39"/>
                      </a:lnTo>
                      <a:lnTo>
                        <a:pt x="10" y="54"/>
                      </a:lnTo>
                      <a:lnTo>
                        <a:pt x="2" y="70"/>
                      </a:lnTo>
                      <a:lnTo>
                        <a:pt x="0" y="88"/>
                      </a:lnTo>
                      <a:lnTo>
                        <a:pt x="2" y="106"/>
                      </a:lnTo>
                      <a:lnTo>
                        <a:pt x="10" y="122"/>
                      </a:lnTo>
                      <a:lnTo>
                        <a:pt x="21" y="136"/>
                      </a:lnTo>
                      <a:lnTo>
                        <a:pt x="38" y="149"/>
                      </a:lnTo>
                      <a:lnTo>
                        <a:pt x="57" y="161"/>
                      </a:lnTo>
                      <a:lnTo>
                        <a:pt x="78" y="169"/>
                      </a:lnTo>
                      <a:lnTo>
                        <a:pt x="103" y="174"/>
                      </a:lnTo>
                      <a:lnTo>
                        <a:pt x="130" y="175"/>
                      </a:lnTo>
                      <a:close/>
                    </a:path>
                  </a:pathLst>
                </a:custGeom>
                <a:solidFill>
                  <a:srgbClr val="E0B71E"/>
                </a:solidFill>
                <a:ln w="9525">
                  <a:noFill/>
                  <a:round/>
                  <a:headEnd/>
                  <a:tailEnd/>
                </a:ln>
              </p:spPr>
              <p:txBody>
                <a:bodyPr/>
                <a:lstStyle/>
                <a:p>
                  <a:pPr>
                    <a:defRPr/>
                  </a:pPr>
                  <a:endParaRPr lang="en-GB"/>
                </a:p>
              </p:txBody>
            </p:sp>
            <p:sp>
              <p:nvSpPr>
                <p:cNvPr id="1391689" name="Freeform 73"/>
                <p:cNvSpPr>
                  <a:spLocks/>
                </p:cNvSpPr>
                <p:nvPr/>
              </p:nvSpPr>
              <p:spPr bwMode="auto">
                <a:xfrm>
                  <a:off x="3692" y="2603"/>
                  <a:ext cx="139" cy="45"/>
                </a:xfrm>
                <a:custGeom>
                  <a:avLst/>
                  <a:gdLst/>
                  <a:ahLst/>
                  <a:cxnLst>
                    <a:cxn ang="0">
                      <a:pos x="120" y="0"/>
                    </a:cxn>
                    <a:cxn ang="0">
                      <a:pos x="120" y="0"/>
                    </a:cxn>
                    <a:cxn ang="0">
                      <a:pos x="120" y="18"/>
                    </a:cxn>
                    <a:cxn ang="0">
                      <a:pos x="112" y="33"/>
                    </a:cxn>
                    <a:cxn ang="0">
                      <a:pos x="101" y="46"/>
                    </a:cxn>
                    <a:cxn ang="0">
                      <a:pos x="86" y="59"/>
                    </a:cxn>
                    <a:cxn ang="0">
                      <a:pos x="67" y="69"/>
                    </a:cxn>
                    <a:cxn ang="0">
                      <a:pos x="48" y="77"/>
                    </a:cxn>
                    <a:cxn ang="0">
                      <a:pos x="27" y="82"/>
                    </a:cxn>
                    <a:cxn ang="0">
                      <a:pos x="0" y="82"/>
                    </a:cxn>
                    <a:cxn ang="0">
                      <a:pos x="0" y="92"/>
                    </a:cxn>
                    <a:cxn ang="0">
                      <a:pos x="27" y="90"/>
                    </a:cxn>
                    <a:cxn ang="0">
                      <a:pos x="51" y="85"/>
                    </a:cxn>
                    <a:cxn ang="0">
                      <a:pos x="74" y="77"/>
                    </a:cxn>
                    <a:cxn ang="0">
                      <a:pos x="93" y="64"/>
                    </a:cxn>
                    <a:cxn ang="0">
                      <a:pos x="112" y="51"/>
                    </a:cxn>
                    <a:cxn ang="0">
                      <a:pos x="124" y="35"/>
                    </a:cxn>
                    <a:cxn ang="0">
                      <a:pos x="132" y="18"/>
                    </a:cxn>
                    <a:cxn ang="0">
                      <a:pos x="135" y="0"/>
                    </a:cxn>
                    <a:cxn ang="0">
                      <a:pos x="135" y="0"/>
                    </a:cxn>
                    <a:cxn ang="0">
                      <a:pos x="120" y="0"/>
                    </a:cxn>
                  </a:cxnLst>
                  <a:rect l="0" t="0" r="r" b="b"/>
                  <a:pathLst>
                    <a:path w="135" h="92">
                      <a:moveTo>
                        <a:pt x="120" y="0"/>
                      </a:moveTo>
                      <a:lnTo>
                        <a:pt x="120" y="0"/>
                      </a:lnTo>
                      <a:lnTo>
                        <a:pt x="120" y="18"/>
                      </a:lnTo>
                      <a:lnTo>
                        <a:pt x="112" y="33"/>
                      </a:lnTo>
                      <a:lnTo>
                        <a:pt x="101" y="46"/>
                      </a:lnTo>
                      <a:lnTo>
                        <a:pt x="86" y="59"/>
                      </a:lnTo>
                      <a:lnTo>
                        <a:pt x="67" y="69"/>
                      </a:lnTo>
                      <a:lnTo>
                        <a:pt x="48" y="77"/>
                      </a:lnTo>
                      <a:lnTo>
                        <a:pt x="27" y="82"/>
                      </a:lnTo>
                      <a:lnTo>
                        <a:pt x="0" y="82"/>
                      </a:lnTo>
                      <a:lnTo>
                        <a:pt x="0" y="92"/>
                      </a:lnTo>
                      <a:lnTo>
                        <a:pt x="27" y="90"/>
                      </a:lnTo>
                      <a:lnTo>
                        <a:pt x="51" y="85"/>
                      </a:lnTo>
                      <a:lnTo>
                        <a:pt x="74" y="77"/>
                      </a:lnTo>
                      <a:lnTo>
                        <a:pt x="93" y="64"/>
                      </a:lnTo>
                      <a:lnTo>
                        <a:pt x="112" y="51"/>
                      </a:lnTo>
                      <a:lnTo>
                        <a:pt x="124" y="35"/>
                      </a:lnTo>
                      <a:lnTo>
                        <a:pt x="132" y="18"/>
                      </a:lnTo>
                      <a:lnTo>
                        <a:pt x="135" y="0"/>
                      </a:lnTo>
                      <a:lnTo>
                        <a:pt x="135" y="0"/>
                      </a:lnTo>
                      <a:lnTo>
                        <a:pt x="120" y="0"/>
                      </a:lnTo>
                      <a:close/>
                    </a:path>
                  </a:pathLst>
                </a:custGeom>
                <a:solidFill>
                  <a:srgbClr val="B26600"/>
                </a:solidFill>
                <a:ln w="9525">
                  <a:noFill/>
                  <a:round/>
                  <a:headEnd/>
                  <a:tailEnd/>
                </a:ln>
              </p:spPr>
              <p:txBody>
                <a:bodyPr/>
                <a:lstStyle/>
                <a:p>
                  <a:pPr>
                    <a:defRPr/>
                  </a:pPr>
                  <a:endParaRPr lang="en-GB"/>
                </a:p>
              </p:txBody>
            </p:sp>
            <p:sp>
              <p:nvSpPr>
                <p:cNvPr id="1391690" name="Freeform 74"/>
                <p:cNvSpPr>
                  <a:spLocks/>
                </p:cNvSpPr>
                <p:nvPr/>
              </p:nvSpPr>
              <p:spPr bwMode="auto">
                <a:xfrm>
                  <a:off x="3692" y="2556"/>
                  <a:ext cx="139" cy="47"/>
                </a:xfrm>
                <a:custGeom>
                  <a:avLst/>
                  <a:gdLst/>
                  <a:ahLst/>
                  <a:cxnLst>
                    <a:cxn ang="0">
                      <a:pos x="0" y="10"/>
                    </a:cxn>
                    <a:cxn ang="0">
                      <a:pos x="0" y="10"/>
                    </a:cxn>
                    <a:cxn ang="0">
                      <a:pos x="27" y="10"/>
                    </a:cxn>
                    <a:cxn ang="0">
                      <a:pos x="48" y="15"/>
                    </a:cxn>
                    <a:cxn ang="0">
                      <a:pos x="67" y="24"/>
                    </a:cxn>
                    <a:cxn ang="0">
                      <a:pos x="86" y="33"/>
                    </a:cxn>
                    <a:cxn ang="0">
                      <a:pos x="101" y="46"/>
                    </a:cxn>
                    <a:cxn ang="0">
                      <a:pos x="112" y="61"/>
                    </a:cxn>
                    <a:cxn ang="0">
                      <a:pos x="120" y="75"/>
                    </a:cxn>
                    <a:cxn ang="0">
                      <a:pos x="120" y="93"/>
                    </a:cxn>
                    <a:cxn ang="0">
                      <a:pos x="135" y="93"/>
                    </a:cxn>
                    <a:cxn ang="0">
                      <a:pos x="132" y="75"/>
                    </a:cxn>
                    <a:cxn ang="0">
                      <a:pos x="124" y="58"/>
                    </a:cxn>
                    <a:cxn ang="0">
                      <a:pos x="112" y="41"/>
                    </a:cxn>
                    <a:cxn ang="0">
                      <a:pos x="93" y="28"/>
                    </a:cxn>
                    <a:cxn ang="0">
                      <a:pos x="74" y="16"/>
                    </a:cxn>
                    <a:cxn ang="0">
                      <a:pos x="51" y="7"/>
                    </a:cxn>
                    <a:cxn ang="0">
                      <a:pos x="27" y="2"/>
                    </a:cxn>
                    <a:cxn ang="0">
                      <a:pos x="0" y="0"/>
                    </a:cxn>
                    <a:cxn ang="0">
                      <a:pos x="0" y="0"/>
                    </a:cxn>
                    <a:cxn ang="0">
                      <a:pos x="0" y="10"/>
                    </a:cxn>
                  </a:cxnLst>
                  <a:rect l="0" t="0" r="r" b="b"/>
                  <a:pathLst>
                    <a:path w="135" h="93">
                      <a:moveTo>
                        <a:pt x="0" y="10"/>
                      </a:moveTo>
                      <a:lnTo>
                        <a:pt x="0" y="10"/>
                      </a:lnTo>
                      <a:lnTo>
                        <a:pt x="27" y="10"/>
                      </a:lnTo>
                      <a:lnTo>
                        <a:pt x="48" y="15"/>
                      </a:lnTo>
                      <a:lnTo>
                        <a:pt x="67" y="24"/>
                      </a:lnTo>
                      <a:lnTo>
                        <a:pt x="86" y="33"/>
                      </a:lnTo>
                      <a:lnTo>
                        <a:pt x="101" y="46"/>
                      </a:lnTo>
                      <a:lnTo>
                        <a:pt x="112" y="61"/>
                      </a:lnTo>
                      <a:lnTo>
                        <a:pt x="120" y="75"/>
                      </a:lnTo>
                      <a:lnTo>
                        <a:pt x="120" y="93"/>
                      </a:lnTo>
                      <a:lnTo>
                        <a:pt x="135" y="93"/>
                      </a:lnTo>
                      <a:lnTo>
                        <a:pt x="132" y="75"/>
                      </a:lnTo>
                      <a:lnTo>
                        <a:pt x="124" y="58"/>
                      </a:lnTo>
                      <a:lnTo>
                        <a:pt x="112" y="41"/>
                      </a:lnTo>
                      <a:lnTo>
                        <a:pt x="93" y="28"/>
                      </a:lnTo>
                      <a:lnTo>
                        <a:pt x="74" y="16"/>
                      </a:lnTo>
                      <a:lnTo>
                        <a:pt x="51" y="7"/>
                      </a:lnTo>
                      <a:lnTo>
                        <a:pt x="27" y="2"/>
                      </a:lnTo>
                      <a:lnTo>
                        <a:pt x="0" y="0"/>
                      </a:lnTo>
                      <a:lnTo>
                        <a:pt x="0" y="0"/>
                      </a:lnTo>
                      <a:lnTo>
                        <a:pt x="0" y="10"/>
                      </a:lnTo>
                      <a:close/>
                    </a:path>
                  </a:pathLst>
                </a:custGeom>
                <a:solidFill>
                  <a:srgbClr val="B26600"/>
                </a:solidFill>
                <a:ln w="9525">
                  <a:noFill/>
                  <a:round/>
                  <a:headEnd/>
                  <a:tailEnd/>
                </a:ln>
              </p:spPr>
              <p:txBody>
                <a:bodyPr/>
                <a:lstStyle/>
                <a:p>
                  <a:pPr>
                    <a:defRPr/>
                  </a:pPr>
                  <a:endParaRPr lang="en-GB"/>
                </a:p>
              </p:txBody>
            </p:sp>
            <p:sp>
              <p:nvSpPr>
                <p:cNvPr id="1391691" name="Freeform 75"/>
                <p:cNvSpPr>
                  <a:spLocks/>
                </p:cNvSpPr>
                <p:nvPr/>
              </p:nvSpPr>
              <p:spPr bwMode="auto">
                <a:xfrm>
                  <a:off x="3558" y="2556"/>
                  <a:ext cx="134" cy="47"/>
                </a:xfrm>
                <a:custGeom>
                  <a:avLst/>
                  <a:gdLst/>
                  <a:ahLst/>
                  <a:cxnLst>
                    <a:cxn ang="0">
                      <a:pos x="15" y="93"/>
                    </a:cxn>
                    <a:cxn ang="0">
                      <a:pos x="15" y="93"/>
                    </a:cxn>
                    <a:cxn ang="0">
                      <a:pos x="15" y="75"/>
                    </a:cxn>
                    <a:cxn ang="0">
                      <a:pos x="22" y="61"/>
                    </a:cxn>
                    <a:cxn ang="0">
                      <a:pos x="34" y="46"/>
                    </a:cxn>
                    <a:cxn ang="0">
                      <a:pos x="49" y="33"/>
                    </a:cxn>
                    <a:cxn ang="0">
                      <a:pos x="68" y="24"/>
                    </a:cxn>
                    <a:cxn ang="0">
                      <a:pos x="87" y="15"/>
                    </a:cxn>
                    <a:cxn ang="0">
                      <a:pos x="110" y="10"/>
                    </a:cxn>
                    <a:cxn ang="0">
                      <a:pos x="137" y="10"/>
                    </a:cxn>
                    <a:cxn ang="0">
                      <a:pos x="137" y="0"/>
                    </a:cxn>
                    <a:cxn ang="0">
                      <a:pos x="110" y="2"/>
                    </a:cxn>
                    <a:cxn ang="0">
                      <a:pos x="84" y="7"/>
                    </a:cxn>
                    <a:cxn ang="0">
                      <a:pos x="61" y="16"/>
                    </a:cxn>
                    <a:cxn ang="0">
                      <a:pos x="42" y="28"/>
                    </a:cxn>
                    <a:cxn ang="0">
                      <a:pos x="22" y="41"/>
                    </a:cxn>
                    <a:cxn ang="0">
                      <a:pos x="11" y="58"/>
                    </a:cxn>
                    <a:cxn ang="0">
                      <a:pos x="3" y="75"/>
                    </a:cxn>
                    <a:cxn ang="0">
                      <a:pos x="0" y="93"/>
                    </a:cxn>
                    <a:cxn ang="0">
                      <a:pos x="0" y="93"/>
                    </a:cxn>
                    <a:cxn ang="0">
                      <a:pos x="15" y="93"/>
                    </a:cxn>
                  </a:cxnLst>
                  <a:rect l="0" t="0" r="r" b="b"/>
                  <a:pathLst>
                    <a:path w="137" h="93">
                      <a:moveTo>
                        <a:pt x="15" y="93"/>
                      </a:moveTo>
                      <a:lnTo>
                        <a:pt x="15" y="93"/>
                      </a:lnTo>
                      <a:lnTo>
                        <a:pt x="15" y="75"/>
                      </a:lnTo>
                      <a:lnTo>
                        <a:pt x="22" y="61"/>
                      </a:lnTo>
                      <a:lnTo>
                        <a:pt x="34" y="46"/>
                      </a:lnTo>
                      <a:lnTo>
                        <a:pt x="49" y="33"/>
                      </a:lnTo>
                      <a:lnTo>
                        <a:pt x="68" y="24"/>
                      </a:lnTo>
                      <a:lnTo>
                        <a:pt x="87" y="15"/>
                      </a:lnTo>
                      <a:lnTo>
                        <a:pt x="110" y="10"/>
                      </a:lnTo>
                      <a:lnTo>
                        <a:pt x="137" y="10"/>
                      </a:lnTo>
                      <a:lnTo>
                        <a:pt x="137" y="0"/>
                      </a:lnTo>
                      <a:lnTo>
                        <a:pt x="110" y="2"/>
                      </a:lnTo>
                      <a:lnTo>
                        <a:pt x="84" y="7"/>
                      </a:lnTo>
                      <a:lnTo>
                        <a:pt x="61" y="16"/>
                      </a:lnTo>
                      <a:lnTo>
                        <a:pt x="42" y="28"/>
                      </a:lnTo>
                      <a:lnTo>
                        <a:pt x="22" y="41"/>
                      </a:lnTo>
                      <a:lnTo>
                        <a:pt x="11" y="58"/>
                      </a:lnTo>
                      <a:lnTo>
                        <a:pt x="3" y="75"/>
                      </a:lnTo>
                      <a:lnTo>
                        <a:pt x="0" y="93"/>
                      </a:lnTo>
                      <a:lnTo>
                        <a:pt x="0" y="93"/>
                      </a:lnTo>
                      <a:lnTo>
                        <a:pt x="15" y="93"/>
                      </a:lnTo>
                      <a:close/>
                    </a:path>
                  </a:pathLst>
                </a:custGeom>
                <a:solidFill>
                  <a:srgbClr val="B26600"/>
                </a:solidFill>
                <a:ln w="9525">
                  <a:noFill/>
                  <a:round/>
                  <a:headEnd/>
                  <a:tailEnd/>
                </a:ln>
              </p:spPr>
              <p:txBody>
                <a:bodyPr/>
                <a:lstStyle/>
                <a:p>
                  <a:pPr>
                    <a:defRPr/>
                  </a:pPr>
                  <a:endParaRPr lang="en-GB"/>
                </a:p>
              </p:txBody>
            </p:sp>
            <p:sp>
              <p:nvSpPr>
                <p:cNvPr id="1391692" name="Freeform 76"/>
                <p:cNvSpPr>
                  <a:spLocks/>
                </p:cNvSpPr>
                <p:nvPr/>
              </p:nvSpPr>
              <p:spPr bwMode="auto">
                <a:xfrm>
                  <a:off x="3558" y="2603"/>
                  <a:ext cx="134" cy="45"/>
                </a:xfrm>
                <a:custGeom>
                  <a:avLst/>
                  <a:gdLst/>
                  <a:ahLst/>
                  <a:cxnLst>
                    <a:cxn ang="0">
                      <a:pos x="137" y="82"/>
                    </a:cxn>
                    <a:cxn ang="0">
                      <a:pos x="137" y="82"/>
                    </a:cxn>
                    <a:cxn ang="0">
                      <a:pos x="110" y="82"/>
                    </a:cxn>
                    <a:cxn ang="0">
                      <a:pos x="87" y="77"/>
                    </a:cxn>
                    <a:cxn ang="0">
                      <a:pos x="68" y="69"/>
                    </a:cxn>
                    <a:cxn ang="0">
                      <a:pos x="49" y="59"/>
                    </a:cxn>
                    <a:cxn ang="0">
                      <a:pos x="34" y="46"/>
                    </a:cxn>
                    <a:cxn ang="0">
                      <a:pos x="22" y="33"/>
                    </a:cxn>
                    <a:cxn ang="0">
                      <a:pos x="15" y="18"/>
                    </a:cxn>
                    <a:cxn ang="0">
                      <a:pos x="15" y="0"/>
                    </a:cxn>
                    <a:cxn ang="0">
                      <a:pos x="0" y="0"/>
                    </a:cxn>
                    <a:cxn ang="0">
                      <a:pos x="3" y="18"/>
                    </a:cxn>
                    <a:cxn ang="0">
                      <a:pos x="11" y="35"/>
                    </a:cxn>
                    <a:cxn ang="0">
                      <a:pos x="22" y="51"/>
                    </a:cxn>
                    <a:cxn ang="0">
                      <a:pos x="42" y="64"/>
                    </a:cxn>
                    <a:cxn ang="0">
                      <a:pos x="61" y="77"/>
                    </a:cxn>
                    <a:cxn ang="0">
                      <a:pos x="84" y="85"/>
                    </a:cxn>
                    <a:cxn ang="0">
                      <a:pos x="110" y="90"/>
                    </a:cxn>
                    <a:cxn ang="0">
                      <a:pos x="137" y="92"/>
                    </a:cxn>
                    <a:cxn ang="0">
                      <a:pos x="137" y="92"/>
                    </a:cxn>
                    <a:cxn ang="0">
                      <a:pos x="137" y="82"/>
                    </a:cxn>
                  </a:cxnLst>
                  <a:rect l="0" t="0" r="r" b="b"/>
                  <a:pathLst>
                    <a:path w="137" h="92">
                      <a:moveTo>
                        <a:pt x="137" y="82"/>
                      </a:moveTo>
                      <a:lnTo>
                        <a:pt x="137" y="82"/>
                      </a:lnTo>
                      <a:lnTo>
                        <a:pt x="110" y="82"/>
                      </a:lnTo>
                      <a:lnTo>
                        <a:pt x="87" y="77"/>
                      </a:lnTo>
                      <a:lnTo>
                        <a:pt x="68" y="69"/>
                      </a:lnTo>
                      <a:lnTo>
                        <a:pt x="49" y="59"/>
                      </a:lnTo>
                      <a:lnTo>
                        <a:pt x="34" y="46"/>
                      </a:lnTo>
                      <a:lnTo>
                        <a:pt x="22" y="33"/>
                      </a:lnTo>
                      <a:lnTo>
                        <a:pt x="15" y="18"/>
                      </a:lnTo>
                      <a:lnTo>
                        <a:pt x="15" y="0"/>
                      </a:lnTo>
                      <a:lnTo>
                        <a:pt x="0" y="0"/>
                      </a:lnTo>
                      <a:lnTo>
                        <a:pt x="3" y="18"/>
                      </a:lnTo>
                      <a:lnTo>
                        <a:pt x="11" y="35"/>
                      </a:lnTo>
                      <a:lnTo>
                        <a:pt x="22" y="51"/>
                      </a:lnTo>
                      <a:lnTo>
                        <a:pt x="42" y="64"/>
                      </a:lnTo>
                      <a:lnTo>
                        <a:pt x="61" y="77"/>
                      </a:lnTo>
                      <a:lnTo>
                        <a:pt x="84" y="85"/>
                      </a:lnTo>
                      <a:lnTo>
                        <a:pt x="110" y="90"/>
                      </a:lnTo>
                      <a:lnTo>
                        <a:pt x="137" y="92"/>
                      </a:lnTo>
                      <a:lnTo>
                        <a:pt x="137" y="92"/>
                      </a:lnTo>
                      <a:lnTo>
                        <a:pt x="137" y="82"/>
                      </a:lnTo>
                      <a:close/>
                    </a:path>
                  </a:pathLst>
                </a:custGeom>
                <a:solidFill>
                  <a:srgbClr val="B26600"/>
                </a:solidFill>
                <a:ln w="9525">
                  <a:noFill/>
                  <a:round/>
                  <a:headEnd/>
                  <a:tailEnd/>
                </a:ln>
              </p:spPr>
              <p:txBody>
                <a:bodyPr/>
                <a:lstStyle/>
                <a:p>
                  <a:pPr>
                    <a:defRPr/>
                  </a:pPr>
                  <a:endParaRPr lang="en-GB"/>
                </a:p>
              </p:txBody>
            </p:sp>
          </p:grpSp>
        </p:grpSp>
        <p:sp>
          <p:nvSpPr>
            <p:cNvPr id="28678" name="Text Box 4"/>
            <p:cNvSpPr txBox="1">
              <a:spLocks noChangeArrowheads="1"/>
            </p:cNvSpPr>
            <p:nvPr/>
          </p:nvSpPr>
          <p:spPr bwMode="auto">
            <a:xfrm>
              <a:off x="158" y="-80"/>
              <a:ext cx="46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4800" b="1">
                  <a:solidFill>
                    <a:schemeClr val="tx1"/>
                  </a:solidFill>
                  <a:effectLst/>
                  <a:latin typeface="Wingdings" pitchFamily="2" charset="2"/>
                </a:rPr>
                <a:t>@</a:t>
              </a:r>
              <a:endParaRPr lang="en-US" altLang="en-US" sz="3200">
                <a:solidFill>
                  <a:schemeClr val="tx1"/>
                </a:solidFill>
                <a:effectLst/>
                <a:latin typeface="Wingdings" pitchFamily="2" charset="2"/>
              </a:endParaRPr>
            </a:p>
          </p:txBody>
        </p:sp>
      </p:grpSp>
      <p:sp>
        <p:nvSpPr>
          <p:cNvPr id="2" name="Slide Number Placeholder 1"/>
          <p:cNvSpPr>
            <a:spLocks noGrp="1"/>
          </p:cNvSpPr>
          <p:nvPr>
            <p:ph type="sldNum" sz="quarter" idx="12"/>
          </p:nvPr>
        </p:nvSpPr>
        <p:spPr/>
        <p:txBody>
          <a:bodyPr/>
          <a:lstStyle/>
          <a:p>
            <a:fld id="{83AFD23C-4B78-4169-855B-DEB36BCAA18E}" type="slidenum">
              <a:rPr lang="en-MY" smtClean="0"/>
              <a:pPr/>
              <a:t>11</a:t>
            </a:fld>
            <a:endParaRPr lang="en-MY"/>
          </a:p>
        </p:txBody>
      </p:sp>
      <p:sp>
        <p:nvSpPr>
          <p:cNvPr id="80" name="Rectangle 3"/>
          <p:cNvSpPr txBox="1">
            <a:spLocks noChangeArrowheads="1"/>
          </p:cNvSpPr>
          <p:nvPr/>
        </p:nvSpPr>
        <p:spPr>
          <a:xfrm>
            <a:off x="1206603" y="4037531"/>
            <a:ext cx="7632597" cy="1068937"/>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70000"/>
              </a:lnSpc>
              <a:defRPr/>
            </a:pPr>
            <a:endParaRPr lang="en-US" sz="1600" dirty="0">
              <a:latin typeface="Arial" pitchFamily="34" charset="0"/>
            </a:endParaRPr>
          </a:p>
          <a:p>
            <a:pPr>
              <a:lnSpc>
                <a:spcPct val="80000"/>
              </a:lnSpc>
              <a:defRPr/>
            </a:pPr>
            <a:r>
              <a:rPr lang="en-US" sz="2400" dirty="0">
                <a:solidFill>
                  <a:srgbClr val="5F5F5F"/>
                </a:solidFill>
                <a:latin typeface="Arial" pitchFamily="34" charset="0"/>
              </a:rPr>
              <a:t>How about other advantages? Let’s discuss… </a:t>
            </a:r>
          </a:p>
          <a:p>
            <a:pPr marL="342900" indent="-342900">
              <a:lnSpc>
                <a:spcPct val="80000"/>
              </a:lnSpc>
              <a:buFontTx/>
              <a:buChar char="-"/>
              <a:defRPr/>
            </a:pPr>
            <a:endParaRPr lang="en-US" dirty="0"/>
          </a:p>
          <a:p>
            <a:pPr>
              <a:lnSpc>
                <a:spcPct val="120000"/>
              </a:lnSpc>
              <a:defRPr/>
            </a:pPr>
            <a:endParaRPr lang="en-US" dirty="0"/>
          </a:p>
        </p:txBody>
      </p:sp>
      <p:sp>
        <p:nvSpPr>
          <p:cNvPr id="81" name="Cloud Callout 80"/>
          <p:cNvSpPr/>
          <p:nvPr/>
        </p:nvSpPr>
        <p:spPr>
          <a:xfrm>
            <a:off x="501560" y="3962400"/>
            <a:ext cx="8337640" cy="1371600"/>
          </a:xfrm>
          <a:prstGeom prst="cloudCallout">
            <a:avLst>
              <a:gd name="adj1" fmla="val -30164"/>
              <a:gd name="adj2" fmla="val 64969"/>
            </a:avLst>
          </a:prstGeom>
          <a:noFill/>
          <a:ln>
            <a:solidFill>
              <a:srgbClr val="00B0F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38664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828800" y="274638"/>
            <a:ext cx="6858000" cy="1143000"/>
          </a:xfrm>
        </p:spPr>
        <p:txBody>
          <a:bodyPr>
            <a:normAutofit fontScale="90000"/>
          </a:bodyPr>
          <a:lstStyle/>
          <a:p>
            <a:r>
              <a:rPr kumimoji="0" lang="en-US" altLang="en-US" sz="3200" dirty="0"/>
              <a:t>Free documentation </a:t>
            </a:r>
            <a:br>
              <a:rPr kumimoji="0" lang="en-US" altLang="en-US" sz="3200" dirty="0"/>
            </a:br>
            <a:r>
              <a:rPr kumimoji="0" lang="en-US" altLang="en-US" sz="3200" dirty="0"/>
              <a:t>in unrestricted natural language </a:t>
            </a:r>
          </a:p>
        </p:txBody>
      </p:sp>
      <p:sp>
        <p:nvSpPr>
          <p:cNvPr id="1391619" name="Rectangle 3"/>
          <p:cNvSpPr>
            <a:spLocks noGrp="1" noChangeArrowheads="1"/>
          </p:cNvSpPr>
          <p:nvPr>
            <p:ph idx="1"/>
          </p:nvPr>
        </p:nvSpPr>
        <p:spPr>
          <a:xfrm>
            <a:off x="131763" y="1295400"/>
            <a:ext cx="9012237" cy="5078413"/>
          </a:xfrm>
        </p:spPr>
        <p:txBody>
          <a:bodyPr>
            <a:normAutofit/>
          </a:bodyPr>
          <a:lstStyle/>
          <a:p>
            <a:pPr>
              <a:lnSpc>
                <a:spcPct val="70000"/>
              </a:lnSpc>
              <a:defRPr/>
            </a:pPr>
            <a:r>
              <a:rPr lang="en-US" sz="2400" dirty="0"/>
              <a:t>However,</a:t>
            </a:r>
          </a:p>
          <a:p>
            <a:pPr>
              <a:lnSpc>
                <a:spcPct val="80000"/>
              </a:lnSpc>
              <a:buFont typeface="Wingdings" pitchFamily="2" charset="2"/>
              <a:buNone/>
              <a:defRPr/>
            </a:pPr>
            <a:r>
              <a:rPr lang="en-US" sz="2400" b="1" dirty="0">
                <a:solidFill>
                  <a:schemeClr val="tx2"/>
                </a:solidFill>
                <a:latin typeface="Wingdings" pitchFamily="2" charset="2"/>
              </a:rPr>
              <a:t> L</a:t>
            </a:r>
            <a:r>
              <a:rPr lang="en-US" sz="2400" dirty="0"/>
              <a:t> </a:t>
            </a:r>
            <a:r>
              <a:rPr lang="en-US" sz="2400" dirty="0">
                <a:solidFill>
                  <a:srgbClr val="009999"/>
                </a:solidFill>
              </a:rPr>
              <a:t>Prone to many of the spec errors &amp; flaws </a:t>
            </a:r>
            <a:endParaRPr lang="en-US" sz="2400" dirty="0"/>
          </a:p>
        </p:txBody>
      </p:sp>
      <p:grpSp>
        <p:nvGrpSpPr>
          <p:cNvPr id="28676" name="Group 78"/>
          <p:cNvGrpSpPr>
            <a:grpSpLocks/>
          </p:cNvGrpSpPr>
          <p:nvPr/>
        </p:nvGrpSpPr>
        <p:grpSpPr bwMode="auto">
          <a:xfrm>
            <a:off x="65088" y="-155575"/>
            <a:ext cx="1839912" cy="1448968"/>
            <a:chOff x="158" y="-80"/>
            <a:chExt cx="805" cy="722"/>
          </a:xfrm>
        </p:grpSpPr>
        <p:grpSp>
          <p:nvGrpSpPr>
            <p:cNvPr id="28677" name="Group 5"/>
            <p:cNvGrpSpPr>
              <a:grpSpLocks/>
            </p:cNvGrpSpPr>
            <p:nvPr/>
          </p:nvGrpSpPr>
          <p:grpSpPr bwMode="auto">
            <a:xfrm>
              <a:off x="252" y="35"/>
              <a:ext cx="711" cy="607"/>
              <a:chOff x="2949" y="1892"/>
              <a:chExt cx="2358" cy="1023"/>
            </a:xfrm>
          </p:grpSpPr>
          <p:sp>
            <p:nvSpPr>
              <p:cNvPr id="1391622" name="Freeform 6"/>
              <p:cNvSpPr>
                <a:spLocks/>
              </p:cNvSpPr>
              <p:nvPr/>
            </p:nvSpPr>
            <p:spPr bwMode="auto">
              <a:xfrm>
                <a:off x="3112" y="2120"/>
                <a:ext cx="2195" cy="795"/>
              </a:xfrm>
              <a:custGeom>
                <a:avLst/>
                <a:gdLst/>
                <a:ahLst/>
                <a:cxnLst>
                  <a:cxn ang="0">
                    <a:pos x="716" y="113"/>
                  </a:cxn>
                  <a:cxn ang="0">
                    <a:pos x="807" y="108"/>
                  </a:cxn>
                  <a:cxn ang="0">
                    <a:pos x="903" y="113"/>
                  </a:cxn>
                  <a:cxn ang="0">
                    <a:pos x="985" y="123"/>
                  </a:cxn>
                  <a:cxn ang="0">
                    <a:pos x="1069" y="128"/>
                  </a:cxn>
                  <a:cxn ang="0">
                    <a:pos x="1151" y="128"/>
                  </a:cxn>
                  <a:cxn ang="0">
                    <a:pos x="1231" y="121"/>
                  </a:cxn>
                  <a:cxn ang="0">
                    <a:pos x="1311" y="106"/>
                  </a:cxn>
                  <a:cxn ang="0">
                    <a:pos x="1431" y="75"/>
                  </a:cxn>
                  <a:cxn ang="0">
                    <a:pos x="1576" y="41"/>
                  </a:cxn>
                  <a:cxn ang="0">
                    <a:pos x="1723" y="14"/>
                  </a:cxn>
                  <a:cxn ang="0">
                    <a:pos x="1872" y="1"/>
                  </a:cxn>
                  <a:cxn ang="0">
                    <a:pos x="2019" y="2"/>
                  </a:cxn>
                  <a:cxn ang="0">
                    <a:pos x="2145" y="24"/>
                  </a:cxn>
                  <a:cxn ang="0">
                    <a:pos x="2192" y="80"/>
                  </a:cxn>
                  <a:cxn ang="0">
                    <a:pos x="2185" y="149"/>
                  </a:cxn>
                  <a:cxn ang="0">
                    <a:pos x="2139" y="184"/>
                  </a:cxn>
                  <a:cxn ang="0">
                    <a:pos x="2064" y="192"/>
                  </a:cxn>
                  <a:cxn ang="0">
                    <a:pos x="1977" y="186"/>
                  </a:cxn>
                  <a:cxn ang="0">
                    <a:pos x="1893" y="180"/>
                  </a:cxn>
                  <a:cxn ang="0">
                    <a:pos x="1832" y="188"/>
                  </a:cxn>
                  <a:cxn ang="0">
                    <a:pos x="1801" y="279"/>
                  </a:cxn>
                  <a:cxn ang="0">
                    <a:pos x="1801" y="462"/>
                  </a:cxn>
                  <a:cxn ang="0">
                    <a:pos x="1824" y="720"/>
                  </a:cxn>
                  <a:cxn ang="0">
                    <a:pos x="1845" y="1056"/>
                  </a:cxn>
                  <a:cxn ang="0">
                    <a:pos x="1870" y="1313"/>
                  </a:cxn>
                  <a:cxn ang="0">
                    <a:pos x="1847" y="1389"/>
                  </a:cxn>
                  <a:cxn ang="0">
                    <a:pos x="1782" y="1444"/>
                  </a:cxn>
                  <a:cxn ang="0">
                    <a:pos x="1696" y="1467"/>
                  </a:cxn>
                  <a:cxn ang="0">
                    <a:pos x="1610" y="1482"/>
                  </a:cxn>
                  <a:cxn ang="0">
                    <a:pos x="1524" y="1494"/>
                  </a:cxn>
                  <a:cxn ang="0">
                    <a:pos x="1437" y="1504"/>
                  </a:cxn>
                  <a:cxn ang="0">
                    <a:pos x="1347" y="1513"/>
                  </a:cxn>
                  <a:cxn ang="0">
                    <a:pos x="1246" y="1526"/>
                  </a:cxn>
                  <a:cxn ang="0">
                    <a:pos x="1126" y="1541"/>
                  </a:cxn>
                  <a:cxn ang="0">
                    <a:pos x="1007" y="1555"/>
                  </a:cxn>
                  <a:cxn ang="0">
                    <a:pos x="889" y="1567"/>
                  </a:cxn>
                  <a:cxn ang="0">
                    <a:pos x="773" y="1574"/>
                  </a:cxn>
                  <a:cxn ang="0">
                    <a:pos x="653" y="1578"/>
                  </a:cxn>
                  <a:cxn ang="0">
                    <a:pos x="540" y="1582"/>
                  </a:cxn>
                  <a:cxn ang="0">
                    <a:pos x="426" y="1587"/>
                  </a:cxn>
                  <a:cxn ang="0">
                    <a:pos x="313" y="1590"/>
                  </a:cxn>
                  <a:cxn ang="0">
                    <a:pos x="202" y="1584"/>
                  </a:cxn>
                  <a:cxn ang="0">
                    <a:pos x="96" y="1564"/>
                  </a:cxn>
                  <a:cxn ang="0">
                    <a:pos x="12" y="1513"/>
                  </a:cxn>
                  <a:cxn ang="0">
                    <a:pos x="8" y="1424"/>
                  </a:cxn>
                  <a:cxn ang="0">
                    <a:pos x="76" y="1354"/>
                  </a:cxn>
                  <a:cxn ang="0">
                    <a:pos x="174" y="1348"/>
                  </a:cxn>
                  <a:cxn ang="0">
                    <a:pos x="288" y="1365"/>
                  </a:cxn>
                  <a:cxn ang="0">
                    <a:pos x="435" y="1285"/>
                  </a:cxn>
                  <a:cxn ang="0">
                    <a:pos x="483" y="1014"/>
                  </a:cxn>
                  <a:cxn ang="0">
                    <a:pos x="426" y="734"/>
                  </a:cxn>
                  <a:cxn ang="0">
                    <a:pos x="408" y="493"/>
                  </a:cxn>
                  <a:cxn ang="0">
                    <a:pos x="441" y="310"/>
                  </a:cxn>
                  <a:cxn ang="0">
                    <a:pos x="492" y="223"/>
                  </a:cxn>
                  <a:cxn ang="0">
                    <a:pos x="572" y="147"/>
                  </a:cxn>
                  <a:cxn ang="0">
                    <a:pos x="628" y="118"/>
                  </a:cxn>
                </a:cxnLst>
                <a:rect l="0" t="0" r="r" b="b"/>
                <a:pathLst>
                  <a:path w="2196" h="1590">
                    <a:moveTo>
                      <a:pt x="655" y="118"/>
                    </a:moveTo>
                    <a:lnTo>
                      <a:pt x="685" y="115"/>
                    </a:lnTo>
                    <a:lnTo>
                      <a:pt x="716" y="113"/>
                    </a:lnTo>
                    <a:lnTo>
                      <a:pt x="744" y="110"/>
                    </a:lnTo>
                    <a:lnTo>
                      <a:pt x="777" y="108"/>
                    </a:lnTo>
                    <a:lnTo>
                      <a:pt x="807" y="108"/>
                    </a:lnTo>
                    <a:lnTo>
                      <a:pt x="838" y="108"/>
                    </a:lnTo>
                    <a:lnTo>
                      <a:pt x="870" y="109"/>
                    </a:lnTo>
                    <a:lnTo>
                      <a:pt x="903" y="113"/>
                    </a:lnTo>
                    <a:lnTo>
                      <a:pt x="929" y="117"/>
                    </a:lnTo>
                    <a:lnTo>
                      <a:pt x="958" y="119"/>
                    </a:lnTo>
                    <a:lnTo>
                      <a:pt x="985" y="123"/>
                    </a:lnTo>
                    <a:lnTo>
                      <a:pt x="1013" y="124"/>
                    </a:lnTo>
                    <a:lnTo>
                      <a:pt x="1040" y="127"/>
                    </a:lnTo>
                    <a:lnTo>
                      <a:pt x="1069" y="128"/>
                    </a:lnTo>
                    <a:lnTo>
                      <a:pt x="1095" y="128"/>
                    </a:lnTo>
                    <a:lnTo>
                      <a:pt x="1124" y="128"/>
                    </a:lnTo>
                    <a:lnTo>
                      <a:pt x="1151" y="128"/>
                    </a:lnTo>
                    <a:lnTo>
                      <a:pt x="1177" y="127"/>
                    </a:lnTo>
                    <a:lnTo>
                      <a:pt x="1204" y="124"/>
                    </a:lnTo>
                    <a:lnTo>
                      <a:pt x="1231" y="121"/>
                    </a:lnTo>
                    <a:lnTo>
                      <a:pt x="1257" y="117"/>
                    </a:lnTo>
                    <a:lnTo>
                      <a:pt x="1284" y="113"/>
                    </a:lnTo>
                    <a:lnTo>
                      <a:pt x="1311" y="106"/>
                    </a:lnTo>
                    <a:lnTo>
                      <a:pt x="1338" y="100"/>
                    </a:lnTo>
                    <a:lnTo>
                      <a:pt x="1385" y="87"/>
                    </a:lnTo>
                    <a:lnTo>
                      <a:pt x="1431" y="75"/>
                    </a:lnTo>
                    <a:lnTo>
                      <a:pt x="1479" y="63"/>
                    </a:lnTo>
                    <a:lnTo>
                      <a:pt x="1528" y="52"/>
                    </a:lnTo>
                    <a:lnTo>
                      <a:pt x="1576" y="41"/>
                    </a:lnTo>
                    <a:lnTo>
                      <a:pt x="1626" y="31"/>
                    </a:lnTo>
                    <a:lnTo>
                      <a:pt x="1673" y="22"/>
                    </a:lnTo>
                    <a:lnTo>
                      <a:pt x="1723" y="14"/>
                    </a:lnTo>
                    <a:lnTo>
                      <a:pt x="1772" y="9"/>
                    </a:lnTo>
                    <a:lnTo>
                      <a:pt x="1822" y="4"/>
                    </a:lnTo>
                    <a:lnTo>
                      <a:pt x="1872" y="1"/>
                    </a:lnTo>
                    <a:lnTo>
                      <a:pt x="1921" y="0"/>
                    </a:lnTo>
                    <a:lnTo>
                      <a:pt x="1969" y="0"/>
                    </a:lnTo>
                    <a:lnTo>
                      <a:pt x="2019" y="2"/>
                    </a:lnTo>
                    <a:lnTo>
                      <a:pt x="2068" y="8"/>
                    </a:lnTo>
                    <a:lnTo>
                      <a:pt x="2116" y="15"/>
                    </a:lnTo>
                    <a:lnTo>
                      <a:pt x="2145" y="24"/>
                    </a:lnTo>
                    <a:lnTo>
                      <a:pt x="2165" y="40"/>
                    </a:lnTo>
                    <a:lnTo>
                      <a:pt x="2181" y="58"/>
                    </a:lnTo>
                    <a:lnTo>
                      <a:pt x="2192" y="80"/>
                    </a:lnTo>
                    <a:lnTo>
                      <a:pt x="2196" y="104"/>
                    </a:lnTo>
                    <a:lnTo>
                      <a:pt x="2194" y="127"/>
                    </a:lnTo>
                    <a:lnTo>
                      <a:pt x="2185" y="149"/>
                    </a:lnTo>
                    <a:lnTo>
                      <a:pt x="2171" y="167"/>
                    </a:lnTo>
                    <a:lnTo>
                      <a:pt x="2158" y="178"/>
                    </a:lnTo>
                    <a:lnTo>
                      <a:pt x="2139" y="184"/>
                    </a:lnTo>
                    <a:lnTo>
                      <a:pt x="2116" y="189"/>
                    </a:lnTo>
                    <a:lnTo>
                      <a:pt x="2091" y="191"/>
                    </a:lnTo>
                    <a:lnTo>
                      <a:pt x="2064" y="192"/>
                    </a:lnTo>
                    <a:lnTo>
                      <a:pt x="2036" y="191"/>
                    </a:lnTo>
                    <a:lnTo>
                      <a:pt x="2005" y="188"/>
                    </a:lnTo>
                    <a:lnTo>
                      <a:pt x="1977" y="186"/>
                    </a:lnTo>
                    <a:lnTo>
                      <a:pt x="1946" y="184"/>
                    </a:lnTo>
                    <a:lnTo>
                      <a:pt x="1917" y="182"/>
                    </a:lnTo>
                    <a:lnTo>
                      <a:pt x="1893" y="180"/>
                    </a:lnTo>
                    <a:lnTo>
                      <a:pt x="1868" y="182"/>
                    </a:lnTo>
                    <a:lnTo>
                      <a:pt x="1849" y="183"/>
                    </a:lnTo>
                    <a:lnTo>
                      <a:pt x="1832" y="188"/>
                    </a:lnTo>
                    <a:lnTo>
                      <a:pt x="1820" y="195"/>
                    </a:lnTo>
                    <a:lnTo>
                      <a:pt x="1814" y="205"/>
                    </a:lnTo>
                    <a:lnTo>
                      <a:pt x="1801" y="279"/>
                    </a:lnTo>
                    <a:lnTo>
                      <a:pt x="1797" y="349"/>
                    </a:lnTo>
                    <a:lnTo>
                      <a:pt x="1799" y="412"/>
                    </a:lnTo>
                    <a:lnTo>
                      <a:pt x="1801" y="462"/>
                    </a:lnTo>
                    <a:lnTo>
                      <a:pt x="1805" y="562"/>
                    </a:lnTo>
                    <a:lnTo>
                      <a:pt x="1813" y="635"/>
                    </a:lnTo>
                    <a:lnTo>
                      <a:pt x="1824" y="720"/>
                    </a:lnTo>
                    <a:lnTo>
                      <a:pt x="1841" y="859"/>
                    </a:lnTo>
                    <a:lnTo>
                      <a:pt x="1847" y="960"/>
                    </a:lnTo>
                    <a:lnTo>
                      <a:pt x="1845" y="1056"/>
                    </a:lnTo>
                    <a:lnTo>
                      <a:pt x="1849" y="1161"/>
                    </a:lnTo>
                    <a:lnTo>
                      <a:pt x="1868" y="1289"/>
                    </a:lnTo>
                    <a:lnTo>
                      <a:pt x="1870" y="1313"/>
                    </a:lnTo>
                    <a:lnTo>
                      <a:pt x="1868" y="1339"/>
                    </a:lnTo>
                    <a:lnTo>
                      <a:pt x="1858" y="1364"/>
                    </a:lnTo>
                    <a:lnTo>
                      <a:pt x="1847" y="1389"/>
                    </a:lnTo>
                    <a:lnTo>
                      <a:pt x="1828" y="1411"/>
                    </a:lnTo>
                    <a:lnTo>
                      <a:pt x="1807" y="1430"/>
                    </a:lnTo>
                    <a:lnTo>
                      <a:pt x="1782" y="1444"/>
                    </a:lnTo>
                    <a:lnTo>
                      <a:pt x="1751" y="1455"/>
                    </a:lnTo>
                    <a:lnTo>
                      <a:pt x="1723" y="1461"/>
                    </a:lnTo>
                    <a:lnTo>
                      <a:pt x="1696" y="1467"/>
                    </a:lnTo>
                    <a:lnTo>
                      <a:pt x="1668" y="1472"/>
                    </a:lnTo>
                    <a:lnTo>
                      <a:pt x="1639" y="1477"/>
                    </a:lnTo>
                    <a:lnTo>
                      <a:pt x="1610" y="1482"/>
                    </a:lnTo>
                    <a:lnTo>
                      <a:pt x="1582" y="1486"/>
                    </a:lnTo>
                    <a:lnTo>
                      <a:pt x="1553" y="1490"/>
                    </a:lnTo>
                    <a:lnTo>
                      <a:pt x="1524" y="1494"/>
                    </a:lnTo>
                    <a:lnTo>
                      <a:pt x="1494" y="1496"/>
                    </a:lnTo>
                    <a:lnTo>
                      <a:pt x="1465" y="1500"/>
                    </a:lnTo>
                    <a:lnTo>
                      <a:pt x="1437" y="1504"/>
                    </a:lnTo>
                    <a:lnTo>
                      <a:pt x="1406" y="1507"/>
                    </a:lnTo>
                    <a:lnTo>
                      <a:pt x="1376" y="1511"/>
                    </a:lnTo>
                    <a:lnTo>
                      <a:pt x="1347" y="1513"/>
                    </a:lnTo>
                    <a:lnTo>
                      <a:pt x="1317" y="1517"/>
                    </a:lnTo>
                    <a:lnTo>
                      <a:pt x="1286" y="1521"/>
                    </a:lnTo>
                    <a:lnTo>
                      <a:pt x="1246" y="1526"/>
                    </a:lnTo>
                    <a:lnTo>
                      <a:pt x="1206" y="1532"/>
                    </a:lnTo>
                    <a:lnTo>
                      <a:pt x="1166" y="1537"/>
                    </a:lnTo>
                    <a:lnTo>
                      <a:pt x="1126" y="1541"/>
                    </a:lnTo>
                    <a:lnTo>
                      <a:pt x="1086" y="1546"/>
                    </a:lnTo>
                    <a:lnTo>
                      <a:pt x="1048" y="1551"/>
                    </a:lnTo>
                    <a:lnTo>
                      <a:pt x="1007" y="1555"/>
                    </a:lnTo>
                    <a:lnTo>
                      <a:pt x="969" y="1559"/>
                    </a:lnTo>
                    <a:lnTo>
                      <a:pt x="929" y="1563"/>
                    </a:lnTo>
                    <a:lnTo>
                      <a:pt x="889" y="1567"/>
                    </a:lnTo>
                    <a:lnTo>
                      <a:pt x="851" y="1569"/>
                    </a:lnTo>
                    <a:lnTo>
                      <a:pt x="811" y="1572"/>
                    </a:lnTo>
                    <a:lnTo>
                      <a:pt x="773" y="1574"/>
                    </a:lnTo>
                    <a:lnTo>
                      <a:pt x="733" y="1576"/>
                    </a:lnTo>
                    <a:lnTo>
                      <a:pt x="693" y="1577"/>
                    </a:lnTo>
                    <a:lnTo>
                      <a:pt x="653" y="1578"/>
                    </a:lnTo>
                    <a:lnTo>
                      <a:pt x="614" y="1578"/>
                    </a:lnTo>
                    <a:lnTo>
                      <a:pt x="578" y="1580"/>
                    </a:lnTo>
                    <a:lnTo>
                      <a:pt x="540" y="1582"/>
                    </a:lnTo>
                    <a:lnTo>
                      <a:pt x="502" y="1584"/>
                    </a:lnTo>
                    <a:lnTo>
                      <a:pt x="464" y="1586"/>
                    </a:lnTo>
                    <a:lnTo>
                      <a:pt x="426" y="1587"/>
                    </a:lnTo>
                    <a:lnTo>
                      <a:pt x="387" y="1589"/>
                    </a:lnTo>
                    <a:lnTo>
                      <a:pt x="351" y="1590"/>
                    </a:lnTo>
                    <a:lnTo>
                      <a:pt x="313" y="1590"/>
                    </a:lnTo>
                    <a:lnTo>
                      <a:pt x="275" y="1589"/>
                    </a:lnTo>
                    <a:lnTo>
                      <a:pt x="239" y="1587"/>
                    </a:lnTo>
                    <a:lnTo>
                      <a:pt x="202" y="1584"/>
                    </a:lnTo>
                    <a:lnTo>
                      <a:pt x="166" y="1580"/>
                    </a:lnTo>
                    <a:lnTo>
                      <a:pt x="130" y="1573"/>
                    </a:lnTo>
                    <a:lnTo>
                      <a:pt x="96" y="1564"/>
                    </a:lnTo>
                    <a:lnTo>
                      <a:pt x="61" y="1554"/>
                    </a:lnTo>
                    <a:lnTo>
                      <a:pt x="33" y="1538"/>
                    </a:lnTo>
                    <a:lnTo>
                      <a:pt x="12" y="1513"/>
                    </a:lnTo>
                    <a:lnTo>
                      <a:pt x="2" y="1486"/>
                    </a:lnTo>
                    <a:lnTo>
                      <a:pt x="0" y="1455"/>
                    </a:lnTo>
                    <a:lnTo>
                      <a:pt x="8" y="1424"/>
                    </a:lnTo>
                    <a:lnTo>
                      <a:pt x="23" y="1395"/>
                    </a:lnTo>
                    <a:lnTo>
                      <a:pt x="46" y="1370"/>
                    </a:lnTo>
                    <a:lnTo>
                      <a:pt x="76" y="1354"/>
                    </a:lnTo>
                    <a:lnTo>
                      <a:pt x="107" y="1347"/>
                    </a:lnTo>
                    <a:lnTo>
                      <a:pt x="139" y="1346"/>
                    </a:lnTo>
                    <a:lnTo>
                      <a:pt x="174" y="1348"/>
                    </a:lnTo>
                    <a:lnTo>
                      <a:pt x="210" y="1354"/>
                    </a:lnTo>
                    <a:lnTo>
                      <a:pt x="248" y="1360"/>
                    </a:lnTo>
                    <a:lnTo>
                      <a:pt x="288" y="1365"/>
                    </a:lnTo>
                    <a:lnTo>
                      <a:pt x="328" y="1369"/>
                    </a:lnTo>
                    <a:lnTo>
                      <a:pt x="366" y="1368"/>
                    </a:lnTo>
                    <a:lnTo>
                      <a:pt x="435" y="1285"/>
                    </a:lnTo>
                    <a:lnTo>
                      <a:pt x="473" y="1198"/>
                    </a:lnTo>
                    <a:lnTo>
                      <a:pt x="487" y="1108"/>
                    </a:lnTo>
                    <a:lnTo>
                      <a:pt x="483" y="1014"/>
                    </a:lnTo>
                    <a:lnTo>
                      <a:pt x="468" y="921"/>
                    </a:lnTo>
                    <a:lnTo>
                      <a:pt x="447" y="826"/>
                    </a:lnTo>
                    <a:lnTo>
                      <a:pt x="426" y="734"/>
                    </a:lnTo>
                    <a:lnTo>
                      <a:pt x="410" y="643"/>
                    </a:lnTo>
                    <a:lnTo>
                      <a:pt x="407" y="569"/>
                    </a:lnTo>
                    <a:lnTo>
                      <a:pt x="408" y="493"/>
                    </a:lnTo>
                    <a:lnTo>
                      <a:pt x="418" y="419"/>
                    </a:lnTo>
                    <a:lnTo>
                      <a:pt x="431" y="343"/>
                    </a:lnTo>
                    <a:lnTo>
                      <a:pt x="441" y="310"/>
                    </a:lnTo>
                    <a:lnTo>
                      <a:pt x="454" y="280"/>
                    </a:lnTo>
                    <a:lnTo>
                      <a:pt x="471" y="252"/>
                    </a:lnTo>
                    <a:lnTo>
                      <a:pt x="492" y="223"/>
                    </a:lnTo>
                    <a:lnTo>
                      <a:pt x="517" y="197"/>
                    </a:lnTo>
                    <a:lnTo>
                      <a:pt x="544" y="171"/>
                    </a:lnTo>
                    <a:lnTo>
                      <a:pt x="572" y="147"/>
                    </a:lnTo>
                    <a:lnTo>
                      <a:pt x="603" y="122"/>
                    </a:lnTo>
                    <a:lnTo>
                      <a:pt x="614" y="118"/>
                    </a:lnTo>
                    <a:lnTo>
                      <a:pt x="628" y="118"/>
                    </a:lnTo>
                    <a:lnTo>
                      <a:pt x="641" y="118"/>
                    </a:lnTo>
                    <a:lnTo>
                      <a:pt x="655" y="118"/>
                    </a:lnTo>
                    <a:close/>
                  </a:path>
                </a:pathLst>
              </a:custGeom>
              <a:solidFill>
                <a:srgbClr val="000000"/>
              </a:solidFill>
              <a:ln w="9525">
                <a:noFill/>
                <a:round/>
                <a:headEnd/>
                <a:tailEnd/>
              </a:ln>
            </p:spPr>
            <p:txBody>
              <a:bodyPr/>
              <a:lstStyle/>
              <a:p>
                <a:pPr>
                  <a:defRPr/>
                </a:pPr>
                <a:endParaRPr lang="en-GB"/>
              </a:p>
            </p:txBody>
          </p:sp>
          <p:sp>
            <p:nvSpPr>
              <p:cNvPr id="1391623" name="Freeform 7"/>
              <p:cNvSpPr>
                <a:spLocks/>
              </p:cNvSpPr>
              <p:nvPr/>
            </p:nvSpPr>
            <p:spPr bwMode="auto">
              <a:xfrm>
                <a:off x="2959" y="1892"/>
                <a:ext cx="2192" cy="982"/>
              </a:xfrm>
              <a:custGeom>
                <a:avLst/>
                <a:gdLst/>
                <a:ahLst/>
                <a:cxnLst>
                  <a:cxn ang="0">
                    <a:pos x="713" y="115"/>
                  </a:cxn>
                  <a:cxn ang="0">
                    <a:pos x="805" y="109"/>
                  </a:cxn>
                  <a:cxn ang="0">
                    <a:pos x="900" y="115"/>
                  </a:cxn>
                  <a:cxn ang="0">
                    <a:pos x="982" y="124"/>
                  </a:cxn>
                  <a:cxn ang="0">
                    <a:pos x="1066" y="129"/>
                  </a:cxn>
                  <a:cxn ang="0">
                    <a:pos x="1148" y="129"/>
                  </a:cxn>
                  <a:cxn ang="0">
                    <a:pos x="1230" y="122"/>
                  </a:cxn>
                  <a:cxn ang="0">
                    <a:pos x="1310" y="108"/>
                  </a:cxn>
                  <a:cxn ang="0">
                    <a:pos x="1430" y="76"/>
                  </a:cxn>
                  <a:cxn ang="0">
                    <a:pos x="1573" y="42"/>
                  </a:cxn>
                  <a:cxn ang="0">
                    <a:pos x="1720" y="16"/>
                  </a:cxn>
                  <a:cxn ang="0">
                    <a:pos x="1869" y="1"/>
                  </a:cxn>
                  <a:cxn ang="0">
                    <a:pos x="2016" y="3"/>
                  </a:cxn>
                  <a:cxn ang="0">
                    <a:pos x="2142" y="25"/>
                  </a:cxn>
                  <a:cxn ang="0">
                    <a:pos x="2190" y="81"/>
                  </a:cxn>
                  <a:cxn ang="0">
                    <a:pos x="2182" y="150"/>
                  </a:cxn>
                  <a:cxn ang="0">
                    <a:pos x="2136" y="186"/>
                  </a:cxn>
                  <a:cxn ang="0">
                    <a:pos x="2062" y="192"/>
                  </a:cxn>
                  <a:cxn ang="0">
                    <a:pos x="1974" y="187"/>
                  </a:cxn>
                  <a:cxn ang="0">
                    <a:pos x="1890" y="181"/>
                  </a:cxn>
                  <a:cxn ang="0">
                    <a:pos x="1829" y="189"/>
                  </a:cxn>
                  <a:cxn ang="0">
                    <a:pos x="1799" y="280"/>
                  </a:cxn>
                  <a:cxn ang="0">
                    <a:pos x="1799" y="463"/>
                  </a:cxn>
                  <a:cxn ang="0">
                    <a:pos x="1821" y="723"/>
                  </a:cxn>
                  <a:cxn ang="0">
                    <a:pos x="1842" y="1058"/>
                  </a:cxn>
                  <a:cxn ang="0">
                    <a:pos x="1867" y="1314"/>
                  </a:cxn>
                  <a:cxn ang="0">
                    <a:pos x="1844" y="1389"/>
                  </a:cxn>
                  <a:cxn ang="0">
                    <a:pos x="1779" y="1446"/>
                  </a:cxn>
                  <a:cxn ang="0">
                    <a:pos x="1694" y="1468"/>
                  </a:cxn>
                  <a:cxn ang="0">
                    <a:pos x="1608" y="1483"/>
                  </a:cxn>
                  <a:cxn ang="0">
                    <a:pos x="1522" y="1494"/>
                  </a:cxn>
                  <a:cxn ang="0">
                    <a:pos x="1434" y="1505"/>
                  </a:cxn>
                  <a:cxn ang="0">
                    <a:pos x="1345" y="1514"/>
                  </a:cxn>
                  <a:cxn ang="0">
                    <a:pos x="1243" y="1527"/>
                  </a:cxn>
                  <a:cxn ang="0">
                    <a:pos x="1125" y="1542"/>
                  </a:cxn>
                  <a:cxn ang="0">
                    <a:pos x="1007" y="1555"/>
                  </a:cxn>
                  <a:cxn ang="0">
                    <a:pos x="889" y="1567"/>
                  </a:cxn>
                  <a:cxn ang="0">
                    <a:pos x="770" y="1575"/>
                  </a:cxn>
                  <a:cxn ang="0">
                    <a:pos x="650" y="1579"/>
                  </a:cxn>
                  <a:cxn ang="0">
                    <a:pos x="538" y="1583"/>
                  </a:cxn>
                  <a:cxn ang="0">
                    <a:pos x="423" y="1589"/>
                  </a:cxn>
                  <a:cxn ang="0">
                    <a:pos x="310" y="1590"/>
                  </a:cxn>
                  <a:cxn ang="0">
                    <a:pos x="200" y="1584"/>
                  </a:cxn>
                  <a:cxn ang="0">
                    <a:pos x="93" y="1564"/>
                  </a:cxn>
                  <a:cxn ang="0">
                    <a:pos x="11" y="1514"/>
                  </a:cxn>
                  <a:cxn ang="0">
                    <a:pos x="5" y="1424"/>
                  </a:cxn>
                  <a:cxn ang="0">
                    <a:pos x="74" y="1354"/>
                  </a:cxn>
                  <a:cxn ang="0">
                    <a:pos x="171" y="1349"/>
                  </a:cxn>
                  <a:cxn ang="0">
                    <a:pos x="286" y="1367"/>
                  </a:cxn>
                  <a:cxn ang="0">
                    <a:pos x="433" y="1286"/>
                  </a:cxn>
                  <a:cxn ang="0">
                    <a:pos x="480" y="1016"/>
                  </a:cxn>
                  <a:cxn ang="0">
                    <a:pos x="423" y="736"/>
                  </a:cxn>
                  <a:cxn ang="0">
                    <a:pos x="406" y="494"/>
                  </a:cxn>
                  <a:cxn ang="0">
                    <a:pos x="440" y="312"/>
                  </a:cxn>
                  <a:cxn ang="0">
                    <a:pos x="490" y="225"/>
                  </a:cxn>
                  <a:cxn ang="0">
                    <a:pos x="570" y="148"/>
                  </a:cxn>
                  <a:cxn ang="0">
                    <a:pos x="625" y="118"/>
                  </a:cxn>
                </a:cxnLst>
                <a:rect l="0" t="0" r="r" b="b"/>
                <a:pathLst>
                  <a:path w="2193" h="1590">
                    <a:moveTo>
                      <a:pt x="652" y="120"/>
                    </a:moveTo>
                    <a:lnTo>
                      <a:pt x="683" y="117"/>
                    </a:lnTo>
                    <a:lnTo>
                      <a:pt x="713" y="115"/>
                    </a:lnTo>
                    <a:lnTo>
                      <a:pt x="744" y="112"/>
                    </a:lnTo>
                    <a:lnTo>
                      <a:pt x="774" y="109"/>
                    </a:lnTo>
                    <a:lnTo>
                      <a:pt x="805" y="109"/>
                    </a:lnTo>
                    <a:lnTo>
                      <a:pt x="837" y="109"/>
                    </a:lnTo>
                    <a:lnTo>
                      <a:pt x="868" y="111"/>
                    </a:lnTo>
                    <a:lnTo>
                      <a:pt x="900" y="115"/>
                    </a:lnTo>
                    <a:lnTo>
                      <a:pt x="927" y="118"/>
                    </a:lnTo>
                    <a:lnTo>
                      <a:pt x="955" y="121"/>
                    </a:lnTo>
                    <a:lnTo>
                      <a:pt x="982" y="124"/>
                    </a:lnTo>
                    <a:lnTo>
                      <a:pt x="1011" y="126"/>
                    </a:lnTo>
                    <a:lnTo>
                      <a:pt x="1039" y="128"/>
                    </a:lnTo>
                    <a:lnTo>
                      <a:pt x="1066" y="129"/>
                    </a:lnTo>
                    <a:lnTo>
                      <a:pt x="1095" y="130"/>
                    </a:lnTo>
                    <a:lnTo>
                      <a:pt x="1121" y="130"/>
                    </a:lnTo>
                    <a:lnTo>
                      <a:pt x="1148" y="129"/>
                    </a:lnTo>
                    <a:lnTo>
                      <a:pt x="1177" y="128"/>
                    </a:lnTo>
                    <a:lnTo>
                      <a:pt x="1203" y="126"/>
                    </a:lnTo>
                    <a:lnTo>
                      <a:pt x="1230" y="122"/>
                    </a:lnTo>
                    <a:lnTo>
                      <a:pt x="1257" y="118"/>
                    </a:lnTo>
                    <a:lnTo>
                      <a:pt x="1283" y="115"/>
                    </a:lnTo>
                    <a:lnTo>
                      <a:pt x="1310" y="108"/>
                    </a:lnTo>
                    <a:lnTo>
                      <a:pt x="1337" y="102"/>
                    </a:lnTo>
                    <a:lnTo>
                      <a:pt x="1383" y="89"/>
                    </a:lnTo>
                    <a:lnTo>
                      <a:pt x="1430" y="76"/>
                    </a:lnTo>
                    <a:lnTo>
                      <a:pt x="1478" y="64"/>
                    </a:lnTo>
                    <a:lnTo>
                      <a:pt x="1526" y="52"/>
                    </a:lnTo>
                    <a:lnTo>
                      <a:pt x="1573" y="42"/>
                    </a:lnTo>
                    <a:lnTo>
                      <a:pt x="1623" y="31"/>
                    </a:lnTo>
                    <a:lnTo>
                      <a:pt x="1673" y="24"/>
                    </a:lnTo>
                    <a:lnTo>
                      <a:pt x="1720" y="16"/>
                    </a:lnTo>
                    <a:lnTo>
                      <a:pt x="1770" y="9"/>
                    </a:lnTo>
                    <a:lnTo>
                      <a:pt x="1820" y="4"/>
                    </a:lnTo>
                    <a:lnTo>
                      <a:pt x="1869" y="1"/>
                    </a:lnTo>
                    <a:lnTo>
                      <a:pt x="1919" y="0"/>
                    </a:lnTo>
                    <a:lnTo>
                      <a:pt x="1966" y="0"/>
                    </a:lnTo>
                    <a:lnTo>
                      <a:pt x="2016" y="3"/>
                    </a:lnTo>
                    <a:lnTo>
                      <a:pt x="2066" y="8"/>
                    </a:lnTo>
                    <a:lnTo>
                      <a:pt x="2113" y="16"/>
                    </a:lnTo>
                    <a:lnTo>
                      <a:pt x="2142" y="25"/>
                    </a:lnTo>
                    <a:lnTo>
                      <a:pt x="2163" y="40"/>
                    </a:lnTo>
                    <a:lnTo>
                      <a:pt x="2178" y="59"/>
                    </a:lnTo>
                    <a:lnTo>
                      <a:pt x="2190" y="81"/>
                    </a:lnTo>
                    <a:lnTo>
                      <a:pt x="2193" y="104"/>
                    </a:lnTo>
                    <a:lnTo>
                      <a:pt x="2192" y="128"/>
                    </a:lnTo>
                    <a:lnTo>
                      <a:pt x="2182" y="150"/>
                    </a:lnTo>
                    <a:lnTo>
                      <a:pt x="2169" y="169"/>
                    </a:lnTo>
                    <a:lnTo>
                      <a:pt x="2155" y="179"/>
                    </a:lnTo>
                    <a:lnTo>
                      <a:pt x="2136" y="186"/>
                    </a:lnTo>
                    <a:lnTo>
                      <a:pt x="2113" y="190"/>
                    </a:lnTo>
                    <a:lnTo>
                      <a:pt x="2089" y="192"/>
                    </a:lnTo>
                    <a:lnTo>
                      <a:pt x="2062" y="192"/>
                    </a:lnTo>
                    <a:lnTo>
                      <a:pt x="2033" y="191"/>
                    </a:lnTo>
                    <a:lnTo>
                      <a:pt x="2003" y="189"/>
                    </a:lnTo>
                    <a:lnTo>
                      <a:pt x="1974" y="187"/>
                    </a:lnTo>
                    <a:lnTo>
                      <a:pt x="1944" y="185"/>
                    </a:lnTo>
                    <a:lnTo>
                      <a:pt x="1915" y="182"/>
                    </a:lnTo>
                    <a:lnTo>
                      <a:pt x="1890" y="181"/>
                    </a:lnTo>
                    <a:lnTo>
                      <a:pt x="1865" y="182"/>
                    </a:lnTo>
                    <a:lnTo>
                      <a:pt x="1846" y="183"/>
                    </a:lnTo>
                    <a:lnTo>
                      <a:pt x="1829" y="189"/>
                    </a:lnTo>
                    <a:lnTo>
                      <a:pt x="1818" y="195"/>
                    </a:lnTo>
                    <a:lnTo>
                      <a:pt x="1812" y="205"/>
                    </a:lnTo>
                    <a:lnTo>
                      <a:pt x="1799" y="280"/>
                    </a:lnTo>
                    <a:lnTo>
                      <a:pt x="1797" y="350"/>
                    </a:lnTo>
                    <a:lnTo>
                      <a:pt x="1797" y="412"/>
                    </a:lnTo>
                    <a:lnTo>
                      <a:pt x="1799" y="463"/>
                    </a:lnTo>
                    <a:lnTo>
                      <a:pt x="1802" y="563"/>
                    </a:lnTo>
                    <a:lnTo>
                      <a:pt x="1810" y="636"/>
                    </a:lnTo>
                    <a:lnTo>
                      <a:pt x="1821" y="723"/>
                    </a:lnTo>
                    <a:lnTo>
                      <a:pt x="1839" y="862"/>
                    </a:lnTo>
                    <a:lnTo>
                      <a:pt x="1844" y="962"/>
                    </a:lnTo>
                    <a:lnTo>
                      <a:pt x="1842" y="1058"/>
                    </a:lnTo>
                    <a:lnTo>
                      <a:pt x="1846" y="1162"/>
                    </a:lnTo>
                    <a:lnTo>
                      <a:pt x="1865" y="1289"/>
                    </a:lnTo>
                    <a:lnTo>
                      <a:pt x="1867" y="1314"/>
                    </a:lnTo>
                    <a:lnTo>
                      <a:pt x="1865" y="1340"/>
                    </a:lnTo>
                    <a:lnTo>
                      <a:pt x="1858" y="1364"/>
                    </a:lnTo>
                    <a:lnTo>
                      <a:pt x="1844" y="1389"/>
                    </a:lnTo>
                    <a:lnTo>
                      <a:pt x="1827" y="1412"/>
                    </a:lnTo>
                    <a:lnTo>
                      <a:pt x="1806" y="1431"/>
                    </a:lnTo>
                    <a:lnTo>
                      <a:pt x="1779" y="1446"/>
                    </a:lnTo>
                    <a:lnTo>
                      <a:pt x="1749" y="1457"/>
                    </a:lnTo>
                    <a:lnTo>
                      <a:pt x="1722" y="1463"/>
                    </a:lnTo>
                    <a:lnTo>
                      <a:pt x="1694" y="1468"/>
                    </a:lnTo>
                    <a:lnTo>
                      <a:pt x="1665" y="1474"/>
                    </a:lnTo>
                    <a:lnTo>
                      <a:pt x="1636" y="1479"/>
                    </a:lnTo>
                    <a:lnTo>
                      <a:pt x="1608" y="1483"/>
                    </a:lnTo>
                    <a:lnTo>
                      <a:pt x="1579" y="1487"/>
                    </a:lnTo>
                    <a:lnTo>
                      <a:pt x="1551" y="1490"/>
                    </a:lnTo>
                    <a:lnTo>
                      <a:pt x="1522" y="1494"/>
                    </a:lnTo>
                    <a:lnTo>
                      <a:pt x="1493" y="1497"/>
                    </a:lnTo>
                    <a:lnTo>
                      <a:pt x="1463" y="1501"/>
                    </a:lnTo>
                    <a:lnTo>
                      <a:pt x="1434" y="1505"/>
                    </a:lnTo>
                    <a:lnTo>
                      <a:pt x="1404" y="1507"/>
                    </a:lnTo>
                    <a:lnTo>
                      <a:pt x="1373" y="1511"/>
                    </a:lnTo>
                    <a:lnTo>
                      <a:pt x="1345" y="1514"/>
                    </a:lnTo>
                    <a:lnTo>
                      <a:pt x="1314" y="1518"/>
                    </a:lnTo>
                    <a:lnTo>
                      <a:pt x="1283" y="1522"/>
                    </a:lnTo>
                    <a:lnTo>
                      <a:pt x="1243" y="1527"/>
                    </a:lnTo>
                    <a:lnTo>
                      <a:pt x="1203" y="1532"/>
                    </a:lnTo>
                    <a:lnTo>
                      <a:pt x="1163" y="1537"/>
                    </a:lnTo>
                    <a:lnTo>
                      <a:pt x="1125" y="1542"/>
                    </a:lnTo>
                    <a:lnTo>
                      <a:pt x="1085" y="1546"/>
                    </a:lnTo>
                    <a:lnTo>
                      <a:pt x="1045" y="1551"/>
                    </a:lnTo>
                    <a:lnTo>
                      <a:pt x="1007" y="1555"/>
                    </a:lnTo>
                    <a:lnTo>
                      <a:pt x="967" y="1559"/>
                    </a:lnTo>
                    <a:lnTo>
                      <a:pt x="927" y="1563"/>
                    </a:lnTo>
                    <a:lnTo>
                      <a:pt x="889" y="1567"/>
                    </a:lnTo>
                    <a:lnTo>
                      <a:pt x="848" y="1571"/>
                    </a:lnTo>
                    <a:lnTo>
                      <a:pt x="808" y="1574"/>
                    </a:lnTo>
                    <a:lnTo>
                      <a:pt x="770" y="1575"/>
                    </a:lnTo>
                    <a:lnTo>
                      <a:pt x="730" y="1577"/>
                    </a:lnTo>
                    <a:lnTo>
                      <a:pt x="690" y="1579"/>
                    </a:lnTo>
                    <a:lnTo>
                      <a:pt x="650" y="1579"/>
                    </a:lnTo>
                    <a:lnTo>
                      <a:pt x="612" y="1580"/>
                    </a:lnTo>
                    <a:lnTo>
                      <a:pt x="576" y="1581"/>
                    </a:lnTo>
                    <a:lnTo>
                      <a:pt x="538" y="1583"/>
                    </a:lnTo>
                    <a:lnTo>
                      <a:pt x="499" y="1585"/>
                    </a:lnTo>
                    <a:lnTo>
                      <a:pt x="461" y="1587"/>
                    </a:lnTo>
                    <a:lnTo>
                      <a:pt x="423" y="1589"/>
                    </a:lnTo>
                    <a:lnTo>
                      <a:pt x="385" y="1590"/>
                    </a:lnTo>
                    <a:lnTo>
                      <a:pt x="349" y="1590"/>
                    </a:lnTo>
                    <a:lnTo>
                      <a:pt x="310" y="1590"/>
                    </a:lnTo>
                    <a:lnTo>
                      <a:pt x="272" y="1590"/>
                    </a:lnTo>
                    <a:lnTo>
                      <a:pt x="236" y="1588"/>
                    </a:lnTo>
                    <a:lnTo>
                      <a:pt x="200" y="1584"/>
                    </a:lnTo>
                    <a:lnTo>
                      <a:pt x="164" y="1580"/>
                    </a:lnTo>
                    <a:lnTo>
                      <a:pt x="127" y="1574"/>
                    </a:lnTo>
                    <a:lnTo>
                      <a:pt x="93" y="1564"/>
                    </a:lnTo>
                    <a:lnTo>
                      <a:pt x="59" y="1554"/>
                    </a:lnTo>
                    <a:lnTo>
                      <a:pt x="30" y="1538"/>
                    </a:lnTo>
                    <a:lnTo>
                      <a:pt x="11" y="1514"/>
                    </a:lnTo>
                    <a:lnTo>
                      <a:pt x="0" y="1487"/>
                    </a:lnTo>
                    <a:lnTo>
                      <a:pt x="0" y="1455"/>
                    </a:lnTo>
                    <a:lnTo>
                      <a:pt x="5" y="1424"/>
                    </a:lnTo>
                    <a:lnTo>
                      <a:pt x="21" y="1396"/>
                    </a:lnTo>
                    <a:lnTo>
                      <a:pt x="43" y="1371"/>
                    </a:lnTo>
                    <a:lnTo>
                      <a:pt x="74" y="1354"/>
                    </a:lnTo>
                    <a:lnTo>
                      <a:pt x="104" y="1348"/>
                    </a:lnTo>
                    <a:lnTo>
                      <a:pt x="137" y="1346"/>
                    </a:lnTo>
                    <a:lnTo>
                      <a:pt x="171" y="1349"/>
                    </a:lnTo>
                    <a:lnTo>
                      <a:pt x="207" y="1355"/>
                    </a:lnTo>
                    <a:lnTo>
                      <a:pt x="246" y="1362"/>
                    </a:lnTo>
                    <a:lnTo>
                      <a:pt x="286" y="1367"/>
                    </a:lnTo>
                    <a:lnTo>
                      <a:pt x="326" y="1371"/>
                    </a:lnTo>
                    <a:lnTo>
                      <a:pt x="364" y="1370"/>
                    </a:lnTo>
                    <a:lnTo>
                      <a:pt x="433" y="1286"/>
                    </a:lnTo>
                    <a:lnTo>
                      <a:pt x="471" y="1199"/>
                    </a:lnTo>
                    <a:lnTo>
                      <a:pt x="484" y="1108"/>
                    </a:lnTo>
                    <a:lnTo>
                      <a:pt x="480" y="1016"/>
                    </a:lnTo>
                    <a:lnTo>
                      <a:pt x="465" y="921"/>
                    </a:lnTo>
                    <a:lnTo>
                      <a:pt x="444" y="828"/>
                    </a:lnTo>
                    <a:lnTo>
                      <a:pt x="423" y="736"/>
                    </a:lnTo>
                    <a:lnTo>
                      <a:pt x="408" y="645"/>
                    </a:lnTo>
                    <a:lnTo>
                      <a:pt x="404" y="569"/>
                    </a:lnTo>
                    <a:lnTo>
                      <a:pt x="406" y="494"/>
                    </a:lnTo>
                    <a:lnTo>
                      <a:pt x="415" y="420"/>
                    </a:lnTo>
                    <a:lnTo>
                      <a:pt x="431" y="343"/>
                    </a:lnTo>
                    <a:lnTo>
                      <a:pt x="440" y="312"/>
                    </a:lnTo>
                    <a:lnTo>
                      <a:pt x="454" y="281"/>
                    </a:lnTo>
                    <a:lnTo>
                      <a:pt x="471" y="252"/>
                    </a:lnTo>
                    <a:lnTo>
                      <a:pt x="490" y="225"/>
                    </a:lnTo>
                    <a:lnTo>
                      <a:pt x="515" y="198"/>
                    </a:lnTo>
                    <a:lnTo>
                      <a:pt x="541" y="173"/>
                    </a:lnTo>
                    <a:lnTo>
                      <a:pt x="570" y="148"/>
                    </a:lnTo>
                    <a:lnTo>
                      <a:pt x="600" y="124"/>
                    </a:lnTo>
                    <a:lnTo>
                      <a:pt x="612" y="120"/>
                    </a:lnTo>
                    <a:lnTo>
                      <a:pt x="625" y="118"/>
                    </a:lnTo>
                    <a:lnTo>
                      <a:pt x="639" y="120"/>
                    </a:lnTo>
                    <a:lnTo>
                      <a:pt x="652" y="120"/>
                    </a:lnTo>
                    <a:close/>
                  </a:path>
                </a:pathLst>
              </a:custGeom>
              <a:solidFill>
                <a:srgbClr val="FFEDC9"/>
              </a:solidFill>
              <a:ln w="9525">
                <a:noFill/>
                <a:round/>
                <a:headEnd/>
                <a:tailEnd/>
              </a:ln>
            </p:spPr>
            <p:txBody>
              <a:bodyPr/>
              <a:lstStyle/>
              <a:p>
                <a:pPr>
                  <a:defRPr/>
                </a:pPr>
                <a:endParaRPr lang="en-GB"/>
              </a:p>
            </p:txBody>
          </p:sp>
          <p:sp>
            <p:nvSpPr>
              <p:cNvPr id="1391624" name="Freeform 8"/>
              <p:cNvSpPr>
                <a:spLocks/>
              </p:cNvSpPr>
              <p:nvPr/>
            </p:nvSpPr>
            <p:spPr bwMode="auto">
              <a:xfrm>
                <a:off x="3612" y="2132"/>
                <a:ext cx="249" cy="12"/>
              </a:xfrm>
              <a:custGeom>
                <a:avLst/>
                <a:gdLst/>
                <a:ahLst/>
                <a:cxnLst>
                  <a:cxn ang="0">
                    <a:pos x="250" y="5"/>
                  </a:cxn>
                  <a:cxn ang="0">
                    <a:pos x="250" y="5"/>
                  </a:cxn>
                  <a:cxn ang="0">
                    <a:pos x="216" y="1"/>
                  </a:cxn>
                  <a:cxn ang="0">
                    <a:pos x="185" y="0"/>
                  </a:cxn>
                  <a:cxn ang="0">
                    <a:pos x="153" y="0"/>
                  </a:cxn>
                  <a:cxn ang="0">
                    <a:pos x="122" y="0"/>
                  </a:cxn>
                  <a:cxn ang="0">
                    <a:pos x="92" y="2"/>
                  </a:cxn>
                  <a:cxn ang="0">
                    <a:pos x="61" y="5"/>
                  </a:cxn>
                  <a:cxn ang="0">
                    <a:pos x="31" y="8"/>
                  </a:cxn>
                  <a:cxn ang="0">
                    <a:pos x="0" y="10"/>
                  </a:cxn>
                  <a:cxn ang="0">
                    <a:pos x="0" y="23"/>
                  </a:cxn>
                  <a:cxn ang="0">
                    <a:pos x="31" y="21"/>
                  </a:cxn>
                  <a:cxn ang="0">
                    <a:pos x="61" y="18"/>
                  </a:cxn>
                  <a:cxn ang="0">
                    <a:pos x="92" y="15"/>
                  </a:cxn>
                  <a:cxn ang="0">
                    <a:pos x="122" y="13"/>
                  </a:cxn>
                  <a:cxn ang="0">
                    <a:pos x="153" y="13"/>
                  </a:cxn>
                  <a:cxn ang="0">
                    <a:pos x="185" y="13"/>
                  </a:cxn>
                  <a:cxn ang="0">
                    <a:pos x="216" y="14"/>
                  </a:cxn>
                  <a:cxn ang="0">
                    <a:pos x="246" y="18"/>
                  </a:cxn>
                  <a:cxn ang="0">
                    <a:pos x="246" y="18"/>
                  </a:cxn>
                  <a:cxn ang="0">
                    <a:pos x="250" y="5"/>
                  </a:cxn>
                </a:cxnLst>
                <a:rect l="0" t="0" r="r" b="b"/>
                <a:pathLst>
                  <a:path w="250" h="23">
                    <a:moveTo>
                      <a:pt x="250" y="5"/>
                    </a:moveTo>
                    <a:lnTo>
                      <a:pt x="250" y="5"/>
                    </a:lnTo>
                    <a:lnTo>
                      <a:pt x="216" y="1"/>
                    </a:lnTo>
                    <a:lnTo>
                      <a:pt x="185" y="0"/>
                    </a:lnTo>
                    <a:lnTo>
                      <a:pt x="153" y="0"/>
                    </a:lnTo>
                    <a:lnTo>
                      <a:pt x="122" y="0"/>
                    </a:lnTo>
                    <a:lnTo>
                      <a:pt x="92" y="2"/>
                    </a:lnTo>
                    <a:lnTo>
                      <a:pt x="61" y="5"/>
                    </a:lnTo>
                    <a:lnTo>
                      <a:pt x="31" y="8"/>
                    </a:lnTo>
                    <a:lnTo>
                      <a:pt x="0" y="10"/>
                    </a:lnTo>
                    <a:lnTo>
                      <a:pt x="0" y="23"/>
                    </a:lnTo>
                    <a:lnTo>
                      <a:pt x="31" y="21"/>
                    </a:lnTo>
                    <a:lnTo>
                      <a:pt x="61" y="18"/>
                    </a:lnTo>
                    <a:lnTo>
                      <a:pt x="92" y="15"/>
                    </a:lnTo>
                    <a:lnTo>
                      <a:pt x="122" y="13"/>
                    </a:lnTo>
                    <a:lnTo>
                      <a:pt x="153" y="13"/>
                    </a:lnTo>
                    <a:lnTo>
                      <a:pt x="185" y="13"/>
                    </a:lnTo>
                    <a:lnTo>
                      <a:pt x="216" y="14"/>
                    </a:lnTo>
                    <a:lnTo>
                      <a:pt x="246" y="18"/>
                    </a:lnTo>
                    <a:lnTo>
                      <a:pt x="246" y="18"/>
                    </a:lnTo>
                    <a:lnTo>
                      <a:pt x="250" y="5"/>
                    </a:lnTo>
                    <a:close/>
                  </a:path>
                </a:pathLst>
              </a:custGeom>
              <a:solidFill>
                <a:srgbClr val="C9933A"/>
              </a:solidFill>
              <a:ln w="9525">
                <a:noFill/>
                <a:round/>
                <a:headEnd/>
                <a:tailEnd/>
              </a:ln>
            </p:spPr>
            <p:txBody>
              <a:bodyPr/>
              <a:lstStyle/>
              <a:p>
                <a:pPr>
                  <a:defRPr/>
                </a:pPr>
                <a:endParaRPr lang="en-GB"/>
              </a:p>
            </p:txBody>
          </p:sp>
          <p:sp>
            <p:nvSpPr>
              <p:cNvPr id="1391625" name="Freeform 9"/>
              <p:cNvSpPr>
                <a:spLocks/>
              </p:cNvSpPr>
              <p:nvPr/>
            </p:nvSpPr>
            <p:spPr bwMode="auto">
              <a:xfrm>
                <a:off x="3858" y="2127"/>
                <a:ext cx="441" cy="22"/>
              </a:xfrm>
              <a:custGeom>
                <a:avLst/>
                <a:gdLst/>
                <a:ahLst/>
                <a:cxnLst>
                  <a:cxn ang="0">
                    <a:pos x="435" y="0"/>
                  </a:cxn>
                  <a:cxn ang="0">
                    <a:pos x="435" y="0"/>
                  </a:cxn>
                  <a:cxn ang="0">
                    <a:pos x="410" y="7"/>
                  </a:cxn>
                  <a:cxn ang="0">
                    <a:pos x="384" y="13"/>
                  </a:cxn>
                  <a:cxn ang="0">
                    <a:pos x="357" y="17"/>
                  </a:cxn>
                  <a:cxn ang="0">
                    <a:pos x="330" y="21"/>
                  </a:cxn>
                  <a:cxn ang="0">
                    <a:pos x="305" y="25"/>
                  </a:cxn>
                  <a:cxn ang="0">
                    <a:pos x="279" y="26"/>
                  </a:cxn>
                  <a:cxn ang="0">
                    <a:pos x="250" y="27"/>
                  </a:cxn>
                  <a:cxn ang="0">
                    <a:pos x="223" y="29"/>
                  </a:cxn>
                  <a:cxn ang="0">
                    <a:pos x="197" y="29"/>
                  </a:cxn>
                  <a:cxn ang="0">
                    <a:pos x="168" y="27"/>
                  </a:cxn>
                  <a:cxn ang="0">
                    <a:pos x="141" y="26"/>
                  </a:cxn>
                  <a:cxn ang="0">
                    <a:pos x="113" y="25"/>
                  </a:cxn>
                  <a:cxn ang="0">
                    <a:pos x="84" y="22"/>
                  </a:cxn>
                  <a:cxn ang="0">
                    <a:pos x="57" y="20"/>
                  </a:cxn>
                  <a:cxn ang="0">
                    <a:pos x="29" y="17"/>
                  </a:cxn>
                  <a:cxn ang="0">
                    <a:pos x="4" y="13"/>
                  </a:cxn>
                  <a:cxn ang="0">
                    <a:pos x="0" y="26"/>
                  </a:cxn>
                  <a:cxn ang="0">
                    <a:pos x="29" y="30"/>
                  </a:cxn>
                  <a:cxn ang="0">
                    <a:pos x="57" y="33"/>
                  </a:cxn>
                  <a:cxn ang="0">
                    <a:pos x="84" y="35"/>
                  </a:cxn>
                  <a:cxn ang="0">
                    <a:pos x="113" y="38"/>
                  </a:cxn>
                  <a:cxn ang="0">
                    <a:pos x="141" y="39"/>
                  </a:cxn>
                  <a:cxn ang="0">
                    <a:pos x="168" y="40"/>
                  </a:cxn>
                  <a:cxn ang="0">
                    <a:pos x="197" y="42"/>
                  </a:cxn>
                  <a:cxn ang="0">
                    <a:pos x="223" y="42"/>
                  </a:cxn>
                  <a:cxn ang="0">
                    <a:pos x="250" y="40"/>
                  </a:cxn>
                  <a:cxn ang="0">
                    <a:pos x="279" y="39"/>
                  </a:cxn>
                  <a:cxn ang="0">
                    <a:pos x="305" y="38"/>
                  </a:cxn>
                  <a:cxn ang="0">
                    <a:pos x="334" y="34"/>
                  </a:cxn>
                  <a:cxn ang="0">
                    <a:pos x="361" y="30"/>
                  </a:cxn>
                  <a:cxn ang="0">
                    <a:pos x="387" y="26"/>
                  </a:cxn>
                  <a:cxn ang="0">
                    <a:pos x="414" y="20"/>
                  </a:cxn>
                  <a:cxn ang="0">
                    <a:pos x="443" y="13"/>
                  </a:cxn>
                  <a:cxn ang="0">
                    <a:pos x="443" y="13"/>
                  </a:cxn>
                  <a:cxn ang="0">
                    <a:pos x="435" y="0"/>
                  </a:cxn>
                </a:cxnLst>
                <a:rect l="0" t="0" r="r" b="b"/>
                <a:pathLst>
                  <a:path w="443" h="42">
                    <a:moveTo>
                      <a:pt x="435" y="0"/>
                    </a:moveTo>
                    <a:lnTo>
                      <a:pt x="435" y="0"/>
                    </a:lnTo>
                    <a:lnTo>
                      <a:pt x="410" y="7"/>
                    </a:lnTo>
                    <a:lnTo>
                      <a:pt x="384" y="13"/>
                    </a:lnTo>
                    <a:lnTo>
                      <a:pt x="357" y="17"/>
                    </a:lnTo>
                    <a:lnTo>
                      <a:pt x="330" y="21"/>
                    </a:lnTo>
                    <a:lnTo>
                      <a:pt x="305" y="25"/>
                    </a:lnTo>
                    <a:lnTo>
                      <a:pt x="279" y="26"/>
                    </a:lnTo>
                    <a:lnTo>
                      <a:pt x="250" y="27"/>
                    </a:lnTo>
                    <a:lnTo>
                      <a:pt x="223" y="29"/>
                    </a:lnTo>
                    <a:lnTo>
                      <a:pt x="197" y="29"/>
                    </a:lnTo>
                    <a:lnTo>
                      <a:pt x="168" y="27"/>
                    </a:lnTo>
                    <a:lnTo>
                      <a:pt x="141" y="26"/>
                    </a:lnTo>
                    <a:lnTo>
                      <a:pt x="113" y="25"/>
                    </a:lnTo>
                    <a:lnTo>
                      <a:pt x="84" y="22"/>
                    </a:lnTo>
                    <a:lnTo>
                      <a:pt x="57" y="20"/>
                    </a:lnTo>
                    <a:lnTo>
                      <a:pt x="29" y="17"/>
                    </a:lnTo>
                    <a:lnTo>
                      <a:pt x="4" y="13"/>
                    </a:lnTo>
                    <a:lnTo>
                      <a:pt x="0" y="26"/>
                    </a:lnTo>
                    <a:lnTo>
                      <a:pt x="29" y="30"/>
                    </a:lnTo>
                    <a:lnTo>
                      <a:pt x="57" y="33"/>
                    </a:lnTo>
                    <a:lnTo>
                      <a:pt x="84" y="35"/>
                    </a:lnTo>
                    <a:lnTo>
                      <a:pt x="113" y="38"/>
                    </a:lnTo>
                    <a:lnTo>
                      <a:pt x="141" y="39"/>
                    </a:lnTo>
                    <a:lnTo>
                      <a:pt x="168" y="40"/>
                    </a:lnTo>
                    <a:lnTo>
                      <a:pt x="197" y="42"/>
                    </a:lnTo>
                    <a:lnTo>
                      <a:pt x="223" y="42"/>
                    </a:lnTo>
                    <a:lnTo>
                      <a:pt x="250" y="40"/>
                    </a:lnTo>
                    <a:lnTo>
                      <a:pt x="279" y="39"/>
                    </a:lnTo>
                    <a:lnTo>
                      <a:pt x="305" y="38"/>
                    </a:lnTo>
                    <a:lnTo>
                      <a:pt x="334" y="34"/>
                    </a:lnTo>
                    <a:lnTo>
                      <a:pt x="361" y="30"/>
                    </a:lnTo>
                    <a:lnTo>
                      <a:pt x="387" y="26"/>
                    </a:lnTo>
                    <a:lnTo>
                      <a:pt x="414" y="20"/>
                    </a:lnTo>
                    <a:lnTo>
                      <a:pt x="443" y="13"/>
                    </a:lnTo>
                    <a:lnTo>
                      <a:pt x="443" y="13"/>
                    </a:lnTo>
                    <a:lnTo>
                      <a:pt x="435" y="0"/>
                    </a:lnTo>
                    <a:close/>
                  </a:path>
                </a:pathLst>
              </a:custGeom>
              <a:solidFill>
                <a:srgbClr val="C9933A"/>
              </a:solidFill>
              <a:ln w="9525">
                <a:noFill/>
                <a:round/>
                <a:headEnd/>
                <a:tailEnd/>
              </a:ln>
            </p:spPr>
            <p:txBody>
              <a:bodyPr/>
              <a:lstStyle/>
              <a:p>
                <a:pPr>
                  <a:defRPr/>
                </a:pPr>
                <a:endParaRPr lang="en-GB"/>
              </a:p>
            </p:txBody>
          </p:sp>
          <p:sp>
            <p:nvSpPr>
              <p:cNvPr id="1391626" name="Freeform 10"/>
              <p:cNvSpPr>
                <a:spLocks/>
              </p:cNvSpPr>
              <p:nvPr/>
            </p:nvSpPr>
            <p:spPr bwMode="auto">
              <a:xfrm>
                <a:off x="4292" y="2076"/>
                <a:ext cx="783" cy="57"/>
              </a:xfrm>
              <a:custGeom>
                <a:avLst/>
                <a:gdLst/>
                <a:ahLst/>
                <a:cxnLst>
                  <a:cxn ang="0">
                    <a:pos x="782" y="15"/>
                  </a:cxn>
                  <a:cxn ang="0">
                    <a:pos x="782" y="15"/>
                  </a:cxn>
                  <a:cxn ang="0">
                    <a:pos x="735" y="7"/>
                  </a:cxn>
                  <a:cxn ang="0">
                    <a:pos x="683" y="2"/>
                  </a:cxn>
                  <a:cxn ang="0">
                    <a:pos x="633" y="0"/>
                  </a:cxn>
                  <a:cxn ang="0">
                    <a:pos x="586" y="0"/>
                  </a:cxn>
                  <a:cxn ang="0">
                    <a:pos x="536" y="1"/>
                  </a:cxn>
                  <a:cxn ang="0">
                    <a:pos x="487" y="4"/>
                  </a:cxn>
                  <a:cxn ang="0">
                    <a:pos x="437" y="9"/>
                  </a:cxn>
                  <a:cxn ang="0">
                    <a:pos x="385" y="15"/>
                  </a:cxn>
                  <a:cxn ang="0">
                    <a:pos x="338" y="23"/>
                  </a:cxn>
                  <a:cxn ang="0">
                    <a:pos x="288" y="31"/>
                  </a:cxn>
                  <a:cxn ang="0">
                    <a:pos x="239" y="41"/>
                  </a:cxn>
                  <a:cxn ang="0">
                    <a:pos x="191" y="52"/>
                  </a:cxn>
                  <a:cxn ang="0">
                    <a:pos x="143" y="63"/>
                  </a:cxn>
                  <a:cxn ang="0">
                    <a:pos x="95" y="75"/>
                  </a:cxn>
                  <a:cxn ang="0">
                    <a:pos x="46" y="88"/>
                  </a:cxn>
                  <a:cxn ang="0">
                    <a:pos x="0" y="101"/>
                  </a:cxn>
                  <a:cxn ang="0">
                    <a:pos x="8" y="114"/>
                  </a:cxn>
                  <a:cxn ang="0">
                    <a:pos x="53" y="101"/>
                  </a:cxn>
                  <a:cxn ang="0">
                    <a:pos x="99" y="88"/>
                  </a:cxn>
                  <a:cxn ang="0">
                    <a:pos x="147" y="76"/>
                  </a:cxn>
                  <a:cxn ang="0">
                    <a:pos x="195" y="65"/>
                  </a:cxn>
                  <a:cxn ang="0">
                    <a:pos x="242" y="54"/>
                  </a:cxn>
                  <a:cxn ang="0">
                    <a:pos x="292" y="44"/>
                  </a:cxn>
                  <a:cxn ang="0">
                    <a:pos x="342" y="36"/>
                  </a:cxn>
                  <a:cxn ang="0">
                    <a:pos x="389" y="28"/>
                  </a:cxn>
                  <a:cxn ang="0">
                    <a:pos x="437" y="22"/>
                  </a:cxn>
                  <a:cxn ang="0">
                    <a:pos x="487" y="17"/>
                  </a:cxn>
                  <a:cxn ang="0">
                    <a:pos x="536" y="14"/>
                  </a:cxn>
                  <a:cxn ang="0">
                    <a:pos x="586" y="13"/>
                  </a:cxn>
                  <a:cxn ang="0">
                    <a:pos x="633" y="13"/>
                  </a:cxn>
                  <a:cxn ang="0">
                    <a:pos x="683" y="15"/>
                  </a:cxn>
                  <a:cxn ang="0">
                    <a:pos x="731" y="20"/>
                  </a:cxn>
                  <a:cxn ang="0">
                    <a:pos x="778" y="28"/>
                  </a:cxn>
                  <a:cxn ang="0">
                    <a:pos x="778" y="28"/>
                  </a:cxn>
                  <a:cxn ang="0">
                    <a:pos x="782" y="15"/>
                  </a:cxn>
                </a:cxnLst>
                <a:rect l="0" t="0" r="r" b="b"/>
                <a:pathLst>
                  <a:path w="782" h="114">
                    <a:moveTo>
                      <a:pt x="782" y="15"/>
                    </a:moveTo>
                    <a:lnTo>
                      <a:pt x="782" y="15"/>
                    </a:lnTo>
                    <a:lnTo>
                      <a:pt x="735" y="7"/>
                    </a:lnTo>
                    <a:lnTo>
                      <a:pt x="683" y="2"/>
                    </a:lnTo>
                    <a:lnTo>
                      <a:pt x="633" y="0"/>
                    </a:lnTo>
                    <a:lnTo>
                      <a:pt x="586" y="0"/>
                    </a:lnTo>
                    <a:lnTo>
                      <a:pt x="536" y="1"/>
                    </a:lnTo>
                    <a:lnTo>
                      <a:pt x="487" y="4"/>
                    </a:lnTo>
                    <a:lnTo>
                      <a:pt x="437" y="9"/>
                    </a:lnTo>
                    <a:lnTo>
                      <a:pt x="385" y="15"/>
                    </a:lnTo>
                    <a:lnTo>
                      <a:pt x="338" y="23"/>
                    </a:lnTo>
                    <a:lnTo>
                      <a:pt x="288" y="31"/>
                    </a:lnTo>
                    <a:lnTo>
                      <a:pt x="239" y="41"/>
                    </a:lnTo>
                    <a:lnTo>
                      <a:pt x="191" y="52"/>
                    </a:lnTo>
                    <a:lnTo>
                      <a:pt x="143" y="63"/>
                    </a:lnTo>
                    <a:lnTo>
                      <a:pt x="95" y="75"/>
                    </a:lnTo>
                    <a:lnTo>
                      <a:pt x="46" y="88"/>
                    </a:lnTo>
                    <a:lnTo>
                      <a:pt x="0" y="101"/>
                    </a:lnTo>
                    <a:lnTo>
                      <a:pt x="8" y="114"/>
                    </a:lnTo>
                    <a:lnTo>
                      <a:pt x="53" y="101"/>
                    </a:lnTo>
                    <a:lnTo>
                      <a:pt x="99" y="88"/>
                    </a:lnTo>
                    <a:lnTo>
                      <a:pt x="147" y="76"/>
                    </a:lnTo>
                    <a:lnTo>
                      <a:pt x="195" y="65"/>
                    </a:lnTo>
                    <a:lnTo>
                      <a:pt x="242" y="54"/>
                    </a:lnTo>
                    <a:lnTo>
                      <a:pt x="292" y="44"/>
                    </a:lnTo>
                    <a:lnTo>
                      <a:pt x="342" y="36"/>
                    </a:lnTo>
                    <a:lnTo>
                      <a:pt x="389" y="28"/>
                    </a:lnTo>
                    <a:lnTo>
                      <a:pt x="437" y="22"/>
                    </a:lnTo>
                    <a:lnTo>
                      <a:pt x="487" y="17"/>
                    </a:lnTo>
                    <a:lnTo>
                      <a:pt x="536" y="14"/>
                    </a:lnTo>
                    <a:lnTo>
                      <a:pt x="586" y="13"/>
                    </a:lnTo>
                    <a:lnTo>
                      <a:pt x="633" y="13"/>
                    </a:lnTo>
                    <a:lnTo>
                      <a:pt x="683" y="15"/>
                    </a:lnTo>
                    <a:lnTo>
                      <a:pt x="731" y="20"/>
                    </a:lnTo>
                    <a:lnTo>
                      <a:pt x="778" y="28"/>
                    </a:lnTo>
                    <a:lnTo>
                      <a:pt x="778" y="28"/>
                    </a:lnTo>
                    <a:lnTo>
                      <a:pt x="782" y="15"/>
                    </a:lnTo>
                    <a:close/>
                  </a:path>
                </a:pathLst>
              </a:custGeom>
              <a:solidFill>
                <a:srgbClr val="C9933A"/>
              </a:solidFill>
              <a:ln w="9525">
                <a:noFill/>
                <a:round/>
                <a:headEnd/>
                <a:tailEnd/>
              </a:ln>
            </p:spPr>
            <p:txBody>
              <a:bodyPr/>
              <a:lstStyle/>
              <a:p>
                <a:pPr>
                  <a:defRPr/>
                </a:pPr>
                <a:endParaRPr lang="en-GB"/>
              </a:p>
            </p:txBody>
          </p:sp>
          <p:sp>
            <p:nvSpPr>
              <p:cNvPr id="1391627" name="Freeform 11"/>
              <p:cNvSpPr>
                <a:spLocks/>
              </p:cNvSpPr>
              <p:nvPr/>
            </p:nvSpPr>
            <p:spPr bwMode="auto">
              <a:xfrm>
                <a:off x="5072" y="2084"/>
                <a:ext cx="90" cy="81"/>
              </a:xfrm>
              <a:custGeom>
                <a:avLst/>
                <a:gdLst/>
                <a:ahLst/>
                <a:cxnLst>
                  <a:cxn ang="0">
                    <a:pos x="65" y="164"/>
                  </a:cxn>
                  <a:cxn ang="0">
                    <a:pos x="65" y="164"/>
                  </a:cxn>
                  <a:cxn ang="0">
                    <a:pos x="81" y="142"/>
                  </a:cxn>
                  <a:cxn ang="0">
                    <a:pos x="90" y="119"/>
                  </a:cxn>
                  <a:cxn ang="0">
                    <a:pos x="92" y="95"/>
                  </a:cxn>
                  <a:cxn ang="0">
                    <a:pos x="88" y="70"/>
                  </a:cxn>
                  <a:cxn ang="0">
                    <a:pos x="77" y="47"/>
                  </a:cxn>
                  <a:cxn ang="0">
                    <a:pos x="60" y="28"/>
                  </a:cxn>
                  <a:cxn ang="0">
                    <a:pos x="37" y="11"/>
                  </a:cxn>
                  <a:cxn ang="0">
                    <a:pos x="4" y="0"/>
                  </a:cxn>
                  <a:cxn ang="0">
                    <a:pos x="0" y="13"/>
                  </a:cxn>
                  <a:cxn ang="0">
                    <a:pos x="25" y="21"/>
                  </a:cxn>
                  <a:cxn ang="0">
                    <a:pos x="44" y="35"/>
                  </a:cxn>
                  <a:cxn ang="0">
                    <a:pos x="58" y="52"/>
                  </a:cxn>
                  <a:cxn ang="0">
                    <a:pos x="69" y="73"/>
                  </a:cxn>
                  <a:cxn ang="0">
                    <a:pos x="73" y="95"/>
                  </a:cxn>
                  <a:cxn ang="0">
                    <a:pos x="71" y="119"/>
                  </a:cxn>
                  <a:cxn ang="0">
                    <a:pos x="61" y="139"/>
                  </a:cxn>
                  <a:cxn ang="0">
                    <a:pos x="50" y="156"/>
                  </a:cxn>
                  <a:cxn ang="0">
                    <a:pos x="50" y="156"/>
                  </a:cxn>
                  <a:cxn ang="0">
                    <a:pos x="65" y="164"/>
                  </a:cxn>
                </a:cxnLst>
                <a:rect l="0" t="0" r="r" b="b"/>
                <a:pathLst>
                  <a:path w="92" h="164">
                    <a:moveTo>
                      <a:pt x="65" y="164"/>
                    </a:moveTo>
                    <a:lnTo>
                      <a:pt x="65" y="164"/>
                    </a:lnTo>
                    <a:lnTo>
                      <a:pt x="81" y="142"/>
                    </a:lnTo>
                    <a:lnTo>
                      <a:pt x="90" y="119"/>
                    </a:lnTo>
                    <a:lnTo>
                      <a:pt x="92" y="95"/>
                    </a:lnTo>
                    <a:lnTo>
                      <a:pt x="88" y="70"/>
                    </a:lnTo>
                    <a:lnTo>
                      <a:pt x="77" y="47"/>
                    </a:lnTo>
                    <a:lnTo>
                      <a:pt x="60" y="28"/>
                    </a:lnTo>
                    <a:lnTo>
                      <a:pt x="37" y="11"/>
                    </a:lnTo>
                    <a:lnTo>
                      <a:pt x="4" y="0"/>
                    </a:lnTo>
                    <a:lnTo>
                      <a:pt x="0" y="13"/>
                    </a:lnTo>
                    <a:lnTo>
                      <a:pt x="25" y="21"/>
                    </a:lnTo>
                    <a:lnTo>
                      <a:pt x="44" y="35"/>
                    </a:lnTo>
                    <a:lnTo>
                      <a:pt x="58" y="52"/>
                    </a:lnTo>
                    <a:lnTo>
                      <a:pt x="69" y="73"/>
                    </a:lnTo>
                    <a:lnTo>
                      <a:pt x="73" y="95"/>
                    </a:lnTo>
                    <a:lnTo>
                      <a:pt x="71" y="119"/>
                    </a:lnTo>
                    <a:lnTo>
                      <a:pt x="61" y="139"/>
                    </a:lnTo>
                    <a:lnTo>
                      <a:pt x="50" y="156"/>
                    </a:lnTo>
                    <a:lnTo>
                      <a:pt x="50" y="156"/>
                    </a:lnTo>
                    <a:lnTo>
                      <a:pt x="65" y="164"/>
                    </a:lnTo>
                    <a:close/>
                  </a:path>
                </a:pathLst>
              </a:custGeom>
              <a:solidFill>
                <a:srgbClr val="C9933A"/>
              </a:solidFill>
              <a:ln w="9525">
                <a:noFill/>
                <a:round/>
                <a:headEnd/>
                <a:tailEnd/>
              </a:ln>
            </p:spPr>
            <p:txBody>
              <a:bodyPr/>
              <a:lstStyle/>
              <a:p>
                <a:pPr>
                  <a:defRPr/>
                </a:pPr>
                <a:endParaRPr lang="en-GB"/>
              </a:p>
            </p:txBody>
          </p:sp>
          <p:sp>
            <p:nvSpPr>
              <p:cNvPr id="1391628" name="Freeform 12"/>
              <p:cNvSpPr>
                <a:spLocks/>
              </p:cNvSpPr>
              <p:nvPr/>
            </p:nvSpPr>
            <p:spPr bwMode="auto">
              <a:xfrm>
                <a:off x="4760" y="2162"/>
                <a:ext cx="375" cy="20"/>
              </a:xfrm>
              <a:custGeom>
                <a:avLst/>
                <a:gdLst/>
                <a:ahLst/>
                <a:cxnLst>
                  <a:cxn ang="0">
                    <a:pos x="19" y="40"/>
                  </a:cxn>
                  <a:cxn ang="0">
                    <a:pos x="19" y="40"/>
                  </a:cxn>
                  <a:cxn ang="0">
                    <a:pos x="23" y="34"/>
                  </a:cxn>
                  <a:cxn ang="0">
                    <a:pos x="31" y="29"/>
                  </a:cxn>
                  <a:cxn ang="0">
                    <a:pos x="46" y="25"/>
                  </a:cxn>
                  <a:cxn ang="0">
                    <a:pos x="63" y="24"/>
                  </a:cxn>
                  <a:cxn ang="0">
                    <a:pos x="88" y="22"/>
                  </a:cxn>
                  <a:cxn ang="0">
                    <a:pos x="113" y="24"/>
                  </a:cxn>
                  <a:cxn ang="0">
                    <a:pos x="142" y="26"/>
                  </a:cxn>
                  <a:cxn ang="0">
                    <a:pos x="172" y="29"/>
                  </a:cxn>
                  <a:cxn ang="0">
                    <a:pos x="201" y="30"/>
                  </a:cxn>
                  <a:cxn ang="0">
                    <a:pos x="231" y="33"/>
                  </a:cxn>
                  <a:cxn ang="0">
                    <a:pos x="260" y="34"/>
                  </a:cxn>
                  <a:cxn ang="0">
                    <a:pos x="287" y="34"/>
                  </a:cxn>
                  <a:cxn ang="0">
                    <a:pos x="313" y="31"/>
                  </a:cxn>
                  <a:cxn ang="0">
                    <a:pos x="336" y="27"/>
                  </a:cxn>
                  <a:cxn ang="0">
                    <a:pos x="359" y="20"/>
                  </a:cxn>
                  <a:cxn ang="0">
                    <a:pos x="374" y="8"/>
                  </a:cxn>
                  <a:cxn ang="0">
                    <a:pos x="359" y="0"/>
                  </a:cxn>
                  <a:cxn ang="0">
                    <a:pos x="348" y="9"/>
                  </a:cxn>
                  <a:cxn ang="0">
                    <a:pos x="332" y="14"/>
                  </a:cxn>
                  <a:cxn ang="0">
                    <a:pos x="309" y="18"/>
                  </a:cxn>
                  <a:cxn ang="0">
                    <a:pos x="287" y="21"/>
                  </a:cxn>
                  <a:cxn ang="0">
                    <a:pos x="260" y="21"/>
                  </a:cxn>
                  <a:cxn ang="0">
                    <a:pos x="231" y="20"/>
                  </a:cxn>
                  <a:cxn ang="0">
                    <a:pos x="201" y="17"/>
                  </a:cxn>
                  <a:cxn ang="0">
                    <a:pos x="172" y="16"/>
                  </a:cxn>
                  <a:cxn ang="0">
                    <a:pos x="142" y="13"/>
                  </a:cxn>
                  <a:cxn ang="0">
                    <a:pos x="113" y="11"/>
                  </a:cxn>
                  <a:cxn ang="0">
                    <a:pos x="88" y="9"/>
                  </a:cxn>
                  <a:cxn ang="0">
                    <a:pos x="63" y="11"/>
                  </a:cxn>
                  <a:cxn ang="0">
                    <a:pos x="42" y="12"/>
                  </a:cxn>
                  <a:cxn ang="0">
                    <a:pos x="23" y="18"/>
                  </a:cxn>
                  <a:cxn ang="0">
                    <a:pos x="8" y="26"/>
                  </a:cxn>
                  <a:cxn ang="0">
                    <a:pos x="0" y="40"/>
                  </a:cxn>
                  <a:cxn ang="0">
                    <a:pos x="0" y="40"/>
                  </a:cxn>
                  <a:cxn ang="0">
                    <a:pos x="19" y="40"/>
                  </a:cxn>
                </a:cxnLst>
                <a:rect l="0" t="0" r="r" b="b"/>
                <a:pathLst>
                  <a:path w="374" h="40">
                    <a:moveTo>
                      <a:pt x="19" y="40"/>
                    </a:moveTo>
                    <a:lnTo>
                      <a:pt x="19" y="40"/>
                    </a:lnTo>
                    <a:lnTo>
                      <a:pt x="23" y="34"/>
                    </a:lnTo>
                    <a:lnTo>
                      <a:pt x="31" y="29"/>
                    </a:lnTo>
                    <a:lnTo>
                      <a:pt x="46" y="25"/>
                    </a:lnTo>
                    <a:lnTo>
                      <a:pt x="63" y="24"/>
                    </a:lnTo>
                    <a:lnTo>
                      <a:pt x="88" y="22"/>
                    </a:lnTo>
                    <a:lnTo>
                      <a:pt x="113" y="24"/>
                    </a:lnTo>
                    <a:lnTo>
                      <a:pt x="142" y="26"/>
                    </a:lnTo>
                    <a:lnTo>
                      <a:pt x="172" y="29"/>
                    </a:lnTo>
                    <a:lnTo>
                      <a:pt x="201" y="30"/>
                    </a:lnTo>
                    <a:lnTo>
                      <a:pt x="231" y="33"/>
                    </a:lnTo>
                    <a:lnTo>
                      <a:pt x="260" y="34"/>
                    </a:lnTo>
                    <a:lnTo>
                      <a:pt x="287" y="34"/>
                    </a:lnTo>
                    <a:lnTo>
                      <a:pt x="313" y="31"/>
                    </a:lnTo>
                    <a:lnTo>
                      <a:pt x="336" y="27"/>
                    </a:lnTo>
                    <a:lnTo>
                      <a:pt x="359" y="20"/>
                    </a:lnTo>
                    <a:lnTo>
                      <a:pt x="374" y="8"/>
                    </a:lnTo>
                    <a:lnTo>
                      <a:pt x="359" y="0"/>
                    </a:lnTo>
                    <a:lnTo>
                      <a:pt x="348" y="9"/>
                    </a:lnTo>
                    <a:lnTo>
                      <a:pt x="332" y="14"/>
                    </a:lnTo>
                    <a:lnTo>
                      <a:pt x="309" y="18"/>
                    </a:lnTo>
                    <a:lnTo>
                      <a:pt x="287" y="21"/>
                    </a:lnTo>
                    <a:lnTo>
                      <a:pt x="260" y="21"/>
                    </a:lnTo>
                    <a:lnTo>
                      <a:pt x="231" y="20"/>
                    </a:lnTo>
                    <a:lnTo>
                      <a:pt x="201" y="17"/>
                    </a:lnTo>
                    <a:lnTo>
                      <a:pt x="172" y="16"/>
                    </a:lnTo>
                    <a:lnTo>
                      <a:pt x="142" y="13"/>
                    </a:lnTo>
                    <a:lnTo>
                      <a:pt x="113" y="11"/>
                    </a:lnTo>
                    <a:lnTo>
                      <a:pt x="88" y="9"/>
                    </a:lnTo>
                    <a:lnTo>
                      <a:pt x="63" y="11"/>
                    </a:lnTo>
                    <a:lnTo>
                      <a:pt x="42" y="12"/>
                    </a:lnTo>
                    <a:lnTo>
                      <a:pt x="23" y="18"/>
                    </a:lnTo>
                    <a:lnTo>
                      <a:pt x="8" y="26"/>
                    </a:lnTo>
                    <a:lnTo>
                      <a:pt x="0" y="40"/>
                    </a:lnTo>
                    <a:lnTo>
                      <a:pt x="0" y="40"/>
                    </a:lnTo>
                    <a:lnTo>
                      <a:pt x="19" y="40"/>
                    </a:lnTo>
                    <a:close/>
                  </a:path>
                </a:pathLst>
              </a:custGeom>
              <a:solidFill>
                <a:srgbClr val="C9933A"/>
              </a:solidFill>
              <a:ln w="9525">
                <a:noFill/>
                <a:round/>
                <a:headEnd/>
                <a:tailEnd/>
              </a:ln>
            </p:spPr>
            <p:txBody>
              <a:bodyPr/>
              <a:lstStyle/>
              <a:p>
                <a:pPr>
                  <a:defRPr/>
                </a:pPr>
                <a:endParaRPr lang="en-GB"/>
              </a:p>
            </p:txBody>
          </p:sp>
          <p:sp>
            <p:nvSpPr>
              <p:cNvPr id="1391629" name="Freeform 13"/>
              <p:cNvSpPr>
                <a:spLocks/>
              </p:cNvSpPr>
              <p:nvPr/>
            </p:nvSpPr>
            <p:spPr bwMode="auto">
              <a:xfrm>
                <a:off x="4747" y="2182"/>
                <a:ext cx="33" cy="128"/>
              </a:xfrm>
              <a:custGeom>
                <a:avLst/>
                <a:gdLst/>
                <a:ahLst/>
                <a:cxnLst>
                  <a:cxn ang="0">
                    <a:pos x="21" y="258"/>
                  </a:cxn>
                  <a:cxn ang="0">
                    <a:pos x="21" y="258"/>
                  </a:cxn>
                  <a:cxn ang="0">
                    <a:pos x="19" y="207"/>
                  </a:cxn>
                  <a:cxn ang="0">
                    <a:pos x="19" y="145"/>
                  </a:cxn>
                  <a:cxn ang="0">
                    <a:pos x="21" y="75"/>
                  </a:cxn>
                  <a:cxn ang="0">
                    <a:pos x="34" y="0"/>
                  </a:cxn>
                  <a:cxn ang="0">
                    <a:pos x="15" y="0"/>
                  </a:cxn>
                  <a:cxn ang="0">
                    <a:pos x="2" y="75"/>
                  </a:cxn>
                  <a:cxn ang="0">
                    <a:pos x="0" y="145"/>
                  </a:cxn>
                  <a:cxn ang="0">
                    <a:pos x="0" y="207"/>
                  </a:cxn>
                  <a:cxn ang="0">
                    <a:pos x="2" y="258"/>
                  </a:cxn>
                  <a:cxn ang="0">
                    <a:pos x="2" y="258"/>
                  </a:cxn>
                  <a:cxn ang="0">
                    <a:pos x="21" y="258"/>
                  </a:cxn>
                </a:cxnLst>
                <a:rect l="0" t="0" r="r" b="b"/>
                <a:pathLst>
                  <a:path w="34" h="258">
                    <a:moveTo>
                      <a:pt x="21" y="258"/>
                    </a:moveTo>
                    <a:lnTo>
                      <a:pt x="21" y="258"/>
                    </a:lnTo>
                    <a:lnTo>
                      <a:pt x="19" y="207"/>
                    </a:lnTo>
                    <a:lnTo>
                      <a:pt x="19" y="145"/>
                    </a:lnTo>
                    <a:lnTo>
                      <a:pt x="21" y="75"/>
                    </a:lnTo>
                    <a:lnTo>
                      <a:pt x="34" y="0"/>
                    </a:lnTo>
                    <a:lnTo>
                      <a:pt x="15" y="0"/>
                    </a:lnTo>
                    <a:lnTo>
                      <a:pt x="2" y="75"/>
                    </a:lnTo>
                    <a:lnTo>
                      <a:pt x="0" y="145"/>
                    </a:lnTo>
                    <a:lnTo>
                      <a:pt x="0" y="207"/>
                    </a:lnTo>
                    <a:lnTo>
                      <a:pt x="2" y="258"/>
                    </a:lnTo>
                    <a:lnTo>
                      <a:pt x="2" y="258"/>
                    </a:lnTo>
                    <a:lnTo>
                      <a:pt x="21" y="258"/>
                    </a:lnTo>
                    <a:close/>
                  </a:path>
                </a:pathLst>
              </a:custGeom>
              <a:solidFill>
                <a:srgbClr val="C9933A"/>
              </a:solidFill>
              <a:ln w="9525">
                <a:noFill/>
                <a:round/>
                <a:headEnd/>
                <a:tailEnd/>
              </a:ln>
            </p:spPr>
            <p:txBody>
              <a:bodyPr/>
              <a:lstStyle/>
              <a:p>
                <a:pPr>
                  <a:defRPr/>
                </a:pPr>
                <a:endParaRPr lang="en-GB"/>
              </a:p>
            </p:txBody>
          </p:sp>
          <p:sp>
            <p:nvSpPr>
              <p:cNvPr id="1391630" name="Freeform 14"/>
              <p:cNvSpPr>
                <a:spLocks/>
              </p:cNvSpPr>
              <p:nvPr/>
            </p:nvSpPr>
            <p:spPr bwMode="auto">
              <a:xfrm>
                <a:off x="4747" y="2310"/>
                <a:ext cx="60" cy="200"/>
              </a:xfrm>
              <a:custGeom>
                <a:avLst/>
                <a:gdLst/>
                <a:ahLst/>
                <a:cxnLst>
                  <a:cxn ang="0">
                    <a:pos x="59" y="399"/>
                  </a:cxn>
                  <a:cxn ang="0">
                    <a:pos x="59" y="399"/>
                  </a:cxn>
                  <a:cxn ang="0">
                    <a:pos x="42" y="260"/>
                  </a:cxn>
                  <a:cxn ang="0">
                    <a:pos x="31" y="173"/>
                  </a:cxn>
                  <a:cxn ang="0">
                    <a:pos x="23" y="100"/>
                  </a:cxn>
                  <a:cxn ang="0">
                    <a:pos x="19" y="0"/>
                  </a:cxn>
                  <a:cxn ang="0">
                    <a:pos x="0" y="0"/>
                  </a:cxn>
                  <a:cxn ang="0">
                    <a:pos x="4" y="100"/>
                  </a:cxn>
                  <a:cxn ang="0">
                    <a:pos x="11" y="173"/>
                  </a:cxn>
                  <a:cxn ang="0">
                    <a:pos x="23" y="260"/>
                  </a:cxn>
                  <a:cxn ang="0">
                    <a:pos x="40" y="399"/>
                  </a:cxn>
                  <a:cxn ang="0">
                    <a:pos x="40" y="399"/>
                  </a:cxn>
                  <a:cxn ang="0">
                    <a:pos x="59" y="399"/>
                  </a:cxn>
                </a:cxnLst>
                <a:rect l="0" t="0" r="r" b="b"/>
                <a:pathLst>
                  <a:path w="59" h="399">
                    <a:moveTo>
                      <a:pt x="59" y="399"/>
                    </a:moveTo>
                    <a:lnTo>
                      <a:pt x="59" y="399"/>
                    </a:lnTo>
                    <a:lnTo>
                      <a:pt x="42" y="260"/>
                    </a:lnTo>
                    <a:lnTo>
                      <a:pt x="31" y="173"/>
                    </a:lnTo>
                    <a:lnTo>
                      <a:pt x="23" y="100"/>
                    </a:lnTo>
                    <a:lnTo>
                      <a:pt x="19" y="0"/>
                    </a:lnTo>
                    <a:lnTo>
                      <a:pt x="0" y="0"/>
                    </a:lnTo>
                    <a:lnTo>
                      <a:pt x="4" y="100"/>
                    </a:lnTo>
                    <a:lnTo>
                      <a:pt x="11" y="173"/>
                    </a:lnTo>
                    <a:lnTo>
                      <a:pt x="23" y="260"/>
                    </a:lnTo>
                    <a:lnTo>
                      <a:pt x="40" y="399"/>
                    </a:lnTo>
                    <a:lnTo>
                      <a:pt x="40" y="399"/>
                    </a:lnTo>
                    <a:lnTo>
                      <a:pt x="59" y="399"/>
                    </a:lnTo>
                    <a:close/>
                  </a:path>
                </a:pathLst>
              </a:custGeom>
              <a:solidFill>
                <a:srgbClr val="C9933A"/>
              </a:solidFill>
              <a:ln w="9525">
                <a:noFill/>
                <a:round/>
                <a:headEnd/>
                <a:tailEnd/>
              </a:ln>
            </p:spPr>
            <p:txBody>
              <a:bodyPr/>
              <a:lstStyle/>
              <a:p>
                <a:pPr>
                  <a:defRPr/>
                </a:pPr>
                <a:endParaRPr lang="en-GB"/>
              </a:p>
            </p:txBody>
          </p:sp>
          <p:sp>
            <p:nvSpPr>
              <p:cNvPr id="1391631" name="Freeform 15"/>
              <p:cNvSpPr>
                <a:spLocks/>
              </p:cNvSpPr>
              <p:nvPr/>
            </p:nvSpPr>
            <p:spPr bwMode="auto">
              <a:xfrm>
                <a:off x="4790" y="2511"/>
                <a:ext cx="43" cy="214"/>
              </a:xfrm>
              <a:custGeom>
                <a:avLst/>
                <a:gdLst/>
                <a:ahLst/>
                <a:cxnLst>
                  <a:cxn ang="0">
                    <a:pos x="46" y="427"/>
                  </a:cxn>
                  <a:cxn ang="0">
                    <a:pos x="46" y="427"/>
                  </a:cxn>
                  <a:cxn ang="0">
                    <a:pos x="27" y="300"/>
                  </a:cxn>
                  <a:cxn ang="0">
                    <a:pos x="23" y="196"/>
                  </a:cxn>
                  <a:cxn ang="0">
                    <a:pos x="25" y="100"/>
                  </a:cxn>
                  <a:cxn ang="0">
                    <a:pos x="19" y="0"/>
                  </a:cxn>
                  <a:cxn ang="0">
                    <a:pos x="0" y="0"/>
                  </a:cxn>
                  <a:cxn ang="0">
                    <a:pos x="6" y="100"/>
                  </a:cxn>
                  <a:cxn ang="0">
                    <a:pos x="4" y="196"/>
                  </a:cxn>
                  <a:cxn ang="0">
                    <a:pos x="8" y="300"/>
                  </a:cxn>
                  <a:cxn ang="0">
                    <a:pos x="27" y="427"/>
                  </a:cxn>
                  <a:cxn ang="0">
                    <a:pos x="27" y="427"/>
                  </a:cxn>
                  <a:cxn ang="0">
                    <a:pos x="46" y="427"/>
                  </a:cxn>
                </a:cxnLst>
                <a:rect l="0" t="0" r="r" b="b"/>
                <a:pathLst>
                  <a:path w="46" h="427">
                    <a:moveTo>
                      <a:pt x="46" y="427"/>
                    </a:moveTo>
                    <a:lnTo>
                      <a:pt x="46" y="427"/>
                    </a:lnTo>
                    <a:lnTo>
                      <a:pt x="27" y="300"/>
                    </a:lnTo>
                    <a:lnTo>
                      <a:pt x="23" y="196"/>
                    </a:lnTo>
                    <a:lnTo>
                      <a:pt x="25" y="100"/>
                    </a:lnTo>
                    <a:lnTo>
                      <a:pt x="19" y="0"/>
                    </a:lnTo>
                    <a:lnTo>
                      <a:pt x="0" y="0"/>
                    </a:lnTo>
                    <a:lnTo>
                      <a:pt x="6" y="100"/>
                    </a:lnTo>
                    <a:lnTo>
                      <a:pt x="4" y="196"/>
                    </a:lnTo>
                    <a:lnTo>
                      <a:pt x="8" y="300"/>
                    </a:lnTo>
                    <a:lnTo>
                      <a:pt x="27" y="427"/>
                    </a:lnTo>
                    <a:lnTo>
                      <a:pt x="27" y="427"/>
                    </a:lnTo>
                    <a:lnTo>
                      <a:pt x="46" y="427"/>
                    </a:lnTo>
                    <a:close/>
                  </a:path>
                </a:pathLst>
              </a:custGeom>
              <a:solidFill>
                <a:srgbClr val="C9933A"/>
              </a:solidFill>
              <a:ln w="9525">
                <a:noFill/>
                <a:round/>
                <a:headEnd/>
                <a:tailEnd/>
              </a:ln>
            </p:spPr>
            <p:txBody>
              <a:bodyPr/>
              <a:lstStyle/>
              <a:p>
                <a:pPr>
                  <a:defRPr/>
                </a:pPr>
                <a:endParaRPr lang="en-GB"/>
              </a:p>
            </p:txBody>
          </p:sp>
          <p:sp>
            <p:nvSpPr>
              <p:cNvPr id="1391632" name="Freeform 16"/>
              <p:cNvSpPr>
                <a:spLocks/>
              </p:cNvSpPr>
              <p:nvPr/>
            </p:nvSpPr>
            <p:spPr bwMode="auto">
              <a:xfrm>
                <a:off x="4707" y="2725"/>
                <a:ext cx="129" cy="86"/>
              </a:xfrm>
              <a:custGeom>
                <a:avLst/>
                <a:gdLst/>
                <a:ahLst/>
                <a:cxnLst>
                  <a:cxn ang="0">
                    <a:pos x="4" y="174"/>
                  </a:cxn>
                  <a:cxn ang="0">
                    <a:pos x="4" y="174"/>
                  </a:cxn>
                  <a:cxn ang="0">
                    <a:pos x="38" y="162"/>
                  </a:cxn>
                  <a:cxn ang="0">
                    <a:pos x="65" y="146"/>
                  </a:cxn>
                  <a:cxn ang="0">
                    <a:pos x="88" y="126"/>
                  </a:cxn>
                  <a:cxn ang="0">
                    <a:pos x="107" y="103"/>
                  </a:cxn>
                  <a:cxn ang="0">
                    <a:pos x="120" y="77"/>
                  </a:cxn>
                  <a:cxn ang="0">
                    <a:pos x="128" y="51"/>
                  </a:cxn>
                  <a:cxn ang="0">
                    <a:pos x="130" y="25"/>
                  </a:cxn>
                  <a:cxn ang="0">
                    <a:pos x="128" y="0"/>
                  </a:cxn>
                  <a:cxn ang="0">
                    <a:pos x="109" y="0"/>
                  </a:cxn>
                  <a:cxn ang="0">
                    <a:pos x="111" y="25"/>
                  </a:cxn>
                  <a:cxn ang="0">
                    <a:pos x="109" y="51"/>
                  </a:cxn>
                  <a:cxn ang="0">
                    <a:pos x="101" y="74"/>
                  </a:cxn>
                  <a:cxn ang="0">
                    <a:pos x="88" y="97"/>
                  </a:cxn>
                  <a:cxn ang="0">
                    <a:pos x="73" y="121"/>
                  </a:cxn>
                  <a:cxn ang="0">
                    <a:pos x="53" y="138"/>
                  </a:cxn>
                  <a:cxn ang="0">
                    <a:pos x="27" y="152"/>
                  </a:cxn>
                  <a:cxn ang="0">
                    <a:pos x="0" y="161"/>
                  </a:cxn>
                  <a:cxn ang="0">
                    <a:pos x="0" y="161"/>
                  </a:cxn>
                  <a:cxn ang="0">
                    <a:pos x="4" y="174"/>
                  </a:cxn>
                </a:cxnLst>
                <a:rect l="0" t="0" r="r" b="b"/>
                <a:pathLst>
                  <a:path w="130" h="174">
                    <a:moveTo>
                      <a:pt x="4" y="174"/>
                    </a:moveTo>
                    <a:lnTo>
                      <a:pt x="4" y="174"/>
                    </a:lnTo>
                    <a:lnTo>
                      <a:pt x="38" y="162"/>
                    </a:lnTo>
                    <a:lnTo>
                      <a:pt x="65" y="146"/>
                    </a:lnTo>
                    <a:lnTo>
                      <a:pt x="88" y="126"/>
                    </a:lnTo>
                    <a:lnTo>
                      <a:pt x="107" y="103"/>
                    </a:lnTo>
                    <a:lnTo>
                      <a:pt x="120" y="77"/>
                    </a:lnTo>
                    <a:lnTo>
                      <a:pt x="128" y="51"/>
                    </a:lnTo>
                    <a:lnTo>
                      <a:pt x="130" y="25"/>
                    </a:lnTo>
                    <a:lnTo>
                      <a:pt x="128" y="0"/>
                    </a:lnTo>
                    <a:lnTo>
                      <a:pt x="109" y="0"/>
                    </a:lnTo>
                    <a:lnTo>
                      <a:pt x="111" y="25"/>
                    </a:lnTo>
                    <a:lnTo>
                      <a:pt x="109" y="51"/>
                    </a:lnTo>
                    <a:lnTo>
                      <a:pt x="101" y="74"/>
                    </a:lnTo>
                    <a:lnTo>
                      <a:pt x="88" y="97"/>
                    </a:lnTo>
                    <a:lnTo>
                      <a:pt x="73" y="121"/>
                    </a:lnTo>
                    <a:lnTo>
                      <a:pt x="53" y="138"/>
                    </a:lnTo>
                    <a:lnTo>
                      <a:pt x="27" y="152"/>
                    </a:lnTo>
                    <a:lnTo>
                      <a:pt x="0" y="161"/>
                    </a:lnTo>
                    <a:lnTo>
                      <a:pt x="0" y="161"/>
                    </a:lnTo>
                    <a:lnTo>
                      <a:pt x="4" y="174"/>
                    </a:lnTo>
                    <a:close/>
                  </a:path>
                </a:pathLst>
              </a:custGeom>
              <a:solidFill>
                <a:srgbClr val="C9933A"/>
              </a:solidFill>
              <a:ln w="9525">
                <a:noFill/>
                <a:round/>
                <a:headEnd/>
                <a:tailEnd/>
              </a:ln>
            </p:spPr>
            <p:txBody>
              <a:bodyPr/>
              <a:lstStyle/>
              <a:p>
                <a:pPr>
                  <a:defRPr/>
                </a:pPr>
                <a:endParaRPr lang="en-GB"/>
              </a:p>
            </p:txBody>
          </p:sp>
          <p:sp>
            <p:nvSpPr>
              <p:cNvPr id="1391633" name="Freeform 17"/>
              <p:cNvSpPr>
                <a:spLocks/>
              </p:cNvSpPr>
              <p:nvPr/>
            </p:nvSpPr>
            <p:spPr bwMode="auto">
              <a:xfrm>
                <a:off x="4242" y="2805"/>
                <a:ext cx="468" cy="39"/>
              </a:xfrm>
              <a:custGeom>
                <a:avLst/>
                <a:gdLst/>
                <a:ahLst/>
                <a:cxnLst>
                  <a:cxn ang="0">
                    <a:pos x="3" y="78"/>
                  </a:cxn>
                  <a:cxn ang="0">
                    <a:pos x="3" y="78"/>
                  </a:cxn>
                  <a:cxn ang="0">
                    <a:pos x="34" y="74"/>
                  </a:cxn>
                  <a:cxn ang="0">
                    <a:pos x="63" y="70"/>
                  </a:cxn>
                  <a:cxn ang="0">
                    <a:pos x="91" y="68"/>
                  </a:cxn>
                  <a:cxn ang="0">
                    <a:pos x="122" y="64"/>
                  </a:cxn>
                  <a:cxn ang="0">
                    <a:pos x="152" y="61"/>
                  </a:cxn>
                  <a:cxn ang="0">
                    <a:pos x="183" y="57"/>
                  </a:cxn>
                  <a:cxn ang="0">
                    <a:pos x="211" y="53"/>
                  </a:cxn>
                  <a:cxn ang="0">
                    <a:pos x="240" y="51"/>
                  </a:cxn>
                  <a:cxn ang="0">
                    <a:pos x="270" y="47"/>
                  </a:cxn>
                  <a:cxn ang="0">
                    <a:pos x="299" y="43"/>
                  </a:cxn>
                  <a:cxn ang="0">
                    <a:pos x="328" y="39"/>
                  </a:cxn>
                  <a:cxn ang="0">
                    <a:pos x="356" y="35"/>
                  </a:cxn>
                  <a:cxn ang="0">
                    <a:pos x="385" y="30"/>
                  </a:cxn>
                  <a:cxn ang="0">
                    <a:pos x="414" y="25"/>
                  </a:cxn>
                  <a:cxn ang="0">
                    <a:pos x="442" y="20"/>
                  </a:cxn>
                  <a:cxn ang="0">
                    <a:pos x="469" y="13"/>
                  </a:cxn>
                  <a:cxn ang="0">
                    <a:pos x="465" y="0"/>
                  </a:cxn>
                  <a:cxn ang="0">
                    <a:pos x="438" y="7"/>
                  </a:cxn>
                  <a:cxn ang="0">
                    <a:pos x="410" y="12"/>
                  </a:cxn>
                  <a:cxn ang="0">
                    <a:pos x="381" y="17"/>
                  </a:cxn>
                  <a:cxn ang="0">
                    <a:pos x="353" y="22"/>
                  </a:cxn>
                  <a:cxn ang="0">
                    <a:pos x="324" y="26"/>
                  </a:cxn>
                  <a:cxn ang="0">
                    <a:pos x="295" y="30"/>
                  </a:cxn>
                  <a:cxn ang="0">
                    <a:pos x="267" y="34"/>
                  </a:cxn>
                  <a:cxn ang="0">
                    <a:pos x="240" y="38"/>
                  </a:cxn>
                  <a:cxn ang="0">
                    <a:pos x="211" y="40"/>
                  </a:cxn>
                  <a:cxn ang="0">
                    <a:pos x="179" y="44"/>
                  </a:cxn>
                  <a:cxn ang="0">
                    <a:pos x="152" y="48"/>
                  </a:cxn>
                  <a:cxn ang="0">
                    <a:pos x="122" y="51"/>
                  </a:cxn>
                  <a:cxn ang="0">
                    <a:pos x="91" y="55"/>
                  </a:cxn>
                  <a:cxn ang="0">
                    <a:pos x="63" y="57"/>
                  </a:cxn>
                  <a:cxn ang="0">
                    <a:pos x="30" y="61"/>
                  </a:cxn>
                  <a:cxn ang="0">
                    <a:pos x="0" y="65"/>
                  </a:cxn>
                  <a:cxn ang="0">
                    <a:pos x="0" y="65"/>
                  </a:cxn>
                  <a:cxn ang="0">
                    <a:pos x="3" y="78"/>
                  </a:cxn>
                </a:cxnLst>
                <a:rect l="0" t="0" r="r" b="b"/>
                <a:pathLst>
                  <a:path w="469" h="78">
                    <a:moveTo>
                      <a:pt x="3" y="78"/>
                    </a:moveTo>
                    <a:lnTo>
                      <a:pt x="3" y="78"/>
                    </a:lnTo>
                    <a:lnTo>
                      <a:pt x="34" y="74"/>
                    </a:lnTo>
                    <a:lnTo>
                      <a:pt x="63" y="70"/>
                    </a:lnTo>
                    <a:lnTo>
                      <a:pt x="91" y="68"/>
                    </a:lnTo>
                    <a:lnTo>
                      <a:pt x="122" y="64"/>
                    </a:lnTo>
                    <a:lnTo>
                      <a:pt x="152" y="61"/>
                    </a:lnTo>
                    <a:lnTo>
                      <a:pt x="183" y="57"/>
                    </a:lnTo>
                    <a:lnTo>
                      <a:pt x="211" y="53"/>
                    </a:lnTo>
                    <a:lnTo>
                      <a:pt x="240" y="51"/>
                    </a:lnTo>
                    <a:lnTo>
                      <a:pt x="270" y="47"/>
                    </a:lnTo>
                    <a:lnTo>
                      <a:pt x="299" y="43"/>
                    </a:lnTo>
                    <a:lnTo>
                      <a:pt x="328" y="39"/>
                    </a:lnTo>
                    <a:lnTo>
                      <a:pt x="356" y="35"/>
                    </a:lnTo>
                    <a:lnTo>
                      <a:pt x="385" y="30"/>
                    </a:lnTo>
                    <a:lnTo>
                      <a:pt x="414" y="25"/>
                    </a:lnTo>
                    <a:lnTo>
                      <a:pt x="442" y="20"/>
                    </a:lnTo>
                    <a:lnTo>
                      <a:pt x="469" y="13"/>
                    </a:lnTo>
                    <a:lnTo>
                      <a:pt x="465" y="0"/>
                    </a:lnTo>
                    <a:lnTo>
                      <a:pt x="438" y="7"/>
                    </a:lnTo>
                    <a:lnTo>
                      <a:pt x="410" y="12"/>
                    </a:lnTo>
                    <a:lnTo>
                      <a:pt x="381" y="17"/>
                    </a:lnTo>
                    <a:lnTo>
                      <a:pt x="353" y="22"/>
                    </a:lnTo>
                    <a:lnTo>
                      <a:pt x="324" y="26"/>
                    </a:lnTo>
                    <a:lnTo>
                      <a:pt x="295" y="30"/>
                    </a:lnTo>
                    <a:lnTo>
                      <a:pt x="267" y="34"/>
                    </a:lnTo>
                    <a:lnTo>
                      <a:pt x="240" y="38"/>
                    </a:lnTo>
                    <a:lnTo>
                      <a:pt x="211" y="40"/>
                    </a:lnTo>
                    <a:lnTo>
                      <a:pt x="179" y="44"/>
                    </a:lnTo>
                    <a:lnTo>
                      <a:pt x="152" y="48"/>
                    </a:lnTo>
                    <a:lnTo>
                      <a:pt x="122" y="51"/>
                    </a:lnTo>
                    <a:lnTo>
                      <a:pt x="91" y="55"/>
                    </a:lnTo>
                    <a:lnTo>
                      <a:pt x="63" y="57"/>
                    </a:lnTo>
                    <a:lnTo>
                      <a:pt x="30" y="61"/>
                    </a:lnTo>
                    <a:lnTo>
                      <a:pt x="0" y="65"/>
                    </a:lnTo>
                    <a:lnTo>
                      <a:pt x="0" y="65"/>
                    </a:lnTo>
                    <a:lnTo>
                      <a:pt x="3" y="78"/>
                    </a:lnTo>
                    <a:close/>
                  </a:path>
                </a:pathLst>
              </a:custGeom>
              <a:solidFill>
                <a:srgbClr val="C9933A"/>
              </a:solidFill>
              <a:ln w="9525">
                <a:noFill/>
                <a:round/>
                <a:headEnd/>
                <a:tailEnd/>
              </a:ln>
            </p:spPr>
            <p:txBody>
              <a:bodyPr/>
              <a:lstStyle/>
              <a:p>
                <a:pPr>
                  <a:defRPr/>
                </a:pPr>
                <a:endParaRPr lang="en-GB"/>
              </a:p>
            </p:txBody>
          </p:sp>
          <p:sp>
            <p:nvSpPr>
              <p:cNvPr id="1391634" name="Freeform 18"/>
              <p:cNvSpPr>
                <a:spLocks/>
              </p:cNvSpPr>
              <p:nvPr/>
            </p:nvSpPr>
            <p:spPr bwMode="auto">
              <a:xfrm>
                <a:off x="3609" y="2838"/>
                <a:ext cx="633" cy="34"/>
              </a:xfrm>
              <a:custGeom>
                <a:avLst/>
                <a:gdLst/>
                <a:ahLst/>
                <a:cxnLst>
                  <a:cxn ang="0">
                    <a:pos x="0" y="70"/>
                  </a:cxn>
                  <a:cxn ang="0">
                    <a:pos x="0" y="70"/>
                  </a:cxn>
                  <a:cxn ang="0">
                    <a:pos x="40" y="70"/>
                  </a:cxn>
                  <a:cxn ang="0">
                    <a:pos x="80" y="69"/>
                  </a:cxn>
                  <a:cxn ang="0">
                    <a:pos x="120" y="66"/>
                  </a:cxn>
                  <a:cxn ang="0">
                    <a:pos x="158" y="65"/>
                  </a:cxn>
                  <a:cxn ang="0">
                    <a:pos x="198" y="62"/>
                  </a:cxn>
                  <a:cxn ang="0">
                    <a:pos x="239" y="59"/>
                  </a:cxn>
                  <a:cxn ang="0">
                    <a:pos x="277" y="55"/>
                  </a:cxn>
                  <a:cxn ang="0">
                    <a:pos x="317" y="51"/>
                  </a:cxn>
                  <a:cxn ang="0">
                    <a:pos x="357" y="47"/>
                  </a:cxn>
                  <a:cxn ang="0">
                    <a:pos x="395" y="43"/>
                  </a:cxn>
                  <a:cxn ang="0">
                    <a:pos x="435" y="38"/>
                  </a:cxn>
                  <a:cxn ang="0">
                    <a:pos x="475" y="34"/>
                  </a:cxn>
                  <a:cxn ang="0">
                    <a:pos x="515" y="29"/>
                  </a:cxn>
                  <a:cxn ang="0">
                    <a:pos x="555" y="23"/>
                  </a:cxn>
                  <a:cxn ang="0">
                    <a:pos x="595" y="18"/>
                  </a:cxn>
                  <a:cxn ang="0">
                    <a:pos x="635" y="13"/>
                  </a:cxn>
                  <a:cxn ang="0">
                    <a:pos x="632" y="0"/>
                  </a:cxn>
                  <a:cxn ang="0">
                    <a:pos x="591" y="5"/>
                  </a:cxn>
                  <a:cxn ang="0">
                    <a:pos x="551" y="10"/>
                  </a:cxn>
                  <a:cxn ang="0">
                    <a:pos x="511" y="16"/>
                  </a:cxn>
                  <a:cxn ang="0">
                    <a:pos x="475" y="21"/>
                  </a:cxn>
                  <a:cxn ang="0">
                    <a:pos x="435" y="25"/>
                  </a:cxn>
                  <a:cxn ang="0">
                    <a:pos x="395" y="30"/>
                  </a:cxn>
                  <a:cxn ang="0">
                    <a:pos x="357" y="34"/>
                  </a:cxn>
                  <a:cxn ang="0">
                    <a:pos x="317" y="38"/>
                  </a:cxn>
                  <a:cxn ang="0">
                    <a:pos x="277" y="42"/>
                  </a:cxn>
                  <a:cxn ang="0">
                    <a:pos x="239" y="46"/>
                  </a:cxn>
                  <a:cxn ang="0">
                    <a:pos x="198" y="49"/>
                  </a:cxn>
                  <a:cxn ang="0">
                    <a:pos x="158" y="52"/>
                  </a:cxn>
                  <a:cxn ang="0">
                    <a:pos x="120" y="53"/>
                  </a:cxn>
                  <a:cxn ang="0">
                    <a:pos x="80" y="56"/>
                  </a:cxn>
                  <a:cxn ang="0">
                    <a:pos x="40" y="57"/>
                  </a:cxn>
                  <a:cxn ang="0">
                    <a:pos x="0" y="57"/>
                  </a:cxn>
                  <a:cxn ang="0">
                    <a:pos x="0" y="57"/>
                  </a:cxn>
                  <a:cxn ang="0">
                    <a:pos x="0" y="70"/>
                  </a:cxn>
                </a:cxnLst>
                <a:rect l="0" t="0" r="r" b="b"/>
                <a:pathLst>
                  <a:path w="635" h="70">
                    <a:moveTo>
                      <a:pt x="0" y="70"/>
                    </a:moveTo>
                    <a:lnTo>
                      <a:pt x="0" y="70"/>
                    </a:lnTo>
                    <a:lnTo>
                      <a:pt x="40" y="70"/>
                    </a:lnTo>
                    <a:lnTo>
                      <a:pt x="80" y="69"/>
                    </a:lnTo>
                    <a:lnTo>
                      <a:pt x="120" y="66"/>
                    </a:lnTo>
                    <a:lnTo>
                      <a:pt x="158" y="65"/>
                    </a:lnTo>
                    <a:lnTo>
                      <a:pt x="198" y="62"/>
                    </a:lnTo>
                    <a:lnTo>
                      <a:pt x="239" y="59"/>
                    </a:lnTo>
                    <a:lnTo>
                      <a:pt x="277" y="55"/>
                    </a:lnTo>
                    <a:lnTo>
                      <a:pt x="317" y="51"/>
                    </a:lnTo>
                    <a:lnTo>
                      <a:pt x="357" y="47"/>
                    </a:lnTo>
                    <a:lnTo>
                      <a:pt x="395" y="43"/>
                    </a:lnTo>
                    <a:lnTo>
                      <a:pt x="435" y="38"/>
                    </a:lnTo>
                    <a:lnTo>
                      <a:pt x="475" y="34"/>
                    </a:lnTo>
                    <a:lnTo>
                      <a:pt x="515" y="29"/>
                    </a:lnTo>
                    <a:lnTo>
                      <a:pt x="555" y="23"/>
                    </a:lnTo>
                    <a:lnTo>
                      <a:pt x="595" y="18"/>
                    </a:lnTo>
                    <a:lnTo>
                      <a:pt x="635" y="13"/>
                    </a:lnTo>
                    <a:lnTo>
                      <a:pt x="632" y="0"/>
                    </a:lnTo>
                    <a:lnTo>
                      <a:pt x="591" y="5"/>
                    </a:lnTo>
                    <a:lnTo>
                      <a:pt x="551" y="10"/>
                    </a:lnTo>
                    <a:lnTo>
                      <a:pt x="511" y="16"/>
                    </a:lnTo>
                    <a:lnTo>
                      <a:pt x="475" y="21"/>
                    </a:lnTo>
                    <a:lnTo>
                      <a:pt x="435" y="25"/>
                    </a:lnTo>
                    <a:lnTo>
                      <a:pt x="395" y="30"/>
                    </a:lnTo>
                    <a:lnTo>
                      <a:pt x="357" y="34"/>
                    </a:lnTo>
                    <a:lnTo>
                      <a:pt x="317" y="38"/>
                    </a:lnTo>
                    <a:lnTo>
                      <a:pt x="277" y="42"/>
                    </a:lnTo>
                    <a:lnTo>
                      <a:pt x="239" y="46"/>
                    </a:lnTo>
                    <a:lnTo>
                      <a:pt x="198" y="49"/>
                    </a:lnTo>
                    <a:lnTo>
                      <a:pt x="158" y="52"/>
                    </a:lnTo>
                    <a:lnTo>
                      <a:pt x="120" y="53"/>
                    </a:lnTo>
                    <a:lnTo>
                      <a:pt x="80" y="56"/>
                    </a:lnTo>
                    <a:lnTo>
                      <a:pt x="40" y="57"/>
                    </a:lnTo>
                    <a:lnTo>
                      <a:pt x="0" y="57"/>
                    </a:lnTo>
                    <a:lnTo>
                      <a:pt x="0" y="57"/>
                    </a:lnTo>
                    <a:lnTo>
                      <a:pt x="0" y="70"/>
                    </a:lnTo>
                    <a:close/>
                  </a:path>
                </a:pathLst>
              </a:custGeom>
              <a:solidFill>
                <a:srgbClr val="C9933A"/>
              </a:solidFill>
              <a:ln w="9525">
                <a:noFill/>
                <a:round/>
                <a:headEnd/>
                <a:tailEnd/>
              </a:ln>
            </p:spPr>
            <p:txBody>
              <a:bodyPr/>
              <a:lstStyle/>
              <a:p>
                <a:pPr>
                  <a:defRPr/>
                </a:pPr>
                <a:endParaRPr lang="en-GB"/>
              </a:p>
            </p:txBody>
          </p:sp>
          <p:sp>
            <p:nvSpPr>
              <p:cNvPr id="1391635" name="Freeform 19"/>
              <p:cNvSpPr>
                <a:spLocks/>
              </p:cNvSpPr>
              <p:nvPr/>
            </p:nvSpPr>
            <p:spPr bwMode="auto">
              <a:xfrm>
                <a:off x="3015" y="2854"/>
                <a:ext cx="594" cy="24"/>
              </a:xfrm>
              <a:custGeom>
                <a:avLst/>
                <a:gdLst/>
                <a:ahLst/>
                <a:cxnLst>
                  <a:cxn ang="0">
                    <a:pos x="0" y="10"/>
                  </a:cxn>
                  <a:cxn ang="0">
                    <a:pos x="0" y="10"/>
                  </a:cxn>
                  <a:cxn ang="0">
                    <a:pos x="34" y="22"/>
                  </a:cxn>
                  <a:cxn ang="0">
                    <a:pos x="70" y="31"/>
                  </a:cxn>
                  <a:cxn ang="0">
                    <a:pos x="107" y="38"/>
                  </a:cxn>
                  <a:cxn ang="0">
                    <a:pos x="145" y="41"/>
                  </a:cxn>
                  <a:cxn ang="0">
                    <a:pos x="181" y="45"/>
                  </a:cxn>
                  <a:cxn ang="0">
                    <a:pos x="217" y="48"/>
                  </a:cxn>
                  <a:cxn ang="0">
                    <a:pos x="255" y="48"/>
                  </a:cxn>
                  <a:cxn ang="0">
                    <a:pos x="294" y="48"/>
                  </a:cxn>
                  <a:cxn ang="0">
                    <a:pos x="330" y="48"/>
                  </a:cxn>
                  <a:cxn ang="0">
                    <a:pos x="368" y="47"/>
                  </a:cxn>
                  <a:cxn ang="0">
                    <a:pos x="406" y="44"/>
                  </a:cxn>
                  <a:cxn ang="0">
                    <a:pos x="444" y="43"/>
                  </a:cxn>
                  <a:cxn ang="0">
                    <a:pos x="483" y="40"/>
                  </a:cxn>
                  <a:cxn ang="0">
                    <a:pos x="521" y="39"/>
                  </a:cxn>
                  <a:cxn ang="0">
                    <a:pos x="557" y="38"/>
                  </a:cxn>
                  <a:cxn ang="0">
                    <a:pos x="595" y="36"/>
                  </a:cxn>
                  <a:cxn ang="0">
                    <a:pos x="595" y="23"/>
                  </a:cxn>
                  <a:cxn ang="0">
                    <a:pos x="557" y="25"/>
                  </a:cxn>
                  <a:cxn ang="0">
                    <a:pos x="521" y="26"/>
                  </a:cxn>
                  <a:cxn ang="0">
                    <a:pos x="483" y="27"/>
                  </a:cxn>
                  <a:cxn ang="0">
                    <a:pos x="444" y="30"/>
                  </a:cxn>
                  <a:cxn ang="0">
                    <a:pos x="406" y="31"/>
                  </a:cxn>
                  <a:cxn ang="0">
                    <a:pos x="368" y="34"/>
                  </a:cxn>
                  <a:cxn ang="0">
                    <a:pos x="330" y="35"/>
                  </a:cxn>
                  <a:cxn ang="0">
                    <a:pos x="294" y="35"/>
                  </a:cxn>
                  <a:cxn ang="0">
                    <a:pos x="255" y="35"/>
                  </a:cxn>
                  <a:cxn ang="0">
                    <a:pos x="217" y="35"/>
                  </a:cxn>
                  <a:cxn ang="0">
                    <a:pos x="181" y="32"/>
                  </a:cxn>
                  <a:cxn ang="0">
                    <a:pos x="145" y="28"/>
                  </a:cxn>
                  <a:cxn ang="0">
                    <a:pos x="111" y="25"/>
                  </a:cxn>
                  <a:cxn ang="0">
                    <a:pos x="74" y="18"/>
                  </a:cxn>
                  <a:cxn ang="0">
                    <a:pos x="42" y="9"/>
                  </a:cxn>
                  <a:cxn ang="0">
                    <a:pos x="7" y="0"/>
                  </a:cxn>
                  <a:cxn ang="0">
                    <a:pos x="7" y="0"/>
                  </a:cxn>
                  <a:cxn ang="0">
                    <a:pos x="0" y="10"/>
                  </a:cxn>
                </a:cxnLst>
                <a:rect l="0" t="0" r="r" b="b"/>
                <a:pathLst>
                  <a:path w="595" h="48">
                    <a:moveTo>
                      <a:pt x="0" y="10"/>
                    </a:moveTo>
                    <a:lnTo>
                      <a:pt x="0" y="10"/>
                    </a:lnTo>
                    <a:lnTo>
                      <a:pt x="34" y="22"/>
                    </a:lnTo>
                    <a:lnTo>
                      <a:pt x="70" y="31"/>
                    </a:lnTo>
                    <a:lnTo>
                      <a:pt x="107" y="38"/>
                    </a:lnTo>
                    <a:lnTo>
                      <a:pt x="145" y="41"/>
                    </a:lnTo>
                    <a:lnTo>
                      <a:pt x="181" y="45"/>
                    </a:lnTo>
                    <a:lnTo>
                      <a:pt x="217" y="48"/>
                    </a:lnTo>
                    <a:lnTo>
                      <a:pt x="255" y="48"/>
                    </a:lnTo>
                    <a:lnTo>
                      <a:pt x="294" y="48"/>
                    </a:lnTo>
                    <a:lnTo>
                      <a:pt x="330" y="48"/>
                    </a:lnTo>
                    <a:lnTo>
                      <a:pt x="368" y="47"/>
                    </a:lnTo>
                    <a:lnTo>
                      <a:pt x="406" y="44"/>
                    </a:lnTo>
                    <a:lnTo>
                      <a:pt x="444" y="43"/>
                    </a:lnTo>
                    <a:lnTo>
                      <a:pt x="483" y="40"/>
                    </a:lnTo>
                    <a:lnTo>
                      <a:pt x="521" y="39"/>
                    </a:lnTo>
                    <a:lnTo>
                      <a:pt x="557" y="38"/>
                    </a:lnTo>
                    <a:lnTo>
                      <a:pt x="595" y="36"/>
                    </a:lnTo>
                    <a:lnTo>
                      <a:pt x="595" y="23"/>
                    </a:lnTo>
                    <a:lnTo>
                      <a:pt x="557" y="25"/>
                    </a:lnTo>
                    <a:lnTo>
                      <a:pt x="521" y="26"/>
                    </a:lnTo>
                    <a:lnTo>
                      <a:pt x="483" y="27"/>
                    </a:lnTo>
                    <a:lnTo>
                      <a:pt x="444" y="30"/>
                    </a:lnTo>
                    <a:lnTo>
                      <a:pt x="406" y="31"/>
                    </a:lnTo>
                    <a:lnTo>
                      <a:pt x="368" y="34"/>
                    </a:lnTo>
                    <a:lnTo>
                      <a:pt x="330" y="35"/>
                    </a:lnTo>
                    <a:lnTo>
                      <a:pt x="294" y="35"/>
                    </a:lnTo>
                    <a:lnTo>
                      <a:pt x="255" y="35"/>
                    </a:lnTo>
                    <a:lnTo>
                      <a:pt x="217" y="35"/>
                    </a:lnTo>
                    <a:lnTo>
                      <a:pt x="181" y="32"/>
                    </a:lnTo>
                    <a:lnTo>
                      <a:pt x="145" y="28"/>
                    </a:lnTo>
                    <a:lnTo>
                      <a:pt x="111" y="25"/>
                    </a:lnTo>
                    <a:lnTo>
                      <a:pt x="74" y="18"/>
                    </a:lnTo>
                    <a:lnTo>
                      <a:pt x="42" y="9"/>
                    </a:lnTo>
                    <a:lnTo>
                      <a:pt x="7" y="0"/>
                    </a:lnTo>
                    <a:lnTo>
                      <a:pt x="7" y="0"/>
                    </a:lnTo>
                    <a:lnTo>
                      <a:pt x="0" y="10"/>
                    </a:lnTo>
                    <a:close/>
                  </a:path>
                </a:pathLst>
              </a:custGeom>
              <a:solidFill>
                <a:srgbClr val="C9933A"/>
              </a:solidFill>
              <a:ln w="9525">
                <a:noFill/>
                <a:round/>
                <a:headEnd/>
                <a:tailEnd/>
              </a:ln>
            </p:spPr>
            <p:txBody>
              <a:bodyPr/>
              <a:lstStyle/>
              <a:p>
                <a:pPr>
                  <a:defRPr/>
                </a:pPr>
                <a:endParaRPr lang="en-GB"/>
              </a:p>
            </p:txBody>
          </p:sp>
          <p:sp>
            <p:nvSpPr>
              <p:cNvPr id="1391636" name="Freeform 20"/>
              <p:cNvSpPr>
                <a:spLocks/>
              </p:cNvSpPr>
              <p:nvPr/>
            </p:nvSpPr>
            <p:spPr bwMode="auto">
              <a:xfrm>
                <a:off x="2949" y="2753"/>
                <a:ext cx="90" cy="106"/>
              </a:xfrm>
              <a:custGeom>
                <a:avLst/>
                <a:gdLst/>
                <a:ahLst/>
                <a:cxnLst>
                  <a:cxn ang="0">
                    <a:pos x="80" y="0"/>
                  </a:cxn>
                  <a:cxn ang="0">
                    <a:pos x="80" y="0"/>
                  </a:cxn>
                  <a:cxn ang="0">
                    <a:pos x="46" y="18"/>
                  </a:cxn>
                  <a:cxn ang="0">
                    <a:pos x="23" y="44"/>
                  </a:cxn>
                  <a:cxn ang="0">
                    <a:pos x="6" y="74"/>
                  </a:cxn>
                  <a:cxn ang="0">
                    <a:pos x="0" y="106"/>
                  </a:cxn>
                  <a:cxn ang="0">
                    <a:pos x="0" y="138"/>
                  </a:cxn>
                  <a:cxn ang="0">
                    <a:pos x="11" y="167"/>
                  </a:cxn>
                  <a:cxn ang="0">
                    <a:pos x="32" y="193"/>
                  </a:cxn>
                  <a:cxn ang="0">
                    <a:pos x="65" y="210"/>
                  </a:cxn>
                  <a:cxn ang="0">
                    <a:pos x="72" y="200"/>
                  </a:cxn>
                  <a:cxn ang="0">
                    <a:pos x="48" y="186"/>
                  </a:cxn>
                  <a:cxn ang="0">
                    <a:pos x="31" y="162"/>
                  </a:cxn>
                  <a:cxn ang="0">
                    <a:pos x="19" y="138"/>
                  </a:cxn>
                  <a:cxn ang="0">
                    <a:pos x="19" y="106"/>
                  </a:cxn>
                  <a:cxn ang="0">
                    <a:pos x="25" y="76"/>
                  </a:cxn>
                  <a:cxn ang="0">
                    <a:pos x="38" y="49"/>
                  </a:cxn>
                  <a:cxn ang="0">
                    <a:pos x="61" y="26"/>
                  </a:cxn>
                  <a:cxn ang="0">
                    <a:pos x="88" y="10"/>
                  </a:cxn>
                  <a:cxn ang="0">
                    <a:pos x="88" y="10"/>
                  </a:cxn>
                  <a:cxn ang="0">
                    <a:pos x="80" y="0"/>
                  </a:cxn>
                </a:cxnLst>
                <a:rect l="0" t="0" r="r" b="b"/>
                <a:pathLst>
                  <a:path w="88" h="210">
                    <a:moveTo>
                      <a:pt x="80" y="0"/>
                    </a:moveTo>
                    <a:lnTo>
                      <a:pt x="80" y="0"/>
                    </a:lnTo>
                    <a:lnTo>
                      <a:pt x="46" y="18"/>
                    </a:lnTo>
                    <a:lnTo>
                      <a:pt x="23" y="44"/>
                    </a:lnTo>
                    <a:lnTo>
                      <a:pt x="6" y="74"/>
                    </a:lnTo>
                    <a:lnTo>
                      <a:pt x="0" y="106"/>
                    </a:lnTo>
                    <a:lnTo>
                      <a:pt x="0" y="138"/>
                    </a:lnTo>
                    <a:lnTo>
                      <a:pt x="11" y="167"/>
                    </a:lnTo>
                    <a:lnTo>
                      <a:pt x="32" y="193"/>
                    </a:lnTo>
                    <a:lnTo>
                      <a:pt x="65" y="210"/>
                    </a:lnTo>
                    <a:lnTo>
                      <a:pt x="72" y="200"/>
                    </a:lnTo>
                    <a:lnTo>
                      <a:pt x="48" y="186"/>
                    </a:lnTo>
                    <a:lnTo>
                      <a:pt x="31" y="162"/>
                    </a:lnTo>
                    <a:lnTo>
                      <a:pt x="19" y="138"/>
                    </a:lnTo>
                    <a:lnTo>
                      <a:pt x="19" y="106"/>
                    </a:lnTo>
                    <a:lnTo>
                      <a:pt x="25" y="76"/>
                    </a:lnTo>
                    <a:lnTo>
                      <a:pt x="38" y="49"/>
                    </a:lnTo>
                    <a:lnTo>
                      <a:pt x="61" y="26"/>
                    </a:lnTo>
                    <a:lnTo>
                      <a:pt x="88" y="10"/>
                    </a:lnTo>
                    <a:lnTo>
                      <a:pt x="88" y="10"/>
                    </a:lnTo>
                    <a:lnTo>
                      <a:pt x="80" y="0"/>
                    </a:lnTo>
                    <a:close/>
                  </a:path>
                </a:pathLst>
              </a:custGeom>
              <a:solidFill>
                <a:srgbClr val="C9933A"/>
              </a:solidFill>
              <a:ln w="9525">
                <a:noFill/>
                <a:round/>
                <a:headEnd/>
                <a:tailEnd/>
              </a:ln>
            </p:spPr>
            <p:txBody>
              <a:bodyPr/>
              <a:lstStyle/>
              <a:p>
                <a:pPr>
                  <a:defRPr/>
                </a:pPr>
                <a:endParaRPr lang="en-GB"/>
              </a:p>
            </p:txBody>
          </p:sp>
          <p:sp>
            <p:nvSpPr>
              <p:cNvPr id="1391637" name="Freeform 21"/>
              <p:cNvSpPr>
                <a:spLocks/>
              </p:cNvSpPr>
              <p:nvPr/>
            </p:nvSpPr>
            <p:spPr bwMode="auto">
              <a:xfrm>
                <a:off x="3029" y="2748"/>
                <a:ext cx="302" cy="20"/>
              </a:xfrm>
              <a:custGeom>
                <a:avLst/>
                <a:gdLst/>
                <a:ahLst/>
                <a:cxnLst>
                  <a:cxn ang="0">
                    <a:pos x="286" y="26"/>
                  </a:cxn>
                  <a:cxn ang="0">
                    <a:pos x="294" y="23"/>
                  </a:cxn>
                  <a:cxn ang="0">
                    <a:pos x="256" y="24"/>
                  </a:cxn>
                  <a:cxn ang="0">
                    <a:pos x="216" y="20"/>
                  </a:cxn>
                  <a:cxn ang="0">
                    <a:pos x="178" y="15"/>
                  </a:cxn>
                  <a:cxn ang="0">
                    <a:pos x="139" y="9"/>
                  </a:cxn>
                  <a:cxn ang="0">
                    <a:pos x="103" y="2"/>
                  </a:cxn>
                  <a:cxn ang="0">
                    <a:pos x="67" y="0"/>
                  </a:cxn>
                  <a:cxn ang="0">
                    <a:pos x="34" y="1"/>
                  </a:cxn>
                  <a:cxn ang="0">
                    <a:pos x="0" y="9"/>
                  </a:cxn>
                  <a:cxn ang="0">
                    <a:pos x="8" y="19"/>
                  </a:cxn>
                  <a:cxn ang="0">
                    <a:pos x="34" y="14"/>
                  </a:cxn>
                  <a:cxn ang="0">
                    <a:pos x="67" y="13"/>
                  </a:cxn>
                  <a:cxn ang="0">
                    <a:pos x="99" y="15"/>
                  </a:cxn>
                  <a:cxn ang="0">
                    <a:pos x="136" y="22"/>
                  </a:cxn>
                  <a:cxn ang="0">
                    <a:pos x="174" y="28"/>
                  </a:cxn>
                  <a:cxn ang="0">
                    <a:pos x="216" y="33"/>
                  </a:cxn>
                  <a:cxn ang="0">
                    <a:pos x="256" y="37"/>
                  </a:cxn>
                  <a:cxn ang="0">
                    <a:pos x="294" y="36"/>
                  </a:cxn>
                  <a:cxn ang="0">
                    <a:pos x="302" y="33"/>
                  </a:cxn>
                  <a:cxn ang="0">
                    <a:pos x="294" y="36"/>
                  </a:cxn>
                  <a:cxn ang="0">
                    <a:pos x="300" y="36"/>
                  </a:cxn>
                  <a:cxn ang="0">
                    <a:pos x="302" y="33"/>
                  </a:cxn>
                  <a:cxn ang="0">
                    <a:pos x="286" y="26"/>
                  </a:cxn>
                </a:cxnLst>
                <a:rect l="0" t="0" r="r" b="b"/>
                <a:pathLst>
                  <a:path w="302" h="37">
                    <a:moveTo>
                      <a:pt x="286" y="26"/>
                    </a:moveTo>
                    <a:lnTo>
                      <a:pt x="294" y="23"/>
                    </a:lnTo>
                    <a:lnTo>
                      <a:pt x="256" y="24"/>
                    </a:lnTo>
                    <a:lnTo>
                      <a:pt x="216" y="20"/>
                    </a:lnTo>
                    <a:lnTo>
                      <a:pt x="178" y="15"/>
                    </a:lnTo>
                    <a:lnTo>
                      <a:pt x="139" y="9"/>
                    </a:lnTo>
                    <a:lnTo>
                      <a:pt x="103" y="2"/>
                    </a:lnTo>
                    <a:lnTo>
                      <a:pt x="67" y="0"/>
                    </a:lnTo>
                    <a:lnTo>
                      <a:pt x="34" y="1"/>
                    </a:lnTo>
                    <a:lnTo>
                      <a:pt x="0" y="9"/>
                    </a:lnTo>
                    <a:lnTo>
                      <a:pt x="8" y="19"/>
                    </a:lnTo>
                    <a:lnTo>
                      <a:pt x="34" y="14"/>
                    </a:lnTo>
                    <a:lnTo>
                      <a:pt x="67" y="13"/>
                    </a:lnTo>
                    <a:lnTo>
                      <a:pt x="99" y="15"/>
                    </a:lnTo>
                    <a:lnTo>
                      <a:pt x="136" y="22"/>
                    </a:lnTo>
                    <a:lnTo>
                      <a:pt x="174" y="28"/>
                    </a:lnTo>
                    <a:lnTo>
                      <a:pt x="216" y="33"/>
                    </a:lnTo>
                    <a:lnTo>
                      <a:pt x="256" y="37"/>
                    </a:lnTo>
                    <a:lnTo>
                      <a:pt x="294" y="36"/>
                    </a:lnTo>
                    <a:lnTo>
                      <a:pt x="302" y="33"/>
                    </a:lnTo>
                    <a:lnTo>
                      <a:pt x="294" y="36"/>
                    </a:lnTo>
                    <a:lnTo>
                      <a:pt x="300" y="36"/>
                    </a:lnTo>
                    <a:lnTo>
                      <a:pt x="302" y="33"/>
                    </a:lnTo>
                    <a:lnTo>
                      <a:pt x="286" y="26"/>
                    </a:lnTo>
                    <a:close/>
                  </a:path>
                </a:pathLst>
              </a:custGeom>
              <a:solidFill>
                <a:srgbClr val="C9933A"/>
              </a:solidFill>
              <a:ln w="9525">
                <a:noFill/>
                <a:round/>
                <a:headEnd/>
                <a:tailEnd/>
              </a:ln>
            </p:spPr>
            <p:txBody>
              <a:bodyPr/>
              <a:lstStyle/>
              <a:p>
                <a:pPr>
                  <a:defRPr/>
                </a:pPr>
                <a:endParaRPr lang="en-GB"/>
              </a:p>
            </p:txBody>
          </p:sp>
          <p:sp>
            <p:nvSpPr>
              <p:cNvPr id="1391638" name="Freeform 22"/>
              <p:cNvSpPr>
                <a:spLocks/>
              </p:cNvSpPr>
              <p:nvPr/>
            </p:nvSpPr>
            <p:spPr bwMode="auto">
              <a:xfrm>
                <a:off x="3314" y="2403"/>
                <a:ext cx="139" cy="364"/>
              </a:xfrm>
              <a:custGeom>
                <a:avLst/>
                <a:gdLst/>
                <a:ahLst/>
                <a:cxnLst>
                  <a:cxn ang="0">
                    <a:pos x="42" y="0"/>
                  </a:cxn>
                  <a:cxn ang="0">
                    <a:pos x="42" y="0"/>
                  </a:cxn>
                  <a:cxn ang="0">
                    <a:pos x="58" y="91"/>
                  </a:cxn>
                  <a:cxn ang="0">
                    <a:pos x="79" y="183"/>
                  </a:cxn>
                  <a:cxn ang="0">
                    <a:pos x="99" y="276"/>
                  </a:cxn>
                  <a:cxn ang="0">
                    <a:pos x="115" y="371"/>
                  </a:cxn>
                  <a:cxn ang="0">
                    <a:pos x="119" y="463"/>
                  </a:cxn>
                  <a:cxn ang="0">
                    <a:pos x="105" y="553"/>
                  </a:cxn>
                  <a:cxn ang="0">
                    <a:pos x="67" y="639"/>
                  </a:cxn>
                  <a:cxn ang="0">
                    <a:pos x="0" y="721"/>
                  </a:cxn>
                  <a:cxn ang="0">
                    <a:pos x="16" y="728"/>
                  </a:cxn>
                  <a:cxn ang="0">
                    <a:pos x="86" y="644"/>
                  </a:cxn>
                  <a:cxn ang="0">
                    <a:pos x="124" y="556"/>
                  </a:cxn>
                  <a:cxn ang="0">
                    <a:pos x="138" y="463"/>
                  </a:cxn>
                  <a:cxn ang="0">
                    <a:pos x="134" y="371"/>
                  </a:cxn>
                  <a:cxn ang="0">
                    <a:pos x="119" y="276"/>
                  </a:cxn>
                  <a:cxn ang="0">
                    <a:pos x="98" y="183"/>
                  </a:cxn>
                  <a:cxn ang="0">
                    <a:pos x="77" y="91"/>
                  </a:cxn>
                  <a:cxn ang="0">
                    <a:pos x="61" y="0"/>
                  </a:cxn>
                  <a:cxn ang="0">
                    <a:pos x="61" y="0"/>
                  </a:cxn>
                  <a:cxn ang="0">
                    <a:pos x="42" y="0"/>
                  </a:cxn>
                </a:cxnLst>
                <a:rect l="0" t="0" r="r" b="b"/>
                <a:pathLst>
                  <a:path w="138" h="728">
                    <a:moveTo>
                      <a:pt x="42" y="0"/>
                    </a:moveTo>
                    <a:lnTo>
                      <a:pt x="42" y="0"/>
                    </a:lnTo>
                    <a:lnTo>
                      <a:pt x="58" y="91"/>
                    </a:lnTo>
                    <a:lnTo>
                      <a:pt x="79" y="183"/>
                    </a:lnTo>
                    <a:lnTo>
                      <a:pt x="99" y="276"/>
                    </a:lnTo>
                    <a:lnTo>
                      <a:pt x="115" y="371"/>
                    </a:lnTo>
                    <a:lnTo>
                      <a:pt x="119" y="463"/>
                    </a:lnTo>
                    <a:lnTo>
                      <a:pt x="105" y="553"/>
                    </a:lnTo>
                    <a:lnTo>
                      <a:pt x="67" y="639"/>
                    </a:lnTo>
                    <a:lnTo>
                      <a:pt x="0" y="721"/>
                    </a:lnTo>
                    <a:lnTo>
                      <a:pt x="16" y="728"/>
                    </a:lnTo>
                    <a:lnTo>
                      <a:pt x="86" y="644"/>
                    </a:lnTo>
                    <a:lnTo>
                      <a:pt x="124" y="556"/>
                    </a:lnTo>
                    <a:lnTo>
                      <a:pt x="138" y="463"/>
                    </a:lnTo>
                    <a:lnTo>
                      <a:pt x="134" y="371"/>
                    </a:lnTo>
                    <a:lnTo>
                      <a:pt x="119" y="276"/>
                    </a:lnTo>
                    <a:lnTo>
                      <a:pt x="98" y="183"/>
                    </a:lnTo>
                    <a:lnTo>
                      <a:pt x="77" y="91"/>
                    </a:lnTo>
                    <a:lnTo>
                      <a:pt x="61" y="0"/>
                    </a:lnTo>
                    <a:lnTo>
                      <a:pt x="61" y="0"/>
                    </a:lnTo>
                    <a:lnTo>
                      <a:pt x="42" y="0"/>
                    </a:lnTo>
                    <a:close/>
                  </a:path>
                </a:pathLst>
              </a:custGeom>
              <a:solidFill>
                <a:srgbClr val="C9933A"/>
              </a:solidFill>
              <a:ln w="9525">
                <a:noFill/>
                <a:round/>
                <a:headEnd/>
                <a:tailEnd/>
              </a:ln>
            </p:spPr>
            <p:txBody>
              <a:bodyPr/>
              <a:lstStyle/>
              <a:p>
                <a:pPr>
                  <a:defRPr/>
                </a:pPr>
                <a:endParaRPr lang="en-GB"/>
              </a:p>
            </p:txBody>
          </p:sp>
          <p:sp>
            <p:nvSpPr>
              <p:cNvPr id="1391639" name="Freeform 23"/>
              <p:cNvSpPr>
                <a:spLocks/>
              </p:cNvSpPr>
              <p:nvPr/>
            </p:nvSpPr>
            <p:spPr bwMode="auto">
              <a:xfrm>
                <a:off x="3354" y="2251"/>
                <a:ext cx="46" cy="152"/>
              </a:xfrm>
              <a:custGeom>
                <a:avLst/>
                <a:gdLst/>
                <a:ahLst/>
                <a:cxnLst>
                  <a:cxn ang="0">
                    <a:pos x="27" y="0"/>
                  </a:cxn>
                  <a:cxn ang="0">
                    <a:pos x="27" y="0"/>
                  </a:cxn>
                  <a:cxn ang="0">
                    <a:pos x="12" y="77"/>
                  </a:cxn>
                  <a:cxn ang="0">
                    <a:pos x="2" y="151"/>
                  </a:cxn>
                  <a:cxn ang="0">
                    <a:pos x="0" y="226"/>
                  </a:cxn>
                  <a:cxn ang="0">
                    <a:pos x="4" y="302"/>
                  </a:cxn>
                  <a:cxn ang="0">
                    <a:pos x="23" y="302"/>
                  </a:cxn>
                  <a:cxn ang="0">
                    <a:pos x="20" y="226"/>
                  </a:cxn>
                  <a:cxn ang="0">
                    <a:pos x="21" y="151"/>
                  </a:cxn>
                  <a:cxn ang="0">
                    <a:pos x="31" y="77"/>
                  </a:cxn>
                  <a:cxn ang="0">
                    <a:pos x="46" y="0"/>
                  </a:cxn>
                  <a:cxn ang="0">
                    <a:pos x="46" y="0"/>
                  </a:cxn>
                  <a:cxn ang="0">
                    <a:pos x="27" y="0"/>
                  </a:cxn>
                </a:cxnLst>
                <a:rect l="0" t="0" r="r" b="b"/>
                <a:pathLst>
                  <a:path w="46" h="302">
                    <a:moveTo>
                      <a:pt x="27" y="0"/>
                    </a:moveTo>
                    <a:lnTo>
                      <a:pt x="27" y="0"/>
                    </a:lnTo>
                    <a:lnTo>
                      <a:pt x="12" y="77"/>
                    </a:lnTo>
                    <a:lnTo>
                      <a:pt x="2" y="151"/>
                    </a:lnTo>
                    <a:lnTo>
                      <a:pt x="0" y="226"/>
                    </a:lnTo>
                    <a:lnTo>
                      <a:pt x="4" y="302"/>
                    </a:lnTo>
                    <a:lnTo>
                      <a:pt x="23" y="302"/>
                    </a:lnTo>
                    <a:lnTo>
                      <a:pt x="20" y="226"/>
                    </a:lnTo>
                    <a:lnTo>
                      <a:pt x="21" y="151"/>
                    </a:lnTo>
                    <a:lnTo>
                      <a:pt x="31" y="77"/>
                    </a:lnTo>
                    <a:lnTo>
                      <a:pt x="46" y="0"/>
                    </a:lnTo>
                    <a:lnTo>
                      <a:pt x="46" y="0"/>
                    </a:lnTo>
                    <a:lnTo>
                      <a:pt x="27" y="0"/>
                    </a:lnTo>
                    <a:close/>
                  </a:path>
                </a:pathLst>
              </a:custGeom>
              <a:solidFill>
                <a:srgbClr val="C9933A"/>
              </a:solidFill>
              <a:ln w="9525">
                <a:noFill/>
                <a:round/>
                <a:headEnd/>
                <a:tailEnd/>
              </a:ln>
            </p:spPr>
            <p:txBody>
              <a:bodyPr/>
              <a:lstStyle/>
              <a:p>
                <a:pPr>
                  <a:defRPr/>
                </a:pPr>
                <a:endParaRPr lang="en-GB"/>
              </a:p>
            </p:txBody>
          </p:sp>
          <p:sp>
            <p:nvSpPr>
              <p:cNvPr id="1391640" name="Freeform 24"/>
              <p:cNvSpPr>
                <a:spLocks/>
              </p:cNvSpPr>
              <p:nvPr/>
            </p:nvSpPr>
            <p:spPr bwMode="auto">
              <a:xfrm>
                <a:off x="3380" y="2138"/>
                <a:ext cx="186" cy="113"/>
              </a:xfrm>
              <a:custGeom>
                <a:avLst/>
                <a:gdLst/>
                <a:ahLst/>
                <a:cxnLst>
                  <a:cxn ang="0">
                    <a:pos x="172" y="0"/>
                  </a:cxn>
                  <a:cxn ang="0">
                    <a:pos x="172" y="0"/>
                  </a:cxn>
                  <a:cxn ang="0">
                    <a:pos x="141" y="24"/>
                  </a:cxn>
                  <a:cxn ang="0">
                    <a:pos x="113" y="49"/>
                  </a:cxn>
                  <a:cxn ang="0">
                    <a:pos x="86" y="74"/>
                  </a:cxn>
                  <a:cxn ang="0">
                    <a:pos x="61" y="102"/>
                  </a:cxn>
                  <a:cxn ang="0">
                    <a:pos x="40" y="130"/>
                  </a:cxn>
                  <a:cxn ang="0">
                    <a:pos x="23" y="160"/>
                  </a:cxn>
                  <a:cxn ang="0">
                    <a:pos x="10" y="191"/>
                  </a:cxn>
                  <a:cxn ang="0">
                    <a:pos x="0" y="223"/>
                  </a:cxn>
                  <a:cxn ang="0">
                    <a:pos x="19" y="223"/>
                  </a:cxn>
                  <a:cxn ang="0">
                    <a:pos x="29" y="193"/>
                  </a:cxn>
                  <a:cxn ang="0">
                    <a:pos x="42" y="162"/>
                  </a:cxn>
                  <a:cxn ang="0">
                    <a:pos x="59" y="135"/>
                  </a:cxn>
                  <a:cxn ang="0">
                    <a:pos x="76" y="108"/>
                  </a:cxn>
                  <a:cxn ang="0">
                    <a:pos x="101" y="82"/>
                  </a:cxn>
                  <a:cxn ang="0">
                    <a:pos x="128" y="57"/>
                  </a:cxn>
                  <a:cxn ang="0">
                    <a:pos x="157" y="32"/>
                  </a:cxn>
                  <a:cxn ang="0">
                    <a:pos x="187" y="8"/>
                  </a:cxn>
                  <a:cxn ang="0">
                    <a:pos x="187" y="8"/>
                  </a:cxn>
                  <a:cxn ang="0">
                    <a:pos x="172" y="0"/>
                  </a:cxn>
                </a:cxnLst>
                <a:rect l="0" t="0" r="r" b="b"/>
                <a:pathLst>
                  <a:path w="187" h="223">
                    <a:moveTo>
                      <a:pt x="172" y="0"/>
                    </a:moveTo>
                    <a:lnTo>
                      <a:pt x="172" y="0"/>
                    </a:lnTo>
                    <a:lnTo>
                      <a:pt x="141" y="24"/>
                    </a:lnTo>
                    <a:lnTo>
                      <a:pt x="113" y="49"/>
                    </a:lnTo>
                    <a:lnTo>
                      <a:pt x="86" y="74"/>
                    </a:lnTo>
                    <a:lnTo>
                      <a:pt x="61" y="102"/>
                    </a:lnTo>
                    <a:lnTo>
                      <a:pt x="40" y="130"/>
                    </a:lnTo>
                    <a:lnTo>
                      <a:pt x="23" y="160"/>
                    </a:lnTo>
                    <a:lnTo>
                      <a:pt x="10" y="191"/>
                    </a:lnTo>
                    <a:lnTo>
                      <a:pt x="0" y="223"/>
                    </a:lnTo>
                    <a:lnTo>
                      <a:pt x="19" y="223"/>
                    </a:lnTo>
                    <a:lnTo>
                      <a:pt x="29" y="193"/>
                    </a:lnTo>
                    <a:lnTo>
                      <a:pt x="42" y="162"/>
                    </a:lnTo>
                    <a:lnTo>
                      <a:pt x="59" y="135"/>
                    </a:lnTo>
                    <a:lnTo>
                      <a:pt x="76" y="108"/>
                    </a:lnTo>
                    <a:lnTo>
                      <a:pt x="101" y="82"/>
                    </a:lnTo>
                    <a:lnTo>
                      <a:pt x="128" y="57"/>
                    </a:lnTo>
                    <a:lnTo>
                      <a:pt x="157" y="32"/>
                    </a:lnTo>
                    <a:lnTo>
                      <a:pt x="187" y="8"/>
                    </a:lnTo>
                    <a:lnTo>
                      <a:pt x="187" y="8"/>
                    </a:lnTo>
                    <a:lnTo>
                      <a:pt x="172" y="0"/>
                    </a:lnTo>
                    <a:close/>
                  </a:path>
                </a:pathLst>
              </a:custGeom>
              <a:solidFill>
                <a:srgbClr val="C9933A"/>
              </a:solidFill>
              <a:ln w="9525">
                <a:noFill/>
                <a:round/>
                <a:headEnd/>
                <a:tailEnd/>
              </a:ln>
            </p:spPr>
            <p:txBody>
              <a:bodyPr/>
              <a:lstStyle/>
              <a:p>
                <a:pPr>
                  <a:defRPr/>
                </a:pPr>
                <a:endParaRPr lang="en-GB"/>
              </a:p>
            </p:txBody>
          </p:sp>
          <p:sp>
            <p:nvSpPr>
              <p:cNvPr id="1391641" name="Freeform 25"/>
              <p:cNvSpPr>
                <a:spLocks/>
              </p:cNvSpPr>
              <p:nvPr/>
            </p:nvSpPr>
            <p:spPr bwMode="auto">
              <a:xfrm>
                <a:off x="3553" y="2135"/>
                <a:ext cx="60" cy="8"/>
              </a:xfrm>
              <a:custGeom>
                <a:avLst/>
                <a:gdLst/>
                <a:ahLst/>
                <a:cxnLst>
                  <a:cxn ang="0">
                    <a:pos x="59" y="1"/>
                  </a:cxn>
                  <a:cxn ang="0">
                    <a:pos x="59" y="1"/>
                  </a:cxn>
                  <a:cxn ang="0">
                    <a:pos x="46" y="1"/>
                  </a:cxn>
                  <a:cxn ang="0">
                    <a:pos x="32" y="0"/>
                  </a:cxn>
                  <a:cxn ang="0">
                    <a:pos x="17" y="1"/>
                  </a:cxn>
                  <a:cxn ang="0">
                    <a:pos x="0" y="8"/>
                  </a:cxn>
                  <a:cxn ang="0">
                    <a:pos x="15" y="16"/>
                  </a:cxn>
                  <a:cxn ang="0">
                    <a:pos x="21" y="14"/>
                  </a:cxn>
                  <a:cxn ang="0">
                    <a:pos x="32" y="13"/>
                  </a:cxn>
                  <a:cxn ang="0">
                    <a:pos x="46" y="14"/>
                  </a:cxn>
                  <a:cxn ang="0">
                    <a:pos x="59" y="14"/>
                  </a:cxn>
                  <a:cxn ang="0">
                    <a:pos x="59" y="14"/>
                  </a:cxn>
                  <a:cxn ang="0">
                    <a:pos x="59" y="1"/>
                  </a:cxn>
                </a:cxnLst>
                <a:rect l="0" t="0" r="r" b="b"/>
                <a:pathLst>
                  <a:path w="59" h="16">
                    <a:moveTo>
                      <a:pt x="59" y="1"/>
                    </a:moveTo>
                    <a:lnTo>
                      <a:pt x="59" y="1"/>
                    </a:lnTo>
                    <a:lnTo>
                      <a:pt x="46" y="1"/>
                    </a:lnTo>
                    <a:lnTo>
                      <a:pt x="32" y="0"/>
                    </a:lnTo>
                    <a:lnTo>
                      <a:pt x="17" y="1"/>
                    </a:lnTo>
                    <a:lnTo>
                      <a:pt x="0" y="8"/>
                    </a:lnTo>
                    <a:lnTo>
                      <a:pt x="15" y="16"/>
                    </a:lnTo>
                    <a:lnTo>
                      <a:pt x="21" y="14"/>
                    </a:lnTo>
                    <a:lnTo>
                      <a:pt x="32" y="13"/>
                    </a:lnTo>
                    <a:lnTo>
                      <a:pt x="46" y="14"/>
                    </a:lnTo>
                    <a:lnTo>
                      <a:pt x="59" y="14"/>
                    </a:lnTo>
                    <a:lnTo>
                      <a:pt x="59" y="14"/>
                    </a:lnTo>
                    <a:lnTo>
                      <a:pt x="59" y="1"/>
                    </a:lnTo>
                    <a:close/>
                  </a:path>
                </a:pathLst>
              </a:custGeom>
              <a:solidFill>
                <a:srgbClr val="C9933A"/>
              </a:solidFill>
              <a:ln w="9525">
                <a:noFill/>
                <a:round/>
                <a:headEnd/>
                <a:tailEnd/>
              </a:ln>
            </p:spPr>
            <p:txBody>
              <a:bodyPr/>
              <a:lstStyle/>
              <a:p>
                <a:pPr>
                  <a:defRPr/>
                </a:pPr>
                <a:endParaRPr lang="en-GB"/>
              </a:p>
            </p:txBody>
          </p:sp>
          <p:sp>
            <p:nvSpPr>
              <p:cNvPr id="1391642" name="Freeform 26"/>
              <p:cNvSpPr>
                <a:spLocks/>
              </p:cNvSpPr>
              <p:nvPr/>
            </p:nvSpPr>
            <p:spPr bwMode="auto">
              <a:xfrm>
                <a:off x="4601" y="2688"/>
                <a:ext cx="136" cy="120"/>
              </a:xfrm>
              <a:custGeom>
                <a:avLst/>
                <a:gdLst/>
                <a:ahLst/>
                <a:cxnLst>
                  <a:cxn ang="0">
                    <a:pos x="96" y="13"/>
                  </a:cxn>
                  <a:cxn ang="0">
                    <a:pos x="86" y="4"/>
                  </a:cxn>
                  <a:cxn ang="0">
                    <a:pos x="25" y="93"/>
                  </a:cxn>
                  <a:cxn ang="0">
                    <a:pos x="0" y="155"/>
                  </a:cxn>
                  <a:cxn ang="0">
                    <a:pos x="2" y="198"/>
                  </a:cxn>
                  <a:cxn ang="0">
                    <a:pos x="29" y="224"/>
                  </a:cxn>
                  <a:cxn ang="0">
                    <a:pos x="63" y="237"/>
                  </a:cxn>
                  <a:cxn ang="0">
                    <a:pos x="98" y="239"/>
                  </a:cxn>
                  <a:cxn ang="0">
                    <a:pos x="124" y="237"/>
                  </a:cxn>
                  <a:cxn ang="0">
                    <a:pos x="136" y="235"/>
                  </a:cxn>
                  <a:cxn ang="0">
                    <a:pos x="132" y="222"/>
                  </a:cxn>
                  <a:cxn ang="0">
                    <a:pos x="124" y="224"/>
                  </a:cxn>
                  <a:cxn ang="0">
                    <a:pos x="98" y="226"/>
                  </a:cxn>
                  <a:cxn ang="0">
                    <a:pos x="67" y="224"/>
                  </a:cxn>
                  <a:cxn ang="0">
                    <a:pos x="40" y="213"/>
                  </a:cxn>
                  <a:cxn ang="0">
                    <a:pos x="21" y="195"/>
                  </a:cxn>
                  <a:cxn ang="0">
                    <a:pos x="19" y="155"/>
                  </a:cxn>
                  <a:cxn ang="0">
                    <a:pos x="44" y="95"/>
                  </a:cxn>
                  <a:cxn ang="0">
                    <a:pos x="101" y="9"/>
                  </a:cxn>
                  <a:cxn ang="0">
                    <a:pos x="92" y="0"/>
                  </a:cxn>
                  <a:cxn ang="0">
                    <a:pos x="96" y="13"/>
                  </a:cxn>
                </a:cxnLst>
                <a:rect l="0" t="0" r="r" b="b"/>
                <a:pathLst>
                  <a:path w="136" h="239">
                    <a:moveTo>
                      <a:pt x="96" y="13"/>
                    </a:moveTo>
                    <a:lnTo>
                      <a:pt x="86" y="4"/>
                    </a:lnTo>
                    <a:lnTo>
                      <a:pt x="25" y="93"/>
                    </a:lnTo>
                    <a:lnTo>
                      <a:pt x="0" y="155"/>
                    </a:lnTo>
                    <a:lnTo>
                      <a:pt x="2" y="198"/>
                    </a:lnTo>
                    <a:lnTo>
                      <a:pt x="29" y="224"/>
                    </a:lnTo>
                    <a:lnTo>
                      <a:pt x="63" y="237"/>
                    </a:lnTo>
                    <a:lnTo>
                      <a:pt x="98" y="239"/>
                    </a:lnTo>
                    <a:lnTo>
                      <a:pt x="124" y="237"/>
                    </a:lnTo>
                    <a:lnTo>
                      <a:pt x="136" y="235"/>
                    </a:lnTo>
                    <a:lnTo>
                      <a:pt x="132" y="222"/>
                    </a:lnTo>
                    <a:lnTo>
                      <a:pt x="124" y="224"/>
                    </a:lnTo>
                    <a:lnTo>
                      <a:pt x="98" y="226"/>
                    </a:lnTo>
                    <a:lnTo>
                      <a:pt x="67" y="224"/>
                    </a:lnTo>
                    <a:lnTo>
                      <a:pt x="40" y="213"/>
                    </a:lnTo>
                    <a:lnTo>
                      <a:pt x="21" y="195"/>
                    </a:lnTo>
                    <a:lnTo>
                      <a:pt x="19" y="155"/>
                    </a:lnTo>
                    <a:lnTo>
                      <a:pt x="44" y="95"/>
                    </a:lnTo>
                    <a:lnTo>
                      <a:pt x="101" y="9"/>
                    </a:lnTo>
                    <a:lnTo>
                      <a:pt x="92" y="0"/>
                    </a:lnTo>
                    <a:lnTo>
                      <a:pt x="96" y="13"/>
                    </a:lnTo>
                    <a:close/>
                  </a:path>
                </a:pathLst>
              </a:custGeom>
              <a:solidFill>
                <a:srgbClr val="C9933A"/>
              </a:solidFill>
              <a:ln w="9525">
                <a:noFill/>
                <a:round/>
                <a:headEnd/>
                <a:tailEnd/>
              </a:ln>
            </p:spPr>
            <p:txBody>
              <a:bodyPr/>
              <a:lstStyle/>
              <a:p>
                <a:pPr>
                  <a:defRPr/>
                </a:pPr>
                <a:endParaRPr lang="en-GB"/>
              </a:p>
            </p:txBody>
          </p:sp>
          <p:sp>
            <p:nvSpPr>
              <p:cNvPr id="1391643" name="Freeform 27"/>
              <p:cNvSpPr>
                <a:spLocks/>
              </p:cNvSpPr>
              <p:nvPr/>
            </p:nvSpPr>
            <p:spPr bwMode="auto">
              <a:xfrm>
                <a:off x="3320" y="2688"/>
                <a:ext cx="1373" cy="84"/>
              </a:xfrm>
              <a:custGeom>
                <a:avLst/>
                <a:gdLst/>
                <a:ahLst/>
                <a:cxnLst>
                  <a:cxn ang="0">
                    <a:pos x="21" y="164"/>
                  </a:cxn>
                  <a:cxn ang="0">
                    <a:pos x="80" y="168"/>
                  </a:cxn>
                  <a:cxn ang="0">
                    <a:pos x="155" y="167"/>
                  </a:cxn>
                  <a:cxn ang="0">
                    <a:pos x="246" y="161"/>
                  </a:cxn>
                  <a:cxn ang="0">
                    <a:pos x="349" y="152"/>
                  </a:cxn>
                  <a:cxn ang="0">
                    <a:pos x="460" y="142"/>
                  </a:cxn>
                  <a:cxn ang="0">
                    <a:pos x="580" y="128"/>
                  </a:cxn>
                  <a:cxn ang="0">
                    <a:pos x="700" y="112"/>
                  </a:cxn>
                  <a:cxn ang="0">
                    <a:pos x="818" y="96"/>
                  </a:cxn>
                  <a:cxn ang="0">
                    <a:pos x="935" y="81"/>
                  </a:cxn>
                  <a:cxn ang="0">
                    <a:pos x="1044" y="64"/>
                  </a:cxn>
                  <a:cxn ang="0">
                    <a:pos x="1141" y="50"/>
                  </a:cxn>
                  <a:cxn ang="0">
                    <a:pos x="1227" y="37"/>
                  </a:cxn>
                  <a:cxn ang="0">
                    <a:pos x="1295" y="26"/>
                  </a:cxn>
                  <a:cxn ang="0">
                    <a:pos x="1345" y="18"/>
                  </a:cxn>
                  <a:cxn ang="0">
                    <a:pos x="1370" y="13"/>
                  </a:cxn>
                  <a:cxn ang="0">
                    <a:pos x="1370" y="0"/>
                  </a:cxn>
                  <a:cxn ang="0">
                    <a:pos x="1356" y="3"/>
                  </a:cxn>
                  <a:cxn ang="0">
                    <a:pos x="1318" y="8"/>
                  </a:cxn>
                  <a:cxn ang="0">
                    <a:pos x="1259" y="18"/>
                  </a:cxn>
                  <a:cxn ang="0">
                    <a:pos x="1183" y="30"/>
                  </a:cxn>
                  <a:cxn ang="0">
                    <a:pos x="1089" y="44"/>
                  </a:cxn>
                  <a:cxn ang="0">
                    <a:pos x="986" y="60"/>
                  </a:cxn>
                  <a:cxn ang="0">
                    <a:pos x="874" y="76"/>
                  </a:cxn>
                  <a:cxn ang="0">
                    <a:pos x="755" y="91"/>
                  </a:cxn>
                  <a:cxn ang="0">
                    <a:pos x="635" y="107"/>
                  </a:cxn>
                  <a:cxn ang="0">
                    <a:pos x="519" y="122"/>
                  </a:cxn>
                  <a:cxn ang="0">
                    <a:pos x="403" y="134"/>
                  </a:cxn>
                  <a:cxn ang="0">
                    <a:pos x="296" y="144"/>
                  </a:cxn>
                  <a:cxn ang="0">
                    <a:pos x="198" y="151"/>
                  </a:cxn>
                  <a:cxn ang="0">
                    <a:pos x="114" y="155"/>
                  </a:cxn>
                  <a:cxn ang="0">
                    <a:pos x="48" y="154"/>
                  </a:cxn>
                  <a:cxn ang="0">
                    <a:pos x="4" y="147"/>
                  </a:cxn>
                </a:cxnLst>
                <a:rect l="0" t="0" r="r" b="b"/>
                <a:pathLst>
                  <a:path w="1374" h="168">
                    <a:moveTo>
                      <a:pt x="0" y="160"/>
                    </a:moveTo>
                    <a:lnTo>
                      <a:pt x="21" y="164"/>
                    </a:lnTo>
                    <a:lnTo>
                      <a:pt x="48" y="167"/>
                    </a:lnTo>
                    <a:lnTo>
                      <a:pt x="80" y="168"/>
                    </a:lnTo>
                    <a:lnTo>
                      <a:pt x="114" y="168"/>
                    </a:lnTo>
                    <a:lnTo>
                      <a:pt x="155" y="167"/>
                    </a:lnTo>
                    <a:lnTo>
                      <a:pt x="198" y="164"/>
                    </a:lnTo>
                    <a:lnTo>
                      <a:pt x="246" y="161"/>
                    </a:lnTo>
                    <a:lnTo>
                      <a:pt x="296" y="157"/>
                    </a:lnTo>
                    <a:lnTo>
                      <a:pt x="349" y="152"/>
                    </a:lnTo>
                    <a:lnTo>
                      <a:pt x="403" y="147"/>
                    </a:lnTo>
                    <a:lnTo>
                      <a:pt x="460" y="142"/>
                    </a:lnTo>
                    <a:lnTo>
                      <a:pt x="519" y="135"/>
                    </a:lnTo>
                    <a:lnTo>
                      <a:pt x="580" y="128"/>
                    </a:lnTo>
                    <a:lnTo>
                      <a:pt x="639" y="120"/>
                    </a:lnTo>
                    <a:lnTo>
                      <a:pt x="700" y="112"/>
                    </a:lnTo>
                    <a:lnTo>
                      <a:pt x="759" y="104"/>
                    </a:lnTo>
                    <a:lnTo>
                      <a:pt x="818" y="96"/>
                    </a:lnTo>
                    <a:lnTo>
                      <a:pt x="878" y="89"/>
                    </a:lnTo>
                    <a:lnTo>
                      <a:pt x="935" y="81"/>
                    </a:lnTo>
                    <a:lnTo>
                      <a:pt x="990" y="73"/>
                    </a:lnTo>
                    <a:lnTo>
                      <a:pt x="1044" y="64"/>
                    </a:lnTo>
                    <a:lnTo>
                      <a:pt x="1093" y="57"/>
                    </a:lnTo>
                    <a:lnTo>
                      <a:pt x="1141" y="50"/>
                    </a:lnTo>
                    <a:lnTo>
                      <a:pt x="1187" y="43"/>
                    </a:lnTo>
                    <a:lnTo>
                      <a:pt x="1227" y="37"/>
                    </a:lnTo>
                    <a:lnTo>
                      <a:pt x="1263" y="31"/>
                    </a:lnTo>
                    <a:lnTo>
                      <a:pt x="1295" y="26"/>
                    </a:lnTo>
                    <a:lnTo>
                      <a:pt x="1322" y="21"/>
                    </a:lnTo>
                    <a:lnTo>
                      <a:pt x="1345" y="18"/>
                    </a:lnTo>
                    <a:lnTo>
                      <a:pt x="1360" y="16"/>
                    </a:lnTo>
                    <a:lnTo>
                      <a:pt x="1370" y="13"/>
                    </a:lnTo>
                    <a:lnTo>
                      <a:pt x="1374" y="13"/>
                    </a:lnTo>
                    <a:lnTo>
                      <a:pt x="1370" y="0"/>
                    </a:lnTo>
                    <a:lnTo>
                      <a:pt x="1366" y="0"/>
                    </a:lnTo>
                    <a:lnTo>
                      <a:pt x="1356" y="3"/>
                    </a:lnTo>
                    <a:lnTo>
                      <a:pt x="1341" y="5"/>
                    </a:lnTo>
                    <a:lnTo>
                      <a:pt x="1318" y="8"/>
                    </a:lnTo>
                    <a:lnTo>
                      <a:pt x="1292" y="13"/>
                    </a:lnTo>
                    <a:lnTo>
                      <a:pt x="1259" y="18"/>
                    </a:lnTo>
                    <a:lnTo>
                      <a:pt x="1223" y="24"/>
                    </a:lnTo>
                    <a:lnTo>
                      <a:pt x="1183" y="30"/>
                    </a:lnTo>
                    <a:lnTo>
                      <a:pt x="1137" y="37"/>
                    </a:lnTo>
                    <a:lnTo>
                      <a:pt x="1089" y="44"/>
                    </a:lnTo>
                    <a:lnTo>
                      <a:pt x="1040" y="51"/>
                    </a:lnTo>
                    <a:lnTo>
                      <a:pt x="986" y="60"/>
                    </a:lnTo>
                    <a:lnTo>
                      <a:pt x="931" y="68"/>
                    </a:lnTo>
                    <a:lnTo>
                      <a:pt x="874" y="76"/>
                    </a:lnTo>
                    <a:lnTo>
                      <a:pt x="815" y="83"/>
                    </a:lnTo>
                    <a:lnTo>
                      <a:pt x="755" y="91"/>
                    </a:lnTo>
                    <a:lnTo>
                      <a:pt x="696" y="99"/>
                    </a:lnTo>
                    <a:lnTo>
                      <a:pt x="635" y="107"/>
                    </a:lnTo>
                    <a:lnTo>
                      <a:pt x="576" y="115"/>
                    </a:lnTo>
                    <a:lnTo>
                      <a:pt x="519" y="122"/>
                    </a:lnTo>
                    <a:lnTo>
                      <a:pt x="460" y="129"/>
                    </a:lnTo>
                    <a:lnTo>
                      <a:pt x="403" y="134"/>
                    </a:lnTo>
                    <a:lnTo>
                      <a:pt x="349" y="139"/>
                    </a:lnTo>
                    <a:lnTo>
                      <a:pt x="296" y="144"/>
                    </a:lnTo>
                    <a:lnTo>
                      <a:pt x="246" y="148"/>
                    </a:lnTo>
                    <a:lnTo>
                      <a:pt x="198" y="151"/>
                    </a:lnTo>
                    <a:lnTo>
                      <a:pt x="155" y="154"/>
                    </a:lnTo>
                    <a:lnTo>
                      <a:pt x="114" y="155"/>
                    </a:lnTo>
                    <a:lnTo>
                      <a:pt x="80" y="155"/>
                    </a:lnTo>
                    <a:lnTo>
                      <a:pt x="48" y="154"/>
                    </a:lnTo>
                    <a:lnTo>
                      <a:pt x="25" y="151"/>
                    </a:lnTo>
                    <a:lnTo>
                      <a:pt x="4" y="147"/>
                    </a:lnTo>
                    <a:lnTo>
                      <a:pt x="0" y="160"/>
                    </a:lnTo>
                    <a:close/>
                  </a:path>
                </a:pathLst>
              </a:custGeom>
              <a:solidFill>
                <a:srgbClr val="C9933A"/>
              </a:solidFill>
              <a:ln w="9525">
                <a:noFill/>
                <a:round/>
                <a:headEnd/>
                <a:tailEnd/>
              </a:ln>
            </p:spPr>
            <p:txBody>
              <a:bodyPr/>
              <a:lstStyle/>
              <a:p>
                <a:pPr>
                  <a:defRPr/>
                </a:pPr>
                <a:endParaRPr lang="en-GB"/>
              </a:p>
            </p:txBody>
          </p:sp>
          <p:sp>
            <p:nvSpPr>
              <p:cNvPr id="1391644" name="Freeform 28"/>
              <p:cNvSpPr>
                <a:spLocks/>
              </p:cNvSpPr>
              <p:nvPr/>
            </p:nvSpPr>
            <p:spPr bwMode="auto">
              <a:xfrm>
                <a:off x="4747" y="2078"/>
                <a:ext cx="275" cy="150"/>
              </a:xfrm>
              <a:custGeom>
                <a:avLst/>
                <a:gdLst/>
                <a:ahLst/>
                <a:cxnLst>
                  <a:cxn ang="0">
                    <a:pos x="19" y="299"/>
                  </a:cxn>
                  <a:cxn ang="0">
                    <a:pos x="21" y="212"/>
                  </a:cxn>
                  <a:cxn ang="0">
                    <a:pos x="36" y="147"/>
                  </a:cxn>
                  <a:cxn ang="0">
                    <a:pos x="61" y="102"/>
                  </a:cxn>
                  <a:cxn ang="0">
                    <a:pos x="95" y="70"/>
                  </a:cxn>
                  <a:cxn ang="0">
                    <a:pos x="132" y="50"/>
                  </a:cxn>
                  <a:cxn ang="0">
                    <a:pos x="177" y="37"/>
                  </a:cxn>
                  <a:cxn ang="0">
                    <a:pos x="223" y="25"/>
                  </a:cxn>
                  <a:cxn ang="0">
                    <a:pos x="275" y="13"/>
                  </a:cxn>
                  <a:cxn ang="0">
                    <a:pos x="267" y="0"/>
                  </a:cxn>
                  <a:cxn ang="0">
                    <a:pos x="219" y="12"/>
                  </a:cxn>
                  <a:cxn ang="0">
                    <a:pos x="170" y="24"/>
                  </a:cxn>
                  <a:cxn ang="0">
                    <a:pos x="124" y="39"/>
                  </a:cxn>
                  <a:cxn ang="0">
                    <a:pos x="80" y="63"/>
                  </a:cxn>
                  <a:cxn ang="0">
                    <a:pos x="46" y="96"/>
                  </a:cxn>
                  <a:cxn ang="0">
                    <a:pos x="17" y="145"/>
                  </a:cxn>
                  <a:cxn ang="0">
                    <a:pos x="2" y="212"/>
                  </a:cxn>
                  <a:cxn ang="0">
                    <a:pos x="0" y="299"/>
                  </a:cxn>
                  <a:cxn ang="0">
                    <a:pos x="19" y="299"/>
                  </a:cxn>
                </a:cxnLst>
                <a:rect l="0" t="0" r="r" b="b"/>
                <a:pathLst>
                  <a:path w="275" h="299">
                    <a:moveTo>
                      <a:pt x="19" y="299"/>
                    </a:moveTo>
                    <a:lnTo>
                      <a:pt x="21" y="212"/>
                    </a:lnTo>
                    <a:lnTo>
                      <a:pt x="36" y="147"/>
                    </a:lnTo>
                    <a:lnTo>
                      <a:pt x="61" y="102"/>
                    </a:lnTo>
                    <a:lnTo>
                      <a:pt x="95" y="70"/>
                    </a:lnTo>
                    <a:lnTo>
                      <a:pt x="132" y="50"/>
                    </a:lnTo>
                    <a:lnTo>
                      <a:pt x="177" y="37"/>
                    </a:lnTo>
                    <a:lnTo>
                      <a:pt x="223" y="25"/>
                    </a:lnTo>
                    <a:lnTo>
                      <a:pt x="275" y="13"/>
                    </a:lnTo>
                    <a:lnTo>
                      <a:pt x="267" y="0"/>
                    </a:lnTo>
                    <a:lnTo>
                      <a:pt x="219" y="12"/>
                    </a:lnTo>
                    <a:lnTo>
                      <a:pt x="170" y="24"/>
                    </a:lnTo>
                    <a:lnTo>
                      <a:pt x="124" y="39"/>
                    </a:lnTo>
                    <a:lnTo>
                      <a:pt x="80" y="63"/>
                    </a:lnTo>
                    <a:lnTo>
                      <a:pt x="46" y="96"/>
                    </a:lnTo>
                    <a:lnTo>
                      <a:pt x="17" y="145"/>
                    </a:lnTo>
                    <a:lnTo>
                      <a:pt x="2" y="212"/>
                    </a:lnTo>
                    <a:lnTo>
                      <a:pt x="0" y="299"/>
                    </a:lnTo>
                    <a:lnTo>
                      <a:pt x="19" y="299"/>
                    </a:lnTo>
                    <a:close/>
                  </a:path>
                </a:pathLst>
              </a:custGeom>
              <a:solidFill>
                <a:srgbClr val="C9933A"/>
              </a:solidFill>
              <a:ln w="9525">
                <a:noFill/>
                <a:round/>
                <a:headEnd/>
                <a:tailEnd/>
              </a:ln>
            </p:spPr>
            <p:txBody>
              <a:bodyPr/>
              <a:lstStyle/>
              <a:p>
                <a:pPr>
                  <a:defRPr/>
                </a:pPr>
                <a:endParaRPr lang="en-GB"/>
              </a:p>
            </p:txBody>
          </p:sp>
          <p:sp>
            <p:nvSpPr>
              <p:cNvPr id="1391645" name="Freeform 29"/>
              <p:cNvSpPr>
                <a:spLocks/>
              </p:cNvSpPr>
              <p:nvPr/>
            </p:nvSpPr>
            <p:spPr bwMode="auto">
              <a:xfrm>
                <a:off x="4614" y="2268"/>
                <a:ext cx="143" cy="7"/>
              </a:xfrm>
              <a:custGeom>
                <a:avLst/>
                <a:gdLst/>
                <a:ahLst/>
                <a:cxnLst>
                  <a:cxn ang="0">
                    <a:pos x="144" y="6"/>
                  </a:cxn>
                  <a:cxn ang="0">
                    <a:pos x="144" y="0"/>
                  </a:cxn>
                  <a:cxn ang="0">
                    <a:pos x="0" y="0"/>
                  </a:cxn>
                  <a:cxn ang="0">
                    <a:pos x="0" y="13"/>
                  </a:cxn>
                  <a:cxn ang="0">
                    <a:pos x="144" y="13"/>
                  </a:cxn>
                  <a:cxn ang="0">
                    <a:pos x="144" y="6"/>
                  </a:cxn>
                </a:cxnLst>
                <a:rect l="0" t="0" r="r" b="b"/>
                <a:pathLst>
                  <a:path w="144" h="13">
                    <a:moveTo>
                      <a:pt x="144" y="6"/>
                    </a:moveTo>
                    <a:lnTo>
                      <a:pt x="144" y="0"/>
                    </a:lnTo>
                    <a:lnTo>
                      <a:pt x="0" y="0"/>
                    </a:lnTo>
                    <a:lnTo>
                      <a:pt x="0" y="13"/>
                    </a:lnTo>
                    <a:lnTo>
                      <a:pt x="144" y="13"/>
                    </a:lnTo>
                    <a:lnTo>
                      <a:pt x="144" y="6"/>
                    </a:lnTo>
                    <a:close/>
                  </a:path>
                </a:pathLst>
              </a:custGeom>
              <a:solidFill>
                <a:srgbClr val="C9933A"/>
              </a:solidFill>
              <a:ln w="9525">
                <a:noFill/>
                <a:round/>
                <a:headEnd/>
                <a:tailEnd/>
              </a:ln>
            </p:spPr>
            <p:txBody>
              <a:bodyPr/>
              <a:lstStyle/>
              <a:p>
                <a:pPr>
                  <a:defRPr/>
                </a:pPr>
                <a:endParaRPr lang="en-GB"/>
              </a:p>
            </p:txBody>
          </p:sp>
          <p:sp>
            <p:nvSpPr>
              <p:cNvPr id="1391646" name="Freeform 30"/>
              <p:cNvSpPr>
                <a:spLocks/>
              </p:cNvSpPr>
              <p:nvPr/>
            </p:nvSpPr>
            <p:spPr bwMode="auto">
              <a:xfrm>
                <a:off x="4667" y="2287"/>
                <a:ext cx="90" cy="5"/>
              </a:xfrm>
              <a:custGeom>
                <a:avLst/>
                <a:gdLst/>
                <a:ahLst/>
                <a:cxnLst>
                  <a:cxn ang="0">
                    <a:pos x="90" y="7"/>
                  </a:cxn>
                  <a:cxn ang="0">
                    <a:pos x="90" y="0"/>
                  </a:cxn>
                  <a:cxn ang="0">
                    <a:pos x="0" y="0"/>
                  </a:cxn>
                  <a:cxn ang="0">
                    <a:pos x="0" y="13"/>
                  </a:cxn>
                  <a:cxn ang="0">
                    <a:pos x="90" y="13"/>
                  </a:cxn>
                  <a:cxn ang="0">
                    <a:pos x="90" y="7"/>
                  </a:cxn>
                </a:cxnLst>
                <a:rect l="0" t="0" r="r" b="b"/>
                <a:pathLst>
                  <a:path w="90" h="13">
                    <a:moveTo>
                      <a:pt x="90" y="7"/>
                    </a:moveTo>
                    <a:lnTo>
                      <a:pt x="90" y="0"/>
                    </a:lnTo>
                    <a:lnTo>
                      <a:pt x="0" y="0"/>
                    </a:lnTo>
                    <a:lnTo>
                      <a:pt x="0" y="13"/>
                    </a:lnTo>
                    <a:lnTo>
                      <a:pt x="90" y="13"/>
                    </a:lnTo>
                    <a:lnTo>
                      <a:pt x="90" y="7"/>
                    </a:lnTo>
                    <a:close/>
                  </a:path>
                </a:pathLst>
              </a:custGeom>
              <a:solidFill>
                <a:srgbClr val="C9933A"/>
              </a:solidFill>
              <a:ln w="9525">
                <a:noFill/>
                <a:round/>
                <a:headEnd/>
                <a:tailEnd/>
              </a:ln>
            </p:spPr>
            <p:txBody>
              <a:bodyPr/>
              <a:lstStyle/>
              <a:p>
                <a:pPr>
                  <a:defRPr/>
                </a:pPr>
                <a:endParaRPr lang="en-GB"/>
              </a:p>
            </p:txBody>
          </p:sp>
          <p:sp>
            <p:nvSpPr>
              <p:cNvPr id="1391647" name="Freeform 31"/>
              <p:cNvSpPr>
                <a:spLocks/>
              </p:cNvSpPr>
              <p:nvPr/>
            </p:nvSpPr>
            <p:spPr bwMode="auto">
              <a:xfrm>
                <a:off x="3500" y="2165"/>
                <a:ext cx="262" cy="12"/>
              </a:xfrm>
              <a:custGeom>
                <a:avLst/>
                <a:gdLst/>
                <a:ahLst/>
                <a:cxnLst>
                  <a:cxn ang="0">
                    <a:pos x="262" y="16"/>
                  </a:cxn>
                  <a:cxn ang="0">
                    <a:pos x="262" y="9"/>
                  </a:cxn>
                  <a:cxn ang="0">
                    <a:pos x="0" y="0"/>
                  </a:cxn>
                  <a:cxn ang="0">
                    <a:pos x="0" y="13"/>
                  </a:cxn>
                  <a:cxn ang="0">
                    <a:pos x="262" y="22"/>
                  </a:cxn>
                  <a:cxn ang="0">
                    <a:pos x="262" y="16"/>
                  </a:cxn>
                </a:cxnLst>
                <a:rect l="0" t="0" r="r" b="b"/>
                <a:pathLst>
                  <a:path w="262" h="22">
                    <a:moveTo>
                      <a:pt x="262" y="16"/>
                    </a:moveTo>
                    <a:lnTo>
                      <a:pt x="262" y="9"/>
                    </a:lnTo>
                    <a:lnTo>
                      <a:pt x="0" y="0"/>
                    </a:lnTo>
                    <a:lnTo>
                      <a:pt x="0" y="13"/>
                    </a:lnTo>
                    <a:lnTo>
                      <a:pt x="262" y="22"/>
                    </a:lnTo>
                    <a:lnTo>
                      <a:pt x="262" y="16"/>
                    </a:lnTo>
                    <a:close/>
                  </a:path>
                </a:pathLst>
              </a:custGeom>
              <a:solidFill>
                <a:srgbClr val="C9933A"/>
              </a:solidFill>
              <a:ln w="9525">
                <a:noFill/>
                <a:round/>
                <a:headEnd/>
                <a:tailEnd/>
              </a:ln>
            </p:spPr>
            <p:txBody>
              <a:bodyPr/>
              <a:lstStyle/>
              <a:p>
                <a:pPr>
                  <a:defRPr/>
                </a:pPr>
                <a:endParaRPr lang="en-GB"/>
              </a:p>
            </p:txBody>
          </p:sp>
          <p:sp>
            <p:nvSpPr>
              <p:cNvPr id="1391648" name="Freeform 32"/>
              <p:cNvSpPr>
                <a:spLocks/>
              </p:cNvSpPr>
              <p:nvPr/>
            </p:nvSpPr>
            <p:spPr bwMode="auto">
              <a:xfrm>
                <a:off x="3446" y="2187"/>
                <a:ext cx="169" cy="8"/>
              </a:xfrm>
              <a:custGeom>
                <a:avLst/>
                <a:gdLst/>
                <a:ahLst/>
                <a:cxnLst>
                  <a:cxn ang="0">
                    <a:pos x="170" y="7"/>
                  </a:cxn>
                  <a:cxn ang="0">
                    <a:pos x="170" y="0"/>
                  </a:cxn>
                  <a:cxn ang="0">
                    <a:pos x="0" y="0"/>
                  </a:cxn>
                  <a:cxn ang="0">
                    <a:pos x="0" y="13"/>
                  </a:cxn>
                  <a:cxn ang="0">
                    <a:pos x="170" y="13"/>
                  </a:cxn>
                  <a:cxn ang="0">
                    <a:pos x="170" y="7"/>
                  </a:cxn>
                </a:cxnLst>
                <a:rect l="0" t="0" r="r" b="b"/>
                <a:pathLst>
                  <a:path w="170" h="13">
                    <a:moveTo>
                      <a:pt x="170" y="7"/>
                    </a:moveTo>
                    <a:lnTo>
                      <a:pt x="170" y="0"/>
                    </a:lnTo>
                    <a:lnTo>
                      <a:pt x="0" y="0"/>
                    </a:lnTo>
                    <a:lnTo>
                      <a:pt x="0" y="13"/>
                    </a:lnTo>
                    <a:lnTo>
                      <a:pt x="170" y="13"/>
                    </a:lnTo>
                    <a:lnTo>
                      <a:pt x="170" y="7"/>
                    </a:lnTo>
                    <a:close/>
                  </a:path>
                </a:pathLst>
              </a:custGeom>
              <a:solidFill>
                <a:srgbClr val="C9933A"/>
              </a:solidFill>
              <a:ln w="9525">
                <a:noFill/>
                <a:round/>
                <a:headEnd/>
                <a:tailEnd/>
              </a:ln>
            </p:spPr>
            <p:txBody>
              <a:bodyPr/>
              <a:lstStyle/>
              <a:p>
                <a:pPr>
                  <a:defRPr/>
                </a:pPr>
                <a:endParaRPr lang="en-GB"/>
              </a:p>
            </p:txBody>
          </p:sp>
          <p:sp>
            <p:nvSpPr>
              <p:cNvPr id="1391649" name="Freeform 33"/>
              <p:cNvSpPr>
                <a:spLocks/>
              </p:cNvSpPr>
              <p:nvPr/>
            </p:nvSpPr>
            <p:spPr bwMode="auto">
              <a:xfrm>
                <a:off x="3410" y="2216"/>
                <a:ext cx="143" cy="10"/>
              </a:xfrm>
              <a:custGeom>
                <a:avLst/>
                <a:gdLst/>
                <a:ahLst/>
                <a:cxnLst>
                  <a:cxn ang="0">
                    <a:pos x="143" y="16"/>
                  </a:cxn>
                  <a:cxn ang="0">
                    <a:pos x="143" y="10"/>
                  </a:cxn>
                  <a:cxn ang="0">
                    <a:pos x="0" y="0"/>
                  </a:cxn>
                  <a:cxn ang="0">
                    <a:pos x="0" y="13"/>
                  </a:cxn>
                  <a:cxn ang="0">
                    <a:pos x="143" y="23"/>
                  </a:cxn>
                  <a:cxn ang="0">
                    <a:pos x="143" y="16"/>
                  </a:cxn>
                </a:cxnLst>
                <a:rect l="0" t="0" r="r" b="b"/>
                <a:pathLst>
                  <a:path w="143" h="23">
                    <a:moveTo>
                      <a:pt x="143" y="16"/>
                    </a:moveTo>
                    <a:lnTo>
                      <a:pt x="143" y="10"/>
                    </a:lnTo>
                    <a:lnTo>
                      <a:pt x="0" y="0"/>
                    </a:lnTo>
                    <a:lnTo>
                      <a:pt x="0" y="13"/>
                    </a:lnTo>
                    <a:lnTo>
                      <a:pt x="143" y="23"/>
                    </a:lnTo>
                    <a:lnTo>
                      <a:pt x="143" y="16"/>
                    </a:lnTo>
                    <a:close/>
                  </a:path>
                </a:pathLst>
              </a:custGeom>
              <a:solidFill>
                <a:srgbClr val="C9933A"/>
              </a:solidFill>
              <a:ln w="9525">
                <a:noFill/>
                <a:round/>
                <a:headEnd/>
                <a:tailEnd/>
              </a:ln>
            </p:spPr>
            <p:txBody>
              <a:bodyPr/>
              <a:lstStyle/>
              <a:p>
                <a:pPr>
                  <a:defRPr/>
                </a:pPr>
                <a:endParaRPr lang="en-GB"/>
              </a:p>
            </p:txBody>
          </p:sp>
          <p:sp>
            <p:nvSpPr>
              <p:cNvPr id="1391650" name="Freeform 34"/>
              <p:cNvSpPr>
                <a:spLocks/>
              </p:cNvSpPr>
              <p:nvPr/>
            </p:nvSpPr>
            <p:spPr bwMode="auto">
              <a:xfrm>
                <a:off x="4564" y="2580"/>
                <a:ext cx="235" cy="8"/>
              </a:xfrm>
              <a:custGeom>
                <a:avLst/>
                <a:gdLst/>
                <a:ahLst/>
                <a:cxnLst>
                  <a:cxn ang="0">
                    <a:pos x="238" y="7"/>
                  </a:cxn>
                  <a:cxn ang="0">
                    <a:pos x="238" y="0"/>
                  </a:cxn>
                  <a:cxn ang="0">
                    <a:pos x="0" y="7"/>
                  </a:cxn>
                  <a:cxn ang="0">
                    <a:pos x="0" y="19"/>
                  </a:cxn>
                  <a:cxn ang="0">
                    <a:pos x="238" y="13"/>
                  </a:cxn>
                  <a:cxn ang="0">
                    <a:pos x="238" y="7"/>
                  </a:cxn>
                </a:cxnLst>
                <a:rect l="0" t="0" r="r" b="b"/>
                <a:pathLst>
                  <a:path w="238" h="19">
                    <a:moveTo>
                      <a:pt x="238" y="7"/>
                    </a:moveTo>
                    <a:lnTo>
                      <a:pt x="238" y="0"/>
                    </a:lnTo>
                    <a:lnTo>
                      <a:pt x="0" y="7"/>
                    </a:lnTo>
                    <a:lnTo>
                      <a:pt x="0" y="19"/>
                    </a:lnTo>
                    <a:lnTo>
                      <a:pt x="238" y="13"/>
                    </a:lnTo>
                    <a:lnTo>
                      <a:pt x="238" y="7"/>
                    </a:lnTo>
                    <a:close/>
                  </a:path>
                </a:pathLst>
              </a:custGeom>
              <a:solidFill>
                <a:srgbClr val="C9933A"/>
              </a:solidFill>
              <a:ln w="9525">
                <a:noFill/>
                <a:round/>
                <a:headEnd/>
                <a:tailEnd/>
              </a:ln>
            </p:spPr>
            <p:txBody>
              <a:bodyPr/>
              <a:lstStyle/>
              <a:p>
                <a:pPr>
                  <a:defRPr/>
                </a:pPr>
                <a:endParaRPr lang="en-GB"/>
              </a:p>
            </p:txBody>
          </p:sp>
          <p:sp>
            <p:nvSpPr>
              <p:cNvPr id="1391651" name="Freeform 35"/>
              <p:cNvSpPr>
                <a:spLocks/>
              </p:cNvSpPr>
              <p:nvPr/>
            </p:nvSpPr>
            <p:spPr bwMode="auto">
              <a:xfrm>
                <a:off x="4654" y="2597"/>
                <a:ext cx="146" cy="10"/>
              </a:xfrm>
              <a:custGeom>
                <a:avLst/>
                <a:gdLst/>
                <a:ahLst/>
                <a:cxnLst>
                  <a:cxn ang="0">
                    <a:pos x="146" y="7"/>
                  </a:cxn>
                  <a:cxn ang="0">
                    <a:pos x="146" y="0"/>
                  </a:cxn>
                  <a:cxn ang="0">
                    <a:pos x="0" y="7"/>
                  </a:cxn>
                  <a:cxn ang="0">
                    <a:pos x="0" y="20"/>
                  </a:cxn>
                  <a:cxn ang="0">
                    <a:pos x="146" y="13"/>
                  </a:cxn>
                  <a:cxn ang="0">
                    <a:pos x="146" y="7"/>
                  </a:cxn>
                </a:cxnLst>
                <a:rect l="0" t="0" r="r" b="b"/>
                <a:pathLst>
                  <a:path w="146" h="20">
                    <a:moveTo>
                      <a:pt x="146" y="7"/>
                    </a:moveTo>
                    <a:lnTo>
                      <a:pt x="146" y="0"/>
                    </a:lnTo>
                    <a:lnTo>
                      <a:pt x="0" y="7"/>
                    </a:lnTo>
                    <a:lnTo>
                      <a:pt x="0" y="20"/>
                    </a:lnTo>
                    <a:lnTo>
                      <a:pt x="146" y="13"/>
                    </a:lnTo>
                    <a:lnTo>
                      <a:pt x="146" y="7"/>
                    </a:lnTo>
                    <a:close/>
                  </a:path>
                </a:pathLst>
              </a:custGeom>
              <a:solidFill>
                <a:srgbClr val="C9933A"/>
              </a:solidFill>
              <a:ln w="9525">
                <a:noFill/>
                <a:round/>
                <a:headEnd/>
                <a:tailEnd/>
              </a:ln>
            </p:spPr>
            <p:txBody>
              <a:bodyPr/>
              <a:lstStyle/>
              <a:p>
                <a:pPr>
                  <a:defRPr/>
                </a:pPr>
                <a:endParaRPr lang="en-GB"/>
              </a:p>
            </p:txBody>
          </p:sp>
          <p:sp>
            <p:nvSpPr>
              <p:cNvPr id="1391652" name="Freeform 36"/>
              <p:cNvSpPr>
                <a:spLocks/>
              </p:cNvSpPr>
              <p:nvPr/>
            </p:nvSpPr>
            <p:spPr bwMode="auto">
              <a:xfrm>
                <a:off x="4733" y="2624"/>
                <a:ext cx="73" cy="8"/>
              </a:xfrm>
              <a:custGeom>
                <a:avLst/>
                <a:gdLst/>
                <a:ahLst/>
                <a:cxnLst>
                  <a:cxn ang="0">
                    <a:pos x="72" y="6"/>
                  </a:cxn>
                  <a:cxn ang="0">
                    <a:pos x="72" y="0"/>
                  </a:cxn>
                  <a:cxn ang="0">
                    <a:pos x="0" y="4"/>
                  </a:cxn>
                  <a:cxn ang="0">
                    <a:pos x="0" y="17"/>
                  </a:cxn>
                  <a:cxn ang="0">
                    <a:pos x="72" y="13"/>
                  </a:cxn>
                  <a:cxn ang="0">
                    <a:pos x="72" y="6"/>
                  </a:cxn>
                </a:cxnLst>
                <a:rect l="0" t="0" r="r" b="b"/>
                <a:pathLst>
                  <a:path w="72" h="17">
                    <a:moveTo>
                      <a:pt x="72" y="6"/>
                    </a:moveTo>
                    <a:lnTo>
                      <a:pt x="72" y="0"/>
                    </a:lnTo>
                    <a:lnTo>
                      <a:pt x="0" y="4"/>
                    </a:lnTo>
                    <a:lnTo>
                      <a:pt x="0" y="17"/>
                    </a:lnTo>
                    <a:lnTo>
                      <a:pt x="72" y="13"/>
                    </a:lnTo>
                    <a:lnTo>
                      <a:pt x="72" y="6"/>
                    </a:lnTo>
                    <a:close/>
                  </a:path>
                </a:pathLst>
              </a:custGeom>
              <a:solidFill>
                <a:srgbClr val="C9933A"/>
              </a:solidFill>
              <a:ln w="9525">
                <a:noFill/>
                <a:round/>
                <a:headEnd/>
                <a:tailEnd/>
              </a:ln>
            </p:spPr>
            <p:txBody>
              <a:bodyPr/>
              <a:lstStyle/>
              <a:p>
                <a:pPr>
                  <a:defRPr/>
                </a:pPr>
                <a:endParaRPr lang="en-GB"/>
              </a:p>
            </p:txBody>
          </p:sp>
          <p:grpSp>
            <p:nvGrpSpPr>
              <p:cNvPr id="28710" name="Group 37"/>
              <p:cNvGrpSpPr>
                <a:grpSpLocks/>
              </p:cNvGrpSpPr>
              <p:nvPr/>
            </p:nvGrpSpPr>
            <p:grpSpPr bwMode="auto">
              <a:xfrm>
                <a:off x="3420" y="2592"/>
                <a:ext cx="372" cy="168"/>
                <a:chOff x="3420" y="2512"/>
                <a:chExt cx="536" cy="248"/>
              </a:xfrm>
            </p:grpSpPr>
            <p:sp>
              <p:nvSpPr>
                <p:cNvPr id="1391654" name="Freeform 38"/>
                <p:cNvSpPr>
                  <a:spLocks/>
                </p:cNvSpPr>
                <p:nvPr/>
              </p:nvSpPr>
              <p:spPr bwMode="auto">
                <a:xfrm>
                  <a:off x="3420" y="2541"/>
                  <a:ext cx="248" cy="7"/>
                </a:xfrm>
                <a:custGeom>
                  <a:avLst/>
                  <a:gdLst/>
                  <a:ahLst/>
                  <a:cxnLst>
                    <a:cxn ang="0">
                      <a:pos x="248" y="6"/>
                    </a:cxn>
                    <a:cxn ang="0">
                      <a:pos x="248" y="0"/>
                    </a:cxn>
                    <a:cxn ang="0">
                      <a:pos x="0" y="0"/>
                    </a:cxn>
                    <a:cxn ang="0">
                      <a:pos x="0" y="13"/>
                    </a:cxn>
                    <a:cxn ang="0">
                      <a:pos x="248" y="13"/>
                    </a:cxn>
                    <a:cxn ang="0">
                      <a:pos x="248" y="6"/>
                    </a:cxn>
                  </a:cxnLst>
                  <a:rect l="0" t="0" r="r" b="b"/>
                  <a:pathLst>
                    <a:path w="248" h="13">
                      <a:moveTo>
                        <a:pt x="248" y="6"/>
                      </a:moveTo>
                      <a:lnTo>
                        <a:pt x="248" y="0"/>
                      </a:lnTo>
                      <a:lnTo>
                        <a:pt x="0" y="0"/>
                      </a:lnTo>
                      <a:lnTo>
                        <a:pt x="0" y="13"/>
                      </a:lnTo>
                      <a:lnTo>
                        <a:pt x="248" y="13"/>
                      </a:lnTo>
                      <a:lnTo>
                        <a:pt x="248" y="6"/>
                      </a:lnTo>
                      <a:close/>
                    </a:path>
                  </a:pathLst>
                </a:custGeom>
                <a:solidFill>
                  <a:srgbClr val="C9933A"/>
                </a:solidFill>
                <a:ln w="9525">
                  <a:noFill/>
                  <a:round/>
                  <a:headEnd/>
                  <a:tailEnd/>
                </a:ln>
              </p:spPr>
              <p:txBody>
                <a:bodyPr/>
                <a:lstStyle/>
                <a:p>
                  <a:pPr>
                    <a:defRPr/>
                  </a:pPr>
                  <a:endParaRPr lang="en-GB"/>
                </a:p>
              </p:txBody>
            </p:sp>
            <p:sp>
              <p:nvSpPr>
                <p:cNvPr id="1391655" name="Freeform 39"/>
                <p:cNvSpPr>
                  <a:spLocks/>
                </p:cNvSpPr>
                <p:nvPr/>
              </p:nvSpPr>
              <p:spPr bwMode="auto">
                <a:xfrm>
                  <a:off x="3434" y="2559"/>
                  <a:ext cx="158" cy="10"/>
                </a:xfrm>
                <a:custGeom>
                  <a:avLst/>
                  <a:gdLst/>
                  <a:ahLst/>
                  <a:cxnLst>
                    <a:cxn ang="0">
                      <a:pos x="156" y="15"/>
                    </a:cxn>
                    <a:cxn ang="0">
                      <a:pos x="156" y="8"/>
                    </a:cxn>
                    <a:cxn ang="0">
                      <a:pos x="0" y="0"/>
                    </a:cxn>
                    <a:cxn ang="0">
                      <a:pos x="0" y="13"/>
                    </a:cxn>
                    <a:cxn ang="0">
                      <a:pos x="156" y="21"/>
                    </a:cxn>
                    <a:cxn ang="0">
                      <a:pos x="156" y="15"/>
                    </a:cxn>
                  </a:cxnLst>
                  <a:rect l="0" t="0" r="r" b="b"/>
                  <a:pathLst>
                    <a:path w="156" h="21">
                      <a:moveTo>
                        <a:pt x="156" y="15"/>
                      </a:moveTo>
                      <a:lnTo>
                        <a:pt x="156" y="8"/>
                      </a:lnTo>
                      <a:lnTo>
                        <a:pt x="0" y="0"/>
                      </a:lnTo>
                      <a:lnTo>
                        <a:pt x="0" y="13"/>
                      </a:lnTo>
                      <a:lnTo>
                        <a:pt x="156" y="21"/>
                      </a:lnTo>
                      <a:lnTo>
                        <a:pt x="156" y="15"/>
                      </a:lnTo>
                      <a:close/>
                    </a:path>
                  </a:pathLst>
                </a:custGeom>
                <a:solidFill>
                  <a:srgbClr val="C9933A"/>
                </a:solidFill>
                <a:ln w="9525">
                  <a:noFill/>
                  <a:round/>
                  <a:headEnd/>
                  <a:tailEnd/>
                </a:ln>
              </p:spPr>
              <p:txBody>
                <a:bodyPr/>
                <a:lstStyle/>
                <a:p>
                  <a:pPr>
                    <a:defRPr/>
                  </a:pPr>
                  <a:endParaRPr lang="en-GB"/>
                </a:p>
              </p:txBody>
            </p:sp>
            <p:sp>
              <p:nvSpPr>
                <p:cNvPr id="1391656" name="Freeform 40"/>
                <p:cNvSpPr>
                  <a:spLocks/>
                </p:cNvSpPr>
                <p:nvPr/>
              </p:nvSpPr>
              <p:spPr bwMode="auto">
                <a:xfrm>
                  <a:off x="3515" y="2546"/>
                  <a:ext cx="105" cy="32"/>
                </a:xfrm>
                <a:custGeom>
                  <a:avLst/>
                  <a:gdLst/>
                  <a:ahLst/>
                  <a:cxnLst>
                    <a:cxn ang="0">
                      <a:pos x="66" y="12"/>
                    </a:cxn>
                    <a:cxn ang="0">
                      <a:pos x="30" y="42"/>
                    </a:cxn>
                    <a:cxn ang="0">
                      <a:pos x="49" y="68"/>
                    </a:cxn>
                    <a:cxn ang="0">
                      <a:pos x="106" y="50"/>
                    </a:cxn>
                    <a:cxn ang="0">
                      <a:pos x="87" y="24"/>
                    </a:cxn>
                    <a:cxn ang="0">
                      <a:pos x="51" y="54"/>
                    </a:cxn>
                    <a:cxn ang="0">
                      <a:pos x="66" y="12"/>
                    </a:cxn>
                    <a:cxn ang="0">
                      <a:pos x="0" y="0"/>
                    </a:cxn>
                    <a:cxn ang="0">
                      <a:pos x="30" y="42"/>
                    </a:cxn>
                    <a:cxn ang="0">
                      <a:pos x="66" y="12"/>
                    </a:cxn>
                  </a:cxnLst>
                  <a:rect l="0" t="0" r="r" b="b"/>
                  <a:pathLst>
                    <a:path w="106" h="68">
                      <a:moveTo>
                        <a:pt x="66" y="12"/>
                      </a:moveTo>
                      <a:lnTo>
                        <a:pt x="30" y="42"/>
                      </a:lnTo>
                      <a:lnTo>
                        <a:pt x="49" y="68"/>
                      </a:lnTo>
                      <a:lnTo>
                        <a:pt x="106" y="50"/>
                      </a:lnTo>
                      <a:lnTo>
                        <a:pt x="87" y="24"/>
                      </a:lnTo>
                      <a:lnTo>
                        <a:pt x="51" y="54"/>
                      </a:lnTo>
                      <a:lnTo>
                        <a:pt x="66" y="12"/>
                      </a:lnTo>
                      <a:lnTo>
                        <a:pt x="0" y="0"/>
                      </a:lnTo>
                      <a:lnTo>
                        <a:pt x="30" y="42"/>
                      </a:lnTo>
                      <a:lnTo>
                        <a:pt x="66" y="12"/>
                      </a:lnTo>
                      <a:close/>
                    </a:path>
                  </a:pathLst>
                </a:custGeom>
                <a:solidFill>
                  <a:srgbClr val="FF0066"/>
                </a:solidFill>
                <a:ln w="9525">
                  <a:noFill/>
                  <a:round/>
                  <a:headEnd/>
                  <a:tailEnd/>
                </a:ln>
              </p:spPr>
              <p:txBody>
                <a:bodyPr/>
                <a:lstStyle/>
                <a:p>
                  <a:pPr>
                    <a:defRPr/>
                  </a:pPr>
                  <a:endParaRPr lang="en-GB"/>
                </a:p>
              </p:txBody>
            </p:sp>
            <p:sp>
              <p:nvSpPr>
                <p:cNvPr id="1391657" name="Freeform 41"/>
                <p:cNvSpPr>
                  <a:spLocks/>
                </p:cNvSpPr>
                <p:nvPr/>
              </p:nvSpPr>
              <p:spPr bwMode="auto">
                <a:xfrm>
                  <a:off x="3568" y="2554"/>
                  <a:ext cx="81" cy="25"/>
                </a:xfrm>
                <a:custGeom>
                  <a:avLst/>
                  <a:gdLst/>
                  <a:ahLst/>
                  <a:cxnLst>
                    <a:cxn ang="0">
                      <a:pos x="21" y="26"/>
                    </a:cxn>
                    <a:cxn ang="0">
                      <a:pos x="59" y="8"/>
                    </a:cxn>
                    <a:cxn ang="0">
                      <a:pos x="15" y="0"/>
                    </a:cxn>
                    <a:cxn ang="0">
                      <a:pos x="0" y="42"/>
                    </a:cxn>
                    <a:cxn ang="0">
                      <a:pos x="44" y="49"/>
                    </a:cxn>
                    <a:cxn ang="0">
                      <a:pos x="82" y="31"/>
                    </a:cxn>
                    <a:cxn ang="0">
                      <a:pos x="44" y="49"/>
                    </a:cxn>
                    <a:cxn ang="0">
                      <a:pos x="76" y="56"/>
                    </a:cxn>
                    <a:cxn ang="0">
                      <a:pos x="82" y="31"/>
                    </a:cxn>
                    <a:cxn ang="0">
                      <a:pos x="21" y="26"/>
                    </a:cxn>
                  </a:cxnLst>
                  <a:rect l="0" t="0" r="r" b="b"/>
                  <a:pathLst>
                    <a:path w="82" h="56">
                      <a:moveTo>
                        <a:pt x="21" y="26"/>
                      </a:moveTo>
                      <a:lnTo>
                        <a:pt x="59" y="8"/>
                      </a:lnTo>
                      <a:lnTo>
                        <a:pt x="15" y="0"/>
                      </a:lnTo>
                      <a:lnTo>
                        <a:pt x="0" y="42"/>
                      </a:lnTo>
                      <a:lnTo>
                        <a:pt x="44" y="49"/>
                      </a:lnTo>
                      <a:lnTo>
                        <a:pt x="82" y="31"/>
                      </a:lnTo>
                      <a:lnTo>
                        <a:pt x="44" y="49"/>
                      </a:lnTo>
                      <a:lnTo>
                        <a:pt x="76" y="56"/>
                      </a:lnTo>
                      <a:lnTo>
                        <a:pt x="82" y="31"/>
                      </a:lnTo>
                      <a:lnTo>
                        <a:pt x="21" y="26"/>
                      </a:lnTo>
                      <a:close/>
                    </a:path>
                  </a:pathLst>
                </a:custGeom>
                <a:solidFill>
                  <a:srgbClr val="FF0066"/>
                </a:solidFill>
                <a:ln w="9525">
                  <a:noFill/>
                  <a:round/>
                  <a:headEnd/>
                  <a:tailEnd/>
                </a:ln>
              </p:spPr>
              <p:txBody>
                <a:bodyPr/>
                <a:lstStyle/>
                <a:p>
                  <a:pPr>
                    <a:defRPr/>
                  </a:pPr>
                  <a:endParaRPr lang="en-GB"/>
                </a:p>
              </p:txBody>
            </p:sp>
            <p:sp>
              <p:nvSpPr>
                <p:cNvPr id="1391658" name="Freeform 42"/>
                <p:cNvSpPr>
                  <a:spLocks/>
                </p:cNvSpPr>
                <p:nvPr/>
              </p:nvSpPr>
              <p:spPr bwMode="auto">
                <a:xfrm>
                  <a:off x="3587" y="2529"/>
                  <a:ext cx="72" cy="40"/>
                </a:xfrm>
                <a:custGeom>
                  <a:avLst/>
                  <a:gdLst/>
                  <a:ahLst/>
                  <a:cxnLst>
                    <a:cxn ang="0">
                      <a:pos x="59" y="26"/>
                    </a:cxn>
                    <a:cxn ang="0">
                      <a:pos x="8" y="39"/>
                    </a:cxn>
                    <a:cxn ang="0">
                      <a:pos x="0" y="71"/>
                    </a:cxn>
                    <a:cxn ang="0">
                      <a:pos x="61" y="76"/>
                    </a:cxn>
                    <a:cxn ang="0">
                      <a:pos x="69" y="44"/>
                    </a:cxn>
                    <a:cxn ang="0">
                      <a:pos x="17" y="57"/>
                    </a:cxn>
                    <a:cxn ang="0">
                      <a:pos x="59" y="26"/>
                    </a:cxn>
                    <a:cxn ang="0">
                      <a:pos x="17" y="0"/>
                    </a:cxn>
                    <a:cxn ang="0">
                      <a:pos x="8" y="39"/>
                    </a:cxn>
                    <a:cxn ang="0">
                      <a:pos x="59" y="26"/>
                    </a:cxn>
                  </a:cxnLst>
                  <a:rect l="0" t="0" r="r" b="b"/>
                  <a:pathLst>
                    <a:path w="69" h="76">
                      <a:moveTo>
                        <a:pt x="59" y="26"/>
                      </a:moveTo>
                      <a:lnTo>
                        <a:pt x="8" y="39"/>
                      </a:lnTo>
                      <a:lnTo>
                        <a:pt x="0" y="71"/>
                      </a:lnTo>
                      <a:lnTo>
                        <a:pt x="61" y="76"/>
                      </a:lnTo>
                      <a:lnTo>
                        <a:pt x="69" y="44"/>
                      </a:lnTo>
                      <a:lnTo>
                        <a:pt x="17" y="57"/>
                      </a:lnTo>
                      <a:lnTo>
                        <a:pt x="59" y="26"/>
                      </a:lnTo>
                      <a:lnTo>
                        <a:pt x="17" y="0"/>
                      </a:lnTo>
                      <a:lnTo>
                        <a:pt x="8" y="39"/>
                      </a:lnTo>
                      <a:lnTo>
                        <a:pt x="59" y="26"/>
                      </a:lnTo>
                      <a:close/>
                    </a:path>
                  </a:pathLst>
                </a:custGeom>
                <a:solidFill>
                  <a:srgbClr val="FF0066"/>
                </a:solidFill>
                <a:ln w="9525">
                  <a:noFill/>
                  <a:round/>
                  <a:headEnd/>
                  <a:tailEnd/>
                </a:ln>
              </p:spPr>
              <p:txBody>
                <a:bodyPr/>
                <a:lstStyle/>
                <a:p>
                  <a:pPr>
                    <a:defRPr/>
                  </a:pPr>
                  <a:endParaRPr lang="en-GB"/>
                </a:p>
              </p:txBody>
            </p:sp>
            <p:sp>
              <p:nvSpPr>
                <p:cNvPr id="1391659" name="Freeform 43"/>
                <p:cNvSpPr>
                  <a:spLocks/>
                </p:cNvSpPr>
                <p:nvPr/>
              </p:nvSpPr>
              <p:spPr bwMode="auto">
                <a:xfrm>
                  <a:off x="3606" y="2544"/>
                  <a:ext cx="76" cy="32"/>
                </a:xfrm>
                <a:custGeom>
                  <a:avLst/>
                  <a:gdLst/>
                  <a:ahLst/>
                  <a:cxnLst>
                    <a:cxn ang="0">
                      <a:pos x="21" y="23"/>
                    </a:cxn>
                    <a:cxn ang="0">
                      <a:pos x="71" y="16"/>
                    </a:cxn>
                    <a:cxn ang="0">
                      <a:pos x="42" y="0"/>
                    </a:cxn>
                    <a:cxn ang="0">
                      <a:pos x="0" y="31"/>
                    </a:cxn>
                    <a:cxn ang="0">
                      <a:pos x="29" y="48"/>
                    </a:cxn>
                    <a:cxn ang="0">
                      <a:pos x="78" y="41"/>
                    </a:cxn>
                    <a:cxn ang="0">
                      <a:pos x="29" y="48"/>
                    </a:cxn>
                    <a:cxn ang="0">
                      <a:pos x="59" y="66"/>
                    </a:cxn>
                    <a:cxn ang="0">
                      <a:pos x="78" y="41"/>
                    </a:cxn>
                    <a:cxn ang="0">
                      <a:pos x="21" y="23"/>
                    </a:cxn>
                  </a:cxnLst>
                  <a:rect l="0" t="0" r="r" b="b"/>
                  <a:pathLst>
                    <a:path w="78" h="66">
                      <a:moveTo>
                        <a:pt x="21" y="23"/>
                      </a:moveTo>
                      <a:lnTo>
                        <a:pt x="71" y="16"/>
                      </a:lnTo>
                      <a:lnTo>
                        <a:pt x="42" y="0"/>
                      </a:lnTo>
                      <a:lnTo>
                        <a:pt x="0" y="31"/>
                      </a:lnTo>
                      <a:lnTo>
                        <a:pt x="29" y="48"/>
                      </a:lnTo>
                      <a:lnTo>
                        <a:pt x="78" y="41"/>
                      </a:lnTo>
                      <a:lnTo>
                        <a:pt x="29" y="48"/>
                      </a:lnTo>
                      <a:lnTo>
                        <a:pt x="59" y="66"/>
                      </a:lnTo>
                      <a:lnTo>
                        <a:pt x="78" y="41"/>
                      </a:lnTo>
                      <a:lnTo>
                        <a:pt x="21" y="23"/>
                      </a:lnTo>
                      <a:close/>
                    </a:path>
                  </a:pathLst>
                </a:custGeom>
                <a:solidFill>
                  <a:srgbClr val="FF0066"/>
                </a:solidFill>
                <a:ln w="9525">
                  <a:noFill/>
                  <a:round/>
                  <a:headEnd/>
                  <a:tailEnd/>
                </a:ln>
              </p:spPr>
              <p:txBody>
                <a:bodyPr/>
                <a:lstStyle/>
                <a:p>
                  <a:pPr>
                    <a:defRPr/>
                  </a:pPr>
                  <a:endParaRPr lang="en-GB"/>
                </a:p>
              </p:txBody>
            </p:sp>
            <p:sp>
              <p:nvSpPr>
                <p:cNvPr id="1391660" name="Freeform 44"/>
                <p:cNvSpPr>
                  <a:spLocks/>
                </p:cNvSpPr>
                <p:nvPr/>
              </p:nvSpPr>
              <p:spPr bwMode="auto">
                <a:xfrm>
                  <a:off x="3625" y="2519"/>
                  <a:ext cx="81" cy="45"/>
                </a:xfrm>
                <a:custGeom>
                  <a:avLst/>
                  <a:gdLst/>
                  <a:ahLst/>
                  <a:cxnLst>
                    <a:cxn ang="0">
                      <a:pos x="80" y="43"/>
                    </a:cxn>
                    <a:cxn ang="0">
                      <a:pos x="23" y="42"/>
                    </a:cxn>
                    <a:cxn ang="0">
                      <a:pos x="0" y="72"/>
                    </a:cxn>
                    <a:cxn ang="0">
                      <a:pos x="57" y="90"/>
                    </a:cxn>
                    <a:cxn ang="0">
                      <a:pos x="80" y="60"/>
                    </a:cxn>
                    <a:cxn ang="0">
                      <a:pos x="23" y="59"/>
                    </a:cxn>
                    <a:cxn ang="0">
                      <a:pos x="80" y="43"/>
                    </a:cxn>
                    <a:cxn ang="0">
                      <a:pos x="54" y="0"/>
                    </a:cxn>
                    <a:cxn ang="0">
                      <a:pos x="23" y="42"/>
                    </a:cxn>
                    <a:cxn ang="0">
                      <a:pos x="80" y="43"/>
                    </a:cxn>
                  </a:cxnLst>
                  <a:rect l="0" t="0" r="r" b="b"/>
                  <a:pathLst>
                    <a:path w="80" h="90">
                      <a:moveTo>
                        <a:pt x="80" y="43"/>
                      </a:moveTo>
                      <a:lnTo>
                        <a:pt x="23" y="42"/>
                      </a:lnTo>
                      <a:lnTo>
                        <a:pt x="0" y="72"/>
                      </a:lnTo>
                      <a:lnTo>
                        <a:pt x="57" y="90"/>
                      </a:lnTo>
                      <a:lnTo>
                        <a:pt x="80" y="60"/>
                      </a:lnTo>
                      <a:lnTo>
                        <a:pt x="23" y="59"/>
                      </a:lnTo>
                      <a:lnTo>
                        <a:pt x="80" y="43"/>
                      </a:lnTo>
                      <a:lnTo>
                        <a:pt x="54" y="0"/>
                      </a:lnTo>
                      <a:lnTo>
                        <a:pt x="23" y="42"/>
                      </a:lnTo>
                      <a:lnTo>
                        <a:pt x="80" y="43"/>
                      </a:lnTo>
                      <a:close/>
                    </a:path>
                  </a:pathLst>
                </a:custGeom>
                <a:solidFill>
                  <a:srgbClr val="FF0066"/>
                </a:solidFill>
                <a:ln w="9525">
                  <a:noFill/>
                  <a:round/>
                  <a:headEnd/>
                  <a:tailEnd/>
                </a:ln>
              </p:spPr>
              <p:txBody>
                <a:bodyPr/>
                <a:lstStyle/>
                <a:p>
                  <a:pPr>
                    <a:defRPr/>
                  </a:pPr>
                  <a:endParaRPr lang="en-GB"/>
                </a:p>
              </p:txBody>
            </p:sp>
            <p:sp>
              <p:nvSpPr>
                <p:cNvPr id="1391661" name="Freeform 45"/>
                <p:cNvSpPr>
                  <a:spLocks/>
                </p:cNvSpPr>
                <p:nvPr/>
              </p:nvSpPr>
              <p:spPr bwMode="auto">
                <a:xfrm>
                  <a:off x="3649" y="2539"/>
                  <a:ext cx="76" cy="45"/>
                </a:xfrm>
                <a:custGeom>
                  <a:avLst/>
                  <a:gdLst/>
                  <a:ahLst/>
                  <a:cxnLst>
                    <a:cxn ang="0">
                      <a:pos x="21" y="28"/>
                    </a:cxn>
                    <a:cxn ang="0">
                      <a:pos x="76" y="30"/>
                    </a:cxn>
                    <a:cxn ang="0">
                      <a:pos x="57" y="0"/>
                    </a:cxn>
                    <a:cxn ang="0">
                      <a:pos x="0" y="16"/>
                    </a:cxn>
                    <a:cxn ang="0">
                      <a:pos x="19" y="46"/>
                    </a:cxn>
                    <a:cxn ang="0">
                      <a:pos x="75" y="48"/>
                    </a:cxn>
                    <a:cxn ang="0">
                      <a:pos x="19" y="46"/>
                    </a:cxn>
                    <a:cxn ang="0">
                      <a:pos x="46" y="86"/>
                    </a:cxn>
                    <a:cxn ang="0">
                      <a:pos x="75" y="48"/>
                    </a:cxn>
                    <a:cxn ang="0">
                      <a:pos x="21" y="28"/>
                    </a:cxn>
                  </a:cxnLst>
                  <a:rect l="0" t="0" r="r" b="b"/>
                  <a:pathLst>
                    <a:path w="76" h="86">
                      <a:moveTo>
                        <a:pt x="21" y="28"/>
                      </a:moveTo>
                      <a:lnTo>
                        <a:pt x="76" y="30"/>
                      </a:lnTo>
                      <a:lnTo>
                        <a:pt x="57" y="0"/>
                      </a:lnTo>
                      <a:lnTo>
                        <a:pt x="0" y="16"/>
                      </a:lnTo>
                      <a:lnTo>
                        <a:pt x="19" y="46"/>
                      </a:lnTo>
                      <a:lnTo>
                        <a:pt x="75" y="48"/>
                      </a:lnTo>
                      <a:lnTo>
                        <a:pt x="19" y="46"/>
                      </a:lnTo>
                      <a:lnTo>
                        <a:pt x="46" y="86"/>
                      </a:lnTo>
                      <a:lnTo>
                        <a:pt x="75" y="48"/>
                      </a:lnTo>
                      <a:lnTo>
                        <a:pt x="21" y="28"/>
                      </a:lnTo>
                      <a:close/>
                    </a:path>
                  </a:pathLst>
                </a:custGeom>
                <a:solidFill>
                  <a:srgbClr val="FF0066"/>
                </a:solidFill>
                <a:ln w="9525">
                  <a:noFill/>
                  <a:round/>
                  <a:headEnd/>
                  <a:tailEnd/>
                </a:ln>
              </p:spPr>
              <p:txBody>
                <a:bodyPr/>
                <a:lstStyle/>
                <a:p>
                  <a:pPr>
                    <a:defRPr/>
                  </a:pPr>
                  <a:endParaRPr lang="en-GB"/>
                </a:p>
              </p:txBody>
            </p:sp>
            <p:sp>
              <p:nvSpPr>
                <p:cNvPr id="1391662" name="Freeform 46"/>
                <p:cNvSpPr>
                  <a:spLocks/>
                </p:cNvSpPr>
                <p:nvPr/>
              </p:nvSpPr>
              <p:spPr bwMode="auto">
                <a:xfrm>
                  <a:off x="3668" y="2511"/>
                  <a:ext cx="86" cy="52"/>
                </a:xfrm>
                <a:custGeom>
                  <a:avLst/>
                  <a:gdLst/>
                  <a:ahLst/>
                  <a:cxnLst>
                    <a:cxn ang="0">
                      <a:pos x="84" y="58"/>
                    </a:cxn>
                    <a:cxn ang="0">
                      <a:pos x="27" y="51"/>
                    </a:cxn>
                    <a:cxn ang="0">
                      <a:pos x="0" y="84"/>
                    </a:cxn>
                    <a:cxn ang="0">
                      <a:pos x="54" y="104"/>
                    </a:cxn>
                    <a:cxn ang="0">
                      <a:pos x="80" y="72"/>
                    </a:cxn>
                    <a:cxn ang="0">
                      <a:pos x="23" y="65"/>
                    </a:cxn>
                    <a:cxn ang="0">
                      <a:pos x="84" y="58"/>
                    </a:cxn>
                    <a:cxn ang="0">
                      <a:pos x="67" y="0"/>
                    </a:cxn>
                    <a:cxn ang="0">
                      <a:pos x="27" y="51"/>
                    </a:cxn>
                    <a:cxn ang="0">
                      <a:pos x="84" y="58"/>
                    </a:cxn>
                  </a:cxnLst>
                  <a:rect l="0" t="0" r="r" b="b"/>
                  <a:pathLst>
                    <a:path w="84" h="104">
                      <a:moveTo>
                        <a:pt x="84" y="58"/>
                      </a:moveTo>
                      <a:lnTo>
                        <a:pt x="27" y="51"/>
                      </a:lnTo>
                      <a:lnTo>
                        <a:pt x="0" y="84"/>
                      </a:lnTo>
                      <a:lnTo>
                        <a:pt x="54" y="104"/>
                      </a:lnTo>
                      <a:lnTo>
                        <a:pt x="80" y="72"/>
                      </a:lnTo>
                      <a:lnTo>
                        <a:pt x="23" y="65"/>
                      </a:lnTo>
                      <a:lnTo>
                        <a:pt x="84" y="58"/>
                      </a:lnTo>
                      <a:lnTo>
                        <a:pt x="67" y="0"/>
                      </a:lnTo>
                      <a:lnTo>
                        <a:pt x="27" y="51"/>
                      </a:lnTo>
                      <a:lnTo>
                        <a:pt x="84" y="58"/>
                      </a:lnTo>
                      <a:close/>
                    </a:path>
                  </a:pathLst>
                </a:custGeom>
                <a:solidFill>
                  <a:srgbClr val="FF0066"/>
                </a:solidFill>
                <a:ln w="9525">
                  <a:noFill/>
                  <a:round/>
                  <a:headEnd/>
                  <a:tailEnd/>
                </a:ln>
              </p:spPr>
              <p:txBody>
                <a:bodyPr/>
                <a:lstStyle/>
                <a:p>
                  <a:pPr>
                    <a:defRPr/>
                  </a:pPr>
                  <a:endParaRPr lang="en-GB"/>
                </a:p>
              </p:txBody>
            </p:sp>
            <p:sp>
              <p:nvSpPr>
                <p:cNvPr id="1391663" name="Freeform 47"/>
                <p:cNvSpPr>
                  <a:spLocks/>
                </p:cNvSpPr>
                <p:nvPr/>
              </p:nvSpPr>
              <p:spPr bwMode="auto">
                <a:xfrm>
                  <a:off x="3692" y="2541"/>
                  <a:ext cx="72" cy="40"/>
                </a:xfrm>
                <a:custGeom>
                  <a:avLst/>
                  <a:gdLst/>
                  <a:ahLst/>
                  <a:cxnLst>
                    <a:cxn ang="0">
                      <a:pos x="17" y="22"/>
                    </a:cxn>
                    <a:cxn ang="0">
                      <a:pos x="71" y="32"/>
                    </a:cxn>
                    <a:cxn ang="0">
                      <a:pos x="61" y="0"/>
                    </a:cxn>
                    <a:cxn ang="0">
                      <a:pos x="0" y="7"/>
                    </a:cxn>
                    <a:cxn ang="0">
                      <a:pos x="10" y="40"/>
                    </a:cxn>
                    <a:cxn ang="0">
                      <a:pos x="63" y="50"/>
                    </a:cxn>
                    <a:cxn ang="0">
                      <a:pos x="10" y="40"/>
                    </a:cxn>
                    <a:cxn ang="0">
                      <a:pos x="21" y="80"/>
                    </a:cxn>
                    <a:cxn ang="0">
                      <a:pos x="63" y="50"/>
                    </a:cxn>
                    <a:cxn ang="0">
                      <a:pos x="17" y="22"/>
                    </a:cxn>
                  </a:cxnLst>
                  <a:rect l="0" t="0" r="r" b="b"/>
                  <a:pathLst>
                    <a:path w="71" h="80">
                      <a:moveTo>
                        <a:pt x="17" y="22"/>
                      </a:moveTo>
                      <a:lnTo>
                        <a:pt x="71" y="32"/>
                      </a:lnTo>
                      <a:lnTo>
                        <a:pt x="61" y="0"/>
                      </a:lnTo>
                      <a:lnTo>
                        <a:pt x="0" y="7"/>
                      </a:lnTo>
                      <a:lnTo>
                        <a:pt x="10" y="40"/>
                      </a:lnTo>
                      <a:lnTo>
                        <a:pt x="63" y="50"/>
                      </a:lnTo>
                      <a:lnTo>
                        <a:pt x="10" y="40"/>
                      </a:lnTo>
                      <a:lnTo>
                        <a:pt x="21" y="80"/>
                      </a:lnTo>
                      <a:lnTo>
                        <a:pt x="63" y="50"/>
                      </a:lnTo>
                      <a:lnTo>
                        <a:pt x="17" y="22"/>
                      </a:lnTo>
                      <a:close/>
                    </a:path>
                  </a:pathLst>
                </a:custGeom>
                <a:solidFill>
                  <a:srgbClr val="FF0066"/>
                </a:solidFill>
                <a:ln w="9525">
                  <a:noFill/>
                  <a:round/>
                  <a:headEnd/>
                  <a:tailEnd/>
                </a:ln>
              </p:spPr>
              <p:txBody>
                <a:bodyPr/>
                <a:lstStyle/>
                <a:p>
                  <a:pPr>
                    <a:defRPr/>
                  </a:pPr>
                  <a:endParaRPr lang="en-GB"/>
                </a:p>
              </p:txBody>
            </p:sp>
            <p:sp>
              <p:nvSpPr>
                <p:cNvPr id="1391664" name="Freeform 48"/>
                <p:cNvSpPr>
                  <a:spLocks/>
                </p:cNvSpPr>
                <p:nvPr/>
              </p:nvSpPr>
              <p:spPr bwMode="auto">
                <a:xfrm>
                  <a:off x="3711" y="2514"/>
                  <a:ext cx="100" cy="52"/>
                </a:xfrm>
                <a:custGeom>
                  <a:avLst/>
                  <a:gdLst/>
                  <a:ahLst/>
                  <a:cxnLst>
                    <a:cxn ang="0">
                      <a:pos x="90" y="65"/>
                    </a:cxn>
                    <a:cxn ang="0">
                      <a:pos x="36" y="48"/>
                    </a:cxn>
                    <a:cxn ang="0">
                      <a:pos x="0" y="74"/>
                    </a:cxn>
                    <a:cxn ang="0">
                      <a:pos x="46" y="102"/>
                    </a:cxn>
                    <a:cxn ang="0">
                      <a:pos x="82" y="76"/>
                    </a:cxn>
                    <a:cxn ang="0">
                      <a:pos x="29" y="59"/>
                    </a:cxn>
                    <a:cxn ang="0">
                      <a:pos x="90" y="65"/>
                    </a:cxn>
                    <a:cxn ang="0">
                      <a:pos x="101" y="0"/>
                    </a:cxn>
                    <a:cxn ang="0">
                      <a:pos x="36" y="48"/>
                    </a:cxn>
                    <a:cxn ang="0">
                      <a:pos x="90" y="65"/>
                    </a:cxn>
                  </a:cxnLst>
                  <a:rect l="0" t="0" r="r" b="b"/>
                  <a:pathLst>
                    <a:path w="101" h="102">
                      <a:moveTo>
                        <a:pt x="90" y="65"/>
                      </a:moveTo>
                      <a:lnTo>
                        <a:pt x="36" y="48"/>
                      </a:lnTo>
                      <a:lnTo>
                        <a:pt x="0" y="74"/>
                      </a:lnTo>
                      <a:lnTo>
                        <a:pt x="46" y="102"/>
                      </a:lnTo>
                      <a:lnTo>
                        <a:pt x="82" y="76"/>
                      </a:lnTo>
                      <a:lnTo>
                        <a:pt x="29" y="59"/>
                      </a:lnTo>
                      <a:lnTo>
                        <a:pt x="90" y="65"/>
                      </a:lnTo>
                      <a:lnTo>
                        <a:pt x="101" y="0"/>
                      </a:lnTo>
                      <a:lnTo>
                        <a:pt x="36" y="48"/>
                      </a:lnTo>
                      <a:lnTo>
                        <a:pt x="90" y="65"/>
                      </a:lnTo>
                      <a:close/>
                    </a:path>
                  </a:pathLst>
                </a:custGeom>
                <a:solidFill>
                  <a:srgbClr val="FF0066"/>
                </a:solidFill>
                <a:ln w="9525">
                  <a:noFill/>
                  <a:round/>
                  <a:headEnd/>
                  <a:tailEnd/>
                </a:ln>
              </p:spPr>
              <p:txBody>
                <a:bodyPr/>
                <a:lstStyle/>
                <a:p>
                  <a:pPr>
                    <a:defRPr/>
                  </a:pPr>
                  <a:endParaRPr lang="en-GB"/>
                </a:p>
              </p:txBody>
            </p:sp>
            <p:sp>
              <p:nvSpPr>
                <p:cNvPr id="1391665" name="Freeform 49"/>
                <p:cNvSpPr>
                  <a:spLocks/>
                </p:cNvSpPr>
                <p:nvPr/>
              </p:nvSpPr>
              <p:spPr bwMode="auto">
                <a:xfrm>
                  <a:off x="3726" y="2544"/>
                  <a:ext cx="72" cy="42"/>
                </a:xfrm>
                <a:custGeom>
                  <a:avLst/>
                  <a:gdLst/>
                  <a:ahLst/>
                  <a:cxnLst>
                    <a:cxn ang="0">
                      <a:pos x="24" y="26"/>
                    </a:cxn>
                    <a:cxn ang="0">
                      <a:pos x="68" y="47"/>
                    </a:cxn>
                    <a:cxn ang="0">
                      <a:pos x="76" y="6"/>
                    </a:cxn>
                    <a:cxn ang="0">
                      <a:pos x="15" y="0"/>
                    </a:cxn>
                    <a:cxn ang="0">
                      <a:pos x="7" y="42"/>
                    </a:cxn>
                    <a:cxn ang="0">
                      <a:pos x="51" y="63"/>
                    </a:cxn>
                    <a:cxn ang="0">
                      <a:pos x="7" y="42"/>
                    </a:cxn>
                    <a:cxn ang="0">
                      <a:pos x="0" y="84"/>
                    </a:cxn>
                    <a:cxn ang="0">
                      <a:pos x="51" y="63"/>
                    </a:cxn>
                    <a:cxn ang="0">
                      <a:pos x="24" y="26"/>
                    </a:cxn>
                  </a:cxnLst>
                  <a:rect l="0" t="0" r="r" b="b"/>
                  <a:pathLst>
                    <a:path w="76" h="84">
                      <a:moveTo>
                        <a:pt x="24" y="26"/>
                      </a:moveTo>
                      <a:lnTo>
                        <a:pt x="68" y="47"/>
                      </a:lnTo>
                      <a:lnTo>
                        <a:pt x="76" y="6"/>
                      </a:lnTo>
                      <a:lnTo>
                        <a:pt x="15" y="0"/>
                      </a:lnTo>
                      <a:lnTo>
                        <a:pt x="7" y="42"/>
                      </a:lnTo>
                      <a:lnTo>
                        <a:pt x="51" y="63"/>
                      </a:lnTo>
                      <a:lnTo>
                        <a:pt x="7" y="42"/>
                      </a:lnTo>
                      <a:lnTo>
                        <a:pt x="0" y="84"/>
                      </a:lnTo>
                      <a:lnTo>
                        <a:pt x="51" y="63"/>
                      </a:lnTo>
                      <a:lnTo>
                        <a:pt x="24" y="26"/>
                      </a:lnTo>
                      <a:close/>
                    </a:path>
                  </a:pathLst>
                </a:custGeom>
                <a:solidFill>
                  <a:srgbClr val="FF0066"/>
                </a:solidFill>
                <a:ln w="9525">
                  <a:noFill/>
                  <a:round/>
                  <a:headEnd/>
                  <a:tailEnd/>
                </a:ln>
              </p:spPr>
              <p:txBody>
                <a:bodyPr/>
                <a:lstStyle/>
                <a:p>
                  <a:pPr>
                    <a:defRPr/>
                  </a:pPr>
                  <a:endParaRPr lang="en-GB"/>
                </a:p>
              </p:txBody>
            </p:sp>
            <p:sp>
              <p:nvSpPr>
                <p:cNvPr id="1391666" name="Freeform 50"/>
                <p:cNvSpPr>
                  <a:spLocks/>
                </p:cNvSpPr>
                <p:nvPr/>
              </p:nvSpPr>
              <p:spPr bwMode="auto">
                <a:xfrm>
                  <a:off x="3750" y="2531"/>
                  <a:ext cx="134" cy="45"/>
                </a:xfrm>
                <a:custGeom>
                  <a:avLst/>
                  <a:gdLst/>
                  <a:ahLst/>
                  <a:cxnLst>
                    <a:cxn ang="0">
                      <a:pos x="96" y="57"/>
                    </a:cxn>
                    <a:cxn ang="0">
                      <a:pos x="54" y="30"/>
                    </a:cxn>
                    <a:cxn ang="0">
                      <a:pos x="0" y="49"/>
                    </a:cxn>
                    <a:cxn ang="0">
                      <a:pos x="27" y="86"/>
                    </a:cxn>
                    <a:cxn ang="0">
                      <a:pos x="80" y="66"/>
                    </a:cxn>
                    <a:cxn ang="0">
                      <a:pos x="39" y="39"/>
                    </a:cxn>
                    <a:cxn ang="0">
                      <a:pos x="96" y="57"/>
                    </a:cxn>
                    <a:cxn ang="0">
                      <a:pos x="134" y="0"/>
                    </a:cxn>
                    <a:cxn ang="0">
                      <a:pos x="54" y="30"/>
                    </a:cxn>
                    <a:cxn ang="0">
                      <a:pos x="96" y="57"/>
                    </a:cxn>
                  </a:cxnLst>
                  <a:rect l="0" t="0" r="r" b="b"/>
                  <a:pathLst>
                    <a:path w="134" h="86">
                      <a:moveTo>
                        <a:pt x="96" y="57"/>
                      </a:moveTo>
                      <a:lnTo>
                        <a:pt x="54" y="30"/>
                      </a:lnTo>
                      <a:lnTo>
                        <a:pt x="0" y="49"/>
                      </a:lnTo>
                      <a:lnTo>
                        <a:pt x="27" y="86"/>
                      </a:lnTo>
                      <a:lnTo>
                        <a:pt x="80" y="66"/>
                      </a:lnTo>
                      <a:lnTo>
                        <a:pt x="39" y="39"/>
                      </a:lnTo>
                      <a:lnTo>
                        <a:pt x="96" y="57"/>
                      </a:lnTo>
                      <a:lnTo>
                        <a:pt x="134" y="0"/>
                      </a:lnTo>
                      <a:lnTo>
                        <a:pt x="54" y="30"/>
                      </a:lnTo>
                      <a:lnTo>
                        <a:pt x="96" y="57"/>
                      </a:lnTo>
                      <a:close/>
                    </a:path>
                  </a:pathLst>
                </a:custGeom>
                <a:solidFill>
                  <a:srgbClr val="FF0066"/>
                </a:solidFill>
                <a:ln w="9525">
                  <a:noFill/>
                  <a:round/>
                  <a:headEnd/>
                  <a:tailEnd/>
                </a:ln>
              </p:spPr>
              <p:txBody>
                <a:bodyPr/>
                <a:lstStyle/>
                <a:p>
                  <a:pPr>
                    <a:defRPr/>
                  </a:pPr>
                  <a:endParaRPr lang="en-GB"/>
                </a:p>
              </p:txBody>
            </p:sp>
            <p:sp>
              <p:nvSpPr>
                <p:cNvPr id="1391667" name="Freeform 51"/>
                <p:cNvSpPr>
                  <a:spLocks/>
                </p:cNvSpPr>
                <p:nvPr/>
              </p:nvSpPr>
              <p:spPr bwMode="auto">
                <a:xfrm>
                  <a:off x="3731" y="2554"/>
                  <a:ext cx="115" cy="37"/>
                </a:xfrm>
                <a:custGeom>
                  <a:avLst/>
                  <a:gdLst/>
                  <a:ahLst/>
                  <a:cxnLst>
                    <a:cxn ang="0">
                      <a:pos x="50" y="27"/>
                    </a:cxn>
                    <a:cxn ang="0">
                      <a:pos x="84" y="57"/>
                    </a:cxn>
                    <a:cxn ang="0">
                      <a:pos x="111" y="18"/>
                    </a:cxn>
                    <a:cxn ang="0">
                      <a:pos x="54" y="0"/>
                    </a:cxn>
                    <a:cxn ang="0">
                      <a:pos x="27" y="39"/>
                    </a:cxn>
                    <a:cxn ang="0">
                      <a:pos x="61" y="69"/>
                    </a:cxn>
                    <a:cxn ang="0">
                      <a:pos x="27" y="39"/>
                    </a:cxn>
                    <a:cxn ang="0">
                      <a:pos x="0" y="77"/>
                    </a:cxn>
                    <a:cxn ang="0">
                      <a:pos x="61" y="69"/>
                    </a:cxn>
                    <a:cxn ang="0">
                      <a:pos x="50" y="27"/>
                    </a:cxn>
                  </a:cxnLst>
                  <a:rect l="0" t="0" r="r" b="b"/>
                  <a:pathLst>
                    <a:path w="111" h="77">
                      <a:moveTo>
                        <a:pt x="50" y="27"/>
                      </a:moveTo>
                      <a:lnTo>
                        <a:pt x="84" y="57"/>
                      </a:lnTo>
                      <a:lnTo>
                        <a:pt x="111" y="18"/>
                      </a:lnTo>
                      <a:lnTo>
                        <a:pt x="54" y="0"/>
                      </a:lnTo>
                      <a:lnTo>
                        <a:pt x="27" y="39"/>
                      </a:lnTo>
                      <a:lnTo>
                        <a:pt x="61" y="69"/>
                      </a:lnTo>
                      <a:lnTo>
                        <a:pt x="27" y="39"/>
                      </a:lnTo>
                      <a:lnTo>
                        <a:pt x="0" y="77"/>
                      </a:lnTo>
                      <a:lnTo>
                        <a:pt x="61" y="69"/>
                      </a:lnTo>
                      <a:lnTo>
                        <a:pt x="50" y="27"/>
                      </a:lnTo>
                      <a:close/>
                    </a:path>
                  </a:pathLst>
                </a:custGeom>
                <a:solidFill>
                  <a:srgbClr val="FF0066"/>
                </a:solidFill>
                <a:ln w="9525">
                  <a:noFill/>
                  <a:round/>
                  <a:headEnd/>
                  <a:tailEnd/>
                </a:ln>
              </p:spPr>
              <p:txBody>
                <a:bodyPr/>
                <a:lstStyle/>
                <a:p>
                  <a:pPr>
                    <a:defRPr/>
                  </a:pPr>
                  <a:endParaRPr lang="en-GB"/>
                </a:p>
              </p:txBody>
            </p:sp>
            <p:sp>
              <p:nvSpPr>
                <p:cNvPr id="1391668" name="Freeform 52"/>
                <p:cNvSpPr>
                  <a:spLocks/>
                </p:cNvSpPr>
                <p:nvPr/>
              </p:nvSpPr>
              <p:spPr bwMode="auto">
                <a:xfrm>
                  <a:off x="3783" y="2554"/>
                  <a:ext cx="172" cy="32"/>
                </a:xfrm>
                <a:custGeom>
                  <a:avLst/>
                  <a:gdLst/>
                  <a:ahLst/>
                  <a:cxnLst>
                    <a:cxn ang="0">
                      <a:pos x="87" y="51"/>
                    </a:cxn>
                    <a:cxn ang="0">
                      <a:pos x="61" y="15"/>
                    </a:cxn>
                    <a:cxn ang="0">
                      <a:pos x="0" y="22"/>
                    </a:cxn>
                    <a:cxn ang="0">
                      <a:pos x="11" y="64"/>
                    </a:cxn>
                    <a:cxn ang="0">
                      <a:pos x="72" y="56"/>
                    </a:cxn>
                    <a:cxn ang="0">
                      <a:pos x="45" y="20"/>
                    </a:cxn>
                    <a:cxn ang="0">
                      <a:pos x="87" y="51"/>
                    </a:cxn>
                    <a:cxn ang="0">
                      <a:pos x="173" y="0"/>
                    </a:cxn>
                    <a:cxn ang="0">
                      <a:pos x="61" y="15"/>
                    </a:cxn>
                    <a:cxn ang="0">
                      <a:pos x="87" y="51"/>
                    </a:cxn>
                  </a:cxnLst>
                  <a:rect l="0" t="0" r="r" b="b"/>
                  <a:pathLst>
                    <a:path w="173" h="64">
                      <a:moveTo>
                        <a:pt x="87" y="51"/>
                      </a:moveTo>
                      <a:lnTo>
                        <a:pt x="61" y="15"/>
                      </a:lnTo>
                      <a:lnTo>
                        <a:pt x="0" y="22"/>
                      </a:lnTo>
                      <a:lnTo>
                        <a:pt x="11" y="64"/>
                      </a:lnTo>
                      <a:lnTo>
                        <a:pt x="72" y="56"/>
                      </a:lnTo>
                      <a:lnTo>
                        <a:pt x="45" y="20"/>
                      </a:lnTo>
                      <a:lnTo>
                        <a:pt x="87" y="51"/>
                      </a:lnTo>
                      <a:lnTo>
                        <a:pt x="173" y="0"/>
                      </a:lnTo>
                      <a:lnTo>
                        <a:pt x="61" y="15"/>
                      </a:lnTo>
                      <a:lnTo>
                        <a:pt x="87" y="51"/>
                      </a:lnTo>
                      <a:close/>
                    </a:path>
                  </a:pathLst>
                </a:custGeom>
                <a:solidFill>
                  <a:srgbClr val="FF0066"/>
                </a:solidFill>
                <a:ln w="9525">
                  <a:noFill/>
                  <a:round/>
                  <a:headEnd/>
                  <a:tailEnd/>
                </a:ln>
              </p:spPr>
              <p:txBody>
                <a:bodyPr/>
                <a:lstStyle/>
                <a:p>
                  <a:pPr>
                    <a:defRPr/>
                  </a:pPr>
                  <a:endParaRPr lang="en-GB"/>
                </a:p>
              </p:txBody>
            </p:sp>
            <p:sp>
              <p:nvSpPr>
                <p:cNvPr id="1391669" name="Freeform 53"/>
                <p:cNvSpPr>
                  <a:spLocks/>
                </p:cNvSpPr>
                <p:nvPr/>
              </p:nvSpPr>
              <p:spPr bwMode="auto">
                <a:xfrm>
                  <a:off x="3740" y="2564"/>
                  <a:ext cx="129" cy="32"/>
                </a:xfrm>
                <a:custGeom>
                  <a:avLst/>
                  <a:gdLst/>
                  <a:ahLst/>
                  <a:cxnLst>
                    <a:cxn ang="0">
                      <a:pos x="74" y="21"/>
                    </a:cxn>
                    <a:cxn ang="0">
                      <a:pos x="88" y="57"/>
                    </a:cxn>
                    <a:cxn ang="0">
                      <a:pos x="131" y="31"/>
                    </a:cxn>
                    <a:cxn ang="0">
                      <a:pos x="89" y="0"/>
                    </a:cxn>
                    <a:cxn ang="0">
                      <a:pos x="46" y="26"/>
                    </a:cxn>
                    <a:cxn ang="0">
                      <a:pos x="59" y="62"/>
                    </a:cxn>
                    <a:cxn ang="0">
                      <a:pos x="46" y="26"/>
                    </a:cxn>
                    <a:cxn ang="0">
                      <a:pos x="0" y="52"/>
                    </a:cxn>
                    <a:cxn ang="0">
                      <a:pos x="59" y="62"/>
                    </a:cxn>
                    <a:cxn ang="0">
                      <a:pos x="74" y="21"/>
                    </a:cxn>
                  </a:cxnLst>
                  <a:rect l="0" t="0" r="r" b="b"/>
                  <a:pathLst>
                    <a:path w="131" h="62">
                      <a:moveTo>
                        <a:pt x="74" y="21"/>
                      </a:moveTo>
                      <a:lnTo>
                        <a:pt x="88" y="57"/>
                      </a:lnTo>
                      <a:lnTo>
                        <a:pt x="131" y="31"/>
                      </a:lnTo>
                      <a:lnTo>
                        <a:pt x="89" y="0"/>
                      </a:lnTo>
                      <a:lnTo>
                        <a:pt x="46" y="26"/>
                      </a:lnTo>
                      <a:lnTo>
                        <a:pt x="59" y="62"/>
                      </a:lnTo>
                      <a:lnTo>
                        <a:pt x="46" y="26"/>
                      </a:lnTo>
                      <a:lnTo>
                        <a:pt x="0" y="52"/>
                      </a:lnTo>
                      <a:lnTo>
                        <a:pt x="59" y="62"/>
                      </a:lnTo>
                      <a:lnTo>
                        <a:pt x="74" y="21"/>
                      </a:lnTo>
                      <a:close/>
                    </a:path>
                  </a:pathLst>
                </a:custGeom>
                <a:solidFill>
                  <a:srgbClr val="FF0066"/>
                </a:solidFill>
                <a:ln w="9525">
                  <a:noFill/>
                  <a:round/>
                  <a:headEnd/>
                  <a:tailEnd/>
                </a:ln>
              </p:spPr>
              <p:txBody>
                <a:bodyPr/>
                <a:lstStyle/>
                <a:p>
                  <a:pPr>
                    <a:defRPr/>
                  </a:pPr>
                  <a:endParaRPr lang="en-GB"/>
                </a:p>
              </p:txBody>
            </p:sp>
            <p:sp>
              <p:nvSpPr>
                <p:cNvPr id="1391670" name="Freeform 54"/>
                <p:cNvSpPr>
                  <a:spLocks/>
                </p:cNvSpPr>
                <p:nvPr/>
              </p:nvSpPr>
              <p:spPr bwMode="auto">
                <a:xfrm>
                  <a:off x="3797" y="2573"/>
                  <a:ext cx="129" cy="25"/>
                </a:xfrm>
                <a:custGeom>
                  <a:avLst/>
                  <a:gdLst/>
                  <a:ahLst/>
                  <a:cxnLst>
                    <a:cxn ang="0">
                      <a:pos x="78" y="46"/>
                    </a:cxn>
                    <a:cxn ang="0">
                      <a:pos x="67" y="9"/>
                    </a:cxn>
                    <a:cxn ang="0">
                      <a:pos x="15" y="0"/>
                    </a:cxn>
                    <a:cxn ang="0">
                      <a:pos x="0" y="41"/>
                    </a:cxn>
                    <a:cxn ang="0">
                      <a:pos x="51" y="50"/>
                    </a:cxn>
                    <a:cxn ang="0">
                      <a:pos x="40" y="13"/>
                    </a:cxn>
                    <a:cxn ang="0">
                      <a:pos x="78" y="46"/>
                    </a:cxn>
                    <a:cxn ang="0">
                      <a:pos x="130" y="20"/>
                    </a:cxn>
                    <a:cxn ang="0">
                      <a:pos x="67" y="9"/>
                    </a:cxn>
                    <a:cxn ang="0">
                      <a:pos x="78" y="46"/>
                    </a:cxn>
                  </a:cxnLst>
                  <a:rect l="0" t="0" r="r" b="b"/>
                  <a:pathLst>
                    <a:path w="130" h="50">
                      <a:moveTo>
                        <a:pt x="78" y="46"/>
                      </a:moveTo>
                      <a:lnTo>
                        <a:pt x="67" y="9"/>
                      </a:lnTo>
                      <a:lnTo>
                        <a:pt x="15" y="0"/>
                      </a:lnTo>
                      <a:lnTo>
                        <a:pt x="0" y="41"/>
                      </a:lnTo>
                      <a:lnTo>
                        <a:pt x="51" y="50"/>
                      </a:lnTo>
                      <a:lnTo>
                        <a:pt x="40" y="13"/>
                      </a:lnTo>
                      <a:lnTo>
                        <a:pt x="78" y="46"/>
                      </a:lnTo>
                      <a:lnTo>
                        <a:pt x="130" y="20"/>
                      </a:lnTo>
                      <a:lnTo>
                        <a:pt x="67" y="9"/>
                      </a:lnTo>
                      <a:lnTo>
                        <a:pt x="78" y="46"/>
                      </a:lnTo>
                      <a:close/>
                    </a:path>
                  </a:pathLst>
                </a:custGeom>
                <a:solidFill>
                  <a:srgbClr val="FF0066"/>
                </a:solidFill>
                <a:ln w="9525">
                  <a:noFill/>
                  <a:round/>
                  <a:headEnd/>
                  <a:tailEnd/>
                </a:ln>
              </p:spPr>
              <p:txBody>
                <a:bodyPr/>
                <a:lstStyle/>
                <a:p>
                  <a:pPr>
                    <a:defRPr/>
                  </a:pPr>
                  <a:endParaRPr lang="en-GB"/>
                </a:p>
              </p:txBody>
            </p:sp>
            <p:sp>
              <p:nvSpPr>
                <p:cNvPr id="1391671" name="Freeform 55"/>
                <p:cNvSpPr>
                  <a:spLocks/>
                </p:cNvSpPr>
                <p:nvPr/>
              </p:nvSpPr>
              <p:spPr bwMode="auto">
                <a:xfrm>
                  <a:off x="3754" y="2581"/>
                  <a:ext cx="119" cy="30"/>
                </a:xfrm>
                <a:custGeom>
                  <a:avLst/>
                  <a:gdLst/>
                  <a:ahLst/>
                  <a:cxnLst>
                    <a:cxn ang="0">
                      <a:pos x="73" y="20"/>
                    </a:cxn>
                    <a:cxn ang="0">
                      <a:pos x="78" y="57"/>
                    </a:cxn>
                    <a:cxn ang="0">
                      <a:pos x="122" y="33"/>
                    </a:cxn>
                    <a:cxn ang="0">
                      <a:pos x="84" y="0"/>
                    </a:cxn>
                    <a:cxn ang="0">
                      <a:pos x="40" y="23"/>
                    </a:cxn>
                    <a:cxn ang="0">
                      <a:pos x="46" y="59"/>
                    </a:cxn>
                    <a:cxn ang="0">
                      <a:pos x="40" y="23"/>
                    </a:cxn>
                    <a:cxn ang="0">
                      <a:pos x="0" y="44"/>
                    </a:cxn>
                    <a:cxn ang="0">
                      <a:pos x="46" y="59"/>
                    </a:cxn>
                    <a:cxn ang="0">
                      <a:pos x="73" y="20"/>
                    </a:cxn>
                  </a:cxnLst>
                  <a:rect l="0" t="0" r="r" b="b"/>
                  <a:pathLst>
                    <a:path w="122" h="59">
                      <a:moveTo>
                        <a:pt x="73" y="20"/>
                      </a:moveTo>
                      <a:lnTo>
                        <a:pt x="78" y="57"/>
                      </a:lnTo>
                      <a:lnTo>
                        <a:pt x="122" y="33"/>
                      </a:lnTo>
                      <a:lnTo>
                        <a:pt x="84" y="0"/>
                      </a:lnTo>
                      <a:lnTo>
                        <a:pt x="40" y="23"/>
                      </a:lnTo>
                      <a:lnTo>
                        <a:pt x="46" y="59"/>
                      </a:lnTo>
                      <a:lnTo>
                        <a:pt x="40" y="23"/>
                      </a:lnTo>
                      <a:lnTo>
                        <a:pt x="0" y="44"/>
                      </a:lnTo>
                      <a:lnTo>
                        <a:pt x="46" y="59"/>
                      </a:lnTo>
                      <a:lnTo>
                        <a:pt x="73" y="20"/>
                      </a:lnTo>
                      <a:close/>
                    </a:path>
                  </a:pathLst>
                </a:custGeom>
                <a:solidFill>
                  <a:srgbClr val="FF0066"/>
                </a:solidFill>
                <a:ln w="9525">
                  <a:noFill/>
                  <a:round/>
                  <a:headEnd/>
                  <a:tailEnd/>
                </a:ln>
              </p:spPr>
              <p:txBody>
                <a:bodyPr/>
                <a:lstStyle/>
                <a:p>
                  <a:pPr>
                    <a:defRPr/>
                  </a:pPr>
                  <a:endParaRPr lang="en-GB"/>
                </a:p>
              </p:txBody>
            </p:sp>
            <p:sp>
              <p:nvSpPr>
                <p:cNvPr id="1391672" name="Freeform 56"/>
                <p:cNvSpPr>
                  <a:spLocks/>
                </p:cNvSpPr>
                <p:nvPr/>
              </p:nvSpPr>
              <p:spPr bwMode="auto">
                <a:xfrm>
                  <a:off x="3797" y="2591"/>
                  <a:ext cx="143" cy="27"/>
                </a:xfrm>
                <a:custGeom>
                  <a:avLst/>
                  <a:gdLst/>
                  <a:ahLst/>
                  <a:cxnLst>
                    <a:cxn ang="0">
                      <a:pos x="65" y="55"/>
                    </a:cxn>
                    <a:cxn ang="0">
                      <a:pos x="70" y="15"/>
                    </a:cxn>
                    <a:cxn ang="0">
                      <a:pos x="27" y="0"/>
                    </a:cxn>
                    <a:cxn ang="0">
                      <a:pos x="0" y="39"/>
                    </a:cxn>
                    <a:cxn ang="0">
                      <a:pos x="44" y="54"/>
                    </a:cxn>
                    <a:cxn ang="0">
                      <a:pos x="49" y="13"/>
                    </a:cxn>
                    <a:cxn ang="0">
                      <a:pos x="65" y="55"/>
                    </a:cxn>
                    <a:cxn ang="0">
                      <a:pos x="143" y="38"/>
                    </a:cxn>
                    <a:cxn ang="0">
                      <a:pos x="70" y="15"/>
                    </a:cxn>
                    <a:cxn ang="0">
                      <a:pos x="65" y="55"/>
                    </a:cxn>
                  </a:cxnLst>
                  <a:rect l="0" t="0" r="r" b="b"/>
                  <a:pathLst>
                    <a:path w="143" h="55">
                      <a:moveTo>
                        <a:pt x="65" y="55"/>
                      </a:moveTo>
                      <a:lnTo>
                        <a:pt x="70" y="15"/>
                      </a:lnTo>
                      <a:lnTo>
                        <a:pt x="27" y="0"/>
                      </a:lnTo>
                      <a:lnTo>
                        <a:pt x="0" y="39"/>
                      </a:lnTo>
                      <a:lnTo>
                        <a:pt x="44" y="54"/>
                      </a:lnTo>
                      <a:lnTo>
                        <a:pt x="49" y="13"/>
                      </a:lnTo>
                      <a:lnTo>
                        <a:pt x="65" y="55"/>
                      </a:lnTo>
                      <a:lnTo>
                        <a:pt x="143" y="38"/>
                      </a:lnTo>
                      <a:lnTo>
                        <a:pt x="70" y="15"/>
                      </a:lnTo>
                      <a:lnTo>
                        <a:pt x="65" y="55"/>
                      </a:lnTo>
                      <a:close/>
                    </a:path>
                  </a:pathLst>
                </a:custGeom>
                <a:solidFill>
                  <a:srgbClr val="FF0066"/>
                </a:solidFill>
                <a:ln w="9525">
                  <a:noFill/>
                  <a:round/>
                  <a:headEnd/>
                  <a:tailEnd/>
                </a:ln>
              </p:spPr>
              <p:txBody>
                <a:bodyPr/>
                <a:lstStyle/>
                <a:p>
                  <a:pPr>
                    <a:defRPr/>
                  </a:pPr>
                  <a:endParaRPr lang="en-GB"/>
                </a:p>
              </p:txBody>
            </p:sp>
            <p:sp>
              <p:nvSpPr>
                <p:cNvPr id="1391673" name="Freeform 57"/>
                <p:cNvSpPr>
                  <a:spLocks/>
                </p:cNvSpPr>
                <p:nvPr/>
              </p:nvSpPr>
              <p:spPr bwMode="auto">
                <a:xfrm>
                  <a:off x="3740" y="2598"/>
                  <a:ext cx="124" cy="27"/>
                </a:xfrm>
                <a:custGeom>
                  <a:avLst/>
                  <a:gdLst/>
                  <a:ahLst/>
                  <a:cxnLst>
                    <a:cxn ang="0">
                      <a:pos x="84" y="17"/>
                    </a:cxn>
                    <a:cxn ang="0">
                      <a:pos x="70" y="54"/>
                    </a:cxn>
                    <a:cxn ang="0">
                      <a:pos x="126" y="42"/>
                    </a:cxn>
                    <a:cxn ang="0">
                      <a:pos x="110" y="0"/>
                    </a:cxn>
                    <a:cxn ang="0">
                      <a:pos x="55" y="12"/>
                    </a:cxn>
                    <a:cxn ang="0">
                      <a:pos x="42" y="48"/>
                    </a:cxn>
                    <a:cxn ang="0">
                      <a:pos x="55" y="12"/>
                    </a:cxn>
                    <a:cxn ang="0">
                      <a:pos x="0" y="24"/>
                    </a:cxn>
                    <a:cxn ang="0">
                      <a:pos x="42" y="48"/>
                    </a:cxn>
                    <a:cxn ang="0">
                      <a:pos x="84" y="17"/>
                    </a:cxn>
                  </a:cxnLst>
                  <a:rect l="0" t="0" r="r" b="b"/>
                  <a:pathLst>
                    <a:path w="126" h="54">
                      <a:moveTo>
                        <a:pt x="84" y="17"/>
                      </a:moveTo>
                      <a:lnTo>
                        <a:pt x="70" y="54"/>
                      </a:lnTo>
                      <a:lnTo>
                        <a:pt x="126" y="42"/>
                      </a:lnTo>
                      <a:lnTo>
                        <a:pt x="110" y="0"/>
                      </a:lnTo>
                      <a:lnTo>
                        <a:pt x="55" y="12"/>
                      </a:lnTo>
                      <a:lnTo>
                        <a:pt x="42" y="48"/>
                      </a:lnTo>
                      <a:lnTo>
                        <a:pt x="55" y="12"/>
                      </a:lnTo>
                      <a:lnTo>
                        <a:pt x="0" y="24"/>
                      </a:lnTo>
                      <a:lnTo>
                        <a:pt x="42" y="48"/>
                      </a:lnTo>
                      <a:lnTo>
                        <a:pt x="84" y="17"/>
                      </a:lnTo>
                      <a:close/>
                    </a:path>
                  </a:pathLst>
                </a:custGeom>
                <a:solidFill>
                  <a:srgbClr val="FF0066"/>
                </a:solidFill>
                <a:ln w="9525">
                  <a:noFill/>
                  <a:round/>
                  <a:headEnd/>
                  <a:tailEnd/>
                </a:ln>
              </p:spPr>
              <p:txBody>
                <a:bodyPr/>
                <a:lstStyle/>
                <a:p>
                  <a:pPr>
                    <a:defRPr/>
                  </a:pPr>
                  <a:endParaRPr lang="en-GB"/>
                </a:p>
              </p:txBody>
            </p:sp>
            <p:sp>
              <p:nvSpPr>
                <p:cNvPr id="1391674" name="Freeform 58"/>
                <p:cNvSpPr>
                  <a:spLocks/>
                </p:cNvSpPr>
                <p:nvPr/>
              </p:nvSpPr>
              <p:spPr bwMode="auto">
                <a:xfrm>
                  <a:off x="3778" y="2606"/>
                  <a:ext cx="153" cy="35"/>
                </a:xfrm>
                <a:custGeom>
                  <a:avLst/>
                  <a:gdLst/>
                  <a:ahLst/>
                  <a:cxnLst>
                    <a:cxn ang="0">
                      <a:pos x="57" y="60"/>
                    </a:cxn>
                    <a:cxn ang="0">
                      <a:pos x="80" y="24"/>
                    </a:cxn>
                    <a:cxn ang="0">
                      <a:pos x="42" y="0"/>
                    </a:cxn>
                    <a:cxn ang="0">
                      <a:pos x="0" y="31"/>
                    </a:cxn>
                    <a:cxn ang="0">
                      <a:pos x="38" y="55"/>
                    </a:cxn>
                    <a:cxn ang="0">
                      <a:pos x="61" y="18"/>
                    </a:cxn>
                    <a:cxn ang="0">
                      <a:pos x="57" y="60"/>
                    </a:cxn>
                    <a:cxn ang="0">
                      <a:pos x="152" y="66"/>
                    </a:cxn>
                    <a:cxn ang="0">
                      <a:pos x="80" y="24"/>
                    </a:cxn>
                    <a:cxn ang="0">
                      <a:pos x="57" y="60"/>
                    </a:cxn>
                  </a:cxnLst>
                  <a:rect l="0" t="0" r="r" b="b"/>
                  <a:pathLst>
                    <a:path w="152" h="66">
                      <a:moveTo>
                        <a:pt x="57" y="60"/>
                      </a:moveTo>
                      <a:lnTo>
                        <a:pt x="80" y="24"/>
                      </a:lnTo>
                      <a:lnTo>
                        <a:pt x="42" y="0"/>
                      </a:lnTo>
                      <a:lnTo>
                        <a:pt x="0" y="31"/>
                      </a:lnTo>
                      <a:lnTo>
                        <a:pt x="38" y="55"/>
                      </a:lnTo>
                      <a:lnTo>
                        <a:pt x="61" y="18"/>
                      </a:lnTo>
                      <a:lnTo>
                        <a:pt x="57" y="60"/>
                      </a:lnTo>
                      <a:lnTo>
                        <a:pt x="152" y="66"/>
                      </a:lnTo>
                      <a:lnTo>
                        <a:pt x="80" y="24"/>
                      </a:lnTo>
                      <a:lnTo>
                        <a:pt x="57" y="60"/>
                      </a:lnTo>
                      <a:close/>
                    </a:path>
                  </a:pathLst>
                </a:custGeom>
                <a:solidFill>
                  <a:srgbClr val="FF0066"/>
                </a:solidFill>
                <a:ln w="9525">
                  <a:noFill/>
                  <a:round/>
                  <a:headEnd/>
                  <a:tailEnd/>
                </a:ln>
              </p:spPr>
              <p:txBody>
                <a:bodyPr/>
                <a:lstStyle/>
                <a:p>
                  <a:pPr>
                    <a:defRPr/>
                  </a:pPr>
                  <a:endParaRPr lang="en-GB"/>
                </a:p>
              </p:txBody>
            </p:sp>
            <p:sp>
              <p:nvSpPr>
                <p:cNvPr id="1391675" name="Freeform 59"/>
                <p:cNvSpPr>
                  <a:spLocks/>
                </p:cNvSpPr>
                <p:nvPr/>
              </p:nvSpPr>
              <p:spPr bwMode="auto">
                <a:xfrm>
                  <a:off x="3745" y="2611"/>
                  <a:ext cx="96" cy="25"/>
                </a:xfrm>
                <a:custGeom>
                  <a:avLst/>
                  <a:gdLst/>
                  <a:ahLst/>
                  <a:cxnLst>
                    <a:cxn ang="0">
                      <a:pos x="70" y="20"/>
                    </a:cxn>
                    <a:cxn ang="0">
                      <a:pos x="38" y="45"/>
                    </a:cxn>
                    <a:cxn ang="0">
                      <a:pos x="93" y="49"/>
                    </a:cxn>
                    <a:cxn ang="0">
                      <a:pos x="97" y="7"/>
                    </a:cxn>
                    <a:cxn ang="0">
                      <a:pos x="42" y="3"/>
                    </a:cxn>
                    <a:cxn ang="0">
                      <a:pos x="9" y="28"/>
                    </a:cxn>
                    <a:cxn ang="0">
                      <a:pos x="42" y="3"/>
                    </a:cxn>
                    <a:cxn ang="0">
                      <a:pos x="0" y="0"/>
                    </a:cxn>
                    <a:cxn ang="0">
                      <a:pos x="9" y="28"/>
                    </a:cxn>
                    <a:cxn ang="0">
                      <a:pos x="70" y="20"/>
                    </a:cxn>
                  </a:cxnLst>
                  <a:rect l="0" t="0" r="r" b="b"/>
                  <a:pathLst>
                    <a:path w="97" h="49">
                      <a:moveTo>
                        <a:pt x="70" y="20"/>
                      </a:moveTo>
                      <a:lnTo>
                        <a:pt x="38" y="45"/>
                      </a:lnTo>
                      <a:lnTo>
                        <a:pt x="93" y="49"/>
                      </a:lnTo>
                      <a:lnTo>
                        <a:pt x="97" y="7"/>
                      </a:lnTo>
                      <a:lnTo>
                        <a:pt x="42" y="3"/>
                      </a:lnTo>
                      <a:lnTo>
                        <a:pt x="9" y="28"/>
                      </a:lnTo>
                      <a:lnTo>
                        <a:pt x="42" y="3"/>
                      </a:lnTo>
                      <a:lnTo>
                        <a:pt x="0" y="0"/>
                      </a:lnTo>
                      <a:lnTo>
                        <a:pt x="9" y="28"/>
                      </a:lnTo>
                      <a:lnTo>
                        <a:pt x="70" y="20"/>
                      </a:lnTo>
                      <a:close/>
                    </a:path>
                  </a:pathLst>
                </a:custGeom>
                <a:solidFill>
                  <a:srgbClr val="FF0066"/>
                </a:solidFill>
                <a:ln w="9525">
                  <a:noFill/>
                  <a:round/>
                  <a:headEnd/>
                  <a:tailEnd/>
                </a:ln>
              </p:spPr>
              <p:txBody>
                <a:bodyPr/>
                <a:lstStyle/>
                <a:p>
                  <a:pPr>
                    <a:defRPr/>
                  </a:pPr>
                  <a:endParaRPr lang="en-GB"/>
                </a:p>
              </p:txBody>
            </p:sp>
            <p:sp>
              <p:nvSpPr>
                <p:cNvPr id="1391676" name="Freeform 60"/>
                <p:cNvSpPr>
                  <a:spLocks/>
                </p:cNvSpPr>
                <p:nvPr/>
              </p:nvSpPr>
              <p:spPr bwMode="auto">
                <a:xfrm>
                  <a:off x="3754" y="2623"/>
                  <a:ext cx="81" cy="35"/>
                </a:xfrm>
                <a:custGeom>
                  <a:avLst/>
                  <a:gdLst/>
                  <a:ahLst/>
                  <a:cxnLst>
                    <a:cxn ang="0">
                      <a:pos x="23" y="48"/>
                    </a:cxn>
                    <a:cxn ang="0">
                      <a:pos x="69" y="26"/>
                    </a:cxn>
                    <a:cxn ang="0">
                      <a:pos x="61" y="0"/>
                    </a:cxn>
                    <a:cxn ang="0">
                      <a:pos x="0" y="8"/>
                    </a:cxn>
                    <a:cxn ang="0">
                      <a:pos x="8" y="34"/>
                    </a:cxn>
                    <a:cxn ang="0">
                      <a:pos x="53" y="12"/>
                    </a:cxn>
                    <a:cxn ang="0">
                      <a:pos x="23" y="48"/>
                    </a:cxn>
                    <a:cxn ang="0">
                      <a:pos x="82" y="71"/>
                    </a:cxn>
                    <a:cxn ang="0">
                      <a:pos x="69" y="26"/>
                    </a:cxn>
                    <a:cxn ang="0">
                      <a:pos x="23" y="48"/>
                    </a:cxn>
                  </a:cxnLst>
                  <a:rect l="0" t="0" r="r" b="b"/>
                  <a:pathLst>
                    <a:path w="82" h="71">
                      <a:moveTo>
                        <a:pt x="23" y="48"/>
                      </a:moveTo>
                      <a:lnTo>
                        <a:pt x="69" y="26"/>
                      </a:lnTo>
                      <a:lnTo>
                        <a:pt x="61" y="0"/>
                      </a:lnTo>
                      <a:lnTo>
                        <a:pt x="0" y="8"/>
                      </a:lnTo>
                      <a:lnTo>
                        <a:pt x="8" y="34"/>
                      </a:lnTo>
                      <a:lnTo>
                        <a:pt x="53" y="12"/>
                      </a:lnTo>
                      <a:lnTo>
                        <a:pt x="23" y="48"/>
                      </a:lnTo>
                      <a:lnTo>
                        <a:pt x="82" y="71"/>
                      </a:lnTo>
                      <a:lnTo>
                        <a:pt x="69" y="26"/>
                      </a:lnTo>
                      <a:lnTo>
                        <a:pt x="23" y="48"/>
                      </a:lnTo>
                      <a:close/>
                    </a:path>
                  </a:pathLst>
                </a:custGeom>
                <a:solidFill>
                  <a:srgbClr val="FF0066"/>
                </a:solidFill>
                <a:ln w="9525">
                  <a:noFill/>
                  <a:round/>
                  <a:headEnd/>
                  <a:tailEnd/>
                </a:ln>
              </p:spPr>
              <p:txBody>
                <a:bodyPr/>
                <a:lstStyle/>
                <a:p>
                  <a:pPr>
                    <a:defRPr/>
                  </a:pPr>
                  <a:endParaRPr lang="en-GB"/>
                </a:p>
              </p:txBody>
            </p:sp>
            <p:sp>
              <p:nvSpPr>
                <p:cNvPr id="1391677" name="Freeform 61"/>
                <p:cNvSpPr>
                  <a:spLocks/>
                </p:cNvSpPr>
                <p:nvPr/>
              </p:nvSpPr>
              <p:spPr bwMode="auto">
                <a:xfrm>
                  <a:off x="3735" y="2618"/>
                  <a:ext cx="72" cy="27"/>
                </a:xfrm>
                <a:custGeom>
                  <a:avLst/>
                  <a:gdLst/>
                  <a:ahLst/>
                  <a:cxnLst>
                    <a:cxn ang="0">
                      <a:pos x="15" y="44"/>
                    </a:cxn>
                    <a:cxn ang="0">
                      <a:pos x="0" y="40"/>
                    </a:cxn>
                    <a:cxn ang="0">
                      <a:pos x="42" y="55"/>
                    </a:cxn>
                    <a:cxn ang="0">
                      <a:pos x="72" y="19"/>
                    </a:cxn>
                    <a:cxn ang="0">
                      <a:pos x="31" y="3"/>
                    </a:cxn>
                    <a:cxn ang="0">
                      <a:pos x="15" y="0"/>
                    </a:cxn>
                    <a:cxn ang="0">
                      <a:pos x="31" y="3"/>
                    </a:cxn>
                    <a:cxn ang="0">
                      <a:pos x="23" y="0"/>
                    </a:cxn>
                    <a:cxn ang="0">
                      <a:pos x="15" y="0"/>
                    </a:cxn>
                    <a:cxn ang="0">
                      <a:pos x="15" y="44"/>
                    </a:cxn>
                  </a:cxnLst>
                  <a:rect l="0" t="0" r="r" b="b"/>
                  <a:pathLst>
                    <a:path w="72" h="55">
                      <a:moveTo>
                        <a:pt x="15" y="44"/>
                      </a:moveTo>
                      <a:lnTo>
                        <a:pt x="0" y="40"/>
                      </a:lnTo>
                      <a:lnTo>
                        <a:pt x="42" y="55"/>
                      </a:lnTo>
                      <a:lnTo>
                        <a:pt x="72" y="19"/>
                      </a:lnTo>
                      <a:lnTo>
                        <a:pt x="31" y="3"/>
                      </a:lnTo>
                      <a:lnTo>
                        <a:pt x="15" y="0"/>
                      </a:lnTo>
                      <a:lnTo>
                        <a:pt x="31" y="3"/>
                      </a:lnTo>
                      <a:lnTo>
                        <a:pt x="23" y="0"/>
                      </a:lnTo>
                      <a:lnTo>
                        <a:pt x="15" y="0"/>
                      </a:lnTo>
                      <a:lnTo>
                        <a:pt x="15" y="44"/>
                      </a:lnTo>
                      <a:close/>
                    </a:path>
                  </a:pathLst>
                </a:custGeom>
                <a:solidFill>
                  <a:srgbClr val="FF0066"/>
                </a:solidFill>
                <a:ln w="9525">
                  <a:noFill/>
                  <a:round/>
                  <a:headEnd/>
                  <a:tailEnd/>
                </a:ln>
              </p:spPr>
              <p:txBody>
                <a:bodyPr/>
                <a:lstStyle/>
                <a:p>
                  <a:pPr>
                    <a:defRPr/>
                  </a:pPr>
                  <a:endParaRPr lang="en-GB"/>
                </a:p>
              </p:txBody>
            </p:sp>
            <p:sp>
              <p:nvSpPr>
                <p:cNvPr id="1391678" name="Freeform 62"/>
                <p:cNvSpPr>
                  <a:spLocks/>
                </p:cNvSpPr>
                <p:nvPr/>
              </p:nvSpPr>
              <p:spPr bwMode="auto">
                <a:xfrm>
                  <a:off x="3616" y="2618"/>
                  <a:ext cx="134" cy="22"/>
                </a:xfrm>
                <a:custGeom>
                  <a:avLst/>
                  <a:gdLst/>
                  <a:ahLst/>
                  <a:cxnLst>
                    <a:cxn ang="0">
                      <a:pos x="26" y="41"/>
                    </a:cxn>
                    <a:cxn ang="0">
                      <a:pos x="13" y="44"/>
                    </a:cxn>
                    <a:cxn ang="0">
                      <a:pos x="133" y="44"/>
                    </a:cxn>
                    <a:cxn ang="0">
                      <a:pos x="133" y="0"/>
                    </a:cxn>
                    <a:cxn ang="0">
                      <a:pos x="13" y="0"/>
                    </a:cxn>
                    <a:cxn ang="0">
                      <a:pos x="0" y="2"/>
                    </a:cxn>
                    <a:cxn ang="0">
                      <a:pos x="13" y="0"/>
                    </a:cxn>
                    <a:cxn ang="0">
                      <a:pos x="7" y="1"/>
                    </a:cxn>
                    <a:cxn ang="0">
                      <a:pos x="0" y="2"/>
                    </a:cxn>
                    <a:cxn ang="0">
                      <a:pos x="26" y="41"/>
                    </a:cxn>
                  </a:cxnLst>
                  <a:rect l="0" t="0" r="r" b="b"/>
                  <a:pathLst>
                    <a:path w="133" h="44">
                      <a:moveTo>
                        <a:pt x="26" y="41"/>
                      </a:moveTo>
                      <a:lnTo>
                        <a:pt x="13" y="44"/>
                      </a:lnTo>
                      <a:lnTo>
                        <a:pt x="133" y="44"/>
                      </a:lnTo>
                      <a:lnTo>
                        <a:pt x="133" y="0"/>
                      </a:lnTo>
                      <a:lnTo>
                        <a:pt x="13" y="0"/>
                      </a:lnTo>
                      <a:lnTo>
                        <a:pt x="0" y="2"/>
                      </a:lnTo>
                      <a:lnTo>
                        <a:pt x="13" y="0"/>
                      </a:lnTo>
                      <a:lnTo>
                        <a:pt x="7" y="1"/>
                      </a:lnTo>
                      <a:lnTo>
                        <a:pt x="0" y="2"/>
                      </a:lnTo>
                      <a:lnTo>
                        <a:pt x="26" y="41"/>
                      </a:lnTo>
                      <a:close/>
                    </a:path>
                  </a:pathLst>
                </a:custGeom>
                <a:solidFill>
                  <a:srgbClr val="FF0066"/>
                </a:solidFill>
                <a:ln w="9525">
                  <a:noFill/>
                  <a:round/>
                  <a:headEnd/>
                  <a:tailEnd/>
                </a:ln>
              </p:spPr>
              <p:txBody>
                <a:bodyPr/>
                <a:lstStyle/>
                <a:p>
                  <a:pPr>
                    <a:defRPr/>
                  </a:pPr>
                  <a:endParaRPr lang="en-GB"/>
                </a:p>
              </p:txBody>
            </p:sp>
            <p:sp>
              <p:nvSpPr>
                <p:cNvPr id="1391679" name="Freeform 63"/>
                <p:cNvSpPr>
                  <a:spLocks/>
                </p:cNvSpPr>
                <p:nvPr/>
              </p:nvSpPr>
              <p:spPr bwMode="auto">
                <a:xfrm>
                  <a:off x="3525" y="2621"/>
                  <a:ext cx="119" cy="37"/>
                </a:xfrm>
                <a:custGeom>
                  <a:avLst/>
                  <a:gdLst/>
                  <a:ahLst/>
                  <a:cxnLst>
                    <a:cxn ang="0">
                      <a:pos x="19" y="33"/>
                    </a:cxn>
                    <a:cxn ang="0">
                      <a:pos x="63" y="57"/>
                    </a:cxn>
                    <a:cxn ang="0">
                      <a:pos x="116" y="39"/>
                    </a:cxn>
                    <a:cxn ang="0">
                      <a:pos x="90" y="0"/>
                    </a:cxn>
                    <a:cxn ang="0">
                      <a:pos x="36" y="18"/>
                    </a:cxn>
                    <a:cxn ang="0">
                      <a:pos x="80" y="43"/>
                    </a:cxn>
                    <a:cxn ang="0">
                      <a:pos x="19" y="33"/>
                    </a:cxn>
                    <a:cxn ang="0">
                      <a:pos x="0" y="78"/>
                    </a:cxn>
                    <a:cxn ang="0">
                      <a:pos x="63" y="57"/>
                    </a:cxn>
                    <a:cxn ang="0">
                      <a:pos x="19" y="33"/>
                    </a:cxn>
                  </a:cxnLst>
                  <a:rect l="0" t="0" r="r" b="b"/>
                  <a:pathLst>
                    <a:path w="116" h="78">
                      <a:moveTo>
                        <a:pt x="19" y="33"/>
                      </a:moveTo>
                      <a:lnTo>
                        <a:pt x="63" y="57"/>
                      </a:lnTo>
                      <a:lnTo>
                        <a:pt x="116" y="39"/>
                      </a:lnTo>
                      <a:lnTo>
                        <a:pt x="90" y="0"/>
                      </a:lnTo>
                      <a:lnTo>
                        <a:pt x="36" y="18"/>
                      </a:lnTo>
                      <a:lnTo>
                        <a:pt x="80" y="43"/>
                      </a:lnTo>
                      <a:lnTo>
                        <a:pt x="19" y="33"/>
                      </a:lnTo>
                      <a:lnTo>
                        <a:pt x="0" y="78"/>
                      </a:lnTo>
                      <a:lnTo>
                        <a:pt x="63" y="57"/>
                      </a:lnTo>
                      <a:lnTo>
                        <a:pt x="19" y="33"/>
                      </a:lnTo>
                      <a:close/>
                    </a:path>
                  </a:pathLst>
                </a:custGeom>
                <a:solidFill>
                  <a:srgbClr val="FF0066"/>
                </a:solidFill>
                <a:ln w="9525">
                  <a:noFill/>
                  <a:round/>
                  <a:headEnd/>
                  <a:tailEnd/>
                </a:ln>
              </p:spPr>
              <p:txBody>
                <a:bodyPr/>
                <a:lstStyle/>
                <a:p>
                  <a:pPr>
                    <a:defRPr/>
                  </a:pPr>
                  <a:endParaRPr lang="en-GB"/>
                </a:p>
              </p:txBody>
            </p:sp>
            <p:sp>
              <p:nvSpPr>
                <p:cNvPr id="1391680" name="Freeform 64"/>
                <p:cNvSpPr>
                  <a:spLocks/>
                </p:cNvSpPr>
                <p:nvPr/>
              </p:nvSpPr>
              <p:spPr bwMode="auto">
                <a:xfrm>
                  <a:off x="3544" y="2601"/>
                  <a:ext cx="96" cy="40"/>
                </a:xfrm>
                <a:custGeom>
                  <a:avLst/>
                  <a:gdLst/>
                  <a:ahLst/>
                  <a:cxnLst>
                    <a:cxn ang="0">
                      <a:pos x="57" y="53"/>
                    </a:cxn>
                    <a:cxn ang="0">
                      <a:pos x="17" y="27"/>
                    </a:cxn>
                    <a:cxn ang="0">
                      <a:pos x="0" y="69"/>
                    </a:cxn>
                    <a:cxn ang="0">
                      <a:pos x="61" y="79"/>
                    </a:cxn>
                    <a:cxn ang="0">
                      <a:pos x="78" y="37"/>
                    </a:cxn>
                    <a:cxn ang="0">
                      <a:pos x="38" y="11"/>
                    </a:cxn>
                    <a:cxn ang="0">
                      <a:pos x="78" y="37"/>
                    </a:cxn>
                    <a:cxn ang="0">
                      <a:pos x="94" y="0"/>
                    </a:cxn>
                    <a:cxn ang="0">
                      <a:pos x="38" y="11"/>
                    </a:cxn>
                    <a:cxn ang="0">
                      <a:pos x="57" y="53"/>
                    </a:cxn>
                  </a:cxnLst>
                  <a:rect l="0" t="0" r="r" b="b"/>
                  <a:pathLst>
                    <a:path w="94" h="79">
                      <a:moveTo>
                        <a:pt x="57" y="53"/>
                      </a:moveTo>
                      <a:lnTo>
                        <a:pt x="17" y="27"/>
                      </a:lnTo>
                      <a:lnTo>
                        <a:pt x="0" y="69"/>
                      </a:lnTo>
                      <a:lnTo>
                        <a:pt x="61" y="79"/>
                      </a:lnTo>
                      <a:lnTo>
                        <a:pt x="78" y="37"/>
                      </a:lnTo>
                      <a:lnTo>
                        <a:pt x="38" y="11"/>
                      </a:lnTo>
                      <a:lnTo>
                        <a:pt x="78" y="37"/>
                      </a:lnTo>
                      <a:lnTo>
                        <a:pt x="94" y="0"/>
                      </a:lnTo>
                      <a:lnTo>
                        <a:pt x="38" y="11"/>
                      </a:lnTo>
                      <a:lnTo>
                        <a:pt x="57" y="53"/>
                      </a:lnTo>
                      <a:close/>
                    </a:path>
                  </a:pathLst>
                </a:custGeom>
                <a:solidFill>
                  <a:srgbClr val="FF0066"/>
                </a:solidFill>
                <a:ln w="9525">
                  <a:noFill/>
                  <a:round/>
                  <a:headEnd/>
                  <a:tailEnd/>
                </a:ln>
              </p:spPr>
              <p:txBody>
                <a:bodyPr/>
                <a:lstStyle/>
                <a:p>
                  <a:pPr>
                    <a:defRPr/>
                  </a:pPr>
                  <a:endParaRPr lang="en-GB"/>
                </a:p>
              </p:txBody>
            </p:sp>
            <p:sp>
              <p:nvSpPr>
                <p:cNvPr id="1391681" name="Freeform 65"/>
                <p:cNvSpPr>
                  <a:spLocks/>
                </p:cNvSpPr>
                <p:nvPr/>
              </p:nvSpPr>
              <p:spPr bwMode="auto">
                <a:xfrm>
                  <a:off x="3492" y="2608"/>
                  <a:ext cx="110" cy="32"/>
                </a:xfrm>
                <a:custGeom>
                  <a:avLst/>
                  <a:gdLst/>
                  <a:ahLst/>
                  <a:cxnLst>
                    <a:cxn ang="0">
                      <a:pos x="30" y="21"/>
                    </a:cxn>
                    <a:cxn ang="0">
                      <a:pos x="68" y="51"/>
                    </a:cxn>
                    <a:cxn ang="0">
                      <a:pos x="110" y="42"/>
                    </a:cxn>
                    <a:cxn ang="0">
                      <a:pos x="91" y="0"/>
                    </a:cxn>
                    <a:cxn ang="0">
                      <a:pos x="49" y="10"/>
                    </a:cxn>
                    <a:cxn ang="0">
                      <a:pos x="87" y="39"/>
                    </a:cxn>
                    <a:cxn ang="0">
                      <a:pos x="30" y="21"/>
                    </a:cxn>
                    <a:cxn ang="0">
                      <a:pos x="0" y="65"/>
                    </a:cxn>
                    <a:cxn ang="0">
                      <a:pos x="68" y="51"/>
                    </a:cxn>
                    <a:cxn ang="0">
                      <a:pos x="30" y="21"/>
                    </a:cxn>
                  </a:cxnLst>
                  <a:rect l="0" t="0" r="r" b="b"/>
                  <a:pathLst>
                    <a:path w="110" h="65">
                      <a:moveTo>
                        <a:pt x="30" y="21"/>
                      </a:moveTo>
                      <a:lnTo>
                        <a:pt x="68" y="51"/>
                      </a:lnTo>
                      <a:lnTo>
                        <a:pt x="110" y="42"/>
                      </a:lnTo>
                      <a:lnTo>
                        <a:pt x="91" y="0"/>
                      </a:lnTo>
                      <a:lnTo>
                        <a:pt x="49" y="10"/>
                      </a:lnTo>
                      <a:lnTo>
                        <a:pt x="87" y="39"/>
                      </a:lnTo>
                      <a:lnTo>
                        <a:pt x="30" y="21"/>
                      </a:lnTo>
                      <a:lnTo>
                        <a:pt x="0" y="65"/>
                      </a:lnTo>
                      <a:lnTo>
                        <a:pt x="68" y="51"/>
                      </a:lnTo>
                      <a:lnTo>
                        <a:pt x="30" y="21"/>
                      </a:lnTo>
                      <a:close/>
                    </a:path>
                  </a:pathLst>
                </a:custGeom>
                <a:solidFill>
                  <a:srgbClr val="FF0066"/>
                </a:solidFill>
                <a:ln w="9525">
                  <a:noFill/>
                  <a:round/>
                  <a:headEnd/>
                  <a:tailEnd/>
                </a:ln>
              </p:spPr>
              <p:txBody>
                <a:bodyPr/>
                <a:lstStyle/>
                <a:p>
                  <a:pPr>
                    <a:defRPr/>
                  </a:pPr>
                  <a:endParaRPr lang="en-GB"/>
                </a:p>
              </p:txBody>
            </p:sp>
            <p:sp>
              <p:nvSpPr>
                <p:cNvPr id="1391682" name="Freeform 66"/>
                <p:cNvSpPr>
                  <a:spLocks/>
                </p:cNvSpPr>
                <p:nvPr/>
              </p:nvSpPr>
              <p:spPr bwMode="auto">
                <a:xfrm>
                  <a:off x="3525" y="2593"/>
                  <a:ext cx="96" cy="32"/>
                </a:xfrm>
                <a:custGeom>
                  <a:avLst/>
                  <a:gdLst/>
                  <a:ahLst/>
                  <a:cxnLst>
                    <a:cxn ang="0">
                      <a:pos x="50" y="42"/>
                    </a:cxn>
                    <a:cxn ang="0">
                      <a:pos x="25" y="12"/>
                    </a:cxn>
                    <a:cxn ang="0">
                      <a:pos x="0" y="48"/>
                    </a:cxn>
                    <a:cxn ang="0">
                      <a:pos x="57" y="66"/>
                    </a:cxn>
                    <a:cxn ang="0">
                      <a:pos x="82" y="30"/>
                    </a:cxn>
                    <a:cxn ang="0">
                      <a:pos x="57" y="0"/>
                    </a:cxn>
                    <a:cxn ang="0">
                      <a:pos x="82" y="30"/>
                    </a:cxn>
                    <a:cxn ang="0">
                      <a:pos x="99" y="4"/>
                    </a:cxn>
                    <a:cxn ang="0">
                      <a:pos x="57" y="0"/>
                    </a:cxn>
                    <a:cxn ang="0">
                      <a:pos x="50" y="42"/>
                    </a:cxn>
                  </a:cxnLst>
                  <a:rect l="0" t="0" r="r" b="b"/>
                  <a:pathLst>
                    <a:path w="99" h="66">
                      <a:moveTo>
                        <a:pt x="50" y="42"/>
                      </a:moveTo>
                      <a:lnTo>
                        <a:pt x="25" y="12"/>
                      </a:lnTo>
                      <a:lnTo>
                        <a:pt x="0" y="48"/>
                      </a:lnTo>
                      <a:lnTo>
                        <a:pt x="57" y="66"/>
                      </a:lnTo>
                      <a:lnTo>
                        <a:pt x="82" y="30"/>
                      </a:lnTo>
                      <a:lnTo>
                        <a:pt x="57" y="0"/>
                      </a:lnTo>
                      <a:lnTo>
                        <a:pt x="82" y="30"/>
                      </a:lnTo>
                      <a:lnTo>
                        <a:pt x="99" y="4"/>
                      </a:lnTo>
                      <a:lnTo>
                        <a:pt x="57" y="0"/>
                      </a:lnTo>
                      <a:lnTo>
                        <a:pt x="50" y="42"/>
                      </a:lnTo>
                      <a:close/>
                    </a:path>
                  </a:pathLst>
                </a:custGeom>
                <a:solidFill>
                  <a:srgbClr val="FF0066"/>
                </a:solidFill>
                <a:ln w="9525">
                  <a:noFill/>
                  <a:round/>
                  <a:headEnd/>
                  <a:tailEnd/>
                </a:ln>
              </p:spPr>
              <p:txBody>
                <a:bodyPr/>
                <a:lstStyle/>
                <a:p>
                  <a:pPr>
                    <a:defRPr/>
                  </a:pPr>
                  <a:endParaRPr lang="en-GB"/>
                </a:p>
              </p:txBody>
            </p:sp>
            <p:sp>
              <p:nvSpPr>
                <p:cNvPr id="1391683" name="Freeform 67"/>
                <p:cNvSpPr>
                  <a:spLocks/>
                </p:cNvSpPr>
                <p:nvPr/>
              </p:nvSpPr>
              <p:spPr bwMode="auto">
                <a:xfrm>
                  <a:off x="3449" y="2591"/>
                  <a:ext cx="129" cy="25"/>
                </a:xfrm>
                <a:custGeom>
                  <a:avLst/>
                  <a:gdLst/>
                  <a:ahLst/>
                  <a:cxnLst>
                    <a:cxn ang="0">
                      <a:pos x="69" y="3"/>
                    </a:cxn>
                    <a:cxn ang="0">
                      <a:pos x="82" y="42"/>
                    </a:cxn>
                    <a:cxn ang="0">
                      <a:pos x="124" y="46"/>
                    </a:cxn>
                    <a:cxn ang="0">
                      <a:pos x="131" y="4"/>
                    </a:cxn>
                    <a:cxn ang="0">
                      <a:pos x="89" y="0"/>
                    </a:cxn>
                    <a:cxn ang="0">
                      <a:pos x="103" y="39"/>
                    </a:cxn>
                    <a:cxn ang="0">
                      <a:pos x="69" y="3"/>
                    </a:cxn>
                    <a:cxn ang="0">
                      <a:pos x="0" y="34"/>
                    </a:cxn>
                    <a:cxn ang="0">
                      <a:pos x="82" y="42"/>
                    </a:cxn>
                    <a:cxn ang="0">
                      <a:pos x="69" y="3"/>
                    </a:cxn>
                  </a:cxnLst>
                  <a:rect l="0" t="0" r="r" b="b"/>
                  <a:pathLst>
                    <a:path w="131" h="46">
                      <a:moveTo>
                        <a:pt x="69" y="3"/>
                      </a:moveTo>
                      <a:lnTo>
                        <a:pt x="82" y="42"/>
                      </a:lnTo>
                      <a:lnTo>
                        <a:pt x="124" y="46"/>
                      </a:lnTo>
                      <a:lnTo>
                        <a:pt x="131" y="4"/>
                      </a:lnTo>
                      <a:lnTo>
                        <a:pt x="89" y="0"/>
                      </a:lnTo>
                      <a:lnTo>
                        <a:pt x="103" y="39"/>
                      </a:lnTo>
                      <a:lnTo>
                        <a:pt x="69" y="3"/>
                      </a:lnTo>
                      <a:lnTo>
                        <a:pt x="0" y="34"/>
                      </a:lnTo>
                      <a:lnTo>
                        <a:pt x="82" y="42"/>
                      </a:lnTo>
                      <a:lnTo>
                        <a:pt x="69" y="3"/>
                      </a:lnTo>
                      <a:close/>
                    </a:path>
                  </a:pathLst>
                </a:custGeom>
                <a:solidFill>
                  <a:srgbClr val="FF0066"/>
                </a:solidFill>
                <a:ln w="9525">
                  <a:noFill/>
                  <a:round/>
                  <a:headEnd/>
                  <a:tailEnd/>
                </a:ln>
              </p:spPr>
              <p:txBody>
                <a:bodyPr/>
                <a:lstStyle/>
                <a:p>
                  <a:pPr>
                    <a:defRPr/>
                  </a:pPr>
                  <a:endParaRPr lang="en-GB"/>
                </a:p>
              </p:txBody>
            </p:sp>
            <p:sp>
              <p:nvSpPr>
                <p:cNvPr id="1391684" name="Freeform 68"/>
                <p:cNvSpPr>
                  <a:spLocks/>
                </p:cNvSpPr>
                <p:nvPr/>
              </p:nvSpPr>
              <p:spPr bwMode="auto">
                <a:xfrm>
                  <a:off x="3515" y="2583"/>
                  <a:ext cx="115" cy="27"/>
                </a:xfrm>
                <a:custGeom>
                  <a:avLst/>
                  <a:gdLst/>
                  <a:ahLst/>
                  <a:cxnLst>
                    <a:cxn ang="0">
                      <a:pos x="40" y="35"/>
                    </a:cxn>
                    <a:cxn ang="0">
                      <a:pos x="41" y="0"/>
                    </a:cxn>
                    <a:cxn ang="0">
                      <a:pos x="0" y="20"/>
                    </a:cxn>
                    <a:cxn ang="0">
                      <a:pos x="34" y="56"/>
                    </a:cxn>
                    <a:cxn ang="0">
                      <a:pos x="76" y="37"/>
                    </a:cxn>
                    <a:cxn ang="0">
                      <a:pos x="78" y="2"/>
                    </a:cxn>
                    <a:cxn ang="0">
                      <a:pos x="76" y="37"/>
                    </a:cxn>
                    <a:cxn ang="0">
                      <a:pos x="112" y="19"/>
                    </a:cxn>
                    <a:cxn ang="0">
                      <a:pos x="78" y="2"/>
                    </a:cxn>
                    <a:cxn ang="0">
                      <a:pos x="40" y="35"/>
                    </a:cxn>
                  </a:cxnLst>
                  <a:rect l="0" t="0" r="r" b="b"/>
                  <a:pathLst>
                    <a:path w="112" h="56">
                      <a:moveTo>
                        <a:pt x="40" y="35"/>
                      </a:moveTo>
                      <a:lnTo>
                        <a:pt x="41" y="0"/>
                      </a:lnTo>
                      <a:lnTo>
                        <a:pt x="0" y="20"/>
                      </a:lnTo>
                      <a:lnTo>
                        <a:pt x="34" y="56"/>
                      </a:lnTo>
                      <a:lnTo>
                        <a:pt x="76" y="37"/>
                      </a:lnTo>
                      <a:lnTo>
                        <a:pt x="78" y="2"/>
                      </a:lnTo>
                      <a:lnTo>
                        <a:pt x="76" y="37"/>
                      </a:lnTo>
                      <a:lnTo>
                        <a:pt x="112" y="19"/>
                      </a:lnTo>
                      <a:lnTo>
                        <a:pt x="78" y="2"/>
                      </a:lnTo>
                      <a:lnTo>
                        <a:pt x="40" y="35"/>
                      </a:lnTo>
                      <a:close/>
                    </a:path>
                  </a:pathLst>
                </a:custGeom>
                <a:solidFill>
                  <a:srgbClr val="FF0066"/>
                </a:solidFill>
                <a:ln w="9525">
                  <a:noFill/>
                  <a:round/>
                  <a:headEnd/>
                  <a:tailEnd/>
                </a:ln>
              </p:spPr>
              <p:txBody>
                <a:bodyPr/>
                <a:lstStyle/>
                <a:p>
                  <a:pPr>
                    <a:defRPr/>
                  </a:pPr>
                  <a:endParaRPr lang="en-GB"/>
                </a:p>
              </p:txBody>
            </p:sp>
            <p:sp>
              <p:nvSpPr>
                <p:cNvPr id="1391685" name="Freeform 69"/>
                <p:cNvSpPr>
                  <a:spLocks/>
                </p:cNvSpPr>
                <p:nvPr/>
              </p:nvSpPr>
              <p:spPr bwMode="auto">
                <a:xfrm>
                  <a:off x="3492" y="2576"/>
                  <a:ext cx="105" cy="25"/>
                </a:xfrm>
                <a:custGeom>
                  <a:avLst/>
                  <a:gdLst/>
                  <a:ahLst/>
                  <a:cxnLst>
                    <a:cxn ang="0">
                      <a:pos x="40" y="0"/>
                    </a:cxn>
                    <a:cxn ang="0">
                      <a:pos x="36" y="35"/>
                    </a:cxn>
                    <a:cxn ang="0">
                      <a:pos x="65" y="50"/>
                    </a:cxn>
                    <a:cxn ang="0">
                      <a:pos x="103" y="17"/>
                    </a:cxn>
                    <a:cxn ang="0">
                      <a:pos x="74" y="1"/>
                    </a:cxn>
                    <a:cxn ang="0">
                      <a:pos x="70" y="36"/>
                    </a:cxn>
                    <a:cxn ang="0">
                      <a:pos x="40" y="0"/>
                    </a:cxn>
                    <a:cxn ang="0">
                      <a:pos x="0" y="15"/>
                    </a:cxn>
                    <a:cxn ang="0">
                      <a:pos x="36" y="35"/>
                    </a:cxn>
                    <a:cxn ang="0">
                      <a:pos x="40" y="0"/>
                    </a:cxn>
                  </a:cxnLst>
                  <a:rect l="0" t="0" r="r" b="b"/>
                  <a:pathLst>
                    <a:path w="103" h="50">
                      <a:moveTo>
                        <a:pt x="40" y="0"/>
                      </a:moveTo>
                      <a:lnTo>
                        <a:pt x="36" y="35"/>
                      </a:lnTo>
                      <a:lnTo>
                        <a:pt x="65" y="50"/>
                      </a:lnTo>
                      <a:lnTo>
                        <a:pt x="103" y="17"/>
                      </a:lnTo>
                      <a:lnTo>
                        <a:pt x="74" y="1"/>
                      </a:lnTo>
                      <a:lnTo>
                        <a:pt x="70" y="36"/>
                      </a:lnTo>
                      <a:lnTo>
                        <a:pt x="40" y="0"/>
                      </a:lnTo>
                      <a:lnTo>
                        <a:pt x="0" y="15"/>
                      </a:lnTo>
                      <a:lnTo>
                        <a:pt x="36" y="35"/>
                      </a:lnTo>
                      <a:lnTo>
                        <a:pt x="40" y="0"/>
                      </a:lnTo>
                      <a:close/>
                    </a:path>
                  </a:pathLst>
                </a:custGeom>
                <a:solidFill>
                  <a:srgbClr val="FF0066"/>
                </a:solidFill>
                <a:ln w="9525">
                  <a:noFill/>
                  <a:round/>
                  <a:headEnd/>
                  <a:tailEnd/>
                </a:ln>
              </p:spPr>
              <p:txBody>
                <a:bodyPr/>
                <a:lstStyle/>
                <a:p>
                  <a:pPr>
                    <a:defRPr/>
                  </a:pPr>
                  <a:endParaRPr lang="en-GB"/>
                </a:p>
              </p:txBody>
            </p:sp>
            <p:sp>
              <p:nvSpPr>
                <p:cNvPr id="1391686" name="Freeform 70"/>
                <p:cNvSpPr>
                  <a:spLocks/>
                </p:cNvSpPr>
                <p:nvPr/>
              </p:nvSpPr>
              <p:spPr bwMode="auto">
                <a:xfrm>
                  <a:off x="3535" y="2566"/>
                  <a:ext cx="100" cy="27"/>
                </a:xfrm>
                <a:custGeom>
                  <a:avLst/>
                  <a:gdLst/>
                  <a:ahLst/>
                  <a:cxnLst>
                    <a:cxn ang="0">
                      <a:pos x="32" y="27"/>
                    </a:cxn>
                    <a:cxn ang="0">
                      <a:pos x="46" y="0"/>
                    </a:cxn>
                    <a:cxn ang="0">
                      <a:pos x="0" y="18"/>
                    </a:cxn>
                    <a:cxn ang="0">
                      <a:pos x="30" y="54"/>
                    </a:cxn>
                    <a:cxn ang="0">
                      <a:pos x="76" y="36"/>
                    </a:cxn>
                    <a:cxn ang="0">
                      <a:pos x="89" y="9"/>
                    </a:cxn>
                    <a:cxn ang="0">
                      <a:pos x="76" y="36"/>
                    </a:cxn>
                    <a:cxn ang="0">
                      <a:pos x="103" y="26"/>
                    </a:cxn>
                    <a:cxn ang="0">
                      <a:pos x="89" y="9"/>
                    </a:cxn>
                    <a:cxn ang="0">
                      <a:pos x="32" y="27"/>
                    </a:cxn>
                  </a:cxnLst>
                  <a:rect l="0" t="0" r="r" b="b"/>
                  <a:pathLst>
                    <a:path w="103" h="54">
                      <a:moveTo>
                        <a:pt x="32" y="27"/>
                      </a:moveTo>
                      <a:lnTo>
                        <a:pt x="46" y="0"/>
                      </a:lnTo>
                      <a:lnTo>
                        <a:pt x="0" y="18"/>
                      </a:lnTo>
                      <a:lnTo>
                        <a:pt x="30" y="54"/>
                      </a:lnTo>
                      <a:lnTo>
                        <a:pt x="76" y="36"/>
                      </a:lnTo>
                      <a:lnTo>
                        <a:pt x="89" y="9"/>
                      </a:lnTo>
                      <a:lnTo>
                        <a:pt x="76" y="36"/>
                      </a:lnTo>
                      <a:lnTo>
                        <a:pt x="103" y="26"/>
                      </a:lnTo>
                      <a:lnTo>
                        <a:pt x="89" y="9"/>
                      </a:lnTo>
                      <a:lnTo>
                        <a:pt x="32" y="27"/>
                      </a:lnTo>
                      <a:close/>
                    </a:path>
                  </a:pathLst>
                </a:custGeom>
                <a:solidFill>
                  <a:srgbClr val="FF0066"/>
                </a:solidFill>
                <a:ln w="9525">
                  <a:noFill/>
                  <a:round/>
                  <a:headEnd/>
                  <a:tailEnd/>
                </a:ln>
              </p:spPr>
              <p:txBody>
                <a:bodyPr/>
                <a:lstStyle/>
                <a:p>
                  <a:pPr>
                    <a:defRPr/>
                  </a:pPr>
                  <a:endParaRPr lang="en-GB"/>
                </a:p>
              </p:txBody>
            </p:sp>
            <p:sp>
              <p:nvSpPr>
                <p:cNvPr id="1391687" name="Freeform 71"/>
                <p:cNvSpPr>
                  <a:spLocks/>
                </p:cNvSpPr>
                <p:nvPr/>
              </p:nvSpPr>
              <p:spPr bwMode="auto">
                <a:xfrm>
                  <a:off x="3520" y="2621"/>
                  <a:ext cx="296" cy="139"/>
                </a:xfrm>
                <a:custGeom>
                  <a:avLst/>
                  <a:gdLst/>
                  <a:ahLst/>
                  <a:cxnLst>
                    <a:cxn ang="0">
                      <a:pos x="79" y="28"/>
                    </a:cxn>
                    <a:cxn ang="0">
                      <a:pos x="75" y="61"/>
                    </a:cxn>
                    <a:cxn ang="0">
                      <a:pos x="63" y="91"/>
                    </a:cxn>
                    <a:cxn ang="0">
                      <a:pos x="46" y="121"/>
                    </a:cxn>
                    <a:cxn ang="0">
                      <a:pos x="29" y="150"/>
                    </a:cxn>
                    <a:cxn ang="0">
                      <a:pos x="12" y="180"/>
                    </a:cxn>
                    <a:cxn ang="0">
                      <a:pos x="0" y="212"/>
                    </a:cxn>
                    <a:cxn ang="0">
                      <a:pos x="0" y="243"/>
                    </a:cxn>
                    <a:cxn ang="0">
                      <a:pos x="12" y="276"/>
                    </a:cxn>
                    <a:cxn ang="0">
                      <a:pos x="21" y="256"/>
                    </a:cxn>
                    <a:cxn ang="0">
                      <a:pos x="39" y="235"/>
                    </a:cxn>
                    <a:cxn ang="0">
                      <a:pos x="58" y="217"/>
                    </a:cxn>
                    <a:cxn ang="0">
                      <a:pos x="81" y="200"/>
                    </a:cxn>
                    <a:cxn ang="0">
                      <a:pos x="100" y="184"/>
                    </a:cxn>
                    <a:cxn ang="0">
                      <a:pos x="117" y="169"/>
                    </a:cxn>
                    <a:cxn ang="0">
                      <a:pos x="128" y="156"/>
                    </a:cxn>
                    <a:cxn ang="0">
                      <a:pos x="130" y="144"/>
                    </a:cxn>
                    <a:cxn ang="0">
                      <a:pos x="134" y="154"/>
                    </a:cxn>
                    <a:cxn ang="0">
                      <a:pos x="130" y="163"/>
                    </a:cxn>
                    <a:cxn ang="0">
                      <a:pos x="128" y="175"/>
                    </a:cxn>
                    <a:cxn ang="0">
                      <a:pos x="132" y="192"/>
                    </a:cxn>
                    <a:cxn ang="0">
                      <a:pos x="138" y="204"/>
                    </a:cxn>
                    <a:cxn ang="0">
                      <a:pos x="143" y="214"/>
                    </a:cxn>
                    <a:cxn ang="0">
                      <a:pos x="149" y="223"/>
                    </a:cxn>
                    <a:cxn ang="0">
                      <a:pos x="157" y="231"/>
                    </a:cxn>
                    <a:cxn ang="0">
                      <a:pos x="166" y="239"/>
                    </a:cxn>
                    <a:cxn ang="0">
                      <a:pos x="176" y="245"/>
                    </a:cxn>
                    <a:cxn ang="0">
                      <a:pos x="191" y="252"/>
                    </a:cxn>
                    <a:cxn ang="0">
                      <a:pos x="208" y="258"/>
                    </a:cxn>
                    <a:cxn ang="0">
                      <a:pos x="203" y="223"/>
                    </a:cxn>
                    <a:cxn ang="0">
                      <a:pos x="208" y="191"/>
                    </a:cxn>
                    <a:cxn ang="0">
                      <a:pos x="222" y="160"/>
                    </a:cxn>
                    <a:cxn ang="0">
                      <a:pos x="241" y="130"/>
                    </a:cxn>
                    <a:cxn ang="0">
                      <a:pos x="262" y="98"/>
                    </a:cxn>
                    <a:cxn ang="0">
                      <a:pos x="281" y="69"/>
                    </a:cxn>
                    <a:cxn ang="0">
                      <a:pos x="294" y="36"/>
                    </a:cxn>
                    <a:cxn ang="0">
                      <a:pos x="298" y="2"/>
                    </a:cxn>
                    <a:cxn ang="0">
                      <a:pos x="271" y="2"/>
                    </a:cxn>
                    <a:cxn ang="0">
                      <a:pos x="243" y="1"/>
                    </a:cxn>
                    <a:cxn ang="0">
                      <a:pos x="216" y="1"/>
                    </a:cxn>
                    <a:cxn ang="0">
                      <a:pos x="189" y="0"/>
                    </a:cxn>
                    <a:cxn ang="0">
                      <a:pos x="163" y="0"/>
                    </a:cxn>
                    <a:cxn ang="0">
                      <a:pos x="134" y="1"/>
                    </a:cxn>
                    <a:cxn ang="0">
                      <a:pos x="107" y="2"/>
                    </a:cxn>
                    <a:cxn ang="0">
                      <a:pos x="79" y="5"/>
                    </a:cxn>
                    <a:cxn ang="0">
                      <a:pos x="77" y="8"/>
                    </a:cxn>
                    <a:cxn ang="0">
                      <a:pos x="77" y="13"/>
                    </a:cxn>
                    <a:cxn ang="0">
                      <a:pos x="77" y="21"/>
                    </a:cxn>
                    <a:cxn ang="0">
                      <a:pos x="79" y="28"/>
                    </a:cxn>
                  </a:cxnLst>
                  <a:rect l="0" t="0" r="r" b="b"/>
                  <a:pathLst>
                    <a:path w="298" h="276">
                      <a:moveTo>
                        <a:pt x="79" y="28"/>
                      </a:moveTo>
                      <a:lnTo>
                        <a:pt x="75" y="61"/>
                      </a:lnTo>
                      <a:lnTo>
                        <a:pt x="63" y="91"/>
                      </a:lnTo>
                      <a:lnTo>
                        <a:pt x="46" y="121"/>
                      </a:lnTo>
                      <a:lnTo>
                        <a:pt x="29" y="150"/>
                      </a:lnTo>
                      <a:lnTo>
                        <a:pt x="12" y="180"/>
                      </a:lnTo>
                      <a:lnTo>
                        <a:pt x="0" y="212"/>
                      </a:lnTo>
                      <a:lnTo>
                        <a:pt x="0" y="243"/>
                      </a:lnTo>
                      <a:lnTo>
                        <a:pt x="12" y="276"/>
                      </a:lnTo>
                      <a:lnTo>
                        <a:pt x="21" y="256"/>
                      </a:lnTo>
                      <a:lnTo>
                        <a:pt x="39" y="235"/>
                      </a:lnTo>
                      <a:lnTo>
                        <a:pt x="58" y="217"/>
                      </a:lnTo>
                      <a:lnTo>
                        <a:pt x="81" y="200"/>
                      </a:lnTo>
                      <a:lnTo>
                        <a:pt x="100" y="184"/>
                      </a:lnTo>
                      <a:lnTo>
                        <a:pt x="117" y="169"/>
                      </a:lnTo>
                      <a:lnTo>
                        <a:pt x="128" y="156"/>
                      </a:lnTo>
                      <a:lnTo>
                        <a:pt x="130" y="144"/>
                      </a:lnTo>
                      <a:lnTo>
                        <a:pt x="134" y="154"/>
                      </a:lnTo>
                      <a:lnTo>
                        <a:pt x="130" y="163"/>
                      </a:lnTo>
                      <a:lnTo>
                        <a:pt x="128" y="175"/>
                      </a:lnTo>
                      <a:lnTo>
                        <a:pt x="132" y="192"/>
                      </a:lnTo>
                      <a:lnTo>
                        <a:pt x="138" y="204"/>
                      </a:lnTo>
                      <a:lnTo>
                        <a:pt x="143" y="214"/>
                      </a:lnTo>
                      <a:lnTo>
                        <a:pt x="149" y="223"/>
                      </a:lnTo>
                      <a:lnTo>
                        <a:pt x="157" y="231"/>
                      </a:lnTo>
                      <a:lnTo>
                        <a:pt x="166" y="239"/>
                      </a:lnTo>
                      <a:lnTo>
                        <a:pt x="176" y="245"/>
                      </a:lnTo>
                      <a:lnTo>
                        <a:pt x="191" y="252"/>
                      </a:lnTo>
                      <a:lnTo>
                        <a:pt x="208" y="258"/>
                      </a:lnTo>
                      <a:lnTo>
                        <a:pt x="203" y="223"/>
                      </a:lnTo>
                      <a:lnTo>
                        <a:pt x="208" y="191"/>
                      </a:lnTo>
                      <a:lnTo>
                        <a:pt x="222" y="160"/>
                      </a:lnTo>
                      <a:lnTo>
                        <a:pt x="241" y="130"/>
                      </a:lnTo>
                      <a:lnTo>
                        <a:pt x="262" y="98"/>
                      </a:lnTo>
                      <a:lnTo>
                        <a:pt x="281" y="69"/>
                      </a:lnTo>
                      <a:lnTo>
                        <a:pt x="294" y="36"/>
                      </a:lnTo>
                      <a:lnTo>
                        <a:pt x="298" y="2"/>
                      </a:lnTo>
                      <a:lnTo>
                        <a:pt x="271" y="2"/>
                      </a:lnTo>
                      <a:lnTo>
                        <a:pt x="243" y="1"/>
                      </a:lnTo>
                      <a:lnTo>
                        <a:pt x="216" y="1"/>
                      </a:lnTo>
                      <a:lnTo>
                        <a:pt x="189" y="0"/>
                      </a:lnTo>
                      <a:lnTo>
                        <a:pt x="163" y="0"/>
                      </a:lnTo>
                      <a:lnTo>
                        <a:pt x="134" y="1"/>
                      </a:lnTo>
                      <a:lnTo>
                        <a:pt x="107" y="2"/>
                      </a:lnTo>
                      <a:lnTo>
                        <a:pt x="79" y="5"/>
                      </a:lnTo>
                      <a:lnTo>
                        <a:pt x="77" y="8"/>
                      </a:lnTo>
                      <a:lnTo>
                        <a:pt x="77" y="13"/>
                      </a:lnTo>
                      <a:lnTo>
                        <a:pt x="77" y="21"/>
                      </a:lnTo>
                      <a:lnTo>
                        <a:pt x="79" y="28"/>
                      </a:lnTo>
                      <a:close/>
                    </a:path>
                  </a:pathLst>
                </a:custGeom>
                <a:solidFill>
                  <a:srgbClr val="007FE5"/>
                </a:solidFill>
                <a:ln w="9525">
                  <a:noFill/>
                  <a:round/>
                  <a:headEnd/>
                  <a:tailEnd/>
                </a:ln>
              </p:spPr>
              <p:txBody>
                <a:bodyPr/>
                <a:lstStyle/>
                <a:p>
                  <a:pPr>
                    <a:defRPr/>
                  </a:pPr>
                  <a:endParaRPr lang="en-GB"/>
                </a:p>
              </p:txBody>
            </p:sp>
            <p:sp>
              <p:nvSpPr>
                <p:cNvPr id="1391688" name="Freeform 72"/>
                <p:cNvSpPr>
                  <a:spLocks/>
                </p:cNvSpPr>
                <p:nvPr/>
              </p:nvSpPr>
              <p:spPr bwMode="auto">
                <a:xfrm>
                  <a:off x="3563" y="2559"/>
                  <a:ext cx="258" cy="87"/>
                </a:xfrm>
                <a:custGeom>
                  <a:avLst/>
                  <a:gdLst/>
                  <a:ahLst/>
                  <a:cxnLst>
                    <a:cxn ang="0">
                      <a:pos x="130" y="175"/>
                    </a:cxn>
                    <a:cxn ang="0">
                      <a:pos x="157" y="174"/>
                    </a:cxn>
                    <a:cxn ang="0">
                      <a:pos x="180" y="169"/>
                    </a:cxn>
                    <a:cxn ang="0">
                      <a:pos x="201" y="161"/>
                    </a:cxn>
                    <a:cxn ang="0">
                      <a:pos x="220" y="149"/>
                    </a:cxn>
                    <a:cxn ang="0">
                      <a:pos x="237" y="136"/>
                    </a:cxn>
                    <a:cxn ang="0">
                      <a:pos x="248" y="122"/>
                    </a:cxn>
                    <a:cxn ang="0">
                      <a:pos x="256" y="106"/>
                    </a:cxn>
                    <a:cxn ang="0">
                      <a:pos x="258" y="88"/>
                    </a:cxn>
                    <a:cxn ang="0">
                      <a:pos x="256" y="70"/>
                    </a:cxn>
                    <a:cxn ang="0">
                      <a:pos x="248" y="54"/>
                    </a:cxn>
                    <a:cxn ang="0">
                      <a:pos x="237" y="39"/>
                    </a:cxn>
                    <a:cxn ang="0">
                      <a:pos x="220" y="26"/>
                    </a:cxn>
                    <a:cxn ang="0">
                      <a:pos x="201" y="15"/>
                    </a:cxn>
                    <a:cxn ang="0">
                      <a:pos x="180" y="6"/>
                    </a:cxn>
                    <a:cxn ang="0">
                      <a:pos x="157" y="1"/>
                    </a:cxn>
                    <a:cxn ang="0">
                      <a:pos x="130" y="0"/>
                    </a:cxn>
                    <a:cxn ang="0">
                      <a:pos x="103" y="1"/>
                    </a:cxn>
                    <a:cxn ang="0">
                      <a:pos x="78" y="6"/>
                    </a:cxn>
                    <a:cxn ang="0">
                      <a:pos x="57" y="15"/>
                    </a:cxn>
                    <a:cxn ang="0">
                      <a:pos x="38" y="26"/>
                    </a:cxn>
                    <a:cxn ang="0">
                      <a:pos x="21" y="39"/>
                    </a:cxn>
                    <a:cxn ang="0">
                      <a:pos x="10" y="54"/>
                    </a:cxn>
                    <a:cxn ang="0">
                      <a:pos x="2" y="70"/>
                    </a:cxn>
                    <a:cxn ang="0">
                      <a:pos x="0" y="88"/>
                    </a:cxn>
                    <a:cxn ang="0">
                      <a:pos x="2" y="106"/>
                    </a:cxn>
                    <a:cxn ang="0">
                      <a:pos x="10" y="122"/>
                    </a:cxn>
                    <a:cxn ang="0">
                      <a:pos x="21" y="136"/>
                    </a:cxn>
                    <a:cxn ang="0">
                      <a:pos x="38" y="149"/>
                    </a:cxn>
                    <a:cxn ang="0">
                      <a:pos x="57" y="161"/>
                    </a:cxn>
                    <a:cxn ang="0">
                      <a:pos x="78" y="169"/>
                    </a:cxn>
                    <a:cxn ang="0">
                      <a:pos x="103" y="174"/>
                    </a:cxn>
                    <a:cxn ang="0">
                      <a:pos x="130" y="175"/>
                    </a:cxn>
                  </a:cxnLst>
                  <a:rect l="0" t="0" r="r" b="b"/>
                  <a:pathLst>
                    <a:path w="258" h="175">
                      <a:moveTo>
                        <a:pt x="130" y="175"/>
                      </a:moveTo>
                      <a:lnTo>
                        <a:pt x="157" y="174"/>
                      </a:lnTo>
                      <a:lnTo>
                        <a:pt x="180" y="169"/>
                      </a:lnTo>
                      <a:lnTo>
                        <a:pt x="201" y="161"/>
                      </a:lnTo>
                      <a:lnTo>
                        <a:pt x="220" y="149"/>
                      </a:lnTo>
                      <a:lnTo>
                        <a:pt x="237" y="136"/>
                      </a:lnTo>
                      <a:lnTo>
                        <a:pt x="248" y="122"/>
                      </a:lnTo>
                      <a:lnTo>
                        <a:pt x="256" y="106"/>
                      </a:lnTo>
                      <a:lnTo>
                        <a:pt x="258" y="88"/>
                      </a:lnTo>
                      <a:lnTo>
                        <a:pt x="256" y="70"/>
                      </a:lnTo>
                      <a:lnTo>
                        <a:pt x="248" y="54"/>
                      </a:lnTo>
                      <a:lnTo>
                        <a:pt x="237" y="39"/>
                      </a:lnTo>
                      <a:lnTo>
                        <a:pt x="220" y="26"/>
                      </a:lnTo>
                      <a:lnTo>
                        <a:pt x="201" y="15"/>
                      </a:lnTo>
                      <a:lnTo>
                        <a:pt x="180" y="6"/>
                      </a:lnTo>
                      <a:lnTo>
                        <a:pt x="157" y="1"/>
                      </a:lnTo>
                      <a:lnTo>
                        <a:pt x="130" y="0"/>
                      </a:lnTo>
                      <a:lnTo>
                        <a:pt x="103" y="1"/>
                      </a:lnTo>
                      <a:lnTo>
                        <a:pt x="78" y="6"/>
                      </a:lnTo>
                      <a:lnTo>
                        <a:pt x="57" y="15"/>
                      </a:lnTo>
                      <a:lnTo>
                        <a:pt x="38" y="26"/>
                      </a:lnTo>
                      <a:lnTo>
                        <a:pt x="21" y="39"/>
                      </a:lnTo>
                      <a:lnTo>
                        <a:pt x="10" y="54"/>
                      </a:lnTo>
                      <a:lnTo>
                        <a:pt x="2" y="70"/>
                      </a:lnTo>
                      <a:lnTo>
                        <a:pt x="0" y="88"/>
                      </a:lnTo>
                      <a:lnTo>
                        <a:pt x="2" y="106"/>
                      </a:lnTo>
                      <a:lnTo>
                        <a:pt x="10" y="122"/>
                      </a:lnTo>
                      <a:lnTo>
                        <a:pt x="21" y="136"/>
                      </a:lnTo>
                      <a:lnTo>
                        <a:pt x="38" y="149"/>
                      </a:lnTo>
                      <a:lnTo>
                        <a:pt x="57" y="161"/>
                      </a:lnTo>
                      <a:lnTo>
                        <a:pt x="78" y="169"/>
                      </a:lnTo>
                      <a:lnTo>
                        <a:pt x="103" y="174"/>
                      </a:lnTo>
                      <a:lnTo>
                        <a:pt x="130" y="175"/>
                      </a:lnTo>
                      <a:close/>
                    </a:path>
                  </a:pathLst>
                </a:custGeom>
                <a:solidFill>
                  <a:srgbClr val="E0B71E"/>
                </a:solidFill>
                <a:ln w="9525">
                  <a:noFill/>
                  <a:round/>
                  <a:headEnd/>
                  <a:tailEnd/>
                </a:ln>
              </p:spPr>
              <p:txBody>
                <a:bodyPr/>
                <a:lstStyle/>
                <a:p>
                  <a:pPr>
                    <a:defRPr/>
                  </a:pPr>
                  <a:endParaRPr lang="en-GB"/>
                </a:p>
              </p:txBody>
            </p:sp>
            <p:sp>
              <p:nvSpPr>
                <p:cNvPr id="1391689" name="Freeform 73"/>
                <p:cNvSpPr>
                  <a:spLocks/>
                </p:cNvSpPr>
                <p:nvPr/>
              </p:nvSpPr>
              <p:spPr bwMode="auto">
                <a:xfrm>
                  <a:off x="3692" y="2603"/>
                  <a:ext cx="139" cy="45"/>
                </a:xfrm>
                <a:custGeom>
                  <a:avLst/>
                  <a:gdLst/>
                  <a:ahLst/>
                  <a:cxnLst>
                    <a:cxn ang="0">
                      <a:pos x="120" y="0"/>
                    </a:cxn>
                    <a:cxn ang="0">
                      <a:pos x="120" y="0"/>
                    </a:cxn>
                    <a:cxn ang="0">
                      <a:pos x="120" y="18"/>
                    </a:cxn>
                    <a:cxn ang="0">
                      <a:pos x="112" y="33"/>
                    </a:cxn>
                    <a:cxn ang="0">
                      <a:pos x="101" y="46"/>
                    </a:cxn>
                    <a:cxn ang="0">
                      <a:pos x="86" y="59"/>
                    </a:cxn>
                    <a:cxn ang="0">
                      <a:pos x="67" y="69"/>
                    </a:cxn>
                    <a:cxn ang="0">
                      <a:pos x="48" y="77"/>
                    </a:cxn>
                    <a:cxn ang="0">
                      <a:pos x="27" y="82"/>
                    </a:cxn>
                    <a:cxn ang="0">
                      <a:pos x="0" y="82"/>
                    </a:cxn>
                    <a:cxn ang="0">
                      <a:pos x="0" y="92"/>
                    </a:cxn>
                    <a:cxn ang="0">
                      <a:pos x="27" y="90"/>
                    </a:cxn>
                    <a:cxn ang="0">
                      <a:pos x="51" y="85"/>
                    </a:cxn>
                    <a:cxn ang="0">
                      <a:pos x="74" y="77"/>
                    </a:cxn>
                    <a:cxn ang="0">
                      <a:pos x="93" y="64"/>
                    </a:cxn>
                    <a:cxn ang="0">
                      <a:pos x="112" y="51"/>
                    </a:cxn>
                    <a:cxn ang="0">
                      <a:pos x="124" y="35"/>
                    </a:cxn>
                    <a:cxn ang="0">
                      <a:pos x="132" y="18"/>
                    </a:cxn>
                    <a:cxn ang="0">
                      <a:pos x="135" y="0"/>
                    </a:cxn>
                    <a:cxn ang="0">
                      <a:pos x="135" y="0"/>
                    </a:cxn>
                    <a:cxn ang="0">
                      <a:pos x="120" y="0"/>
                    </a:cxn>
                  </a:cxnLst>
                  <a:rect l="0" t="0" r="r" b="b"/>
                  <a:pathLst>
                    <a:path w="135" h="92">
                      <a:moveTo>
                        <a:pt x="120" y="0"/>
                      </a:moveTo>
                      <a:lnTo>
                        <a:pt x="120" y="0"/>
                      </a:lnTo>
                      <a:lnTo>
                        <a:pt x="120" y="18"/>
                      </a:lnTo>
                      <a:lnTo>
                        <a:pt x="112" y="33"/>
                      </a:lnTo>
                      <a:lnTo>
                        <a:pt x="101" y="46"/>
                      </a:lnTo>
                      <a:lnTo>
                        <a:pt x="86" y="59"/>
                      </a:lnTo>
                      <a:lnTo>
                        <a:pt x="67" y="69"/>
                      </a:lnTo>
                      <a:lnTo>
                        <a:pt x="48" y="77"/>
                      </a:lnTo>
                      <a:lnTo>
                        <a:pt x="27" y="82"/>
                      </a:lnTo>
                      <a:lnTo>
                        <a:pt x="0" y="82"/>
                      </a:lnTo>
                      <a:lnTo>
                        <a:pt x="0" y="92"/>
                      </a:lnTo>
                      <a:lnTo>
                        <a:pt x="27" y="90"/>
                      </a:lnTo>
                      <a:lnTo>
                        <a:pt x="51" y="85"/>
                      </a:lnTo>
                      <a:lnTo>
                        <a:pt x="74" y="77"/>
                      </a:lnTo>
                      <a:lnTo>
                        <a:pt x="93" y="64"/>
                      </a:lnTo>
                      <a:lnTo>
                        <a:pt x="112" y="51"/>
                      </a:lnTo>
                      <a:lnTo>
                        <a:pt x="124" y="35"/>
                      </a:lnTo>
                      <a:lnTo>
                        <a:pt x="132" y="18"/>
                      </a:lnTo>
                      <a:lnTo>
                        <a:pt x="135" y="0"/>
                      </a:lnTo>
                      <a:lnTo>
                        <a:pt x="135" y="0"/>
                      </a:lnTo>
                      <a:lnTo>
                        <a:pt x="120" y="0"/>
                      </a:lnTo>
                      <a:close/>
                    </a:path>
                  </a:pathLst>
                </a:custGeom>
                <a:solidFill>
                  <a:srgbClr val="B26600"/>
                </a:solidFill>
                <a:ln w="9525">
                  <a:noFill/>
                  <a:round/>
                  <a:headEnd/>
                  <a:tailEnd/>
                </a:ln>
              </p:spPr>
              <p:txBody>
                <a:bodyPr/>
                <a:lstStyle/>
                <a:p>
                  <a:pPr>
                    <a:defRPr/>
                  </a:pPr>
                  <a:endParaRPr lang="en-GB"/>
                </a:p>
              </p:txBody>
            </p:sp>
            <p:sp>
              <p:nvSpPr>
                <p:cNvPr id="1391690" name="Freeform 74"/>
                <p:cNvSpPr>
                  <a:spLocks/>
                </p:cNvSpPr>
                <p:nvPr/>
              </p:nvSpPr>
              <p:spPr bwMode="auto">
                <a:xfrm>
                  <a:off x="3692" y="2556"/>
                  <a:ext cx="139" cy="47"/>
                </a:xfrm>
                <a:custGeom>
                  <a:avLst/>
                  <a:gdLst/>
                  <a:ahLst/>
                  <a:cxnLst>
                    <a:cxn ang="0">
                      <a:pos x="0" y="10"/>
                    </a:cxn>
                    <a:cxn ang="0">
                      <a:pos x="0" y="10"/>
                    </a:cxn>
                    <a:cxn ang="0">
                      <a:pos x="27" y="10"/>
                    </a:cxn>
                    <a:cxn ang="0">
                      <a:pos x="48" y="15"/>
                    </a:cxn>
                    <a:cxn ang="0">
                      <a:pos x="67" y="24"/>
                    </a:cxn>
                    <a:cxn ang="0">
                      <a:pos x="86" y="33"/>
                    </a:cxn>
                    <a:cxn ang="0">
                      <a:pos x="101" y="46"/>
                    </a:cxn>
                    <a:cxn ang="0">
                      <a:pos x="112" y="61"/>
                    </a:cxn>
                    <a:cxn ang="0">
                      <a:pos x="120" y="75"/>
                    </a:cxn>
                    <a:cxn ang="0">
                      <a:pos x="120" y="93"/>
                    </a:cxn>
                    <a:cxn ang="0">
                      <a:pos x="135" y="93"/>
                    </a:cxn>
                    <a:cxn ang="0">
                      <a:pos x="132" y="75"/>
                    </a:cxn>
                    <a:cxn ang="0">
                      <a:pos x="124" y="58"/>
                    </a:cxn>
                    <a:cxn ang="0">
                      <a:pos x="112" y="41"/>
                    </a:cxn>
                    <a:cxn ang="0">
                      <a:pos x="93" y="28"/>
                    </a:cxn>
                    <a:cxn ang="0">
                      <a:pos x="74" y="16"/>
                    </a:cxn>
                    <a:cxn ang="0">
                      <a:pos x="51" y="7"/>
                    </a:cxn>
                    <a:cxn ang="0">
                      <a:pos x="27" y="2"/>
                    </a:cxn>
                    <a:cxn ang="0">
                      <a:pos x="0" y="0"/>
                    </a:cxn>
                    <a:cxn ang="0">
                      <a:pos x="0" y="0"/>
                    </a:cxn>
                    <a:cxn ang="0">
                      <a:pos x="0" y="10"/>
                    </a:cxn>
                  </a:cxnLst>
                  <a:rect l="0" t="0" r="r" b="b"/>
                  <a:pathLst>
                    <a:path w="135" h="93">
                      <a:moveTo>
                        <a:pt x="0" y="10"/>
                      </a:moveTo>
                      <a:lnTo>
                        <a:pt x="0" y="10"/>
                      </a:lnTo>
                      <a:lnTo>
                        <a:pt x="27" y="10"/>
                      </a:lnTo>
                      <a:lnTo>
                        <a:pt x="48" y="15"/>
                      </a:lnTo>
                      <a:lnTo>
                        <a:pt x="67" y="24"/>
                      </a:lnTo>
                      <a:lnTo>
                        <a:pt x="86" y="33"/>
                      </a:lnTo>
                      <a:lnTo>
                        <a:pt x="101" y="46"/>
                      </a:lnTo>
                      <a:lnTo>
                        <a:pt x="112" y="61"/>
                      </a:lnTo>
                      <a:lnTo>
                        <a:pt x="120" y="75"/>
                      </a:lnTo>
                      <a:lnTo>
                        <a:pt x="120" y="93"/>
                      </a:lnTo>
                      <a:lnTo>
                        <a:pt x="135" y="93"/>
                      </a:lnTo>
                      <a:lnTo>
                        <a:pt x="132" y="75"/>
                      </a:lnTo>
                      <a:lnTo>
                        <a:pt x="124" y="58"/>
                      </a:lnTo>
                      <a:lnTo>
                        <a:pt x="112" y="41"/>
                      </a:lnTo>
                      <a:lnTo>
                        <a:pt x="93" y="28"/>
                      </a:lnTo>
                      <a:lnTo>
                        <a:pt x="74" y="16"/>
                      </a:lnTo>
                      <a:lnTo>
                        <a:pt x="51" y="7"/>
                      </a:lnTo>
                      <a:lnTo>
                        <a:pt x="27" y="2"/>
                      </a:lnTo>
                      <a:lnTo>
                        <a:pt x="0" y="0"/>
                      </a:lnTo>
                      <a:lnTo>
                        <a:pt x="0" y="0"/>
                      </a:lnTo>
                      <a:lnTo>
                        <a:pt x="0" y="10"/>
                      </a:lnTo>
                      <a:close/>
                    </a:path>
                  </a:pathLst>
                </a:custGeom>
                <a:solidFill>
                  <a:srgbClr val="B26600"/>
                </a:solidFill>
                <a:ln w="9525">
                  <a:noFill/>
                  <a:round/>
                  <a:headEnd/>
                  <a:tailEnd/>
                </a:ln>
              </p:spPr>
              <p:txBody>
                <a:bodyPr/>
                <a:lstStyle/>
                <a:p>
                  <a:pPr>
                    <a:defRPr/>
                  </a:pPr>
                  <a:endParaRPr lang="en-GB"/>
                </a:p>
              </p:txBody>
            </p:sp>
            <p:sp>
              <p:nvSpPr>
                <p:cNvPr id="1391691" name="Freeform 75"/>
                <p:cNvSpPr>
                  <a:spLocks/>
                </p:cNvSpPr>
                <p:nvPr/>
              </p:nvSpPr>
              <p:spPr bwMode="auto">
                <a:xfrm>
                  <a:off x="3558" y="2556"/>
                  <a:ext cx="134" cy="47"/>
                </a:xfrm>
                <a:custGeom>
                  <a:avLst/>
                  <a:gdLst/>
                  <a:ahLst/>
                  <a:cxnLst>
                    <a:cxn ang="0">
                      <a:pos x="15" y="93"/>
                    </a:cxn>
                    <a:cxn ang="0">
                      <a:pos x="15" y="93"/>
                    </a:cxn>
                    <a:cxn ang="0">
                      <a:pos x="15" y="75"/>
                    </a:cxn>
                    <a:cxn ang="0">
                      <a:pos x="22" y="61"/>
                    </a:cxn>
                    <a:cxn ang="0">
                      <a:pos x="34" y="46"/>
                    </a:cxn>
                    <a:cxn ang="0">
                      <a:pos x="49" y="33"/>
                    </a:cxn>
                    <a:cxn ang="0">
                      <a:pos x="68" y="24"/>
                    </a:cxn>
                    <a:cxn ang="0">
                      <a:pos x="87" y="15"/>
                    </a:cxn>
                    <a:cxn ang="0">
                      <a:pos x="110" y="10"/>
                    </a:cxn>
                    <a:cxn ang="0">
                      <a:pos x="137" y="10"/>
                    </a:cxn>
                    <a:cxn ang="0">
                      <a:pos x="137" y="0"/>
                    </a:cxn>
                    <a:cxn ang="0">
                      <a:pos x="110" y="2"/>
                    </a:cxn>
                    <a:cxn ang="0">
                      <a:pos x="84" y="7"/>
                    </a:cxn>
                    <a:cxn ang="0">
                      <a:pos x="61" y="16"/>
                    </a:cxn>
                    <a:cxn ang="0">
                      <a:pos x="42" y="28"/>
                    </a:cxn>
                    <a:cxn ang="0">
                      <a:pos x="22" y="41"/>
                    </a:cxn>
                    <a:cxn ang="0">
                      <a:pos x="11" y="58"/>
                    </a:cxn>
                    <a:cxn ang="0">
                      <a:pos x="3" y="75"/>
                    </a:cxn>
                    <a:cxn ang="0">
                      <a:pos x="0" y="93"/>
                    </a:cxn>
                    <a:cxn ang="0">
                      <a:pos x="0" y="93"/>
                    </a:cxn>
                    <a:cxn ang="0">
                      <a:pos x="15" y="93"/>
                    </a:cxn>
                  </a:cxnLst>
                  <a:rect l="0" t="0" r="r" b="b"/>
                  <a:pathLst>
                    <a:path w="137" h="93">
                      <a:moveTo>
                        <a:pt x="15" y="93"/>
                      </a:moveTo>
                      <a:lnTo>
                        <a:pt x="15" y="93"/>
                      </a:lnTo>
                      <a:lnTo>
                        <a:pt x="15" y="75"/>
                      </a:lnTo>
                      <a:lnTo>
                        <a:pt x="22" y="61"/>
                      </a:lnTo>
                      <a:lnTo>
                        <a:pt x="34" y="46"/>
                      </a:lnTo>
                      <a:lnTo>
                        <a:pt x="49" y="33"/>
                      </a:lnTo>
                      <a:lnTo>
                        <a:pt x="68" y="24"/>
                      </a:lnTo>
                      <a:lnTo>
                        <a:pt x="87" y="15"/>
                      </a:lnTo>
                      <a:lnTo>
                        <a:pt x="110" y="10"/>
                      </a:lnTo>
                      <a:lnTo>
                        <a:pt x="137" y="10"/>
                      </a:lnTo>
                      <a:lnTo>
                        <a:pt x="137" y="0"/>
                      </a:lnTo>
                      <a:lnTo>
                        <a:pt x="110" y="2"/>
                      </a:lnTo>
                      <a:lnTo>
                        <a:pt x="84" y="7"/>
                      </a:lnTo>
                      <a:lnTo>
                        <a:pt x="61" y="16"/>
                      </a:lnTo>
                      <a:lnTo>
                        <a:pt x="42" y="28"/>
                      </a:lnTo>
                      <a:lnTo>
                        <a:pt x="22" y="41"/>
                      </a:lnTo>
                      <a:lnTo>
                        <a:pt x="11" y="58"/>
                      </a:lnTo>
                      <a:lnTo>
                        <a:pt x="3" y="75"/>
                      </a:lnTo>
                      <a:lnTo>
                        <a:pt x="0" y="93"/>
                      </a:lnTo>
                      <a:lnTo>
                        <a:pt x="0" y="93"/>
                      </a:lnTo>
                      <a:lnTo>
                        <a:pt x="15" y="93"/>
                      </a:lnTo>
                      <a:close/>
                    </a:path>
                  </a:pathLst>
                </a:custGeom>
                <a:solidFill>
                  <a:srgbClr val="B26600"/>
                </a:solidFill>
                <a:ln w="9525">
                  <a:noFill/>
                  <a:round/>
                  <a:headEnd/>
                  <a:tailEnd/>
                </a:ln>
              </p:spPr>
              <p:txBody>
                <a:bodyPr/>
                <a:lstStyle/>
                <a:p>
                  <a:pPr>
                    <a:defRPr/>
                  </a:pPr>
                  <a:endParaRPr lang="en-GB"/>
                </a:p>
              </p:txBody>
            </p:sp>
            <p:sp>
              <p:nvSpPr>
                <p:cNvPr id="1391692" name="Freeform 76"/>
                <p:cNvSpPr>
                  <a:spLocks/>
                </p:cNvSpPr>
                <p:nvPr/>
              </p:nvSpPr>
              <p:spPr bwMode="auto">
                <a:xfrm>
                  <a:off x="3558" y="2603"/>
                  <a:ext cx="134" cy="45"/>
                </a:xfrm>
                <a:custGeom>
                  <a:avLst/>
                  <a:gdLst/>
                  <a:ahLst/>
                  <a:cxnLst>
                    <a:cxn ang="0">
                      <a:pos x="137" y="82"/>
                    </a:cxn>
                    <a:cxn ang="0">
                      <a:pos x="137" y="82"/>
                    </a:cxn>
                    <a:cxn ang="0">
                      <a:pos x="110" y="82"/>
                    </a:cxn>
                    <a:cxn ang="0">
                      <a:pos x="87" y="77"/>
                    </a:cxn>
                    <a:cxn ang="0">
                      <a:pos x="68" y="69"/>
                    </a:cxn>
                    <a:cxn ang="0">
                      <a:pos x="49" y="59"/>
                    </a:cxn>
                    <a:cxn ang="0">
                      <a:pos x="34" y="46"/>
                    </a:cxn>
                    <a:cxn ang="0">
                      <a:pos x="22" y="33"/>
                    </a:cxn>
                    <a:cxn ang="0">
                      <a:pos x="15" y="18"/>
                    </a:cxn>
                    <a:cxn ang="0">
                      <a:pos x="15" y="0"/>
                    </a:cxn>
                    <a:cxn ang="0">
                      <a:pos x="0" y="0"/>
                    </a:cxn>
                    <a:cxn ang="0">
                      <a:pos x="3" y="18"/>
                    </a:cxn>
                    <a:cxn ang="0">
                      <a:pos x="11" y="35"/>
                    </a:cxn>
                    <a:cxn ang="0">
                      <a:pos x="22" y="51"/>
                    </a:cxn>
                    <a:cxn ang="0">
                      <a:pos x="42" y="64"/>
                    </a:cxn>
                    <a:cxn ang="0">
                      <a:pos x="61" y="77"/>
                    </a:cxn>
                    <a:cxn ang="0">
                      <a:pos x="84" y="85"/>
                    </a:cxn>
                    <a:cxn ang="0">
                      <a:pos x="110" y="90"/>
                    </a:cxn>
                    <a:cxn ang="0">
                      <a:pos x="137" y="92"/>
                    </a:cxn>
                    <a:cxn ang="0">
                      <a:pos x="137" y="92"/>
                    </a:cxn>
                    <a:cxn ang="0">
                      <a:pos x="137" y="82"/>
                    </a:cxn>
                  </a:cxnLst>
                  <a:rect l="0" t="0" r="r" b="b"/>
                  <a:pathLst>
                    <a:path w="137" h="92">
                      <a:moveTo>
                        <a:pt x="137" y="82"/>
                      </a:moveTo>
                      <a:lnTo>
                        <a:pt x="137" y="82"/>
                      </a:lnTo>
                      <a:lnTo>
                        <a:pt x="110" y="82"/>
                      </a:lnTo>
                      <a:lnTo>
                        <a:pt x="87" y="77"/>
                      </a:lnTo>
                      <a:lnTo>
                        <a:pt x="68" y="69"/>
                      </a:lnTo>
                      <a:lnTo>
                        <a:pt x="49" y="59"/>
                      </a:lnTo>
                      <a:lnTo>
                        <a:pt x="34" y="46"/>
                      </a:lnTo>
                      <a:lnTo>
                        <a:pt x="22" y="33"/>
                      </a:lnTo>
                      <a:lnTo>
                        <a:pt x="15" y="18"/>
                      </a:lnTo>
                      <a:lnTo>
                        <a:pt x="15" y="0"/>
                      </a:lnTo>
                      <a:lnTo>
                        <a:pt x="0" y="0"/>
                      </a:lnTo>
                      <a:lnTo>
                        <a:pt x="3" y="18"/>
                      </a:lnTo>
                      <a:lnTo>
                        <a:pt x="11" y="35"/>
                      </a:lnTo>
                      <a:lnTo>
                        <a:pt x="22" y="51"/>
                      </a:lnTo>
                      <a:lnTo>
                        <a:pt x="42" y="64"/>
                      </a:lnTo>
                      <a:lnTo>
                        <a:pt x="61" y="77"/>
                      </a:lnTo>
                      <a:lnTo>
                        <a:pt x="84" y="85"/>
                      </a:lnTo>
                      <a:lnTo>
                        <a:pt x="110" y="90"/>
                      </a:lnTo>
                      <a:lnTo>
                        <a:pt x="137" y="92"/>
                      </a:lnTo>
                      <a:lnTo>
                        <a:pt x="137" y="92"/>
                      </a:lnTo>
                      <a:lnTo>
                        <a:pt x="137" y="82"/>
                      </a:lnTo>
                      <a:close/>
                    </a:path>
                  </a:pathLst>
                </a:custGeom>
                <a:solidFill>
                  <a:srgbClr val="B26600"/>
                </a:solidFill>
                <a:ln w="9525">
                  <a:noFill/>
                  <a:round/>
                  <a:headEnd/>
                  <a:tailEnd/>
                </a:ln>
              </p:spPr>
              <p:txBody>
                <a:bodyPr/>
                <a:lstStyle/>
                <a:p>
                  <a:pPr>
                    <a:defRPr/>
                  </a:pPr>
                  <a:endParaRPr lang="en-GB"/>
                </a:p>
              </p:txBody>
            </p:sp>
          </p:grpSp>
        </p:grpSp>
        <p:sp>
          <p:nvSpPr>
            <p:cNvPr id="28678" name="Text Box 4"/>
            <p:cNvSpPr txBox="1">
              <a:spLocks noChangeArrowheads="1"/>
            </p:cNvSpPr>
            <p:nvPr/>
          </p:nvSpPr>
          <p:spPr bwMode="auto">
            <a:xfrm>
              <a:off x="158" y="-80"/>
              <a:ext cx="46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4800" b="1">
                  <a:solidFill>
                    <a:schemeClr val="tx1"/>
                  </a:solidFill>
                  <a:effectLst/>
                  <a:latin typeface="Wingdings" pitchFamily="2" charset="2"/>
                </a:rPr>
                <a:t>@</a:t>
              </a:r>
              <a:endParaRPr lang="en-US" altLang="en-US" sz="3200">
                <a:solidFill>
                  <a:schemeClr val="tx1"/>
                </a:solidFill>
                <a:effectLst/>
                <a:latin typeface="Wingdings" pitchFamily="2" charset="2"/>
              </a:endParaRPr>
            </a:p>
          </p:txBody>
        </p:sp>
      </p:grpSp>
      <p:sp>
        <p:nvSpPr>
          <p:cNvPr id="2" name="Slide Number Placeholder 1"/>
          <p:cNvSpPr>
            <a:spLocks noGrp="1"/>
          </p:cNvSpPr>
          <p:nvPr>
            <p:ph type="sldNum" sz="quarter" idx="12"/>
          </p:nvPr>
        </p:nvSpPr>
        <p:spPr/>
        <p:txBody>
          <a:bodyPr/>
          <a:lstStyle/>
          <a:p>
            <a:fld id="{83AFD23C-4B78-4169-855B-DEB36BCAA18E}" type="slidenum">
              <a:rPr lang="en-MY" smtClean="0"/>
              <a:pPr/>
              <a:t>12</a:t>
            </a:fld>
            <a:endParaRPr lang="en-MY"/>
          </a:p>
        </p:txBody>
      </p:sp>
      <p:sp>
        <p:nvSpPr>
          <p:cNvPr id="79" name="Rectangle 78"/>
          <p:cNvSpPr/>
          <p:nvPr/>
        </p:nvSpPr>
        <p:spPr>
          <a:xfrm>
            <a:off x="512856" y="2133601"/>
            <a:ext cx="7972306" cy="2669962"/>
          </a:xfrm>
          <a:prstGeom prst="rect">
            <a:avLst/>
          </a:prstGeom>
        </p:spPr>
        <p:txBody>
          <a:bodyPr wrap="square">
            <a:spAutoFit/>
          </a:bodyPr>
          <a:lstStyle/>
          <a:p>
            <a:pPr marL="285750" indent="-285750">
              <a:lnSpc>
                <a:spcPct val="80000"/>
              </a:lnSpc>
              <a:buFont typeface="Wingdings" panose="05000000000000000000" pitchFamily="2" charset="2"/>
              <a:buChar char="Ø"/>
              <a:defRPr/>
            </a:pPr>
            <a:r>
              <a:rPr lang="en-US" dirty="0"/>
              <a:t>In particular, </a:t>
            </a:r>
            <a:r>
              <a:rPr lang="en-US" b="1" i="1" dirty="0">
                <a:solidFill>
                  <a:srgbClr val="FF0000"/>
                </a:solidFill>
                <a:effectLst>
                  <a:outerShdw blurRad="38100" dist="38100" dir="2700000" algn="tl">
                    <a:srgbClr val="000000"/>
                  </a:outerShdw>
                </a:effectLst>
              </a:rPr>
              <a:t>ambiguities</a:t>
            </a:r>
            <a:r>
              <a:rPr lang="en-US" dirty="0"/>
              <a:t> are inherent to NL; can be harmful</a:t>
            </a:r>
          </a:p>
          <a:p>
            <a:pPr marL="0" lvl="1" indent="0">
              <a:lnSpc>
                <a:spcPct val="80000"/>
              </a:lnSpc>
              <a:spcAft>
                <a:spcPts val="600"/>
              </a:spcAft>
              <a:buClrTx/>
              <a:buNone/>
              <a:defRPr/>
            </a:pPr>
            <a:r>
              <a:rPr lang="en-US" dirty="0">
                <a:solidFill>
                  <a:srgbClr val="5F5F5F"/>
                </a:solidFill>
                <a:latin typeface="Arial" pitchFamily="34" charset="0"/>
              </a:rPr>
              <a:t>“Full braking shall be activated by any train that receives an outdated acceleration command </a:t>
            </a:r>
            <a:r>
              <a:rPr lang="en-US" dirty="0">
                <a:solidFill>
                  <a:srgbClr val="5F5F5F"/>
                </a:solidFill>
                <a:effectLst>
                  <a:outerShdw blurRad="38100" dist="38100" dir="2700000" algn="tl">
                    <a:srgbClr val="000000"/>
                  </a:outerShdw>
                </a:effectLst>
                <a:latin typeface="Arial" pitchFamily="34" charset="0"/>
              </a:rPr>
              <a:t>or</a:t>
            </a:r>
            <a:r>
              <a:rPr lang="en-US" dirty="0">
                <a:solidFill>
                  <a:srgbClr val="5F5F5F"/>
                </a:solidFill>
                <a:latin typeface="Arial" pitchFamily="34" charset="0"/>
              </a:rPr>
              <a:t> that enters a station block at speed higher than </a:t>
            </a:r>
            <a:r>
              <a:rPr lang="en-US" i="1" dirty="0">
                <a:solidFill>
                  <a:srgbClr val="5F5F5F"/>
                </a:solidFill>
                <a:latin typeface="Arial" pitchFamily="34" charset="0"/>
              </a:rPr>
              <a:t>X</a:t>
            </a:r>
            <a:r>
              <a:rPr lang="en-US" dirty="0">
                <a:solidFill>
                  <a:srgbClr val="5F5F5F"/>
                </a:solidFill>
                <a:latin typeface="Arial" pitchFamily="34" charset="0"/>
              </a:rPr>
              <a:t> m.p.h. </a:t>
            </a:r>
            <a:r>
              <a:rPr lang="en-US" dirty="0">
                <a:solidFill>
                  <a:srgbClr val="5F5F5F"/>
                </a:solidFill>
                <a:effectLst>
                  <a:outerShdw blurRad="38100" dist="38100" dir="2700000" algn="tl">
                    <a:srgbClr val="000000"/>
                  </a:outerShdw>
                </a:effectLst>
                <a:latin typeface="Arial" pitchFamily="34" charset="0"/>
              </a:rPr>
              <a:t>and for which</a:t>
            </a:r>
            <a:r>
              <a:rPr lang="en-US" dirty="0">
                <a:solidFill>
                  <a:srgbClr val="5F5F5F"/>
                </a:solidFill>
                <a:latin typeface="Arial" pitchFamily="34" charset="0"/>
              </a:rPr>
              <a:t> the preceding train is closer than </a:t>
            </a:r>
            <a:r>
              <a:rPr lang="en-US" i="1" dirty="0">
                <a:solidFill>
                  <a:srgbClr val="5F5F5F"/>
                </a:solidFill>
                <a:latin typeface="Arial" pitchFamily="34" charset="0"/>
              </a:rPr>
              <a:t>Y</a:t>
            </a:r>
            <a:r>
              <a:rPr lang="en-US" dirty="0">
                <a:solidFill>
                  <a:srgbClr val="5F5F5F"/>
                </a:solidFill>
                <a:latin typeface="Arial" pitchFamily="34" charset="0"/>
              </a:rPr>
              <a:t> yards.”</a:t>
            </a:r>
            <a:endParaRPr lang="en-US" dirty="0">
              <a:latin typeface="Arial" pitchFamily="34" charset="0"/>
            </a:endParaRPr>
          </a:p>
          <a:p>
            <a:pPr marL="285750" indent="-285750">
              <a:lnSpc>
                <a:spcPct val="80000"/>
              </a:lnSpc>
              <a:buFont typeface="Wingdings" panose="05000000000000000000" pitchFamily="2" charset="2"/>
              <a:buChar char="Ø"/>
              <a:defRPr/>
            </a:pPr>
            <a:r>
              <a:rPr lang="en-US" dirty="0"/>
              <a:t>Frequent </a:t>
            </a:r>
            <a:r>
              <a:rPr lang="en-US" b="1" i="1" dirty="0">
                <a:solidFill>
                  <a:srgbClr val="CC00FF"/>
                </a:solidFill>
                <a:effectLst>
                  <a:outerShdw blurRad="38100" dist="38100" dir="2700000" algn="tl">
                    <a:srgbClr val="000000">
                      <a:alpha val="43137"/>
                    </a:srgbClr>
                  </a:outerShdw>
                </a:effectLst>
              </a:rPr>
              <a:t>confusions</a:t>
            </a:r>
            <a:r>
              <a:rPr lang="en-US" dirty="0"/>
              <a:t> among logical connectives in NL </a:t>
            </a:r>
          </a:p>
          <a:p>
            <a:pPr lvl="1">
              <a:lnSpc>
                <a:spcPct val="90000"/>
              </a:lnSpc>
              <a:defRPr/>
            </a:pPr>
            <a:r>
              <a:rPr lang="en-US" dirty="0"/>
              <a:t>e.g. case analysis:	</a:t>
            </a:r>
          </a:p>
          <a:p>
            <a:pPr algn="just">
              <a:lnSpc>
                <a:spcPct val="80000"/>
              </a:lnSpc>
              <a:defRPr/>
            </a:pPr>
            <a:r>
              <a:rPr lang="en-US" dirty="0">
                <a:solidFill>
                  <a:srgbClr val="009999"/>
                </a:solidFill>
                <a:latin typeface="Arial" pitchFamily="34" charset="0"/>
              </a:rPr>
              <a:t>                                 </a:t>
            </a:r>
            <a:r>
              <a:rPr lang="en-US" dirty="0">
                <a:solidFill>
                  <a:srgbClr val="5F5F5F"/>
                </a:solidFill>
                <a:latin typeface="Arial" pitchFamily="34" charset="0"/>
              </a:rPr>
              <a:t>If Case1 then &lt;Statement1&gt;</a:t>
            </a:r>
          </a:p>
          <a:p>
            <a:pPr algn="just">
              <a:spcBef>
                <a:spcPts val="300"/>
              </a:spcBef>
              <a:defRPr/>
            </a:pPr>
            <a:r>
              <a:rPr lang="en-US" dirty="0">
                <a:solidFill>
                  <a:srgbClr val="5F5F5F"/>
                </a:solidFill>
                <a:latin typeface="Arial" pitchFamily="34" charset="0"/>
              </a:rPr>
              <a:t>                            </a:t>
            </a:r>
            <a:r>
              <a:rPr lang="en-US" i="1" dirty="0">
                <a:solidFill>
                  <a:srgbClr val="5F5F5F"/>
                </a:solidFill>
                <a:latin typeface="Arial" pitchFamily="34" charset="0"/>
              </a:rPr>
              <a:t>or</a:t>
            </a:r>
            <a:r>
              <a:rPr lang="en-US" dirty="0">
                <a:solidFill>
                  <a:srgbClr val="5F5F5F"/>
                </a:solidFill>
                <a:latin typeface="Arial" pitchFamily="34" charset="0"/>
              </a:rPr>
              <a:t> if Case2 then &lt;Statement2&gt;</a:t>
            </a:r>
            <a:r>
              <a:rPr lang="en-US" dirty="0">
                <a:solidFill>
                  <a:srgbClr val="009999"/>
                </a:solidFill>
                <a:latin typeface="Arial" pitchFamily="34" charset="0"/>
              </a:rPr>
              <a:t>             </a:t>
            </a:r>
            <a:r>
              <a:rPr lang="en-US" dirty="0">
                <a:solidFill>
                  <a:srgbClr val="009999"/>
                </a:solidFill>
              </a:rPr>
              <a:t>(amounts to true!)</a:t>
            </a:r>
          </a:p>
          <a:p>
            <a:pPr algn="just">
              <a:spcBef>
                <a:spcPct val="15000"/>
              </a:spcBef>
              <a:defRPr/>
            </a:pPr>
            <a:r>
              <a:rPr lang="en-US" dirty="0">
                <a:solidFill>
                  <a:srgbClr val="5F5F5F"/>
                </a:solidFill>
                <a:latin typeface="Arial" pitchFamily="34" charset="0"/>
              </a:rPr>
              <a:t>                   </a:t>
            </a:r>
            <a:r>
              <a:rPr lang="en-US" i="1" dirty="0">
                <a:solidFill>
                  <a:srgbClr val="009999"/>
                </a:solidFill>
              </a:rPr>
              <a:t>vs. </a:t>
            </a:r>
            <a:r>
              <a:rPr lang="en-US" dirty="0">
                <a:solidFill>
                  <a:srgbClr val="5F5F5F"/>
                </a:solidFill>
                <a:latin typeface="Arial" pitchFamily="34" charset="0"/>
              </a:rPr>
              <a:t>        If Case1 then &lt;Statement1&gt;</a:t>
            </a:r>
          </a:p>
          <a:p>
            <a:pPr algn="just">
              <a:lnSpc>
                <a:spcPct val="90000"/>
              </a:lnSpc>
              <a:spcBef>
                <a:spcPts val="300"/>
              </a:spcBef>
              <a:defRPr/>
            </a:pPr>
            <a:r>
              <a:rPr lang="en-US" dirty="0">
                <a:solidFill>
                  <a:srgbClr val="5F5F5F"/>
                </a:solidFill>
                <a:latin typeface="Arial" pitchFamily="34" charset="0"/>
              </a:rPr>
              <a:t> 	  	            </a:t>
            </a:r>
            <a:r>
              <a:rPr lang="en-US" i="1" dirty="0">
                <a:solidFill>
                  <a:srgbClr val="5F5F5F"/>
                </a:solidFill>
                <a:latin typeface="Arial" pitchFamily="34" charset="0"/>
              </a:rPr>
              <a:t>and</a:t>
            </a:r>
            <a:r>
              <a:rPr lang="en-US" dirty="0">
                <a:solidFill>
                  <a:srgbClr val="5F5F5F"/>
                </a:solidFill>
                <a:latin typeface="Arial" pitchFamily="34" charset="0"/>
              </a:rPr>
              <a:t> if Case2 then &lt;Statement2&gt;</a:t>
            </a:r>
            <a:endParaRPr lang="en-US" dirty="0"/>
          </a:p>
        </p:txBody>
      </p:sp>
      <p:sp>
        <p:nvSpPr>
          <p:cNvPr id="80" name="Rectangle 3"/>
          <p:cNvSpPr txBox="1">
            <a:spLocks noChangeArrowheads="1"/>
          </p:cNvSpPr>
          <p:nvPr/>
        </p:nvSpPr>
        <p:spPr>
          <a:xfrm>
            <a:off x="1743045" y="4841162"/>
            <a:ext cx="6965537" cy="1635838"/>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70000"/>
              </a:lnSpc>
              <a:defRPr/>
            </a:pPr>
            <a:endParaRPr lang="en-US" sz="1600" dirty="0">
              <a:latin typeface="Arial" pitchFamily="34" charset="0"/>
            </a:endParaRPr>
          </a:p>
          <a:p>
            <a:pPr>
              <a:lnSpc>
                <a:spcPct val="80000"/>
              </a:lnSpc>
              <a:defRPr/>
            </a:pPr>
            <a:r>
              <a:rPr lang="en-US" dirty="0">
                <a:solidFill>
                  <a:srgbClr val="5F5F5F"/>
                </a:solidFill>
                <a:latin typeface="Arial" pitchFamily="34" charset="0"/>
              </a:rPr>
              <a:t>How about other problems???</a:t>
            </a:r>
          </a:p>
          <a:p>
            <a:pPr>
              <a:lnSpc>
                <a:spcPct val="80000"/>
              </a:lnSpc>
              <a:defRPr/>
            </a:pPr>
            <a:r>
              <a:rPr lang="en-US" altLang="en-US" i="1" dirty="0" err="1">
                <a:solidFill>
                  <a:srgbClr val="FF3300"/>
                </a:solidFill>
                <a:effectLst>
                  <a:outerShdw blurRad="38100" dist="38100" dir="2700000" algn="tl">
                    <a:srgbClr val="000000">
                      <a:alpha val="43137"/>
                    </a:srgbClr>
                  </a:outerShdw>
                </a:effectLst>
              </a:rPr>
              <a:t>i</a:t>
            </a:r>
            <a:r>
              <a:rPr lang="en-US" altLang="en-US" i="1" dirty="0">
                <a:solidFill>
                  <a:srgbClr val="FF3300"/>
                </a:solidFill>
                <a:effectLst>
                  <a:outerShdw blurRad="38100" dist="38100" dir="2700000" algn="tl">
                    <a:srgbClr val="000000">
                      <a:alpha val="43137"/>
                    </a:srgbClr>
                  </a:outerShdw>
                </a:effectLst>
              </a:rPr>
              <a:t>) Requirements amalgamation</a:t>
            </a:r>
            <a:r>
              <a:rPr lang="en-US" altLang="en-US" i="1" dirty="0">
                <a:effectLst>
                  <a:outerShdw blurRad="38100" dist="38100" dir="2700000" algn="tl">
                    <a:srgbClr val="000000">
                      <a:alpha val="43137"/>
                    </a:srgbClr>
                  </a:outerShdw>
                </a:effectLst>
              </a:rPr>
              <a:t> </a:t>
            </a:r>
            <a:r>
              <a:rPr lang="en-US" altLang="en-US" dirty="0"/>
              <a:t>: several requirements expressed as a single requirement </a:t>
            </a:r>
          </a:p>
          <a:p>
            <a:pPr>
              <a:lnSpc>
                <a:spcPct val="80000"/>
              </a:lnSpc>
              <a:defRPr/>
            </a:pPr>
            <a:r>
              <a:rPr lang="en-US" altLang="en-US" dirty="0"/>
              <a:t>ii)  …… (Let’s discuss) </a:t>
            </a:r>
          </a:p>
          <a:p>
            <a:pPr marL="342900" indent="-342900">
              <a:lnSpc>
                <a:spcPct val="80000"/>
              </a:lnSpc>
              <a:buFontTx/>
              <a:buChar char="-"/>
              <a:defRPr/>
            </a:pPr>
            <a:endParaRPr lang="en-US" dirty="0"/>
          </a:p>
          <a:p>
            <a:pPr>
              <a:lnSpc>
                <a:spcPct val="120000"/>
              </a:lnSpc>
              <a:defRPr/>
            </a:pPr>
            <a:endParaRPr lang="en-US" dirty="0"/>
          </a:p>
        </p:txBody>
      </p:sp>
      <p:sp>
        <p:nvSpPr>
          <p:cNvPr id="81" name="Cloud Callout 80"/>
          <p:cNvSpPr/>
          <p:nvPr/>
        </p:nvSpPr>
        <p:spPr>
          <a:xfrm>
            <a:off x="429457" y="4803563"/>
            <a:ext cx="8527329" cy="1749637"/>
          </a:xfrm>
          <a:prstGeom prst="cloudCallout">
            <a:avLst>
              <a:gd name="adj1" fmla="val -30164"/>
              <a:gd name="adj2" fmla="val 64969"/>
            </a:avLst>
          </a:prstGeom>
          <a:noFill/>
          <a:ln>
            <a:solidFill>
              <a:srgbClr val="00B0F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95360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0">
                                            <p:txEl>
                                              <p:pRg st="2" end="2"/>
                                            </p:txEl>
                                          </p:spTgt>
                                        </p:tgtEl>
                                        <p:attrNameLst>
                                          <p:attrName>style.visibility</p:attrName>
                                        </p:attrNameLst>
                                      </p:cBhvr>
                                      <p:to>
                                        <p:strVal val="visible"/>
                                      </p:to>
                                    </p:set>
                                    <p:anim calcmode="lin" valueType="num">
                                      <p:cBhvr>
                                        <p:cTn id="7" dur="1000" fill="hold"/>
                                        <p:tgtEl>
                                          <p:spTgt spid="80">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80">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80">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8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0">
                                            <p:txEl>
                                              <p:pRg st="3" end="3"/>
                                            </p:txEl>
                                          </p:spTgt>
                                        </p:tgtEl>
                                        <p:attrNameLst>
                                          <p:attrName>style.visibility</p:attrName>
                                        </p:attrNameLst>
                                      </p:cBhvr>
                                      <p:to>
                                        <p:strVal val="visible"/>
                                      </p:to>
                                    </p:set>
                                    <p:anim calcmode="lin" valueType="num">
                                      <p:cBhvr>
                                        <p:cTn id="15" dur="1000" fill="hold"/>
                                        <p:tgtEl>
                                          <p:spTgt spid="80">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80">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80">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0" y="271945"/>
            <a:ext cx="7312025" cy="990600"/>
          </a:xfrm>
        </p:spPr>
        <p:txBody>
          <a:bodyPr>
            <a:normAutofit fontScale="90000"/>
          </a:bodyPr>
          <a:lstStyle/>
          <a:p>
            <a:pPr>
              <a:lnSpc>
                <a:spcPct val="110000"/>
              </a:lnSpc>
            </a:pPr>
            <a:r>
              <a:rPr kumimoji="0" lang="en-US" altLang="en-US" sz="2600" dirty="0"/>
              <a:t>Disciplined documentation in structured NL:</a:t>
            </a:r>
            <a:br>
              <a:rPr kumimoji="0" lang="en-US" altLang="en-US" sz="2600" dirty="0"/>
            </a:br>
            <a:r>
              <a:rPr kumimoji="0" lang="en-US" altLang="en-US" sz="2600" i="1" dirty="0"/>
              <a:t>local rules on writing statements</a:t>
            </a:r>
          </a:p>
        </p:txBody>
      </p:sp>
      <p:sp>
        <p:nvSpPr>
          <p:cNvPr id="1397763" name="Rectangle 3"/>
          <p:cNvSpPr>
            <a:spLocks noGrp="1" noChangeArrowheads="1"/>
          </p:cNvSpPr>
          <p:nvPr>
            <p:ph idx="1"/>
          </p:nvPr>
        </p:nvSpPr>
        <p:spPr>
          <a:xfrm>
            <a:off x="345017" y="1486076"/>
            <a:ext cx="8505440" cy="5338762"/>
          </a:xfrm>
        </p:spPr>
        <p:txBody>
          <a:bodyPr>
            <a:normAutofit/>
          </a:bodyPr>
          <a:lstStyle/>
          <a:p>
            <a:pPr marL="342900" indent="-342900">
              <a:buFont typeface="Wingdings" panose="05000000000000000000" pitchFamily="2" charset="2"/>
              <a:buChar char="Ø"/>
              <a:defRPr/>
            </a:pPr>
            <a:r>
              <a:rPr lang="en-US" sz="2400" dirty="0"/>
              <a:t>Use </a:t>
            </a:r>
            <a:r>
              <a:rPr lang="en-US" sz="2400" dirty="0">
                <a:solidFill>
                  <a:srgbClr val="FF00FF"/>
                </a:solidFill>
                <a:effectLst>
                  <a:outerShdw blurRad="38100" dist="38100" dir="2700000" algn="tl">
                    <a:srgbClr val="000000"/>
                  </a:outerShdw>
                </a:effectLst>
              </a:rPr>
              <a:t>stylistic rules</a:t>
            </a:r>
            <a:r>
              <a:rPr lang="en-US" sz="2400" dirty="0">
                <a:solidFill>
                  <a:srgbClr val="FF00FF"/>
                </a:solidFill>
              </a:rPr>
              <a:t> </a:t>
            </a:r>
            <a:r>
              <a:rPr lang="en-US" sz="2400" dirty="0"/>
              <a:t>for </a:t>
            </a:r>
            <a:r>
              <a:rPr lang="en-US" sz="2400" dirty="0">
                <a:solidFill>
                  <a:srgbClr val="FF00FF"/>
                </a:solidFill>
              </a:rPr>
              <a:t>good NL </a:t>
            </a:r>
            <a:r>
              <a:rPr lang="en-US" sz="2400" dirty="0"/>
              <a:t>spec, </a:t>
            </a:r>
            <a:r>
              <a:rPr lang="en-US" sz="2400" dirty="0">
                <a:solidFill>
                  <a:srgbClr val="009999"/>
                </a:solidFill>
              </a:rPr>
              <a:t>e.g.</a:t>
            </a:r>
          </a:p>
          <a:p>
            <a:pPr lvl="1" algn="just">
              <a:lnSpc>
                <a:spcPct val="130000"/>
              </a:lnSpc>
              <a:spcBef>
                <a:spcPct val="15000"/>
              </a:spcBef>
              <a:buClr>
                <a:schemeClr val="tx1"/>
              </a:buClr>
              <a:buFont typeface="Symbol" pitchFamily="18" charset="2"/>
              <a:buChar char="-"/>
              <a:defRPr/>
            </a:pPr>
            <a:r>
              <a:rPr kumimoji="0" lang="en-US" dirty="0"/>
              <a:t>Identify who will read this;  write accordingly</a:t>
            </a:r>
          </a:p>
          <a:p>
            <a:pPr lvl="1" algn="just">
              <a:spcBef>
                <a:spcPct val="15000"/>
              </a:spcBef>
              <a:buClr>
                <a:schemeClr val="tx1"/>
              </a:buClr>
              <a:buFont typeface="Symbol" pitchFamily="18" charset="2"/>
              <a:buChar char="-"/>
              <a:defRPr/>
            </a:pPr>
            <a:r>
              <a:rPr kumimoji="0" lang="en-US" dirty="0"/>
              <a:t>Say what you are going to do before doing it</a:t>
            </a:r>
          </a:p>
          <a:p>
            <a:pPr lvl="1" algn="just">
              <a:spcBef>
                <a:spcPct val="15000"/>
              </a:spcBef>
              <a:buClr>
                <a:schemeClr val="tx1"/>
              </a:buClr>
              <a:buFont typeface="Symbol" pitchFamily="18" charset="2"/>
              <a:buChar char="-"/>
              <a:defRPr/>
            </a:pPr>
            <a:r>
              <a:rPr kumimoji="0" lang="en-US" dirty="0"/>
              <a:t>Make sure every concept is defined before use</a:t>
            </a:r>
          </a:p>
          <a:p>
            <a:pPr lvl="1" algn="just">
              <a:spcBef>
                <a:spcPct val="15000"/>
              </a:spcBef>
              <a:buClr>
                <a:schemeClr val="tx1"/>
              </a:buClr>
              <a:buFont typeface="Symbol" pitchFamily="18" charset="2"/>
              <a:buChar char="-"/>
              <a:defRPr/>
            </a:pPr>
            <a:r>
              <a:rPr kumimoji="0" lang="en-US" dirty="0"/>
              <a:t>Keep asking yourself: </a:t>
            </a:r>
            <a:r>
              <a:rPr kumimoji="0" lang="en-US" i="1" dirty="0"/>
              <a:t>“Is this comprehensible? Is this enough? Is this relevant?”</a:t>
            </a:r>
          </a:p>
          <a:p>
            <a:pPr lvl="1" algn="just">
              <a:lnSpc>
                <a:spcPct val="100000"/>
              </a:lnSpc>
              <a:spcBef>
                <a:spcPct val="20000"/>
              </a:spcBef>
              <a:buClr>
                <a:schemeClr val="tx1"/>
              </a:buClr>
              <a:buFont typeface="Symbol" pitchFamily="18" charset="2"/>
              <a:buChar char="-"/>
              <a:defRPr/>
            </a:pPr>
            <a:r>
              <a:rPr kumimoji="0" lang="en-US" dirty="0"/>
              <a:t>Never more than one </a:t>
            </a:r>
            <a:r>
              <a:rPr kumimoji="0" lang="en-US" dirty="0" err="1"/>
              <a:t>req</a:t>
            </a:r>
            <a:r>
              <a:rPr kumimoji="0" lang="en-US" dirty="0"/>
              <a:t>, assumption, or domain properties in a single sentence. Keep sentences short.</a:t>
            </a:r>
          </a:p>
          <a:p>
            <a:pPr lvl="1" algn="just">
              <a:lnSpc>
                <a:spcPct val="100000"/>
              </a:lnSpc>
              <a:spcBef>
                <a:spcPct val="20000"/>
              </a:spcBef>
              <a:buClr>
                <a:schemeClr val="tx1"/>
              </a:buClr>
              <a:buFont typeface="Symbol" pitchFamily="18" charset="2"/>
              <a:buChar char="-"/>
              <a:defRPr/>
            </a:pPr>
            <a:r>
              <a:rPr kumimoji="0" lang="en-US" dirty="0"/>
              <a:t>Use </a:t>
            </a:r>
            <a:r>
              <a:rPr kumimoji="0" lang="en-US" i="1" dirty="0"/>
              <a:t>“shall” </a:t>
            </a:r>
            <a:r>
              <a:rPr kumimoji="0" lang="en-US" dirty="0"/>
              <a:t>for mandatory, </a:t>
            </a:r>
            <a:r>
              <a:rPr kumimoji="0" lang="en-US" i="1" dirty="0"/>
              <a:t>“should”</a:t>
            </a:r>
            <a:r>
              <a:rPr kumimoji="0" lang="en-US" dirty="0"/>
              <a:t> for desirable prescriptions</a:t>
            </a:r>
          </a:p>
          <a:p>
            <a:pPr lvl="1" algn="just">
              <a:spcBef>
                <a:spcPct val="15000"/>
              </a:spcBef>
              <a:buClr>
                <a:schemeClr val="tx1"/>
              </a:buClr>
              <a:buFont typeface="Symbol" pitchFamily="18" charset="2"/>
              <a:buChar char="-"/>
              <a:defRPr/>
            </a:pPr>
            <a:r>
              <a:rPr kumimoji="0" lang="en-US" dirty="0"/>
              <a:t>Avoid unnecessary jargon &amp; acronyms</a:t>
            </a:r>
          </a:p>
          <a:p>
            <a:pPr lvl="1" algn="just">
              <a:spcBef>
                <a:spcPct val="15000"/>
              </a:spcBef>
              <a:buClr>
                <a:schemeClr val="tx1"/>
              </a:buClr>
              <a:buFont typeface="Symbol" pitchFamily="18" charset="2"/>
              <a:buChar char="-"/>
              <a:defRPr/>
            </a:pPr>
            <a:r>
              <a:rPr kumimoji="0" lang="en-US" dirty="0"/>
              <a:t>Use suggestive examples to clarify abstract statements</a:t>
            </a:r>
          </a:p>
          <a:p>
            <a:pPr lvl="1" algn="just">
              <a:spcBef>
                <a:spcPct val="15000"/>
              </a:spcBef>
              <a:buClr>
                <a:schemeClr val="tx1"/>
              </a:buClr>
              <a:buFont typeface="Symbol" pitchFamily="18" charset="2"/>
              <a:buChar char="-"/>
              <a:defRPr/>
            </a:pPr>
            <a:r>
              <a:rPr kumimoji="0" lang="en-US" dirty="0"/>
              <a:t>Supply diagrams for complex relationships among items</a:t>
            </a:r>
            <a:endParaRPr kumimoji="0" lang="en-US" dirty="0">
              <a:latin typeface="Arial" pitchFamily="34" charset="0"/>
            </a:endParaRPr>
          </a:p>
          <a:p>
            <a:pPr lvl="1" algn="just">
              <a:lnSpc>
                <a:spcPct val="150000"/>
              </a:lnSpc>
              <a:spcBef>
                <a:spcPts val="200"/>
              </a:spcBef>
              <a:buClr>
                <a:schemeClr val="tx1"/>
              </a:buClr>
              <a:buFont typeface="Symbol" pitchFamily="18" charset="2"/>
              <a:buNone/>
              <a:defRPr/>
            </a:pPr>
            <a:r>
              <a:rPr kumimoji="0" lang="en-US" sz="2200" b="1" i="1" dirty="0">
                <a:solidFill>
                  <a:srgbClr val="007434"/>
                </a:solidFill>
                <a:effectLst>
                  <a:outerShdw blurRad="38100" dist="38100" dir="2700000" algn="tl">
                    <a:srgbClr val="000000">
                      <a:alpha val="43137"/>
                    </a:srgbClr>
                  </a:outerShdw>
                </a:effectLst>
              </a:rPr>
              <a:t>(More in the text book &amp; online research…)</a:t>
            </a:r>
          </a:p>
        </p:txBody>
      </p:sp>
      <p:grpSp>
        <p:nvGrpSpPr>
          <p:cNvPr id="29700" name="Group 106"/>
          <p:cNvGrpSpPr>
            <a:grpSpLocks/>
          </p:cNvGrpSpPr>
          <p:nvPr/>
        </p:nvGrpSpPr>
        <p:grpSpPr bwMode="auto">
          <a:xfrm>
            <a:off x="360507" y="-182387"/>
            <a:ext cx="1184275" cy="1668463"/>
            <a:chOff x="249" y="-73"/>
            <a:chExt cx="746" cy="727"/>
          </a:xfrm>
        </p:grpSpPr>
        <p:grpSp>
          <p:nvGrpSpPr>
            <p:cNvPr id="29701" name="Group 78"/>
            <p:cNvGrpSpPr>
              <a:grpSpLocks/>
            </p:cNvGrpSpPr>
            <p:nvPr/>
          </p:nvGrpSpPr>
          <p:grpSpPr bwMode="auto">
            <a:xfrm>
              <a:off x="249" y="99"/>
              <a:ext cx="737" cy="555"/>
              <a:chOff x="1784" y="1547"/>
              <a:chExt cx="363" cy="406"/>
            </a:xfrm>
          </p:grpSpPr>
          <p:sp>
            <p:nvSpPr>
              <p:cNvPr id="1397839" name="Freeform 79"/>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7840" name="Freeform 80"/>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7841" name="Freeform 81"/>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7842" name="Freeform 82"/>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7843" name="Freeform 83"/>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7844" name="Freeform 84"/>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7845" name="Freeform 85"/>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7846" name="Freeform 86"/>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7847" name="Freeform 87"/>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7848" name="Freeform 88"/>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7849" name="Freeform 89"/>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7850" name="Freeform 90"/>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7851" name="Freeform 91"/>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7852" name="Freeform 92"/>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7853" name="Freeform 93"/>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7854" name="Freeform 94"/>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7855" name="Freeform 95"/>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7856" name="Freeform 96"/>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7857" name="Freeform 97"/>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7858" name="Freeform 98"/>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7859" name="Freeform 99"/>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7860" name="Freeform 100"/>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7861" name="Freeform 101"/>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7862" name="Freeform 102"/>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7863" name="Freeform 103"/>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29702" name="Text Box 104"/>
            <p:cNvSpPr txBox="1">
              <a:spLocks noChangeArrowheads="1"/>
            </p:cNvSpPr>
            <p:nvPr/>
          </p:nvSpPr>
          <p:spPr bwMode="auto">
            <a:xfrm>
              <a:off x="588" y="-73"/>
              <a:ext cx="40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4000" b="1">
                  <a:solidFill>
                    <a:schemeClr val="tx1"/>
                  </a:solidFill>
                  <a:effectLst/>
                  <a:latin typeface="Wingdings" pitchFamily="2" charset="2"/>
                </a:rPr>
                <a:t>?</a:t>
              </a:r>
              <a:endParaRPr lang="en-US" altLang="en-US" sz="3200">
                <a:solidFill>
                  <a:schemeClr val="tx1"/>
                </a:solidFill>
                <a:effectLst/>
                <a:latin typeface="Wingdings" pitchFamily="2" charset="2"/>
              </a:endParaRPr>
            </a:p>
          </p:txBody>
        </p:sp>
      </p:grpSp>
      <p:sp>
        <p:nvSpPr>
          <p:cNvPr id="2" name="Slide Number Placeholder 1"/>
          <p:cNvSpPr>
            <a:spLocks noGrp="1"/>
          </p:cNvSpPr>
          <p:nvPr>
            <p:ph type="sldNum" sz="quarter" idx="12"/>
          </p:nvPr>
        </p:nvSpPr>
        <p:spPr/>
        <p:txBody>
          <a:bodyPr/>
          <a:lstStyle/>
          <a:p>
            <a:fld id="{83AFD23C-4B78-4169-855B-DEB36BCAA18E}" type="slidenum">
              <a:rPr lang="en-MY" smtClean="0"/>
              <a:pPr/>
              <a:t>13</a:t>
            </a:fld>
            <a:endParaRPr lang="en-MY"/>
          </a:p>
        </p:txBody>
      </p:sp>
    </p:spTree>
    <p:extLst>
      <p:ext uri="{BB962C8B-B14F-4D97-AF65-F5344CB8AC3E}">
        <p14:creationId xmlns:p14="http://schemas.microsoft.com/office/powerpoint/2010/main" val="113675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534839" y="192330"/>
            <a:ext cx="7434263" cy="1012825"/>
          </a:xfrm>
        </p:spPr>
        <p:txBody>
          <a:bodyPr>
            <a:normAutofit fontScale="90000"/>
          </a:bodyPr>
          <a:lstStyle/>
          <a:p>
            <a:pPr>
              <a:lnSpc>
                <a:spcPct val="110000"/>
              </a:lnSpc>
            </a:pPr>
            <a:r>
              <a:rPr kumimoji="0" lang="en-US" altLang="en-US" sz="2600" dirty="0"/>
              <a:t>Disciplined documentation in structured NL:</a:t>
            </a:r>
            <a:br>
              <a:rPr kumimoji="0" lang="en-US" altLang="en-US" sz="2600" dirty="0"/>
            </a:br>
            <a:r>
              <a:rPr kumimoji="0" lang="en-US" altLang="en-US" sz="2600" i="1" dirty="0"/>
              <a:t>local rules on writing statements </a:t>
            </a:r>
            <a:r>
              <a:rPr kumimoji="0" lang="en-US" altLang="en-US" sz="2000" i="1" dirty="0"/>
              <a:t>(2)</a:t>
            </a:r>
            <a:endParaRPr kumimoji="0" lang="en-US" altLang="en-US" sz="2600" i="1" dirty="0"/>
          </a:p>
        </p:txBody>
      </p:sp>
      <p:sp>
        <p:nvSpPr>
          <p:cNvPr id="1398787" name="Rectangle 3"/>
          <p:cNvSpPr>
            <a:spLocks noGrp="1" noChangeArrowheads="1"/>
          </p:cNvSpPr>
          <p:nvPr>
            <p:ph idx="1"/>
          </p:nvPr>
        </p:nvSpPr>
        <p:spPr>
          <a:xfrm>
            <a:off x="52713" y="1233003"/>
            <a:ext cx="9710737" cy="725488"/>
          </a:xfrm>
        </p:spPr>
        <p:txBody>
          <a:bodyPr>
            <a:noAutofit/>
          </a:bodyPr>
          <a:lstStyle/>
          <a:p>
            <a:pPr marL="342900" indent="-342900">
              <a:buFont typeface="Wingdings" panose="05000000000000000000" pitchFamily="2" charset="2"/>
              <a:buChar char="Ø"/>
              <a:defRPr/>
            </a:pPr>
            <a:r>
              <a:rPr lang="en-US" sz="2300" dirty="0"/>
              <a:t>Use </a:t>
            </a:r>
            <a:r>
              <a:rPr lang="en-US" sz="2400" dirty="0">
                <a:solidFill>
                  <a:srgbClr val="FF00FF"/>
                </a:solidFill>
                <a:effectLst>
                  <a:outerShdw blurRad="38100" dist="38100" dir="2700000" algn="tl">
                    <a:srgbClr val="000000"/>
                  </a:outerShdw>
                </a:effectLst>
              </a:rPr>
              <a:t>decision tables</a:t>
            </a:r>
            <a:r>
              <a:rPr lang="en-US" sz="2400" dirty="0">
                <a:solidFill>
                  <a:srgbClr val="FF00FF"/>
                </a:solidFill>
              </a:rPr>
              <a:t> </a:t>
            </a:r>
            <a:r>
              <a:rPr lang="en-US" sz="2400" dirty="0"/>
              <a:t>for </a:t>
            </a:r>
            <a:r>
              <a:rPr lang="en-US" sz="2300" dirty="0"/>
              <a:t>complex </a:t>
            </a:r>
            <a:r>
              <a:rPr lang="en-US" sz="2300" dirty="0">
                <a:solidFill>
                  <a:srgbClr val="FF00FF"/>
                </a:solidFill>
              </a:rPr>
              <a:t>combinations of conditions</a:t>
            </a:r>
            <a:endParaRPr kumimoji="0" lang="en-US" sz="2300" dirty="0">
              <a:solidFill>
                <a:srgbClr val="FF00FF"/>
              </a:solidFill>
            </a:endParaRPr>
          </a:p>
        </p:txBody>
      </p:sp>
      <p:grpSp>
        <p:nvGrpSpPr>
          <p:cNvPr id="2053" name="Group 84"/>
          <p:cNvGrpSpPr>
            <a:grpSpLocks/>
          </p:cNvGrpSpPr>
          <p:nvPr/>
        </p:nvGrpSpPr>
        <p:grpSpPr bwMode="auto">
          <a:xfrm>
            <a:off x="-844666" y="1816627"/>
            <a:ext cx="9956800" cy="2728912"/>
            <a:chOff x="-602" y="1116"/>
            <a:chExt cx="6272" cy="1719"/>
          </a:xfrm>
        </p:grpSpPr>
        <p:grpSp>
          <p:nvGrpSpPr>
            <p:cNvPr id="2083" name="Group 43"/>
            <p:cNvGrpSpPr>
              <a:grpSpLocks/>
            </p:cNvGrpSpPr>
            <p:nvPr/>
          </p:nvGrpSpPr>
          <p:grpSpPr bwMode="auto">
            <a:xfrm>
              <a:off x="-602" y="1429"/>
              <a:ext cx="6245" cy="1246"/>
              <a:chOff x="-602" y="1636"/>
              <a:chExt cx="6245" cy="1246"/>
            </a:xfrm>
          </p:grpSpPr>
          <p:sp>
            <p:nvSpPr>
              <p:cNvPr id="1398826" name="AutoShape 42"/>
              <p:cNvSpPr>
                <a:spLocks noChangeArrowheads="1"/>
              </p:cNvSpPr>
              <p:nvPr/>
            </p:nvSpPr>
            <p:spPr bwMode="auto">
              <a:xfrm>
                <a:off x="114" y="1658"/>
                <a:ext cx="5529" cy="1024"/>
              </a:xfrm>
              <a:prstGeom prst="roundRect">
                <a:avLst>
                  <a:gd name="adj" fmla="val 16667"/>
                </a:avLst>
              </a:prstGeom>
              <a:solidFill>
                <a:srgbClr val="E2E5FA"/>
              </a:solidFill>
              <a:ln w="12700" cap="sq">
                <a:noFill/>
                <a:round/>
                <a:headEnd/>
                <a:tailEnd/>
              </a:ln>
              <a:effectLst/>
            </p:spPr>
            <p:txBody>
              <a:bodyPr wrap="none" anchor="ctr">
                <a:spAutoFit/>
              </a:bodyPr>
              <a:lstStyle/>
              <a:p>
                <a:pPr>
                  <a:defRPr/>
                </a:pPr>
                <a:endParaRPr lang="en-GB">
                  <a:effectLst>
                    <a:outerShdw blurRad="38100" dist="38100" dir="2700000" algn="tl">
                      <a:srgbClr val="000000"/>
                    </a:outerShdw>
                  </a:effectLst>
                </a:endParaRPr>
              </a:p>
            </p:txBody>
          </p:sp>
          <p:graphicFrame>
            <p:nvGraphicFramePr>
              <p:cNvPr id="2050" name="Object 39"/>
              <p:cNvGraphicFramePr>
                <a:graphicFrameLocks noChangeAspect="1"/>
              </p:cNvGraphicFramePr>
              <p:nvPr/>
            </p:nvGraphicFramePr>
            <p:xfrm>
              <a:off x="-602" y="1636"/>
              <a:ext cx="6245" cy="1246"/>
            </p:xfrm>
            <a:graphic>
              <a:graphicData uri="http://schemas.openxmlformats.org/presentationml/2006/ole">
                <mc:AlternateContent xmlns:mc="http://schemas.openxmlformats.org/markup-compatibility/2006">
                  <mc:Choice xmlns:v="urn:schemas-microsoft-com:vml" Requires="v">
                    <p:oleObj spid="_x0000_s2107" name="Document" r:id="rId3" imgW="5791200" imgH="1156716" progId="Word.Document.8">
                      <p:embed/>
                    </p:oleObj>
                  </mc:Choice>
                  <mc:Fallback>
                    <p:oleObj name="Document" r:id="rId3" imgW="5791200" imgH="1156716" progId="Word.Document.8">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 y="1636"/>
                            <a:ext cx="6245" cy="124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a:tailEnd/>
                              </a14:hiddenLine>
                            </a:ext>
                          </a:extLst>
                        </p:spPr>
                      </p:pic>
                    </p:oleObj>
                  </mc:Fallback>
                </mc:AlternateContent>
              </a:graphicData>
            </a:graphic>
          </p:graphicFrame>
          <p:sp>
            <p:nvSpPr>
              <p:cNvPr id="1398824" name="Line 40"/>
              <p:cNvSpPr>
                <a:spLocks noChangeShapeType="1"/>
              </p:cNvSpPr>
              <p:nvPr/>
            </p:nvSpPr>
            <p:spPr bwMode="auto">
              <a:xfrm>
                <a:off x="219" y="2280"/>
                <a:ext cx="5325" cy="0"/>
              </a:xfrm>
              <a:prstGeom prst="line">
                <a:avLst/>
              </a:prstGeom>
              <a:noFill/>
              <a:ln w="28575" cap="sq">
                <a:solidFill>
                  <a:schemeClr val="tx1"/>
                </a:solidFill>
                <a:round/>
                <a:headEnd/>
                <a:tailEnd/>
              </a:ln>
              <a:effectLst/>
            </p:spPr>
            <p:txBody>
              <a:bodyPr anchor="ctr">
                <a:spAutoFit/>
              </a:bodyPr>
              <a:lstStyle/>
              <a:p>
                <a:pPr>
                  <a:defRPr/>
                </a:pPr>
                <a:endParaRPr lang="en-GB"/>
              </a:p>
            </p:txBody>
          </p:sp>
          <p:sp>
            <p:nvSpPr>
              <p:cNvPr id="1398825" name="Line 41"/>
              <p:cNvSpPr>
                <a:spLocks noChangeShapeType="1"/>
              </p:cNvSpPr>
              <p:nvPr/>
            </p:nvSpPr>
            <p:spPr bwMode="auto">
              <a:xfrm>
                <a:off x="3224" y="1658"/>
                <a:ext cx="0" cy="1024"/>
              </a:xfrm>
              <a:prstGeom prst="line">
                <a:avLst/>
              </a:prstGeom>
              <a:noFill/>
              <a:ln w="28575" cap="sq">
                <a:solidFill>
                  <a:schemeClr val="tx1"/>
                </a:solidFill>
                <a:round/>
                <a:headEnd/>
                <a:tailEnd/>
              </a:ln>
              <a:effectLst/>
            </p:spPr>
            <p:txBody>
              <a:bodyPr anchor="ctr">
                <a:spAutoFit/>
              </a:bodyPr>
              <a:lstStyle/>
              <a:p>
                <a:pPr>
                  <a:defRPr/>
                </a:pPr>
                <a:endParaRPr lang="en-GB"/>
              </a:p>
            </p:txBody>
          </p:sp>
        </p:grpSp>
        <p:sp>
          <p:nvSpPr>
            <p:cNvPr id="1398828" name="Text Box 44"/>
            <p:cNvSpPr txBox="1">
              <a:spLocks noChangeArrowheads="1"/>
            </p:cNvSpPr>
            <p:nvPr/>
          </p:nvSpPr>
          <p:spPr bwMode="auto">
            <a:xfrm>
              <a:off x="1594" y="1201"/>
              <a:ext cx="1485" cy="250"/>
            </a:xfrm>
            <a:prstGeom prst="rect">
              <a:avLst/>
            </a:prstGeom>
            <a:noFill/>
            <a:ln w="12700" cap="sq">
              <a:noFill/>
              <a:miter lim="800000"/>
              <a:headEnd/>
              <a:tailEnd/>
            </a:ln>
            <a:effectLst/>
          </p:spPr>
          <p:txBody>
            <a:bodyPr wrap="none" anchor="ctr">
              <a:spAutoFit/>
            </a:bodyPr>
            <a:lstStyle/>
            <a:p>
              <a:pPr>
                <a:defRPr/>
              </a:pPr>
              <a:r>
                <a:rPr lang="en-US" sz="2000" dirty="0">
                  <a:solidFill>
                    <a:srgbClr val="009999"/>
                  </a:solidFill>
                  <a:effectLst/>
                  <a:latin typeface="Comic Sans MS" pitchFamily="66" charset="0"/>
                </a:rPr>
                <a:t>input </a:t>
              </a:r>
              <a:r>
                <a:rPr lang="en-US" sz="2000" dirty="0">
                  <a:solidFill>
                    <a:srgbClr val="009999"/>
                  </a:solidFill>
                  <a:effectLst>
                    <a:outerShdw blurRad="38100" dist="38100" dir="2700000" algn="tl">
                      <a:srgbClr val="000000"/>
                    </a:outerShdw>
                  </a:effectLst>
                  <a:latin typeface="Comic Sans MS" pitchFamily="66" charset="0"/>
                </a:rPr>
                <a:t>if</a:t>
              </a:r>
              <a:r>
                <a:rPr lang="en-US" sz="2000" dirty="0">
                  <a:solidFill>
                    <a:srgbClr val="009999"/>
                  </a:solidFill>
                  <a:effectLst/>
                  <a:latin typeface="Comic Sans MS" pitchFamily="66" charset="0"/>
                </a:rPr>
                <a:t>-conditions</a:t>
              </a:r>
            </a:p>
          </p:txBody>
        </p:sp>
        <p:sp>
          <p:nvSpPr>
            <p:cNvPr id="1398829" name="Text Box 45"/>
            <p:cNvSpPr txBox="1">
              <a:spLocks noChangeArrowheads="1"/>
            </p:cNvSpPr>
            <p:nvPr/>
          </p:nvSpPr>
          <p:spPr bwMode="auto">
            <a:xfrm>
              <a:off x="1464" y="2493"/>
              <a:ext cx="1811" cy="250"/>
            </a:xfrm>
            <a:prstGeom prst="rect">
              <a:avLst/>
            </a:prstGeom>
            <a:noFill/>
            <a:ln w="12700" cap="sq">
              <a:noFill/>
              <a:miter lim="800000"/>
              <a:headEnd/>
              <a:tailEnd/>
            </a:ln>
            <a:effectLst/>
          </p:spPr>
          <p:txBody>
            <a:bodyPr wrap="none" anchor="ctr">
              <a:spAutoFit/>
            </a:bodyPr>
            <a:lstStyle/>
            <a:p>
              <a:pPr>
                <a:defRPr/>
              </a:pPr>
              <a:r>
                <a:rPr lang="en-US" sz="2000">
                  <a:solidFill>
                    <a:srgbClr val="009999"/>
                  </a:solidFill>
                  <a:effectLst/>
                  <a:latin typeface="Comic Sans MS" pitchFamily="66" charset="0"/>
                </a:rPr>
                <a:t>output </a:t>
              </a:r>
              <a:r>
                <a:rPr lang="en-US" sz="2000">
                  <a:solidFill>
                    <a:srgbClr val="009999"/>
                  </a:solidFill>
                  <a:effectLst>
                    <a:outerShdw blurRad="38100" dist="38100" dir="2700000" algn="tl">
                      <a:srgbClr val="000000"/>
                    </a:outerShdw>
                  </a:effectLst>
                  <a:latin typeface="Comic Sans MS" pitchFamily="66" charset="0"/>
                </a:rPr>
                <a:t>then</a:t>
              </a:r>
              <a:r>
                <a:rPr lang="en-US" sz="2000">
                  <a:solidFill>
                    <a:srgbClr val="009999"/>
                  </a:solidFill>
                  <a:effectLst/>
                  <a:latin typeface="Comic Sans MS" pitchFamily="66" charset="0"/>
                </a:rPr>
                <a:t>-conditions</a:t>
              </a:r>
            </a:p>
          </p:txBody>
        </p:sp>
        <p:sp>
          <p:nvSpPr>
            <p:cNvPr id="1398830" name="Line 46"/>
            <p:cNvSpPr>
              <a:spLocks noChangeShapeType="1"/>
            </p:cNvSpPr>
            <p:nvPr/>
          </p:nvSpPr>
          <p:spPr bwMode="auto">
            <a:xfrm flipH="1">
              <a:off x="1137" y="1320"/>
              <a:ext cx="464" cy="160"/>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1398831" name="Line 47"/>
            <p:cNvSpPr>
              <a:spLocks noChangeShapeType="1"/>
            </p:cNvSpPr>
            <p:nvPr/>
          </p:nvSpPr>
          <p:spPr bwMode="auto">
            <a:xfrm>
              <a:off x="1002" y="2449"/>
              <a:ext cx="504" cy="180"/>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1398832" name="Line 48"/>
            <p:cNvSpPr>
              <a:spLocks noChangeShapeType="1"/>
            </p:cNvSpPr>
            <p:nvPr/>
          </p:nvSpPr>
          <p:spPr bwMode="auto">
            <a:xfrm flipH="1">
              <a:off x="4410" y="1317"/>
              <a:ext cx="263" cy="207"/>
            </a:xfrm>
            <a:prstGeom prst="line">
              <a:avLst/>
            </a:prstGeom>
            <a:noFill/>
            <a:ln w="12700">
              <a:solidFill>
                <a:srgbClr val="009999"/>
              </a:solidFill>
              <a:prstDash val="dashDot"/>
              <a:round/>
              <a:headEnd/>
              <a:tailEnd/>
            </a:ln>
            <a:effectLst/>
          </p:spPr>
          <p:txBody>
            <a:bodyPr anchor="ctr">
              <a:spAutoFit/>
            </a:bodyPr>
            <a:lstStyle/>
            <a:p>
              <a:pPr>
                <a:defRPr/>
              </a:pPr>
              <a:endParaRPr lang="en-GB"/>
            </a:p>
          </p:txBody>
        </p:sp>
        <p:sp>
          <p:nvSpPr>
            <p:cNvPr id="2089" name="Text Box 49"/>
            <p:cNvSpPr txBox="1">
              <a:spLocks noChangeArrowheads="1"/>
            </p:cNvSpPr>
            <p:nvPr/>
          </p:nvSpPr>
          <p:spPr bwMode="auto">
            <a:xfrm>
              <a:off x="3292" y="1116"/>
              <a:ext cx="23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2000">
                  <a:solidFill>
                    <a:srgbClr val="009999"/>
                  </a:solidFill>
                  <a:effectLst/>
                  <a:latin typeface="Comic Sans MS" pitchFamily="66" charset="0"/>
                </a:rPr>
                <a:t>binary filling with truth values</a:t>
              </a:r>
            </a:p>
          </p:txBody>
        </p:sp>
        <p:sp>
          <p:nvSpPr>
            <p:cNvPr id="1398834" name="AutoShape 50"/>
            <p:cNvSpPr>
              <a:spLocks noChangeArrowheads="1"/>
            </p:cNvSpPr>
            <p:nvPr/>
          </p:nvSpPr>
          <p:spPr bwMode="auto">
            <a:xfrm>
              <a:off x="3937" y="1429"/>
              <a:ext cx="164" cy="1109"/>
            </a:xfrm>
            <a:prstGeom prst="roundRect">
              <a:avLst>
                <a:gd name="adj" fmla="val 50000"/>
              </a:avLst>
            </a:prstGeom>
            <a:noFill/>
            <a:ln w="12700" cap="sq">
              <a:solidFill>
                <a:schemeClr val="tx2"/>
              </a:solidFill>
              <a:round/>
              <a:headEnd/>
              <a:tailEnd/>
            </a:ln>
            <a:effectLst/>
          </p:spPr>
          <p:txBody>
            <a:bodyPr anchor="ctr">
              <a:spAutoFit/>
            </a:bodyPr>
            <a:lstStyle/>
            <a:p>
              <a:pPr>
                <a:defRPr/>
              </a:pPr>
              <a:endParaRPr lang="en-GB">
                <a:effectLst>
                  <a:outerShdw blurRad="38100" dist="38100" dir="2700000" algn="tl">
                    <a:srgbClr val="000000"/>
                  </a:outerShdw>
                </a:effectLst>
              </a:endParaRPr>
            </a:p>
          </p:txBody>
        </p:sp>
        <p:sp>
          <p:nvSpPr>
            <p:cNvPr id="2091" name="Text Box 51"/>
            <p:cNvSpPr txBox="1">
              <a:spLocks noChangeArrowheads="1"/>
            </p:cNvSpPr>
            <p:nvPr/>
          </p:nvSpPr>
          <p:spPr bwMode="auto">
            <a:xfrm>
              <a:off x="3380" y="2585"/>
              <a:ext cx="2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2000" dirty="0">
                  <a:solidFill>
                    <a:schemeClr val="tx2"/>
                  </a:solidFill>
                  <a:effectLst/>
                  <a:latin typeface="Comic Sans MS" pitchFamily="66" charset="0"/>
                </a:rPr>
                <a:t>one case = </a:t>
              </a:r>
              <a:r>
                <a:rPr lang="en-US" altLang="en-US" sz="1800" dirty="0">
                  <a:solidFill>
                    <a:schemeClr val="tx2"/>
                  </a:solidFill>
                  <a:effectLst/>
                  <a:latin typeface="Comic Sans MS" pitchFamily="66" charset="0"/>
                </a:rPr>
                <a:t>AND</a:t>
              </a:r>
              <a:r>
                <a:rPr lang="en-US" altLang="en-US" sz="2000" dirty="0">
                  <a:solidFill>
                    <a:schemeClr val="tx2"/>
                  </a:solidFill>
                  <a:effectLst/>
                  <a:latin typeface="Comic Sans MS" pitchFamily="66" charset="0"/>
                </a:rPr>
                <a:t>-combination</a:t>
              </a:r>
              <a:endParaRPr lang="en-US" altLang="en-US" sz="2000" dirty="0">
                <a:solidFill>
                  <a:srgbClr val="009999"/>
                </a:solidFill>
                <a:effectLst/>
                <a:latin typeface="Comic Sans MS" pitchFamily="66" charset="0"/>
              </a:endParaRPr>
            </a:p>
          </p:txBody>
        </p:sp>
        <p:sp>
          <p:nvSpPr>
            <p:cNvPr id="1398836" name="Line 52"/>
            <p:cNvSpPr>
              <a:spLocks noChangeShapeType="1"/>
            </p:cNvSpPr>
            <p:nvPr/>
          </p:nvSpPr>
          <p:spPr bwMode="auto">
            <a:xfrm flipH="1">
              <a:off x="3699" y="2548"/>
              <a:ext cx="328" cy="100"/>
            </a:xfrm>
            <a:prstGeom prst="line">
              <a:avLst/>
            </a:prstGeom>
            <a:noFill/>
            <a:ln w="12700">
              <a:solidFill>
                <a:schemeClr val="tx1"/>
              </a:solidFill>
              <a:prstDash val="dashDot"/>
              <a:round/>
              <a:headEnd/>
              <a:tailEnd/>
            </a:ln>
            <a:effectLst/>
          </p:spPr>
          <p:txBody>
            <a:bodyPr anchor="ctr">
              <a:spAutoFit/>
            </a:bodyPr>
            <a:lstStyle/>
            <a:p>
              <a:pPr>
                <a:defRPr/>
              </a:pPr>
              <a:endParaRPr lang="en-GB"/>
            </a:p>
          </p:txBody>
        </p:sp>
      </p:grpSp>
      <p:sp>
        <p:nvSpPr>
          <p:cNvPr id="1398837" name="Rectangle 53"/>
          <p:cNvSpPr>
            <a:spLocks noChangeArrowheads="1"/>
          </p:cNvSpPr>
          <p:nvPr/>
        </p:nvSpPr>
        <p:spPr bwMode="auto">
          <a:xfrm>
            <a:off x="1120824" y="4876800"/>
            <a:ext cx="7574517" cy="1507466"/>
          </a:xfrm>
          <a:prstGeom prst="rect">
            <a:avLst/>
          </a:prstGeom>
          <a:noFill/>
          <a:ln w="9525">
            <a:noFill/>
            <a:miter lim="800000"/>
            <a:headEnd/>
            <a:tailEnd/>
          </a:ln>
          <a:effectLst/>
        </p:spPr>
        <p:txBody>
          <a:bodyPr lIns="92075" tIns="46038" rIns="92075" bIns="46038" anchor="ctr" anchorCtr="1"/>
          <a:lstStyle/>
          <a:p>
            <a:pPr marL="342900" indent="-342900" algn="l">
              <a:lnSpc>
                <a:spcPct val="110000"/>
              </a:lnSpc>
              <a:spcBef>
                <a:spcPct val="40000"/>
              </a:spcBef>
              <a:buClr>
                <a:schemeClr val="tx2"/>
              </a:buClr>
              <a:buSzPct val="70000"/>
              <a:buFont typeface="Wingdings" pitchFamily="2" charset="2"/>
              <a:buChar char="u"/>
              <a:defRPr/>
            </a:pPr>
            <a:r>
              <a:rPr lang="en-US" sz="2200" dirty="0">
                <a:solidFill>
                  <a:schemeClr val="tx1"/>
                </a:solidFill>
                <a:effectLst/>
                <a:latin typeface="Comic Sans MS" pitchFamily="66" charset="0"/>
              </a:rPr>
              <a:t>Systematic, simple, additional benefits ...</a:t>
            </a:r>
          </a:p>
          <a:p>
            <a:pPr marL="742950" lvl="1" indent="-285750" algn="l">
              <a:spcBef>
                <a:spcPct val="25000"/>
              </a:spcBef>
              <a:buClr>
                <a:schemeClr val="tx2"/>
              </a:buClr>
              <a:buFontTx/>
              <a:buChar char="–"/>
              <a:defRPr/>
            </a:pPr>
            <a:r>
              <a:rPr kumimoji="0" lang="en-US" sz="2000" dirty="0">
                <a:solidFill>
                  <a:srgbClr val="009999"/>
                </a:solidFill>
                <a:effectLst/>
                <a:latin typeface="Comic Sans MS" pitchFamily="66" charset="0"/>
              </a:rPr>
              <a:t>Completeness check: </a:t>
            </a:r>
            <a:r>
              <a:rPr kumimoji="0" lang="en-US" sz="2000" dirty="0">
                <a:solidFill>
                  <a:srgbClr val="009999"/>
                </a:solidFill>
                <a:effectLst>
                  <a:outerShdw blurRad="38100" dist="38100" dir="2700000" algn="tl">
                    <a:srgbClr val="000000"/>
                  </a:outerShdw>
                </a:effectLst>
                <a:latin typeface="Comic Sans MS" pitchFamily="66" charset="0"/>
              </a:rPr>
              <a:t>2</a:t>
            </a:r>
            <a:r>
              <a:rPr kumimoji="0" lang="en-US" sz="2000" baseline="30000" dirty="0">
                <a:solidFill>
                  <a:srgbClr val="009999"/>
                </a:solidFill>
                <a:effectLst>
                  <a:outerShdw blurRad="38100" dist="38100" dir="2700000" algn="tl">
                    <a:srgbClr val="000000"/>
                  </a:outerShdw>
                </a:effectLst>
                <a:latin typeface="Comic Sans MS" pitchFamily="66" charset="0"/>
              </a:rPr>
              <a:t>N</a:t>
            </a:r>
            <a:r>
              <a:rPr kumimoji="0" lang="en-US" sz="2000" dirty="0">
                <a:solidFill>
                  <a:srgbClr val="009999"/>
                </a:solidFill>
                <a:effectLst/>
                <a:latin typeface="Comic Sans MS" pitchFamily="66" charset="0"/>
              </a:rPr>
              <a:t> columns required for full table </a:t>
            </a:r>
          </a:p>
          <a:p>
            <a:pPr marL="742950" lvl="1" indent="-285750" algn="l">
              <a:lnSpc>
                <a:spcPct val="110000"/>
              </a:lnSpc>
              <a:spcBef>
                <a:spcPct val="25000"/>
              </a:spcBef>
              <a:buClr>
                <a:schemeClr val="tx2"/>
              </a:buClr>
              <a:buFontTx/>
              <a:buChar char="–"/>
              <a:defRPr/>
            </a:pPr>
            <a:r>
              <a:rPr kumimoji="0" lang="en-US" sz="2000" dirty="0">
                <a:solidFill>
                  <a:srgbClr val="009999"/>
                </a:solidFill>
                <a:effectLst/>
                <a:latin typeface="Comic Sans MS" pitchFamily="66" charset="0"/>
              </a:rPr>
              <a:t>Table reduction: drop impossible cases in view of domain properties; merge 2 columns differing only by single “</a:t>
            </a:r>
            <a:r>
              <a:rPr kumimoji="0" lang="en-US" sz="2000" dirty="0">
                <a:solidFill>
                  <a:schemeClr val="tx2"/>
                </a:solidFill>
                <a:effectLst/>
                <a:latin typeface="Comic Sans MS" pitchFamily="66" charset="0"/>
              </a:rPr>
              <a:t>T</a:t>
            </a:r>
            <a:r>
              <a:rPr kumimoji="0" lang="en-US" sz="2000" dirty="0">
                <a:solidFill>
                  <a:srgbClr val="009999"/>
                </a:solidFill>
                <a:effectLst/>
                <a:latin typeface="Comic Sans MS" pitchFamily="66" charset="0"/>
              </a:rPr>
              <a:t>”, “</a:t>
            </a:r>
            <a:r>
              <a:rPr kumimoji="0" lang="en-US" sz="2000" dirty="0">
                <a:solidFill>
                  <a:schemeClr val="tx2"/>
                </a:solidFill>
                <a:effectLst/>
                <a:latin typeface="Comic Sans MS" pitchFamily="66" charset="0"/>
              </a:rPr>
              <a:t>F</a:t>
            </a:r>
            <a:r>
              <a:rPr kumimoji="0" lang="en-US" sz="2000" dirty="0">
                <a:solidFill>
                  <a:srgbClr val="009999"/>
                </a:solidFill>
                <a:effectLst/>
                <a:latin typeface="Comic Sans MS" pitchFamily="66" charset="0"/>
              </a:rPr>
              <a:t>” =&gt; “</a:t>
            </a:r>
            <a:r>
              <a:rPr kumimoji="0" lang="en-US" sz="2000" dirty="0">
                <a:solidFill>
                  <a:schemeClr val="tx2"/>
                </a:solidFill>
                <a:effectLst/>
                <a:latin typeface="Comic Sans MS" pitchFamily="66" charset="0"/>
              </a:rPr>
              <a:t>-</a:t>
            </a:r>
            <a:r>
              <a:rPr kumimoji="0" lang="en-US" sz="2000" dirty="0">
                <a:solidFill>
                  <a:srgbClr val="009999"/>
                </a:solidFill>
                <a:effectLst/>
                <a:latin typeface="Comic Sans MS" pitchFamily="66" charset="0"/>
              </a:rPr>
              <a:t>”</a:t>
            </a:r>
          </a:p>
          <a:p>
            <a:pPr marL="742950" lvl="1" indent="-285750" algn="l">
              <a:lnSpc>
                <a:spcPct val="110000"/>
              </a:lnSpc>
              <a:spcBef>
                <a:spcPct val="25000"/>
              </a:spcBef>
              <a:buClr>
                <a:schemeClr val="tx2"/>
              </a:buClr>
              <a:buFontTx/>
              <a:buChar char="–"/>
              <a:defRPr/>
            </a:pPr>
            <a:r>
              <a:rPr kumimoji="0" lang="en-US" sz="2000" dirty="0">
                <a:solidFill>
                  <a:srgbClr val="009999"/>
                </a:solidFill>
                <a:effectLst/>
                <a:latin typeface="Comic Sans MS" pitchFamily="66" charset="0"/>
              </a:rPr>
              <a:t>Test cases for free (cause-effect coverage)</a:t>
            </a:r>
          </a:p>
        </p:txBody>
      </p:sp>
      <p:grpSp>
        <p:nvGrpSpPr>
          <p:cNvPr id="2055" name="Group 56"/>
          <p:cNvGrpSpPr>
            <a:grpSpLocks/>
          </p:cNvGrpSpPr>
          <p:nvPr/>
        </p:nvGrpSpPr>
        <p:grpSpPr bwMode="auto">
          <a:xfrm>
            <a:off x="138113" y="-142875"/>
            <a:ext cx="1184275" cy="1154113"/>
            <a:chOff x="249" y="-73"/>
            <a:chExt cx="746" cy="727"/>
          </a:xfrm>
        </p:grpSpPr>
        <p:grpSp>
          <p:nvGrpSpPr>
            <p:cNvPr id="2056" name="Group 57"/>
            <p:cNvGrpSpPr>
              <a:grpSpLocks/>
            </p:cNvGrpSpPr>
            <p:nvPr/>
          </p:nvGrpSpPr>
          <p:grpSpPr bwMode="auto">
            <a:xfrm>
              <a:off x="249" y="99"/>
              <a:ext cx="737" cy="555"/>
              <a:chOff x="1784" y="1547"/>
              <a:chExt cx="363" cy="406"/>
            </a:xfrm>
          </p:grpSpPr>
          <p:sp>
            <p:nvSpPr>
              <p:cNvPr id="1398842" name="Freeform 58"/>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8843" name="Freeform 59"/>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8844" name="Freeform 60"/>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8845" name="Freeform 61"/>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8846" name="Freeform 62"/>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8847" name="Freeform 63"/>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8848" name="Freeform 64"/>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8849" name="Freeform 65"/>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8850" name="Freeform 66"/>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8851" name="Freeform 67"/>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8852" name="Freeform 68"/>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8853" name="Freeform 69"/>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8854" name="Freeform 70"/>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8855" name="Freeform 71"/>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8856" name="Freeform 72"/>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8857" name="Freeform 73"/>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8858" name="Freeform 74"/>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8859" name="Freeform 75"/>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8860" name="Freeform 76"/>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8861" name="Freeform 77"/>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8862" name="Freeform 78"/>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8863" name="Freeform 79"/>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8864" name="Freeform 80"/>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8865" name="Freeform 81"/>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8866" name="Freeform 82"/>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2057" name="Text Box 83"/>
            <p:cNvSpPr txBox="1">
              <a:spLocks noChangeArrowheads="1"/>
            </p:cNvSpPr>
            <p:nvPr/>
          </p:nvSpPr>
          <p:spPr bwMode="auto">
            <a:xfrm>
              <a:off x="588" y="-73"/>
              <a:ext cx="40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4000" b="1">
                  <a:solidFill>
                    <a:schemeClr val="tx1"/>
                  </a:solidFill>
                  <a:effectLst/>
                  <a:latin typeface="Wingdings" pitchFamily="2" charset="2"/>
                </a:rPr>
                <a:t>?</a:t>
              </a:r>
              <a:endParaRPr lang="en-US" altLang="en-US" sz="3200">
                <a:solidFill>
                  <a:schemeClr val="tx1"/>
                </a:solidFill>
                <a:effectLst/>
                <a:latin typeface="Wingdings" pitchFamily="2" charset="2"/>
              </a:endParaRPr>
            </a:p>
          </p:txBody>
        </p:sp>
      </p:grpSp>
      <p:sp>
        <p:nvSpPr>
          <p:cNvPr id="2" name="Slide Number Placeholder 1"/>
          <p:cNvSpPr>
            <a:spLocks noGrp="1"/>
          </p:cNvSpPr>
          <p:nvPr>
            <p:ph type="sldNum" sz="quarter" idx="12"/>
          </p:nvPr>
        </p:nvSpPr>
        <p:spPr/>
        <p:txBody>
          <a:bodyPr/>
          <a:lstStyle/>
          <a:p>
            <a:fld id="{83AFD23C-4B78-4169-855B-DEB36BCAA18E}" type="slidenum">
              <a:rPr lang="en-MY" smtClean="0"/>
              <a:pPr/>
              <a:t>14</a:t>
            </a:fld>
            <a:endParaRPr lang="en-MY"/>
          </a:p>
        </p:txBody>
      </p:sp>
    </p:spTree>
    <p:extLst>
      <p:ext uri="{BB962C8B-B14F-4D97-AF65-F5344CB8AC3E}">
        <p14:creationId xmlns:p14="http://schemas.microsoft.com/office/powerpoint/2010/main" val="123260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55" name="AutoShape 47" descr="Newsprint"/>
          <p:cNvSpPr>
            <a:spLocks noChangeArrowheads="1"/>
          </p:cNvSpPr>
          <p:nvPr/>
        </p:nvSpPr>
        <p:spPr bwMode="auto">
          <a:xfrm>
            <a:off x="344393" y="1641891"/>
            <a:ext cx="8532364" cy="4225510"/>
          </a:xfrm>
          <a:prstGeom prst="roundRect">
            <a:avLst>
              <a:gd name="adj" fmla="val 8421"/>
            </a:avLst>
          </a:prstGeom>
          <a:blipFill dpi="0" rotWithShape="0">
            <a:blip r:embed="rId2" cstate="print"/>
            <a:srcRect/>
            <a:tile tx="0" ty="0" sx="100000" sy="100000" flip="none" algn="tl"/>
          </a:blipFill>
          <a:ln w="12700" cap="sq">
            <a:noFill/>
            <a:round/>
            <a:headEnd/>
            <a:tailEnd/>
          </a:ln>
          <a:effectLst/>
        </p:spPr>
        <p:txBody>
          <a:bodyPr wrap="square" anchor="ctr">
            <a:spAutoFit/>
          </a:bodyPr>
          <a:lstStyle/>
          <a:p>
            <a:pPr>
              <a:defRPr/>
            </a:pPr>
            <a:endParaRPr lang="en-GB">
              <a:effectLst>
                <a:outerShdw blurRad="38100" dist="38100" dir="2700000" algn="tl">
                  <a:srgbClr val="C0C0C0"/>
                </a:outerShdw>
              </a:effectLst>
            </a:endParaRPr>
          </a:p>
        </p:txBody>
      </p:sp>
      <p:sp>
        <p:nvSpPr>
          <p:cNvPr id="30723" name="Rectangle 2"/>
          <p:cNvSpPr>
            <a:spLocks noGrp="1" noChangeArrowheads="1"/>
          </p:cNvSpPr>
          <p:nvPr>
            <p:ph type="title"/>
          </p:nvPr>
        </p:nvSpPr>
        <p:spPr>
          <a:xfrm>
            <a:off x="1512997" y="174985"/>
            <a:ext cx="7358063" cy="1142999"/>
          </a:xfrm>
        </p:spPr>
        <p:txBody>
          <a:bodyPr>
            <a:normAutofit fontScale="90000"/>
          </a:bodyPr>
          <a:lstStyle/>
          <a:p>
            <a:pPr>
              <a:lnSpc>
                <a:spcPct val="120000"/>
              </a:lnSpc>
            </a:pPr>
            <a:r>
              <a:rPr kumimoji="0" lang="en-US" altLang="en-US" sz="2600" dirty="0"/>
              <a:t>Disciplined documentation in structured NL:</a:t>
            </a:r>
            <a:br>
              <a:rPr kumimoji="0" lang="en-US" altLang="en-US" sz="2600" dirty="0"/>
            </a:br>
            <a:r>
              <a:rPr kumimoji="0" lang="en-US" altLang="en-US" sz="2600" dirty="0"/>
              <a:t>local rules on writing statements  </a:t>
            </a:r>
            <a:r>
              <a:rPr kumimoji="0" lang="en-US" altLang="en-US" sz="2000" dirty="0"/>
              <a:t>(3)</a:t>
            </a:r>
            <a:endParaRPr kumimoji="0" lang="en-US" altLang="en-US" sz="2600" dirty="0"/>
          </a:p>
        </p:txBody>
      </p:sp>
      <p:sp>
        <p:nvSpPr>
          <p:cNvPr id="1399811" name="Rectangle 3"/>
          <p:cNvSpPr>
            <a:spLocks noGrp="1" noChangeArrowheads="1"/>
          </p:cNvSpPr>
          <p:nvPr>
            <p:ph idx="1"/>
          </p:nvPr>
        </p:nvSpPr>
        <p:spPr>
          <a:xfrm>
            <a:off x="43581" y="1291640"/>
            <a:ext cx="8836025" cy="5566360"/>
          </a:xfrm>
        </p:spPr>
        <p:txBody>
          <a:bodyPr>
            <a:normAutofit/>
          </a:bodyPr>
          <a:lstStyle/>
          <a:p>
            <a:pPr>
              <a:defRPr/>
            </a:pPr>
            <a:r>
              <a:rPr lang="en-US" sz="2200" dirty="0"/>
              <a:t>Use standardized </a:t>
            </a:r>
            <a:r>
              <a:rPr lang="en-US" sz="2200" dirty="0">
                <a:solidFill>
                  <a:srgbClr val="FF00FF"/>
                </a:solidFill>
                <a:effectLst>
                  <a:outerShdw blurRad="38100" dist="38100" dir="2700000" algn="tl">
                    <a:srgbClr val="000000"/>
                  </a:outerShdw>
                </a:effectLst>
              </a:rPr>
              <a:t>statement templates</a:t>
            </a:r>
          </a:p>
          <a:p>
            <a:pPr lvl="1" algn="just">
              <a:lnSpc>
                <a:spcPct val="170000"/>
              </a:lnSpc>
              <a:spcBef>
                <a:spcPts val="300"/>
              </a:spcBef>
              <a:buFontTx/>
              <a:buNone/>
              <a:defRPr/>
            </a:pPr>
            <a:r>
              <a:rPr kumimoji="0" lang="en-US" dirty="0">
                <a:effectLst>
                  <a:outerShdw blurRad="38100" dist="38100" dir="2700000" algn="tl">
                    <a:srgbClr val="000000"/>
                  </a:outerShdw>
                </a:effectLst>
              </a:rPr>
              <a:t>Identifier</a:t>
            </a:r>
            <a:r>
              <a:rPr kumimoji="0" lang="en-US" i="1" dirty="0"/>
              <a:t> </a:t>
            </a:r>
            <a:r>
              <a:rPr kumimoji="0" lang="en-US" dirty="0"/>
              <a:t> --suggestive; hierarchical if compound statement</a:t>
            </a:r>
          </a:p>
          <a:p>
            <a:pPr lvl="1" algn="just">
              <a:lnSpc>
                <a:spcPct val="120000"/>
              </a:lnSpc>
              <a:spcBef>
                <a:spcPts val="300"/>
              </a:spcBef>
              <a:buFontTx/>
              <a:buNone/>
              <a:defRPr/>
            </a:pPr>
            <a:r>
              <a:rPr kumimoji="0" lang="en-US" dirty="0">
                <a:effectLst>
                  <a:outerShdw blurRad="38100" dist="38100" dir="2700000" algn="tl">
                    <a:srgbClr val="000000"/>
                  </a:outerShdw>
                </a:effectLst>
              </a:rPr>
              <a:t>Category</a:t>
            </a:r>
            <a:r>
              <a:rPr kumimoji="0" lang="en-US" dirty="0"/>
              <a:t>  --functional or quality </a:t>
            </a:r>
            <a:r>
              <a:rPr kumimoji="0" lang="en-US" dirty="0" err="1"/>
              <a:t>req</a:t>
            </a:r>
            <a:r>
              <a:rPr kumimoji="0" lang="en-US" dirty="0"/>
              <a:t>, assumption, domain property, definition, scenario example, ...</a:t>
            </a:r>
          </a:p>
          <a:p>
            <a:pPr lvl="1" algn="just">
              <a:lnSpc>
                <a:spcPct val="130000"/>
              </a:lnSpc>
              <a:spcBef>
                <a:spcPts val="300"/>
              </a:spcBef>
              <a:buFontTx/>
              <a:buNone/>
              <a:defRPr/>
            </a:pPr>
            <a:r>
              <a:rPr kumimoji="0" lang="en-US" dirty="0">
                <a:effectLst>
                  <a:outerShdw blurRad="38100" dist="38100" dir="2700000" algn="tl">
                    <a:srgbClr val="000000"/>
                  </a:outerShdw>
                </a:effectLst>
              </a:rPr>
              <a:t>Specification</a:t>
            </a:r>
            <a:r>
              <a:rPr kumimoji="0" lang="en-US" dirty="0"/>
              <a:t>  --statement formulation according to stylistic rules</a:t>
            </a:r>
          </a:p>
          <a:p>
            <a:pPr lvl="1" algn="just">
              <a:lnSpc>
                <a:spcPct val="130000"/>
              </a:lnSpc>
              <a:spcBef>
                <a:spcPts val="300"/>
              </a:spcBef>
              <a:buFontTx/>
              <a:buNone/>
              <a:defRPr/>
            </a:pPr>
            <a:r>
              <a:rPr kumimoji="0" lang="en-US" dirty="0">
                <a:effectLst>
                  <a:outerShdw blurRad="38100" dist="38100" dir="2700000" algn="tl">
                    <a:srgbClr val="000000"/>
                  </a:outerShdw>
                </a:effectLst>
              </a:rPr>
              <a:t>Fit criterion</a:t>
            </a:r>
            <a:r>
              <a:rPr kumimoji="0" lang="en-US" dirty="0"/>
              <a:t>  --for measurability (</a:t>
            </a:r>
            <a:r>
              <a:rPr kumimoji="0" lang="en-US" i="1" u="sng" dirty="0"/>
              <a:t>see next slide</a:t>
            </a:r>
            <a:r>
              <a:rPr kumimoji="0" lang="en-US" dirty="0"/>
              <a:t>)</a:t>
            </a:r>
          </a:p>
          <a:p>
            <a:pPr lvl="1" algn="just">
              <a:lnSpc>
                <a:spcPct val="130000"/>
              </a:lnSpc>
              <a:spcBef>
                <a:spcPts val="300"/>
              </a:spcBef>
              <a:buFontTx/>
              <a:buNone/>
              <a:defRPr/>
            </a:pPr>
            <a:r>
              <a:rPr kumimoji="0" lang="en-US" dirty="0">
                <a:effectLst>
                  <a:outerShdw blurRad="38100" dist="38100" dir="2700000" algn="tl">
                    <a:srgbClr val="000000"/>
                  </a:outerShdw>
                </a:effectLst>
              </a:rPr>
              <a:t>Source</a:t>
            </a:r>
            <a:r>
              <a:rPr kumimoji="0" lang="en-US" dirty="0"/>
              <a:t>  --for traceability to elicitation sources</a:t>
            </a:r>
          </a:p>
          <a:p>
            <a:pPr lvl="1" algn="just">
              <a:lnSpc>
                <a:spcPct val="130000"/>
              </a:lnSpc>
              <a:spcBef>
                <a:spcPts val="300"/>
              </a:spcBef>
              <a:buFontTx/>
              <a:buNone/>
              <a:defRPr/>
            </a:pPr>
            <a:r>
              <a:rPr kumimoji="0" lang="en-US" dirty="0">
                <a:effectLst>
                  <a:outerShdw blurRad="38100" dist="38100" dir="2700000" algn="tl">
                    <a:srgbClr val="000000"/>
                  </a:outerShdw>
                </a:effectLst>
              </a:rPr>
              <a:t>Rationale</a:t>
            </a:r>
            <a:r>
              <a:rPr kumimoji="0" lang="en-US" dirty="0"/>
              <a:t>  --for better understanding &amp; traceability</a:t>
            </a:r>
          </a:p>
          <a:p>
            <a:pPr lvl="1" algn="just">
              <a:lnSpc>
                <a:spcPct val="130000"/>
              </a:lnSpc>
              <a:spcBef>
                <a:spcPts val="300"/>
              </a:spcBef>
              <a:buFontTx/>
              <a:buNone/>
              <a:defRPr/>
            </a:pPr>
            <a:r>
              <a:rPr kumimoji="0" lang="en-US" dirty="0">
                <a:effectLst>
                  <a:outerShdw blurRad="38100" dist="38100" dir="2700000" algn="tl">
                    <a:srgbClr val="000000"/>
                  </a:outerShdw>
                </a:effectLst>
              </a:rPr>
              <a:t>Interaction</a:t>
            </a:r>
            <a:r>
              <a:rPr kumimoji="0" lang="en-US" dirty="0"/>
              <a:t>  --contribution to, conflict with other statements</a:t>
            </a:r>
          </a:p>
          <a:p>
            <a:pPr lvl="1" algn="just">
              <a:lnSpc>
                <a:spcPct val="130000"/>
              </a:lnSpc>
              <a:spcBef>
                <a:spcPts val="300"/>
              </a:spcBef>
              <a:buFontTx/>
              <a:buNone/>
              <a:defRPr/>
            </a:pPr>
            <a:r>
              <a:rPr kumimoji="0" lang="en-US" dirty="0">
                <a:effectLst>
                  <a:outerShdw blurRad="38100" dist="38100" dir="2700000" algn="tl">
                    <a:srgbClr val="000000"/>
                  </a:outerShdw>
                </a:effectLst>
              </a:rPr>
              <a:t>Priority</a:t>
            </a:r>
            <a:r>
              <a:rPr kumimoji="0" lang="en-US" dirty="0"/>
              <a:t> level  --for comparison &amp; prioritization</a:t>
            </a:r>
          </a:p>
          <a:p>
            <a:pPr lvl="1" algn="just">
              <a:lnSpc>
                <a:spcPct val="130000"/>
              </a:lnSpc>
              <a:spcBef>
                <a:spcPts val="300"/>
              </a:spcBef>
              <a:buFontTx/>
              <a:buNone/>
              <a:defRPr/>
            </a:pPr>
            <a:r>
              <a:rPr kumimoji="0" lang="en-US" dirty="0">
                <a:effectLst>
                  <a:outerShdw blurRad="38100" dist="38100" dir="2700000" algn="tl">
                    <a:srgbClr val="000000"/>
                  </a:outerShdw>
                </a:effectLst>
              </a:rPr>
              <a:t>Stability</a:t>
            </a:r>
            <a:r>
              <a:rPr kumimoji="0" lang="en-US" dirty="0"/>
              <a:t>, </a:t>
            </a:r>
            <a:r>
              <a:rPr kumimoji="0" lang="en-US" dirty="0">
                <a:effectLst>
                  <a:outerShdw blurRad="38100" dist="38100" dir="2700000" algn="tl">
                    <a:srgbClr val="000000"/>
                  </a:outerShdw>
                </a:effectLst>
              </a:rPr>
              <a:t>Commonality</a:t>
            </a:r>
            <a:r>
              <a:rPr kumimoji="0" lang="en-US" dirty="0"/>
              <a:t> levels  --for change management</a:t>
            </a:r>
          </a:p>
        </p:txBody>
      </p:sp>
      <p:grpSp>
        <p:nvGrpSpPr>
          <p:cNvPr id="30725" name="Group 19"/>
          <p:cNvGrpSpPr>
            <a:grpSpLocks/>
          </p:cNvGrpSpPr>
          <p:nvPr/>
        </p:nvGrpSpPr>
        <p:grpSpPr bwMode="auto">
          <a:xfrm>
            <a:off x="138113" y="-142875"/>
            <a:ext cx="1184275" cy="1154113"/>
            <a:chOff x="249" y="-73"/>
            <a:chExt cx="746" cy="727"/>
          </a:xfrm>
        </p:grpSpPr>
        <p:grpSp>
          <p:nvGrpSpPr>
            <p:cNvPr id="30726" name="Group 20"/>
            <p:cNvGrpSpPr>
              <a:grpSpLocks/>
            </p:cNvGrpSpPr>
            <p:nvPr/>
          </p:nvGrpSpPr>
          <p:grpSpPr bwMode="auto">
            <a:xfrm>
              <a:off x="249" y="99"/>
              <a:ext cx="737" cy="555"/>
              <a:chOff x="1784" y="1547"/>
              <a:chExt cx="363" cy="406"/>
            </a:xfrm>
          </p:grpSpPr>
          <p:sp>
            <p:nvSpPr>
              <p:cNvPr id="1399829" name="Freeform 21"/>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399830" name="Freeform 22"/>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399831" name="Freeform 23"/>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399832" name="Freeform 24"/>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399833" name="Freeform 25"/>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399834" name="Freeform 26"/>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399835" name="Freeform 27"/>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399836" name="Freeform 28"/>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399837" name="Freeform 29"/>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399838" name="Freeform 30"/>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399839" name="Freeform 31"/>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399840" name="Freeform 32"/>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399841" name="Freeform 33"/>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399842" name="Freeform 34"/>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399843" name="Freeform 35"/>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399844" name="Freeform 36"/>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399845" name="Freeform 37"/>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399846" name="Freeform 38"/>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399847" name="Freeform 39"/>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399848" name="Freeform 40"/>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399849" name="Freeform 41"/>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399850" name="Freeform 42"/>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399851" name="Freeform 43"/>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399852" name="Freeform 44"/>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399853" name="Freeform 45"/>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30727" name="Text Box 46"/>
            <p:cNvSpPr txBox="1">
              <a:spLocks noChangeArrowheads="1"/>
            </p:cNvSpPr>
            <p:nvPr/>
          </p:nvSpPr>
          <p:spPr bwMode="auto">
            <a:xfrm>
              <a:off x="588" y="-73"/>
              <a:ext cx="40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4000" b="1">
                  <a:solidFill>
                    <a:schemeClr val="tx1"/>
                  </a:solidFill>
                  <a:effectLst/>
                  <a:latin typeface="Wingdings" pitchFamily="2" charset="2"/>
                </a:rPr>
                <a:t>?</a:t>
              </a:r>
              <a:endParaRPr lang="en-US" altLang="en-US" sz="3200">
                <a:solidFill>
                  <a:schemeClr val="tx1"/>
                </a:solidFill>
                <a:effectLst/>
                <a:latin typeface="Wingdings" pitchFamily="2" charset="2"/>
              </a:endParaRPr>
            </a:p>
          </p:txBody>
        </p:sp>
      </p:grpSp>
      <p:sp>
        <p:nvSpPr>
          <p:cNvPr id="2" name="Slide Number Placeholder 1"/>
          <p:cNvSpPr>
            <a:spLocks noGrp="1"/>
          </p:cNvSpPr>
          <p:nvPr>
            <p:ph type="sldNum" sz="quarter" idx="12"/>
          </p:nvPr>
        </p:nvSpPr>
        <p:spPr/>
        <p:txBody>
          <a:bodyPr/>
          <a:lstStyle/>
          <a:p>
            <a:fld id="{83AFD23C-4B78-4169-855B-DEB36BCAA18E}" type="slidenum">
              <a:rPr lang="en-MY" smtClean="0"/>
              <a:pPr/>
              <a:t>15</a:t>
            </a:fld>
            <a:endParaRPr lang="en-MY"/>
          </a:p>
        </p:txBody>
      </p:sp>
    </p:spTree>
    <p:extLst>
      <p:ext uri="{BB962C8B-B14F-4D97-AF65-F5344CB8AC3E}">
        <p14:creationId xmlns:p14="http://schemas.microsoft.com/office/powerpoint/2010/main" val="2390792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1447800" y="141718"/>
            <a:ext cx="6908800" cy="914400"/>
          </a:xfrm>
        </p:spPr>
        <p:txBody>
          <a:bodyPr>
            <a:normAutofit fontScale="90000"/>
          </a:bodyPr>
          <a:lstStyle/>
          <a:p>
            <a:pPr>
              <a:lnSpc>
                <a:spcPct val="110000"/>
              </a:lnSpc>
            </a:pPr>
            <a:r>
              <a:rPr kumimoji="0" lang="en-US" altLang="en-US" sz="2600" dirty="0"/>
              <a:t>Fit criteria make statements measurable</a:t>
            </a:r>
          </a:p>
        </p:txBody>
      </p:sp>
      <p:sp>
        <p:nvSpPr>
          <p:cNvPr id="3076" name="Rectangle 4"/>
          <p:cNvSpPr>
            <a:spLocks noGrp="1" noChangeArrowheads="1"/>
          </p:cNvSpPr>
          <p:nvPr>
            <p:ph idx="1"/>
          </p:nvPr>
        </p:nvSpPr>
        <p:spPr>
          <a:xfrm>
            <a:off x="257368" y="1143000"/>
            <a:ext cx="8170863" cy="1487488"/>
          </a:xfrm>
        </p:spPr>
        <p:txBody>
          <a:bodyPr>
            <a:normAutofit/>
          </a:bodyPr>
          <a:lstStyle/>
          <a:p>
            <a:r>
              <a:rPr lang="en-US" altLang="en-US" sz="2400" dirty="0"/>
              <a:t>Complement statements by quantifying the extent to which they must be satisfied </a:t>
            </a:r>
            <a:r>
              <a:rPr lang="en-US" altLang="en-US" sz="1600" dirty="0"/>
              <a:t>[Robertson, 1999]</a:t>
            </a:r>
          </a:p>
          <a:p>
            <a:r>
              <a:rPr lang="en-US" altLang="en-US" sz="2400" dirty="0"/>
              <a:t>Especially important for measurability of NFRs</a:t>
            </a:r>
          </a:p>
        </p:txBody>
      </p:sp>
      <p:grpSp>
        <p:nvGrpSpPr>
          <p:cNvPr id="3077" name="Group 5"/>
          <p:cNvGrpSpPr>
            <a:grpSpLocks/>
          </p:cNvGrpSpPr>
          <p:nvPr/>
        </p:nvGrpSpPr>
        <p:grpSpPr bwMode="auto">
          <a:xfrm>
            <a:off x="138113" y="-142875"/>
            <a:ext cx="1184275" cy="1154113"/>
            <a:chOff x="249" y="-73"/>
            <a:chExt cx="746" cy="727"/>
          </a:xfrm>
        </p:grpSpPr>
        <p:grpSp>
          <p:nvGrpSpPr>
            <p:cNvPr id="3085" name="Group 6"/>
            <p:cNvGrpSpPr>
              <a:grpSpLocks/>
            </p:cNvGrpSpPr>
            <p:nvPr/>
          </p:nvGrpSpPr>
          <p:grpSpPr bwMode="auto">
            <a:xfrm>
              <a:off x="249" y="99"/>
              <a:ext cx="737" cy="555"/>
              <a:chOff x="1784" y="1547"/>
              <a:chExt cx="363" cy="406"/>
            </a:xfrm>
          </p:grpSpPr>
          <p:sp>
            <p:nvSpPr>
              <p:cNvPr id="1400839" name="Freeform 7"/>
              <p:cNvSpPr>
                <a:spLocks/>
              </p:cNvSpPr>
              <p:nvPr/>
            </p:nvSpPr>
            <p:spPr bwMode="auto">
              <a:xfrm>
                <a:off x="1784" y="1547"/>
                <a:ext cx="363" cy="406"/>
              </a:xfrm>
              <a:custGeom>
                <a:avLst/>
                <a:gdLst/>
                <a:ahLst/>
                <a:cxnLst>
                  <a:cxn ang="0">
                    <a:pos x="1799" y="1149"/>
                  </a:cxn>
                  <a:cxn ang="0">
                    <a:pos x="1725" y="1080"/>
                  </a:cxn>
                  <a:cxn ang="0">
                    <a:pos x="1610" y="964"/>
                  </a:cxn>
                  <a:cxn ang="0">
                    <a:pos x="1480" y="816"/>
                  </a:cxn>
                  <a:cxn ang="0">
                    <a:pos x="1355" y="648"/>
                  </a:cxn>
                  <a:cxn ang="0">
                    <a:pos x="1259" y="475"/>
                  </a:cxn>
                  <a:cxn ang="0">
                    <a:pos x="1193" y="317"/>
                  </a:cxn>
                  <a:cxn ang="0">
                    <a:pos x="1149" y="186"/>
                  </a:cxn>
                  <a:cxn ang="0">
                    <a:pos x="1124" y="86"/>
                  </a:cxn>
                  <a:cxn ang="0">
                    <a:pos x="1112" y="22"/>
                  </a:cxn>
                  <a:cxn ang="0">
                    <a:pos x="1109" y="0"/>
                  </a:cxn>
                  <a:cxn ang="0">
                    <a:pos x="1083" y="6"/>
                  </a:cxn>
                  <a:cxn ang="0">
                    <a:pos x="1011" y="21"/>
                  </a:cxn>
                  <a:cxn ang="0">
                    <a:pos x="906" y="46"/>
                  </a:cxn>
                  <a:cxn ang="0">
                    <a:pos x="776" y="75"/>
                  </a:cxn>
                  <a:cxn ang="0">
                    <a:pos x="633" y="107"/>
                  </a:cxn>
                  <a:cxn ang="0">
                    <a:pos x="485" y="140"/>
                  </a:cxn>
                  <a:cxn ang="0">
                    <a:pos x="345" y="172"/>
                  </a:cxn>
                  <a:cxn ang="0">
                    <a:pos x="221" y="199"/>
                  </a:cxn>
                  <a:cxn ang="0">
                    <a:pos x="126" y="221"/>
                  </a:cxn>
                  <a:cxn ang="0">
                    <a:pos x="70" y="233"/>
                  </a:cxn>
                  <a:cxn ang="0">
                    <a:pos x="57" y="241"/>
                  </a:cxn>
                  <a:cxn ang="0">
                    <a:pos x="61" y="308"/>
                  </a:cxn>
                  <a:cxn ang="0">
                    <a:pos x="40" y="330"/>
                  </a:cxn>
                  <a:cxn ang="0">
                    <a:pos x="19" y="386"/>
                  </a:cxn>
                  <a:cxn ang="0">
                    <a:pos x="21" y="427"/>
                  </a:cxn>
                  <a:cxn ang="0">
                    <a:pos x="0" y="466"/>
                  </a:cxn>
                  <a:cxn ang="0">
                    <a:pos x="6" y="547"/>
                  </a:cxn>
                  <a:cxn ang="0">
                    <a:pos x="23" y="704"/>
                  </a:cxn>
                  <a:cxn ang="0">
                    <a:pos x="56" y="912"/>
                  </a:cxn>
                  <a:cxn ang="0">
                    <a:pos x="111" y="1146"/>
                  </a:cxn>
                  <a:cxn ang="0">
                    <a:pos x="192" y="1384"/>
                  </a:cxn>
                  <a:cxn ang="0">
                    <a:pos x="291" y="1594"/>
                  </a:cxn>
                  <a:cxn ang="0">
                    <a:pos x="387" y="1767"/>
                  </a:cxn>
                  <a:cxn ang="0">
                    <a:pos x="472" y="1899"/>
                  </a:cxn>
                  <a:cxn ang="0">
                    <a:pos x="534" y="1986"/>
                  </a:cxn>
                  <a:cxn ang="0">
                    <a:pos x="567" y="2027"/>
                  </a:cxn>
                  <a:cxn ang="0">
                    <a:pos x="1756" y="1387"/>
                  </a:cxn>
                  <a:cxn ang="0">
                    <a:pos x="1743" y="1374"/>
                  </a:cxn>
                  <a:cxn ang="0">
                    <a:pos x="1721" y="1354"/>
                  </a:cxn>
                  <a:cxn ang="0">
                    <a:pos x="1773" y="1313"/>
                  </a:cxn>
                  <a:cxn ang="0">
                    <a:pos x="1763" y="1301"/>
                  </a:cxn>
                  <a:cxn ang="0">
                    <a:pos x="1741" y="1280"/>
                  </a:cxn>
                  <a:cxn ang="0">
                    <a:pos x="1794" y="1237"/>
                  </a:cxn>
                  <a:cxn ang="0">
                    <a:pos x="1780" y="1224"/>
                  </a:cxn>
                  <a:cxn ang="0">
                    <a:pos x="1759" y="1204"/>
                  </a:cxn>
                </a:cxnLst>
                <a:rect l="0" t="0" r="r" b="b"/>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w="9525">
                <a:noFill/>
                <a:round/>
                <a:headEnd/>
                <a:tailEnd/>
              </a:ln>
            </p:spPr>
            <p:txBody>
              <a:bodyPr/>
              <a:lstStyle/>
              <a:p>
                <a:pPr>
                  <a:defRPr/>
                </a:pPr>
                <a:endParaRPr lang="en-GB"/>
              </a:p>
            </p:txBody>
          </p:sp>
          <p:sp>
            <p:nvSpPr>
              <p:cNvPr id="1400840" name="Freeform 8"/>
              <p:cNvSpPr>
                <a:spLocks/>
              </p:cNvSpPr>
              <p:nvPr/>
            </p:nvSpPr>
            <p:spPr bwMode="auto">
              <a:xfrm>
                <a:off x="1799" y="1551"/>
                <a:ext cx="342" cy="353"/>
              </a:xfrm>
              <a:custGeom>
                <a:avLst/>
                <a:gdLst/>
                <a:ahLst/>
                <a:cxnLst>
                  <a:cxn ang="0">
                    <a:pos x="1225" y="572"/>
                  </a:cxn>
                  <a:cxn ang="0">
                    <a:pos x="1293" y="677"/>
                  </a:cxn>
                  <a:cxn ang="0">
                    <a:pos x="1367" y="778"/>
                  </a:cxn>
                  <a:cxn ang="0">
                    <a:pos x="1445" y="872"/>
                  </a:cxn>
                  <a:cxn ang="0">
                    <a:pos x="1522" y="957"/>
                  </a:cxn>
                  <a:cxn ang="0">
                    <a:pos x="1592" y="1029"/>
                  </a:cxn>
                  <a:cxn ang="0">
                    <a:pos x="1651" y="1087"/>
                  </a:cxn>
                  <a:cxn ang="0">
                    <a:pos x="1694" y="1126"/>
                  </a:cxn>
                  <a:cxn ang="0">
                    <a:pos x="555" y="1763"/>
                  </a:cxn>
                  <a:cxn ang="0">
                    <a:pos x="537" y="1740"/>
                  </a:cxn>
                  <a:cxn ang="0">
                    <a:pos x="508" y="1700"/>
                  </a:cxn>
                  <a:cxn ang="0">
                    <a:pos x="468" y="1645"/>
                  </a:cxn>
                  <a:cxn ang="0">
                    <a:pos x="420" y="1572"/>
                  </a:cxn>
                  <a:cxn ang="0">
                    <a:pos x="366" y="1484"/>
                  </a:cxn>
                  <a:cxn ang="0">
                    <a:pos x="309" y="1381"/>
                  </a:cxn>
                  <a:cxn ang="0">
                    <a:pos x="250" y="1263"/>
                  </a:cxn>
                  <a:cxn ang="0">
                    <a:pos x="190" y="1132"/>
                  </a:cxn>
                  <a:cxn ang="0">
                    <a:pos x="136" y="986"/>
                  </a:cxn>
                  <a:cxn ang="0">
                    <a:pos x="94" y="839"/>
                  </a:cxn>
                  <a:cxn ang="0">
                    <a:pos x="60" y="696"/>
                  </a:cxn>
                  <a:cxn ang="0">
                    <a:pos x="37" y="562"/>
                  </a:cxn>
                  <a:cxn ang="0">
                    <a:pos x="19" y="442"/>
                  </a:cxn>
                  <a:cxn ang="0">
                    <a:pos x="8" y="344"/>
                  </a:cxn>
                  <a:cxn ang="0">
                    <a:pos x="2" y="270"/>
                  </a:cxn>
                  <a:cxn ang="0">
                    <a:pos x="0" y="230"/>
                  </a:cxn>
                  <a:cxn ang="0">
                    <a:pos x="1018" y="11"/>
                  </a:cxn>
                  <a:cxn ang="0">
                    <a:pos x="1024" y="41"/>
                  </a:cxn>
                  <a:cxn ang="0">
                    <a:pos x="1033" y="85"/>
                  </a:cxn>
                  <a:cxn ang="0">
                    <a:pos x="1047" y="142"/>
                  </a:cxn>
                  <a:cxn ang="0">
                    <a:pos x="1066" y="208"/>
                  </a:cxn>
                  <a:cxn ang="0">
                    <a:pos x="1093" y="286"/>
                  </a:cxn>
                  <a:cxn ang="0">
                    <a:pos x="1128" y="373"/>
                  </a:cxn>
                  <a:cxn ang="0">
                    <a:pos x="1171" y="468"/>
                  </a:cxn>
                </a:cxnLst>
                <a:rect l="0" t="0" r="r" b="b"/>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w="9525">
                <a:noFill/>
                <a:round/>
                <a:headEnd/>
                <a:tailEnd/>
              </a:ln>
            </p:spPr>
            <p:txBody>
              <a:bodyPr/>
              <a:lstStyle/>
              <a:p>
                <a:pPr>
                  <a:defRPr/>
                </a:pPr>
                <a:endParaRPr lang="en-GB"/>
              </a:p>
            </p:txBody>
          </p:sp>
          <p:sp>
            <p:nvSpPr>
              <p:cNvPr id="1400841" name="Freeform 9"/>
              <p:cNvSpPr>
                <a:spLocks/>
              </p:cNvSpPr>
              <p:nvPr/>
            </p:nvSpPr>
            <p:spPr bwMode="auto">
              <a:xfrm>
                <a:off x="1788" y="1641"/>
                <a:ext cx="341" cy="309"/>
              </a:xfrm>
              <a:custGeom>
                <a:avLst/>
                <a:gdLst/>
                <a:ahLst/>
                <a:cxnLst>
                  <a:cxn ang="0">
                    <a:pos x="554" y="1536"/>
                  </a:cxn>
                  <a:cxn ang="0">
                    <a:pos x="537" y="1513"/>
                  </a:cxn>
                  <a:cxn ang="0">
                    <a:pos x="507" y="1473"/>
                  </a:cxn>
                  <a:cxn ang="0">
                    <a:pos x="467" y="1418"/>
                  </a:cxn>
                  <a:cxn ang="0">
                    <a:pos x="420" y="1345"/>
                  </a:cxn>
                  <a:cxn ang="0">
                    <a:pos x="366" y="1257"/>
                  </a:cxn>
                  <a:cxn ang="0">
                    <a:pos x="309" y="1154"/>
                  </a:cxn>
                  <a:cxn ang="0">
                    <a:pos x="249" y="1036"/>
                  </a:cxn>
                  <a:cxn ang="0">
                    <a:pos x="190" y="905"/>
                  </a:cxn>
                  <a:cxn ang="0">
                    <a:pos x="137" y="759"/>
                  </a:cxn>
                  <a:cxn ang="0">
                    <a:pos x="94" y="612"/>
                  </a:cxn>
                  <a:cxn ang="0">
                    <a:pos x="61" y="469"/>
                  </a:cxn>
                  <a:cxn ang="0">
                    <a:pos x="37" y="335"/>
                  </a:cxn>
                  <a:cxn ang="0">
                    <a:pos x="20" y="215"/>
                  </a:cxn>
                  <a:cxn ang="0">
                    <a:pos x="9" y="116"/>
                  </a:cxn>
                  <a:cxn ang="0">
                    <a:pos x="2" y="43"/>
                  </a:cxn>
                  <a:cxn ang="0">
                    <a:pos x="0" y="3"/>
                  </a:cxn>
                  <a:cxn ang="0">
                    <a:pos x="9" y="32"/>
                  </a:cxn>
                  <a:cxn ang="0">
                    <a:pos x="17" y="110"/>
                  </a:cxn>
                  <a:cxn ang="0">
                    <a:pos x="28" y="202"/>
                  </a:cxn>
                  <a:cxn ang="0">
                    <a:pos x="44" y="306"/>
                  </a:cxn>
                  <a:cxn ang="0">
                    <a:pos x="67" y="419"/>
                  </a:cxn>
                  <a:cxn ang="0">
                    <a:pos x="94" y="536"/>
                  </a:cxn>
                  <a:cxn ang="0">
                    <a:pos x="128" y="658"/>
                  </a:cxn>
                  <a:cxn ang="0">
                    <a:pos x="169" y="778"/>
                  </a:cxn>
                  <a:cxn ang="0">
                    <a:pos x="226" y="912"/>
                  </a:cxn>
                  <a:cxn ang="0">
                    <a:pos x="291" y="1048"/>
                  </a:cxn>
                  <a:cxn ang="0">
                    <a:pos x="357" y="1167"/>
                  </a:cxn>
                  <a:cxn ang="0">
                    <a:pos x="417" y="1270"/>
                  </a:cxn>
                  <a:cxn ang="0">
                    <a:pos x="472" y="1352"/>
                  </a:cxn>
                  <a:cxn ang="0">
                    <a:pos x="516" y="1416"/>
                  </a:cxn>
                  <a:cxn ang="0">
                    <a:pos x="549" y="1459"/>
                  </a:cxn>
                  <a:cxn ang="0">
                    <a:pos x="568" y="1480"/>
                  </a:cxn>
                  <a:cxn ang="0">
                    <a:pos x="1676" y="884"/>
                  </a:cxn>
                  <a:cxn ang="0">
                    <a:pos x="1686" y="892"/>
                  </a:cxn>
                  <a:cxn ang="0">
                    <a:pos x="1695" y="899"/>
                  </a:cxn>
                  <a:cxn ang="0">
                    <a:pos x="1702" y="907"/>
                  </a:cxn>
                  <a:cxn ang="0">
                    <a:pos x="1708" y="912"/>
                  </a:cxn>
                </a:cxnLst>
                <a:rect l="0" t="0" r="r" b="b"/>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w="9525">
                <a:noFill/>
                <a:round/>
                <a:headEnd/>
                <a:tailEnd/>
              </a:ln>
            </p:spPr>
            <p:txBody>
              <a:bodyPr/>
              <a:lstStyle/>
              <a:p>
                <a:pPr>
                  <a:defRPr/>
                </a:pPr>
                <a:endParaRPr lang="en-GB"/>
              </a:p>
            </p:txBody>
          </p:sp>
          <p:sp>
            <p:nvSpPr>
              <p:cNvPr id="1400842" name="Freeform 10"/>
              <p:cNvSpPr>
                <a:spLocks/>
              </p:cNvSpPr>
              <p:nvPr/>
            </p:nvSpPr>
            <p:spPr bwMode="auto">
              <a:xfrm>
                <a:off x="1792" y="1627"/>
                <a:ext cx="341" cy="307"/>
              </a:xfrm>
              <a:custGeom>
                <a:avLst/>
                <a:gdLst/>
                <a:ahLst/>
                <a:cxnLst>
                  <a:cxn ang="0">
                    <a:pos x="555" y="1534"/>
                  </a:cxn>
                  <a:cxn ang="0">
                    <a:pos x="536" y="1511"/>
                  </a:cxn>
                  <a:cxn ang="0">
                    <a:pos x="507" y="1471"/>
                  </a:cxn>
                  <a:cxn ang="0">
                    <a:pos x="468" y="1416"/>
                  </a:cxn>
                  <a:cxn ang="0">
                    <a:pos x="420" y="1344"/>
                  </a:cxn>
                  <a:cxn ang="0">
                    <a:pos x="366" y="1256"/>
                  </a:cxn>
                  <a:cxn ang="0">
                    <a:pos x="309" y="1152"/>
                  </a:cxn>
                  <a:cxn ang="0">
                    <a:pos x="250" y="1035"/>
                  </a:cxn>
                  <a:cxn ang="0">
                    <a:pos x="190" y="903"/>
                  </a:cxn>
                  <a:cxn ang="0">
                    <a:pos x="136" y="758"/>
                  </a:cxn>
                  <a:cxn ang="0">
                    <a:pos x="94" y="610"/>
                  </a:cxn>
                  <a:cxn ang="0">
                    <a:pos x="60" y="467"/>
                  </a:cxn>
                  <a:cxn ang="0">
                    <a:pos x="37" y="333"/>
                  </a:cxn>
                  <a:cxn ang="0">
                    <a:pos x="19" y="214"/>
                  </a:cxn>
                  <a:cxn ang="0">
                    <a:pos x="8" y="115"/>
                  </a:cxn>
                  <a:cxn ang="0">
                    <a:pos x="2" y="42"/>
                  </a:cxn>
                  <a:cxn ang="0">
                    <a:pos x="0" y="1"/>
                  </a:cxn>
                  <a:cxn ang="0">
                    <a:pos x="9" y="32"/>
                  </a:cxn>
                  <a:cxn ang="0">
                    <a:pos x="17" y="109"/>
                  </a:cxn>
                  <a:cxn ang="0">
                    <a:pos x="29" y="201"/>
                  </a:cxn>
                  <a:cxn ang="0">
                    <a:pos x="45" y="305"/>
                  </a:cxn>
                  <a:cxn ang="0">
                    <a:pos x="66" y="417"/>
                  </a:cxn>
                  <a:cxn ang="0">
                    <a:pos x="94" y="536"/>
                  </a:cxn>
                  <a:cxn ang="0">
                    <a:pos x="128" y="656"/>
                  </a:cxn>
                  <a:cxn ang="0">
                    <a:pos x="169" y="776"/>
                  </a:cxn>
                  <a:cxn ang="0">
                    <a:pos x="225" y="910"/>
                  </a:cxn>
                  <a:cxn ang="0">
                    <a:pos x="291" y="1046"/>
                  </a:cxn>
                  <a:cxn ang="0">
                    <a:pos x="356" y="1166"/>
                  </a:cxn>
                  <a:cxn ang="0">
                    <a:pos x="417" y="1268"/>
                  </a:cxn>
                  <a:cxn ang="0">
                    <a:pos x="472" y="1351"/>
                  </a:cxn>
                  <a:cxn ang="0">
                    <a:pos x="516" y="1414"/>
                  </a:cxn>
                  <a:cxn ang="0">
                    <a:pos x="549" y="1457"/>
                  </a:cxn>
                  <a:cxn ang="0">
                    <a:pos x="567" y="1479"/>
                  </a:cxn>
                  <a:cxn ang="0">
                    <a:pos x="1676" y="883"/>
                  </a:cxn>
                  <a:cxn ang="0">
                    <a:pos x="1687" y="892"/>
                  </a:cxn>
                  <a:cxn ang="0">
                    <a:pos x="1697" y="899"/>
                  </a:cxn>
                  <a:cxn ang="0">
                    <a:pos x="1703" y="905"/>
                  </a:cxn>
                  <a:cxn ang="0">
                    <a:pos x="1708" y="910"/>
                  </a:cxn>
                </a:cxnLst>
                <a:rect l="0" t="0" r="r" b="b"/>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w="9525">
                <a:noFill/>
                <a:round/>
                <a:headEnd/>
                <a:tailEnd/>
              </a:ln>
            </p:spPr>
            <p:txBody>
              <a:bodyPr/>
              <a:lstStyle/>
              <a:p>
                <a:pPr>
                  <a:defRPr/>
                </a:pPr>
                <a:endParaRPr lang="en-GB"/>
              </a:p>
            </p:txBody>
          </p:sp>
          <p:sp>
            <p:nvSpPr>
              <p:cNvPr id="1400843" name="Freeform 11"/>
              <p:cNvSpPr>
                <a:spLocks/>
              </p:cNvSpPr>
              <p:nvPr/>
            </p:nvSpPr>
            <p:spPr bwMode="auto">
              <a:xfrm>
                <a:off x="1795" y="1612"/>
                <a:ext cx="342" cy="307"/>
              </a:xfrm>
              <a:custGeom>
                <a:avLst/>
                <a:gdLst/>
                <a:ahLst/>
                <a:cxnLst>
                  <a:cxn ang="0">
                    <a:pos x="555" y="1533"/>
                  </a:cxn>
                  <a:cxn ang="0">
                    <a:pos x="537" y="1511"/>
                  </a:cxn>
                  <a:cxn ang="0">
                    <a:pos x="507" y="1471"/>
                  </a:cxn>
                  <a:cxn ang="0">
                    <a:pos x="467" y="1416"/>
                  </a:cxn>
                  <a:cxn ang="0">
                    <a:pos x="420" y="1343"/>
                  </a:cxn>
                  <a:cxn ang="0">
                    <a:pos x="367" y="1255"/>
                  </a:cxn>
                  <a:cxn ang="0">
                    <a:pos x="309" y="1152"/>
                  </a:cxn>
                  <a:cxn ang="0">
                    <a:pos x="250" y="1034"/>
                  </a:cxn>
                  <a:cxn ang="0">
                    <a:pos x="191" y="902"/>
                  </a:cxn>
                  <a:cxn ang="0">
                    <a:pos x="136" y="758"/>
                  </a:cxn>
                  <a:cxn ang="0">
                    <a:pos x="95" y="612"/>
                  </a:cxn>
                  <a:cxn ang="0">
                    <a:pos x="61" y="469"/>
                  </a:cxn>
                  <a:cxn ang="0">
                    <a:pos x="37" y="335"/>
                  </a:cxn>
                  <a:cxn ang="0">
                    <a:pos x="20" y="216"/>
                  </a:cxn>
                  <a:cxn ang="0">
                    <a:pos x="9" y="117"/>
                  </a:cxn>
                  <a:cxn ang="0">
                    <a:pos x="2" y="43"/>
                  </a:cxn>
                  <a:cxn ang="0">
                    <a:pos x="0" y="1"/>
                  </a:cxn>
                  <a:cxn ang="0">
                    <a:pos x="10" y="33"/>
                  </a:cxn>
                  <a:cxn ang="0">
                    <a:pos x="18" y="110"/>
                  </a:cxn>
                  <a:cxn ang="0">
                    <a:pos x="29" y="202"/>
                  </a:cxn>
                  <a:cxn ang="0">
                    <a:pos x="45" y="305"/>
                  </a:cxn>
                  <a:cxn ang="0">
                    <a:pos x="67" y="417"/>
                  </a:cxn>
                  <a:cxn ang="0">
                    <a:pos x="95" y="535"/>
                  </a:cxn>
                  <a:cxn ang="0">
                    <a:pos x="128" y="656"/>
                  </a:cxn>
                  <a:cxn ang="0">
                    <a:pos x="169" y="775"/>
                  </a:cxn>
                  <a:cxn ang="0">
                    <a:pos x="226" y="909"/>
                  </a:cxn>
                  <a:cxn ang="0">
                    <a:pos x="291" y="1045"/>
                  </a:cxn>
                  <a:cxn ang="0">
                    <a:pos x="357" y="1165"/>
                  </a:cxn>
                  <a:cxn ang="0">
                    <a:pos x="417" y="1267"/>
                  </a:cxn>
                  <a:cxn ang="0">
                    <a:pos x="472" y="1350"/>
                  </a:cxn>
                  <a:cxn ang="0">
                    <a:pos x="516" y="1414"/>
                  </a:cxn>
                  <a:cxn ang="0">
                    <a:pos x="549" y="1456"/>
                  </a:cxn>
                  <a:cxn ang="0">
                    <a:pos x="567" y="1478"/>
                  </a:cxn>
                  <a:cxn ang="0">
                    <a:pos x="1677" y="882"/>
                  </a:cxn>
                  <a:cxn ang="0">
                    <a:pos x="1686" y="889"/>
                  </a:cxn>
                  <a:cxn ang="0">
                    <a:pos x="1695" y="897"/>
                  </a:cxn>
                  <a:cxn ang="0">
                    <a:pos x="1702" y="903"/>
                  </a:cxn>
                  <a:cxn ang="0">
                    <a:pos x="1708" y="909"/>
                  </a:cxn>
                </a:cxnLst>
                <a:rect l="0" t="0" r="r" b="b"/>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w="9525">
                <a:noFill/>
                <a:round/>
                <a:headEnd/>
                <a:tailEnd/>
              </a:ln>
            </p:spPr>
            <p:txBody>
              <a:bodyPr/>
              <a:lstStyle/>
              <a:p>
                <a:pPr>
                  <a:defRPr/>
                </a:pPr>
                <a:endParaRPr lang="en-GB"/>
              </a:p>
            </p:txBody>
          </p:sp>
          <p:sp>
            <p:nvSpPr>
              <p:cNvPr id="1400844" name="Freeform 12"/>
              <p:cNvSpPr>
                <a:spLocks/>
              </p:cNvSpPr>
              <p:nvPr/>
            </p:nvSpPr>
            <p:spPr bwMode="auto">
              <a:xfrm>
                <a:off x="2001" y="1712"/>
                <a:ext cx="75" cy="72"/>
              </a:xfrm>
              <a:custGeom>
                <a:avLst/>
                <a:gdLst/>
                <a:ahLst/>
                <a:cxnLst>
                  <a:cxn ang="0">
                    <a:pos x="142" y="15"/>
                  </a:cxn>
                  <a:cxn ang="0">
                    <a:pos x="164" y="0"/>
                  </a:cxn>
                  <a:cxn ang="0">
                    <a:pos x="191" y="21"/>
                  </a:cxn>
                  <a:cxn ang="0">
                    <a:pos x="217" y="15"/>
                  </a:cxn>
                  <a:cxn ang="0">
                    <a:pos x="237" y="40"/>
                  </a:cxn>
                  <a:cxn ang="0">
                    <a:pos x="267" y="42"/>
                  </a:cxn>
                  <a:cxn ang="0">
                    <a:pos x="281" y="71"/>
                  </a:cxn>
                  <a:cxn ang="0">
                    <a:pos x="311" y="81"/>
                  </a:cxn>
                  <a:cxn ang="0">
                    <a:pos x="316" y="111"/>
                  </a:cxn>
                  <a:cxn ang="0">
                    <a:pos x="345" y="127"/>
                  </a:cxn>
                  <a:cxn ang="0">
                    <a:pos x="342" y="155"/>
                  </a:cxn>
                  <a:cxn ang="0">
                    <a:pos x="367" y="178"/>
                  </a:cxn>
                  <a:cxn ang="0">
                    <a:pos x="355" y="202"/>
                  </a:cxn>
                  <a:cxn ang="0">
                    <a:pos x="374" y="229"/>
                  </a:cxn>
                  <a:cxn ang="0">
                    <a:pos x="354" y="247"/>
                  </a:cxn>
                  <a:cxn ang="0">
                    <a:pos x="365" y="275"/>
                  </a:cxn>
                  <a:cxn ang="0">
                    <a:pos x="340" y="286"/>
                  </a:cxn>
                  <a:cxn ang="0">
                    <a:pos x="342" y="314"/>
                  </a:cxn>
                  <a:cxn ang="0">
                    <a:pos x="312" y="316"/>
                  </a:cxn>
                  <a:cxn ang="0">
                    <a:pos x="306" y="343"/>
                  </a:cxn>
                  <a:cxn ang="0">
                    <a:pos x="276" y="336"/>
                  </a:cxn>
                  <a:cxn ang="0">
                    <a:pos x="261" y="357"/>
                  </a:cxn>
                  <a:cxn ang="0">
                    <a:pos x="233" y="342"/>
                  </a:cxn>
                  <a:cxn ang="0">
                    <a:pos x="211" y="357"/>
                  </a:cxn>
                  <a:cxn ang="0">
                    <a:pos x="184" y="336"/>
                  </a:cxn>
                  <a:cxn ang="0">
                    <a:pos x="158" y="343"/>
                  </a:cxn>
                  <a:cxn ang="0">
                    <a:pos x="136" y="316"/>
                  </a:cxn>
                  <a:cxn ang="0">
                    <a:pos x="107" y="314"/>
                  </a:cxn>
                  <a:cxn ang="0">
                    <a:pos x="92" y="286"/>
                  </a:cxn>
                  <a:cxn ang="0">
                    <a:pos x="63" y="276"/>
                  </a:cxn>
                  <a:cxn ang="0">
                    <a:pos x="56" y="247"/>
                  </a:cxn>
                  <a:cxn ang="0">
                    <a:pos x="28" y="229"/>
                  </a:cxn>
                  <a:cxn ang="0">
                    <a:pos x="31" y="202"/>
                  </a:cxn>
                  <a:cxn ang="0">
                    <a:pos x="6" y="178"/>
                  </a:cxn>
                  <a:cxn ang="0">
                    <a:pos x="19" y="155"/>
                  </a:cxn>
                  <a:cxn ang="0">
                    <a:pos x="0" y="128"/>
                  </a:cxn>
                  <a:cxn ang="0">
                    <a:pos x="20" y="111"/>
                  </a:cxn>
                  <a:cxn ang="0">
                    <a:pos x="8" y="81"/>
                  </a:cxn>
                  <a:cxn ang="0">
                    <a:pos x="34" y="71"/>
                  </a:cxn>
                  <a:cxn ang="0">
                    <a:pos x="32" y="42"/>
                  </a:cxn>
                  <a:cxn ang="0">
                    <a:pos x="61" y="40"/>
                  </a:cxn>
                  <a:cxn ang="0">
                    <a:pos x="67" y="15"/>
                  </a:cxn>
                  <a:cxn ang="0">
                    <a:pos x="97" y="21"/>
                  </a:cxn>
                  <a:cxn ang="0">
                    <a:pos x="113" y="0"/>
                  </a:cxn>
                  <a:cxn ang="0">
                    <a:pos x="142" y="15"/>
                  </a:cxn>
                </a:cxnLst>
                <a:rect l="0" t="0" r="r" b="b"/>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w="9525">
                <a:noFill/>
                <a:round/>
                <a:headEnd/>
                <a:tailEnd/>
              </a:ln>
            </p:spPr>
            <p:txBody>
              <a:bodyPr/>
              <a:lstStyle/>
              <a:p>
                <a:pPr>
                  <a:defRPr/>
                </a:pPr>
                <a:endParaRPr lang="en-GB"/>
              </a:p>
            </p:txBody>
          </p:sp>
          <p:sp>
            <p:nvSpPr>
              <p:cNvPr id="1400845" name="Freeform 13"/>
              <p:cNvSpPr>
                <a:spLocks/>
              </p:cNvSpPr>
              <p:nvPr/>
            </p:nvSpPr>
            <p:spPr bwMode="auto">
              <a:xfrm>
                <a:off x="1821" y="1572"/>
                <a:ext cx="168" cy="49"/>
              </a:xfrm>
              <a:custGeom>
                <a:avLst/>
                <a:gdLst/>
                <a:ahLst/>
                <a:cxnLst>
                  <a:cxn ang="0">
                    <a:pos x="841" y="12"/>
                  </a:cxn>
                  <a:cxn ang="0">
                    <a:pos x="840" y="9"/>
                  </a:cxn>
                  <a:cxn ang="0">
                    <a:pos x="839" y="6"/>
                  </a:cxn>
                  <a:cxn ang="0">
                    <a:pos x="838" y="3"/>
                  </a:cxn>
                  <a:cxn ang="0">
                    <a:pos x="837" y="0"/>
                  </a:cxn>
                  <a:cxn ang="0">
                    <a:pos x="0" y="222"/>
                  </a:cxn>
                  <a:cxn ang="0">
                    <a:pos x="1" y="227"/>
                  </a:cxn>
                  <a:cxn ang="0">
                    <a:pos x="1" y="232"/>
                  </a:cxn>
                  <a:cxn ang="0">
                    <a:pos x="2" y="237"/>
                  </a:cxn>
                  <a:cxn ang="0">
                    <a:pos x="2" y="242"/>
                  </a:cxn>
                  <a:cxn ang="0">
                    <a:pos x="841" y="12"/>
                  </a:cxn>
                </a:cxnLst>
                <a:rect l="0" t="0" r="r" b="b"/>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w="9525">
                <a:noFill/>
                <a:round/>
                <a:headEnd/>
                <a:tailEnd/>
              </a:ln>
            </p:spPr>
            <p:txBody>
              <a:bodyPr/>
              <a:lstStyle/>
              <a:p>
                <a:pPr>
                  <a:defRPr/>
                </a:pPr>
                <a:endParaRPr lang="en-GB"/>
              </a:p>
            </p:txBody>
          </p:sp>
          <p:sp>
            <p:nvSpPr>
              <p:cNvPr id="1400846" name="Freeform 14"/>
              <p:cNvSpPr>
                <a:spLocks/>
              </p:cNvSpPr>
              <p:nvPr/>
            </p:nvSpPr>
            <p:spPr bwMode="auto">
              <a:xfrm>
                <a:off x="1823" y="1583"/>
                <a:ext cx="170" cy="51"/>
              </a:xfrm>
              <a:custGeom>
                <a:avLst/>
                <a:gdLst/>
                <a:ahLst/>
                <a:cxnLst>
                  <a:cxn ang="0">
                    <a:pos x="847" y="0"/>
                  </a:cxn>
                  <a:cxn ang="0">
                    <a:pos x="0" y="235"/>
                  </a:cxn>
                  <a:cxn ang="0">
                    <a:pos x="2" y="240"/>
                  </a:cxn>
                  <a:cxn ang="0">
                    <a:pos x="3" y="244"/>
                  </a:cxn>
                  <a:cxn ang="0">
                    <a:pos x="3" y="250"/>
                  </a:cxn>
                  <a:cxn ang="0">
                    <a:pos x="4" y="255"/>
                  </a:cxn>
                  <a:cxn ang="0">
                    <a:pos x="851" y="13"/>
                  </a:cxn>
                  <a:cxn ang="0">
                    <a:pos x="850" y="9"/>
                  </a:cxn>
                  <a:cxn ang="0">
                    <a:pos x="849" y="6"/>
                  </a:cxn>
                  <a:cxn ang="0">
                    <a:pos x="848" y="3"/>
                  </a:cxn>
                  <a:cxn ang="0">
                    <a:pos x="847" y="0"/>
                  </a:cxn>
                </a:cxnLst>
                <a:rect l="0" t="0" r="r" b="b"/>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w="9525">
                <a:noFill/>
                <a:round/>
                <a:headEnd/>
                <a:tailEnd/>
              </a:ln>
            </p:spPr>
            <p:txBody>
              <a:bodyPr/>
              <a:lstStyle/>
              <a:p>
                <a:pPr>
                  <a:defRPr/>
                </a:pPr>
                <a:endParaRPr lang="en-GB"/>
              </a:p>
            </p:txBody>
          </p:sp>
          <p:sp>
            <p:nvSpPr>
              <p:cNvPr id="1400847" name="Freeform 15"/>
              <p:cNvSpPr>
                <a:spLocks/>
              </p:cNvSpPr>
              <p:nvPr/>
            </p:nvSpPr>
            <p:spPr bwMode="auto">
              <a:xfrm>
                <a:off x="1825" y="1594"/>
                <a:ext cx="172" cy="54"/>
              </a:xfrm>
              <a:custGeom>
                <a:avLst/>
                <a:gdLst/>
                <a:ahLst/>
                <a:cxnLst>
                  <a:cxn ang="0">
                    <a:pos x="855" y="0"/>
                  </a:cxn>
                  <a:cxn ang="0">
                    <a:pos x="0" y="248"/>
                  </a:cxn>
                  <a:cxn ang="0">
                    <a:pos x="1" y="253"/>
                  </a:cxn>
                  <a:cxn ang="0">
                    <a:pos x="2" y="258"/>
                  </a:cxn>
                  <a:cxn ang="0">
                    <a:pos x="2" y="263"/>
                  </a:cxn>
                  <a:cxn ang="0">
                    <a:pos x="3" y="268"/>
                  </a:cxn>
                  <a:cxn ang="0">
                    <a:pos x="860" y="14"/>
                  </a:cxn>
                  <a:cxn ang="0">
                    <a:pos x="859" y="9"/>
                  </a:cxn>
                  <a:cxn ang="0">
                    <a:pos x="858" y="6"/>
                  </a:cxn>
                  <a:cxn ang="0">
                    <a:pos x="857" y="3"/>
                  </a:cxn>
                  <a:cxn ang="0">
                    <a:pos x="855" y="0"/>
                  </a:cxn>
                </a:cxnLst>
                <a:rect l="0" t="0" r="r" b="b"/>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w="9525">
                <a:noFill/>
                <a:round/>
                <a:headEnd/>
                <a:tailEnd/>
              </a:ln>
            </p:spPr>
            <p:txBody>
              <a:bodyPr/>
              <a:lstStyle/>
              <a:p>
                <a:pPr>
                  <a:defRPr/>
                </a:pPr>
                <a:endParaRPr lang="en-GB"/>
              </a:p>
            </p:txBody>
          </p:sp>
          <p:sp>
            <p:nvSpPr>
              <p:cNvPr id="1400848" name="Freeform 16"/>
              <p:cNvSpPr>
                <a:spLocks/>
              </p:cNvSpPr>
              <p:nvPr/>
            </p:nvSpPr>
            <p:spPr bwMode="auto">
              <a:xfrm>
                <a:off x="1826" y="1605"/>
                <a:ext cx="174" cy="56"/>
              </a:xfrm>
              <a:custGeom>
                <a:avLst/>
                <a:gdLst/>
                <a:ahLst/>
                <a:cxnLst>
                  <a:cxn ang="0">
                    <a:pos x="865" y="0"/>
                  </a:cxn>
                  <a:cxn ang="0">
                    <a:pos x="0" y="260"/>
                  </a:cxn>
                  <a:cxn ang="0">
                    <a:pos x="1" y="265"/>
                  </a:cxn>
                  <a:cxn ang="0">
                    <a:pos x="2" y="270"/>
                  </a:cxn>
                  <a:cxn ang="0">
                    <a:pos x="3" y="276"/>
                  </a:cxn>
                  <a:cxn ang="0">
                    <a:pos x="4" y="281"/>
                  </a:cxn>
                  <a:cxn ang="0">
                    <a:pos x="870" y="13"/>
                  </a:cxn>
                  <a:cxn ang="0">
                    <a:pos x="869" y="10"/>
                  </a:cxn>
                  <a:cxn ang="0">
                    <a:pos x="868" y="7"/>
                  </a:cxn>
                  <a:cxn ang="0">
                    <a:pos x="866" y="3"/>
                  </a:cxn>
                  <a:cxn ang="0">
                    <a:pos x="865" y="0"/>
                  </a:cxn>
                </a:cxnLst>
                <a:rect l="0" t="0" r="r" b="b"/>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w="9525">
                <a:noFill/>
                <a:round/>
                <a:headEnd/>
                <a:tailEnd/>
              </a:ln>
            </p:spPr>
            <p:txBody>
              <a:bodyPr/>
              <a:lstStyle/>
              <a:p>
                <a:pPr>
                  <a:defRPr/>
                </a:pPr>
                <a:endParaRPr lang="en-GB"/>
              </a:p>
            </p:txBody>
          </p:sp>
          <p:sp>
            <p:nvSpPr>
              <p:cNvPr id="1400849" name="Freeform 17"/>
              <p:cNvSpPr>
                <a:spLocks/>
              </p:cNvSpPr>
              <p:nvPr/>
            </p:nvSpPr>
            <p:spPr bwMode="auto">
              <a:xfrm>
                <a:off x="1829" y="1616"/>
                <a:ext cx="175" cy="59"/>
              </a:xfrm>
              <a:custGeom>
                <a:avLst/>
                <a:gdLst/>
                <a:ahLst/>
                <a:cxnLst>
                  <a:cxn ang="0">
                    <a:pos x="874" y="0"/>
                  </a:cxn>
                  <a:cxn ang="0">
                    <a:pos x="0" y="273"/>
                  </a:cxn>
                  <a:cxn ang="0">
                    <a:pos x="1" y="278"/>
                  </a:cxn>
                  <a:cxn ang="0">
                    <a:pos x="2" y="283"/>
                  </a:cxn>
                  <a:cxn ang="0">
                    <a:pos x="3" y="288"/>
                  </a:cxn>
                  <a:cxn ang="0">
                    <a:pos x="4" y="293"/>
                  </a:cxn>
                  <a:cxn ang="0">
                    <a:pos x="878" y="13"/>
                  </a:cxn>
                  <a:cxn ang="0">
                    <a:pos x="877" y="10"/>
                  </a:cxn>
                  <a:cxn ang="0">
                    <a:pos x="876" y="7"/>
                  </a:cxn>
                  <a:cxn ang="0">
                    <a:pos x="875" y="4"/>
                  </a:cxn>
                  <a:cxn ang="0">
                    <a:pos x="874" y="0"/>
                  </a:cxn>
                </a:cxnLst>
                <a:rect l="0" t="0" r="r" b="b"/>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w="9525">
                <a:noFill/>
                <a:round/>
                <a:headEnd/>
                <a:tailEnd/>
              </a:ln>
            </p:spPr>
            <p:txBody>
              <a:bodyPr/>
              <a:lstStyle/>
              <a:p>
                <a:pPr>
                  <a:defRPr/>
                </a:pPr>
                <a:endParaRPr lang="en-GB"/>
              </a:p>
            </p:txBody>
          </p:sp>
          <p:sp>
            <p:nvSpPr>
              <p:cNvPr id="1400850" name="Freeform 18"/>
              <p:cNvSpPr>
                <a:spLocks/>
              </p:cNvSpPr>
              <p:nvPr/>
            </p:nvSpPr>
            <p:spPr bwMode="auto">
              <a:xfrm>
                <a:off x="1831" y="1626"/>
                <a:ext cx="178" cy="62"/>
              </a:xfrm>
              <a:custGeom>
                <a:avLst/>
                <a:gdLst/>
                <a:ahLst/>
                <a:cxnLst>
                  <a:cxn ang="0">
                    <a:pos x="882" y="0"/>
                  </a:cxn>
                  <a:cxn ang="0">
                    <a:pos x="0" y="285"/>
                  </a:cxn>
                  <a:cxn ang="0">
                    <a:pos x="1" y="290"/>
                  </a:cxn>
                  <a:cxn ang="0">
                    <a:pos x="3" y="295"/>
                  </a:cxn>
                  <a:cxn ang="0">
                    <a:pos x="3" y="300"/>
                  </a:cxn>
                  <a:cxn ang="0">
                    <a:pos x="4" y="306"/>
                  </a:cxn>
                  <a:cxn ang="0">
                    <a:pos x="887" y="12"/>
                  </a:cxn>
                  <a:cxn ang="0">
                    <a:pos x="886" y="9"/>
                  </a:cxn>
                  <a:cxn ang="0">
                    <a:pos x="885" y="6"/>
                  </a:cxn>
                  <a:cxn ang="0">
                    <a:pos x="883" y="3"/>
                  </a:cxn>
                  <a:cxn ang="0">
                    <a:pos x="882" y="0"/>
                  </a:cxn>
                </a:cxnLst>
                <a:rect l="0" t="0" r="r" b="b"/>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w="9525">
                <a:noFill/>
                <a:round/>
                <a:headEnd/>
                <a:tailEnd/>
              </a:ln>
            </p:spPr>
            <p:txBody>
              <a:bodyPr/>
              <a:lstStyle/>
              <a:p>
                <a:pPr>
                  <a:defRPr/>
                </a:pPr>
                <a:endParaRPr lang="en-GB"/>
              </a:p>
            </p:txBody>
          </p:sp>
          <p:sp>
            <p:nvSpPr>
              <p:cNvPr id="1400851" name="Freeform 19"/>
              <p:cNvSpPr>
                <a:spLocks/>
              </p:cNvSpPr>
              <p:nvPr/>
            </p:nvSpPr>
            <p:spPr bwMode="auto">
              <a:xfrm>
                <a:off x="1834" y="1637"/>
                <a:ext cx="179" cy="63"/>
              </a:xfrm>
              <a:custGeom>
                <a:avLst/>
                <a:gdLst/>
                <a:ahLst/>
                <a:cxnLst>
                  <a:cxn ang="0">
                    <a:pos x="890" y="0"/>
                  </a:cxn>
                  <a:cxn ang="0">
                    <a:pos x="0" y="299"/>
                  </a:cxn>
                  <a:cxn ang="0">
                    <a:pos x="1" y="304"/>
                  </a:cxn>
                  <a:cxn ang="0">
                    <a:pos x="2" y="308"/>
                  </a:cxn>
                  <a:cxn ang="0">
                    <a:pos x="3" y="313"/>
                  </a:cxn>
                  <a:cxn ang="0">
                    <a:pos x="4" y="318"/>
                  </a:cxn>
                  <a:cxn ang="0">
                    <a:pos x="896" y="12"/>
                  </a:cxn>
                  <a:cxn ang="0">
                    <a:pos x="894" y="9"/>
                  </a:cxn>
                  <a:cxn ang="0">
                    <a:pos x="893" y="6"/>
                  </a:cxn>
                  <a:cxn ang="0">
                    <a:pos x="891" y="3"/>
                  </a:cxn>
                  <a:cxn ang="0">
                    <a:pos x="890" y="0"/>
                  </a:cxn>
                </a:cxnLst>
                <a:rect l="0" t="0" r="r" b="b"/>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w="9525">
                <a:noFill/>
                <a:round/>
                <a:headEnd/>
                <a:tailEnd/>
              </a:ln>
            </p:spPr>
            <p:txBody>
              <a:bodyPr/>
              <a:lstStyle/>
              <a:p>
                <a:pPr>
                  <a:defRPr/>
                </a:pPr>
                <a:endParaRPr lang="en-GB"/>
              </a:p>
            </p:txBody>
          </p:sp>
          <p:sp>
            <p:nvSpPr>
              <p:cNvPr id="1400852" name="Freeform 20"/>
              <p:cNvSpPr>
                <a:spLocks/>
              </p:cNvSpPr>
              <p:nvPr/>
            </p:nvSpPr>
            <p:spPr bwMode="auto">
              <a:xfrm>
                <a:off x="1837" y="1647"/>
                <a:ext cx="181" cy="66"/>
              </a:xfrm>
              <a:custGeom>
                <a:avLst/>
                <a:gdLst/>
                <a:ahLst/>
                <a:cxnLst>
                  <a:cxn ang="0">
                    <a:pos x="899" y="0"/>
                  </a:cxn>
                  <a:cxn ang="0">
                    <a:pos x="0" y="312"/>
                  </a:cxn>
                  <a:cxn ang="0">
                    <a:pos x="1" y="317"/>
                  </a:cxn>
                  <a:cxn ang="0">
                    <a:pos x="3" y="321"/>
                  </a:cxn>
                  <a:cxn ang="0">
                    <a:pos x="4" y="326"/>
                  </a:cxn>
                  <a:cxn ang="0">
                    <a:pos x="5" y="331"/>
                  </a:cxn>
                  <a:cxn ang="0">
                    <a:pos x="904" y="12"/>
                  </a:cxn>
                  <a:cxn ang="0">
                    <a:pos x="903" y="9"/>
                  </a:cxn>
                  <a:cxn ang="0">
                    <a:pos x="901" y="6"/>
                  </a:cxn>
                  <a:cxn ang="0">
                    <a:pos x="900" y="3"/>
                  </a:cxn>
                  <a:cxn ang="0">
                    <a:pos x="899" y="0"/>
                  </a:cxn>
                </a:cxnLst>
                <a:rect l="0" t="0" r="r" b="b"/>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w="9525">
                <a:noFill/>
                <a:round/>
                <a:headEnd/>
                <a:tailEnd/>
              </a:ln>
            </p:spPr>
            <p:txBody>
              <a:bodyPr/>
              <a:lstStyle/>
              <a:p>
                <a:pPr>
                  <a:defRPr/>
                </a:pPr>
                <a:endParaRPr lang="en-GB"/>
              </a:p>
            </p:txBody>
          </p:sp>
          <p:sp>
            <p:nvSpPr>
              <p:cNvPr id="1400853" name="Freeform 21"/>
              <p:cNvSpPr>
                <a:spLocks/>
              </p:cNvSpPr>
              <p:nvPr/>
            </p:nvSpPr>
            <p:spPr bwMode="auto">
              <a:xfrm>
                <a:off x="1841" y="1658"/>
                <a:ext cx="182" cy="69"/>
              </a:xfrm>
              <a:custGeom>
                <a:avLst/>
                <a:gdLst/>
                <a:ahLst/>
                <a:cxnLst>
                  <a:cxn ang="0">
                    <a:pos x="904" y="0"/>
                  </a:cxn>
                  <a:cxn ang="0">
                    <a:pos x="0" y="325"/>
                  </a:cxn>
                  <a:cxn ang="0">
                    <a:pos x="1" y="331"/>
                  </a:cxn>
                  <a:cxn ang="0">
                    <a:pos x="3" y="335"/>
                  </a:cxn>
                  <a:cxn ang="0">
                    <a:pos x="4" y="340"/>
                  </a:cxn>
                  <a:cxn ang="0">
                    <a:pos x="5" y="345"/>
                  </a:cxn>
                  <a:cxn ang="0">
                    <a:pos x="911" y="13"/>
                  </a:cxn>
                  <a:cxn ang="0">
                    <a:pos x="910" y="9"/>
                  </a:cxn>
                  <a:cxn ang="0">
                    <a:pos x="908" y="6"/>
                  </a:cxn>
                  <a:cxn ang="0">
                    <a:pos x="907" y="3"/>
                  </a:cxn>
                  <a:cxn ang="0">
                    <a:pos x="904" y="0"/>
                  </a:cxn>
                </a:cxnLst>
                <a:rect l="0" t="0" r="r" b="b"/>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w="9525">
                <a:noFill/>
                <a:round/>
                <a:headEnd/>
                <a:tailEnd/>
              </a:ln>
            </p:spPr>
            <p:txBody>
              <a:bodyPr/>
              <a:lstStyle/>
              <a:p>
                <a:pPr>
                  <a:defRPr/>
                </a:pPr>
                <a:endParaRPr lang="en-GB"/>
              </a:p>
            </p:txBody>
          </p:sp>
          <p:sp>
            <p:nvSpPr>
              <p:cNvPr id="1400854" name="Freeform 22"/>
              <p:cNvSpPr>
                <a:spLocks/>
              </p:cNvSpPr>
              <p:nvPr/>
            </p:nvSpPr>
            <p:spPr bwMode="auto">
              <a:xfrm>
                <a:off x="1844" y="1668"/>
                <a:ext cx="184" cy="71"/>
              </a:xfrm>
              <a:custGeom>
                <a:avLst/>
                <a:gdLst/>
                <a:ahLst/>
                <a:cxnLst>
                  <a:cxn ang="0">
                    <a:pos x="912" y="0"/>
                  </a:cxn>
                  <a:cxn ang="0">
                    <a:pos x="0" y="339"/>
                  </a:cxn>
                  <a:cxn ang="0">
                    <a:pos x="2" y="344"/>
                  </a:cxn>
                  <a:cxn ang="0">
                    <a:pos x="3" y="348"/>
                  </a:cxn>
                  <a:cxn ang="0">
                    <a:pos x="5" y="353"/>
                  </a:cxn>
                  <a:cxn ang="0">
                    <a:pos x="6" y="358"/>
                  </a:cxn>
                  <a:cxn ang="0">
                    <a:pos x="918" y="13"/>
                  </a:cxn>
                  <a:cxn ang="0">
                    <a:pos x="917" y="10"/>
                  </a:cxn>
                  <a:cxn ang="0">
                    <a:pos x="915" y="7"/>
                  </a:cxn>
                  <a:cxn ang="0">
                    <a:pos x="914" y="3"/>
                  </a:cxn>
                  <a:cxn ang="0">
                    <a:pos x="912" y="0"/>
                  </a:cxn>
                </a:cxnLst>
                <a:rect l="0" t="0" r="r" b="b"/>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w="9525">
                <a:noFill/>
                <a:round/>
                <a:headEnd/>
                <a:tailEnd/>
              </a:ln>
            </p:spPr>
            <p:txBody>
              <a:bodyPr/>
              <a:lstStyle/>
              <a:p>
                <a:pPr>
                  <a:defRPr/>
                </a:pPr>
                <a:endParaRPr lang="en-GB"/>
              </a:p>
            </p:txBody>
          </p:sp>
          <p:sp>
            <p:nvSpPr>
              <p:cNvPr id="1400855" name="Freeform 23"/>
              <p:cNvSpPr>
                <a:spLocks/>
              </p:cNvSpPr>
              <p:nvPr/>
            </p:nvSpPr>
            <p:spPr bwMode="auto">
              <a:xfrm>
                <a:off x="1848" y="1678"/>
                <a:ext cx="185" cy="74"/>
              </a:xfrm>
              <a:custGeom>
                <a:avLst/>
                <a:gdLst/>
                <a:ahLst/>
                <a:cxnLst>
                  <a:cxn ang="0">
                    <a:pos x="920" y="0"/>
                  </a:cxn>
                  <a:cxn ang="0">
                    <a:pos x="0" y="352"/>
                  </a:cxn>
                  <a:cxn ang="0">
                    <a:pos x="2" y="356"/>
                  </a:cxn>
                  <a:cxn ang="0">
                    <a:pos x="5" y="362"/>
                  </a:cxn>
                  <a:cxn ang="0">
                    <a:pos x="6" y="366"/>
                  </a:cxn>
                  <a:cxn ang="0">
                    <a:pos x="8" y="371"/>
                  </a:cxn>
                  <a:cxn ang="0">
                    <a:pos x="926" y="12"/>
                  </a:cxn>
                  <a:cxn ang="0">
                    <a:pos x="925" y="9"/>
                  </a:cxn>
                  <a:cxn ang="0">
                    <a:pos x="923" y="6"/>
                  </a:cxn>
                  <a:cxn ang="0">
                    <a:pos x="922" y="3"/>
                  </a:cxn>
                  <a:cxn ang="0">
                    <a:pos x="920" y="0"/>
                  </a:cxn>
                </a:cxnLst>
                <a:rect l="0" t="0" r="r" b="b"/>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w="9525">
                <a:noFill/>
                <a:round/>
                <a:headEnd/>
                <a:tailEnd/>
              </a:ln>
            </p:spPr>
            <p:txBody>
              <a:bodyPr/>
              <a:lstStyle/>
              <a:p>
                <a:pPr>
                  <a:defRPr/>
                </a:pPr>
                <a:endParaRPr lang="en-GB"/>
              </a:p>
            </p:txBody>
          </p:sp>
          <p:sp>
            <p:nvSpPr>
              <p:cNvPr id="1400856" name="Freeform 24"/>
              <p:cNvSpPr>
                <a:spLocks/>
              </p:cNvSpPr>
              <p:nvPr/>
            </p:nvSpPr>
            <p:spPr bwMode="auto">
              <a:xfrm>
                <a:off x="1853" y="1688"/>
                <a:ext cx="186" cy="77"/>
              </a:xfrm>
              <a:custGeom>
                <a:avLst/>
                <a:gdLst/>
                <a:ahLst/>
                <a:cxnLst>
                  <a:cxn ang="0">
                    <a:pos x="924" y="0"/>
                  </a:cxn>
                  <a:cxn ang="0">
                    <a:pos x="0" y="365"/>
                  </a:cxn>
                  <a:cxn ang="0">
                    <a:pos x="2" y="370"/>
                  </a:cxn>
                  <a:cxn ang="0">
                    <a:pos x="4" y="375"/>
                  </a:cxn>
                  <a:cxn ang="0">
                    <a:pos x="6" y="379"/>
                  </a:cxn>
                  <a:cxn ang="0">
                    <a:pos x="8" y="384"/>
                  </a:cxn>
                  <a:cxn ang="0">
                    <a:pos x="932" y="11"/>
                  </a:cxn>
                  <a:cxn ang="0">
                    <a:pos x="929" y="9"/>
                  </a:cxn>
                  <a:cxn ang="0">
                    <a:pos x="928" y="6"/>
                  </a:cxn>
                  <a:cxn ang="0">
                    <a:pos x="926" y="3"/>
                  </a:cxn>
                  <a:cxn ang="0">
                    <a:pos x="924" y="0"/>
                  </a:cxn>
                </a:cxnLst>
                <a:rect l="0" t="0" r="r" b="b"/>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w="9525">
                <a:noFill/>
                <a:round/>
                <a:headEnd/>
                <a:tailEnd/>
              </a:ln>
            </p:spPr>
            <p:txBody>
              <a:bodyPr/>
              <a:lstStyle/>
              <a:p>
                <a:pPr>
                  <a:defRPr/>
                </a:pPr>
                <a:endParaRPr lang="en-GB"/>
              </a:p>
            </p:txBody>
          </p:sp>
          <p:sp>
            <p:nvSpPr>
              <p:cNvPr id="1400857" name="Freeform 25"/>
              <p:cNvSpPr>
                <a:spLocks/>
              </p:cNvSpPr>
              <p:nvPr/>
            </p:nvSpPr>
            <p:spPr bwMode="auto">
              <a:xfrm>
                <a:off x="1858" y="1729"/>
                <a:ext cx="109" cy="48"/>
              </a:xfrm>
              <a:custGeom>
                <a:avLst/>
                <a:gdLst/>
                <a:ahLst/>
                <a:cxnLst>
                  <a:cxn ang="0">
                    <a:pos x="538" y="0"/>
                  </a:cxn>
                  <a:cxn ang="0">
                    <a:pos x="0" y="221"/>
                  </a:cxn>
                  <a:cxn ang="0">
                    <a:pos x="2" y="225"/>
                  </a:cxn>
                  <a:cxn ang="0">
                    <a:pos x="4" y="230"/>
                  </a:cxn>
                  <a:cxn ang="0">
                    <a:pos x="6" y="234"/>
                  </a:cxn>
                  <a:cxn ang="0">
                    <a:pos x="8" y="240"/>
                  </a:cxn>
                  <a:cxn ang="0">
                    <a:pos x="547" y="15"/>
                  </a:cxn>
                  <a:cxn ang="0">
                    <a:pos x="544" y="9"/>
                  </a:cxn>
                  <a:cxn ang="0">
                    <a:pos x="541" y="5"/>
                  </a:cxn>
                  <a:cxn ang="0">
                    <a:pos x="539" y="2"/>
                  </a:cxn>
                  <a:cxn ang="0">
                    <a:pos x="538" y="0"/>
                  </a:cxn>
                </a:cxnLst>
                <a:rect l="0" t="0" r="r" b="b"/>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w="9525">
                <a:noFill/>
                <a:round/>
                <a:headEnd/>
                <a:tailEnd/>
              </a:ln>
            </p:spPr>
            <p:txBody>
              <a:bodyPr/>
              <a:lstStyle/>
              <a:p>
                <a:pPr>
                  <a:defRPr/>
                </a:pPr>
                <a:endParaRPr lang="en-GB"/>
              </a:p>
            </p:txBody>
          </p:sp>
          <p:sp>
            <p:nvSpPr>
              <p:cNvPr id="1400858" name="Freeform 26"/>
              <p:cNvSpPr>
                <a:spLocks/>
              </p:cNvSpPr>
              <p:nvPr/>
            </p:nvSpPr>
            <p:spPr bwMode="auto">
              <a:xfrm>
                <a:off x="1863" y="1740"/>
                <a:ext cx="111" cy="50"/>
              </a:xfrm>
              <a:custGeom>
                <a:avLst/>
                <a:gdLst/>
                <a:ahLst/>
                <a:cxnLst>
                  <a:cxn ang="0">
                    <a:pos x="546" y="0"/>
                  </a:cxn>
                  <a:cxn ang="0">
                    <a:pos x="0" y="230"/>
                  </a:cxn>
                  <a:cxn ang="0">
                    <a:pos x="2" y="235"/>
                  </a:cxn>
                  <a:cxn ang="0">
                    <a:pos x="4" y="240"/>
                  </a:cxn>
                  <a:cxn ang="0">
                    <a:pos x="6" y="244"/>
                  </a:cxn>
                  <a:cxn ang="0">
                    <a:pos x="8" y="249"/>
                  </a:cxn>
                  <a:cxn ang="0">
                    <a:pos x="554" y="15"/>
                  </a:cxn>
                  <a:cxn ang="0">
                    <a:pos x="552" y="11"/>
                  </a:cxn>
                  <a:cxn ang="0">
                    <a:pos x="550" y="8"/>
                  </a:cxn>
                  <a:cxn ang="0">
                    <a:pos x="548" y="4"/>
                  </a:cxn>
                  <a:cxn ang="0">
                    <a:pos x="546" y="0"/>
                  </a:cxn>
                </a:cxnLst>
                <a:rect l="0" t="0" r="r" b="b"/>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w="9525">
                <a:noFill/>
                <a:round/>
                <a:headEnd/>
                <a:tailEnd/>
              </a:ln>
            </p:spPr>
            <p:txBody>
              <a:bodyPr/>
              <a:lstStyle/>
              <a:p>
                <a:pPr>
                  <a:defRPr/>
                </a:pPr>
                <a:endParaRPr lang="en-GB"/>
              </a:p>
            </p:txBody>
          </p:sp>
          <p:sp>
            <p:nvSpPr>
              <p:cNvPr id="1400859" name="Freeform 27"/>
              <p:cNvSpPr>
                <a:spLocks/>
              </p:cNvSpPr>
              <p:nvPr/>
            </p:nvSpPr>
            <p:spPr bwMode="auto">
              <a:xfrm>
                <a:off x="1869" y="1750"/>
                <a:ext cx="112" cy="52"/>
              </a:xfrm>
              <a:custGeom>
                <a:avLst/>
                <a:gdLst/>
                <a:ahLst/>
                <a:cxnLst>
                  <a:cxn ang="0">
                    <a:pos x="551" y="0"/>
                  </a:cxn>
                  <a:cxn ang="0">
                    <a:pos x="0" y="239"/>
                  </a:cxn>
                  <a:cxn ang="0">
                    <a:pos x="2" y="243"/>
                  </a:cxn>
                  <a:cxn ang="0">
                    <a:pos x="4" y="248"/>
                  </a:cxn>
                  <a:cxn ang="0">
                    <a:pos x="6" y="252"/>
                  </a:cxn>
                  <a:cxn ang="0">
                    <a:pos x="8" y="257"/>
                  </a:cxn>
                  <a:cxn ang="0">
                    <a:pos x="560" y="13"/>
                  </a:cxn>
                  <a:cxn ang="0">
                    <a:pos x="558" y="10"/>
                  </a:cxn>
                  <a:cxn ang="0">
                    <a:pos x="556" y="6"/>
                  </a:cxn>
                  <a:cxn ang="0">
                    <a:pos x="553" y="3"/>
                  </a:cxn>
                  <a:cxn ang="0">
                    <a:pos x="551" y="0"/>
                  </a:cxn>
                </a:cxnLst>
                <a:rect l="0" t="0" r="r" b="b"/>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w="9525">
                <a:noFill/>
                <a:round/>
                <a:headEnd/>
                <a:tailEnd/>
              </a:ln>
            </p:spPr>
            <p:txBody>
              <a:bodyPr/>
              <a:lstStyle/>
              <a:p>
                <a:pPr>
                  <a:defRPr/>
                </a:pPr>
                <a:endParaRPr lang="en-GB"/>
              </a:p>
            </p:txBody>
          </p:sp>
          <p:sp>
            <p:nvSpPr>
              <p:cNvPr id="1400860" name="Freeform 28"/>
              <p:cNvSpPr>
                <a:spLocks/>
              </p:cNvSpPr>
              <p:nvPr/>
            </p:nvSpPr>
            <p:spPr bwMode="auto">
              <a:xfrm>
                <a:off x="1875" y="1760"/>
                <a:ext cx="113" cy="54"/>
              </a:xfrm>
              <a:custGeom>
                <a:avLst/>
                <a:gdLst/>
                <a:ahLst/>
                <a:cxnLst>
                  <a:cxn ang="0">
                    <a:pos x="558" y="0"/>
                  </a:cxn>
                  <a:cxn ang="0">
                    <a:pos x="0" y="249"/>
                  </a:cxn>
                  <a:cxn ang="0">
                    <a:pos x="3" y="253"/>
                  </a:cxn>
                  <a:cxn ang="0">
                    <a:pos x="6" y="258"/>
                  </a:cxn>
                  <a:cxn ang="0">
                    <a:pos x="8" y="262"/>
                  </a:cxn>
                  <a:cxn ang="0">
                    <a:pos x="10" y="268"/>
                  </a:cxn>
                  <a:cxn ang="0">
                    <a:pos x="568" y="13"/>
                  </a:cxn>
                  <a:cxn ang="0">
                    <a:pos x="566" y="10"/>
                  </a:cxn>
                  <a:cxn ang="0">
                    <a:pos x="564" y="7"/>
                  </a:cxn>
                  <a:cxn ang="0">
                    <a:pos x="560" y="4"/>
                  </a:cxn>
                  <a:cxn ang="0">
                    <a:pos x="558" y="0"/>
                  </a:cxn>
                </a:cxnLst>
                <a:rect l="0" t="0" r="r" b="b"/>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w="9525">
                <a:noFill/>
                <a:round/>
                <a:headEnd/>
                <a:tailEnd/>
              </a:ln>
            </p:spPr>
            <p:txBody>
              <a:bodyPr/>
              <a:lstStyle/>
              <a:p>
                <a:pPr>
                  <a:defRPr/>
                </a:pPr>
                <a:endParaRPr lang="en-GB"/>
              </a:p>
            </p:txBody>
          </p:sp>
          <p:sp>
            <p:nvSpPr>
              <p:cNvPr id="1400861" name="Freeform 29"/>
              <p:cNvSpPr>
                <a:spLocks/>
              </p:cNvSpPr>
              <p:nvPr/>
            </p:nvSpPr>
            <p:spPr bwMode="auto">
              <a:xfrm>
                <a:off x="1881" y="1770"/>
                <a:ext cx="114" cy="56"/>
              </a:xfrm>
              <a:custGeom>
                <a:avLst/>
                <a:gdLst/>
                <a:ahLst/>
                <a:cxnLst>
                  <a:cxn ang="0">
                    <a:pos x="563" y="0"/>
                  </a:cxn>
                  <a:cxn ang="0">
                    <a:pos x="0" y="258"/>
                  </a:cxn>
                  <a:cxn ang="0">
                    <a:pos x="3" y="263"/>
                  </a:cxn>
                  <a:cxn ang="0">
                    <a:pos x="5" y="268"/>
                  </a:cxn>
                  <a:cxn ang="0">
                    <a:pos x="8" y="272"/>
                  </a:cxn>
                  <a:cxn ang="0">
                    <a:pos x="10" y="277"/>
                  </a:cxn>
                  <a:cxn ang="0">
                    <a:pos x="572" y="13"/>
                  </a:cxn>
                  <a:cxn ang="0">
                    <a:pos x="570" y="10"/>
                  </a:cxn>
                  <a:cxn ang="0">
                    <a:pos x="568" y="7"/>
                  </a:cxn>
                  <a:cxn ang="0">
                    <a:pos x="565" y="4"/>
                  </a:cxn>
                  <a:cxn ang="0">
                    <a:pos x="563" y="0"/>
                  </a:cxn>
                </a:cxnLst>
                <a:rect l="0" t="0" r="r" b="b"/>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w="9525">
                <a:noFill/>
                <a:round/>
                <a:headEnd/>
                <a:tailEnd/>
              </a:ln>
            </p:spPr>
            <p:txBody>
              <a:bodyPr/>
              <a:lstStyle/>
              <a:p>
                <a:pPr>
                  <a:defRPr/>
                </a:pPr>
                <a:endParaRPr lang="en-GB"/>
              </a:p>
            </p:txBody>
          </p:sp>
          <p:sp>
            <p:nvSpPr>
              <p:cNvPr id="1400862" name="Freeform 30"/>
              <p:cNvSpPr>
                <a:spLocks/>
              </p:cNvSpPr>
              <p:nvPr/>
            </p:nvSpPr>
            <p:spPr bwMode="auto">
              <a:xfrm>
                <a:off x="1968" y="1809"/>
                <a:ext cx="59" cy="32"/>
              </a:xfrm>
              <a:custGeom>
                <a:avLst/>
                <a:gdLst/>
                <a:ahLst/>
                <a:cxnLst>
                  <a:cxn ang="0">
                    <a:pos x="0" y="141"/>
                  </a:cxn>
                  <a:cxn ang="0">
                    <a:pos x="3" y="145"/>
                  </a:cxn>
                  <a:cxn ang="0">
                    <a:pos x="6" y="149"/>
                  </a:cxn>
                  <a:cxn ang="0">
                    <a:pos x="10" y="153"/>
                  </a:cxn>
                  <a:cxn ang="0">
                    <a:pos x="12" y="158"/>
                  </a:cxn>
                  <a:cxn ang="0">
                    <a:pos x="294" y="11"/>
                  </a:cxn>
                  <a:cxn ang="0">
                    <a:pos x="291" y="8"/>
                  </a:cxn>
                  <a:cxn ang="0">
                    <a:pos x="289" y="5"/>
                  </a:cxn>
                  <a:cxn ang="0">
                    <a:pos x="286" y="3"/>
                  </a:cxn>
                  <a:cxn ang="0">
                    <a:pos x="283" y="0"/>
                  </a:cxn>
                  <a:cxn ang="0">
                    <a:pos x="0" y="141"/>
                  </a:cxn>
                </a:cxnLst>
                <a:rect l="0" t="0" r="r" b="b"/>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w="9525">
                <a:noFill/>
                <a:round/>
                <a:headEnd/>
                <a:tailEnd/>
              </a:ln>
            </p:spPr>
            <p:txBody>
              <a:bodyPr/>
              <a:lstStyle/>
              <a:p>
                <a:pPr>
                  <a:defRPr/>
                </a:pPr>
                <a:endParaRPr lang="en-GB"/>
              </a:p>
            </p:txBody>
          </p:sp>
          <p:sp>
            <p:nvSpPr>
              <p:cNvPr id="1400863" name="Freeform 31"/>
              <p:cNvSpPr>
                <a:spLocks/>
              </p:cNvSpPr>
              <p:nvPr/>
            </p:nvSpPr>
            <p:spPr bwMode="auto">
              <a:xfrm>
                <a:off x="1951" y="1804"/>
                <a:ext cx="34" cy="27"/>
              </a:xfrm>
              <a:custGeom>
                <a:avLst/>
                <a:gdLst/>
                <a:ahLst/>
                <a:cxnLst>
                  <a:cxn ang="0">
                    <a:pos x="148" y="7"/>
                  </a:cxn>
                  <a:cxn ang="0">
                    <a:pos x="146" y="19"/>
                  </a:cxn>
                  <a:cxn ang="0">
                    <a:pos x="138" y="20"/>
                  </a:cxn>
                  <a:cxn ang="0">
                    <a:pos x="133" y="16"/>
                  </a:cxn>
                  <a:cxn ang="0">
                    <a:pos x="130" y="11"/>
                  </a:cxn>
                  <a:cxn ang="0">
                    <a:pos x="129" y="12"/>
                  </a:cxn>
                  <a:cxn ang="0">
                    <a:pos x="129" y="12"/>
                  </a:cxn>
                  <a:cxn ang="0">
                    <a:pos x="120" y="13"/>
                  </a:cxn>
                  <a:cxn ang="0">
                    <a:pos x="110" y="15"/>
                  </a:cxn>
                  <a:cxn ang="0">
                    <a:pos x="111" y="16"/>
                  </a:cxn>
                  <a:cxn ang="0">
                    <a:pos x="108" y="17"/>
                  </a:cxn>
                  <a:cxn ang="0">
                    <a:pos x="99" y="27"/>
                  </a:cxn>
                  <a:cxn ang="0">
                    <a:pos x="93" y="37"/>
                  </a:cxn>
                  <a:cxn ang="0">
                    <a:pos x="88" y="29"/>
                  </a:cxn>
                  <a:cxn ang="0">
                    <a:pos x="86" y="30"/>
                  </a:cxn>
                  <a:cxn ang="0">
                    <a:pos x="86" y="30"/>
                  </a:cxn>
                  <a:cxn ang="0">
                    <a:pos x="81" y="31"/>
                  </a:cxn>
                  <a:cxn ang="0">
                    <a:pos x="67" y="33"/>
                  </a:cxn>
                  <a:cxn ang="0">
                    <a:pos x="68" y="35"/>
                  </a:cxn>
                  <a:cxn ang="0">
                    <a:pos x="66" y="36"/>
                  </a:cxn>
                  <a:cxn ang="0">
                    <a:pos x="61" y="46"/>
                  </a:cxn>
                  <a:cxn ang="0">
                    <a:pos x="55" y="69"/>
                  </a:cxn>
                  <a:cxn ang="0">
                    <a:pos x="54" y="69"/>
                  </a:cxn>
                  <a:cxn ang="0">
                    <a:pos x="48" y="54"/>
                  </a:cxn>
                  <a:cxn ang="0">
                    <a:pos x="31" y="41"/>
                  </a:cxn>
                  <a:cxn ang="0">
                    <a:pos x="11" y="48"/>
                  </a:cxn>
                  <a:cxn ang="0">
                    <a:pos x="0" y="62"/>
                  </a:cxn>
                  <a:cxn ang="0">
                    <a:pos x="13" y="76"/>
                  </a:cxn>
                  <a:cxn ang="0">
                    <a:pos x="32" y="79"/>
                  </a:cxn>
                  <a:cxn ang="0">
                    <a:pos x="32" y="86"/>
                  </a:cxn>
                  <a:cxn ang="0">
                    <a:pos x="41" y="87"/>
                  </a:cxn>
                  <a:cxn ang="0">
                    <a:pos x="51" y="97"/>
                  </a:cxn>
                  <a:cxn ang="0">
                    <a:pos x="51" y="132"/>
                  </a:cxn>
                  <a:cxn ang="0">
                    <a:pos x="66" y="127"/>
                  </a:cxn>
                  <a:cxn ang="0">
                    <a:pos x="71" y="124"/>
                  </a:cxn>
                  <a:cxn ang="0">
                    <a:pos x="72" y="124"/>
                  </a:cxn>
                  <a:cxn ang="0">
                    <a:pos x="73" y="124"/>
                  </a:cxn>
                  <a:cxn ang="0">
                    <a:pos x="78" y="85"/>
                  </a:cxn>
                  <a:cxn ang="0">
                    <a:pos x="77" y="65"/>
                  </a:cxn>
                  <a:cxn ang="0">
                    <a:pos x="80" y="64"/>
                  </a:cxn>
                  <a:cxn ang="0">
                    <a:pos x="84" y="83"/>
                  </a:cxn>
                  <a:cxn ang="0">
                    <a:pos x="83" y="86"/>
                  </a:cxn>
                  <a:cxn ang="0">
                    <a:pos x="84" y="91"/>
                  </a:cxn>
                  <a:cxn ang="0">
                    <a:pos x="84" y="93"/>
                  </a:cxn>
                  <a:cxn ang="0">
                    <a:pos x="84" y="94"/>
                  </a:cxn>
                  <a:cxn ang="0">
                    <a:pos x="85" y="93"/>
                  </a:cxn>
                  <a:cxn ang="0">
                    <a:pos x="97" y="91"/>
                  </a:cxn>
                  <a:cxn ang="0">
                    <a:pos x="106" y="85"/>
                  </a:cxn>
                  <a:cxn ang="0">
                    <a:pos x="105" y="79"/>
                  </a:cxn>
                  <a:cxn ang="0">
                    <a:pos x="113" y="39"/>
                  </a:cxn>
                  <a:cxn ang="0">
                    <a:pos x="121" y="27"/>
                  </a:cxn>
                  <a:cxn ang="0">
                    <a:pos x="124" y="27"/>
                  </a:cxn>
                  <a:cxn ang="0">
                    <a:pos x="124" y="27"/>
                  </a:cxn>
                  <a:cxn ang="0">
                    <a:pos x="124" y="27"/>
                  </a:cxn>
                  <a:cxn ang="0">
                    <a:pos x="128" y="27"/>
                  </a:cxn>
                  <a:cxn ang="0">
                    <a:pos x="131" y="29"/>
                  </a:cxn>
                  <a:cxn ang="0">
                    <a:pos x="134" y="38"/>
                  </a:cxn>
                  <a:cxn ang="0">
                    <a:pos x="149" y="34"/>
                  </a:cxn>
                  <a:cxn ang="0">
                    <a:pos x="154" y="33"/>
                  </a:cxn>
                  <a:cxn ang="0">
                    <a:pos x="156" y="32"/>
                  </a:cxn>
                  <a:cxn ang="0">
                    <a:pos x="160" y="31"/>
                  </a:cxn>
                  <a:cxn ang="0">
                    <a:pos x="168" y="8"/>
                  </a:cxn>
                </a:cxnLst>
                <a:rect l="0" t="0" r="r" b="b"/>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1"/>
                    </a:lnTo>
                    <a:lnTo>
                      <a:pt x="130" y="12"/>
                    </a:lnTo>
                    <a:lnTo>
                      <a:pt x="129" y="12"/>
                    </a:lnTo>
                    <a:lnTo>
                      <a:pt x="129" y="12"/>
                    </a:lnTo>
                    <a:lnTo>
                      <a:pt x="129" y="12"/>
                    </a:lnTo>
                    <a:lnTo>
                      <a:pt x="129" y="12"/>
                    </a:lnTo>
                    <a:lnTo>
                      <a:pt x="129" y="12"/>
                    </a:lnTo>
                    <a:lnTo>
                      <a:pt x="124" y="13"/>
                    </a:lnTo>
                    <a:lnTo>
                      <a:pt x="120" y="13"/>
                    </a:lnTo>
                    <a:lnTo>
                      <a:pt x="115" y="14"/>
                    </a:lnTo>
                    <a:lnTo>
                      <a:pt x="110" y="15"/>
                    </a:lnTo>
                    <a:lnTo>
                      <a:pt x="110" y="15"/>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7" y="29"/>
                    </a:lnTo>
                    <a:lnTo>
                      <a:pt x="86" y="30"/>
                    </a:lnTo>
                    <a:lnTo>
                      <a:pt x="86" y="30"/>
                    </a:lnTo>
                    <a:lnTo>
                      <a:pt x="86" y="30"/>
                    </a:lnTo>
                    <a:lnTo>
                      <a:pt x="86" y="30"/>
                    </a:lnTo>
                    <a:lnTo>
                      <a:pt x="86" y="30"/>
                    </a:lnTo>
                    <a:lnTo>
                      <a:pt x="86" y="30"/>
                    </a:lnTo>
                    <a:lnTo>
                      <a:pt x="81" y="31"/>
                    </a:lnTo>
                    <a:lnTo>
                      <a:pt x="76" y="31"/>
                    </a:lnTo>
                    <a:lnTo>
                      <a:pt x="72" y="32"/>
                    </a:lnTo>
                    <a:lnTo>
                      <a:pt x="67" y="33"/>
                    </a:lnTo>
                    <a:lnTo>
                      <a:pt x="67" y="34"/>
                    </a:lnTo>
                    <a:lnTo>
                      <a:pt x="68" y="34"/>
                    </a:lnTo>
                    <a:lnTo>
                      <a:pt x="68" y="35"/>
                    </a:lnTo>
                    <a:lnTo>
                      <a:pt x="68" y="35"/>
                    </a:lnTo>
                    <a:lnTo>
                      <a:pt x="67" y="36"/>
                    </a:lnTo>
                    <a:lnTo>
                      <a:pt x="66" y="36"/>
                    </a:lnTo>
                    <a:lnTo>
                      <a:pt x="64" y="37"/>
                    </a:lnTo>
                    <a:lnTo>
                      <a:pt x="63" y="37"/>
                    </a:lnTo>
                    <a:lnTo>
                      <a:pt x="61" y="46"/>
                    </a:lnTo>
                    <a:lnTo>
                      <a:pt x="59" y="53"/>
                    </a:lnTo>
                    <a:lnTo>
                      <a:pt x="57" y="61"/>
                    </a:lnTo>
                    <a:lnTo>
                      <a:pt x="55" y="69"/>
                    </a:lnTo>
                    <a:lnTo>
                      <a:pt x="55" y="69"/>
                    </a:lnTo>
                    <a:lnTo>
                      <a:pt x="54"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5"/>
                    </a:lnTo>
                    <a:lnTo>
                      <a:pt x="71" y="124"/>
                    </a:lnTo>
                    <a:lnTo>
                      <a:pt x="71" y="124"/>
                    </a:lnTo>
                    <a:lnTo>
                      <a:pt x="71" y="124"/>
                    </a:lnTo>
                    <a:lnTo>
                      <a:pt x="72" y="124"/>
                    </a:lnTo>
                    <a:lnTo>
                      <a:pt x="72" y="124"/>
                    </a:lnTo>
                    <a:lnTo>
                      <a:pt x="73"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3"/>
                    </a:lnTo>
                    <a:lnTo>
                      <a:pt x="84" y="93"/>
                    </a:lnTo>
                    <a:lnTo>
                      <a:pt x="84" y="93"/>
                    </a:lnTo>
                    <a:lnTo>
                      <a:pt x="84" y="94"/>
                    </a:lnTo>
                    <a:lnTo>
                      <a:pt x="85" y="93"/>
                    </a:lnTo>
                    <a:lnTo>
                      <a:pt x="85" y="93"/>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4" y="27"/>
                    </a:lnTo>
                    <a:lnTo>
                      <a:pt x="124" y="27"/>
                    </a:lnTo>
                    <a:lnTo>
                      <a:pt x="124" y="27"/>
                    </a:lnTo>
                    <a:lnTo>
                      <a:pt x="124" y="27"/>
                    </a:lnTo>
                    <a:lnTo>
                      <a:pt x="124" y="27"/>
                    </a:lnTo>
                    <a:lnTo>
                      <a:pt x="124" y="27"/>
                    </a:lnTo>
                    <a:lnTo>
                      <a:pt x="124"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4" y="33"/>
                    </a:lnTo>
                    <a:lnTo>
                      <a:pt x="154" y="33"/>
                    </a:lnTo>
                    <a:lnTo>
                      <a:pt x="154" y="33"/>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w="9525">
                <a:noFill/>
                <a:round/>
                <a:headEnd/>
                <a:tailEnd/>
              </a:ln>
            </p:spPr>
            <p:txBody>
              <a:bodyPr/>
              <a:lstStyle/>
              <a:p>
                <a:pPr>
                  <a:defRPr/>
                </a:pPr>
                <a:endParaRPr lang="en-GB"/>
              </a:p>
            </p:txBody>
          </p:sp>
        </p:grpSp>
        <p:sp>
          <p:nvSpPr>
            <p:cNvPr id="3086" name="Text Box 32"/>
            <p:cNvSpPr txBox="1">
              <a:spLocks noChangeArrowheads="1"/>
            </p:cNvSpPr>
            <p:nvPr/>
          </p:nvSpPr>
          <p:spPr bwMode="auto">
            <a:xfrm>
              <a:off x="588" y="-73"/>
              <a:ext cx="40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lang="en-US" altLang="en-US" sz="4000" b="1">
                  <a:solidFill>
                    <a:schemeClr val="tx1"/>
                  </a:solidFill>
                  <a:effectLst/>
                  <a:latin typeface="Wingdings" pitchFamily="2" charset="2"/>
                </a:rPr>
                <a:t>?</a:t>
              </a:r>
              <a:endParaRPr lang="en-US" altLang="en-US" sz="3200">
                <a:solidFill>
                  <a:schemeClr val="tx1"/>
                </a:solidFill>
                <a:effectLst/>
                <a:latin typeface="Wingdings" pitchFamily="2" charset="2"/>
              </a:endParaRPr>
            </a:p>
          </p:txBody>
        </p:sp>
      </p:grpSp>
      <p:grpSp>
        <p:nvGrpSpPr>
          <p:cNvPr id="3078" name="Group 38"/>
          <p:cNvGrpSpPr>
            <a:grpSpLocks/>
          </p:cNvGrpSpPr>
          <p:nvPr/>
        </p:nvGrpSpPr>
        <p:grpSpPr bwMode="auto">
          <a:xfrm>
            <a:off x="203781" y="4413250"/>
            <a:ext cx="8897939" cy="1477962"/>
            <a:chOff x="164" y="2965"/>
            <a:chExt cx="5605" cy="931"/>
          </a:xfrm>
        </p:grpSpPr>
        <p:sp>
          <p:nvSpPr>
            <p:cNvPr id="1400869" name="AutoShape 37" descr="Newsprint"/>
            <p:cNvSpPr>
              <a:spLocks noChangeArrowheads="1"/>
            </p:cNvSpPr>
            <p:nvPr/>
          </p:nvSpPr>
          <p:spPr bwMode="auto">
            <a:xfrm>
              <a:off x="172" y="3086"/>
              <a:ext cx="5597" cy="810"/>
            </a:xfrm>
            <a:prstGeom prst="roundRect">
              <a:avLst>
                <a:gd name="adj" fmla="val 11852"/>
              </a:avLst>
            </a:prstGeom>
            <a:blipFill dpi="0" rotWithShape="0">
              <a:blip r:embed="rId3" cstate="print"/>
              <a:srcRect/>
              <a:tile tx="0" ty="0" sx="100000" sy="100000" flip="none" algn="tl"/>
            </a:blipFill>
            <a:ln w="12700" cap="sq">
              <a:noFill/>
              <a:round/>
              <a:headEnd/>
              <a:tailEnd/>
            </a:ln>
            <a:effectLst/>
          </p:spPr>
          <p:txBody>
            <a:bodyPr anchor="ctr">
              <a:spAutoFit/>
            </a:bodyPr>
            <a:lstStyle/>
            <a:p>
              <a:pPr>
                <a:defRPr/>
              </a:pPr>
              <a:endParaRPr lang="en-GB">
                <a:effectLst>
                  <a:outerShdw blurRad="38100" dist="38100" dir="2700000" algn="tl">
                    <a:srgbClr val="C0C0C0"/>
                  </a:outerShdw>
                </a:effectLst>
              </a:endParaRPr>
            </a:p>
          </p:txBody>
        </p:sp>
        <p:sp>
          <p:nvSpPr>
            <p:cNvPr id="1400866" name="Rectangle 34"/>
            <p:cNvSpPr>
              <a:spLocks noChangeArrowheads="1"/>
            </p:cNvSpPr>
            <p:nvPr/>
          </p:nvSpPr>
          <p:spPr bwMode="auto">
            <a:xfrm>
              <a:off x="164" y="2965"/>
              <a:ext cx="5566" cy="931"/>
            </a:xfrm>
            <a:prstGeom prst="rect">
              <a:avLst/>
            </a:prstGeom>
            <a:noFill/>
            <a:ln w="9525">
              <a:noFill/>
              <a:miter lim="800000"/>
              <a:headEnd/>
              <a:tailEnd/>
            </a:ln>
            <a:effectLst/>
          </p:spPr>
          <p:txBody>
            <a:bodyPr lIns="92075" tIns="46038" rIns="92075" bIns="46038" anchor="ctr" anchorCtr="1"/>
            <a:lstStyle/>
            <a:p>
              <a:pPr marL="342900" indent="-342900" algn="just">
                <a:lnSpc>
                  <a:spcPct val="110000"/>
                </a:lnSpc>
                <a:spcBef>
                  <a:spcPts val="300"/>
                </a:spcBef>
                <a:buClr>
                  <a:schemeClr val="tx2"/>
                </a:buClr>
                <a:buSzPct val="70000"/>
                <a:buFont typeface="Wingdings" pitchFamily="2" charset="2"/>
                <a:buNone/>
                <a:defRPr/>
              </a:pPr>
              <a:r>
                <a:rPr kumimoji="0" lang="en-US" sz="2000" dirty="0">
                  <a:solidFill>
                    <a:srgbClr val="FF00FF"/>
                  </a:solidFill>
                  <a:effectLst>
                    <a:outerShdw blurRad="38100" dist="38100" dir="2700000" algn="tl">
                      <a:srgbClr val="000000"/>
                    </a:outerShdw>
                  </a:effectLst>
                  <a:latin typeface="Arial" pitchFamily="34" charset="0"/>
                </a:rPr>
                <a:t>Spec</a:t>
              </a:r>
              <a:r>
                <a:rPr kumimoji="0" lang="en-US" sz="2000" dirty="0">
                  <a:solidFill>
                    <a:schemeClr val="tx1"/>
                  </a:solidFill>
                  <a:effectLst>
                    <a:outerShdw blurRad="38100" dist="38100" dir="2700000" algn="tl">
                      <a:srgbClr val="000000"/>
                    </a:outerShdw>
                  </a:effectLst>
                  <a:latin typeface="Arial" pitchFamily="34" charset="0"/>
                </a:rPr>
                <a:t>:</a:t>
              </a:r>
              <a:r>
                <a:rPr kumimoji="0" lang="en-US" sz="2000" i="1" dirty="0">
                  <a:solidFill>
                    <a:schemeClr val="tx1"/>
                  </a:solidFill>
                  <a:effectLst/>
                  <a:latin typeface="Arial" pitchFamily="34" charset="0"/>
                </a:rPr>
                <a:t> </a:t>
              </a:r>
              <a:r>
                <a:rPr kumimoji="0" lang="en-US" sz="2000" dirty="0">
                  <a:solidFill>
                    <a:schemeClr val="tx1"/>
                  </a:solidFill>
                  <a:effectLst/>
                  <a:latin typeface="Arial" pitchFamily="34" charset="0"/>
                </a:rPr>
                <a:t>Info displays inside trains shall be informative &amp; understandable</a:t>
              </a:r>
            </a:p>
            <a:p>
              <a:pPr marL="342900" indent="-342900" algn="just">
                <a:lnSpc>
                  <a:spcPct val="110000"/>
                </a:lnSpc>
                <a:spcBef>
                  <a:spcPts val="300"/>
                </a:spcBef>
                <a:buClr>
                  <a:schemeClr val="tx2"/>
                </a:buClr>
                <a:buSzPct val="70000"/>
                <a:buFont typeface="Wingdings" pitchFamily="2" charset="2"/>
                <a:buNone/>
                <a:defRPr/>
              </a:pPr>
              <a:r>
                <a:rPr kumimoji="0" lang="en-US" sz="2000" i="1" dirty="0">
                  <a:solidFill>
                    <a:srgbClr val="00B050"/>
                  </a:solidFill>
                  <a:effectLst/>
                  <a:latin typeface="Arial" pitchFamily="34" charset="0"/>
                </a:rPr>
                <a:t>   </a:t>
              </a:r>
              <a:r>
                <a:rPr kumimoji="0" lang="en-US" sz="2000" dirty="0">
                  <a:solidFill>
                    <a:srgbClr val="00B050"/>
                  </a:solidFill>
                  <a:effectLst>
                    <a:outerShdw blurRad="38100" dist="38100" dir="2700000" algn="tl">
                      <a:srgbClr val="000000"/>
                    </a:outerShdw>
                  </a:effectLst>
                  <a:latin typeface="Arial" pitchFamily="34" charset="0"/>
                </a:rPr>
                <a:t>Fit criterion</a:t>
              </a:r>
              <a:r>
                <a:rPr kumimoji="0" lang="en-US" sz="2000" dirty="0">
                  <a:solidFill>
                    <a:schemeClr val="tx1"/>
                  </a:solidFill>
                  <a:effectLst/>
                  <a:latin typeface="Arial" pitchFamily="34" charset="0"/>
                </a:rPr>
                <a:t>: </a:t>
              </a:r>
              <a:r>
                <a:rPr kumimoji="0" lang="en-US" sz="2000" i="1" dirty="0">
                  <a:solidFill>
                    <a:schemeClr val="tx1"/>
                  </a:solidFill>
                  <a:effectLst/>
                  <a:latin typeface="Arial" pitchFamily="34" charset="0"/>
                </a:rPr>
                <a:t> A survey after 3 months of use should reveal that at least 75% of travelers found in-train info displays helpful for finding their connection</a:t>
              </a:r>
              <a:endParaRPr kumimoji="0" lang="en-US" sz="2000" dirty="0">
                <a:solidFill>
                  <a:schemeClr val="tx1"/>
                </a:solidFill>
                <a:effectLst/>
                <a:latin typeface="Arial" pitchFamily="34" charset="0"/>
              </a:endParaRPr>
            </a:p>
          </p:txBody>
        </p:sp>
      </p:grpSp>
      <p:graphicFrame>
        <p:nvGraphicFramePr>
          <p:cNvPr id="3074" name="Object 39"/>
          <p:cNvGraphicFramePr>
            <a:graphicFrameLocks noChangeAspect="1"/>
          </p:cNvGraphicFramePr>
          <p:nvPr>
            <p:extLst>
              <p:ext uri="{D42A27DB-BD31-4B8C-83A1-F6EECF244321}">
                <p14:modId xmlns:p14="http://schemas.microsoft.com/office/powerpoint/2010/main" val="2016706393"/>
              </p:ext>
            </p:extLst>
          </p:nvPr>
        </p:nvGraphicFramePr>
        <p:xfrm flipH="1">
          <a:off x="7976028" y="3880642"/>
          <a:ext cx="781050" cy="724695"/>
        </p:xfrm>
        <a:graphic>
          <a:graphicData uri="http://schemas.openxmlformats.org/presentationml/2006/ole">
            <mc:AlternateContent xmlns:mc="http://schemas.openxmlformats.org/markup-compatibility/2006">
              <mc:Choice xmlns:v="urn:schemas-microsoft-com:vml" Requires="v">
                <p:oleObj spid="_x0000_s3130" name="Clip" r:id="rId4" imgW="5097463" imgH="2643188" progId="">
                  <p:embed/>
                </p:oleObj>
              </mc:Choice>
              <mc:Fallback>
                <p:oleObj name="Clip" r:id="rId4" imgW="5097463" imgH="2643188"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976028" y="3880642"/>
                        <a:ext cx="781050" cy="724695"/>
                      </a:xfrm>
                      <a:prstGeom prst="rect">
                        <a:avLst/>
                      </a:prstGeom>
                      <a:noFill/>
                      <a:extLst/>
                    </p:spPr>
                  </p:pic>
                </p:oleObj>
              </mc:Fallback>
            </mc:AlternateContent>
          </a:graphicData>
        </a:graphic>
      </p:graphicFrame>
      <p:grpSp>
        <p:nvGrpSpPr>
          <p:cNvPr id="3079" name="Group 41"/>
          <p:cNvGrpSpPr>
            <a:grpSpLocks/>
          </p:cNvGrpSpPr>
          <p:nvPr/>
        </p:nvGrpSpPr>
        <p:grpSpPr bwMode="auto">
          <a:xfrm>
            <a:off x="116751" y="1677194"/>
            <a:ext cx="8947150" cy="2300286"/>
            <a:chOff x="70" y="1512"/>
            <a:chExt cx="5636" cy="1449"/>
          </a:xfrm>
        </p:grpSpPr>
        <p:sp>
          <p:nvSpPr>
            <p:cNvPr id="1400834" name="AutoShape 2" descr="Newsprint"/>
            <p:cNvSpPr>
              <a:spLocks noChangeArrowheads="1"/>
            </p:cNvSpPr>
            <p:nvPr/>
          </p:nvSpPr>
          <p:spPr bwMode="auto">
            <a:xfrm>
              <a:off x="109" y="2090"/>
              <a:ext cx="5597" cy="810"/>
            </a:xfrm>
            <a:prstGeom prst="roundRect">
              <a:avLst>
                <a:gd name="adj" fmla="val 11852"/>
              </a:avLst>
            </a:prstGeom>
            <a:blipFill dpi="0" rotWithShape="0">
              <a:blip r:embed="rId3" cstate="print"/>
              <a:srcRect/>
              <a:tile tx="0" ty="0" sx="100000" sy="100000" flip="none" algn="tl"/>
            </a:blipFill>
            <a:ln w="12700" cap="sq">
              <a:noFill/>
              <a:round/>
              <a:headEnd/>
              <a:tailEnd/>
            </a:ln>
            <a:effectLst/>
          </p:spPr>
          <p:txBody>
            <a:bodyPr anchor="ctr">
              <a:spAutoFit/>
            </a:bodyPr>
            <a:lstStyle/>
            <a:p>
              <a:pPr>
                <a:defRPr/>
              </a:pPr>
              <a:endParaRPr lang="en-GB">
                <a:effectLst>
                  <a:outerShdw blurRad="38100" dist="38100" dir="2700000" algn="tl">
                    <a:srgbClr val="C0C0C0"/>
                  </a:outerShdw>
                </a:effectLst>
              </a:endParaRPr>
            </a:p>
          </p:txBody>
        </p:sp>
        <p:sp>
          <p:nvSpPr>
            <p:cNvPr id="1400865" name="Rectangle 33"/>
            <p:cNvSpPr>
              <a:spLocks noChangeArrowheads="1"/>
            </p:cNvSpPr>
            <p:nvPr/>
          </p:nvSpPr>
          <p:spPr bwMode="auto">
            <a:xfrm>
              <a:off x="70" y="2030"/>
              <a:ext cx="5566" cy="931"/>
            </a:xfrm>
            <a:prstGeom prst="rect">
              <a:avLst/>
            </a:prstGeom>
            <a:noFill/>
            <a:ln w="9525">
              <a:noFill/>
              <a:miter lim="800000"/>
              <a:headEnd/>
              <a:tailEnd/>
            </a:ln>
            <a:effectLst/>
          </p:spPr>
          <p:txBody>
            <a:bodyPr lIns="92075" tIns="46038" rIns="92075" bIns="46038" anchor="ctr" anchorCtr="1"/>
            <a:lstStyle/>
            <a:p>
              <a:pPr marL="342900" indent="-342900" algn="just">
                <a:lnSpc>
                  <a:spcPct val="110000"/>
                </a:lnSpc>
                <a:spcBef>
                  <a:spcPts val="300"/>
                </a:spcBef>
                <a:buClr>
                  <a:schemeClr val="tx2"/>
                </a:buClr>
                <a:buSzPct val="70000"/>
                <a:buFont typeface="Wingdings" pitchFamily="2" charset="2"/>
                <a:buNone/>
                <a:defRPr/>
              </a:pPr>
              <a:r>
                <a:rPr kumimoji="0" lang="en-US" sz="2000" dirty="0">
                  <a:solidFill>
                    <a:srgbClr val="FF00FF"/>
                  </a:solidFill>
                  <a:effectLst>
                    <a:outerShdw blurRad="38100" dist="38100" dir="2700000" algn="tl">
                      <a:srgbClr val="000000"/>
                    </a:outerShdw>
                  </a:effectLst>
                  <a:latin typeface="Arial" pitchFamily="34" charset="0"/>
                </a:rPr>
                <a:t>Spec</a:t>
              </a:r>
              <a:r>
                <a:rPr kumimoji="0" lang="en-US" sz="2000" dirty="0">
                  <a:solidFill>
                    <a:schemeClr val="tx1"/>
                  </a:solidFill>
                  <a:effectLst>
                    <a:outerShdw blurRad="38100" dist="38100" dir="2700000" algn="tl">
                      <a:srgbClr val="000000"/>
                    </a:outerShdw>
                  </a:effectLst>
                  <a:latin typeface="Arial" pitchFamily="34" charset="0"/>
                </a:rPr>
                <a:t>:</a:t>
              </a:r>
              <a:r>
                <a:rPr kumimoji="0" lang="en-US" sz="2000" i="1" dirty="0">
                  <a:solidFill>
                    <a:schemeClr val="tx1"/>
                  </a:solidFill>
                  <a:effectLst/>
                  <a:latin typeface="Arial" pitchFamily="34" charset="0"/>
                </a:rPr>
                <a:t> </a:t>
              </a:r>
              <a:r>
                <a:rPr kumimoji="0" lang="en-US" sz="2000" dirty="0">
                  <a:solidFill>
                    <a:schemeClr val="tx1"/>
                  </a:solidFill>
                  <a:effectLst/>
                  <a:latin typeface="Arial" pitchFamily="34" charset="0"/>
                </a:rPr>
                <a:t>The scheduled meeting dates shall be convenient to participants</a:t>
              </a:r>
            </a:p>
            <a:p>
              <a:pPr marL="342900" indent="-342900" algn="just">
                <a:lnSpc>
                  <a:spcPct val="110000"/>
                </a:lnSpc>
                <a:spcBef>
                  <a:spcPts val="300"/>
                </a:spcBef>
                <a:buClr>
                  <a:schemeClr val="tx2"/>
                </a:buClr>
                <a:buSzPct val="70000"/>
                <a:buFont typeface="Wingdings" pitchFamily="2" charset="2"/>
                <a:buNone/>
                <a:defRPr/>
              </a:pPr>
              <a:r>
                <a:rPr kumimoji="0" lang="en-US" sz="2000" i="1" dirty="0">
                  <a:solidFill>
                    <a:schemeClr val="tx1"/>
                  </a:solidFill>
                  <a:effectLst/>
                  <a:latin typeface="Arial" pitchFamily="34" charset="0"/>
                </a:rPr>
                <a:t>   </a:t>
              </a:r>
              <a:r>
                <a:rPr kumimoji="0" lang="en-US" sz="2000" dirty="0">
                  <a:solidFill>
                    <a:srgbClr val="00B050"/>
                  </a:solidFill>
                  <a:effectLst>
                    <a:outerShdw blurRad="38100" dist="38100" dir="2700000" algn="tl">
                      <a:srgbClr val="000000"/>
                    </a:outerShdw>
                  </a:effectLst>
                  <a:latin typeface="Arial" pitchFamily="34" charset="0"/>
                </a:rPr>
                <a:t>Fit criterion</a:t>
              </a:r>
              <a:r>
                <a:rPr kumimoji="0" lang="en-US" sz="2000" dirty="0">
                  <a:solidFill>
                    <a:schemeClr val="tx1"/>
                  </a:solidFill>
                  <a:effectLst/>
                  <a:latin typeface="Arial" pitchFamily="34" charset="0"/>
                </a:rPr>
                <a:t>: </a:t>
              </a:r>
              <a:r>
                <a:rPr kumimoji="0" lang="en-US" sz="2000" i="1" dirty="0">
                  <a:solidFill>
                    <a:schemeClr val="tx1"/>
                  </a:solidFill>
                  <a:effectLst/>
                  <a:latin typeface="Arial" pitchFamily="34" charset="0"/>
                </a:rPr>
                <a:t> Scheduled dates should fit the diary constraints of at least 90% of invited participants in at least 80% of cases</a:t>
              </a:r>
              <a:endParaRPr kumimoji="0" lang="en-US" sz="2200" dirty="0">
                <a:solidFill>
                  <a:schemeClr val="tx1"/>
                </a:solidFill>
                <a:effectLst/>
                <a:latin typeface="Arial" pitchFamily="34" charset="0"/>
              </a:endParaRPr>
            </a:p>
          </p:txBody>
        </p:sp>
        <p:pic>
          <p:nvPicPr>
            <p:cNvPr id="3082" name="Picture 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52" y="1512"/>
              <a:ext cx="775"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fld id="{83AFD23C-4B78-4169-855B-DEB36BCAA18E}" type="slidenum">
              <a:rPr lang="en-MY" smtClean="0"/>
              <a:pPr/>
              <a:t>16</a:t>
            </a:fld>
            <a:endParaRPr lang="en-MY"/>
          </a:p>
        </p:txBody>
      </p:sp>
    </p:spTree>
    <p:extLst>
      <p:ext uri="{BB962C8B-B14F-4D97-AF65-F5344CB8AC3E}">
        <p14:creationId xmlns:p14="http://schemas.microsoft.com/office/powerpoint/2010/main" val="337697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43000" y="685800"/>
            <a:ext cx="7464425" cy="762000"/>
          </a:xfrm>
        </p:spPr>
        <p:txBody>
          <a:bodyPr>
            <a:noAutofit/>
          </a:bodyPr>
          <a:lstStyle/>
          <a:p>
            <a:pPr>
              <a:lnSpc>
                <a:spcPct val="130000"/>
              </a:lnSpc>
            </a:pPr>
            <a:r>
              <a:rPr kumimoji="0" lang="en-US" altLang="en-US" sz="2400" dirty="0"/>
              <a:t>Disciplined documentation in structured NL:</a:t>
            </a:r>
            <a:br>
              <a:rPr kumimoji="0" lang="en-US" altLang="en-US" sz="2400" dirty="0"/>
            </a:br>
            <a:r>
              <a:rPr kumimoji="0" lang="en-US" altLang="en-US" sz="2400" dirty="0"/>
              <a:t>global rules on organizing the RD</a:t>
            </a:r>
          </a:p>
        </p:txBody>
      </p:sp>
      <p:sp>
        <p:nvSpPr>
          <p:cNvPr id="1401859" name="Rectangle 3"/>
          <p:cNvSpPr>
            <a:spLocks noGrp="1" noChangeArrowheads="1"/>
          </p:cNvSpPr>
          <p:nvPr>
            <p:ph idx="1"/>
          </p:nvPr>
        </p:nvSpPr>
        <p:spPr>
          <a:xfrm>
            <a:off x="228600" y="1524000"/>
            <a:ext cx="8524875" cy="4978400"/>
          </a:xfrm>
        </p:spPr>
        <p:txBody>
          <a:bodyPr>
            <a:normAutofit/>
          </a:bodyPr>
          <a:lstStyle/>
          <a:p>
            <a:pPr>
              <a:defRPr/>
            </a:pPr>
            <a:r>
              <a:rPr lang="en-US" sz="2400" dirty="0">
                <a:solidFill>
                  <a:srgbClr val="FF00FF"/>
                </a:solidFill>
                <a:effectLst>
                  <a:outerShdw blurRad="38100" dist="38100" dir="2700000" algn="tl">
                    <a:srgbClr val="000000"/>
                  </a:outerShdw>
                </a:effectLst>
              </a:rPr>
              <a:t>Grouping</a:t>
            </a:r>
            <a:r>
              <a:rPr lang="en-US" sz="2400" dirty="0"/>
              <a:t> rules:  Put in same section all items related to common factor ...</a:t>
            </a:r>
          </a:p>
          <a:p>
            <a:pPr lvl="1">
              <a:lnSpc>
                <a:spcPct val="100000"/>
              </a:lnSpc>
              <a:defRPr/>
            </a:pPr>
            <a:r>
              <a:rPr lang="en-US" sz="2400" dirty="0"/>
              <a:t>system objective</a:t>
            </a:r>
          </a:p>
          <a:p>
            <a:pPr lvl="1">
              <a:lnSpc>
                <a:spcPct val="100000"/>
              </a:lnSpc>
              <a:defRPr/>
            </a:pPr>
            <a:r>
              <a:rPr kumimoji="0" lang="en-US" sz="2400" dirty="0"/>
              <a:t>system component</a:t>
            </a:r>
            <a:endParaRPr lang="en-US" sz="2400" dirty="0"/>
          </a:p>
          <a:p>
            <a:pPr lvl="1">
              <a:lnSpc>
                <a:spcPct val="100000"/>
              </a:lnSpc>
              <a:defRPr/>
            </a:pPr>
            <a:r>
              <a:rPr kumimoji="0" lang="en-US" sz="2400" dirty="0"/>
              <a:t>task</a:t>
            </a:r>
            <a:endParaRPr lang="en-US" sz="2400" dirty="0"/>
          </a:p>
          <a:p>
            <a:pPr lvl="1">
              <a:lnSpc>
                <a:spcPct val="100000"/>
              </a:lnSpc>
              <a:defRPr/>
            </a:pPr>
            <a:r>
              <a:rPr kumimoji="0" lang="en-US" sz="2400" dirty="0"/>
              <a:t>conceptual object</a:t>
            </a:r>
          </a:p>
          <a:p>
            <a:pPr lvl="1">
              <a:lnSpc>
                <a:spcPct val="100000"/>
              </a:lnSpc>
              <a:defRPr/>
            </a:pPr>
            <a:r>
              <a:rPr kumimoji="0" lang="en-US" sz="2400" dirty="0"/>
              <a:t>software feature</a:t>
            </a:r>
          </a:p>
          <a:p>
            <a:pPr lvl="1">
              <a:lnSpc>
                <a:spcPct val="100000"/>
              </a:lnSpc>
              <a:defRPr/>
            </a:pPr>
            <a:r>
              <a:rPr kumimoji="0" lang="en-US" sz="2400" dirty="0"/>
              <a:t>...</a:t>
            </a:r>
            <a:endParaRPr lang="en-US" sz="2400" dirty="0"/>
          </a:p>
          <a:p>
            <a:pPr>
              <a:lnSpc>
                <a:spcPct val="160000"/>
              </a:lnSpc>
              <a:defRPr/>
            </a:pPr>
            <a:r>
              <a:rPr lang="en-US" sz="2400" dirty="0">
                <a:solidFill>
                  <a:srgbClr val="FF00FF"/>
                </a:solidFill>
              </a:rPr>
              <a:t>Global </a:t>
            </a:r>
            <a:r>
              <a:rPr lang="en-US" sz="2400" dirty="0">
                <a:solidFill>
                  <a:srgbClr val="FF00FF"/>
                </a:solidFill>
                <a:effectLst>
                  <a:outerShdw blurRad="38100" dist="38100" dir="2700000" algn="tl">
                    <a:srgbClr val="000000"/>
                  </a:outerShdw>
                </a:effectLst>
              </a:rPr>
              <a:t>templates</a:t>
            </a:r>
            <a:r>
              <a:rPr lang="en-US" sz="2400" dirty="0">
                <a:solidFill>
                  <a:srgbClr val="FF00FF"/>
                </a:solidFill>
              </a:rPr>
              <a:t> </a:t>
            </a:r>
            <a:r>
              <a:rPr lang="en-US" sz="2400" dirty="0"/>
              <a:t>for standardizing the RD structure</a:t>
            </a:r>
          </a:p>
          <a:p>
            <a:pPr lvl="1">
              <a:lnSpc>
                <a:spcPct val="80000"/>
              </a:lnSpc>
              <a:defRPr/>
            </a:pPr>
            <a:r>
              <a:rPr lang="en-US" sz="2400" dirty="0"/>
              <a:t>domain-specific, organization-specific, company-specific </a:t>
            </a:r>
          </a:p>
        </p:txBody>
      </p:sp>
      <p:pic>
        <p:nvPicPr>
          <p:cNvPr id="31748" name="Picture 32" descr="mazemap.jpg                                                    00050B78Macintosh HD                   B8AA18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650" y="119063"/>
            <a:ext cx="962025"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17</a:t>
            </a:fld>
            <a:endParaRPr lang="en-MY"/>
          </a:p>
        </p:txBody>
      </p:sp>
    </p:spTree>
    <p:extLst>
      <p:ext uri="{BB962C8B-B14F-4D97-AF65-F5344CB8AC3E}">
        <p14:creationId xmlns:p14="http://schemas.microsoft.com/office/powerpoint/2010/main" val="383599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2" name="AutoShape 32" descr="Recycled paper"/>
          <p:cNvSpPr>
            <a:spLocks noChangeArrowheads="1"/>
          </p:cNvSpPr>
          <p:nvPr/>
        </p:nvSpPr>
        <p:spPr bwMode="auto">
          <a:xfrm>
            <a:off x="374650" y="1096963"/>
            <a:ext cx="5094288" cy="5267325"/>
          </a:xfrm>
          <a:prstGeom prst="roundRect">
            <a:avLst>
              <a:gd name="adj" fmla="val 7042"/>
            </a:avLst>
          </a:prstGeom>
          <a:blipFill dpi="0" rotWithShape="0">
            <a:blip r:embed="rId2" cstate="print"/>
            <a:srcRect/>
            <a:tile tx="0" ty="0" sx="100000" sy="100000" flip="none" algn="tl"/>
          </a:blipFill>
          <a:ln w="12700" cap="sq">
            <a:noFill/>
            <a:round/>
            <a:headEnd/>
            <a:tailEnd/>
          </a:ln>
          <a:effectLst/>
        </p:spPr>
        <p:txBody>
          <a:bodyPr wrap="none" anchor="ctr">
            <a:spAutoFit/>
          </a:bodyPr>
          <a:lstStyle/>
          <a:p>
            <a:pPr>
              <a:defRPr/>
            </a:pPr>
            <a:endParaRPr lang="en-GB">
              <a:effectLst>
                <a:outerShdw blurRad="38100" dist="38100" dir="2700000" algn="tl">
                  <a:srgbClr val="C0C0C0"/>
                </a:outerShdw>
              </a:effectLst>
            </a:endParaRPr>
          </a:p>
        </p:txBody>
      </p:sp>
      <p:sp>
        <p:nvSpPr>
          <p:cNvPr id="32771" name="Rectangle 2"/>
          <p:cNvSpPr>
            <a:spLocks noGrp="1" noChangeArrowheads="1"/>
          </p:cNvSpPr>
          <p:nvPr>
            <p:ph type="title"/>
          </p:nvPr>
        </p:nvSpPr>
        <p:spPr>
          <a:xfrm>
            <a:off x="1041400" y="57150"/>
            <a:ext cx="7974013" cy="925513"/>
          </a:xfrm>
        </p:spPr>
        <p:txBody>
          <a:bodyPr>
            <a:normAutofit/>
          </a:bodyPr>
          <a:lstStyle/>
          <a:p>
            <a:r>
              <a:rPr lang="fr-FR" altLang="en-US" sz="2600" dirty="0"/>
              <a:t>IEEE Std-830 </a:t>
            </a:r>
            <a:r>
              <a:rPr lang="fr-FR" altLang="en-US" sz="2600" dirty="0" err="1"/>
              <a:t>template</a:t>
            </a:r>
            <a:r>
              <a:rPr lang="fr-FR" altLang="en-US" sz="2600" dirty="0"/>
              <a:t> for </a:t>
            </a:r>
            <a:r>
              <a:rPr lang="fr-FR" altLang="en-US" sz="2600" dirty="0" err="1"/>
              <a:t>organizing</a:t>
            </a:r>
            <a:r>
              <a:rPr lang="fr-FR" altLang="en-US" sz="2600" dirty="0"/>
              <a:t> the RD</a:t>
            </a:r>
            <a:endParaRPr lang="en-GB" altLang="en-US" sz="2600" dirty="0"/>
          </a:p>
        </p:txBody>
      </p:sp>
      <p:sp>
        <p:nvSpPr>
          <p:cNvPr id="32772" name="Text Box 3"/>
          <p:cNvSpPr txBox="1">
            <a:spLocks noChangeArrowheads="1"/>
          </p:cNvSpPr>
          <p:nvPr/>
        </p:nvSpPr>
        <p:spPr bwMode="auto">
          <a:xfrm>
            <a:off x="327589" y="1096963"/>
            <a:ext cx="5120711" cy="5373779"/>
          </a:xfrm>
          <a:prstGeom prst="rect">
            <a:avLst/>
          </a:prstGeom>
          <a:solidFill>
            <a:schemeClr val="accent4">
              <a:lumMod val="60000"/>
              <a:lumOff val="40000"/>
            </a:schemeClr>
          </a:solidFill>
          <a:ln>
            <a:noFill/>
          </a:ln>
        </p:spPr>
        <p:txBody>
          <a:bodyPr wrap="square">
            <a:spAutoFit/>
          </a:bodyPr>
          <a:lstStyle>
            <a:lvl1pPr>
              <a:defRPr kumimoji="1" sz="2400">
                <a:solidFill>
                  <a:schemeClr val="bg1"/>
                </a:solidFill>
                <a:latin typeface="Symbol" pitchFamily="18" charset="2"/>
              </a:defRPr>
            </a:lvl1pPr>
            <a:lvl2pPr>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fr-FR" altLang="en-US" dirty="0">
                <a:solidFill>
                  <a:srgbClr val="FF0000"/>
                </a:solidFill>
                <a:effectLst/>
                <a:latin typeface="Arial Narrow" pitchFamily="34" charset="0"/>
              </a:rPr>
              <a:t>1. Introduction</a:t>
            </a:r>
          </a:p>
          <a:p>
            <a:pPr lvl="1" algn="l">
              <a:spcBef>
                <a:spcPct val="0"/>
              </a:spcBef>
            </a:pPr>
            <a:r>
              <a:rPr lang="fr-FR" altLang="en-US" dirty="0">
                <a:solidFill>
                  <a:schemeClr val="tx1"/>
                </a:solidFill>
                <a:effectLst/>
                <a:latin typeface="Arial Narrow" pitchFamily="34" charset="0"/>
              </a:rPr>
              <a:t>1.1 RD </a:t>
            </a:r>
            <a:r>
              <a:rPr lang="fr-FR" altLang="en-US" dirty="0" err="1">
                <a:solidFill>
                  <a:schemeClr val="tx1"/>
                </a:solidFill>
                <a:effectLst/>
                <a:latin typeface="Arial Narrow" pitchFamily="34" charset="0"/>
              </a:rPr>
              <a:t>purpose</a:t>
            </a:r>
            <a:endParaRPr lang="fr-FR" altLang="en-US" dirty="0">
              <a:solidFill>
                <a:schemeClr val="tx1"/>
              </a:solidFill>
              <a:effectLst/>
              <a:latin typeface="Arial Narrow" pitchFamily="34" charset="0"/>
            </a:endParaRPr>
          </a:p>
          <a:p>
            <a:pPr lvl="1" algn="l">
              <a:spcBef>
                <a:spcPct val="0"/>
              </a:spcBef>
            </a:pPr>
            <a:r>
              <a:rPr lang="fr-FR" altLang="en-US" dirty="0">
                <a:solidFill>
                  <a:schemeClr val="tx1"/>
                </a:solidFill>
                <a:effectLst/>
                <a:latin typeface="Arial Narrow" pitchFamily="34" charset="0"/>
              </a:rPr>
              <a:t>1.2 Product scope</a:t>
            </a:r>
          </a:p>
          <a:p>
            <a:pPr lvl="1" algn="l">
              <a:spcBef>
                <a:spcPct val="0"/>
              </a:spcBef>
            </a:pPr>
            <a:r>
              <a:rPr lang="fr-FR" altLang="en-US" dirty="0">
                <a:solidFill>
                  <a:schemeClr val="tx1"/>
                </a:solidFill>
                <a:effectLst/>
                <a:latin typeface="Arial Narrow" pitchFamily="34" charset="0"/>
              </a:rPr>
              <a:t>1.3 </a:t>
            </a:r>
            <a:r>
              <a:rPr lang="fr-FR" altLang="en-US" dirty="0" err="1">
                <a:solidFill>
                  <a:schemeClr val="tx1"/>
                </a:solidFill>
                <a:effectLst/>
                <a:latin typeface="Arial Narrow" pitchFamily="34" charset="0"/>
              </a:rPr>
              <a:t>Definitions</a:t>
            </a:r>
            <a:r>
              <a:rPr lang="fr-FR" altLang="en-US" dirty="0">
                <a:solidFill>
                  <a:schemeClr val="tx1"/>
                </a:solidFill>
                <a:effectLst/>
                <a:latin typeface="Arial Narrow" pitchFamily="34" charset="0"/>
              </a:rPr>
              <a:t>,</a:t>
            </a:r>
            <a:r>
              <a:rPr lang="fr-FR" altLang="en-US" sz="1800" dirty="0">
                <a:solidFill>
                  <a:schemeClr val="tx1"/>
                </a:solidFill>
                <a:effectLst/>
                <a:latin typeface="Arial Narrow" pitchFamily="34" charset="0"/>
              </a:rPr>
              <a:t> </a:t>
            </a:r>
            <a:r>
              <a:rPr lang="fr-FR" altLang="en-US" dirty="0" err="1">
                <a:solidFill>
                  <a:schemeClr val="tx1"/>
                </a:solidFill>
                <a:effectLst/>
                <a:latin typeface="Arial Narrow" pitchFamily="34" charset="0"/>
              </a:rPr>
              <a:t>acronyms</a:t>
            </a:r>
            <a:r>
              <a:rPr lang="fr-FR" altLang="en-US" dirty="0">
                <a:solidFill>
                  <a:schemeClr val="tx1"/>
                </a:solidFill>
                <a:effectLst/>
                <a:latin typeface="Arial Narrow" pitchFamily="34" charset="0"/>
              </a:rPr>
              <a:t>,</a:t>
            </a:r>
            <a:r>
              <a:rPr lang="fr-FR" altLang="en-US" sz="1600" dirty="0">
                <a:solidFill>
                  <a:schemeClr val="tx1"/>
                </a:solidFill>
                <a:effectLst/>
                <a:latin typeface="Arial Narrow" pitchFamily="34" charset="0"/>
              </a:rPr>
              <a:t> </a:t>
            </a:r>
            <a:r>
              <a:rPr lang="fr-FR" altLang="en-US" dirty="0" err="1">
                <a:solidFill>
                  <a:schemeClr val="tx1"/>
                </a:solidFill>
                <a:effectLst/>
                <a:latin typeface="Arial Narrow" pitchFamily="34" charset="0"/>
              </a:rPr>
              <a:t>abbreviations</a:t>
            </a:r>
            <a:endParaRPr lang="fr-FR" altLang="en-US" dirty="0">
              <a:solidFill>
                <a:schemeClr val="tx1"/>
              </a:solidFill>
              <a:effectLst/>
              <a:latin typeface="Arial Narrow" pitchFamily="34" charset="0"/>
            </a:endParaRPr>
          </a:p>
          <a:p>
            <a:pPr lvl="1" algn="l">
              <a:spcBef>
                <a:spcPct val="0"/>
              </a:spcBef>
            </a:pPr>
            <a:r>
              <a:rPr lang="fr-FR" altLang="en-US" dirty="0">
                <a:solidFill>
                  <a:schemeClr val="tx1"/>
                </a:solidFill>
                <a:effectLst/>
                <a:latin typeface="Arial Narrow" pitchFamily="34" charset="0"/>
              </a:rPr>
              <a:t>1.4 </a:t>
            </a:r>
            <a:r>
              <a:rPr lang="fr-FR" altLang="en-US" dirty="0" err="1">
                <a:solidFill>
                  <a:schemeClr val="tx1"/>
                </a:solidFill>
                <a:effectLst/>
                <a:latin typeface="Arial Narrow" pitchFamily="34" charset="0"/>
              </a:rPr>
              <a:t>References</a:t>
            </a:r>
            <a:endParaRPr lang="fr-FR" altLang="en-US" dirty="0">
              <a:solidFill>
                <a:schemeClr val="tx1"/>
              </a:solidFill>
              <a:effectLst/>
              <a:latin typeface="Arial Narrow" pitchFamily="34" charset="0"/>
            </a:endParaRPr>
          </a:p>
          <a:p>
            <a:pPr lvl="1" algn="l">
              <a:spcBef>
                <a:spcPct val="0"/>
              </a:spcBef>
            </a:pPr>
            <a:r>
              <a:rPr lang="fr-FR" altLang="en-US" dirty="0">
                <a:solidFill>
                  <a:schemeClr val="tx1"/>
                </a:solidFill>
                <a:effectLst/>
                <a:latin typeface="Arial Narrow" pitchFamily="34" charset="0"/>
              </a:rPr>
              <a:t>1.5 </a:t>
            </a:r>
            <a:r>
              <a:rPr lang="fr-FR" altLang="en-US" dirty="0" err="1">
                <a:solidFill>
                  <a:schemeClr val="tx1"/>
                </a:solidFill>
                <a:effectLst/>
                <a:latin typeface="Arial Narrow" pitchFamily="34" charset="0"/>
              </a:rPr>
              <a:t>Overview</a:t>
            </a:r>
            <a:endParaRPr lang="fr-FR" altLang="en-US" dirty="0">
              <a:solidFill>
                <a:schemeClr val="tx1"/>
              </a:solidFill>
              <a:effectLst/>
              <a:latin typeface="Arial Narrow" pitchFamily="34" charset="0"/>
            </a:endParaRPr>
          </a:p>
          <a:p>
            <a:pPr algn="l">
              <a:lnSpc>
                <a:spcPct val="110000"/>
              </a:lnSpc>
              <a:spcBef>
                <a:spcPct val="0"/>
              </a:spcBef>
            </a:pPr>
            <a:r>
              <a:rPr lang="fr-FR" altLang="en-US" dirty="0">
                <a:solidFill>
                  <a:srgbClr val="FF0000"/>
                </a:solidFill>
                <a:effectLst/>
                <a:latin typeface="Arial Narrow" pitchFamily="34" charset="0"/>
              </a:rPr>
              <a:t>2. General Description</a:t>
            </a:r>
          </a:p>
          <a:p>
            <a:pPr lvl="1" algn="l">
              <a:spcBef>
                <a:spcPct val="0"/>
              </a:spcBef>
            </a:pPr>
            <a:r>
              <a:rPr lang="fr-FR" altLang="en-US" dirty="0">
                <a:solidFill>
                  <a:schemeClr val="tx1"/>
                </a:solidFill>
                <a:effectLst/>
                <a:latin typeface="Arial Narrow" pitchFamily="34" charset="0"/>
              </a:rPr>
              <a:t>2.1 Product perspective</a:t>
            </a:r>
          </a:p>
          <a:p>
            <a:pPr lvl="1" algn="l">
              <a:spcBef>
                <a:spcPct val="0"/>
              </a:spcBef>
            </a:pPr>
            <a:r>
              <a:rPr lang="fr-FR" altLang="en-US" dirty="0">
                <a:solidFill>
                  <a:schemeClr val="tx1"/>
                </a:solidFill>
                <a:effectLst/>
                <a:latin typeface="Arial Narrow" pitchFamily="34" charset="0"/>
              </a:rPr>
              <a:t>2.2 Product </a:t>
            </a:r>
            <a:r>
              <a:rPr lang="fr-FR" altLang="en-US" dirty="0" err="1">
                <a:solidFill>
                  <a:schemeClr val="tx1"/>
                </a:solidFill>
                <a:effectLst/>
                <a:latin typeface="Arial Narrow" pitchFamily="34" charset="0"/>
              </a:rPr>
              <a:t>functions</a:t>
            </a:r>
            <a:endParaRPr lang="fr-FR" altLang="en-US" dirty="0">
              <a:solidFill>
                <a:schemeClr val="tx1"/>
              </a:solidFill>
              <a:effectLst/>
              <a:latin typeface="Arial Narrow" pitchFamily="34" charset="0"/>
            </a:endParaRPr>
          </a:p>
          <a:p>
            <a:pPr lvl="1" algn="l">
              <a:spcBef>
                <a:spcPct val="0"/>
              </a:spcBef>
            </a:pPr>
            <a:r>
              <a:rPr lang="fr-FR" altLang="en-US" dirty="0">
                <a:solidFill>
                  <a:schemeClr val="tx1"/>
                </a:solidFill>
                <a:effectLst/>
                <a:latin typeface="Arial Narrow" pitchFamily="34" charset="0"/>
              </a:rPr>
              <a:t>2.3 User </a:t>
            </a:r>
            <a:r>
              <a:rPr lang="fr-FR" altLang="en-US" dirty="0" err="1">
                <a:solidFill>
                  <a:schemeClr val="tx1"/>
                </a:solidFill>
                <a:effectLst/>
                <a:latin typeface="Arial Narrow" pitchFamily="34" charset="0"/>
              </a:rPr>
              <a:t>characteristics</a:t>
            </a:r>
            <a:endParaRPr lang="fr-FR" altLang="en-US" dirty="0">
              <a:solidFill>
                <a:schemeClr val="tx1"/>
              </a:solidFill>
              <a:effectLst/>
              <a:latin typeface="Arial Narrow" pitchFamily="34" charset="0"/>
            </a:endParaRPr>
          </a:p>
          <a:p>
            <a:pPr lvl="1" algn="l">
              <a:spcBef>
                <a:spcPct val="0"/>
              </a:spcBef>
            </a:pPr>
            <a:r>
              <a:rPr lang="fr-FR" altLang="en-US" dirty="0">
                <a:solidFill>
                  <a:schemeClr val="tx1"/>
                </a:solidFill>
                <a:effectLst/>
                <a:latin typeface="Arial Narrow" pitchFamily="34" charset="0"/>
              </a:rPr>
              <a:t>2.4 General </a:t>
            </a:r>
            <a:r>
              <a:rPr lang="fr-FR" altLang="en-US" dirty="0" err="1">
                <a:solidFill>
                  <a:schemeClr val="tx1"/>
                </a:solidFill>
                <a:effectLst/>
                <a:latin typeface="Arial Narrow" pitchFamily="34" charset="0"/>
              </a:rPr>
              <a:t>constraints</a:t>
            </a:r>
            <a:endParaRPr lang="fr-FR" altLang="en-US" dirty="0">
              <a:solidFill>
                <a:schemeClr val="tx1"/>
              </a:solidFill>
              <a:effectLst/>
              <a:latin typeface="Arial Narrow" pitchFamily="34" charset="0"/>
            </a:endParaRPr>
          </a:p>
          <a:p>
            <a:pPr lvl="1" algn="l">
              <a:spcBef>
                <a:spcPct val="0"/>
              </a:spcBef>
            </a:pPr>
            <a:r>
              <a:rPr lang="fr-FR" altLang="en-US" dirty="0">
                <a:solidFill>
                  <a:schemeClr val="tx1"/>
                </a:solidFill>
                <a:effectLst/>
                <a:latin typeface="Arial Narrow" pitchFamily="34" charset="0"/>
              </a:rPr>
              <a:t>2.5 </a:t>
            </a:r>
            <a:r>
              <a:rPr lang="fr-FR" altLang="en-US" dirty="0" err="1">
                <a:solidFill>
                  <a:schemeClr val="tx1"/>
                </a:solidFill>
                <a:effectLst/>
                <a:latin typeface="Arial Narrow" pitchFamily="34" charset="0"/>
              </a:rPr>
              <a:t>Assumptions</a:t>
            </a:r>
            <a:r>
              <a:rPr lang="fr-FR" altLang="en-US" dirty="0">
                <a:solidFill>
                  <a:schemeClr val="tx1"/>
                </a:solidFill>
                <a:effectLst/>
                <a:latin typeface="Arial Narrow" pitchFamily="34" charset="0"/>
              </a:rPr>
              <a:t> &amp; </a:t>
            </a:r>
            <a:r>
              <a:rPr lang="fr-FR" altLang="en-US" dirty="0" err="1">
                <a:solidFill>
                  <a:schemeClr val="tx1"/>
                </a:solidFill>
                <a:effectLst/>
                <a:latin typeface="Arial Narrow" pitchFamily="34" charset="0"/>
              </a:rPr>
              <a:t>Dependencies</a:t>
            </a:r>
            <a:br>
              <a:rPr lang="fr-FR" altLang="en-US" dirty="0">
                <a:solidFill>
                  <a:schemeClr val="tx1"/>
                </a:solidFill>
                <a:effectLst/>
                <a:latin typeface="Arial Narrow" pitchFamily="34" charset="0"/>
              </a:rPr>
            </a:br>
            <a:r>
              <a:rPr lang="fr-FR" altLang="en-US" dirty="0">
                <a:solidFill>
                  <a:schemeClr val="tx1"/>
                </a:solidFill>
                <a:effectLst/>
                <a:latin typeface="Arial Narrow" pitchFamily="34" charset="0"/>
              </a:rPr>
              <a:t>2.6 </a:t>
            </a:r>
            <a:r>
              <a:rPr lang="fr-FR" altLang="en-US" dirty="0" err="1">
                <a:solidFill>
                  <a:schemeClr val="tx1"/>
                </a:solidFill>
                <a:effectLst/>
                <a:latin typeface="Arial Narrow" pitchFamily="34" charset="0"/>
              </a:rPr>
              <a:t>Apportioning</a:t>
            </a:r>
            <a:r>
              <a:rPr lang="fr-FR" altLang="en-US" dirty="0">
                <a:solidFill>
                  <a:schemeClr val="tx1"/>
                </a:solidFill>
                <a:effectLst/>
                <a:latin typeface="Arial Narrow" pitchFamily="34" charset="0"/>
              </a:rPr>
              <a:t> of </a:t>
            </a:r>
            <a:r>
              <a:rPr lang="fr-FR" altLang="en-US" dirty="0" err="1">
                <a:solidFill>
                  <a:schemeClr val="tx1"/>
                </a:solidFill>
                <a:effectLst/>
                <a:latin typeface="Arial Narrow" pitchFamily="34" charset="0"/>
              </a:rPr>
              <a:t>requirements</a:t>
            </a:r>
            <a:endParaRPr lang="fr-FR" altLang="en-US" dirty="0">
              <a:solidFill>
                <a:schemeClr val="tx1"/>
              </a:solidFill>
              <a:effectLst/>
              <a:latin typeface="Arial Narrow" pitchFamily="34" charset="0"/>
            </a:endParaRPr>
          </a:p>
          <a:p>
            <a:pPr algn="l">
              <a:lnSpc>
                <a:spcPct val="120000"/>
              </a:lnSpc>
              <a:spcBef>
                <a:spcPct val="0"/>
              </a:spcBef>
            </a:pPr>
            <a:r>
              <a:rPr lang="fr-FR" altLang="en-US" dirty="0">
                <a:solidFill>
                  <a:srgbClr val="FF0000"/>
                </a:solidFill>
                <a:effectLst/>
                <a:latin typeface="Arial Narrow" pitchFamily="34" charset="0"/>
              </a:rPr>
              <a:t>3. </a:t>
            </a:r>
            <a:r>
              <a:rPr lang="fr-FR" altLang="en-US" dirty="0" err="1">
                <a:solidFill>
                  <a:srgbClr val="FF0000"/>
                </a:solidFill>
                <a:effectLst/>
                <a:latin typeface="Arial Narrow" pitchFamily="34" charset="0"/>
              </a:rPr>
              <a:t>Specific</a:t>
            </a:r>
            <a:r>
              <a:rPr lang="fr-FR" altLang="en-US" dirty="0">
                <a:solidFill>
                  <a:srgbClr val="FF0000"/>
                </a:solidFill>
                <a:effectLst/>
                <a:latin typeface="Arial Narrow" pitchFamily="34" charset="0"/>
              </a:rPr>
              <a:t> </a:t>
            </a:r>
            <a:r>
              <a:rPr lang="fr-FR" altLang="en-US" dirty="0" err="1">
                <a:solidFill>
                  <a:srgbClr val="FF0000"/>
                </a:solidFill>
                <a:effectLst/>
                <a:latin typeface="Arial Narrow" pitchFamily="34" charset="0"/>
              </a:rPr>
              <a:t>Requirements</a:t>
            </a:r>
            <a:r>
              <a:rPr lang="fr-FR" altLang="en-US" dirty="0">
                <a:solidFill>
                  <a:srgbClr val="FF0000"/>
                </a:solidFill>
                <a:effectLst/>
                <a:latin typeface="Arial Narrow" pitchFamily="34" charset="0"/>
              </a:rPr>
              <a:t> </a:t>
            </a:r>
            <a:r>
              <a:rPr lang="fr-FR" altLang="en-US" sz="2000" dirty="0">
                <a:solidFill>
                  <a:schemeClr val="tx1"/>
                </a:solidFill>
                <a:effectLst/>
                <a:latin typeface="Arial Narrow" pitchFamily="34" charset="0"/>
              </a:rPr>
              <a:t>(</a:t>
            </a:r>
            <a:r>
              <a:rPr lang="fr-FR" altLang="en-US" sz="2000" dirty="0" err="1">
                <a:solidFill>
                  <a:schemeClr val="tx1"/>
                </a:solidFill>
                <a:effectLst/>
                <a:latin typeface="Arial Narrow" pitchFamily="34" charset="0"/>
              </a:rPr>
              <a:t>cont</a:t>
            </a:r>
            <a:r>
              <a:rPr lang="fr-FR" altLang="en-US" sz="2000" dirty="0">
                <a:solidFill>
                  <a:schemeClr val="tx1"/>
                </a:solidFill>
                <a:effectLst/>
                <a:latin typeface="Arial Narrow" pitchFamily="34" charset="0"/>
              </a:rPr>
              <a:t>’ </a:t>
            </a:r>
            <a:r>
              <a:rPr lang="fr-FR" altLang="en-US" sz="2000" dirty="0" err="1">
                <a:solidFill>
                  <a:schemeClr val="tx1"/>
                </a:solidFill>
                <a:effectLst/>
                <a:latin typeface="Arial Narrow" pitchFamily="34" charset="0"/>
              </a:rPr>
              <a:t>next</a:t>
            </a:r>
            <a:r>
              <a:rPr lang="fr-FR" altLang="en-US" sz="2000" dirty="0">
                <a:solidFill>
                  <a:schemeClr val="tx1"/>
                </a:solidFill>
                <a:effectLst/>
                <a:latin typeface="Arial Narrow" pitchFamily="34" charset="0"/>
              </a:rPr>
              <a:t> slide …)</a:t>
            </a:r>
            <a:endParaRPr lang="fr-FR" altLang="en-US" sz="2000" dirty="0">
              <a:solidFill>
                <a:schemeClr val="tx1"/>
              </a:solidFill>
              <a:effectLst/>
              <a:latin typeface="Times New Roman" pitchFamily="18" charset="0"/>
            </a:endParaRPr>
          </a:p>
        </p:txBody>
      </p:sp>
      <p:sp>
        <p:nvSpPr>
          <p:cNvPr id="32773" name="Text Box 5"/>
          <p:cNvSpPr txBox="1">
            <a:spLocks noChangeArrowheads="1"/>
          </p:cNvSpPr>
          <p:nvPr/>
        </p:nvSpPr>
        <p:spPr bwMode="auto">
          <a:xfrm>
            <a:off x="5653088" y="3141663"/>
            <a:ext cx="3175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90000"/>
              </a:lnSpc>
              <a:spcBef>
                <a:spcPct val="0"/>
              </a:spcBef>
            </a:pPr>
            <a:r>
              <a:rPr lang="en-GB" altLang="en-US" sz="2000">
                <a:solidFill>
                  <a:srgbClr val="009999"/>
                </a:solidFill>
                <a:effectLst/>
                <a:latin typeface="Arial" pitchFamily="34" charset="0"/>
              </a:rPr>
              <a:t>sw-environment boundary:</a:t>
            </a:r>
          </a:p>
          <a:p>
            <a:pPr algn="l">
              <a:lnSpc>
                <a:spcPct val="90000"/>
              </a:lnSpc>
              <a:spcBef>
                <a:spcPct val="0"/>
              </a:spcBef>
            </a:pPr>
            <a:r>
              <a:rPr lang="en-GB" altLang="en-US" sz="2000">
                <a:solidFill>
                  <a:srgbClr val="009999"/>
                </a:solidFill>
                <a:effectLst/>
                <a:latin typeface="Arial" pitchFamily="34" charset="0"/>
              </a:rPr>
              <a:t>interfaces with users, </a:t>
            </a:r>
          </a:p>
          <a:p>
            <a:pPr algn="l">
              <a:lnSpc>
                <a:spcPct val="90000"/>
              </a:lnSpc>
              <a:spcBef>
                <a:spcPct val="0"/>
              </a:spcBef>
            </a:pPr>
            <a:r>
              <a:rPr lang="en-GB" altLang="en-US" sz="2000">
                <a:solidFill>
                  <a:srgbClr val="009999"/>
                </a:solidFill>
                <a:effectLst/>
                <a:latin typeface="Arial" pitchFamily="34" charset="0"/>
              </a:rPr>
              <a:t>devices, other sw</a:t>
            </a:r>
          </a:p>
        </p:txBody>
      </p:sp>
      <p:sp>
        <p:nvSpPr>
          <p:cNvPr id="32774" name="Text Box 12"/>
          <p:cNvSpPr txBox="1">
            <a:spLocks noChangeArrowheads="1"/>
          </p:cNvSpPr>
          <p:nvPr/>
        </p:nvSpPr>
        <p:spPr bwMode="auto">
          <a:xfrm>
            <a:off x="5822950" y="1844675"/>
            <a:ext cx="211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glossary of terms</a:t>
            </a:r>
            <a:endParaRPr lang="en-GB" altLang="en-US" sz="2000">
              <a:solidFill>
                <a:srgbClr val="004D66"/>
              </a:solidFill>
              <a:effectLst/>
              <a:latin typeface="Arial" pitchFamily="34" charset="0"/>
            </a:endParaRPr>
          </a:p>
        </p:txBody>
      </p:sp>
      <p:sp>
        <p:nvSpPr>
          <p:cNvPr id="32775" name="Text Box 15"/>
          <p:cNvSpPr txBox="1">
            <a:spLocks noChangeArrowheads="1"/>
          </p:cNvSpPr>
          <p:nvPr/>
        </p:nvSpPr>
        <p:spPr bwMode="auto">
          <a:xfrm>
            <a:off x="5978525" y="1041400"/>
            <a:ext cx="2892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domain, scope, purpose</a:t>
            </a:r>
          </a:p>
          <a:p>
            <a:pPr algn="l">
              <a:spcBef>
                <a:spcPct val="0"/>
              </a:spcBef>
            </a:pPr>
            <a:r>
              <a:rPr lang="en-GB" altLang="en-US" sz="2000">
                <a:solidFill>
                  <a:srgbClr val="009999"/>
                </a:solidFill>
                <a:effectLst/>
                <a:latin typeface="Arial" pitchFamily="34" charset="0"/>
              </a:rPr>
              <a:t>of system-to-be</a:t>
            </a:r>
            <a:endParaRPr lang="en-GB" altLang="en-US" sz="2000">
              <a:solidFill>
                <a:srgbClr val="004D66"/>
              </a:solidFill>
              <a:effectLst/>
              <a:latin typeface="Arial" pitchFamily="34" charset="0"/>
            </a:endParaRPr>
          </a:p>
        </p:txBody>
      </p:sp>
      <p:sp>
        <p:nvSpPr>
          <p:cNvPr id="1402896" name="Line 16"/>
          <p:cNvSpPr>
            <a:spLocks noChangeShapeType="1"/>
          </p:cNvSpPr>
          <p:nvPr/>
        </p:nvSpPr>
        <p:spPr bwMode="auto">
          <a:xfrm flipH="1">
            <a:off x="3087688" y="1295400"/>
            <a:ext cx="2946400" cy="823913"/>
          </a:xfrm>
          <a:prstGeom prst="line">
            <a:avLst/>
          </a:prstGeom>
          <a:noFill/>
          <a:ln w="19050">
            <a:solidFill>
              <a:srgbClr val="009999"/>
            </a:solidFill>
            <a:prstDash val="sysDot"/>
            <a:round/>
            <a:headEnd/>
            <a:tailEnd/>
          </a:ln>
          <a:effectLst/>
        </p:spPr>
        <p:txBody>
          <a:bodyPr anchor="b"/>
          <a:lstStyle/>
          <a:p>
            <a:pPr>
              <a:defRPr/>
            </a:pPr>
            <a:endParaRPr lang="en-GB"/>
          </a:p>
        </p:txBody>
      </p:sp>
      <p:pic>
        <p:nvPicPr>
          <p:cNvPr id="32777" name="Picture 17" descr="mazemap.jpg                                                    00050B78Macintosh HD                   B8AA18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75" y="76200"/>
            <a:ext cx="76517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Text Box 18"/>
          <p:cNvSpPr txBox="1">
            <a:spLocks noChangeArrowheads="1"/>
          </p:cNvSpPr>
          <p:nvPr/>
        </p:nvSpPr>
        <p:spPr bwMode="auto">
          <a:xfrm>
            <a:off x="5959475" y="2559050"/>
            <a:ext cx="220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elicitation sources</a:t>
            </a:r>
          </a:p>
        </p:txBody>
      </p:sp>
      <p:sp>
        <p:nvSpPr>
          <p:cNvPr id="1402899" name="Line 19"/>
          <p:cNvSpPr>
            <a:spLocks noChangeShapeType="1"/>
          </p:cNvSpPr>
          <p:nvPr/>
        </p:nvSpPr>
        <p:spPr bwMode="auto">
          <a:xfrm flipH="1">
            <a:off x="2552700" y="2066925"/>
            <a:ext cx="3290888" cy="3476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00" name="Line 20"/>
          <p:cNvSpPr>
            <a:spLocks noChangeShapeType="1"/>
          </p:cNvSpPr>
          <p:nvPr/>
        </p:nvSpPr>
        <p:spPr bwMode="auto">
          <a:xfrm flipH="1">
            <a:off x="2765425" y="2759075"/>
            <a:ext cx="3233738" cy="1444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01" name="Line 21"/>
          <p:cNvSpPr>
            <a:spLocks noChangeShapeType="1"/>
          </p:cNvSpPr>
          <p:nvPr/>
        </p:nvSpPr>
        <p:spPr bwMode="auto">
          <a:xfrm flipH="1">
            <a:off x="3697288" y="3386138"/>
            <a:ext cx="1963737" cy="57943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2" name="Text Box 22"/>
          <p:cNvSpPr txBox="1">
            <a:spLocks noChangeArrowheads="1"/>
          </p:cNvSpPr>
          <p:nvPr/>
        </p:nvSpPr>
        <p:spPr bwMode="auto">
          <a:xfrm>
            <a:off x="5449888" y="4075113"/>
            <a:ext cx="369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functionalities of software-to-be</a:t>
            </a:r>
          </a:p>
        </p:txBody>
      </p:sp>
      <p:sp>
        <p:nvSpPr>
          <p:cNvPr id="1402903" name="Line 23"/>
          <p:cNvSpPr>
            <a:spLocks noChangeShapeType="1"/>
          </p:cNvSpPr>
          <p:nvPr/>
        </p:nvSpPr>
        <p:spPr bwMode="auto">
          <a:xfrm flipH="1">
            <a:off x="3416300" y="4260850"/>
            <a:ext cx="2065338" cy="147638"/>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4" name="Text Box 24"/>
          <p:cNvSpPr txBox="1">
            <a:spLocks noChangeArrowheads="1"/>
          </p:cNvSpPr>
          <p:nvPr/>
        </p:nvSpPr>
        <p:spPr bwMode="auto">
          <a:xfrm>
            <a:off x="5719763" y="4457700"/>
            <a:ext cx="3005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assumptions about users</a:t>
            </a:r>
          </a:p>
        </p:txBody>
      </p:sp>
      <p:sp>
        <p:nvSpPr>
          <p:cNvPr id="1402905" name="Line 25"/>
          <p:cNvSpPr>
            <a:spLocks noChangeShapeType="1"/>
          </p:cNvSpPr>
          <p:nvPr/>
        </p:nvSpPr>
        <p:spPr bwMode="auto">
          <a:xfrm flipH="1">
            <a:off x="3640138" y="4645025"/>
            <a:ext cx="2081212" cy="103188"/>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6" name="Text Box 26"/>
          <p:cNvSpPr txBox="1">
            <a:spLocks noChangeArrowheads="1"/>
          </p:cNvSpPr>
          <p:nvPr/>
        </p:nvSpPr>
        <p:spPr bwMode="auto">
          <a:xfrm>
            <a:off x="5630863" y="4876800"/>
            <a:ext cx="351313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development constraints</a:t>
            </a:r>
          </a:p>
          <a:p>
            <a:pPr algn="l">
              <a:spcBef>
                <a:spcPct val="0"/>
              </a:spcBef>
            </a:pPr>
            <a:r>
              <a:rPr lang="en-GB" altLang="en-US" sz="1800">
                <a:solidFill>
                  <a:srgbClr val="009999"/>
                </a:solidFill>
                <a:effectLst/>
                <a:latin typeface="Arial Narrow" pitchFamily="34" charset="0"/>
              </a:rPr>
              <a:t>(hw limitations, implem platform, ...)</a:t>
            </a:r>
            <a:endParaRPr lang="en-GB" altLang="en-US" sz="2000">
              <a:solidFill>
                <a:srgbClr val="009999"/>
              </a:solidFill>
              <a:effectLst/>
              <a:latin typeface="Arial" pitchFamily="34" charset="0"/>
            </a:endParaRPr>
          </a:p>
        </p:txBody>
      </p:sp>
      <p:sp>
        <p:nvSpPr>
          <p:cNvPr id="1402907" name="Line 27"/>
          <p:cNvSpPr>
            <a:spLocks noChangeShapeType="1"/>
          </p:cNvSpPr>
          <p:nvPr/>
        </p:nvSpPr>
        <p:spPr bwMode="auto">
          <a:xfrm flipH="1" flipV="1">
            <a:off x="3648075" y="5059363"/>
            <a:ext cx="1978025" cy="84137"/>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2788" name="Text Box 28"/>
          <p:cNvSpPr txBox="1">
            <a:spLocks noChangeArrowheads="1"/>
          </p:cNvSpPr>
          <p:nvPr/>
        </p:nvSpPr>
        <p:spPr bwMode="auto">
          <a:xfrm>
            <a:off x="5581650" y="5541963"/>
            <a:ext cx="30765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environment assumptions</a:t>
            </a:r>
          </a:p>
          <a:p>
            <a:pPr algn="l">
              <a:lnSpc>
                <a:spcPct val="90000"/>
              </a:lnSpc>
              <a:spcBef>
                <a:spcPct val="0"/>
              </a:spcBef>
            </a:pPr>
            <a:r>
              <a:rPr lang="en-GB" altLang="en-US" sz="1800">
                <a:solidFill>
                  <a:srgbClr val="009999"/>
                </a:solidFill>
                <a:effectLst/>
                <a:latin typeface="Arial Narrow" pitchFamily="34" charset="0"/>
              </a:rPr>
              <a:t>(subject to change)</a:t>
            </a:r>
          </a:p>
        </p:txBody>
      </p:sp>
      <p:sp>
        <p:nvSpPr>
          <p:cNvPr id="32789" name="Text Box 29"/>
          <p:cNvSpPr txBox="1">
            <a:spLocks noChangeArrowheads="1"/>
          </p:cNvSpPr>
          <p:nvPr/>
        </p:nvSpPr>
        <p:spPr bwMode="auto">
          <a:xfrm>
            <a:off x="5448300" y="6159500"/>
            <a:ext cx="283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dirty="0">
                <a:solidFill>
                  <a:srgbClr val="009999"/>
                </a:solidFill>
                <a:effectLst/>
                <a:latin typeface="Arial" pitchFamily="34" charset="0"/>
              </a:rPr>
              <a:t>optional, </a:t>
            </a:r>
            <a:r>
              <a:rPr lang="en-GB" altLang="en-US" sz="2000" dirty="0" err="1">
                <a:solidFill>
                  <a:srgbClr val="009999"/>
                </a:solidFill>
                <a:effectLst/>
                <a:latin typeface="Arial" pitchFamily="34" charset="0"/>
              </a:rPr>
              <a:t>deferable</a:t>
            </a:r>
            <a:r>
              <a:rPr lang="en-GB" altLang="en-US" sz="2000" dirty="0">
                <a:solidFill>
                  <a:srgbClr val="009999"/>
                </a:solidFill>
                <a:effectLst/>
                <a:latin typeface="Arial" pitchFamily="34" charset="0"/>
              </a:rPr>
              <a:t> </a:t>
            </a:r>
            <a:r>
              <a:rPr lang="en-GB" altLang="en-US" sz="2000" dirty="0" err="1">
                <a:solidFill>
                  <a:srgbClr val="009999"/>
                </a:solidFill>
                <a:effectLst/>
                <a:latin typeface="Arial" pitchFamily="34" charset="0"/>
              </a:rPr>
              <a:t>reqs</a:t>
            </a:r>
            <a:endParaRPr lang="en-GB" altLang="en-US" sz="2000" dirty="0">
              <a:solidFill>
                <a:srgbClr val="009999"/>
              </a:solidFill>
              <a:effectLst/>
              <a:latin typeface="Arial" pitchFamily="34" charset="0"/>
            </a:endParaRPr>
          </a:p>
        </p:txBody>
      </p:sp>
      <p:sp>
        <p:nvSpPr>
          <p:cNvPr id="1402910" name="Line 30"/>
          <p:cNvSpPr>
            <a:spLocks noChangeShapeType="1"/>
          </p:cNvSpPr>
          <p:nvPr/>
        </p:nvSpPr>
        <p:spPr bwMode="auto">
          <a:xfrm flipH="1" flipV="1">
            <a:off x="4810125" y="5500688"/>
            <a:ext cx="766763" cy="2286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2911" name="Line 31"/>
          <p:cNvSpPr>
            <a:spLocks noChangeShapeType="1"/>
          </p:cNvSpPr>
          <p:nvPr/>
        </p:nvSpPr>
        <p:spPr bwMode="auto">
          <a:xfrm flipH="1" flipV="1">
            <a:off x="4657725" y="5854700"/>
            <a:ext cx="896938" cy="40005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2" name="Slide Number Placeholder 1"/>
          <p:cNvSpPr>
            <a:spLocks noGrp="1"/>
          </p:cNvSpPr>
          <p:nvPr>
            <p:ph type="sldNum" sz="quarter" idx="12"/>
          </p:nvPr>
        </p:nvSpPr>
        <p:spPr/>
        <p:txBody>
          <a:bodyPr/>
          <a:lstStyle/>
          <a:p>
            <a:fld id="{83AFD23C-4B78-4169-855B-DEB36BCAA18E}" type="slidenum">
              <a:rPr lang="en-MY" smtClean="0"/>
              <a:pPr/>
              <a:t>18</a:t>
            </a:fld>
            <a:endParaRPr lang="en-MY"/>
          </a:p>
        </p:txBody>
      </p:sp>
    </p:spTree>
    <p:extLst>
      <p:ext uri="{BB962C8B-B14F-4D97-AF65-F5344CB8AC3E}">
        <p14:creationId xmlns:p14="http://schemas.microsoft.com/office/powerpoint/2010/main" val="321404839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29" name="AutoShape 25" descr="Recycled paper"/>
          <p:cNvSpPr>
            <a:spLocks noChangeArrowheads="1"/>
          </p:cNvSpPr>
          <p:nvPr/>
        </p:nvSpPr>
        <p:spPr bwMode="auto">
          <a:xfrm>
            <a:off x="433388" y="1198563"/>
            <a:ext cx="4514850" cy="3895725"/>
          </a:xfrm>
          <a:prstGeom prst="roundRect">
            <a:avLst>
              <a:gd name="adj" fmla="val 7042"/>
            </a:avLst>
          </a:prstGeom>
          <a:blipFill dpi="0" rotWithShape="0">
            <a:blip r:embed="rId2" cstate="print"/>
            <a:srcRect/>
            <a:tile tx="0" ty="0" sx="100000" sy="100000" flip="none" algn="tl"/>
          </a:blipFill>
          <a:ln w="12700" cap="sq">
            <a:noFill/>
            <a:round/>
            <a:headEnd/>
            <a:tailEnd/>
          </a:ln>
          <a:effectLst/>
        </p:spPr>
        <p:txBody>
          <a:bodyPr anchor="ctr">
            <a:spAutoFit/>
          </a:bodyPr>
          <a:lstStyle/>
          <a:p>
            <a:pPr>
              <a:defRPr/>
            </a:pPr>
            <a:endParaRPr lang="en-GB">
              <a:effectLst>
                <a:outerShdw blurRad="38100" dist="38100" dir="2700000" algn="tl">
                  <a:srgbClr val="C0C0C0"/>
                </a:outerShdw>
              </a:effectLst>
            </a:endParaRPr>
          </a:p>
        </p:txBody>
      </p:sp>
      <p:sp>
        <p:nvSpPr>
          <p:cNvPr id="33795" name="Rectangle 2"/>
          <p:cNvSpPr>
            <a:spLocks noGrp="1" noChangeArrowheads="1"/>
          </p:cNvSpPr>
          <p:nvPr>
            <p:ph type="title"/>
          </p:nvPr>
        </p:nvSpPr>
        <p:spPr>
          <a:xfrm>
            <a:off x="1041400" y="57150"/>
            <a:ext cx="7974013" cy="925513"/>
          </a:xfrm>
        </p:spPr>
        <p:txBody>
          <a:bodyPr/>
          <a:lstStyle/>
          <a:p>
            <a:r>
              <a:rPr lang="fr-FR" altLang="en-US" sz="2600"/>
              <a:t>IEEE Std-830 template for organizing the RD  </a:t>
            </a:r>
            <a:r>
              <a:rPr lang="fr-FR" altLang="en-US" sz="2000"/>
              <a:t>(2)</a:t>
            </a:r>
            <a:endParaRPr lang="en-GB" altLang="en-US" sz="2400"/>
          </a:p>
        </p:txBody>
      </p:sp>
      <p:sp>
        <p:nvSpPr>
          <p:cNvPr id="1403907" name="Text Box 3"/>
          <p:cNvSpPr txBox="1">
            <a:spLocks noChangeArrowheads="1"/>
          </p:cNvSpPr>
          <p:nvPr/>
        </p:nvSpPr>
        <p:spPr bwMode="auto">
          <a:xfrm>
            <a:off x="381001" y="1169988"/>
            <a:ext cx="4567238" cy="3914918"/>
          </a:xfrm>
          <a:prstGeom prst="rect">
            <a:avLst/>
          </a:prstGeom>
          <a:solidFill>
            <a:schemeClr val="accent4">
              <a:lumMod val="60000"/>
              <a:lumOff val="40000"/>
            </a:schemeClr>
          </a:solidFill>
          <a:ln w="9525">
            <a:noFill/>
            <a:miter lim="800000"/>
            <a:headEnd/>
            <a:tailEnd/>
          </a:ln>
          <a:effectLst/>
        </p:spPr>
        <p:txBody>
          <a:bodyPr wrap="square">
            <a:spAutoFit/>
          </a:bodyPr>
          <a:lstStyle/>
          <a:p>
            <a:pPr algn="l">
              <a:lnSpc>
                <a:spcPct val="110000"/>
              </a:lnSpc>
              <a:spcBef>
                <a:spcPct val="0"/>
              </a:spcBef>
              <a:defRPr/>
            </a:pPr>
            <a:r>
              <a:rPr lang="fr-FR" dirty="0">
                <a:solidFill>
                  <a:srgbClr val="FF0000"/>
                </a:solidFill>
                <a:effectLst>
                  <a:outerShdw blurRad="38100" dist="38100" dir="2700000" algn="tl">
                    <a:srgbClr val="000000"/>
                  </a:outerShdw>
                </a:effectLst>
                <a:latin typeface="Arial Narrow" pitchFamily="34" charset="0"/>
              </a:rPr>
              <a:t>3.</a:t>
            </a:r>
            <a:r>
              <a:rPr lang="fr-FR" dirty="0">
                <a:solidFill>
                  <a:srgbClr val="FF0000"/>
                </a:solidFill>
                <a:effectLst>
                  <a:outerShdw blurRad="38100" dist="38100" dir="2700000" algn="tl">
                    <a:srgbClr val="000000"/>
                  </a:outerShdw>
                </a:effectLst>
                <a:latin typeface="Arial" pitchFamily="34" charset="0"/>
              </a:rPr>
              <a:t> </a:t>
            </a:r>
            <a:r>
              <a:rPr lang="fr-FR" dirty="0" err="1">
                <a:solidFill>
                  <a:srgbClr val="FF0000"/>
                </a:solidFill>
                <a:effectLst>
                  <a:outerShdw blurRad="38100" dist="38100" dir="2700000" algn="tl">
                    <a:srgbClr val="000000"/>
                  </a:outerShdw>
                </a:effectLst>
                <a:latin typeface="Arial" pitchFamily="34" charset="0"/>
              </a:rPr>
              <a:t>Specific</a:t>
            </a:r>
            <a:r>
              <a:rPr lang="fr-FR" dirty="0">
                <a:solidFill>
                  <a:srgbClr val="FF0000"/>
                </a:solidFill>
                <a:effectLst>
                  <a:outerShdw blurRad="38100" dist="38100" dir="2700000" algn="tl">
                    <a:srgbClr val="000000"/>
                  </a:outerShdw>
                </a:effectLst>
                <a:latin typeface="Arial" pitchFamily="34" charset="0"/>
              </a:rPr>
              <a:t> </a:t>
            </a:r>
            <a:r>
              <a:rPr lang="fr-FR" dirty="0" err="1">
                <a:solidFill>
                  <a:srgbClr val="FF0000"/>
                </a:solidFill>
                <a:effectLst>
                  <a:outerShdw blurRad="38100" dist="38100" dir="2700000" algn="tl">
                    <a:srgbClr val="000000"/>
                  </a:outerShdw>
                </a:effectLst>
                <a:latin typeface="Arial" pitchFamily="34" charset="0"/>
              </a:rPr>
              <a:t>Requirements</a:t>
            </a:r>
            <a:endParaRPr lang="fr-FR" dirty="0">
              <a:solidFill>
                <a:srgbClr val="FF0000"/>
              </a:solidFill>
              <a:effectLst/>
              <a:latin typeface="Arial" pitchFamily="34" charset="0"/>
            </a:endParaRPr>
          </a:p>
          <a:p>
            <a:pPr lvl="1" algn="l">
              <a:lnSpc>
                <a:spcPct val="120000"/>
              </a:lnSpc>
              <a:spcBef>
                <a:spcPct val="0"/>
              </a:spcBef>
              <a:defRPr/>
            </a:pPr>
            <a:r>
              <a:rPr lang="fr-FR" dirty="0">
                <a:solidFill>
                  <a:schemeClr val="tx1"/>
                </a:solidFill>
                <a:effectLst/>
                <a:latin typeface="Arial Narrow" pitchFamily="34" charset="0"/>
              </a:rPr>
              <a:t>3.1 </a:t>
            </a:r>
            <a:r>
              <a:rPr lang="fr-FR" dirty="0" err="1">
                <a:solidFill>
                  <a:schemeClr val="tx1"/>
                </a:solidFill>
                <a:effectLst/>
                <a:latin typeface="Arial Narrow" pitchFamily="34" charset="0"/>
              </a:rPr>
              <a:t>Functional</a:t>
            </a:r>
            <a:r>
              <a:rPr lang="fr-FR" dirty="0">
                <a:solidFill>
                  <a:schemeClr val="tx1"/>
                </a:solidFill>
                <a:effectLst/>
                <a:latin typeface="Arial Narrow" pitchFamily="34" charset="0"/>
              </a:rPr>
              <a:t> </a:t>
            </a:r>
            <a:r>
              <a:rPr lang="fr-FR" dirty="0" err="1">
                <a:solidFill>
                  <a:schemeClr val="tx1"/>
                </a:solidFill>
                <a:effectLst/>
                <a:latin typeface="Arial Narrow" pitchFamily="34" charset="0"/>
              </a:rPr>
              <a:t>requirements</a:t>
            </a:r>
            <a:endParaRPr lang="fr-FR" dirty="0">
              <a:solidFill>
                <a:schemeClr val="tx1"/>
              </a:solidFill>
              <a:effectLst/>
              <a:latin typeface="Arial Narrow" pitchFamily="34" charset="0"/>
            </a:endParaRPr>
          </a:p>
          <a:p>
            <a:pPr lvl="1" algn="l">
              <a:lnSpc>
                <a:spcPct val="120000"/>
              </a:lnSpc>
              <a:spcBef>
                <a:spcPct val="0"/>
              </a:spcBef>
              <a:defRPr/>
            </a:pPr>
            <a:r>
              <a:rPr lang="fr-FR" dirty="0">
                <a:solidFill>
                  <a:schemeClr val="tx1"/>
                </a:solidFill>
                <a:effectLst/>
                <a:latin typeface="Arial Narrow" pitchFamily="34" charset="0"/>
              </a:rPr>
              <a:t>3.2 </a:t>
            </a:r>
            <a:r>
              <a:rPr lang="fr-FR" dirty="0" err="1">
                <a:solidFill>
                  <a:schemeClr val="tx1"/>
                </a:solidFill>
                <a:effectLst/>
                <a:latin typeface="Arial Narrow" pitchFamily="34" charset="0"/>
              </a:rPr>
              <a:t>External</a:t>
            </a:r>
            <a:r>
              <a:rPr lang="fr-FR" dirty="0">
                <a:solidFill>
                  <a:schemeClr val="tx1"/>
                </a:solidFill>
                <a:effectLst/>
                <a:latin typeface="Arial Narrow" pitchFamily="34" charset="0"/>
              </a:rPr>
              <a:t> interface </a:t>
            </a:r>
            <a:r>
              <a:rPr lang="fr-FR" dirty="0" err="1">
                <a:solidFill>
                  <a:schemeClr val="tx1"/>
                </a:solidFill>
                <a:effectLst/>
                <a:latin typeface="Arial Narrow" pitchFamily="34" charset="0"/>
              </a:rPr>
              <a:t>reqs</a:t>
            </a:r>
            <a:endParaRPr lang="fr-FR" dirty="0">
              <a:solidFill>
                <a:schemeClr val="tx1"/>
              </a:solidFill>
              <a:effectLst/>
              <a:latin typeface="Arial Narrow" pitchFamily="34" charset="0"/>
            </a:endParaRPr>
          </a:p>
          <a:p>
            <a:pPr lvl="1" algn="l">
              <a:lnSpc>
                <a:spcPct val="120000"/>
              </a:lnSpc>
              <a:spcBef>
                <a:spcPct val="0"/>
              </a:spcBef>
              <a:defRPr/>
            </a:pPr>
            <a:r>
              <a:rPr lang="fr-FR" dirty="0">
                <a:solidFill>
                  <a:schemeClr val="tx1"/>
                </a:solidFill>
                <a:effectLst/>
                <a:latin typeface="Arial Narrow" pitchFamily="34" charset="0"/>
              </a:rPr>
              <a:t>3.3 Performance </a:t>
            </a:r>
            <a:r>
              <a:rPr lang="fr-FR" dirty="0" err="1">
                <a:solidFill>
                  <a:schemeClr val="tx1"/>
                </a:solidFill>
                <a:effectLst/>
                <a:latin typeface="Arial Narrow" pitchFamily="34" charset="0"/>
              </a:rPr>
              <a:t>reqs</a:t>
            </a:r>
            <a:endParaRPr lang="fr-FR" dirty="0">
              <a:solidFill>
                <a:schemeClr val="tx1"/>
              </a:solidFill>
              <a:effectLst/>
              <a:latin typeface="Arial Narrow" pitchFamily="34" charset="0"/>
            </a:endParaRPr>
          </a:p>
          <a:p>
            <a:pPr lvl="1" algn="l">
              <a:lnSpc>
                <a:spcPct val="120000"/>
              </a:lnSpc>
              <a:spcBef>
                <a:spcPct val="0"/>
              </a:spcBef>
              <a:defRPr/>
            </a:pPr>
            <a:r>
              <a:rPr lang="fr-FR" dirty="0">
                <a:solidFill>
                  <a:schemeClr val="tx1"/>
                </a:solidFill>
                <a:effectLst/>
                <a:latin typeface="Arial Narrow" pitchFamily="34" charset="0"/>
              </a:rPr>
              <a:t>3.4 Design </a:t>
            </a:r>
            <a:r>
              <a:rPr lang="fr-FR" dirty="0" err="1">
                <a:solidFill>
                  <a:schemeClr val="tx1"/>
                </a:solidFill>
                <a:effectLst/>
                <a:latin typeface="Arial Narrow" pitchFamily="34" charset="0"/>
              </a:rPr>
              <a:t>constraints</a:t>
            </a:r>
            <a:endParaRPr lang="fr-FR" dirty="0">
              <a:solidFill>
                <a:schemeClr val="tx1"/>
              </a:solidFill>
              <a:effectLst/>
              <a:latin typeface="Arial Narrow" pitchFamily="34" charset="0"/>
            </a:endParaRPr>
          </a:p>
          <a:p>
            <a:pPr lvl="1" algn="l">
              <a:lnSpc>
                <a:spcPct val="120000"/>
              </a:lnSpc>
              <a:spcBef>
                <a:spcPct val="0"/>
              </a:spcBef>
              <a:defRPr/>
            </a:pPr>
            <a:r>
              <a:rPr lang="fr-FR" dirty="0">
                <a:solidFill>
                  <a:schemeClr val="tx1"/>
                </a:solidFill>
                <a:effectLst/>
                <a:latin typeface="Arial Narrow" pitchFamily="34" charset="0"/>
              </a:rPr>
              <a:t>3.5 Software </a:t>
            </a:r>
            <a:r>
              <a:rPr lang="fr-FR" dirty="0" err="1">
                <a:solidFill>
                  <a:schemeClr val="tx1"/>
                </a:solidFill>
                <a:effectLst/>
                <a:latin typeface="Arial Narrow" pitchFamily="34" charset="0"/>
              </a:rPr>
              <a:t>quality</a:t>
            </a:r>
            <a:r>
              <a:rPr lang="fr-FR" dirty="0">
                <a:solidFill>
                  <a:schemeClr val="tx1"/>
                </a:solidFill>
                <a:effectLst/>
                <a:latin typeface="Arial Narrow" pitchFamily="34" charset="0"/>
              </a:rPr>
              <a:t> </a:t>
            </a:r>
            <a:r>
              <a:rPr lang="fr-FR" dirty="0" err="1">
                <a:solidFill>
                  <a:schemeClr val="tx1"/>
                </a:solidFill>
                <a:effectLst/>
                <a:latin typeface="Arial Narrow" pitchFamily="34" charset="0"/>
              </a:rPr>
              <a:t>attributes</a:t>
            </a:r>
            <a:endParaRPr lang="fr-FR" dirty="0">
              <a:solidFill>
                <a:schemeClr val="tx1"/>
              </a:solidFill>
              <a:effectLst/>
              <a:latin typeface="Arial Narrow" pitchFamily="34" charset="0"/>
            </a:endParaRPr>
          </a:p>
          <a:p>
            <a:pPr lvl="1" algn="l">
              <a:lnSpc>
                <a:spcPct val="120000"/>
              </a:lnSpc>
              <a:spcBef>
                <a:spcPct val="0"/>
              </a:spcBef>
              <a:defRPr/>
            </a:pPr>
            <a:r>
              <a:rPr lang="fr-FR" dirty="0">
                <a:solidFill>
                  <a:schemeClr val="tx1"/>
                </a:solidFill>
                <a:effectLst/>
                <a:latin typeface="Arial Narrow" pitchFamily="34" charset="0"/>
              </a:rPr>
              <a:t>3.6 </a:t>
            </a:r>
            <a:r>
              <a:rPr lang="fr-FR" dirty="0" err="1">
                <a:solidFill>
                  <a:schemeClr val="tx1"/>
                </a:solidFill>
                <a:effectLst/>
                <a:latin typeface="Arial Narrow" pitchFamily="34" charset="0"/>
              </a:rPr>
              <a:t>Other</a:t>
            </a:r>
            <a:r>
              <a:rPr lang="fr-FR" dirty="0">
                <a:solidFill>
                  <a:schemeClr val="tx1"/>
                </a:solidFill>
                <a:effectLst/>
                <a:latin typeface="Arial Narrow" pitchFamily="34" charset="0"/>
              </a:rPr>
              <a:t> </a:t>
            </a:r>
            <a:r>
              <a:rPr lang="fr-FR" dirty="0" err="1">
                <a:solidFill>
                  <a:schemeClr val="tx1"/>
                </a:solidFill>
                <a:effectLst/>
                <a:latin typeface="Arial Narrow" pitchFamily="34" charset="0"/>
              </a:rPr>
              <a:t>requirements</a:t>
            </a:r>
            <a:endParaRPr lang="fr-FR" dirty="0">
              <a:solidFill>
                <a:schemeClr val="tx1"/>
              </a:solidFill>
              <a:effectLst/>
              <a:latin typeface="Arial Narrow" pitchFamily="34" charset="0"/>
            </a:endParaRPr>
          </a:p>
          <a:p>
            <a:pPr algn="l">
              <a:lnSpc>
                <a:spcPct val="110000"/>
              </a:lnSpc>
              <a:spcBef>
                <a:spcPct val="0"/>
              </a:spcBef>
              <a:defRPr/>
            </a:pPr>
            <a:r>
              <a:rPr lang="fr-FR" dirty="0">
                <a:solidFill>
                  <a:schemeClr val="tx1"/>
                </a:solidFill>
                <a:effectLst/>
                <a:latin typeface="Arial Narrow" pitchFamily="34" charset="0"/>
              </a:rPr>
              <a:t>Appendices</a:t>
            </a:r>
          </a:p>
          <a:p>
            <a:pPr algn="l">
              <a:lnSpc>
                <a:spcPct val="110000"/>
              </a:lnSpc>
              <a:spcBef>
                <a:spcPct val="0"/>
              </a:spcBef>
              <a:defRPr/>
            </a:pPr>
            <a:r>
              <a:rPr lang="fr-FR" dirty="0">
                <a:solidFill>
                  <a:schemeClr val="tx1"/>
                </a:solidFill>
                <a:effectLst/>
                <a:latin typeface="Arial Narrow" pitchFamily="34" charset="0"/>
              </a:rPr>
              <a:t>Index</a:t>
            </a:r>
          </a:p>
          <a:p>
            <a:pPr algn="l">
              <a:lnSpc>
                <a:spcPct val="110000"/>
              </a:lnSpc>
              <a:spcBef>
                <a:spcPct val="0"/>
              </a:spcBef>
              <a:defRPr/>
            </a:pPr>
            <a:endParaRPr lang="fr-FR" dirty="0">
              <a:latin typeface="Arial Narrow" pitchFamily="34" charset="0"/>
            </a:endParaRPr>
          </a:p>
          <a:p>
            <a:pPr algn="l">
              <a:lnSpc>
                <a:spcPct val="110000"/>
              </a:lnSpc>
              <a:spcBef>
                <a:spcPct val="0"/>
              </a:spcBef>
              <a:defRPr/>
            </a:pPr>
            <a:endParaRPr lang="fr-FR" dirty="0">
              <a:solidFill>
                <a:schemeClr val="tx1"/>
              </a:solidFill>
              <a:effectLst/>
              <a:latin typeface="Arial Narrow" pitchFamily="34" charset="0"/>
            </a:endParaRPr>
          </a:p>
          <a:p>
            <a:pPr algn="l">
              <a:lnSpc>
                <a:spcPct val="110000"/>
              </a:lnSpc>
              <a:spcBef>
                <a:spcPct val="0"/>
              </a:spcBef>
              <a:defRPr/>
            </a:pPr>
            <a:endParaRPr lang="fr-FR" dirty="0">
              <a:solidFill>
                <a:schemeClr val="tx1"/>
              </a:solidFill>
              <a:effectLst/>
              <a:latin typeface="Arial Narrow" pitchFamily="34" charset="0"/>
            </a:endParaRPr>
          </a:p>
        </p:txBody>
      </p:sp>
      <p:sp>
        <p:nvSpPr>
          <p:cNvPr id="33797" name="Text Box 4"/>
          <p:cNvSpPr txBox="1">
            <a:spLocks noChangeArrowheads="1"/>
          </p:cNvSpPr>
          <p:nvPr/>
        </p:nvSpPr>
        <p:spPr bwMode="auto">
          <a:xfrm>
            <a:off x="5464175" y="2997200"/>
            <a:ext cx="2992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90000"/>
              </a:lnSpc>
              <a:spcBef>
                <a:spcPct val="0"/>
              </a:spcBef>
            </a:pPr>
            <a:r>
              <a:rPr lang="en-GB" altLang="en-US" sz="2000">
                <a:solidFill>
                  <a:srgbClr val="009999"/>
                </a:solidFill>
                <a:effectLst/>
                <a:latin typeface="Arial" pitchFamily="34" charset="0"/>
              </a:rPr>
              <a:t>NFRs: development reqs</a:t>
            </a:r>
          </a:p>
        </p:txBody>
      </p:sp>
      <p:sp>
        <p:nvSpPr>
          <p:cNvPr id="33798" name="Text Box 5"/>
          <p:cNvSpPr txBox="1">
            <a:spLocks noChangeArrowheads="1"/>
          </p:cNvSpPr>
          <p:nvPr/>
        </p:nvSpPr>
        <p:spPr bwMode="auto">
          <a:xfrm>
            <a:off x="5822950" y="1844675"/>
            <a:ext cx="2627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NFRs: interoperability</a:t>
            </a:r>
          </a:p>
        </p:txBody>
      </p:sp>
      <p:sp>
        <p:nvSpPr>
          <p:cNvPr id="1403910" name="Text Box 6"/>
          <p:cNvSpPr txBox="1">
            <a:spLocks noChangeArrowheads="1"/>
          </p:cNvSpPr>
          <p:nvPr/>
        </p:nvSpPr>
        <p:spPr bwMode="auto">
          <a:xfrm>
            <a:off x="5270500" y="969963"/>
            <a:ext cx="3455988" cy="701675"/>
          </a:xfrm>
          <a:prstGeom prst="rect">
            <a:avLst/>
          </a:prstGeom>
          <a:noFill/>
          <a:ln w="9525">
            <a:noFill/>
            <a:miter lim="800000"/>
            <a:headEnd/>
            <a:tailEnd/>
          </a:ln>
          <a:effectLst/>
        </p:spPr>
        <p:txBody>
          <a:bodyPr anchor="b">
            <a:spAutoFit/>
          </a:bodyPr>
          <a:lstStyle/>
          <a:p>
            <a:pPr algn="l">
              <a:spcBef>
                <a:spcPct val="0"/>
              </a:spcBef>
              <a:defRPr/>
            </a:pPr>
            <a:r>
              <a:rPr lang="en-GB" sz="2000" i="1">
                <a:solidFill>
                  <a:srgbClr val="009999"/>
                </a:solidFill>
                <a:effectLst>
                  <a:outerShdw blurRad="38100" dist="38100" dir="2700000" algn="tl">
                    <a:srgbClr val="000000"/>
                  </a:outerShdw>
                </a:effectLst>
                <a:latin typeface="Comic Sans MS" pitchFamily="66" charset="0"/>
              </a:rPr>
              <a:t>alternative templates for specific types of system</a:t>
            </a:r>
            <a:endParaRPr lang="en-GB" sz="2000" i="1">
              <a:solidFill>
                <a:srgbClr val="004D66"/>
              </a:solidFill>
              <a:effectLst>
                <a:outerShdw blurRad="38100" dist="38100" dir="2700000" algn="tl">
                  <a:srgbClr val="000000"/>
                </a:outerShdw>
              </a:effectLst>
              <a:latin typeface="Arial" pitchFamily="34" charset="0"/>
            </a:endParaRPr>
          </a:p>
        </p:txBody>
      </p:sp>
      <p:sp>
        <p:nvSpPr>
          <p:cNvPr id="1403911" name="Line 7"/>
          <p:cNvSpPr>
            <a:spLocks noChangeShapeType="1"/>
          </p:cNvSpPr>
          <p:nvPr/>
        </p:nvSpPr>
        <p:spPr bwMode="auto">
          <a:xfrm flipH="1">
            <a:off x="3048000" y="1223963"/>
            <a:ext cx="2222500" cy="10795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1" name="Text Box 9"/>
          <p:cNvSpPr txBox="1">
            <a:spLocks noChangeArrowheads="1"/>
          </p:cNvSpPr>
          <p:nvPr/>
        </p:nvSpPr>
        <p:spPr bwMode="auto">
          <a:xfrm>
            <a:off x="5106988" y="2443163"/>
            <a:ext cx="369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NFRs: time/space performance</a:t>
            </a:r>
          </a:p>
        </p:txBody>
      </p:sp>
      <p:sp>
        <p:nvSpPr>
          <p:cNvPr id="1403914" name="Line 10"/>
          <p:cNvSpPr>
            <a:spLocks noChangeShapeType="1"/>
          </p:cNvSpPr>
          <p:nvPr/>
        </p:nvSpPr>
        <p:spPr bwMode="auto">
          <a:xfrm flipH="1" flipV="1">
            <a:off x="3124200" y="2052639"/>
            <a:ext cx="2690812" cy="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3915" name="Line 11"/>
          <p:cNvSpPr>
            <a:spLocks noChangeShapeType="1"/>
          </p:cNvSpPr>
          <p:nvPr/>
        </p:nvSpPr>
        <p:spPr bwMode="auto">
          <a:xfrm flipH="1" flipV="1">
            <a:off x="2690812" y="2362198"/>
            <a:ext cx="2428875" cy="30956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1403916" name="Line 12"/>
          <p:cNvSpPr>
            <a:spLocks noChangeShapeType="1"/>
          </p:cNvSpPr>
          <p:nvPr/>
        </p:nvSpPr>
        <p:spPr bwMode="auto">
          <a:xfrm flipH="1" flipV="1">
            <a:off x="2819399" y="2671763"/>
            <a:ext cx="2655889" cy="469900"/>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5" name="Text Box 13"/>
          <p:cNvSpPr txBox="1">
            <a:spLocks noChangeArrowheads="1"/>
          </p:cNvSpPr>
          <p:nvPr/>
        </p:nvSpPr>
        <p:spPr bwMode="auto">
          <a:xfrm>
            <a:off x="5465763" y="3513138"/>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NFRs: quality reqs</a:t>
            </a:r>
          </a:p>
        </p:txBody>
      </p:sp>
      <p:sp>
        <p:nvSpPr>
          <p:cNvPr id="1403918" name="Line 14"/>
          <p:cNvSpPr>
            <a:spLocks noChangeShapeType="1"/>
          </p:cNvSpPr>
          <p:nvPr/>
        </p:nvSpPr>
        <p:spPr bwMode="auto">
          <a:xfrm flipH="1" flipV="1">
            <a:off x="3352800" y="3048000"/>
            <a:ext cx="2128838" cy="676273"/>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7" name="Text Box 15"/>
          <p:cNvSpPr txBox="1">
            <a:spLocks noChangeArrowheads="1"/>
          </p:cNvSpPr>
          <p:nvPr/>
        </p:nvSpPr>
        <p:spPr bwMode="auto">
          <a:xfrm>
            <a:off x="5502275" y="4095750"/>
            <a:ext cx="31194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0"/>
              </a:spcBef>
            </a:pPr>
            <a:r>
              <a:rPr lang="en-GB" altLang="en-US" sz="2000">
                <a:solidFill>
                  <a:srgbClr val="009999"/>
                </a:solidFill>
                <a:effectLst/>
                <a:latin typeface="Arial" pitchFamily="34" charset="0"/>
              </a:rPr>
              <a:t>NFRs: security, reliability, </a:t>
            </a:r>
          </a:p>
          <a:p>
            <a:pPr algn="l">
              <a:lnSpc>
                <a:spcPct val="90000"/>
              </a:lnSpc>
              <a:spcBef>
                <a:spcPct val="0"/>
              </a:spcBef>
            </a:pPr>
            <a:r>
              <a:rPr lang="en-GB" altLang="en-US" sz="2000">
                <a:solidFill>
                  <a:srgbClr val="009999"/>
                </a:solidFill>
                <a:effectLst/>
                <a:latin typeface="Arial" pitchFamily="34" charset="0"/>
              </a:rPr>
              <a:t>            maintainability</a:t>
            </a:r>
          </a:p>
        </p:txBody>
      </p:sp>
      <p:sp>
        <p:nvSpPr>
          <p:cNvPr id="1403920" name="Line 16"/>
          <p:cNvSpPr>
            <a:spLocks noChangeShapeType="1"/>
          </p:cNvSpPr>
          <p:nvPr/>
        </p:nvSpPr>
        <p:spPr bwMode="auto">
          <a:xfrm flipH="1" flipV="1">
            <a:off x="2819399" y="3363912"/>
            <a:ext cx="2701925" cy="904875"/>
          </a:xfrm>
          <a:prstGeom prst="line">
            <a:avLst/>
          </a:prstGeom>
          <a:noFill/>
          <a:ln w="19050">
            <a:solidFill>
              <a:srgbClr val="009999"/>
            </a:solidFill>
            <a:prstDash val="sysDot"/>
            <a:round/>
            <a:headEnd/>
            <a:tailEnd/>
          </a:ln>
          <a:effectLst/>
        </p:spPr>
        <p:txBody>
          <a:bodyPr anchor="b"/>
          <a:lstStyle/>
          <a:p>
            <a:pPr>
              <a:defRPr/>
            </a:pPr>
            <a:endParaRPr lang="en-GB"/>
          </a:p>
        </p:txBody>
      </p:sp>
      <p:sp>
        <p:nvSpPr>
          <p:cNvPr id="33809" name="Rectangle 24"/>
          <p:cNvSpPr>
            <a:spLocks noChangeArrowheads="1"/>
          </p:cNvSpPr>
          <p:nvPr/>
        </p:nvSpPr>
        <p:spPr bwMode="auto">
          <a:xfrm>
            <a:off x="200025" y="4918075"/>
            <a:ext cx="8753475"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lnSpc>
                <a:spcPct val="90000"/>
              </a:lnSpc>
              <a:spcBef>
                <a:spcPct val="40000"/>
              </a:spcBef>
              <a:buClr>
                <a:schemeClr val="tx2"/>
              </a:buClr>
              <a:buSzPct val="70000"/>
              <a:buFont typeface="Wingdings" pitchFamily="2" charset="2"/>
              <a:buChar char="u"/>
            </a:pPr>
            <a:r>
              <a:rPr lang="en-US" altLang="en-US" sz="2200">
                <a:solidFill>
                  <a:schemeClr val="tx1"/>
                </a:solidFill>
                <a:effectLst/>
                <a:latin typeface="Comic Sans MS" pitchFamily="66" charset="0"/>
              </a:rPr>
              <a:t>Variant: VOLERE template </a:t>
            </a:r>
            <a:r>
              <a:rPr lang="en-US" altLang="en-US" sz="1800">
                <a:solidFill>
                  <a:schemeClr val="tx1"/>
                </a:solidFill>
                <a:effectLst/>
                <a:latin typeface="Comic Sans MS" pitchFamily="66" charset="0"/>
              </a:rPr>
              <a:t>[Robertson, 1999]</a:t>
            </a:r>
          </a:p>
          <a:p>
            <a:pPr lvl="1" algn="l">
              <a:spcBef>
                <a:spcPct val="15000"/>
              </a:spcBef>
              <a:buClr>
                <a:schemeClr val="tx2"/>
              </a:buClr>
              <a:buFontTx/>
              <a:buChar char="–"/>
            </a:pPr>
            <a:r>
              <a:rPr lang="en-US" altLang="en-US" sz="2200">
                <a:solidFill>
                  <a:srgbClr val="009999"/>
                </a:solidFill>
                <a:effectLst/>
                <a:latin typeface="Comic Sans MS" pitchFamily="66" charset="0"/>
              </a:rPr>
              <a:t>explicit sections for domain properties, costs, risks, development workplan, ...</a:t>
            </a:r>
          </a:p>
        </p:txBody>
      </p:sp>
      <p:pic>
        <p:nvPicPr>
          <p:cNvPr id="33810" name="Picture 26" descr="mazemap.jpg                                                    00050B78Macintosh HD                   B8AA18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75" y="76200"/>
            <a:ext cx="76517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19</a:t>
            </a:fld>
            <a:endParaRPr lang="en-MY"/>
          </a:p>
        </p:txBody>
      </p:sp>
    </p:spTree>
    <p:extLst>
      <p:ext uri="{BB962C8B-B14F-4D97-AF65-F5344CB8AC3E}">
        <p14:creationId xmlns:p14="http://schemas.microsoft.com/office/powerpoint/2010/main" val="23643945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 </a:t>
            </a:r>
            <a:endParaRPr lang="en-MY" dirty="0"/>
          </a:p>
        </p:txBody>
      </p:sp>
      <p:sp>
        <p:nvSpPr>
          <p:cNvPr id="3" name="Content Placeholder 2"/>
          <p:cNvSpPr>
            <a:spLocks noGrp="1"/>
          </p:cNvSpPr>
          <p:nvPr>
            <p:ph idx="1"/>
          </p:nvPr>
        </p:nvSpPr>
        <p:spPr>
          <a:xfrm>
            <a:off x="2514600" y="1600200"/>
            <a:ext cx="6172200" cy="2057400"/>
          </a:xfrm>
        </p:spPr>
        <p:txBody>
          <a:bodyPr/>
          <a:lstStyle/>
          <a:p>
            <a:pPr marL="342900" indent="-342900">
              <a:buFont typeface="Arial" panose="020B0604020202020204" pitchFamily="34" charset="0"/>
              <a:buChar char="•"/>
            </a:pPr>
            <a:r>
              <a:rPr lang="en-US" dirty="0"/>
              <a:t>To understand different techniques can be used in requirements specification process  </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To evaluate alternative techniques on requirements specification </a:t>
            </a:r>
          </a:p>
          <a:p>
            <a:endParaRPr lang="en-US" altLang="en-US" dirty="0"/>
          </a:p>
          <a:p>
            <a:endParaRPr lang="en-US" dirty="0"/>
          </a:p>
          <a:p>
            <a:endParaRPr lang="en-MY" dirty="0"/>
          </a:p>
        </p:txBody>
      </p:sp>
      <p:sp>
        <p:nvSpPr>
          <p:cNvPr id="4" name="Slide Number Placeholder 3"/>
          <p:cNvSpPr>
            <a:spLocks noGrp="1"/>
          </p:cNvSpPr>
          <p:nvPr>
            <p:ph type="sldNum" sz="quarter" idx="12"/>
          </p:nvPr>
        </p:nvSpPr>
        <p:spPr/>
        <p:txBody>
          <a:bodyPr/>
          <a:lstStyle/>
          <a:p>
            <a:fld id="{11CB59D3-684E-4DEF-80D7-D18386426E6F}" type="slidenum">
              <a:rPr lang="en-MY" smtClean="0"/>
              <a:pPr/>
              <a:t>2</a:t>
            </a:fld>
            <a:endParaRPr lang="en-MY"/>
          </a:p>
        </p:txBody>
      </p:sp>
      <p:pic>
        <p:nvPicPr>
          <p:cNvPr id="5" name="Picture 4" descr="PE0145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981200"/>
            <a:ext cx="1828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811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0599" y="317500"/>
            <a:ext cx="7967663" cy="762000"/>
          </a:xfrm>
          <a:noFill/>
        </p:spPr>
        <p:txBody>
          <a:bodyPr>
            <a:noAutofit/>
          </a:bodyPr>
          <a:lstStyle/>
          <a:p>
            <a:pPr>
              <a:lnSpc>
                <a:spcPct val="110000"/>
              </a:lnSpc>
            </a:pPr>
            <a:r>
              <a:rPr kumimoji="0" lang="en-US" altLang="en-US" sz="3200" dirty="0"/>
              <a:t>Requirements specification &amp; documentation: outline</a:t>
            </a:r>
          </a:p>
        </p:txBody>
      </p:sp>
      <p:sp>
        <p:nvSpPr>
          <p:cNvPr id="27651" name="Rectangle 3"/>
          <p:cNvSpPr>
            <a:spLocks noGrp="1" noChangeArrowheads="1"/>
          </p:cNvSpPr>
          <p:nvPr>
            <p:ph idx="1"/>
          </p:nvPr>
        </p:nvSpPr>
        <p:spPr>
          <a:xfrm>
            <a:off x="214313" y="957263"/>
            <a:ext cx="8812212" cy="5900737"/>
          </a:xfrm>
          <a:noFill/>
        </p:spPr>
        <p:txBody>
          <a:bodyPr>
            <a:normAutofit/>
          </a:bodyPr>
          <a:lstStyle/>
          <a:p>
            <a:pPr>
              <a:spcBef>
                <a:spcPts val="300"/>
              </a:spcBef>
            </a:pPr>
            <a:r>
              <a:rPr kumimoji="0" lang="en-US" altLang="en-US" dirty="0"/>
              <a:t>Types of Specification </a:t>
            </a:r>
          </a:p>
          <a:p>
            <a:pPr>
              <a:spcBef>
                <a:spcPts val="300"/>
              </a:spcBef>
            </a:pPr>
            <a:r>
              <a:rPr lang="en-US" altLang="en-US" dirty="0"/>
              <a:t>Notation for Requirements Specification </a:t>
            </a:r>
          </a:p>
          <a:p>
            <a:pPr>
              <a:spcBef>
                <a:spcPts val="300"/>
              </a:spcBef>
            </a:pPr>
            <a:r>
              <a:rPr lang="en-US" altLang="en-US" dirty="0"/>
              <a:t>	Free documentation in unrestricted natural language </a:t>
            </a:r>
          </a:p>
          <a:p>
            <a:pPr>
              <a:lnSpc>
                <a:spcPct val="130000"/>
              </a:lnSpc>
              <a:spcBef>
                <a:spcPts val="300"/>
              </a:spcBef>
            </a:pPr>
            <a:r>
              <a:rPr lang="en-US" altLang="en-US" dirty="0"/>
              <a:t>	Disciplined documentation in structured natural language</a:t>
            </a:r>
          </a:p>
          <a:p>
            <a:pPr lvl="3">
              <a:spcBef>
                <a:spcPts val="200"/>
              </a:spcBef>
            </a:pPr>
            <a:r>
              <a:rPr lang="en-US" altLang="en-US" dirty="0"/>
              <a:t>Local rules on writing statements</a:t>
            </a:r>
          </a:p>
          <a:p>
            <a:pPr lvl="3">
              <a:spcBef>
                <a:spcPts val="200"/>
              </a:spcBef>
            </a:pPr>
            <a:r>
              <a:rPr lang="en-US" altLang="en-US" dirty="0"/>
              <a:t>Global rules on organizing the Requirements Document</a:t>
            </a:r>
          </a:p>
          <a:p>
            <a:pPr>
              <a:lnSpc>
                <a:spcPct val="130000"/>
              </a:lnSpc>
              <a:spcBef>
                <a:spcPts val="300"/>
              </a:spcBef>
            </a:pPr>
            <a:r>
              <a:rPr lang="en-US" altLang="en-US" dirty="0"/>
              <a:t>	</a:t>
            </a:r>
            <a:r>
              <a:rPr lang="en-US" altLang="en-US" dirty="0">
                <a:solidFill>
                  <a:srgbClr val="FF0000"/>
                </a:solidFill>
                <a:effectLst>
                  <a:outerShdw blurRad="38100" dist="38100" dir="2700000" algn="tl">
                    <a:srgbClr val="000000">
                      <a:alpha val="43137"/>
                    </a:srgbClr>
                  </a:outerShdw>
                </a:effectLst>
              </a:rPr>
              <a:t>Use of Diagrammatic Notations</a:t>
            </a:r>
          </a:p>
          <a:p>
            <a:pPr>
              <a:lnSpc>
                <a:spcPct val="130000"/>
              </a:lnSpc>
              <a:spcBef>
                <a:spcPts val="300"/>
              </a:spcBef>
            </a:pPr>
            <a:r>
              <a:rPr lang="en-US" altLang="en-US" dirty="0"/>
              <a:t>	Formal Specification </a:t>
            </a:r>
          </a:p>
          <a:p>
            <a:pPr lvl="3">
              <a:spcBef>
                <a:spcPts val="200"/>
              </a:spcBef>
            </a:pPr>
            <a:r>
              <a:rPr lang="en-US" altLang="en-US" dirty="0"/>
              <a:t>Algebraic approach </a:t>
            </a:r>
          </a:p>
          <a:p>
            <a:pPr lvl="3">
              <a:spcBef>
                <a:spcPts val="200"/>
              </a:spcBef>
            </a:pPr>
            <a:r>
              <a:rPr lang="en-US" altLang="en-US" dirty="0"/>
              <a:t>Model-based approach  </a:t>
            </a:r>
          </a:p>
          <a:p>
            <a:pPr>
              <a:spcBef>
                <a:spcPts val="300"/>
              </a:spcBef>
            </a:pPr>
            <a:endParaRPr lang="en-US" altLang="en-US" dirty="0"/>
          </a:p>
          <a:p>
            <a:pPr>
              <a:spcBef>
                <a:spcPts val="300"/>
              </a:spcBef>
            </a:pPr>
            <a:r>
              <a:rPr lang="en-US" altLang="en-US" dirty="0"/>
              <a:t>Beyond functional Requirements</a:t>
            </a:r>
          </a:p>
          <a:p>
            <a:pPr lvl="3">
              <a:spcBef>
                <a:spcPts val="200"/>
              </a:spcBef>
            </a:pPr>
            <a:r>
              <a:rPr lang="en-US" altLang="en-US" dirty="0"/>
              <a:t>Specifying quality requirements </a:t>
            </a:r>
          </a:p>
          <a:p>
            <a:pPr lvl="3">
              <a:spcBef>
                <a:spcPts val="200"/>
              </a:spcBef>
            </a:pPr>
            <a:r>
              <a:rPr lang="en-US" altLang="en-US" dirty="0"/>
              <a:t>Quality attributes trade-off 	</a:t>
            </a:r>
          </a:p>
          <a:p>
            <a:pPr>
              <a:spcBef>
                <a:spcPts val="300"/>
              </a:spcBef>
            </a:pPr>
            <a:r>
              <a:rPr lang="en-US" altLang="en-US" dirty="0"/>
              <a:t>Guidelines for writing excellent requirements  </a:t>
            </a:r>
          </a:p>
          <a:p>
            <a:pPr marL="274320" lvl="1" indent="0">
              <a:spcBef>
                <a:spcPts val="200"/>
              </a:spcBef>
              <a:buNone/>
            </a:pPr>
            <a:endParaRPr kumimoji="0" lang="en-US" altLang="en-US" sz="2000" dirty="0"/>
          </a:p>
        </p:txBody>
      </p:sp>
      <p:pic>
        <p:nvPicPr>
          <p:cNvPr id="2765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71438"/>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5" name="Oval 17"/>
          <p:cNvSpPr>
            <a:spLocks noChangeArrowheads="1"/>
          </p:cNvSpPr>
          <p:nvPr/>
        </p:nvSpPr>
        <p:spPr bwMode="auto">
          <a:xfrm>
            <a:off x="762000" y="3276600"/>
            <a:ext cx="4619002" cy="6429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5114" y="5410200"/>
            <a:ext cx="898525"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20</a:t>
            </a:fld>
            <a:endParaRPr lang="en-MY"/>
          </a:p>
        </p:txBody>
      </p:sp>
    </p:spTree>
    <p:extLst>
      <p:ext uri="{BB962C8B-B14F-4D97-AF65-F5344CB8AC3E}">
        <p14:creationId xmlns:p14="http://schemas.microsoft.com/office/powerpoint/2010/main" val="26751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76400" y="381000"/>
            <a:ext cx="7281862" cy="762000"/>
          </a:xfrm>
          <a:noFill/>
        </p:spPr>
        <p:txBody>
          <a:bodyPr>
            <a:noAutofit/>
          </a:bodyPr>
          <a:lstStyle/>
          <a:p>
            <a:pPr>
              <a:lnSpc>
                <a:spcPct val="110000"/>
              </a:lnSpc>
            </a:pPr>
            <a:r>
              <a:rPr kumimoji="0" lang="en-US" altLang="en-US" sz="3200" dirty="0"/>
              <a:t>Use of diagrammatic notations </a:t>
            </a:r>
          </a:p>
        </p:txBody>
      </p:sp>
      <p:sp>
        <p:nvSpPr>
          <p:cNvPr id="27651" name="Rectangle 3"/>
          <p:cNvSpPr>
            <a:spLocks noGrp="1" noChangeArrowheads="1"/>
          </p:cNvSpPr>
          <p:nvPr>
            <p:ph idx="1"/>
          </p:nvPr>
        </p:nvSpPr>
        <p:spPr>
          <a:xfrm>
            <a:off x="214313" y="1143000"/>
            <a:ext cx="8812212" cy="5257800"/>
          </a:xfrm>
          <a:noFill/>
        </p:spPr>
        <p:txBody>
          <a:bodyPr>
            <a:normAutofit/>
          </a:bodyPr>
          <a:lstStyle/>
          <a:p>
            <a:pPr>
              <a:lnSpc>
                <a:spcPct val="130000"/>
              </a:lnSpc>
              <a:spcBef>
                <a:spcPts val="300"/>
              </a:spcBef>
            </a:pPr>
            <a:r>
              <a:rPr kumimoji="0" lang="en-US" altLang="en-US" sz="2600" dirty="0"/>
              <a:t>Some commonly used of Diagrammatic Notations: </a:t>
            </a:r>
          </a:p>
          <a:p>
            <a:pPr lvl="1">
              <a:lnSpc>
                <a:spcPct val="100000"/>
              </a:lnSpc>
              <a:spcBef>
                <a:spcPts val="200"/>
              </a:spcBef>
            </a:pPr>
            <a:r>
              <a:rPr kumimoji="0" lang="en-US" altLang="en-US" sz="2400" dirty="0"/>
              <a:t>System scope:  Context diagram</a:t>
            </a:r>
          </a:p>
          <a:p>
            <a:pPr lvl="1">
              <a:spcBef>
                <a:spcPts val="200"/>
              </a:spcBef>
            </a:pPr>
            <a:r>
              <a:rPr kumimoji="0" lang="en-US" altLang="en-US" sz="2400" dirty="0"/>
              <a:t>Conceptual structures:  Entity-Relationship diagram (ERD) </a:t>
            </a:r>
          </a:p>
          <a:p>
            <a:pPr lvl="1">
              <a:spcBef>
                <a:spcPts val="200"/>
              </a:spcBef>
            </a:pPr>
            <a:r>
              <a:rPr kumimoji="0" lang="en-US" altLang="en-US" sz="2400" dirty="0"/>
              <a:t>Information flows:  Data Flow diagrams (DFD)</a:t>
            </a:r>
          </a:p>
          <a:p>
            <a:pPr lvl="1">
              <a:spcBef>
                <a:spcPts val="200"/>
              </a:spcBef>
            </a:pPr>
            <a:r>
              <a:rPr kumimoji="0" lang="en-US" altLang="en-US" sz="2400" dirty="0"/>
              <a:t>System operations:  Use Case diagrams </a:t>
            </a:r>
          </a:p>
          <a:p>
            <a:pPr lvl="1">
              <a:spcBef>
                <a:spcPts val="200"/>
              </a:spcBef>
            </a:pPr>
            <a:r>
              <a:rPr kumimoji="0" lang="en-US" altLang="en-US" sz="2400" dirty="0"/>
              <a:t>Interaction scenarios:  Sequence diagrams </a:t>
            </a:r>
          </a:p>
          <a:p>
            <a:pPr lvl="1">
              <a:spcBef>
                <a:spcPts val="200"/>
              </a:spcBef>
            </a:pPr>
            <a:r>
              <a:rPr kumimoji="0" lang="en-US" altLang="en-US" sz="2400" dirty="0"/>
              <a:t>System behaviors:  State machine diagrams</a:t>
            </a:r>
          </a:p>
          <a:p>
            <a:pPr lvl="1">
              <a:spcBef>
                <a:spcPts val="200"/>
              </a:spcBef>
            </a:pPr>
            <a:r>
              <a:rPr kumimoji="0" lang="en-US" altLang="en-US" sz="2400" dirty="0"/>
              <a:t>Stimuli and responses:  R-net diagrams</a:t>
            </a:r>
          </a:p>
          <a:p>
            <a:pPr lvl="1">
              <a:spcBef>
                <a:spcPts val="200"/>
              </a:spcBef>
            </a:pPr>
            <a:endParaRPr kumimoji="0" lang="en-US" altLang="en-US" sz="2400" dirty="0"/>
          </a:p>
          <a:p>
            <a:pPr marL="274320" lvl="1" indent="0">
              <a:spcBef>
                <a:spcPts val="200"/>
              </a:spcBef>
              <a:buNone/>
            </a:pPr>
            <a:r>
              <a:rPr lang="en-US" altLang="en-US" i="1" dirty="0"/>
              <a:t>{Note : Some of the above diagrams already covered in Chapter 3, SAD course &amp; Database course.  We will discuss </a:t>
            </a:r>
            <a:r>
              <a:rPr lang="en-US" altLang="en-US" i="1" dirty="0">
                <a:solidFill>
                  <a:srgbClr val="FF00FF"/>
                </a:solidFill>
                <a:effectLst>
                  <a:outerShdw blurRad="38100" dist="38100" dir="2700000" algn="tl">
                    <a:srgbClr val="000000">
                      <a:alpha val="43137"/>
                    </a:srgbClr>
                  </a:outerShdw>
                </a:effectLst>
              </a:rPr>
              <a:t>Sequence Diagram </a:t>
            </a:r>
            <a:r>
              <a:rPr lang="en-US" altLang="en-US" i="1" dirty="0"/>
              <a:t>and </a:t>
            </a:r>
            <a:r>
              <a:rPr lang="en-US" altLang="en-US" i="1" dirty="0">
                <a:solidFill>
                  <a:srgbClr val="FF00FF"/>
                </a:solidFill>
                <a:effectLst>
                  <a:outerShdw blurRad="38100" dist="38100" dir="2700000" algn="tl">
                    <a:srgbClr val="000000">
                      <a:alpha val="43137"/>
                    </a:srgbClr>
                  </a:outerShdw>
                </a:effectLst>
              </a:rPr>
              <a:t>R-net Diagram</a:t>
            </a:r>
            <a:r>
              <a:rPr lang="en-US" altLang="en-US" i="1" dirty="0">
                <a:solidFill>
                  <a:srgbClr val="0070C0"/>
                </a:solidFill>
                <a:effectLst>
                  <a:outerShdw blurRad="38100" dist="38100" dir="2700000" algn="tl">
                    <a:srgbClr val="000000">
                      <a:alpha val="43137"/>
                    </a:srgbClr>
                  </a:outerShdw>
                </a:effectLst>
              </a:rPr>
              <a:t> </a:t>
            </a:r>
            <a:r>
              <a:rPr lang="en-US" altLang="en-US" i="1" dirty="0">
                <a:effectLst>
                  <a:outerShdw blurRad="38100" dist="38100" dir="2700000" algn="tl">
                    <a:srgbClr val="000000">
                      <a:alpha val="43137"/>
                    </a:srgbClr>
                  </a:outerShdw>
                </a:effectLst>
              </a:rPr>
              <a:t>in this chapter</a:t>
            </a:r>
            <a:r>
              <a:rPr lang="en-US" altLang="en-US" i="1" dirty="0">
                <a:solidFill>
                  <a:srgbClr val="0070C0"/>
                </a:solidFill>
                <a:effectLst>
                  <a:outerShdw blurRad="38100" dist="38100" dir="2700000" algn="tl">
                    <a:srgbClr val="000000">
                      <a:alpha val="43137"/>
                    </a:srgbClr>
                  </a:outerShdw>
                </a:effectLst>
              </a:rPr>
              <a:t>.</a:t>
            </a:r>
            <a:r>
              <a:rPr lang="en-US" altLang="en-US" i="1" dirty="0"/>
              <a:t>} </a:t>
            </a:r>
          </a:p>
          <a:p>
            <a:pPr marL="274320" lvl="1" indent="0">
              <a:spcBef>
                <a:spcPts val="200"/>
              </a:spcBef>
              <a:buNone/>
            </a:pPr>
            <a:endParaRPr kumimoji="0" lang="en-US" altLang="en-US" sz="2000" dirty="0">
              <a:solidFill>
                <a:srgbClr val="FF00FF"/>
              </a:solidFill>
            </a:endParaRPr>
          </a:p>
        </p:txBody>
      </p:sp>
      <p:pic>
        <p:nvPicPr>
          <p:cNvPr id="2765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71438"/>
            <a:ext cx="15049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21</a:t>
            </a:fld>
            <a:endParaRPr lang="en-MY"/>
          </a:p>
        </p:txBody>
      </p:sp>
    </p:spTree>
    <p:extLst>
      <p:ext uri="{BB962C8B-B14F-4D97-AF65-F5344CB8AC3E}">
        <p14:creationId xmlns:p14="http://schemas.microsoft.com/office/powerpoint/2010/main" val="543106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3999" y="228600"/>
            <a:ext cx="5592763" cy="762000"/>
          </a:xfrm>
        </p:spPr>
        <p:txBody>
          <a:bodyPr>
            <a:normAutofit fontScale="90000"/>
          </a:bodyPr>
          <a:lstStyle/>
          <a:p>
            <a:r>
              <a:rPr lang="en-US" altLang="en-US" sz="2800" dirty="0"/>
              <a:t>Use of diagrammatic notations</a:t>
            </a:r>
          </a:p>
        </p:txBody>
      </p:sp>
      <p:sp>
        <p:nvSpPr>
          <p:cNvPr id="1404931" name="Rectangle 3"/>
          <p:cNvSpPr>
            <a:spLocks noGrp="1" noChangeArrowheads="1"/>
          </p:cNvSpPr>
          <p:nvPr>
            <p:ph idx="1"/>
          </p:nvPr>
        </p:nvSpPr>
        <p:spPr>
          <a:xfrm>
            <a:off x="391377" y="1154113"/>
            <a:ext cx="8617686" cy="4525963"/>
          </a:xfrm>
        </p:spPr>
        <p:txBody>
          <a:bodyPr>
            <a:noAutofit/>
          </a:bodyPr>
          <a:lstStyle/>
          <a:p>
            <a:pPr>
              <a:defRPr/>
            </a:pPr>
            <a:r>
              <a:rPr lang="en-US" sz="2200" dirty="0"/>
              <a:t>Diagrammatic notations:</a:t>
            </a:r>
          </a:p>
          <a:p>
            <a:pPr marL="342900" indent="-342900">
              <a:buFont typeface="Arial" panose="020B0604020202020204" pitchFamily="34" charset="0"/>
              <a:buChar char="•"/>
              <a:defRPr/>
            </a:pPr>
            <a:r>
              <a:rPr lang="en-US" sz="2200" dirty="0"/>
              <a:t>To </a:t>
            </a:r>
            <a:r>
              <a:rPr lang="en-US" sz="2200" dirty="0">
                <a:solidFill>
                  <a:srgbClr val="FF00FF"/>
                </a:solidFill>
              </a:rPr>
              <a:t>complement</a:t>
            </a:r>
            <a:r>
              <a:rPr lang="en-US" sz="2200" dirty="0"/>
              <a:t> or </a:t>
            </a:r>
            <a:r>
              <a:rPr lang="en-US" sz="2200" dirty="0">
                <a:solidFill>
                  <a:srgbClr val="FF00FF"/>
                </a:solidFill>
              </a:rPr>
              <a:t>replace</a:t>
            </a:r>
            <a:r>
              <a:rPr lang="en-US" sz="2200" dirty="0"/>
              <a:t> NL prose</a:t>
            </a:r>
          </a:p>
          <a:p>
            <a:pPr marL="342900" indent="-342900">
              <a:buFont typeface="Arial" panose="020B0604020202020204" pitchFamily="34" charset="0"/>
              <a:buChar char="•"/>
              <a:defRPr/>
            </a:pPr>
            <a:r>
              <a:rPr lang="en-US" sz="2200" dirty="0"/>
              <a:t>Dedicated to </a:t>
            </a:r>
            <a:r>
              <a:rPr lang="en-US" sz="2200" dirty="0">
                <a:solidFill>
                  <a:srgbClr val="00B0F0"/>
                </a:solidFill>
                <a:effectLst>
                  <a:outerShdw blurRad="38100" dist="38100" dir="2700000" algn="tl">
                    <a:srgbClr val="000000"/>
                  </a:outerShdw>
                </a:effectLst>
              </a:rPr>
              <a:t>specific aspects</a:t>
            </a:r>
            <a:r>
              <a:rPr lang="en-US" sz="2200" dirty="0">
                <a:solidFill>
                  <a:srgbClr val="00B0F0"/>
                </a:solidFill>
              </a:rPr>
              <a:t> </a:t>
            </a:r>
            <a:r>
              <a:rPr lang="en-US" sz="2200" dirty="0"/>
              <a:t>of the system (as-is or to-be)</a:t>
            </a:r>
          </a:p>
          <a:p>
            <a:pPr marL="342900" indent="-342900">
              <a:buFont typeface="Arial" panose="020B0604020202020204" pitchFamily="34" charset="0"/>
              <a:buChar char="•"/>
              <a:defRPr/>
            </a:pPr>
            <a:r>
              <a:rPr lang="en-US" sz="2200" dirty="0"/>
              <a:t>Graphical representation:</a:t>
            </a:r>
          </a:p>
          <a:p>
            <a:pPr marL="800100" lvl="1" indent="-342900">
              <a:defRPr/>
            </a:pPr>
            <a:r>
              <a:rPr lang="en-US" sz="2200" dirty="0"/>
              <a:t> to ease communication </a:t>
            </a:r>
          </a:p>
          <a:p>
            <a:pPr marL="800100" lvl="1" indent="-342900">
              <a:defRPr/>
            </a:pPr>
            <a:r>
              <a:rPr lang="en-US" sz="2200" dirty="0"/>
              <a:t> provide overview</a:t>
            </a:r>
          </a:p>
          <a:p>
            <a:pPr>
              <a:lnSpc>
                <a:spcPct val="120000"/>
              </a:lnSpc>
              <a:defRPr/>
            </a:pPr>
            <a:r>
              <a:rPr lang="en-US" sz="2200" dirty="0"/>
              <a:t>Semi-formal ...</a:t>
            </a:r>
          </a:p>
          <a:p>
            <a:pPr lvl="1">
              <a:lnSpc>
                <a:spcPct val="100000"/>
              </a:lnSpc>
              <a:defRPr/>
            </a:pPr>
            <a:r>
              <a:rPr lang="en-US" sz="2200" dirty="0"/>
              <a:t>Declaration of items and their inter-relationship in formal language (syntax, semantics) </a:t>
            </a:r>
          </a:p>
          <a:p>
            <a:pPr lvl="1">
              <a:lnSpc>
                <a:spcPct val="100000"/>
              </a:lnSpc>
              <a:buFontTx/>
              <a:buNone/>
              <a:defRPr/>
            </a:pPr>
            <a:r>
              <a:rPr lang="en-US" sz="2200" dirty="0"/>
              <a:t>	</a:t>
            </a:r>
            <a:r>
              <a:rPr lang="en-US" sz="2200" dirty="0">
                <a:solidFill>
                  <a:schemeClr val="tx2"/>
                </a:solidFill>
              </a:rPr>
              <a:t>=&gt;</a:t>
            </a:r>
            <a:r>
              <a:rPr lang="en-US" sz="2200" dirty="0"/>
              <a:t>  surface checks on RD items, machine-</a:t>
            </a:r>
            <a:r>
              <a:rPr lang="en-US" sz="2200" dirty="0" err="1"/>
              <a:t>processable</a:t>
            </a:r>
            <a:endParaRPr lang="en-US" sz="2200" dirty="0"/>
          </a:p>
          <a:p>
            <a:pPr lvl="1">
              <a:lnSpc>
                <a:spcPct val="100000"/>
              </a:lnSpc>
              <a:defRPr/>
            </a:pPr>
            <a:r>
              <a:rPr lang="en-US" sz="2200" dirty="0"/>
              <a:t>Informal spec of item properties in NL</a:t>
            </a:r>
          </a:p>
          <a:p>
            <a:pPr>
              <a:defRPr/>
            </a:pPr>
            <a:r>
              <a:rPr lang="en-US" sz="2200" dirty="0">
                <a:effectLst>
                  <a:outerShdw blurRad="38100" dist="38100" dir="2700000" algn="tl">
                    <a:srgbClr val="000000"/>
                  </a:outerShdw>
                </a:effectLst>
              </a:rPr>
              <a:t>This chapter</a:t>
            </a:r>
            <a:r>
              <a:rPr lang="en-US" sz="2200" dirty="0"/>
              <a:t>:  sample of frequently used diagrams </a:t>
            </a:r>
          </a:p>
        </p:txBody>
      </p:sp>
      <p:grpSp>
        <p:nvGrpSpPr>
          <p:cNvPr id="34820" name="Group 4"/>
          <p:cNvGrpSpPr>
            <a:grpSpLocks/>
          </p:cNvGrpSpPr>
          <p:nvPr/>
        </p:nvGrpSpPr>
        <p:grpSpPr bwMode="auto">
          <a:xfrm>
            <a:off x="209550" y="173038"/>
            <a:ext cx="1071563" cy="693737"/>
            <a:chOff x="2496" y="624"/>
            <a:chExt cx="1104" cy="672"/>
          </a:xfrm>
        </p:grpSpPr>
        <p:sp>
          <p:nvSpPr>
            <p:cNvPr id="1404933" name="Rectangle 5"/>
            <p:cNvSpPr>
              <a:spLocks noChangeArrowheads="1"/>
            </p:cNvSpPr>
            <p:nvPr/>
          </p:nvSpPr>
          <p:spPr bwMode="auto">
            <a:xfrm>
              <a:off x="2496" y="624"/>
              <a:ext cx="384" cy="192"/>
            </a:xfrm>
            <a:prstGeom prst="rect">
              <a:avLst/>
            </a:prstGeom>
            <a:no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04934" name="Rectangle 6"/>
            <p:cNvSpPr>
              <a:spLocks noChangeArrowheads="1"/>
            </p:cNvSpPr>
            <p:nvPr/>
          </p:nvSpPr>
          <p:spPr bwMode="auto">
            <a:xfrm>
              <a:off x="3216" y="1104"/>
              <a:ext cx="384" cy="192"/>
            </a:xfrm>
            <a:prstGeom prst="rect">
              <a:avLst/>
            </a:prstGeom>
            <a:no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04935" name="Rectangle 7"/>
            <p:cNvSpPr>
              <a:spLocks noChangeArrowheads="1"/>
            </p:cNvSpPr>
            <p:nvPr/>
          </p:nvSpPr>
          <p:spPr bwMode="auto">
            <a:xfrm>
              <a:off x="2496" y="1104"/>
              <a:ext cx="384" cy="192"/>
            </a:xfrm>
            <a:prstGeom prst="rect">
              <a:avLst/>
            </a:prstGeom>
            <a:no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04936" name="Oval 8"/>
            <p:cNvSpPr>
              <a:spLocks noChangeArrowheads="1"/>
            </p:cNvSpPr>
            <p:nvPr/>
          </p:nvSpPr>
          <p:spPr bwMode="auto">
            <a:xfrm>
              <a:off x="3121" y="1151"/>
              <a:ext cx="95" cy="97"/>
            </a:xfrm>
            <a:prstGeom prst="ellipse">
              <a:avLst/>
            </a:prstGeom>
            <a:solidFill>
              <a:schemeClr val="bg2"/>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FFFFFF"/>
                  </a:outerShdw>
                </a:effectLst>
              </a:endParaRPr>
            </a:p>
          </p:txBody>
        </p:sp>
        <p:sp>
          <p:nvSpPr>
            <p:cNvPr id="1404937" name="Oval 9"/>
            <p:cNvSpPr>
              <a:spLocks noChangeArrowheads="1"/>
            </p:cNvSpPr>
            <p:nvPr/>
          </p:nvSpPr>
          <p:spPr bwMode="auto">
            <a:xfrm>
              <a:off x="2880" y="1151"/>
              <a:ext cx="95" cy="97"/>
            </a:xfrm>
            <a:prstGeom prst="ellipse">
              <a:avLst/>
            </a:prstGeom>
            <a:solidFill>
              <a:schemeClr val="tx1"/>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04938" name="Oval 10"/>
            <p:cNvSpPr>
              <a:spLocks noChangeArrowheads="1"/>
            </p:cNvSpPr>
            <p:nvPr/>
          </p:nvSpPr>
          <p:spPr bwMode="auto">
            <a:xfrm>
              <a:off x="2880" y="672"/>
              <a:ext cx="95" cy="97"/>
            </a:xfrm>
            <a:prstGeom prst="ellipse">
              <a:avLst/>
            </a:prstGeom>
            <a:solidFill>
              <a:schemeClr val="tx1"/>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04939" name="Oval 11"/>
            <p:cNvSpPr>
              <a:spLocks noChangeArrowheads="1"/>
            </p:cNvSpPr>
            <p:nvPr/>
          </p:nvSpPr>
          <p:spPr bwMode="auto">
            <a:xfrm>
              <a:off x="2640" y="816"/>
              <a:ext cx="96" cy="95"/>
            </a:xfrm>
            <a:prstGeom prst="ellipse">
              <a:avLst/>
            </a:prstGeom>
            <a:solidFill>
              <a:schemeClr val="bg2"/>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FFFFFF"/>
                  </a:outerShdw>
                </a:effectLst>
              </a:endParaRPr>
            </a:p>
          </p:txBody>
        </p:sp>
        <p:sp>
          <p:nvSpPr>
            <p:cNvPr id="1404940" name="Oval 12"/>
            <p:cNvSpPr>
              <a:spLocks noChangeArrowheads="1"/>
            </p:cNvSpPr>
            <p:nvPr/>
          </p:nvSpPr>
          <p:spPr bwMode="auto">
            <a:xfrm>
              <a:off x="3360" y="1008"/>
              <a:ext cx="96" cy="94"/>
            </a:xfrm>
            <a:prstGeom prst="ellipse">
              <a:avLst/>
            </a:prstGeom>
            <a:solidFill>
              <a:schemeClr val="bg2"/>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FFFFFF"/>
                  </a:outerShdw>
                </a:effectLst>
              </a:endParaRPr>
            </a:p>
          </p:txBody>
        </p:sp>
        <p:sp>
          <p:nvSpPr>
            <p:cNvPr id="1404941" name="Line 13"/>
            <p:cNvSpPr>
              <a:spLocks noChangeShapeType="1"/>
            </p:cNvSpPr>
            <p:nvPr/>
          </p:nvSpPr>
          <p:spPr bwMode="auto">
            <a:xfrm>
              <a:off x="2975" y="1201"/>
              <a:ext cx="146" cy="0"/>
            </a:xfrm>
            <a:prstGeom prst="line">
              <a:avLst/>
            </a:prstGeom>
            <a:noFill/>
            <a:ln w="38100">
              <a:solidFill>
                <a:schemeClr val="tx1"/>
              </a:solidFill>
              <a:miter lim="800000"/>
              <a:headEnd/>
              <a:tailEnd/>
            </a:ln>
            <a:effectLst/>
          </p:spPr>
          <p:txBody>
            <a:bodyPr wrap="none"/>
            <a:lstStyle/>
            <a:p>
              <a:pPr>
                <a:defRPr/>
              </a:pPr>
              <a:endParaRPr lang="en-GB"/>
            </a:p>
          </p:txBody>
        </p:sp>
        <p:sp>
          <p:nvSpPr>
            <p:cNvPr id="1404942" name="Line 14"/>
            <p:cNvSpPr>
              <a:spLocks noChangeShapeType="1"/>
            </p:cNvSpPr>
            <p:nvPr/>
          </p:nvSpPr>
          <p:spPr bwMode="auto">
            <a:xfrm flipV="1">
              <a:off x="3409" y="719"/>
              <a:ext cx="0" cy="289"/>
            </a:xfrm>
            <a:prstGeom prst="line">
              <a:avLst/>
            </a:prstGeom>
            <a:noFill/>
            <a:ln w="38100">
              <a:solidFill>
                <a:schemeClr val="tx1"/>
              </a:solidFill>
              <a:miter lim="800000"/>
              <a:headEnd/>
              <a:tailEnd/>
            </a:ln>
            <a:effectLst/>
          </p:spPr>
          <p:txBody>
            <a:bodyPr wrap="none"/>
            <a:lstStyle/>
            <a:p>
              <a:pPr>
                <a:defRPr/>
              </a:pPr>
              <a:endParaRPr lang="en-GB"/>
            </a:p>
          </p:txBody>
        </p:sp>
        <p:sp>
          <p:nvSpPr>
            <p:cNvPr id="1404943" name="Line 15"/>
            <p:cNvSpPr>
              <a:spLocks noChangeShapeType="1"/>
            </p:cNvSpPr>
            <p:nvPr/>
          </p:nvSpPr>
          <p:spPr bwMode="auto">
            <a:xfrm>
              <a:off x="2975" y="719"/>
              <a:ext cx="433" cy="0"/>
            </a:xfrm>
            <a:prstGeom prst="line">
              <a:avLst/>
            </a:prstGeom>
            <a:noFill/>
            <a:ln w="38100">
              <a:solidFill>
                <a:schemeClr val="tx1"/>
              </a:solidFill>
              <a:miter lim="800000"/>
              <a:headEnd/>
              <a:tailEnd/>
            </a:ln>
            <a:effectLst/>
          </p:spPr>
          <p:txBody>
            <a:bodyPr wrap="none"/>
            <a:lstStyle/>
            <a:p>
              <a:pPr>
                <a:defRPr/>
              </a:pPr>
              <a:endParaRPr lang="en-GB"/>
            </a:p>
          </p:txBody>
        </p:sp>
        <p:sp>
          <p:nvSpPr>
            <p:cNvPr id="1404944" name="Oval 16"/>
            <p:cNvSpPr>
              <a:spLocks noChangeArrowheads="1"/>
            </p:cNvSpPr>
            <p:nvPr/>
          </p:nvSpPr>
          <p:spPr bwMode="auto">
            <a:xfrm>
              <a:off x="2640" y="1008"/>
              <a:ext cx="96" cy="94"/>
            </a:xfrm>
            <a:prstGeom prst="ellipse">
              <a:avLst/>
            </a:prstGeom>
            <a:solidFill>
              <a:schemeClr val="tx1"/>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04945" name="Line 17"/>
            <p:cNvSpPr>
              <a:spLocks noChangeShapeType="1"/>
            </p:cNvSpPr>
            <p:nvPr/>
          </p:nvSpPr>
          <p:spPr bwMode="auto">
            <a:xfrm flipV="1">
              <a:off x="2687" y="912"/>
              <a:ext cx="0" cy="97"/>
            </a:xfrm>
            <a:prstGeom prst="line">
              <a:avLst/>
            </a:prstGeom>
            <a:noFill/>
            <a:ln w="38100">
              <a:solidFill>
                <a:schemeClr val="tx1"/>
              </a:solidFill>
              <a:miter lim="800000"/>
              <a:headEnd/>
              <a:tailEnd/>
            </a:ln>
            <a:effectLst/>
          </p:spPr>
          <p:txBody>
            <a:bodyPr wrap="none"/>
            <a:lstStyle/>
            <a:p>
              <a:pPr>
                <a:defRPr/>
              </a:pPr>
              <a:endParaRPr lang="en-GB"/>
            </a:p>
          </p:txBody>
        </p:sp>
      </p:grpSp>
      <p:pic>
        <p:nvPicPr>
          <p:cNvPr id="34821"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3269" y="222590"/>
            <a:ext cx="2477331" cy="160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22</a:t>
            </a:fld>
            <a:endParaRPr lang="en-MY"/>
          </a:p>
        </p:txBody>
      </p:sp>
    </p:spTree>
    <p:extLst>
      <p:ext uri="{BB962C8B-B14F-4D97-AF65-F5344CB8AC3E}">
        <p14:creationId xmlns:p14="http://schemas.microsoft.com/office/powerpoint/2010/main" val="475979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ChangeArrowheads="1"/>
          </p:cNvSpPr>
          <p:nvPr>
            <p:ph type="title"/>
          </p:nvPr>
        </p:nvSpPr>
        <p:spPr>
          <a:xfrm>
            <a:off x="2151063" y="-7709"/>
            <a:ext cx="6878637" cy="762000"/>
          </a:xfrm>
        </p:spPr>
        <p:txBody>
          <a:bodyPr>
            <a:normAutofit fontScale="90000"/>
          </a:bodyPr>
          <a:lstStyle/>
          <a:p>
            <a:pPr>
              <a:defRPr/>
            </a:pPr>
            <a:r>
              <a:rPr kumimoji="0" lang="en-US" sz="2800" dirty="0"/>
              <a:t>System scope:  context diagrams</a:t>
            </a:r>
            <a:endParaRPr kumimoji="0" lang="en-US" sz="2800" dirty="0">
              <a:effectLst>
                <a:outerShdw blurRad="38100" dist="38100" dir="2700000" algn="tl">
                  <a:srgbClr val="000000"/>
                </a:outerShdw>
              </a:effectLst>
            </a:endParaRPr>
          </a:p>
        </p:txBody>
      </p:sp>
      <p:grpSp>
        <p:nvGrpSpPr>
          <p:cNvPr id="4100" name="Group 27"/>
          <p:cNvGrpSpPr>
            <a:grpSpLocks/>
          </p:cNvGrpSpPr>
          <p:nvPr/>
        </p:nvGrpSpPr>
        <p:grpSpPr bwMode="auto">
          <a:xfrm>
            <a:off x="100013" y="142875"/>
            <a:ext cx="2027237" cy="649288"/>
            <a:chOff x="1451" y="2837"/>
            <a:chExt cx="2750" cy="882"/>
          </a:xfrm>
        </p:grpSpPr>
        <p:sp>
          <p:nvSpPr>
            <p:cNvPr id="1409030" name="Oval 6"/>
            <p:cNvSpPr>
              <a:spLocks noChangeArrowheads="1"/>
            </p:cNvSpPr>
            <p:nvPr/>
          </p:nvSpPr>
          <p:spPr bwMode="auto">
            <a:xfrm>
              <a:off x="1451" y="2837"/>
              <a:ext cx="1774" cy="876"/>
            </a:xfrm>
            <a:prstGeom prst="ellipse">
              <a:avLst/>
            </a:prstGeom>
            <a:solidFill>
              <a:srgbClr val="B8BFF2"/>
            </a:solidFill>
            <a:ln w="57150">
              <a:solidFill>
                <a:schemeClr val="tx1"/>
              </a:solidFill>
              <a:round/>
              <a:headEnd/>
              <a:tailEnd/>
            </a:ln>
          </p:spPr>
          <p:txBody>
            <a:bodyPr/>
            <a:lstStyle/>
            <a:p>
              <a:pPr>
                <a:defRPr/>
              </a:pPr>
              <a:endParaRPr lang="en-GB">
                <a:effectLst>
                  <a:outerShdw blurRad="38100" dist="38100" dir="2700000" algn="tl">
                    <a:srgbClr val="000000"/>
                  </a:outerShdw>
                </a:effectLst>
              </a:endParaRPr>
            </a:p>
          </p:txBody>
        </p:sp>
        <p:sp>
          <p:nvSpPr>
            <p:cNvPr id="1409031" name="Oval 7"/>
            <p:cNvSpPr>
              <a:spLocks noChangeArrowheads="1"/>
            </p:cNvSpPr>
            <p:nvPr/>
          </p:nvSpPr>
          <p:spPr bwMode="auto">
            <a:xfrm>
              <a:off x="2452" y="2843"/>
              <a:ext cx="1749" cy="876"/>
            </a:xfrm>
            <a:prstGeom prst="ellipse">
              <a:avLst/>
            </a:prstGeom>
            <a:noFill/>
            <a:ln w="28575">
              <a:solidFill>
                <a:schemeClr val="tx1"/>
              </a:solidFill>
              <a:round/>
              <a:headEnd/>
              <a:tailEnd/>
            </a:ln>
          </p:spPr>
          <p:txBody>
            <a:bodyPr/>
            <a:lstStyle/>
            <a:p>
              <a:pPr>
                <a:defRPr/>
              </a:pPr>
              <a:endParaRPr lang="en-GB">
                <a:effectLst>
                  <a:outerShdw blurRad="38100" dist="38100" dir="2700000" algn="tl">
                    <a:srgbClr val="000000"/>
                  </a:outerShdw>
                </a:effectLst>
              </a:endParaRPr>
            </a:p>
          </p:txBody>
        </p:sp>
        <p:sp>
          <p:nvSpPr>
            <p:cNvPr id="1409032" name="Oval 8"/>
            <p:cNvSpPr>
              <a:spLocks noChangeArrowheads="1"/>
            </p:cNvSpPr>
            <p:nvPr/>
          </p:nvSpPr>
          <p:spPr bwMode="auto">
            <a:xfrm>
              <a:off x="1731" y="3066"/>
              <a:ext cx="78" cy="84"/>
            </a:xfrm>
            <a:prstGeom prst="ellipse">
              <a:avLst/>
            </a:prstGeom>
            <a:solidFill>
              <a:schemeClr val="tx2"/>
            </a:solidFill>
            <a:ln w="9525">
              <a:noFill/>
              <a:round/>
              <a:headEnd/>
              <a:tailEnd/>
            </a:ln>
          </p:spPr>
          <p:txBody>
            <a:bodyPr/>
            <a:lstStyle/>
            <a:p>
              <a:pPr>
                <a:defRPr/>
              </a:pPr>
              <a:endParaRPr lang="en-GB">
                <a:effectLst>
                  <a:outerShdw blurRad="38100" dist="38100" dir="2700000" algn="tl">
                    <a:srgbClr val="000000"/>
                  </a:outerShdw>
                </a:effectLst>
              </a:endParaRPr>
            </a:p>
          </p:txBody>
        </p:sp>
        <p:sp>
          <p:nvSpPr>
            <p:cNvPr id="1409033" name="Oval 9"/>
            <p:cNvSpPr>
              <a:spLocks noChangeArrowheads="1"/>
            </p:cNvSpPr>
            <p:nvPr/>
          </p:nvSpPr>
          <p:spPr bwMode="auto">
            <a:xfrm>
              <a:off x="2026" y="2999"/>
              <a:ext cx="78" cy="84"/>
            </a:xfrm>
            <a:prstGeom prst="ellipse">
              <a:avLst/>
            </a:prstGeom>
            <a:solidFill>
              <a:schemeClr val="tx2"/>
            </a:solidFill>
            <a:ln w="9525">
              <a:noFill/>
              <a:round/>
              <a:headEnd/>
              <a:tailEnd/>
            </a:ln>
          </p:spPr>
          <p:txBody>
            <a:bodyPr/>
            <a:lstStyle/>
            <a:p>
              <a:pPr>
                <a:defRPr/>
              </a:pPr>
              <a:endParaRPr lang="en-GB">
                <a:effectLst>
                  <a:outerShdw blurRad="38100" dist="38100" dir="2700000" algn="tl">
                    <a:srgbClr val="000000"/>
                  </a:outerShdw>
                </a:effectLst>
              </a:endParaRPr>
            </a:p>
          </p:txBody>
        </p:sp>
        <p:sp>
          <p:nvSpPr>
            <p:cNvPr id="1409034" name="Oval 10"/>
            <p:cNvSpPr>
              <a:spLocks noChangeArrowheads="1"/>
            </p:cNvSpPr>
            <p:nvPr/>
          </p:nvSpPr>
          <p:spPr bwMode="auto">
            <a:xfrm>
              <a:off x="3400" y="2938"/>
              <a:ext cx="78" cy="84"/>
            </a:xfrm>
            <a:prstGeom prst="ellipse">
              <a:avLst/>
            </a:prstGeom>
            <a:solidFill>
              <a:srgbClr val="808080"/>
            </a:solidFill>
            <a:ln w="9525">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09035" name="Oval 11"/>
            <p:cNvSpPr>
              <a:spLocks noChangeArrowheads="1"/>
            </p:cNvSpPr>
            <p:nvPr/>
          </p:nvSpPr>
          <p:spPr bwMode="auto">
            <a:xfrm>
              <a:off x="3607" y="3182"/>
              <a:ext cx="78" cy="82"/>
            </a:xfrm>
            <a:prstGeom prst="ellipse">
              <a:avLst/>
            </a:prstGeom>
            <a:solidFill>
              <a:srgbClr val="808080"/>
            </a:solidFill>
            <a:ln w="9525">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09036" name="Oval 12"/>
            <p:cNvSpPr>
              <a:spLocks noChangeArrowheads="1"/>
            </p:cNvSpPr>
            <p:nvPr/>
          </p:nvSpPr>
          <p:spPr bwMode="auto">
            <a:xfrm>
              <a:off x="1714" y="3275"/>
              <a:ext cx="78" cy="84"/>
            </a:xfrm>
            <a:prstGeom prst="ellipse">
              <a:avLst/>
            </a:prstGeom>
            <a:solidFill>
              <a:schemeClr val="tx2"/>
            </a:solidFill>
            <a:ln w="9525">
              <a:noFill/>
              <a:round/>
              <a:headEnd/>
              <a:tailEnd/>
            </a:ln>
          </p:spPr>
          <p:txBody>
            <a:bodyPr/>
            <a:lstStyle/>
            <a:p>
              <a:pPr>
                <a:defRPr/>
              </a:pPr>
              <a:endParaRPr lang="en-GB">
                <a:effectLst>
                  <a:outerShdw blurRad="38100" dist="38100" dir="2700000" algn="tl">
                    <a:srgbClr val="000000"/>
                  </a:outerShdw>
                </a:effectLst>
              </a:endParaRPr>
            </a:p>
          </p:txBody>
        </p:sp>
        <p:sp>
          <p:nvSpPr>
            <p:cNvPr id="1409038" name="Oval 14"/>
            <p:cNvSpPr>
              <a:spLocks noChangeArrowheads="1"/>
            </p:cNvSpPr>
            <p:nvPr/>
          </p:nvSpPr>
          <p:spPr bwMode="auto">
            <a:xfrm>
              <a:off x="3912" y="3197"/>
              <a:ext cx="78" cy="84"/>
            </a:xfrm>
            <a:prstGeom prst="ellipse">
              <a:avLst/>
            </a:prstGeom>
            <a:solidFill>
              <a:srgbClr val="808080"/>
            </a:solidFill>
            <a:ln w="9525">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09039" name="Oval 15"/>
            <p:cNvSpPr>
              <a:spLocks noChangeArrowheads="1"/>
            </p:cNvSpPr>
            <p:nvPr/>
          </p:nvSpPr>
          <p:spPr bwMode="auto">
            <a:xfrm>
              <a:off x="2319" y="2979"/>
              <a:ext cx="78" cy="84"/>
            </a:xfrm>
            <a:prstGeom prst="ellipse">
              <a:avLst/>
            </a:prstGeom>
            <a:solidFill>
              <a:schemeClr val="tx2"/>
            </a:solidFill>
            <a:ln w="9525">
              <a:noFill/>
              <a:round/>
              <a:headEnd/>
              <a:tailEnd/>
            </a:ln>
          </p:spPr>
          <p:txBody>
            <a:bodyPr/>
            <a:lstStyle/>
            <a:p>
              <a:pPr>
                <a:defRPr/>
              </a:pPr>
              <a:endParaRPr lang="en-GB">
                <a:effectLst>
                  <a:outerShdw blurRad="38100" dist="38100" dir="2700000" algn="tl">
                    <a:srgbClr val="000000"/>
                  </a:outerShdw>
                </a:effectLst>
              </a:endParaRPr>
            </a:p>
          </p:txBody>
        </p:sp>
        <p:grpSp>
          <p:nvGrpSpPr>
            <p:cNvPr id="4131" name="Group 16"/>
            <p:cNvGrpSpPr>
              <a:grpSpLocks/>
            </p:cNvGrpSpPr>
            <p:nvPr/>
          </p:nvGrpSpPr>
          <p:grpSpPr bwMode="auto">
            <a:xfrm>
              <a:off x="3606" y="3042"/>
              <a:ext cx="384" cy="336"/>
              <a:chOff x="3504" y="1632"/>
              <a:chExt cx="288" cy="240"/>
            </a:xfrm>
          </p:grpSpPr>
          <p:sp>
            <p:nvSpPr>
              <p:cNvPr id="1409041" name="Line 17"/>
              <p:cNvSpPr>
                <a:spLocks noChangeShapeType="1"/>
              </p:cNvSpPr>
              <p:nvPr/>
            </p:nvSpPr>
            <p:spPr bwMode="auto">
              <a:xfrm flipV="1">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sp>
            <p:nvSpPr>
              <p:cNvPr id="1409042" name="Line 18"/>
              <p:cNvSpPr>
                <a:spLocks noChangeShapeType="1"/>
              </p:cNvSpPr>
              <p:nvPr/>
            </p:nvSpPr>
            <p:spPr bwMode="auto">
              <a:xfrm>
                <a:off x="3504" y="1632"/>
                <a:ext cx="286" cy="240"/>
              </a:xfrm>
              <a:prstGeom prst="line">
                <a:avLst/>
              </a:prstGeom>
              <a:noFill/>
              <a:ln w="28575" cap="sq">
                <a:solidFill>
                  <a:schemeClr val="hlink"/>
                </a:solidFill>
                <a:round/>
                <a:headEnd/>
                <a:tailEnd/>
              </a:ln>
              <a:effectLst/>
            </p:spPr>
            <p:txBody>
              <a:bodyPr anchor="ctr">
                <a:spAutoFit/>
              </a:bodyPr>
              <a:lstStyle/>
              <a:p>
                <a:pPr>
                  <a:defRPr/>
                </a:pPr>
                <a:endParaRPr lang="en-GB"/>
              </a:p>
            </p:txBody>
          </p:sp>
        </p:grpSp>
        <p:sp>
          <p:nvSpPr>
            <p:cNvPr id="1409043" name="Oval 19"/>
            <p:cNvSpPr>
              <a:spLocks noChangeArrowheads="1"/>
            </p:cNvSpPr>
            <p:nvPr/>
          </p:nvSpPr>
          <p:spPr bwMode="auto">
            <a:xfrm>
              <a:off x="2495" y="2975"/>
              <a:ext cx="672" cy="625"/>
            </a:xfrm>
            <a:prstGeom prst="ellipse">
              <a:avLst/>
            </a:prstGeom>
            <a:solidFill>
              <a:srgbClr val="FBD9DC"/>
            </a:solidFill>
            <a:ln w="12700" cap="sq">
              <a:noFill/>
              <a:round/>
              <a:headEnd/>
              <a:tailEnd/>
            </a:ln>
            <a:effectLst/>
          </p:spPr>
          <p:txBody>
            <a:bodyPr anchor="ctr">
              <a:spAutoFit/>
            </a:bodyPr>
            <a:lstStyle/>
            <a:p>
              <a:pPr>
                <a:defRPr/>
              </a:pPr>
              <a:endParaRPr lang="en-GB">
                <a:effectLst>
                  <a:outerShdw blurRad="38100" dist="38100" dir="2700000" algn="tl">
                    <a:srgbClr val="000000"/>
                  </a:outerShdw>
                </a:effectLst>
              </a:endParaRPr>
            </a:p>
          </p:txBody>
        </p:sp>
        <p:sp>
          <p:nvSpPr>
            <p:cNvPr id="1409044" name="Oval 20"/>
            <p:cNvSpPr>
              <a:spLocks noChangeArrowheads="1"/>
            </p:cNvSpPr>
            <p:nvPr/>
          </p:nvSpPr>
          <p:spPr bwMode="auto">
            <a:xfrm>
              <a:off x="2795" y="3035"/>
              <a:ext cx="78" cy="84"/>
            </a:xfrm>
            <a:prstGeom prst="ellipse">
              <a:avLst/>
            </a:prstGeom>
            <a:solidFill>
              <a:schemeClr val="tx1"/>
            </a:solidFill>
            <a:ln w="9525">
              <a:noFill/>
              <a:round/>
              <a:headEnd/>
              <a:tailEnd/>
            </a:ln>
          </p:spPr>
          <p:txBody>
            <a:bodyPr/>
            <a:lstStyle/>
            <a:p>
              <a:pPr>
                <a:defRPr/>
              </a:pPr>
              <a:endParaRPr lang="en-GB">
                <a:effectLst>
                  <a:outerShdw blurRad="38100" dist="38100" dir="2700000" algn="tl">
                    <a:srgbClr val="000000"/>
                  </a:outerShdw>
                </a:effectLst>
              </a:endParaRPr>
            </a:p>
          </p:txBody>
        </p:sp>
        <p:sp>
          <p:nvSpPr>
            <p:cNvPr id="1409045" name="Oval 21"/>
            <p:cNvSpPr>
              <a:spLocks noChangeArrowheads="1"/>
            </p:cNvSpPr>
            <p:nvPr/>
          </p:nvSpPr>
          <p:spPr bwMode="auto">
            <a:xfrm>
              <a:off x="2816" y="3387"/>
              <a:ext cx="80" cy="84"/>
            </a:xfrm>
            <a:prstGeom prst="ellipse">
              <a:avLst/>
            </a:prstGeom>
            <a:solidFill>
              <a:schemeClr val="tx1"/>
            </a:solidFill>
            <a:ln w="9525">
              <a:noFill/>
              <a:round/>
              <a:headEnd/>
              <a:tailEnd/>
            </a:ln>
          </p:spPr>
          <p:txBody>
            <a:bodyPr/>
            <a:lstStyle/>
            <a:p>
              <a:pPr>
                <a:defRPr/>
              </a:pPr>
              <a:endParaRPr lang="en-GB">
                <a:effectLst>
                  <a:outerShdw blurRad="38100" dist="38100" dir="2700000" algn="tl">
                    <a:srgbClr val="000000"/>
                  </a:outerShdw>
                </a:effectLst>
              </a:endParaRPr>
            </a:p>
          </p:txBody>
        </p:sp>
        <p:sp>
          <p:nvSpPr>
            <p:cNvPr id="1409046" name="Oval 22"/>
            <p:cNvSpPr>
              <a:spLocks noChangeArrowheads="1"/>
            </p:cNvSpPr>
            <p:nvPr/>
          </p:nvSpPr>
          <p:spPr bwMode="auto">
            <a:xfrm>
              <a:off x="2722" y="3204"/>
              <a:ext cx="78" cy="84"/>
            </a:xfrm>
            <a:prstGeom prst="ellipse">
              <a:avLst/>
            </a:prstGeom>
            <a:solidFill>
              <a:schemeClr val="tx1"/>
            </a:solidFill>
            <a:ln w="9525">
              <a:noFill/>
              <a:round/>
              <a:headEnd/>
              <a:tailEnd/>
            </a:ln>
          </p:spPr>
          <p:txBody>
            <a:bodyPr/>
            <a:lstStyle/>
            <a:p>
              <a:pPr>
                <a:defRPr/>
              </a:pPr>
              <a:endParaRPr lang="en-GB">
                <a:effectLst>
                  <a:outerShdw blurRad="38100" dist="38100" dir="2700000" algn="tl">
                    <a:srgbClr val="000000"/>
                  </a:outerShdw>
                </a:effectLst>
              </a:endParaRPr>
            </a:p>
          </p:txBody>
        </p:sp>
        <p:pic>
          <p:nvPicPr>
            <p:cNvPr id="4136"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7" y="3101"/>
              <a:ext cx="55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8" name="Object 4"/>
            <p:cNvGraphicFramePr>
              <a:graphicFrameLocks noChangeAspect="1"/>
            </p:cNvGraphicFramePr>
            <p:nvPr/>
          </p:nvGraphicFramePr>
          <p:xfrm>
            <a:off x="2985" y="3131"/>
            <a:ext cx="516" cy="484"/>
          </p:xfrm>
          <a:graphic>
            <a:graphicData uri="http://schemas.openxmlformats.org/presentationml/2006/ole">
              <mc:AlternateContent xmlns:mc="http://schemas.openxmlformats.org/markup-compatibility/2006">
                <mc:Choice xmlns:v="urn:schemas-microsoft-com:vml" Requires="v">
                  <p:oleObj spid="_x0000_s4161" name="Clip" r:id="rId4" imgW="1260043" imgH="1137514" progId="">
                    <p:embed/>
                  </p:oleObj>
                </mc:Choice>
                <mc:Fallback>
                  <p:oleObj name="Clip" r:id="rId4" imgW="1260043" imgH="1137514" progId="">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5" y="3131"/>
                          <a:ext cx="516" cy="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09052" name="Rectangle 28"/>
          <p:cNvSpPr>
            <a:spLocks noChangeArrowheads="1"/>
          </p:cNvSpPr>
          <p:nvPr/>
        </p:nvSpPr>
        <p:spPr bwMode="auto">
          <a:xfrm>
            <a:off x="1" y="1306513"/>
            <a:ext cx="9086850" cy="1520825"/>
          </a:xfrm>
          <a:prstGeom prst="rect">
            <a:avLst/>
          </a:prstGeom>
          <a:noFill/>
          <a:ln w="9525">
            <a:noFill/>
            <a:miter lim="800000"/>
            <a:headEnd/>
            <a:tailEnd/>
          </a:ln>
          <a:effectLst/>
        </p:spPr>
        <p:txBody>
          <a:bodyPr lIns="92075" tIns="46038" rIns="92075" bIns="46038" anchor="ctr" anchorCtr="1"/>
          <a:lstStyle/>
          <a:p>
            <a:pPr marL="342900" indent="-342900" algn="l">
              <a:lnSpc>
                <a:spcPct val="120000"/>
              </a:lnSpc>
              <a:spcBef>
                <a:spcPct val="40000"/>
              </a:spcBef>
              <a:buClr>
                <a:schemeClr val="tx2"/>
              </a:buClr>
              <a:buSzPct val="70000"/>
              <a:buFont typeface="Wingdings" pitchFamily="2" charset="2"/>
              <a:buChar char="u"/>
              <a:defRPr/>
            </a:pPr>
            <a:r>
              <a:rPr lang="fr-BE" sz="2200" dirty="0" err="1">
                <a:solidFill>
                  <a:schemeClr val="tx1"/>
                </a:solidFill>
                <a:effectLst/>
              </a:rPr>
              <a:t>Declare</a:t>
            </a:r>
            <a:r>
              <a:rPr lang="fr-BE" sz="2200" dirty="0">
                <a:solidFill>
                  <a:schemeClr val="tx1"/>
                </a:solidFill>
                <a:effectLst/>
              </a:rPr>
              <a:t> system </a:t>
            </a:r>
            <a:r>
              <a:rPr lang="fr-BE" sz="2200" dirty="0">
                <a:solidFill>
                  <a:srgbClr val="FF00FF"/>
                </a:solidFill>
                <a:effectLst>
                  <a:outerShdw blurRad="38100" dist="38100" dir="2700000" algn="tl">
                    <a:srgbClr val="000000"/>
                  </a:outerShdw>
                </a:effectLst>
              </a:rPr>
              <a:t>components</a:t>
            </a:r>
            <a:r>
              <a:rPr lang="fr-BE" sz="2200" dirty="0">
                <a:solidFill>
                  <a:schemeClr val="tx1"/>
                </a:solidFill>
                <a:effectLst/>
              </a:rPr>
              <a:t> &amp; </a:t>
            </a:r>
            <a:r>
              <a:rPr lang="fr-BE" sz="2200" dirty="0" err="1">
                <a:solidFill>
                  <a:schemeClr val="tx1"/>
                </a:solidFill>
                <a:effectLst/>
              </a:rPr>
              <a:t>their</a:t>
            </a:r>
            <a:r>
              <a:rPr lang="fr-BE" sz="2200" dirty="0">
                <a:solidFill>
                  <a:schemeClr val="tx1"/>
                </a:solidFill>
                <a:effectLst/>
              </a:rPr>
              <a:t> </a:t>
            </a:r>
            <a:r>
              <a:rPr lang="fr-BE" sz="2200" dirty="0">
                <a:solidFill>
                  <a:srgbClr val="FF00FF"/>
                </a:solidFill>
                <a:effectLst>
                  <a:outerShdw blurRad="38100" dist="38100" dir="2700000" algn="tl">
                    <a:srgbClr val="000000"/>
                  </a:outerShdw>
                </a:effectLst>
              </a:rPr>
              <a:t>interfaces</a:t>
            </a:r>
            <a:r>
              <a:rPr lang="fr-BE" sz="2200" dirty="0">
                <a:solidFill>
                  <a:schemeClr val="tx1"/>
                </a:solidFill>
                <a:effectLst/>
              </a:rPr>
              <a:t> </a:t>
            </a:r>
            <a:r>
              <a:rPr lang="fr-BE" sz="1800" dirty="0">
                <a:solidFill>
                  <a:schemeClr val="tx1"/>
                </a:solidFill>
                <a:effectLst/>
              </a:rPr>
              <a:t>[</a:t>
            </a:r>
            <a:r>
              <a:rPr lang="fr-BE" sz="1800" dirty="0" err="1">
                <a:solidFill>
                  <a:schemeClr val="tx1"/>
                </a:solidFill>
                <a:effectLst/>
              </a:rPr>
              <a:t>DeMarco</a:t>
            </a:r>
            <a:r>
              <a:rPr lang="fr-BE" sz="1800" dirty="0">
                <a:solidFill>
                  <a:schemeClr val="tx1"/>
                </a:solidFill>
                <a:effectLst/>
              </a:rPr>
              <a:t> ’78] </a:t>
            </a:r>
          </a:p>
          <a:p>
            <a:pPr algn="l">
              <a:lnSpc>
                <a:spcPct val="120000"/>
              </a:lnSpc>
              <a:spcBef>
                <a:spcPct val="40000"/>
              </a:spcBef>
              <a:buClr>
                <a:schemeClr val="tx2"/>
              </a:buClr>
              <a:buSzPct val="70000"/>
              <a:defRPr/>
            </a:pPr>
            <a:r>
              <a:rPr lang="fr-BE" dirty="0"/>
              <a:t>      </a:t>
            </a:r>
            <a:r>
              <a:rPr lang="fr-BE" b="1" dirty="0"/>
              <a:t>-&gt; </a:t>
            </a:r>
            <a:r>
              <a:rPr lang="fr-BE" sz="1800" b="1" dirty="0">
                <a:solidFill>
                  <a:schemeClr val="tx1"/>
                </a:solidFill>
                <a:effectLst/>
              </a:rPr>
              <a:t> </a:t>
            </a:r>
            <a:r>
              <a:rPr lang="fr-BE" sz="1800" b="1" dirty="0" err="1">
                <a:solidFill>
                  <a:schemeClr val="tx1"/>
                </a:solidFill>
                <a:effectLst/>
              </a:rPr>
              <a:t>Refer</a:t>
            </a:r>
            <a:r>
              <a:rPr lang="fr-BE" sz="1800" b="1" dirty="0">
                <a:solidFill>
                  <a:schemeClr val="tx1"/>
                </a:solidFill>
                <a:effectLst/>
              </a:rPr>
              <a:t> to </a:t>
            </a:r>
            <a:r>
              <a:rPr lang="fr-BE" sz="1800" b="1" dirty="0" err="1">
                <a:solidFill>
                  <a:schemeClr val="tx1"/>
                </a:solidFill>
                <a:effectLst/>
              </a:rPr>
              <a:t>Chapter</a:t>
            </a:r>
            <a:r>
              <a:rPr lang="fr-BE" sz="1800" b="1" dirty="0">
                <a:solidFill>
                  <a:schemeClr val="tx1"/>
                </a:solidFill>
                <a:effectLst/>
              </a:rPr>
              <a:t> 3 and SAD course </a:t>
            </a:r>
            <a:endParaRPr lang="fr-BE" sz="2200" b="1" dirty="0">
              <a:solidFill>
                <a:schemeClr val="tx1"/>
              </a:solidFill>
              <a:effectLst/>
            </a:endParaRPr>
          </a:p>
          <a:p>
            <a:pPr marL="742950" lvl="1" indent="-285750" algn="l">
              <a:lnSpc>
                <a:spcPct val="90000"/>
              </a:lnSpc>
              <a:spcBef>
                <a:spcPct val="25000"/>
              </a:spcBef>
              <a:buClr>
                <a:schemeClr val="tx2"/>
              </a:buClr>
              <a:defRPr/>
            </a:pPr>
            <a:endParaRPr lang="fr-BE" dirty="0">
              <a:solidFill>
                <a:schemeClr val="tx2"/>
              </a:solidFill>
              <a:effectLst/>
            </a:endParaRPr>
          </a:p>
          <a:p>
            <a:pPr marL="742950" lvl="1" indent="-285750" algn="l">
              <a:lnSpc>
                <a:spcPct val="90000"/>
              </a:lnSpc>
              <a:spcBef>
                <a:spcPct val="25000"/>
              </a:spcBef>
              <a:buClr>
                <a:schemeClr val="tx2"/>
              </a:buClr>
              <a:defRPr/>
            </a:pPr>
            <a:r>
              <a:rPr lang="fr-BE" dirty="0">
                <a:solidFill>
                  <a:schemeClr val="tx2"/>
                </a:solidFill>
                <a:effectLst/>
              </a:rPr>
              <a:t>=&gt;</a:t>
            </a:r>
            <a:r>
              <a:rPr lang="fr-BE" sz="2200" dirty="0">
                <a:solidFill>
                  <a:srgbClr val="009999"/>
                </a:solidFill>
                <a:effectLst/>
              </a:rPr>
              <a:t> 	</a:t>
            </a:r>
            <a:r>
              <a:rPr lang="fr-BE" sz="2200" dirty="0">
                <a:effectLst/>
              </a:rPr>
              <a:t>- system structure</a:t>
            </a:r>
          </a:p>
          <a:p>
            <a:pPr marL="1143000" lvl="2" indent="-228600" algn="l">
              <a:spcBef>
                <a:spcPct val="25000"/>
              </a:spcBef>
              <a:defRPr/>
            </a:pPr>
            <a:r>
              <a:rPr lang="fr-BE" sz="2200" dirty="0">
                <a:effectLst/>
              </a:rPr>
              <a:t>- </a:t>
            </a:r>
            <a:r>
              <a:rPr lang="fr-BE" sz="2200" dirty="0" err="1">
                <a:effectLst/>
              </a:rPr>
              <a:t>what</a:t>
            </a:r>
            <a:r>
              <a:rPr lang="fr-BE" sz="2200" dirty="0">
                <a:effectLst/>
              </a:rPr>
              <a:t> </a:t>
            </a:r>
            <a:r>
              <a:rPr lang="fr-BE" sz="2200" dirty="0" err="1">
                <a:effectLst/>
              </a:rPr>
              <a:t>is</a:t>
            </a:r>
            <a:r>
              <a:rPr lang="fr-BE" sz="2200" dirty="0">
                <a:effectLst/>
              </a:rPr>
              <a:t> in system, </a:t>
            </a:r>
            <a:r>
              <a:rPr lang="fr-BE" sz="2200" dirty="0" err="1">
                <a:effectLst/>
              </a:rPr>
              <a:t>what</a:t>
            </a:r>
            <a:r>
              <a:rPr lang="fr-BE" sz="2200" dirty="0">
                <a:effectLst/>
              </a:rPr>
              <a:t> </a:t>
            </a:r>
            <a:r>
              <a:rPr lang="fr-BE" sz="2200" dirty="0" err="1">
                <a:effectLst/>
              </a:rPr>
              <a:t>is</a:t>
            </a:r>
            <a:r>
              <a:rPr lang="fr-BE" sz="2200" dirty="0">
                <a:effectLst/>
              </a:rPr>
              <a:t> not</a:t>
            </a:r>
          </a:p>
          <a:p>
            <a:pPr marL="1143000" lvl="2" indent="-228600" algn="l">
              <a:spcBef>
                <a:spcPct val="25000"/>
              </a:spcBef>
              <a:defRPr/>
            </a:pPr>
            <a:r>
              <a:rPr lang="fr-BE" sz="2200" dirty="0">
                <a:effectLst/>
              </a:rPr>
              <a:t>- </a:t>
            </a:r>
            <a:r>
              <a:rPr lang="fr-BE" sz="2200" dirty="0" err="1">
                <a:effectLst/>
              </a:rPr>
              <a:t>environment</a:t>
            </a:r>
            <a:r>
              <a:rPr lang="fr-BE" sz="2200" dirty="0">
                <a:effectLst/>
              </a:rPr>
              <a:t> of </a:t>
            </a:r>
            <a:r>
              <a:rPr lang="fr-BE" sz="2200" dirty="0" err="1">
                <a:effectLst/>
              </a:rPr>
              <a:t>each</a:t>
            </a:r>
            <a:r>
              <a:rPr lang="fr-BE" sz="2200" dirty="0">
                <a:effectLst/>
              </a:rPr>
              <a:t> component:  </a:t>
            </a:r>
            <a:r>
              <a:rPr lang="fr-BE" sz="2200" dirty="0" err="1">
                <a:effectLst/>
              </a:rPr>
              <a:t>neighbours</a:t>
            </a:r>
            <a:r>
              <a:rPr lang="fr-BE" sz="2200" dirty="0">
                <a:effectLst/>
              </a:rPr>
              <a:t>, interfaces</a:t>
            </a:r>
          </a:p>
        </p:txBody>
      </p:sp>
      <p:sp>
        <p:nvSpPr>
          <p:cNvPr id="2" name="Slide Number Placeholder 1"/>
          <p:cNvSpPr>
            <a:spLocks noGrp="1"/>
          </p:cNvSpPr>
          <p:nvPr>
            <p:ph type="sldNum" sz="quarter" idx="12"/>
          </p:nvPr>
        </p:nvSpPr>
        <p:spPr/>
        <p:txBody>
          <a:bodyPr/>
          <a:lstStyle/>
          <a:p>
            <a:fld id="{83AFD23C-4B78-4169-855B-DEB36BCAA18E}" type="slidenum">
              <a:rPr lang="en-MY" smtClean="0"/>
              <a:pPr/>
              <a:t>23</a:t>
            </a:fld>
            <a:endParaRPr lang="en-MY"/>
          </a:p>
        </p:txBody>
      </p:sp>
      <p:sp>
        <p:nvSpPr>
          <p:cNvPr id="4" name="Oval 3"/>
          <p:cNvSpPr/>
          <p:nvPr/>
        </p:nvSpPr>
        <p:spPr>
          <a:xfrm>
            <a:off x="54265" y="625331"/>
            <a:ext cx="8593184" cy="1362364"/>
          </a:xfrm>
          <a:prstGeom prst="ellipse">
            <a:avLst/>
          </a:prstGeom>
          <a:noFill/>
          <a:ln>
            <a:solidFill>
              <a:srgbClr val="FF00FF"/>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95501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685482"/>
          </a:xfrm>
        </p:spPr>
        <p:txBody>
          <a:bodyPr>
            <a:normAutofit/>
          </a:bodyPr>
          <a:lstStyle/>
          <a:p>
            <a:r>
              <a:rPr lang="en-US" dirty="0"/>
              <a:t>context diagram : Example  </a:t>
            </a:r>
            <a:endParaRPr lang="en-MY" dirty="0"/>
          </a:p>
        </p:txBody>
      </p:sp>
      <p:sp>
        <p:nvSpPr>
          <p:cNvPr id="4" name="Slide Number Placeholder 3"/>
          <p:cNvSpPr>
            <a:spLocks noGrp="1"/>
          </p:cNvSpPr>
          <p:nvPr>
            <p:ph type="sldNum" sz="quarter" idx="12"/>
          </p:nvPr>
        </p:nvSpPr>
        <p:spPr/>
        <p:txBody>
          <a:bodyPr/>
          <a:lstStyle/>
          <a:p>
            <a:fld id="{83AFD23C-4B78-4169-855B-DEB36BCAA18E}" type="slidenum">
              <a:rPr lang="en-MY" smtClean="0"/>
              <a:pPr/>
              <a:t>24</a:t>
            </a:fld>
            <a:endParaRPr lang="en-MY" dirty="0"/>
          </a:p>
        </p:txBody>
      </p:sp>
      <p:pic>
        <p:nvPicPr>
          <p:cNvPr id="317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990600"/>
            <a:ext cx="5638800" cy="5560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814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600200" y="228600"/>
            <a:ext cx="7543800" cy="1163782"/>
          </a:xfrm>
        </p:spPr>
        <p:txBody>
          <a:bodyPr>
            <a:noAutofit/>
          </a:bodyPr>
          <a:lstStyle/>
          <a:p>
            <a:pPr>
              <a:lnSpc>
                <a:spcPct val="110000"/>
              </a:lnSpc>
            </a:pPr>
            <a:r>
              <a:rPr kumimoji="0" lang="en-US" altLang="en-US" sz="2800" dirty="0"/>
              <a:t>Conceptual structures: </a:t>
            </a:r>
            <a:br>
              <a:rPr kumimoji="0" lang="en-US" altLang="en-US" sz="2800" dirty="0"/>
            </a:br>
            <a:r>
              <a:rPr kumimoji="0" lang="en-US" altLang="en-US" sz="2800" dirty="0"/>
              <a:t>entity-relationship diagrams (1)</a:t>
            </a:r>
          </a:p>
        </p:txBody>
      </p:sp>
      <p:sp>
        <p:nvSpPr>
          <p:cNvPr id="1413125" name="Rectangle 5"/>
          <p:cNvSpPr>
            <a:spLocks noGrp="1" noChangeArrowheads="1"/>
          </p:cNvSpPr>
          <p:nvPr>
            <p:ph idx="1"/>
          </p:nvPr>
        </p:nvSpPr>
        <p:spPr>
          <a:xfrm>
            <a:off x="228600" y="1600200"/>
            <a:ext cx="8737600" cy="4953000"/>
          </a:xfrm>
        </p:spPr>
        <p:txBody>
          <a:bodyPr>
            <a:noAutofit/>
          </a:bodyPr>
          <a:lstStyle/>
          <a:p>
            <a:pPr>
              <a:defRPr/>
            </a:pPr>
            <a:r>
              <a:rPr lang="en-US" sz="1800" dirty="0"/>
              <a:t>Declare </a:t>
            </a:r>
            <a:r>
              <a:rPr lang="en-US" sz="1800" dirty="0">
                <a:solidFill>
                  <a:srgbClr val="00B0F0"/>
                </a:solidFill>
              </a:rPr>
              <a:t>conceptual items</a:t>
            </a:r>
            <a:r>
              <a:rPr lang="en-US" sz="1800" dirty="0"/>
              <a:t>, </a:t>
            </a:r>
            <a:r>
              <a:rPr lang="en-US" sz="1800" dirty="0">
                <a:solidFill>
                  <a:srgbClr val="00B0F0"/>
                </a:solidFill>
              </a:rPr>
              <a:t>structure them </a:t>
            </a:r>
            <a:r>
              <a:rPr lang="en-US" sz="1800" dirty="0">
                <a:sym typeface="Wingdings" panose="05000000000000000000" pitchFamily="2" charset="2"/>
              </a:rPr>
              <a:t> Refer to Chapter 3 and DB course </a:t>
            </a:r>
            <a:endParaRPr lang="en-US" sz="1800" dirty="0">
              <a:solidFill>
                <a:srgbClr val="00B0F0"/>
              </a:solidFill>
            </a:endParaRPr>
          </a:p>
          <a:p>
            <a:pPr>
              <a:lnSpc>
                <a:spcPct val="100000"/>
              </a:lnSpc>
              <a:defRPr/>
            </a:pPr>
            <a:endParaRPr lang="en-US" sz="1800" dirty="0">
              <a:solidFill>
                <a:srgbClr val="FF00FF"/>
              </a:solidFill>
              <a:effectLst>
                <a:outerShdw blurRad="38100" dist="38100" dir="2700000" algn="tl">
                  <a:srgbClr val="000000"/>
                </a:outerShdw>
              </a:effectLst>
            </a:endParaRPr>
          </a:p>
          <a:p>
            <a:pPr>
              <a:lnSpc>
                <a:spcPct val="100000"/>
              </a:lnSpc>
              <a:defRPr/>
            </a:pPr>
            <a:r>
              <a:rPr lang="en-US" sz="1800" dirty="0">
                <a:solidFill>
                  <a:srgbClr val="FF00FF"/>
                </a:solidFill>
                <a:effectLst>
                  <a:outerShdw blurRad="38100" dist="38100" dir="2700000" algn="tl">
                    <a:srgbClr val="000000"/>
                  </a:outerShdw>
                </a:effectLst>
              </a:rPr>
              <a:t>Entity</a:t>
            </a:r>
            <a:r>
              <a:rPr lang="en-US" sz="1800" dirty="0"/>
              <a:t>: class of concept instances ...</a:t>
            </a:r>
          </a:p>
          <a:p>
            <a:pPr lvl="1">
              <a:lnSpc>
                <a:spcPct val="90000"/>
              </a:lnSpc>
              <a:defRPr/>
            </a:pPr>
            <a:r>
              <a:rPr lang="en-US" sz="1800" dirty="0"/>
              <a:t>having distinct identities</a:t>
            </a:r>
          </a:p>
          <a:p>
            <a:pPr lvl="1">
              <a:lnSpc>
                <a:spcPct val="80000"/>
              </a:lnSpc>
              <a:defRPr/>
            </a:pPr>
            <a:r>
              <a:rPr lang="en-US" sz="1800" dirty="0"/>
              <a:t>sharing common features (attributes, relationships)</a:t>
            </a:r>
          </a:p>
          <a:p>
            <a:pPr lvl="1">
              <a:buFontTx/>
              <a:buNone/>
              <a:defRPr/>
            </a:pPr>
            <a:r>
              <a:rPr lang="en-US" sz="1800" dirty="0"/>
              <a:t>e.g. </a:t>
            </a:r>
            <a:r>
              <a:rPr lang="en-US" sz="1800" dirty="0">
                <a:solidFill>
                  <a:srgbClr val="5F5F5F"/>
                </a:solidFill>
              </a:rPr>
              <a:t>Meeting</a:t>
            </a:r>
            <a:r>
              <a:rPr lang="en-US" sz="1800" dirty="0"/>
              <a:t>, </a:t>
            </a:r>
            <a:r>
              <a:rPr lang="en-US" sz="1800" dirty="0">
                <a:solidFill>
                  <a:srgbClr val="5F5F5F"/>
                </a:solidFill>
              </a:rPr>
              <a:t>Participant</a:t>
            </a:r>
            <a:endParaRPr lang="en-US" sz="1800" dirty="0"/>
          </a:p>
          <a:p>
            <a:pPr>
              <a:defRPr/>
            </a:pPr>
            <a:r>
              <a:rPr lang="en-US" sz="1800" dirty="0"/>
              <a:t>N-</a:t>
            </a:r>
            <a:r>
              <a:rPr lang="en-US" sz="1800" dirty="0" err="1"/>
              <a:t>ary</a:t>
            </a:r>
            <a:r>
              <a:rPr lang="en-US" sz="1800" dirty="0">
                <a:effectLst>
                  <a:outerShdw blurRad="38100" dist="38100" dir="2700000" algn="tl">
                    <a:srgbClr val="000000"/>
                  </a:outerShdw>
                </a:effectLst>
              </a:rPr>
              <a:t> </a:t>
            </a:r>
            <a:r>
              <a:rPr lang="en-US" sz="1800" dirty="0">
                <a:solidFill>
                  <a:srgbClr val="FF00FF"/>
                </a:solidFill>
                <a:effectLst>
                  <a:outerShdw blurRad="38100" dist="38100" dir="2700000" algn="tl">
                    <a:srgbClr val="000000"/>
                  </a:outerShdw>
                </a:effectLst>
              </a:rPr>
              <a:t>relationship</a:t>
            </a:r>
            <a:r>
              <a:rPr lang="en-US" sz="1800" dirty="0"/>
              <a:t>: feature conceptually linking </a:t>
            </a:r>
            <a:r>
              <a:rPr lang="en-US" sz="1800" i="1" dirty="0"/>
              <a:t>N</a:t>
            </a:r>
            <a:r>
              <a:rPr lang="en-US" sz="1800" dirty="0"/>
              <a:t> entities, each playing a distinctive role (</a:t>
            </a:r>
            <a:r>
              <a:rPr lang="en-US" sz="1800" i="1" dirty="0"/>
              <a:t>N</a:t>
            </a:r>
            <a:r>
              <a:rPr lang="en-US" sz="1800" dirty="0"/>
              <a:t> </a:t>
            </a:r>
            <a:r>
              <a:rPr lang="en-US" sz="1800" dirty="0">
                <a:latin typeface="Symbol" pitchFamily="18" charset="2"/>
              </a:rPr>
              <a:t>³ </a:t>
            </a:r>
            <a:r>
              <a:rPr lang="en-US" sz="1800" dirty="0"/>
              <a:t>2)</a:t>
            </a:r>
          </a:p>
          <a:p>
            <a:pPr lvl="1">
              <a:lnSpc>
                <a:spcPct val="100000"/>
              </a:lnSpc>
              <a:defRPr/>
            </a:pPr>
            <a:r>
              <a:rPr lang="en-US" sz="1800" dirty="0">
                <a:solidFill>
                  <a:srgbClr val="00B050"/>
                </a:solidFill>
                <a:effectLst>
                  <a:outerShdw blurRad="38100" dist="38100" dir="2700000" algn="tl">
                    <a:srgbClr val="000000"/>
                  </a:outerShdw>
                </a:effectLst>
              </a:rPr>
              <a:t>Multiplicity</a:t>
            </a:r>
            <a:r>
              <a:rPr lang="en-US" sz="1800" dirty="0"/>
              <a:t>, one </a:t>
            </a:r>
            <a:r>
              <a:rPr lang="en-US" sz="1800" dirty="0" err="1"/>
              <a:t>one</a:t>
            </a:r>
            <a:r>
              <a:rPr lang="en-US" sz="1800" dirty="0"/>
              <a:t> side: min &amp; max number of entity instances, on this side, linkable at same time to single tuple of entity instances on the other sides</a:t>
            </a:r>
          </a:p>
          <a:p>
            <a:pPr lvl="1">
              <a:spcBef>
                <a:spcPct val="15000"/>
              </a:spcBef>
              <a:buFontTx/>
              <a:buNone/>
              <a:defRPr/>
            </a:pPr>
            <a:r>
              <a:rPr lang="en-US" sz="1800" dirty="0"/>
              <a:t>e.g. </a:t>
            </a:r>
            <a:r>
              <a:rPr lang="en-US" sz="1800" dirty="0">
                <a:solidFill>
                  <a:srgbClr val="5F5F5F"/>
                </a:solidFill>
              </a:rPr>
              <a:t>Invitation </a:t>
            </a:r>
            <a:r>
              <a:rPr lang="en-US" sz="1800" dirty="0"/>
              <a:t>linking </a:t>
            </a:r>
            <a:r>
              <a:rPr lang="en-US" sz="1800" dirty="0">
                <a:solidFill>
                  <a:srgbClr val="5F5F5F"/>
                </a:solidFill>
              </a:rPr>
              <a:t>Participant </a:t>
            </a:r>
            <a:r>
              <a:rPr lang="en-US" sz="1800" dirty="0"/>
              <a:t>and </a:t>
            </a:r>
            <a:r>
              <a:rPr lang="en-US" sz="1800" dirty="0">
                <a:solidFill>
                  <a:srgbClr val="5F5F5F"/>
                </a:solidFill>
              </a:rPr>
              <a:t>Meeting</a:t>
            </a:r>
            <a:endParaRPr lang="en-US" sz="1800" dirty="0"/>
          </a:p>
          <a:p>
            <a:pPr>
              <a:lnSpc>
                <a:spcPct val="120000"/>
              </a:lnSpc>
              <a:spcBef>
                <a:spcPct val="25000"/>
              </a:spcBef>
              <a:defRPr/>
            </a:pPr>
            <a:r>
              <a:rPr lang="en-US" sz="1800" dirty="0">
                <a:solidFill>
                  <a:srgbClr val="FF00FF"/>
                </a:solidFill>
                <a:effectLst>
                  <a:outerShdw blurRad="38100" dist="38100" dir="2700000" algn="tl">
                    <a:srgbClr val="000000"/>
                  </a:outerShdw>
                </a:effectLst>
              </a:rPr>
              <a:t>Attribute</a:t>
            </a:r>
            <a:r>
              <a:rPr lang="en-US" sz="1800" dirty="0"/>
              <a:t>: feature intrinsic to an entity or a relationship</a:t>
            </a:r>
          </a:p>
          <a:p>
            <a:pPr lvl="1">
              <a:lnSpc>
                <a:spcPct val="80000"/>
              </a:lnSpc>
              <a:defRPr/>
            </a:pPr>
            <a:r>
              <a:rPr lang="en-US" sz="1800" dirty="0"/>
              <a:t>has range of values</a:t>
            </a:r>
          </a:p>
          <a:p>
            <a:pPr marL="274320" lvl="1" indent="0">
              <a:lnSpc>
                <a:spcPct val="80000"/>
              </a:lnSpc>
              <a:buNone/>
              <a:defRPr/>
            </a:pPr>
            <a:r>
              <a:rPr lang="en-US" sz="1800" dirty="0"/>
              <a:t>e.g. </a:t>
            </a:r>
            <a:r>
              <a:rPr lang="en-US" sz="1800" dirty="0">
                <a:solidFill>
                  <a:srgbClr val="5F5F5F"/>
                </a:solidFill>
              </a:rPr>
              <a:t>Date </a:t>
            </a:r>
            <a:r>
              <a:rPr lang="en-US" sz="1800" dirty="0"/>
              <a:t>of </a:t>
            </a:r>
            <a:r>
              <a:rPr lang="en-US" sz="1800" dirty="0">
                <a:solidFill>
                  <a:srgbClr val="5F5F5F"/>
                </a:solidFill>
              </a:rPr>
              <a:t>Meeting</a:t>
            </a:r>
          </a:p>
        </p:txBody>
      </p:sp>
      <p:graphicFrame>
        <p:nvGraphicFramePr>
          <p:cNvPr id="8194" name="Object 6"/>
          <p:cNvGraphicFramePr>
            <a:graphicFrameLocks noChangeAspect="1"/>
          </p:cNvGraphicFramePr>
          <p:nvPr>
            <p:extLst>
              <p:ext uri="{D42A27DB-BD31-4B8C-83A1-F6EECF244321}">
                <p14:modId xmlns:p14="http://schemas.microsoft.com/office/powerpoint/2010/main" val="1967981282"/>
              </p:ext>
            </p:extLst>
          </p:nvPr>
        </p:nvGraphicFramePr>
        <p:xfrm>
          <a:off x="152400" y="152400"/>
          <a:ext cx="1371600" cy="1239982"/>
        </p:xfrm>
        <a:graphic>
          <a:graphicData uri="http://schemas.openxmlformats.org/presentationml/2006/ole">
            <mc:AlternateContent xmlns:mc="http://schemas.openxmlformats.org/markup-compatibility/2006">
              <mc:Choice xmlns:v="urn:schemas-microsoft-com:vml" Requires="v">
                <p:oleObj spid="_x0000_s8255" name="Clip" r:id="rId3" imgW="3808413" imgH="4217988" progId="">
                  <p:embed/>
                </p:oleObj>
              </mc:Choice>
              <mc:Fallback>
                <p:oleObj name="Clip" r:id="rId3" imgW="3808413" imgH="4217988" progId="">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1371600" cy="1239982"/>
                      </a:xfrm>
                      <a:prstGeom prst="rect">
                        <a:avLst/>
                      </a:prstGeom>
                      <a:noFill/>
                      <a:ln>
                        <a:noFill/>
                      </a:ln>
                      <a:extLst/>
                    </p:spPr>
                  </p:pic>
                </p:oleObj>
              </mc:Fallback>
            </mc:AlternateContent>
          </a:graphicData>
        </a:graphic>
      </p:graphicFrame>
      <p:sp>
        <p:nvSpPr>
          <p:cNvPr id="2" name="Slide Number Placeholder 1"/>
          <p:cNvSpPr>
            <a:spLocks noGrp="1"/>
          </p:cNvSpPr>
          <p:nvPr>
            <p:ph type="sldNum" sz="quarter" idx="12"/>
          </p:nvPr>
        </p:nvSpPr>
        <p:spPr/>
        <p:txBody>
          <a:bodyPr/>
          <a:lstStyle/>
          <a:p>
            <a:fld id="{83AFD23C-4B78-4169-855B-DEB36BCAA18E}" type="slidenum">
              <a:rPr lang="en-MY" smtClean="0"/>
              <a:pPr/>
              <a:t>25</a:t>
            </a:fld>
            <a:endParaRPr lang="en-MY"/>
          </a:p>
        </p:txBody>
      </p:sp>
      <p:sp>
        <p:nvSpPr>
          <p:cNvPr id="6" name="Oval 5"/>
          <p:cNvSpPr/>
          <p:nvPr/>
        </p:nvSpPr>
        <p:spPr>
          <a:xfrm>
            <a:off x="6926" y="1371600"/>
            <a:ext cx="8984674" cy="914400"/>
          </a:xfrm>
          <a:prstGeom prst="ellipse">
            <a:avLst/>
          </a:prstGeom>
          <a:noFill/>
          <a:ln>
            <a:solidFill>
              <a:srgbClr val="FF00FF"/>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05214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914400" y="152400"/>
            <a:ext cx="7924800" cy="890187"/>
          </a:xfrm>
        </p:spPr>
        <p:txBody>
          <a:bodyPr>
            <a:noAutofit/>
          </a:bodyPr>
          <a:lstStyle/>
          <a:p>
            <a:r>
              <a:rPr kumimoji="0" lang="en-US" altLang="en-US" sz="3200" dirty="0"/>
              <a:t>Entity-relationship </a:t>
            </a:r>
            <a:br>
              <a:rPr kumimoji="0" lang="en-US" altLang="en-US" sz="3200" dirty="0"/>
            </a:br>
            <a:r>
              <a:rPr kumimoji="0" lang="en-US" altLang="en-US" sz="3200" dirty="0"/>
              <a:t>diagrams  (2)</a:t>
            </a:r>
          </a:p>
        </p:txBody>
      </p:sp>
      <p:sp>
        <p:nvSpPr>
          <p:cNvPr id="1415171" name="Rectangle 3"/>
          <p:cNvSpPr>
            <a:spLocks noGrp="1" noChangeArrowheads="1"/>
          </p:cNvSpPr>
          <p:nvPr>
            <p:ph idx="1"/>
          </p:nvPr>
        </p:nvSpPr>
        <p:spPr>
          <a:xfrm>
            <a:off x="169863" y="1252538"/>
            <a:ext cx="8916987" cy="4978400"/>
          </a:xfrm>
        </p:spPr>
        <p:txBody>
          <a:bodyPr>
            <a:normAutofit lnSpcReduction="10000"/>
          </a:bodyPr>
          <a:lstStyle/>
          <a:p>
            <a:pPr>
              <a:defRPr/>
            </a:pPr>
            <a:r>
              <a:rPr lang="en-US" dirty="0"/>
              <a:t>Entity </a:t>
            </a:r>
            <a:r>
              <a:rPr lang="en-US" dirty="0">
                <a:solidFill>
                  <a:srgbClr val="FF00FF"/>
                </a:solidFill>
                <a:effectLst>
                  <a:outerShdw blurRad="38100" dist="38100" dir="2700000" algn="tl">
                    <a:srgbClr val="000000"/>
                  </a:outerShdw>
                </a:effectLst>
              </a:rPr>
              <a:t>specialization</a:t>
            </a:r>
            <a:r>
              <a:rPr lang="en-US" dirty="0"/>
              <a:t>: subclass of concept instances, further characterized by specific features </a:t>
            </a:r>
            <a:r>
              <a:rPr lang="en-US" sz="2000" dirty="0"/>
              <a:t>(attributes, relationships)</a:t>
            </a:r>
          </a:p>
          <a:p>
            <a:pPr lvl="1">
              <a:lnSpc>
                <a:spcPct val="120000"/>
              </a:lnSpc>
              <a:defRPr/>
            </a:pPr>
            <a:r>
              <a:rPr lang="en-US" sz="2000" dirty="0"/>
              <a:t>by default, inherits attributes &amp; relationships from superclass</a:t>
            </a:r>
          </a:p>
          <a:p>
            <a:pPr lvl="1">
              <a:lnSpc>
                <a:spcPct val="100000"/>
              </a:lnSpc>
              <a:defRPr/>
            </a:pPr>
            <a:r>
              <a:rPr lang="en-US" sz="2000" dirty="0"/>
              <a:t>rich structuring mechanism for factoring out structural commonalities in </a:t>
            </a:r>
            <a:r>
              <a:rPr lang="en-US" sz="2000" dirty="0" err="1"/>
              <a:t>superclasses</a:t>
            </a:r>
            <a:endParaRPr lang="en-US" sz="2000" dirty="0"/>
          </a:p>
          <a:p>
            <a:pPr lvl="1">
              <a:buFontTx/>
              <a:buNone/>
              <a:defRPr/>
            </a:pPr>
            <a:r>
              <a:rPr lang="en-US" sz="2000" dirty="0"/>
              <a:t>e.g. </a:t>
            </a:r>
            <a:r>
              <a:rPr lang="en-US" sz="2000" dirty="0" err="1">
                <a:solidFill>
                  <a:srgbClr val="5F5F5F"/>
                </a:solidFill>
              </a:rPr>
              <a:t>ImportantParticipant</a:t>
            </a:r>
            <a:r>
              <a:rPr lang="en-US" sz="2000" dirty="0"/>
              <a:t>, with specific attribute </a:t>
            </a:r>
            <a:r>
              <a:rPr lang="en-US" sz="2000" dirty="0">
                <a:solidFill>
                  <a:srgbClr val="5F5F5F"/>
                </a:solidFill>
              </a:rPr>
              <a:t>Preferences</a:t>
            </a:r>
          </a:p>
          <a:p>
            <a:pPr lvl="1">
              <a:lnSpc>
                <a:spcPct val="90000"/>
              </a:lnSpc>
              <a:buFontTx/>
              <a:buNone/>
              <a:defRPr/>
            </a:pPr>
            <a:r>
              <a:rPr lang="en-US" sz="2000" dirty="0"/>
              <a:t>      Inherits  relationships </a:t>
            </a:r>
            <a:r>
              <a:rPr lang="en-US" sz="2000" dirty="0">
                <a:solidFill>
                  <a:srgbClr val="5F5F5F"/>
                </a:solidFill>
              </a:rPr>
              <a:t>Invitation</a:t>
            </a:r>
            <a:r>
              <a:rPr lang="en-US" sz="2000" dirty="0"/>
              <a:t>, </a:t>
            </a:r>
            <a:r>
              <a:rPr lang="en-US" sz="2000" dirty="0">
                <a:solidFill>
                  <a:srgbClr val="5F5F5F"/>
                </a:solidFill>
              </a:rPr>
              <a:t>Constraints</a:t>
            </a:r>
            <a:r>
              <a:rPr lang="en-US" sz="2000" dirty="0"/>
              <a:t>, attribute </a:t>
            </a:r>
            <a:r>
              <a:rPr lang="en-US" sz="2000" dirty="0">
                <a:solidFill>
                  <a:srgbClr val="5F5F5F"/>
                </a:solidFill>
              </a:rPr>
              <a:t>Address</a:t>
            </a:r>
          </a:p>
          <a:p>
            <a:pPr lvl="1">
              <a:lnSpc>
                <a:spcPct val="100000"/>
              </a:lnSpc>
              <a:buFontTx/>
              <a:buNone/>
              <a:defRPr/>
            </a:pPr>
            <a:r>
              <a:rPr lang="en-US" sz="2000" dirty="0">
                <a:solidFill>
                  <a:srgbClr val="5F5F5F"/>
                </a:solidFill>
              </a:rPr>
              <a:t>	      </a:t>
            </a:r>
            <a:r>
              <a:rPr lang="en-US" sz="2000" dirty="0"/>
              <a:t>(</a:t>
            </a:r>
            <a:r>
              <a:rPr lang="en-US" sz="2000" dirty="0">
                <a:solidFill>
                  <a:srgbClr val="5F5F5F"/>
                </a:solidFill>
              </a:rPr>
              <a:t>Email</a:t>
            </a:r>
            <a:r>
              <a:rPr lang="en-US" sz="2000" dirty="0"/>
              <a:t> of </a:t>
            </a:r>
            <a:r>
              <a:rPr lang="en-US" sz="2000" dirty="0" err="1">
                <a:solidFill>
                  <a:srgbClr val="5F5F5F"/>
                </a:solidFill>
              </a:rPr>
              <a:t>ImportantParticipant</a:t>
            </a:r>
            <a:r>
              <a:rPr lang="en-US" sz="2000" dirty="0">
                <a:solidFill>
                  <a:srgbClr val="5F5F5F"/>
                </a:solidFill>
              </a:rPr>
              <a:t> </a:t>
            </a:r>
            <a:r>
              <a:rPr lang="en-US" sz="2000" i="1" dirty="0"/>
              <a:t>inhibits</a:t>
            </a:r>
            <a:r>
              <a:rPr lang="en-US" sz="2000" dirty="0"/>
              <a:t> default inheritance)</a:t>
            </a:r>
          </a:p>
          <a:p>
            <a:pPr>
              <a:lnSpc>
                <a:spcPct val="130000"/>
              </a:lnSpc>
              <a:defRPr/>
            </a:pPr>
            <a:r>
              <a:rPr lang="en-US" dirty="0"/>
              <a:t>Diagram </a:t>
            </a:r>
            <a:r>
              <a:rPr lang="en-US" dirty="0">
                <a:solidFill>
                  <a:srgbClr val="FF00FF"/>
                </a:solidFill>
                <a:effectLst>
                  <a:outerShdw blurRad="38100" dist="38100" dir="2700000" algn="tl">
                    <a:srgbClr val="000000"/>
                  </a:outerShdw>
                </a:effectLst>
              </a:rPr>
              <a:t>annotations</a:t>
            </a:r>
            <a:r>
              <a:rPr lang="en-US" dirty="0"/>
              <a:t>: to define elements precisely</a:t>
            </a:r>
          </a:p>
          <a:p>
            <a:pPr lvl="1">
              <a:lnSpc>
                <a:spcPct val="90000"/>
              </a:lnSpc>
              <a:defRPr/>
            </a:pPr>
            <a:r>
              <a:rPr lang="en-US" sz="2000" dirty="0"/>
              <a:t>essential for avoiding spec errors &amp; flaws</a:t>
            </a:r>
          </a:p>
          <a:p>
            <a:pPr lvl="1">
              <a:buFontTx/>
              <a:buNone/>
              <a:defRPr/>
            </a:pPr>
            <a:r>
              <a:rPr lang="en-US" sz="2000" dirty="0"/>
              <a:t>e.g. annotation for </a:t>
            </a:r>
            <a:r>
              <a:rPr lang="en-US" sz="2000" dirty="0">
                <a:solidFill>
                  <a:srgbClr val="5F5F5F"/>
                </a:solidFill>
              </a:rPr>
              <a:t>Participant</a:t>
            </a:r>
            <a:r>
              <a:rPr lang="en-US" sz="2000" dirty="0"/>
              <a:t>:</a:t>
            </a:r>
          </a:p>
          <a:p>
            <a:pPr lvl="1">
              <a:lnSpc>
                <a:spcPct val="100000"/>
              </a:lnSpc>
              <a:buFontTx/>
              <a:buNone/>
              <a:defRPr/>
            </a:pPr>
            <a:r>
              <a:rPr lang="en-US" sz="2000" dirty="0">
                <a:solidFill>
                  <a:srgbClr val="5F5F5F"/>
                </a:solidFill>
                <a:latin typeface="Arial" pitchFamily="34" charset="0"/>
              </a:rPr>
              <a:t>“</a:t>
            </a:r>
            <a:r>
              <a:rPr kumimoji="0" lang="en-US" sz="2000" i="1" dirty="0">
                <a:solidFill>
                  <a:srgbClr val="5F5F5F"/>
                </a:solidFill>
                <a:latin typeface="Arial" pitchFamily="34" charset="0"/>
              </a:rPr>
              <a:t>Person expected to attend the meeting, at least partially, under some specific role. Appears in the system when the meeting is initiated and disappears when the meeting is no longer relevant to the system”</a:t>
            </a:r>
          </a:p>
        </p:txBody>
      </p:sp>
      <p:graphicFrame>
        <p:nvGraphicFramePr>
          <p:cNvPr id="10242" name="Object 5"/>
          <p:cNvGraphicFramePr>
            <a:graphicFrameLocks noChangeAspect="1"/>
          </p:cNvGraphicFramePr>
          <p:nvPr/>
        </p:nvGraphicFramePr>
        <p:xfrm>
          <a:off x="71438" y="85725"/>
          <a:ext cx="758825" cy="839788"/>
        </p:xfrm>
        <a:graphic>
          <a:graphicData uri="http://schemas.openxmlformats.org/presentationml/2006/ole">
            <mc:AlternateContent xmlns:mc="http://schemas.openxmlformats.org/markup-compatibility/2006">
              <mc:Choice xmlns:v="urn:schemas-microsoft-com:vml" Requires="v">
                <p:oleObj spid="_x0000_s10297" name="Clip" r:id="rId3" imgW="3808413" imgH="4217988" progId="">
                  <p:embed/>
                </p:oleObj>
              </mc:Choice>
              <mc:Fallback>
                <p:oleObj name="Clip" r:id="rId3" imgW="3808413" imgH="4217988" progId="">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85725"/>
                        <a:ext cx="758825" cy="83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83AFD23C-4B78-4169-855B-DEB36BCAA18E}" type="slidenum">
              <a:rPr lang="en-MY" smtClean="0"/>
              <a:pPr/>
              <a:t>26</a:t>
            </a:fld>
            <a:endParaRPr lang="en-MY"/>
          </a:p>
        </p:txBody>
      </p:sp>
    </p:spTree>
    <p:extLst>
      <p:ext uri="{BB962C8B-B14F-4D97-AF65-F5344CB8AC3E}">
        <p14:creationId xmlns:p14="http://schemas.microsoft.com/office/powerpoint/2010/main" val="688867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46238" y="271463"/>
            <a:ext cx="6637337" cy="762000"/>
          </a:xfrm>
        </p:spPr>
        <p:txBody>
          <a:bodyPr>
            <a:normAutofit fontScale="90000"/>
          </a:bodyPr>
          <a:lstStyle/>
          <a:p>
            <a:br>
              <a:rPr lang="en-US" altLang="en-US" sz="2500" dirty="0"/>
            </a:br>
            <a:r>
              <a:rPr kumimoji="0" lang="en-US" altLang="en-US" dirty="0"/>
              <a:t>Entity-relationship diagram: </a:t>
            </a:r>
            <a:r>
              <a:rPr lang="en-US" altLang="en-US" dirty="0"/>
              <a:t>Example </a:t>
            </a:r>
            <a:endParaRPr kumimoji="0" lang="en-US" altLang="en-US" dirty="0"/>
          </a:p>
        </p:txBody>
      </p:sp>
      <p:graphicFrame>
        <p:nvGraphicFramePr>
          <p:cNvPr id="9218" name="Object 4"/>
          <p:cNvGraphicFramePr>
            <a:graphicFrameLocks noChangeAspect="1"/>
          </p:cNvGraphicFramePr>
          <p:nvPr/>
        </p:nvGraphicFramePr>
        <p:xfrm>
          <a:off x="211138" y="1716088"/>
          <a:ext cx="8966200" cy="3302000"/>
        </p:xfrm>
        <a:graphic>
          <a:graphicData uri="http://schemas.openxmlformats.org/presentationml/2006/ole">
            <mc:AlternateContent xmlns:mc="http://schemas.openxmlformats.org/markup-compatibility/2006">
              <mc:Choice xmlns:v="urn:schemas-microsoft-com:vml" Requires="v">
                <p:oleObj spid="_x0000_s9274" name="Picture" r:id="rId3" imgW="4500372" imgH="1554480" progId="Word.Picture.8">
                  <p:embed/>
                </p:oleObj>
              </mc:Choice>
              <mc:Fallback>
                <p:oleObj name="Picture" r:id="rId3" imgW="4500372" imgH="1554480" progId="Word.Picture.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8" y="1716088"/>
                        <a:ext cx="8966200" cy="330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22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375" y="230188"/>
            <a:ext cx="1201738"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6"/>
          <p:cNvSpPr>
            <a:spLocks noChangeArrowheads="1"/>
          </p:cNvSpPr>
          <p:nvPr/>
        </p:nvSpPr>
        <p:spPr bwMode="auto">
          <a:xfrm>
            <a:off x="7275513" y="1201738"/>
            <a:ext cx="11414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1800" i="1">
                <a:solidFill>
                  <a:schemeClr val="tx2"/>
                </a:solidFill>
                <a:effectLst/>
                <a:latin typeface="Comic Sans MS" pitchFamily="66" charset="0"/>
              </a:rPr>
              <a:t>entity</a:t>
            </a:r>
            <a:endParaRPr lang="fr-BE" altLang="en-US" sz="2000" i="1">
              <a:solidFill>
                <a:schemeClr val="tx2"/>
              </a:solidFill>
              <a:effectLst/>
              <a:latin typeface="Comic Sans MS" pitchFamily="66" charset="0"/>
            </a:endParaRPr>
          </a:p>
        </p:txBody>
      </p:sp>
      <p:sp>
        <p:nvSpPr>
          <p:cNvPr id="1414151" name="Line 7"/>
          <p:cNvSpPr>
            <a:spLocks noChangeShapeType="1"/>
          </p:cNvSpPr>
          <p:nvPr/>
        </p:nvSpPr>
        <p:spPr bwMode="auto">
          <a:xfrm flipV="1">
            <a:off x="7446963" y="2422525"/>
            <a:ext cx="534987" cy="21748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3" name="Rectangle 8"/>
          <p:cNvSpPr>
            <a:spLocks noChangeArrowheads="1"/>
          </p:cNvSpPr>
          <p:nvPr/>
        </p:nvSpPr>
        <p:spPr bwMode="auto">
          <a:xfrm>
            <a:off x="7686675" y="2074863"/>
            <a:ext cx="12557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1800" i="1">
                <a:solidFill>
                  <a:schemeClr val="tx2"/>
                </a:solidFill>
                <a:effectLst/>
                <a:latin typeface="Comic Sans MS" pitchFamily="66" charset="0"/>
              </a:rPr>
              <a:t>attribute</a:t>
            </a:r>
            <a:endParaRPr lang="fr-BE" altLang="en-US" sz="2000" i="1">
              <a:solidFill>
                <a:schemeClr val="tx2"/>
              </a:solidFill>
              <a:effectLst/>
              <a:latin typeface="Comic Sans MS" pitchFamily="66" charset="0"/>
            </a:endParaRPr>
          </a:p>
        </p:txBody>
      </p:sp>
      <p:sp>
        <p:nvSpPr>
          <p:cNvPr id="1414153" name="Line 9"/>
          <p:cNvSpPr>
            <a:spLocks noChangeShapeType="1"/>
          </p:cNvSpPr>
          <p:nvPr/>
        </p:nvSpPr>
        <p:spPr bwMode="auto">
          <a:xfrm flipV="1">
            <a:off x="7210425" y="1550988"/>
            <a:ext cx="534988" cy="2317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5" name="Rectangle 10"/>
          <p:cNvSpPr>
            <a:spLocks noChangeArrowheads="1"/>
          </p:cNvSpPr>
          <p:nvPr/>
        </p:nvSpPr>
        <p:spPr bwMode="auto">
          <a:xfrm>
            <a:off x="4403725" y="4364038"/>
            <a:ext cx="1673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attributes of</a:t>
            </a:r>
          </a:p>
          <a:p>
            <a:pPr algn="l">
              <a:lnSpc>
                <a:spcPct val="8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relationship</a:t>
            </a:r>
            <a:endParaRPr lang="fr-BE" altLang="en-US" sz="2000" i="1">
              <a:solidFill>
                <a:schemeClr val="tx2"/>
              </a:solidFill>
              <a:effectLst/>
              <a:latin typeface="Comic Sans MS" pitchFamily="66" charset="0"/>
            </a:endParaRPr>
          </a:p>
        </p:txBody>
      </p:sp>
      <p:sp>
        <p:nvSpPr>
          <p:cNvPr id="9226" name="Rectangle 12"/>
          <p:cNvSpPr>
            <a:spLocks noChangeArrowheads="1"/>
          </p:cNvSpPr>
          <p:nvPr/>
        </p:nvSpPr>
        <p:spPr bwMode="auto">
          <a:xfrm>
            <a:off x="3460750" y="1266825"/>
            <a:ext cx="22923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binary relationship</a:t>
            </a:r>
            <a:endParaRPr lang="fr-BE" altLang="en-US" sz="2000" i="1">
              <a:solidFill>
                <a:schemeClr val="tx2"/>
              </a:solidFill>
              <a:effectLst/>
              <a:latin typeface="Comic Sans MS" pitchFamily="66" charset="0"/>
            </a:endParaRPr>
          </a:p>
        </p:txBody>
      </p:sp>
      <p:sp>
        <p:nvSpPr>
          <p:cNvPr id="1414157" name="Line 13"/>
          <p:cNvSpPr>
            <a:spLocks noChangeShapeType="1"/>
          </p:cNvSpPr>
          <p:nvPr/>
        </p:nvSpPr>
        <p:spPr bwMode="auto">
          <a:xfrm flipH="1" flipV="1">
            <a:off x="2166938" y="1487488"/>
            <a:ext cx="490537" cy="404812"/>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28" name="Rectangle 14"/>
          <p:cNvSpPr>
            <a:spLocks noChangeArrowheads="1"/>
          </p:cNvSpPr>
          <p:nvPr/>
        </p:nvSpPr>
        <p:spPr bwMode="auto">
          <a:xfrm>
            <a:off x="2460625" y="5005388"/>
            <a:ext cx="42989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A meeting invites at least 1 up to</a:t>
            </a:r>
          </a:p>
          <a:p>
            <a:pPr algn="l">
              <a:lnSpc>
                <a:spcPct val="7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an arbitrary number of participants</a:t>
            </a:r>
          </a:p>
        </p:txBody>
      </p:sp>
      <p:sp>
        <p:nvSpPr>
          <p:cNvPr id="9229" name="Rectangle 15"/>
          <p:cNvSpPr>
            <a:spLocks noChangeArrowheads="1"/>
          </p:cNvSpPr>
          <p:nvPr/>
        </p:nvSpPr>
        <p:spPr bwMode="auto">
          <a:xfrm>
            <a:off x="1670050" y="1152525"/>
            <a:ext cx="1141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40000"/>
              </a:spcBef>
              <a:buClr>
                <a:schemeClr val="tx2"/>
              </a:buClr>
              <a:buSzPct val="70000"/>
              <a:buFont typeface="Wingdings" pitchFamily="2" charset="2"/>
              <a:buNone/>
            </a:pPr>
            <a:r>
              <a:rPr lang="fr-BE" altLang="en-US" sz="1800" i="1">
                <a:solidFill>
                  <a:schemeClr val="tx2"/>
                </a:solidFill>
                <a:effectLst/>
                <a:latin typeface="Comic Sans MS" pitchFamily="66" charset="0"/>
              </a:rPr>
              <a:t>role</a:t>
            </a:r>
            <a:endParaRPr lang="fr-BE" altLang="en-US" sz="2000" i="1">
              <a:solidFill>
                <a:schemeClr val="tx2"/>
              </a:solidFill>
              <a:effectLst/>
              <a:latin typeface="Comic Sans MS" pitchFamily="66" charset="0"/>
            </a:endParaRPr>
          </a:p>
        </p:txBody>
      </p:sp>
      <p:sp>
        <p:nvSpPr>
          <p:cNvPr id="1414160" name="Line 16"/>
          <p:cNvSpPr>
            <a:spLocks noChangeShapeType="1"/>
          </p:cNvSpPr>
          <p:nvPr/>
        </p:nvSpPr>
        <p:spPr bwMode="auto">
          <a:xfrm flipV="1">
            <a:off x="4483100" y="1597025"/>
            <a:ext cx="520700" cy="2746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9231" name="Rectangle 18"/>
          <p:cNvSpPr>
            <a:spLocks noChangeArrowheads="1"/>
          </p:cNvSpPr>
          <p:nvPr/>
        </p:nvSpPr>
        <p:spPr bwMode="auto">
          <a:xfrm>
            <a:off x="25400" y="1498600"/>
            <a:ext cx="1744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specialization</a:t>
            </a:r>
            <a:endParaRPr lang="fr-BE" altLang="en-US" sz="2000" i="1">
              <a:solidFill>
                <a:schemeClr val="tx2"/>
              </a:solidFill>
              <a:effectLst/>
              <a:latin typeface="Comic Sans MS" pitchFamily="66" charset="0"/>
            </a:endParaRPr>
          </a:p>
        </p:txBody>
      </p:sp>
      <p:sp>
        <p:nvSpPr>
          <p:cNvPr id="1414163" name="Freeform 19"/>
          <p:cNvSpPr>
            <a:spLocks/>
          </p:cNvSpPr>
          <p:nvPr/>
        </p:nvSpPr>
        <p:spPr bwMode="auto">
          <a:xfrm>
            <a:off x="514350" y="1878013"/>
            <a:ext cx="711200" cy="1660525"/>
          </a:xfrm>
          <a:custGeom>
            <a:avLst/>
            <a:gdLst/>
            <a:ahLst/>
            <a:cxnLst>
              <a:cxn ang="0">
                <a:pos x="30" y="0"/>
              </a:cxn>
              <a:cxn ang="0">
                <a:pos x="30" y="464"/>
              </a:cxn>
              <a:cxn ang="0">
                <a:pos x="212" y="946"/>
              </a:cxn>
              <a:cxn ang="0">
                <a:pos x="448" y="1046"/>
              </a:cxn>
            </a:cxnLst>
            <a:rect l="0" t="0" r="r" b="b"/>
            <a:pathLst>
              <a:path w="448" h="1046">
                <a:moveTo>
                  <a:pt x="30" y="0"/>
                </a:moveTo>
                <a:cubicBezTo>
                  <a:pt x="15" y="153"/>
                  <a:pt x="0" y="306"/>
                  <a:pt x="30" y="464"/>
                </a:cubicBezTo>
                <a:cubicBezTo>
                  <a:pt x="60" y="622"/>
                  <a:pt x="142" y="849"/>
                  <a:pt x="212" y="946"/>
                </a:cubicBezTo>
                <a:cubicBezTo>
                  <a:pt x="282" y="1043"/>
                  <a:pt x="365" y="1044"/>
                  <a:pt x="448" y="1046"/>
                </a:cubicBezTo>
              </a:path>
            </a:pathLst>
          </a:custGeom>
          <a:noFill/>
          <a:ln w="12700" cap="flat" cmpd="sng">
            <a:solidFill>
              <a:schemeClr val="tx2"/>
            </a:solidFill>
            <a:prstDash val="dash"/>
            <a:round/>
            <a:headEnd/>
            <a:tailEnd/>
          </a:ln>
          <a:effectLst/>
        </p:spPr>
        <p:txBody>
          <a:bodyPr wrap="none" anchor="ctr">
            <a:spAutoFit/>
          </a:bodyPr>
          <a:lstStyle/>
          <a:p>
            <a:pPr>
              <a:defRPr/>
            </a:pPr>
            <a:endParaRPr lang="en-GB"/>
          </a:p>
        </p:txBody>
      </p:sp>
      <p:sp>
        <p:nvSpPr>
          <p:cNvPr id="1414164" name="Oval 20"/>
          <p:cNvSpPr>
            <a:spLocks noChangeArrowheads="1"/>
          </p:cNvSpPr>
          <p:nvPr/>
        </p:nvSpPr>
        <p:spPr bwMode="auto">
          <a:xfrm>
            <a:off x="2481263" y="2166938"/>
            <a:ext cx="490537" cy="288925"/>
          </a:xfrm>
          <a:prstGeom prst="ellipse">
            <a:avLst/>
          </a:prstGeom>
          <a:noFill/>
          <a:ln w="12700">
            <a:solidFill>
              <a:schemeClr val="tx2"/>
            </a:solidFill>
            <a:prstDash val="dashDot"/>
            <a:round/>
            <a:headEnd/>
            <a:tailEnd/>
          </a:ln>
          <a:effectLst/>
        </p:spPr>
        <p:txBody>
          <a:bodyPr wrap="none" anchor="ctr">
            <a:spAutoFit/>
          </a:bodyPr>
          <a:lstStyle/>
          <a:p>
            <a:pPr>
              <a:defRPr/>
            </a:pPr>
            <a:endParaRPr lang="en-GB">
              <a:effectLst>
                <a:outerShdw blurRad="38100" dist="38100" dir="2700000" algn="tl">
                  <a:srgbClr val="000000"/>
                </a:outerShdw>
              </a:effectLst>
            </a:endParaRPr>
          </a:p>
        </p:txBody>
      </p:sp>
      <p:sp>
        <p:nvSpPr>
          <p:cNvPr id="1414165" name="Line 21"/>
          <p:cNvSpPr>
            <a:spLocks noChangeShapeType="1"/>
          </p:cNvSpPr>
          <p:nvPr/>
        </p:nvSpPr>
        <p:spPr bwMode="auto">
          <a:xfrm flipH="1" flipV="1">
            <a:off x="2751138" y="2419350"/>
            <a:ext cx="1038225" cy="26701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14166" name="Rectangle 22"/>
          <p:cNvSpPr>
            <a:spLocks noChangeArrowheads="1"/>
          </p:cNvSpPr>
          <p:nvPr/>
        </p:nvSpPr>
        <p:spPr bwMode="auto">
          <a:xfrm>
            <a:off x="376238" y="5630863"/>
            <a:ext cx="8050212" cy="711200"/>
          </a:xfrm>
          <a:prstGeom prst="rect">
            <a:avLst/>
          </a:prstGeom>
          <a:noFill/>
          <a:ln w="9525">
            <a:noFill/>
            <a:miter lim="800000"/>
            <a:headEnd/>
            <a:tailEnd/>
          </a:ln>
          <a:effectLst/>
        </p:spPr>
        <p:txBody>
          <a:bodyPr lIns="92075" tIns="46038" rIns="92075" bIns="46038" anchor="ctr" anchorCtr="1"/>
          <a:lstStyle/>
          <a:p>
            <a:pPr marL="342900" indent="-342900" algn="l">
              <a:spcBef>
                <a:spcPct val="10000"/>
              </a:spcBef>
              <a:buClr>
                <a:schemeClr val="tx2"/>
              </a:buClr>
              <a:buSzPct val="70000"/>
              <a:buFont typeface="Wingdings" pitchFamily="2" charset="2"/>
              <a:buNone/>
              <a:defRPr/>
            </a:pPr>
            <a:r>
              <a:rPr lang="fr-BE" sz="2000">
                <a:solidFill>
                  <a:srgbClr val="009999"/>
                </a:solidFill>
                <a:effectLst/>
                <a:latin typeface="Comic Sans MS" pitchFamily="66" charset="0"/>
              </a:rPr>
              <a:t>Multiplicities may capture </a:t>
            </a:r>
            <a:r>
              <a:rPr lang="fr-BE" sz="2000" i="1">
                <a:solidFill>
                  <a:srgbClr val="009999"/>
                </a:solidFill>
                <a:effectLst/>
                <a:latin typeface="Comic Sans MS" pitchFamily="66" charset="0"/>
              </a:rPr>
              <a:t>requirements</a:t>
            </a:r>
            <a:r>
              <a:rPr lang="fr-BE" sz="2000">
                <a:solidFill>
                  <a:srgbClr val="009999"/>
                </a:solidFill>
                <a:effectLst/>
                <a:latin typeface="Comic Sans MS" pitchFamily="66" charset="0"/>
              </a:rPr>
              <a:t> </a:t>
            </a:r>
            <a:r>
              <a:rPr lang="fr-BE" sz="2000">
                <a:solidFill>
                  <a:srgbClr val="009999"/>
                </a:solidFill>
                <a:effectLst>
                  <a:outerShdw blurRad="38100" dist="38100" dir="2700000" algn="tl">
                    <a:srgbClr val="000000"/>
                  </a:outerShdw>
                </a:effectLst>
                <a:latin typeface="Comic Sans MS" pitchFamily="66" charset="0"/>
              </a:rPr>
              <a:t>or</a:t>
            </a:r>
            <a:r>
              <a:rPr lang="fr-BE" sz="2000">
                <a:solidFill>
                  <a:srgbClr val="009999"/>
                </a:solidFill>
                <a:effectLst/>
                <a:latin typeface="Comic Sans MS" pitchFamily="66" charset="0"/>
              </a:rPr>
              <a:t> </a:t>
            </a:r>
            <a:r>
              <a:rPr lang="fr-BE" sz="2000" i="1">
                <a:solidFill>
                  <a:srgbClr val="009999"/>
                </a:solidFill>
                <a:effectLst/>
                <a:latin typeface="Comic Sans MS" pitchFamily="66" charset="0"/>
              </a:rPr>
              <a:t>domain properties</a:t>
            </a:r>
            <a:endParaRPr lang="fr-BE" sz="2000">
              <a:solidFill>
                <a:srgbClr val="009999"/>
              </a:solidFill>
              <a:effectLst/>
              <a:latin typeface="Comic Sans MS" pitchFamily="66" charset="0"/>
            </a:endParaRPr>
          </a:p>
          <a:p>
            <a:pPr marL="342900" indent="-342900" algn="l">
              <a:spcBef>
                <a:spcPct val="10000"/>
              </a:spcBef>
              <a:buClr>
                <a:schemeClr val="tx2"/>
              </a:buClr>
              <a:buSzPct val="70000"/>
              <a:buFont typeface="Wingdings" pitchFamily="2" charset="2"/>
              <a:buNone/>
              <a:defRPr/>
            </a:pPr>
            <a:r>
              <a:rPr lang="fr-BE" sz="2000">
                <a:solidFill>
                  <a:srgbClr val="009999"/>
                </a:solidFill>
                <a:effectLst/>
                <a:latin typeface="Comic Sans MS" pitchFamily="66" charset="0"/>
              </a:rPr>
              <a:t> </a:t>
            </a:r>
            <a:r>
              <a:rPr lang="en-US" sz="2200" b="1">
                <a:solidFill>
                  <a:schemeClr val="tx2"/>
                </a:solidFill>
                <a:effectLst/>
                <a:latin typeface="Wingdings" pitchFamily="2" charset="2"/>
              </a:rPr>
              <a:t>L</a:t>
            </a:r>
            <a:r>
              <a:rPr lang="fr-BE" sz="2000">
                <a:solidFill>
                  <a:srgbClr val="009999"/>
                </a:solidFill>
                <a:effectLst/>
                <a:latin typeface="Comic Sans MS" pitchFamily="66" charset="0"/>
              </a:rPr>
              <a:t>  No distinction between prescriptive &amp; descriptive</a:t>
            </a:r>
          </a:p>
        </p:txBody>
      </p:sp>
      <p:sp>
        <p:nvSpPr>
          <p:cNvPr id="1414167" name="Freeform 23"/>
          <p:cNvSpPr>
            <a:spLocks/>
          </p:cNvSpPr>
          <p:nvPr/>
        </p:nvSpPr>
        <p:spPr bwMode="auto">
          <a:xfrm>
            <a:off x="5367338" y="3665538"/>
            <a:ext cx="317500" cy="620712"/>
          </a:xfrm>
          <a:custGeom>
            <a:avLst/>
            <a:gdLst/>
            <a:ahLst/>
            <a:cxnLst>
              <a:cxn ang="0">
                <a:pos x="0" y="0"/>
              </a:cxn>
              <a:cxn ang="0">
                <a:pos x="200" y="91"/>
              </a:cxn>
              <a:cxn ang="0">
                <a:pos x="110" y="491"/>
              </a:cxn>
            </a:cxnLst>
            <a:rect l="0" t="0" r="r" b="b"/>
            <a:pathLst>
              <a:path w="218" h="491">
                <a:moveTo>
                  <a:pt x="0" y="0"/>
                </a:moveTo>
                <a:cubicBezTo>
                  <a:pt x="91" y="4"/>
                  <a:pt x="182" y="9"/>
                  <a:pt x="200" y="91"/>
                </a:cubicBezTo>
                <a:cubicBezTo>
                  <a:pt x="218" y="173"/>
                  <a:pt x="164" y="332"/>
                  <a:pt x="110" y="491"/>
                </a:cubicBezTo>
              </a:path>
            </a:pathLst>
          </a:custGeom>
          <a:noFill/>
          <a:ln w="12700" cap="flat" cmpd="sng">
            <a:solidFill>
              <a:schemeClr val="tx2"/>
            </a:solidFill>
            <a:prstDash val="lgDash"/>
            <a:round/>
            <a:headEnd/>
            <a:tailEnd/>
          </a:ln>
          <a:effectLst/>
        </p:spPr>
        <p:txBody>
          <a:bodyPr anchor="ctr">
            <a:spAutoFit/>
          </a:bodyPr>
          <a:lstStyle/>
          <a:p>
            <a:pPr>
              <a:defRPr/>
            </a:pPr>
            <a:endParaRPr lang="en-GB"/>
          </a:p>
        </p:txBody>
      </p:sp>
      <p:sp>
        <p:nvSpPr>
          <p:cNvPr id="2" name="Slide Number Placeholder 1"/>
          <p:cNvSpPr>
            <a:spLocks noGrp="1"/>
          </p:cNvSpPr>
          <p:nvPr>
            <p:ph type="sldNum" sz="quarter" idx="12"/>
          </p:nvPr>
        </p:nvSpPr>
        <p:spPr/>
        <p:txBody>
          <a:bodyPr/>
          <a:lstStyle/>
          <a:p>
            <a:fld id="{83AFD23C-4B78-4169-855B-DEB36BCAA18E}" type="slidenum">
              <a:rPr lang="en-MY" smtClean="0"/>
              <a:pPr/>
              <a:t>27</a:t>
            </a:fld>
            <a:endParaRPr lang="en-MY"/>
          </a:p>
        </p:txBody>
      </p:sp>
    </p:spTree>
    <p:extLst>
      <p:ext uri="{BB962C8B-B14F-4D97-AF65-F5344CB8AC3E}">
        <p14:creationId xmlns:p14="http://schemas.microsoft.com/office/powerpoint/2010/main" val="3272019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a:xfrm>
            <a:off x="1066800" y="381000"/>
            <a:ext cx="7758113" cy="762000"/>
          </a:xfrm>
        </p:spPr>
        <p:txBody>
          <a:bodyPr>
            <a:normAutofit fontScale="90000"/>
          </a:bodyPr>
          <a:lstStyle/>
          <a:p>
            <a:pPr>
              <a:defRPr/>
            </a:pPr>
            <a:r>
              <a:rPr kumimoji="0" lang="en-US" dirty="0"/>
              <a:t>Information flows:  </a:t>
            </a:r>
            <a:br>
              <a:rPr kumimoji="0" lang="en-US" dirty="0"/>
            </a:br>
            <a:r>
              <a:rPr kumimoji="0" lang="en-US" dirty="0"/>
              <a:t>data flow diagrams (DFD)</a:t>
            </a:r>
            <a:endParaRPr kumimoji="0" lang="en-US" sz="2500" dirty="0">
              <a:effectLst>
                <a:outerShdw blurRad="38100" dist="38100" dir="2700000" algn="tl">
                  <a:srgbClr val="000000"/>
                </a:outerShdw>
              </a:effectLst>
            </a:endParaRPr>
          </a:p>
        </p:txBody>
      </p:sp>
      <p:sp>
        <p:nvSpPr>
          <p:cNvPr id="1421315" name="Rectangle 3"/>
          <p:cNvSpPr>
            <a:spLocks noGrp="1" noChangeArrowheads="1"/>
          </p:cNvSpPr>
          <p:nvPr>
            <p:ph idx="1"/>
          </p:nvPr>
        </p:nvSpPr>
        <p:spPr>
          <a:xfrm>
            <a:off x="304800" y="1447800"/>
            <a:ext cx="7762081" cy="4953000"/>
          </a:xfrm>
        </p:spPr>
        <p:txBody>
          <a:bodyPr>
            <a:normAutofit/>
          </a:bodyPr>
          <a:lstStyle/>
          <a:p>
            <a:pPr>
              <a:defRPr/>
            </a:pPr>
            <a:r>
              <a:rPr lang="en-US" dirty="0"/>
              <a:t>- Capture </a:t>
            </a:r>
            <a:r>
              <a:rPr lang="en-US" dirty="0">
                <a:solidFill>
                  <a:srgbClr val="00B0F0"/>
                </a:solidFill>
              </a:rPr>
              <a:t>system operations </a:t>
            </a:r>
            <a:r>
              <a:rPr lang="en-US" dirty="0"/>
              <a:t>linked by </a:t>
            </a:r>
            <a:r>
              <a:rPr lang="en-US" dirty="0">
                <a:solidFill>
                  <a:srgbClr val="00B0F0"/>
                </a:solidFill>
              </a:rPr>
              <a:t>data dependencies </a:t>
            </a:r>
          </a:p>
          <a:p>
            <a:pPr>
              <a:defRPr/>
            </a:pPr>
            <a:r>
              <a:rPr lang="en-US" dirty="0"/>
              <a:t>         </a:t>
            </a:r>
            <a:r>
              <a:rPr lang="en-US" dirty="0">
                <a:sym typeface="Wingdings" panose="05000000000000000000" pitchFamily="2" charset="2"/>
              </a:rPr>
              <a:t></a:t>
            </a:r>
            <a:r>
              <a:rPr lang="en-US" dirty="0"/>
              <a:t>  Refer to Chapter 3 and SAD course. </a:t>
            </a:r>
          </a:p>
          <a:p>
            <a:pPr>
              <a:lnSpc>
                <a:spcPct val="130000"/>
              </a:lnSpc>
              <a:defRPr/>
            </a:pPr>
            <a:r>
              <a:rPr lang="en-US" dirty="0">
                <a:solidFill>
                  <a:srgbClr val="FF00FF"/>
                </a:solidFill>
              </a:rPr>
              <a:t>Operation/ Process</a:t>
            </a:r>
            <a:r>
              <a:rPr lang="en-US" dirty="0"/>
              <a:t> =  data transformation activity</a:t>
            </a:r>
          </a:p>
          <a:p>
            <a:pPr>
              <a:lnSpc>
                <a:spcPct val="130000"/>
              </a:lnSpc>
              <a:defRPr/>
            </a:pPr>
            <a:r>
              <a:rPr lang="en-US" dirty="0">
                <a:solidFill>
                  <a:srgbClr val="FF00FF"/>
                </a:solidFill>
              </a:rPr>
              <a:t>Input, output links </a:t>
            </a:r>
            <a:r>
              <a:rPr lang="en-US" dirty="0"/>
              <a:t>=  data flows</a:t>
            </a:r>
          </a:p>
          <a:p>
            <a:pPr lvl="1">
              <a:defRPr/>
            </a:pPr>
            <a:r>
              <a:rPr lang="en-US" dirty="0"/>
              <a:t>operation needs data flowing </a:t>
            </a:r>
            <a:r>
              <a:rPr lang="en-US" i="1" dirty="0"/>
              <a:t>in</a:t>
            </a:r>
            <a:r>
              <a:rPr lang="en-US" dirty="0"/>
              <a:t> to produce data flowing </a:t>
            </a:r>
            <a:r>
              <a:rPr lang="en-US" i="1" dirty="0"/>
              <a:t>out</a:t>
            </a:r>
            <a:r>
              <a:rPr lang="en-US" dirty="0"/>
              <a:t> </a:t>
            </a:r>
          </a:p>
          <a:p>
            <a:pPr lvl="1">
              <a:lnSpc>
                <a:spcPct val="100000"/>
              </a:lnSpc>
              <a:buFontTx/>
              <a:buNone/>
              <a:defRPr/>
            </a:pPr>
            <a:r>
              <a:rPr lang="en-US" dirty="0"/>
              <a:t>   (</a:t>
            </a:r>
            <a:r>
              <a:rPr lang="en-US" b="1" dirty="0">
                <a:latin typeface="Symbol" pitchFamily="18" charset="2"/>
              </a:rPr>
              <a:t>¹</a:t>
            </a:r>
            <a:r>
              <a:rPr lang="en-US" dirty="0"/>
              <a:t> control flow !)</a:t>
            </a:r>
          </a:p>
          <a:p>
            <a:pPr>
              <a:lnSpc>
                <a:spcPct val="120000"/>
              </a:lnSpc>
              <a:defRPr/>
            </a:pPr>
            <a:r>
              <a:rPr lang="en-US" dirty="0">
                <a:solidFill>
                  <a:srgbClr val="FF00FF"/>
                </a:solidFill>
              </a:rPr>
              <a:t>Data transformation </a:t>
            </a:r>
            <a:r>
              <a:rPr lang="en-US" dirty="0"/>
              <a:t>rule to be specified ...</a:t>
            </a:r>
          </a:p>
          <a:p>
            <a:pPr lvl="1">
              <a:lnSpc>
                <a:spcPct val="100000"/>
              </a:lnSpc>
              <a:defRPr/>
            </a:pPr>
            <a:r>
              <a:rPr lang="en-US" dirty="0"/>
              <a:t>in annotation  (structured NL) </a:t>
            </a:r>
          </a:p>
          <a:p>
            <a:pPr lvl="1">
              <a:lnSpc>
                <a:spcPct val="100000"/>
              </a:lnSpc>
              <a:defRPr/>
            </a:pPr>
            <a:r>
              <a:rPr lang="en-US" dirty="0">
                <a:effectLst>
                  <a:outerShdw blurRad="38100" dist="38100" dir="2700000" algn="tl">
                    <a:srgbClr val="000000"/>
                  </a:outerShdw>
                </a:effectLst>
              </a:rPr>
              <a:t>or</a:t>
            </a:r>
            <a:r>
              <a:rPr lang="en-US" dirty="0"/>
              <a:t> in another DFD  (operation refinement, cf. SADT)</a:t>
            </a:r>
          </a:p>
          <a:p>
            <a:pPr>
              <a:lnSpc>
                <a:spcPct val="130000"/>
              </a:lnSpc>
              <a:defRPr/>
            </a:pPr>
            <a:r>
              <a:rPr lang="en-US" dirty="0">
                <a:solidFill>
                  <a:srgbClr val="FF00FF"/>
                </a:solidFill>
              </a:rPr>
              <a:t>System components, data repositories </a:t>
            </a:r>
            <a:r>
              <a:rPr lang="en-US" dirty="0"/>
              <a:t>=  origins, ends of flow </a:t>
            </a:r>
          </a:p>
          <a:p>
            <a:pPr>
              <a:lnSpc>
                <a:spcPct val="120000"/>
              </a:lnSpc>
              <a:defRPr/>
            </a:pPr>
            <a:r>
              <a:rPr lang="fr-BE" dirty="0" err="1"/>
              <a:t>Consistency</a:t>
            </a:r>
            <a:r>
              <a:rPr lang="fr-BE" dirty="0"/>
              <a:t>/</a:t>
            </a:r>
            <a:r>
              <a:rPr lang="fr-BE" dirty="0" err="1"/>
              <a:t>completeness</a:t>
            </a:r>
            <a:r>
              <a:rPr lang="fr-BE" dirty="0"/>
              <a:t> </a:t>
            </a:r>
            <a:r>
              <a:rPr lang="fr-BE" dirty="0" err="1"/>
              <a:t>rules</a:t>
            </a:r>
            <a:r>
              <a:rPr lang="fr-BE" dirty="0"/>
              <a:t> </a:t>
            </a:r>
            <a:r>
              <a:rPr lang="fr-BE" dirty="0" err="1"/>
              <a:t>checkable</a:t>
            </a:r>
            <a:r>
              <a:rPr lang="fr-BE" dirty="0"/>
              <a:t> by </a:t>
            </a:r>
            <a:r>
              <a:rPr lang="fr-BE" dirty="0" err="1"/>
              <a:t>tools</a:t>
            </a:r>
            <a:r>
              <a:rPr lang="fr-BE" dirty="0"/>
              <a:t>, cf. SADT</a:t>
            </a:r>
            <a:endParaRPr lang="en-US" dirty="0"/>
          </a:p>
        </p:txBody>
      </p:sp>
      <p:pic>
        <p:nvPicPr>
          <p:cNvPr id="3789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325" y="147638"/>
            <a:ext cx="519113"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28</a:t>
            </a:fld>
            <a:endParaRPr lang="en-MY"/>
          </a:p>
        </p:txBody>
      </p:sp>
      <p:sp>
        <p:nvSpPr>
          <p:cNvPr id="6" name="Oval 5"/>
          <p:cNvSpPr/>
          <p:nvPr/>
        </p:nvSpPr>
        <p:spPr>
          <a:xfrm>
            <a:off x="-34636" y="1163782"/>
            <a:ext cx="7696200" cy="1219199"/>
          </a:xfrm>
          <a:prstGeom prst="ellipse">
            <a:avLst/>
          </a:prstGeom>
          <a:noFill/>
          <a:ln>
            <a:solidFill>
              <a:srgbClr val="FF00FF"/>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97996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a:xfrm>
            <a:off x="1200150" y="228600"/>
            <a:ext cx="7758113" cy="762000"/>
          </a:xfrm>
        </p:spPr>
        <p:txBody>
          <a:bodyPr>
            <a:normAutofit fontScale="90000"/>
          </a:bodyPr>
          <a:lstStyle/>
          <a:p>
            <a:pPr>
              <a:defRPr/>
            </a:pPr>
            <a:r>
              <a:rPr kumimoji="0" lang="en-US" dirty="0"/>
              <a:t>Data flow diagram: example</a:t>
            </a:r>
            <a:endParaRPr kumimoji="0" lang="en-US" sz="2500" dirty="0">
              <a:effectLst>
                <a:outerShdw blurRad="38100" dist="38100" dir="2700000" algn="tl">
                  <a:srgbClr val="000000"/>
                </a:outerShdw>
              </a:effectLst>
            </a:endParaRPr>
          </a:p>
        </p:txBody>
      </p:sp>
      <p:pic>
        <p:nvPicPr>
          <p:cNvPr id="3891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75" y="230188"/>
            <a:ext cx="1060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16" name="Group 20"/>
          <p:cNvGrpSpPr>
            <a:grpSpLocks/>
          </p:cNvGrpSpPr>
          <p:nvPr/>
        </p:nvGrpSpPr>
        <p:grpSpPr bwMode="auto">
          <a:xfrm>
            <a:off x="1898650" y="3211513"/>
            <a:ext cx="1384300" cy="254000"/>
            <a:chOff x="1156" y="1769"/>
            <a:chExt cx="891" cy="115"/>
          </a:xfrm>
        </p:grpSpPr>
        <p:sp>
          <p:nvSpPr>
            <p:cNvPr id="1432594" name="Line 18"/>
            <p:cNvSpPr>
              <a:spLocks noChangeShapeType="1"/>
            </p:cNvSpPr>
            <p:nvPr/>
          </p:nvSpPr>
          <p:spPr bwMode="auto">
            <a:xfrm flipV="1">
              <a:off x="1156" y="1826"/>
              <a:ext cx="782" cy="53"/>
            </a:xfrm>
            <a:prstGeom prst="line">
              <a:avLst/>
            </a:prstGeom>
            <a:noFill/>
            <a:ln w="20638">
              <a:solidFill>
                <a:srgbClr val="000000"/>
              </a:solidFill>
              <a:round/>
              <a:headEnd/>
              <a:tailEnd/>
            </a:ln>
          </p:spPr>
          <p:txBody>
            <a:bodyPr/>
            <a:lstStyle/>
            <a:p>
              <a:pPr>
                <a:defRPr/>
              </a:pPr>
              <a:endParaRPr lang="en-GB"/>
            </a:p>
          </p:txBody>
        </p:sp>
        <p:sp>
          <p:nvSpPr>
            <p:cNvPr id="1432595" name="Freeform 19"/>
            <p:cNvSpPr>
              <a:spLocks/>
            </p:cNvSpPr>
            <p:nvPr/>
          </p:nvSpPr>
          <p:spPr bwMode="auto">
            <a:xfrm>
              <a:off x="1932" y="1769"/>
              <a:ext cx="115" cy="115"/>
            </a:xfrm>
            <a:custGeom>
              <a:avLst/>
              <a:gdLst/>
              <a:ahLst/>
              <a:cxnLst>
                <a:cxn ang="0">
                  <a:pos x="8" y="115"/>
                </a:cxn>
                <a:cxn ang="0">
                  <a:pos x="115" y="49"/>
                </a:cxn>
                <a:cxn ang="0">
                  <a:pos x="0" y="0"/>
                </a:cxn>
                <a:cxn ang="0">
                  <a:pos x="8" y="115"/>
                </a:cxn>
              </a:cxnLst>
              <a:rect l="0" t="0" r="r" b="b"/>
              <a:pathLst>
                <a:path w="115" h="115">
                  <a:moveTo>
                    <a:pt x="8" y="115"/>
                  </a:moveTo>
                  <a:lnTo>
                    <a:pt x="115" y="49"/>
                  </a:lnTo>
                  <a:lnTo>
                    <a:pt x="0" y="0"/>
                  </a:lnTo>
                  <a:lnTo>
                    <a:pt x="8" y="115"/>
                  </a:lnTo>
                  <a:close/>
                </a:path>
              </a:pathLst>
            </a:custGeom>
            <a:solidFill>
              <a:srgbClr val="000000"/>
            </a:solidFill>
            <a:ln w="9525">
              <a:noFill/>
              <a:round/>
              <a:headEnd/>
              <a:tailEnd/>
            </a:ln>
          </p:spPr>
          <p:txBody>
            <a:bodyPr/>
            <a:lstStyle/>
            <a:p>
              <a:pPr>
                <a:defRPr/>
              </a:pPr>
              <a:endParaRPr lang="en-GB"/>
            </a:p>
          </p:txBody>
        </p:sp>
      </p:grpSp>
      <p:sp>
        <p:nvSpPr>
          <p:cNvPr id="1432597" name="Rectangle 21"/>
          <p:cNvSpPr>
            <a:spLocks noChangeArrowheads="1"/>
          </p:cNvSpPr>
          <p:nvPr/>
        </p:nvSpPr>
        <p:spPr bwMode="auto">
          <a:xfrm>
            <a:off x="828675" y="1965325"/>
            <a:ext cx="1057275" cy="419100"/>
          </a:xfrm>
          <a:prstGeom prst="rect">
            <a:avLst/>
          </a:prstGeom>
          <a:solidFill>
            <a:srgbClr val="DDDDDD"/>
          </a:solidFill>
          <a:ln w="15875">
            <a:solidFill>
              <a:srgbClr val="000000"/>
            </a:solidFill>
            <a:miter lim="800000"/>
            <a:headEnd/>
            <a:tailEnd/>
          </a:ln>
        </p:spPr>
        <p:txBody>
          <a:bodyPr/>
          <a:lstStyle/>
          <a:p>
            <a:pPr>
              <a:defRPr/>
            </a:pPr>
            <a:endParaRPr lang="en-GB">
              <a:effectLst>
                <a:outerShdw blurRad="38100" dist="38100" dir="2700000" algn="tl">
                  <a:srgbClr val="000000"/>
                </a:outerShdw>
              </a:effectLst>
            </a:endParaRPr>
          </a:p>
        </p:txBody>
      </p:sp>
      <p:sp>
        <p:nvSpPr>
          <p:cNvPr id="1432598" name="Rectangle 22"/>
          <p:cNvSpPr>
            <a:spLocks noChangeArrowheads="1"/>
          </p:cNvSpPr>
          <p:nvPr/>
        </p:nvSpPr>
        <p:spPr bwMode="auto">
          <a:xfrm>
            <a:off x="1014413" y="2055813"/>
            <a:ext cx="709612" cy="258762"/>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Initiator</a:t>
            </a:r>
            <a:endParaRPr lang="en-US">
              <a:effectLst>
                <a:outerShdw blurRad="38100" dist="38100" dir="2700000" algn="tl">
                  <a:srgbClr val="000000"/>
                </a:outerShdw>
              </a:effectLst>
            </a:endParaRPr>
          </a:p>
        </p:txBody>
      </p:sp>
      <p:grpSp>
        <p:nvGrpSpPr>
          <p:cNvPr id="38919" name="Group 25"/>
          <p:cNvGrpSpPr>
            <a:grpSpLocks/>
          </p:cNvGrpSpPr>
          <p:nvPr/>
        </p:nvGrpSpPr>
        <p:grpSpPr bwMode="auto">
          <a:xfrm>
            <a:off x="3763963" y="4246563"/>
            <a:ext cx="485775" cy="558800"/>
            <a:chOff x="2350" y="2421"/>
            <a:chExt cx="306" cy="352"/>
          </a:xfrm>
        </p:grpSpPr>
        <p:sp>
          <p:nvSpPr>
            <p:cNvPr id="1432599" name="Line 23"/>
            <p:cNvSpPr>
              <a:spLocks noChangeShapeType="1"/>
            </p:cNvSpPr>
            <p:nvPr/>
          </p:nvSpPr>
          <p:spPr bwMode="auto">
            <a:xfrm flipH="1" flipV="1">
              <a:off x="2350" y="2421"/>
              <a:ext cx="235" cy="270"/>
            </a:xfrm>
            <a:prstGeom prst="line">
              <a:avLst/>
            </a:prstGeom>
            <a:noFill/>
            <a:ln w="20638">
              <a:solidFill>
                <a:srgbClr val="000000"/>
              </a:solidFill>
              <a:round/>
              <a:headEnd/>
              <a:tailEnd/>
            </a:ln>
          </p:spPr>
          <p:txBody>
            <a:bodyPr/>
            <a:lstStyle/>
            <a:p>
              <a:pPr>
                <a:defRPr/>
              </a:pPr>
              <a:endParaRPr lang="en-GB"/>
            </a:p>
          </p:txBody>
        </p:sp>
        <p:sp>
          <p:nvSpPr>
            <p:cNvPr id="1432600" name="Freeform 24"/>
            <p:cNvSpPr>
              <a:spLocks/>
            </p:cNvSpPr>
            <p:nvPr/>
          </p:nvSpPr>
          <p:spPr bwMode="auto">
            <a:xfrm>
              <a:off x="2538" y="2651"/>
              <a:ext cx="118" cy="122"/>
            </a:xfrm>
            <a:custGeom>
              <a:avLst/>
              <a:gdLst/>
              <a:ahLst/>
              <a:cxnLst>
                <a:cxn ang="0">
                  <a:pos x="0" y="76"/>
                </a:cxn>
                <a:cxn ang="0">
                  <a:pos x="118" y="122"/>
                </a:cxn>
                <a:cxn ang="0">
                  <a:pos x="87" y="0"/>
                </a:cxn>
                <a:cxn ang="0">
                  <a:pos x="0" y="76"/>
                </a:cxn>
              </a:cxnLst>
              <a:rect l="0" t="0" r="r" b="b"/>
              <a:pathLst>
                <a:path w="118" h="122">
                  <a:moveTo>
                    <a:pt x="0" y="76"/>
                  </a:moveTo>
                  <a:lnTo>
                    <a:pt x="118" y="122"/>
                  </a:lnTo>
                  <a:lnTo>
                    <a:pt x="87" y="0"/>
                  </a:lnTo>
                  <a:lnTo>
                    <a:pt x="0" y="76"/>
                  </a:lnTo>
                  <a:close/>
                </a:path>
              </a:pathLst>
            </a:custGeom>
            <a:solidFill>
              <a:srgbClr val="000000"/>
            </a:solidFill>
            <a:ln w="9525">
              <a:noFill/>
              <a:round/>
              <a:headEnd/>
              <a:tailEnd/>
            </a:ln>
          </p:spPr>
          <p:txBody>
            <a:bodyPr/>
            <a:lstStyle/>
            <a:p>
              <a:pPr>
                <a:defRPr/>
              </a:pPr>
              <a:endParaRPr lang="en-GB"/>
            </a:p>
          </p:txBody>
        </p:sp>
      </p:grpSp>
      <p:sp>
        <p:nvSpPr>
          <p:cNvPr id="1432602" name="Oval 26"/>
          <p:cNvSpPr>
            <a:spLocks noChangeArrowheads="1"/>
          </p:cNvSpPr>
          <p:nvPr/>
        </p:nvSpPr>
        <p:spPr bwMode="auto">
          <a:xfrm>
            <a:off x="3252788" y="2887663"/>
            <a:ext cx="1282700" cy="657225"/>
          </a:xfrm>
          <a:prstGeom prst="ellipse">
            <a:avLst/>
          </a:prstGeom>
          <a:solidFill>
            <a:srgbClr val="DDDDDD"/>
          </a:solidFill>
          <a:ln w="15875">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2603" name="Rectangle 27"/>
          <p:cNvSpPr>
            <a:spLocks noChangeArrowheads="1"/>
          </p:cNvSpPr>
          <p:nvPr/>
        </p:nvSpPr>
        <p:spPr bwMode="auto">
          <a:xfrm>
            <a:off x="3268663" y="2925763"/>
            <a:ext cx="1284287" cy="523875"/>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04" name="Rectangle 28"/>
          <p:cNvSpPr>
            <a:spLocks noChangeArrowheads="1"/>
          </p:cNvSpPr>
          <p:nvPr/>
        </p:nvSpPr>
        <p:spPr bwMode="auto">
          <a:xfrm>
            <a:off x="3740150" y="2908300"/>
            <a:ext cx="360363"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Ask</a:t>
            </a:r>
            <a:endParaRPr lang="en-US">
              <a:effectLst>
                <a:outerShdw blurRad="38100" dist="38100" dir="2700000" algn="tl">
                  <a:srgbClr val="000000"/>
                </a:outerShdw>
              </a:effectLst>
            </a:endParaRPr>
          </a:p>
        </p:txBody>
      </p:sp>
      <p:sp>
        <p:nvSpPr>
          <p:cNvPr id="1432605" name="Rectangle 29"/>
          <p:cNvSpPr>
            <a:spLocks noChangeArrowheads="1"/>
          </p:cNvSpPr>
          <p:nvPr/>
        </p:nvSpPr>
        <p:spPr bwMode="auto">
          <a:xfrm>
            <a:off x="3378200" y="3154363"/>
            <a:ext cx="1093788" cy="258762"/>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grpSp>
        <p:nvGrpSpPr>
          <p:cNvPr id="38924" name="Group 32"/>
          <p:cNvGrpSpPr>
            <a:grpSpLocks/>
          </p:cNvGrpSpPr>
          <p:nvPr/>
        </p:nvGrpSpPr>
        <p:grpSpPr bwMode="auto">
          <a:xfrm>
            <a:off x="1130300" y="2379663"/>
            <a:ext cx="180975" cy="684212"/>
            <a:chOff x="691" y="1245"/>
            <a:chExt cx="114" cy="431"/>
          </a:xfrm>
        </p:grpSpPr>
        <p:sp>
          <p:nvSpPr>
            <p:cNvPr id="1432606" name="Line 30"/>
            <p:cNvSpPr>
              <a:spLocks noChangeShapeType="1"/>
            </p:cNvSpPr>
            <p:nvPr/>
          </p:nvSpPr>
          <p:spPr bwMode="auto">
            <a:xfrm>
              <a:off x="744" y="1245"/>
              <a:ext cx="5" cy="322"/>
            </a:xfrm>
            <a:prstGeom prst="line">
              <a:avLst/>
            </a:prstGeom>
            <a:noFill/>
            <a:ln w="20638">
              <a:solidFill>
                <a:srgbClr val="000000"/>
              </a:solidFill>
              <a:round/>
              <a:headEnd/>
              <a:tailEnd/>
            </a:ln>
          </p:spPr>
          <p:txBody>
            <a:bodyPr/>
            <a:lstStyle/>
            <a:p>
              <a:pPr>
                <a:defRPr/>
              </a:pPr>
              <a:endParaRPr lang="en-GB"/>
            </a:p>
          </p:txBody>
        </p:sp>
        <p:sp>
          <p:nvSpPr>
            <p:cNvPr id="1432607" name="Freeform 31"/>
            <p:cNvSpPr>
              <a:spLocks/>
            </p:cNvSpPr>
            <p:nvPr/>
          </p:nvSpPr>
          <p:spPr bwMode="auto">
            <a:xfrm>
              <a:off x="691" y="1563"/>
              <a:ext cx="114" cy="113"/>
            </a:xfrm>
            <a:custGeom>
              <a:avLst/>
              <a:gdLst/>
              <a:ahLst/>
              <a:cxnLst>
                <a:cxn ang="0">
                  <a:pos x="0" y="2"/>
                </a:cxn>
                <a:cxn ang="0">
                  <a:pos x="59" y="113"/>
                </a:cxn>
                <a:cxn ang="0">
                  <a:pos x="114" y="0"/>
                </a:cxn>
                <a:cxn ang="0">
                  <a:pos x="0" y="2"/>
                </a:cxn>
              </a:cxnLst>
              <a:rect l="0" t="0" r="r" b="b"/>
              <a:pathLst>
                <a:path w="114" h="113">
                  <a:moveTo>
                    <a:pt x="0" y="2"/>
                  </a:moveTo>
                  <a:lnTo>
                    <a:pt x="59" y="113"/>
                  </a:lnTo>
                  <a:lnTo>
                    <a:pt x="114" y="0"/>
                  </a:lnTo>
                  <a:lnTo>
                    <a:pt x="0" y="2"/>
                  </a:lnTo>
                  <a:close/>
                </a:path>
              </a:pathLst>
            </a:custGeom>
            <a:solidFill>
              <a:srgbClr val="000000"/>
            </a:solidFill>
            <a:ln w="9525">
              <a:noFill/>
              <a:round/>
              <a:headEnd/>
              <a:tailEnd/>
            </a:ln>
          </p:spPr>
          <p:txBody>
            <a:bodyPr/>
            <a:lstStyle/>
            <a:p>
              <a:pPr>
                <a:defRPr/>
              </a:pPr>
              <a:endParaRPr lang="en-GB"/>
            </a:p>
          </p:txBody>
        </p:sp>
      </p:grpSp>
      <p:sp>
        <p:nvSpPr>
          <p:cNvPr id="1432609" name="Rectangle 33"/>
          <p:cNvSpPr>
            <a:spLocks noChangeArrowheads="1"/>
          </p:cNvSpPr>
          <p:nvPr/>
        </p:nvSpPr>
        <p:spPr bwMode="auto">
          <a:xfrm>
            <a:off x="2714625" y="1947863"/>
            <a:ext cx="2006600" cy="565150"/>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grpSp>
        <p:nvGrpSpPr>
          <p:cNvPr id="38926" name="Group 99"/>
          <p:cNvGrpSpPr>
            <a:grpSpLocks/>
          </p:cNvGrpSpPr>
          <p:nvPr/>
        </p:nvGrpSpPr>
        <p:grpSpPr bwMode="auto">
          <a:xfrm>
            <a:off x="2873375" y="1816100"/>
            <a:ext cx="1046163" cy="760413"/>
            <a:chOff x="1888" y="926"/>
            <a:chExt cx="659" cy="479"/>
          </a:xfrm>
        </p:grpSpPr>
        <p:sp>
          <p:nvSpPr>
            <p:cNvPr id="1432610" name="Rectangle 34"/>
            <p:cNvSpPr>
              <a:spLocks noChangeArrowheads="1"/>
            </p:cNvSpPr>
            <p:nvPr/>
          </p:nvSpPr>
          <p:spPr bwMode="auto">
            <a:xfrm>
              <a:off x="1993" y="926"/>
              <a:ext cx="432" cy="1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copyOf</a:t>
              </a:r>
              <a:endParaRPr lang="en-US">
                <a:effectLst>
                  <a:outerShdw blurRad="38100" dist="38100" dir="2700000" algn="tl">
                    <a:srgbClr val="000000"/>
                  </a:outerShdw>
                </a:effectLst>
              </a:endParaRPr>
            </a:p>
          </p:txBody>
        </p:sp>
        <p:sp>
          <p:nvSpPr>
            <p:cNvPr id="1432611" name="Rectangle 35"/>
            <p:cNvSpPr>
              <a:spLocks noChangeArrowheads="1"/>
            </p:cNvSpPr>
            <p:nvPr/>
          </p:nvSpPr>
          <p:spPr bwMode="auto">
            <a:xfrm>
              <a:off x="1888" y="1079"/>
              <a:ext cx="659" cy="326"/>
            </a:xfrm>
            <a:prstGeom prst="rect">
              <a:avLst/>
            </a:prstGeom>
            <a:noFill/>
            <a:ln w="9525">
              <a:noFill/>
              <a:miter lim="800000"/>
              <a:headEnd/>
              <a:tailEnd/>
            </a:ln>
          </p:spPr>
          <p:txBody>
            <a:bodyPr wrap="none" lIns="0" tIns="0" rIns="0" bIns="0">
              <a:spAutoFit/>
            </a:bodyPr>
            <a:lstStyle/>
            <a:p>
              <a:pPr>
                <a:spcBef>
                  <a:spcPct val="0"/>
                </a:spcBef>
                <a:defRPr/>
              </a:pPr>
              <a:r>
                <a:rPr kumimoji="0" lang="en-US" sz="1700">
                  <a:solidFill>
                    <a:srgbClr val="000080"/>
                  </a:solidFill>
                  <a:effectLst/>
                  <a:latin typeface="Arial" pitchFamily="34" charset="0"/>
                </a:rPr>
                <a:t>constraints</a:t>
              </a:r>
            </a:p>
            <a:p>
              <a:pPr>
                <a:spcBef>
                  <a:spcPct val="0"/>
                </a:spcBef>
                <a:defRPr/>
              </a:pPr>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grpSp>
        <p:nvGrpSpPr>
          <p:cNvPr id="38927" name="Group 38"/>
          <p:cNvGrpSpPr>
            <a:grpSpLocks/>
          </p:cNvGrpSpPr>
          <p:nvPr/>
        </p:nvGrpSpPr>
        <p:grpSpPr bwMode="auto">
          <a:xfrm>
            <a:off x="8126413" y="2459038"/>
            <a:ext cx="182562" cy="1216025"/>
            <a:chOff x="5098" y="1295"/>
            <a:chExt cx="115" cy="766"/>
          </a:xfrm>
        </p:grpSpPr>
        <p:sp>
          <p:nvSpPr>
            <p:cNvPr id="1432612" name="Line 36"/>
            <p:cNvSpPr>
              <a:spLocks noChangeShapeType="1"/>
            </p:cNvSpPr>
            <p:nvPr/>
          </p:nvSpPr>
          <p:spPr bwMode="auto">
            <a:xfrm flipV="1">
              <a:off x="5150" y="1404"/>
              <a:ext cx="5" cy="657"/>
            </a:xfrm>
            <a:prstGeom prst="line">
              <a:avLst/>
            </a:prstGeom>
            <a:noFill/>
            <a:ln w="20638">
              <a:solidFill>
                <a:srgbClr val="000000"/>
              </a:solidFill>
              <a:round/>
              <a:headEnd/>
              <a:tailEnd/>
            </a:ln>
          </p:spPr>
          <p:txBody>
            <a:bodyPr/>
            <a:lstStyle/>
            <a:p>
              <a:pPr>
                <a:defRPr/>
              </a:pPr>
              <a:endParaRPr lang="en-GB"/>
            </a:p>
          </p:txBody>
        </p:sp>
        <p:sp>
          <p:nvSpPr>
            <p:cNvPr id="1432613" name="Freeform 37"/>
            <p:cNvSpPr>
              <a:spLocks/>
            </p:cNvSpPr>
            <p:nvPr/>
          </p:nvSpPr>
          <p:spPr bwMode="auto">
            <a:xfrm>
              <a:off x="5098" y="1295"/>
              <a:ext cx="115" cy="112"/>
            </a:xfrm>
            <a:custGeom>
              <a:avLst/>
              <a:gdLst/>
              <a:ahLst/>
              <a:cxnLst>
                <a:cxn ang="0">
                  <a:pos x="115" y="112"/>
                </a:cxn>
                <a:cxn ang="0">
                  <a:pos x="57" y="0"/>
                </a:cxn>
                <a:cxn ang="0">
                  <a:pos x="0" y="112"/>
                </a:cxn>
                <a:cxn ang="0">
                  <a:pos x="115" y="112"/>
                </a:cxn>
              </a:cxnLst>
              <a:rect l="0" t="0" r="r" b="b"/>
              <a:pathLst>
                <a:path w="115" h="112">
                  <a:moveTo>
                    <a:pt x="115" y="112"/>
                  </a:moveTo>
                  <a:lnTo>
                    <a:pt x="57" y="0"/>
                  </a:lnTo>
                  <a:lnTo>
                    <a:pt x="0" y="112"/>
                  </a:lnTo>
                  <a:lnTo>
                    <a:pt x="115" y="112"/>
                  </a:lnTo>
                  <a:close/>
                </a:path>
              </a:pathLst>
            </a:custGeom>
            <a:solidFill>
              <a:srgbClr val="000000"/>
            </a:solidFill>
            <a:ln w="9525">
              <a:noFill/>
              <a:round/>
              <a:headEnd/>
              <a:tailEnd/>
            </a:ln>
          </p:spPr>
          <p:txBody>
            <a:bodyPr/>
            <a:lstStyle/>
            <a:p>
              <a:pPr>
                <a:defRPr/>
              </a:pPr>
              <a:endParaRPr lang="en-GB"/>
            </a:p>
          </p:txBody>
        </p:sp>
      </p:grpSp>
      <p:sp>
        <p:nvSpPr>
          <p:cNvPr id="1432615" name="Rectangle 39"/>
          <p:cNvSpPr>
            <a:spLocks noChangeArrowheads="1"/>
          </p:cNvSpPr>
          <p:nvPr/>
        </p:nvSpPr>
        <p:spPr bwMode="auto">
          <a:xfrm>
            <a:off x="381000" y="3798888"/>
            <a:ext cx="1914525" cy="373062"/>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16" name="Rectangle 40"/>
          <p:cNvSpPr>
            <a:spLocks noChangeArrowheads="1"/>
          </p:cNvSpPr>
          <p:nvPr/>
        </p:nvSpPr>
        <p:spPr bwMode="auto">
          <a:xfrm>
            <a:off x="530225" y="3822700"/>
            <a:ext cx="1744663"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constraintRequest</a:t>
            </a:r>
            <a:endParaRPr lang="en-US">
              <a:effectLst>
                <a:outerShdw blurRad="38100" dist="38100" dir="2700000" algn="tl">
                  <a:srgbClr val="000000"/>
                </a:outerShdw>
              </a:effectLst>
            </a:endParaRPr>
          </a:p>
        </p:txBody>
      </p:sp>
      <p:grpSp>
        <p:nvGrpSpPr>
          <p:cNvPr id="38930" name="Group 43"/>
          <p:cNvGrpSpPr>
            <a:grpSpLocks/>
          </p:cNvGrpSpPr>
          <p:nvPr/>
        </p:nvGrpSpPr>
        <p:grpSpPr bwMode="auto">
          <a:xfrm>
            <a:off x="1352550" y="3419475"/>
            <a:ext cx="2017713" cy="1098550"/>
            <a:chOff x="831" y="1900"/>
            <a:chExt cx="1271" cy="692"/>
          </a:xfrm>
        </p:grpSpPr>
        <p:sp>
          <p:nvSpPr>
            <p:cNvPr id="1432617" name="Line 41"/>
            <p:cNvSpPr>
              <a:spLocks noChangeShapeType="1"/>
            </p:cNvSpPr>
            <p:nvPr/>
          </p:nvSpPr>
          <p:spPr bwMode="auto">
            <a:xfrm flipH="1">
              <a:off x="926" y="1900"/>
              <a:ext cx="1176" cy="642"/>
            </a:xfrm>
            <a:prstGeom prst="line">
              <a:avLst/>
            </a:prstGeom>
            <a:noFill/>
            <a:ln w="20638">
              <a:solidFill>
                <a:srgbClr val="000000"/>
              </a:solidFill>
              <a:round/>
              <a:headEnd/>
              <a:tailEnd/>
            </a:ln>
          </p:spPr>
          <p:txBody>
            <a:bodyPr/>
            <a:lstStyle/>
            <a:p>
              <a:pPr>
                <a:defRPr/>
              </a:pPr>
              <a:endParaRPr lang="en-GB"/>
            </a:p>
          </p:txBody>
        </p:sp>
        <p:sp>
          <p:nvSpPr>
            <p:cNvPr id="1432618" name="Freeform 42"/>
            <p:cNvSpPr>
              <a:spLocks/>
            </p:cNvSpPr>
            <p:nvPr/>
          </p:nvSpPr>
          <p:spPr bwMode="auto">
            <a:xfrm>
              <a:off x="831" y="2487"/>
              <a:ext cx="125" cy="105"/>
            </a:xfrm>
            <a:custGeom>
              <a:avLst/>
              <a:gdLst/>
              <a:ahLst/>
              <a:cxnLst>
                <a:cxn ang="0">
                  <a:pos x="71" y="0"/>
                </a:cxn>
                <a:cxn ang="0">
                  <a:pos x="0" y="105"/>
                </a:cxn>
                <a:cxn ang="0">
                  <a:pos x="125" y="100"/>
                </a:cxn>
                <a:cxn ang="0">
                  <a:pos x="71" y="0"/>
                </a:cxn>
              </a:cxnLst>
              <a:rect l="0" t="0" r="r" b="b"/>
              <a:pathLst>
                <a:path w="125" h="105">
                  <a:moveTo>
                    <a:pt x="71" y="0"/>
                  </a:moveTo>
                  <a:lnTo>
                    <a:pt x="0" y="105"/>
                  </a:lnTo>
                  <a:lnTo>
                    <a:pt x="125" y="100"/>
                  </a:lnTo>
                  <a:lnTo>
                    <a:pt x="71" y="0"/>
                  </a:lnTo>
                  <a:close/>
                </a:path>
              </a:pathLst>
            </a:custGeom>
            <a:solidFill>
              <a:srgbClr val="000000"/>
            </a:solidFill>
            <a:ln w="9525">
              <a:noFill/>
              <a:round/>
              <a:headEnd/>
              <a:tailEnd/>
            </a:ln>
          </p:spPr>
          <p:txBody>
            <a:bodyPr/>
            <a:lstStyle/>
            <a:p>
              <a:pPr>
                <a:defRPr/>
              </a:pPr>
              <a:endParaRPr lang="en-GB"/>
            </a:p>
          </p:txBody>
        </p:sp>
      </p:grpSp>
      <p:grpSp>
        <p:nvGrpSpPr>
          <p:cNvPr id="38931" name="Group 46"/>
          <p:cNvGrpSpPr>
            <a:grpSpLocks/>
          </p:cNvGrpSpPr>
          <p:nvPr/>
        </p:nvGrpSpPr>
        <p:grpSpPr bwMode="auto">
          <a:xfrm>
            <a:off x="1981200" y="4167188"/>
            <a:ext cx="1079500" cy="592137"/>
            <a:chOff x="1227" y="2371"/>
            <a:chExt cx="680" cy="373"/>
          </a:xfrm>
        </p:grpSpPr>
        <p:sp>
          <p:nvSpPr>
            <p:cNvPr id="1432620" name="Line 44"/>
            <p:cNvSpPr>
              <a:spLocks noChangeShapeType="1"/>
            </p:cNvSpPr>
            <p:nvPr/>
          </p:nvSpPr>
          <p:spPr bwMode="auto">
            <a:xfrm flipV="1">
              <a:off x="1227" y="2423"/>
              <a:ext cx="586" cy="321"/>
            </a:xfrm>
            <a:prstGeom prst="line">
              <a:avLst/>
            </a:prstGeom>
            <a:noFill/>
            <a:ln w="20638">
              <a:solidFill>
                <a:srgbClr val="000000"/>
              </a:solidFill>
              <a:round/>
              <a:headEnd/>
              <a:tailEnd/>
            </a:ln>
          </p:spPr>
          <p:txBody>
            <a:bodyPr/>
            <a:lstStyle/>
            <a:p>
              <a:pPr>
                <a:defRPr/>
              </a:pPr>
              <a:endParaRPr lang="en-GB"/>
            </a:p>
          </p:txBody>
        </p:sp>
        <p:sp>
          <p:nvSpPr>
            <p:cNvPr id="1432621" name="Freeform 45"/>
            <p:cNvSpPr>
              <a:spLocks/>
            </p:cNvSpPr>
            <p:nvPr/>
          </p:nvSpPr>
          <p:spPr bwMode="auto">
            <a:xfrm>
              <a:off x="1782" y="2371"/>
              <a:ext cx="125" cy="106"/>
            </a:xfrm>
            <a:custGeom>
              <a:avLst/>
              <a:gdLst/>
              <a:ahLst/>
              <a:cxnLst>
                <a:cxn ang="0">
                  <a:pos x="55" y="106"/>
                </a:cxn>
                <a:cxn ang="0">
                  <a:pos x="125" y="0"/>
                </a:cxn>
                <a:cxn ang="0">
                  <a:pos x="0" y="7"/>
                </a:cxn>
                <a:cxn ang="0">
                  <a:pos x="55" y="106"/>
                </a:cxn>
              </a:cxnLst>
              <a:rect l="0" t="0" r="r" b="b"/>
              <a:pathLst>
                <a:path w="125" h="106">
                  <a:moveTo>
                    <a:pt x="55" y="106"/>
                  </a:moveTo>
                  <a:lnTo>
                    <a:pt x="125" y="0"/>
                  </a:lnTo>
                  <a:lnTo>
                    <a:pt x="0" y="7"/>
                  </a:lnTo>
                  <a:lnTo>
                    <a:pt x="55" y="106"/>
                  </a:lnTo>
                  <a:close/>
                </a:path>
              </a:pathLst>
            </a:custGeom>
            <a:solidFill>
              <a:srgbClr val="000000"/>
            </a:solidFill>
            <a:ln w="9525">
              <a:noFill/>
              <a:round/>
              <a:headEnd/>
              <a:tailEnd/>
            </a:ln>
          </p:spPr>
          <p:txBody>
            <a:bodyPr/>
            <a:lstStyle/>
            <a:p>
              <a:pPr>
                <a:defRPr/>
              </a:pPr>
              <a:endParaRPr lang="en-GB"/>
            </a:p>
          </p:txBody>
        </p:sp>
      </p:grpSp>
      <p:sp>
        <p:nvSpPr>
          <p:cNvPr id="1432623" name="Rectangle 47"/>
          <p:cNvSpPr>
            <a:spLocks noChangeArrowheads="1"/>
          </p:cNvSpPr>
          <p:nvPr/>
        </p:nvSpPr>
        <p:spPr bwMode="auto">
          <a:xfrm>
            <a:off x="303213" y="2363788"/>
            <a:ext cx="944562" cy="531812"/>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24" name="Rectangle 48"/>
          <p:cNvSpPr>
            <a:spLocks noChangeArrowheads="1"/>
          </p:cNvSpPr>
          <p:nvPr/>
        </p:nvSpPr>
        <p:spPr bwMode="auto">
          <a:xfrm>
            <a:off x="388938" y="2389188"/>
            <a:ext cx="769937" cy="258762"/>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25" name="Rectangle 49"/>
          <p:cNvSpPr>
            <a:spLocks noChangeArrowheads="1"/>
          </p:cNvSpPr>
          <p:nvPr/>
        </p:nvSpPr>
        <p:spPr bwMode="auto">
          <a:xfrm>
            <a:off x="368300" y="2632075"/>
            <a:ext cx="806450"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nvGrpSpPr>
          <p:cNvPr id="38935" name="Group 52"/>
          <p:cNvGrpSpPr>
            <a:grpSpLocks/>
          </p:cNvGrpSpPr>
          <p:nvPr/>
        </p:nvGrpSpPr>
        <p:grpSpPr bwMode="auto">
          <a:xfrm>
            <a:off x="6019800" y="4029075"/>
            <a:ext cx="1463675" cy="182563"/>
            <a:chOff x="3771" y="2284"/>
            <a:chExt cx="922" cy="115"/>
          </a:xfrm>
        </p:grpSpPr>
        <p:sp>
          <p:nvSpPr>
            <p:cNvPr id="1432626" name="Line 50"/>
            <p:cNvSpPr>
              <a:spLocks noChangeShapeType="1"/>
            </p:cNvSpPr>
            <p:nvPr/>
          </p:nvSpPr>
          <p:spPr bwMode="auto">
            <a:xfrm flipV="1">
              <a:off x="3771" y="2341"/>
              <a:ext cx="813" cy="1"/>
            </a:xfrm>
            <a:prstGeom prst="line">
              <a:avLst/>
            </a:prstGeom>
            <a:noFill/>
            <a:ln w="20638">
              <a:solidFill>
                <a:srgbClr val="000000"/>
              </a:solidFill>
              <a:round/>
              <a:headEnd/>
              <a:tailEnd/>
            </a:ln>
          </p:spPr>
          <p:txBody>
            <a:bodyPr/>
            <a:lstStyle/>
            <a:p>
              <a:pPr>
                <a:defRPr/>
              </a:pPr>
              <a:endParaRPr lang="en-GB"/>
            </a:p>
          </p:txBody>
        </p:sp>
        <p:sp>
          <p:nvSpPr>
            <p:cNvPr id="1432627" name="Freeform 51"/>
            <p:cNvSpPr>
              <a:spLocks/>
            </p:cNvSpPr>
            <p:nvPr/>
          </p:nvSpPr>
          <p:spPr bwMode="auto">
            <a:xfrm>
              <a:off x="4580" y="2284"/>
              <a:ext cx="113" cy="115"/>
            </a:xfrm>
            <a:custGeom>
              <a:avLst/>
              <a:gdLst/>
              <a:ahLst/>
              <a:cxnLst>
                <a:cxn ang="0">
                  <a:pos x="0" y="115"/>
                </a:cxn>
                <a:cxn ang="0">
                  <a:pos x="113" y="57"/>
                </a:cxn>
                <a:cxn ang="0">
                  <a:pos x="0" y="0"/>
                </a:cxn>
                <a:cxn ang="0">
                  <a:pos x="0" y="115"/>
                </a:cxn>
              </a:cxnLst>
              <a:rect l="0" t="0" r="r" b="b"/>
              <a:pathLst>
                <a:path w="113" h="115">
                  <a:moveTo>
                    <a:pt x="0" y="115"/>
                  </a:moveTo>
                  <a:lnTo>
                    <a:pt x="113" y="57"/>
                  </a:lnTo>
                  <a:lnTo>
                    <a:pt x="0" y="0"/>
                  </a:lnTo>
                  <a:lnTo>
                    <a:pt x="0" y="115"/>
                  </a:lnTo>
                  <a:close/>
                </a:path>
              </a:pathLst>
            </a:custGeom>
            <a:solidFill>
              <a:srgbClr val="000000"/>
            </a:solidFill>
            <a:ln w="9525">
              <a:noFill/>
              <a:round/>
              <a:headEnd/>
              <a:tailEnd/>
            </a:ln>
          </p:spPr>
          <p:txBody>
            <a:bodyPr/>
            <a:lstStyle/>
            <a:p>
              <a:pPr>
                <a:defRPr/>
              </a:pPr>
              <a:endParaRPr lang="en-GB"/>
            </a:p>
          </p:txBody>
        </p:sp>
      </p:grpSp>
      <p:sp>
        <p:nvSpPr>
          <p:cNvPr id="1432629" name="Rectangle 53"/>
          <p:cNvSpPr>
            <a:spLocks noChangeArrowheads="1"/>
          </p:cNvSpPr>
          <p:nvPr/>
        </p:nvSpPr>
        <p:spPr bwMode="auto">
          <a:xfrm>
            <a:off x="6065838" y="3562350"/>
            <a:ext cx="1225550" cy="561975"/>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30" name="Rectangle 54"/>
          <p:cNvSpPr>
            <a:spLocks noChangeArrowheads="1"/>
          </p:cNvSpPr>
          <p:nvPr/>
        </p:nvSpPr>
        <p:spPr bwMode="auto">
          <a:xfrm>
            <a:off x="6348413" y="3584575"/>
            <a:ext cx="769937"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31" name="Rectangle 55"/>
          <p:cNvSpPr>
            <a:spLocks noChangeArrowheads="1"/>
          </p:cNvSpPr>
          <p:nvPr/>
        </p:nvSpPr>
        <p:spPr bwMode="auto">
          <a:xfrm>
            <a:off x="6191250" y="3827463"/>
            <a:ext cx="1093788" cy="258762"/>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32" name="Rectangle 56"/>
          <p:cNvSpPr>
            <a:spLocks noChangeArrowheads="1"/>
          </p:cNvSpPr>
          <p:nvPr/>
        </p:nvSpPr>
        <p:spPr bwMode="auto">
          <a:xfrm>
            <a:off x="2154238" y="4551363"/>
            <a:ext cx="1162050" cy="609600"/>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33" name="Rectangle 57"/>
          <p:cNvSpPr>
            <a:spLocks noChangeArrowheads="1"/>
          </p:cNvSpPr>
          <p:nvPr/>
        </p:nvSpPr>
        <p:spPr bwMode="auto">
          <a:xfrm>
            <a:off x="2336800" y="4576763"/>
            <a:ext cx="901700" cy="258762"/>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individual</a:t>
            </a:r>
            <a:endParaRPr lang="en-US">
              <a:effectLst>
                <a:outerShdw blurRad="38100" dist="38100" dir="2700000" algn="tl">
                  <a:srgbClr val="000000"/>
                </a:outerShdw>
              </a:effectLst>
            </a:endParaRPr>
          </a:p>
        </p:txBody>
      </p:sp>
      <p:sp>
        <p:nvSpPr>
          <p:cNvPr id="1432634" name="Rectangle 58"/>
          <p:cNvSpPr>
            <a:spLocks noChangeArrowheads="1"/>
          </p:cNvSpPr>
          <p:nvPr/>
        </p:nvSpPr>
        <p:spPr bwMode="auto">
          <a:xfrm>
            <a:off x="2243138" y="4818063"/>
            <a:ext cx="1093787" cy="258762"/>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grpSp>
        <p:nvGrpSpPr>
          <p:cNvPr id="38942" name="Group 61"/>
          <p:cNvGrpSpPr>
            <a:grpSpLocks/>
          </p:cNvGrpSpPr>
          <p:nvPr/>
        </p:nvGrpSpPr>
        <p:grpSpPr bwMode="auto">
          <a:xfrm>
            <a:off x="4721225" y="4456113"/>
            <a:ext cx="422275" cy="365125"/>
            <a:chOff x="2953" y="2553"/>
            <a:chExt cx="266" cy="230"/>
          </a:xfrm>
        </p:grpSpPr>
        <p:sp>
          <p:nvSpPr>
            <p:cNvPr id="1432635" name="Line 59"/>
            <p:cNvSpPr>
              <a:spLocks noChangeShapeType="1"/>
            </p:cNvSpPr>
            <p:nvPr/>
          </p:nvSpPr>
          <p:spPr bwMode="auto">
            <a:xfrm flipH="1">
              <a:off x="2953" y="2624"/>
              <a:ext cx="184" cy="159"/>
            </a:xfrm>
            <a:prstGeom prst="line">
              <a:avLst/>
            </a:prstGeom>
            <a:noFill/>
            <a:ln w="20638">
              <a:solidFill>
                <a:srgbClr val="000000"/>
              </a:solidFill>
              <a:round/>
              <a:headEnd/>
              <a:tailEnd/>
            </a:ln>
          </p:spPr>
          <p:txBody>
            <a:bodyPr/>
            <a:lstStyle/>
            <a:p>
              <a:pPr>
                <a:defRPr/>
              </a:pPr>
              <a:endParaRPr lang="en-GB"/>
            </a:p>
          </p:txBody>
        </p:sp>
        <p:sp>
          <p:nvSpPr>
            <p:cNvPr id="1432636" name="Freeform 60"/>
            <p:cNvSpPr>
              <a:spLocks/>
            </p:cNvSpPr>
            <p:nvPr/>
          </p:nvSpPr>
          <p:spPr bwMode="auto">
            <a:xfrm>
              <a:off x="3097" y="2553"/>
              <a:ext cx="122" cy="117"/>
            </a:xfrm>
            <a:custGeom>
              <a:avLst/>
              <a:gdLst/>
              <a:ahLst/>
              <a:cxnLst>
                <a:cxn ang="0">
                  <a:pos x="75" y="117"/>
                </a:cxn>
                <a:cxn ang="0">
                  <a:pos x="122" y="0"/>
                </a:cxn>
                <a:cxn ang="0">
                  <a:pos x="0" y="31"/>
                </a:cxn>
                <a:cxn ang="0">
                  <a:pos x="75" y="117"/>
                </a:cxn>
              </a:cxnLst>
              <a:rect l="0" t="0" r="r" b="b"/>
              <a:pathLst>
                <a:path w="122" h="117">
                  <a:moveTo>
                    <a:pt x="75" y="117"/>
                  </a:moveTo>
                  <a:lnTo>
                    <a:pt x="122" y="0"/>
                  </a:lnTo>
                  <a:lnTo>
                    <a:pt x="0" y="31"/>
                  </a:lnTo>
                  <a:lnTo>
                    <a:pt x="75" y="117"/>
                  </a:lnTo>
                  <a:close/>
                </a:path>
              </a:pathLst>
            </a:custGeom>
            <a:solidFill>
              <a:srgbClr val="000000"/>
            </a:solidFill>
            <a:ln w="9525">
              <a:noFill/>
              <a:round/>
              <a:headEnd/>
              <a:tailEnd/>
            </a:ln>
          </p:spPr>
          <p:txBody>
            <a:bodyPr/>
            <a:lstStyle/>
            <a:p>
              <a:pPr>
                <a:defRPr/>
              </a:pPr>
              <a:endParaRPr lang="en-GB"/>
            </a:p>
          </p:txBody>
        </p:sp>
      </p:grpSp>
      <p:sp>
        <p:nvSpPr>
          <p:cNvPr id="1432638" name="Oval 62"/>
          <p:cNvSpPr>
            <a:spLocks noChangeArrowheads="1"/>
          </p:cNvSpPr>
          <p:nvPr/>
        </p:nvSpPr>
        <p:spPr bwMode="auto">
          <a:xfrm>
            <a:off x="3046413" y="3781425"/>
            <a:ext cx="1358900" cy="657225"/>
          </a:xfrm>
          <a:prstGeom prst="ellipse">
            <a:avLst/>
          </a:prstGeom>
          <a:solidFill>
            <a:srgbClr val="DDDDDD"/>
          </a:solidFill>
          <a:ln w="15875">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2639" name="Rectangle 63"/>
          <p:cNvSpPr>
            <a:spLocks noChangeArrowheads="1"/>
          </p:cNvSpPr>
          <p:nvPr/>
        </p:nvSpPr>
        <p:spPr bwMode="auto">
          <a:xfrm>
            <a:off x="3063875" y="3852863"/>
            <a:ext cx="1362075" cy="506412"/>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40" name="Rectangle 64"/>
          <p:cNvSpPr>
            <a:spLocks noChangeArrowheads="1"/>
          </p:cNvSpPr>
          <p:nvPr/>
        </p:nvSpPr>
        <p:spPr bwMode="auto">
          <a:xfrm>
            <a:off x="3395663" y="3849688"/>
            <a:ext cx="660400" cy="258762"/>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Collect</a:t>
            </a:r>
            <a:endParaRPr lang="en-US">
              <a:effectLst>
                <a:outerShdw blurRad="38100" dist="38100" dir="2700000" algn="tl">
                  <a:srgbClr val="000000"/>
                </a:outerShdw>
              </a:effectLst>
            </a:endParaRPr>
          </a:p>
        </p:txBody>
      </p:sp>
      <p:sp>
        <p:nvSpPr>
          <p:cNvPr id="1432641" name="Rectangle 65"/>
          <p:cNvSpPr>
            <a:spLocks noChangeArrowheads="1"/>
          </p:cNvSpPr>
          <p:nvPr/>
        </p:nvSpPr>
        <p:spPr bwMode="auto">
          <a:xfrm>
            <a:off x="3184525" y="4092575"/>
            <a:ext cx="1093788"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42" name="Rectangle 66"/>
          <p:cNvSpPr>
            <a:spLocks noChangeArrowheads="1"/>
          </p:cNvSpPr>
          <p:nvPr/>
        </p:nvSpPr>
        <p:spPr bwMode="auto">
          <a:xfrm>
            <a:off x="7486650" y="2028825"/>
            <a:ext cx="1457325" cy="419100"/>
          </a:xfrm>
          <a:prstGeom prst="rect">
            <a:avLst/>
          </a:prstGeom>
          <a:solidFill>
            <a:srgbClr val="DDDDDD"/>
          </a:solidFill>
          <a:ln w="15875">
            <a:solidFill>
              <a:srgbClr val="000000"/>
            </a:solidFill>
            <a:miter lim="800000"/>
            <a:headEnd/>
            <a:tailEnd/>
          </a:ln>
        </p:spPr>
        <p:txBody>
          <a:bodyPr/>
          <a:lstStyle/>
          <a:p>
            <a:pPr>
              <a:defRPr/>
            </a:pPr>
            <a:endParaRPr lang="en-GB">
              <a:effectLst>
                <a:outerShdw blurRad="38100" dist="38100" dir="2700000" algn="tl">
                  <a:srgbClr val="000000"/>
                </a:outerShdw>
              </a:effectLst>
            </a:endParaRPr>
          </a:p>
        </p:txBody>
      </p:sp>
      <p:sp>
        <p:nvSpPr>
          <p:cNvPr id="1432643" name="Rectangle 67"/>
          <p:cNvSpPr>
            <a:spLocks noChangeArrowheads="1"/>
          </p:cNvSpPr>
          <p:nvPr/>
        </p:nvSpPr>
        <p:spPr bwMode="auto">
          <a:xfrm>
            <a:off x="7721600" y="2119313"/>
            <a:ext cx="1022350" cy="258762"/>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2644" name="Rectangle 68"/>
          <p:cNvSpPr>
            <a:spLocks noChangeArrowheads="1"/>
          </p:cNvSpPr>
          <p:nvPr/>
        </p:nvSpPr>
        <p:spPr bwMode="auto">
          <a:xfrm>
            <a:off x="669925" y="4551363"/>
            <a:ext cx="1362075" cy="417512"/>
          </a:xfrm>
          <a:prstGeom prst="rect">
            <a:avLst/>
          </a:prstGeom>
          <a:solidFill>
            <a:srgbClr val="DDDDDD"/>
          </a:solidFill>
          <a:ln w="15875">
            <a:solidFill>
              <a:srgbClr val="000000"/>
            </a:solidFill>
            <a:miter lim="800000"/>
            <a:headEnd/>
            <a:tailEnd/>
          </a:ln>
        </p:spPr>
        <p:txBody>
          <a:bodyPr/>
          <a:lstStyle/>
          <a:p>
            <a:pPr>
              <a:defRPr/>
            </a:pPr>
            <a:endParaRPr lang="en-GB">
              <a:effectLst>
                <a:outerShdw blurRad="38100" dist="38100" dir="2700000" algn="tl">
                  <a:srgbClr val="000000"/>
                </a:outerShdw>
              </a:effectLst>
            </a:endParaRPr>
          </a:p>
        </p:txBody>
      </p:sp>
      <p:sp>
        <p:nvSpPr>
          <p:cNvPr id="1432645" name="Rectangle 69"/>
          <p:cNvSpPr>
            <a:spLocks noChangeArrowheads="1"/>
          </p:cNvSpPr>
          <p:nvPr/>
        </p:nvSpPr>
        <p:spPr bwMode="auto">
          <a:xfrm>
            <a:off x="854075" y="4641850"/>
            <a:ext cx="1022350"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2646" name="Oval 70"/>
          <p:cNvSpPr>
            <a:spLocks noChangeArrowheads="1"/>
          </p:cNvSpPr>
          <p:nvPr/>
        </p:nvSpPr>
        <p:spPr bwMode="auto">
          <a:xfrm>
            <a:off x="4752975" y="3813175"/>
            <a:ext cx="1250950" cy="639763"/>
          </a:xfrm>
          <a:prstGeom prst="ellipse">
            <a:avLst/>
          </a:prstGeom>
          <a:solidFill>
            <a:srgbClr val="DDDDDD"/>
          </a:solidFill>
          <a:ln w="15875">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2647" name="Rectangle 71"/>
          <p:cNvSpPr>
            <a:spLocks noChangeArrowheads="1"/>
          </p:cNvSpPr>
          <p:nvPr/>
        </p:nvSpPr>
        <p:spPr bwMode="auto">
          <a:xfrm>
            <a:off x="4770438" y="3838575"/>
            <a:ext cx="1250950" cy="538163"/>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48" name="Rectangle 72"/>
          <p:cNvSpPr>
            <a:spLocks noChangeArrowheads="1"/>
          </p:cNvSpPr>
          <p:nvPr/>
        </p:nvSpPr>
        <p:spPr bwMode="auto">
          <a:xfrm>
            <a:off x="5099050" y="3832225"/>
            <a:ext cx="612775"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Merge</a:t>
            </a:r>
            <a:endParaRPr lang="en-US">
              <a:effectLst>
                <a:outerShdw blurRad="38100" dist="38100" dir="2700000" algn="tl">
                  <a:srgbClr val="000000"/>
                </a:outerShdw>
              </a:effectLst>
            </a:endParaRPr>
          </a:p>
        </p:txBody>
      </p:sp>
      <p:sp>
        <p:nvSpPr>
          <p:cNvPr id="1432649" name="Rectangle 73"/>
          <p:cNvSpPr>
            <a:spLocks noChangeArrowheads="1"/>
          </p:cNvSpPr>
          <p:nvPr/>
        </p:nvSpPr>
        <p:spPr bwMode="auto">
          <a:xfrm>
            <a:off x="4865688" y="4078288"/>
            <a:ext cx="1093787" cy="258762"/>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2650" name="Rectangle 74"/>
          <p:cNvSpPr>
            <a:spLocks noChangeArrowheads="1"/>
          </p:cNvSpPr>
          <p:nvPr/>
        </p:nvSpPr>
        <p:spPr bwMode="auto">
          <a:xfrm>
            <a:off x="3467100" y="4870450"/>
            <a:ext cx="2247900" cy="306388"/>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51" name="Rectangle 75"/>
          <p:cNvSpPr>
            <a:spLocks noChangeArrowheads="1"/>
          </p:cNvSpPr>
          <p:nvPr/>
        </p:nvSpPr>
        <p:spPr bwMode="auto">
          <a:xfrm>
            <a:off x="3548063" y="4892675"/>
            <a:ext cx="2092325"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participantConstraints</a:t>
            </a:r>
            <a:endParaRPr lang="en-US">
              <a:effectLst>
                <a:outerShdw blurRad="38100" dist="38100" dir="2700000" algn="tl">
                  <a:srgbClr val="000000"/>
                </a:outerShdw>
              </a:effectLst>
            </a:endParaRPr>
          </a:p>
        </p:txBody>
      </p:sp>
      <p:sp>
        <p:nvSpPr>
          <p:cNvPr id="1432652" name="Line 76"/>
          <p:cNvSpPr>
            <a:spLocks noChangeShapeType="1"/>
          </p:cNvSpPr>
          <p:nvPr/>
        </p:nvSpPr>
        <p:spPr bwMode="auto">
          <a:xfrm flipV="1">
            <a:off x="3465513" y="4837113"/>
            <a:ext cx="2200275" cy="1587"/>
          </a:xfrm>
          <a:prstGeom prst="line">
            <a:avLst/>
          </a:prstGeom>
          <a:noFill/>
          <a:ln w="20638">
            <a:solidFill>
              <a:srgbClr val="000000"/>
            </a:solidFill>
            <a:round/>
            <a:headEnd/>
            <a:tailEnd/>
          </a:ln>
        </p:spPr>
        <p:txBody>
          <a:bodyPr/>
          <a:lstStyle/>
          <a:p>
            <a:pPr>
              <a:defRPr/>
            </a:pPr>
            <a:endParaRPr lang="en-GB"/>
          </a:p>
        </p:txBody>
      </p:sp>
      <p:sp>
        <p:nvSpPr>
          <p:cNvPr id="1432653" name="Line 77"/>
          <p:cNvSpPr>
            <a:spLocks noChangeShapeType="1"/>
          </p:cNvSpPr>
          <p:nvPr/>
        </p:nvSpPr>
        <p:spPr bwMode="auto">
          <a:xfrm>
            <a:off x="3465513" y="5189538"/>
            <a:ext cx="2157412" cy="1587"/>
          </a:xfrm>
          <a:prstGeom prst="line">
            <a:avLst/>
          </a:prstGeom>
          <a:noFill/>
          <a:ln w="20638">
            <a:solidFill>
              <a:srgbClr val="000000"/>
            </a:solidFill>
            <a:round/>
            <a:headEnd/>
            <a:tailEnd/>
          </a:ln>
        </p:spPr>
        <p:txBody>
          <a:bodyPr/>
          <a:lstStyle/>
          <a:p>
            <a:pPr>
              <a:defRPr/>
            </a:pPr>
            <a:endParaRPr lang="en-GB"/>
          </a:p>
        </p:txBody>
      </p:sp>
      <p:sp>
        <p:nvSpPr>
          <p:cNvPr id="1432654" name="Oval 78"/>
          <p:cNvSpPr>
            <a:spLocks noChangeArrowheads="1"/>
          </p:cNvSpPr>
          <p:nvPr/>
        </p:nvSpPr>
        <p:spPr bwMode="auto">
          <a:xfrm>
            <a:off x="7483475" y="3702050"/>
            <a:ext cx="1408113" cy="704850"/>
          </a:xfrm>
          <a:prstGeom prst="ellipse">
            <a:avLst/>
          </a:prstGeom>
          <a:solidFill>
            <a:srgbClr val="DDDDDD"/>
          </a:solidFill>
          <a:ln w="15875">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2655" name="Rectangle 79"/>
          <p:cNvSpPr>
            <a:spLocks noChangeArrowheads="1"/>
          </p:cNvSpPr>
          <p:nvPr/>
        </p:nvSpPr>
        <p:spPr bwMode="auto">
          <a:xfrm>
            <a:off x="7518400" y="3792538"/>
            <a:ext cx="1411288" cy="512762"/>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56" name="Rectangle 80"/>
          <p:cNvSpPr>
            <a:spLocks noChangeArrowheads="1"/>
          </p:cNvSpPr>
          <p:nvPr/>
        </p:nvSpPr>
        <p:spPr bwMode="auto">
          <a:xfrm>
            <a:off x="7753350" y="3786188"/>
            <a:ext cx="996950" cy="258762"/>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Determine</a:t>
            </a:r>
            <a:endParaRPr lang="en-US">
              <a:effectLst>
                <a:outerShdw blurRad="38100" dist="38100" dir="2700000" algn="tl">
                  <a:srgbClr val="000000"/>
                </a:outerShdw>
              </a:effectLst>
            </a:endParaRPr>
          </a:p>
        </p:txBody>
      </p:sp>
      <p:sp>
        <p:nvSpPr>
          <p:cNvPr id="1432657" name="Rectangle 81"/>
          <p:cNvSpPr>
            <a:spLocks noChangeArrowheads="1"/>
          </p:cNvSpPr>
          <p:nvPr/>
        </p:nvSpPr>
        <p:spPr bwMode="auto">
          <a:xfrm>
            <a:off x="7797800" y="4032250"/>
            <a:ext cx="903288"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Schedule</a:t>
            </a:r>
            <a:endParaRPr lang="en-US">
              <a:effectLst>
                <a:outerShdw blurRad="38100" dist="38100" dir="2700000" algn="tl">
                  <a:srgbClr val="000000"/>
                </a:outerShdw>
              </a:effectLst>
            </a:endParaRPr>
          </a:p>
        </p:txBody>
      </p:sp>
      <p:sp>
        <p:nvSpPr>
          <p:cNvPr id="1432658" name="Rectangle 82"/>
          <p:cNvSpPr>
            <a:spLocks noChangeArrowheads="1"/>
          </p:cNvSpPr>
          <p:nvPr/>
        </p:nvSpPr>
        <p:spPr bwMode="auto">
          <a:xfrm>
            <a:off x="7056438" y="2841625"/>
            <a:ext cx="1241425" cy="565150"/>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59" name="Rectangle 83"/>
          <p:cNvSpPr>
            <a:spLocks noChangeArrowheads="1"/>
          </p:cNvSpPr>
          <p:nvPr/>
        </p:nvSpPr>
        <p:spPr bwMode="auto">
          <a:xfrm>
            <a:off x="7346950" y="2867025"/>
            <a:ext cx="769938"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meeting</a:t>
            </a:r>
            <a:endParaRPr lang="en-US">
              <a:effectLst>
                <a:outerShdw blurRad="38100" dist="38100" dir="2700000" algn="tl">
                  <a:srgbClr val="000000"/>
                </a:outerShdw>
              </a:effectLst>
            </a:endParaRPr>
          </a:p>
        </p:txBody>
      </p:sp>
      <p:sp>
        <p:nvSpPr>
          <p:cNvPr id="1432660" name="Rectangle 84"/>
          <p:cNvSpPr>
            <a:spLocks noChangeArrowheads="1"/>
          </p:cNvSpPr>
          <p:nvPr/>
        </p:nvSpPr>
        <p:spPr bwMode="auto">
          <a:xfrm>
            <a:off x="7199313" y="3109913"/>
            <a:ext cx="1069975" cy="258762"/>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Notification</a:t>
            </a:r>
            <a:endParaRPr lang="en-US">
              <a:effectLst>
                <a:outerShdw blurRad="38100" dist="38100" dir="2700000" algn="tl">
                  <a:srgbClr val="000000"/>
                </a:outerShdw>
              </a:effectLst>
            </a:endParaRPr>
          </a:p>
        </p:txBody>
      </p:sp>
      <p:sp>
        <p:nvSpPr>
          <p:cNvPr id="1432661" name="Oval 85"/>
          <p:cNvSpPr>
            <a:spLocks noChangeArrowheads="1"/>
          </p:cNvSpPr>
          <p:nvPr/>
        </p:nvSpPr>
        <p:spPr bwMode="auto">
          <a:xfrm>
            <a:off x="698500" y="3079750"/>
            <a:ext cx="1265238" cy="655638"/>
          </a:xfrm>
          <a:prstGeom prst="ellipse">
            <a:avLst/>
          </a:prstGeom>
          <a:solidFill>
            <a:srgbClr val="DDDDDD"/>
          </a:solidFill>
          <a:ln w="15875">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2662" name="Rectangle 86"/>
          <p:cNvSpPr>
            <a:spLocks noChangeArrowheads="1"/>
          </p:cNvSpPr>
          <p:nvPr/>
        </p:nvSpPr>
        <p:spPr bwMode="auto">
          <a:xfrm>
            <a:off x="714375" y="3135313"/>
            <a:ext cx="1268413" cy="520700"/>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63" name="Rectangle 87"/>
          <p:cNvSpPr>
            <a:spLocks noChangeArrowheads="1"/>
          </p:cNvSpPr>
          <p:nvPr/>
        </p:nvSpPr>
        <p:spPr bwMode="auto">
          <a:xfrm>
            <a:off x="1050925" y="3130550"/>
            <a:ext cx="612775"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Check</a:t>
            </a:r>
            <a:endParaRPr lang="en-US">
              <a:effectLst>
                <a:outerShdw blurRad="38100" dist="38100" dir="2700000" algn="tl">
                  <a:srgbClr val="000000"/>
                </a:outerShdw>
              </a:effectLst>
            </a:endParaRPr>
          </a:p>
        </p:txBody>
      </p:sp>
      <p:sp>
        <p:nvSpPr>
          <p:cNvPr id="1432664" name="Rectangle 88"/>
          <p:cNvSpPr>
            <a:spLocks noChangeArrowheads="1"/>
          </p:cNvSpPr>
          <p:nvPr/>
        </p:nvSpPr>
        <p:spPr bwMode="auto">
          <a:xfrm>
            <a:off x="957263" y="3375025"/>
            <a:ext cx="806450" cy="258763"/>
          </a:xfrm>
          <a:prstGeom prst="rect">
            <a:avLst/>
          </a:prstGeom>
          <a:noFill/>
          <a:ln w="9525">
            <a:noFill/>
            <a:miter lim="800000"/>
            <a:headEnd/>
            <a:tailEnd/>
          </a:ln>
        </p:spPr>
        <p:txBody>
          <a:bodyPr wrap="none" lIns="0" tIns="0" rIns="0" bIns="0">
            <a:spAutoFit/>
          </a:bodyPr>
          <a:lstStyle/>
          <a:p>
            <a:pPr>
              <a:defRPr/>
            </a:pPr>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grpSp>
        <p:nvGrpSpPr>
          <p:cNvPr id="38970" name="Group 91"/>
          <p:cNvGrpSpPr>
            <a:grpSpLocks/>
          </p:cNvGrpSpPr>
          <p:nvPr/>
        </p:nvGrpSpPr>
        <p:grpSpPr bwMode="auto">
          <a:xfrm>
            <a:off x="1398588" y="2379663"/>
            <a:ext cx="180975" cy="717550"/>
            <a:chOff x="860" y="1245"/>
            <a:chExt cx="114" cy="452"/>
          </a:xfrm>
        </p:grpSpPr>
        <p:sp>
          <p:nvSpPr>
            <p:cNvPr id="1432665" name="Line 89"/>
            <p:cNvSpPr>
              <a:spLocks noChangeShapeType="1"/>
            </p:cNvSpPr>
            <p:nvPr/>
          </p:nvSpPr>
          <p:spPr bwMode="auto">
            <a:xfrm>
              <a:off x="916" y="1354"/>
              <a:ext cx="5" cy="343"/>
            </a:xfrm>
            <a:prstGeom prst="line">
              <a:avLst/>
            </a:prstGeom>
            <a:noFill/>
            <a:ln w="20638">
              <a:solidFill>
                <a:srgbClr val="000000"/>
              </a:solidFill>
              <a:round/>
              <a:headEnd/>
              <a:tailEnd/>
            </a:ln>
          </p:spPr>
          <p:txBody>
            <a:bodyPr/>
            <a:lstStyle/>
            <a:p>
              <a:pPr>
                <a:defRPr/>
              </a:pPr>
              <a:endParaRPr lang="en-GB"/>
            </a:p>
          </p:txBody>
        </p:sp>
        <p:sp>
          <p:nvSpPr>
            <p:cNvPr id="1432666" name="Freeform 90"/>
            <p:cNvSpPr>
              <a:spLocks/>
            </p:cNvSpPr>
            <p:nvPr/>
          </p:nvSpPr>
          <p:spPr bwMode="auto">
            <a:xfrm>
              <a:off x="860" y="1245"/>
              <a:ext cx="114" cy="113"/>
            </a:xfrm>
            <a:custGeom>
              <a:avLst/>
              <a:gdLst/>
              <a:ahLst/>
              <a:cxnLst>
                <a:cxn ang="0">
                  <a:pos x="114" y="111"/>
                </a:cxn>
                <a:cxn ang="0">
                  <a:pos x="55" y="0"/>
                </a:cxn>
                <a:cxn ang="0">
                  <a:pos x="0" y="113"/>
                </a:cxn>
                <a:cxn ang="0">
                  <a:pos x="114" y="111"/>
                </a:cxn>
              </a:cxnLst>
              <a:rect l="0" t="0" r="r" b="b"/>
              <a:pathLst>
                <a:path w="114" h="113">
                  <a:moveTo>
                    <a:pt x="114" y="111"/>
                  </a:moveTo>
                  <a:lnTo>
                    <a:pt x="55" y="0"/>
                  </a:lnTo>
                  <a:lnTo>
                    <a:pt x="0" y="113"/>
                  </a:lnTo>
                  <a:lnTo>
                    <a:pt x="114" y="111"/>
                  </a:lnTo>
                  <a:close/>
                </a:path>
              </a:pathLst>
            </a:custGeom>
            <a:solidFill>
              <a:srgbClr val="000000"/>
            </a:solidFill>
            <a:ln w="9525">
              <a:noFill/>
              <a:round/>
              <a:headEnd/>
              <a:tailEnd/>
            </a:ln>
          </p:spPr>
          <p:txBody>
            <a:bodyPr/>
            <a:lstStyle/>
            <a:p>
              <a:pPr>
                <a:defRPr/>
              </a:pPr>
              <a:endParaRPr lang="en-GB"/>
            </a:p>
          </p:txBody>
        </p:sp>
      </p:grpSp>
      <p:sp>
        <p:nvSpPr>
          <p:cNvPr id="1432668" name="Rectangle 92"/>
          <p:cNvSpPr>
            <a:spLocks noChangeArrowheads="1"/>
          </p:cNvSpPr>
          <p:nvPr/>
        </p:nvSpPr>
        <p:spPr bwMode="auto">
          <a:xfrm>
            <a:off x="1516063" y="2603500"/>
            <a:ext cx="1489075" cy="322263"/>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69" name="Rectangle 93"/>
          <p:cNvSpPr>
            <a:spLocks noChangeArrowheads="1"/>
          </p:cNvSpPr>
          <p:nvPr/>
        </p:nvSpPr>
        <p:spPr bwMode="auto">
          <a:xfrm>
            <a:off x="1571625" y="2498725"/>
            <a:ext cx="806450" cy="492125"/>
          </a:xfrm>
          <a:prstGeom prst="rect">
            <a:avLst/>
          </a:prstGeom>
          <a:noFill/>
          <a:ln w="9525">
            <a:noFill/>
            <a:miter lim="800000"/>
            <a:headEnd/>
            <a:tailEnd/>
          </a:ln>
        </p:spPr>
        <p:txBody>
          <a:bodyPr wrap="none" lIns="0" tIns="0" rIns="0" bIns="0">
            <a:spAutoFit/>
          </a:bodyPr>
          <a:lstStyle/>
          <a:p>
            <a:pPr>
              <a:spcBef>
                <a:spcPct val="0"/>
              </a:spcBef>
              <a:defRPr/>
            </a:pPr>
            <a:r>
              <a:rPr kumimoji="0" lang="en-US" sz="1700">
                <a:solidFill>
                  <a:srgbClr val="000080"/>
                </a:solidFill>
                <a:effectLst/>
                <a:latin typeface="Arial" pitchFamily="34" charset="0"/>
              </a:rPr>
              <a:t>invalid</a:t>
            </a:r>
          </a:p>
          <a:p>
            <a:pPr>
              <a:lnSpc>
                <a:spcPct val="90000"/>
              </a:lnSpc>
              <a:spcBef>
                <a:spcPct val="0"/>
              </a:spcBef>
              <a:defRPr/>
            </a:pPr>
            <a:r>
              <a:rPr kumimoji="0" lang="en-US" sz="1700">
                <a:solidFill>
                  <a:srgbClr val="000080"/>
                </a:solidFill>
                <a:effectLst/>
                <a:latin typeface="Arial" pitchFamily="34" charset="0"/>
              </a:rPr>
              <a:t>Request</a:t>
            </a:r>
            <a:endParaRPr lang="en-US">
              <a:effectLst>
                <a:outerShdw blurRad="38100" dist="38100" dir="2700000" algn="tl">
                  <a:srgbClr val="000000"/>
                </a:outerShdw>
              </a:effectLst>
            </a:endParaRPr>
          </a:p>
        </p:txBody>
      </p:sp>
      <p:sp>
        <p:nvSpPr>
          <p:cNvPr id="1432670" name="Rectangle 94"/>
          <p:cNvSpPr>
            <a:spLocks noChangeArrowheads="1"/>
          </p:cNvSpPr>
          <p:nvPr/>
        </p:nvSpPr>
        <p:spPr bwMode="auto">
          <a:xfrm>
            <a:off x="1819275" y="3017838"/>
            <a:ext cx="1392238" cy="306387"/>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2671" name="Rectangle 95"/>
          <p:cNvSpPr>
            <a:spLocks noChangeArrowheads="1"/>
          </p:cNvSpPr>
          <p:nvPr/>
        </p:nvSpPr>
        <p:spPr bwMode="auto">
          <a:xfrm>
            <a:off x="1860550" y="3041650"/>
            <a:ext cx="1323975" cy="258763"/>
          </a:xfrm>
          <a:prstGeom prst="rect">
            <a:avLst/>
          </a:prstGeom>
          <a:noFill/>
          <a:ln w="9525">
            <a:noFill/>
            <a:miter lim="800000"/>
            <a:headEnd/>
            <a:tailEnd/>
          </a:ln>
        </p:spPr>
        <p:txBody>
          <a:bodyPr lIns="0" tIns="0" rIns="0" bIns="0">
            <a:spAutoFit/>
          </a:bodyPr>
          <a:lstStyle/>
          <a:p>
            <a:pPr>
              <a:defRPr/>
            </a:pPr>
            <a:r>
              <a:rPr kumimoji="0" lang="en-US" sz="1700">
                <a:solidFill>
                  <a:srgbClr val="000080"/>
                </a:solidFill>
                <a:effectLst/>
                <a:latin typeface="Arial" pitchFamily="34" charset="0"/>
              </a:rPr>
              <a:t>validRequest</a:t>
            </a:r>
            <a:endParaRPr lang="en-US">
              <a:effectLst>
                <a:outerShdw blurRad="38100" dist="38100" dir="2700000" algn="tl">
                  <a:srgbClr val="000000"/>
                </a:outerShdw>
              </a:effectLst>
            </a:endParaRPr>
          </a:p>
        </p:txBody>
      </p:sp>
      <p:grpSp>
        <p:nvGrpSpPr>
          <p:cNvPr id="38975" name="Group 98"/>
          <p:cNvGrpSpPr>
            <a:grpSpLocks/>
          </p:cNvGrpSpPr>
          <p:nvPr/>
        </p:nvGrpSpPr>
        <p:grpSpPr bwMode="auto">
          <a:xfrm>
            <a:off x="1893888" y="2103438"/>
            <a:ext cx="1987550" cy="787400"/>
            <a:chOff x="1172" y="1071"/>
            <a:chExt cx="1252" cy="496"/>
          </a:xfrm>
        </p:grpSpPr>
        <p:sp>
          <p:nvSpPr>
            <p:cNvPr id="1432672" name="Line 96"/>
            <p:cNvSpPr>
              <a:spLocks noChangeShapeType="1"/>
            </p:cNvSpPr>
            <p:nvPr/>
          </p:nvSpPr>
          <p:spPr bwMode="auto">
            <a:xfrm flipH="1" flipV="1">
              <a:off x="1273" y="1124"/>
              <a:ext cx="1151" cy="443"/>
            </a:xfrm>
            <a:prstGeom prst="line">
              <a:avLst/>
            </a:prstGeom>
            <a:noFill/>
            <a:ln w="20638">
              <a:solidFill>
                <a:srgbClr val="000000"/>
              </a:solidFill>
              <a:round/>
              <a:headEnd/>
              <a:tailEnd/>
            </a:ln>
          </p:spPr>
          <p:txBody>
            <a:bodyPr/>
            <a:lstStyle/>
            <a:p>
              <a:pPr>
                <a:defRPr/>
              </a:pPr>
              <a:endParaRPr lang="en-GB"/>
            </a:p>
          </p:txBody>
        </p:sp>
        <p:sp>
          <p:nvSpPr>
            <p:cNvPr id="1432673" name="Freeform 97"/>
            <p:cNvSpPr>
              <a:spLocks/>
            </p:cNvSpPr>
            <p:nvPr/>
          </p:nvSpPr>
          <p:spPr bwMode="auto">
            <a:xfrm>
              <a:off x="1172" y="1071"/>
              <a:ext cx="126" cy="106"/>
            </a:xfrm>
            <a:custGeom>
              <a:avLst/>
              <a:gdLst/>
              <a:ahLst/>
              <a:cxnLst>
                <a:cxn ang="0">
                  <a:pos x="126" y="0"/>
                </a:cxn>
                <a:cxn ang="0">
                  <a:pos x="0" y="13"/>
                </a:cxn>
                <a:cxn ang="0">
                  <a:pos x="85" y="106"/>
                </a:cxn>
                <a:cxn ang="0">
                  <a:pos x="126" y="0"/>
                </a:cxn>
              </a:cxnLst>
              <a:rect l="0" t="0" r="r" b="b"/>
              <a:pathLst>
                <a:path w="126" h="106">
                  <a:moveTo>
                    <a:pt x="126" y="0"/>
                  </a:moveTo>
                  <a:lnTo>
                    <a:pt x="0" y="13"/>
                  </a:lnTo>
                  <a:lnTo>
                    <a:pt x="85" y="106"/>
                  </a:lnTo>
                  <a:lnTo>
                    <a:pt x="126" y="0"/>
                  </a:lnTo>
                  <a:close/>
                </a:path>
              </a:pathLst>
            </a:custGeom>
            <a:solidFill>
              <a:srgbClr val="000000"/>
            </a:solidFill>
            <a:ln w="9525">
              <a:noFill/>
              <a:round/>
              <a:headEnd/>
              <a:tailEnd/>
            </a:ln>
          </p:spPr>
          <p:txBody>
            <a:bodyPr/>
            <a:lstStyle/>
            <a:p>
              <a:pPr>
                <a:defRPr/>
              </a:pPr>
              <a:endParaRPr lang="en-GB"/>
            </a:p>
          </p:txBody>
        </p:sp>
      </p:grpSp>
      <p:sp>
        <p:nvSpPr>
          <p:cNvPr id="38976" name="Rectangle 8"/>
          <p:cNvSpPr>
            <a:spLocks noChangeArrowheads="1"/>
          </p:cNvSpPr>
          <p:nvPr/>
        </p:nvSpPr>
        <p:spPr bwMode="auto">
          <a:xfrm>
            <a:off x="4967288" y="2982913"/>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operation</a:t>
            </a:r>
            <a:endParaRPr lang="fr-BE" altLang="en-US" sz="2000" i="1">
              <a:solidFill>
                <a:schemeClr val="tx2"/>
              </a:solidFill>
              <a:effectLst/>
              <a:latin typeface="Comic Sans MS" pitchFamily="66" charset="0"/>
            </a:endParaRPr>
          </a:p>
        </p:txBody>
      </p:sp>
      <p:sp>
        <p:nvSpPr>
          <p:cNvPr id="1432585" name="Line 9"/>
          <p:cNvSpPr>
            <a:spLocks noChangeShapeType="1"/>
          </p:cNvSpPr>
          <p:nvPr/>
        </p:nvSpPr>
        <p:spPr bwMode="auto">
          <a:xfrm flipV="1">
            <a:off x="5526088" y="3297238"/>
            <a:ext cx="449262" cy="4762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78" name="Rectangle 10"/>
          <p:cNvSpPr>
            <a:spLocks noChangeArrowheads="1"/>
          </p:cNvSpPr>
          <p:nvPr/>
        </p:nvSpPr>
        <p:spPr bwMode="auto">
          <a:xfrm>
            <a:off x="5832475" y="5394325"/>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data repository</a:t>
            </a:r>
            <a:endParaRPr lang="fr-BE" altLang="en-US" sz="2000" i="1">
              <a:solidFill>
                <a:schemeClr val="tx2"/>
              </a:solidFill>
              <a:effectLst/>
              <a:latin typeface="Comic Sans MS" pitchFamily="66" charset="0"/>
            </a:endParaRPr>
          </a:p>
        </p:txBody>
      </p:sp>
      <p:sp>
        <p:nvSpPr>
          <p:cNvPr id="1432587" name="Line 11"/>
          <p:cNvSpPr>
            <a:spLocks noChangeShapeType="1"/>
          </p:cNvSpPr>
          <p:nvPr/>
        </p:nvSpPr>
        <p:spPr bwMode="auto">
          <a:xfrm flipH="1" flipV="1">
            <a:off x="5165725" y="5233988"/>
            <a:ext cx="720725" cy="33178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0" name="Rectangle 12"/>
          <p:cNvSpPr>
            <a:spLocks noChangeArrowheads="1"/>
          </p:cNvSpPr>
          <p:nvPr/>
        </p:nvSpPr>
        <p:spPr bwMode="auto">
          <a:xfrm>
            <a:off x="1157288" y="5553075"/>
            <a:ext cx="22209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system component</a:t>
            </a:r>
            <a:endParaRPr lang="fr-BE" altLang="en-US" sz="2000" i="1">
              <a:solidFill>
                <a:schemeClr val="tx2"/>
              </a:solidFill>
              <a:effectLst/>
              <a:latin typeface="Comic Sans MS" pitchFamily="66" charset="0"/>
            </a:endParaRPr>
          </a:p>
        </p:txBody>
      </p:sp>
      <p:sp>
        <p:nvSpPr>
          <p:cNvPr id="1432589" name="Line 13"/>
          <p:cNvSpPr>
            <a:spLocks noChangeShapeType="1"/>
          </p:cNvSpPr>
          <p:nvPr/>
        </p:nvSpPr>
        <p:spPr bwMode="auto">
          <a:xfrm flipH="1" flipV="1">
            <a:off x="1485900" y="4973638"/>
            <a:ext cx="604838" cy="5921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2" name="Rectangle 14"/>
          <p:cNvSpPr>
            <a:spLocks noChangeArrowheads="1"/>
          </p:cNvSpPr>
          <p:nvPr/>
        </p:nvSpPr>
        <p:spPr bwMode="auto">
          <a:xfrm>
            <a:off x="1792288" y="1397000"/>
            <a:ext cx="1441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input data </a:t>
            </a:r>
          </a:p>
          <a:p>
            <a:pPr>
              <a:lnSpc>
                <a:spcPct val="8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flow</a:t>
            </a:r>
            <a:endParaRPr lang="fr-BE" altLang="en-US" sz="2000" i="1">
              <a:solidFill>
                <a:schemeClr val="tx2"/>
              </a:solidFill>
              <a:effectLst/>
              <a:latin typeface="Comic Sans MS" pitchFamily="66" charset="0"/>
            </a:endParaRPr>
          </a:p>
        </p:txBody>
      </p:sp>
      <p:sp>
        <p:nvSpPr>
          <p:cNvPr id="1432591" name="Line 15"/>
          <p:cNvSpPr>
            <a:spLocks noChangeShapeType="1"/>
          </p:cNvSpPr>
          <p:nvPr/>
        </p:nvSpPr>
        <p:spPr bwMode="auto">
          <a:xfrm flipH="1" flipV="1">
            <a:off x="2554288" y="1898650"/>
            <a:ext cx="144462" cy="11255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38984" name="Rectangle 16"/>
          <p:cNvSpPr>
            <a:spLocks noChangeArrowheads="1"/>
          </p:cNvSpPr>
          <p:nvPr/>
        </p:nvSpPr>
        <p:spPr bwMode="auto">
          <a:xfrm>
            <a:off x="4908550" y="1625600"/>
            <a:ext cx="16160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output data</a:t>
            </a:r>
          </a:p>
          <a:p>
            <a:pPr>
              <a:lnSpc>
                <a:spcPct val="8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flow</a:t>
            </a:r>
            <a:endParaRPr lang="fr-BE" altLang="en-US" sz="2000" i="1">
              <a:solidFill>
                <a:schemeClr val="tx2"/>
              </a:solidFill>
              <a:effectLst/>
              <a:latin typeface="Comic Sans MS" pitchFamily="66" charset="0"/>
            </a:endParaRPr>
          </a:p>
        </p:txBody>
      </p:sp>
      <p:sp>
        <p:nvSpPr>
          <p:cNvPr id="1432593" name="Line 17"/>
          <p:cNvSpPr>
            <a:spLocks noChangeShapeType="1"/>
          </p:cNvSpPr>
          <p:nvPr/>
        </p:nvSpPr>
        <p:spPr bwMode="auto">
          <a:xfrm flipV="1">
            <a:off x="3970338" y="1957388"/>
            <a:ext cx="1284287" cy="3873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2" name="Slide Number Placeholder 1"/>
          <p:cNvSpPr>
            <a:spLocks noGrp="1"/>
          </p:cNvSpPr>
          <p:nvPr>
            <p:ph type="sldNum" sz="quarter" idx="12"/>
          </p:nvPr>
        </p:nvSpPr>
        <p:spPr/>
        <p:txBody>
          <a:bodyPr/>
          <a:lstStyle/>
          <a:p>
            <a:fld id="{83AFD23C-4B78-4169-855B-DEB36BCAA18E}" type="slidenum">
              <a:rPr lang="en-MY" smtClean="0"/>
              <a:pPr/>
              <a:t>29</a:t>
            </a:fld>
            <a:endParaRPr lang="en-MY"/>
          </a:p>
        </p:txBody>
      </p:sp>
    </p:spTree>
    <p:extLst>
      <p:ext uri="{BB962C8B-B14F-4D97-AF65-F5344CB8AC3E}">
        <p14:creationId xmlns:p14="http://schemas.microsoft.com/office/powerpoint/2010/main" val="85125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ChangeArrowheads="1"/>
          </p:cNvSpPr>
          <p:nvPr/>
        </p:nvSpPr>
        <p:spPr bwMode="auto">
          <a:xfrm>
            <a:off x="2738438" y="1198563"/>
            <a:ext cx="4021137" cy="742950"/>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389571" name="Rectangle 3"/>
          <p:cNvSpPr>
            <a:spLocks noChangeArrowheads="1"/>
          </p:cNvSpPr>
          <p:nvPr/>
        </p:nvSpPr>
        <p:spPr bwMode="auto">
          <a:xfrm>
            <a:off x="2463800" y="6088063"/>
            <a:ext cx="4321175" cy="769937"/>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389572" name="Rectangle 4"/>
          <p:cNvSpPr>
            <a:spLocks noChangeArrowheads="1"/>
          </p:cNvSpPr>
          <p:nvPr/>
        </p:nvSpPr>
        <p:spPr bwMode="auto">
          <a:xfrm>
            <a:off x="5153025" y="4430713"/>
            <a:ext cx="2878138" cy="944562"/>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grpSp>
        <p:nvGrpSpPr>
          <p:cNvPr id="25605" name="Group 5"/>
          <p:cNvGrpSpPr>
            <a:grpSpLocks/>
          </p:cNvGrpSpPr>
          <p:nvPr/>
        </p:nvGrpSpPr>
        <p:grpSpPr bwMode="auto">
          <a:xfrm>
            <a:off x="4297363" y="1778000"/>
            <a:ext cx="150812" cy="3614738"/>
            <a:chOff x="2779" y="1129"/>
            <a:chExt cx="189" cy="2609"/>
          </a:xfrm>
        </p:grpSpPr>
        <p:sp>
          <p:nvSpPr>
            <p:cNvPr id="1389574" name="Line 6"/>
            <p:cNvSpPr>
              <a:spLocks noChangeShapeType="1"/>
            </p:cNvSpPr>
            <p:nvPr/>
          </p:nvSpPr>
          <p:spPr bwMode="auto">
            <a:xfrm>
              <a:off x="2874" y="1263"/>
              <a:ext cx="0" cy="2341"/>
            </a:xfrm>
            <a:prstGeom prst="line">
              <a:avLst/>
            </a:prstGeom>
            <a:noFill/>
            <a:ln w="19050">
              <a:solidFill>
                <a:srgbClr val="000000"/>
              </a:solidFill>
              <a:round/>
              <a:headEnd/>
              <a:tailEnd/>
            </a:ln>
          </p:spPr>
          <p:txBody>
            <a:bodyPr/>
            <a:lstStyle/>
            <a:p>
              <a:pPr>
                <a:defRPr/>
              </a:pPr>
              <a:endParaRPr lang="en-GB"/>
            </a:p>
          </p:txBody>
        </p:sp>
        <p:sp>
          <p:nvSpPr>
            <p:cNvPr id="1389575" name="Freeform 7"/>
            <p:cNvSpPr>
              <a:spLocks/>
            </p:cNvSpPr>
            <p:nvPr/>
          </p:nvSpPr>
          <p:spPr bwMode="auto">
            <a:xfrm>
              <a:off x="2795" y="1129"/>
              <a:ext cx="173" cy="168"/>
            </a:xfrm>
            <a:custGeom>
              <a:avLst/>
              <a:gdLst/>
              <a:ahLst/>
              <a:cxnLst>
                <a:cxn ang="0">
                  <a:pos x="173" y="168"/>
                </a:cxn>
                <a:cxn ang="0">
                  <a:pos x="79" y="0"/>
                </a:cxn>
                <a:cxn ang="0">
                  <a:pos x="0" y="168"/>
                </a:cxn>
                <a:cxn ang="0">
                  <a:pos x="173" y="168"/>
                </a:cxn>
              </a:cxnLst>
              <a:rect l="0" t="0" r="r" b="b"/>
              <a:pathLst>
                <a:path w="173" h="168">
                  <a:moveTo>
                    <a:pt x="173" y="168"/>
                  </a:moveTo>
                  <a:lnTo>
                    <a:pt x="79" y="0"/>
                  </a:lnTo>
                  <a:lnTo>
                    <a:pt x="0" y="168"/>
                  </a:lnTo>
                  <a:lnTo>
                    <a:pt x="173" y="168"/>
                  </a:lnTo>
                  <a:close/>
                </a:path>
              </a:pathLst>
            </a:custGeom>
            <a:solidFill>
              <a:srgbClr val="000000"/>
            </a:solidFill>
            <a:ln w="19050" cmpd="sng">
              <a:solidFill>
                <a:srgbClr val="000000"/>
              </a:solidFill>
              <a:round/>
              <a:headEnd/>
              <a:tailEnd/>
            </a:ln>
          </p:spPr>
          <p:txBody>
            <a:bodyPr/>
            <a:lstStyle/>
            <a:p>
              <a:pPr>
                <a:defRPr/>
              </a:pPr>
              <a:endParaRPr lang="en-GB"/>
            </a:p>
          </p:txBody>
        </p:sp>
        <p:sp>
          <p:nvSpPr>
            <p:cNvPr id="1389576" name="Freeform 8"/>
            <p:cNvSpPr>
              <a:spLocks/>
            </p:cNvSpPr>
            <p:nvPr/>
          </p:nvSpPr>
          <p:spPr bwMode="auto">
            <a:xfrm>
              <a:off x="2779" y="3570"/>
              <a:ext cx="173" cy="168"/>
            </a:xfrm>
            <a:custGeom>
              <a:avLst/>
              <a:gdLst/>
              <a:ahLst/>
              <a:cxnLst>
                <a:cxn ang="0">
                  <a:pos x="0" y="0"/>
                </a:cxn>
                <a:cxn ang="0">
                  <a:pos x="95" y="168"/>
                </a:cxn>
                <a:cxn ang="0">
                  <a:pos x="173" y="0"/>
                </a:cxn>
                <a:cxn ang="0">
                  <a:pos x="0" y="0"/>
                </a:cxn>
              </a:cxnLst>
              <a:rect l="0" t="0" r="r" b="b"/>
              <a:pathLst>
                <a:path w="173" h="168">
                  <a:moveTo>
                    <a:pt x="0" y="0"/>
                  </a:moveTo>
                  <a:lnTo>
                    <a:pt x="95" y="168"/>
                  </a:lnTo>
                  <a:lnTo>
                    <a:pt x="173" y="0"/>
                  </a:lnTo>
                  <a:lnTo>
                    <a:pt x="0" y="0"/>
                  </a:lnTo>
                  <a:close/>
                </a:path>
              </a:pathLst>
            </a:custGeom>
            <a:solidFill>
              <a:srgbClr val="000000"/>
            </a:solidFill>
            <a:ln w="19050" cmpd="sng">
              <a:solidFill>
                <a:srgbClr val="000000"/>
              </a:solidFill>
              <a:round/>
              <a:headEnd/>
              <a:tailEnd/>
            </a:ln>
          </p:spPr>
          <p:txBody>
            <a:bodyPr/>
            <a:lstStyle/>
            <a:p>
              <a:pPr>
                <a:defRPr/>
              </a:pPr>
              <a:endParaRPr lang="en-GB"/>
            </a:p>
          </p:txBody>
        </p:sp>
      </p:grpSp>
      <p:grpSp>
        <p:nvGrpSpPr>
          <p:cNvPr id="25606" name="Group 9"/>
          <p:cNvGrpSpPr>
            <a:grpSpLocks/>
          </p:cNvGrpSpPr>
          <p:nvPr/>
        </p:nvGrpSpPr>
        <p:grpSpPr bwMode="auto">
          <a:xfrm>
            <a:off x="935038" y="3298825"/>
            <a:ext cx="6911975" cy="233363"/>
            <a:chOff x="1190" y="2300"/>
            <a:chExt cx="3415" cy="200"/>
          </a:xfrm>
        </p:grpSpPr>
        <p:sp>
          <p:nvSpPr>
            <p:cNvPr id="1389578" name="Line 10"/>
            <p:cNvSpPr>
              <a:spLocks noChangeShapeType="1"/>
            </p:cNvSpPr>
            <p:nvPr/>
          </p:nvSpPr>
          <p:spPr bwMode="auto">
            <a:xfrm flipH="1">
              <a:off x="1316" y="2401"/>
              <a:ext cx="3162" cy="0"/>
            </a:xfrm>
            <a:prstGeom prst="line">
              <a:avLst/>
            </a:prstGeom>
            <a:noFill/>
            <a:ln w="19050">
              <a:solidFill>
                <a:schemeClr val="tx1"/>
              </a:solidFill>
              <a:round/>
              <a:headEnd/>
              <a:tailEnd/>
            </a:ln>
          </p:spPr>
          <p:txBody>
            <a:bodyPr/>
            <a:lstStyle/>
            <a:p>
              <a:pPr>
                <a:defRPr/>
              </a:pPr>
              <a:endParaRPr lang="en-GB"/>
            </a:p>
          </p:txBody>
        </p:sp>
        <p:sp>
          <p:nvSpPr>
            <p:cNvPr id="1389579" name="Freeform 11"/>
            <p:cNvSpPr>
              <a:spLocks/>
            </p:cNvSpPr>
            <p:nvPr/>
          </p:nvSpPr>
          <p:spPr bwMode="auto">
            <a:xfrm>
              <a:off x="4447" y="2316"/>
              <a:ext cx="158" cy="184"/>
            </a:xfrm>
            <a:custGeom>
              <a:avLst/>
              <a:gdLst/>
              <a:ahLst/>
              <a:cxnLst>
                <a:cxn ang="0">
                  <a:pos x="0" y="184"/>
                </a:cxn>
                <a:cxn ang="0">
                  <a:pos x="158" y="84"/>
                </a:cxn>
                <a:cxn ang="0">
                  <a:pos x="0" y="0"/>
                </a:cxn>
                <a:cxn ang="0">
                  <a:pos x="0" y="184"/>
                </a:cxn>
              </a:cxnLst>
              <a:rect l="0" t="0" r="r" b="b"/>
              <a:pathLst>
                <a:path w="158" h="184">
                  <a:moveTo>
                    <a:pt x="0" y="184"/>
                  </a:moveTo>
                  <a:lnTo>
                    <a:pt x="158" y="84"/>
                  </a:lnTo>
                  <a:lnTo>
                    <a:pt x="0" y="0"/>
                  </a:lnTo>
                  <a:lnTo>
                    <a:pt x="0" y="184"/>
                  </a:lnTo>
                  <a:close/>
                </a:path>
              </a:pathLst>
            </a:custGeom>
            <a:solidFill>
              <a:srgbClr val="000000"/>
            </a:solidFill>
            <a:ln w="19050" cmpd="sng">
              <a:solidFill>
                <a:schemeClr val="tx1"/>
              </a:solidFill>
              <a:round/>
              <a:headEnd/>
              <a:tailEnd/>
            </a:ln>
          </p:spPr>
          <p:txBody>
            <a:bodyPr/>
            <a:lstStyle/>
            <a:p>
              <a:pPr>
                <a:defRPr/>
              </a:pPr>
              <a:endParaRPr lang="en-GB"/>
            </a:p>
          </p:txBody>
        </p:sp>
        <p:sp>
          <p:nvSpPr>
            <p:cNvPr id="1389580" name="Freeform 12"/>
            <p:cNvSpPr>
              <a:spLocks/>
            </p:cNvSpPr>
            <p:nvPr/>
          </p:nvSpPr>
          <p:spPr bwMode="auto">
            <a:xfrm>
              <a:off x="1190" y="2300"/>
              <a:ext cx="158" cy="184"/>
            </a:xfrm>
            <a:custGeom>
              <a:avLst/>
              <a:gdLst/>
              <a:ahLst/>
              <a:cxnLst>
                <a:cxn ang="0">
                  <a:pos x="158" y="0"/>
                </a:cxn>
                <a:cxn ang="0">
                  <a:pos x="0" y="100"/>
                </a:cxn>
                <a:cxn ang="0">
                  <a:pos x="158" y="184"/>
                </a:cxn>
                <a:cxn ang="0">
                  <a:pos x="158" y="0"/>
                </a:cxn>
              </a:cxnLst>
              <a:rect l="0" t="0" r="r" b="b"/>
              <a:pathLst>
                <a:path w="158" h="184">
                  <a:moveTo>
                    <a:pt x="158" y="0"/>
                  </a:moveTo>
                  <a:lnTo>
                    <a:pt x="0" y="100"/>
                  </a:lnTo>
                  <a:lnTo>
                    <a:pt x="158" y="184"/>
                  </a:lnTo>
                  <a:lnTo>
                    <a:pt x="158" y="0"/>
                  </a:lnTo>
                  <a:close/>
                </a:path>
              </a:pathLst>
            </a:custGeom>
            <a:solidFill>
              <a:srgbClr val="000000"/>
            </a:solidFill>
            <a:ln w="19050" cmpd="sng">
              <a:solidFill>
                <a:schemeClr val="tx1"/>
              </a:solidFill>
              <a:round/>
              <a:headEnd/>
              <a:tailEnd/>
            </a:ln>
          </p:spPr>
          <p:txBody>
            <a:bodyPr/>
            <a:lstStyle/>
            <a:p>
              <a:pPr>
                <a:defRPr/>
              </a:pPr>
              <a:endParaRPr lang="en-GB"/>
            </a:p>
          </p:txBody>
        </p:sp>
      </p:grpSp>
      <p:sp>
        <p:nvSpPr>
          <p:cNvPr id="1389581" name="Rectangle 13"/>
          <p:cNvSpPr>
            <a:spLocks noChangeArrowheads="1"/>
          </p:cNvSpPr>
          <p:nvPr/>
        </p:nvSpPr>
        <p:spPr bwMode="auto">
          <a:xfrm>
            <a:off x="3522663" y="3349625"/>
            <a:ext cx="1173162" cy="527050"/>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389582" name="Rectangle 14"/>
          <p:cNvSpPr>
            <a:spLocks noChangeArrowheads="1"/>
          </p:cNvSpPr>
          <p:nvPr/>
        </p:nvSpPr>
        <p:spPr bwMode="auto">
          <a:xfrm>
            <a:off x="3687763" y="3460750"/>
            <a:ext cx="492125"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00"/>
                </a:solidFill>
                <a:effectLst/>
                <a:latin typeface="Arial" pitchFamily="34" charset="0"/>
              </a:rPr>
              <a:t>start</a:t>
            </a:r>
            <a:endParaRPr lang="en-US" sz="2800">
              <a:effectLst>
                <a:outerShdw blurRad="38100" dist="38100" dir="2700000" algn="tl">
                  <a:srgbClr val="000000"/>
                </a:outerShdw>
              </a:effectLst>
            </a:endParaRPr>
          </a:p>
        </p:txBody>
      </p:sp>
      <p:sp>
        <p:nvSpPr>
          <p:cNvPr id="1389584" name="Freeform 16"/>
          <p:cNvSpPr>
            <a:spLocks/>
          </p:cNvSpPr>
          <p:nvPr/>
        </p:nvSpPr>
        <p:spPr bwMode="auto">
          <a:xfrm>
            <a:off x="3876675" y="2997200"/>
            <a:ext cx="554038" cy="417513"/>
          </a:xfrm>
          <a:custGeom>
            <a:avLst/>
            <a:gdLst/>
            <a:ahLst/>
            <a:cxnLst>
              <a:cxn ang="0">
                <a:pos x="0" y="301"/>
              </a:cxn>
              <a:cxn ang="0">
                <a:pos x="32" y="318"/>
              </a:cxn>
              <a:cxn ang="0">
                <a:pos x="63" y="234"/>
              </a:cxn>
              <a:cxn ang="0">
                <a:pos x="48" y="234"/>
              </a:cxn>
              <a:cxn ang="0">
                <a:pos x="48" y="251"/>
              </a:cxn>
              <a:cxn ang="0">
                <a:pos x="95" y="184"/>
              </a:cxn>
              <a:cxn ang="0">
                <a:pos x="95" y="184"/>
              </a:cxn>
              <a:cxn ang="0">
                <a:pos x="126" y="151"/>
              </a:cxn>
              <a:cxn ang="0">
                <a:pos x="158" y="117"/>
              </a:cxn>
              <a:cxn ang="0">
                <a:pos x="252" y="67"/>
              </a:cxn>
              <a:cxn ang="0">
                <a:pos x="331" y="34"/>
              </a:cxn>
              <a:cxn ang="0">
                <a:pos x="315" y="17"/>
              </a:cxn>
              <a:cxn ang="0">
                <a:pos x="315" y="34"/>
              </a:cxn>
              <a:cxn ang="0">
                <a:pos x="394" y="34"/>
              </a:cxn>
              <a:cxn ang="0">
                <a:pos x="394" y="0"/>
              </a:cxn>
              <a:cxn ang="0">
                <a:pos x="331" y="0"/>
              </a:cxn>
              <a:cxn ang="0">
                <a:pos x="315" y="0"/>
              </a:cxn>
              <a:cxn ang="0">
                <a:pos x="236" y="34"/>
              </a:cxn>
              <a:cxn ang="0">
                <a:pos x="142" y="84"/>
              </a:cxn>
              <a:cxn ang="0">
                <a:pos x="111" y="117"/>
              </a:cxn>
              <a:cxn ang="0">
                <a:pos x="79" y="168"/>
              </a:cxn>
              <a:cxn ang="0">
                <a:pos x="79" y="168"/>
              </a:cxn>
              <a:cxn ang="0">
                <a:pos x="79" y="151"/>
              </a:cxn>
              <a:cxn ang="0">
                <a:pos x="32" y="218"/>
              </a:cxn>
              <a:cxn ang="0">
                <a:pos x="32" y="234"/>
              </a:cxn>
              <a:cxn ang="0">
                <a:pos x="32" y="234"/>
              </a:cxn>
              <a:cxn ang="0">
                <a:pos x="0" y="301"/>
              </a:cxn>
            </a:cxnLst>
            <a:rect l="0" t="0" r="r" b="b"/>
            <a:pathLst>
              <a:path w="394" h="318">
                <a:moveTo>
                  <a:pt x="0" y="301"/>
                </a:moveTo>
                <a:lnTo>
                  <a:pt x="32" y="318"/>
                </a:lnTo>
                <a:lnTo>
                  <a:pt x="63" y="234"/>
                </a:lnTo>
                <a:lnTo>
                  <a:pt x="48" y="234"/>
                </a:lnTo>
                <a:lnTo>
                  <a:pt x="48" y="251"/>
                </a:lnTo>
                <a:lnTo>
                  <a:pt x="95" y="184"/>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68"/>
                </a:lnTo>
                <a:lnTo>
                  <a:pt x="79" y="151"/>
                </a:lnTo>
                <a:lnTo>
                  <a:pt x="32" y="218"/>
                </a:lnTo>
                <a:lnTo>
                  <a:pt x="32" y="234"/>
                </a:lnTo>
                <a:lnTo>
                  <a:pt x="32" y="234"/>
                </a:lnTo>
                <a:lnTo>
                  <a:pt x="0" y="301"/>
                </a:lnTo>
                <a:close/>
              </a:path>
            </a:pathLst>
          </a:custGeom>
          <a:solidFill>
            <a:srgbClr val="969696"/>
          </a:solidFill>
          <a:ln w="9525">
            <a:noFill/>
            <a:round/>
            <a:headEnd/>
            <a:tailEnd/>
          </a:ln>
        </p:spPr>
        <p:txBody>
          <a:bodyPr/>
          <a:lstStyle/>
          <a:p>
            <a:pPr>
              <a:defRPr/>
            </a:pPr>
            <a:endParaRPr lang="en-GB"/>
          </a:p>
        </p:txBody>
      </p:sp>
      <p:sp>
        <p:nvSpPr>
          <p:cNvPr id="1389585" name="Freeform 17"/>
          <p:cNvSpPr>
            <a:spLocks/>
          </p:cNvSpPr>
          <p:nvPr/>
        </p:nvSpPr>
        <p:spPr bwMode="auto">
          <a:xfrm>
            <a:off x="4430713" y="2976563"/>
            <a:ext cx="708025" cy="460375"/>
          </a:xfrm>
          <a:custGeom>
            <a:avLst/>
            <a:gdLst/>
            <a:ahLst/>
            <a:cxnLst>
              <a:cxn ang="0">
                <a:pos x="0" y="0"/>
              </a:cxn>
              <a:cxn ang="0">
                <a:pos x="0" y="33"/>
              </a:cxn>
              <a:cxn ang="0">
                <a:pos x="126" y="50"/>
              </a:cxn>
              <a:cxn ang="0">
                <a:pos x="252" y="83"/>
              </a:cxn>
              <a:cxn ang="0">
                <a:pos x="362" y="150"/>
              </a:cxn>
              <a:cxn ang="0">
                <a:pos x="409" y="184"/>
              </a:cxn>
              <a:cxn ang="0">
                <a:pos x="440" y="217"/>
              </a:cxn>
              <a:cxn ang="0">
                <a:pos x="456" y="250"/>
              </a:cxn>
              <a:cxn ang="0">
                <a:pos x="472" y="234"/>
              </a:cxn>
              <a:cxn ang="0">
                <a:pos x="456" y="234"/>
              </a:cxn>
              <a:cxn ang="0">
                <a:pos x="472" y="284"/>
              </a:cxn>
              <a:cxn ang="0">
                <a:pos x="472" y="351"/>
              </a:cxn>
              <a:cxn ang="0">
                <a:pos x="503" y="351"/>
              </a:cxn>
              <a:cxn ang="0">
                <a:pos x="503" y="284"/>
              </a:cxn>
              <a:cxn ang="0">
                <a:pos x="488" y="234"/>
              </a:cxn>
              <a:cxn ang="0">
                <a:pos x="472" y="217"/>
              </a:cxn>
              <a:cxn ang="0">
                <a:pos x="456" y="184"/>
              </a:cxn>
              <a:cxn ang="0">
                <a:pos x="425" y="150"/>
              </a:cxn>
              <a:cxn ang="0">
                <a:pos x="377" y="117"/>
              </a:cxn>
              <a:cxn ang="0">
                <a:pos x="267" y="50"/>
              </a:cxn>
              <a:cxn ang="0">
                <a:pos x="141" y="16"/>
              </a:cxn>
              <a:cxn ang="0">
                <a:pos x="0" y="0"/>
              </a:cxn>
            </a:cxnLst>
            <a:rect l="0" t="0" r="r" b="b"/>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969696"/>
          </a:solidFill>
          <a:ln w="9525">
            <a:noFill/>
            <a:round/>
            <a:headEnd/>
            <a:tailEnd/>
          </a:ln>
        </p:spPr>
        <p:txBody>
          <a:bodyPr/>
          <a:lstStyle/>
          <a:p>
            <a:pPr>
              <a:defRPr/>
            </a:pPr>
            <a:endParaRPr lang="en-GB"/>
          </a:p>
        </p:txBody>
      </p:sp>
      <p:sp>
        <p:nvSpPr>
          <p:cNvPr id="1389586" name="Freeform 18"/>
          <p:cNvSpPr>
            <a:spLocks/>
          </p:cNvSpPr>
          <p:nvPr/>
        </p:nvSpPr>
        <p:spPr bwMode="auto">
          <a:xfrm>
            <a:off x="4394200" y="3421063"/>
            <a:ext cx="738188" cy="608012"/>
          </a:xfrm>
          <a:custGeom>
            <a:avLst/>
            <a:gdLst/>
            <a:ahLst/>
            <a:cxnLst>
              <a:cxn ang="0">
                <a:pos x="0" y="418"/>
              </a:cxn>
              <a:cxn ang="0">
                <a:pos x="0" y="452"/>
              </a:cxn>
              <a:cxn ang="0">
                <a:pos x="141" y="435"/>
              </a:cxn>
              <a:cxn ang="0">
                <a:pos x="204" y="418"/>
              </a:cxn>
              <a:cxn ang="0">
                <a:pos x="267" y="385"/>
              </a:cxn>
              <a:cxn ang="0">
                <a:pos x="314" y="351"/>
              </a:cxn>
              <a:cxn ang="0">
                <a:pos x="377" y="301"/>
              </a:cxn>
              <a:cxn ang="0">
                <a:pos x="424" y="251"/>
              </a:cxn>
              <a:cxn ang="0">
                <a:pos x="424" y="234"/>
              </a:cxn>
              <a:cxn ang="0">
                <a:pos x="456" y="201"/>
              </a:cxn>
              <a:cxn ang="0">
                <a:pos x="440" y="184"/>
              </a:cxn>
              <a:cxn ang="0">
                <a:pos x="456" y="201"/>
              </a:cxn>
              <a:cxn ang="0">
                <a:pos x="472" y="168"/>
              </a:cxn>
              <a:cxn ang="0">
                <a:pos x="487" y="151"/>
              </a:cxn>
              <a:cxn ang="0">
                <a:pos x="503" y="101"/>
              </a:cxn>
              <a:cxn ang="0">
                <a:pos x="503" y="0"/>
              </a:cxn>
              <a:cxn ang="0">
                <a:pos x="472" y="0"/>
              </a:cxn>
              <a:cxn ang="0">
                <a:pos x="472" y="101"/>
              </a:cxn>
              <a:cxn ang="0">
                <a:pos x="456" y="151"/>
              </a:cxn>
              <a:cxn ang="0">
                <a:pos x="472" y="151"/>
              </a:cxn>
              <a:cxn ang="0">
                <a:pos x="456" y="134"/>
              </a:cxn>
              <a:cxn ang="0">
                <a:pos x="440" y="168"/>
              </a:cxn>
              <a:cxn ang="0">
                <a:pos x="424" y="184"/>
              </a:cxn>
              <a:cxn ang="0">
                <a:pos x="440" y="184"/>
              </a:cxn>
              <a:cxn ang="0">
                <a:pos x="393" y="234"/>
              </a:cxn>
              <a:cxn ang="0">
                <a:pos x="409" y="234"/>
              </a:cxn>
              <a:cxn ang="0">
                <a:pos x="409" y="218"/>
              </a:cxn>
              <a:cxn ang="0">
                <a:pos x="361" y="268"/>
              </a:cxn>
              <a:cxn ang="0">
                <a:pos x="298" y="318"/>
              </a:cxn>
              <a:cxn ang="0">
                <a:pos x="251" y="351"/>
              </a:cxn>
              <a:cxn ang="0">
                <a:pos x="188" y="385"/>
              </a:cxn>
              <a:cxn ang="0">
                <a:pos x="125" y="402"/>
              </a:cxn>
              <a:cxn ang="0">
                <a:pos x="0" y="418"/>
              </a:cxn>
            </a:cxnLst>
            <a:rect l="0" t="0" r="r" b="b"/>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chemeClr val="hlink"/>
          </a:solidFill>
          <a:ln w="9525">
            <a:solidFill>
              <a:schemeClr val="hlink"/>
            </a:solidFill>
            <a:round/>
            <a:headEnd/>
            <a:tailEnd/>
          </a:ln>
        </p:spPr>
        <p:txBody>
          <a:bodyPr/>
          <a:lstStyle/>
          <a:p>
            <a:pPr>
              <a:defRPr/>
            </a:pPr>
            <a:endParaRPr lang="en-GB"/>
          </a:p>
        </p:txBody>
      </p:sp>
      <p:grpSp>
        <p:nvGrpSpPr>
          <p:cNvPr id="25612" name="Group 19"/>
          <p:cNvGrpSpPr>
            <a:grpSpLocks/>
          </p:cNvGrpSpPr>
          <p:nvPr/>
        </p:nvGrpSpPr>
        <p:grpSpPr bwMode="auto">
          <a:xfrm>
            <a:off x="2090743" y="1714499"/>
            <a:ext cx="1693866" cy="1545124"/>
            <a:chOff x="1571" y="1512"/>
            <a:chExt cx="1067" cy="616"/>
          </a:xfrm>
        </p:grpSpPr>
        <p:sp>
          <p:nvSpPr>
            <p:cNvPr id="1389588" name="Rectangle 20"/>
            <p:cNvSpPr>
              <a:spLocks noChangeArrowheads="1"/>
            </p:cNvSpPr>
            <p:nvPr/>
          </p:nvSpPr>
          <p:spPr bwMode="auto">
            <a:xfrm>
              <a:off x="1598" y="1512"/>
              <a:ext cx="987" cy="213"/>
            </a:xfrm>
            <a:prstGeom prst="rect">
              <a:avLst/>
            </a:prstGeom>
            <a:noFill/>
            <a:ln w="9525">
              <a:noFill/>
              <a:miter lim="800000"/>
              <a:headEnd/>
              <a:tailEnd/>
            </a:ln>
          </p:spPr>
          <p:txBody>
            <a:bodyPr wrap="none" lIns="0" tIns="0" rIns="0" bIns="0">
              <a:spAutoFit/>
            </a:bodyPr>
            <a:lstStyle/>
            <a:p>
              <a:pPr>
                <a:defRPr/>
              </a:pPr>
              <a:r>
                <a:rPr kumimoji="0" lang="en-US" sz="2200" dirty="0">
                  <a:solidFill>
                    <a:srgbClr val="5F5F5F"/>
                  </a:solidFill>
                  <a:effectLst/>
                  <a:latin typeface="Comic Sans MS" pitchFamily="66" charset="0"/>
                </a:rPr>
                <a:t>Chap. 2 &amp; 3:</a:t>
              </a:r>
              <a:endParaRPr lang="en-US" dirty="0">
                <a:solidFill>
                  <a:schemeClr val="tx1"/>
                </a:solidFill>
                <a:effectLst>
                  <a:outerShdw blurRad="38100" dist="38100" dir="2700000" algn="tl">
                    <a:srgbClr val="000000"/>
                  </a:outerShdw>
                </a:effectLst>
                <a:latin typeface="Comic Sans MS" pitchFamily="66" charset="0"/>
              </a:endParaRPr>
            </a:p>
          </p:txBody>
        </p:sp>
        <p:sp>
          <p:nvSpPr>
            <p:cNvPr id="1389589" name="Rectangle 21"/>
            <p:cNvSpPr>
              <a:spLocks noChangeArrowheads="1"/>
            </p:cNvSpPr>
            <p:nvPr/>
          </p:nvSpPr>
          <p:spPr bwMode="auto">
            <a:xfrm>
              <a:off x="1571" y="1710"/>
              <a:ext cx="1067" cy="418"/>
            </a:xfrm>
            <a:prstGeom prst="rect">
              <a:avLst/>
            </a:prstGeom>
            <a:noFill/>
            <a:ln w="9525">
              <a:noFill/>
              <a:miter lim="800000"/>
              <a:headEnd/>
              <a:tailEnd/>
            </a:ln>
          </p:spPr>
          <p:txBody>
            <a:bodyPr wrap="none" lIns="0" tIns="0" rIns="0" bIns="0">
              <a:spAutoFit/>
            </a:bodyPr>
            <a:lstStyle/>
            <a:p>
              <a:pPr algn="l">
                <a:defRPr/>
              </a:pPr>
              <a:r>
                <a:rPr kumimoji="0" lang="en-US" sz="2200" dirty="0">
                  <a:solidFill>
                    <a:srgbClr val="5F5F5F"/>
                  </a:solidFill>
                  <a:effectLst/>
                  <a:latin typeface="Comic Sans MS" pitchFamily="66" charset="0"/>
                </a:rPr>
                <a:t>Elicitation &amp; </a:t>
              </a:r>
            </a:p>
            <a:p>
              <a:pPr algn="l">
                <a:defRPr/>
              </a:pPr>
              <a:r>
                <a:rPr kumimoji="0" lang="en-US" sz="2200" dirty="0">
                  <a:solidFill>
                    <a:srgbClr val="5F5F5F"/>
                  </a:solidFill>
                  <a:effectLst/>
                  <a:latin typeface="Comic Sans MS" pitchFamily="66" charset="0"/>
                </a:rPr>
                <a:t>Analysis </a:t>
              </a:r>
            </a:p>
            <a:p>
              <a:pPr algn="l">
                <a:defRPr/>
              </a:pPr>
              <a:endParaRPr kumimoji="0" lang="en-US" sz="2200" dirty="0">
                <a:solidFill>
                  <a:srgbClr val="5F5F5F"/>
                </a:solidFill>
                <a:effectLst/>
                <a:latin typeface="Comic Sans MS" pitchFamily="66" charset="0"/>
              </a:endParaRPr>
            </a:p>
            <a:p>
              <a:pPr algn="l">
                <a:lnSpc>
                  <a:spcPct val="10000"/>
                </a:lnSpc>
                <a:defRPr/>
              </a:pPr>
              <a:r>
                <a:rPr kumimoji="0" lang="en-US" sz="2200" dirty="0">
                  <a:solidFill>
                    <a:srgbClr val="5F5F5F"/>
                  </a:solidFill>
                  <a:effectLst/>
                  <a:latin typeface="Comic Sans MS" pitchFamily="66" charset="0"/>
                </a:rPr>
                <a:t>techniques</a:t>
              </a:r>
              <a:endParaRPr lang="en-US" dirty="0">
                <a:solidFill>
                  <a:srgbClr val="5F5F5F"/>
                </a:solidFill>
                <a:effectLst>
                  <a:outerShdw blurRad="38100" dist="38100" dir="2700000" algn="tl">
                    <a:srgbClr val="000000"/>
                  </a:outerShdw>
                </a:effectLst>
                <a:latin typeface="Comic Sans MS" pitchFamily="66" charset="0"/>
              </a:endParaRPr>
            </a:p>
          </p:txBody>
        </p:sp>
      </p:grpSp>
      <p:grpSp>
        <p:nvGrpSpPr>
          <p:cNvPr id="25613" name="Group 22"/>
          <p:cNvGrpSpPr>
            <a:grpSpLocks/>
          </p:cNvGrpSpPr>
          <p:nvPr/>
        </p:nvGrpSpPr>
        <p:grpSpPr bwMode="auto">
          <a:xfrm>
            <a:off x="5684836" y="1714500"/>
            <a:ext cx="1425574" cy="1197682"/>
            <a:chOff x="3581" y="1399"/>
            <a:chExt cx="898" cy="526"/>
          </a:xfrm>
        </p:grpSpPr>
        <p:sp>
          <p:nvSpPr>
            <p:cNvPr id="1389591" name="Rectangle 23"/>
            <p:cNvSpPr>
              <a:spLocks noChangeArrowheads="1"/>
            </p:cNvSpPr>
            <p:nvPr/>
          </p:nvSpPr>
          <p:spPr bwMode="auto">
            <a:xfrm>
              <a:off x="3581" y="1399"/>
              <a:ext cx="655" cy="213"/>
            </a:xfrm>
            <a:prstGeom prst="rect">
              <a:avLst/>
            </a:prstGeom>
            <a:noFill/>
            <a:ln w="9525">
              <a:noFill/>
              <a:miter lim="800000"/>
              <a:headEnd/>
              <a:tailEnd/>
            </a:ln>
          </p:spPr>
          <p:txBody>
            <a:bodyPr wrap="none" lIns="0" tIns="0" rIns="0" bIns="0">
              <a:spAutoFit/>
            </a:bodyPr>
            <a:lstStyle/>
            <a:p>
              <a:pPr>
                <a:defRPr/>
              </a:pPr>
              <a:r>
                <a:rPr kumimoji="0" lang="en-US" sz="2200" dirty="0">
                  <a:solidFill>
                    <a:srgbClr val="5F5F5F"/>
                  </a:solidFill>
                  <a:effectLst/>
                  <a:latin typeface="Comic Sans MS" pitchFamily="66" charset="0"/>
                </a:rPr>
                <a:t>Chap. 4:</a:t>
              </a:r>
              <a:endParaRPr lang="en-US" sz="2200" dirty="0">
                <a:solidFill>
                  <a:srgbClr val="5F5F5F"/>
                </a:solidFill>
                <a:effectLst>
                  <a:outerShdw blurRad="38100" dist="38100" dir="2700000" algn="tl">
                    <a:srgbClr val="000000"/>
                  </a:outerShdw>
                </a:effectLst>
                <a:latin typeface="Comic Sans MS" pitchFamily="66" charset="0"/>
              </a:endParaRPr>
            </a:p>
          </p:txBody>
        </p:sp>
        <p:sp>
          <p:nvSpPr>
            <p:cNvPr id="25633" name="Rectangle 24"/>
            <p:cNvSpPr>
              <a:spLocks noChangeArrowheads="1"/>
            </p:cNvSpPr>
            <p:nvPr/>
          </p:nvSpPr>
          <p:spPr bwMode="auto">
            <a:xfrm>
              <a:off x="3592" y="1598"/>
              <a:ext cx="8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r>
                <a:rPr kumimoji="0" lang="en-US" altLang="en-US" sz="2200" dirty="0">
                  <a:solidFill>
                    <a:srgbClr val="5F5F5F"/>
                  </a:solidFill>
                  <a:effectLst/>
                  <a:latin typeface="Comic Sans MS" pitchFamily="66" charset="0"/>
                </a:rPr>
                <a:t>Evaluation</a:t>
              </a:r>
            </a:p>
            <a:p>
              <a:pPr algn="l"/>
              <a:endParaRPr kumimoji="0" lang="en-US" altLang="en-US" sz="2200" dirty="0">
                <a:solidFill>
                  <a:srgbClr val="5F5F5F"/>
                </a:solidFill>
                <a:effectLst/>
                <a:latin typeface="Comic Sans MS" pitchFamily="66" charset="0"/>
              </a:endParaRPr>
            </a:p>
            <a:p>
              <a:pPr algn="l">
                <a:lnSpc>
                  <a:spcPct val="20000"/>
                </a:lnSpc>
              </a:pPr>
              <a:r>
                <a:rPr kumimoji="0" lang="en-US" altLang="en-US" sz="2200" dirty="0">
                  <a:solidFill>
                    <a:srgbClr val="5F5F5F"/>
                  </a:solidFill>
                  <a:effectLst/>
                  <a:latin typeface="Comic Sans MS" pitchFamily="66" charset="0"/>
                </a:rPr>
                <a:t>techniques</a:t>
              </a:r>
              <a:endParaRPr kumimoji="0" lang="en-US" altLang="en-US" sz="2200" b="1" dirty="0">
                <a:solidFill>
                  <a:schemeClr val="tx1"/>
                </a:solidFill>
                <a:effectLst/>
                <a:latin typeface="Arial" pitchFamily="34" charset="0"/>
              </a:endParaRPr>
            </a:p>
          </p:txBody>
        </p:sp>
      </p:grpSp>
      <p:sp>
        <p:nvSpPr>
          <p:cNvPr id="1389593" name="Rectangle 25"/>
          <p:cNvSpPr>
            <a:spLocks noChangeArrowheads="1"/>
          </p:cNvSpPr>
          <p:nvPr/>
        </p:nvSpPr>
        <p:spPr bwMode="auto">
          <a:xfrm>
            <a:off x="3298825" y="1336675"/>
            <a:ext cx="2159000" cy="377825"/>
          </a:xfrm>
          <a:prstGeom prst="rect">
            <a:avLst/>
          </a:prstGeom>
          <a:noFill/>
          <a:ln w="9525">
            <a:noFill/>
            <a:miter lim="800000"/>
            <a:headEnd/>
            <a:tailEnd/>
          </a:ln>
        </p:spPr>
        <p:txBody>
          <a:bodyPr wrap="none" lIns="0" tIns="0" rIns="0" bIns="0">
            <a:spAutoFit/>
          </a:bodyPr>
          <a:lstStyle/>
          <a:p>
            <a:pPr>
              <a:lnSpc>
                <a:spcPct val="80000"/>
              </a:lnSpc>
              <a:defRPr/>
            </a:pPr>
            <a:r>
              <a:rPr kumimoji="0" lang="en-US" sz="3100" i="1">
                <a:solidFill>
                  <a:srgbClr val="0000FF"/>
                </a:solidFill>
                <a:effectLst/>
                <a:latin typeface="Times New Roman" pitchFamily="18" charset="0"/>
              </a:rPr>
              <a:t> </a:t>
            </a:r>
            <a:r>
              <a:rPr kumimoji="0" lang="en-US" sz="2000" i="1">
                <a:solidFill>
                  <a:srgbClr val="009999"/>
                </a:solidFill>
                <a:effectLst/>
                <a:latin typeface="Arial" pitchFamily="34" charset="0"/>
              </a:rPr>
              <a:t>alternative options</a:t>
            </a:r>
            <a:endParaRPr lang="en-US">
              <a:effectLst>
                <a:outerShdw blurRad="38100" dist="38100" dir="2700000" algn="tl">
                  <a:srgbClr val="000000"/>
                </a:outerShdw>
              </a:effectLst>
            </a:endParaRPr>
          </a:p>
        </p:txBody>
      </p:sp>
      <p:sp>
        <p:nvSpPr>
          <p:cNvPr id="1389594" name="Rectangle 26"/>
          <p:cNvSpPr>
            <a:spLocks noChangeArrowheads="1"/>
          </p:cNvSpPr>
          <p:nvPr/>
        </p:nvSpPr>
        <p:spPr bwMode="auto">
          <a:xfrm>
            <a:off x="5624513" y="3460750"/>
            <a:ext cx="2392362" cy="963613"/>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grpSp>
        <p:nvGrpSpPr>
          <p:cNvPr id="25616" name="Group 27"/>
          <p:cNvGrpSpPr>
            <a:grpSpLocks/>
          </p:cNvGrpSpPr>
          <p:nvPr/>
        </p:nvGrpSpPr>
        <p:grpSpPr bwMode="auto">
          <a:xfrm>
            <a:off x="6307138" y="3440113"/>
            <a:ext cx="1481137" cy="601662"/>
            <a:chOff x="4273" y="2284"/>
            <a:chExt cx="933" cy="379"/>
          </a:xfrm>
        </p:grpSpPr>
        <p:sp>
          <p:nvSpPr>
            <p:cNvPr id="25630" name="Rectangle 28"/>
            <p:cNvSpPr>
              <a:spLocks noChangeArrowheads="1"/>
            </p:cNvSpPr>
            <p:nvPr/>
          </p:nvSpPr>
          <p:spPr bwMode="auto">
            <a:xfrm>
              <a:off x="4485" y="2284"/>
              <a:ext cx="4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i="1">
                  <a:solidFill>
                    <a:schemeClr val="accent2"/>
                  </a:solidFill>
                  <a:effectLst/>
                  <a:latin typeface="Arial" pitchFamily="34" charset="0"/>
                </a:rPr>
                <a:t>agreed</a:t>
              </a:r>
              <a:endParaRPr lang="en-US" altLang="en-US" sz="2000">
                <a:solidFill>
                  <a:schemeClr val="accent2"/>
                </a:solidFill>
                <a:effectLst/>
                <a:latin typeface="Arial" pitchFamily="34" charset="0"/>
              </a:endParaRPr>
            </a:p>
          </p:txBody>
        </p:sp>
        <p:sp>
          <p:nvSpPr>
            <p:cNvPr id="25631" name="Rectangle 29"/>
            <p:cNvSpPr>
              <a:spLocks noChangeArrowheads="1"/>
            </p:cNvSpPr>
            <p:nvPr/>
          </p:nvSpPr>
          <p:spPr bwMode="auto">
            <a:xfrm>
              <a:off x="4273" y="2471"/>
              <a:ext cx="9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i="1">
                  <a:solidFill>
                    <a:schemeClr val="accent2"/>
                  </a:solidFill>
                  <a:effectLst/>
                  <a:latin typeface="Arial" pitchFamily="34" charset="0"/>
                </a:rPr>
                <a:t>requirements</a:t>
              </a:r>
              <a:endParaRPr lang="en-US" altLang="en-US" sz="2000">
                <a:solidFill>
                  <a:schemeClr val="accent2"/>
                </a:solidFill>
                <a:effectLst/>
                <a:latin typeface="Arial" pitchFamily="34" charset="0"/>
              </a:endParaRPr>
            </a:p>
          </p:txBody>
        </p:sp>
      </p:grpSp>
      <p:sp>
        <p:nvSpPr>
          <p:cNvPr id="1389598" name="Rectangle 30"/>
          <p:cNvSpPr>
            <a:spLocks noChangeArrowheads="1"/>
          </p:cNvSpPr>
          <p:nvPr/>
        </p:nvSpPr>
        <p:spPr bwMode="auto">
          <a:xfrm>
            <a:off x="3003550" y="5391150"/>
            <a:ext cx="2947988" cy="304800"/>
          </a:xfrm>
          <a:prstGeom prst="rect">
            <a:avLst/>
          </a:prstGeom>
          <a:noFill/>
          <a:ln w="9525">
            <a:noFill/>
            <a:miter lim="800000"/>
            <a:headEnd/>
            <a:tailEnd/>
          </a:ln>
        </p:spPr>
        <p:txBody>
          <a:bodyPr wrap="none" lIns="0" tIns="0" rIns="0" bIns="0">
            <a:spAutoFit/>
          </a:bodyPr>
          <a:lstStyle/>
          <a:p>
            <a:pPr>
              <a:defRPr/>
            </a:pPr>
            <a:r>
              <a:rPr kumimoji="0" lang="en-US" sz="2000" i="1">
                <a:solidFill>
                  <a:schemeClr val="accent2"/>
                </a:solidFill>
                <a:effectLst/>
                <a:latin typeface="Arial" pitchFamily="34" charset="0"/>
              </a:rPr>
              <a:t>documented requirements</a:t>
            </a:r>
            <a:endParaRPr lang="en-US" sz="2000">
              <a:effectLst>
                <a:outerShdw blurRad="38100" dist="38100" dir="2700000" algn="tl">
                  <a:srgbClr val="000000"/>
                </a:outerShdw>
              </a:effectLst>
              <a:latin typeface="Arial" pitchFamily="34" charset="0"/>
            </a:endParaRPr>
          </a:p>
        </p:txBody>
      </p:sp>
      <p:grpSp>
        <p:nvGrpSpPr>
          <p:cNvPr id="25618" name="Group 31"/>
          <p:cNvGrpSpPr>
            <a:grpSpLocks/>
          </p:cNvGrpSpPr>
          <p:nvPr/>
        </p:nvGrpSpPr>
        <p:grpSpPr bwMode="auto">
          <a:xfrm>
            <a:off x="962025" y="3422650"/>
            <a:ext cx="2020888" cy="598488"/>
            <a:chOff x="933" y="2291"/>
            <a:chExt cx="1273" cy="377"/>
          </a:xfrm>
        </p:grpSpPr>
        <p:sp>
          <p:nvSpPr>
            <p:cNvPr id="25628" name="Rectangle 32"/>
            <p:cNvSpPr>
              <a:spLocks noChangeArrowheads="1"/>
            </p:cNvSpPr>
            <p:nvPr/>
          </p:nvSpPr>
          <p:spPr bwMode="auto">
            <a:xfrm>
              <a:off x="933" y="2291"/>
              <a:ext cx="1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i="1">
                  <a:solidFill>
                    <a:schemeClr val="accent2"/>
                  </a:solidFill>
                  <a:effectLst/>
                  <a:latin typeface="Arial" pitchFamily="34" charset="0"/>
                </a:rPr>
                <a:t>consolidated</a:t>
              </a:r>
              <a:endParaRPr lang="en-US" altLang="en-US" sz="2000">
                <a:solidFill>
                  <a:schemeClr val="accent2"/>
                </a:solidFill>
                <a:effectLst/>
                <a:latin typeface="Arial" pitchFamily="34" charset="0"/>
              </a:endParaRPr>
            </a:p>
          </p:txBody>
        </p:sp>
        <p:sp>
          <p:nvSpPr>
            <p:cNvPr id="25629" name="Rectangle 33"/>
            <p:cNvSpPr>
              <a:spLocks noChangeArrowheads="1"/>
            </p:cNvSpPr>
            <p:nvPr/>
          </p:nvSpPr>
          <p:spPr bwMode="auto">
            <a:xfrm>
              <a:off x="1121" y="2476"/>
              <a:ext cx="9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sz="2000" i="1">
                  <a:solidFill>
                    <a:schemeClr val="accent2"/>
                  </a:solidFill>
                  <a:effectLst/>
                  <a:latin typeface="Arial" pitchFamily="34" charset="0"/>
                </a:rPr>
                <a:t>requirements</a:t>
              </a:r>
              <a:endParaRPr lang="en-US" altLang="en-US" sz="2000">
                <a:solidFill>
                  <a:schemeClr val="accent2"/>
                </a:solidFill>
                <a:effectLst/>
                <a:latin typeface="Arial" pitchFamily="34" charset="0"/>
              </a:endParaRPr>
            </a:p>
          </p:txBody>
        </p:sp>
      </p:grpSp>
      <p:sp>
        <p:nvSpPr>
          <p:cNvPr id="1389603" name="Rectangle 35"/>
          <p:cNvSpPr>
            <a:spLocks noChangeArrowheads="1"/>
          </p:cNvSpPr>
          <p:nvPr/>
        </p:nvSpPr>
        <p:spPr bwMode="auto">
          <a:xfrm>
            <a:off x="5778500" y="4129088"/>
            <a:ext cx="1125308" cy="338554"/>
          </a:xfrm>
          <a:prstGeom prst="rect">
            <a:avLst/>
          </a:prstGeom>
          <a:noFill/>
          <a:ln w="9525">
            <a:noFill/>
            <a:miter lim="800000"/>
            <a:headEnd/>
            <a:tailEnd/>
          </a:ln>
        </p:spPr>
        <p:txBody>
          <a:bodyPr wrap="none" lIns="0" tIns="0" rIns="0" bIns="0">
            <a:spAutoFit/>
          </a:bodyPr>
          <a:lstStyle/>
          <a:p>
            <a:pPr>
              <a:defRPr/>
            </a:pPr>
            <a:r>
              <a:rPr kumimoji="0" lang="en-US" sz="2200" dirty="0">
                <a:solidFill>
                  <a:schemeClr val="tx1"/>
                </a:solidFill>
                <a:effectLst>
                  <a:outerShdw blurRad="38100" dist="38100" dir="2700000" algn="tl">
                    <a:srgbClr val="000000"/>
                  </a:outerShdw>
                </a:effectLst>
                <a:latin typeface="Comic Sans MS" pitchFamily="66" charset="0"/>
              </a:rPr>
              <a:t>Chap. 5: </a:t>
            </a:r>
            <a:endParaRPr lang="en-US" sz="2200" dirty="0">
              <a:solidFill>
                <a:schemeClr val="tx1"/>
              </a:solidFill>
              <a:effectLst>
                <a:outerShdw blurRad="38100" dist="38100" dir="2700000" algn="tl">
                  <a:srgbClr val="000000"/>
                </a:outerShdw>
              </a:effectLst>
              <a:latin typeface="Comic Sans MS" pitchFamily="66" charset="0"/>
            </a:endParaRPr>
          </a:p>
        </p:txBody>
      </p:sp>
      <p:sp>
        <p:nvSpPr>
          <p:cNvPr id="1389604" name="Rectangle 36"/>
          <p:cNvSpPr>
            <a:spLocks noChangeArrowheads="1"/>
          </p:cNvSpPr>
          <p:nvPr/>
        </p:nvSpPr>
        <p:spPr bwMode="auto">
          <a:xfrm>
            <a:off x="5738813" y="4489450"/>
            <a:ext cx="2292350" cy="871538"/>
          </a:xfrm>
          <a:prstGeom prst="rect">
            <a:avLst/>
          </a:prstGeom>
          <a:noFill/>
          <a:ln w="9525">
            <a:noFill/>
            <a:miter lim="800000"/>
            <a:headEnd/>
            <a:tailEnd/>
          </a:ln>
        </p:spPr>
        <p:txBody>
          <a:bodyPr lIns="0" tIns="0" rIns="0" bIns="0">
            <a:spAutoFit/>
          </a:bodyPr>
          <a:lstStyle/>
          <a:p>
            <a:pPr algn="l">
              <a:lnSpc>
                <a:spcPct val="80000"/>
              </a:lnSpc>
              <a:spcBef>
                <a:spcPct val="10000"/>
              </a:spcBef>
              <a:defRPr/>
            </a:pPr>
            <a:r>
              <a:rPr kumimoji="0" lang="en-US" sz="2200" dirty="0">
                <a:solidFill>
                  <a:schemeClr val="tx1"/>
                </a:solidFill>
                <a:effectLst>
                  <a:outerShdw blurRad="38100" dist="38100" dir="2700000" algn="tl">
                    <a:srgbClr val="000000"/>
                  </a:outerShdw>
                </a:effectLst>
                <a:latin typeface="Comic Sans MS" pitchFamily="66" charset="0"/>
              </a:rPr>
              <a:t>Specification &amp;</a:t>
            </a:r>
          </a:p>
          <a:p>
            <a:pPr algn="l">
              <a:lnSpc>
                <a:spcPct val="80000"/>
              </a:lnSpc>
              <a:spcBef>
                <a:spcPct val="10000"/>
              </a:spcBef>
              <a:defRPr/>
            </a:pPr>
            <a:r>
              <a:rPr kumimoji="0" lang="en-US" sz="2200" dirty="0">
                <a:solidFill>
                  <a:schemeClr val="tx1"/>
                </a:solidFill>
                <a:effectLst>
                  <a:outerShdw blurRad="38100" dist="38100" dir="2700000" algn="tl">
                    <a:srgbClr val="000000"/>
                  </a:outerShdw>
                </a:effectLst>
                <a:latin typeface="Comic Sans MS" pitchFamily="66" charset="0"/>
              </a:rPr>
              <a:t>documentation</a:t>
            </a:r>
          </a:p>
          <a:p>
            <a:pPr algn="l">
              <a:lnSpc>
                <a:spcPct val="80000"/>
              </a:lnSpc>
              <a:spcBef>
                <a:spcPct val="10000"/>
              </a:spcBef>
              <a:defRPr/>
            </a:pPr>
            <a:r>
              <a:rPr kumimoji="0" lang="en-US" sz="2200" dirty="0">
                <a:solidFill>
                  <a:schemeClr val="tx1"/>
                </a:solidFill>
                <a:effectLst>
                  <a:outerShdw blurRad="38100" dist="38100" dir="2700000" algn="tl">
                    <a:srgbClr val="000000"/>
                  </a:outerShdw>
                </a:effectLst>
                <a:latin typeface="Comic Sans MS" pitchFamily="66" charset="0"/>
              </a:rPr>
              <a:t>techniques</a:t>
            </a:r>
            <a:endParaRPr lang="en-US" sz="2200" dirty="0">
              <a:effectLst>
                <a:outerShdw blurRad="38100" dist="38100" dir="2700000" algn="tl">
                  <a:srgbClr val="000000"/>
                </a:outerShdw>
              </a:effectLst>
              <a:latin typeface="Comic Sans MS" pitchFamily="66" charset="0"/>
            </a:endParaRPr>
          </a:p>
        </p:txBody>
      </p:sp>
      <p:sp>
        <p:nvSpPr>
          <p:cNvPr id="1389605" name="Rectangle 37"/>
          <p:cNvSpPr>
            <a:spLocks noChangeArrowheads="1"/>
          </p:cNvSpPr>
          <p:nvPr/>
        </p:nvSpPr>
        <p:spPr bwMode="auto">
          <a:xfrm>
            <a:off x="931863" y="4316413"/>
            <a:ext cx="2878137" cy="941387"/>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389609" name="Oval 41"/>
          <p:cNvSpPr>
            <a:spLocks noChangeArrowheads="1"/>
          </p:cNvSpPr>
          <p:nvPr/>
        </p:nvSpPr>
        <p:spPr bwMode="auto">
          <a:xfrm>
            <a:off x="3824288" y="3327400"/>
            <a:ext cx="185737" cy="161925"/>
          </a:xfrm>
          <a:prstGeom prst="ellipse">
            <a:avLst/>
          </a:prstGeom>
          <a:solidFill>
            <a:srgbClr val="000000"/>
          </a:solidFill>
          <a:ln w="25400">
            <a:solidFill>
              <a:srgbClr val="000000"/>
            </a:solidFill>
            <a:round/>
            <a:headEnd/>
            <a:tailEnd/>
          </a:ln>
        </p:spPr>
        <p:txBody>
          <a:bodyPr/>
          <a:lstStyle/>
          <a:p>
            <a:pPr>
              <a:defRPr/>
            </a:pPr>
            <a:endParaRPr lang="en-GB">
              <a:effectLst>
                <a:outerShdw blurRad="38100" dist="38100" dir="2700000" algn="tl">
                  <a:srgbClr val="FFFFFF"/>
                </a:outerShdw>
              </a:effectLst>
            </a:endParaRPr>
          </a:p>
        </p:txBody>
      </p:sp>
      <p:sp>
        <p:nvSpPr>
          <p:cNvPr id="25623" name="Rectangle 42"/>
          <p:cNvSpPr>
            <a:spLocks noChangeArrowheads="1"/>
          </p:cNvSpPr>
          <p:nvPr/>
        </p:nvSpPr>
        <p:spPr bwMode="auto">
          <a:xfrm>
            <a:off x="855663" y="688975"/>
            <a:ext cx="6642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r>
              <a:rPr kumimoji="0" lang="en-US" altLang="en-US">
                <a:solidFill>
                  <a:srgbClr val="5F5F5F"/>
                </a:solidFill>
                <a:effectLst/>
                <a:latin typeface="Comic Sans MS" pitchFamily="66" charset="0"/>
              </a:rPr>
              <a:t>Chap.1:  RE products and processes</a:t>
            </a:r>
            <a:endParaRPr kumimoji="0" lang="en-US" altLang="en-US" sz="2200">
              <a:solidFill>
                <a:srgbClr val="5F5F5F"/>
              </a:solidFill>
              <a:effectLst/>
              <a:latin typeface="Times New Roman" pitchFamily="18" charset="0"/>
            </a:endParaRPr>
          </a:p>
        </p:txBody>
      </p:sp>
      <p:pic>
        <p:nvPicPr>
          <p:cNvPr id="25624" name="Picture 43" descr="C:\Program Files\Common Files\Microsoft Shared\Clipart\cagcat50\pe01460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1750" y="2039938"/>
            <a:ext cx="7207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44" descr="C:\Program Files\Fichiers communs\Microsoft Shared\Clipart\cagcat50\PE01561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4713" y="2270125"/>
            <a:ext cx="9810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6" name="Picture 4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5588" y="4316413"/>
            <a:ext cx="8794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7" name="Picture 4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57738" y="3979863"/>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3</a:t>
            </a:fld>
            <a:endParaRPr lang="en-MY"/>
          </a:p>
        </p:txBody>
      </p:sp>
    </p:spTree>
    <p:extLst>
      <p:ext uri="{BB962C8B-B14F-4D97-AF65-F5344CB8AC3E}">
        <p14:creationId xmlns:p14="http://schemas.microsoft.com/office/powerpoint/2010/main" val="2398738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Rectangle 2"/>
          <p:cNvSpPr>
            <a:spLocks noGrp="1" noChangeArrowheads="1"/>
          </p:cNvSpPr>
          <p:nvPr>
            <p:ph type="title"/>
          </p:nvPr>
        </p:nvSpPr>
        <p:spPr>
          <a:xfrm>
            <a:off x="1905000" y="228600"/>
            <a:ext cx="7138988" cy="914400"/>
          </a:xfrm>
        </p:spPr>
        <p:txBody>
          <a:bodyPr>
            <a:normAutofit fontScale="90000"/>
          </a:bodyPr>
          <a:lstStyle/>
          <a:p>
            <a:pPr>
              <a:defRPr/>
            </a:pPr>
            <a:r>
              <a:rPr kumimoji="0" lang="en-US" dirty="0"/>
              <a:t>System operations: </a:t>
            </a:r>
            <a:br>
              <a:rPr kumimoji="0" lang="en-US" dirty="0"/>
            </a:br>
            <a:r>
              <a:rPr kumimoji="0" lang="en-US" dirty="0"/>
              <a:t>use case diagrams</a:t>
            </a:r>
            <a:endParaRPr kumimoji="0" lang="en-US" sz="2500" dirty="0">
              <a:effectLst>
                <a:outerShdw blurRad="38100" dist="38100" dir="2700000" algn="tl">
                  <a:srgbClr val="000000"/>
                </a:outerShdw>
              </a:effectLst>
            </a:endParaRPr>
          </a:p>
        </p:txBody>
      </p:sp>
      <p:sp>
        <p:nvSpPr>
          <p:cNvPr id="39939" name="Rectangle 3"/>
          <p:cNvSpPr>
            <a:spLocks noGrp="1" noChangeArrowheads="1"/>
          </p:cNvSpPr>
          <p:nvPr>
            <p:ph idx="1"/>
          </p:nvPr>
        </p:nvSpPr>
        <p:spPr>
          <a:xfrm>
            <a:off x="114646" y="1371600"/>
            <a:ext cx="8839200" cy="5181600"/>
          </a:xfrm>
        </p:spPr>
        <p:txBody>
          <a:bodyPr>
            <a:normAutofit/>
          </a:bodyPr>
          <a:lstStyle/>
          <a:p>
            <a:r>
              <a:rPr lang="en-US" altLang="en-US" dirty="0"/>
              <a:t>- Capture </a:t>
            </a:r>
            <a:r>
              <a:rPr lang="en-US" altLang="en-US" dirty="0">
                <a:solidFill>
                  <a:srgbClr val="FF00FF"/>
                </a:solidFill>
              </a:rPr>
              <a:t>operations</a:t>
            </a:r>
            <a:r>
              <a:rPr lang="en-US" altLang="en-US" dirty="0"/>
              <a:t> to be performed by a system component </a:t>
            </a:r>
          </a:p>
          <a:p>
            <a:pPr>
              <a:lnSpc>
                <a:spcPct val="70000"/>
              </a:lnSpc>
              <a:buFont typeface="Wingdings" pitchFamily="2" charset="2"/>
              <a:buNone/>
            </a:pPr>
            <a:r>
              <a:rPr lang="en-US" altLang="en-US" dirty="0">
                <a:solidFill>
                  <a:schemeClr val="tx2"/>
                </a:solidFill>
              </a:rPr>
              <a:t>    </a:t>
            </a:r>
            <a:r>
              <a:rPr lang="en-US" altLang="en-US" dirty="0"/>
              <a:t>&amp; </a:t>
            </a:r>
            <a:r>
              <a:rPr lang="en-US" altLang="en-US" dirty="0">
                <a:solidFill>
                  <a:srgbClr val="FF00FF"/>
                </a:solidFill>
              </a:rPr>
              <a:t>interactions</a:t>
            </a:r>
            <a:r>
              <a:rPr lang="en-US" altLang="en-US" dirty="0"/>
              <a:t> with other components </a:t>
            </a:r>
            <a:r>
              <a:rPr lang="en-US" altLang="en-US" dirty="0">
                <a:sym typeface="Wingdings" panose="05000000000000000000" pitchFamily="2" charset="2"/>
              </a:rPr>
              <a:t> </a:t>
            </a:r>
            <a:r>
              <a:rPr lang="en-US" altLang="en-US" dirty="0"/>
              <a:t>Refer to Chapter 3 </a:t>
            </a:r>
          </a:p>
          <a:p>
            <a:pPr lvl="1">
              <a:lnSpc>
                <a:spcPct val="130000"/>
              </a:lnSpc>
            </a:pPr>
            <a:r>
              <a:rPr lang="en-US" altLang="en-US" dirty="0"/>
              <a:t>yet simpler, outline view ... but vague</a:t>
            </a:r>
          </a:p>
          <a:p>
            <a:pPr lvl="1">
              <a:lnSpc>
                <a:spcPct val="120000"/>
              </a:lnSpc>
            </a:pPr>
            <a:r>
              <a:rPr lang="en-US" altLang="en-US" dirty="0"/>
              <a:t>to be made precise by annotations, interaction scenarios, ... </a:t>
            </a:r>
          </a:p>
          <a:p>
            <a:pPr lvl="1">
              <a:lnSpc>
                <a:spcPct val="120000"/>
              </a:lnSpc>
            </a:pPr>
            <a:r>
              <a:rPr lang="en-US" altLang="en-US" dirty="0"/>
              <a:t>introduced in UML to replace DFDs</a:t>
            </a:r>
          </a:p>
          <a:p>
            <a:pPr>
              <a:lnSpc>
                <a:spcPct val="140000"/>
              </a:lnSpc>
            </a:pPr>
            <a:r>
              <a:rPr lang="en-US" altLang="en-US" dirty="0"/>
              <a:t>Structuring mechanisms ...</a:t>
            </a:r>
          </a:p>
          <a:p>
            <a:pPr lvl="1"/>
            <a:r>
              <a:rPr lang="en-US" altLang="en-US" dirty="0">
                <a:solidFill>
                  <a:srgbClr val="0070C0"/>
                </a:solidFill>
              </a:rPr>
              <a:t>&lt;&lt;include&gt;&gt;</a:t>
            </a:r>
            <a:r>
              <a:rPr lang="en-US" altLang="en-US" dirty="0"/>
              <a:t>:  to specify “</a:t>
            </a:r>
            <a:r>
              <a:rPr lang="en-US" altLang="en-US" dirty="0" err="1"/>
              <a:t>suboperation</a:t>
            </a:r>
            <a:r>
              <a:rPr lang="en-US" altLang="en-US" dirty="0"/>
              <a:t>”</a:t>
            </a:r>
          </a:p>
          <a:p>
            <a:pPr lvl="1">
              <a:lnSpc>
                <a:spcPct val="120000"/>
              </a:lnSpc>
            </a:pPr>
            <a:r>
              <a:rPr lang="en-US" altLang="en-US" dirty="0">
                <a:solidFill>
                  <a:srgbClr val="0070C0"/>
                </a:solidFill>
              </a:rPr>
              <a:t>&lt;&lt;extend&gt;&gt; </a:t>
            </a:r>
            <a:r>
              <a:rPr lang="en-US" altLang="en-US" dirty="0"/>
              <a:t>+ </a:t>
            </a:r>
            <a:r>
              <a:rPr lang="en-US" altLang="en-US" dirty="0">
                <a:solidFill>
                  <a:schemeClr val="tx1"/>
                </a:solidFill>
              </a:rPr>
              <a:t>precondition</a:t>
            </a:r>
            <a:r>
              <a:rPr lang="en-US" altLang="en-US" dirty="0"/>
              <a:t>: to specify “variant” operation</a:t>
            </a:r>
          </a:p>
          <a:p>
            <a:pPr lvl="1">
              <a:lnSpc>
                <a:spcPct val="70000"/>
              </a:lnSpc>
              <a:buFontTx/>
              <a:buNone/>
            </a:pPr>
            <a:r>
              <a:rPr lang="en-US" altLang="en-US" dirty="0"/>
              <a:t>                                            in exception case</a:t>
            </a:r>
          </a:p>
        </p:txBody>
      </p:sp>
      <p:grpSp>
        <p:nvGrpSpPr>
          <p:cNvPr id="39940" name="Group 22"/>
          <p:cNvGrpSpPr>
            <a:grpSpLocks/>
          </p:cNvGrpSpPr>
          <p:nvPr/>
        </p:nvGrpSpPr>
        <p:grpSpPr bwMode="auto">
          <a:xfrm>
            <a:off x="100013" y="215900"/>
            <a:ext cx="1638300" cy="850900"/>
            <a:chOff x="440" y="1355"/>
            <a:chExt cx="1096" cy="417"/>
          </a:xfrm>
        </p:grpSpPr>
        <p:sp>
          <p:nvSpPr>
            <p:cNvPr id="1424405" name="Line 21"/>
            <p:cNvSpPr>
              <a:spLocks noChangeShapeType="1"/>
            </p:cNvSpPr>
            <p:nvPr/>
          </p:nvSpPr>
          <p:spPr bwMode="auto">
            <a:xfrm flipV="1">
              <a:off x="1212" y="1537"/>
              <a:ext cx="211" cy="63"/>
            </a:xfrm>
            <a:prstGeom prst="line">
              <a:avLst/>
            </a:prstGeom>
            <a:noFill/>
            <a:ln w="9525">
              <a:solidFill>
                <a:srgbClr val="0000FF"/>
              </a:solidFill>
              <a:round/>
              <a:headEnd/>
              <a:tailEnd/>
            </a:ln>
          </p:spPr>
          <p:txBody>
            <a:bodyPr/>
            <a:lstStyle/>
            <a:p>
              <a:pPr>
                <a:defRPr/>
              </a:pPr>
              <a:endParaRPr lang="en-GB"/>
            </a:p>
          </p:txBody>
        </p:sp>
        <p:sp>
          <p:nvSpPr>
            <p:cNvPr id="1424398" name="Line 14"/>
            <p:cNvSpPr>
              <a:spLocks noChangeShapeType="1"/>
            </p:cNvSpPr>
            <p:nvPr/>
          </p:nvSpPr>
          <p:spPr bwMode="auto">
            <a:xfrm flipV="1">
              <a:off x="597" y="1540"/>
              <a:ext cx="211" cy="64"/>
            </a:xfrm>
            <a:prstGeom prst="line">
              <a:avLst/>
            </a:prstGeom>
            <a:noFill/>
            <a:ln w="9525">
              <a:solidFill>
                <a:srgbClr val="0000FF"/>
              </a:solidFill>
              <a:round/>
              <a:headEnd/>
              <a:tailEnd/>
            </a:ln>
          </p:spPr>
          <p:txBody>
            <a:bodyPr/>
            <a:lstStyle/>
            <a:p>
              <a:pPr>
                <a:defRPr/>
              </a:pPr>
              <a:endParaRPr lang="en-GB"/>
            </a:p>
          </p:txBody>
        </p:sp>
        <p:sp>
          <p:nvSpPr>
            <p:cNvPr id="1424389" name="Rectangle 5"/>
            <p:cNvSpPr>
              <a:spLocks noChangeArrowheads="1"/>
            </p:cNvSpPr>
            <p:nvPr/>
          </p:nvSpPr>
          <p:spPr bwMode="auto">
            <a:xfrm>
              <a:off x="718" y="1355"/>
              <a:ext cx="605" cy="417"/>
            </a:xfrm>
            <a:prstGeom prst="rect">
              <a:avLst/>
            </a:prstGeom>
            <a:noFill/>
            <a:ln w="12700" cap="sq">
              <a:solidFill>
                <a:schemeClr val="tx1"/>
              </a:solidFill>
              <a:miter lim="800000"/>
              <a:headEnd/>
              <a:tailEnd/>
            </a:ln>
            <a:effectLst/>
          </p:spPr>
          <p:txBody>
            <a:bodyPr anchor="ctr">
              <a:spAutoFit/>
            </a:bodyPr>
            <a:lstStyle/>
            <a:p>
              <a:pPr>
                <a:defRPr/>
              </a:pPr>
              <a:endParaRPr lang="en-GB">
                <a:effectLst>
                  <a:outerShdw blurRad="38100" dist="38100" dir="2700000" algn="tl">
                    <a:srgbClr val="000000"/>
                  </a:outerShdw>
                </a:effectLst>
              </a:endParaRPr>
            </a:p>
          </p:txBody>
        </p:sp>
        <p:pic>
          <p:nvPicPr>
            <p:cNvPr id="3994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 y="1419"/>
              <a:ext cx="19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 y="1526"/>
              <a:ext cx="20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46" name="Group 8"/>
            <p:cNvGrpSpPr>
              <a:grpSpLocks/>
            </p:cNvGrpSpPr>
            <p:nvPr/>
          </p:nvGrpSpPr>
          <p:grpSpPr bwMode="auto">
            <a:xfrm>
              <a:off x="440" y="1436"/>
              <a:ext cx="155" cy="248"/>
              <a:chOff x="942" y="1466"/>
              <a:chExt cx="285" cy="548"/>
            </a:xfrm>
          </p:grpSpPr>
          <p:sp>
            <p:nvSpPr>
              <p:cNvPr id="1424393" name="Oval 9"/>
              <p:cNvSpPr>
                <a:spLocks noChangeArrowheads="1"/>
              </p:cNvSpPr>
              <p:nvPr/>
            </p:nvSpPr>
            <p:spPr bwMode="auto">
              <a:xfrm>
                <a:off x="1008" y="1467"/>
                <a:ext cx="145" cy="135"/>
              </a:xfrm>
              <a:prstGeom prst="ellipse">
                <a:avLst/>
              </a:prstGeom>
              <a:noFill/>
              <a:ln w="9525">
                <a:solidFill>
                  <a:srgbClr val="0000FF"/>
                </a:solidFill>
                <a:round/>
                <a:headEnd/>
                <a:tailEnd/>
              </a:ln>
            </p:spPr>
            <p:txBody>
              <a:bodyPr/>
              <a:lstStyle/>
              <a:p>
                <a:pPr>
                  <a:defRPr/>
                </a:pPr>
                <a:endParaRPr lang="en-GB">
                  <a:effectLst>
                    <a:outerShdw blurRad="38100" dist="38100" dir="2700000" algn="tl">
                      <a:srgbClr val="000000"/>
                    </a:outerShdw>
                  </a:effectLst>
                </a:endParaRPr>
              </a:p>
            </p:txBody>
          </p:sp>
          <p:sp>
            <p:nvSpPr>
              <p:cNvPr id="1424394" name="Line 10"/>
              <p:cNvSpPr>
                <a:spLocks noChangeShapeType="1"/>
              </p:cNvSpPr>
              <p:nvPr/>
            </p:nvSpPr>
            <p:spPr bwMode="auto">
              <a:xfrm>
                <a:off x="1085" y="1620"/>
                <a:ext cx="0" cy="188"/>
              </a:xfrm>
              <a:prstGeom prst="line">
                <a:avLst/>
              </a:prstGeom>
              <a:noFill/>
              <a:ln w="9525">
                <a:solidFill>
                  <a:srgbClr val="0000FF"/>
                </a:solidFill>
                <a:round/>
                <a:headEnd/>
                <a:tailEnd/>
              </a:ln>
            </p:spPr>
            <p:txBody>
              <a:bodyPr/>
              <a:lstStyle/>
              <a:p>
                <a:pPr>
                  <a:defRPr/>
                </a:pPr>
                <a:endParaRPr lang="en-GB"/>
              </a:p>
            </p:txBody>
          </p:sp>
          <p:sp>
            <p:nvSpPr>
              <p:cNvPr id="1424395" name="Line 11"/>
              <p:cNvSpPr>
                <a:spLocks noChangeShapeType="1"/>
              </p:cNvSpPr>
              <p:nvPr/>
            </p:nvSpPr>
            <p:spPr bwMode="auto">
              <a:xfrm flipH="1">
                <a:off x="960" y="1807"/>
                <a:ext cx="125" cy="188"/>
              </a:xfrm>
              <a:prstGeom prst="line">
                <a:avLst/>
              </a:prstGeom>
              <a:noFill/>
              <a:ln w="9525">
                <a:solidFill>
                  <a:srgbClr val="0000FF"/>
                </a:solidFill>
                <a:round/>
                <a:headEnd/>
                <a:tailEnd/>
              </a:ln>
            </p:spPr>
            <p:txBody>
              <a:bodyPr/>
              <a:lstStyle/>
              <a:p>
                <a:pPr>
                  <a:defRPr/>
                </a:pPr>
                <a:endParaRPr lang="en-GB"/>
              </a:p>
            </p:txBody>
          </p:sp>
          <p:sp>
            <p:nvSpPr>
              <p:cNvPr id="1424396" name="Line 12"/>
              <p:cNvSpPr>
                <a:spLocks noChangeShapeType="1"/>
              </p:cNvSpPr>
              <p:nvPr/>
            </p:nvSpPr>
            <p:spPr bwMode="auto">
              <a:xfrm>
                <a:off x="1092" y="1825"/>
                <a:ext cx="127" cy="188"/>
              </a:xfrm>
              <a:prstGeom prst="line">
                <a:avLst/>
              </a:prstGeom>
              <a:noFill/>
              <a:ln w="9525">
                <a:solidFill>
                  <a:srgbClr val="0000FF"/>
                </a:solidFill>
                <a:round/>
                <a:headEnd/>
                <a:tailEnd/>
              </a:ln>
            </p:spPr>
            <p:txBody>
              <a:bodyPr/>
              <a:lstStyle/>
              <a:p>
                <a:pPr>
                  <a:defRPr/>
                </a:pPr>
                <a:endParaRPr lang="en-GB"/>
              </a:p>
            </p:txBody>
          </p:sp>
          <p:sp>
            <p:nvSpPr>
              <p:cNvPr id="1424397" name="Line 13"/>
              <p:cNvSpPr>
                <a:spLocks noChangeShapeType="1"/>
              </p:cNvSpPr>
              <p:nvPr/>
            </p:nvSpPr>
            <p:spPr bwMode="auto">
              <a:xfrm>
                <a:off x="942" y="1701"/>
                <a:ext cx="285" cy="0"/>
              </a:xfrm>
              <a:prstGeom prst="line">
                <a:avLst/>
              </a:prstGeom>
              <a:noFill/>
              <a:ln w="9525">
                <a:solidFill>
                  <a:srgbClr val="0000FF"/>
                </a:solidFill>
                <a:round/>
                <a:headEnd/>
                <a:tailEnd/>
              </a:ln>
            </p:spPr>
            <p:txBody>
              <a:bodyPr/>
              <a:lstStyle/>
              <a:p>
                <a:pPr>
                  <a:defRPr/>
                </a:pPr>
                <a:endParaRPr lang="en-GB"/>
              </a:p>
            </p:txBody>
          </p:sp>
        </p:grpSp>
        <p:grpSp>
          <p:nvGrpSpPr>
            <p:cNvPr id="39947" name="Group 15"/>
            <p:cNvGrpSpPr>
              <a:grpSpLocks/>
            </p:cNvGrpSpPr>
            <p:nvPr/>
          </p:nvGrpSpPr>
          <p:grpSpPr bwMode="auto">
            <a:xfrm>
              <a:off x="1381" y="1395"/>
              <a:ext cx="155" cy="248"/>
              <a:chOff x="942" y="1466"/>
              <a:chExt cx="285" cy="548"/>
            </a:xfrm>
          </p:grpSpPr>
          <p:sp>
            <p:nvSpPr>
              <p:cNvPr id="1424400" name="Oval 16"/>
              <p:cNvSpPr>
                <a:spLocks noChangeArrowheads="1"/>
              </p:cNvSpPr>
              <p:nvPr/>
            </p:nvSpPr>
            <p:spPr bwMode="auto">
              <a:xfrm>
                <a:off x="1008" y="1466"/>
                <a:ext cx="145" cy="135"/>
              </a:xfrm>
              <a:prstGeom prst="ellipse">
                <a:avLst/>
              </a:prstGeom>
              <a:noFill/>
              <a:ln w="9525">
                <a:solidFill>
                  <a:srgbClr val="0000FF"/>
                </a:solidFill>
                <a:round/>
                <a:headEnd/>
                <a:tailEnd/>
              </a:ln>
            </p:spPr>
            <p:txBody>
              <a:bodyPr/>
              <a:lstStyle/>
              <a:p>
                <a:pPr>
                  <a:defRPr/>
                </a:pPr>
                <a:endParaRPr lang="en-GB">
                  <a:effectLst>
                    <a:outerShdw blurRad="38100" dist="38100" dir="2700000" algn="tl">
                      <a:srgbClr val="000000"/>
                    </a:outerShdw>
                  </a:effectLst>
                </a:endParaRPr>
              </a:p>
            </p:txBody>
          </p:sp>
          <p:sp>
            <p:nvSpPr>
              <p:cNvPr id="1424401" name="Line 17"/>
              <p:cNvSpPr>
                <a:spLocks noChangeShapeType="1"/>
              </p:cNvSpPr>
              <p:nvPr/>
            </p:nvSpPr>
            <p:spPr bwMode="auto">
              <a:xfrm>
                <a:off x="1084" y="1619"/>
                <a:ext cx="0" cy="188"/>
              </a:xfrm>
              <a:prstGeom prst="line">
                <a:avLst/>
              </a:prstGeom>
              <a:noFill/>
              <a:ln w="9525">
                <a:solidFill>
                  <a:srgbClr val="0000FF"/>
                </a:solidFill>
                <a:round/>
                <a:headEnd/>
                <a:tailEnd/>
              </a:ln>
            </p:spPr>
            <p:txBody>
              <a:bodyPr/>
              <a:lstStyle/>
              <a:p>
                <a:pPr>
                  <a:defRPr/>
                </a:pPr>
                <a:endParaRPr lang="en-GB"/>
              </a:p>
            </p:txBody>
          </p:sp>
          <p:sp>
            <p:nvSpPr>
              <p:cNvPr id="1424402" name="Line 18"/>
              <p:cNvSpPr>
                <a:spLocks noChangeShapeType="1"/>
              </p:cNvSpPr>
              <p:nvPr/>
            </p:nvSpPr>
            <p:spPr bwMode="auto">
              <a:xfrm flipH="1">
                <a:off x="959" y="1807"/>
                <a:ext cx="125" cy="190"/>
              </a:xfrm>
              <a:prstGeom prst="line">
                <a:avLst/>
              </a:prstGeom>
              <a:noFill/>
              <a:ln w="9525">
                <a:solidFill>
                  <a:srgbClr val="0000FF"/>
                </a:solidFill>
                <a:round/>
                <a:headEnd/>
                <a:tailEnd/>
              </a:ln>
            </p:spPr>
            <p:txBody>
              <a:bodyPr/>
              <a:lstStyle/>
              <a:p>
                <a:pPr>
                  <a:defRPr/>
                </a:pPr>
                <a:endParaRPr lang="en-GB"/>
              </a:p>
            </p:txBody>
          </p:sp>
          <p:sp>
            <p:nvSpPr>
              <p:cNvPr id="1424403" name="Line 19"/>
              <p:cNvSpPr>
                <a:spLocks noChangeShapeType="1"/>
              </p:cNvSpPr>
              <p:nvPr/>
            </p:nvSpPr>
            <p:spPr bwMode="auto">
              <a:xfrm>
                <a:off x="1092" y="1827"/>
                <a:ext cx="127" cy="188"/>
              </a:xfrm>
              <a:prstGeom prst="line">
                <a:avLst/>
              </a:prstGeom>
              <a:noFill/>
              <a:ln w="9525">
                <a:solidFill>
                  <a:srgbClr val="0000FF"/>
                </a:solidFill>
                <a:round/>
                <a:headEnd/>
                <a:tailEnd/>
              </a:ln>
            </p:spPr>
            <p:txBody>
              <a:bodyPr/>
              <a:lstStyle/>
              <a:p>
                <a:pPr>
                  <a:defRPr/>
                </a:pPr>
                <a:endParaRPr lang="en-GB"/>
              </a:p>
            </p:txBody>
          </p:sp>
          <p:sp>
            <p:nvSpPr>
              <p:cNvPr id="1424404" name="Line 20"/>
              <p:cNvSpPr>
                <a:spLocks noChangeShapeType="1"/>
              </p:cNvSpPr>
              <p:nvPr/>
            </p:nvSpPr>
            <p:spPr bwMode="auto">
              <a:xfrm>
                <a:off x="942" y="1700"/>
                <a:ext cx="285" cy="0"/>
              </a:xfrm>
              <a:prstGeom prst="line">
                <a:avLst/>
              </a:prstGeom>
              <a:noFill/>
              <a:ln w="9525">
                <a:solidFill>
                  <a:srgbClr val="0000FF"/>
                </a:solidFill>
                <a:round/>
                <a:headEnd/>
                <a:tailEnd/>
              </a:ln>
            </p:spPr>
            <p:txBody>
              <a:bodyPr/>
              <a:lstStyle/>
              <a:p>
                <a:pPr>
                  <a:defRPr/>
                </a:pPr>
                <a:endParaRPr lang="en-GB"/>
              </a:p>
            </p:txBody>
          </p:sp>
        </p:grpSp>
      </p:grpSp>
      <p:sp>
        <p:nvSpPr>
          <p:cNvPr id="2" name="Slide Number Placeholder 1"/>
          <p:cNvSpPr>
            <a:spLocks noGrp="1"/>
          </p:cNvSpPr>
          <p:nvPr>
            <p:ph type="sldNum" sz="quarter" idx="12"/>
          </p:nvPr>
        </p:nvSpPr>
        <p:spPr/>
        <p:txBody>
          <a:bodyPr/>
          <a:lstStyle/>
          <a:p>
            <a:fld id="{83AFD23C-4B78-4169-855B-DEB36BCAA18E}" type="slidenum">
              <a:rPr lang="en-MY" smtClean="0"/>
              <a:pPr/>
              <a:t>30</a:t>
            </a:fld>
            <a:endParaRPr lang="en-MY"/>
          </a:p>
        </p:txBody>
      </p:sp>
      <p:sp>
        <p:nvSpPr>
          <p:cNvPr id="23" name="Oval 22"/>
          <p:cNvSpPr/>
          <p:nvPr/>
        </p:nvSpPr>
        <p:spPr>
          <a:xfrm>
            <a:off x="-20782" y="1066800"/>
            <a:ext cx="8631382" cy="1219200"/>
          </a:xfrm>
          <a:prstGeom prst="ellipse">
            <a:avLst/>
          </a:prstGeom>
          <a:noFill/>
          <a:ln>
            <a:solidFill>
              <a:srgbClr val="FF00FF"/>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01564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a:xfrm>
            <a:off x="1510362" y="230188"/>
            <a:ext cx="6124575" cy="836612"/>
          </a:xfrm>
        </p:spPr>
        <p:txBody>
          <a:bodyPr>
            <a:normAutofit fontScale="90000"/>
          </a:bodyPr>
          <a:lstStyle/>
          <a:p>
            <a:pPr>
              <a:defRPr/>
            </a:pPr>
            <a:r>
              <a:rPr kumimoji="0" lang="en-US" dirty="0"/>
              <a:t>Use case diagram:  example</a:t>
            </a:r>
            <a:endParaRPr kumimoji="0" lang="en-US" sz="2500" dirty="0">
              <a:effectLst>
                <a:outerShdw blurRad="38100" dist="38100" dir="2700000" algn="tl">
                  <a:srgbClr val="000000"/>
                </a:outerShdw>
              </a:effectLst>
            </a:endParaRPr>
          </a:p>
        </p:txBody>
      </p:sp>
      <p:pic>
        <p:nvPicPr>
          <p:cNvPr id="40963" name="Picture 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75" y="230188"/>
            <a:ext cx="1060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15" name="Rectangle 215"/>
          <p:cNvSpPr>
            <a:spLocks noChangeArrowheads="1"/>
          </p:cNvSpPr>
          <p:nvPr/>
        </p:nvSpPr>
        <p:spPr bwMode="auto">
          <a:xfrm>
            <a:off x="2092325" y="1970088"/>
            <a:ext cx="4922838" cy="3925887"/>
          </a:xfrm>
          <a:prstGeom prst="rect">
            <a:avLst/>
          </a:prstGeom>
          <a:solidFill>
            <a:srgbClr val="FFFFFF"/>
          </a:solidFill>
          <a:ln w="17463">
            <a:solidFill>
              <a:srgbClr val="000000"/>
            </a:solidFill>
            <a:miter lim="800000"/>
            <a:headEnd/>
            <a:tailEnd/>
          </a:ln>
        </p:spPr>
        <p:txBody>
          <a:bodyPr/>
          <a:lstStyle/>
          <a:p>
            <a:pPr>
              <a:defRPr/>
            </a:pPr>
            <a:endParaRPr lang="en-GB">
              <a:effectLst>
                <a:outerShdw blurRad="38100" dist="38100" dir="2700000" algn="tl">
                  <a:srgbClr val="C0C0C0"/>
                </a:outerShdw>
              </a:effectLst>
            </a:endParaRPr>
          </a:p>
        </p:txBody>
      </p:sp>
      <p:sp>
        <p:nvSpPr>
          <p:cNvPr id="1433816" name="Oval 216"/>
          <p:cNvSpPr>
            <a:spLocks noChangeArrowheads="1"/>
          </p:cNvSpPr>
          <p:nvPr/>
        </p:nvSpPr>
        <p:spPr bwMode="auto">
          <a:xfrm>
            <a:off x="2622550" y="3810000"/>
            <a:ext cx="1614488" cy="722313"/>
          </a:xfrm>
          <a:prstGeom prst="ellipse">
            <a:avLst/>
          </a:prstGeom>
          <a:solidFill>
            <a:srgbClr val="E2E5FA"/>
          </a:solidFill>
          <a:ln w="17463">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3817" name="Rectangle 217"/>
          <p:cNvSpPr>
            <a:spLocks noChangeArrowheads="1"/>
          </p:cNvSpPr>
          <p:nvPr/>
        </p:nvSpPr>
        <p:spPr bwMode="auto">
          <a:xfrm>
            <a:off x="2751138" y="3852863"/>
            <a:ext cx="1422400" cy="623887"/>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18" name="Rectangle 218"/>
          <p:cNvSpPr>
            <a:spLocks noChangeArrowheads="1"/>
          </p:cNvSpPr>
          <p:nvPr/>
        </p:nvSpPr>
        <p:spPr bwMode="auto">
          <a:xfrm>
            <a:off x="2882900" y="3897313"/>
            <a:ext cx="1171575"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Determine</a:t>
            </a:r>
            <a:endParaRPr lang="en-US">
              <a:effectLst>
                <a:outerShdw blurRad="38100" dist="38100" dir="2700000" algn="tl">
                  <a:srgbClr val="000000"/>
                </a:outerShdw>
              </a:effectLst>
            </a:endParaRPr>
          </a:p>
        </p:txBody>
      </p:sp>
      <p:sp>
        <p:nvSpPr>
          <p:cNvPr id="1433819" name="Rectangle 219"/>
          <p:cNvSpPr>
            <a:spLocks noChangeArrowheads="1"/>
          </p:cNvSpPr>
          <p:nvPr/>
        </p:nvSpPr>
        <p:spPr bwMode="auto">
          <a:xfrm>
            <a:off x="2954338" y="4167188"/>
            <a:ext cx="1060450"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Schedule</a:t>
            </a:r>
            <a:endParaRPr lang="en-US">
              <a:effectLst>
                <a:outerShdw blurRad="38100" dist="38100" dir="2700000" algn="tl">
                  <a:srgbClr val="000000"/>
                </a:outerShdw>
              </a:effectLst>
            </a:endParaRPr>
          </a:p>
        </p:txBody>
      </p:sp>
      <p:sp>
        <p:nvSpPr>
          <p:cNvPr id="1433820" name="Oval 220"/>
          <p:cNvSpPr>
            <a:spLocks noChangeArrowheads="1"/>
          </p:cNvSpPr>
          <p:nvPr/>
        </p:nvSpPr>
        <p:spPr bwMode="auto">
          <a:xfrm>
            <a:off x="5146675" y="2955925"/>
            <a:ext cx="1514475" cy="738188"/>
          </a:xfrm>
          <a:prstGeom prst="ellipse">
            <a:avLst/>
          </a:prstGeom>
          <a:solidFill>
            <a:srgbClr val="E2E5FA"/>
          </a:solidFill>
          <a:ln w="17463">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3822" name="Rectangle 222"/>
          <p:cNvSpPr>
            <a:spLocks noChangeArrowheads="1"/>
          </p:cNvSpPr>
          <p:nvPr/>
        </p:nvSpPr>
        <p:spPr bwMode="auto">
          <a:xfrm>
            <a:off x="5492750" y="3000375"/>
            <a:ext cx="777875"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Collect</a:t>
            </a:r>
            <a:endParaRPr lang="en-US">
              <a:effectLst>
                <a:outerShdw blurRad="38100" dist="38100" dir="2700000" algn="tl">
                  <a:srgbClr val="000000"/>
                </a:outerShdw>
              </a:effectLst>
            </a:endParaRPr>
          </a:p>
        </p:txBody>
      </p:sp>
      <p:sp>
        <p:nvSpPr>
          <p:cNvPr id="1433823" name="Rectangle 223"/>
          <p:cNvSpPr>
            <a:spLocks noChangeArrowheads="1"/>
          </p:cNvSpPr>
          <p:nvPr/>
        </p:nvSpPr>
        <p:spPr bwMode="auto">
          <a:xfrm>
            <a:off x="5259388" y="3259138"/>
            <a:ext cx="1284287"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24" name="Rectangle 224"/>
          <p:cNvSpPr>
            <a:spLocks noChangeArrowheads="1"/>
          </p:cNvSpPr>
          <p:nvPr/>
        </p:nvSpPr>
        <p:spPr bwMode="auto">
          <a:xfrm>
            <a:off x="3835400" y="5572125"/>
            <a:ext cx="1296988" cy="363538"/>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25" name="Rectangle 225"/>
          <p:cNvSpPr>
            <a:spLocks noChangeArrowheads="1"/>
          </p:cNvSpPr>
          <p:nvPr/>
        </p:nvSpPr>
        <p:spPr bwMode="auto">
          <a:xfrm>
            <a:off x="4029075" y="5614988"/>
            <a:ext cx="1144588"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Scheduler</a:t>
            </a:r>
            <a:endParaRPr lang="en-US">
              <a:effectLst>
                <a:outerShdw blurRad="38100" dist="38100" dir="2700000" algn="tl">
                  <a:srgbClr val="000000"/>
                </a:outerShdw>
              </a:effectLst>
            </a:endParaRPr>
          </a:p>
        </p:txBody>
      </p:sp>
      <p:sp>
        <p:nvSpPr>
          <p:cNvPr id="1433826" name="Line 226"/>
          <p:cNvSpPr>
            <a:spLocks noChangeShapeType="1"/>
          </p:cNvSpPr>
          <p:nvPr/>
        </p:nvSpPr>
        <p:spPr bwMode="auto">
          <a:xfrm>
            <a:off x="1936750" y="2473325"/>
            <a:ext cx="1063625" cy="842963"/>
          </a:xfrm>
          <a:prstGeom prst="line">
            <a:avLst/>
          </a:prstGeom>
          <a:noFill/>
          <a:ln w="17463">
            <a:solidFill>
              <a:srgbClr val="000000"/>
            </a:solidFill>
            <a:round/>
            <a:headEnd/>
            <a:tailEnd/>
          </a:ln>
        </p:spPr>
        <p:txBody>
          <a:bodyPr/>
          <a:lstStyle/>
          <a:p>
            <a:pPr>
              <a:defRPr/>
            </a:pPr>
            <a:endParaRPr lang="en-GB"/>
          </a:p>
        </p:txBody>
      </p:sp>
      <p:sp>
        <p:nvSpPr>
          <p:cNvPr id="1433827" name="Oval 227"/>
          <p:cNvSpPr>
            <a:spLocks noChangeArrowheads="1"/>
          </p:cNvSpPr>
          <p:nvPr/>
        </p:nvSpPr>
        <p:spPr bwMode="auto">
          <a:xfrm>
            <a:off x="2528888" y="2051050"/>
            <a:ext cx="1854200" cy="500063"/>
          </a:xfrm>
          <a:prstGeom prst="ellipse">
            <a:avLst/>
          </a:prstGeom>
          <a:solidFill>
            <a:srgbClr val="E2E5FA"/>
          </a:solidFill>
          <a:ln w="17463">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3828" name="Rectangle 228"/>
          <p:cNvSpPr>
            <a:spLocks noChangeArrowheads="1"/>
          </p:cNvSpPr>
          <p:nvPr/>
        </p:nvSpPr>
        <p:spPr bwMode="auto">
          <a:xfrm>
            <a:off x="2535238" y="2132013"/>
            <a:ext cx="1982787" cy="455612"/>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29" name="Rectangle 229"/>
          <p:cNvSpPr>
            <a:spLocks noChangeArrowheads="1"/>
          </p:cNvSpPr>
          <p:nvPr/>
        </p:nvSpPr>
        <p:spPr bwMode="auto">
          <a:xfrm>
            <a:off x="2609850" y="2160588"/>
            <a:ext cx="1736725"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Check Request</a:t>
            </a:r>
            <a:endParaRPr lang="en-US">
              <a:effectLst>
                <a:outerShdw blurRad="38100" dist="38100" dir="2700000" algn="tl">
                  <a:srgbClr val="000000"/>
                </a:outerShdw>
              </a:effectLst>
            </a:endParaRPr>
          </a:p>
        </p:txBody>
      </p:sp>
      <p:grpSp>
        <p:nvGrpSpPr>
          <p:cNvPr id="40978" name="Group 235"/>
          <p:cNvGrpSpPr>
            <a:grpSpLocks/>
          </p:cNvGrpSpPr>
          <p:nvPr/>
        </p:nvGrpSpPr>
        <p:grpSpPr bwMode="auto">
          <a:xfrm>
            <a:off x="1547813" y="2012950"/>
            <a:ext cx="284162" cy="574675"/>
            <a:chOff x="885" y="1187"/>
            <a:chExt cx="179" cy="362"/>
          </a:xfrm>
        </p:grpSpPr>
        <p:sp>
          <p:nvSpPr>
            <p:cNvPr id="1433830" name="Oval 230"/>
            <p:cNvSpPr>
              <a:spLocks noChangeArrowheads="1"/>
            </p:cNvSpPr>
            <p:nvPr/>
          </p:nvSpPr>
          <p:spPr bwMode="auto">
            <a:xfrm>
              <a:off x="926" y="1187"/>
              <a:ext cx="93" cy="90"/>
            </a:xfrm>
            <a:prstGeom prst="ellipse">
              <a:avLst/>
            </a:prstGeom>
            <a:noFill/>
            <a:ln w="17463">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3831" name="Line 231"/>
            <p:cNvSpPr>
              <a:spLocks noChangeShapeType="1"/>
            </p:cNvSpPr>
            <p:nvPr/>
          </p:nvSpPr>
          <p:spPr bwMode="auto">
            <a:xfrm>
              <a:off x="975" y="1287"/>
              <a:ext cx="1" cy="126"/>
            </a:xfrm>
            <a:prstGeom prst="line">
              <a:avLst/>
            </a:prstGeom>
            <a:noFill/>
            <a:ln w="17463">
              <a:solidFill>
                <a:srgbClr val="000000"/>
              </a:solidFill>
              <a:round/>
              <a:headEnd/>
              <a:tailEnd/>
            </a:ln>
          </p:spPr>
          <p:txBody>
            <a:bodyPr/>
            <a:lstStyle/>
            <a:p>
              <a:pPr>
                <a:defRPr/>
              </a:pPr>
              <a:endParaRPr lang="en-GB"/>
            </a:p>
          </p:txBody>
        </p:sp>
        <p:sp>
          <p:nvSpPr>
            <p:cNvPr id="1433832" name="Line 232"/>
            <p:cNvSpPr>
              <a:spLocks noChangeShapeType="1"/>
            </p:cNvSpPr>
            <p:nvPr/>
          </p:nvSpPr>
          <p:spPr bwMode="auto">
            <a:xfrm flipH="1">
              <a:off x="894" y="1413"/>
              <a:ext cx="81" cy="123"/>
            </a:xfrm>
            <a:prstGeom prst="line">
              <a:avLst/>
            </a:prstGeom>
            <a:noFill/>
            <a:ln w="17463">
              <a:solidFill>
                <a:srgbClr val="000000"/>
              </a:solidFill>
              <a:round/>
              <a:headEnd/>
              <a:tailEnd/>
            </a:ln>
          </p:spPr>
          <p:txBody>
            <a:bodyPr/>
            <a:lstStyle/>
            <a:p>
              <a:pPr>
                <a:defRPr/>
              </a:pPr>
              <a:endParaRPr lang="en-GB"/>
            </a:p>
          </p:txBody>
        </p:sp>
        <p:sp>
          <p:nvSpPr>
            <p:cNvPr id="1433833" name="Line 233"/>
            <p:cNvSpPr>
              <a:spLocks noChangeShapeType="1"/>
            </p:cNvSpPr>
            <p:nvPr/>
          </p:nvSpPr>
          <p:spPr bwMode="auto">
            <a:xfrm>
              <a:off x="979" y="1425"/>
              <a:ext cx="79" cy="124"/>
            </a:xfrm>
            <a:prstGeom prst="line">
              <a:avLst/>
            </a:prstGeom>
            <a:noFill/>
            <a:ln w="17463">
              <a:solidFill>
                <a:srgbClr val="000000"/>
              </a:solidFill>
              <a:round/>
              <a:headEnd/>
              <a:tailEnd/>
            </a:ln>
          </p:spPr>
          <p:txBody>
            <a:bodyPr/>
            <a:lstStyle/>
            <a:p>
              <a:pPr>
                <a:defRPr/>
              </a:pPr>
              <a:endParaRPr lang="en-GB"/>
            </a:p>
          </p:txBody>
        </p:sp>
        <p:sp>
          <p:nvSpPr>
            <p:cNvPr id="1433834" name="Line 234"/>
            <p:cNvSpPr>
              <a:spLocks noChangeShapeType="1"/>
            </p:cNvSpPr>
            <p:nvPr/>
          </p:nvSpPr>
          <p:spPr bwMode="auto">
            <a:xfrm>
              <a:off x="885" y="1341"/>
              <a:ext cx="179" cy="1"/>
            </a:xfrm>
            <a:prstGeom prst="line">
              <a:avLst/>
            </a:prstGeom>
            <a:noFill/>
            <a:ln w="17463">
              <a:solidFill>
                <a:srgbClr val="000000"/>
              </a:solidFill>
              <a:round/>
              <a:headEnd/>
              <a:tailEnd/>
            </a:ln>
          </p:spPr>
          <p:txBody>
            <a:bodyPr/>
            <a:lstStyle/>
            <a:p>
              <a:pPr>
                <a:defRPr/>
              </a:pPr>
              <a:endParaRPr lang="en-GB"/>
            </a:p>
          </p:txBody>
        </p:sp>
      </p:grpSp>
      <p:sp>
        <p:nvSpPr>
          <p:cNvPr id="1433836" name="Rectangle 236"/>
          <p:cNvSpPr>
            <a:spLocks noChangeArrowheads="1"/>
          </p:cNvSpPr>
          <p:nvPr/>
        </p:nvSpPr>
        <p:spPr bwMode="auto">
          <a:xfrm>
            <a:off x="1058863" y="2554288"/>
            <a:ext cx="1203325" cy="501650"/>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37" name="Rectangle 237"/>
          <p:cNvSpPr>
            <a:spLocks noChangeArrowheads="1"/>
          </p:cNvSpPr>
          <p:nvPr/>
        </p:nvSpPr>
        <p:spPr bwMode="auto">
          <a:xfrm>
            <a:off x="1238250" y="2597150"/>
            <a:ext cx="831850"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Initiator</a:t>
            </a:r>
            <a:endParaRPr lang="en-US">
              <a:effectLst>
                <a:outerShdw blurRad="38100" dist="38100" dir="2700000" algn="tl">
                  <a:srgbClr val="000000"/>
                </a:outerShdw>
              </a:effectLst>
            </a:endParaRPr>
          </a:p>
        </p:txBody>
      </p:sp>
      <p:sp>
        <p:nvSpPr>
          <p:cNvPr id="1433838" name="Line 238"/>
          <p:cNvSpPr>
            <a:spLocks noChangeShapeType="1"/>
          </p:cNvSpPr>
          <p:nvPr/>
        </p:nvSpPr>
        <p:spPr bwMode="auto">
          <a:xfrm>
            <a:off x="1933575" y="2284413"/>
            <a:ext cx="625475" cy="46037"/>
          </a:xfrm>
          <a:prstGeom prst="line">
            <a:avLst/>
          </a:prstGeom>
          <a:noFill/>
          <a:ln w="17463">
            <a:solidFill>
              <a:srgbClr val="000000"/>
            </a:solidFill>
            <a:round/>
            <a:headEnd/>
            <a:tailEnd/>
          </a:ln>
        </p:spPr>
        <p:txBody>
          <a:bodyPr/>
          <a:lstStyle/>
          <a:p>
            <a:pPr>
              <a:defRPr/>
            </a:pPr>
            <a:endParaRPr lang="en-GB"/>
          </a:p>
        </p:txBody>
      </p:sp>
      <p:sp>
        <p:nvSpPr>
          <p:cNvPr id="1433839" name="Rectangle 239"/>
          <p:cNvSpPr>
            <a:spLocks noChangeArrowheads="1"/>
          </p:cNvSpPr>
          <p:nvPr/>
        </p:nvSpPr>
        <p:spPr bwMode="auto">
          <a:xfrm>
            <a:off x="7173913" y="4767263"/>
            <a:ext cx="1208087" cy="673100"/>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40" name="Rectangle 240"/>
          <p:cNvSpPr>
            <a:spLocks noChangeArrowheads="1"/>
          </p:cNvSpPr>
          <p:nvPr/>
        </p:nvSpPr>
        <p:spPr bwMode="auto">
          <a:xfrm>
            <a:off x="7416800" y="4808538"/>
            <a:ext cx="847725"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Conflict</a:t>
            </a:r>
            <a:endParaRPr lang="en-US">
              <a:effectLst>
                <a:outerShdw blurRad="38100" dist="38100" dir="2700000" algn="tl">
                  <a:srgbClr val="000000"/>
                </a:outerShdw>
              </a:effectLst>
            </a:endParaRPr>
          </a:p>
        </p:txBody>
      </p:sp>
      <p:sp>
        <p:nvSpPr>
          <p:cNvPr id="1433841" name="Rectangle 241"/>
          <p:cNvSpPr>
            <a:spLocks noChangeArrowheads="1"/>
          </p:cNvSpPr>
          <p:nvPr/>
        </p:nvSpPr>
        <p:spPr bwMode="auto">
          <a:xfrm>
            <a:off x="7342188" y="5095875"/>
            <a:ext cx="1003300"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Resolver</a:t>
            </a:r>
            <a:endParaRPr lang="en-US">
              <a:effectLst>
                <a:outerShdw blurRad="38100" dist="38100" dir="2700000" algn="tl">
                  <a:srgbClr val="000000"/>
                </a:outerShdw>
              </a:effectLst>
            </a:endParaRPr>
          </a:p>
        </p:txBody>
      </p:sp>
      <p:sp>
        <p:nvSpPr>
          <p:cNvPr id="1433842" name="Line 242"/>
          <p:cNvSpPr>
            <a:spLocks noChangeShapeType="1"/>
          </p:cNvSpPr>
          <p:nvPr/>
        </p:nvSpPr>
        <p:spPr bwMode="auto">
          <a:xfrm>
            <a:off x="6588125" y="2392363"/>
            <a:ext cx="687388" cy="300037"/>
          </a:xfrm>
          <a:prstGeom prst="line">
            <a:avLst/>
          </a:prstGeom>
          <a:noFill/>
          <a:ln w="17463">
            <a:solidFill>
              <a:srgbClr val="000000"/>
            </a:solidFill>
            <a:round/>
            <a:headEnd/>
            <a:tailEnd/>
          </a:ln>
        </p:spPr>
        <p:txBody>
          <a:bodyPr/>
          <a:lstStyle/>
          <a:p>
            <a:pPr>
              <a:defRPr/>
            </a:pPr>
            <a:endParaRPr lang="en-GB"/>
          </a:p>
        </p:txBody>
      </p:sp>
      <p:sp>
        <p:nvSpPr>
          <p:cNvPr id="1433843" name="Oval 243"/>
          <p:cNvSpPr>
            <a:spLocks noChangeArrowheads="1"/>
          </p:cNvSpPr>
          <p:nvPr/>
        </p:nvSpPr>
        <p:spPr bwMode="auto">
          <a:xfrm>
            <a:off x="7740650" y="2357438"/>
            <a:ext cx="146050" cy="142875"/>
          </a:xfrm>
          <a:prstGeom prst="ellipse">
            <a:avLst/>
          </a:prstGeom>
          <a:noFill/>
          <a:ln w="17463">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3844" name="Line 244"/>
          <p:cNvSpPr>
            <a:spLocks noChangeShapeType="1"/>
          </p:cNvSpPr>
          <p:nvPr/>
        </p:nvSpPr>
        <p:spPr bwMode="auto">
          <a:xfrm>
            <a:off x="7815263" y="2516188"/>
            <a:ext cx="1587" cy="200025"/>
          </a:xfrm>
          <a:prstGeom prst="line">
            <a:avLst/>
          </a:prstGeom>
          <a:noFill/>
          <a:ln w="17463">
            <a:solidFill>
              <a:srgbClr val="000000"/>
            </a:solidFill>
            <a:round/>
            <a:headEnd/>
            <a:tailEnd/>
          </a:ln>
        </p:spPr>
        <p:txBody>
          <a:bodyPr/>
          <a:lstStyle/>
          <a:p>
            <a:pPr>
              <a:defRPr/>
            </a:pPr>
            <a:endParaRPr lang="en-GB"/>
          </a:p>
        </p:txBody>
      </p:sp>
      <p:sp>
        <p:nvSpPr>
          <p:cNvPr id="1433845" name="Line 245"/>
          <p:cNvSpPr>
            <a:spLocks noChangeShapeType="1"/>
          </p:cNvSpPr>
          <p:nvPr/>
        </p:nvSpPr>
        <p:spPr bwMode="auto">
          <a:xfrm flipH="1">
            <a:off x="7689850" y="2716213"/>
            <a:ext cx="125413" cy="195262"/>
          </a:xfrm>
          <a:prstGeom prst="line">
            <a:avLst/>
          </a:prstGeom>
          <a:noFill/>
          <a:ln w="17463">
            <a:solidFill>
              <a:srgbClr val="000000"/>
            </a:solidFill>
            <a:round/>
            <a:headEnd/>
            <a:tailEnd/>
          </a:ln>
        </p:spPr>
        <p:txBody>
          <a:bodyPr/>
          <a:lstStyle/>
          <a:p>
            <a:pPr>
              <a:defRPr/>
            </a:pPr>
            <a:endParaRPr lang="en-GB"/>
          </a:p>
        </p:txBody>
      </p:sp>
      <p:sp>
        <p:nvSpPr>
          <p:cNvPr id="1433846" name="Line 246"/>
          <p:cNvSpPr>
            <a:spLocks noChangeShapeType="1"/>
          </p:cNvSpPr>
          <p:nvPr/>
        </p:nvSpPr>
        <p:spPr bwMode="auto">
          <a:xfrm>
            <a:off x="7824788" y="2735263"/>
            <a:ext cx="125412" cy="196850"/>
          </a:xfrm>
          <a:prstGeom prst="line">
            <a:avLst/>
          </a:prstGeom>
          <a:noFill/>
          <a:ln w="17463">
            <a:solidFill>
              <a:srgbClr val="000000"/>
            </a:solidFill>
            <a:round/>
            <a:headEnd/>
            <a:tailEnd/>
          </a:ln>
        </p:spPr>
        <p:txBody>
          <a:bodyPr/>
          <a:lstStyle/>
          <a:p>
            <a:pPr>
              <a:defRPr/>
            </a:pPr>
            <a:endParaRPr lang="en-GB"/>
          </a:p>
        </p:txBody>
      </p:sp>
      <p:sp>
        <p:nvSpPr>
          <p:cNvPr id="1433847" name="Line 247"/>
          <p:cNvSpPr>
            <a:spLocks noChangeShapeType="1"/>
          </p:cNvSpPr>
          <p:nvPr/>
        </p:nvSpPr>
        <p:spPr bwMode="auto">
          <a:xfrm>
            <a:off x="7670800" y="2603500"/>
            <a:ext cx="288925" cy="1588"/>
          </a:xfrm>
          <a:prstGeom prst="line">
            <a:avLst/>
          </a:prstGeom>
          <a:noFill/>
          <a:ln w="17463">
            <a:solidFill>
              <a:srgbClr val="000000"/>
            </a:solidFill>
            <a:round/>
            <a:headEnd/>
            <a:tailEnd/>
          </a:ln>
        </p:spPr>
        <p:txBody>
          <a:bodyPr/>
          <a:lstStyle/>
          <a:p>
            <a:pPr>
              <a:defRPr/>
            </a:pPr>
            <a:endParaRPr lang="en-GB"/>
          </a:p>
        </p:txBody>
      </p:sp>
      <p:sp>
        <p:nvSpPr>
          <p:cNvPr id="1433848" name="Rectangle 248"/>
          <p:cNvSpPr>
            <a:spLocks noChangeArrowheads="1"/>
          </p:cNvSpPr>
          <p:nvPr/>
        </p:nvSpPr>
        <p:spPr bwMode="auto">
          <a:xfrm>
            <a:off x="7231063" y="2881313"/>
            <a:ext cx="1266825" cy="392112"/>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49" name="Rectangle 249"/>
          <p:cNvSpPr>
            <a:spLocks noChangeArrowheads="1"/>
          </p:cNvSpPr>
          <p:nvPr/>
        </p:nvSpPr>
        <p:spPr bwMode="auto">
          <a:xfrm>
            <a:off x="7332663" y="2924175"/>
            <a:ext cx="1200150"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3850" name="Line 250"/>
          <p:cNvSpPr>
            <a:spLocks noChangeShapeType="1"/>
          </p:cNvSpPr>
          <p:nvPr/>
        </p:nvSpPr>
        <p:spPr bwMode="auto">
          <a:xfrm flipV="1">
            <a:off x="6623050" y="2803525"/>
            <a:ext cx="706438" cy="404813"/>
          </a:xfrm>
          <a:prstGeom prst="line">
            <a:avLst/>
          </a:prstGeom>
          <a:noFill/>
          <a:ln w="17463">
            <a:solidFill>
              <a:srgbClr val="000000"/>
            </a:solidFill>
            <a:round/>
            <a:headEnd/>
            <a:tailEnd/>
          </a:ln>
        </p:spPr>
        <p:txBody>
          <a:bodyPr/>
          <a:lstStyle/>
          <a:p>
            <a:pPr>
              <a:defRPr/>
            </a:pPr>
            <a:endParaRPr lang="en-GB"/>
          </a:p>
        </p:txBody>
      </p:sp>
      <p:sp>
        <p:nvSpPr>
          <p:cNvPr id="1433851" name="Line 251"/>
          <p:cNvSpPr>
            <a:spLocks noChangeShapeType="1"/>
          </p:cNvSpPr>
          <p:nvPr/>
        </p:nvSpPr>
        <p:spPr bwMode="auto">
          <a:xfrm flipV="1">
            <a:off x="5689600" y="5029200"/>
            <a:ext cx="1608138" cy="12700"/>
          </a:xfrm>
          <a:prstGeom prst="line">
            <a:avLst/>
          </a:prstGeom>
          <a:noFill/>
          <a:ln w="17463">
            <a:solidFill>
              <a:srgbClr val="000000"/>
            </a:solidFill>
            <a:round/>
            <a:headEnd/>
            <a:tailEnd/>
          </a:ln>
        </p:spPr>
        <p:txBody>
          <a:bodyPr/>
          <a:lstStyle/>
          <a:p>
            <a:pPr>
              <a:defRPr/>
            </a:pPr>
            <a:endParaRPr lang="en-GB"/>
          </a:p>
        </p:txBody>
      </p:sp>
      <p:sp>
        <p:nvSpPr>
          <p:cNvPr id="1433852" name="Rectangle 252"/>
          <p:cNvSpPr>
            <a:spLocks noChangeArrowheads="1"/>
          </p:cNvSpPr>
          <p:nvPr/>
        </p:nvSpPr>
        <p:spPr bwMode="auto">
          <a:xfrm>
            <a:off x="3194050" y="2540000"/>
            <a:ext cx="1593850" cy="628650"/>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53" name="Rectangle 253"/>
          <p:cNvSpPr>
            <a:spLocks noChangeArrowheads="1"/>
          </p:cNvSpPr>
          <p:nvPr/>
        </p:nvSpPr>
        <p:spPr bwMode="auto">
          <a:xfrm>
            <a:off x="3462338" y="2566988"/>
            <a:ext cx="1219200" cy="274637"/>
          </a:xfrm>
          <a:prstGeom prst="rect">
            <a:avLst/>
          </a:prstGeom>
          <a:noFill/>
          <a:ln w="9525">
            <a:noFill/>
            <a:miter lim="800000"/>
            <a:headEnd/>
            <a:tailEnd/>
          </a:ln>
        </p:spPr>
        <p:txBody>
          <a:bodyPr wrap="none" lIns="0" tIns="0" rIns="0" bIns="0">
            <a:spAutoFit/>
          </a:bodyPr>
          <a:lstStyle/>
          <a:p>
            <a:pPr>
              <a:defRPr/>
            </a:pPr>
            <a:r>
              <a:rPr kumimoji="0" lang="en-US" sz="1800">
                <a:solidFill>
                  <a:srgbClr val="000080"/>
                </a:solidFill>
                <a:effectLst/>
                <a:latin typeface="Arial" pitchFamily="34" charset="0"/>
              </a:rPr>
              <a:t>&lt;&lt;extend&gt;&gt;</a:t>
            </a:r>
            <a:endParaRPr lang="en-US">
              <a:effectLst>
                <a:outerShdw blurRad="38100" dist="38100" dir="2700000" algn="tl">
                  <a:srgbClr val="000000"/>
                </a:outerShdw>
              </a:effectLst>
            </a:endParaRPr>
          </a:p>
        </p:txBody>
      </p:sp>
      <p:sp>
        <p:nvSpPr>
          <p:cNvPr id="1433854" name="Rectangle 254"/>
          <p:cNvSpPr>
            <a:spLocks noChangeArrowheads="1"/>
          </p:cNvSpPr>
          <p:nvPr/>
        </p:nvSpPr>
        <p:spPr bwMode="auto">
          <a:xfrm>
            <a:off x="3416300" y="2781300"/>
            <a:ext cx="1358900" cy="274638"/>
          </a:xfrm>
          <a:prstGeom prst="rect">
            <a:avLst/>
          </a:prstGeom>
          <a:noFill/>
          <a:ln w="9525">
            <a:noFill/>
            <a:miter lim="800000"/>
            <a:headEnd/>
            <a:tailEnd/>
          </a:ln>
        </p:spPr>
        <p:txBody>
          <a:bodyPr wrap="none" lIns="0" tIns="0" rIns="0" bIns="0">
            <a:spAutoFit/>
          </a:bodyPr>
          <a:lstStyle/>
          <a:p>
            <a:pPr>
              <a:defRPr/>
            </a:pPr>
            <a:r>
              <a:rPr kumimoji="0" lang="en-US" sz="1800" i="1">
                <a:solidFill>
                  <a:srgbClr val="000080"/>
                </a:solidFill>
                <a:effectLst/>
                <a:latin typeface="Arial" pitchFamily="34" charset="0"/>
              </a:rPr>
              <a:t>Unauthorized</a:t>
            </a:r>
            <a:endParaRPr lang="en-US" sz="1800">
              <a:effectLst>
                <a:outerShdw blurRad="38100" dist="38100" dir="2700000" algn="tl">
                  <a:srgbClr val="000000"/>
                </a:outerShdw>
              </a:effectLst>
            </a:endParaRPr>
          </a:p>
        </p:txBody>
      </p:sp>
      <p:sp>
        <p:nvSpPr>
          <p:cNvPr id="1433855" name="Rectangle 255"/>
          <p:cNvSpPr>
            <a:spLocks noChangeArrowheads="1"/>
          </p:cNvSpPr>
          <p:nvPr/>
        </p:nvSpPr>
        <p:spPr bwMode="auto">
          <a:xfrm>
            <a:off x="2832100" y="4652963"/>
            <a:ext cx="1389063" cy="395287"/>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56" name="Rectangle 256"/>
          <p:cNvSpPr>
            <a:spLocks noChangeArrowheads="1"/>
          </p:cNvSpPr>
          <p:nvPr/>
        </p:nvSpPr>
        <p:spPr bwMode="auto">
          <a:xfrm>
            <a:off x="2693988" y="4635500"/>
            <a:ext cx="1655762" cy="274638"/>
          </a:xfrm>
          <a:prstGeom prst="rect">
            <a:avLst/>
          </a:prstGeom>
          <a:noFill/>
          <a:ln w="9525">
            <a:noFill/>
            <a:miter lim="800000"/>
            <a:headEnd/>
            <a:tailEnd/>
          </a:ln>
        </p:spPr>
        <p:txBody>
          <a:bodyPr lIns="0" tIns="0" rIns="0" bIns="0">
            <a:spAutoFit/>
          </a:bodyPr>
          <a:lstStyle/>
          <a:p>
            <a:pPr>
              <a:defRPr/>
            </a:pPr>
            <a:r>
              <a:rPr kumimoji="0" lang="en-US" sz="1800" dirty="0">
                <a:solidFill>
                  <a:srgbClr val="000080"/>
                </a:solidFill>
                <a:effectLst/>
                <a:latin typeface="Arial" pitchFamily="34" charset="0"/>
              </a:rPr>
              <a:t>&lt;&lt;include&gt;&gt;</a:t>
            </a:r>
            <a:endParaRPr lang="en-US" dirty="0">
              <a:effectLst>
                <a:outerShdw blurRad="38100" dist="38100" dir="2700000" algn="tl">
                  <a:srgbClr val="000000"/>
                </a:outerShdw>
              </a:effectLst>
            </a:endParaRPr>
          </a:p>
        </p:txBody>
      </p:sp>
      <p:grpSp>
        <p:nvGrpSpPr>
          <p:cNvPr id="41000" name="Group 268"/>
          <p:cNvGrpSpPr>
            <a:grpSpLocks/>
          </p:cNvGrpSpPr>
          <p:nvPr/>
        </p:nvGrpSpPr>
        <p:grpSpPr bwMode="auto">
          <a:xfrm>
            <a:off x="4386263" y="2597150"/>
            <a:ext cx="1014412" cy="773113"/>
            <a:chOff x="2673" y="1555"/>
            <a:chExt cx="639" cy="487"/>
          </a:xfrm>
        </p:grpSpPr>
        <p:sp>
          <p:nvSpPr>
            <p:cNvPr id="1433858" name="Freeform 258"/>
            <p:cNvSpPr>
              <a:spLocks/>
            </p:cNvSpPr>
            <p:nvPr/>
          </p:nvSpPr>
          <p:spPr bwMode="auto">
            <a:xfrm>
              <a:off x="2762" y="1938"/>
              <a:ext cx="47" cy="40"/>
            </a:xfrm>
            <a:custGeom>
              <a:avLst/>
              <a:gdLst/>
              <a:ahLst/>
              <a:cxnLst>
                <a:cxn ang="0">
                  <a:pos x="3" y="30"/>
                </a:cxn>
                <a:cxn ang="0">
                  <a:pos x="2" y="32"/>
                </a:cxn>
                <a:cxn ang="0">
                  <a:pos x="0" y="34"/>
                </a:cxn>
                <a:cxn ang="0">
                  <a:pos x="0" y="34"/>
                </a:cxn>
                <a:cxn ang="0">
                  <a:pos x="2" y="36"/>
                </a:cxn>
                <a:cxn ang="0">
                  <a:pos x="3" y="38"/>
                </a:cxn>
                <a:cxn ang="0">
                  <a:pos x="5" y="40"/>
                </a:cxn>
                <a:cxn ang="0">
                  <a:pos x="5" y="40"/>
                </a:cxn>
                <a:cxn ang="0">
                  <a:pos x="9" y="40"/>
                </a:cxn>
                <a:cxn ang="0">
                  <a:pos x="45" y="11"/>
                </a:cxn>
                <a:cxn ang="0">
                  <a:pos x="47" y="9"/>
                </a:cxn>
                <a:cxn ang="0">
                  <a:pos x="47" y="8"/>
                </a:cxn>
                <a:cxn ang="0">
                  <a:pos x="47" y="6"/>
                </a:cxn>
                <a:cxn ang="0">
                  <a:pos x="47" y="4"/>
                </a:cxn>
                <a:cxn ang="0">
                  <a:pos x="45" y="2"/>
                </a:cxn>
                <a:cxn ang="0">
                  <a:pos x="43" y="0"/>
                </a:cxn>
                <a:cxn ang="0">
                  <a:pos x="41" y="0"/>
                </a:cxn>
                <a:cxn ang="0">
                  <a:pos x="39" y="2"/>
                </a:cxn>
                <a:cxn ang="0">
                  <a:pos x="3" y="30"/>
                </a:cxn>
              </a:cxnLst>
              <a:rect l="0" t="0" r="r" b="b"/>
              <a:pathLst>
                <a:path w="47" h="40">
                  <a:moveTo>
                    <a:pt x="3" y="30"/>
                  </a:moveTo>
                  <a:lnTo>
                    <a:pt x="2" y="32"/>
                  </a:lnTo>
                  <a:lnTo>
                    <a:pt x="0" y="34"/>
                  </a:lnTo>
                  <a:lnTo>
                    <a:pt x="0" y="34"/>
                  </a:lnTo>
                  <a:lnTo>
                    <a:pt x="2" y="36"/>
                  </a:lnTo>
                  <a:lnTo>
                    <a:pt x="3" y="38"/>
                  </a:lnTo>
                  <a:lnTo>
                    <a:pt x="5" y="40"/>
                  </a:lnTo>
                  <a:lnTo>
                    <a:pt x="5" y="40"/>
                  </a:lnTo>
                  <a:lnTo>
                    <a:pt x="9" y="40"/>
                  </a:lnTo>
                  <a:lnTo>
                    <a:pt x="45" y="11"/>
                  </a:lnTo>
                  <a:lnTo>
                    <a:pt x="47" y="9"/>
                  </a:lnTo>
                  <a:lnTo>
                    <a:pt x="47" y="8"/>
                  </a:lnTo>
                  <a:lnTo>
                    <a:pt x="47" y="6"/>
                  </a:lnTo>
                  <a:lnTo>
                    <a:pt x="47" y="4"/>
                  </a:lnTo>
                  <a:lnTo>
                    <a:pt x="45" y="2"/>
                  </a:lnTo>
                  <a:lnTo>
                    <a:pt x="43" y="0"/>
                  </a:lnTo>
                  <a:lnTo>
                    <a:pt x="41" y="0"/>
                  </a:lnTo>
                  <a:lnTo>
                    <a:pt x="39" y="2"/>
                  </a:lnTo>
                  <a:lnTo>
                    <a:pt x="3" y="30"/>
                  </a:lnTo>
                  <a:close/>
                </a:path>
              </a:pathLst>
            </a:custGeom>
            <a:solidFill>
              <a:srgbClr val="000000"/>
            </a:solidFill>
            <a:ln w="9525">
              <a:noFill/>
              <a:round/>
              <a:headEnd/>
              <a:tailEnd/>
            </a:ln>
          </p:spPr>
          <p:txBody>
            <a:bodyPr/>
            <a:lstStyle/>
            <a:p>
              <a:pPr>
                <a:defRPr/>
              </a:pPr>
              <a:endParaRPr lang="en-GB"/>
            </a:p>
          </p:txBody>
        </p:sp>
        <p:sp>
          <p:nvSpPr>
            <p:cNvPr id="1433859" name="Freeform 259"/>
            <p:cNvSpPr>
              <a:spLocks/>
            </p:cNvSpPr>
            <p:nvPr/>
          </p:nvSpPr>
          <p:spPr bwMode="auto">
            <a:xfrm>
              <a:off x="2824" y="1891"/>
              <a:ext cx="49" cy="39"/>
            </a:xfrm>
            <a:custGeom>
              <a:avLst/>
              <a:gdLst/>
              <a:ahLst/>
              <a:cxnLst>
                <a:cxn ang="0">
                  <a:pos x="4" y="28"/>
                </a:cxn>
                <a:cxn ang="0">
                  <a:pos x="2" y="30"/>
                </a:cxn>
                <a:cxn ang="0">
                  <a:pos x="0" y="32"/>
                </a:cxn>
                <a:cxn ang="0">
                  <a:pos x="0" y="34"/>
                </a:cxn>
                <a:cxn ang="0">
                  <a:pos x="2" y="36"/>
                </a:cxn>
                <a:cxn ang="0">
                  <a:pos x="4" y="38"/>
                </a:cxn>
                <a:cxn ang="0">
                  <a:pos x="6" y="39"/>
                </a:cxn>
                <a:cxn ang="0">
                  <a:pos x="7" y="39"/>
                </a:cxn>
                <a:cxn ang="0">
                  <a:pos x="9" y="38"/>
                </a:cxn>
                <a:cxn ang="0">
                  <a:pos x="45" y="11"/>
                </a:cxn>
                <a:cxn ang="0">
                  <a:pos x="47" y="9"/>
                </a:cxn>
                <a:cxn ang="0">
                  <a:pos x="49" y="7"/>
                </a:cxn>
                <a:cxn ang="0">
                  <a:pos x="49" y="5"/>
                </a:cxn>
                <a:cxn ang="0">
                  <a:pos x="47" y="4"/>
                </a:cxn>
                <a:cxn ang="0">
                  <a:pos x="45" y="2"/>
                </a:cxn>
                <a:cxn ang="0">
                  <a:pos x="43" y="0"/>
                </a:cxn>
                <a:cxn ang="0">
                  <a:pos x="41" y="0"/>
                </a:cxn>
                <a:cxn ang="0">
                  <a:pos x="39" y="2"/>
                </a:cxn>
                <a:cxn ang="0">
                  <a:pos x="4" y="28"/>
                </a:cxn>
              </a:cxnLst>
              <a:rect l="0" t="0" r="r" b="b"/>
              <a:pathLst>
                <a:path w="49" h="39">
                  <a:moveTo>
                    <a:pt x="4" y="28"/>
                  </a:moveTo>
                  <a:lnTo>
                    <a:pt x="2" y="30"/>
                  </a:lnTo>
                  <a:lnTo>
                    <a:pt x="0" y="32"/>
                  </a:lnTo>
                  <a:lnTo>
                    <a:pt x="0" y="34"/>
                  </a:lnTo>
                  <a:lnTo>
                    <a:pt x="2" y="36"/>
                  </a:lnTo>
                  <a:lnTo>
                    <a:pt x="4" y="38"/>
                  </a:lnTo>
                  <a:lnTo>
                    <a:pt x="6" y="39"/>
                  </a:lnTo>
                  <a:lnTo>
                    <a:pt x="7" y="39"/>
                  </a:lnTo>
                  <a:lnTo>
                    <a:pt x="9" y="38"/>
                  </a:lnTo>
                  <a:lnTo>
                    <a:pt x="45" y="11"/>
                  </a:lnTo>
                  <a:lnTo>
                    <a:pt x="47" y="9"/>
                  </a:lnTo>
                  <a:lnTo>
                    <a:pt x="49" y="7"/>
                  </a:lnTo>
                  <a:lnTo>
                    <a:pt x="49" y="5"/>
                  </a:lnTo>
                  <a:lnTo>
                    <a:pt x="47" y="4"/>
                  </a:lnTo>
                  <a:lnTo>
                    <a:pt x="45" y="2"/>
                  </a:lnTo>
                  <a:lnTo>
                    <a:pt x="43" y="0"/>
                  </a:lnTo>
                  <a:lnTo>
                    <a:pt x="41" y="0"/>
                  </a:lnTo>
                  <a:lnTo>
                    <a:pt x="39" y="2"/>
                  </a:lnTo>
                  <a:lnTo>
                    <a:pt x="4" y="28"/>
                  </a:lnTo>
                  <a:close/>
                </a:path>
              </a:pathLst>
            </a:custGeom>
            <a:solidFill>
              <a:srgbClr val="000000"/>
            </a:solidFill>
            <a:ln w="9525">
              <a:noFill/>
              <a:round/>
              <a:headEnd/>
              <a:tailEnd/>
            </a:ln>
          </p:spPr>
          <p:txBody>
            <a:bodyPr/>
            <a:lstStyle/>
            <a:p>
              <a:pPr>
                <a:defRPr/>
              </a:pPr>
              <a:endParaRPr lang="en-GB"/>
            </a:p>
          </p:txBody>
        </p:sp>
        <p:sp>
          <p:nvSpPr>
            <p:cNvPr id="1433860" name="Freeform 260"/>
            <p:cNvSpPr>
              <a:spLocks/>
            </p:cNvSpPr>
            <p:nvPr/>
          </p:nvSpPr>
          <p:spPr bwMode="auto">
            <a:xfrm>
              <a:off x="2888" y="1844"/>
              <a:ext cx="47" cy="37"/>
            </a:xfrm>
            <a:custGeom>
              <a:avLst/>
              <a:gdLst/>
              <a:ahLst/>
              <a:cxnLst>
                <a:cxn ang="0">
                  <a:pos x="2" y="28"/>
                </a:cxn>
                <a:cxn ang="0">
                  <a:pos x="0" y="30"/>
                </a:cxn>
                <a:cxn ang="0">
                  <a:pos x="0" y="32"/>
                </a:cxn>
                <a:cxn ang="0">
                  <a:pos x="0" y="34"/>
                </a:cxn>
                <a:cxn ang="0">
                  <a:pos x="0" y="36"/>
                </a:cxn>
                <a:cxn ang="0">
                  <a:pos x="2" y="37"/>
                </a:cxn>
                <a:cxn ang="0">
                  <a:pos x="4" y="37"/>
                </a:cxn>
                <a:cxn ang="0">
                  <a:pos x="6" y="37"/>
                </a:cxn>
                <a:cxn ang="0">
                  <a:pos x="8" y="37"/>
                </a:cxn>
                <a:cxn ang="0">
                  <a:pos x="43" y="9"/>
                </a:cxn>
                <a:cxn ang="0">
                  <a:pos x="45" y="7"/>
                </a:cxn>
                <a:cxn ang="0">
                  <a:pos x="47" y="5"/>
                </a:cxn>
                <a:cxn ang="0">
                  <a:pos x="47" y="3"/>
                </a:cxn>
                <a:cxn ang="0">
                  <a:pos x="45" y="2"/>
                </a:cxn>
                <a:cxn ang="0">
                  <a:pos x="43" y="0"/>
                </a:cxn>
                <a:cxn ang="0">
                  <a:pos x="42" y="0"/>
                </a:cxn>
                <a:cxn ang="0">
                  <a:pos x="40" y="0"/>
                </a:cxn>
                <a:cxn ang="0">
                  <a:pos x="38" y="0"/>
                </a:cxn>
                <a:cxn ang="0">
                  <a:pos x="2" y="28"/>
                </a:cxn>
              </a:cxnLst>
              <a:rect l="0" t="0" r="r" b="b"/>
              <a:pathLst>
                <a:path w="47" h="37">
                  <a:moveTo>
                    <a:pt x="2" y="28"/>
                  </a:moveTo>
                  <a:lnTo>
                    <a:pt x="0" y="30"/>
                  </a:lnTo>
                  <a:lnTo>
                    <a:pt x="0" y="32"/>
                  </a:lnTo>
                  <a:lnTo>
                    <a:pt x="0" y="34"/>
                  </a:lnTo>
                  <a:lnTo>
                    <a:pt x="0" y="36"/>
                  </a:lnTo>
                  <a:lnTo>
                    <a:pt x="2" y="37"/>
                  </a:lnTo>
                  <a:lnTo>
                    <a:pt x="4" y="37"/>
                  </a:lnTo>
                  <a:lnTo>
                    <a:pt x="6" y="37"/>
                  </a:lnTo>
                  <a:lnTo>
                    <a:pt x="8" y="37"/>
                  </a:lnTo>
                  <a:lnTo>
                    <a:pt x="43" y="9"/>
                  </a:lnTo>
                  <a:lnTo>
                    <a:pt x="45" y="7"/>
                  </a:lnTo>
                  <a:lnTo>
                    <a:pt x="47" y="5"/>
                  </a:lnTo>
                  <a:lnTo>
                    <a:pt x="47" y="3"/>
                  </a:lnTo>
                  <a:lnTo>
                    <a:pt x="45" y="2"/>
                  </a:lnTo>
                  <a:lnTo>
                    <a:pt x="43" y="0"/>
                  </a:lnTo>
                  <a:lnTo>
                    <a:pt x="42" y="0"/>
                  </a:lnTo>
                  <a:lnTo>
                    <a:pt x="40" y="0"/>
                  </a:lnTo>
                  <a:lnTo>
                    <a:pt x="38" y="0"/>
                  </a:lnTo>
                  <a:lnTo>
                    <a:pt x="2" y="28"/>
                  </a:lnTo>
                  <a:close/>
                </a:path>
              </a:pathLst>
            </a:custGeom>
            <a:solidFill>
              <a:srgbClr val="000000"/>
            </a:solidFill>
            <a:ln w="9525">
              <a:noFill/>
              <a:round/>
              <a:headEnd/>
              <a:tailEnd/>
            </a:ln>
          </p:spPr>
          <p:txBody>
            <a:bodyPr/>
            <a:lstStyle/>
            <a:p>
              <a:pPr>
                <a:defRPr/>
              </a:pPr>
              <a:endParaRPr lang="en-GB"/>
            </a:p>
          </p:txBody>
        </p:sp>
        <p:sp>
          <p:nvSpPr>
            <p:cNvPr id="1433861" name="Freeform 261"/>
            <p:cNvSpPr>
              <a:spLocks/>
            </p:cNvSpPr>
            <p:nvPr/>
          </p:nvSpPr>
          <p:spPr bwMode="auto">
            <a:xfrm>
              <a:off x="2950" y="1795"/>
              <a:ext cx="47" cy="39"/>
            </a:xfrm>
            <a:custGeom>
              <a:avLst/>
              <a:gdLst/>
              <a:ahLst/>
              <a:cxnLst>
                <a:cxn ang="0">
                  <a:pos x="4" y="28"/>
                </a:cxn>
                <a:cxn ang="0">
                  <a:pos x="2" y="30"/>
                </a:cxn>
                <a:cxn ang="0">
                  <a:pos x="0" y="32"/>
                </a:cxn>
                <a:cxn ang="0">
                  <a:pos x="0" y="34"/>
                </a:cxn>
                <a:cxn ang="0">
                  <a:pos x="2" y="35"/>
                </a:cxn>
                <a:cxn ang="0">
                  <a:pos x="4" y="37"/>
                </a:cxn>
                <a:cxn ang="0">
                  <a:pos x="6" y="39"/>
                </a:cxn>
                <a:cxn ang="0">
                  <a:pos x="8" y="39"/>
                </a:cxn>
                <a:cxn ang="0">
                  <a:pos x="10" y="37"/>
                </a:cxn>
                <a:cxn ang="0">
                  <a:pos x="46" y="11"/>
                </a:cxn>
                <a:cxn ang="0">
                  <a:pos x="47" y="9"/>
                </a:cxn>
                <a:cxn ang="0">
                  <a:pos x="47" y="7"/>
                </a:cxn>
                <a:cxn ang="0">
                  <a:pos x="47" y="5"/>
                </a:cxn>
                <a:cxn ang="0">
                  <a:pos x="47" y="3"/>
                </a:cxn>
                <a:cxn ang="0">
                  <a:pos x="46" y="1"/>
                </a:cxn>
                <a:cxn ang="0">
                  <a:pos x="44" y="0"/>
                </a:cxn>
                <a:cxn ang="0">
                  <a:pos x="42" y="0"/>
                </a:cxn>
                <a:cxn ang="0">
                  <a:pos x="40" y="1"/>
                </a:cxn>
                <a:cxn ang="0">
                  <a:pos x="4" y="28"/>
                </a:cxn>
              </a:cxnLst>
              <a:rect l="0" t="0" r="r" b="b"/>
              <a:pathLst>
                <a:path w="47" h="39">
                  <a:moveTo>
                    <a:pt x="4" y="28"/>
                  </a:moveTo>
                  <a:lnTo>
                    <a:pt x="2" y="30"/>
                  </a:lnTo>
                  <a:lnTo>
                    <a:pt x="0" y="32"/>
                  </a:lnTo>
                  <a:lnTo>
                    <a:pt x="0" y="34"/>
                  </a:lnTo>
                  <a:lnTo>
                    <a:pt x="2" y="35"/>
                  </a:lnTo>
                  <a:lnTo>
                    <a:pt x="4" y="37"/>
                  </a:lnTo>
                  <a:lnTo>
                    <a:pt x="6" y="39"/>
                  </a:lnTo>
                  <a:lnTo>
                    <a:pt x="8" y="39"/>
                  </a:lnTo>
                  <a:lnTo>
                    <a:pt x="10" y="37"/>
                  </a:lnTo>
                  <a:lnTo>
                    <a:pt x="46" y="11"/>
                  </a:lnTo>
                  <a:lnTo>
                    <a:pt x="47" y="9"/>
                  </a:lnTo>
                  <a:lnTo>
                    <a:pt x="47" y="7"/>
                  </a:lnTo>
                  <a:lnTo>
                    <a:pt x="47" y="5"/>
                  </a:lnTo>
                  <a:lnTo>
                    <a:pt x="47" y="3"/>
                  </a:lnTo>
                  <a:lnTo>
                    <a:pt x="46" y="1"/>
                  </a:lnTo>
                  <a:lnTo>
                    <a:pt x="44" y="0"/>
                  </a:lnTo>
                  <a:lnTo>
                    <a:pt x="42" y="0"/>
                  </a:lnTo>
                  <a:lnTo>
                    <a:pt x="40" y="1"/>
                  </a:lnTo>
                  <a:lnTo>
                    <a:pt x="4" y="28"/>
                  </a:lnTo>
                  <a:close/>
                </a:path>
              </a:pathLst>
            </a:custGeom>
            <a:solidFill>
              <a:srgbClr val="000000"/>
            </a:solidFill>
            <a:ln w="9525">
              <a:noFill/>
              <a:round/>
              <a:headEnd/>
              <a:tailEnd/>
            </a:ln>
          </p:spPr>
          <p:txBody>
            <a:bodyPr/>
            <a:lstStyle/>
            <a:p>
              <a:pPr>
                <a:defRPr/>
              </a:pPr>
              <a:endParaRPr lang="en-GB"/>
            </a:p>
          </p:txBody>
        </p:sp>
        <p:sp>
          <p:nvSpPr>
            <p:cNvPr id="1433862" name="Freeform 262"/>
            <p:cNvSpPr>
              <a:spLocks/>
            </p:cNvSpPr>
            <p:nvPr/>
          </p:nvSpPr>
          <p:spPr bwMode="auto">
            <a:xfrm>
              <a:off x="3014" y="1747"/>
              <a:ext cx="48" cy="38"/>
            </a:xfrm>
            <a:custGeom>
              <a:avLst/>
              <a:gdLst/>
              <a:ahLst/>
              <a:cxnLst>
                <a:cxn ang="0">
                  <a:pos x="2" y="29"/>
                </a:cxn>
                <a:cxn ang="0">
                  <a:pos x="0" y="31"/>
                </a:cxn>
                <a:cxn ang="0">
                  <a:pos x="0" y="32"/>
                </a:cxn>
                <a:cxn ang="0">
                  <a:pos x="0" y="34"/>
                </a:cxn>
                <a:cxn ang="0">
                  <a:pos x="0" y="36"/>
                </a:cxn>
                <a:cxn ang="0">
                  <a:pos x="2" y="38"/>
                </a:cxn>
                <a:cxn ang="0">
                  <a:pos x="4" y="38"/>
                </a:cxn>
                <a:cxn ang="0">
                  <a:pos x="6" y="38"/>
                </a:cxn>
                <a:cxn ang="0">
                  <a:pos x="8" y="38"/>
                </a:cxn>
                <a:cxn ang="0">
                  <a:pos x="44" y="10"/>
                </a:cxn>
                <a:cxn ang="0">
                  <a:pos x="46" y="8"/>
                </a:cxn>
                <a:cxn ang="0">
                  <a:pos x="48" y="6"/>
                </a:cxn>
                <a:cxn ang="0">
                  <a:pos x="48" y="4"/>
                </a:cxn>
                <a:cxn ang="0">
                  <a:pos x="46" y="2"/>
                </a:cxn>
                <a:cxn ang="0">
                  <a:pos x="44" y="0"/>
                </a:cxn>
                <a:cxn ang="0">
                  <a:pos x="42" y="0"/>
                </a:cxn>
                <a:cxn ang="0">
                  <a:pos x="40" y="0"/>
                </a:cxn>
                <a:cxn ang="0">
                  <a:pos x="38" y="0"/>
                </a:cxn>
                <a:cxn ang="0">
                  <a:pos x="2" y="29"/>
                </a:cxn>
              </a:cxnLst>
              <a:rect l="0" t="0" r="r" b="b"/>
              <a:pathLst>
                <a:path w="48" h="38">
                  <a:moveTo>
                    <a:pt x="2" y="29"/>
                  </a:moveTo>
                  <a:lnTo>
                    <a:pt x="0" y="31"/>
                  </a:lnTo>
                  <a:lnTo>
                    <a:pt x="0" y="32"/>
                  </a:lnTo>
                  <a:lnTo>
                    <a:pt x="0" y="34"/>
                  </a:lnTo>
                  <a:lnTo>
                    <a:pt x="0" y="36"/>
                  </a:lnTo>
                  <a:lnTo>
                    <a:pt x="2" y="38"/>
                  </a:lnTo>
                  <a:lnTo>
                    <a:pt x="4" y="38"/>
                  </a:lnTo>
                  <a:lnTo>
                    <a:pt x="6" y="38"/>
                  </a:lnTo>
                  <a:lnTo>
                    <a:pt x="8" y="38"/>
                  </a:lnTo>
                  <a:lnTo>
                    <a:pt x="44" y="10"/>
                  </a:lnTo>
                  <a:lnTo>
                    <a:pt x="46" y="8"/>
                  </a:lnTo>
                  <a:lnTo>
                    <a:pt x="48" y="6"/>
                  </a:lnTo>
                  <a:lnTo>
                    <a:pt x="48" y="4"/>
                  </a:lnTo>
                  <a:lnTo>
                    <a:pt x="46" y="2"/>
                  </a:lnTo>
                  <a:lnTo>
                    <a:pt x="44" y="0"/>
                  </a:lnTo>
                  <a:lnTo>
                    <a:pt x="42" y="0"/>
                  </a:lnTo>
                  <a:lnTo>
                    <a:pt x="40" y="0"/>
                  </a:lnTo>
                  <a:lnTo>
                    <a:pt x="38" y="0"/>
                  </a:lnTo>
                  <a:lnTo>
                    <a:pt x="2" y="29"/>
                  </a:lnTo>
                  <a:close/>
                </a:path>
              </a:pathLst>
            </a:custGeom>
            <a:solidFill>
              <a:srgbClr val="000000"/>
            </a:solidFill>
            <a:ln w="9525">
              <a:noFill/>
              <a:round/>
              <a:headEnd/>
              <a:tailEnd/>
            </a:ln>
          </p:spPr>
          <p:txBody>
            <a:bodyPr/>
            <a:lstStyle/>
            <a:p>
              <a:pPr>
                <a:defRPr/>
              </a:pPr>
              <a:endParaRPr lang="en-GB"/>
            </a:p>
          </p:txBody>
        </p:sp>
        <p:sp>
          <p:nvSpPr>
            <p:cNvPr id="1433863" name="Freeform 263"/>
            <p:cNvSpPr>
              <a:spLocks/>
            </p:cNvSpPr>
            <p:nvPr/>
          </p:nvSpPr>
          <p:spPr bwMode="auto">
            <a:xfrm>
              <a:off x="3077" y="1698"/>
              <a:ext cx="47" cy="40"/>
            </a:xfrm>
            <a:custGeom>
              <a:avLst/>
              <a:gdLst/>
              <a:ahLst/>
              <a:cxnLst>
                <a:cxn ang="0">
                  <a:pos x="3" y="29"/>
                </a:cxn>
                <a:cxn ang="0">
                  <a:pos x="2" y="30"/>
                </a:cxn>
                <a:cxn ang="0">
                  <a:pos x="0" y="32"/>
                </a:cxn>
                <a:cxn ang="0">
                  <a:pos x="0" y="34"/>
                </a:cxn>
                <a:cxn ang="0">
                  <a:pos x="2" y="36"/>
                </a:cxn>
                <a:cxn ang="0">
                  <a:pos x="3" y="38"/>
                </a:cxn>
                <a:cxn ang="0">
                  <a:pos x="5" y="40"/>
                </a:cxn>
                <a:cxn ang="0">
                  <a:pos x="7" y="40"/>
                </a:cxn>
                <a:cxn ang="0">
                  <a:pos x="9" y="38"/>
                </a:cxn>
                <a:cxn ang="0">
                  <a:pos x="45" y="12"/>
                </a:cxn>
                <a:cxn ang="0">
                  <a:pos x="47" y="10"/>
                </a:cxn>
                <a:cxn ang="0">
                  <a:pos x="47" y="8"/>
                </a:cxn>
                <a:cxn ang="0">
                  <a:pos x="47" y="6"/>
                </a:cxn>
                <a:cxn ang="0">
                  <a:pos x="47" y="4"/>
                </a:cxn>
                <a:cxn ang="0">
                  <a:pos x="45" y="2"/>
                </a:cxn>
                <a:cxn ang="0">
                  <a:pos x="43" y="0"/>
                </a:cxn>
                <a:cxn ang="0">
                  <a:pos x="41" y="0"/>
                </a:cxn>
                <a:cxn ang="0">
                  <a:pos x="39" y="2"/>
                </a:cxn>
                <a:cxn ang="0">
                  <a:pos x="3" y="29"/>
                </a:cxn>
              </a:cxnLst>
              <a:rect l="0" t="0" r="r" b="b"/>
              <a:pathLst>
                <a:path w="47" h="40">
                  <a:moveTo>
                    <a:pt x="3" y="29"/>
                  </a:moveTo>
                  <a:lnTo>
                    <a:pt x="2" y="30"/>
                  </a:lnTo>
                  <a:lnTo>
                    <a:pt x="0" y="32"/>
                  </a:lnTo>
                  <a:lnTo>
                    <a:pt x="0" y="34"/>
                  </a:lnTo>
                  <a:lnTo>
                    <a:pt x="2" y="36"/>
                  </a:lnTo>
                  <a:lnTo>
                    <a:pt x="3" y="38"/>
                  </a:lnTo>
                  <a:lnTo>
                    <a:pt x="5" y="40"/>
                  </a:lnTo>
                  <a:lnTo>
                    <a:pt x="7" y="40"/>
                  </a:lnTo>
                  <a:lnTo>
                    <a:pt x="9" y="38"/>
                  </a:lnTo>
                  <a:lnTo>
                    <a:pt x="45" y="12"/>
                  </a:lnTo>
                  <a:lnTo>
                    <a:pt x="47" y="10"/>
                  </a:lnTo>
                  <a:lnTo>
                    <a:pt x="47" y="8"/>
                  </a:lnTo>
                  <a:lnTo>
                    <a:pt x="47" y="6"/>
                  </a:lnTo>
                  <a:lnTo>
                    <a:pt x="47" y="4"/>
                  </a:lnTo>
                  <a:lnTo>
                    <a:pt x="45" y="2"/>
                  </a:lnTo>
                  <a:lnTo>
                    <a:pt x="43" y="0"/>
                  </a:lnTo>
                  <a:lnTo>
                    <a:pt x="41" y="0"/>
                  </a:lnTo>
                  <a:lnTo>
                    <a:pt x="39" y="2"/>
                  </a:lnTo>
                  <a:lnTo>
                    <a:pt x="3" y="29"/>
                  </a:lnTo>
                  <a:close/>
                </a:path>
              </a:pathLst>
            </a:custGeom>
            <a:solidFill>
              <a:srgbClr val="000000"/>
            </a:solidFill>
            <a:ln w="9525">
              <a:noFill/>
              <a:round/>
              <a:headEnd/>
              <a:tailEnd/>
            </a:ln>
          </p:spPr>
          <p:txBody>
            <a:bodyPr/>
            <a:lstStyle/>
            <a:p>
              <a:pPr>
                <a:defRPr/>
              </a:pPr>
              <a:endParaRPr lang="en-GB"/>
            </a:p>
          </p:txBody>
        </p:sp>
        <p:sp>
          <p:nvSpPr>
            <p:cNvPr id="1433864" name="Freeform 264"/>
            <p:cNvSpPr>
              <a:spLocks/>
            </p:cNvSpPr>
            <p:nvPr/>
          </p:nvSpPr>
          <p:spPr bwMode="auto">
            <a:xfrm>
              <a:off x="3141" y="1651"/>
              <a:ext cx="47" cy="38"/>
            </a:xfrm>
            <a:custGeom>
              <a:avLst/>
              <a:gdLst/>
              <a:ahLst/>
              <a:cxnLst>
                <a:cxn ang="0">
                  <a:pos x="2" y="28"/>
                </a:cxn>
                <a:cxn ang="0">
                  <a:pos x="0" y="30"/>
                </a:cxn>
                <a:cxn ang="0">
                  <a:pos x="0" y="32"/>
                </a:cxn>
                <a:cxn ang="0">
                  <a:pos x="0" y="34"/>
                </a:cxn>
                <a:cxn ang="0">
                  <a:pos x="0" y="36"/>
                </a:cxn>
                <a:cxn ang="0">
                  <a:pos x="2" y="38"/>
                </a:cxn>
                <a:cxn ang="0">
                  <a:pos x="4" y="38"/>
                </a:cxn>
                <a:cxn ang="0">
                  <a:pos x="5" y="38"/>
                </a:cxn>
                <a:cxn ang="0">
                  <a:pos x="7" y="38"/>
                </a:cxn>
                <a:cxn ang="0">
                  <a:pos x="43" y="10"/>
                </a:cxn>
                <a:cxn ang="0">
                  <a:pos x="45" y="8"/>
                </a:cxn>
                <a:cxn ang="0">
                  <a:pos x="47" y="6"/>
                </a:cxn>
                <a:cxn ang="0">
                  <a:pos x="47" y="4"/>
                </a:cxn>
                <a:cxn ang="0">
                  <a:pos x="45" y="2"/>
                </a:cxn>
                <a:cxn ang="0">
                  <a:pos x="43" y="0"/>
                </a:cxn>
                <a:cxn ang="0">
                  <a:pos x="41" y="0"/>
                </a:cxn>
                <a:cxn ang="0">
                  <a:pos x="39" y="0"/>
                </a:cxn>
                <a:cxn ang="0">
                  <a:pos x="38" y="0"/>
                </a:cxn>
                <a:cxn ang="0">
                  <a:pos x="2" y="28"/>
                </a:cxn>
              </a:cxnLst>
              <a:rect l="0" t="0" r="r" b="b"/>
              <a:pathLst>
                <a:path w="47" h="38">
                  <a:moveTo>
                    <a:pt x="2" y="28"/>
                  </a:moveTo>
                  <a:lnTo>
                    <a:pt x="0" y="30"/>
                  </a:lnTo>
                  <a:lnTo>
                    <a:pt x="0" y="32"/>
                  </a:lnTo>
                  <a:lnTo>
                    <a:pt x="0" y="34"/>
                  </a:lnTo>
                  <a:lnTo>
                    <a:pt x="0" y="36"/>
                  </a:lnTo>
                  <a:lnTo>
                    <a:pt x="2" y="38"/>
                  </a:lnTo>
                  <a:lnTo>
                    <a:pt x="4" y="38"/>
                  </a:lnTo>
                  <a:lnTo>
                    <a:pt x="5" y="38"/>
                  </a:lnTo>
                  <a:lnTo>
                    <a:pt x="7" y="38"/>
                  </a:lnTo>
                  <a:lnTo>
                    <a:pt x="43" y="10"/>
                  </a:lnTo>
                  <a:lnTo>
                    <a:pt x="45" y="8"/>
                  </a:lnTo>
                  <a:lnTo>
                    <a:pt x="47" y="6"/>
                  </a:lnTo>
                  <a:lnTo>
                    <a:pt x="47" y="4"/>
                  </a:lnTo>
                  <a:lnTo>
                    <a:pt x="45" y="2"/>
                  </a:lnTo>
                  <a:lnTo>
                    <a:pt x="43" y="0"/>
                  </a:lnTo>
                  <a:lnTo>
                    <a:pt x="41" y="0"/>
                  </a:lnTo>
                  <a:lnTo>
                    <a:pt x="39" y="0"/>
                  </a:lnTo>
                  <a:lnTo>
                    <a:pt x="38" y="0"/>
                  </a:lnTo>
                  <a:lnTo>
                    <a:pt x="2" y="28"/>
                  </a:lnTo>
                  <a:close/>
                </a:path>
              </a:pathLst>
            </a:custGeom>
            <a:solidFill>
              <a:srgbClr val="000000"/>
            </a:solidFill>
            <a:ln w="9525">
              <a:noFill/>
              <a:round/>
              <a:headEnd/>
              <a:tailEnd/>
            </a:ln>
          </p:spPr>
          <p:txBody>
            <a:bodyPr/>
            <a:lstStyle/>
            <a:p>
              <a:pPr>
                <a:defRPr/>
              </a:pPr>
              <a:endParaRPr lang="en-GB"/>
            </a:p>
          </p:txBody>
        </p:sp>
        <p:sp>
          <p:nvSpPr>
            <p:cNvPr id="1433865" name="Freeform 265"/>
            <p:cNvSpPr>
              <a:spLocks/>
            </p:cNvSpPr>
            <p:nvPr/>
          </p:nvSpPr>
          <p:spPr bwMode="auto">
            <a:xfrm>
              <a:off x="3203" y="1602"/>
              <a:ext cx="47" cy="40"/>
            </a:xfrm>
            <a:custGeom>
              <a:avLst/>
              <a:gdLst/>
              <a:ahLst/>
              <a:cxnLst>
                <a:cxn ang="0">
                  <a:pos x="2" y="28"/>
                </a:cxn>
                <a:cxn ang="0">
                  <a:pos x="0" y="30"/>
                </a:cxn>
                <a:cxn ang="0">
                  <a:pos x="0" y="32"/>
                </a:cxn>
                <a:cxn ang="0">
                  <a:pos x="0" y="34"/>
                </a:cxn>
                <a:cxn ang="0">
                  <a:pos x="0" y="36"/>
                </a:cxn>
                <a:cxn ang="0">
                  <a:pos x="2" y="38"/>
                </a:cxn>
                <a:cxn ang="0">
                  <a:pos x="4" y="40"/>
                </a:cxn>
                <a:cxn ang="0">
                  <a:pos x="6" y="40"/>
                </a:cxn>
                <a:cxn ang="0">
                  <a:pos x="8" y="38"/>
                </a:cxn>
                <a:cxn ang="0">
                  <a:pos x="45" y="11"/>
                </a:cxn>
                <a:cxn ang="0">
                  <a:pos x="47" y="9"/>
                </a:cxn>
                <a:cxn ang="0">
                  <a:pos x="47" y="8"/>
                </a:cxn>
                <a:cxn ang="0">
                  <a:pos x="47" y="6"/>
                </a:cxn>
                <a:cxn ang="0">
                  <a:pos x="47" y="4"/>
                </a:cxn>
                <a:cxn ang="0">
                  <a:pos x="45" y="2"/>
                </a:cxn>
                <a:cxn ang="0">
                  <a:pos x="43" y="0"/>
                </a:cxn>
                <a:cxn ang="0">
                  <a:pos x="42" y="0"/>
                </a:cxn>
                <a:cxn ang="0">
                  <a:pos x="40" y="2"/>
                </a:cxn>
                <a:cxn ang="0">
                  <a:pos x="2" y="28"/>
                </a:cxn>
              </a:cxnLst>
              <a:rect l="0" t="0" r="r" b="b"/>
              <a:pathLst>
                <a:path w="47" h="40">
                  <a:moveTo>
                    <a:pt x="2" y="28"/>
                  </a:moveTo>
                  <a:lnTo>
                    <a:pt x="0" y="30"/>
                  </a:lnTo>
                  <a:lnTo>
                    <a:pt x="0" y="32"/>
                  </a:lnTo>
                  <a:lnTo>
                    <a:pt x="0" y="34"/>
                  </a:lnTo>
                  <a:lnTo>
                    <a:pt x="0" y="36"/>
                  </a:lnTo>
                  <a:lnTo>
                    <a:pt x="2" y="38"/>
                  </a:lnTo>
                  <a:lnTo>
                    <a:pt x="4" y="40"/>
                  </a:lnTo>
                  <a:lnTo>
                    <a:pt x="6" y="40"/>
                  </a:lnTo>
                  <a:lnTo>
                    <a:pt x="8" y="38"/>
                  </a:lnTo>
                  <a:lnTo>
                    <a:pt x="45" y="11"/>
                  </a:lnTo>
                  <a:lnTo>
                    <a:pt x="47" y="9"/>
                  </a:lnTo>
                  <a:lnTo>
                    <a:pt x="47" y="8"/>
                  </a:lnTo>
                  <a:lnTo>
                    <a:pt x="47" y="6"/>
                  </a:lnTo>
                  <a:lnTo>
                    <a:pt x="47" y="4"/>
                  </a:lnTo>
                  <a:lnTo>
                    <a:pt x="45" y="2"/>
                  </a:lnTo>
                  <a:lnTo>
                    <a:pt x="43" y="0"/>
                  </a:lnTo>
                  <a:lnTo>
                    <a:pt x="42" y="0"/>
                  </a:lnTo>
                  <a:lnTo>
                    <a:pt x="40" y="2"/>
                  </a:lnTo>
                  <a:lnTo>
                    <a:pt x="2" y="28"/>
                  </a:lnTo>
                  <a:close/>
                </a:path>
              </a:pathLst>
            </a:custGeom>
            <a:solidFill>
              <a:srgbClr val="000000"/>
            </a:solidFill>
            <a:ln w="9525">
              <a:noFill/>
              <a:round/>
              <a:headEnd/>
              <a:tailEnd/>
            </a:ln>
          </p:spPr>
          <p:txBody>
            <a:bodyPr/>
            <a:lstStyle/>
            <a:p>
              <a:pPr>
                <a:defRPr/>
              </a:pPr>
              <a:endParaRPr lang="en-GB"/>
            </a:p>
          </p:txBody>
        </p:sp>
        <p:sp>
          <p:nvSpPr>
            <p:cNvPr id="1433866" name="Freeform 266"/>
            <p:cNvSpPr>
              <a:spLocks/>
            </p:cNvSpPr>
            <p:nvPr/>
          </p:nvSpPr>
          <p:spPr bwMode="auto">
            <a:xfrm>
              <a:off x="3265" y="1555"/>
              <a:ext cx="47" cy="39"/>
            </a:xfrm>
            <a:custGeom>
              <a:avLst/>
              <a:gdLst/>
              <a:ahLst/>
              <a:cxnLst>
                <a:cxn ang="0">
                  <a:pos x="4" y="28"/>
                </a:cxn>
                <a:cxn ang="0">
                  <a:pos x="2" y="30"/>
                </a:cxn>
                <a:cxn ang="0">
                  <a:pos x="0" y="32"/>
                </a:cxn>
                <a:cxn ang="0">
                  <a:pos x="0" y="34"/>
                </a:cxn>
                <a:cxn ang="0">
                  <a:pos x="2" y="36"/>
                </a:cxn>
                <a:cxn ang="0">
                  <a:pos x="4" y="38"/>
                </a:cxn>
                <a:cxn ang="0">
                  <a:pos x="6" y="39"/>
                </a:cxn>
                <a:cxn ang="0">
                  <a:pos x="8" y="39"/>
                </a:cxn>
                <a:cxn ang="0">
                  <a:pos x="10" y="38"/>
                </a:cxn>
                <a:cxn ang="0">
                  <a:pos x="46" y="9"/>
                </a:cxn>
                <a:cxn ang="0">
                  <a:pos x="47" y="7"/>
                </a:cxn>
                <a:cxn ang="0">
                  <a:pos x="47" y="5"/>
                </a:cxn>
                <a:cxn ang="0">
                  <a:pos x="47" y="4"/>
                </a:cxn>
                <a:cxn ang="0">
                  <a:pos x="47" y="2"/>
                </a:cxn>
                <a:cxn ang="0">
                  <a:pos x="46" y="0"/>
                </a:cxn>
                <a:cxn ang="0">
                  <a:pos x="44" y="0"/>
                </a:cxn>
                <a:cxn ang="0">
                  <a:pos x="42" y="0"/>
                </a:cxn>
                <a:cxn ang="0">
                  <a:pos x="40" y="0"/>
                </a:cxn>
                <a:cxn ang="0">
                  <a:pos x="4" y="28"/>
                </a:cxn>
              </a:cxnLst>
              <a:rect l="0" t="0" r="r" b="b"/>
              <a:pathLst>
                <a:path w="47" h="39">
                  <a:moveTo>
                    <a:pt x="4" y="28"/>
                  </a:moveTo>
                  <a:lnTo>
                    <a:pt x="2" y="30"/>
                  </a:lnTo>
                  <a:lnTo>
                    <a:pt x="0" y="32"/>
                  </a:lnTo>
                  <a:lnTo>
                    <a:pt x="0" y="34"/>
                  </a:lnTo>
                  <a:lnTo>
                    <a:pt x="2" y="36"/>
                  </a:lnTo>
                  <a:lnTo>
                    <a:pt x="4" y="38"/>
                  </a:lnTo>
                  <a:lnTo>
                    <a:pt x="6" y="39"/>
                  </a:lnTo>
                  <a:lnTo>
                    <a:pt x="8" y="39"/>
                  </a:lnTo>
                  <a:lnTo>
                    <a:pt x="10" y="38"/>
                  </a:lnTo>
                  <a:lnTo>
                    <a:pt x="46" y="9"/>
                  </a:lnTo>
                  <a:lnTo>
                    <a:pt x="47" y="7"/>
                  </a:lnTo>
                  <a:lnTo>
                    <a:pt x="47" y="5"/>
                  </a:lnTo>
                  <a:lnTo>
                    <a:pt x="47" y="4"/>
                  </a:lnTo>
                  <a:lnTo>
                    <a:pt x="47" y="2"/>
                  </a:lnTo>
                  <a:lnTo>
                    <a:pt x="46" y="0"/>
                  </a:lnTo>
                  <a:lnTo>
                    <a:pt x="44" y="0"/>
                  </a:lnTo>
                  <a:lnTo>
                    <a:pt x="42" y="0"/>
                  </a:lnTo>
                  <a:lnTo>
                    <a:pt x="40" y="0"/>
                  </a:lnTo>
                  <a:lnTo>
                    <a:pt x="4" y="28"/>
                  </a:lnTo>
                  <a:close/>
                </a:path>
              </a:pathLst>
            </a:custGeom>
            <a:solidFill>
              <a:srgbClr val="000000"/>
            </a:solidFill>
            <a:ln w="9525">
              <a:noFill/>
              <a:round/>
              <a:headEnd/>
              <a:tailEnd/>
            </a:ln>
          </p:spPr>
          <p:txBody>
            <a:bodyPr/>
            <a:lstStyle/>
            <a:p>
              <a:pPr>
                <a:defRPr/>
              </a:pPr>
              <a:endParaRPr lang="en-GB"/>
            </a:p>
          </p:txBody>
        </p:sp>
        <p:sp>
          <p:nvSpPr>
            <p:cNvPr id="1433867" name="Freeform 267"/>
            <p:cNvSpPr>
              <a:spLocks/>
            </p:cNvSpPr>
            <p:nvPr/>
          </p:nvSpPr>
          <p:spPr bwMode="auto">
            <a:xfrm>
              <a:off x="2673" y="1919"/>
              <a:ext cx="134" cy="123"/>
            </a:xfrm>
            <a:custGeom>
              <a:avLst/>
              <a:gdLst/>
              <a:ahLst/>
              <a:cxnLst>
                <a:cxn ang="0">
                  <a:pos x="60" y="0"/>
                </a:cxn>
                <a:cxn ang="0">
                  <a:pos x="0" y="123"/>
                </a:cxn>
                <a:cxn ang="0">
                  <a:pos x="134" y="98"/>
                </a:cxn>
                <a:cxn ang="0">
                  <a:pos x="60" y="0"/>
                </a:cxn>
              </a:cxnLst>
              <a:rect l="0" t="0" r="r" b="b"/>
              <a:pathLst>
                <a:path w="134" h="123">
                  <a:moveTo>
                    <a:pt x="60" y="0"/>
                  </a:moveTo>
                  <a:lnTo>
                    <a:pt x="0" y="123"/>
                  </a:lnTo>
                  <a:lnTo>
                    <a:pt x="134" y="98"/>
                  </a:lnTo>
                  <a:lnTo>
                    <a:pt x="60" y="0"/>
                  </a:lnTo>
                  <a:close/>
                </a:path>
              </a:pathLst>
            </a:custGeom>
            <a:solidFill>
              <a:srgbClr val="000000"/>
            </a:solidFill>
            <a:ln w="9525">
              <a:noFill/>
              <a:round/>
              <a:headEnd/>
              <a:tailEnd/>
            </a:ln>
          </p:spPr>
          <p:txBody>
            <a:bodyPr/>
            <a:lstStyle/>
            <a:p>
              <a:pPr>
                <a:defRPr/>
              </a:pPr>
              <a:endParaRPr lang="en-GB"/>
            </a:p>
          </p:txBody>
        </p:sp>
      </p:grpSp>
      <p:sp>
        <p:nvSpPr>
          <p:cNvPr id="1433869" name="Oval 269"/>
          <p:cNvSpPr>
            <a:spLocks noChangeArrowheads="1"/>
          </p:cNvSpPr>
          <p:nvPr/>
        </p:nvSpPr>
        <p:spPr bwMode="auto">
          <a:xfrm>
            <a:off x="2578100" y="3225800"/>
            <a:ext cx="1930400" cy="471488"/>
          </a:xfrm>
          <a:prstGeom prst="ellipse">
            <a:avLst/>
          </a:prstGeom>
          <a:solidFill>
            <a:srgbClr val="E2E5FA"/>
          </a:solidFill>
          <a:ln w="17463">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3870" name="Rectangle 270"/>
          <p:cNvSpPr>
            <a:spLocks noChangeArrowheads="1"/>
          </p:cNvSpPr>
          <p:nvPr/>
        </p:nvSpPr>
        <p:spPr bwMode="auto">
          <a:xfrm>
            <a:off x="2646363" y="3262313"/>
            <a:ext cx="1811337" cy="354012"/>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71" name="Rectangle 271"/>
          <p:cNvSpPr>
            <a:spLocks noChangeArrowheads="1"/>
          </p:cNvSpPr>
          <p:nvPr/>
        </p:nvSpPr>
        <p:spPr bwMode="auto">
          <a:xfrm>
            <a:off x="2757488" y="3321050"/>
            <a:ext cx="1609725"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Deny Request</a:t>
            </a:r>
            <a:endParaRPr lang="en-US">
              <a:effectLst>
                <a:outerShdw blurRad="38100" dist="38100" dir="2700000" algn="tl">
                  <a:srgbClr val="000000"/>
                </a:outerShdw>
              </a:effectLst>
            </a:endParaRPr>
          </a:p>
        </p:txBody>
      </p:sp>
      <p:sp>
        <p:nvSpPr>
          <p:cNvPr id="1433872" name="Oval 272"/>
          <p:cNvSpPr>
            <a:spLocks noChangeArrowheads="1"/>
          </p:cNvSpPr>
          <p:nvPr/>
        </p:nvSpPr>
        <p:spPr bwMode="auto">
          <a:xfrm>
            <a:off x="5176838" y="2098675"/>
            <a:ext cx="1593850" cy="728663"/>
          </a:xfrm>
          <a:prstGeom prst="ellipse">
            <a:avLst/>
          </a:prstGeom>
          <a:solidFill>
            <a:srgbClr val="E2E5FA"/>
          </a:solidFill>
          <a:ln w="17463">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3873" name="Rectangle 273"/>
          <p:cNvSpPr>
            <a:spLocks noChangeArrowheads="1"/>
          </p:cNvSpPr>
          <p:nvPr/>
        </p:nvSpPr>
        <p:spPr bwMode="auto">
          <a:xfrm>
            <a:off x="5237163" y="2087563"/>
            <a:ext cx="1409700" cy="617537"/>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74" name="Rectangle 274"/>
          <p:cNvSpPr>
            <a:spLocks noChangeArrowheads="1"/>
          </p:cNvSpPr>
          <p:nvPr/>
        </p:nvSpPr>
        <p:spPr bwMode="auto">
          <a:xfrm>
            <a:off x="5788025" y="2128838"/>
            <a:ext cx="423863"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Ask</a:t>
            </a:r>
            <a:endParaRPr lang="en-US">
              <a:effectLst>
                <a:outerShdw blurRad="38100" dist="38100" dir="2700000" algn="tl">
                  <a:srgbClr val="000000"/>
                </a:outerShdw>
              </a:effectLst>
            </a:endParaRPr>
          </a:p>
        </p:txBody>
      </p:sp>
      <p:sp>
        <p:nvSpPr>
          <p:cNvPr id="1433875" name="Rectangle 275"/>
          <p:cNvSpPr>
            <a:spLocks noChangeArrowheads="1"/>
          </p:cNvSpPr>
          <p:nvPr/>
        </p:nvSpPr>
        <p:spPr bwMode="auto">
          <a:xfrm>
            <a:off x="5338763" y="2374900"/>
            <a:ext cx="1284287"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76" name="Oval 276"/>
          <p:cNvSpPr>
            <a:spLocks noChangeArrowheads="1"/>
          </p:cNvSpPr>
          <p:nvPr/>
        </p:nvSpPr>
        <p:spPr bwMode="auto">
          <a:xfrm>
            <a:off x="5099050" y="3816350"/>
            <a:ext cx="1619250" cy="779463"/>
          </a:xfrm>
          <a:prstGeom prst="ellipse">
            <a:avLst/>
          </a:prstGeom>
          <a:solidFill>
            <a:srgbClr val="E2E5FA"/>
          </a:solidFill>
          <a:ln w="17463">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3878" name="Rectangle 278"/>
          <p:cNvSpPr>
            <a:spLocks noChangeArrowheads="1"/>
          </p:cNvSpPr>
          <p:nvPr/>
        </p:nvSpPr>
        <p:spPr bwMode="auto">
          <a:xfrm>
            <a:off x="5524500" y="3892550"/>
            <a:ext cx="719138"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Merge</a:t>
            </a:r>
            <a:endParaRPr lang="en-US">
              <a:effectLst>
                <a:outerShdw blurRad="38100" dist="38100" dir="2700000" algn="tl">
                  <a:srgbClr val="000000"/>
                </a:outerShdw>
              </a:effectLst>
            </a:endParaRPr>
          </a:p>
        </p:txBody>
      </p:sp>
      <p:sp>
        <p:nvSpPr>
          <p:cNvPr id="1433879" name="Rectangle 279"/>
          <p:cNvSpPr>
            <a:spLocks noChangeArrowheads="1"/>
          </p:cNvSpPr>
          <p:nvPr/>
        </p:nvSpPr>
        <p:spPr bwMode="auto">
          <a:xfrm>
            <a:off x="5264150" y="4152900"/>
            <a:ext cx="1284288"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Constraints</a:t>
            </a:r>
            <a:endParaRPr lang="en-US">
              <a:effectLst>
                <a:outerShdw blurRad="38100" dist="38100" dir="2700000" algn="tl">
                  <a:srgbClr val="000000"/>
                </a:outerShdw>
              </a:effectLst>
            </a:endParaRPr>
          </a:p>
        </p:txBody>
      </p:sp>
      <p:sp>
        <p:nvSpPr>
          <p:cNvPr id="1433880" name="Oval 280"/>
          <p:cNvSpPr>
            <a:spLocks noChangeArrowheads="1"/>
          </p:cNvSpPr>
          <p:nvPr/>
        </p:nvSpPr>
        <p:spPr bwMode="auto">
          <a:xfrm>
            <a:off x="4251325" y="4718050"/>
            <a:ext cx="1443038" cy="741363"/>
          </a:xfrm>
          <a:prstGeom prst="ellipse">
            <a:avLst/>
          </a:prstGeom>
          <a:solidFill>
            <a:srgbClr val="E2E5FA"/>
          </a:solidFill>
          <a:ln w="17463">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3881" name="Rectangle 281"/>
          <p:cNvSpPr>
            <a:spLocks noChangeArrowheads="1"/>
          </p:cNvSpPr>
          <p:nvPr/>
        </p:nvSpPr>
        <p:spPr bwMode="auto">
          <a:xfrm>
            <a:off x="4305300" y="4764088"/>
            <a:ext cx="1273175" cy="635000"/>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82" name="Rectangle 282"/>
          <p:cNvSpPr>
            <a:spLocks noChangeArrowheads="1"/>
          </p:cNvSpPr>
          <p:nvPr/>
        </p:nvSpPr>
        <p:spPr bwMode="auto">
          <a:xfrm>
            <a:off x="4548188" y="4805363"/>
            <a:ext cx="919162"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Resolve</a:t>
            </a:r>
            <a:endParaRPr lang="en-US">
              <a:effectLst>
                <a:outerShdw blurRad="38100" dist="38100" dir="2700000" algn="tl">
                  <a:srgbClr val="000000"/>
                </a:outerShdw>
              </a:effectLst>
            </a:endParaRPr>
          </a:p>
        </p:txBody>
      </p:sp>
      <p:sp>
        <p:nvSpPr>
          <p:cNvPr id="1433883" name="Rectangle 283"/>
          <p:cNvSpPr>
            <a:spLocks noChangeArrowheads="1"/>
          </p:cNvSpPr>
          <p:nvPr/>
        </p:nvSpPr>
        <p:spPr bwMode="auto">
          <a:xfrm>
            <a:off x="4459288" y="5064125"/>
            <a:ext cx="1044575"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 Conflicts</a:t>
            </a:r>
            <a:endParaRPr lang="en-US">
              <a:effectLst>
                <a:outerShdw blurRad="38100" dist="38100" dir="2700000" algn="tl">
                  <a:srgbClr val="000000"/>
                </a:outerShdw>
              </a:effectLst>
            </a:endParaRPr>
          </a:p>
        </p:txBody>
      </p:sp>
      <p:grpSp>
        <p:nvGrpSpPr>
          <p:cNvPr id="41015" name="Group 292"/>
          <p:cNvGrpSpPr>
            <a:grpSpLocks/>
          </p:cNvGrpSpPr>
          <p:nvPr/>
        </p:nvGrpSpPr>
        <p:grpSpPr bwMode="auto">
          <a:xfrm>
            <a:off x="3805238" y="4491038"/>
            <a:ext cx="614362" cy="377825"/>
            <a:chOff x="2126" y="2748"/>
            <a:chExt cx="568" cy="238"/>
          </a:xfrm>
        </p:grpSpPr>
        <p:sp>
          <p:nvSpPr>
            <p:cNvPr id="1433884" name="Freeform 284"/>
            <p:cNvSpPr>
              <a:spLocks/>
            </p:cNvSpPr>
            <p:nvPr/>
          </p:nvSpPr>
          <p:spPr bwMode="auto">
            <a:xfrm>
              <a:off x="2535" y="2905"/>
              <a:ext cx="53" cy="28"/>
            </a:xfrm>
            <a:custGeom>
              <a:avLst/>
              <a:gdLst/>
              <a:ahLst/>
              <a:cxnLst>
                <a:cxn ang="0">
                  <a:pos x="47" y="28"/>
                </a:cxn>
                <a:cxn ang="0">
                  <a:pos x="47" y="28"/>
                </a:cxn>
                <a:cxn ang="0">
                  <a:pos x="49" y="26"/>
                </a:cxn>
                <a:cxn ang="0">
                  <a:pos x="51" y="24"/>
                </a:cxn>
                <a:cxn ang="0">
                  <a:pos x="53" y="22"/>
                </a:cxn>
                <a:cxn ang="0">
                  <a:pos x="53" y="22"/>
                </a:cxn>
                <a:cxn ang="0">
                  <a:pos x="51" y="20"/>
                </a:cxn>
                <a:cxn ang="0">
                  <a:pos x="49" y="19"/>
                </a:cxn>
                <a:cxn ang="0">
                  <a:pos x="49" y="17"/>
                </a:cxn>
                <a:cxn ang="0">
                  <a:pos x="6" y="0"/>
                </a:cxn>
                <a:cxn ang="0">
                  <a:pos x="4" y="0"/>
                </a:cxn>
                <a:cxn ang="0">
                  <a:pos x="2" y="2"/>
                </a:cxn>
                <a:cxn ang="0">
                  <a:pos x="0" y="3"/>
                </a:cxn>
                <a:cxn ang="0">
                  <a:pos x="0" y="5"/>
                </a:cxn>
                <a:cxn ang="0">
                  <a:pos x="0" y="7"/>
                </a:cxn>
                <a:cxn ang="0">
                  <a:pos x="0" y="9"/>
                </a:cxn>
                <a:cxn ang="0">
                  <a:pos x="2" y="11"/>
                </a:cxn>
                <a:cxn ang="0">
                  <a:pos x="4" y="11"/>
                </a:cxn>
                <a:cxn ang="0">
                  <a:pos x="47" y="28"/>
                </a:cxn>
              </a:cxnLst>
              <a:rect l="0" t="0" r="r" b="b"/>
              <a:pathLst>
                <a:path w="53" h="28">
                  <a:moveTo>
                    <a:pt x="47" y="28"/>
                  </a:moveTo>
                  <a:lnTo>
                    <a:pt x="47" y="28"/>
                  </a:lnTo>
                  <a:lnTo>
                    <a:pt x="49" y="26"/>
                  </a:lnTo>
                  <a:lnTo>
                    <a:pt x="51" y="24"/>
                  </a:lnTo>
                  <a:lnTo>
                    <a:pt x="53" y="22"/>
                  </a:lnTo>
                  <a:lnTo>
                    <a:pt x="53" y="22"/>
                  </a:lnTo>
                  <a:lnTo>
                    <a:pt x="51" y="20"/>
                  </a:lnTo>
                  <a:lnTo>
                    <a:pt x="49" y="19"/>
                  </a:lnTo>
                  <a:lnTo>
                    <a:pt x="49" y="17"/>
                  </a:lnTo>
                  <a:lnTo>
                    <a:pt x="6" y="0"/>
                  </a:lnTo>
                  <a:lnTo>
                    <a:pt x="4" y="0"/>
                  </a:lnTo>
                  <a:lnTo>
                    <a:pt x="2" y="2"/>
                  </a:lnTo>
                  <a:lnTo>
                    <a:pt x="0" y="3"/>
                  </a:lnTo>
                  <a:lnTo>
                    <a:pt x="0" y="5"/>
                  </a:lnTo>
                  <a:lnTo>
                    <a:pt x="0" y="7"/>
                  </a:lnTo>
                  <a:lnTo>
                    <a:pt x="0" y="9"/>
                  </a:lnTo>
                  <a:lnTo>
                    <a:pt x="2" y="11"/>
                  </a:lnTo>
                  <a:lnTo>
                    <a:pt x="4" y="11"/>
                  </a:lnTo>
                  <a:lnTo>
                    <a:pt x="47" y="28"/>
                  </a:lnTo>
                  <a:close/>
                </a:path>
              </a:pathLst>
            </a:custGeom>
            <a:solidFill>
              <a:srgbClr val="000000"/>
            </a:solidFill>
            <a:ln w="9525">
              <a:noFill/>
              <a:round/>
              <a:headEnd/>
              <a:tailEnd/>
            </a:ln>
          </p:spPr>
          <p:txBody>
            <a:bodyPr/>
            <a:lstStyle/>
            <a:p>
              <a:pPr>
                <a:defRPr/>
              </a:pPr>
              <a:endParaRPr lang="en-GB"/>
            </a:p>
          </p:txBody>
        </p:sp>
        <p:sp>
          <p:nvSpPr>
            <p:cNvPr id="1433885" name="Freeform 285"/>
            <p:cNvSpPr>
              <a:spLocks/>
            </p:cNvSpPr>
            <p:nvPr/>
          </p:nvSpPr>
          <p:spPr bwMode="auto">
            <a:xfrm>
              <a:off x="2461" y="2876"/>
              <a:ext cx="53" cy="29"/>
            </a:xfrm>
            <a:custGeom>
              <a:avLst/>
              <a:gdLst/>
              <a:ahLst/>
              <a:cxnLst>
                <a:cxn ang="0">
                  <a:pos x="47" y="29"/>
                </a:cxn>
                <a:cxn ang="0">
                  <a:pos x="49" y="29"/>
                </a:cxn>
                <a:cxn ang="0">
                  <a:pos x="51" y="27"/>
                </a:cxn>
                <a:cxn ang="0">
                  <a:pos x="53" y="25"/>
                </a:cxn>
                <a:cxn ang="0">
                  <a:pos x="54" y="23"/>
                </a:cxn>
                <a:cxn ang="0">
                  <a:pos x="54" y="21"/>
                </a:cxn>
                <a:cxn ang="0">
                  <a:pos x="53" y="19"/>
                </a:cxn>
                <a:cxn ang="0">
                  <a:pos x="51" y="17"/>
                </a:cxn>
                <a:cxn ang="0">
                  <a:pos x="49" y="17"/>
                </a:cxn>
                <a:cxn ang="0">
                  <a:pos x="7" y="0"/>
                </a:cxn>
                <a:cxn ang="0">
                  <a:pos x="5" y="0"/>
                </a:cxn>
                <a:cxn ang="0">
                  <a:pos x="4" y="2"/>
                </a:cxn>
                <a:cxn ang="0">
                  <a:pos x="2" y="4"/>
                </a:cxn>
                <a:cxn ang="0">
                  <a:pos x="0" y="6"/>
                </a:cxn>
                <a:cxn ang="0">
                  <a:pos x="0" y="8"/>
                </a:cxn>
                <a:cxn ang="0">
                  <a:pos x="2" y="10"/>
                </a:cxn>
                <a:cxn ang="0">
                  <a:pos x="4" y="12"/>
                </a:cxn>
                <a:cxn ang="0">
                  <a:pos x="5" y="12"/>
                </a:cxn>
                <a:cxn ang="0">
                  <a:pos x="47" y="29"/>
                </a:cxn>
              </a:cxnLst>
              <a:rect l="0" t="0" r="r" b="b"/>
              <a:pathLst>
                <a:path w="54" h="29">
                  <a:moveTo>
                    <a:pt x="47" y="29"/>
                  </a:moveTo>
                  <a:lnTo>
                    <a:pt x="49" y="29"/>
                  </a:lnTo>
                  <a:lnTo>
                    <a:pt x="51" y="27"/>
                  </a:lnTo>
                  <a:lnTo>
                    <a:pt x="53" y="25"/>
                  </a:lnTo>
                  <a:lnTo>
                    <a:pt x="54" y="23"/>
                  </a:lnTo>
                  <a:lnTo>
                    <a:pt x="54" y="21"/>
                  </a:lnTo>
                  <a:lnTo>
                    <a:pt x="53" y="19"/>
                  </a:lnTo>
                  <a:lnTo>
                    <a:pt x="51" y="17"/>
                  </a:lnTo>
                  <a:lnTo>
                    <a:pt x="49" y="17"/>
                  </a:lnTo>
                  <a:lnTo>
                    <a:pt x="7" y="0"/>
                  </a:lnTo>
                  <a:lnTo>
                    <a:pt x="5" y="0"/>
                  </a:lnTo>
                  <a:lnTo>
                    <a:pt x="4" y="2"/>
                  </a:lnTo>
                  <a:lnTo>
                    <a:pt x="2" y="4"/>
                  </a:lnTo>
                  <a:lnTo>
                    <a:pt x="0" y="6"/>
                  </a:lnTo>
                  <a:lnTo>
                    <a:pt x="0" y="8"/>
                  </a:lnTo>
                  <a:lnTo>
                    <a:pt x="2" y="10"/>
                  </a:lnTo>
                  <a:lnTo>
                    <a:pt x="4" y="12"/>
                  </a:lnTo>
                  <a:lnTo>
                    <a:pt x="5" y="12"/>
                  </a:lnTo>
                  <a:lnTo>
                    <a:pt x="47" y="29"/>
                  </a:lnTo>
                  <a:close/>
                </a:path>
              </a:pathLst>
            </a:custGeom>
            <a:solidFill>
              <a:srgbClr val="000000"/>
            </a:solidFill>
            <a:ln w="9525">
              <a:noFill/>
              <a:round/>
              <a:headEnd/>
              <a:tailEnd/>
            </a:ln>
          </p:spPr>
          <p:txBody>
            <a:bodyPr/>
            <a:lstStyle/>
            <a:p>
              <a:pPr>
                <a:defRPr/>
              </a:pPr>
              <a:endParaRPr lang="en-GB"/>
            </a:p>
          </p:txBody>
        </p:sp>
        <p:sp>
          <p:nvSpPr>
            <p:cNvPr id="1433886" name="Freeform 286"/>
            <p:cNvSpPr>
              <a:spLocks/>
            </p:cNvSpPr>
            <p:nvPr/>
          </p:nvSpPr>
          <p:spPr bwMode="auto">
            <a:xfrm>
              <a:off x="2386" y="2848"/>
              <a:ext cx="56" cy="28"/>
            </a:xfrm>
            <a:custGeom>
              <a:avLst/>
              <a:gdLst/>
              <a:ahLst/>
              <a:cxnLst>
                <a:cxn ang="0">
                  <a:pos x="47" y="28"/>
                </a:cxn>
                <a:cxn ang="0">
                  <a:pos x="49" y="28"/>
                </a:cxn>
                <a:cxn ang="0">
                  <a:pos x="51" y="26"/>
                </a:cxn>
                <a:cxn ang="0">
                  <a:pos x="53" y="25"/>
                </a:cxn>
                <a:cxn ang="0">
                  <a:pos x="55" y="23"/>
                </a:cxn>
                <a:cxn ang="0">
                  <a:pos x="55" y="21"/>
                </a:cxn>
                <a:cxn ang="0">
                  <a:pos x="53" y="19"/>
                </a:cxn>
                <a:cxn ang="0">
                  <a:pos x="51" y="17"/>
                </a:cxn>
                <a:cxn ang="0">
                  <a:pos x="49" y="17"/>
                </a:cxn>
                <a:cxn ang="0">
                  <a:pos x="8" y="0"/>
                </a:cxn>
                <a:cxn ang="0">
                  <a:pos x="6" y="0"/>
                </a:cxn>
                <a:cxn ang="0">
                  <a:pos x="4" y="2"/>
                </a:cxn>
                <a:cxn ang="0">
                  <a:pos x="2" y="4"/>
                </a:cxn>
                <a:cxn ang="0">
                  <a:pos x="0" y="6"/>
                </a:cxn>
                <a:cxn ang="0">
                  <a:pos x="0" y="8"/>
                </a:cxn>
                <a:cxn ang="0">
                  <a:pos x="2" y="9"/>
                </a:cxn>
                <a:cxn ang="0">
                  <a:pos x="4" y="11"/>
                </a:cxn>
                <a:cxn ang="0">
                  <a:pos x="6" y="11"/>
                </a:cxn>
                <a:cxn ang="0">
                  <a:pos x="47" y="28"/>
                </a:cxn>
              </a:cxnLst>
              <a:rect l="0" t="0" r="r" b="b"/>
              <a:pathLst>
                <a:path w="55" h="28">
                  <a:moveTo>
                    <a:pt x="47" y="28"/>
                  </a:moveTo>
                  <a:lnTo>
                    <a:pt x="49" y="28"/>
                  </a:lnTo>
                  <a:lnTo>
                    <a:pt x="51" y="26"/>
                  </a:lnTo>
                  <a:lnTo>
                    <a:pt x="53" y="25"/>
                  </a:lnTo>
                  <a:lnTo>
                    <a:pt x="55" y="23"/>
                  </a:lnTo>
                  <a:lnTo>
                    <a:pt x="55" y="21"/>
                  </a:lnTo>
                  <a:lnTo>
                    <a:pt x="53" y="19"/>
                  </a:lnTo>
                  <a:lnTo>
                    <a:pt x="51" y="17"/>
                  </a:lnTo>
                  <a:lnTo>
                    <a:pt x="49" y="17"/>
                  </a:lnTo>
                  <a:lnTo>
                    <a:pt x="8" y="0"/>
                  </a:lnTo>
                  <a:lnTo>
                    <a:pt x="6" y="0"/>
                  </a:lnTo>
                  <a:lnTo>
                    <a:pt x="4" y="2"/>
                  </a:lnTo>
                  <a:lnTo>
                    <a:pt x="2" y="4"/>
                  </a:lnTo>
                  <a:lnTo>
                    <a:pt x="0" y="6"/>
                  </a:lnTo>
                  <a:lnTo>
                    <a:pt x="0" y="8"/>
                  </a:lnTo>
                  <a:lnTo>
                    <a:pt x="2" y="9"/>
                  </a:lnTo>
                  <a:lnTo>
                    <a:pt x="4" y="11"/>
                  </a:lnTo>
                  <a:lnTo>
                    <a:pt x="6" y="11"/>
                  </a:lnTo>
                  <a:lnTo>
                    <a:pt x="47" y="28"/>
                  </a:lnTo>
                  <a:close/>
                </a:path>
              </a:pathLst>
            </a:custGeom>
            <a:solidFill>
              <a:srgbClr val="000000"/>
            </a:solidFill>
            <a:ln w="9525">
              <a:noFill/>
              <a:round/>
              <a:headEnd/>
              <a:tailEnd/>
            </a:ln>
          </p:spPr>
          <p:txBody>
            <a:bodyPr/>
            <a:lstStyle/>
            <a:p>
              <a:pPr>
                <a:defRPr/>
              </a:pPr>
              <a:endParaRPr lang="en-GB"/>
            </a:p>
          </p:txBody>
        </p:sp>
        <p:sp>
          <p:nvSpPr>
            <p:cNvPr id="1433887" name="Freeform 287"/>
            <p:cNvSpPr>
              <a:spLocks/>
            </p:cNvSpPr>
            <p:nvPr/>
          </p:nvSpPr>
          <p:spPr bwMode="auto">
            <a:xfrm>
              <a:off x="2312" y="2820"/>
              <a:ext cx="53" cy="28"/>
            </a:xfrm>
            <a:custGeom>
              <a:avLst/>
              <a:gdLst/>
              <a:ahLst/>
              <a:cxnLst>
                <a:cxn ang="0">
                  <a:pos x="47" y="28"/>
                </a:cxn>
                <a:cxn ang="0">
                  <a:pos x="49" y="28"/>
                </a:cxn>
                <a:cxn ang="0">
                  <a:pos x="51" y="26"/>
                </a:cxn>
                <a:cxn ang="0">
                  <a:pos x="52" y="24"/>
                </a:cxn>
                <a:cxn ang="0">
                  <a:pos x="52" y="22"/>
                </a:cxn>
                <a:cxn ang="0">
                  <a:pos x="52" y="20"/>
                </a:cxn>
                <a:cxn ang="0">
                  <a:pos x="52" y="19"/>
                </a:cxn>
                <a:cxn ang="0">
                  <a:pos x="51" y="17"/>
                </a:cxn>
                <a:cxn ang="0">
                  <a:pos x="49" y="17"/>
                </a:cxn>
                <a:cxn ang="0">
                  <a:pos x="7" y="0"/>
                </a:cxn>
                <a:cxn ang="0">
                  <a:pos x="5" y="0"/>
                </a:cxn>
                <a:cxn ang="0">
                  <a:pos x="3" y="2"/>
                </a:cxn>
                <a:cxn ang="0">
                  <a:pos x="2" y="3"/>
                </a:cxn>
                <a:cxn ang="0">
                  <a:pos x="0" y="5"/>
                </a:cxn>
                <a:cxn ang="0">
                  <a:pos x="0" y="7"/>
                </a:cxn>
                <a:cxn ang="0">
                  <a:pos x="2" y="9"/>
                </a:cxn>
                <a:cxn ang="0">
                  <a:pos x="3" y="11"/>
                </a:cxn>
                <a:cxn ang="0">
                  <a:pos x="5" y="11"/>
                </a:cxn>
                <a:cxn ang="0">
                  <a:pos x="47" y="28"/>
                </a:cxn>
              </a:cxnLst>
              <a:rect l="0" t="0" r="r" b="b"/>
              <a:pathLst>
                <a:path w="52" h="28">
                  <a:moveTo>
                    <a:pt x="47" y="28"/>
                  </a:moveTo>
                  <a:lnTo>
                    <a:pt x="49" y="28"/>
                  </a:lnTo>
                  <a:lnTo>
                    <a:pt x="51" y="26"/>
                  </a:lnTo>
                  <a:lnTo>
                    <a:pt x="52" y="24"/>
                  </a:lnTo>
                  <a:lnTo>
                    <a:pt x="52" y="22"/>
                  </a:lnTo>
                  <a:lnTo>
                    <a:pt x="52" y="20"/>
                  </a:lnTo>
                  <a:lnTo>
                    <a:pt x="52" y="19"/>
                  </a:lnTo>
                  <a:lnTo>
                    <a:pt x="51" y="17"/>
                  </a:lnTo>
                  <a:lnTo>
                    <a:pt x="49" y="17"/>
                  </a:lnTo>
                  <a:lnTo>
                    <a:pt x="7" y="0"/>
                  </a:lnTo>
                  <a:lnTo>
                    <a:pt x="5" y="0"/>
                  </a:lnTo>
                  <a:lnTo>
                    <a:pt x="3" y="2"/>
                  </a:lnTo>
                  <a:lnTo>
                    <a:pt x="2" y="3"/>
                  </a:lnTo>
                  <a:lnTo>
                    <a:pt x="0" y="5"/>
                  </a:lnTo>
                  <a:lnTo>
                    <a:pt x="0" y="7"/>
                  </a:lnTo>
                  <a:lnTo>
                    <a:pt x="2" y="9"/>
                  </a:lnTo>
                  <a:lnTo>
                    <a:pt x="3" y="11"/>
                  </a:lnTo>
                  <a:lnTo>
                    <a:pt x="5" y="11"/>
                  </a:lnTo>
                  <a:lnTo>
                    <a:pt x="47" y="28"/>
                  </a:lnTo>
                  <a:close/>
                </a:path>
              </a:pathLst>
            </a:custGeom>
            <a:solidFill>
              <a:srgbClr val="000000"/>
            </a:solidFill>
            <a:ln w="9525">
              <a:noFill/>
              <a:round/>
              <a:headEnd/>
              <a:tailEnd/>
            </a:ln>
          </p:spPr>
          <p:txBody>
            <a:bodyPr/>
            <a:lstStyle/>
            <a:p>
              <a:pPr>
                <a:defRPr/>
              </a:pPr>
              <a:endParaRPr lang="en-GB"/>
            </a:p>
          </p:txBody>
        </p:sp>
        <p:sp>
          <p:nvSpPr>
            <p:cNvPr id="1433888" name="Freeform 288"/>
            <p:cNvSpPr>
              <a:spLocks/>
            </p:cNvSpPr>
            <p:nvPr/>
          </p:nvSpPr>
          <p:spPr bwMode="auto">
            <a:xfrm>
              <a:off x="2239" y="2791"/>
              <a:ext cx="53" cy="29"/>
            </a:xfrm>
            <a:custGeom>
              <a:avLst/>
              <a:gdLst/>
              <a:ahLst/>
              <a:cxnLst>
                <a:cxn ang="0">
                  <a:pos x="47" y="29"/>
                </a:cxn>
                <a:cxn ang="0">
                  <a:pos x="49" y="29"/>
                </a:cxn>
                <a:cxn ang="0">
                  <a:pos x="51" y="27"/>
                </a:cxn>
                <a:cxn ang="0">
                  <a:pos x="53" y="25"/>
                </a:cxn>
                <a:cxn ang="0">
                  <a:pos x="53" y="23"/>
                </a:cxn>
                <a:cxn ang="0">
                  <a:pos x="53" y="21"/>
                </a:cxn>
                <a:cxn ang="0">
                  <a:pos x="53" y="19"/>
                </a:cxn>
                <a:cxn ang="0">
                  <a:pos x="51" y="17"/>
                </a:cxn>
                <a:cxn ang="0">
                  <a:pos x="49" y="17"/>
                </a:cxn>
                <a:cxn ang="0">
                  <a:pos x="6" y="0"/>
                </a:cxn>
                <a:cxn ang="0">
                  <a:pos x="4" y="0"/>
                </a:cxn>
                <a:cxn ang="0">
                  <a:pos x="2" y="2"/>
                </a:cxn>
                <a:cxn ang="0">
                  <a:pos x="0" y="4"/>
                </a:cxn>
                <a:cxn ang="0">
                  <a:pos x="0" y="6"/>
                </a:cxn>
                <a:cxn ang="0">
                  <a:pos x="0" y="8"/>
                </a:cxn>
                <a:cxn ang="0">
                  <a:pos x="0" y="10"/>
                </a:cxn>
                <a:cxn ang="0">
                  <a:pos x="2" y="12"/>
                </a:cxn>
                <a:cxn ang="0">
                  <a:pos x="4" y="12"/>
                </a:cxn>
                <a:cxn ang="0">
                  <a:pos x="47" y="29"/>
                </a:cxn>
              </a:cxnLst>
              <a:rect l="0" t="0" r="r" b="b"/>
              <a:pathLst>
                <a:path w="53" h="29">
                  <a:moveTo>
                    <a:pt x="47" y="29"/>
                  </a:moveTo>
                  <a:lnTo>
                    <a:pt x="49" y="29"/>
                  </a:lnTo>
                  <a:lnTo>
                    <a:pt x="51" y="27"/>
                  </a:lnTo>
                  <a:lnTo>
                    <a:pt x="53" y="25"/>
                  </a:lnTo>
                  <a:lnTo>
                    <a:pt x="53" y="23"/>
                  </a:lnTo>
                  <a:lnTo>
                    <a:pt x="53" y="21"/>
                  </a:lnTo>
                  <a:lnTo>
                    <a:pt x="53" y="19"/>
                  </a:lnTo>
                  <a:lnTo>
                    <a:pt x="51" y="17"/>
                  </a:lnTo>
                  <a:lnTo>
                    <a:pt x="49" y="17"/>
                  </a:lnTo>
                  <a:lnTo>
                    <a:pt x="6" y="0"/>
                  </a:lnTo>
                  <a:lnTo>
                    <a:pt x="4" y="0"/>
                  </a:lnTo>
                  <a:lnTo>
                    <a:pt x="2" y="2"/>
                  </a:lnTo>
                  <a:lnTo>
                    <a:pt x="0" y="4"/>
                  </a:lnTo>
                  <a:lnTo>
                    <a:pt x="0" y="6"/>
                  </a:lnTo>
                  <a:lnTo>
                    <a:pt x="0" y="8"/>
                  </a:lnTo>
                  <a:lnTo>
                    <a:pt x="0" y="10"/>
                  </a:lnTo>
                  <a:lnTo>
                    <a:pt x="2" y="12"/>
                  </a:lnTo>
                  <a:lnTo>
                    <a:pt x="4" y="12"/>
                  </a:lnTo>
                  <a:lnTo>
                    <a:pt x="47" y="29"/>
                  </a:lnTo>
                  <a:close/>
                </a:path>
              </a:pathLst>
            </a:custGeom>
            <a:solidFill>
              <a:srgbClr val="000000"/>
            </a:solidFill>
            <a:ln w="9525">
              <a:noFill/>
              <a:round/>
              <a:headEnd/>
              <a:tailEnd/>
            </a:ln>
          </p:spPr>
          <p:txBody>
            <a:bodyPr/>
            <a:lstStyle/>
            <a:p>
              <a:pPr>
                <a:defRPr/>
              </a:pPr>
              <a:endParaRPr lang="en-GB"/>
            </a:p>
          </p:txBody>
        </p:sp>
        <p:sp>
          <p:nvSpPr>
            <p:cNvPr id="1433889" name="Freeform 289"/>
            <p:cNvSpPr>
              <a:spLocks/>
            </p:cNvSpPr>
            <p:nvPr/>
          </p:nvSpPr>
          <p:spPr bwMode="auto">
            <a:xfrm>
              <a:off x="2166" y="2763"/>
              <a:ext cx="53" cy="28"/>
            </a:xfrm>
            <a:custGeom>
              <a:avLst/>
              <a:gdLst/>
              <a:ahLst/>
              <a:cxnLst>
                <a:cxn ang="0">
                  <a:pos x="48" y="28"/>
                </a:cxn>
                <a:cxn ang="0">
                  <a:pos x="50" y="28"/>
                </a:cxn>
                <a:cxn ang="0">
                  <a:pos x="51" y="26"/>
                </a:cxn>
                <a:cxn ang="0">
                  <a:pos x="53" y="25"/>
                </a:cxn>
                <a:cxn ang="0">
                  <a:pos x="53" y="23"/>
                </a:cxn>
                <a:cxn ang="0">
                  <a:pos x="53" y="21"/>
                </a:cxn>
                <a:cxn ang="0">
                  <a:pos x="53" y="19"/>
                </a:cxn>
                <a:cxn ang="0">
                  <a:pos x="51" y="17"/>
                </a:cxn>
                <a:cxn ang="0">
                  <a:pos x="50" y="17"/>
                </a:cxn>
                <a:cxn ang="0">
                  <a:pos x="6" y="0"/>
                </a:cxn>
                <a:cxn ang="0">
                  <a:pos x="4" y="0"/>
                </a:cxn>
                <a:cxn ang="0">
                  <a:pos x="2" y="0"/>
                </a:cxn>
                <a:cxn ang="0">
                  <a:pos x="0" y="2"/>
                </a:cxn>
                <a:cxn ang="0">
                  <a:pos x="0" y="4"/>
                </a:cxn>
                <a:cxn ang="0">
                  <a:pos x="0" y="6"/>
                </a:cxn>
                <a:cxn ang="0">
                  <a:pos x="0" y="8"/>
                </a:cxn>
                <a:cxn ang="0">
                  <a:pos x="2" y="9"/>
                </a:cxn>
                <a:cxn ang="0">
                  <a:pos x="4" y="11"/>
                </a:cxn>
                <a:cxn ang="0">
                  <a:pos x="48" y="28"/>
                </a:cxn>
              </a:cxnLst>
              <a:rect l="0" t="0" r="r" b="b"/>
              <a:pathLst>
                <a:path w="53" h="28">
                  <a:moveTo>
                    <a:pt x="48" y="28"/>
                  </a:moveTo>
                  <a:lnTo>
                    <a:pt x="50" y="28"/>
                  </a:lnTo>
                  <a:lnTo>
                    <a:pt x="51" y="26"/>
                  </a:lnTo>
                  <a:lnTo>
                    <a:pt x="53" y="25"/>
                  </a:lnTo>
                  <a:lnTo>
                    <a:pt x="53" y="23"/>
                  </a:lnTo>
                  <a:lnTo>
                    <a:pt x="53" y="21"/>
                  </a:lnTo>
                  <a:lnTo>
                    <a:pt x="53" y="19"/>
                  </a:lnTo>
                  <a:lnTo>
                    <a:pt x="51" y="17"/>
                  </a:lnTo>
                  <a:lnTo>
                    <a:pt x="50" y="17"/>
                  </a:lnTo>
                  <a:lnTo>
                    <a:pt x="6" y="0"/>
                  </a:lnTo>
                  <a:lnTo>
                    <a:pt x="4" y="0"/>
                  </a:lnTo>
                  <a:lnTo>
                    <a:pt x="2" y="0"/>
                  </a:lnTo>
                  <a:lnTo>
                    <a:pt x="0" y="2"/>
                  </a:lnTo>
                  <a:lnTo>
                    <a:pt x="0" y="4"/>
                  </a:lnTo>
                  <a:lnTo>
                    <a:pt x="0" y="6"/>
                  </a:lnTo>
                  <a:lnTo>
                    <a:pt x="0" y="8"/>
                  </a:lnTo>
                  <a:lnTo>
                    <a:pt x="2" y="9"/>
                  </a:lnTo>
                  <a:lnTo>
                    <a:pt x="4" y="11"/>
                  </a:lnTo>
                  <a:lnTo>
                    <a:pt x="48" y="28"/>
                  </a:lnTo>
                  <a:close/>
                </a:path>
              </a:pathLst>
            </a:custGeom>
            <a:solidFill>
              <a:srgbClr val="000000"/>
            </a:solidFill>
            <a:ln w="9525">
              <a:noFill/>
              <a:round/>
              <a:headEnd/>
              <a:tailEnd/>
            </a:ln>
          </p:spPr>
          <p:txBody>
            <a:bodyPr/>
            <a:lstStyle/>
            <a:p>
              <a:pPr>
                <a:defRPr/>
              </a:pPr>
              <a:endParaRPr lang="en-GB"/>
            </a:p>
          </p:txBody>
        </p:sp>
        <p:sp>
          <p:nvSpPr>
            <p:cNvPr id="1433890" name="Freeform 290"/>
            <p:cNvSpPr>
              <a:spLocks/>
            </p:cNvSpPr>
            <p:nvPr/>
          </p:nvSpPr>
          <p:spPr bwMode="auto">
            <a:xfrm>
              <a:off x="2126" y="2748"/>
              <a:ext cx="19" cy="13"/>
            </a:xfrm>
            <a:custGeom>
              <a:avLst/>
              <a:gdLst/>
              <a:ahLst/>
              <a:cxnLst>
                <a:cxn ang="0">
                  <a:pos x="11" y="13"/>
                </a:cxn>
                <a:cxn ang="0">
                  <a:pos x="13" y="13"/>
                </a:cxn>
                <a:cxn ang="0">
                  <a:pos x="15" y="13"/>
                </a:cxn>
                <a:cxn ang="0">
                  <a:pos x="17" y="11"/>
                </a:cxn>
                <a:cxn ang="0">
                  <a:pos x="19" y="9"/>
                </a:cxn>
                <a:cxn ang="0">
                  <a:pos x="19" y="7"/>
                </a:cxn>
                <a:cxn ang="0">
                  <a:pos x="17" y="6"/>
                </a:cxn>
                <a:cxn ang="0">
                  <a:pos x="15" y="4"/>
                </a:cxn>
                <a:cxn ang="0">
                  <a:pos x="13" y="2"/>
                </a:cxn>
                <a:cxn ang="0">
                  <a:pos x="7" y="0"/>
                </a:cxn>
                <a:cxn ang="0">
                  <a:pos x="6" y="0"/>
                </a:cxn>
                <a:cxn ang="0">
                  <a:pos x="4" y="2"/>
                </a:cxn>
                <a:cxn ang="0">
                  <a:pos x="2" y="4"/>
                </a:cxn>
                <a:cxn ang="0">
                  <a:pos x="0" y="6"/>
                </a:cxn>
                <a:cxn ang="0">
                  <a:pos x="0" y="6"/>
                </a:cxn>
                <a:cxn ang="0">
                  <a:pos x="2" y="7"/>
                </a:cxn>
                <a:cxn ang="0">
                  <a:pos x="4" y="9"/>
                </a:cxn>
                <a:cxn ang="0">
                  <a:pos x="6" y="11"/>
                </a:cxn>
                <a:cxn ang="0">
                  <a:pos x="11" y="13"/>
                </a:cxn>
              </a:cxnLst>
              <a:rect l="0" t="0" r="r" b="b"/>
              <a:pathLst>
                <a:path w="19" h="13">
                  <a:moveTo>
                    <a:pt x="11" y="13"/>
                  </a:moveTo>
                  <a:lnTo>
                    <a:pt x="13" y="13"/>
                  </a:lnTo>
                  <a:lnTo>
                    <a:pt x="15" y="13"/>
                  </a:lnTo>
                  <a:lnTo>
                    <a:pt x="17" y="11"/>
                  </a:lnTo>
                  <a:lnTo>
                    <a:pt x="19" y="9"/>
                  </a:lnTo>
                  <a:lnTo>
                    <a:pt x="19" y="7"/>
                  </a:lnTo>
                  <a:lnTo>
                    <a:pt x="17" y="6"/>
                  </a:lnTo>
                  <a:lnTo>
                    <a:pt x="15" y="4"/>
                  </a:lnTo>
                  <a:lnTo>
                    <a:pt x="13" y="2"/>
                  </a:lnTo>
                  <a:lnTo>
                    <a:pt x="7" y="0"/>
                  </a:lnTo>
                  <a:lnTo>
                    <a:pt x="6" y="0"/>
                  </a:lnTo>
                  <a:lnTo>
                    <a:pt x="4" y="2"/>
                  </a:lnTo>
                  <a:lnTo>
                    <a:pt x="2" y="4"/>
                  </a:lnTo>
                  <a:lnTo>
                    <a:pt x="0" y="6"/>
                  </a:lnTo>
                  <a:lnTo>
                    <a:pt x="0" y="6"/>
                  </a:lnTo>
                  <a:lnTo>
                    <a:pt x="2" y="7"/>
                  </a:lnTo>
                  <a:lnTo>
                    <a:pt x="4" y="9"/>
                  </a:lnTo>
                  <a:lnTo>
                    <a:pt x="6" y="11"/>
                  </a:lnTo>
                  <a:lnTo>
                    <a:pt x="11" y="13"/>
                  </a:lnTo>
                  <a:close/>
                </a:path>
              </a:pathLst>
            </a:custGeom>
            <a:solidFill>
              <a:srgbClr val="000000"/>
            </a:solidFill>
            <a:ln w="9525">
              <a:noFill/>
              <a:round/>
              <a:headEnd/>
              <a:tailEnd/>
            </a:ln>
          </p:spPr>
          <p:txBody>
            <a:bodyPr/>
            <a:lstStyle/>
            <a:p>
              <a:pPr>
                <a:defRPr/>
              </a:pPr>
              <a:endParaRPr lang="en-GB"/>
            </a:p>
          </p:txBody>
        </p:sp>
        <p:sp>
          <p:nvSpPr>
            <p:cNvPr id="1433891" name="Freeform 291"/>
            <p:cNvSpPr>
              <a:spLocks/>
            </p:cNvSpPr>
            <p:nvPr/>
          </p:nvSpPr>
          <p:spPr bwMode="auto">
            <a:xfrm>
              <a:off x="2558" y="2871"/>
              <a:ext cx="136" cy="115"/>
            </a:xfrm>
            <a:custGeom>
              <a:avLst/>
              <a:gdLst/>
              <a:ahLst/>
              <a:cxnLst>
                <a:cxn ang="0">
                  <a:pos x="0" y="115"/>
                </a:cxn>
                <a:cxn ang="0">
                  <a:pos x="136" y="100"/>
                </a:cxn>
                <a:cxn ang="0">
                  <a:pos x="41" y="0"/>
                </a:cxn>
                <a:cxn ang="0">
                  <a:pos x="0" y="115"/>
                </a:cxn>
              </a:cxnLst>
              <a:rect l="0" t="0" r="r" b="b"/>
              <a:pathLst>
                <a:path w="136" h="115">
                  <a:moveTo>
                    <a:pt x="0" y="115"/>
                  </a:moveTo>
                  <a:lnTo>
                    <a:pt x="136" y="100"/>
                  </a:lnTo>
                  <a:lnTo>
                    <a:pt x="41" y="0"/>
                  </a:lnTo>
                  <a:lnTo>
                    <a:pt x="0" y="115"/>
                  </a:lnTo>
                  <a:close/>
                </a:path>
              </a:pathLst>
            </a:custGeom>
            <a:solidFill>
              <a:srgbClr val="000000"/>
            </a:solidFill>
            <a:ln w="9525">
              <a:noFill/>
              <a:round/>
              <a:headEnd/>
              <a:tailEnd/>
            </a:ln>
          </p:spPr>
          <p:txBody>
            <a:bodyPr/>
            <a:lstStyle/>
            <a:p>
              <a:pPr>
                <a:defRPr/>
              </a:pPr>
              <a:endParaRPr lang="en-GB"/>
            </a:p>
          </p:txBody>
        </p:sp>
      </p:grpSp>
      <p:sp>
        <p:nvSpPr>
          <p:cNvPr id="1433893" name="Oval 293"/>
          <p:cNvSpPr>
            <a:spLocks noChangeArrowheads="1"/>
          </p:cNvSpPr>
          <p:nvPr/>
        </p:nvSpPr>
        <p:spPr bwMode="auto">
          <a:xfrm>
            <a:off x="1355725" y="4406900"/>
            <a:ext cx="142875" cy="144463"/>
          </a:xfrm>
          <a:prstGeom prst="ellipse">
            <a:avLst/>
          </a:prstGeom>
          <a:noFill/>
          <a:ln w="17463">
            <a:solidFill>
              <a:srgbClr val="000000"/>
            </a:solidFill>
            <a:round/>
            <a:headEnd/>
            <a:tailEnd/>
          </a:ln>
        </p:spPr>
        <p:txBody>
          <a:bodyPr/>
          <a:lstStyle/>
          <a:p>
            <a:pPr>
              <a:defRPr/>
            </a:pPr>
            <a:endParaRPr lang="en-GB">
              <a:effectLst>
                <a:outerShdw blurRad="38100" dist="38100" dir="2700000" algn="tl">
                  <a:srgbClr val="000000"/>
                </a:outerShdw>
              </a:effectLst>
            </a:endParaRPr>
          </a:p>
        </p:txBody>
      </p:sp>
      <p:sp>
        <p:nvSpPr>
          <p:cNvPr id="1433894" name="Line 294"/>
          <p:cNvSpPr>
            <a:spLocks noChangeShapeType="1"/>
          </p:cNvSpPr>
          <p:nvPr/>
        </p:nvSpPr>
        <p:spPr bwMode="auto">
          <a:xfrm>
            <a:off x="1430338" y="4565650"/>
            <a:ext cx="1587" cy="201613"/>
          </a:xfrm>
          <a:prstGeom prst="line">
            <a:avLst/>
          </a:prstGeom>
          <a:noFill/>
          <a:ln w="17463">
            <a:solidFill>
              <a:srgbClr val="000000"/>
            </a:solidFill>
            <a:round/>
            <a:headEnd/>
            <a:tailEnd/>
          </a:ln>
        </p:spPr>
        <p:txBody>
          <a:bodyPr/>
          <a:lstStyle/>
          <a:p>
            <a:pPr>
              <a:defRPr/>
            </a:pPr>
            <a:endParaRPr lang="en-GB"/>
          </a:p>
        </p:txBody>
      </p:sp>
      <p:sp>
        <p:nvSpPr>
          <p:cNvPr id="1433895" name="Line 295"/>
          <p:cNvSpPr>
            <a:spLocks noChangeShapeType="1"/>
          </p:cNvSpPr>
          <p:nvPr/>
        </p:nvSpPr>
        <p:spPr bwMode="auto">
          <a:xfrm flipH="1">
            <a:off x="1304925" y="4767263"/>
            <a:ext cx="125413" cy="196850"/>
          </a:xfrm>
          <a:prstGeom prst="line">
            <a:avLst/>
          </a:prstGeom>
          <a:noFill/>
          <a:ln w="17463">
            <a:solidFill>
              <a:srgbClr val="000000"/>
            </a:solidFill>
            <a:round/>
            <a:headEnd/>
            <a:tailEnd/>
          </a:ln>
        </p:spPr>
        <p:txBody>
          <a:bodyPr/>
          <a:lstStyle/>
          <a:p>
            <a:pPr>
              <a:defRPr/>
            </a:pPr>
            <a:endParaRPr lang="en-GB"/>
          </a:p>
        </p:txBody>
      </p:sp>
      <p:sp>
        <p:nvSpPr>
          <p:cNvPr id="1433896" name="Line 296"/>
          <p:cNvSpPr>
            <a:spLocks noChangeShapeType="1"/>
          </p:cNvSpPr>
          <p:nvPr/>
        </p:nvSpPr>
        <p:spPr bwMode="auto">
          <a:xfrm>
            <a:off x="1439863" y="4784725"/>
            <a:ext cx="125412" cy="198438"/>
          </a:xfrm>
          <a:prstGeom prst="line">
            <a:avLst/>
          </a:prstGeom>
          <a:noFill/>
          <a:ln w="17463">
            <a:solidFill>
              <a:srgbClr val="000000"/>
            </a:solidFill>
            <a:round/>
            <a:headEnd/>
            <a:tailEnd/>
          </a:ln>
        </p:spPr>
        <p:txBody>
          <a:bodyPr/>
          <a:lstStyle/>
          <a:p>
            <a:pPr>
              <a:defRPr/>
            </a:pPr>
            <a:endParaRPr lang="en-GB"/>
          </a:p>
        </p:txBody>
      </p:sp>
      <p:sp>
        <p:nvSpPr>
          <p:cNvPr id="1433897" name="Line 297"/>
          <p:cNvSpPr>
            <a:spLocks noChangeShapeType="1"/>
          </p:cNvSpPr>
          <p:nvPr/>
        </p:nvSpPr>
        <p:spPr bwMode="auto">
          <a:xfrm>
            <a:off x="1285875" y="4652963"/>
            <a:ext cx="288925" cy="1587"/>
          </a:xfrm>
          <a:prstGeom prst="line">
            <a:avLst/>
          </a:prstGeom>
          <a:noFill/>
          <a:ln w="17463">
            <a:solidFill>
              <a:srgbClr val="000000"/>
            </a:solidFill>
            <a:round/>
            <a:headEnd/>
            <a:tailEnd/>
          </a:ln>
        </p:spPr>
        <p:txBody>
          <a:bodyPr/>
          <a:lstStyle/>
          <a:p>
            <a:pPr>
              <a:defRPr/>
            </a:pPr>
            <a:endParaRPr lang="en-GB"/>
          </a:p>
        </p:txBody>
      </p:sp>
      <p:sp>
        <p:nvSpPr>
          <p:cNvPr id="1433898" name="Rectangle 298"/>
          <p:cNvSpPr>
            <a:spLocks noChangeArrowheads="1"/>
          </p:cNvSpPr>
          <p:nvPr/>
        </p:nvSpPr>
        <p:spPr bwMode="auto">
          <a:xfrm>
            <a:off x="735013" y="4930775"/>
            <a:ext cx="1296987" cy="374650"/>
          </a:xfrm>
          <a:prstGeom prst="rect">
            <a:avLst/>
          </a:prstGeom>
          <a:noFill/>
          <a:ln w="9525">
            <a:noFill/>
            <a:miter lim="800000"/>
            <a:headEnd/>
            <a:tailEnd/>
          </a:ln>
        </p:spPr>
        <p:txBody>
          <a:bodyPr/>
          <a:lstStyle/>
          <a:p>
            <a:pPr>
              <a:defRPr/>
            </a:pPr>
            <a:endParaRPr lang="en-GB">
              <a:effectLst>
                <a:outerShdw blurRad="38100" dist="38100" dir="2700000" algn="tl">
                  <a:srgbClr val="000000"/>
                </a:outerShdw>
              </a:effectLst>
            </a:endParaRPr>
          </a:p>
        </p:txBody>
      </p:sp>
      <p:sp>
        <p:nvSpPr>
          <p:cNvPr id="1433899" name="Rectangle 299"/>
          <p:cNvSpPr>
            <a:spLocks noChangeArrowheads="1"/>
          </p:cNvSpPr>
          <p:nvPr/>
        </p:nvSpPr>
        <p:spPr bwMode="auto">
          <a:xfrm>
            <a:off x="850900" y="4976813"/>
            <a:ext cx="1200150" cy="304800"/>
          </a:xfrm>
          <a:prstGeom prst="rect">
            <a:avLst/>
          </a:prstGeom>
          <a:noFill/>
          <a:ln w="9525">
            <a:noFill/>
            <a:miter lim="800000"/>
            <a:headEnd/>
            <a:tailEnd/>
          </a:ln>
        </p:spPr>
        <p:txBody>
          <a:bodyPr wrap="none" lIns="0" tIns="0" rIns="0" bIns="0">
            <a:spAutoFit/>
          </a:bodyPr>
          <a:lstStyle/>
          <a:p>
            <a:pPr>
              <a:defRPr/>
            </a:pPr>
            <a:r>
              <a:rPr kumimoji="0" lang="en-US" sz="2000">
                <a:solidFill>
                  <a:srgbClr val="000080"/>
                </a:solidFill>
                <a:effectLst/>
                <a:latin typeface="Arial" pitchFamily="34" charset="0"/>
              </a:rPr>
              <a:t>Participant</a:t>
            </a:r>
            <a:endParaRPr lang="en-US">
              <a:effectLst>
                <a:outerShdw blurRad="38100" dist="38100" dir="2700000" algn="tl">
                  <a:srgbClr val="000000"/>
                </a:outerShdw>
              </a:effectLst>
            </a:endParaRPr>
          </a:p>
        </p:txBody>
      </p:sp>
      <p:sp>
        <p:nvSpPr>
          <p:cNvPr id="1433900" name="Line 300"/>
          <p:cNvSpPr>
            <a:spLocks noChangeShapeType="1"/>
          </p:cNvSpPr>
          <p:nvPr/>
        </p:nvSpPr>
        <p:spPr bwMode="auto">
          <a:xfrm flipV="1">
            <a:off x="1754188" y="4260850"/>
            <a:ext cx="889000" cy="403225"/>
          </a:xfrm>
          <a:prstGeom prst="line">
            <a:avLst/>
          </a:prstGeom>
          <a:noFill/>
          <a:ln w="17463">
            <a:solidFill>
              <a:srgbClr val="000000"/>
            </a:solidFill>
            <a:round/>
            <a:headEnd/>
            <a:tailEnd/>
          </a:ln>
        </p:spPr>
        <p:txBody>
          <a:bodyPr/>
          <a:lstStyle/>
          <a:p>
            <a:pPr>
              <a:defRPr/>
            </a:pPr>
            <a:endParaRPr lang="en-GB"/>
          </a:p>
        </p:txBody>
      </p:sp>
      <p:sp>
        <p:nvSpPr>
          <p:cNvPr id="41024" name="Rectangle 25"/>
          <p:cNvSpPr>
            <a:spLocks noChangeArrowheads="1"/>
          </p:cNvSpPr>
          <p:nvPr/>
        </p:nvSpPr>
        <p:spPr bwMode="auto">
          <a:xfrm>
            <a:off x="3581400" y="1322388"/>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operation</a:t>
            </a:r>
            <a:endParaRPr lang="fr-BE" altLang="en-US" sz="2000" i="1">
              <a:solidFill>
                <a:schemeClr val="tx2"/>
              </a:solidFill>
              <a:effectLst/>
              <a:latin typeface="Comic Sans MS" pitchFamily="66" charset="0"/>
            </a:endParaRPr>
          </a:p>
        </p:txBody>
      </p:sp>
      <p:sp>
        <p:nvSpPr>
          <p:cNvPr id="1433626" name="Line 26"/>
          <p:cNvSpPr>
            <a:spLocks noChangeShapeType="1"/>
          </p:cNvSpPr>
          <p:nvPr/>
        </p:nvSpPr>
        <p:spPr bwMode="auto">
          <a:xfrm flipV="1">
            <a:off x="4140200" y="1636713"/>
            <a:ext cx="449263" cy="4762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26" name="Rectangle 27"/>
          <p:cNvSpPr>
            <a:spLocks noChangeArrowheads="1"/>
          </p:cNvSpPr>
          <p:nvPr/>
        </p:nvSpPr>
        <p:spPr bwMode="auto">
          <a:xfrm>
            <a:off x="6669088" y="1322388"/>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interaction</a:t>
            </a:r>
            <a:endParaRPr lang="fr-BE" altLang="en-US" sz="2000" i="1">
              <a:solidFill>
                <a:schemeClr val="tx2"/>
              </a:solidFill>
              <a:effectLst/>
              <a:latin typeface="Comic Sans MS" pitchFamily="66" charset="0"/>
            </a:endParaRPr>
          </a:p>
        </p:txBody>
      </p:sp>
      <p:sp>
        <p:nvSpPr>
          <p:cNvPr id="1433628" name="Line 28"/>
          <p:cNvSpPr>
            <a:spLocks noChangeShapeType="1"/>
          </p:cNvSpPr>
          <p:nvPr/>
        </p:nvSpPr>
        <p:spPr bwMode="auto">
          <a:xfrm flipV="1">
            <a:off x="7069138" y="1636713"/>
            <a:ext cx="608012" cy="95250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28" name="Rectangle 29"/>
          <p:cNvSpPr>
            <a:spLocks noChangeArrowheads="1"/>
          </p:cNvSpPr>
          <p:nvPr/>
        </p:nvSpPr>
        <p:spPr bwMode="auto">
          <a:xfrm>
            <a:off x="330200" y="1262063"/>
            <a:ext cx="188912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environment </a:t>
            </a:r>
          </a:p>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component</a:t>
            </a:r>
            <a:endParaRPr lang="fr-BE" altLang="en-US" sz="2000" i="1">
              <a:solidFill>
                <a:schemeClr val="tx2"/>
              </a:solidFill>
              <a:effectLst/>
              <a:latin typeface="Comic Sans MS" pitchFamily="66" charset="0"/>
            </a:endParaRPr>
          </a:p>
        </p:txBody>
      </p:sp>
      <p:sp>
        <p:nvSpPr>
          <p:cNvPr id="1433630" name="Line 30"/>
          <p:cNvSpPr>
            <a:spLocks noChangeShapeType="1"/>
          </p:cNvSpPr>
          <p:nvPr/>
        </p:nvSpPr>
        <p:spPr bwMode="auto">
          <a:xfrm flipH="1" flipV="1">
            <a:off x="1003300" y="1746250"/>
            <a:ext cx="403225" cy="51911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0" name="Rectangle 31"/>
          <p:cNvSpPr>
            <a:spLocks noChangeArrowheads="1"/>
          </p:cNvSpPr>
          <p:nvPr/>
        </p:nvSpPr>
        <p:spPr bwMode="auto">
          <a:xfrm>
            <a:off x="7107238" y="4041775"/>
            <a:ext cx="18891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software </a:t>
            </a:r>
          </a:p>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component</a:t>
            </a:r>
            <a:endParaRPr lang="fr-BE" altLang="en-US" sz="2000" i="1">
              <a:solidFill>
                <a:schemeClr val="tx2"/>
              </a:solidFill>
              <a:effectLst/>
              <a:latin typeface="Comic Sans MS" pitchFamily="66" charset="0"/>
            </a:endParaRPr>
          </a:p>
        </p:txBody>
      </p:sp>
      <p:sp>
        <p:nvSpPr>
          <p:cNvPr id="1433632" name="Line 32"/>
          <p:cNvSpPr>
            <a:spLocks noChangeShapeType="1"/>
          </p:cNvSpPr>
          <p:nvPr/>
        </p:nvSpPr>
        <p:spPr bwMode="auto">
          <a:xfrm flipV="1">
            <a:off x="7942263" y="4445000"/>
            <a:ext cx="219075" cy="376238"/>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2" name="Rectangle 33"/>
          <p:cNvSpPr>
            <a:spLocks noChangeArrowheads="1"/>
          </p:cNvSpPr>
          <p:nvPr/>
        </p:nvSpPr>
        <p:spPr bwMode="auto">
          <a:xfrm>
            <a:off x="430213" y="3278188"/>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variant</a:t>
            </a:r>
          </a:p>
          <a:p>
            <a:pPr>
              <a:lnSpc>
                <a:spcPct val="90000"/>
              </a:lnSpc>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operation</a:t>
            </a:r>
            <a:endParaRPr lang="fr-BE" altLang="en-US" sz="2000" i="1">
              <a:solidFill>
                <a:schemeClr val="tx2"/>
              </a:solidFill>
              <a:effectLst/>
              <a:latin typeface="Comic Sans MS" pitchFamily="66" charset="0"/>
            </a:endParaRPr>
          </a:p>
        </p:txBody>
      </p:sp>
      <p:sp>
        <p:nvSpPr>
          <p:cNvPr id="1433634" name="Line 34"/>
          <p:cNvSpPr>
            <a:spLocks noChangeShapeType="1"/>
          </p:cNvSpPr>
          <p:nvPr/>
        </p:nvSpPr>
        <p:spPr bwMode="auto">
          <a:xfrm>
            <a:off x="1839913" y="3406775"/>
            <a:ext cx="738187" cy="42863"/>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4" name="Rectangle 35"/>
          <p:cNvSpPr>
            <a:spLocks noChangeArrowheads="1"/>
          </p:cNvSpPr>
          <p:nvPr/>
        </p:nvSpPr>
        <p:spPr bwMode="auto">
          <a:xfrm>
            <a:off x="7083425" y="5459413"/>
            <a:ext cx="1889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suboperation</a:t>
            </a:r>
            <a:endParaRPr lang="fr-BE" altLang="en-US" sz="2000" i="1">
              <a:solidFill>
                <a:schemeClr val="tx2"/>
              </a:solidFill>
              <a:effectLst/>
              <a:latin typeface="Comic Sans MS" pitchFamily="66" charset="0"/>
            </a:endParaRPr>
          </a:p>
        </p:txBody>
      </p:sp>
      <p:sp>
        <p:nvSpPr>
          <p:cNvPr id="1433636" name="Line 36"/>
          <p:cNvSpPr>
            <a:spLocks noChangeShapeType="1"/>
          </p:cNvSpPr>
          <p:nvPr/>
        </p:nvSpPr>
        <p:spPr bwMode="auto">
          <a:xfrm>
            <a:off x="5632450" y="5281613"/>
            <a:ext cx="1692275" cy="2889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41038" name="Rectangle 301"/>
          <p:cNvSpPr>
            <a:spLocks noChangeArrowheads="1"/>
          </p:cNvSpPr>
          <p:nvPr/>
        </p:nvSpPr>
        <p:spPr bwMode="auto">
          <a:xfrm>
            <a:off x="4440238" y="6035675"/>
            <a:ext cx="2479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lgn="l">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operation performer</a:t>
            </a:r>
            <a:endParaRPr lang="fr-BE" altLang="en-US" sz="2000" i="1">
              <a:solidFill>
                <a:schemeClr val="tx2"/>
              </a:solidFill>
              <a:effectLst/>
              <a:latin typeface="Comic Sans MS" pitchFamily="66" charset="0"/>
            </a:endParaRPr>
          </a:p>
        </p:txBody>
      </p:sp>
      <p:sp>
        <p:nvSpPr>
          <p:cNvPr id="1433902" name="Line 302"/>
          <p:cNvSpPr>
            <a:spLocks noChangeShapeType="1"/>
          </p:cNvSpPr>
          <p:nvPr/>
        </p:nvSpPr>
        <p:spPr bwMode="auto">
          <a:xfrm>
            <a:off x="4287838" y="5867400"/>
            <a:ext cx="363537" cy="2730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2" name="Slide Number Placeholder 1"/>
          <p:cNvSpPr>
            <a:spLocks noGrp="1"/>
          </p:cNvSpPr>
          <p:nvPr>
            <p:ph type="sldNum" sz="quarter" idx="12"/>
          </p:nvPr>
        </p:nvSpPr>
        <p:spPr/>
        <p:txBody>
          <a:bodyPr/>
          <a:lstStyle/>
          <a:p>
            <a:fld id="{83AFD23C-4B78-4169-855B-DEB36BCAA18E}" type="slidenum">
              <a:rPr lang="en-MY" smtClean="0"/>
              <a:pPr/>
              <a:t>31</a:t>
            </a:fld>
            <a:endParaRPr lang="en-MY"/>
          </a:p>
        </p:txBody>
      </p:sp>
    </p:spTree>
    <p:extLst>
      <p:ext uri="{BB962C8B-B14F-4D97-AF65-F5344CB8AC3E}">
        <p14:creationId xmlns:p14="http://schemas.microsoft.com/office/powerpoint/2010/main" val="1332649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200150" y="228600"/>
            <a:ext cx="7758113" cy="762000"/>
          </a:xfrm>
        </p:spPr>
        <p:txBody>
          <a:bodyPr>
            <a:normAutofit fontScale="90000"/>
          </a:bodyPr>
          <a:lstStyle/>
          <a:p>
            <a:r>
              <a:rPr kumimoji="0" lang="en-US" altLang="en-US" dirty="0"/>
              <a:t>Interaction scenarios:  Sequence diagrams</a:t>
            </a:r>
            <a:endParaRPr kumimoji="0" lang="en-US" altLang="en-US" sz="2500" dirty="0"/>
          </a:p>
        </p:txBody>
      </p:sp>
      <p:sp>
        <p:nvSpPr>
          <p:cNvPr id="14340" name="Rectangle 3"/>
          <p:cNvSpPr>
            <a:spLocks noGrp="1" noChangeArrowheads="1"/>
          </p:cNvSpPr>
          <p:nvPr>
            <p:ph idx="1"/>
          </p:nvPr>
        </p:nvSpPr>
        <p:spPr>
          <a:xfrm>
            <a:off x="227013" y="1295400"/>
            <a:ext cx="8728075" cy="4978400"/>
          </a:xfrm>
        </p:spPr>
        <p:txBody>
          <a:bodyPr>
            <a:normAutofit/>
          </a:bodyPr>
          <a:lstStyle/>
          <a:p>
            <a:r>
              <a:rPr lang="en-US" altLang="en-US" dirty="0"/>
              <a:t>     -  Capture positive </a:t>
            </a:r>
            <a:r>
              <a:rPr lang="en-US" altLang="en-US" dirty="0">
                <a:solidFill>
                  <a:srgbClr val="FF00FF"/>
                </a:solidFill>
              </a:rPr>
              <a:t>scenarios</a:t>
            </a:r>
            <a:r>
              <a:rPr lang="en-US" altLang="en-US" dirty="0"/>
              <a:t> by </a:t>
            </a:r>
            <a:r>
              <a:rPr lang="en-US" altLang="en-US" dirty="0">
                <a:solidFill>
                  <a:srgbClr val="FF00FF"/>
                </a:solidFill>
              </a:rPr>
              <a:t>sequences of interactions </a:t>
            </a:r>
          </a:p>
          <a:p>
            <a:r>
              <a:rPr lang="en-US" altLang="en-US" dirty="0">
                <a:solidFill>
                  <a:srgbClr val="FF00FF"/>
                </a:solidFill>
              </a:rPr>
              <a:t>        </a:t>
            </a:r>
            <a:r>
              <a:rPr lang="en-US" altLang="en-US" dirty="0"/>
              <a:t>among </a:t>
            </a:r>
            <a:r>
              <a:rPr lang="en-US" altLang="en-US" dirty="0">
                <a:solidFill>
                  <a:srgbClr val="FF00FF"/>
                </a:solidFill>
              </a:rPr>
              <a:t>instances</a:t>
            </a:r>
            <a:r>
              <a:rPr lang="en-US" altLang="en-US" dirty="0"/>
              <a:t> of system components </a:t>
            </a:r>
          </a:p>
          <a:p>
            <a:pPr lvl="1"/>
            <a:r>
              <a:rPr lang="en-US" altLang="en-US" sz="2400" b="1" i="1" dirty="0">
                <a:solidFill>
                  <a:srgbClr val="FF0000"/>
                </a:solidFill>
                <a:effectLst>
                  <a:outerShdw blurRad="38100" dist="38100" dir="2700000" algn="tl">
                    <a:srgbClr val="000000">
                      <a:alpha val="43137"/>
                    </a:srgbClr>
                  </a:outerShdw>
                </a:effectLst>
              </a:rPr>
              <a:t>Sequence Diagrams (UML)</a:t>
            </a:r>
            <a:r>
              <a:rPr lang="en-US" altLang="en-US" sz="2000" b="1" i="1" dirty="0">
                <a:solidFill>
                  <a:srgbClr val="FF0000"/>
                </a:solidFill>
                <a:effectLst>
                  <a:outerShdw blurRad="38100" dist="38100" dir="2700000" algn="tl">
                    <a:srgbClr val="000000">
                      <a:alpha val="43137"/>
                    </a:srgbClr>
                  </a:outerShdw>
                </a:effectLst>
              </a:rPr>
              <a:t> </a:t>
            </a:r>
            <a:r>
              <a:rPr lang="en-US" altLang="en-US" sz="2000" b="1" i="1" dirty="0">
                <a:solidFill>
                  <a:srgbClr val="007434"/>
                </a:solidFill>
                <a:effectLst>
                  <a:outerShdw blurRad="38100" dist="38100" dir="2700000" algn="tl">
                    <a:srgbClr val="000000">
                      <a:alpha val="43137"/>
                    </a:srgbClr>
                  </a:outerShdw>
                </a:effectLst>
              </a:rPr>
              <a:t>{cover in this chapter}</a:t>
            </a:r>
          </a:p>
          <a:p>
            <a:pPr marL="274320" lvl="1" indent="0">
              <a:buNone/>
            </a:pPr>
            <a:endParaRPr lang="en-US" altLang="en-US" b="1" i="1" dirty="0">
              <a:effectLst>
                <a:outerShdw blurRad="38100" dist="38100" dir="2700000" algn="tl">
                  <a:srgbClr val="000000">
                    <a:alpha val="43137"/>
                  </a:srgbClr>
                </a:outerShdw>
              </a:effectLst>
            </a:endParaRPr>
          </a:p>
          <a:p>
            <a:pPr>
              <a:lnSpc>
                <a:spcPct val="130000"/>
              </a:lnSpc>
            </a:pPr>
            <a:r>
              <a:rPr lang="en-US" altLang="en-US" dirty="0"/>
              <a:t>Parallel composition of </a:t>
            </a:r>
            <a:r>
              <a:rPr lang="en-US" altLang="en-US" dirty="0">
                <a:solidFill>
                  <a:srgbClr val="FF00FF"/>
                </a:solidFill>
              </a:rPr>
              <a:t>timelines </a:t>
            </a:r>
          </a:p>
          <a:p>
            <a:pPr lvl="1">
              <a:lnSpc>
                <a:spcPct val="80000"/>
              </a:lnSpc>
            </a:pPr>
            <a:r>
              <a:rPr lang="en-US" altLang="en-US" dirty="0"/>
              <a:t>one per component instance</a:t>
            </a:r>
          </a:p>
          <a:p>
            <a:pPr>
              <a:lnSpc>
                <a:spcPct val="120000"/>
              </a:lnSpc>
            </a:pPr>
            <a:r>
              <a:rPr lang="en-US" altLang="en-US" dirty="0"/>
              <a:t>Pairwise directed interactions down timelines</a:t>
            </a:r>
          </a:p>
          <a:p>
            <a:pPr lvl="1">
              <a:lnSpc>
                <a:spcPct val="100000"/>
              </a:lnSpc>
            </a:pPr>
            <a:r>
              <a:rPr lang="en-US" altLang="en-US" dirty="0"/>
              <a:t>information transmission through event attributes</a:t>
            </a:r>
          </a:p>
          <a:p>
            <a:r>
              <a:rPr lang="en-US" altLang="en-US" dirty="0"/>
              <a:t>Interaction event synchronously controlled by source instance &amp; monitored by target instance</a:t>
            </a:r>
          </a:p>
          <a:p>
            <a:pPr lvl="1"/>
            <a:r>
              <a:rPr lang="en-US" altLang="en-US" dirty="0"/>
              <a:t>total order on events along timeline (event precedence)</a:t>
            </a:r>
          </a:p>
          <a:p>
            <a:pPr lvl="1"/>
            <a:r>
              <a:rPr lang="en-US" altLang="en-US" dirty="0"/>
              <a:t>partial order on all diagram events</a:t>
            </a:r>
          </a:p>
        </p:txBody>
      </p:sp>
      <p:graphicFrame>
        <p:nvGraphicFramePr>
          <p:cNvPr id="14338" name="Object 5"/>
          <p:cNvGraphicFramePr>
            <a:graphicFrameLocks noChangeAspect="1"/>
          </p:cNvGraphicFramePr>
          <p:nvPr/>
        </p:nvGraphicFramePr>
        <p:xfrm>
          <a:off x="142875" y="141288"/>
          <a:ext cx="809625" cy="742950"/>
        </p:xfrm>
        <a:graphic>
          <a:graphicData uri="http://schemas.openxmlformats.org/presentationml/2006/ole">
            <mc:AlternateContent xmlns:mc="http://schemas.openxmlformats.org/markup-compatibility/2006">
              <mc:Choice xmlns:v="urn:schemas-microsoft-com:vml" Requires="v">
                <p:oleObj spid="_x0000_s14399" name="Clip" r:id="rId3" imgW="875995" imgH="767182" progId="">
                  <p:embed/>
                </p:oleObj>
              </mc:Choice>
              <mc:Fallback>
                <p:oleObj name="Clip" r:id="rId3" imgW="875995" imgH="767182" progId="">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41288"/>
                        <a:ext cx="809625" cy="74295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83AFD23C-4B78-4169-855B-DEB36BCAA18E}" type="slidenum">
              <a:rPr lang="en-MY" smtClean="0"/>
              <a:pPr/>
              <a:t>32</a:t>
            </a:fld>
            <a:endParaRPr lang="en-MY"/>
          </a:p>
        </p:txBody>
      </p:sp>
      <p:sp>
        <p:nvSpPr>
          <p:cNvPr id="6" name="Oval 5"/>
          <p:cNvSpPr/>
          <p:nvPr/>
        </p:nvSpPr>
        <p:spPr>
          <a:xfrm>
            <a:off x="0" y="914400"/>
            <a:ext cx="8382000" cy="2133600"/>
          </a:xfrm>
          <a:prstGeom prst="ellipse">
            <a:avLst/>
          </a:prstGeom>
          <a:noFill/>
          <a:ln>
            <a:solidFill>
              <a:srgbClr val="FF00FF"/>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9389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1371600"/>
          </a:xfrm>
        </p:spPr>
        <p:txBody>
          <a:bodyPr>
            <a:normAutofit/>
          </a:bodyPr>
          <a:lstStyle/>
          <a:p>
            <a:r>
              <a:rPr lang="en-US" altLang="en-US" dirty="0"/>
              <a:t>Interaction scenarios:  Sequence diagrams</a:t>
            </a:r>
            <a:endParaRPr lang="en-MY" dirty="0"/>
          </a:p>
        </p:txBody>
      </p:sp>
      <p:sp>
        <p:nvSpPr>
          <p:cNvPr id="4" name="Content Placeholder 3"/>
          <p:cNvSpPr>
            <a:spLocks noGrp="1"/>
          </p:cNvSpPr>
          <p:nvPr>
            <p:ph idx="1"/>
          </p:nvPr>
        </p:nvSpPr>
        <p:spPr/>
        <p:txBody>
          <a:bodyPr/>
          <a:lstStyle/>
          <a:p>
            <a:pPr marL="342900" indent="-342900" algn="just">
              <a:lnSpc>
                <a:spcPct val="90000"/>
              </a:lnSpc>
              <a:buFont typeface="Wingdings" panose="05000000000000000000" pitchFamily="2" charset="2"/>
              <a:buChar char="Ø"/>
            </a:pPr>
            <a:r>
              <a:rPr lang="en-GB" dirty="0">
                <a:cs typeface="Times New Roman" pitchFamily="18" charset="0"/>
              </a:rPr>
              <a:t>Shows an interaction between lifelines (e.g. objects) arranged in a time sequence.  </a:t>
            </a:r>
          </a:p>
          <a:p>
            <a:pPr marL="342900" indent="-342900" algn="just">
              <a:lnSpc>
                <a:spcPct val="90000"/>
              </a:lnSpc>
              <a:buFont typeface="Wingdings" panose="05000000000000000000" pitchFamily="2" charset="2"/>
              <a:buChar char="Ø"/>
            </a:pPr>
            <a:r>
              <a:rPr lang="en-GB" dirty="0">
                <a:cs typeface="Times New Roman" pitchFamily="18" charset="0"/>
              </a:rPr>
              <a:t>Can be drawn at different levels of detail and to meet different purposes at several stages in the development life cycle.  </a:t>
            </a:r>
          </a:p>
          <a:p>
            <a:pPr marL="342900" indent="-342900" algn="just">
              <a:lnSpc>
                <a:spcPct val="90000"/>
              </a:lnSpc>
              <a:buFont typeface="Wingdings" panose="05000000000000000000" pitchFamily="2" charset="2"/>
              <a:buChar char="Ø"/>
            </a:pPr>
            <a:r>
              <a:rPr lang="en-GB" dirty="0">
                <a:cs typeface="Times New Roman" pitchFamily="18" charset="0"/>
              </a:rPr>
              <a:t>Typically used to represent the detailed object interaction that occurs for one use case or for one operation.</a:t>
            </a:r>
            <a:endParaRPr lang="en-US" dirty="0">
              <a:cs typeface="Times New Roman" pitchFamily="18" charset="0"/>
            </a:endParaRPr>
          </a:p>
        </p:txBody>
      </p:sp>
      <p:sp>
        <p:nvSpPr>
          <p:cNvPr id="3" name="Slide Number Placeholder 2"/>
          <p:cNvSpPr>
            <a:spLocks noGrp="1"/>
          </p:cNvSpPr>
          <p:nvPr>
            <p:ph type="sldNum" sz="quarter" idx="12"/>
          </p:nvPr>
        </p:nvSpPr>
        <p:spPr/>
        <p:txBody>
          <a:bodyPr/>
          <a:lstStyle/>
          <a:p>
            <a:fld id="{D56DE404-6126-42BF-A614-3D02FDE41F9B}" type="slidenum">
              <a:rPr lang="en-US" smtClean="0"/>
              <a:pPr/>
              <a:t>33</a:t>
            </a:fld>
            <a:endParaRPr lang="en-US" dirty="0"/>
          </a:p>
        </p:txBody>
      </p:sp>
    </p:spTree>
    <p:extLst>
      <p:ext uri="{BB962C8B-B14F-4D97-AF65-F5344CB8AC3E}">
        <p14:creationId xmlns:p14="http://schemas.microsoft.com/office/powerpoint/2010/main" val="2876042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01000" cy="1371600"/>
          </a:xfrm>
        </p:spPr>
        <p:txBody>
          <a:bodyPr>
            <a:normAutofit/>
          </a:bodyPr>
          <a:lstStyle/>
          <a:p>
            <a:r>
              <a:rPr lang="en-US" altLang="en-US" dirty="0"/>
              <a:t>Interaction scenarios:  Sequence diagrams</a:t>
            </a:r>
            <a:endParaRPr lang="en-MY"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Ø"/>
            </a:pPr>
            <a:r>
              <a:rPr lang="en-GB" dirty="0"/>
              <a:t>Vertical dimension shows time.</a:t>
            </a:r>
          </a:p>
          <a:p>
            <a:pPr marL="342900" indent="-342900">
              <a:buFont typeface="Wingdings" panose="05000000000000000000" pitchFamily="2" charset="2"/>
              <a:buChar char="Ø"/>
            </a:pPr>
            <a:r>
              <a:rPr lang="en-GB" dirty="0"/>
              <a:t>Objects (or subsystems or other connectable objects) involved in interaction appear horizontally across the page and are represented by lifelines.</a:t>
            </a:r>
          </a:p>
          <a:p>
            <a:pPr marL="342900" indent="-342900">
              <a:buFont typeface="Wingdings" panose="05000000000000000000" pitchFamily="2" charset="2"/>
              <a:buChar char="Ø"/>
            </a:pPr>
            <a:r>
              <a:rPr lang="en-GB" dirty="0"/>
              <a:t>Messages are shown by a solid horizontal arrow.</a:t>
            </a:r>
          </a:p>
          <a:p>
            <a:pPr marL="342900" indent="-342900">
              <a:buFont typeface="Wingdings" panose="05000000000000000000" pitchFamily="2" charset="2"/>
              <a:buChar char="Ø"/>
            </a:pPr>
            <a:r>
              <a:rPr lang="en-GB" dirty="0"/>
              <a:t>The execution or activation of an operation is shown by a rectangle on the relevant lifeline.</a:t>
            </a:r>
            <a:endParaRPr lang="en-US" dirty="0"/>
          </a:p>
        </p:txBody>
      </p:sp>
      <p:sp>
        <p:nvSpPr>
          <p:cNvPr id="4" name="Slide Number Placeholder 3"/>
          <p:cNvSpPr>
            <a:spLocks noGrp="1"/>
          </p:cNvSpPr>
          <p:nvPr>
            <p:ph type="sldNum" sz="quarter" idx="12"/>
          </p:nvPr>
        </p:nvSpPr>
        <p:spPr/>
        <p:txBody>
          <a:bodyPr/>
          <a:lstStyle/>
          <a:p>
            <a:fld id="{305CB61D-FC35-42B4-91C9-278C4754DF0C}" type="slidenum">
              <a:rPr lang="en-US" smtClean="0"/>
              <a:pPr/>
              <a:t>34</a:t>
            </a:fld>
            <a:endParaRPr lang="en-US" dirty="0"/>
          </a:p>
        </p:txBody>
      </p:sp>
    </p:spTree>
    <p:extLst>
      <p:ext uri="{BB962C8B-B14F-4D97-AF65-F5344CB8AC3E}">
        <p14:creationId xmlns:p14="http://schemas.microsoft.com/office/powerpoint/2010/main" val="1086070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10400" y="6356350"/>
            <a:ext cx="2133600" cy="365125"/>
          </a:xfrm>
          <a:prstGeom prst="rect">
            <a:avLst/>
          </a:prstGeom>
        </p:spPr>
        <p:txBody>
          <a:bodyPr/>
          <a:lstStyle/>
          <a:p>
            <a:fld id="{305CB61D-FC35-42B4-91C9-278C4754DF0C}" type="slidenum">
              <a:rPr lang="en-US" smtClean="0"/>
              <a:pPr/>
              <a:t>35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62000"/>
            <a:ext cx="8915400" cy="5562599"/>
          </a:xfrm>
          <a:prstGeom prst="rect">
            <a:avLst/>
          </a:prstGeom>
        </p:spPr>
      </p:pic>
      <p:sp>
        <p:nvSpPr>
          <p:cNvPr id="5" name="Title 1"/>
          <p:cNvSpPr txBox="1">
            <a:spLocks/>
          </p:cNvSpPr>
          <p:nvPr/>
        </p:nvSpPr>
        <p:spPr>
          <a:xfrm>
            <a:off x="457200" y="152718"/>
            <a:ext cx="5791200" cy="609282"/>
          </a:xfrm>
          <a:prstGeom prst="rect">
            <a:avLst/>
          </a:prstGeom>
        </p:spPr>
        <p:txBody>
          <a:bodyPr>
            <a:normAutofit fontScale="97500"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MY"/>
              <a:t>Sequence Diagram</a:t>
            </a:r>
            <a:endParaRPr lang="en-MY" dirty="0"/>
          </a:p>
        </p:txBody>
      </p:sp>
    </p:spTree>
    <p:extLst>
      <p:ext uri="{BB962C8B-B14F-4D97-AF65-F5344CB8AC3E}">
        <p14:creationId xmlns:p14="http://schemas.microsoft.com/office/powerpoint/2010/main" val="1570537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342900" indent="-342900">
              <a:lnSpc>
                <a:spcPct val="90000"/>
              </a:lnSpc>
              <a:buFont typeface="Wingdings" panose="05000000000000000000" pitchFamily="2" charset="2"/>
              <a:buChar char="Ø"/>
            </a:pPr>
            <a:r>
              <a:rPr lang="en-GB" dirty="0"/>
              <a:t>Iteration is represented by </a:t>
            </a:r>
            <a:r>
              <a:rPr lang="en-GB" i="1" dirty="0"/>
              <a:t>combined fragment</a:t>
            </a:r>
            <a:r>
              <a:rPr lang="en-GB" dirty="0"/>
              <a:t> rectangle with the </a:t>
            </a:r>
            <a:r>
              <a:rPr lang="en-GB" i="1" dirty="0"/>
              <a:t>interaction operator</a:t>
            </a:r>
            <a:r>
              <a:rPr lang="en-GB" dirty="0"/>
              <a:t> ‘loop’.</a:t>
            </a:r>
          </a:p>
          <a:p>
            <a:pPr marL="342900" indent="-342900">
              <a:lnSpc>
                <a:spcPct val="90000"/>
              </a:lnSpc>
              <a:buFont typeface="Wingdings" panose="05000000000000000000" pitchFamily="2" charset="2"/>
              <a:buChar char="Ø"/>
            </a:pPr>
            <a:r>
              <a:rPr lang="en-GB" dirty="0"/>
              <a:t>The loop combined fragment only executes if the guard condition in the interaction constraint evaluates as true. </a:t>
            </a:r>
          </a:p>
          <a:p>
            <a:pPr marL="342900" indent="-342900">
              <a:lnSpc>
                <a:spcPct val="90000"/>
              </a:lnSpc>
              <a:buFont typeface="Wingdings" panose="05000000000000000000" pitchFamily="2" charset="2"/>
              <a:buChar char="Ø"/>
            </a:pPr>
            <a:r>
              <a:rPr lang="en-GB" dirty="0"/>
              <a:t>Object creation is shown with the construction arrow (dashed) going to the object symbol for the Advert lifeline.</a:t>
            </a:r>
          </a:p>
          <a:p>
            <a:pPr marL="342900" indent="-342900">
              <a:lnSpc>
                <a:spcPct val="90000"/>
              </a:lnSpc>
              <a:buFont typeface="Wingdings" panose="05000000000000000000" pitchFamily="2" charset="2"/>
              <a:buChar char="Ø"/>
            </a:pPr>
            <a:endParaRPr lang="en-GB" dirty="0"/>
          </a:p>
          <a:p>
            <a:pPr marL="342900" indent="-342900">
              <a:lnSpc>
                <a:spcPct val="90000"/>
              </a:lnSpc>
              <a:buFont typeface="Wingdings" panose="05000000000000000000" pitchFamily="2" charset="2"/>
              <a:buChar char="Ø"/>
            </a:pPr>
            <a:r>
              <a:rPr lang="en-GB" dirty="0">
                <a:cs typeface="Times New Roman" pitchFamily="18" charset="0"/>
              </a:rPr>
              <a:t>A </a:t>
            </a:r>
            <a:r>
              <a:rPr lang="en-GB" i="1" dirty="0">
                <a:cs typeface="Times New Roman" pitchFamily="18" charset="0"/>
              </a:rPr>
              <a:t>synchronous message</a:t>
            </a:r>
            <a:r>
              <a:rPr lang="en-GB" dirty="0">
                <a:cs typeface="Times New Roman" pitchFamily="18" charset="0"/>
              </a:rPr>
              <a:t> or</a:t>
            </a:r>
            <a:r>
              <a:rPr lang="en-GB" i="1" dirty="0">
                <a:cs typeface="Times New Roman" pitchFamily="18" charset="0"/>
              </a:rPr>
              <a:t> procedural call</a:t>
            </a:r>
            <a:r>
              <a:rPr lang="en-GB" dirty="0">
                <a:cs typeface="Times New Roman" pitchFamily="18" charset="0"/>
              </a:rPr>
              <a:t> is shown with a full arrowhead, causes the invoking operation to suspend execution until the focus of control has been returned to it.</a:t>
            </a:r>
            <a:endParaRPr lang="en-US" dirty="0">
              <a:cs typeface="Times New Roman" pitchFamily="18" charset="0"/>
            </a:endParaRPr>
          </a:p>
          <a:p>
            <a:pPr marL="342900" indent="-342900">
              <a:lnSpc>
                <a:spcPct val="90000"/>
              </a:lnSpc>
              <a:buFont typeface="Wingdings" panose="05000000000000000000" pitchFamily="2" charset="2"/>
              <a:buChar char="Ø"/>
            </a:pPr>
            <a:endParaRPr lang="en-US" dirty="0"/>
          </a:p>
        </p:txBody>
      </p:sp>
      <p:sp>
        <p:nvSpPr>
          <p:cNvPr id="3" name="Slide Number Placeholder 2"/>
          <p:cNvSpPr>
            <a:spLocks noGrp="1"/>
          </p:cNvSpPr>
          <p:nvPr>
            <p:ph type="sldNum" sz="quarter" idx="12"/>
          </p:nvPr>
        </p:nvSpPr>
        <p:spPr/>
        <p:txBody>
          <a:bodyPr/>
          <a:lstStyle/>
          <a:p>
            <a:fld id="{D56DE404-6126-42BF-A614-3D02FDE41F9B}" type="slidenum">
              <a:rPr lang="en-US" smtClean="0"/>
              <a:pPr/>
              <a:t>36</a:t>
            </a:fld>
            <a:endParaRPr lang="en-US" dirty="0"/>
          </a:p>
        </p:txBody>
      </p:sp>
      <p:sp>
        <p:nvSpPr>
          <p:cNvPr id="6" name="Title 1"/>
          <p:cNvSpPr>
            <a:spLocks noGrp="1"/>
          </p:cNvSpPr>
          <p:nvPr>
            <p:ph type="title"/>
          </p:nvPr>
        </p:nvSpPr>
        <p:spPr>
          <a:xfrm>
            <a:off x="457200" y="152718"/>
            <a:ext cx="7848600" cy="1371600"/>
          </a:xfrm>
        </p:spPr>
        <p:txBody>
          <a:bodyPr>
            <a:normAutofit/>
          </a:bodyPr>
          <a:lstStyle/>
          <a:p>
            <a:r>
              <a:rPr lang="en-US" altLang="en-US" dirty="0"/>
              <a:t>Interaction scenarios:  Sequence diagrams</a:t>
            </a:r>
            <a:endParaRPr lang="en-MY" dirty="0"/>
          </a:p>
        </p:txBody>
      </p:sp>
    </p:spTree>
    <p:extLst>
      <p:ext uri="{BB962C8B-B14F-4D97-AF65-F5344CB8AC3E}">
        <p14:creationId xmlns:p14="http://schemas.microsoft.com/office/powerpoint/2010/main" val="1049552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609282"/>
          </a:xfrm>
        </p:spPr>
        <p:txBody>
          <a:bodyPr>
            <a:normAutofit fontScale="90000"/>
          </a:bodyPr>
          <a:lstStyle/>
          <a:p>
            <a:r>
              <a:rPr lang="en-MY" dirty="0"/>
              <a:t>Sequence Diagram</a:t>
            </a:r>
          </a:p>
        </p:txBody>
      </p:sp>
      <p:sp>
        <p:nvSpPr>
          <p:cNvPr id="4" name="Slide Number Placeholder 3"/>
          <p:cNvSpPr>
            <a:spLocks noGrp="1"/>
          </p:cNvSpPr>
          <p:nvPr>
            <p:ph type="sldNum" sz="quarter" idx="12"/>
          </p:nvPr>
        </p:nvSpPr>
        <p:spPr/>
        <p:txBody>
          <a:bodyPr/>
          <a:lstStyle/>
          <a:p>
            <a:fld id="{305CB61D-FC35-42B4-91C9-278C4754DF0C}" type="slidenum">
              <a:rPr lang="en-US" smtClean="0"/>
              <a:pPr/>
              <a:t>37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48" y="609600"/>
            <a:ext cx="8676352" cy="6103109"/>
          </a:xfrm>
          <a:prstGeom prst="rect">
            <a:avLst/>
          </a:prstGeom>
        </p:spPr>
      </p:pic>
    </p:spTree>
    <p:extLst>
      <p:ext uri="{BB962C8B-B14F-4D97-AF65-F5344CB8AC3E}">
        <p14:creationId xmlns:p14="http://schemas.microsoft.com/office/powerpoint/2010/main" val="2925920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7772400" cy="1371600"/>
          </a:xfrm>
        </p:spPr>
        <p:txBody>
          <a:bodyPr>
            <a:normAutofit/>
          </a:bodyPr>
          <a:lstStyle/>
          <a:p>
            <a:r>
              <a:rPr lang="en-US" altLang="en-US" dirty="0"/>
              <a:t>Interaction scenarios:  Sequence diagrams</a:t>
            </a:r>
            <a:endParaRPr lang="en-MY" dirty="0"/>
          </a:p>
        </p:txBody>
      </p:sp>
      <p:sp>
        <p:nvSpPr>
          <p:cNvPr id="5" name="Content Placeholder 4"/>
          <p:cNvSpPr>
            <a:spLocks noGrp="1"/>
          </p:cNvSpPr>
          <p:nvPr>
            <p:ph idx="1"/>
          </p:nvPr>
        </p:nvSpPr>
        <p:spPr/>
        <p:txBody>
          <a:bodyPr/>
          <a:lstStyle/>
          <a:p>
            <a:pPr marL="342900" indent="-342900">
              <a:lnSpc>
                <a:spcPct val="90000"/>
              </a:lnSpc>
              <a:buFont typeface="Wingdings" panose="05000000000000000000" pitchFamily="2" charset="2"/>
              <a:buChar char="Ø"/>
            </a:pPr>
            <a:r>
              <a:rPr lang="en-GB" dirty="0">
                <a:cs typeface="Times New Roman" pitchFamily="18" charset="0"/>
              </a:rPr>
              <a:t>Most use cases imply at least one boundary object that manages the dialogue between the actor and the system – in the next sequence diagram it is represented by the lifeline </a:t>
            </a:r>
            <a:r>
              <a:rPr lang="en-GB" b="1" dirty="0">
                <a:latin typeface="Courier New" pitchFamily="49" charset="0"/>
                <a:cs typeface="Courier New" pitchFamily="49" charset="0"/>
              </a:rPr>
              <a:t>:</a:t>
            </a:r>
            <a:r>
              <a:rPr lang="en-GB" b="1" dirty="0" err="1">
                <a:latin typeface="Courier New" pitchFamily="49" charset="0"/>
                <a:cs typeface="Courier New" pitchFamily="49" charset="0"/>
              </a:rPr>
              <a:t>AddAdvertUI</a:t>
            </a:r>
            <a:endParaRPr lang="en-GB" b="1" dirty="0">
              <a:latin typeface="Courier New" pitchFamily="49" charset="0"/>
              <a:cs typeface="Courier New" pitchFamily="49" charset="0"/>
            </a:endParaRPr>
          </a:p>
          <a:p>
            <a:pPr marL="342900" indent="-342900">
              <a:lnSpc>
                <a:spcPct val="90000"/>
              </a:lnSpc>
              <a:buFont typeface="Wingdings" panose="05000000000000000000" pitchFamily="2" charset="2"/>
              <a:buChar char="Ø"/>
            </a:pPr>
            <a:r>
              <a:rPr lang="en-GB" dirty="0">
                <a:cs typeface="Times New Roman" pitchFamily="18" charset="0"/>
              </a:rPr>
              <a:t>The control object is represented by the lifeline </a:t>
            </a:r>
            <a:r>
              <a:rPr lang="en-GB" b="1" dirty="0">
                <a:latin typeface="Courier New" pitchFamily="49" charset="0"/>
                <a:cs typeface="Courier New" pitchFamily="49" charset="0"/>
              </a:rPr>
              <a:t>:</a:t>
            </a:r>
            <a:r>
              <a:rPr lang="en-GB" b="1" dirty="0" err="1">
                <a:latin typeface="Courier New" pitchFamily="49" charset="0"/>
                <a:cs typeface="Courier New" pitchFamily="49" charset="0"/>
              </a:rPr>
              <a:t>AddAdvert</a:t>
            </a:r>
            <a:r>
              <a:rPr lang="en-GB" dirty="0">
                <a:cs typeface="Times New Roman" pitchFamily="18" charset="0"/>
              </a:rPr>
              <a:t> and this manages the overall object communication.</a:t>
            </a:r>
          </a:p>
          <a:p>
            <a:pPr marL="342900" indent="-342900">
              <a:buFont typeface="Wingdings" panose="05000000000000000000" pitchFamily="2" charset="2"/>
              <a:buChar char="Ø"/>
            </a:pPr>
            <a:r>
              <a:rPr lang="en-US" dirty="0"/>
              <a:t>(Problem Domain) Entity Classes represent the layer that will map to data access layer(classes)</a:t>
            </a:r>
          </a:p>
        </p:txBody>
      </p:sp>
      <p:sp>
        <p:nvSpPr>
          <p:cNvPr id="3" name="Slide Number Placeholder 2"/>
          <p:cNvSpPr>
            <a:spLocks noGrp="1"/>
          </p:cNvSpPr>
          <p:nvPr>
            <p:ph type="sldNum" sz="quarter" idx="12"/>
          </p:nvPr>
        </p:nvSpPr>
        <p:spPr/>
        <p:txBody>
          <a:bodyPr/>
          <a:lstStyle/>
          <a:p>
            <a:fld id="{D56DE404-6126-42BF-A614-3D02FDE41F9B}" type="slidenum">
              <a:rPr lang="en-US" smtClean="0"/>
              <a:pPr/>
              <a:t>38</a:t>
            </a:fld>
            <a:endParaRPr lang="en-US" dirty="0"/>
          </a:p>
        </p:txBody>
      </p:sp>
    </p:spTree>
    <p:extLst>
      <p:ext uri="{BB962C8B-B14F-4D97-AF65-F5344CB8AC3E}">
        <p14:creationId xmlns:p14="http://schemas.microsoft.com/office/powerpoint/2010/main" val="1486423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685482"/>
          </a:xfrm>
        </p:spPr>
        <p:txBody>
          <a:bodyPr/>
          <a:lstStyle/>
          <a:p>
            <a:r>
              <a:rPr lang="en-MY" dirty="0"/>
              <a:t>Sequence Diagram</a:t>
            </a:r>
          </a:p>
        </p:txBody>
      </p:sp>
      <p:sp>
        <p:nvSpPr>
          <p:cNvPr id="3" name="Slide Number Placeholder 2"/>
          <p:cNvSpPr>
            <a:spLocks noGrp="1"/>
          </p:cNvSpPr>
          <p:nvPr>
            <p:ph type="sldNum" sz="quarter" idx="12"/>
          </p:nvPr>
        </p:nvSpPr>
        <p:spPr/>
        <p:txBody>
          <a:bodyPr/>
          <a:lstStyle/>
          <a:p>
            <a:fld id="{D56DE404-6126-42BF-A614-3D02FDE41F9B}" type="slidenum">
              <a:rPr lang="en-US" smtClean="0"/>
              <a:pPr/>
              <a:t>39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181600"/>
          </a:xfrm>
          <a:prstGeom prst="rect">
            <a:avLst/>
          </a:prstGeom>
        </p:spPr>
      </p:pic>
    </p:spTree>
    <p:extLst>
      <p:ext uri="{BB962C8B-B14F-4D97-AF65-F5344CB8AC3E}">
        <p14:creationId xmlns:p14="http://schemas.microsoft.com/office/powerpoint/2010/main" val="128052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47800" y="271462"/>
            <a:ext cx="7510463" cy="947737"/>
          </a:xfrm>
        </p:spPr>
        <p:txBody>
          <a:bodyPr>
            <a:noAutofit/>
          </a:bodyPr>
          <a:lstStyle/>
          <a:p>
            <a:pPr>
              <a:lnSpc>
                <a:spcPct val="110000"/>
              </a:lnSpc>
            </a:pPr>
            <a:br>
              <a:rPr lang="en-US" altLang="en-US" sz="3200" dirty="0"/>
            </a:br>
            <a:br>
              <a:rPr lang="en-US" altLang="en-US" sz="3200" dirty="0"/>
            </a:br>
            <a:r>
              <a:rPr lang="en-US" altLang="en-US" sz="3000" dirty="0"/>
              <a:t>as introduced in Chapter 1 ...</a:t>
            </a:r>
          </a:p>
        </p:txBody>
      </p:sp>
      <p:sp>
        <p:nvSpPr>
          <p:cNvPr id="1390599" name="Rectangle 7"/>
          <p:cNvSpPr>
            <a:spLocks noGrp="1" noChangeArrowheads="1"/>
          </p:cNvSpPr>
          <p:nvPr>
            <p:ph idx="1"/>
          </p:nvPr>
        </p:nvSpPr>
        <p:spPr>
          <a:xfrm>
            <a:off x="204788" y="1276350"/>
            <a:ext cx="8939212" cy="4819650"/>
          </a:xfrm>
        </p:spPr>
        <p:txBody>
          <a:bodyPr>
            <a:normAutofit/>
          </a:bodyPr>
          <a:lstStyle/>
          <a:p>
            <a:pPr>
              <a:lnSpc>
                <a:spcPct val="120000"/>
              </a:lnSpc>
              <a:defRPr/>
            </a:pPr>
            <a:r>
              <a:rPr lang="fr-FR" dirty="0" err="1"/>
              <a:t>Precise</a:t>
            </a:r>
            <a:r>
              <a:rPr lang="fr-FR" dirty="0"/>
              <a:t> </a:t>
            </a:r>
            <a:r>
              <a:rPr lang="fr-FR" dirty="0" err="1"/>
              <a:t>definition</a:t>
            </a:r>
            <a:r>
              <a:rPr lang="fr-FR" dirty="0"/>
              <a:t> of all </a:t>
            </a:r>
            <a:r>
              <a:rPr lang="fr-FR" dirty="0" err="1"/>
              <a:t>features</a:t>
            </a:r>
            <a:r>
              <a:rPr lang="fr-FR" dirty="0"/>
              <a:t> of the </a:t>
            </a:r>
            <a:r>
              <a:rPr lang="fr-FR" dirty="0" err="1"/>
              <a:t>agreed</a:t>
            </a:r>
            <a:r>
              <a:rPr lang="fr-FR" dirty="0"/>
              <a:t> system</a:t>
            </a:r>
          </a:p>
          <a:p>
            <a:pPr lvl="1">
              <a:spcBef>
                <a:spcPct val="20000"/>
              </a:spcBef>
              <a:defRPr/>
            </a:pPr>
            <a:r>
              <a:rPr lang="fr-FR" dirty="0"/>
              <a:t>Objectives, concepts, relevant </a:t>
            </a:r>
            <a:r>
              <a:rPr lang="fr-FR" dirty="0" err="1"/>
              <a:t>domain</a:t>
            </a:r>
            <a:r>
              <a:rPr lang="fr-FR" dirty="0"/>
              <a:t> </a:t>
            </a:r>
            <a:r>
              <a:rPr lang="fr-FR" dirty="0" err="1"/>
              <a:t>properties</a:t>
            </a:r>
            <a:r>
              <a:rPr lang="fr-FR" dirty="0"/>
              <a:t>, system/software </a:t>
            </a:r>
            <a:r>
              <a:rPr lang="fr-FR" dirty="0" err="1"/>
              <a:t>requirements</a:t>
            </a:r>
            <a:r>
              <a:rPr lang="fr-FR" dirty="0"/>
              <a:t>, </a:t>
            </a:r>
            <a:r>
              <a:rPr lang="fr-FR" dirty="0" err="1"/>
              <a:t>assumptions</a:t>
            </a:r>
            <a:r>
              <a:rPr lang="fr-FR" dirty="0"/>
              <a:t>, </a:t>
            </a:r>
            <a:r>
              <a:rPr lang="fr-FR" dirty="0" err="1"/>
              <a:t>responsibilities</a:t>
            </a:r>
            <a:endParaRPr lang="fr-FR" dirty="0"/>
          </a:p>
          <a:p>
            <a:pPr lvl="1">
              <a:lnSpc>
                <a:spcPct val="120000"/>
              </a:lnSpc>
              <a:spcBef>
                <a:spcPct val="40000"/>
              </a:spcBef>
              <a:defRPr/>
            </a:pPr>
            <a:r>
              <a:rPr lang="fr-FR" dirty="0" err="1"/>
              <a:t>Rationale</a:t>
            </a:r>
            <a:r>
              <a:rPr lang="fr-FR" dirty="0"/>
              <a:t> for options </a:t>
            </a:r>
            <a:r>
              <a:rPr lang="fr-FR" dirty="0" err="1"/>
              <a:t>taken</a:t>
            </a:r>
            <a:endParaRPr lang="fr-FR" dirty="0"/>
          </a:p>
          <a:p>
            <a:pPr>
              <a:lnSpc>
                <a:spcPct val="140000"/>
              </a:lnSpc>
              <a:defRPr/>
            </a:pPr>
            <a:r>
              <a:rPr lang="fr-FR" dirty="0" err="1"/>
              <a:t>Organization</a:t>
            </a:r>
            <a:r>
              <a:rPr lang="fr-FR" dirty="0"/>
              <a:t> of </a:t>
            </a:r>
            <a:r>
              <a:rPr lang="fr-FR" dirty="0" err="1"/>
              <a:t>these</a:t>
            </a:r>
            <a:r>
              <a:rPr lang="fr-FR" dirty="0"/>
              <a:t> in a </a:t>
            </a:r>
            <a:r>
              <a:rPr lang="fr-FR" dirty="0" err="1"/>
              <a:t>coherent</a:t>
            </a:r>
            <a:r>
              <a:rPr lang="fr-FR" dirty="0"/>
              <a:t> structure</a:t>
            </a:r>
          </a:p>
          <a:p>
            <a:pPr>
              <a:lnSpc>
                <a:spcPct val="140000"/>
              </a:lnSpc>
              <a:defRPr/>
            </a:pPr>
            <a:r>
              <a:rPr lang="fr-FR" dirty="0"/>
              <a:t>Documentation in a </a:t>
            </a:r>
            <a:r>
              <a:rPr lang="fr-FR" dirty="0" err="1"/>
              <a:t>form</a:t>
            </a:r>
            <a:r>
              <a:rPr lang="fr-FR" dirty="0"/>
              <a:t> </a:t>
            </a:r>
            <a:r>
              <a:rPr lang="fr-FR" dirty="0" err="1"/>
              <a:t>understandable</a:t>
            </a:r>
            <a:r>
              <a:rPr lang="fr-FR" dirty="0"/>
              <a:t> by all parties</a:t>
            </a:r>
          </a:p>
          <a:p>
            <a:pPr algn="ctr">
              <a:lnSpc>
                <a:spcPct val="190000"/>
              </a:lnSpc>
              <a:buFont typeface="Wingdings" pitchFamily="2" charset="2"/>
              <a:buNone/>
              <a:defRPr/>
            </a:pPr>
            <a:r>
              <a:rPr lang="fr-FR" i="1" dirty="0">
                <a:solidFill>
                  <a:schemeClr val="tx2"/>
                </a:solidFill>
              </a:rPr>
              <a:t>                    </a:t>
            </a:r>
            <a:r>
              <a:rPr lang="fr-FR" i="1" dirty="0" err="1">
                <a:solidFill>
                  <a:schemeClr val="tx2"/>
                </a:solidFill>
              </a:rPr>
              <a:t>Resulting</a:t>
            </a:r>
            <a:r>
              <a:rPr lang="fr-FR" i="1" dirty="0">
                <a:solidFill>
                  <a:schemeClr val="tx2"/>
                </a:solidFill>
              </a:rPr>
              <a:t> </a:t>
            </a:r>
            <a:r>
              <a:rPr lang="fr-FR" i="1" dirty="0" err="1">
                <a:solidFill>
                  <a:schemeClr val="tx2"/>
                </a:solidFill>
              </a:rPr>
              <a:t>product</a:t>
            </a:r>
            <a:r>
              <a:rPr lang="fr-FR" i="1" dirty="0">
                <a:solidFill>
                  <a:schemeClr val="tx2"/>
                </a:solidFill>
              </a:rPr>
              <a:t>:  </a:t>
            </a:r>
            <a:r>
              <a:rPr lang="fr-FR" i="1" dirty="0" err="1">
                <a:solidFill>
                  <a:schemeClr val="tx2"/>
                </a:solidFill>
                <a:effectLst>
                  <a:outerShdw blurRad="38100" dist="38100" dir="2700000" algn="tl">
                    <a:srgbClr val="000000"/>
                  </a:outerShdw>
                </a:effectLst>
              </a:rPr>
              <a:t>Requirements</a:t>
            </a:r>
            <a:r>
              <a:rPr lang="fr-FR" i="1" dirty="0">
                <a:solidFill>
                  <a:schemeClr val="tx2"/>
                </a:solidFill>
                <a:effectLst>
                  <a:outerShdw blurRad="38100" dist="38100" dir="2700000" algn="tl">
                    <a:srgbClr val="000000"/>
                  </a:outerShdw>
                </a:effectLst>
              </a:rPr>
              <a:t> Document</a:t>
            </a:r>
            <a:r>
              <a:rPr lang="fr-FR" i="1" dirty="0">
                <a:solidFill>
                  <a:schemeClr val="tx2"/>
                </a:solidFill>
              </a:rPr>
              <a:t> (RD)</a:t>
            </a:r>
          </a:p>
        </p:txBody>
      </p:sp>
      <p:pic>
        <p:nvPicPr>
          <p:cNvPr id="26628"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46050"/>
            <a:ext cx="1143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4</a:t>
            </a:fld>
            <a:endParaRPr lang="en-MY"/>
          </a:p>
        </p:txBody>
      </p:sp>
      <p:pic>
        <p:nvPicPr>
          <p:cNvPr id="33794" name="Picture 2" descr="C:\Users\SAN\AppData\Local\Microsoft\Windows\Temporary Internet Files\Content.IE5\K3CFTSB4\MP90040161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 y="4038600"/>
            <a:ext cx="1752600" cy="262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346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Sequence Diagram – Focus of Control</a:t>
            </a:r>
          </a:p>
        </p:txBody>
      </p:sp>
      <p:sp>
        <p:nvSpPr>
          <p:cNvPr id="5" name="Content Placeholder 4"/>
          <p:cNvSpPr>
            <a:spLocks noGrp="1"/>
          </p:cNvSpPr>
          <p:nvPr>
            <p:ph idx="1"/>
          </p:nvPr>
        </p:nvSpPr>
        <p:spPr/>
        <p:txBody>
          <a:bodyPr/>
          <a:lstStyle/>
          <a:p>
            <a:r>
              <a:rPr lang="en-GB" dirty="0">
                <a:cs typeface="Times New Roman" pitchFamily="18" charset="0"/>
              </a:rPr>
              <a:t>Indicates times during an activation when processing is taking place within that object. </a:t>
            </a:r>
          </a:p>
          <a:p>
            <a:r>
              <a:rPr lang="en-GB" dirty="0">
                <a:cs typeface="Times New Roman" pitchFamily="18" charset="0"/>
              </a:rPr>
              <a:t>Parts of an activation that are not within the focus of control represent periods when, for example, an operation is waiting for a return from another object. </a:t>
            </a:r>
          </a:p>
          <a:p>
            <a:r>
              <a:rPr lang="en-GB" dirty="0">
                <a:cs typeface="Times New Roman" pitchFamily="18" charset="0"/>
              </a:rPr>
              <a:t>May be shown by shading those parts of the activation rectangle that correspond to active processing by an operation.</a:t>
            </a:r>
            <a:endParaRPr lang="en-US" dirty="0">
              <a:cs typeface="Times New Roman" pitchFamily="18" charset="0"/>
            </a:endParaRPr>
          </a:p>
        </p:txBody>
      </p:sp>
      <p:sp>
        <p:nvSpPr>
          <p:cNvPr id="3" name="Slide Number Placeholder 2"/>
          <p:cNvSpPr>
            <a:spLocks noGrp="1"/>
          </p:cNvSpPr>
          <p:nvPr>
            <p:ph type="sldNum" sz="quarter" idx="12"/>
          </p:nvPr>
        </p:nvSpPr>
        <p:spPr/>
        <p:txBody>
          <a:bodyPr/>
          <a:lstStyle/>
          <a:p>
            <a:fld id="{D56DE404-6126-42BF-A614-3D02FDE41F9B}" type="slidenum">
              <a:rPr lang="en-US" smtClean="0"/>
              <a:pPr/>
              <a:t>40</a:t>
            </a:fld>
            <a:endParaRPr lang="en-US" dirty="0"/>
          </a:p>
        </p:txBody>
      </p:sp>
    </p:spTree>
    <p:extLst>
      <p:ext uri="{BB962C8B-B14F-4D97-AF65-F5344CB8AC3E}">
        <p14:creationId xmlns:p14="http://schemas.microsoft.com/office/powerpoint/2010/main" val="3655452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a:t>Sequence Diagram – Focus of Control</a:t>
            </a:r>
          </a:p>
        </p:txBody>
      </p:sp>
      <p:sp>
        <p:nvSpPr>
          <p:cNvPr id="4" name="Slide Number Placeholder 3"/>
          <p:cNvSpPr>
            <a:spLocks noGrp="1"/>
          </p:cNvSpPr>
          <p:nvPr>
            <p:ph type="sldNum" sz="quarter" idx="12"/>
          </p:nvPr>
        </p:nvSpPr>
        <p:spPr/>
        <p:txBody>
          <a:bodyPr/>
          <a:lstStyle/>
          <a:p>
            <a:fld id="{305CB61D-FC35-42B4-91C9-278C4754DF0C}" type="slidenum">
              <a:rPr lang="en-US" smtClean="0"/>
              <a:pPr/>
              <a:t>41</a:t>
            </a:fld>
            <a:endParaRPr lang="en-US" dirty="0"/>
          </a:p>
        </p:txBody>
      </p:sp>
      <p:pic>
        <p:nvPicPr>
          <p:cNvPr id="6" name="Picture 4"/>
          <p:cNvPicPr>
            <a:picLocks noChangeAspect="1" noChangeArrowheads="1"/>
          </p:cNvPicPr>
          <p:nvPr/>
        </p:nvPicPr>
        <p:blipFill>
          <a:blip r:embed="rId2" cstate="print"/>
          <a:srcRect l="28458" t="30241" r="13019" b="17291"/>
          <a:stretch>
            <a:fillRect/>
          </a:stretch>
        </p:blipFill>
        <p:spPr bwMode="auto">
          <a:xfrm>
            <a:off x="457200" y="1524000"/>
            <a:ext cx="8153400" cy="4774514"/>
          </a:xfrm>
          <a:prstGeom prst="rect">
            <a:avLst/>
          </a:prstGeom>
          <a:noFill/>
          <a:ln w="25400" algn="ctr">
            <a:noFill/>
            <a:miter lim="800000"/>
            <a:headEnd/>
            <a:tailEnd type="none" w="lg" len="lg"/>
          </a:ln>
        </p:spPr>
      </p:pic>
    </p:spTree>
    <p:extLst>
      <p:ext uri="{BB962C8B-B14F-4D97-AF65-F5344CB8AC3E}">
        <p14:creationId xmlns:p14="http://schemas.microsoft.com/office/powerpoint/2010/main" val="206288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Sequence Diagram – Reply Message</a:t>
            </a:r>
          </a:p>
        </p:txBody>
      </p:sp>
      <p:sp>
        <p:nvSpPr>
          <p:cNvPr id="5" name="Content Placeholder 4"/>
          <p:cNvSpPr>
            <a:spLocks noGrp="1"/>
          </p:cNvSpPr>
          <p:nvPr>
            <p:ph idx="1"/>
          </p:nvPr>
        </p:nvSpPr>
        <p:spPr/>
        <p:txBody>
          <a:bodyPr/>
          <a:lstStyle/>
          <a:p>
            <a:r>
              <a:rPr lang="en-GB" dirty="0">
                <a:cs typeface="Times New Roman" pitchFamily="18" charset="0"/>
              </a:rPr>
              <a:t>A </a:t>
            </a:r>
            <a:r>
              <a:rPr lang="en-GB" i="1" dirty="0">
                <a:cs typeface="Times New Roman" pitchFamily="18" charset="0"/>
              </a:rPr>
              <a:t>reply message </a:t>
            </a:r>
            <a:r>
              <a:rPr lang="en-GB" dirty="0">
                <a:cs typeface="Times New Roman" pitchFamily="18" charset="0"/>
              </a:rPr>
              <a:t>returns the control to the object that originated the message that began the activation.</a:t>
            </a:r>
          </a:p>
          <a:p>
            <a:r>
              <a:rPr lang="en-GB" dirty="0">
                <a:cs typeface="Times New Roman" pitchFamily="18" charset="0"/>
              </a:rPr>
              <a:t>Reply messages are shown with a dashed arrow, but it is optional to show them at all since it can be assumed that control is returned to the originating object at the end of the activation.</a:t>
            </a:r>
            <a:endParaRPr lang="en-US" dirty="0">
              <a:cs typeface="Times New Roman" pitchFamily="18" charset="0"/>
            </a:endParaRPr>
          </a:p>
        </p:txBody>
      </p:sp>
      <p:sp>
        <p:nvSpPr>
          <p:cNvPr id="3" name="Slide Number Placeholder 2"/>
          <p:cNvSpPr>
            <a:spLocks noGrp="1"/>
          </p:cNvSpPr>
          <p:nvPr>
            <p:ph type="sldNum" sz="quarter" idx="12"/>
          </p:nvPr>
        </p:nvSpPr>
        <p:spPr/>
        <p:txBody>
          <a:bodyPr/>
          <a:lstStyle/>
          <a:p>
            <a:fld id="{D56DE404-6126-42BF-A614-3D02FDE41F9B}" type="slidenum">
              <a:rPr lang="en-US" smtClean="0"/>
              <a:pPr/>
              <a:t>42</a:t>
            </a:fld>
            <a:endParaRPr lang="en-US" dirty="0"/>
          </a:p>
        </p:txBody>
      </p:sp>
    </p:spTree>
    <p:extLst>
      <p:ext uri="{BB962C8B-B14F-4D97-AF65-F5344CB8AC3E}">
        <p14:creationId xmlns:p14="http://schemas.microsoft.com/office/powerpoint/2010/main" val="553845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467600" cy="1142682"/>
          </a:xfrm>
        </p:spPr>
        <p:txBody>
          <a:bodyPr>
            <a:normAutofit fontScale="90000"/>
          </a:bodyPr>
          <a:lstStyle/>
          <a:p>
            <a:r>
              <a:rPr lang="en-MY" dirty="0"/>
              <a:t>Sequence Diagram – </a:t>
            </a:r>
            <a:br>
              <a:rPr lang="en-MY" dirty="0"/>
            </a:br>
            <a:r>
              <a:rPr lang="en-MY" dirty="0"/>
              <a:t>Object Selector Notation</a:t>
            </a:r>
          </a:p>
        </p:txBody>
      </p:sp>
      <p:sp>
        <p:nvSpPr>
          <p:cNvPr id="4" name="Slide Number Placeholder 3"/>
          <p:cNvSpPr>
            <a:spLocks noGrp="1"/>
          </p:cNvSpPr>
          <p:nvPr>
            <p:ph type="sldNum" sz="quarter" idx="12"/>
          </p:nvPr>
        </p:nvSpPr>
        <p:spPr/>
        <p:txBody>
          <a:bodyPr/>
          <a:lstStyle/>
          <a:p>
            <a:fld id="{305CB61D-FC35-42B4-91C9-278C4754DF0C}" type="slidenum">
              <a:rPr lang="en-US" smtClean="0"/>
              <a:pPr/>
              <a:t>43</a:t>
            </a:fld>
            <a:endParaRPr lang="en-US" dirty="0"/>
          </a:p>
        </p:txBody>
      </p:sp>
      <p:pic>
        <p:nvPicPr>
          <p:cNvPr id="5" name="Picture 4"/>
          <p:cNvPicPr>
            <a:picLocks noChangeAspect="1" noChangeArrowheads="1"/>
          </p:cNvPicPr>
          <p:nvPr/>
        </p:nvPicPr>
        <p:blipFill>
          <a:blip r:embed="rId2" cstate="print"/>
          <a:srcRect l="33665" t="32004" r="12836" b="23055"/>
          <a:stretch>
            <a:fillRect/>
          </a:stretch>
        </p:blipFill>
        <p:spPr bwMode="auto">
          <a:xfrm>
            <a:off x="427038" y="1600200"/>
            <a:ext cx="8259762" cy="4495800"/>
          </a:xfrm>
          <a:prstGeom prst="rect">
            <a:avLst/>
          </a:prstGeom>
          <a:noFill/>
          <a:ln w="25400" algn="ctr">
            <a:noFill/>
            <a:miter lim="800000"/>
            <a:headEnd/>
            <a:tailEnd type="none" w="lg" len="lg"/>
          </a:ln>
        </p:spPr>
      </p:pic>
    </p:spTree>
    <p:extLst>
      <p:ext uri="{BB962C8B-B14F-4D97-AF65-F5344CB8AC3E}">
        <p14:creationId xmlns:p14="http://schemas.microsoft.com/office/powerpoint/2010/main" val="4178413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7546156" cy="1037608"/>
          </a:xfrm>
        </p:spPr>
        <p:txBody>
          <a:bodyPr>
            <a:normAutofit fontScale="90000"/>
          </a:bodyPr>
          <a:lstStyle/>
          <a:p>
            <a:r>
              <a:rPr lang="en-MY" dirty="0"/>
              <a:t>Sequence Diagram – Interaction Operators</a:t>
            </a:r>
          </a:p>
        </p:txBody>
      </p:sp>
      <p:sp>
        <p:nvSpPr>
          <p:cNvPr id="3" name="Slide Number Placeholder 2"/>
          <p:cNvSpPr>
            <a:spLocks noGrp="1"/>
          </p:cNvSpPr>
          <p:nvPr>
            <p:ph type="sldNum" sz="quarter" idx="12"/>
          </p:nvPr>
        </p:nvSpPr>
        <p:spPr/>
        <p:txBody>
          <a:bodyPr/>
          <a:lstStyle/>
          <a:p>
            <a:fld id="{D56DE404-6126-42BF-A614-3D02FDE41F9B}" type="slidenum">
              <a:rPr lang="en-US" smtClean="0"/>
              <a:pPr/>
              <a:t>44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388" y="1190326"/>
            <a:ext cx="6826968" cy="4990474"/>
          </a:xfrm>
          <a:prstGeom prst="rect">
            <a:avLst/>
          </a:prstGeom>
        </p:spPr>
      </p:pic>
      <p:sp>
        <p:nvSpPr>
          <p:cNvPr id="6" name="Rectangle 5"/>
          <p:cNvSpPr/>
          <p:nvPr/>
        </p:nvSpPr>
        <p:spPr>
          <a:xfrm>
            <a:off x="2055043" y="2347273"/>
            <a:ext cx="144000" cy="3744000"/>
          </a:xfrm>
          <a:prstGeom prst="rect">
            <a:avLst/>
          </a:prstGeom>
          <a:solidFill>
            <a:schemeClr val="bg1">
              <a:lumMod val="85000"/>
            </a:schemeClr>
          </a:solidFill>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spTree>
    <p:extLst>
      <p:ext uri="{BB962C8B-B14F-4D97-AF65-F5344CB8AC3E}">
        <p14:creationId xmlns:p14="http://schemas.microsoft.com/office/powerpoint/2010/main" val="3712357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Slide Number Placeholder 2"/>
          <p:cNvSpPr>
            <a:spLocks noGrp="1"/>
          </p:cNvSpPr>
          <p:nvPr>
            <p:ph type="sldNum" sz="quarter" idx="12"/>
          </p:nvPr>
        </p:nvSpPr>
        <p:spPr/>
        <p:txBody>
          <a:bodyPr/>
          <a:lstStyle/>
          <a:p>
            <a:fld id="{D56DE404-6126-42BF-A614-3D02FDE41F9B}" type="slidenum">
              <a:rPr lang="en-US" smtClean="0"/>
              <a:pPr/>
              <a:t>45</a:t>
            </a:fld>
            <a:endParaRPr lang="en-US" dirty="0"/>
          </a:p>
        </p:txBody>
      </p:sp>
      <p:pic>
        <p:nvPicPr>
          <p:cNvPr id="4" name="Picture 4"/>
          <p:cNvPicPr>
            <a:picLocks noChangeAspect="1" noChangeArrowheads="1"/>
          </p:cNvPicPr>
          <p:nvPr/>
        </p:nvPicPr>
        <p:blipFill>
          <a:blip r:embed="rId2" cstate="print"/>
          <a:srcRect l="26775" t="23026" r="12956" b="17752"/>
          <a:stretch>
            <a:fillRect/>
          </a:stretch>
        </p:blipFill>
        <p:spPr bwMode="auto">
          <a:xfrm>
            <a:off x="228600" y="152400"/>
            <a:ext cx="8486775" cy="6400800"/>
          </a:xfrm>
          <a:prstGeom prst="rect">
            <a:avLst/>
          </a:prstGeom>
          <a:noFill/>
          <a:ln w="25400" algn="ctr">
            <a:noFill/>
            <a:miter lim="800000"/>
            <a:headEnd/>
            <a:tailEnd type="none" w="lg" len="lg"/>
          </a:ln>
        </p:spPr>
      </p:pic>
    </p:spTree>
    <p:extLst>
      <p:ext uri="{BB962C8B-B14F-4D97-AF65-F5344CB8AC3E}">
        <p14:creationId xmlns:p14="http://schemas.microsoft.com/office/powerpoint/2010/main" val="3887912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990282"/>
          </a:xfrm>
        </p:spPr>
        <p:txBody>
          <a:bodyPr>
            <a:normAutofit fontScale="90000"/>
          </a:bodyPr>
          <a:lstStyle/>
          <a:p>
            <a:r>
              <a:rPr lang="en-MY" dirty="0"/>
              <a:t>Sequence Diagram – Interaction Operators</a:t>
            </a:r>
          </a:p>
        </p:txBody>
      </p:sp>
      <p:sp>
        <p:nvSpPr>
          <p:cNvPr id="3" name="Slide Number Placeholder 2"/>
          <p:cNvSpPr>
            <a:spLocks noGrp="1"/>
          </p:cNvSpPr>
          <p:nvPr>
            <p:ph type="sldNum" sz="quarter" idx="12"/>
          </p:nvPr>
        </p:nvSpPr>
        <p:spPr/>
        <p:txBody>
          <a:bodyPr/>
          <a:lstStyle/>
          <a:p>
            <a:fld id="{D56DE404-6126-42BF-A614-3D02FDE41F9B}" type="slidenum">
              <a:rPr lang="en-US" smtClean="0"/>
              <a:pPr/>
              <a:t>46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3531394"/>
              </p:ext>
            </p:extLst>
          </p:nvPr>
        </p:nvGraphicFramePr>
        <p:xfrm>
          <a:off x="457199" y="1397000"/>
          <a:ext cx="8440057" cy="4089400"/>
        </p:xfrm>
        <a:graphic>
          <a:graphicData uri="http://schemas.openxmlformats.org/drawingml/2006/table">
            <a:tbl>
              <a:tblPr firstRow="1" bandRow="1">
                <a:tableStyleId>{5C22544A-7EE6-4342-B048-85BDC9FD1C3A}</a:tableStyleId>
              </a:tblPr>
              <a:tblGrid>
                <a:gridCol w="1810832">
                  <a:extLst>
                    <a:ext uri="{9D8B030D-6E8A-4147-A177-3AD203B41FA5}">
                      <a16:colId xmlns:a16="http://schemas.microsoft.com/office/drawing/2014/main" val="20000"/>
                    </a:ext>
                  </a:extLst>
                </a:gridCol>
                <a:gridCol w="6629225">
                  <a:extLst>
                    <a:ext uri="{9D8B030D-6E8A-4147-A177-3AD203B41FA5}">
                      <a16:colId xmlns:a16="http://schemas.microsoft.com/office/drawing/2014/main" val="20001"/>
                    </a:ext>
                  </a:extLst>
                </a:gridCol>
              </a:tblGrid>
              <a:tr h="698190">
                <a:tc>
                  <a:txBody>
                    <a:bodyPr/>
                    <a:lstStyle/>
                    <a:p>
                      <a:r>
                        <a:rPr lang="en-MY" b="1" dirty="0">
                          <a:solidFill>
                            <a:schemeClr val="bg1"/>
                          </a:solidFill>
                        </a:rPr>
                        <a:t>Interaction Operator</a:t>
                      </a:r>
                    </a:p>
                  </a:txBody>
                  <a:tcPr/>
                </a:tc>
                <a:tc>
                  <a:txBody>
                    <a:bodyPr/>
                    <a:lstStyle/>
                    <a:p>
                      <a:r>
                        <a:rPr lang="en-MY" b="1" dirty="0">
                          <a:solidFill>
                            <a:schemeClr val="bg1"/>
                          </a:solidFill>
                        </a:rPr>
                        <a:t>Explanation</a:t>
                      </a:r>
                      <a:r>
                        <a:rPr lang="en-MY" b="1" baseline="0" dirty="0">
                          <a:solidFill>
                            <a:schemeClr val="bg1"/>
                          </a:solidFill>
                        </a:rPr>
                        <a:t> and Use</a:t>
                      </a:r>
                      <a:endParaRPr lang="en-MY" b="1" dirty="0">
                        <a:solidFill>
                          <a:schemeClr val="bg1"/>
                        </a:solidFill>
                      </a:endParaRPr>
                    </a:p>
                  </a:txBody>
                  <a:tcPr/>
                </a:tc>
                <a:extLst>
                  <a:ext uri="{0D108BD9-81ED-4DB2-BD59-A6C34878D82A}">
                    <a16:rowId xmlns:a16="http://schemas.microsoft.com/office/drawing/2014/main" val="10000"/>
                  </a:ext>
                </a:extLst>
              </a:tr>
              <a:tr h="997415">
                <a:tc>
                  <a:txBody>
                    <a:bodyPr/>
                    <a:lstStyle/>
                    <a:p>
                      <a:r>
                        <a:rPr lang="en-MY" b="0" dirty="0">
                          <a:solidFill>
                            <a:schemeClr val="tx1"/>
                          </a:solidFill>
                        </a:rPr>
                        <a:t>alt</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pPr>
                      <a:r>
                        <a:rPr kumimoji="0" lang="en-GB" sz="1800" b="0" i="0" u="none" strike="noStrike" cap="none" normalizeH="0" baseline="0" dirty="0">
                          <a:ln>
                            <a:noFill/>
                          </a:ln>
                          <a:solidFill>
                            <a:schemeClr val="tx1"/>
                          </a:solidFill>
                          <a:effectLst/>
                          <a:latin typeface="Arial" charset="0"/>
                          <a:cs typeface="Times New Roman" pitchFamily="18" charset="0"/>
                        </a:rPr>
                        <a:t>Alternatives represents alternative behaviours, each choice of behaviour being shown in a separate operand.  The operand whose interaction constraint is </a:t>
                      </a:r>
                      <a:r>
                        <a:rPr kumimoji="0" lang="en-GB" sz="1800" b="0" i="0" u="none" strike="noStrike" cap="none" normalizeH="0" baseline="0" dirty="0" err="1">
                          <a:ln>
                            <a:noFill/>
                          </a:ln>
                          <a:solidFill>
                            <a:schemeClr val="tx1"/>
                          </a:solidFill>
                          <a:effectLst/>
                          <a:latin typeface="Arial" charset="0"/>
                          <a:cs typeface="Times New Roman" pitchFamily="18" charset="0"/>
                        </a:rPr>
                        <a:t>evaluted</a:t>
                      </a:r>
                      <a:r>
                        <a:rPr kumimoji="0" lang="en-GB" sz="1800" b="0" i="0" u="none" strike="noStrike" cap="none" normalizeH="0" baseline="0" dirty="0">
                          <a:ln>
                            <a:noFill/>
                          </a:ln>
                          <a:solidFill>
                            <a:schemeClr val="tx1"/>
                          </a:solidFill>
                          <a:effectLst/>
                          <a:latin typeface="Arial" charset="0"/>
                          <a:cs typeface="Times New Roman" pitchFamily="18" charset="0"/>
                        </a:rPr>
                        <a:t> as true executes.  </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1"/>
                  </a:ext>
                </a:extLst>
              </a:tr>
              <a:tr h="698190">
                <a:tc>
                  <a:txBody>
                    <a:bodyPr/>
                    <a:lstStyle/>
                    <a:p>
                      <a:r>
                        <a:rPr lang="en-MY" b="0" dirty="0">
                          <a:solidFill>
                            <a:schemeClr val="tx1"/>
                          </a:solidFill>
                        </a:rPr>
                        <a:t>opt</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pPr>
                      <a:r>
                        <a:rPr kumimoji="0" lang="en-GB" sz="1800" b="0" i="0" u="none" strike="noStrike" cap="none" normalizeH="0" baseline="0" dirty="0">
                          <a:ln>
                            <a:noFill/>
                          </a:ln>
                          <a:solidFill>
                            <a:schemeClr val="tx1"/>
                          </a:solidFill>
                          <a:effectLst/>
                          <a:latin typeface="Arial" charset="0"/>
                          <a:cs typeface="Times New Roman" pitchFamily="18" charset="0"/>
                        </a:rPr>
                        <a:t>Option describes a single choice of operand that will only execute if its interaction </a:t>
                      </a:r>
                      <a:r>
                        <a:rPr kumimoji="0" lang="en-GB" sz="1800" b="0" i="0" u="none" strike="noStrike" cap="none" normalizeH="0" baseline="0" dirty="0" err="1">
                          <a:ln>
                            <a:noFill/>
                          </a:ln>
                          <a:solidFill>
                            <a:schemeClr val="tx1"/>
                          </a:solidFill>
                          <a:effectLst/>
                          <a:latin typeface="Arial" charset="0"/>
                          <a:cs typeface="Times New Roman" pitchFamily="18" charset="0"/>
                        </a:rPr>
                        <a:t>contraint</a:t>
                      </a:r>
                      <a:r>
                        <a:rPr kumimoji="0" lang="en-GB" sz="1800" b="0" i="0" u="none" strike="noStrike" cap="none" normalizeH="0" baseline="0" dirty="0">
                          <a:ln>
                            <a:noFill/>
                          </a:ln>
                          <a:solidFill>
                            <a:schemeClr val="tx1"/>
                          </a:solidFill>
                          <a:effectLst/>
                          <a:latin typeface="Arial" charset="0"/>
                          <a:cs typeface="Times New Roman" pitchFamily="18" charset="0"/>
                        </a:rPr>
                        <a:t> evaluates as true.</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2"/>
                  </a:ext>
                </a:extLst>
              </a:tr>
              <a:tr h="698190">
                <a:tc>
                  <a:txBody>
                    <a:bodyPr/>
                    <a:lstStyle/>
                    <a:p>
                      <a:r>
                        <a:rPr lang="en-MY" b="0" dirty="0">
                          <a:solidFill>
                            <a:schemeClr val="tx1"/>
                          </a:solidFill>
                        </a:rPr>
                        <a:t>break</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pPr>
                      <a:r>
                        <a:rPr kumimoji="0" lang="en-GB" sz="1800" b="0" i="0" u="none" strike="noStrike" cap="none" normalizeH="0" baseline="0" dirty="0">
                          <a:ln>
                            <a:noFill/>
                          </a:ln>
                          <a:solidFill>
                            <a:schemeClr val="tx1"/>
                          </a:solidFill>
                          <a:effectLst/>
                          <a:latin typeface="Arial" charset="0"/>
                          <a:cs typeface="Times New Roman" pitchFamily="18" charset="0"/>
                        </a:rPr>
                        <a:t>Break indicates that the combined fragment is performed instead of the remainder of the enclosing interaction fragment.</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3"/>
                  </a:ext>
                </a:extLst>
              </a:tr>
              <a:tr h="997415">
                <a:tc>
                  <a:txBody>
                    <a:bodyPr/>
                    <a:lstStyle/>
                    <a:p>
                      <a:r>
                        <a:rPr lang="en-MY" b="0" dirty="0">
                          <a:solidFill>
                            <a:schemeClr val="tx1"/>
                          </a:solidFill>
                        </a:rPr>
                        <a:t>loop </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pPr>
                      <a:r>
                        <a:rPr kumimoji="0" lang="en-GB" sz="1800" b="0" i="0" u="none" strike="noStrike" cap="none" normalizeH="0" baseline="0" dirty="0">
                          <a:ln>
                            <a:noFill/>
                          </a:ln>
                          <a:solidFill>
                            <a:schemeClr val="tx1"/>
                          </a:solidFill>
                          <a:effectLst/>
                          <a:latin typeface="Arial" charset="0"/>
                          <a:cs typeface="Times New Roman" pitchFamily="18" charset="0"/>
                        </a:rPr>
                        <a:t>Loop is used to indicate an operand that is repeated a number times until the interaction constraint for the loop is no longer true.</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8619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543800" cy="990282"/>
          </a:xfrm>
        </p:spPr>
        <p:txBody>
          <a:bodyPr>
            <a:normAutofit fontScale="90000"/>
          </a:bodyPr>
          <a:lstStyle/>
          <a:p>
            <a:r>
              <a:rPr lang="en-MY" dirty="0"/>
              <a:t>Sequence Diagram – Interaction Operators</a:t>
            </a:r>
          </a:p>
        </p:txBody>
      </p:sp>
      <p:sp>
        <p:nvSpPr>
          <p:cNvPr id="3" name="Slide Number Placeholder 2"/>
          <p:cNvSpPr>
            <a:spLocks noGrp="1"/>
          </p:cNvSpPr>
          <p:nvPr>
            <p:ph type="sldNum" sz="quarter" idx="12"/>
          </p:nvPr>
        </p:nvSpPr>
        <p:spPr/>
        <p:txBody>
          <a:bodyPr/>
          <a:lstStyle/>
          <a:p>
            <a:fld id="{D56DE404-6126-42BF-A614-3D02FDE41F9B}" type="slidenum">
              <a:rPr lang="en-US" smtClean="0"/>
              <a:pPr/>
              <a:t>47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07336170"/>
              </p:ext>
            </p:extLst>
          </p:nvPr>
        </p:nvGraphicFramePr>
        <p:xfrm>
          <a:off x="457199" y="1397000"/>
          <a:ext cx="8440057" cy="4302760"/>
        </p:xfrm>
        <a:graphic>
          <a:graphicData uri="http://schemas.openxmlformats.org/drawingml/2006/table">
            <a:tbl>
              <a:tblPr firstRow="1" bandRow="1">
                <a:tableStyleId>{5C22544A-7EE6-4342-B048-85BDC9FD1C3A}</a:tableStyleId>
              </a:tblPr>
              <a:tblGrid>
                <a:gridCol w="1810832">
                  <a:extLst>
                    <a:ext uri="{9D8B030D-6E8A-4147-A177-3AD203B41FA5}">
                      <a16:colId xmlns:a16="http://schemas.microsoft.com/office/drawing/2014/main" val="20000"/>
                    </a:ext>
                  </a:extLst>
                </a:gridCol>
                <a:gridCol w="6629225">
                  <a:extLst>
                    <a:ext uri="{9D8B030D-6E8A-4147-A177-3AD203B41FA5}">
                      <a16:colId xmlns:a16="http://schemas.microsoft.com/office/drawing/2014/main" val="20001"/>
                    </a:ext>
                  </a:extLst>
                </a:gridCol>
              </a:tblGrid>
              <a:tr h="370840">
                <a:tc>
                  <a:txBody>
                    <a:bodyPr/>
                    <a:lstStyle/>
                    <a:p>
                      <a:r>
                        <a:rPr lang="en-MY" b="1" dirty="0">
                          <a:solidFill>
                            <a:schemeClr val="bg1"/>
                          </a:solidFill>
                        </a:rPr>
                        <a:t>Interaction Operator</a:t>
                      </a:r>
                    </a:p>
                  </a:txBody>
                  <a:tcPr/>
                </a:tc>
                <a:tc>
                  <a:txBody>
                    <a:bodyPr/>
                    <a:lstStyle/>
                    <a:p>
                      <a:r>
                        <a:rPr lang="en-MY" b="1" dirty="0">
                          <a:solidFill>
                            <a:schemeClr val="bg1"/>
                          </a:solidFill>
                        </a:rPr>
                        <a:t>Explanation</a:t>
                      </a:r>
                      <a:r>
                        <a:rPr lang="en-MY" b="1" baseline="0" dirty="0">
                          <a:solidFill>
                            <a:schemeClr val="bg1"/>
                          </a:solidFill>
                        </a:rPr>
                        <a:t> and Use</a:t>
                      </a:r>
                      <a:endParaRPr lang="en-MY" b="1" dirty="0">
                        <a:solidFill>
                          <a:schemeClr val="bg1"/>
                        </a:solidFill>
                      </a:endParaRPr>
                    </a:p>
                  </a:txBody>
                  <a:tcPr/>
                </a:tc>
                <a:extLst>
                  <a:ext uri="{0D108BD9-81ED-4DB2-BD59-A6C34878D82A}">
                    <a16:rowId xmlns:a16="http://schemas.microsoft.com/office/drawing/2014/main" val="10000"/>
                  </a:ext>
                </a:extLst>
              </a:tr>
              <a:tr h="370840">
                <a:tc>
                  <a:txBody>
                    <a:bodyPr/>
                    <a:lstStyle/>
                    <a:p>
                      <a:r>
                        <a:rPr lang="en-MY" b="0" dirty="0">
                          <a:solidFill>
                            <a:schemeClr val="tx1"/>
                          </a:solidFill>
                        </a:rPr>
                        <a:t>par </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pPr>
                      <a:r>
                        <a:rPr kumimoji="0" lang="en-GB" sz="1800" b="0" i="0" u="none" strike="noStrike" cap="none" normalizeH="0" baseline="0" dirty="0">
                          <a:ln>
                            <a:noFill/>
                          </a:ln>
                          <a:solidFill>
                            <a:schemeClr val="tx1"/>
                          </a:solidFill>
                          <a:effectLst/>
                          <a:latin typeface="Arial" charset="0"/>
                          <a:cs typeface="Times New Roman" pitchFamily="18" charset="0"/>
                        </a:rPr>
                        <a:t>Parallel indicates that the execution operands in the combined fragment may be merged in any sequence once the event sequence in each operand is preserved.</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1"/>
                  </a:ext>
                </a:extLst>
              </a:tr>
              <a:tr h="370840">
                <a:tc>
                  <a:txBody>
                    <a:bodyPr/>
                    <a:lstStyle/>
                    <a:p>
                      <a:r>
                        <a:rPr lang="en-MY" b="0" dirty="0" err="1">
                          <a:solidFill>
                            <a:schemeClr val="tx1"/>
                          </a:solidFill>
                        </a:rPr>
                        <a:t>seq</a:t>
                      </a:r>
                      <a:r>
                        <a:rPr lang="en-MY" b="0" dirty="0">
                          <a:solidFill>
                            <a:schemeClr val="tx1"/>
                          </a:solidFill>
                        </a:rPr>
                        <a:t> </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pPr>
                      <a:r>
                        <a:rPr kumimoji="0" lang="en-GB" sz="1800" b="0" i="0" u="none" strike="noStrike" cap="none" normalizeH="0" baseline="0" dirty="0">
                          <a:ln>
                            <a:noFill/>
                          </a:ln>
                          <a:solidFill>
                            <a:schemeClr val="tx1"/>
                          </a:solidFill>
                          <a:effectLst/>
                          <a:latin typeface="Arial" charset="0"/>
                          <a:cs typeface="Times New Roman" pitchFamily="18" charset="0"/>
                        </a:rPr>
                        <a:t>Weak Sequencing results in the ordering of each operand being maintained but event occurrence from different operands on different lifelines may occur in any order.  The order of event occurrences on common operands is the same as the order of the operands.</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2"/>
                  </a:ext>
                </a:extLst>
              </a:tr>
              <a:tr h="370840">
                <a:tc>
                  <a:txBody>
                    <a:bodyPr/>
                    <a:lstStyle/>
                    <a:p>
                      <a:r>
                        <a:rPr lang="en-MY" b="0" dirty="0" err="1">
                          <a:solidFill>
                            <a:schemeClr val="tx1"/>
                          </a:solidFill>
                        </a:rPr>
                        <a:t>neg</a:t>
                      </a:r>
                      <a:endParaRPr lang="en-MY" b="0" dirty="0">
                        <a:solidFill>
                          <a:schemeClr val="tx1"/>
                        </a:solidFill>
                      </a:endParaRP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defRPr/>
                      </a:pPr>
                      <a:r>
                        <a:rPr kumimoji="0" lang="en-GB" sz="1800" b="0" i="0" u="none" strike="noStrike" cap="none" normalizeH="0" baseline="0" dirty="0">
                          <a:ln>
                            <a:noFill/>
                          </a:ln>
                          <a:solidFill>
                            <a:schemeClr val="tx1"/>
                          </a:solidFill>
                          <a:effectLst/>
                          <a:latin typeface="Arial" charset="0"/>
                          <a:cs typeface="Times New Roman" pitchFamily="18" charset="0"/>
                        </a:rPr>
                        <a:t>Negative describes an operand that is invalid.</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3"/>
                  </a:ext>
                </a:extLst>
              </a:tr>
              <a:tr h="370840">
                <a:tc>
                  <a:txBody>
                    <a:bodyPr/>
                    <a:lstStyle/>
                    <a:p>
                      <a:r>
                        <a:rPr lang="en-MY" b="0" dirty="0">
                          <a:solidFill>
                            <a:schemeClr val="tx1"/>
                          </a:solidFill>
                        </a:rPr>
                        <a:t>critical</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defRPr/>
                      </a:pPr>
                      <a:r>
                        <a:rPr kumimoji="0" lang="en-GB" sz="1800" b="0" i="0" u="none" strike="noStrike" cap="none" normalizeH="0" baseline="0" dirty="0">
                          <a:ln>
                            <a:noFill/>
                          </a:ln>
                          <a:solidFill>
                            <a:schemeClr val="tx1"/>
                          </a:solidFill>
                          <a:effectLst/>
                          <a:latin typeface="Arial" charset="0"/>
                          <a:cs typeface="Times New Roman" pitchFamily="18" charset="0"/>
                        </a:rPr>
                        <a:t>Critical Region imposes a constraint on the operand that none of its event occurrences on the lifelines in the region can be interleaved.</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789244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990282"/>
          </a:xfrm>
        </p:spPr>
        <p:txBody>
          <a:bodyPr>
            <a:normAutofit fontScale="90000"/>
          </a:bodyPr>
          <a:lstStyle/>
          <a:p>
            <a:r>
              <a:rPr lang="en-MY" dirty="0"/>
              <a:t>Sequence Diagram – Interaction Operators</a:t>
            </a:r>
          </a:p>
        </p:txBody>
      </p:sp>
      <p:sp>
        <p:nvSpPr>
          <p:cNvPr id="3" name="Slide Number Placeholder 2"/>
          <p:cNvSpPr>
            <a:spLocks noGrp="1"/>
          </p:cNvSpPr>
          <p:nvPr>
            <p:ph type="sldNum" sz="quarter" idx="12"/>
          </p:nvPr>
        </p:nvSpPr>
        <p:spPr/>
        <p:txBody>
          <a:bodyPr/>
          <a:lstStyle/>
          <a:p>
            <a:fld id="{D56DE404-6126-42BF-A614-3D02FDE41F9B}" type="slidenum">
              <a:rPr lang="en-US" smtClean="0"/>
              <a:pPr/>
              <a:t>48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56707579"/>
              </p:ext>
            </p:extLst>
          </p:nvPr>
        </p:nvGraphicFramePr>
        <p:xfrm>
          <a:off x="457199" y="1397000"/>
          <a:ext cx="8440057" cy="3474720"/>
        </p:xfrm>
        <a:graphic>
          <a:graphicData uri="http://schemas.openxmlformats.org/drawingml/2006/table">
            <a:tbl>
              <a:tblPr firstRow="1" bandRow="1">
                <a:tableStyleId>{5C22544A-7EE6-4342-B048-85BDC9FD1C3A}</a:tableStyleId>
              </a:tblPr>
              <a:tblGrid>
                <a:gridCol w="1810832">
                  <a:extLst>
                    <a:ext uri="{9D8B030D-6E8A-4147-A177-3AD203B41FA5}">
                      <a16:colId xmlns:a16="http://schemas.microsoft.com/office/drawing/2014/main" val="20000"/>
                    </a:ext>
                  </a:extLst>
                </a:gridCol>
                <a:gridCol w="6629225">
                  <a:extLst>
                    <a:ext uri="{9D8B030D-6E8A-4147-A177-3AD203B41FA5}">
                      <a16:colId xmlns:a16="http://schemas.microsoft.com/office/drawing/2014/main" val="20001"/>
                    </a:ext>
                  </a:extLst>
                </a:gridCol>
              </a:tblGrid>
              <a:tr h="370840">
                <a:tc>
                  <a:txBody>
                    <a:bodyPr/>
                    <a:lstStyle/>
                    <a:p>
                      <a:r>
                        <a:rPr lang="en-MY" b="1" dirty="0">
                          <a:solidFill>
                            <a:schemeClr val="bg1"/>
                          </a:solidFill>
                        </a:rPr>
                        <a:t>Interaction Operator</a:t>
                      </a:r>
                    </a:p>
                  </a:txBody>
                  <a:tcPr/>
                </a:tc>
                <a:tc>
                  <a:txBody>
                    <a:bodyPr/>
                    <a:lstStyle/>
                    <a:p>
                      <a:r>
                        <a:rPr lang="en-MY" b="1" dirty="0">
                          <a:solidFill>
                            <a:schemeClr val="bg1"/>
                          </a:solidFill>
                        </a:rPr>
                        <a:t>Explanation</a:t>
                      </a:r>
                      <a:r>
                        <a:rPr lang="en-MY" b="1" baseline="0" dirty="0">
                          <a:solidFill>
                            <a:schemeClr val="bg1"/>
                          </a:solidFill>
                        </a:rPr>
                        <a:t> and Use</a:t>
                      </a:r>
                      <a:endParaRPr lang="en-MY" b="1" dirty="0">
                        <a:solidFill>
                          <a:schemeClr val="bg1"/>
                        </a:solidFill>
                      </a:endParaRPr>
                    </a:p>
                  </a:txBody>
                  <a:tcPr/>
                </a:tc>
                <a:extLst>
                  <a:ext uri="{0D108BD9-81ED-4DB2-BD59-A6C34878D82A}">
                    <a16:rowId xmlns:a16="http://schemas.microsoft.com/office/drawing/2014/main" val="10000"/>
                  </a:ext>
                </a:extLst>
              </a:tr>
              <a:tr h="370840">
                <a:tc>
                  <a:txBody>
                    <a:bodyPr/>
                    <a:lstStyle/>
                    <a:p>
                      <a:r>
                        <a:rPr lang="en-MY" b="0" dirty="0">
                          <a:solidFill>
                            <a:schemeClr val="tx1"/>
                          </a:solidFill>
                        </a:rPr>
                        <a:t>ignore</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pPr>
                      <a:r>
                        <a:rPr kumimoji="0" lang="en-GB" sz="1800" b="0" i="0" u="none" strike="noStrike" cap="none" normalizeH="0" baseline="0" dirty="0">
                          <a:ln>
                            <a:noFill/>
                          </a:ln>
                          <a:solidFill>
                            <a:schemeClr val="tx1"/>
                          </a:solidFill>
                          <a:effectLst/>
                          <a:latin typeface="Arial" charset="0"/>
                          <a:cs typeface="Times New Roman" pitchFamily="18" charset="0"/>
                        </a:rPr>
                        <a:t>Ignore indicates the message types, specified as parameters, that should be ignored in the interaction. </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1"/>
                  </a:ext>
                </a:extLst>
              </a:tr>
              <a:tr h="370840">
                <a:tc>
                  <a:txBody>
                    <a:bodyPr/>
                    <a:lstStyle/>
                    <a:p>
                      <a:r>
                        <a:rPr lang="en-MY" b="0" dirty="0">
                          <a:solidFill>
                            <a:schemeClr val="tx1"/>
                          </a:solidFill>
                        </a:rPr>
                        <a:t>consider</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pPr>
                      <a:r>
                        <a:rPr kumimoji="0" lang="en-GB" sz="1800" b="0" i="0" u="none" strike="noStrike" cap="none" normalizeH="0" baseline="0" dirty="0">
                          <a:ln>
                            <a:noFill/>
                          </a:ln>
                          <a:solidFill>
                            <a:schemeClr val="tx1"/>
                          </a:solidFill>
                          <a:effectLst/>
                          <a:latin typeface="Arial" charset="0"/>
                          <a:cs typeface="Times New Roman" pitchFamily="18" charset="0"/>
                        </a:rPr>
                        <a:t>Consider states which messages should be consider in the interaction.  This is equivalent to stating that all others should be ignored.</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2"/>
                  </a:ext>
                </a:extLst>
              </a:tr>
              <a:tr h="370840">
                <a:tc>
                  <a:txBody>
                    <a:bodyPr/>
                    <a:lstStyle/>
                    <a:p>
                      <a:r>
                        <a:rPr lang="en-MY" b="0" dirty="0">
                          <a:solidFill>
                            <a:schemeClr val="tx1"/>
                          </a:solidFill>
                        </a:rPr>
                        <a:t>assert</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pPr>
                      <a:r>
                        <a:rPr kumimoji="0" lang="en-GB" sz="1800" b="0" i="0" u="none" strike="noStrike" cap="none" normalizeH="0" baseline="0" dirty="0">
                          <a:ln>
                            <a:noFill/>
                          </a:ln>
                          <a:solidFill>
                            <a:schemeClr val="tx1"/>
                          </a:solidFill>
                          <a:effectLst/>
                          <a:latin typeface="Arial" charset="0"/>
                          <a:cs typeface="Times New Roman" pitchFamily="18" charset="0"/>
                        </a:rPr>
                        <a:t>Assertion  states that the sequence of messaging in the operand is the only valid continuation.</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3"/>
                  </a:ext>
                </a:extLst>
              </a:tr>
              <a:tr h="370840">
                <a:tc>
                  <a:txBody>
                    <a:bodyPr/>
                    <a:lstStyle/>
                    <a:p>
                      <a:r>
                        <a:rPr lang="en-MY" b="0" dirty="0">
                          <a:solidFill>
                            <a:schemeClr val="tx1"/>
                          </a:solidFill>
                        </a:rPr>
                        <a:t>strict</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114800" algn="r"/>
                        </a:tabLst>
                      </a:pPr>
                      <a:r>
                        <a:rPr kumimoji="0" lang="en-GB" sz="1800" b="0" i="0" u="none" strike="noStrike" cap="none" normalizeH="0" baseline="0" dirty="0">
                          <a:ln>
                            <a:noFill/>
                          </a:ln>
                          <a:solidFill>
                            <a:schemeClr val="tx1"/>
                          </a:solidFill>
                          <a:effectLst/>
                          <a:latin typeface="Arial" charset="0"/>
                          <a:cs typeface="Times New Roman" pitchFamily="18" charset="0"/>
                        </a:rPr>
                        <a:t>Strict Sequencing imposes a strict sequence on execution of the operands but does not apply to nested  fragments.</a:t>
                      </a:r>
                      <a:endParaRPr kumimoji="0" lang="en-GB" sz="1800" b="0" i="0" u="none" strike="noStrike" cap="none" normalizeH="0" baseline="0" dirty="0">
                        <a:ln>
                          <a:noFill/>
                        </a:ln>
                        <a:solidFill>
                          <a:schemeClr val="tx1"/>
                        </a:solidFill>
                        <a:effectLst/>
                        <a:latin typeface="Arial"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95332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MY" dirty="0"/>
              <a:t>Sequence Diagram – Handling Complexity</a:t>
            </a:r>
          </a:p>
        </p:txBody>
      </p:sp>
      <p:sp>
        <p:nvSpPr>
          <p:cNvPr id="5" name="Content Placeholder 4"/>
          <p:cNvSpPr>
            <a:spLocks noGrp="1"/>
          </p:cNvSpPr>
          <p:nvPr>
            <p:ph idx="1"/>
          </p:nvPr>
        </p:nvSpPr>
        <p:spPr/>
        <p:txBody>
          <a:bodyPr/>
          <a:lstStyle/>
          <a:p>
            <a:r>
              <a:rPr lang="en-GB" sz="2800" dirty="0"/>
              <a:t>Complex interactions can be modelled using various different techniques</a:t>
            </a:r>
          </a:p>
          <a:p>
            <a:pPr marL="457200" lvl="1" indent="0">
              <a:buNone/>
            </a:pPr>
            <a:r>
              <a:rPr lang="en-GB" dirty="0"/>
              <a:t>1. Interaction fragments</a:t>
            </a:r>
          </a:p>
          <a:p>
            <a:pPr marL="457200" lvl="1" indent="0">
              <a:buNone/>
            </a:pPr>
            <a:r>
              <a:rPr lang="en-GB" dirty="0"/>
              <a:t>2. Lifelines for subsystems or groups of objects</a:t>
            </a:r>
          </a:p>
          <a:p>
            <a:pPr marL="457200" lvl="1" indent="0">
              <a:buNone/>
            </a:pPr>
            <a:r>
              <a:rPr lang="en-GB" dirty="0"/>
              <a:t>3. Continuations</a:t>
            </a:r>
          </a:p>
          <a:p>
            <a:pPr marL="457200" lvl="1" indent="0">
              <a:buNone/>
            </a:pPr>
            <a:r>
              <a:rPr lang="en-GB" dirty="0"/>
              <a:t>4. Interaction Overview Diagrams {self research &amp; reading} </a:t>
            </a:r>
            <a:endParaRPr lang="en-US" dirty="0"/>
          </a:p>
        </p:txBody>
      </p:sp>
      <p:sp>
        <p:nvSpPr>
          <p:cNvPr id="3" name="Slide Number Placeholder 2"/>
          <p:cNvSpPr>
            <a:spLocks noGrp="1"/>
          </p:cNvSpPr>
          <p:nvPr>
            <p:ph type="sldNum" sz="quarter" idx="12"/>
          </p:nvPr>
        </p:nvSpPr>
        <p:spPr/>
        <p:txBody>
          <a:bodyPr/>
          <a:lstStyle/>
          <a:p>
            <a:fld id="{D56DE404-6126-42BF-A614-3D02FDE41F9B}" type="slidenum">
              <a:rPr lang="en-US" smtClean="0"/>
              <a:pPr/>
              <a:t>49</a:t>
            </a:fld>
            <a:endParaRPr lang="en-US" dirty="0"/>
          </a:p>
        </p:txBody>
      </p:sp>
    </p:spTree>
    <p:extLst>
      <p:ext uri="{BB962C8B-B14F-4D97-AF65-F5344CB8AC3E}">
        <p14:creationId xmlns:p14="http://schemas.microsoft.com/office/powerpoint/2010/main" val="1046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0599" y="317500"/>
            <a:ext cx="7967663" cy="762000"/>
          </a:xfrm>
          <a:noFill/>
        </p:spPr>
        <p:txBody>
          <a:bodyPr>
            <a:noAutofit/>
          </a:bodyPr>
          <a:lstStyle/>
          <a:p>
            <a:pPr>
              <a:lnSpc>
                <a:spcPct val="110000"/>
              </a:lnSpc>
            </a:pPr>
            <a:r>
              <a:rPr kumimoji="0" lang="en-US" altLang="en-US" sz="3200" dirty="0"/>
              <a:t>Requirements specification &amp; documentation: outline</a:t>
            </a:r>
          </a:p>
        </p:txBody>
      </p:sp>
      <p:sp>
        <p:nvSpPr>
          <p:cNvPr id="27651" name="Rectangle 3"/>
          <p:cNvSpPr>
            <a:spLocks noGrp="1" noChangeArrowheads="1"/>
          </p:cNvSpPr>
          <p:nvPr>
            <p:ph idx="1"/>
          </p:nvPr>
        </p:nvSpPr>
        <p:spPr>
          <a:xfrm>
            <a:off x="214313" y="957263"/>
            <a:ext cx="8812212" cy="5900737"/>
          </a:xfrm>
          <a:noFill/>
        </p:spPr>
        <p:txBody>
          <a:bodyPr>
            <a:normAutofit/>
          </a:bodyPr>
          <a:lstStyle/>
          <a:p>
            <a:pPr>
              <a:spcBef>
                <a:spcPts val="300"/>
              </a:spcBef>
            </a:pPr>
            <a:r>
              <a:rPr kumimoji="0" lang="en-US" altLang="en-US" dirty="0">
                <a:solidFill>
                  <a:srgbClr val="FF0000"/>
                </a:solidFill>
                <a:effectLst>
                  <a:outerShdw blurRad="38100" dist="38100" dir="2700000" algn="tl">
                    <a:srgbClr val="000000">
                      <a:alpha val="43137"/>
                    </a:srgbClr>
                  </a:outerShdw>
                </a:effectLst>
              </a:rPr>
              <a:t>Types of Specification </a:t>
            </a:r>
          </a:p>
          <a:p>
            <a:pPr>
              <a:spcBef>
                <a:spcPts val="300"/>
              </a:spcBef>
            </a:pPr>
            <a:r>
              <a:rPr lang="en-US" altLang="en-US" dirty="0"/>
              <a:t>Notation for Requirements Specification </a:t>
            </a:r>
          </a:p>
          <a:p>
            <a:pPr>
              <a:spcBef>
                <a:spcPts val="300"/>
              </a:spcBef>
            </a:pPr>
            <a:r>
              <a:rPr lang="en-US" altLang="en-US" dirty="0"/>
              <a:t>	Free documentation in unrestricted natural language </a:t>
            </a:r>
          </a:p>
          <a:p>
            <a:pPr>
              <a:lnSpc>
                <a:spcPct val="130000"/>
              </a:lnSpc>
              <a:spcBef>
                <a:spcPts val="300"/>
              </a:spcBef>
            </a:pPr>
            <a:r>
              <a:rPr lang="en-US" altLang="en-US" dirty="0"/>
              <a:t>	Disciplined documentation in structured natural language</a:t>
            </a:r>
          </a:p>
          <a:p>
            <a:pPr lvl="3">
              <a:spcBef>
                <a:spcPts val="200"/>
              </a:spcBef>
            </a:pPr>
            <a:r>
              <a:rPr lang="en-US" altLang="en-US" dirty="0"/>
              <a:t>Local rules on writing statements</a:t>
            </a:r>
          </a:p>
          <a:p>
            <a:pPr lvl="3">
              <a:spcBef>
                <a:spcPts val="200"/>
              </a:spcBef>
            </a:pPr>
            <a:r>
              <a:rPr lang="en-US" altLang="en-US" dirty="0"/>
              <a:t>Global rules on organizing the Requirements Document</a:t>
            </a:r>
          </a:p>
          <a:p>
            <a:pPr>
              <a:lnSpc>
                <a:spcPct val="130000"/>
              </a:lnSpc>
              <a:spcBef>
                <a:spcPts val="300"/>
              </a:spcBef>
            </a:pPr>
            <a:r>
              <a:rPr lang="en-US" altLang="en-US" dirty="0"/>
              <a:t>	Use of diagrammatic notations</a:t>
            </a:r>
          </a:p>
          <a:p>
            <a:pPr>
              <a:lnSpc>
                <a:spcPct val="130000"/>
              </a:lnSpc>
              <a:spcBef>
                <a:spcPts val="300"/>
              </a:spcBef>
            </a:pPr>
            <a:r>
              <a:rPr lang="en-US" altLang="en-US" dirty="0"/>
              <a:t>	Formal Specification </a:t>
            </a:r>
          </a:p>
          <a:p>
            <a:pPr lvl="3">
              <a:spcBef>
                <a:spcPts val="200"/>
              </a:spcBef>
            </a:pPr>
            <a:r>
              <a:rPr lang="en-US" altLang="en-US" dirty="0"/>
              <a:t>Algebraic approach </a:t>
            </a:r>
          </a:p>
          <a:p>
            <a:pPr lvl="3">
              <a:spcBef>
                <a:spcPts val="200"/>
              </a:spcBef>
            </a:pPr>
            <a:r>
              <a:rPr lang="en-US" altLang="en-US" dirty="0"/>
              <a:t>Model-based approach  </a:t>
            </a:r>
          </a:p>
          <a:p>
            <a:pPr>
              <a:spcBef>
                <a:spcPts val="300"/>
              </a:spcBef>
            </a:pPr>
            <a:endParaRPr kumimoji="0" lang="en-US" altLang="en-US" dirty="0"/>
          </a:p>
          <a:p>
            <a:pPr>
              <a:spcBef>
                <a:spcPts val="300"/>
              </a:spcBef>
            </a:pPr>
            <a:r>
              <a:rPr lang="en-US" altLang="en-US" dirty="0"/>
              <a:t>Beyond Functional Requirements</a:t>
            </a:r>
          </a:p>
          <a:p>
            <a:pPr lvl="3">
              <a:spcBef>
                <a:spcPts val="200"/>
              </a:spcBef>
            </a:pPr>
            <a:r>
              <a:rPr lang="en-US" altLang="en-US" dirty="0"/>
              <a:t>Specifying quality requirements </a:t>
            </a:r>
          </a:p>
          <a:p>
            <a:pPr lvl="3">
              <a:spcBef>
                <a:spcPts val="200"/>
              </a:spcBef>
            </a:pPr>
            <a:r>
              <a:rPr lang="en-US" altLang="en-US" dirty="0"/>
              <a:t>Quality attributes trade-off 	</a:t>
            </a:r>
          </a:p>
          <a:p>
            <a:pPr>
              <a:spcBef>
                <a:spcPts val="300"/>
              </a:spcBef>
            </a:pPr>
            <a:r>
              <a:rPr lang="en-US" altLang="en-US" dirty="0"/>
              <a:t>Guidelines for Writing Excellent Requirements  </a:t>
            </a:r>
          </a:p>
          <a:p>
            <a:pPr marL="274320" lvl="1" indent="0">
              <a:spcBef>
                <a:spcPts val="200"/>
              </a:spcBef>
              <a:buNone/>
            </a:pPr>
            <a:endParaRPr kumimoji="0" lang="en-US" altLang="en-US" sz="2000" dirty="0"/>
          </a:p>
        </p:txBody>
      </p:sp>
      <p:pic>
        <p:nvPicPr>
          <p:cNvPr id="2765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71438"/>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5" name="Oval 17"/>
          <p:cNvSpPr>
            <a:spLocks noChangeArrowheads="1"/>
          </p:cNvSpPr>
          <p:nvPr/>
        </p:nvSpPr>
        <p:spPr bwMode="auto">
          <a:xfrm>
            <a:off x="29199" y="838200"/>
            <a:ext cx="4619002" cy="6429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5114" y="5410200"/>
            <a:ext cx="898525"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5</a:t>
            </a:fld>
            <a:endParaRPr lang="en-MY"/>
          </a:p>
        </p:txBody>
      </p:sp>
    </p:spTree>
    <p:extLst>
      <p:ext uri="{BB962C8B-B14F-4D97-AF65-F5344CB8AC3E}">
        <p14:creationId xmlns:p14="http://schemas.microsoft.com/office/powerpoint/2010/main" val="229238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6172200" cy="1066482"/>
          </a:xfrm>
        </p:spPr>
        <p:txBody>
          <a:bodyPr>
            <a:normAutofit fontScale="90000"/>
          </a:bodyPr>
          <a:lstStyle/>
          <a:p>
            <a:r>
              <a:rPr lang="en-MY" dirty="0"/>
              <a:t>Sequence Diagram – Handling Complexity</a:t>
            </a:r>
          </a:p>
        </p:txBody>
      </p:sp>
      <p:sp>
        <p:nvSpPr>
          <p:cNvPr id="4" name="Slide Number Placeholder 3"/>
          <p:cNvSpPr>
            <a:spLocks noGrp="1"/>
          </p:cNvSpPr>
          <p:nvPr>
            <p:ph type="sldNum" sz="quarter" idx="12"/>
          </p:nvPr>
        </p:nvSpPr>
        <p:spPr/>
        <p:txBody>
          <a:bodyPr/>
          <a:lstStyle/>
          <a:p>
            <a:fld id="{305CB61D-FC35-42B4-91C9-278C4754DF0C}" type="slidenum">
              <a:rPr lang="en-US" smtClean="0"/>
              <a:pPr/>
              <a:t>50</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73" r="1"/>
          <a:stretch/>
        </p:blipFill>
        <p:spPr>
          <a:xfrm>
            <a:off x="609600" y="1499726"/>
            <a:ext cx="7924799" cy="5205874"/>
          </a:xfrm>
          <a:prstGeom prst="rect">
            <a:avLst/>
          </a:prstGeom>
        </p:spPr>
      </p:pic>
      <p:sp>
        <p:nvSpPr>
          <p:cNvPr id="6" name="Rectangle 5"/>
          <p:cNvSpPr/>
          <p:nvPr/>
        </p:nvSpPr>
        <p:spPr>
          <a:xfrm>
            <a:off x="533400" y="1284283"/>
            <a:ext cx="3228109" cy="430887"/>
          </a:xfrm>
          <a:prstGeom prst="rect">
            <a:avLst/>
          </a:prstGeom>
        </p:spPr>
        <p:txBody>
          <a:bodyPr wrap="square">
            <a:spAutoFit/>
          </a:bodyPr>
          <a:lstStyle/>
          <a:p>
            <a:r>
              <a:rPr lang="en-GB" sz="2200" dirty="0"/>
              <a:t>1. Interaction fragments</a:t>
            </a:r>
            <a:endParaRPr lang="en-MY" sz="2200" dirty="0"/>
          </a:p>
        </p:txBody>
      </p:sp>
    </p:spTree>
    <p:extLst>
      <p:ext uri="{BB962C8B-B14F-4D97-AF65-F5344CB8AC3E}">
        <p14:creationId xmlns:p14="http://schemas.microsoft.com/office/powerpoint/2010/main" val="769642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6781800" cy="855126"/>
          </a:xfrm>
        </p:spPr>
        <p:txBody>
          <a:bodyPr>
            <a:normAutofit fontScale="90000"/>
          </a:bodyPr>
          <a:lstStyle/>
          <a:p>
            <a:r>
              <a:rPr lang="en-MY" dirty="0"/>
              <a:t>Sequence Diagram – Handling Complexity</a:t>
            </a:r>
          </a:p>
        </p:txBody>
      </p:sp>
      <p:sp>
        <p:nvSpPr>
          <p:cNvPr id="4" name="Slide Number Placeholder 3"/>
          <p:cNvSpPr>
            <a:spLocks noGrp="1"/>
          </p:cNvSpPr>
          <p:nvPr>
            <p:ph type="sldNum" sz="quarter" idx="12"/>
          </p:nvPr>
        </p:nvSpPr>
        <p:spPr/>
        <p:txBody>
          <a:bodyPr/>
          <a:lstStyle/>
          <a:p>
            <a:fld id="{305CB61D-FC35-42B4-91C9-278C4754DF0C}" type="slidenum">
              <a:rPr lang="en-US" smtClean="0"/>
              <a:pPr/>
              <a:t>51</a:t>
            </a:fld>
            <a:endParaRPr lang="en-US" dirty="0"/>
          </a:p>
        </p:txBody>
      </p:sp>
      <p:sp>
        <p:nvSpPr>
          <p:cNvPr id="7" name="Rectangle 6"/>
          <p:cNvSpPr/>
          <p:nvPr/>
        </p:nvSpPr>
        <p:spPr>
          <a:xfrm>
            <a:off x="533400" y="1018161"/>
            <a:ext cx="2608406" cy="369332"/>
          </a:xfrm>
          <a:prstGeom prst="rect">
            <a:avLst/>
          </a:prstGeom>
        </p:spPr>
        <p:txBody>
          <a:bodyPr wrap="none">
            <a:spAutoFit/>
          </a:bodyPr>
          <a:lstStyle/>
          <a:p>
            <a:r>
              <a:rPr lang="en-GB" dirty="0"/>
              <a:t>1. Interaction fragments</a:t>
            </a:r>
            <a:endParaRPr lang="en-MY"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69010"/>
            <a:ext cx="8001000" cy="5112790"/>
          </a:xfrm>
          <a:prstGeom prst="rect">
            <a:avLst/>
          </a:prstGeom>
        </p:spPr>
      </p:pic>
    </p:spTree>
    <p:extLst>
      <p:ext uri="{BB962C8B-B14F-4D97-AF65-F5344CB8AC3E}">
        <p14:creationId xmlns:p14="http://schemas.microsoft.com/office/powerpoint/2010/main" val="3189646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5791200" cy="855126"/>
          </a:xfrm>
        </p:spPr>
        <p:txBody>
          <a:bodyPr>
            <a:normAutofit fontScale="90000"/>
          </a:bodyPr>
          <a:lstStyle/>
          <a:p>
            <a:r>
              <a:rPr lang="en-MY" dirty="0"/>
              <a:t>Sequence Diagram – Handling Complexity</a:t>
            </a:r>
          </a:p>
        </p:txBody>
      </p:sp>
      <p:sp>
        <p:nvSpPr>
          <p:cNvPr id="4" name="Slide Number Placeholder 3"/>
          <p:cNvSpPr>
            <a:spLocks noGrp="1"/>
          </p:cNvSpPr>
          <p:nvPr>
            <p:ph type="sldNum" sz="quarter" idx="12"/>
          </p:nvPr>
        </p:nvSpPr>
        <p:spPr/>
        <p:txBody>
          <a:bodyPr/>
          <a:lstStyle/>
          <a:p>
            <a:fld id="{305CB61D-FC35-42B4-91C9-278C4754DF0C}" type="slidenum">
              <a:rPr lang="en-US" smtClean="0"/>
              <a:pPr/>
              <a:t>52</a:t>
            </a:fld>
            <a:endParaRPr lang="en-US" dirty="0"/>
          </a:p>
        </p:txBody>
      </p:sp>
      <p:sp>
        <p:nvSpPr>
          <p:cNvPr id="7" name="Rectangle 6"/>
          <p:cNvSpPr/>
          <p:nvPr/>
        </p:nvSpPr>
        <p:spPr>
          <a:xfrm>
            <a:off x="598602" y="1007844"/>
            <a:ext cx="2608406" cy="369332"/>
          </a:xfrm>
          <a:prstGeom prst="rect">
            <a:avLst/>
          </a:prstGeom>
        </p:spPr>
        <p:txBody>
          <a:bodyPr wrap="none">
            <a:spAutoFit/>
          </a:bodyPr>
          <a:lstStyle/>
          <a:p>
            <a:r>
              <a:rPr lang="en-GB" dirty="0"/>
              <a:t>1. Interaction fragments</a:t>
            </a:r>
            <a:endParaRPr lang="en-MY" dirty="0"/>
          </a:p>
        </p:txBody>
      </p:sp>
      <p:pic>
        <p:nvPicPr>
          <p:cNvPr id="6" name="Picture 4"/>
          <p:cNvPicPr>
            <a:picLocks noChangeAspect="1" noChangeArrowheads="1"/>
          </p:cNvPicPr>
          <p:nvPr/>
        </p:nvPicPr>
        <p:blipFill>
          <a:blip r:embed="rId2" cstate="print"/>
          <a:srcRect l="26936" t="36111" r="23958" b="22026"/>
          <a:stretch>
            <a:fillRect/>
          </a:stretch>
        </p:blipFill>
        <p:spPr bwMode="auto">
          <a:xfrm>
            <a:off x="381000" y="1600200"/>
            <a:ext cx="8447202" cy="4495800"/>
          </a:xfrm>
          <a:prstGeom prst="rect">
            <a:avLst/>
          </a:prstGeom>
          <a:noFill/>
          <a:ln w="25400" algn="ctr">
            <a:noFill/>
            <a:miter lim="800000"/>
            <a:headEnd/>
            <a:tailEnd type="none" w="lg" len="lg"/>
          </a:ln>
        </p:spPr>
      </p:pic>
    </p:spTree>
    <p:extLst>
      <p:ext uri="{BB962C8B-B14F-4D97-AF65-F5344CB8AC3E}">
        <p14:creationId xmlns:p14="http://schemas.microsoft.com/office/powerpoint/2010/main" val="3527756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60017"/>
            <a:ext cx="6781800" cy="761682"/>
          </a:xfrm>
        </p:spPr>
        <p:txBody>
          <a:bodyPr>
            <a:normAutofit fontScale="90000"/>
          </a:bodyPr>
          <a:lstStyle/>
          <a:p>
            <a:r>
              <a:rPr lang="en-MY" dirty="0"/>
              <a:t>Sequence Diagram – Handling Complexity</a:t>
            </a:r>
          </a:p>
        </p:txBody>
      </p:sp>
      <p:sp>
        <p:nvSpPr>
          <p:cNvPr id="4" name="Slide Number Placeholder 3"/>
          <p:cNvSpPr>
            <a:spLocks noGrp="1"/>
          </p:cNvSpPr>
          <p:nvPr>
            <p:ph type="sldNum" sz="quarter" idx="12"/>
          </p:nvPr>
        </p:nvSpPr>
        <p:spPr/>
        <p:txBody>
          <a:bodyPr/>
          <a:lstStyle/>
          <a:p>
            <a:fld id="{305CB61D-FC35-42B4-91C9-278C4754DF0C}" type="slidenum">
              <a:rPr lang="en-US" smtClean="0"/>
              <a:pPr/>
              <a:t>53</a:t>
            </a:fld>
            <a:endParaRPr lang="en-US" dirty="0"/>
          </a:p>
        </p:txBody>
      </p:sp>
      <p:sp>
        <p:nvSpPr>
          <p:cNvPr id="7" name="Rectangle 6"/>
          <p:cNvSpPr/>
          <p:nvPr/>
        </p:nvSpPr>
        <p:spPr>
          <a:xfrm>
            <a:off x="821634" y="1007844"/>
            <a:ext cx="4993675" cy="369332"/>
          </a:xfrm>
          <a:prstGeom prst="rect">
            <a:avLst/>
          </a:prstGeom>
        </p:spPr>
        <p:txBody>
          <a:bodyPr wrap="none">
            <a:spAutoFit/>
          </a:bodyPr>
          <a:lstStyle/>
          <a:p>
            <a:pPr marL="0" lvl="1"/>
            <a:r>
              <a:rPr lang="en-GB" dirty="0"/>
              <a:t>2. Lifelines for subsystems or groups of objects</a:t>
            </a:r>
          </a:p>
        </p:txBody>
      </p:sp>
      <p:pic>
        <p:nvPicPr>
          <p:cNvPr id="8" name="Picture 4"/>
          <p:cNvPicPr>
            <a:picLocks noChangeAspect="1" noChangeArrowheads="1"/>
          </p:cNvPicPr>
          <p:nvPr/>
        </p:nvPicPr>
        <p:blipFill rotWithShape="1">
          <a:blip r:embed="rId2" cstate="print"/>
          <a:srcRect l="25603" t="23222" r="23665" b="30687"/>
          <a:stretch/>
        </p:blipFill>
        <p:spPr bwMode="auto">
          <a:xfrm>
            <a:off x="457200" y="1381839"/>
            <a:ext cx="8382000" cy="5073551"/>
          </a:xfrm>
          <a:prstGeom prst="rect">
            <a:avLst/>
          </a:prstGeom>
          <a:noFill/>
          <a:ln w="25400" algn="ctr">
            <a:noFill/>
            <a:miter lim="800000"/>
            <a:headEnd/>
            <a:tailEnd type="none" w="lg" len="lg"/>
          </a:ln>
        </p:spPr>
      </p:pic>
    </p:spTree>
    <p:extLst>
      <p:ext uri="{BB962C8B-B14F-4D97-AF65-F5344CB8AC3E}">
        <p14:creationId xmlns:p14="http://schemas.microsoft.com/office/powerpoint/2010/main" val="1329064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5791200" cy="855126"/>
          </a:xfrm>
        </p:spPr>
        <p:txBody>
          <a:bodyPr>
            <a:normAutofit fontScale="90000"/>
          </a:bodyPr>
          <a:lstStyle/>
          <a:p>
            <a:r>
              <a:rPr lang="en-MY" dirty="0"/>
              <a:t>Sequence Diagram – Handling Complexity</a:t>
            </a:r>
          </a:p>
        </p:txBody>
      </p:sp>
      <p:sp>
        <p:nvSpPr>
          <p:cNvPr id="4" name="Slide Number Placeholder 3"/>
          <p:cNvSpPr>
            <a:spLocks noGrp="1"/>
          </p:cNvSpPr>
          <p:nvPr>
            <p:ph type="sldNum" sz="quarter" idx="12"/>
          </p:nvPr>
        </p:nvSpPr>
        <p:spPr/>
        <p:txBody>
          <a:bodyPr/>
          <a:lstStyle/>
          <a:p>
            <a:fld id="{305CB61D-FC35-42B4-91C9-278C4754DF0C}" type="slidenum">
              <a:rPr lang="en-US" smtClean="0"/>
              <a:pPr/>
              <a:t>54</a:t>
            </a:fld>
            <a:endParaRPr lang="en-US" dirty="0"/>
          </a:p>
        </p:txBody>
      </p:sp>
      <p:sp>
        <p:nvSpPr>
          <p:cNvPr id="7" name="Rectangle 6"/>
          <p:cNvSpPr/>
          <p:nvPr/>
        </p:nvSpPr>
        <p:spPr>
          <a:xfrm>
            <a:off x="821634" y="1007844"/>
            <a:ext cx="4993675" cy="369332"/>
          </a:xfrm>
          <a:prstGeom prst="rect">
            <a:avLst/>
          </a:prstGeom>
        </p:spPr>
        <p:txBody>
          <a:bodyPr wrap="none">
            <a:spAutoFit/>
          </a:bodyPr>
          <a:lstStyle/>
          <a:p>
            <a:pPr marL="0" lvl="1"/>
            <a:r>
              <a:rPr lang="en-GB" dirty="0"/>
              <a:t>2. Lifelines for subsystems or groups of objects</a:t>
            </a:r>
          </a:p>
        </p:txBody>
      </p:sp>
      <p:pic>
        <p:nvPicPr>
          <p:cNvPr id="6" name="Picture 4"/>
          <p:cNvPicPr>
            <a:picLocks noChangeAspect="1" noChangeArrowheads="1"/>
          </p:cNvPicPr>
          <p:nvPr/>
        </p:nvPicPr>
        <p:blipFill>
          <a:blip r:embed="rId2" cstate="print"/>
          <a:srcRect l="15186" t="22830" r="27229" b="22113"/>
          <a:stretch>
            <a:fillRect/>
          </a:stretch>
        </p:blipFill>
        <p:spPr bwMode="auto">
          <a:xfrm>
            <a:off x="381000" y="1377176"/>
            <a:ext cx="8458200" cy="5404624"/>
          </a:xfrm>
          <a:prstGeom prst="rect">
            <a:avLst/>
          </a:prstGeom>
          <a:noFill/>
          <a:ln w="25400" algn="ctr">
            <a:noFill/>
            <a:miter lim="800000"/>
            <a:headEnd/>
            <a:tailEnd type="none" w="lg" len="lg"/>
          </a:ln>
        </p:spPr>
      </p:pic>
    </p:spTree>
    <p:extLst>
      <p:ext uri="{BB962C8B-B14F-4D97-AF65-F5344CB8AC3E}">
        <p14:creationId xmlns:p14="http://schemas.microsoft.com/office/powerpoint/2010/main" val="15486111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7010400" cy="855126"/>
          </a:xfrm>
        </p:spPr>
        <p:txBody>
          <a:bodyPr>
            <a:normAutofit fontScale="90000"/>
          </a:bodyPr>
          <a:lstStyle/>
          <a:p>
            <a:r>
              <a:rPr lang="en-MY" dirty="0"/>
              <a:t>Sequence Diagram – Handling Complexity</a:t>
            </a:r>
          </a:p>
        </p:txBody>
      </p:sp>
      <p:sp>
        <p:nvSpPr>
          <p:cNvPr id="4" name="Slide Number Placeholder 3"/>
          <p:cNvSpPr>
            <a:spLocks noGrp="1"/>
          </p:cNvSpPr>
          <p:nvPr>
            <p:ph type="sldNum" sz="quarter" idx="12"/>
          </p:nvPr>
        </p:nvSpPr>
        <p:spPr/>
        <p:txBody>
          <a:bodyPr/>
          <a:lstStyle/>
          <a:p>
            <a:fld id="{305CB61D-FC35-42B4-91C9-278C4754DF0C}" type="slidenum">
              <a:rPr lang="en-US" smtClean="0"/>
              <a:pPr/>
              <a:t>55</a:t>
            </a:fld>
            <a:endParaRPr lang="en-US" dirty="0"/>
          </a:p>
        </p:txBody>
      </p:sp>
      <p:sp>
        <p:nvSpPr>
          <p:cNvPr id="7" name="Rectangle 6"/>
          <p:cNvSpPr/>
          <p:nvPr/>
        </p:nvSpPr>
        <p:spPr>
          <a:xfrm>
            <a:off x="484909" y="1018161"/>
            <a:ext cx="1736373" cy="369332"/>
          </a:xfrm>
          <a:prstGeom prst="rect">
            <a:avLst/>
          </a:prstGeom>
        </p:spPr>
        <p:txBody>
          <a:bodyPr wrap="none">
            <a:spAutoFit/>
          </a:bodyPr>
          <a:lstStyle/>
          <a:p>
            <a:pPr marL="0" lvl="1"/>
            <a:r>
              <a:rPr lang="en-GB" dirty="0"/>
              <a:t>3. Continuation</a:t>
            </a:r>
          </a:p>
        </p:txBody>
      </p:sp>
      <p:pic>
        <p:nvPicPr>
          <p:cNvPr id="8" name="Picture 4"/>
          <p:cNvPicPr>
            <a:picLocks noChangeAspect="1" noChangeArrowheads="1"/>
          </p:cNvPicPr>
          <p:nvPr/>
        </p:nvPicPr>
        <p:blipFill>
          <a:blip r:embed="rId2" cstate="print"/>
          <a:srcRect l="15869" t="28206" r="24014" b="21759"/>
          <a:stretch>
            <a:fillRect/>
          </a:stretch>
        </p:blipFill>
        <p:spPr bwMode="auto">
          <a:xfrm>
            <a:off x="228600" y="1387493"/>
            <a:ext cx="8469313" cy="5165707"/>
          </a:xfrm>
          <a:prstGeom prst="rect">
            <a:avLst/>
          </a:prstGeom>
          <a:noFill/>
          <a:ln w="25400" algn="ctr">
            <a:noFill/>
            <a:miter lim="800000"/>
            <a:headEnd/>
            <a:tailEnd type="none" w="lg" len="lg"/>
          </a:ln>
        </p:spPr>
      </p:pic>
    </p:spTree>
    <p:extLst>
      <p:ext uri="{BB962C8B-B14F-4D97-AF65-F5344CB8AC3E}">
        <p14:creationId xmlns:p14="http://schemas.microsoft.com/office/powerpoint/2010/main" val="28621135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7620000" cy="1142682"/>
          </a:xfrm>
        </p:spPr>
        <p:txBody>
          <a:bodyPr>
            <a:normAutofit fontScale="90000"/>
          </a:bodyPr>
          <a:lstStyle/>
          <a:p>
            <a:r>
              <a:rPr lang="en-MY" dirty="0"/>
              <a:t>Sequence Diagram – Asynchronous Message</a:t>
            </a:r>
          </a:p>
        </p:txBody>
      </p:sp>
      <p:sp>
        <p:nvSpPr>
          <p:cNvPr id="5" name="Content Placeholder 4"/>
          <p:cNvSpPr>
            <a:spLocks noGrp="1"/>
          </p:cNvSpPr>
          <p:nvPr>
            <p:ph idx="1"/>
          </p:nvPr>
        </p:nvSpPr>
        <p:spPr/>
        <p:txBody>
          <a:bodyPr/>
          <a:lstStyle/>
          <a:p>
            <a:r>
              <a:rPr lang="en-GB" dirty="0">
                <a:cs typeface="Times New Roman" pitchFamily="18" charset="0"/>
              </a:rPr>
              <a:t>An </a:t>
            </a:r>
            <a:r>
              <a:rPr lang="en-GB" i="1" dirty="0">
                <a:cs typeface="Times New Roman" pitchFamily="18" charset="0"/>
              </a:rPr>
              <a:t>asynchronous message</a:t>
            </a:r>
            <a:r>
              <a:rPr lang="en-GB" dirty="0">
                <a:cs typeface="Times New Roman" pitchFamily="18" charset="0"/>
              </a:rPr>
              <a:t>, drawn with an open arrowhead, does not cause the invoking operation to halt execution while it awaits a return.</a:t>
            </a:r>
            <a:endParaRPr lang="en-US" dirty="0">
              <a:cs typeface="Times New Roman" pitchFamily="18" charset="0"/>
            </a:endParaRPr>
          </a:p>
        </p:txBody>
      </p:sp>
      <p:sp>
        <p:nvSpPr>
          <p:cNvPr id="3" name="Slide Number Placeholder 2"/>
          <p:cNvSpPr>
            <a:spLocks noGrp="1"/>
          </p:cNvSpPr>
          <p:nvPr>
            <p:ph type="sldNum" sz="quarter" idx="12"/>
          </p:nvPr>
        </p:nvSpPr>
        <p:spPr/>
        <p:txBody>
          <a:bodyPr/>
          <a:lstStyle/>
          <a:p>
            <a:fld id="{D56DE404-6126-42BF-A614-3D02FDE41F9B}" type="slidenum">
              <a:rPr lang="en-US" smtClean="0"/>
              <a:pPr/>
              <a:t>56</a:t>
            </a:fld>
            <a:endParaRPr lang="en-US" dirty="0"/>
          </a:p>
        </p:txBody>
      </p:sp>
      <p:cxnSp>
        <p:nvCxnSpPr>
          <p:cNvPr id="6" name="Straight Arrow Connector 5"/>
          <p:cNvCxnSpPr/>
          <p:nvPr/>
        </p:nvCxnSpPr>
        <p:spPr>
          <a:xfrm>
            <a:off x="2403144" y="3659874"/>
            <a:ext cx="1439863" cy="0"/>
          </a:xfrm>
          <a:prstGeom prst="straightConnector1">
            <a:avLst/>
          </a:prstGeom>
          <a:ln>
            <a:solidFill>
              <a:schemeClr val="tx1"/>
            </a:solidFill>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897805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7315200" cy="953065"/>
          </a:xfrm>
        </p:spPr>
        <p:txBody>
          <a:bodyPr>
            <a:normAutofit fontScale="90000"/>
          </a:bodyPr>
          <a:lstStyle/>
          <a:p>
            <a:r>
              <a:rPr lang="en-MY" dirty="0"/>
              <a:t>Sequence Diagram – Asynchronous Message</a:t>
            </a:r>
          </a:p>
        </p:txBody>
      </p:sp>
      <p:sp>
        <p:nvSpPr>
          <p:cNvPr id="3" name="Slide Number Placeholder 2"/>
          <p:cNvSpPr>
            <a:spLocks noGrp="1"/>
          </p:cNvSpPr>
          <p:nvPr>
            <p:ph type="sldNum" sz="quarter" idx="12"/>
          </p:nvPr>
        </p:nvSpPr>
        <p:spPr/>
        <p:txBody>
          <a:bodyPr/>
          <a:lstStyle/>
          <a:p>
            <a:fld id="{D56DE404-6126-42BF-A614-3D02FDE41F9B}" type="slidenum">
              <a:rPr lang="en-US" smtClean="0"/>
              <a:pPr/>
              <a:t>57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05783"/>
            <a:ext cx="8229600" cy="5599817"/>
          </a:xfrm>
          <a:prstGeom prst="rect">
            <a:avLst/>
          </a:prstGeom>
        </p:spPr>
      </p:pic>
      <p:sp>
        <p:nvSpPr>
          <p:cNvPr id="5" name="Rectangle 4"/>
          <p:cNvSpPr/>
          <p:nvPr/>
        </p:nvSpPr>
        <p:spPr>
          <a:xfrm>
            <a:off x="1225485" y="1105782"/>
            <a:ext cx="6750000" cy="5184000"/>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spTree>
    <p:extLst>
      <p:ext uri="{BB962C8B-B14F-4D97-AF65-F5344CB8AC3E}">
        <p14:creationId xmlns:p14="http://schemas.microsoft.com/office/powerpoint/2010/main" val="1935484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7467600" cy="1371600"/>
          </a:xfrm>
        </p:spPr>
        <p:txBody>
          <a:bodyPr/>
          <a:lstStyle/>
          <a:p>
            <a:r>
              <a:rPr lang="en-MY" dirty="0"/>
              <a:t>Sequence Diagram - Guidelines</a:t>
            </a:r>
          </a:p>
        </p:txBody>
      </p:sp>
      <p:sp>
        <p:nvSpPr>
          <p:cNvPr id="5" name="Content Placeholder 4"/>
          <p:cNvSpPr>
            <a:spLocks noGrp="1"/>
          </p:cNvSpPr>
          <p:nvPr>
            <p:ph idx="1"/>
          </p:nvPr>
        </p:nvSpPr>
        <p:spPr/>
        <p:txBody>
          <a:bodyPr>
            <a:noAutofit/>
          </a:bodyPr>
          <a:lstStyle/>
          <a:p>
            <a:pPr marL="609600" indent="-609600">
              <a:lnSpc>
                <a:spcPct val="80000"/>
              </a:lnSpc>
              <a:buFont typeface="Monotype Sorts" pitchFamily="2" charset="2"/>
              <a:buAutoNum type="arabicPeriod"/>
            </a:pPr>
            <a:r>
              <a:rPr lang="en-GB" sz="2200" dirty="0"/>
              <a:t>Decide at what level you are modelling the interaction.</a:t>
            </a:r>
          </a:p>
          <a:p>
            <a:pPr marL="609600" indent="-609600">
              <a:lnSpc>
                <a:spcPct val="80000"/>
              </a:lnSpc>
              <a:buFont typeface="Monotype Sorts" pitchFamily="2" charset="2"/>
              <a:buAutoNum type="arabicPeriod"/>
            </a:pPr>
            <a:r>
              <a:rPr lang="en-GB" sz="2200" dirty="0"/>
              <a:t>Identify the main elements involved in the interaction.</a:t>
            </a:r>
          </a:p>
          <a:p>
            <a:pPr marL="609600" indent="-609600">
              <a:lnSpc>
                <a:spcPct val="80000"/>
              </a:lnSpc>
              <a:buFont typeface="Monotype Sorts" pitchFamily="2" charset="2"/>
              <a:buAutoNum type="arabicPeriod"/>
            </a:pPr>
            <a:r>
              <a:rPr lang="en-GB" sz="2200" dirty="0"/>
              <a:t>Consider the alternative scenarios needed.</a:t>
            </a:r>
          </a:p>
          <a:p>
            <a:pPr marL="609600" indent="-609600">
              <a:lnSpc>
                <a:spcPct val="80000"/>
              </a:lnSpc>
              <a:buFont typeface="Monotype Sorts" pitchFamily="2" charset="2"/>
              <a:buAutoNum type="arabicPeriod"/>
            </a:pPr>
            <a:r>
              <a:rPr lang="en-GB" sz="2200" dirty="0"/>
              <a:t>Identify the main elements involved in the interaction.</a:t>
            </a:r>
          </a:p>
          <a:p>
            <a:pPr marL="609600" indent="-609600">
              <a:lnSpc>
                <a:spcPct val="80000"/>
              </a:lnSpc>
              <a:buFont typeface="Monotype Sorts" pitchFamily="2" charset="2"/>
              <a:buAutoNum type="arabicPeriod" startAt="5"/>
            </a:pPr>
            <a:r>
              <a:rPr lang="en-GB" sz="2200" dirty="0"/>
              <a:t>Draw the outline structure of the diagram.</a:t>
            </a:r>
          </a:p>
          <a:p>
            <a:pPr marL="609600" indent="-609600">
              <a:lnSpc>
                <a:spcPct val="80000"/>
              </a:lnSpc>
              <a:buFont typeface="Monotype Sorts" pitchFamily="2" charset="2"/>
              <a:buAutoNum type="arabicPeriod" startAt="5"/>
            </a:pPr>
            <a:r>
              <a:rPr lang="en-GB" sz="2200" dirty="0"/>
              <a:t>Add the detailed interaction.</a:t>
            </a:r>
          </a:p>
          <a:p>
            <a:pPr marL="609600" indent="-609600">
              <a:lnSpc>
                <a:spcPct val="80000"/>
              </a:lnSpc>
              <a:buFont typeface="Monotype Sorts" pitchFamily="2" charset="2"/>
              <a:buAutoNum type="arabicPeriod" startAt="5"/>
            </a:pPr>
            <a:r>
              <a:rPr lang="en-GB" sz="2200" dirty="0"/>
              <a:t>Check for consistency with linked sequence diagrams and modify as necessary.</a:t>
            </a:r>
          </a:p>
          <a:p>
            <a:pPr marL="609600" indent="-609600">
              <a:lnSpc>
                <a:spcPct val="80000"/>
              </a:lnSpc>
              <a:buFont typeface="Monotype Sorts" pitchFamily="2" charset="2"/>
              <a:buAutoNum type="arabicPeriod" startAt="5"/>
            </a:pPr>
            <a:r>
              <a:rPr lang="en-GB" sz="2200" dirty="0"/>
              <a:t>Check for consistency with other UML diagrams (class diagram) or models.</a:t>
            </a:r>
            <a:endParaRPr lang="en-US" sz="2200" dirty="0"/>
          </a:p>
        </p:txBody>
      </p:sp>
      <p:sp>
        <p:nvSpPr>
          <p:cNvPr id="3" name="Slide Number Placeholder 2"/>
          <p:cNvSpPr>
            <a:spLocks noGrp="1"/>
          </p:cNvSpPr>
          <p:nvPr>
            <p:ph type="sldNum" sz="quarter" idx="12"/>
          </p:nvPr>
        </p:nvSpPr>
        <p:spPr/>
        <p:txBody>
          <a:bodyPr/>
          <a:lstStyle/>
          <a:p>
            <a:fld id="{D56DE404-6126-42BF-A614-3D02FDE41F9B}" type="slidenum">
              <a:rPr lang="en-US" smtClean="0"/>
              <a:pPr/>
              <a:t>58</a:t>
            </a:fld>
            <a:endParaRPr lang="en-US" dirty="0"/>
          </a:p>
        </p:txBody>
      </p:sp>
    </p:spTree>
    <p:extLst>
      <p:ext uri="{BB962C8B-B14F-4D97-AF65-F5344CB8AC3E}">
        <p14:creationId xmlns:p14="http://schemas.microsoft.com/office/powerpoint/2010/main" val="3516436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a:xfrm>
            <a:off x="1143000" y="327796"/>
            <a:ext cx="7758113" cy="762000"/>
          </a:xfrm>
        </p:spPr>
        <p:txBody>
          <a:bodyPr>
            <a:normAutofit fontScale="90000"/>
          </a:bodyPr>
          <a:lstStyle/>
          <a:p>
            <a:pPr>
              <a:defRPr/>
            </a:pPr>
            <a:r>
              <a:rPr kumimoji="0" lang="en-US" dirty="0"/>
              <a:t>System behaviors:  </a:t>
            </a:r>
            <a:br>
              <a:rPr kumimoji="0" lang="en-US" dirty="0"/>
            </a:br>
            <a:r>
              <a:rPr kumimoji="0" lang="en-US" dirty="0"/>
              <a:t>state diagrams</a:t>
            </a:r>
            <a:endParaRPr kumimoji="0" lang="en-US" sz="2500" dirty="0">
              <a:effectLst>
                <a:outerShdw blurRad="38100" dist="38100" dir="2700000" algn="tl">
                  <a:srgbClr val="000000"/>
                </a:outerShdw>
              </a:effectLst>
            </a:endParaRPr>
          </a:p>
        </p:txBody>
      </p:sp>
      <p:sp>
        <p:nvSpPr>
          <p:cNvPr id="1427459" name="Rectangle 3"/>
          <p:cNvSpPr>
            <a:spLocks noGrp="1" noChangeArrowheads="1"/>
          </p:cNvSpPr>
          <p:nvPr>
            <p:ph idx="1"/>
          </p:nvPr>
        </p:nvSpPr>
        <p:spPr>
          <a:xfrm>
            <a:off x="214313" y="1143000"/>
            <a:ext cx="8882062" cy="4978400"/>
          </a:xfrm>
        </p:spPr>
        <p:txBody>
          <a:bodyPr>
            <a:normAutofit lnSpcReduction="10000"/>
          </a:bodyPr>
          <a:lstStyle/>
          <a:p>
            <a:pPr>
              <a:defRPr/>
            </a:pPr>
            <a:r>
              <a:rPr lang="en-US" sz="2200" dirty="0"/>
              <a:t>   - Capture the </a:t>
            </a:r>
            <a:r>
              <a:rPr lang="en-US" sz="2200" dirty="0">
                <a:solidFill>
                  <a:srgbClr val="CC00FF"/>
                </a:solidFill>
                <a:effectLst>
                  <a:outerShdw blurRad="38100" dist="38100" dir="2700000" algn="tl">
                    <a:srgbClr val="000000">
                      <a:alpha val="43137"/>
                    </a:srgbClr>
                  </a:outerShdw>
                </a:effectLst>
              </a:rPr>
              <a:t>admissible behaviors </a:t>
            </a:r>
            <a:r>
              <a:rPr lang="en-US" sz="2200" dirty="0"/>
              <a:t>of system components</a:t>
            </a:r>
          </a:p>
          <a:p>
            <a:pPr>
              <a:defRPr/>
            </a:pPr>
            <a:r>
              <a:rPr lang="en-US" sz="2200" dirty="0"/>
              <a:t>      -&gt;  Refer to Chapter 3 </a:t>
            </a:r>
          </a:p>
          <a:p>
            <a:pPr>
              <a:defRPr/>
            </a:pPr>
            <a:endParaRPr lang="en-US" dirty="0"/>
          </a:p>
          <a:p>
            <a:pPr>
              <a:lnSpc>
                <a:spcPct val="120000"/>
              </a:lnSpc>
              <a:defRPr/>
            </a:pPr>
            <a:r>
              <a:rPr lang="en-US" dirty="0">
                <a:solidFill>
                  <a:srgbClr val="FF0000"/>
                </a:solidFill>
                <a:effectLst>
                  <a:outerShdw blurRad="38100" dist="38100" dir="2700000" algn="tl">
                    <a:srgbClr val="000000"/>
                  </a:outerShdw>
                </a:effectLst>
              </a:rPr>
              <a:t>Behavior</a:t>
            </a:r>
            <a:r>
              <a:rPr lang="en-US" dirty="0">
                <a:solidFill>
                  <a:srgbClr val="FF0000"/>
                </a:solidFill>
              </a:rPr>
              <a:t> </a:t>
            </a:r>
            <a:r>
              <a:rPr lang="en-US" dirty="0"/>
              <a:t>of component instance =  </a:t>
            </a:r>
          </a:p>
          <a:p>
            <a:pPr lvl="1">
              <a:lnSpc>
                <a:spcPct val="80000"/>
              </a:lnSpc>
              <a:buFontTx/>
              <a:buNone/>
              <a:defRPr/>
            </a:pPr>
            <a:r>
              <a:rPr lang="en-US" dirty="0"/>
              <a:t>   </a:t>
            </a:r>
            <a:r>
              <a:rPr lang="en-US" dirty="0">
                <a:solidFill>
                  <a:schemeClr val="tx1"/>
                </a:solidFill>
              </a:rPr>
              <a:t>sequence of state transitions for the items it controls</a:t>
            </a:r>
            <a:endParaRPr lang="en-US" dirty="0"/>
          </a:p>
          <a:p>
            <a:pPr>
              <a:spcBef>
                <a:spcPct val="50000"/>
              </a:spcBef>
              <a:defRPr/>
            </a:pPr>
            <a:r>
              <a:rPr lang="en-US" dirty="0">
                <a:solidFill>
                  <a:srgbClr val="007434"/>
                </a:solidFill>
                <a:effectLst>
                  <a:outerShdw blurRad="38100" dist="38100" dir="2700000" algn="tl">
                    <a:srgbClr val="000000"/>
                  </a:outerShdw>
                </a:effectLst>
              </a:rPr>
              <a:t>State</a:t>
            </a:r>
            <a:r>
              <a:rPr lang="en-US" dirty="0">
                <a:solidFill>
                  <a:srgbClr val="FF00FF"/>
                </a:solidFill>
              </a:rPr>
              <a:t> </a:t>
            </a:r>
            <a:r>
              <a:rPr lang="en-US" dirty="0"/>
              <a:t>=  set of situations where a variable characterizing </a:t>
            </a:r>
          </a:p>
          <a:p>
            <a:pPr>
              <a:lnSpc>
                <a:spcPct val="40000"/>
              </a:lnSpc>
              <a:spcBef>
                <a:spcPct val="50000"/>
              </a:spcBef>
              <a:buFont typeface="Wingdings" pitchFamily="2" charset="2"/>
              <a:buNone/>
              <a:defRPr/>
            </a:pPr>
            <a:r>
              <a:rPr lang="en-US" dirty="0"/>
              <a:t>                       a controlled item has always the same value</a:t>
            </a:r>
          </a:p>
          <a:p>
            <a:pPr lvl="1">
              <a:lnSpc>
                <a:spcPct val="120000"/>
              </a:lnSpc>
              <a:defRPr/>
            </a:pPr>
            <a:r>
              <a:rPr lang="en-US" dirty="0">
                <a:solidFill>
                  <a:srgbClr val="00B050"/>
                </a:solidFill>
                <a:effectLst>
                  <a:outerShdw blurRad="38100" dist="38100" dir="2700000" algn="tl">
                    <a:srgbClr val="000000"/>
                  </a:outerShdw>
                </a:effectLst>
              </a:rPr>
              <a:t>Initial </a:t>
            </a:r>
            <a:r>
              <a:rPr lang="en-US" dirty="0">
                <a:solidFill>
                  <a:srgbClr val="00B050"/>
                </a:solidFill>
              </a:rPr>
              <a:t>or </a:t>
            </a:r>
            <a:r>
              <a:rPr lang="en-US" dirty="0">
                <a:solidFill>
                  <a:srgbClr val="00B050"/>
                </a:solidFill>
                <a:effectLst>
                  <a:outerShdw blurRad="38100" dist="38100" dir="2700000" algn="tl">
                    <a:srgbClr val="000000"/>
                  </a:outerShdw>
                </a:effectLst>
              </a:rPr>
              <a:t>final</a:t>
            </a:r>
            <a:r>
              <a:rPr lang="en-US" dirty="0">
                <a:solidFill>
                  <a:srgbClr val="00B050"/>
                </a:solidFill>
              </a:rPr>
              <a:t> states </a:t>
            </a:r>
            <a:r>
              <a:rPr lang="en-US" dirty="0"/>
              <a:t>=  states where item appears, disappears</a:t>
            </a:r>
          </a:p>
          <a:p>
            <a:pPr lvl="1">
              <a:defRPr/>
            </a:pPr>
            <a:r>
              <a:rPr lang="en-US" dirty="0"/>
              <a:t>States may have some duration</a:t>
            </a:r>
          </a:p>
          <a:p>
            <a:pPr>
              <a:lnSpc>
                <a:spcPct val="90000"/>
              </a:lnSpc>
              <a:defRPr/>
            </a:pPr>
            <a:r>
              <a:rPr lang="en-US" dirty="0">
                <a:solidFill>
                  <a:srgbClr val="00B0F0"/>
                </a:solidFill>
                <a:effectLst>
                  <a:outerShdw blurRad="38100" dist="38100" dir="2700000" algn="tl">
                    <a:srgbClr val="000000"/>
                  </a:outerShdw>
                </a:effectLst>
              </a:rPr>
              <a:t>State/Object transition</a:t>
            </a:r>
            <a:r>
              <a:rPr lang="en-US" dirty="0"/>
              <a:t>: caused by associated event</a:t>
            </a:r>
          </a:p>
          <a:p>
            <a:pPr lvl="1">
              <a:lnSpc>
                <a:spcPct val="90000"/>
              </a:lnSpc>
              <a:defRPr/>
            </a:pPr>
            <a:r>
              <a:rPr lang="en-US" dirty="0">
                <a:effectLst>
                  <a:outerShdw blurRad="38100" dist="38100" dir="2700000" algn="tl">
                    <a:srgbClr val="000000"/>
                  </a:outerShdw>
                </a:effectLst>
              </a:rPr>
              <a:t>if</a:t>
            </a:r>
            <a:r>
              <a:rPr lang="en-US" dirty="0"/>
              <a:t> item in </a:t>
            </a:r>
            <a:r>
              <a:rPr lang="en-US" i="1" dirty="0"/>
              <a:t>source </a:t>
            </a:r>
            <a:r>
              <a:rPr lang="en-US" dirty="0"/>
              <a:t>state and event </a:t>
            </a:r>
            <a:r>
              <a:rPr lang="en-US" i="1" dirty="0" err="1"/>
              <a:t>ev</a:t>
            </a:r>
            <a:r>
              <a:rPr lang="en-US" dirty="0"/>
              <a:t> occurs </a:t>
            </a:r>
          </a:p>
          <a:p>
            <a:pPr lvl="1">
              <a:lnSpc>
                <a:spcPct val="100000"/>
              </a:lnSpc>
              <a:spcBef>
                <a:spcPct val="5000"/>
              </a:spcBef>
              <a:buFontTx/>
              <a:buNone/>
              <a:defRPr/>
            </a:pPr>
            <a:r>
              <a:rPr lang="en-US" dirty="0"/>
              <a:t>          </a:t>
            </a:r>
            <a:r>
              <a:rPr lang="en-US" dirty="0">
                <a:effectLst>
                  <a:outerShdw blurRad="38100" dist="38100" dir="2700000" algn="tl">
                    <a:srgbClr val="000000"/>
                  </a:outerShdw>
                </a:effectLst>
              </a:rPr>
              <a:t>then</a:t>
            </a:r>
            <a:r>
              <a:rPr lang="en-US" dirty="0"/>
              <a:t> it gets to </a:t>
            </a:r>
            <a:r>
              <a:rPr lang="en-US" i="1" dirty="0"/>
              <a:t>target</a:t>
            </a:r>
            <a:r>
              <a:rPr lang="en-US" dirty="0"/>
              <a:t> state</a:t>
            </a:r>
          </a:p>
          <a:p>
            <a:pPr lvl="1">
              <a:lnSpc>
                <a:spcPct val="100000"/>
              </a:lnSpc>
              <a:defRPr/>
            </a:pPr>
            <a:r>
              <a:rPr lang="en-US" dirty="0"/>
              <a:t>Events are instantaneous phenomena</a:t>
            </a:r>
          </a:p>
        </p:txBody>
      </p:sp>
      <p:pic>
        <p:nvPicPr>
          <p:cNvPr id="4301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75" y="17463"/>
            <a:ext cx="107156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59</a:t>
            </a:fld>
            <a:endParaRPr lang="en-MY"/>
          </a:p>
        </p:txBody>
      </p:sp>
      <p:sp>
        <p:nvSpPr>
          <p:cNvPr id="6" name="Oval 5"/>
          <p:cNvSpPr/>
          <p:nvPr/>
        </p:nvSpPr>
        <p:spPr>
          <a:xfrm>
            <a:off x="-131618" y="990601"/>
            <a:ext cx="9047018" cy="1143000"/>
          </a:xfrm>
          <a:prstGeom prst="ellipse">
            <a:avLst/>
          </a:prstGeom>
          <a:noFill/>
          <a:ln>
            <a:solidFill>
              <a:srgbClr val="FF00FF"/>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43010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altLang="en-US" dirty="0"/>
              <a:t>Type of Requirements Specification </a:t>
            </a:r>
          </a:p>
        </p:txBody>
      </p:sp>
      <p:sp>
        <p:nvSpPr>
          <p:cNvPr id="10243" name="Rectangle 3"/>
          <p:cNvSpPr>
            <a:spLocks noGrp="1" noChangeArrowheads="1"/>
          </p:cNvSpPr>
          <p:nvPr>
            <p:ph idx="1"/>
          </p:nvPr>
        </p:nvSpPr>
        <p:spPr/>
        <p:txBody>
          <a:bodyPr/>
          <a:lstStyle/>
          <a:p>
            <a:pPr marL="342900" indent="-342900" eaLnBrk="1" hangingPunct="1">
              <a:buFont typeface="Wingdings" panose="05000000000000000000" pitchFamily="2" charset="2"/>
              <a:buChar char="Ø"/>
            </a:pPr>
            <a:r>
              <a:rPr lang="en-US" altLang="en-US" sz="2400" dirty="0"/>
              <a:t>Requirements for a software system set out </a:t>
            </a:r>
            <a:r>
              <a:rPr lang="en-US" altLang="en-US" sz="2400" dirty="0">
                <a:solidFill>
                  <a:srgbClr val="FF00FF"/>
                </a:solidFill>
              </a:rPr>
              <a:t>what</a:t>
            </a:r>
            <a:r>
              <a:rPr lang="en-US" altLang="en-US" sz="2400" dirty="0"/>
              <a:t> the system should do and </a:t>
            </a:r>
            <a:r>
              <a:rPr lang="en-US" altLang="en-US" sz="2400" dirty="0">
                <a:solidFill>
                  <a:srgbClr val="FF00FF"/>
                </a:solidFill>
              </a:rPr>
              <a:t>define constraints </a:t>
            </a:r>
            <a:r>
              <a:rPr lang="en-US" altLang="en-US" sz="2400" dirty="0"/>
              <a:t>on it operation and implementation. </a:t>
            </a:r>
          </a:p>
          <a:p>
            <a:pPr marL="342900" indent="-342900" eaLnBrk="1" hangingPunct="1">
              <a:buFont typeface="Wingdings" panose="05000000000000000000" pitchFamily="2" charset="2"/>
              <a:buChar char="Ø"/>
            </a:pPr>
            <a:r>
              <a:rPr lang="en-US" altLang="en-US" sz="2400" dirty="0"/>
              <a:t>Two main different types of requirements specification : </a:t>
            </a:r>
          </a:p>
          <a:p>
            <a:pPr lvl="1" eaLnBrk="1" hangingPunct="1"/>
            <a:r>
              <a:rPr lang="en-US" altLang="en-US" sz="2400" dirty="0"/>
              <a:t>User Requirements Document </a:t>
            </a:r>
          </a:p>
          <a:p>
            <a:pPr lvl="1" eaLnBrk="1" hangingPunct="1"/>
            <a:r>
              <a:rPr lang="en-US" altLang="en-US" sz="2400" dirty="0"/>
              <a:t>System Requirements Documen</a:t>
            </a:r>
            <a:r>
              <a:rPr lang="en-US" altLang="en-US" dirty="0"/>
              <a:t>t  </a:t>
            </a: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535928D-4951-40F9-BA49-97F20451637D}" type="slidenum">
              <a:rPr lang="en-US" altLang="en-US" smtClean="0">
                <a:solidFill>
                  <a:srgbClr val="045C75"/>
                </a:solidFill>
              </a:rPr>
              <a:pPr eaLnBrk="1" hangingPunct="1"/>
              <a:t>6</a:t>
            </a:fld>
            <a:endParaRPr lang="en-US" altLang="en-US">
              <a:solidFill>
                <a:srgbClr val="045C75"/>
              </a:solidFill>
            </a:endParaRPr>
          </a:p>
        </p:txBody>
      </p:sp>
    </p:spTree>
    <p:extLst>
      <p:ext uri="{BB962C8B-B14F-4D97-AF65-F5344CB8AC3E}">
        <p14:creationId xmlns:p14="http://schemas.microsoft.com/office/powerpoint/2010/main" val="2580923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4464"/>
            <a:ext cx="8534400" cy="990282"/>
          </a:xfrm>
        </p:spPr>
        <p:txBody>
          <a:bodyPr>
            <a:normAutofit fontScale="90000"/>
          </a:bodyPr>
          <a:lstStyle/>
          <a:p>
            <a:r>
              <a:rPr lang="en-MY" dirty="0"/>
              <a:t>Example : </a:t>
            </a:r>
            <a:br>
              <a:rPr lang="en-MY" dirty="0"/>
            </a:br>
            <a:r>
              <a:rPr lang="en-MY" dirty="0"/>
              <a:t>State Diagram – </a:t>
            </a:r>
            <a:r>
              <a:rPr lang="en-MY" dirty="0" err="1"/>
              <a:t>GradeRate</a:t>
            </a:r>
            <a:r>
              <a:rPr lang="en-MY" dirty="0"/>
              <a:t> Class</a:t>
            </a:r>
          </a:p>
        </p:txBody>
      </p:sp>
      <p:sp>
        <p:nvSpPr>
          <p:cNvPr id="3" name="Slide Number Placeholder 2"/>
          <p:cNvSpPr>
            <a:spLocks noGrp="1"/>
          </p:cNvSpPr>
          <p:nvPr>
            <p:ph type="sldNum" sz="quarter" idx="12"/>
          </p:nvPr>
        </p:nvSpPr>
        <p:spPr/>
        <p:txBody>
          <a:bodyPr/>
          <a:lstStyle/>
          <a:p>
            <a:fld id="{D56DE404-6126-42BF-A614-3D02FDE41F9B}" type="slidenum">
              <a:rPr lang="en-US" smtClean="0"/>
              <a:pPr/>
              <a:t>60</a:t>
            </a:fld>
            <a:endParaRPr lang="en-US" dirty="0"/>
          </a:p>
        </p:txBody>
      </p:sp>
      <p:pic>
        <p:nvPicPr>
          <p:cNvPr id="4" name="Picture 4"/>
          <p:cNvPicPr>
            <a:picLocks noChangeAspect="1" noChangeArrowheads="1"/>
          </p:cNvPicPr>
          <p:nvPr/>
        </p:nvPicPr>
        <p:blipFill>
          <a:blip r:embed="rId2" cstate="print"/>
          <a:srcRect l="15625" t="23959" r="47656" b="26285"/>
          <a:stretch>
            <a:fillRect/>
          </a:stretch>
        </p:blipFill>
        <p:spPr bwMode="auto">
          <a:xfrm>
            <a:off x="872102" y="1277873"/>
            <a:ext cx="5452498" cy="5541301"/>
          </a:xfrm>
          <a:prstGeom prst="rect">
            <a:avLst/>
          </a:prstGeom>
          <a:noFill/>
          <a:ln w="12700">
            <a:noFill/>
            <a:miter lim="800000"/>
            <a:headEnd/>
            <a:tailEnd/>
          </a:ln>
        </p:spPr>
      </p:pic>
      <p:sp>
        <p:nvSpPr>
          <p:cNvPr id="5" name="Text Box 6"/>
          <p:cNvSpPr txBox="1">
            <a:spLocks noChangeArrowheads="1"/>
          </p:cNvSpPr>
          <p:nvPr/>
        </p:nvSpPr>
        <p:spPr bwMode="auto">
          <a:xfrm flipH="1">
            <a:off x="6324600" y="3336018"/>
            <a:ext cx="2819400" cy="1616075"/>
          </a:xfrm>
          <a:prstGeom prst="rect">
            <a:avLst/>
          </a:prstGeom>
          <a:noFill/>
          <a:ln w="22225">
            <a:noFill/>
            <a:miter lim="800000"/>
            <a:headEnd/>
            <a:tailEnd/>
          </a:ln>
        </p:spPr>
        <p:txBody>
          <a:bodyPr>
            <a:spAutoFit/>
          </a:bodyPr>
          <a:lstStyle/>
          <a:p>
            <a:pPr algn="ctr"/>
            <a:r>
              <a:rPr lang="en-GB" sz="2000" dirty="0">
                <a:latin typeface="Tahoma" pitchFamily="34" charset="0"/>
              </a:rPr>
              <a:t>Movement from one state to another is dependent upon events that occur with the passage of time.</a:t>
            </a:r>
          </a:p>
        </p:txBody>
      </p:sp>
    </p:spTree>
    <p:extLst>
      <p:ext uri="{BB962C8B-B14F-4D97-AF65-F5344CB8AC3E}">
        <p14:creationId xmlns:p14="http://schemas.microsoft.com/office/powerpoint/2010/main" val="3307961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Rectangle 2"/>
          <p:cNvSpPr>
            <a:spLocks noGrp="1" noChangeArrowheads="1"/>
          </p:cNvSpPr>
          <p:nvPr>
            <p:ph type="title"/>
          </p:nvPr>
        </p:nvSpPr>
        <p:spPr>
          <a:xfrm>
            <a:off x="1200150" y="285750"/>
            <a:ext cx="7758113" cy="762000"/>
          </a:xfrm>
        </p:spPr>
        <p:txBody>
          <a:bodyPr>
            <a:normAutofit fontScale="90000"/>
          </a:bodyPr>
          <a:lstStyle/>
          <a:p>
            <a:pPr>
              <a:defRPr/>
            </a:pPr>
            <a:r>
              <a:rPr kumimoji="0" lang="en-US" dirty="0"/>
              <a:t>Stimuli and responses:  </a:t>
            </a:r>
            <a:br>
              <a:rPr kumimoji="0" lang="en-US" dirty="0"/>
            </a:br>
            <a:r>
              <a:rPr kumimoji="0" lang="en-US" dirty="0"/>
              <a:t>R-net diagrams</a:t>
            </a:r>
            <a:endParaRPr kumimoji="0" lang="en-US" sz="2500" dirty="0">
              <a:effectLst>
                <a:outerShdw blurRad="38100" dist="38100" dir="2700000" algn="tl">
                  <a:srgbClr val="000000"/>
                </a:outerShdw>
              </a:effectLst>
            </a:endParaRPr>
          </a:p>
        </p:txBody>
      </p:sp>
      <p:sp>
        <p:nvSpPr>
          <p:cNvPr id="1428483" name="Rectangle 3"/>
          <p:cNvSpPr>
            <a:spLocks noGrp="1" noChangeArrowheads="1"/>
          </p:cNvSpPr>
          <p:nvPr>
            <p:ph idx="1"/>
          </p:nvPr>
        </p:nvSpPr>
        <p:spPr>
          <a:xfrm>
            <a:off x="123825" y="1281112"/>
            <a:ext cx="8926513" cy="5576887"/>
          </a:xfrm>
        </p:spPr>
        <p:txBody>
          <a:bodyPr>
            <a:noAutofit/>
          </a:bodyPr>
          <a:lstStyle/>
          <a:p>
            <a:pPr>
              <a:defRPr/>
            </a:pPr>
            <a:r>
              <a:rPr lang="en-US" sz="2200" dirty="0"/>
              <a:t>      - Capture all required </a:t>
            </a:r>
            <a:r>
              <a:rPr lang="en-US" sz="2200" dirty="0">
                <a:solidFill>
                  <a:srgbClr val="00B0F0"/>
                </a:solidFill>
              </a:rPr>
              <a:t>responses</a:t>
            </a:r>
            <a:r>
              <a:rPr lang="en-US" sz="2200" dirty="0"/>
              <a:t> to single </a:t>
            </a:r>
            <a:r>
              <a:rPr lang="en-US" sz="2200" dirty="0">
                <a:solidFill>
                  <a:srgbClr val="00B0F0"/>
                </a:solidFill>
              </a:rPr>
              <a:t>stimulus</a:t>
            </a:r>
            <a:endParaRPr lang="en-US" dirty="0"/>
          </a:p>
          <a:p>
            <a:pPr>
              <a:defRPr/>
            </a:pPr>
            <a:r>
              <a:rPr lang="en-US" sz="2200" dirty="0"/>
              <a:t>         </a:t>
            </a:r>
            <a:r>
              <a:rPr lang="en-US" sz="2200" dirty="0">
                <a:solidFill>
                  <a:srgbClr val="007434"/>
                </a:solidFill>
              </a:rPr>
              <a:t>{Cover in this chapter}</a:t>
            </a:r>
          </a:p>
          <a:p>
            <a:pPr lvl="1">
              <a:defRPr/>
            </a:pPr>
            <a:r>
              <a:rPr lang="en-US" sz="2200" dirty="0"/>
              <a:t>chain of response operations to be performed by a system component</a:t>
            </a:r>
          </a:p>
          <a:p>
            <a:pPr lvl="1">
              <a:lnSpc>
                <a:spcPct val="120000"/>
              </a:lnSpc>
              <a:spcBef>
                <a:spcPct val="15000"/>
              </a:spcBef>
              <a:defRPr/>
            </a:pPr>
            <a:r>
              <a:rPr lang="en-US" sz="2200" dirty="0"/>
              <a:t>operation may generate stimuli for other R-nets </a:t>
            </a:r>
          </a:p>
          <a:p>
            <a:pPr>
              <a:lnSpc>
                <a:spcPct val="210000"/>
              </a:lnSpc>
              <a:spcBef>
                <a:spcPct val="15000"/>
              </a:spcBef>
              <a:defRPr/>
            </a:pPr>
            <a:r>
              <a:rPr lang="en-US" sz="2200" dirty="0"/>
              <a:t>Decision points, operation application under conditions</a:t>
            </a:r>
          </a:p>
          <a:p>
            <a:pPr>
              <a:lnSpc>
                <a:spcPct val="150000"/>
              </a:lnSpc>
              <a:spcBef>
                <a:spcPct val="50000"/>
              </a:spcBef>
              <a:defRPr/>
            </a:pPr>
            <a:r>
              <a:rPr lang="en-US" sz="2200" dirty="0"/>
              <a:t>Good for visualizing ...</a:t>
            </a:r>
          </a:p>
          <a:p>
            <a:pPr lvl="1">
              <a:lnSpc>
                <a:spcPct val="70000"/>
              </a:lnSpc>
              <a:spcBef>
                <a:spcPct val="50000"/>
              </a:spcBef>
              <a:defRPr/>
            </a:pPr>
            <a:r>
              <a:rPr lang="en-US" sz="2200" dirty="0"/>
              <a:t>answers to </a:t>
            </a:r>
            <a:r>
              <a:rPr lang="en-US" sz="2200" i="1" dirty="0">
                <a:solidFill>
                  <a:srgbClr val="FF00FF"/>
                </a:solidFill>
                <a:effectLst>
                  <a:outerShdw blurRad="38100" dist="38100" dir="2700000" algn="tl">
                    <a:srgbClr val="000000"/>
                  </a:outerShdw>
                </a:effectLst>
              </a:rPr>
              <a:t>WHAT IF</a:t>
            </a:r>
            <a:r>
              <a:rPr lang="en-US" sz="2200" dirty="0">
                <a:solidFill>
                  <a:srgbClr val="FF00FF"/>
                </a:solidFill>
                <a:effectLst>
                  <a:outerShdw blurRad="38100" dist="38100" dir="2700000" algn="tl">
                    <a:srgbClr val="000000"/>
                  </a:outerShdw>
                </a:effectLst>
              </a:rPr>
              <a:t> </a:t>
            </a:r>
            <a:r>
              <a:rPr lang="en-US" sz="2200" dirty="0">
                <a:effectLst>
                  <a:outerShdw blurRad="38100" dist="38100" dir="2700000" algn="tl">
                    <a:srgbClr val="000000"/>
                  </a:outerShdw>
                </a:effectLst>
              </a:rPr>
              <a:t>?</a:t>
            </a:r>
            <a:r>
              <a:rPr lang="en-US" sz="2200" dirty="0"/>
              <a:t> questions</a:t>
            </a:r>
          </a:p>
          <a:p>
            <a:pPr lvl="1">
              <a:lnSpc>
                <a:spcPct val="100000"/>
              </a:lnSpc>
              <a:spcBef>
                <a:spcPct val="50000"/>
              </a:spcBef>
              <a:defRPr/>
            </a:pPr>
            <a:r>
              <a:rPr lang="en-US" sz="2200" dirty="0"/>
              <a:t>required software reactions to environment events</a:t>
            </a:r>
          </a:p>
        </p:txBody>
      </p:sp>
      <p:pic>
        <p:nvPicPr>
          <p:cNvPr id="46084" name="Picture 5" descr="C:\Program Files\Common Files\Microsoft Shared\Clipart\cagcat50\pe02716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825" y="82550"/>
            <a:ext cx="1020763"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61</a:t>
            </a:fld>
            <a:endParaRPr lang="en-MY"/>
          </a:p>
        </p:txBody>
      </p:sp>
      <p:sp>
        <p:nvSpPr>
          <p:cNvPr id="6" name="Oval 5"/>
          <p:cNvSpPr/>
          <p:nvPr/>
        </p:nvSpPr>
        <p:spPr>
          <a:xfrm>
            <a:off x="0" y="1046163"/>
            <a:ext cx="8991600" cy="1316037"/>
          </a:xfrm>
          <a:prstGeom prst="ellipse">
            <a:avLst/>
          </a:prstGeom>
          <a:noFill/>
          <a:ln>
            <a:solidFill>
              <a:srgbClr val="FF00FF"/>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36354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a:xfrm>
            <a:off x="1827213" y="171450"/>
            <a:ext cx="7131050" cy="762000"/>
          </a:xfrm>
        </p:spPr>
        <p:txBody>
          <a:bodyPr/>
          <a:lstStyle/>
          <a:p>
            <a:pPr>
              <a:defRPr/>
            </a:pPr>
            <a:r>
              <a:rPr kumimoji="0" lang="en-US" dirty="0"/>
              <a:t>R-net diagram: example</a:t>
            </a:r>
            <a:endParaRPr kumimoji="0" lang="en-US" sz="2500" dirty="0">
              <a:effectLst>
                <a:outerShdw blurRad="38100" dist="38100" dir="2700000" algn="tl">
                  <a:srgbClr val="000000"/>
                </a:outerShdw>
              </a:effectLst>
            </a:endParaRPr>
          </a:p>
        </p:txBody>
      </p:sp>
      <p:graphicFrame>
        <p:nvGraphicFramePr>
          <p:cNvPr id="19458" name="Object 5"/>
          <p:cNvGraphicFramePr>
            <a:graphicFrameLocks noChangeAspect="1"/>
          </p:cNvGraphicFramePr>
          <p:nvPr/>
        </p:nvGraphicFramePr>
        <p:xfrm>
          <a:off x="198438" y="1128713"/>
          <a:ext cx="8435975" cy="5524500"/>
        </p:xfrm>
        <a:graphic>
          <a:graphicData uri="http://schemas.openxmlformats.org/presentationml/2006/ole">
            <mc:AlternateContent xmlns:mc="http://schemas.openxmlformats.org/markup-compatibility/2006">
              <mc:Choice xmlns:v="urn:schemas-microsoft-com:vml" Requires="v">
                <p:oleObj spid="_x0000_s19514" name="Picture" r:id="rId3" imgW="4680204" imgH="3259836" progId="Word.Picture.8">
                  <p:embed/>
                </p:oleObj>
              </mc:Choice>
              <mc:Fallback>
                <p:oleObj name="Picture" r:id="rId3" imgW="4680204" imgH="3259836" progId="Word.Picture.8">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128713"/>
                        <a:ext cx="8435975" cy="552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46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150" y="387350"/>
            <a:ext cx="1060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0776" name="Line 8"/>
          <p:cNvSpPr>
            <a:spLocks noChangeShapeType="1"/>
          </p:cNvSpPr>
          <p:nvPr/>
        </p:nvSpPr>
        <p:spPr bwMode="auto">
          <a:xfrm flipH="1" flipV="1">
            <a:off x="3600450" y="1597025"/>
            <a:ext cx="893763" cy="4476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2" name="Rectangle 9"/>
          <p:cNvSpPr>
            <a:spLocks noChangeArrowheads="1"/>
          </p:cNvSpPr>
          <p:nvPr/>
        </p:nvSpPr>
        <p:spPr bwMode="auto">
          <a:xfrm>
            <a:off x="2220913" y="1296988"/>
            <a:ext cx="183356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input stimulus</a:t>
            </a:r>
          </a:p>
        </p:txBody>
      </p:sp>
      <p:sp>
        <p:nvSpPr>
          <p:cNvPr id="19463" name="Rectangle 10"/>
          <p:cNvSpPr>
            <a:spLocks noChangeArrowheads="1"/>
          </p:cNvSpPr>
          <p:nvPr/>
        </p:nvSpPr>
        <p:spPr bwMode="auto">
          <a:xfrm>
            <a:off x="6702425" y="2112963"/>
            <a:ext cx="18335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precedence</a:t>
            </a:r>
          </a:p>
        </p:txBody>
      </p:sp>
      <p:sp>
        <p:nvSpPr>
          <p:cNvPr id="1440779" name="Line 11"/>
          <p:cNvSpPr>
            <a:spLocks noChangeShapeType="1"/>
          </p:cNvSpPr>
          <p:nvPr/>
        </p:nvSpPr>
        <p:spPr bwMode="auto">
          <a:xfrm flipH="1">
            <a:off x="5470525" y="2341563"/>
            <a:ext cx="1514475" cy="158750"/>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40780" name="Line 12"/>
          <p:cNvSpPr>
            <a:spLocks noChangeShapeType="1"/>
          </p:cNvSpPr>
          <p:nvPr/>
        </p:nvSpPr>
        <p:spPr bwMode="auto">
          <a:xfrm flipH="1" flipV="1">
            <a:off x="2698750" y="2774950"/>
            <a:ext cx="808038" cy="18732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6" name="Rectangle 13"/>
          <p:cNvSpPr>
            <a:spLocks noChangeArrowheads="1"/>
          </p:cNvSpPr>
          <p:nvPr/>
        </p:nvSpPr>
        <p:spPr bwMode="auto">
          <a:xfrm>
            <a:off x="468313" y="2501900"/>
            <a:ext cx="227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response operation</a:t>
            </a:r>
          </a:p>
        </p:txBody>
      </p:sp>
      <p:sp>
        <p:nvSpPr>
          <p:cNvPr id="1440782" name="Line 14"/>
          <p:cNvSpPr>
            <a:spLocks noChangeShapeType="1"/>
          </p:cNvSpPr>
          <p:nvPr/>
        </p:nvSpPr>
        <p:spPr bwMode="auto">
          <a:xfrm flipH="1" flipV="1">
            <a:off x="1827213" y="2884488"/>
            <a:ext cx="260350" cy="1023937"/>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440783" name="Line 15"/>
          <p:cNvSpPr>
            <a:spLocks noChangeShapeType="1"/>
          </p:cNvSpPr>
          <p:nvPr/>
        </p:nvSpPr>
        <p:spPr bwMode="auto">
          <a:xfrm flipH="1" flipV="1">
            <a:off x="5332413" y="3779838"/>
            <a:ext cx="1631950" cy="2035175"/>
          </a:xfrm>
          <a:prstGeom prst="line">
            <a:avLst/>
          </a:prstGeom>
          <a:noFill/>
          <a:ln w="12700">
            <a:solidFill>
              <a:schemeClr val="tx2"/>
            </a:solidFill>
            <a:prstDash val="dashDot"/>
            <a:round/>
            <a:headEnd/>
            <a:tailEnd/>
          </a:ln>
          <a:effectLst/>
        </p:spPr>
        <p:txBody>
          <a:bodyPr anchor="ctr">
            <a:spAutoFit/>
          </a:bodyPr>
          <a:lstStyle/>
          <a:p>
            <a:pPr>
              <a:defRPr/>
            </a:pPr>
            <a:endParaRPr lang="en-GB"/>
          </a:p>
        </p:txBody>
      </p:sp>
      <p:sp>
        <p:nvSpPr>
          <p:cNvPr id="19469" name="Rectangle 16"/>
          <p:cNvSpPr>
            <a:spLocks noChangeArrowheads="1"/>
          </p:cNvSpPr>
          <p:nvPr/>
        </p:nvSpPr>
        <p:spPr bwMode="auto">
          <a:xfrm>
            <a:off x="6291263" y="5786438"/>
            <a:ext cx="227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defRPr kumimoji="1" sz="2400">
                <a:solidFill>
                  <a:schemeClr val="bg1"/>
                </a:solidFill>
                <a:latin typeface="Symbol" pitchFamily="18" charset="2"/>
              </a:defRPr>
            </a:lvl1pPr>
            <a:lvl2pPr marL="742950" indent="-285750">
              <a:defRPr kumimoji="1" sz="2400">
                <a:solidFill>
                  <a:schemeClr val="bg1"/>
                </a:solidFill>
                <a:latin typeface="Symbol" pitchFamily="18" charset="2"/>
              </a:defRPr>
            </a:lvl2pPr>
            <a:lvl3pPr marL="1143000" indent="-228600">
              <a:defRPr kumimoji="1" sz="2400">
                <a:solidFill>
                  <a:schemeClr val="bg1"/>
                </a:solidFill>
                <a:latin typeface="Symbol" pitchFamily="18" charset="2"/>
              </a:defRPr>
            </a:lvl3pPr>
            <a:lvl4pPr marL="1600200" indent="-228600">
              <a:defRPr kumimoji="1" sz="2400">
                <a:solidFill>
                  <a:schemeClr val="bg1"/>
                </a:solidFill>
                <a:latin typeface="Symbol" pitchFamily="18" charset="2"/>
              </a:defRPr>
            </a:lvl4pPr>
            <a:lvl5pPr marL="2057400" indent="-228600">
              <a:defRPr kumimoji="1" sz="2400">
                <a:solidFill>
                  <a:schemeClr val="bg1"/>
                </a:solidFill>
                <a:latin typeface="Symbol" pitchFamily="18" charset="2"/>
              </a:defRPr>
            </a:lvl5pPr>
            <a:lvl6pPr marL="2514600" indent="-228600" algn="ctr" eaLnBrk="0" fontAlgn="base" hangingPunct="0">
              <a:spcBef>
                <a:spcPts val="1200"/>
              </a:spcBef>
              <a:spcAft>
                <a:spcPct val="0"/>
              </a:spcAft>
              <a:defRPr kumimoji="1" sz="2400">
                <a:solidFill>
                  <a:schemeClr val="bg1"/>
                </a:solidFill>
                <a:latin typeface="Symbol" pitchFamily="18" charset="2"/>
              </a:defRPr>
            </a:lvl6pPr>
            <a:lvl7pPr marL="2971800" indent="-228600" algn="ctr" eaLnBrk="0" fontAlgn="base" hangingPunct="0">
              <a:spcBef>
                <a:spcPts val="1200"/>
              </a:spcBef>
              <a:spcAft>
                <a:spcPct val="0"/>
              </a:spcAft>
              <a:defRPr kumimoji="1" sz="2400">
                <a:solidFill>
                  <a:schemeClr val="bg1"/>
                </a:solidFill>
                <a:latin typeface="Symbol" pitchFamily="18" charset="2"/>
              </a:defRPr>
            </a:lvl7pPr>
            <a:lvl8pPr marL="3429000" indent="-228600" algn="ctr" eaLnBrk="0" fontAlgn="base" hangingPunct="0">
              <a:spcBef>
                <a:spcPts val="1200"/>
              </a:spcBef>
              <a:spcAft>
                <a:spcPct val="0"/>
              </a:spcAft>
              <a:defRPr kumimoji="1" sz="2400">
                <a:solidFill>
                  <a:schemeClr val="bg1"/>
                </a:solidFill>
                <a:latin typeface="Symbol" pitchFamily="18" charset="2"/>
              </a:defRPr>
            </a:lvl8pPr>
            <a:lvl9pPr marL="3886200" indent="-228600" algn="ctr" eaLnBrk="0" fontAlgn="base" hangingPunct="0">
              <a:spcBef>
                <a:spcPts val="1200"/>
              </a:spcBef>
              <a:spcAft>
                <a:spcPct val="0"/>
              </a:spcAft>
              <a:defRPr kumimoji="1" sz="2400">
                <a:solidFill>
                  <a:schemeClr val="bg1"/>
                </a:solidFill>
                <a:latin typeface="Symbol" pitchFamily="18" charset="2"/>
              </a:defRPr>
            </a:lvl9pPr>
          </a:lstStyle>
          <a:p>
            <a:pPr>
              <a:spcBef>
                <a:spcPct val="10000"/>
              </a:spcBef>
              <a:buClr>
                <a:schemeClr val="tx2"/>
              </a:buClr>
              <a:buSzPct val="70000"/>
              <a:buFont typeface="Wingdings" pitchFamily="2" charset="2"/>
              <a:buNone/>
            </a:pPr>
            <a:r>
              <a:rPr lang="fr-BE" altLang="en-US" sz="1800" i="1">
                <a:solidFill>
                  <a:schemeClr val="tx2"/>
                </a:solidFill>
                <a:effectLst/>
                <a:latin typeface="Comic Sans MS" pitchFamily="66" charset="0"/>
              </a:rPr>
              <a:t>decision point</a:t>
            </a:r>
          </a:p>
        </p:txBody>
      </p:sp>
      <p:sp>
        <p:nvSpPr>
          <p:cNvPr id="2" name="Slide Number Placeholder 1"/>
          <p:cNvSpPr>
            <a:spLocks noGrp="1"/>
          </p:cNvSpPr>
          <p:nvPr>
            <p:ph type="sldNum" sz="quarter" idx="12"/>
          </p:nvPr>
        </p:nvSpPr>
        <p:spPr/>
        <p:txBody>
          <a:bodyPr/>
          <a:lstStyle/>
          <a:p>
            <a:fld id="{83AFD23C-4B78-4169-855B-DEB36BCAA18E}" type="slidenum">
              <a:rPr lang="en-MY" smtClean="0"/>
              <a:pPr/>
              <a:t>62</a:t>
            </a:fld>
            <a:endParaRPr lang="en-MY"/>
          </a:p>
        </p:txBody>
      </p:sp>
    </p:spTree>
    <p:extLst>
      <p:ext uri="{BB962C8B-B14F-4D97-AF65-F5344CB8AC3E}">
        <p14:creationId xmlns:p14="http://schemas.microsoft.com/office/powerpoint/2010/main" val="2725046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53975"/>
            <a:ext cx="129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2"/>
          <p:cNvSpPr>
            <a:spLocks noGrp="1" noChangeArrowheads="1"/>
          </p:cNvSpPr>
          <p:nvPr>
            <p:ph type="title"/>
          </p:nvPr>
        </p:nvSpPr>
        <p:spPr>
          <a:xfrm>
            <a:off x="1524000" y="271463"/>
            <a:ext cx="7434263" cy="762000"/>
          </a:xfrm>
        </p:spPr>
        <p:txBody>
          <a:bodyPr>
            <a:normAutofit fontScale="90000"/>
          </a:bodyPr>
          <a:lstStyle/>
          <a:p>
            <a:r>
              <a:rPr lang="en-US" altLang="en-US" dirty="0"/>
              <a:t>Integrating multiple system views</a:t>
            </a:r>
          </a:p>
        </p:txBody>
      </p:sp>
      <p:sp>
        <p:nvSpPr>
          <p:cNvPr id="1441797" name="Rectangle 5"/>
          <p:cNvSpPr>
            <a:spLocks noGrp="1" noChangeArrowheads="1"/>
          </p:cNvSpPr>
          <p:nvPr>
            <p:ph idx="1"/>
          </p:nvPr>
        </p:nvSpPr>
        <p:spPr>
          <a:xfrm>
            <a:off x="241300" y="1295400"/>
            <a:ext cx="8823325" cy="5562600"/>
          </a:xfrm>
        </p:spPr>
        <p:txBody>
          <a:bodyPr>
            <a:normAutofit/>
          </a:bodyPr>
          <a:lstStyle/>
          <a:p>
            <a:pPr marL="342900" indent="-342900">
              <a:buFont typeface="Wingdings" panose="05000000000000000000" pitchFamily="2" charset="2"/>
              <a:buChar char="Ø"/>
              <a:defRPr/>
            </a:pPr>
            <a:r>
              <a:rPr lang="en-US" sz="2200" dirty="0"/>
              <a:t>Diagrams of different types cover </a:t>
            </a:r>
            <a:r>
              <a:rPr lang="en-US" sz="2200" dirty="0">
                <a:solidFill>
                  <a:srgbClr val="FF00FF"/>
                </a:solidFill>
              </a:rPr>
              <a:t>different</a:t>
            </a:r>
            <a:r>
              <a:rPr lang="en-US" sz="2200" dirty="0"/>
              <a:t>, </a:t>
            </a:r>
            <a:r>
              <a:rPr lang="en-US" sz="2200" dirty="0">
                <a:solidFill>
                  <a:srgbClr val="FF00FF"/>
                </a:solidFill>
              </a:rPr>
              <a:t>complementary views </a:t>
            </a:r>
            <a:r>
              <a:rPr lang="en-US" sz="2200" dirty="0"/>
              <a:t>of the system (as-is or to-be)</a:t>
            </a:r>
          </a:p>
          <a:p>
            <a:pPr lvl="1">
              <a:lnSpc>
                <a:spcPct val="100000"/>
              </a:lnSpc>
              <a:spcBef>
                <a:spcPct val="10000"/>
              </a:spcBef>
              <a:defRPr/>
            </a:pPr>
            <a:r>
              <a:rPr lang="en-US" sz="2200" dirty="0"/>
              <a:t>components &amp; interfaces, conceptual structures, operations, flows, interaction scenarios, behaviors, ....</a:t>
            </a:r>
          </a:p>
          <a:p>
            <a:pPr marL="342900" indent="-342900">
              <a:lnSpc>
                <a:spcPct val="100000"/>
              </a:lnSpc>
              <a:spcBef>
                <a:spcPct val="35000"/>
              </a:spcBef>
              <a:buFont typeface="Wingdings" panose="05000000000000000000" pitchFamily="2" charset="2"/>
              <a:buChar char="Ø"/>
              <a:defRPr/>
            </a:pPr>
            <a:r>
              <a:rPr lang="en-US" sz="2200" dirty="0"/>
              <a:t>Overlapping aspects </a:t>
            </a:r>
            <a:r>
              <a:rPr lang="en-US" sz="2200" dirty="0">
                <a:solidFill>
                  <a:schemeClr val="tx2"/>
                </a:solidFill>
              </a:rPr>
              <a:t>=&gt;</a:t>
            </a:r>
            <a:r>
              <a:rPr lang="en-US" sz="2200" dirty="0"/>
              <a:t>  integration mechanism needed for ensuring compatibility &amp; complementarity among diagrams</a:t>
            </a:r>
          </a:p>
          <a:p>
            <a:pPr marL="342900" indent="-342900">
              <a:lnSpc>
                <a:spcPct val="100000"/>
              </a:lnSpc>
              <a:spcBef>
                <a:spcPct val="35000"/>
              </a:spcBef>
              <a:buFont typeface="Wingdings" panose="05000000000000000000" pitchFamily="2" charset="2"/>
              <a:buChar char="Ø"/>
              <a:defRPr/>
            </a:pPr>
            <a:r>
              <a:rPr lang="en-US" sz="2200" dirty="0"/>
              <a:t>Standard mechanism:  </a:t>
            </a:r>
            <a:r>
              <a:rPr lang="en-US" sz="2200" dirty="0">
                <a:solidFill>
                  <a:srgbClr val="00B0F0"/>
                </a:solidFill>
                <a:effectLst>
                  <a:outerShdw blurRad="38100" dist="38100" dir="2700000" algn="tl">
                    <a:srgbClr val="000000"/>
                  </a:outerShdw>
                </a:effectLst>
              </a:rPr>
              <a:t>inter-view consistency rules </a:t>
            </a:r>
            <a:r>
              <a:rPr lang="en-US" sz="2200" dirty="0"/>
              <a:t>the </a:t>
            </a:r>
            <a:r>
              <a:rPr lang="en-US" sz="2200" dirty="0" err="1"/>
              <a:t>specifier</a:t>
            </a:r>
            <a:r>
              <a:rPr lang="en-US" sz="2200" dirty="0"/>
              <a:t> should meet</a:t>
            </a:r>
          </a:p>
          <a:p>
            <a:pPr lvl="1">
              <a:lnSpc>
                <a:spcPct val="90000"/>
              </a:lnSpc>
              <a:defRPr/>
            </a:pPr>
            <a:r>
              <a:rPr lang="en-US" sz="2200" dirty="0"/>
              <a:t>cf. static semantics rules enforced by compilers </a:t>
            </a:r>
          </a:p>
          <a:p>
            <a:pPr lvl="2">
              <a:lnSpc>
                <a:spcPct val="80000"/>
              </a:lnSpc>
              <a:defRPr/>
            </a:pPr>
            <a:r>
              <a:rPr lang="en-US" sz="2200" dirty="0">
                <a:solidFill>
                  <a:srgbClr val="5F5F5F"/>
                </a:solidFill>
              </a:rPr>
              <a:t>“every used variable must be declared”</a:t>
            </a:r>
          </a:p>
          <a:p>
            <a:pPr lvl="2">
              <a:lnSpc>
                <a:spcPct val="80000"/>
              </a:lnSpc>
              <a:defRPr/>
            </a:pPr>
            <a:r>
              <a:rPr lang="en-US" sz="2200" dirty="0">
                <a:solidFill>
                  <a:srgbClr val="5F5F5F"/>
                </a:solidFill>
              </a:rPr>
              <a:t>“every declared variable must be used”, ...</a:t>
            </a:r>
            <a:endParaRPr lang="en-US" sz="2200" dirty="0"/>
          </a:p>
          <a:p>
            <a:pPr lvl="1">
              <a:lnSpc>
                <a:spcPct val="100000"/>
              </a:lnSpc>
              <a:defRPr/>
            </a:pPr>
            <a:r>
              <a:rPr lang="en-US" sz="2200" dirty="0"/>
              <a:t>can be used for inspection checklists</a:t>
            </a:r>
          </a:p>
          <a:p>
            <a:pPr lvl="1">
              <a:lnSpc>
                <a:spcPct val="80000"/>
              </a:lnSpc>
              <a:defRPr/>
            </a:pPr>
            <a:r>
              <a:rPr lang="en-US" sz="2200" dirty="0"/>
              <a:t>enforceable by tools</a:t>
            </a:r>
          </a:p>
          <a:p>
            <a:pPr lvl="1">
              <a:lnSpc>
                <a:spcPct val="80000"/>
              </a:lnSpc>
              <a:defRPr/>
            </a:pPr>
            <a:r>
              <a:rPr lang="en-US" sz="2200" dirty="0"/>
              <a:t>constrain diagram evolution</a:t>
            </a:r>
          </a:p>
        </p:txBody>
      </p:sp>
      <p:pic>
        <p:nvPicPr>
          <p:cNvPr id="47109" name="Picture 6" descr="C:\Program Files\Common Files\Microsoft Shared\Clipart\cagcat50\en00354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80988" y="561975"/>
            <a:ext cx="8651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63</a:t>
            </a:fld>
            <a:endParaRPr lang="en-MY"/>
          </a:p>
        </p:txBody>
      </p:sp>
    </p:spTree>
    <p:extLst>
      <p:ext uri="{BB962C8B-B14F-4D97-AF65-F5344CB8AC3E}">
        <p14:creationId xmlns:p14="http://schemas.microsoft.com/office/powerpoint/2010/main" val="7777030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3" y="53975"/>
            <a:ext cx="129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2819" name="Rectangle 3"/>
          <p:cNvSpPr>
            <a:spLocks noGrp="1" noChangeArrowheads="1"/>
          </p:cNvSpPr>
          <p:nvPr>
            <p:ph type="title"/>
          </p:nvPr>
        </p:nvSpPr>
        <p:spPr>
          <a:xfrm>
            <a:off x="1328738" y="271463"/>
            <a:ext cx="7629525" cy="762000"/>
          </a:xfrm>
        </p:spPr>
        <p:txBody>
          <a:bodyPr>
            <a:normAutofit fontScale="90000"/>
          </a:bodyPr>
          <a:lstStyle/>
          <a:p>
            <a:pPr>
              <a:defRPr/>
            </a:pPr>
            <a:r>
              <a:rPr lang="en-US"/>
              <a:t>Inter-view consistency rules:  examples</a:t>
            </a:r>
            <a:endParaRPr lang="en-US" sz="2600">
              <a:effectLst>
                <a:outerShdw blurRad="38100" dist="38100" dir="2700000" algn="tl">
                  <a:srgbClr val="000000"/>
                </a:outerShdw>
              </a:effectLst>
            </a:endParaRPr>
          </a:p>
        </p:txBody>
      </p:sp>
      <p:sp>
        <p:nvSpPr>
          <p:cNvPr id="1442820" name="Rectangle 4"/>
          <p:cNvSpPr>
            <a:spLocks noGrp="1" noChangeArrowheads="1"/>
          </p:cNvSpPr>
          <p:nvPr>
            <p:ph idx="1"/>
          </p:nvPr>
        </p:nvSpPr>
        <p:spPr>
          <a:xfrm>
            <a:off x="2133600" y="1295400"/>
            <a:ext cx="6629401" cy="5021263"/>
          </a:xfrm>
        </p:spPr>
        <p:txBody>
          <a:bodyPr>
            <a:normAutofit lnSpcReduction="10000"/>
          </a:bodyPr>
          <a:lstStyle/>
          <a:p>
            <a:pPr marL="342900" indent="-342900">
              <a:buFont typeface="Wingdings" panose="05000000000000000000" pitchFamily="2" charset="2"/>
              <a:buChar char="ü"/>
              <a:defRPr/>
            </a:pPr>
            <a:r>
              <a:rPr kumimoji="0" lang="en-US" dirty="0"/>
              <a:t>Every component &amp; interconnection in a </a:t>
            </a:r>
            <a:r>
              <a:rPr kumimoji="0" lang="en-US" dirty="0">
                <a:solidFill>
                  <a:srgbClr val="FF00FF"/>
                </a:solidFill>
                <a:effectLst>
                  <a:outerShdw blurRad="38100" dist="38100" dir="2700000" algn="tl">
                    <a:srgbClr val="000000"/>
                  </a:outerShdw>
                </a:effectLst>
              </a:rPr>
              <a:t>problem diagram</a:t>
            </a:r>
            <a:r>
              <a:rPr kumimoji="0" lang="en-US" dirty="0">
                <a:solidFill>
                  <a:srgbClr val="FF00FF"/>
                </a:solidFill>
              </a:rPr>
              <a:t> </a:t>
            </a:r>
            <a:r>
              <a:rPr kumimoji="0" lang="en-US" dirty="0"/>
              <a:t>must be further specified in an </a:t>
            </a:r>
            <a:r>
              <a:rPr kumimoji="0" lang="en-US" dirty="0">
                <a:solidFill>
                  <a:srgbClr val="FF00FF"/>
                </a:solidFill>
                <a:effectLst>
                  <a:outerShdw blurRad="38100" dist="38100" dir="2700000" algn="tl">
                    <a:srgbClr val="000000"/>
                  </a:outerShdw>
                </a:effectLst>
              </a:rPr>
              <a:t>ET diagram</a:t>
            </a:r>
            <a:endParaRPr kumimoji="0" lang="en-US" dirty="0">
              <a:solidFill>
                <a:srgbClr val="FF00FF"/>
              </a:solidFill>
            </a:endParaRPr>
          </a:p>
          <a:p>
            <a:pPr marL="342900" indent="-342900">
              <a:spcBef>
                <a:spcPct val="60000"/>
              </a:spcBef>
              <a:buFont typeface="Wingdings" panose="05000000000000000000" pitchFamily="2" charset="2"/>
              <a:buChar char="ü"/>
              <a:defRPr/>
            </a:pPr>
            <a:r>
              <a:rPr kumimoji="0" lang="en-US" dirty="0"/>
              <a:t>Every shared phenomenon in a </a:t>
            </a:r>
            <a:r>
              <a:rPr kumimoji="0" lang="en-US" dirty="0">
                <a:solidFill>
                  <a:srgbClr val="00B0F0"/>
                </a:solidFill>
                <a:effectLst>
                  <a:outerShdw blurRad="38100" dist="38100" dir="2700000" algn="tl">
                    <a:srgbClr val="000000"/>
                  </a:outerShdw>
                </a:effectLst>
              </a:rPr>
              <a:t>problem diagram</a:t>
            </a:r>
            <a:r>
              <a:rPr kumimoji="0" lang="en-US" dirty="0">
                <a:solidFill>
                  <a:srgbClr val="00B0F0"/>
                </a:solidFill>
              </a:rPr>
              <a:t> </a:t>
            </a:r>
            <a:r>
              <a:rPr kumimoji="0" lang="en-US" dirty="0"/>
              <a:t>must appear as event in an </a:t>
            </a:r>
            <a:r>
              <a:rPr kumimoji="0" lang="en-US" dirty="0">
                <a:solidFill>
                  <a:srgbClr val="00B0F0"/>
                </a:solidFill>
                <a:effectLst>
                  <a:outerShdw blurRad="38100" dist="38100" dir="2700000" algn="tl">
                    <a:srgbClr val="000000"/>
                  </a:outerShdw>
                </a:effectLst>
              </a:rPr>
              <a:t>ET diagram</a:t>
            </a:r>
            <a:r>
              <a:rPr kumimoji="0" lang="en-US" dirty="0">
                <a:solidFill>
                  <a:srgbClr val="00B0F0"/>
                </a:solidFill>
              </a:rPr>
              <a:t> </a:t>
            </a:r>
            <a:r>
              <a:rPr kumimoji="0" lang="en-US" dirty="0"/>
              <a:t>or as entity, attribute, or relationship in an </a:t>
            </a:r>
            <a:r>
              <a:rPr kumimoji="0" lang="en-US" dirty="0">
                <a:solidFill>
                  <a:srgbClr val="00B0F0"/>
                </a:solidFill>
                <a:effectLst>
                  <a:outerShdw blurRad="38100" dist="38100" dir="2700000" algn="tl">
                    <a:srgbClr val="000000"/>
                  </a:outerShdw>
                </a:effectLst>
              </a:rPr>
              <a:t>ER diagram</a:t>
            </a:r>
            <a:endParaRPr kumimoji="0" lang="en-US" dirty="0">
              <a:solidFill>
                <a:srgbClr val="00B0F0"/>
              </a:solidFill>
            </a:endParaRPr>
          </a:p>
          <a:p>
            <a:pPr marL="342900" indent="-342900">
              <a:spcBef>
                <a:spcPct val="60000"/>
              </a:spcBef>
              <a:buFont typeface="Wingdings" panose="05000000000000000000" pitchFamily="2" charset="2"/>
              <a:buChar char="ü"/>
              <a:defRPr/>
            </a:pPr>
            <a:r>
              <a:rPr kumimoji="0" lang="en-US" dirty="0"/>
              <a:t>Every data in a flow or repository of a </a:t>
            </a:r>
            <a:r>
              <a:rPr kumimoji="0" lang="en-US" dirty="0">
                <a:solidFill>
                  <a:srgbClr val="00B050"/>
                </a:solidFill>
                <a:effectLst>
                  <a:outerShdw blurRad="38100" dist="38100" dir="2700000" algn="tl">
                    <a:srgbClr val="000000"/>
                  </a:outerShdw>
                </a:effectLst>
              </a:rPr>
              <a:t>DFD diagram</a:t>
            </a:r>
            <a:r>
              <a:rPr kumimoji="0" lang="en-US" dirty="0">
                <a:solidFill>
                  <a:srgbClr val="00B050"/>
                </a:solidFill>
              </a:rPr>
              <a:t> </a:t>
            </a:r>
            <a:r>
              <a:rPr kumimoji="0" lang="en-US" dirty="0"/>
              <a:t>must be declared as entity, attribute, or relationship in an </a:t>
            </a:r>
            <a:r>
              <a:rPr kumimoji="0" lang="en-US" dirty="0">
                <a:solidFill>
                  <a:srgbClr val="00B050"/>
                </a:solidFill>
                <a:effectLst>
                  <a:outerShdw blurRad="38100" dist="38100" dir="2700000" algn="tl">
                    <a:srgbClr val="000000"/>
                  </a:outerShdw>
                </a:effectLst>
              </a:rPr>
              <a:t>ER diagram</a:t>
            </a:r>
            <a:endParaRPr kumimoji="0" lang="en-US" dirty="0">
              <a:solidFill>
                <a:srgbClr val="00B050"/>
              </a:solidFill>
            </a:endParaRPr>
          </a:p>
          <a:p>
            <a:pPr marL="342900" indent="-342900">
              <a:spcBef>
                <a:spcPct val="60000"/>
              </a:spcBef>
              <a:buFont typeface="Wingdings" panose="05000000000000000000" pitchFamily="2" charset="2"/>
              <a:buChar char="ü"/>
              <a:defRPr/>
            </a:pPr>
            <a:r>
              <a:rPr kumimoji="0" lang="en-US" dirty="0"/>
              <a:t>Every state in a </a:t>
            </a:r>
            <a:r>
              <a:rPr kumimoji="0" lang="en-US" dirty="0">
                <a:solidFill>
                  <a:srgbClr val="C00000"/>
                </a:solidFill>
                <a:effectLst>
                  <a:outerShdw blurRad="38100" dist="38100" dir="2700000" algn="tl">
                    <a:srgbClr val="000000"/>
                  </a:outerShdw>
                </a:effectLst>
              </a:rPr>
              <a:t>SM diagram</a:t>
            </a:r>
            <a:r>
              <a:rPr kumimoji="0" lang="en-US" dirty="0">
                <a:solidFill>
                  <a:srgbClr val="C00000"/>
                </a:solidFill>
              </a:rPr>
              <a:t> </a:t>
            </a:r>
            <a:r>
              <a:rPr kumimoji="0" lang="en-US" dirty="0"/>
              <a:t>must correspond to some value for some attribute or relationship in an </a:t>
            </a:r>
            <a:r>
              <a:rPr kumimoji="0" lang="en-US" dirty="0">
                <a:solidFill>
                  <a:srgbClr val="C00000"/>
                </a:solidFill>
                <a:effectLst>
                  <a:outerShdw blurRad="38100" dist="38100" dir="2700000" algn="tl">
                    <a:srgbClr val="000000"/>
                  </a:outerShdw>
                </a:effectLst>
              </a:rPr>
              <a:t>ER diagram</a:t>
            </a:r>
            <a:endParaRPr kumimoji="0" lang="en-US" dirty="0">
              <a:solidFill>
                <a:srgbClr val="C00000"/>
              </a:solidFill>
            </a:endParaRPr>
          </a:p>
          <a:p>
            <a:pPr marL="342900" indent="-342900">
              <a:spcBef>
                <a:spcPct val="60000"/>
              </a:spcBef>
              <a:buFont typeface="Wingdings" panose="05000000000000000000" pitchFamily="2" charset="2"/>
              <a:buChar char="ü"/>
              <a:defRPr/>
            </a:pPr>
            <a:r>
              <a:rPr kumimoji="0" lang="en-US" dirty="0"/>
              <a:t>Every interaction event in an </a:t>
            </a:r>
            <a:r>
              <a:rPr kumimoji="0" lang="en-US" dirty="0">
                <a:solidFill>
                  <a:srgbClr val="7030A0"/>
                </a:solidFill>
                <a:effectLst>
                  <a:outerShdw blurRad="38100" dist="38100" dir="2700000" algn="tl">
                    <a:srgbClr val="000000"/>
                  </a:outerShdw>
                </a:effectLst>
              </a:rPr>
              <a:t>ET scenario</a:t>
            </a:r>
            <a:r>
              <a:rPr kumimoji="0" lang="en-US" dirty="0">
                <a:solidFill>
                  <a:srgbClr val="7030A0"/>
                </a:solidFill>
              </a:rPr>
              <a:t> </a:t>
            </a:r>
            <a:r>
              <a:rPr kumimoji="0" lang="en-US" dirty="0"/>
              <a:t>must appear in a corresponding </a:t>
            </a:r>
            <a:r>
              <a:rPr kumimoji="0" lang="en-US" dirty="0">
                <a:solidFill>
                  <a:srgbClr val="7030A0"/>
                </a:solidFill>
                <a:effectLst>
                  <a:outerShdw blurRad="38100" dist="38100" dir="2700000" algn="tl">
                    <a:srgbClr val="000000"/>
                  </a:outerShdw>
                </a:effectLst>
              </a:rPr>
              <a:t>SM diagram</a:t>
            </a:r>
            <a:endParaRPr kumimoji="0" lang="en-US" dirty="0">
              <a:solidFill>
                <a:srgbClr val="7030A0"/>
              </a:solidFill>
            </a:endParaRPr>
          </a:p>
        </p:txBody>
      </p:sp>
      <p:pic>
        <p:nvPicPr>
          <p:cNvPr id="48133" name="Picture 5" descr="C:\Program Files\Common Files\Microsoft Shared\Clipart\cagcat50\en00354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80988" y="561975"/>
            <a:ext cx="8651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64</a:t>
            </a:fld>
            <a:endParaRPr lang="en-MY"/>
          </a:p>
        </p:txBody>
      </p:sp>
      <p:pic>
        <p:nvPicPr>
          <p:cNvPr id="32770" name="Picture 2" descr="C:\Users\SAN\AppData\Local\Microsoft\Windows\Temporary Internet Files\Content.IE5\K7Q9Q4OW\MC90032438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270" y="2438400"/>
            <a:ext cx="16002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3661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1371600" y="242888"/>
            <a:ext cx="7010400" cy="762000"/>
          </a:xfrm>
        </p:spPr>
        <p:txBody>
          <a:bodyPr>
            <a:normAutofit fontScale="90000"/>
          </a:bodyPr>
          <a:lstStyle/>
          <a:p>
            <a:pPr>
              <a:lnSpc>
                <a:spcPct val="90000"/>
              </a:lnSpc>
            </a:pPr>
            <a:r>
              <a:rPr lang="en-US" altLang="en-US" dirty="0"/>
              <a:t>Diagrammatic notations: </a:t>
            </a:r>
            <a:br>
              <a:rPr lang="en-US" altLang="en-US" dirty="0"/>
            </a:br>
            <a:r>
              <a:rPr lang="en-US" altLang="en-US" dirty="0"/>
              <a:t>pros </a:t>
            </a:r>
            <a:r>
              <a:rPr lang="en-US" altLang="en-US" sz="2400" dirty="0"/>
              <a:t>&amp;</a:t>
            </a:r>
            <a:r>
              <a:rPr lang="en-US" altLang="en-US" dirty="0"/>
              <a:t> cons</a:t>
            </a:r>
          </a:p>
        </p:txBody>
      </p:sp>
      <p:sp>
        <p:nvSpPr>
          <p:cNvPr id="50179" name="Rectangle 4"/>
          <p:cNvSpPr>
            <a:spLocks noGrp="1" noChangeArrowheads="1"/>
          </p:cNvSpPr>
          <p:nvPr>
            <p:ph idx="1"/>
          </p:nvPr>
        </p:nvSpPr>
        <p:spPr>
          <a:xfrm>
            <a:off x="214313" y="1143000"/>
            <a:ext cx="8823325" cy="5281613"/>
          </a:xfrm>
        </p:spPr>
        <p:txBody>
          <a:bodyPr>
            <a:normAutofit lnSpcReduction="10000"/>
          </a:bodyPr>
          <a:lstStyle/>
          <a:p>
            <a:pPr>
              <a:lnSpc>
                <a:spcPct val="100000"/>
              </a:lnSpc>
            </a:pPr>
            <a:r>
              <a:rPr lang="en-US" altLang="en-US" dirty="0"/>
              <a:t>Formal declaration of different system facets </a:t>
            </a:r>
          </a:p>
          <a:p>
            <a:pPr>
              <a:lnSpc>
                <a:spcPct val="60000"/>
              </a:lnSpc>
              <a:buFont typeface="Wingdings" pitchFamily="2" charset="2"/>
              <a:buNone/>
            </a:pPr>
            <a:r>
              <a:rPr lang="en-US" altLang="en-US" dirty="0">
                <a:solidFill>
                  <a:schemeClr val="tx2"/>
                </a:solidFill>
              </a:rPr>
              <a:t>       +</a:t>
            </a:r>
            <a:r>
              <a:rPr lang="en-US" altLang="en-US" dirty="0"/>
              <a:t>  informal annotations of properties for higher precision</a:t>
            </a:r>
          </a:p>
          <a:p>
            <a:pPr>
              <a:lnSpc>
                <a:spcPct val="100000"/>
              </a:lnSpc>
            </a:pPr>
            <a:r>
              <a:rPr lang="en-US" altLang="en-US" dirty="0">
                <a:solidFill>
                  <a:srgbClr val="FF00FF"/>
                </a:solidFill>
              </a:rPr>
              <a:t>Graphical declaration  </a:t>
            </a:r>
            <a:r>
              <a:rPr lang="en-US" altLang="en-US" dirty="0">
                <a:solidFill>
                  <a:schemeClr val="tx2"/>
                </a:solidFill>
              </a:rPr>
              <a:t>=&gt;</a:t>
            </a:r>
            <a:endParaRPr lang="en-US" altLang="en-US" dirty="0"/>
          </a:p>
          <a:p>
            <a:pPr lvl="1">
              <a:lnSpc>
                <a:spcPct val="100000"/>
              </a:lnSpc>
              <a:buFontTx/>
              <a:buNone/>
            </a:pPr>
            <a:r>
              <a:rPr lang="en-US" altLang="en-US" sz="2400" b="1" dirty="0">
                <a:solidFill>
                  <a:schemeClr val="tx2"/>
                </a:solidFill>
                <a:latin typeface="Wingdings" pitchFamily="2" charset="2"/>
              </a:rPr>
              <a:t>J</a:t>
            </a:r>
            <a:r>
              <a:rPr lang="en-US" altLang="en-US" dirty="0"/>
              <a:t>  overview &amp; structuring of important aspects</a:t>
            </a:r>
          </a:p>
          <a:p>
            <a:pPr lvl="1">
              <a:lnSpc>
                <a:spcPct val="100000"/>
              </a:lnSpc>
              <a:buFontTx/>
              <a:buNone/>
            </a:pPr>
            <a:r>
              <a:rPr lang="en-US" altLang="en-US" sz="2400" b="1" dirty="0">
                <a:solidFill>
                  <a:schemeClr val="tx2"/>
                </a:solidFill>
                <a:latin typeface="Wingdings" pitchFamily="2" charset="2"/>
              </a:rPr>
              <a:t>J</a:t>
            </a:r>
            <a:r>
              <a:rPr lang="en-US" altLang="en-US" dirty="0"/>
              <a:t>  easy to understand, communicate</a:t>
            </a:r>
          </a:p>
          <a:p>
            <a:pPr lvl="1">
              <a:lnSpc>
                <a:spcPct val="100000"/>
              </a:lnSpc>
              <a:buFontTx/>
              <a:buNone/>
            </a:pPr>
            <a:r>
              <a:rPr lang="en-US" altLang="en-US" sz="2400" b="1" dirty="0">
                <a:solidFill>
                  <a:schemeClr val="tx2"/>
                </a:solidFill>
                <a:latin typeface="Wingdings" pitchFamily="2" charset="2"/>
              </a:rPr>
              <a:t>J</a:t>
            </a:r>
            <a:r>
              <a:rPr lang="en-US" altLang="en-US" dirty="0"/>
              <a:t>  surface-level analysis, supported by tools </a:t>
            </a:r>
            <a:r>
              <a:rPr lang="en-US" altLang="en-US" sz="2000" dirty="0"/>
              <a:t>(e.g. query engines)</a:t>
            </a:r>
          </a:p>
          <a:p>
            <a:pPr>
              <a:lnSpc>
                <a:spcPct val="100000"/>
              </a:lnSpc>
            </a:pPr>
            <a:r>
              <a:rPr lang="en-US" altLang="en-US" dirty="0">
                <a:solidFill>
                  <a:srgbClr val="FF00FF"/>
                </a:solidFill>
              </a:rPr>
              <a:t>Semi-formal specification  </a:t>
            </a:r>
            <a:r>
              <a:rPr lang="en-US" altLang="en-US" dirty="0">
                <a:solidFill>
                  <a:schemeClr val="tx2"/>
                </a:solidFill>
              </a:rPr>
              <a:t>=&gt;</a:t>
            </a:r>
            <a:endParaRPr lang="en-US" altLang="en-US" dirty="0"/>
          </a:p>
          <a:p>
            <a:pPr lvl="1">
              <a:lnSpc>
                <a:spcPct val="100000"/>
              </a:lnSpc>
              <a:buFontTx/>
              <a:buNone/>
            </a:pPr>
            <a:r>
              <a:rPr lang="en-US" altLang="en-US" sz="2400" b="1" dirty="0">
                <a:solidFill>
                  <a:schemeClr val="tx2"/>
                </a:solidFill>
                <a:latin typeface="Wingdings" pitchFamily="2" charset="2"/>
              </a:rPr>
              <a:t>L</a:t>
            </a:r>
            <a:r>
              <a:rPr lang="en-US" altLang="en-US" dirty="0"/>
              <a:t>  language semantics may be vague </a:t>
            </a:r>
            <a:r>
              <a:rPr lang="en-US" altLang="en-US" sz="2000" dirty="0"/>
              <a:t>(different interpretations)</a:t>
            </a:r>
          </a:p>
          <a:p>
            <a:pPr lvl="1">
              <a:lnSpc>
                <a:spcPct val="100000"/>
              </a:lnSpc>
              <a:buFontTx/>
              <a:buNone/>
            </a:pPr>
            <a:r>
              <a:rPr lang="en-US" altLang="en-US" sz="2400" b="1" dirty="0">
                <a:solidFill>
                  <a:schemeClr val="tx2"/>
                </a:solidFill>
                <a:latin typeface="Wingdings" pitchFamily="2" charset="2"/>
              </a:rPr>
              <a:t>L</a:t>
            </a:r>
            <a:r>
              <a:rPr lang="en-US" altLang="en-US" dirty="0"/>
              <a:t>  only surface-level aspects formalized, not item properties</a:t>
            </a:r>
          </a:p>
          <a:p>
            <a:pPr lvl="1">
              <a:lnSpc>
                <a:spcPct val="100000"/>
              </a:lnSpc>
              <a:buFontTx/>
              <a:buNone/>
            </a:pPr>
            <a:r>
              <a:rPr lang="en-US" altLang="en-US" sz="2400" b="1" dirty="0">
                <a:solidFill>
                  <a:schemeClr val="tx2"/>
                </a:solidFill>
                <a:latin typeface="Wingdings" pitchFamily="2" charset="2"/>
              </a:rPr>
              <a:t>L</a:t>
            </a:r>
            <a:r>
              <a:rPr lang="en-US" altLang="en-US" dirty="0"/>
              <a:t>  limited forms of analysis</a:t>
            </a:r>
          </a:p>
          <a:p>
            <a:pPr lvl="1">
              <a:lnSpc>
                <a:spcPct val="100000"/>
              </a:lnSpc>
              <a:buFontTx/>
              <a:buNone/>
            </a:pPr>
            <a:r>
              <a:rPr lang="en-US" altLang="en-US" sz="2400" b="1" dirty="0">
                <a:solidFill>
                  <a:schemeClr val="tx2"/>
                </a:solidFill>
                <a:latin typeface="Wingdings" pitchFamily="2" charset="2"/>
              </a:rPr>
              <a:t>L</a:t>
            </a:r>
            <a:r>
              <a:rPr lang="en-US" altLang="en-US" dirty="0"/>
              <a:t>  functional and structural aspects only</a:t>
            </a:r>
          </a:p>
          <a:p>
            <a:pPr lvl="1">
              <a:lnSpc>
                <a:spcPct val="100000"/>
              </a:lnSpc>
              <a:buFontTx/>
              <a:buNone/>
            </a:pPr>
            <a:endParaRPr lang="en-US" altLang="en-US" dirty="0"/>
          </a:p>
          <a:p>
            <a:pPr>
              <a:lnSpc>
                <a:spcPct val="100000"/>
              </a:lnSpc>
              <a:buFont typeface="Wingdings" pitchFamily="2" charset="2"/>
              <a:buNone/>
            </a:pPr>
            <a:r>
              <a:rPr lang="en-US" altLang="en-US" dirty="0">
                <a:solidFill>
                  <a:srgbClr val="00B050"/>
                </a:solidFill>
              </a:rPr>
              <a:t>=&gt;  </a:t>
            </a:r>
            <a:r>
              <a:rPr lang="en-US" altLang="en-US" i="1" dirty="0">
                <a:solidFill>
                  <a:srgbClr val="00B050"/>
                </a:solidFill>
              </a:rPr>
              <a:t>formal specification needed for mission-critical aspects</a:t>
            </a:r>
            <a:endParaRPr lang="en-US" altLang="en-US" dirty="0">
              <a:solidFill>
                <a:srgbClr val="00B050"/>
              </a:solidFill>
            </a:endParaRPr>
          </a:p>
        </p:txBody>
      </p:sp>
      <p:grpSp>
        <p:nvGrpSpPr>
          <p:cNvPr id="50180" name="Group 6"/>
          <p:cNvGrpSpPr>
            <a:grpSpLocks/>
          </p:cNvGrpSpPr>
          <p:nvPr/>
        </p:nvGrpSpPr>
        <p:grpSpPr bwMode="auto">
          <a:xfrm>
            <a:off x="209550" y="173038"/>
            <a:ext cx="1071563" cy="693737"/>
            <a:chOff x="2496" y="624"/>
            <a:chExt cx="1104" cy="672"/>
          </a:xfrm>
        </p:grpSpPr>
        <p:sp>
          <p:nvSpPr>
            <p:cNvPr id="1444871" name="Rectangle 7"/>
            <p:cNvSpPr>
              <a:spLocks noChangeArrowheads="1"/>
            </p:cNvSpPr>
            <p:nvPr/>
          </p:nvSpPr>
          <p:spPr bwMode="auto">
            <a:xfrm>
              <a:off x="2496" y="624"/>
              <a:ext cx="384" cy="192"/>
            </a:xfrm>
            <a:prstGeom prst="rect">
              <a:avLst/>
            </a:prstGeom>
            <a:no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44872" name="Rectangle 8"/>
            <p:cNvSpPr>
              <a:spLocks noChangeArrowheads="1"/>
            </p:cNvSpPr>
            <p:nvPr/>
          </p:nvSpPr>
          <p:spPr bwMode="auto">
            <a:xfrm>
              <a:off x="3216" y="1104"/>
              <a:ext cx="384" cy="192"/>
            </a:xfrm>
            <a:prstGeom prst="rect">
              <a:avLst/>
            </a:prstGeom>
            <a:no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44873" name="Rectangle 9"/>
            <p:cNvSpPr>
              <a:spLocks noChangeArrowheads="1"/>
            </p:cNvSpPr>
            <p:nvPr/>
          </p:nvSpPr>
          <p:spPr bwMode="auto">
            <a:xfrm>
              <a:off x="2496" y="1104"/>
              <a:ext cx="384" cy="192"/>
            </a:xfrm>
            <a:prstGeom prst="rect">
              <a:avLst/>
            </a:prstGeom>
            <a:no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44874" name="Oval 10"/>
            <p:cNvSpPr>
              <a:spLocks noChangeArrowheads="1"/>
            </p:cNvSpPr>
            <p:nvPr/>
          </p:nvSpPr>
          <p:spPr bwMode="auto">
            <a:xfrm>
              <a:off x="3121" y="1151"/>
              <a:ext cx="95" cy="97"/>
            </a:xfrm>
            <a:prstGeom prst="ellipse">
              <a:avLst/>
            </a:prstGeom>
            <a:solidFill>
              <a:schemeClr val="bg2"/>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FFFFFF"/>
                  </a:outerShdw>
                </a:effectLst>
              </a:endParaRPr>
            </a:p>
          </p:txBody>
        </p:sp>
        <p:sp>
          <p:nvSpPr>
            <p:cNvPr id="1444875" name="Oval 11"/>
            <p:cNvSpPr>
              <a:spLocks noChangeArrowheads="1"/>
            </p:cNvSpPr>
            <p:nvPr/>
          </p:nvSpPr>
          <p:spPr bwMode="auto">
            <a:xfrm>
              <a:off x="2880" y="1151"/>
              <a:ext cx="95" cy="97"/>
            </a:xfrm>
            <a:prstGeom prst="ellipse">
              <a:avLst/>
            </a:prstGeom>
            <a:solidFill>
              <a:schemeClr val="tx1"/>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44876" name="Oval 12"/>
            <p:cNvSpPr>
              <a:spLocks noChangeArrowheads="1"/>
            </p:cNvSpPr>
            <p:nvPr/>
          </p:nvSpPr>
          <p:spPr bwMode="auto">
            <a:xfrm>
              <a:off x="2880" y="672"/>
              <a:ext cx="95" cy="97"/>
            </a:xfrm>
            <a:prstGeom prst="ellipse">
              <a:avLst/>
            </a:prstGeom>
            <a:solidFill>
              <a:schemeClr val="tx1"/>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44877" name="Oval 13"/>
            <p:cNvSpPr>
              <a:spLocks noChangeArrowheads="1"/>
            </p:cNvSpPr>
            <p:nvPr/>
          </p:nvSpPr>
          <p:spPr bwMode="auto">
            <a:xfrm>
              <a:off x="2640" y="816"/>
              <a:ext cx="96" cy="95"/>
            </a:xfrm>
            <a:prstGeom prst="ellipse">
              <a:avLst/>
            </a:prstGeom>
            <a:solidFill>
              <a:schemeClr val="bg2"/>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FFFFFF"/>
                  </a:outerShdw>
                </a:effectLst>
              </a:endParaRPr>
            </a:p>
          </p:txBody>
        </p:sp>
        <p:sp>
          <p:nvSpPr>
            <p:cNvPr id="1444878" name="Oval 14"/>
            <p:cNvSpPr>
              <a:spLocks noChangeArrowheads="1"/>
            </p:cNvSpPr>
            <p:nvPr/>
          </p:nvSpPr>
          <p:spPr bwMode="auto">
            <a:xfrm>
              <a:off x="3360" y="1008"/>
              <a:ext cx="96" cy="94"/>
            </a:xfrm>
            <a:prstGeom prst="ellipse">
              <a:avLst/>
            </a:prstGeom>
            <a:solidFill>
              <a:schemeClr val="bg2"/>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FFFFFF"/>
                  </a:outerShdw>
                </a:effectLst>
              </a:endParaRPr>
            </a:p>
          </p:txBody>
        </p:sp>
        <p:sp>
          <p:nvSpPr>
            <p:cNvPr id="1444879" name="Line 15"/>
            <p:cNvSpPr>
              <a:spLocks noChangeShapeType="1"/>
            </p:cNvSpPr>
            <p:nvPr/>
          </p:nvSpPr>
          <p:spPr bwMode="auto">
            <a:xfrm>
              <a:off x="2975" y="1201"/>
              <a:ext cx="146" cy="0"/>
            </a:xfrm>
            <a:prstGeom prst="line">
              <a:avLst/>
            </a:prstGeom>
            <a:noFill/>
            <a:ln w="38100">
              <a:solidFill>
                <a:schemeClr val="tx1"/>
              </a:solidFill>
              <a:miter lim="800000"/>
              <a:headEnd/>
              <a:tailEnd/>
            </a:ln>
            <a:effectLst/>
          </p:spPr>
          <p:txBody>
            <a:bodyPr wrap="none"/>
            <a:lstStyle/>
            <a:p>
              <a:pPr>
                <a:defRPr/>
              </a:pPr>
              <a:endParaRPr lang="en-GB"/>
            </a:p>
          </p:txBody>
        </p:sp>
        <p:sp>
          <p:nvSpPr>
            <p:cNvPr id="1444880" name="Line 16"/>
            <p:cNvSpPr>
              <a:spLocks noChangeShapeType="1"/>
            </p:cNvSpPr>
            <p:nvPr/>
          </p:nvSpPr>
          <p:spPr bwMode="auto">
            <a:xfrm flipV="1">
              <a:off x="3409" y="719"/>
              <a:ext cx="0" cy="289"/>
            </a:xfrm>
            <a:prstGeom prst="line">
              <a:avLst/>
            </a:prstGeom>
            <a:noFill/>
            <a:ln w="38100">
              <a:solidFill>
                <a:schemeClr val="tx1"/>
              </a:solidFill>
              <a:miter lim="800000"/>
              <a:headEnd/>
              <a:tailEnd/>
            </a:ln>
            <a:effectLst/>
          </p:spPr>
          <p:txBody>
            <a:bodyPr wrap="none"/>
            <a:lstStyle/>
            <a:p>
              <a:pPr>
                <a:defRPr/>
              </a:pPr>
              <a:endParaRPr lang="en-GB"/>
            </a:p>
          </p:txBody>
        </p:sp>
        <p:sp>
          <p:nvSpPr>
            <p:cNvPr id="1444881" name="Line 17"/>
            <p:cNvSpPr>
              <a:spLocks noChangeShapeType="1"/>
            </p:cNvSpPr>
            <p:nvPr/>
          </p:nvSpPr>
          <p:spPr bwMode="auto">
            <a:xfrm>
              <a:off x="2975" y="719"/>
              <a:ext cx="433" cy="0"/>
            </a:xfrm>
            <a:prstGeom prst="line">
              <a:avLst/>
            </a:prstGeom>
            <a:noFill/>
            <a:ln w="38100">
              <a:solidFill>
                <a:schemeClr val="tx1"/>
              </a:solidFill>
              <a:miter lim="800000"/>
              <a:headEnd/>
              <a:tailEnd/>
            </a:ln>
            <a:effectLst/>
          </p:spPr>
          <p:txBody>
            <a:bodyPr wrap="none"/>
            <a:lstStyle/>
            <a:p>
              <a:pPr>
                <a:defRPr/>
              </a:pPr>
              <a:endParaRPr lang="en-GB"/>
            </a:p>
          </p:txBody>
        </p:sp>
        <p:sp>
          <p:nvSpPr>
            <p:cNvPr id="1444882" name="Oval 18"/>
            <p:cNvSpPr>
              <a:spLocks noChangeArrowheads="1"/>
            </p:cNvSpPr>
            <p:nvPr/>
          </p:nvSpPr>
          <p:spPr bwMode="auto">
            <a:xfrm>
              <a:off x="2640" y="1008"/>
              <a:ext cx="96" cy="94"/>
            </a:xfrm>
            <a:prstGeom prst="ellipse">
              <a:avLst/>
            </a:prstGeom>
            <a:solidFill>
              <a:schemeClr val="tx1"/>
            </a:solidFill>
            <a:ln w="28575">
              <a:solidFill>
                <a:schemeClr val="tx1"/>
              </a:solidFill>
              <a:miter lim="800000"/>
              <a:headEnd/>
              <a:tailEnd/>
            </a:ln>
            <a:effectLst/>
          </p:spPr>
          <p:txBody>
            <a:bodyPr wrap="none" anchor="ctr"/>
            <a:lstStyle/>
            <a:p>
              <a:pPr>
                <a:defRPr/>
              </a:pPr>
              <a:endParaRPr lang="en-GB">
                <a:effectLst>
                  <a:outerShdw blurRad="38100" dist="38100" dir="2700000" algn="tl">
                    <a:srgbClr val="000000"/>
                  </a:outerShdw>
                </a:effectLst>
              </a:endParaRPr>
            </a:p>
          </p:txBody>
        </p:sp>
        <p:sp>
          <p:nvSpPr>
            <p:cNvPr id="1444883" name="Line 19"/>
            <p:cNvSpPr>
              <a:spLocks noChangeShapeType="1"/>
            </p:cNvSpPr>
            <p:nvPr/>
          </p:nvSpPr>
          <p:spPr bwMode="auto">
            <a:xfrm flipV="1">
              <a:off x="2687" y="912"/>
              <a:ext cx="0" cy="97"/>
            </a:xfrm>
            <a:prstGeom prst="line">
              <a:avLst/>
            </a:prstGeom>
            <a:noFill/>
            <a:ln w="38100">
              <a:solidFill>
                <a:schemeClr val="tx1"/>
              </a:solidFill>
              <a:miter lim="800000"/>
              <a:headEnd/>
              <a:tailEnd/>
            </a:ln>
            <a:effectLst/>
          </p:spPr>
          <p:txBody>
            <a:bodyPr wrap="none"/>
            <a:lstStyle/>
            <a:p>
              <a:pPr>
                <a:defRPr/>
              </a:pPr>
              <a:endParaRPr lang="en-GB"/>
            </a:p>
          </p:txBody>
        </p:sp>
      </p:grpSp>
      <p:sp>
        <p:nvSpPr>
          <p:cNvPr id="2" name="Slide Number Placeholder 1"/>
          <p:cNvSpPr>
            <a:spLocks noGrp="1"/>
          </p:cNvSpPr>
          <p:nvPr>
            <p:ph type="sldNum" sz="quarter" idx="12"/>
          </p:nvPr>
        </p:nvSpPr>
        <p:spPr/>
        <p:txBody>
          <a:bodyPr/>
          <a:lstStyle/>
          <a:p>
            <a:fld id="{83AFD23C-4B78-4169-855B-DEB36BCAA18E}" type="slidenum">
              <a:rPr lang="en-MY" smtClean="0"/>
              <a:pPr/>
              <a:t>65</a:t>
            </a:fld>
            <a:endParaRPr lang="en-MY"/>
          </a:p>
        </p:txBody>
      </p:sp>
    </p:spTree>
    <p:extLst>
      <p:ext uri="{BB962C8B-B14F-4D97-AF65-F5344CB8AC3E}">
        <p14:creationId xmlns:p14="http://schemas.microsoft.com/office/powerpoint/2010/main" val="28707375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0599" y="317500"/>
            <a:ext cx="7967663" cy="762000"/>
          </a:xfrm>
          <a:noFill/>
        </p:spPr>
        <p:txBody>
          <a:bodyPr>
            <a:noAutofit/>
          </a:bodyPr>
          <a:lstStyle/>
          <a:p>
            <a:pPr>
              <a:lnSpc>
                <a:spcPct val="110000"/>
              </a:lnSpc>
            </a:pPr>
            <a:r>
              <a:rPr kumimoji="0" lang="en-US" altLang="en-US" sz="3200" dirty="0"/>
              <a:t>Requirements specification &amp; documentation: outline</a:t>
            </a:r>
          </a:p>
        </p:txBody>
      </p:sp>
      <p:sp>
        <p:nvSpPr>
          <p:cNvPr id="27651" name="Rectangle 3"/>
          <p:cNvSpPr>
            <a:spLocks noGrp="1" noChangeArrowheads="1"/>
          </p:cNvSpPr>
          <p:nvPr>
            <p:ph idx="1"/>
          </p:nvPr>
        </p:nvSpPr>
        <p:spPr>
          <a:xfrm>
            <a:off x="214313" y="957263"/>
            <a:ext cx="8812212" cy="5900737"/>
          </a:xfrm>
          <a:noFill/>
        </p:spPr>
        <p:txBody>
          <a:bodyPr>
            <a:normAutofit/>
          </a:bodyPr>
          <a:lstStyle/>
          <a:p>
            <a:pPr>
              <a:spcBef>
                <a:spcPts val="300"/>
              </a:spcBef>
            </a:pPr>
            <a:r>
              <a:rPr kumimoji="0" lang="en-US" altLang="en-US" dirty="0">
                <a:effectLst>
                  <a:outerShdw blurRad="38100" dist="38100" dir="2700000" algn="tl">
                    <a:srgbClr val="000000">
                      <a:alpha val="43137"/>
                    </a:srgbClr>
                  </a:outerShdw>
                </a:effectLst>
              </a:rPr>
              <a:t>Types of Specification </a:t>
            </a:r>
          </a:p>
          <a:p>
            <a:pPr>
              <a:spcBef>
                <a:spcPts val="300"/>
              </a:spcBef>
            </a:pPr>
            <a:r>
              <a:rPr lang="en-US" altLang="en-US" dirty="0"/>
              <a:t>Notation for Requirements Specification </a:t>
            </a:r>
          </a:p>
          <a:p>
            <a:pPr>
              <a:spcBef>
                <a:spcPts val="300"/>
              </a:spcBef>
            </a:pPr>
            <a:r>
              <a:rPr lang="en-US" altLang="en-US" dirty="0"/>
              <a:t>	Free documentation in unrestricted natural language </a:t>
            </a:r>
          </a:p>
          <a:p>
            <a:pPr>
              <a:lnSpc>
                <a:spcPct val="130000"/>
              </a:lnSpc>
              <a:spcBef>
                <a:spcPts val="300"/>
              </a:spcBef>
            </a:pPr>
            <a:r>
              <a:rPr lang="en-US" altLang="en-US" dirty="0"/>
              <a:t>	Disciplined documentation in structured natural language</a:t>
            </a:r>
          </a:p>
          <a:p>
            <a:pPr lvl="3">
              <a:spcBef>
                <a:spcPts val="200"/>
              </a:spcBef>
            </a:pPr>
            <a:r>
              <a:rPr lang="en-US" altLang="en-US" dirty="0"/>
              <a:t>Local rules on writing statements</a:t>
            </a:r>
          </a:p>
          <a:p>
            <a:pPr lvl="3">
              <a:spcBef>
                <a:spcPts val="200"/>
              </a:spcBef>
            </a:pPr>
            <a:r>
              <a:rPr lang="en-US" altLang="en-US" dirty="0"/>
              <a:t>Global rules on organizing the Requirements Document</a:t>
            </a:r>
          </a:p>
          <a:p>
            <a:pPr>
              <a:lnSpc>
                <a:spcPct val="130000"/>
              </a:lnSpc>
              <a:spcBef>
                <a:spcPts val="300"/>
              </a:spcBef>
            </a:pPr>
            <a:r>
              <a:rPr lang="en-US" altLang="en-US" dirty="0"/>
              <a:t>	Use of diagrammatic notations</a:t>
            </a:r>
          </a:p>
          <a:p>
            <a:pPr>
              <a:lnSpc>
                <a:spcPct val="130000"/>
              </a:lnSpc>
              <a:spcBef>
                <a:spcPts val="300"/>
              </a:spcBef>
            </a:pPr>
            <a:r>
              <a:rPr lang="en-US" altLang="en-US" dirty="0"/>
              <a:t>	</a:t>
            </a:r>
            <a:r>
              <a:rPr lang="en-US" altLang="en-US" dirty="0">
                <a:solidFill>
                  <a:srgbClr val="FF0000"/>
                </a:solidFill>
                <a:effectLst>
                  <a:outerShdw blurRad="38100" dist="38100" dir="2700000" algn="tl">
                    <a:srgbClr val="000000">
                      <a:alpha val="43137"/>
                    </a:srgbClr>
                  </a:outerShdw>
                </a:effectLst>
              </a:rPr>
              <a:t>Formal Specification </a:t>
            </a:r>
          </a:p>
          <a:p>
            <a:pPr lvl="3">
              <a:spcBef>
                <a:spcPts val="200"/>
              </a:spcBef>
            </a:pPr>
            <a:r>
              <a:rPr lang="en-US" altLang="en-US" dirty="0">
                <a:solidFill>
                  <a:srgbClr val="FF0000"/>
                </a:solidFill>
                <a:effectLst>
                  <a:outerShdw blurRad="38100" dist="38100" dir="2700000" algn="tl">
                    <a:srgbClr val="000000">
                      <a:alpha val="43137"/>
                    </a:srgbClr>
                  </a:outerShdw>
                </a:effectLst>
              </a:rPr>
              <a:t>Algebraic approach </a:t>
            </a:r>
          </a:p>
          <a:p>
            <a:pPr lvl="3">
              <a:spcBef>
                <a:spcPts val="200"/>
              </a:spcBef>
            </a:pPr>
            <a:r>
              <a:rPr lang="en-US" altLang="en-US" dirty="0">
                <a:solidFill>
                  <a:srgbClr val="FF0000"/>
                </a:solidFill>
                <a:effectLst>
                  <a:outerShdw blurRad="38100" dist="38100" dir="2700000" algn="tl">
                    <a:srgbClr val="000000">
                      <a:alpha val="43137"/>
                    </a:srgbClr>
                  </a:outerShdw>
                </a:effectLst>
              </a:rPr>
              <a:t>Model-based approach  </a:t>
            </a:r>
          </a:p>
          <a:p>
            <a:pPr>
              <a:spcBef>
                <a:spcPts val="300"/>
              </a:spcBef>
            </a:pPr>
            <a:endParaRPr kumimoji="0" lang="en-US" altLang="en-US" dirty="0"/>
          </a:p>
          <a:p>
            <a:pPr>
              <a:spcBef>
                <a:spcPts val="300"/>
              </a:spcBef>
            </a:pPr>
            <a:r>
              <a:rPr lang="en-US" altLang="en-US" dirty="0"/>
              <a:t>Beyond Functional Requirements</a:t>
            </a:r>
          </a:p>
          <a:p>
            <a:pPr lvl="3">
              <a:spcBef>
                <a:spcPts val="200"/>
              </a:spcBef>
            </a:pPr>
            <a:r>
              <a:rPr lang="en-US" altLang="en-US" dirty="0"/>
              <a:t>Specifying quality requirements </a:t>
            </a:r>
          </a:p>
          <a:p>
            <a:pPr lvl="3">
              <a:spcBef>
                <a:spcPts val="200"/>
              </a:spcBef>
            </a:pPr>
            <a:r>
              <a:rPr lang="en-US" altLang="en-US" dirty="0"/>
              <a:t>Quality attributes trade-off 	</a:t>
            </a:r>
          </a:p>
          <a:p>
            <a:pPr>
              <a:spcBef>
                <a:spcPts val="300"/>
              </a:spcBef>
            </a:pPr>
            <a:r>
              <a:rPr lang="en-US" altLang="en-US" dirty="0"/>
              <a:t>Guidelines for Writing Excellent Requirements  </a:t>
            </a:r>
          </a:p>
          <a:p>
            <a:pPr marL="274320" lvl="1" indent="0">
              <a:spcBef>
                <a:spcPts val="200"/>
              </a:spcBef>
              <a:buNone/>
            </a:pPr>
            <a:endParaRPr kumimoji="0" lang="en-US" altLang="en-US" sz="2000" dirty="0"/>
          </a:p>
        </p:txBody>
      </p:sp>
      <p:pic>
        <p:nvPicPr>
          <p:cNvPr id="2765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71438"/>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5" name="Oval 17"/>
          <p:cNvSpPr>
            <a:spLocks noChangeArrowheads="1"/>
          </p:cNvSpPr>
          <p:nvPr/>
        </p:nvSpPr>
        <p:spPr bwMode="auto">
          <a:xfrm>
            <a:off x="171450" y="3733800"/>
            <a:ext cx="5245677" cy="142160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5114" y="5410200"/>
            <a:ext cx="898525"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66</a:t>
            </a:fld>
            <a:endParaRPr lang="en-MY"/>
          </a:p>
        </p:txBody>
      </p:sp>
    </p:spTree>
    <p:extLst>
      <p:ext uri="{BB962C8B-B14F-4D97-AF65-F5344CB8AC3E}">
        <p14:creationId xmlns:p14="http://schemas.microsoft.com/office/powerpoint/2010/main" val="269278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239000" cy="990282"/>
          </a:xfrm>
        </p:spPr>
        <p:txBody>
          <a:bodyPr>
            <a:normAutofit fontScale="90000"/>
          </a:bodyPr>
          <a:lstStyle/>
          <a:p>
            <a:r>
              <a:rPr lang="en-US" dirty="0"/>
              <a:t>Formal specification – Introduction (1)</a:t>
            </a:r>
            <a:endParaRPr lang="en-MY" dirty="0"/>
          </a:p>
        </p:txBody>
      </p:sp>
      <p:sp>
        <p:nvSpPr>
          <p:cNvPr id="3" name="Content Placeholder 2"/>
          <p:cNvSpPr>
            <a:spLocks noGrp="1"/>
          </p:cNvSpPr>
          <p:nvPr>
            <p:ph idx="1"/>
          </p:nvPr>
        </p:nvSpPr>
        <p:spPr>
          <a:xfrm>
            <a:off x="1066800" y="1143000"/>
            <a:ext cx="7010400" cy="4906963"/>
          </a:xfrm>
        </p:spPr>
        <p:txBody>
          <a:bodyPr>
            <a:normAutofit fontScale="92500" lnSpcReduction="10000"/>
          </a:bodyPr>
          <a:lstStyle/>
          <a:p>
            <a:r>
              <a:rPr lang="en-US" dirty="0"/>
              <a:t>- In the 1980s, many SE researchers proposed that the use of formal development method was the best way to </a:t>
            </a:r>
            <a:r>
              <a:rPr lang="en-US" dirty="0">
                <a:solidFill>
                  <a:srgbClr val="00B0F0"/>
                </a:solidFill>
              </a:rPr>
              <a:t>improve software quality</a:t>
            </a:r>
          </a:p>
          <a:p>
            <a:r>
              <a:rPr lang="en-US" dirty="0"/>
              <a:t>- However, it has </a:t>
            </a:r>
            <a:r>
              <a:rPr lang="en-US" u="sng" dirty="0">
                <a:solidFill>
                  <a:srgbClr val="FF0000"/>
                </a:solidFill>
                <a:effectLst>
                  <a:outerShdw blurRad="38100" dist="38100" dir="2700000" algn="tl">
                    <a:srgbClr val="000000">
                      <a:alpha val="43137"/>
                    </a:srgbClr>
                  </a:outerShdw>
                </a:effectLst>
              </a:rPr>
              <a:t>NOT</a:t>
            </a:r>
            <a:r>
              <a:rPr lang="en-US" dirty="0"/>
              <a:t> become the</a:t>
            </a:r>
            <a:r>
              <a:rPr lang="en-GB" altLang="en-US" dirty="0"/>
              <a:t> mainstream software development techniques as was once predicted</a:t>
            </a:r>
            <a:r>
              <a:rPr lang="en-US" dirty="0"/>
              <a:t>:</a:t>
            </a:r>
          </a:p>
          <a:p>
            <a:pPr lvl="1">
              <a:lnSpc>
                <a:spcPct val="90000"/>
              </a:lnSpc>
            </a:pPr>
            <a:r>
              <a:rPr lang="en-GB" altLang="en-US" dirty="0">
                <a:solidFill>
                  <a:srgbClr val="FF00FF"/>
                </a:solidFill>
              </a:rPr>
              <a:t>Other software engineering techniques</a:t>
            </a:r>
            <a:r>
              <a:rPr lang="en-GB" altLang="en-US" dirty="0"/>
              <a:t> (</a:t>
            </a:r>
            <a:r>
              <a:rPr lang="en-GB" altLang="en-US" dirty="0" err="1"/>
              <a:t>eg</a:t>
            </a:r>
            <a:r>
              <a:rPr lang="en-GB" altLang="en-US" dirty="0"/>
              <a:t> SQM, S/W testing, SRE </a:t>
            </a:r>
            <a:r>
              <a:rPr lang="en-GB" altLang="en-US" dirty="0" err="1"/>
              <a:t>etc</a:t>
            </a:r>
            <a:r>
              <a:rPr lang="en-GB" altLang="en-US" dirty="0"/>
              <a:t>) have been successful at increasing system quality.</a:t>
            </a:r>
          </a:p>
          <a:p>
            <a:pPr lvl="1">
              <a:lnSpc>
                <a:spcPct val="90000"/>
              </a:lnSpc>
            </a:pPr>
            <a:endParaRPr lang="en-GB" altLang="en-US" dirty="0"/>
          </a:p>
          <a:p>
            <a:pPr lvl="1">
              <a:lnSpc>
                <a:spcPct val="90000"/>
              </a:lnSpc>
            </a:pPr>
            <a:r>
              <a:rPr lang="en-GB" altLang="en-US" dirty="0">
                <a:solidFill>
                  <a:srgbClr val="FF00FF"/>
                </a:solidFill>
              </a:rPr>
              <a:t>Market changes </a:t>
            </a:r>
            <a:r>
              <a:rPr lang="en-GB" altLang="en-US" dirty="0"/>
              <a:t>have made time-to-market rather than software with a low error count the key factor. </a:t>
            </a:r>
          </a:p>
          <a:p>
            <a:pPr lvl="1">
              <a:lnSpc>
                <a:spcPct val="90000"/>
              </a:lnSpc>
            </a:pPr>
            <a:endParaRPr lang="en-GB" altLang="en-US" dirty="0"/>
          </a:p>
          <a:p>
            <a:pPr lvl="1">
              <a:lnSpc>
                <a:spcPct val="90000"/>
              </a:lnSpc>
            </a:pPr>
            <a:r>
              <a:rPr lang="en-GB" altLang="en-US" dirty="0"/>
              <a:t>The </a:t>
            </a:r>
            <a:r>
              <a:rPr lang="en-GB" altLang="en-US" dirty="0">
                <a:solidFill>
                  <a:srgbClr val="FF00FF"/>
                </a:solidFill>
              </a:rPr>
              <a:t>scope </a:t>
            </a:r>
            <a:r>
              <a:rPr lang="en-GB" altLang="en-US" dirty="0"/>
              <a:t>of formal methods is </a:t>
            </a:r>
            <a:r>
              <a:rPr lang="en-GB" altLang="en-US" dirty="0">
                <a:solidFill>
                  <a:srgbClr val="FF00FF"/>
                </a:solidFill>
              </a:rPr>
              <a:t>limited</a:t>
            </a:r>
            <a:r>
              <a:rPr lang="en-GB" altLang="en-US" dirty="0"/>
              <a:t>. They are not well-suited to handle user interfaces and user interaction.</a:t>
            </a:r>
          </a:p>
          <a:p>
            <a:pPr lvl="1">
              <a:lnSpc>
                <a:spcPct val="90000"/>
              </a:lnSpc>
              <a:buNone/>
            </a:pPr>
            <a:endParaRPr lang="en-GB" altLang="en-US" dirty="0"/>
          </a:p>
          <a:p>
            <a:pPr lvl="1">
              <a:lnSpc>
                <a:spcPct val="90000"/>
              </a:lnSpc>
            </a:pPr>
            <a:r>
              <a:rPr lang="en-GB" altLang="en-US" dirty="0"/>
              <a:t>Formal methods are </a:t>
            </a:r>
            <a:r>
              <a:rPr lang="en-GB" altLang="en-US" dirty="0">
                <a:solidFill>
                  <a:srgbClr val="FF00FF"/>
                </a:solidFill>
              </a:rPr>
              <a:t>hard to scale up </a:t>
            </a:r>
            <a:r>
              <a:rPr lang="en-GB" altLang="en-US" dirty="0"/>
              <a:t>to large systems.</a:t>
            </a:r>
            <a:endParaRPr lang="en-MY" dirty="0"/>
          </a:p>
        </p:txBody>
      </p:sp>
      <p:sp>
        <p:nvSpPr>
          <p:cNvPr id="4" name="Slide Number Placeholder 3"/>
          <p:cNvSpPr>
            <a:spLocks noGrp="1"/>
          </p:cNvSpPr>
          <p:nvPr>
            <p:ph type="sldNum" sz="quarter" idx="12"/>
          </p:nvPr>
        </p:nvSpPr>
        <p:spPr/>
        <p:txBody>
          <a:bodyPr/>
          <a:lstStyle/>
          <a:p>
            <a:fld id="{83AFD23C-4B78-4169-855B-DEB36BCAA18E}" type="slidenum">
              <a:rPr lang="en-MY" smtClean="0"/>
              <a:pPr/>
              <a:t>67</a:t>
            </a:fld>
            <a:endParaRPr lang="en-MY"/>
          </a:p>
        </p:txBody>
      </p:sp>
      <p:graphicFrame>
        <p:nvGraphicFramePr>
          <p:cNvPr id="5" name="Object 4"/>
          <p:cNvGraphicFramePr>
            <a:graphicFrameLocks noChangeAspect="1"/>
          </p:cNvGraphicFramePr>
          <p:nvPr>
            <p:extLst>
              <p:ext uri="{D42A27DB-BD31-4B8C-83A1-F6EECF244321}">
                <p14:modId xmlns:p14="http://schemas.microsoft.com/office/powerpoint/2010/main" val="61112056"/>
              </p:ext>
            </p:extLst>
          </p:nvPr>
        </p:nvGraphicFramePr>
        <p:xfrm>
          <a:off x="228600" y="304800"/>
          <a:ext cx="820738" cy="720725"/>
        </p:xfrm>
        <a:graphic>
          <a:graphicData uri="http://schemas.openxmlformats.org/presentationml/2006/ole">
            <mc:AlternateContent xmlns:mc="http://schemas.openxmlformats.org/markup-compatibility/2006">
              <mc:Choice xmlns:v="urn:schemas-microsoft-com:vml" Requires="v">
                <p:oleObj spid="_x0000_s28718" name="Clip" r:id="rId3" imgW="1258432" imgH="1103014" progId="">
                  <p:embed/>
                </p:oleObj>
              </mc:Choice>
              <mc:Fallback>
                <p:oleObj name="Clip" r:id="rId3" imgW="1258432" imgH="1103014"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
                        <a:ext cx="820738"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2" descr="C:\Users\SAN\AppData\Local\Microsoft\Windows\Temporary Internet Files\Content.IE5\K7Q9Q4OW\MM900282747[1].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82968" y="4579221"/>
            <a:ext cx="1301809" cy="1301809"/>
          </a:xfrm>
          <a:prstGeom prst="rect">
            <a:avLst/>
          </a:prstGeom>
          <a:noFill/>
          <a:extLst>
            <a:ext uri="{909E8E84-426E-40DD-AFC4-6F175D3DCCD1}">
              <a14:hiddenFill xmlns:a14="http://schemas.microsoft.com/office/drawing/2010/main">
                <a:solidFill>
                  <a:srgbClr val="FFFFFF"/>
                </a:solidFill>
              </a14:hiddenFill>
            </a:ext>
          </a:extLst>
        </p:spPr>
      </p:pic>
      <p:sp>
        <p:nvSpPr>
          <p:cNvPr id="8" name="Left Brace 7"/>
          <p:cNvSpPr/>
          <p:nvPr/>
        </p:nvSpPr>
        <p:spPr>
          <a:xfrm>
            <a:off x="1143000" y="4572000"/>
            <a:ext cx="304800" cy="12954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0" y="5029200"/>
            <a:ext cx="1143000" cy="430887"/>
          </a:xfrm>
          <a:prstGeom prst="rect">
            <a:avLst/>
          </a:prstGeom>
          <a:solidFill>
            <a:srgbClr val="FF0000"/>
          </a:solidFill>
        </p:spPr>
        <p:txBody>
          <a:bodyPr wrap="square" rtlCol="0">
            <a:spAutoFit/>
          </a:bodyPr>
          <a:lstStyle/>
          <a:p>
            <a:r>
              <a:rPr lang="en-US" sz="2200" b="1" dirty="0" err="1"/>
              <a:t>disadv</a:t>
            </a:r>
            <a:endParaRPr lang="en-US" sz="2200" b="1" dirty="0"/>
          </a:p>
        </p:txBody>
      </p:sp>
      <p:sp>
        <p:nvSpPr>
          <p:cNvPr id="10" name="Rectangle 9"/>
          <p:cNvSpPr/>
          <p:nvPr/>
        </p:nvSpPr>
        <p:spPr>
          <a:xfrm>
            <a:off x="304800" y="4495800"/>
            <a:ext cx="609600" cy="584775"/>
          </a:xfrm>
          <a:prstGeom prst="rect">
            <a:avLst/>
          </a:prstGeom>
        </p:spPr>
        <p:txBody>
          <a:bodyPr wrap="square">
            <a:spAutoFit/>
          </a:bodyPr>
          <a:lstStyle/>
          <a:p>
            <a:r>
              <a:rPr lang="en-US" altLang="en-US" sz="3200" b="1" dirty="0">
                <a:solidFill>
                  <a:schemeClr val="tx2"/>
                </a:solidFill>
                <a:latin typeface="Wingdings" pitchFamily="2" charset="2"/>
              </a:rPr>
              <a:t>L</a:t>
            </a:r>
            <a:endParaRPr lang="en-US" sz="3200" dirty="0"/>
          </a:p>
        </p:txBody>
      </p:sp>
    </p:spTree>
    <p:extLst>
      <p:ext uri="{BB962C8B-B14F-4D97-AF65-F5344CB8AC3E}">
        <p14:creationId xmlns:p14="http://schemas.microsoft.com/office/powerpoint/2010/main" val="20291627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6781800" cy="1371600"/>
          </a:xfrm>
        </p:spPr>
        <p:txBody>
          <a:bodyPr>
            <a:normAutofit/>
          </a:bodyPr>
          <a:lstStyle/>
          <a:p>
            <a:r>
              <a:rPr lang="en-US" sz="3200" dirty="0"/>
              <a:t>Formal specification – Introduction (2)</a:t>
            </a:r>
            <a:endParaRPr lang="en-MY" sz="3200" dirty="0"/>
          </a:p>
        </p:txBody>
      </p:sp>
      <p:sp>
        <p:nvSpPr>
          <p:cNvPr id="3" name="Content Placeholder 2"/>
          <p:cNvSpPr>
            <a:spLocks noGrp="1"/>
          </p:cNvSpPr>
          <p:nvPr>
            <p:ph idx="1"/>
          </p:nvPr>
        </p:nvSpPr>
        <p:spPr>
          <a:xfrm>
            <a:off x="2286000" y="1752600"/>
            <a:ext cx="5791200" cy="4373563"/>
          </a:xfrm>
        </p:spPr>
        <p:txBody>
          <a:bodyPr>
            <a:normAutofit lnSpcReduction="10000"/>
          </a:bodyPr>
          <a:lstStyle/>
          <a:p>
            <a:r>
              <a:rPr lang="en-GB" altLang="en-US" dirty="0"/>
              <a:t>- The main area of applicability is in </a:t>
            </a:r>
            <a:r>
              <a:rPr lang="en-GB" altLang="en-US" dirty="0">
                <a:solidFill>
                  <a:srgbClr val="00B050"/>
                </a:solidFill>
              </a:rPr>
              <a:t>critical systems</a:t>
            </a:r>
            <a:r>
              <a:rPr lang="en-GB" altLang="en-US" dirty="0"/>
              <a:t>.</a:t>
            </a:r>
          </a:p>
          <a:p>
            <a:pPr>
              <a:buFontTx/>
              <a:buChar char="-"/>
            </a:pPr>
            <a:r>
              <a:rPr lang="en-GB" altLang="en-US" dirty="0"/>
              <a:t>The principal benefits of formal methods are in </a:t>
            </a:r>
            <a:r>
              <a:rPr lang="en-GB" altLang="en-US" dirty="0">
                <a:solidFill>
                  <a:srgbClr val="FF00FF"/>
                </a:solidFill>
              </a:rPr>
              <a:t>reducing</a:t>
            </a:r>
            <a:r>
              <a:rPr lang="en-GB" altLang="en-US" dirty="0"/>
              <a:t> the number of </a:t>
            </a:r>
            <a:r>
              <a:rPr lang="en-GB" altLang="en-US" dirty="0">
                <a:solidFill>
                  <a:srgbClr val="FF00FF"/>
                </a:solidFill>
              </a:rPr>
              <a:t>faults </a:t>
            </a:r>
            <a:r>
              <a:rPr lang="en-GB" altLang="en-US" dirty="0"/>
              <a:t>in systems.</a:t>
            </a:r>
          </a:p>
          <a:p>
            <a:r>
              <a:rPr lang="en-GB" altLang="en-US" dirty="0"/>
              <a:t>- Formal methods are most likely to be </a:t>
            </a:r>
            <a:r>
              <a:rPr lang="en-GB" altLang="en-US" dirty="0">
                <a:solidFill>
                  <a:srgbClr val="FF00FF"/>
                </a:solidFill>
              </a:rPr>
              <a:t>cost-effective</a:t>
            </a:r>
            <a:r>
              <a:rPr lang="en-GB" altLang="en-US" dirty="0"/>
              <a:t> where high system failure costs must be avoided. </a:t>
            </a:r>
          </a:p>
          <a:p>
            <a:r>
              <a:rPr lang="en-GB" altLang="en-US" dirty="0"/>
              <a:t>- Formal specifications are expressed in a </a:t>
            </a:r>
            <a:r>
              <a:rPr lang="en-GB" altLang="en-US" dirty="0">
                <a:solidFill>
                  <a:srgbClr val="00B050"/>
                </a:solidFill>
              </a:rPr>
              <a:t>mathematical notation</a:t>
            </a:r>
            <a:r>
              <a:rPr lang="en-GB" altLang="en-US" dirty="0"/>
              <a:t> with precisely defined vocabulary, syntax and semantics.</a:t>
            </a:r>
          </a:p>
          <a:p>
            <a:r>
              <a:rPr lang="en-GB" altLang="en-US" dirty="0"/>
              <a:t>  </a:t>
            </a:r>
            <a:r>
              <a:rPr lang="en-GB" altLang="en-US" dirty="0">
                <a:solidFill>
                  <a:srgbClr val="FF0000"/>
                </a:solidFill>
                <a:sym typeface="Wingdings" panose="05000000000000000000" pitchFamily="2" charset="2"/>
              </a:rPr>
              <a:t> Prepared in a detailed way to prove </a:t>
            </a:r>
          </a:p>
          <a:p>
            <a:r>
              <a:rPr lang="en-GB" altLang="en-US" dirty="0">
                <a:solidFill>
                  <a:srgbClr val="FF0000"/>
                </a:solidFill>
                <a:sym typeface="Wingdings" panose="05000000000000000000" pitchFamily="2" charset="2"/>
              </a:rPr>
              <a:t>       that it works !  </a:t>
            </a:r>
            <a:endParaRPr lang="en-GB" altLang="en-US" dirty="0">
              <a:solidFill>
                <a:srgbClr val="FF0000"/>
              </a:solidFill>
            </a:endParaRPr>
          </a:p>
          <a:p>
            <a:endParaRPr lang="en-GB" altLang="en-US" dirty="0"/>
          </a:p>
        </p:txBody>
      </p:sp>
      <p:sp>
        <p:nvSpPr>
          <p:cNvPr id="4" name="Slide Number Placeholder 3"/>
          <p:cNvSpPr>
            <a:spLocks noGrp="1"/>
          </p:cNvSpPr>
          <p:nvPr>
            <p:ph type="sldNum" sz="quarter" idx="12"/>
          </p:nvPr>
        </p:nvSpPr>
        <p:spPr/>
        <p:txBody>
          <a:bodyPr/>
          <a:lstStyle/>
          <a:p>
            <a:fld id="{83AFD23C-4B78-4169-855B-DEB36BCAA18E}" type="slidenum">
              <a:rPr lang="en-MY" smtClean="0"/>
              <a:pPr/>
              <a:t>68</a:t>
            </a:fld>
            <a:endParaRPr lang="en-MY"/>
          </a:p>
        </p:txBody>
      </p:sp>
      <p:graphicFrame>
        <p:nvGraphicFramePr>
          <p:cNvPr id="5" name="Object 4"/>
          <p:cNvGraphicFramePr>
            <a:graphicFrameLocks noChangeAspect="1"/>
          </p:cNvGraphicFramePr>
          <p:nvPr>
            <p:extLst>
              <p:ext uri="{D42A27DB-BD31-4B8C-83A1-F6EECF244321}">
                <p14:modId xmlns:p14="http://schemas.microsoft.com/office/powerpoint/2010/main" val="3375374960"/>
              </p:ext>
            </p:extLst>
          </p:nvPr>
        </p:nvGraphicFramePr>
        <p:xfrm>
          <a:off x="381000" y="485058"/>
          <a:ext cx="1049338" cy="921468"/>
        </p:xfrm>
        <a:graphic>
          <a:graphicData uri="http://schemas.openxmlformats.org/presentationml/2006/ole">
            <mc:AlternateContent xmlns:mc="http://schemas.openxmlformats.org/markup-compatibility/2006">
              <mc:Choice xmlns:v="urn:schemas-microsoft-com:vml" Requires="v">
                <p:oleObj spid="_x0000_s29744" name="Clip" r:id="rId3" imgW="1258432" imgH="1103014" progId="">
                  <p:embed/>
                </p:oleObj>
              </mc:Choice>
              <mc:Fallback>
                <p:oleObj name="Clip" r:id="rId3" imgW="1258432" imgH="1103014"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85058"/>
                        <a:ext cx="1049338" cy="921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702" name="Picture 6" descr="C:\Users\SAN\AppData\Local\Microsoft\Windows\Temporary Internet Files\Content.IE5\K3CFTSB4\MM900223770[1].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4200" y="5105400"/>
            <a:ext cx="1828800" cy="15955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3810000"/>
            <a:ext cx="1640193" cy="400110"/>
          </a:xfrm>
          <a:prstGeom prst="rect">
            <a:avLst/>
          </a:prstGeom>
          <a:solidFill>
            <a:srgbClr val="00B0F0"/>
          </a:solidFill>
        </p:spPr>
        <p:txBody>
          <a:bodyPr wrap="none">
            <a:spAutoFit/>
          </a:bodyPr>
          <a:lstStyle/>
          <a:p>
            <a:r>
              <a:rPr lang="en-US" sz="2000" b="1" dirty="0"/>
              <a:t>Advantages</a:t>
            </a:r>
          </a:p>
        </p:txBody>
      </p:sp>
      <p:sp>
        <p:nvSpPr>
          <p:cNvPr id="8" name="Left Brace 7"/>
          <p:cNvSpPr/>
          <p:nvPr/>
        </p:nvSpPr>
        <p:spPr>
          <a:xfrm>
            <a:off x="1981200" y="2667000"/>
            <a:ext cx="381000" cy="24384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762000" y="3200400"/>
            <a:ext cx="457200" cy="584775"/>
          </a:xfrm>
          <a:prstGeom prst="rect">
            <a:avLst/>
          </a:prstGeom>
        </p:spPr>
        <p:txBody>
          <a:bodyPr wrap="square">
            <a:spAutoFit/>
          </a:bodyPr>
          <a:lstStyle/>
          <a:p>
            <a:r>
              <a:rPr lang="en-US" altLang="en-US" sz="3200" b="1" dirty="0">
                <a:solidFill>
                  <a:schemeClr val="tx2"/>
                </a:solidFill>
                <a:latin typeface="Wingdings" pitchFamily="2" charset="2"/>
              </a:rPr>
              <a:t>J</a:t>
            </a:r>
            <a:endParaRPr lang="en-US" sz="3200" dirty="0"/>
          </a:p>
        </p:txBody>
      </p:sp>
    </p:spTree>
    <p:extLst>
      <p:ext uri="{BB962C8B-B14F-4D97-AF65-F5344CB8AC3E}">
        <p14:creationId xmlns:p14="http://schemas.microsoft.com/office/powerpoint/2010/main" val="2193107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63525"/>
            <a:ext cx="8035925" cy="1108075"/>
          </a:xfrm>
          <a:noFill/>
          <a:ln/>
        </p:spPr>
        <p:txBody>
          <a:bodyPr lIns="90840" tIns="44623" rIns="90840" bIns="44623"/>
          <a:lstStyle/>
          <a:p>
            <a:r>
              <a:rPr lang="en-GB" altLang="en-US" sz="2800" dirty="0"/>
              <a:t>Development costs with formal specification </a:t>
            </a:r>
            <a:endParaRPr lang="en-GB" altLang="en-US" dirty="0"/>
          </a:p>
        </p:txBody>
      </p:sp>
      <p:sp>
        <p:nvSpPr>
          <p:cNvPr id="28676" name="Rectangle 4"/>
          <p:cNvSpPr>
            <a:spLocks noChangeArrowheads="1"/>
          </p:cNvSpPr>
          <p:nvPr/>
        </p:nvSpPr>
        <p:spPr bwMode="auto">
          <a:xfrm>
            <a:off x="381000" y="16002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pic>
        <p:nvPicPr>
          <p:cNvPr id="2867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905000"/>
            <a:ext cx="6629400" cy="41465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69</a:t>
            </a:fld>
            <a:endParaRPr lang="en-MY" dirty="0"/>
          </a:p>
        </p:txBody>
      </p:sp>
      <p:sp>
        <p:nvSpPr>
          <p:cNvPr id="6" name="Rectangle 5"/>
          <p:cNvSpPr/>
          <p:nvPr/>
        </p:nvSpPr>
        <p:spPr>
          <a:xfrm>
            <a:off x="5486400" y="6248400"/>
            <a:ext cx="2971800" cy="400110"/>
          </a:xfrm>
          <a:prstGeom prst="rect">
            <a:avLst/>
          </a:prstGeom>
          <a:solidFill>
            <a:srgbClr val="FFFF00"/>
          </a:solidFill>
        </p:spPr>
        <p:txBody>
          <a:bodyPr wrap="square">
            <a:spAutoFit/>
          </a:bodyPr>
          <a:lstStyle/>
          <a:p>
            <a:r>
              <a:rPr lang="en-US" sz="2000" b="1" dirty="0"/>
              <a:t>With Formal Spec.</a:t>
            </a:r>
          </a:p>
        </p:txBody>
      </p:sp>
    </p:spTree>
    <p:extLst>
      <p:ext uri="{BB962C8B-B14F-4D97-AF65-F5344CB8AC3E}">
        <p14:creationId xmlns:p14="http://schemas.microsoft.com/office/powerpoint/2010/main" val="29111050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7813"/>
            <a:ext cx="8229600" cy="1143000"/>
          </a:xfrm>
        </p:spPr>
        <p:txBody>
          <a:bodyPr/>
          <a:lstStyle/>
          <a:p>
            <a:pPr eaLnBrk="1" hangingPunct="1"/>
            <a:r>
              <a:rPr lang="en-US" altLang="en-US" dirty="0"/>
              <a:t>User requirements  </a:t>
            </a:r>
          </a:p>
        </p:txBody>
      </p:sp>
      <p:sp>
        <p:nvSpPr>
          <p:cNvPr id="11267" name="Rectangle 3"/>
          <p:cNvSpPr>
            <a:spLocks noGrp="1" noChangeArrowheads="1"/>
          </p:cNvSpPr>
          <p:nvPr>
            <p:ph type="body" sz="half" idx="1"/>
          </p:nvPr>
        </p:nvSpPr>
        <p:spPr>
          <a:xfrm>
            <a:off x="381000" y="1600200"/>
            <a:ext cx="7924800" cy="4530725"/>
          </a:xfrm>
        </p:spPr>
        <p:txBody>
          <a:bodyPr/>
          <a:lstStyle/>
          <a:p>
            <a:pPr marL="342900" lvl="1" indent="-342900" algn="just">
              <a:spcAft>
                <a:spcPts val="600"/>
              </a:spcAft>
              <a:buClrTx/>
              <a:buFont typeface="Wingdings" panose="05000000000000000000" pitchFamily="2" charset="2"/>
              <a:buChar char="Ø"/>
            </a:pPr>
            <a:r>
              <a:rPr lang="en-GB" altLang="en-US" sz="2400" dirty="0">
                <a:cs typeface="Times New Roman" pitchFamily="18" charset="0"/>
              </a:rPr>
              <a:t>User requirements specification (sometimes known as </a:t>
            </a:r>
            <a:r>
              <a:rPr lang="en-US" altLang="en-US" sz="2400" dirty="0"/>
              <a:t>/System Definition Document) </a:t>
            </a:r>
            <a:r>
              <a:rPr lang="en-GB" altLang="en-US" sz="2400" dirty="0">
                <a:cs typeface="Times New Roman" pitchFamily="18" charset="0"/>
              </a:rPr>
              <a:t>are </a:t>
            </a:r>
            <a:r>
              <a:rPr lang="en-GB" altLang="en-US" sz="2400" b="1" dirty="0">
                <a:solidFill>
                  <a:srgbClr val="FF0000"/>
                </a:solidFill>
                <a:effectLst>
                  <a:outerShdw blurRad="38100" dist="38100" dir="2700000" algn="tl">
                    <a:srgbClr val="000000">
                      <a:alpha val="43137"/>
                    </a:srgbClr>
                  </a:outerShdw>
                </a:effectLst>
                <a:cs typeface="Times New Roman" pitchFamily="18" charset="0"/>
              </a:rPr>
              <a:t>high-level abstract</a:t>
            </a:r>
            <a:r>
              <a:rPr lang="en-GB" altLang="en-US" sz="2400" dirty="0">
                <a:cs typeface="Times New Roman" pitchFamily="18" charset="0"/>
              </a:rPr>
              <a:t> requirements. They are intended for use by people involved in using and procuring the system. </a:t>
            </a:r>
          </a:p>
          <a:p>
            <a:pPr marL="342900" indent="-342900" algn="just" eaLnBrk="1" hangingPunct="1">
              <a:buFont typeface="Wingdings" panose="05000000000000000000" pitchFamily="2" charset="2"/>
              <a:buChar char="Ø"/>
            </a:pPr>
            <a:endParaRPr lang="en-GB" altLang="en-US" sz="2400" dirty="0">
              <a:cs typeface="Times New Roman" pitchFamily="18" charset="0"/>
            </a:endParaRPr>
          </a:p>
          <a:p>
            <a:pPr marL="342900" indent="-342900" algn="just" eaLnBrk="1" hangingPunct="1">
              <a:buFont typeface="Wingdings" panose="05000000000000000000" pitchFamily="2" charset="2"/>
              <a:buChar char="Ø"/>
            </a:pPr>
            <a:r>
              <a:rPr lang="en-GB" altLang="en-US" sz="2400" dirty="0">
                <a:cs typeface="Times New Roman" pitchFamily="18" charset="0"/>
              </a:rPr>
              <a:t>User requirements specification usually written in </a:t>
            </a:r>
            <a:r>
              <a:rPr lang="en-GB" altLang="en-US" sz="2400" dirty="0">
                <a:solidFill>
                  <a:srgbClr val="FF0000"/>
                </a:solidFill>
                <a:cs typeface="Times New Roman" pitchFamily="18" charset="0"/>
              </a:rPr>
              <a:t>natural language, </a:t>
            </a:r>
            <a:r>
              <a:rPr lang="en-GB" altLang="en-US" sz="2400" dirty="0">
                <a:cs typeface="Times New Roman" pitchFamily="18" charset="0"/>
              </a:rPr>
              <a:t>with</a:t>
            </a:r>
            <a:r>
              <a:rPr lang="en-GB" altLang="en-US" sz="2400" dirty="0">
                <a:solidFill>
                  <a:srgbClr val="FF0000"/>
                </a:solidFill>
                <a:cs typeface="Times New Roman" pitchFamily="18" charset="0"/>
              </a:rPr>
              <a:t> </a:t>
            </a:r>
            <a:r>
              <a:rPr lang="en-GB" altLang="en-US" sz="2400" dirty="0">
                <a:cs typeface="Times New Roman" pitchFamily="18" charset="0"/>
              </a:rPr>
              <a:t>easy-to-understand</a:t>
            </a:r>
            <a:r>
              <a:rPr lang="en-GB" altLang="en-US" sz="2400" dirty="0">
                <a:solidFill>
                  <a:srgbClr val="FF0000"/>
                </a:solidFill>
                <a:cs typeface="Times New Roman" pitchFamily="18" charset="0"/>
              </a:rPr>
              <a:t> diagrams </a:t>
            </a:r>
            <a:r>
              <a:rPr lang="en-GB" altLang="en-US" sz="2400" dirty="0">
                <a:cs typeface="Times New Roman" pitchFamily="18" charset="0"/>
              </a:rPr>
              <a:t>and</a:t>
            </a:r>
            <a:r>
              <a:rPr lang="en-GB" altLang="en-US" sz="2400" dirty="0">
                <a:solidFill>
                  <a:srgbClr val="FF0000"/>
                </a:solidFill>
                <a:cs typeface="Times New Roman" pitchFamily="18" charset="0"/>
              </a:rPr>
              <a:t> tables, </a:t>
            </a:r>
            <a:r>
              <a:rPr lang="en-GB" altLang="en-US" sz="2400" dirty="0">
                <a:cs typeface="Times New Roman" pitchFamily="18" charset="0"/>
              </a:rPr>
              <a:t>of </a:t>
            </a:r>
            <a:r>
              <a:rPr lang="en-GB" altLang="en-US" sz="2400" b="1" i="1" dirty="0">
                <a:solidFill>
                  <a:srgbClr val="FF3300"/>
                </a:solidFill>
                <a:cs typeface="Times New Roman" pitchFamily="18" charset="0"/>
              </a:rPr>
              <a:t>what</a:t>
            </a:r>
            <a:r>
              <a:rPr lang="en-GB" altLang="en-US" sz="2400" dirty="0">
                <a:cs typeface="Times New Roman" pitchFamily="18" charset="0"/>
              </a:rPr>
              <a:t> services the system is expected to provide and the </a:t>
            </a:r>
            <a:r>
              <a:rPr lang="en-GB" altLang="en-US" sz="2400" b="1" i="1" dirty="0">
                <a:solidFill>
                  <a:srgbClr val="FF3300"/>
                </a:solidFill>
                <a:cs typeface="Times New Roman" pitchFamily="18" charset="0"/>
              </a:rPr>
              <a:t>constraints </a:t>
            </a:r>
            <a:r>
              <a:rPr lang="en-GB" altLang="en-US" sz="2400" dirty="0">
                <a:cs typeface="Times New Roman" pitchFamily="18" charset="0"/>
              </a:rPr>
              <a:t>under which it must operate.</a:t>
            </a:r>
          </a:p>
          <a:p>
            <a:pPr algn="just" eaLnBrk="1" hangingPunct="1">
              <a:buFont typeface="Wingdings" pitchFamily="2" charset="2"/>
              <a:buNone/>
            </a:pPr>
            <a:endParaRPr lang="en-GB" altLang="en-US" dirty="0">
              <a:cs typeface="Times New Roman" pitchFamily="18" charset="0"/>
            </a:endParaRPr>
          </a:p>
        </p:txBody>
      </p:sp>
      <p:pic>
        <p:nvPicPr>
          <p:cNvPr id="11268" name="Picture 10" descr="j0284133"/>
          <p:cNvPicPr>
            <a:picLocks noGrp="1" noChangeAspect="1" noChangeArrowheads="1" noCrop="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934200" y="228599"/>
            <a:ext cx="1828800" cy="1511877"/>
          </a:xfrm>
          <a:noFill/>
        </p:spPr>
      </p:pic>
      <p:sp>
        <p:nvSpPr>
          <p:cNvPr id="11269" name="Slide Number Placeholder 7"/>
          <p:cNvSpPr>
            <a:spLocks noGrp="1"/>
          </p:cNvSpPr>
          <p:nvPr>
            <p:ph type="sldNum" sz="quarter" idx="12"/>
          </p:nvPr>
        </p:nvSpPr>
        <p:spPr bwMode="auto">
          <a:xfrm>
            <a:off x="8610600" y="6172200"/>
            <a:ext cx="381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29AA826-0718-4FA2-BD95-B35BD2151FCE}" type="slidenum">
              <a:rPr lang="en-US" altLang="en-US" smtClean="0">
                <a:solidFill>
                  <a:srgbClr val="045C75"/>
                </a:solidFill>
              </a:rPr>
              <a:pPr eaLnBrk="1" hangingPunct="1"/>
              <a:t>7</a:t>
            </a:fld>
            <a:endParaRPr lang="en-US" altLang="en-US">
              <a:solidFill>
                <a:srgbClr val="045C75"/>
              </a:solidFill>
            </a:endParaRPr>
          </a:p>
        </p:txBody>
      </p:sp>
    </p:spTree>
    <p:extLst>
      <p:ext uri="{BB962C8B-B14F-4D97-AF65-F5344CB8AC3E}">
        <p14:creationId xmlns:p14="http://schemas.microsoft.com/office/powerpoint/2010/main" val="9453936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6477000" cy="990282"/>
          </a:xfrm>
        </p:spPr>
        <p:txBody>
          <a:bodyPr>
            <a:normAutofit fontScale="90000"/>
          </a:bodyPr>
          <a:lstStyle/>
          <a:p>
            <a:r>
              <a:rPr lang="en-US" dirty="0"/>
              <a:t>Approaches to Formal specification</a:t>
            </a:r>
            <a:endParaRPr lang="en-MY" dirty="0"/>
          </a:p>
        </p:txBody>
      </p:sp>
      <p:sp>
        <p:nvSpPr>
          <p:cNvPr id="3" name="Content Placeholder 2"/>
          <p:cNvSpPr>
            <a:spLocks noGrp="1"/>
          </p:cNvSpPr>
          <p:nvPr>
            <p:ph idx="1"/>
          </p:nvPr>
        </p:nvSpPr>
        <p:spPr>
          <a:xfrm>
            <a:off x="457200" y="1219200"/>
            <a:ext cx="7620000" cy="4906963"/>
          </a:xfrm>
        </p:spPr>
        <p:txBody>
          <a:bodyPr/>
          <a:lstStyle/>
          <a:p>
            <a:r>
              <a:rPr lang="en-US" dirty="0"/>
              <a:t>2 fundamental approaches to formal specification:</a:t>
            </a:r>
          </a:p>
          <a:p>
            <a:r>
              <a:rPr lang="en-US" dirty="0" err="1">
                <a:solidFill>
                  <a:srgbClr val="FF00FF"/>
                </a:solidFill>
              </a:rPr>
              <a:t>i</a:t>
            </a:r>
            <a:r>
              <a:rPr lang="en-US" dirty="0">
                <a:solidFill>
                  <a:srgbClr val="FF00FF"/>
                </a:solidFill>
              </a:rPr>
              <a:t>) Algebraic approach </a:t>
            </a:r>
            <a:r>
              <a:rPr lang="en-US" dirty="0"/>
              <a:t>– system is described in terms of </a:t>
            </a:r>
            <a:r>
              <a:rPr lang="en-US" u="sng" dirty="0"/>
              <a:t>operations</a:t>
            </a:r>
            <a:r>
              <a:rPr lang="en-US" dirty="0"/>
              <a:t> and their </a:t>
            </a:r>
            <a:r>
              <a:rPr lang="en-US" u="sng" dirty="0"/>
              <a:t>relationship</a:t>
            </a:r>
            <a:r>
              <a:rPr lang="en-US" dirty="0"/>
              <a:t> </a:t>
            </a:r>
          </a:p>
          <a:p>
            <a:endParaRPr lang="en-US" dirty="0"/>
          </a:p>
          <a:p>
            <a:r>
              <a:rPr lang="en-US" dirty="0">
                <a:solidFill>
                  <a:srgbClr val="FF00FF"/>
                </a:solidFill>
              </a:rPr>
              <a:t>ii) Model-based approach </a:t>
            </a:r>
            <a:r>
              <a:rPr lang="en-US" dirty="0"/>
              <a:t>– system is </a:t>
            </a:r>
            <a:r>
              <a:rPr lang="en-GB" altLang="en-US" dirty="0"/>
              <a:t>specified in terms of a </a:t>
            </a:r>
            <a:r>
              <a:rPr lang="en-GB" altLang="en-US" u="sng" dirty="0"/>
              <a:t>state model</a:t>
            </a:r>
            <a:r>
              <a:rPr lang="en-GB" altLang="en-US" dirty="0"/>
              <a:t> that is constructed using mathematical constructs such as sets and sequences. </a:t>
            </a:r>
            <a:r>
              <a:rPr lang="en-GB" altLang="en-US" u="sng" dirty="0"/>
              <a:t>Operations</a:t>
            </a:r>
            <a:r>
              <a:rPr lang="en-GB" altLang="en-US" dirty="0"/>
              <a:t> are defined by modifications to the system’s </a:t>
            </a:r>
            <a:r>
              <a:rPr lang="en-US" dirty="0"/>
              <a:t>state. </a:t>
            </a:r>
            <a:endParaRPr lang="en-MY" dirty="0"/>
          </a:p>
        </p:txBody>
      </p:sp>
      <p:sp>
        <p:nvSpPr>
          <p:cNvPr id="4" name="Slide Number Placeholder 3"/>
          <p:cNvSpPr>
            <a:spLocks noGrp="1"/>
          </p:cNvSpPr>
          <p:nvPr>
            <p:ph type="sldNum" sz="quarter" idx="12"/>
          </p:nvPr>
        </p:nvSpPr>
        <p:spPr/>
        <p:txBody>
          <a:bodyPr/>
          <a:lstStyle/>
          <a:p>
            <a:fld id="{83AFD23C-4B78-4169-855B-DEB36BCAA18E}" type="slidenum">
              <a:rPr lang="en-MY" smtClean="0"/>
              <a:pPr/>
              <a:t>70</a:t>
            </a:fld>
            <a:endParaRPr lang="en-MY"/>
          </a:p>
        </p:txBody>
      </p:sp>
      <p:graphicFrame>
        <p:nvGraphicFramePr>
          <p:cNvPr id="5" name="Object 4"/>
          <p:cNvGraphicFramePr>
            <a:graphicFrameLocks noChangeAspect="1"/>
          </p:cNvGraphicFramePr>
          <p:nvPr>
            <p:extLst>
              <p:ext uri="{D42A27DB-BD31-4B8C-83A1-F6EECF244321}">
                <p14:modId xmlns:p14="http://schemas.microsoft.com/office/powerpoint/2010/main" val="2782522962"/>
              </p:ext>
            </p:extLst>
          </p:nvPr>
        </p:nvGraphicFramePr>
        <p:xfrm>
          <a:off x="533400" y="76200"/>
          <a:ext cx="1295400" cy="1137546"/>
        </p:xfrm>
        <a:graphic>
          <a:graphicData uri="http://schemas.openxmlformats.org/presentationml/2006/ole">
            <mc:AlternateContent xmlns:mc="http://schemas.openxmlformats.org/markup-compatibility/2006">
              <mc:Choice xmlns:v="urn:schemas-microsoft-com:vml" Requires="v">
                <p:oleObj spid="_x0000_s30764" name="Clip" r:id="rId3" imgW="1258432" imgH="1103014" progId="">
                  <p:embed/>
                </p:oleObj>
              </mc:Choice>
              <mc:Fallback>
                <p:oleObj name="Clip" r:id="rId3" imgW="1258432" imgH="1103014"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6200"/>
                        <a:ext cx="1295400" cy="1137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724" name="Picture 4" descr="C:\Users\SAN\AppData\Local\Microsoft\Windows\Temporary Internet Files\Content.IE5\9I2ZGI9E\MP900387692[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8400" y="4572000"/>
            <a:ext cx="2190572" cy="156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4856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52718"/>
            <a:ext cx="7467600" cy="1371600"/>
          </a:xfrm>
        </p:spPr>
        <p:txBody>
          <a:bodyPr/>
          <a:lstStyle/>
          <a:p>
            <a:r>
              <a:rPr lang="en-GB" altLang="en-US" dirty="0"/>
              <a:t>Formal specification languages</a:t>
            </a:r>
          </a:p>
        </p:txBody>
      </p:sp>
      <p:sp>
        <p:nvSpPr>
          <p:cNvPr id="68616" name="Rectangle 8"/>
          <p:cNvSpPr>
            <a:spLocks noChangeArrowheads="1"/>
          </p:cNvSpPr>
          <p:nvPr/>
        </p:nvSpPr>
        <p:spPr bwMode="auto">
          <a:xfrm>
            <a:off x="304800" y="16002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aphicFrame>
        <p:nvGraphicFramePr>
          <p:cNvPr id="68615" name="Object 7"/>
          <p:cNvGraphicFramePr>
            <a:graphicFrameLocks noChangeAspect="1"/>
          </p:cNvGraphicFramePr>
          <p:nvPr/>
        </p:nvGraphicFramePr>
        <p:xfrm>
          <a:off x="762000" y="2286000"/>
          <a:ext cx="7772400" cy="3227388"/>
        </p:xfrm>
        <a:graphic>
          <a:graphicData uri="http://schemas.openxmlformats.org/presentationml/2006/ole">
            <mc:AlternateContent xmlns:mc="http://schemas.openxmlformats.org/markup-compatibility/2006">
              <mc:Choice xmlns:v="urn:schemas-microsoft-com:vml" Requires="v">
                <p:oleObj spid="_x0000_s21551" name="Document" r:id="rId3" imgW="5605272" imgH="1789176" progId="Word.Document.8">
                  <p:embed/>
                </p:oleObj>
              </mc:Choice>
              <mc:Fallback>
                <p:oleObj name="Document" r:id="rId3" imgW="5605272" imgH="1789176" progId="Word.Document.8">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r="23874"/>
                      <a:stretch>
                        <a:fillRect/>
                      </a:stretch>
                    </p:blipFill>
                    <p:spPr bwMode="auto">
                      <a:xfrm>
                        <a:off x="762000" y="2286000"/>
                        <a:ext cx="7772400" cy="322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83AFD23C-4B78-4169-855B-DEB36BCAA18E}" type="slidenum">
              <a:rPr lang="en-MY" smtClean="0"/>
              <a:pPr/>
              <a:t>71</a:t>
            </a:fld>
            <a:endParaRPr lang="en-MY" dirty="0"/>
          </a:p>
        </p:txBody>
      </p:sp>
    </p:spTree>
    <p:extLst>
      <p:ext uri="{BB962C8B-B14F-4D97-AF65-F5344CB8AC3E}">
        <p14:creationId xmlns:p14="http://schemas.microsoft.com/office/powerpoint/2010/main" val="3848781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718"/>
            <a:ext cx="8153400" cy="1371600"/>
          </a:xfrm>
        </p:spPr>
        <p:txBody>
          <a:bodyPr>
            <a:normAutofit/>
          </a:bodyPr>
          <a:lstStyle/>
          <a:p>
            <a:r>
              <a:rPr lang="en-GB" altLang="en-US" dirty="0">
                <a:solidFill>
                  <a:schemeClr val="accent1"/>
                </a:solidFill>
              </a:rPr>
              <a:t>Algebraic</a:t>
            </a:r>
            <a:r>
              <a:rPr lang="en-GB" altLang="en-US" dirty="0"/>
              <a:t> </a:t>
            </a:r>
            <a:r>
              <a:rPr lang="en-GB" altLang="en-US" dirty="0">
                <a:solidFill>
                  <a:schemeClr val="accent1"/>
                </a:solidFill>
              </a:rPr>
              <a:t>Specification</a:t>
            </a:r>
            <a:r>
              <a:rPr lang="en-GB" altLang="en-US" dirty="0"/>
              <a:t> of sub-system interfaces</a:t>
            </a:r>
          </a:p>
        </p:txBody>
      </p:sp>
      <p:sp>
        <p:nvSpPr>
          <p:cNvPr id="22531" name="Rectangle 3"/>
          <p:cNvSpPr>
            <a:spLocks noGrp="1" noChangeArrowheads="1"/>
          </p:cNvSpPr>
          <p:nvPr>
            <p:ph type="body" idx="1"/>
          </p:nvPr>
        </p:nvSpPr>
        <p:spPr>
          <a:xfrm>
            <a:off x="381000" y="1676400"/>
            <a:ext cx="6858000" cy="4130675"/>
          </a:xfrm>
        </p:spPr>
        <p:txBody>
          <a:bodyPr>
            <a:normAutofit/>
          </a:bodyPr>
          <a:lstStyle/>
          <a:p>
            <a:pPr>
              <a:lnSpc>
                <a:spcPct val="95000"/>
              </a:lnSpc>
              <a:spcBef>
                <a:spcPct val="15000"/>
              </a:spcBef>
              <a:spcAft>
                <a:spcPct val="15000"/>
              </a:spcAft>
            </a:pPr>
            <a:r>
              <a:rPr lang="en-GB" altLang="en-US" dirty="0"/>
              <a:t>Large systems are normally comprised of sub-systems with well-defined interfaces.</a:t>
            </a:r>
          </a:p>
          <a:p>
            <a:pPr>
              <a:lnSpc>
                <a:spcPct val="95000"/>
              </a:lnSpc>
              <a:spcBef>
                <a:spcPct val="15000"/>
              </a:spcBef>
              <a:spcAft>
                <a:spcPct val="15000"/>
              </a:spcAft>
            </a:pPr>
            <a:endParaRPr lang="en-GB" altLang="en-US" dirty="0"/>
          </a:p>
          <a:p>
            <a:pPr>
              <a:lnSpc>
                <a:spcPct val="95000"/>
              </a:lnSpc>
              <a:spcBef>
                <a:spcPct val="15000"/>
              </a:spcBef>
              <a:spcAft>
                <a:spcPct val="15000"/>
              </a:spcAft>
            </a:pPr>
            <a:r>
              <a:rPr lang="en-GB" altLang="en-US" dirty="0"/>
              <a:t>Specification of these interfaces allows for their </a:t>
            </a:r>
            <a:r>
              <a:rPr lang="en-GB" altLang="en-US" dirty="0">
                <a:solidFill>
                  <a:srgbClr val="00B0F0"/>
                </a:solidFill>
              </a:rPr>
              <a:t>independent development.</a:t>
            </a:r>
          </a:p>
          <a:p>
            <a:pPr>
              <a:lnSpc>
                <a:spcPct val="95000"/>
              </a:lnSpc>
              <a:spcBef>
                <a:spcPct val="15000"/>
              </a:spcBef>
              <a:spcAft>
                <a:spcPct val="15000"/>
              </a:spcAft>
            </a:pPr>
            <a:endParaRPr lang="en-GB" altLang="en-US" dirty="0">
              <a:solidFill>
                <a:srgbClr val="00B0F0"/>
              </a:solidFill>
            </a:endParaRPr>
          </a:p>
          <a:p>
            <a:pPr>
              <a:lnSpc>
                <a:spcPct val="95000"/>
              </a:lnSpc>
              <a:spcBef>
                <a:spcPct val="15000"/>
              </a:spcBef>
              <a:spcAft>
                <a:spcPct val="15000"/>
              </a:spcAft>
            </a:pPr>
            <a:r>
              <a:rPr lang="en-GB" altLang="en-US" dirty="0"/>
              <a:t>Interfaces are often defined as </a:t>
            </a:r>
            <a:r>
              <a:rPr lang="en-GB" altLang="en-US" u="sng" dirty="0">
                <a:solidFill>
                  <a:srgbClr val="008000"/>
                </a:solidFill>
              </a:rPr>
              <a:t>abstract data types</a:t>
            </a:r>
            <a:r>
              <a:rPr lang="en-GB" altLang="en-US" dirty="0">
                <a:solidFill>
                  <a:srgbClr val="00FF00"/>
                </a:solidFill>
              </a:rPr>
              <a:t> </a:t>
            </a:r>
            <a:r>
              <a:rPr lang="en-GB" altLang="en-US" dirty="0">
                <a:solidFill>
                  <a:srgbClr val="008000"/>
                </a:solidFill>
              </a:rPr>
              <a:t>(“sorts”)</a:t>
            </a:r>
            <a:r>
              <a:rPr lang="en-GB" altLang="en-US" dirty="0">
                <a:solidFill>
                  <a:srgbClr val="00FF00"/>
                </a:solidFill>
              </a:rPr>
              <a:t> </a:t>
            </a:r>
            <a:r>
              <a:rPr lang="en-GB" altLang="en-US" dirty="0"/>
              <a:t>or</a:t>
            </a:r>
            <a:r>
              <a:rPr lang="en-GB" altLang="en-US" dirty="0">
                <a:solidFill>
                  <a:srgbClr val="00FF00"/>
                </a:solidFill>
              </a:rPr>
              <a:t> </a:t>
            </a:r>
            <a:r>
              <a:rPr lang="en-GB" altLang="en-US" u="sng" dirty="0">
                <a:solidFill>
                  <a:srgbClr val="008000"/>
                </a:solidFill>
              </a:rPr>
              <a:t>objects.</a:t>
            </a:r>
          </a:p>
          <a:p>
            <a:pPr>
              <a:lnSpc>
                <a:spcPct val="95000"/>
              </a:lnSpc>
              <a:spcBef>
                <a:spcPct val="15000"/>
              </a:spcBef>
              <a:spcAft>
                <a:spcPct val="15000"/>
              </a:spcAft>
            </a:pPr>
            <a:endParaRPr lang="en-GB" altLang="en-US" u="sng" dirty="0">
              <a:solidFill>
                <a:srgbClr val="008000"/>
              </a:solidFill>
            </a:endParaRPr>
          </a:p>
          <a:p>
            <a:pPr>
              <a:lnSpc>
                <a:spcPct val="95000"/>
              </a:lnSpc>
              <a:spcBef>
                <a:spcPct val="15000"/>
              </a:spcBef>
              <a:spcAft>
                <a:spcPct val="15000"/>
              </a:spcAft>
            </a:pPr>
            <a:r>
              <a:rPr lang="en-GB" altLang="en-US" dirty="0"/>
              <a:t>         The algebraic approach is particularly </a:t>
            </a:r>
            <a:r>
              <a:rPr lang="en-GB" altLang="en-US" dirty="0">
                <a:solidFill>
                  <a:srgbClr val="FF00FF"/>
                </a:solidFill>
              </a:rPr>
              <a:t>well-suited</a:t>
            </a:r>
            <a:r>
              <a:rPr lang="en-GB" altLang="en-US" dirty="0"/>
              <a:t> </a:t>
            </a:r>
          </a:p>
          <a:p>
            <a:pPr>
              <a:lnSpc>
                <a:spcPct val="95000"/>
              </a:lnSpc>
              <a:spcBef>
                <a:spcPct val="15000"/>
              </a:spcBef>
              <a:spcAft>
                <a:spcPct val="15000"/>
              </a:spcAft>
            </a:pPr>
            <a:r>
              <a:rPr lang="en-GB" altLang="en-US" dirty="0"/>
              <a:t>          to the specification of such </a:t>
            </a:r>
            <a:r>
              <a:rPr lang="en-GB" altLang="en-US" dirty="0">
                <a:solidFill>
                  <a:srgbClr val="FF00FF"/>
                </a:solidFill>
              </a:rPr>
              <a:t>interfaces</a:t>
            </a:r>
            <a:r>
              <a:rPr lang="en-GB" altLang="en-US" dirty="0"/>
              <a:t>.</a:t>
            </a:r>
          </a:p>
        </p:txBody>
      </p:sp>
      <p:sp>
        <p:nvSpPr>
          <p:cNvPr id="2" name="Slide Number Placeholder 1"/>
          <p:cNvSpPr>
            <a:spLocks noGrp="1"/>
          </p:cNvSpPr>
          <p:nvPr>
            <p:ph type="sldNum" sz="quarter" idx="12"/>
          </p:nvPr>
        </p:nvSpPr>
        <p:spPr/>
        <p:txBody>
          <a:bodyPr/>
          <a:lstStyle/>
          <a:p>
            <a:fld id="{83AFD23C-4B78-4169-855B-DEB36BCAA18E}" type="slidenum">
              <a:rPr lang="en-MY" smtClean="0"/>
              <a:pPr/>
              <a:t>72</a:t>
            </a:fld>
            <a:endParaRPr lang="en-MY" dirty="0"/>
          </a:p>
        </p:txBody>
      </p:sp>
      <p:pic>
        <p:nvPicPr>
          <p:cNvPr id="5" name="Picture 17" descr="C:\Users\SAN\AppData\Local\Microsoft\Windows\Temporary Internet Files\Content.IE5\K3CFTSB4\MC90024035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600" y="3889409"/>
            <a:ext cx="1238492" cy="2660467"/>
          </a:xfrm>
          <a:prstGeom prst="rect">
            <a:avLst/>
          </a:prstGeom>
          <a:noFill/>
          <a:extLst>
            <a:ext uri="{909E8E84-426E-40DD-AFC4-6F175D3DCCD1}">
              <a14:hiddenFill xmlns:a14="http://schemas.microsoft.com/office/drawing/2010/main">
                <a:solidFill>
                  <a:srgbClr val="FFFFFF"/>
                </a:solidFill>
              </a14:hiddenFill>
            </a:ext>
          </a:extLst>
        </p:spPr>
      </p:pic>
      <p:pic>
        <p:nvPicPr>
          <p:cNvPr id="31746" name="Picture 2" descr="C:\Users\SAN\AppData\Local\Microsoft\Windows\Temporary Internet Files\Content.IE5\K7Q9Q4OW\MC90043382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876798"/>
            <a:ext cx="83820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624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GB" altLang="en-US"/>
              <a:t>Sub-system interfaces</a:t>
            </a:r>
          </a:p>
        </p:txBody>
      </p:sp>
      <p:pic>
        <p:nvPicPr>
          <p:cNvPr id="23555"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725" y="2065338"/>
            <a:ext cx="8201025"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73</a:t>
            </a:fld>
            <a:endParaRPr lang="en-MY" dirty="0"/>
          </a:p>
        </p:txBody>
      </p:sp>
    </p:spTree>
    <p:extLst>
      <p:ext uri="{BB962C8B-B14F-4D97-AF65-F5344CB8AC3E}">
        <p14:creationId xmlns:p14="http://schemas.microsoft.com/office/powerpoint/2010/main" val="8920629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33600" y="263525"/>
            <a:ext cx="6792026" cy="1108075"/>
          </a:xfrm>
          <a:noFill/>
        </p:spPr>
        <p:txBody>
          <a:bodyPr>
            <a:normAutofit fontScale="90000"/>
          </a:bodyPr>
          <a:lstStyle/>
          <a:p>
            <a:r>
              <a:rPr lang="en-GB" altLang="en-US" dirty="0"/>
              <a:t>The structure of an algebraic specification</a:t>
            </a:r>
          </a:p>
        </p:txBody>
      </p:sp>
      <p:sp>
        <p:nvSpPr>
          <p:cNvPr id="24579" name="Rectangle 4"/>
          <p:cNvSpPr>
            <a:spLocks noChangeArrowheads="1"/>
          </p:cNvSpPr>
          <p:nvPr/>
        </p:nvSpPr>
        <p:spPr bwMode="auto">
          <a:xfrm>
            <a:off x="790575" y="2549525"/>
            <a:ext cx="606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b="1">
                <a:solidFill>
                  <a:srgbClr val="000000"/>
                </a:solidFill>
                <a:latin typeface="Arial" charset="0"/>
              </a:rPr>
              <a:t>sort </a:t>
            </a:r>
            <a:endParaRPr lang="en-US" altLang="en-US" sz="2400">
              <a:latin typeface="Arial" charset="0"/>
            </a:endParaRPr>
          </a:p>
        </p:txBody>
      </p:sp>
      <p:sp>
        <p:nvSpPr>
          <p:cNvPr id="24580" name="Rectangle 5"/>
          <p:cNvSpPr>
            <a:spLocks noChangeArrowheads="1"/>
          </p:cNvSpPr>
          <p:nvPr/>
        </p:nvSpPr>
        <p:spPr bwMode="auto">
          <a:xfrm>
            <a:off x="1393825" y="2549525"/>
            <a:ext cx="11826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&lt; name &gt;</a:t>
            </a:r>
            <a:endParaRPr lang="en-US" altLang="en-US" sz="2400">
              <a:latin typeface="Arial" charset="0"/>
            </a:endParaRPr>
          </a:p>
        </p:txBody>
      </p:sp>
      <p:sp>
        <p:nvSpPr>
          <p:cNvPr id="24581" name="Rectangle 6"/>
          <p:cNvSpPr>
            <a:spLocks noChangeArrowheads="1"/>
          </p:cNvSpPr>
          <p:nvPr/>
        </p:nvSpPr>
        <p:spPr bwMode="auto">
          <a:xfrm>
            <a:off x="790575" y="2865438"/>
            <a:ext cx="10255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b="1">
                <a:solidFill>
                  <a:srgbClr val="000000"/>
                </a:solidFill>
                <a:latin typeface="Arial" charset="0"/>
              </a:rPr>
              <a:t>imports</a:t>
            </a:r>
            <a:endParaRPr lang="en-US" altLang="en-US" sz="2400">
              <a:latin typeface="Arial" charset="0"/>
            </a:endParaRPr>
          </a:p>
        </p:txBody>
      </p:sp>
      <p:sp>
        <p:nvSpPr>
          <p:cNvPr id="24582" name="Rectangle 7"/>
          <p:cNvSpPr>
            <a:spLocks noChangeArrowheads="1"/>
          </p:cNvSpPr>
          <p:nvPr/>
        </p:nvSpPr>
        <p:spPr bwMode="auto">
          <a:xfrm>
            <a:off x="1819275" y="2865438"/>
            <a:ext cx="90963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 &lt; LIST</a:t>
            </a:r>
            <a:endParaRPr lang="en-US" altLang="en-US" sz="2400">
              <a:latin typeface="Arial" charset="0"/>
            </a:endParaRPr>
          </a:p>
        </p:txBody>
      </p:sp>
      <p:sp>
        <p:nvSpPr>
          <p:cNvPr id="24583" name="Rectangle 8"/>
          <p:cNvSpPr>
            <a:spLocks noChangeArrowheads="1"/>
          </p:cNvSpPr>
          <p:nvPr/>
        </p:nvSpPr>
        <p:spPr bwMode="auto">
          <a:xfrm>
            <a:off x="2740025" y="2865438"/>
            <a:ext cx="20177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 OF SPECIFICA</a:t>
            </a:r>
            <a:endParaRPr lang="en-US" altLang="en-US" sz="2400">
              <a:latin typeface="Arial" charset="0"/>
            </a:endParaRPr>
          </a:p>
        </p:txBody>
      </p:sp>
      <p:sp>
        <p:nvSpPr>
          <p:cNvPr id="24584" name="Rectangle 9"/>
          <p:cNvSpPr>
            <a:spLocks noChangeArrowheads="1"/>
          </p:cNvSpPr>
          <p:nvPr/>
        </p:nvSpPr>
        <p:spPr bwMode="auto">
          <a:xfrm>
            <a:off x="4759325" y="2865438"/>
            <a:ext cx="19796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TION NAMES &gt;</a:t>
            </a:r>
            <a:endParaRPr lang="en-US" altLang="en-US" sz="2400">
              <a:latin typeface="Arial" charset="0"/>
            </a:endParaRPr>
          </a:p>
        </p:txBody>
      </p:sp>
      <p:sp>
        <p:nvSpPr>
          <p:cNvPr id="24585" name="Rectangle 10"/>
          <p:cNvSpPr>
            <a:spLocks noChangeArrowheads="1"/>
          </p:cNvSpPr>
          <p:nvPr/>
        </p:nvSpPr>
        <p:spPr bwMode="auto">
          <a:xfrm>
            <a:off x="790575" y="3535363"/>
            <a:ext cx="3111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dirty="0" err="1">
                <a:solidFill>
                  <a:schemeClr val="accent1"/>
                </a:solidFill>
                <a:latin typeface="Arial" charset="0"/>
              </a:rPr>
              <a:t>Inf</a:t>
            </a:r>
            <a:endParaRPr lang="en-US" altLang="en-US" sz="2400" dirty="0">
              <a:solidFill>
                <a:schemeClr val="accent1"/>
              </a:solidFill>
              <a:latin typeface="Arial" charset="0"/>
            </a:endParaRPr>
          </a:p>
        </p:txBody>
      </p:sp>
      <p:sp>
        <p:nvSpPr>
          <p:cNvPr id="24586" name="Rectangle 11"/>
          <p:cNvSpPr>
            <a:spLocks noChangeArrowheads="1"/>
          </p:cNvSpPr>
          <p:nvPr/>
        </p:nvSpPr>
        <p:spPr bwMode="auto">
          <a:xfrm>
            <a:off x="1074738" y="3535363"/>
            <a:ext cx="2492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chemeClr val="accent1"/>
                </a:solidFill>
                <a:latin typeface="Arial" charset="0"/>
              </a:rPr>
              <a:t>or</a:t>
            </a:r>
            <a:endParaRPr lang="en-US" altLang="en-US" sz="2400">
              <a:solidFill>
                <a:schemeClr val="accent1"/>
              </a:solidFill>
              <a:latin typeface="Arial" charset="0"/>
            </a:endParaRPr>
          </a:p>
        </p:txBody>
      </p:sp>
      <p:sp>
        <p:nvSpPr>
          <p:cNvPr id="24587" name="Rectangle 12"/>
          <p:cNvSpPr>
            <a:spLocks noChangeArrowheads="1"/>
          </p:cNvSpPr>
          <p:nvPr/>
        </p:nvSpPr>
        <p:spPr bwMode="auto">
          <a:xfrm>
            <a:off x="1322388" y="3535363"/>
            <a:ext cx="1212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dirty="0">
                <a:solidFill>
                  <a:schemeClr val="accent1"/>
                </a:solidFill>
                <a:latin typeface="Arial" charset="0"/>
              </a:rPr>
              <a:t>mal </a:t>
            </a:r>
            <a:r>
              <a:rPr lang="en-US" altLang="en-US" sz="2200" dirty="0" err="1">
                <a:solidFill>
                  <a:schemeClr val="accent1"/>
                </a:solidFill>
                <a:latin typeface="Arial" charset="0"/>
              </a:rPr>
              <a:t>descr</a:t>
            </a:r>
            <a:endParaRPr lang="en-US" altLang="en-US" sz="2400" dirty="0">
              <a:solidFill>
                <a:schemeClr val="accent1"/>
              </a:solidFill>
              <a:latin typeface="Arial" charset="0"/>
            </a:endParaRPr>
          </a:p>
        </p:txBody>
      </p:sp>
      <p:sp>
        <p:nvSpPr>
          <p:cNvPr id="24588" name="Rectangle 13"/>
          <p:cNvSpPr>
            <a:spLocks noChangeArrowheads="1"/>
          </p:cNvSpPr>
          <p:nvPr/>
        </p:nvSpPr>
        <p:spPr bwMode="auto">
          <a:xfrm>
            <a:off x="2562225" y="3535363"/>
            <a:ext cx="191293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dirty="0" err="1">
                <a:solidFill>
                  <a:schemeClr val="accent1"/>
                </a:solidFill>
                <a:latin typeface="Arial" charset="0"/>
              </a:rPr>
              <a:t>iption</a:t>
            </a:r>
            <a:r>
              <a:rPr lang="en-US" altLang="en-US" sz="2200" dirty="0">
                <a:solidFill>
                  <a:srgbClr val="000000"/>
                </a:solidFill>
                <a:latin typeface="Arial" charset="0"/>
              </a:rPr>
              <a:t> of the </a:t>
            </a:r>
            <a:r>
              <a:rPr lang="en-US" altLang="en-US" sz="2200" dirty="0" err="1">
                <a:solidFill>
                  <a:srgbClr val="000000"/>
                </a:solidFill>
                <a:latin typeface="Arial" charset="0"/>
              </a:rPr>
              <a:t>sor</a:t>
            </a:r>
            <a:endParaRPr lang="en-US" altLang="en-US" sz="2400" dirty="0">
              <a:latin typeface="Arial" charset="0"/>
            </a:endParaRPr>
          </a:p>
        </p:txBody>
      </p:sp>
      <p:sp>
        <p:nvSpPr>
          <p:cNvPr id="24589" name="Rectangle 14"/>
          <p:cNvSpPr>
            <a:spLocks noChangeArrowheads="1"/>
          </p:cNvSpPr>
          <p:nvPr/>
        </p:nvSpPr>
        <p:spPr bwMode="auto">
          <a:xfrm>
            <a:off x="4511675" y="3535363"/>
            <a:ext cx="16176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t and its oper</a:t>
            </a:r>
            <a:endParaRPr lang="en-US" altLang="en-US" sz="2400">
              <a:latin typeface="Arial" charset="0"/>
            </a:endParaRPr>
          </a:p>
        </p:txBody>
      </p:sp>
      <p:sp>
        <p:nvSpPr>
          <p:cNvPr id="24590" name="Rectangle 15"/>
          <p:cNvSpPr>
            <a:spLocks noChangeArrowheads="1"/>
          </p:cNvSpPr>
          <p:nvPr/>
        </p:nvSpPr>
        <p:spPr bwMode="auto">
          <a:xfrm>
            <a:off x="6140450" y="3535363"/>
            <a:ext cx="7461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ations</a:t>
            </a:r>
            <a:endParaRPr lang="en-US" altLang="en-US" sz="2400">
              <a:latin typeface="Arial" charset="0"/>
            </a:endParaRPr>
          </a:p>
        </p:txBody>
      </p:sp>
      <p:sp>
        <p:nvSpPr>
          <p:cNvPr id="24591" name="Rectangle 16"/>
          <p:cNvSpPr>
            <a:spLocks noChangeArrowheads="1"/>
          </p:cNvSpPr>
          <p:nvPr/>
        </p:nvSpPr>
        <p:spPr bwMode="auto">
          <a:xfrm>
            <a:off x="790575" y="4133850"/>
            <a:ext cx="6223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chemeClr val="accent1"/>
                </a:solidFill>
                <a:latin typeface="Arial" charset="0"/>
              </a:rPr>
              <a:t>Oper</a:t>
            </a:r>
            <a:endParaRPr lang="en-US" altLang="en-US" sz="2400">
              <a:solidFill>
                <a:schemeClr val="accent1"/>
              </a:solidFill>
              <a:latin typeface="Arial" charset="0"/>
            </a:endParaRPr>
          </a:p>
        </p:txBody>
      </p:sp>
      <p:sp>
        <p:nvSpPr>
          <p:cNvPr id="24592" name="Rectangle 17"/>
          <p:cNvSpPr>
            <a:spLocks noChangeArrowheads="1"/>
          </p:cNvSpPr>
          <p:nvPr/>
        </p:nvSpPr>
        <p:spPr bwMode="auto">
          <a:xfrm>
            <a:off x="1393825" y="4133850"/>
            <a:ext cx="6796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chemeClr val="accent1"/>
                </a:solidFill>
                <a:latin typeface="Arial" charset="0"/>
              </a:rPr>
              <a:t>ation signatures</a:t>
            </a:r>
            <a:r>
              <a:rPr lang="en-US" altLang="en-US" sz="2200">
                <a:solidFill>
                  <a:srgbClr val="000000"/>
                </a:solidFill>
                <a:latin typeface="Arial" charset="0"/>
              </a:rPr>
              <a:t> setting out the names and the types of</a:t>
            </a:r>
            <a:endParaRPr lang="en-US" altLang="en-US" sz="2400">
              <a:latin typeface="Arial" charset="0"/>
            </a:endParaRPr>
          </a:p>
        </p:txBody>
      </p:sp>
      <p:sp>
        <p:nvSpPr>
          <p:cNvPr id="24593" name="Rectangle 18"/>
          <p:cNvSpPr>
            <a:spLocks noChangeArrowheads="1"/>
          </p:cNvSpPr>
          <p:nvPr/>
        </p:nvSpPr>
        <p:spPr bwMode="auto">
          <a:xfrm>
            <a:off x="790575" y="4449763"/>
            <a:ext cx="66738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the parameters to the operations defined over the sort</a:t>
            </a:r>
            <a:endParaRPr lang="en-US" altLang="en-US" sz="2400">
              <a:latin typeface="Arial" charset="0"/>
            </a:endParaRPr>
          </a:p>
        </p:txBody>
      </p:sp>
      <p:sp>
        <p:nvSpPr>
          <p:cNvPr id="24594" name="Rectangle 19"/>
          <p:cNvSpPr>
            <a:spLocks noChangeArrowheads="1"/>
          </p:cNvSpPr>
          <p:nvPr/>
        </p:nvSpPr>
        <p:spPr bwMode="auto">
          <a:xfrm>
            <a:off x="790575" y="5084763"/>
            <a:ext cx="30781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chemeClr val="accent1"/>
                </a:solidFill>
                <a:latin typeface="Arial" charset="0"/>
              </a:rPr>
              <a:t>Axioms</a:t>
            </a:r>
            <a:r>
              <a:rPr lang="en-US" altLang="en-US" sz="2200">
                <a:solidFill>
                  <a:srgbClr val="000000"/>
                </a:solidFill>
                <a:latin typeface="Arial" charset="0"/>
              </a:rPr>
              <a:t> defining the oper</a:t>
            </a:r>
            <a:endParaRPr lang="en-US" altLang="en-US" sz="2400">
              <a:latin typeface="Arial" charset="0"/>
            </a:endParaRPr>
          </a:p>
        </p:txBody>
      </p:sp>
      <p:sp>
        <p:nvSpPr>
          <p:cNvPr id="24595" name="Rectangle 20"/>
          <p:cNvSpPr>
            <a:spLocks noChangeArrowheads="1"/>
          </p:cNvSpPr>
          <p:nvPr/>
        </p:nvSpPr>
        <p:spPr bwMode="auto">
          <a:xfrm>
            <a:off x="3873500" y="5084763"/>
            <a:ext cx="9794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ations o</a:t>
            </a:r>
            <a:endParaRPr lang="en-US" altLang="en-US" sz="2400">
              <a:latin typeface="Arial" charset="0"/>
            </a:endParaRPr>
          </a:p>
        </p:txBody>
      </p:sp>
      <p:sp>
        <p:nvSpPr>
          <p:cNvPr id="24596" name="Rectangle 21"/>
          <p:cNvSpPr>
            <a:spLocks noChangeArrowheads="1"/>
          </p:cNvSpPr>
          <p:nvPr/>
        </p:nvSpPr>
        <p:spPr bwMode="auto">
          <a:xfrm>
            <a:off x="4865688" y="508476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v</a:t>
            </a:r>
            <a:endParaRPr lang="en-US" altLang="en-US" sz="2400">
              <a:latin typeface="Arial" charset="0"/>
            </a:endParaRPr>
          </a:p>
        </p:txBody>
      </p:sp>
      <p:sp>
        <p:nvSpPr>
          <p:cNvPr id="24597" name="Rectangle 22"/>
          <p:cNvSpPr>
            <a:spLocks noChangeArrowheads="1"/>
          </p:cNvSpPr>
          <p:nvPr/>
        </p:nvSpPr>
        <p:spPr bwMode="auto">
          <a:xfrm>
            <a:off x="5006975" y="5084763"/>
            <a:ext cx="11826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er the sor</a:t>
            </a:r>
            <a:endParaRPr lang="en-US" altLang="en-US" sz="2400">
              <a:latin typeface="Arial" charset="0"/>
            </a:endParaRPr>
          </a:p>
        </p:txBody>
      </p:sp>
      <p:sp>
        <p:nvSpPr>
          <p:cNvPr id="24598" name="Rectangle 23"/>
          <p:cNvSpPr>
            <a:spLocks noChangeArrowheads="1"/>
          </p:cNvSpPr>
          <p:nvPr/>
        </p:nvSpPr>
        <p:spPr bwMode="auto">
          <a:xfrm>
            <a:off x="6211888" y="5084763"/>
            <a:ext cx="777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t</a:t>
            </a:r>
            <a:endParaRPr lang="en-US" altLang="en-US" sz="2400">
              <a:latin typeface="Arial" charset="0"/>
            </a:endParaRPr>
          </a:p>
        </p:txBody>
      </p:sp>
      <p:sp>
        <p:nvSpPr>
          <p:cNvPr id="24599" name="Line 24"/>
          <p:cNvSpPr>
            <a:spLocks noChangeShapeType="1"/>
          </p:cNvSpPr>
          <p:nvPr/>
        </p:nvSpPr>
        <p:spPr bwMode="auto">
          <a:xfrm>
            <a:off x="436563" y="5013325"/>
            <a:ext cx="8220075"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00" name="Line 25"/>
          <p:cNvSpPr>
            <a:spLocks noChangeShapeType="1"/>
          </p:cNvSpPr>
          <p:nvPr/>
        </p:nvSpPr>
        <p:spPr bwMode="auto">
          <a:xfrm>
            <a:off x="436563" y="3992563"/>
            <a:ext cx="822007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01" name="Line 26"/>
          <p:cNvSpPr>
            <a:spLocks noChangeShapeType="1"/>
          </p:cNvSpPr>
          <p:nvPr/>
        </p:nvSpPr>
        <p:spPr bwMode="auto">
          <a:xfrm>
            <a:off x="436563" y="3429000"/>
            <a:ext cx="8220075"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602" name="Rectangle 27"/>
          <p:cNvSpPr>
            <a:spLocks noChangeArrowheads="1"/>
          </p:cNvSpPr>
          <p:nvPr/>
        </p:nvSpPr>
        <p:spPr bwMode="auto">
          <a:xfrm>
            <a:off x="933450" y="2055813"/>
            <a:ext cx="17145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a:solidFill>
                  <a:srgbClr val="000000"/>
                </a:solidFill>
                <a:latin typeface="Arial" charset="0"/>
              </a:rPr>
              <a:t>&lt; SPECIFICA</a:t>
            </a:r>
            <a:endParaRPr lang="en-US" altLang="en-US" sz="2400">
              <a:latin typeface="Arial" charset="0"/>
            </a:endParaRPr>
          </a:p>
        </p:txBody>
      </p:sp>
      <p:sp>
        <p:nvSpPr>
          <p:cNvPr id="24603" name="Rectangle 28"/>
          <p:cNvSpPr>
            <a:spLocks noChangeArrowheads="1"/>
          </p:cNvSpPr>
          <p:nvPr/>
        </p:nvSpPr>
        <p:spPr bwMode="auto">
          <a:xfrm>
            <a:off x="2633663" y="2055813"/>
            <a:ext cx="18899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sz="2200" dirty="0">
                <a:solidFill>
                  <a:srgbClr val="000000"/>
                </a:solidFill>
                <a:latin typeface="Arial" charset="0"/>
              </a:rPr>
              <a:t>TION NAME &gt; </a:t>
            </a:r>
            <a:endParaRPr lang="en-US" altLang="en-US" sz="2400" dirty="0">
              <a:latin typeface="Arial" charset="0"/>
            </a:endParaRPr>
          </a:p>
        </p:txBody>
      </p:sp>
      <p:sp>
        <p:nvSpPr>
          <p:cNvPr id="24607" name="Freeform 32"/>
          <p:cNvSpPr>
            <a:spLocks/>
          </p:cNvSpPr>
          <p:nvPr/>
        </p:nvSpPr>
        <p:spPr bwMode="auto">
          <a:xfrm>
            <a:off x="436563" y="2232025"/>
            <a:ext cx="8220075" cy="3379788"/>
          </a:xfrm>
          <a:custGeom>
            <a:avLst/>
            <a:gdLst>
              <a:gd name="T0" fmla="*/ 2147483647 w 5178"/>
              <a:gd name="T1" fmla="*/ 0 h 2129"/>
              <a:gd name="T2" fmla="*/ 2147483647 w 5178"/>
              <a:gd name="T3" fmla="*/ 0 h 2129"/>
              <a:gd name="T4" fmla="*/ 2147483647 w 5178"/>
              <a:gd name="T5" fmla="*/ 2147483647 h 2129"/>
              <a:gd name="T6" fmla="*/ 2147483647 w 5178"/>
              <a:gd name="T7" fmla="*/ 2147483647 h 2129"/>
              <a:gd name="T8" fmla="*/ 2147483647 w 5178"/>
              <a:gd name="T9" fmla="*/ 2147483647 h 2129"/>
              <a:gd name="T10" fmla="*/ 2147483647 w 5178"/>
              <a:gd name="T11" fmla="*/ 2147483647 h 2129"/>
              <a:gd name="T12" fmla="*/ 2147483647 w 5178"/>
              <a:gd name="T13" fmla="*/ 2147483647 h 2129"/>
              <a:gd name="T14" fmla="*/ 2147483647 w 5178"/>
              <a:gd name="T15" fmla="*/ 2147483647 h 2129"/>
              <a:gd name="T16" fmla="*/ 2147483647 w 5178"/>
              <a:gd name="T17" fmla="*/ 2147483647 h 2129"/>
              <a:gd name="T18" fmla="*/ 2147483647 w 5178"/>
              <a:gd name="T19" fmla="*/ 2147483647 h 2129"/>
              <a:gd name="T20" fmla="*/ 2147483647 w 5178"/>
              <a:gd name="T21" fmla="*/ 2147483647 h 2129"/>
              <a:gd name="T22" fmla="*/ 2147483647 w 5178"/>
              <a:gd name="T23" fmla="*/ 2147483647 h 2129"/>
              <a:gd name="T24" fmla="*/ 0 w 5178"/>
              <a:gd name="T25" fmla="*/ 2147483647 h 2129"/>
              <a:gd name="T26" fmla="*/ 0 w 5178"/>
              <a:gd name="T27" fmla="*/ 2147483647 h 2129"/>
              <a:gd name="T28" fmla="*/ 2147483647 w 5178"/>
              <a:gd name="T29" fmla="*/ 2147483647 h 2129"/>
              <a:gd name="T30" fmla="*/ 2147483647 w 5178"/>
              <a:gd name="T31" fmla="*/ 2147483647 h 2129"/>
              <a:gd name="T32" fmla="*/ 2147483647 w 5178"/>
              <a:gd name="T33" fmla="*/ 0 h 2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78"/>
              <a:gd name="T52" fmla="*/ 0 h 2129"/>
              <a:gd name="T53" fmla="*/ 5178 w 5178"/>
              <a:gd name="T54" fmla="*/ 2129 h 2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78" h="2129">
                <a:moveTo>
                  <a:pt x="4307" y="0"/>
                </a:moveTo>
                <a:lnTo>
                  <a:pt x="4932" y="0"/>
                </a:lnTo>
                <a:lnTo>
                  <a:pt x="5111" y="88"/>
                </a:lnTo>
                <a:lnTo>
                  <a:pt x="5155" y="155"/>
                </a:lnTo>
                <a:lnTo>
                  <a:pt x="5178" y="266"/>
                </a:lnTo>
                <a:lnTo>
                  <a:pt x="5178" y="1863"/>
                </a:lnTo>
                <a:lnTo>
                  <a:pt x="5155" y="1974"/>
                </a:lnTo>
                <a:lnTo>
                  <a:pt x="5111" y="2040"/>
                </a:lnTo>
                <a:lnTo>
                  <a:pt x="4932" y="2129"/>
                </a:lnTo>
                <a:lnTo>
                  <a:pt x="246" y="2129"/>
                </a:lnTo>
                <a:lnTo>
                  <a:pt x="67" y="2040"/>
                </a:lnTo>
                <a:lnTo>
                  <a:pt x="23" y="1974"/>
                </a:lnTo>
                <a:lnTo>
                  <a:pt x="0" y="1863"/>
                </a:lnTo>
                <a:lnTo>
                  <a:pt x="0" y="266"/>
                </a:lnTo>
                <a:lnTo>
                  <a:pt x="23" y="155"/>
                </a:lnTo>
                <a:lnTo>
                  <a:pt x="67" y="88"/>
                </a:lnTo>
                <a:lnTo>
                  <a:pt x="246" y="0"/>
                </a:lnTo>
              </a:path>
            </a:pathLst>
          </a:cu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cxnSp>
        <p:nvCxnSpPr>
          <p:cNvPr id="3" name="Straight Connector 2"/>
          <p:cNvCxnSpPr/>
          <p:nvPr/>
        </p:nvCxnSpPr>
        <p:spPr>
          <a:xfrm>
            <a:off x="4791869" y="2223294"/>
            <a:ext cx="2481262" cy="0"/>
          </a:xfrm>
          <a:prstGeom prst="line">
            <a:avLst/>
          </a:prstGeom>
          <a:ln w="222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83AFD23C-4B78-4169-855B-DEB36BCAA18E}" type="slidenum">
              <a:rPr lang="en-MY" smtClean="0"/>
              <a:pPr/>
              <a:t>74</a:t>
            </a:fld>
            <a:endParaRPr lang="en-MY" dirty="0"/>
          </a:p>
        </p:txBody>
      </p:sp>
      <p:pic>
        <p:nvPicPr>
          <p:cNvPr id="35" name="Picture 17" descr="C:\Users\SAN\AppData\Local\Microsoft\Windows\Temporary Internet Files\Content.IE5\K3CFTSB4\MC90024035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115" y="152400"/>
            <a:ext cx="1570074" cy="181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43528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718"/>
            <a:ext cx="7162800" cy="1371600"/>
          </a:xfrm>
        </p:spPr>
        <p:txBody>
          <a:bodyPr>
            <a:normAutofit/>
          </a:bodyPr>
          <a:lstStyle/>
          <a:p>
            <a:r>
              <a:rPr lang="en-GB" altLang="en-US" dirty="0"/>
              <a:t>Algebraic specification components</a:t>
            </a:r>
          </a:p>
        </p:txBody>
      </p:sp>
      <p:sp>
        <p:nvSpPr>
          <p:cNvPr id="25603" name="Rectangle 3"/>
          <p:cNvSpPr>
            <a:spLocks noGrp="1" noChangeArrowheads="1"/>
          </p:cNvSpPr>
          <p:nvPr>
            <p:ph type="body" idx="1"/>
          </p:nvPr>
        </p:nvSpPr>
        <p:spPr>
          <a:xfrm>
            <a:off x="2057400" y="1752600"/>
            <a:ext cx="6019800" cy="4373563"/>
          </a:xfrm>
          <a:ln w="12700">
            <a:solidFill>
              <a:schemeClr val="bg1"/>
            </a:solidFill>
            <a:miter lim="800000"/>
            <a:headEnd/>
            <a:tailEnd/>
          </a:ln>
        </p:spPr>
        <p:txBody>
          <a:bodyPr>
            <a:normAutofit fontScale="92500" lnSpcReduction="10000"/>
          </a:bodyPr>
          <a:lstStyle/>
          <a:p>
            <a:r>
              <a:rPr lang="en-GB" altLang="en-US" sz="3200" u="sng" dirty="0"/>
              <a:t>Introduction</a:t>
            </a:r>
            <a:r>
              <a:rPr lang="en-GB" altLang="en-US" dirty="0"/>
              <a:t> – </a:t>
            </a:r>
            <a:r>
              <a:rPr lang="en-GB" altLang="en-US" sz="2400" dirty="0">
                <a:solidFill>
                  <a:srgbClr val="CC00FF"/>
                </a:solidFill>
              </a:rPr>
              <a:t>defines</a:t>
            </a:r>
            <a:r>
              <a:rPr lang="en-GB" altLang="en-US" sz="2400" dirty="0"/>
              <a:t> the </a:t>
            </a:r>
            <a:r>
              <a:rPr lang="en-GB" altLang="en-US" sz="2400" i="1" dirty="0"/>
              <a:t>sort/ object/ abstract data type</a:t>
            </a:r>
            <a:r>
              <a:rPr lang="en-GB" altLang="en-US" sz="2400" dirty="0"/>
              <a:t> (type name) and </a:t>
            </a:r>
            <a:r>
              <a:rPr lang="en-GB" altLang="en-US" sz="2400" dirty="0">
                <a:solidFill>
                  <a:srgbClr val="CC00FF"/>
                </a:solidFill>
              </a:rPr>
              <a:t>declares</a:t>
            </a:r>
            <a:r>
              <a:rPr lang="en-GB" altLang="en-US" sz="2400" dirty="0"/>
              <a:t> other specifications that are used</a:t>
            </a:r>
          </a:p>
          <a:p>
            <a:r>
              <a:rPr lang="en-GB" altLang="en-US" sz="3200" u="sng" dirty="0"/>
              <a:t>Description</a:t>
            </a:r>
            <a:r>
              <a:rPr lang="en-GB" altLang="en-US" dirty="0"/>
              <a:t> – </a:t>
            </a:r>
            <a:r>
              <a:rPr lang="en-GB" altLang="en-US" sz="2400" dirty="0">
                <a:solidFill>
                  <a:srgbClr val="CC00FF"/>
                </a:solidFill>
              </a:rPr>
              <a:t>informally describes </a:t>
            </a:r>
            <a:r>
              <a:rPr lang="en-GB" altLang="en-US" sz="2400" dirty="0"/>
              <a:t>the operations on the type</a:t>
            </a:r>
            <a:endParaRPr lang="en-GB" altLang="en-US" sz="2400" dirty="0">
              <a:solidFill>
                <a:schemeClr val="accent1"/>
              </a:solidFill>
            </a:endParaRPr>
          </a:p>
          <a:p>
            <a:r>
              <a:rPr lang="en-GB" altLang="en-US" sz="3200" u="sng" dirty="0"/>
              <a:t>Signature</a:t>
            </a:r>
            <a:r>
              <a:rPr lang="en-GB" altLang="en-US" dirty="0"/>
              <a:t> – </a:t>
            </a:r>
            <a:r>
              <a:rPr lang="en-GB" altLang="en-US" sz="2400" dirty="0"/>
              <a:t>defines the </a:t>
            </a:r>
            <a:r>
              <a:rPr lang="en-GB" altLang="en-US" sz="2400" dirty="0">
                <a:solidFill>
                  <a:srgbClr val="CC00FF"/>
                </a:solidFill>
              </a:rPr>
              <a:t>syntax of the operations</a:t>
            </a:r>
            <a:r>
              <a:rPr lang="en-GB" altLang="en-US" sz="2400" dirty="0"/>
              <a:t> in the interface and their </a:t>
            </a:r>
            <a:r>
              <a:rPr lang="en-GB" altLang="en-US" sz="2400" dirty="0">
                <a:solidFill>
                  <a:srgbClr val="CC00FF"/>
                </a:solidFill>
              </a:rPr>
              <a:t>parameters</a:t>
            </a:r>
          </a:p>
          <a:p>
            <a:r>
              <a:rPr lang="en-GB" altLang="en-US" sz="3200" u="sng" dirty="0"/>
              <a:t>Axioms</a:t>
            </a:r>
            <a:r>
              <a:rPr lang="en-GB" altLang="en-US" dirty="0"/>
              <a:t> – </a:t>
            </a:r>
            <a:r>
              <a:rPr lang="en-GB" altLang="en-US" sz="2400" dirty="0"/>
              <a:t>defines the </a:t>
            </a:r>
            <a:r>
              <a:rPr lang="en-GB" altLang="en-US" sz="2400" dirty="0">
                <a:solidFill>
                  <a:srgbClr val="CC00FF"/>
                </a:solidFill>
              </a:rPr>
              <a:t>operation semantics</a:t>
            </a:r>
            <a:r>
              <a:rPr lang="en-GB" altLang="en-US" sz="2400" dirty="0"/>
              <a:t> by defining axioms which characterize </a:t>
            </a:r>
            <a:r>
              <a:rPr lang="en-GB" altLang="en-US" sz="2400" dirty="0" err="1"/>
              <a:t>behavior</a:t>
            </a:r>
            <a:endParaRPr lang="en-GB" altLang="en-US" sz="2400" dirty="0"/>
          </a:p>
        </p:txBody>
      </p:sp>
      <p:sp>
        <p:nvSpPr>
          <p:cNvPr id="2" name="Slide Number Placeholder 1"/>
          <p:cNvSpPr>
            <a:spLocks noGrp="1"/>
          </p:cNvSpPr>
          <p:nvPr>
            <p:ph type="sldNum" sz="quarter" idx="12"/>
          </p:nvPr>
        </p:nvSpPr>
        <p:spPr/>
        <p:txBody>
          <a:bodyPr/>
          <a:lstStyle/>
          <a:p>
            <a:fld id="{83AFD23C-4B78-4169-855B-DEB36BCAA18E}" type="slidenum">
              <a:rPr lang="en-MY" smtClean="0"/>
              <a:pPr/>
              <a:t>75</a:t>
            </a:fld>
            <a:endParaRPr lang="en-MY" dirty="0"/>
          </a:p>
        </p:txBody>
      </p:sp>
      <p:pic>
        <p:nvPicPr>
          <p:cNvPr id="5" name="Picture 17" descr="C:\Users\SAN\AppData\Local\Microsoft\Windows\Temporary Internet Files\Content.IE5\K3CFTSB4\MC90024035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30" y="2057400"/>
            <a:ext cx="1570074" cy="181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409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r>
              <a:rPr lang="en-GB" altLang="en-US"/>
              <a:t>Types of operations</a:t>
            </a:r>
          </a:p>
        </p:txBody>
      </p:sp>
      <p:sp>
        <p:nvSpPr>
          <p:cNvPr id="26627" name="Rectangle 3"/>
          <p:cNvSpPr>
            <a:spLocks noGrp="1" noChangeArrowheads="1"/>
          </p:cNvSpPr>
          <p:nvPr>
            <p:ph type="body" idx="1"/>
          </p:nvPr>
        </p:nvSpPr>
        <p:spPr>
          <a:noFill/>
        </p:spPr>
        <p:txBody>
          <a:bodyPr/>
          <a:lstStyle/>
          <a:p>
            <a:r>
              <a:rPr lang="en-GB" altLang="en-US" b="1" u="sng"/>
              <a:t>Constructor operations</a:t>
            </a:r>
            <a:r>
              <a:rPr lang="en-GB" altLang="en-US" b="1"/>
              <a:t>:</a:t>
            </a:r>
            <a:r>
              <a:rPr lang="en-GB" altLang="en-US"/>
              <a:t>  </a:t>
            </a:r>
            <a:r>
              <a:rPr lang="en-GB" altLang="en-US" sz="2400"/>
              <a:t>operations which </a:t>
            </a:r>
            <a:r>
              <a:rPr lang="en-GB" altLang="en-US" sz="2400">
                <a:solidFill>
                  <a:srgbClr val="0000FF"/>
                </a:solidFill>
              </a:rPr>
              <a:t>create / modify</a:t>
            </a:r>
            <a:r>
              <a:rPr lang="en-GB" altLang="en-US" sz="2400"/>
              <a:t> entities of the type</a:t>
            </a:r>
          </a:p>
          <a:p>
            <a:r>
              <a:rPr lang="en-GB" altLang="en-US" b="1" u="sng"/>
              <a:t>Inspection operations</a:t>
            </a:r>
            <a:r>
              <a:rPr lang="en-GB" altLang="en-US" b="1"/>
              <a:t>:</a:t>
            </a:r>
            <a:r>
              <a:rPr lang="en-GB" altLang="en-US"/>
              <a:t>  </a:t>
            </a:r>
            <a:r>
              <a:rPr lang="en-GB" altLang="en-US" sz="2400"/>
              <a:t>operations which </a:t>
            </a:r>
            <a:r>
              <a:rPr lang="en-GB" altLang="en-US" sz="2400">
                <a:solidFill>
                  <a:srgbClr val="0000FF"/>
                </a:solidFill>
              </a:rPr>
              <a:t>evaluate</a:t>
            </a:r>
            <a:r>
              <a:rPr lang="en-GB" altLang="en-US" sz="2400"/>
              <a:t> entities of the type being specified</a:t>
            </a:r>
          </a:p>
          <a:p>
            <a:r>
              <a:rPr lang="en-GB" altLang="en-US">
                <a:solidFill>
                  <a:srgbClr val="008000"/>
                </a:solidFill>
              </a:rPr>
              <a:t>Rule of thumb</a:t>
            </a:r>
            <a:r>
              <a:rPr lang="en-GB" altLang="en-US"/>
              <a:t> for defining axioms:  </a:t>
            </a:r>
            <a:r>
              <a:rPr lang="en-GB" altLang="en-US" sz="2400"/>
              <a:t>define an axiom which sets out what is always true for </a:t>
            </a:r>
            <a:r>
              <a:rPr lang="en-GB" altLang="en-US" sz="2400">
                <a:solidFill>
                  <a:schemeClr val="accent1"/>
                </a:solidFill>
              </a:rPr>
              <a:t>each </a:t>
            </a:r>
            <a:r>
              <a:rPr lang="en-GB" altLang="en-US" sz="2400" b="1">
                <a:solidFill>
                  <a:schemeClr val="accent1"/>
                </a:solidFill>
              </a:rPr>
              <a:t>inspection</a:t>
            </a:r>
            <a:r>
              <a:rPr lang="en-GB" altLang="en-US" sz="2400">
                <a:solidFill>
                  <a:schemeClr val="accent1"/>
                </a:solidFill>
              </a:rPr>
              <a:t> operation over each (primitive) </a:t>
            </a:r>
            <a:r>
              <a:rPr lang="en-GB" altLang="en-US" sz="2400" b="1">
                <a:solidFill>
                  <a:schemeClr val="accent1"/>
                </a:solidFill>
              </a:rPr>
              <a:t>constructor</a:t>
            </a:r>
            <a:r>
              <a:rPr lang="en-GB" altLang="en-US" sz="2400">
                <a:solidFill>
                  <a:schemeClr val="accent1"/>
                </a:solidFill>
              </a:rPr>
              <a:t> operation.</a:t>
            </a:r>
          </a:p>
        </p:txBody>
      </p:sp>
      <p:sp>
        <p:nvSpPr>
          <p:cNvPr id="2" name="Slide Number Placeholder 1"/>
          <p:cNvSpPr>
            <a:spLocks noGrp="1"/>
          </p:cNvSpPr>
          <p:nvPr>
            <p:ph type="sldNum" sz="quarter" idx="12"/>
          </p:nvPr>
        </p:nvSpPr>
        <p:spPr/>
        <p:txBody>
          <a:bodyPr/>
          <a:lstStyle/>
          <a:p>
            <a:fld id="{83AFD23C-4B78-4169-855B-DEB36BCAA18E}" type="slidenum">
              <a:rPr lang="en-MY" smtClean="0"/>
              <a:pPr/>
              <a:t>76</a:t>
            </a:fld>
            <a:endParaRPr lang="en-MY" dirty="0"/>
          </a:p>
        </p:txBody>
      </p:sp>
      <p:pic>
        <p:nvPicPr>
          <p:cNvPr id="5" name="Picture 4" descr="C:\Users\SAN\AppData\Local\Microsoft\Windows\Temporary Internet Files\Content.IE5\Z37HZHEI\MM900178141[1].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4648200"/>
            <a:ext cx="184785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185918"/>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GB" altLang="en-US" dirty="0"/>
              <a:t>Example : a simple List specification</a:t>
            </a:r>
          </a:p>
        </p:txBody>
      </p:sp>
      <p:sp>
        <p:nvSpPr>
          <p:cNvPr id="28675" name="Rectangle 6"/>
          <p:cNvSpPr>
            <a:spLocks noChangeArrowheads="1"/>
          </p:cNvSpPr>
          <p:nvPr/>
        </p:nvSpPr>
        <p:spPr bwMode="auto">
          <a:xfrm>
            <a:off x="1822450" y="4970463"/>
            <a:ext cx="21812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Head (Create) = Undefined </a:t>
            </a:r>
            <a:endParaRPr lang="en-US" altLang="en-US" sz="2400">
              <a:latin typeface="Arial" charset="0"/>
            </a:endParaRPr>
          </a:p>
        </p:txBody>
      </p:sp>
      <p:sp>
        <p:nvSpPr>
          <p:cNvPr id="28676" name="Rectangle 7"/>
          <p:cNvSpPr>
            <a:spLocks noChangeArrowheads="1"/>
          </p:cNvSpPr>
          <p:nvPr/>
        </p:nvSpPr>
        <p:spPr bwMode="auto">
          <a:xfrm>
            <a:off x="3937000" y="4970463"/>
            <a:ext cx="8747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b="1">
                <a:solidFill>
                  <a:srgbClr val="000000"/>
                </a:solidFill>
                <a:latin typeface="Arial" charset="0"/>
              </a:rPr>
              <a:t> exception</a:t>
            </a:r>
            <a:endParaRPr lang="en-US" altLang="en-US" sz="2400">
              <a:latin typeface="Arial" charset="0"/>
            </a:endParaRPr>
          </a:p>
        </p:txBody>
      </p:sp>
      <p:sp>
        <p:nvSpPr>
          <p:cNvPr id="28677" name="Rectangle 8"/>
          <p:cNvSpPr>
            <a:spLocks noChangeArrowheads="1"/>
          </p:cNvSpPr>
          <p:nvPr/>
        </p:nvSpPr>
        <p:spPr bwMode="auto">
          <a:xfrm>
            <a:off x="4735513" y="4970463"/>
            <a:ext cx="10144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(empty list)</a:t>
            </a:r>
            <a:endParaRPr lang="en-US" altLang="en-US" sz="2400">
              <a:latin typeface="Arial" charset="0"/>
            </a:endParaRPr>
          </a:p>
        </p:txBody>
      </p:sp>
      <p:sp>
        <p:nvSpPr>
          <p:cNvPr id="28678" name="Rectangle 9"/>
          <p:cNvSpPr>
            <a:spLocks noChangeArrowheads="1"/>
          </p:cNvSpPr>
          <p:nvPr/>
        </p:nvSpPr>
        <p:spPr bwMode="auto">
          <a:xfrm>
            <a:off x="1822450" y="5164138"/>
            <a:ext cx="16589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Head (Cons (L, v)) = </a:t>
            </a:r>
            <a:endParaRPr lang="en-US" altLang="en-US" sz="2400">
              <a:latin typeface="Arial" charset="0"/>
            </a:endParaRPr>
          </a:p>
        </p:txBody>
      </p:sp>
      <p:sp>
        <p:nvSpPr>
          <p:cNvPr id="28679" name="Rectangle 10"/>
          <p:cNvSpPr>
            <a:spLocks noChangeArrowheads="1"/>
          </p:cNvSpPr>
          <p:nvPr/>
        </p:nvSpPr>
        <p:spPr bwMode="auto">
          <a:xfrm>
            <a:off x="3440113" y="5164138"/>
            <a:ext cx="1571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b="1">
                <a:solidFill>
                  <a:srgbClr val="000000"/>
                </a:solidFill>
                <a:latin typeface="Arial" charset="0"/>
              </a:rPr>
              <a:t> if</a:t>
            </a:r>
            <a:endParaRPr lang="en-US" altLang="en-US" sz="2400">
              <a:latin typeface="Arial" charset="0"/>
            </a:endParaRPr>
          </a:p>
        </p:txBody>
      </p:sp>
      <p:sp>
        <p:nvSpPr>
          <p:cNvPr id="28680" name="Rectangle 11"/>
          <p:cNvSpPr>
            <a:spLocks noChangeArrowheads="1"/>
          </p:cNvSpPr>
          <p:nvPr/>
        </p:nvSpPr>
        <p:spPr bwMode="auto">
          <a:xfrm>
            <a:off x="3527425" y="5164138"/>
            <a:ext cx="246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L</a:t>
            </a:r>
            <a:endParaRPr lang="en-US" altLang="en-US" sz="2400">
              <a:latin typeface="Arial" charset="0"/>
            </a:endParaRPr>
          </a:p>
        </p:txBody>
      </p:sp>
      <p:sp>
        <p:nvSpPr>
          <p:cNvPr id="28681" name="Rectangle 12"/>
          <p:cNvSpPr>
            <a:spLocks noChangeArrowheads="1"/>
          </p:cNvSpPr>
          <p:nvPr/>
        </p:nvSpPr>
        <p:spPr bwMode="auto">
          <a:xfrm>
            <a:off x="3678238" y="5164138"/>
            <a:ext cx="7826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=Create </a:t>
            </a:r>
            <a:endParaRPr lang="en-US" altLang="en-US" sz="2400">
              <a:latin typeface="Arial" charset="0"/>
            </a:endParaRPr>
          </a:p>
        </p:txBody>
      </p:sp>
      <p:sp>
        <p:nvSpPr>
          <p:cNvPr id="28682" name="Rectangle 13"/>
          <p:cNvSpPr>
            <a:spLocks noChangeArrowheads="1"/>
          </p:cNvSpPr>
          <p:nvPr/>
        </p:nvSpPr>
        <p:spPr bwMode="auto">
          <a:xfrm>
            <a:off x="4432300" y="5164138"/>
            <a:ext cx="4222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b="1">
                <a:solidFill>
                  <a:srgbClr val="000000"/>
                </a:solidFill>
                <a:latin typeface="Arial" charset="0"/>
              </a:rPr>
              <a:t> then</a:t>
            </a:r>
            <a:endParaRPr lang="en-US" altLang="en-US" sz="2400">
              <a:latin typeface="Arial" charset="0"/>
            </a:endParaRPr>
          </a:p>
        </p:txBody>
      </p:sp>
      <p:sp>
        <p:nvSpPr>
          <p:cNvPr id="28683" name="Rectangle 14"/>
          <p:cNvSpPr>
            <a:spLocks noChangeArrowheads="1"/>
          </p:cNvSpPr>
          <p:nvPr/>
        </p:nvSpPr>
        <p:spPr bwMode="auto">
          <a:xfrm>
            <a:off x="4799013" y="5164138"/>
            <a:ext cx="2857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v </a:t>
            </a:r>
            <a:endParaRPr lang="en-US" altLang="en-US" sz="2400">
              <a:latin typeface="Arial" charset="0"/>
            </a:endParaRPr>
          </a:p>
        </p:txBody>
      </p:sp>
      <p:sp>
        <p:nvSpPr>
          <p:cNvPr id="28684" name="Rectangle 15"/>
          <p:cNvSpPr>
            <a:spLocks noChangeArrowheads="1"/>
          </p:cNvSpPr>
          <p:nvPr/>
        </p:nvSpPr>
        <p:spPr bwMode="auto">
          <a:xfrm>
            <a:off x="4994275" y="5164138"/>
            <a:ext cx="492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b="1">
                <a:solidFill>
                  <a:srgbClr val="000000"/>
                </a:solidFill>
                <a:latin typeface="Arial" charset="0"/>
              </a:rPr>
              <a:t>   else</a:t>
            </a:r>
            <a:endParaRPr lang="en-US" altLang="en-US" sz="2400">
              <a:latin typeface="Arial" charset="0"/>
            </a:endParaRPr>
          </a:p>
        </p:txBody>
      </p:sp>
      <p:sp>
        <p:nvSpPr>
          <p:cNvPr id="28685" name="Rectangle 16"/>
          <p:cNvSpPr>
            <a:spLocks noChangeArrowheads="1"/>
          </p:cNvSpPr>
          <p:nvPr/>
        </p:nvSpPr>
        <p:spPr bwMode="auto">
          <a:xfrm>
            <a:off x="5318125" y="5164138"/>
            <a:ext cx="9350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Head (L)</a:t>
            </a:r>
            <a:endParaRPr lang="en-US" altLang="en-US" sz="2400">
              <a:latin typeface="Arial" charset="0"/>
            </a:endParaRPr>
          </a:p>
        </p:txBody>
      </p:sp>
      <p:sp>
        <p:nvSpPr>
          <p:cNvPr id="28686" name="Rectangle 17"/>
          <p:cNvSpPr>
            <a:spLocks noChangeArrowheads="1"/>
          </p:cNvSpPr>
          <p:nvPr/>
        </p:nvSpPr>
        <p:spPr bwMode="auto">
          <a:xfrm>
            <a:off x="1822450" y="5357813"/>
            <a:ext cx="15398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Length (Create) = 0</a:t>
            </a:r>
            <a:endParaRPr lang="en-US" altLang="en-US" sz="2400">
              <a:latin typeface="Arial" charset="0"/>
            </a:endParaRPr>
          </a:p>
        </p:txBody>
      </p:sp>
      <p:sp>
        <p:nvSpPr>
          <p:cNvPr id="28687" name="Rectangle 18"/>
          <p:cNvSpPr>
            <a:spLocks noChangeArrowheads="1"/>
          </p:cNvSpPr>
          <p:nvPr/>
        </p:nvSpPr>
        <p:spPr bwMode="auto">
          <a:xfrm>
            <a:off x="1822450" y="5551488"/>
            <a:ext cx="2882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Length (Cons (L, v)) = Length (L) + 1</a:t>
            </a:r>
            <a:endParaRPr lang="en-US" altLang="en-US" sz="2400">
              <a:latin typeface="Arial" charset="0"/>
            </a:endParaRPr>
          </a:p>
        </p:txBody>
      </p:sp>
      <p:sp>
        <p:nvSpPr>
          <p:cNvPr id="28688" name="Rectangle 19"/>
          <p:cNvSpPr>
            <a:spLocks noChangeArrowheads="1"/>
          </p:cNvSpPr>
          <p:nvPr/>
        </p:nvSpPr>
        <p:spPr bwMode="auto">
          <a:xfrm>
            <a:off x="1822450" y="5746750"/>
            <a:ext cx="1079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T</a:t>
            </a:r>
            <a:endParaRPr lang="en-US" altLang="en-US" sz="2400">
              <a:latin typeface="Arial" charset="0"/>
            </a:endParaRPr>
          </a:p>
        </p:txBody>
      </p:sp>
      <p:sp>
        <p:nvSpPr>
          <p:cNvPr id="28689" name="Rectangle 20"/>
          <p:cNvSpPr>
            <a:spLocks noChangeArrowheads="1"/>
          </p:cNvSpPr>
          <p:nvPr/>
        </p:nvSpPr>
        <p:spPr bwMode="auto">
          <a:xfrm>
            <a:off x="1908175" y="5746750"/>
            <a:ext cx="16589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ail (Create ) = Create</a:t>
            </a:r>
            <a:endParaRPr lang="en-US" altLang="en-US" sz="2400">
              <a:latin typeface="Arial" charset="0"/>
            </a:endParaRPr>
          </a:p>
        </p:txBody>
      </p:sp>
      <p:sp>
        <p:nvSpPr>
          <p:cNvPr id="28690" name="Rectangle 21"/>
          <p:cNvSpPr>
            <a:spLocks noChangeArrowheads="1"/>
          </p:cNvSpPr>
          <p:nvPr/>
        </p:nvSpPr>
        <p:spPr bwMode="auto">
          <a:xfrm>
            <a:off x="1822450" y="5940425"/>
            <a:ext cx="1079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T</a:t>
            </a:r>
            <a:endParaRPr lang="en-US" altLang="en-US" sz="2400">
              <a:latin typeface="Arial" charset="0"/>
            </a:endParaRPr>
          </a:p>
        </p:txBody>
      </p:sp>
      <p:sp>
        <p:nvSpPr>
          <p:cNvPr id="28691" name="Rectangle 22"/>
          <p:cNvSpPr>
            <a:spLocks noChangeArrowheads="1"/>
          </p:cNvSpPr>
          <p:nvPr/>
        </p:nvSpPr>
        <p:spPr bwMode="auto">
          <a:xfrm>
            <a:off x="1908175" y="5940425"/>
            <a:ext cx="14620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ail (Cons (L, v)) =  </a:t>
            </a:r>
            <a:endParaRPr lang="en-US" altLang="en-US" sz="2400">
              <a:latin typeface="Arial" charset="0"/>
            </a:endParaRPr>
          </a:p>
        </p:txBody>
      </p:sp>
      <p:sp>
        <p:nvSpPr>
          <p:cNvPr id="28692" name="Rectangle 23"/>
          <p:cNvSpPr>
            <a:spLocks noChangeArrowheads="1"/>
          </p:cNvSpPr>
          <p:nvPr/>
        </p:nvSpPr>
        <p:spPr bwMode="auto">
          <a:xfrm>
            <a:off x="3267075" y="5940425"/>
            <a:ext cx="1571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b="1">
                <a:solidFill>
                  <a:srgbClr val="000000"/>
                </a:solidFill>
                <a:latin typeface="Arial" charset="0"/>
              </a:rPr>
              <a:t> if</a:t>
            </a:r>
            <a:endParaRPr lang="en-US" altLang="en-US" sz="2400">
              <a:latin typeface="Arial" charset="0"/>
            </a:endParaRPr>
          </a:p>
        </p:txBody>
      </p:sp>
      <p:sp>
        <p:nvSpPr>
          <p:cNvPr id="28693" name="Rectangle 24"/>
          <p:cNvSpPr>
            <a:spLocks noChangeArrowheads="1"/>
          </p:cNvSpPr>
          <p:nvPr/>
        </p:nvSpPr>
        <p:spPr bwMode="auto">
          <a:xfrm>
            <a:off x="3375025" y="594042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L</a:t>
            </a:r>
            <a:endParaRPr lang="en-US" altLang="en-US" sz="2400">
              <a:latin typeface="Arial" charset="0"/>
            </a:endParaRPr>
          </a:p>
        </p:txBody>
      </p:sp>
      <p:sp>
        <p:nvSpPr>
          <p:cNvPr id="28694" name="Rectangle 25"/>
          <p:cNvSpPr>
            <a:spLocks noChangeArrowheads="1"/>
          </p:cNvSpPr>
          <p:nvPr/>
        </p:nvSpPr>
        <p:spPr bwMode="auto">
          <a:xfrm>
            <a:off x="3527425" y="5940425"/>
            <a:ext cx="733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=Create </a:t>
            </a:r>
            <a:endParaRPr lang="en-US" altLang="en-US" sz="2400">
              <a:latin typeface="Arial" charset="0"/>
            </a:endParaRPr>
          </a:p>
        </p:txBody>
      </p:sp>
      <p:sp>
        <p:nvSpPr>
          <p:cNvPr id="28695" name="Rectangle 26"/>
          <p:cNvSpPr>
            <a:spLocks noChangeArrowheads="1"/>
          </p:cNvSpPr>
          <p:nvPr/>
        </p:nvSpPr>
        <p:spPr bwMode="auto">
          <a:xfrm>
            <a:off x="4281488" y="5940425"/>
            <a:ext cx="373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b="1">
                <a:solidFill>
                  <a:srgbClr val="000000"/>
                </a:solidFill>
                <a:latin typeface="Arial" charset="0"/>
              </a:rPr>
              <a:t>then</a:t>
            </a:r>
            <a:endParaRPr lang="en-US" altLang="en-US" sz="2400">
              <a:latin typeface="Arial" charset="0"/>
            </a:endParaRPr>
          </a:p>
        </p:txBody>
      </p:sp>
      <p:sp>
        <p:nvSpPr>
          <p:cNvPr id="28696" name="Rectangle 27"/>
          <p:cNvSpPr>
            <a:spLocks noChangeArrowheads="1"/>
          </p:cNvSpPr>
          <p:nvPr/>
        </p:nvSpPr>
        <p:spPr bwMode="auto">
          <a:xfrm>
            <a:off x="4648200" y="5940425"/>
            <a:ext cx="6302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Create </a:t>
            </a:r>
            <a:endParaRPr lang="en-US" altLang="en-US" sz="2400">
              <a:latin typeface="Arial" charset="0"/>
            </a:endParaRPr>
          </a:p>
        </p:txBody>
      </p:sp>
      <p:sp>
        <p:nvSpPr>
          <p:cNvPr id="28697" name="Rectangle 28"/>
          <p:cNvSpPr>
            <a:spLocks noChangeArrowheads="1"/>
          </p:cNvSpPr>
          <p:nvPr/>
        </p:nvSpPr>
        <p:spPr bwMode="auto">
          <a:xfrm>
            <a:off x="5253038" y="5940425"/>
            <a:ext cx="344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b="1">
                <a:solidFill>
                  <a:srgbClr val="000000"/>
                </a:solidFill>
                <a:latin typeface="Arial" charset="0"/>
              </a:rPr>
              <a:t>else</a:t>
            </a:r>
            <a:endParaRPr lang="en-US" altLang="en-US" sz="2400">
              <a:latin typeface="Arial" charset="0"/>
            </a:endParaRPr>
          </a:p>
        </p:txBody>
      </p:sp>
      <p:sp>
        <p:nvSpPr>
          <p:cNvPr id="28698" name="Rectangle 29"/>
          <p:cNvSpPr>
            <a:spLocks noChangeArrowheads="1"/>
          </p:cNvSpPr>
          <p:nvPr/>
        </p:nvSpPr>
        <p:spPr bwMode="auto">
          <a:xfrm>
            <a:off x="5597525" y="5940425"/>
            <a:ext cx="679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Cons (T</a:t>
            </a:r>
            <a:endParaRPr lang="en-US" altLang="en-US" sz="2400">
              <a:latin typeface="Arial" charset="0"/>
            </a:endParaRPr>
          </a:p>
        </p:txBody>
      </p:sp>
      <p:sp>
        <p:nvSpPr>
          <p:cNvPr id="28699" name="Rectangle 30"/>
          <p:cNvSpPr>
            <a:spLocks noChangeArrowheads="1"/>
          </p:cNvSpPr>
          <p:nvPr/>
        </p:nvSpPr>
        <p:spPr bwMode="auto">
          <a:xfrm>
            <a:off x="6245225" y="5940425"/>
            <a:ext cx="688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ail (L), v)</a:t>
            </a:r>
            <a:endParaRPr lang="en-US" altLang="en-US" sz="2400">
              <a:latin typeface="Arial" charset="0"/>
            </a:endParaRPr>
          </a:p>
        </p:txBody>
      </p:sp>
      <p:sp>
        <p:nvSpPr>
          <p:cNvPr id="28700" name="Rectangle 31"/>
          <p:cNvSpPr>
            <a:spLocks noChangeArrowheads="1"/>
          </p:cNvSpPr>
          <p:nvPr/>
        </p:nvSpPr>
        <p:spPr bwMode="auto">
          <a:xfrm>
            <a:off x="1800225" y="1865313"/>
            <a:ext cx="3349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b="1">
                <a:solidFill>
                  <a:srgbClr val="000000"/>
                </a:solidFill>
                <a:latin typeface="Arial" charset="0"/>
              </a:rPr>
              <a:t>sort</a:t>
            </a:r>
            <a:endParaRPr lang="en-US" altLang="en-US" sz="2400">
              <a:latin typeface="Arial" charset="0"/>
            </a:endParaRPr>
          </a:p>
        </p:txBody>
      </p:sp>
      <p:sp>
        <p:nvSpPr>
          <p:cNvPr id="28701" name="Rectangle 32"/>
          <p:cNvSpPr>
            <a:spLocks noChangeArrowheads="1"/>
          </p:cNvSpPr>
          <p:nvPr/>
        </p:nvSpPr>
        <p:spPr bwMode="auto">
          <a:xfrm>
            <a:off x="2124075" y="1865313"/>
            <a:ext cx="3254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List</a:t>
            </a:r>
            <a:endParaRPr lang="en-US" altLang="en-US" sz="2400">
              <a:latin typeface="Arial" charset="0"/>
            </a:endParaRPr>
          </a:p>
        </p:txBody>
      </p:sp>
      <p:sp>
        <p:nvSpPr>
          <p:cNvPr id="28702" name="Rectangle 33"/>
          <p:cNvSpPr>
            <a:spLocks noChangeArrowheads="1"/>
          </p:cNvSpPr>
          <p:nvPr/>
        </p:nvSpPr>
        <p:spPr bwMode="auto">
          <a:xfrm>
            <a:off x="1800225" y="2058988"/>
            <a:ext cx="6508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b="1">
                <a:solidFill>
                  <a:srgbClr val="000000"/>
                </a:solidFill>
                <a:latin typeface="Arial" charset="0"/>
              </a:rPr>
              <a:t>imports</a:t>
            </a:r>
            <a:endParaRPr lang="en-US" altLang="en-US" sz="2400">
              <a:latin typeface="Arial" charset="0"/>
            </a:endParaRPr>
          </a:p>
        </p:txBody>
      </p:sp>
      <p:sp>
        <p:nvSpPr>
          <p:cNvPr id="28703" name="Rectangle 34"/>
          <p:cNvSpPr>
            <a:spLocks noChangeArrowheads="1"/>
          </p:cNvSpPr>
          <p:nvPr/>
        </p:nvSpPr>
        <p:spPr bwMode="auto">
          <a:xfrm>
            <a:off x="2425700" y="2058988"/>
            <a:ext cx="8397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INTEGER</a:t>
            </a:r>
            <a:endParaRPr lang="en-US" altLang="en-US" sz="2400">
              <a:latin typeface="Arial" charset="0"/>
            </a:endParaRPr>
          </a:p>
        </p:txBody>
      </p:sp>
      <p:sp>
        <p:nvSpPr>
          <p:cNvPr id="28704" name="Rectangle 37"/>
          <p:cNvSpPr>
            <a:spLocks noChangeArrowheads="1"/>
          </p:cNvSpPr>
          <p:nvPr/>
        </p:nvSpPr>
        <p:spPr bwMode="auto">
          <a:xfrm>
            <a:off x="6223000" y="2446338"/>
            <a:ext cx="0"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endParaRPr lang="en-US" altLang="en-US" sz="2400">
              <a:latin typeface="Arial" charset="0"/>
            </a:endParaRPr>
          </a:p>
        </p:txBody>
      </p:sp>
      <p:sp>
        <p:nvSpPr>
          <p:cNvPr id="28705" name="Rectangle 39"/>
          <p:cNvSpPr>
            <a:spLocks noChangeArrowheads="1"/>
          </p:cNvSpPr>
          <p:nvPr/>
        </p:nvSpPr>
        <p:spPr bwMode="auto">
          <a:xfrm>
            <a:off x="2749550" y="2641600"/>
            <a:ext cx="49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a:t>
            </a:r>
            <a:endParaRPr lang="en-US" altLang="en-US" sz="2400">
              <a:latin typeface="Arial" charset="0"/>
            </a:endParaRPr>
          </a:p>
        </p:txBody>
      </p:sp>
      <p:sp>
        <p:nvSpPr>
          <p:cNvPr id="28706" name="Rectangle 44"/>
          <p:cNvSpPr>
            <a:spLocks noChangeArrowheads="1"/>
          </p:cNvSpPr>
          <p:nvPr/>
        </p:nvSpPr>
        <p:spPr bwMode="auto">
          <a:xfrm>
            <a:off x="1757363" y="2835275"/>
            <a:ext cx="54816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endParaRPr lang="en-US" altLang="en-US" sz="2400">
              <a:latin typeface="Arial" charset="0"/>
            </a:endParaRPr>
          </a:p>
        </p:txBody>
      </p:sp>
      <p:sp>
        <p:nvSpPr>
          <p:cNvPr id="28707" name="Rectangle 63"/>
          <p:cNvSpPr>
            <a:spLocks noChangeArrowheads="1"/>
          </p:cNvSpPr>
          <p:nvPr/>
        </p:nvSpPr>
        <p:spPr bwMode="auto">
          <a:xfrm>
            <a:off x="1800225" y="3805238"/>
            <a:ext cx="11334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Create </a:t>
            </a:r>
            <a:r>
              <a:rPr lang="en-US" altLang="en-US">
                <a:solidFill>
                  <a:srgbClr val="000000"/>
                </a:solidFill>
              </a:rPr>
              <a:t>→</a:t>
            </a:r>
            <a:r>
              <a:rPr lang="en-US" altLang="en-US">
                <a:solidFill>
                  <a:srgbClr val="000000"/>
                </a:solidFill>
                <a:latin typeface="Arial" charset="0"/>
              </a:rPr>
              <a:t> List </a:t>
            </a:r>
          </a:p>
        </p:txBody>
      </p:sp>
      <p:sp>
        <p:nvSpPr>
          <p:cNvPr id="28708" name="Rectangle 66"/>
          <p:cNvSpPr>
            <a:spLocks noChangeArrowheads="1"/>
          </p:cNvSpPr>
          <p:nvPr/>
        </p:nvSpPr>
        <p:spPr bwMode="auto">
          <a:xfrm>
            <a:off x="1800225" y="3998913"/>
            <a:ext cx="19129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Cons (List, Elem) </a:t>
            </a:r>
            <a:r>
              <a:rPr lang="en-US" altLang="en-US">
                <a:solidFill>
                  <a:srgbClr val="000000"/>
                </a:solidFill>
                <a:latin typeface="Arial" charset="0"/>
                <a:cs typeface="Arial" charset="0"/>
              </a:rPr>
              <a:t>→</a:t>
            </a:r>
            <a:r>
              <a:rPr lang="en-US" altLang="en-US">
                <a:solidFill>
                  <a:srgbClr val="000000"/>
                </a:solidFill>
                <a:latin typeface="Arial" charset="0"/>
              </a:rPr>
              <a:t> List</a:t>
            </a:r>
            <a:endParaRPr lang="en-US" altLang="en-US" sz="2400">
              <a:latin typeface="Arial" charset="0"/>
            </a:endParaRPr>
          </a:p>
        </p:txBody>
      </p:sp>
      <p:sp>
        <p:nvSpPr>
          <p:cNvPr id="28709" name="Rectangle 69"/>
          <p:cNvSpPr>
            <a:spLocks noChangeArrowheads="1"/>
          </p:cNvSpPr>
          <p:nvPr/>
        </p:nvSpPr>
        <p:spPr bwMode="auto">
          <a:xfrm>
            <a:off x="1800225" y="4194175"/>
            <a:ext cx="9159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Head (List) </a:t>
            </a:r>
            <a:endParaRPr lang="en-US" altLang="en-US" sz="2400">
              <a:latin typeface="Arial" charset="0"/>
            </a:endParaRPr>
          </a:p>
        </p:txBody>
      </p:sp>
      <p:sp>
        <p:nvSpPr>
          <p:cNvPr id="28710" name="Rectangle 70"/>
          <p:cNvSpPr>
            <a:spLocks noChangeArrowheads="1"/>
          </p:cNvSpPr>
          <p:nvPr/>
        </p:nvSpPr>
        <p:spPr bwMode="auto">
          <a:xfrm>
            <a:off x="2686050" y="41941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rPr>
              <a:t>→</a:t>
            </a:r>
          </a:p>
        </p:txBody>
      </p:sp>
      <p:sp>
        <p:nvSpPr>
          <p:cNvPr id="28711" name="Rectangle 71"/>
          <p:cNvSpPr>
            <a:spLocks noChangeArrowheads="1"/>
          </p:cNvSpPr>
          <p:nvPr/>
        </p:nvSpPr>
        <p:spPr bwMode="auto">
          <a:xfrm>
            <a:off x="2857500" y="4194175"/>
            <a:ext cx="4540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Elem</a:t>
            </a:r>
            <a:endParaRPr lang="en-US" altLang="en-US" sz="2400">
              <a:latin typeface="Arial" charset="0"/>
            </a:endParaRPr>
          </a:p>
        </p:txBody>
      </p:sp>
      <p:sp>
        <p:nvSpPr>
          <p:cNvPr id="28712" name="Rectangle 72"/>
          <p:cNvSpPr>
            <a:spLocks noChangeArrowheads="1"/>
          </p:cNvSpPr>
          <p:nvPr/>
        </p:nvSpPr>
        <p:spPr bwMode="auto">
          <a:xfrm>
            <a:off x="1800225" y="4387850"/>
            <a:ext cx="10334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Length (List) </a:t>
            </a:r>
            <a:endParaRPr lang="en-US" altLang="en-US" sz="2400">
              <a:latin typeface="Arial" charset="0"/>
            </a:endParaRPr>
          </a:p>
        </p:txBody>
      </p:sp>
      <p:sp>
        <p:nvSpPr>
          <p:cNvPr id="28713" name="Rectangle 73"/>
          <p:cNvSpPr>
            <a:spLocks noChangeArrowheads="1"/>
          </p:cNvSpPr>
          <p:nvPr/>
        </p:nvSpPr>
        <p:spPr bwMode="auto">
          <a:xfrm>
            <a:off x="2814638" y="4387850"/>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rPr>
              <a:t>→</a:t>
            </a:r>
          </a:p>
        </p:txBody>
      </p:sp>
      <p:sp>
        <p:nvSpPr>
          <p:cNvPr id="28714" name="Rectangle 74"/>
          <p:cNvSpPr>
            <a:spLocks noChangeArrowheads="1"/>
          </p:cNvSpPr>
          <p:nvPr/>
        </p:nvSpPr>
        <p:spPr bwMode="auto">
          <a:xfrm>
            <a:off x="2987675" y="4387850"/>
            <a:ext cx="600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Integer</a:t>
            </a:r>
            <a:endParaRPr lang="en-US" altLang="en-US" sz="2400">
              <a:latin typeface="Arial" charset="0"/>
            </a:endParaRPr>
          </a:p>
        </p:txBody>
      </p:sp>
      <p:sp>
        <p:nvSpPr>
          <p:cNvPr id="28715" name="Rectangle 75"/>
          <p:cNvSpPr>
            <a:spLocks noChangeArrowheads="1"/>
          </p:cNvSpPr>
          <p:nvPr/>
        </p:nvSpPr>
        <p:spPr bwMode="auto">
          <a:xfrm>
            <a:off x="1800225" y="4581525"/>
            <a:ext cx="1079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T</a:t>
            </a:r>
            <a:endParaRPr lang="en-US" altLang="en-US" sz="2400">
              <a:latin typeface="Arial" charset="0"/>
            </a:endParaRPr>
          </a:p>
        </p:txBody>
      </p:sp>
      <p:sp>
        <p:nvSpPr>
          <p:cNvPr id="28716" name="Rectangle 76"/>
          <p:cNvSpPr>
            <a:spLocks noChangeArrowheads="1"/>
          </p:cNvSpPr>
          <p:nvPr/>
        </p:nvSpPr>
        <p:spPr bwMode="auto">
          <a:xfrm>
            <a:off x="1887538" y="4581525"/>
            <a:ext cx="6699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ail (List) </a:t>
            </a:r>
            <a:endParaRPr lang="en-US" altLang="en-US" sz="2400">
              <a:latin typeface="Arial" charset="0"/>
            </a:endParaRPr>
          </a:p>
        </p:txBody>
      </p:sp>
      <p:sp>
        <p:nvSpPr>
          <p:cNvPr id="28717" name="Rectangle 77"/>
          <p:cNvSpPr>
            <a:spLocks noChangeArrowheads="1"/>
          </p:cNvSpPr>
          <p:nvPr/>
        </p:nvSpPr>
        <p:spPr bwMode="auto">
          <a:xfrm>
            <a:off x="2533650" y="458152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rPr>
              <a:t>→</a:t>
            </a:r>
          </a:p>
        </p:txBody>
      </p:sp>
      <p:sp>
        <p:nvSpPr>
          <p:cNvPr id="28718" name="Rectangle 78"/>
          <p:cNvSpPr>
            <a:spLocks noChangeArrowheads="1"/>
          </p:cNvSpPr>
          <p:nvPr/>
        </p:nvSpPr>
        <p:spPr bwMode="auto">
          <a:xfrm>
            <a:off x="2706688" y="4581525"/>
            <a:ext cx="3254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List</a:t>
            </a:r>
            <a:endParaRPr lang="en-US" altLang="en-US" sz="2400">
              <a:latin typeface="Arial" charset="0"/>
            </a:endParaRPr>
          </a:p>
        </p:txBody>
      </p:sp>
      <p:sp>
        <p:nvSpPr>
          <p:cNvPr id="28719" name="Line 79"/>
          <p:cNvSpPr>
            <a:spLocks noChangeShapeType="1"/>
          </p:cNvSpPr>
          <p:nvPr/>
        </p:nvSpPr>
        <p:spPr bwMode="auto">
          <a:xfrm flipV="1">
            <a:off x="1628775" y="4840288"/>
            <a:ext cx="5651500" cy="222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8720" name="Line 80"/>
          <p:cNvSpPr>
            <a:spLocks noChangeShapeType="1"/>
          </p:cNvSpPr>
          <p:nvPr/>
        </p:nvSpPr>
        <p:spPr bwMode="auto">
          <a:xfrm>
            <a:off x="1600200" y="3810000"/>
            <a:ext cx="5673725"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8721" name="Line 81"/>
          <p:cNvSpPr>
            <a:spLocks noChangeShapeType="1"/>
          </p:cNvSpPr>
          <p:nvPr/>
        </p:nvSpPr>
        <p:spPr bwMode="auto">
          <a:xfrm>
            <a:off x="1600200" y="2286000"/>
            <a:ext cx="5673725" cy="206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8722" name="Rectangle 82"/>
          <p:cNvSpPr>
            <a:spLocks noChangeArrowheads="1"/>
          </p:cNvSpPr>
          <p:nvPr/>
        </p:nvSpPr>
        <p:spPr bwMode="auto">
          <a:xfrm>
            <a:off x="1951038" y="1562100"/>
            <a:ext cx="3746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LIST</a:t>
            </a:r>
            <a:endParaRPr lang="en-US" altLang="en-US" sz="2400">
              <a:latin typeface="Arial" charset="0"/>
            </a:endParaRPr>
          </a:p>
        </p:txBody>
      </p:sp>
      <p:sp>
        <p:nvSpPr>
          <p:cNvPr id="28723" name="Rectangle 83"/>
          <p:cNvSpPr>
            <a:spLocks noChangeArrowheads="1"/>
          </p:cNvSpPr>
          <p:nvPr/>
        </p:nvSpPr>
        <p:spPr bwMode="auto">
          <a:xfrm>
            <a:off x="2317750" y="1562100"/>
            <a:ext cx="6699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r>
              <a:rPr lang="en-US" altLang="en-US">
                <a:solidFill>
                  <a:srgbClr val="000000"/>
                </a:solidFill>
                <a:latin typeface="Arial" charset="0"/>
              </a:rPr>
              <a:t> ( Elem )</a:t>
            </a:r>
            <a:endParaRPr lang="en-US" altLang="en-US" sz="2400">
              <a:latin typeface="Arial" charset="0"/>
            </a:endParaRPr>
          </a:p>
        </p:txBody>
      </p:sp>
      <p:sp>
        <p:nvSpPr>
          <p:cNvPr id="28724" name="Freeform 84"/>
          <p:cNvSpPr>
            <a:spLocks/>
          </p:cNvSpPr>
          <p:nvPr/>
        </p:nvSpPr>
        <p:spPr bwMode="auto">
          <a:xfrm>
            <a:off x="1589880" y="1668462"/>
            <a:ext cx="5694363" cy="4613275"/>
          </a:xfrm>
          <a:custGeom>
            <a:avLst/>
            <a:gdLst>
              <a:gd name="T0" fmla="*/ 2147483647 w 3587"/>
              <a:gd name="T1" fmla="*/ 2147483647 h 2906"/>
              <a:gd name="T2" fmla="*/ 2147483647 w 3587"/>
              <a:gd name="T3" fmla="*/ 2147483647 h 2906"/>
              <a:gd name="T4" fmla="*/ 2147483647 w 3587"/>
              <a:gd name="T5" fmla="*/ 2147483647 h 2906"/>
              <a:gd name="T6" fmla="*/ 2147483647 w 3587"/>
              <a:gd name="T7" fmla="*/ 2147483647 h 2906"/>
              <a:gd name="T8" fmla="*/ 2147483647 w 3587"/>
              <a:gd name="T9" fmla="*/ 2147483647 h 2906"/>
              <a:gd name="T10" fmla="*/ 2147483647 w 3587"/>
              <a:gd name="T11" fmla="*/ 2147483647 h 2906"/>
              <a:gd name="T12" fmla="*/ 2147483647 w 3587"/>
              <a:gd name="T13" fmla="*/ 2147483647 h 2906"/>
              <a:gd name="T14" fmla="*/ 2147483647 w 3587"/>
              <a:gd name="T15" fmla="*/ 2147483647 h 2906"/>
              <a:gd name="T16" fmla="*/ 2147483647 w 3587"/>
              <a:gd name="T17" fmla="*/ 2147483647 h 2906"/>
              <a:gd name="T18" fmla="*/ 2147483647 w 3587"/>
              <a:gd name="T19" fmla="*/ 2147483647 h 2906"/>
              <a:gd name="T20" fmla="*/ 2147483647 w 3587"/>
              <a:gd name="T21" fmla="*/ 2147483647 h 2906"/>
              <a:gd name="T22" fmla="*/ 2147483647 w 3587"/>
              <a:gd name="T23" fmla="*/ 2147483647 h 2906"/>
              <a:gd name="T24" fmla="*/ 2147483647 w 3587"/>
              <a:gd name="T25" fmla="*/ 2147483647 h 2906"/>
              <a:gd name="T26" fmla="*/ 0 w 3587"/>
              <a:gd name="T27" fmla="*/ 2147483647 h 2906"/>
              <a:gd name="T28" fmla="*/ 2147483647 w 3587"/>
              <a:gd name="T29" fmla="*/ 2147483647 h 2906"/>
              <a:gd name="T30" fmla="*/ 2147483647 w 3587"/>
              <a:gd name="T31" fmla="*/ 2147483647 h 2906"/>
              <a:gd name="T32" fmla="*/ 2147483647 w 3587"/>
              <a:gd name="T33" fmla="*/ 2147483647 h 2906"/>
              <a:gd name="T34" fmla="*/ 2147483647 w 3587"/>
              <a:gd name="T35" fmla="*/ 0 h 29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87"/>
              <a:gd name="T55" fmla="*/ 0 h 2906"/>
              <a:gd name="T56" fmla="*/ 3587 w 3587"/>
              <a:gd name="T57" fmla="*/ 2906 h 29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87" h="2906">
                <a:moveTo>
                  <a:pt x="937" y="13"/>
                </a:moveTo>
                <a:lnTo>
                  <a:pt x="3452" y="13"/>
                </a:lnTo>
                <a:lnTo>
                  <a:pt x="3506" y="27"/>
                </a:lnTo>
                <a:lnTo>
                  <a:pt x="3560" y="54"/>
                </a:lnTo>
                <a:lnTo>
                  <a:pt x="3587" y="108"/>
                </a:lnTo>
                <a:lnTo>
                  <a:pt x="3587" y="163"/>
                </a:lnTo>
                <a:lnTo>
                  <a:pt x="3587" y="2730"/>
                </a:lnTo>
                <a:lnTo>
                  <a:pt x="3560" y="2852"/>
                </a:lnTo>
                <a:lnTo>
                  <a:pt x="3519" y="2893"/>
                </a:lnTo>
                <a:lnTo>
                  <a:pt x="3465" y="2906"/>
                </a:lnTo>
                <a:lnTo>
                  <a:pt x="108" y="2906"/>
                </a:lnTo>
                <a:lnTo>
                  <a:pt x="54" y="2893"/>
                </a:lnTo>
                <a:lnTo>
                  <a:pt x="27" y="2852"/>
                </a:lnTo>
                <a:lnTo>
                  <a:pt x="0" y="2730"/>
                </a:lnTo>
                <a:lnTo>
                  <a:pt x="13" y="163"/>
                </a:lnTo>
                <a:lnTo>
                  <a:pt x="27" y="95"/>
                </a:lnTo>
                <a:lnTo>
                  <a:pt x="54" y="54"/>
                </a:lnTo>
                <a:lnTo>
                  <a:pt x="163"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8725" name="Text Box 87"/>
          <p:cNvSpPr txBox="1">
            <a:spLocks noChangeArrowheads="1"/>
          </p:cNvSpPr>
          <p:nvPr/>
        </p:nvSpPr>
        <p:spPr bwMode="auto">
          <a:xfrm>
            <a:off x="1676400" y="22860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endParaRPr lang="en-US" altLang="en-US" sz="2400"/>
          </a:p>
        </p:txBody>
      </p:sp>
      <p:sp>
        <p:nvSpPr>
          <p:cNvPr id="28726" name="Text Box 88"/>
          <p:cNvSpPr txBox="1">
            <a:spLocks noChangeArrowheads="1"/>
          </p:cNvSpPr>
          <p:nvPr/>
        </p:nvSpPr>
        <p:spPr bwMode="auto">
          <a:xfrm>
            <a:off x="1676400" y="2286000"/>
            <a:ext cx="563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endParaRPr lang="en-US" altLang="en-US" sz="1200"/>
          </a:p>
        </p:txBody>
      </p:sp>
      <p:sp>
        <p:nvSpPr>
          <p:cNvPr id="28727" name="Text Box 89"/>
          <p:cNvSpPr txBox="1">
            <a:spLocks noChangeArrowheads="1"/>
          </p:cNvSpPr>
          <p:nvPr/>
        </p:nvSpPr>
        <p:spPr bwMode="auto">
          <a:xfrm>
            <a:off x="1676400" y="2286000"/>
            <a:ext cx="56388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dirty="0"/>
              <a:t>Defines a list where elements are added at the end and removed from the front.  The operations are Create, which brings an empty list into existence; Cons, which creates a new list with an added member; Length, which evaluates the list size; Head, which evaluates the front element of the list; and Tail, which creates a list by removing the head from its input list.  Undefined represents an undefined value of type Elem.</a:t>
            </a:r>
          </a:p>
        </p:txBody>
      </p:sp>
      <p:sp>
        <p:nvSpPr>
          <p:cNvPr id="28728" name="Line 90"/>
          <p:cNvSpPr>
            <a:spLocks noChangeShapeType="1"/>
          </p:cNvSpPr>
          <p:nvPr/>
        </p:nvSpPr>
        <p:spPr bwMode="auto">
          <a:xfrm>
            <a:off x="2362200" y="3886200"/>
            <a:ext cx="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8729" name="Text Box 93"/>
          <p:cNvSpPr txBox="1">
            <a:spLocks noChangeArrowheads="1"/>
          </p:cNvSpPr>
          <p:nvPr/>
        </p:nvSpPr>
        <p:spPr bwMode="auto">
          <a:xfrm>
            <a:off x="3733800" y="17526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1800">
                <a:solidFill>
                  <a:schemeClr val="accent1"/>
                </a:solidFill>
              </a:rPr>
              <a:t>A FIFO linear list</a:t>
            </a:r>
          </a:p>
        </p:txBody>
      </p:sp>
      <p:sp>
        <p:nvSpPr>
          <p:cNvPr id="28730" name="Line 94"/>
          <p:cNvSpPr>
            <a:spLocks noChangeShapeType="1"/>
          </p:cNvSpPr>
          <p:nvPr/>
        </p:nvSpPr>
        <p:spPr bwMode="auto">
          <a:xfrm flipH="1">
            <a:off x="4495800" y="2057400"/>
            <a:ext cx="228600" cy="228600"/>
          </a:xfrm>
          <a:prstGeom prst="line">
            <a:avLst/>
          </a:prstGeom>
          <a:noFill/>
          <a:ln w="28575">
            <a:solidFill>
              <a:schemeClr val="accent1"/>
            </a:solidFill>
            <a:round/>
            <a:headEnd/>
            <a:tailEnd type="arrow" w="med" len="med"/>
          </a:ln>
          <a:extLst>
            <a:ext uri="{909E8E84-426E-40DD-AFC4-6F175D3DCCD1}">
              <a14:hiddenFill xmlns:a14="http://schemas.microsoft.com/office/drawing/2010/main">
                <a:noFill/>
              </a14:hiddenFill>
            </a:ext>
          </a:extLst>
        </p:spPr>
        <p:txBody>
          <a:bodyPr/>
          <a:lstStyle/>
          <a:p>
            <a:endParaRPr lang="en-MY"/>
          </a:p>
        </p:txBody>
      </p:sp>
      <p:sp>
        <p:nvSpPr>
          <p:cNvPr id="28731" name="Text Box 95"/>
          <p:cNvSpPr txBox="1">
            <a:spLocks noChangeArrowheads="1"/>
          </p:cNvSpPr>
          <p:nvPr/>
        </p:nvSpPr>
        <p:spPr bwMode="auto">
          <a:xfrm>
            <a:off x="3962400" y="3886200"/>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1800">
                <a:solidFill>
                  <a:schemeClr val="accent1"/>
                </a:solidFill>
              </a:rPr>
              <a:t>Operator names + type info for argument(s) &amp; result</a:t>
            </a:r>
          </a:p>
        </p:txBody>
      </p:sp>
      <p:sp>
        <p:nvSpPr>
          <p:cNvPr id="28732" name="Text Box 96"/>
          <p:cNvSpPr txBox="1">
            <a:spLocks noChangeArrowheads="1"/>
          </p:cNvSpPr>
          <p:nvPr/>
        </p:nvSpPr>
        <p:spPr bwMode="auto">
          <a:xfrm>
            <a:off x="1600200" y="4953000"/>
            <a:ext cx="22860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900" b="1">
                <a:solidFill>
                  <a:schemeClr val="accent1"/>
                </a:solidFill>
              </a:rPr>
              <a:t>1</a:t>
            </a:r>
          </a:p>
          <a:p>
            <a:pPr>
              <a:spcBef>
                <a:spcPct val="50000"/>
              </a:spcBef>
            </a:pPr>
            <a:r>
              <a:rPr lang="en-US" altLang="en-US" sz="900" b="1">
                <a:solidFill>
                  <a:schemeClr val="accent1"/>
                </a:solidFill>
              </a:rPr>
              <a:t>2</a:t>
            </a:r>
          </a:p>
          <a:p>
            <a:pPr>
              <a:spcBef>
                <a:spcPct val="50000"/>
              </a:spcBef>
            </a:pPr>
            <a:r>
              <a:rPr lang="en-US" altLang="en-US" sz="900" b="1">
                <a:solidFill>
                  <a:schemeClr val="accent1"/>
                </a:solidFill>
              </a:rPr>
              <a:t>3</a:t>
            </a:r>
          </a:p>
          <a:p>
            <a:pPr>
              <a:spcBef>
                <a:spcPct val="50000"/>
              </a:spcBef>
            </a:pPr>
            <a:r>
              <a:rPr lang="en-US" altLang="en-US" sz="900" b="1">
                <a:solidFill>
                  <a:schemeClr val="accent1"/>
                </a:solidFill>
              </a:rPr>
              <a:t>4</a:t>
            </a:r>
          </a:p>
          <a:p>
            <a:pPr>
              <a:spcBef>
                <a:spcPct val="50000"/>
              </a:spcBef>
            </a:pPr>
            <a:r>
              <a:rPr lang="en-US" altLang="en-US" sz="900" b="1">
                <a:solidFill>
                  <a:schemeClr val="accent1"/>
                </a:solidFill>
              </a:rPr>
              <a:t>5</a:t>
            </a:r>
          </a:p>
          <a:p>
            <a:pPr>
              <a:spcBef>
                <a:spcPct val="50000"/>
              </a:spcBef>
            </a:pPr>
            <a:r>
              <a:rPr lang="en-US" altLang="en-US" sz="900" b="1">
                <a:solidFill>
                  <a:schemeClr val="accent1"/>
                </a:solidFill>
              </a:rPr>
              <a:t>6</a:t>
            </a:r>
          </a:p>
        </p:txBody>
      </p:sp>
      <p:sp>
        <p:nvSpPr>
          <p:cNvPr id="28733" name="Rectangle 97"/>
          <p:cNvSpPr>
            <a:spLocks noChangeArrowheads="1"/>
          </p:cNvSpPr>
          <p:nvPr/>
        </p:nvSpPr>
        <p:spPr bwMode="auto">
          <a:xfrm>
            <a:off x="5181600" y="54864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endParaRPr lang="en-US" altLang="en-US"/>
          </a:p>
        </p:txBody>
      </p:sp>
      <p:sp>
        <p:nvSpPr>
          <p:cNvPr id="28734" name="Text Box 98"/>
          <p:cNvSpPr txBox="1">
            <a:spLocks noChangeArrowheads="1"/>
          </p:cNvSpPr>
          <p:nvPr/>
        </p:nvSpPr>
        <p:spPr bwMode="auto">
          <a:xfrm>
            <a:off x="4953000" y="5334000"/>
            <a:ext cx="2438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1800">
                <a:solidFill>
                  <a:schemeClr val="accent1"/>
                </a:solidFill>
              </a:rPr>
              <a:t>Defines Tail in terms of Create and Cons</a:t>
            </a:r>
          </a:p>
        </p:txBody>
      </p:sp>
      <p:sp>
        <p:nvSpPr>
          <p:cNvPr id="28735" name="Line 99"/>
          <p:cNvSpPr>
            <a:spLocks noChangeShapeType="1"/>
          </p:cNvSpPr>
          <p:nvPr/>
        </p:nvSpPr>
        <p:spPr bwMode="auto">
          <a:xfrm flipH="1">
            <a:off x="3733800" y="5715000"/>
            <a:ext cx="1219200" cy="1524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8736" name="Line 100"/>
          <p:cNvSpPr>
            <a:spLocks noChangeShapeType="1"/>
          </p:cNvSpPr>
          <p:nvPr/>
        </p:nvSpPr>
        <p:spPr bwMode="auto">
          <a:xfrm flipH="1">
            <a:off x="4114800" y="5715000"/>
            <a:ext cx="838200" cy="2286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 name="Slide Number Placeholder 1"/>
          <p:cNvSpPr>
            <a:spLocks noGrp="1"/>
          </p:cNvSpPr>
          <p:nvPr>
            <p:ph type="sldNum" sz="quarter" idx="12"/>
          </p:nvPr>
        </p:nvSpPr>
        <p:spPr/>
        <p:txBody>
          <a:bodyPr/>
          <a:lstStyle/>
          <a:p>
            <a:fld id="{83AFD23C-4B78-4169-855B-DEB36BCAA18E}" type="slidenum">
              <a:rPr lang="en-MY" smtClean="0"/>
              <a:pPr/>
              <a:t>77</a:t>
            </a:fld>
            <a:endParaRPr lang="en-MY" dirty="0"/>
          </a:p>
        </p:txBody>
      </p:sp>
      <p:pic>
        <p:nvPicPr>
          <p:cNvPr id="66" name="Picture 5" descr="C:\Users\SAN\AppData\Local\Microsoft\Windows\Temporary Internet Files\Content.IE5\K7Q9Q4OW\MP90044252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2922" y="228600"/>
            <a:ext cx="1916906" cy="1277937"/>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a:xfrm>
            <a:off x="31335" y="1780759"/>
            <a:ext cx="1523999" cy="338554"/>
          </a:xfrm>
          <a:prstGeom prst="rect">
            <a:avLst/>
          </a:prstGeom>
          <a:solidFill>
            <a:srgbClr val="00B0F0"/>
          </a:solidFill>
        </p:spPr>
        <p:txBody>
          <a:bodyPr wrap="square">
            <a:spAutoFit/>
          </a:bodyPr>
          <a:lstStyle/>
          <a:p>
            <a:r>
              <a:rPr lang="en-US" sz="1600" b="1" dirty="0"/>
              <a:t>Introduction</a:t>
            </a:r>
          </a:p>
        </p:txBody>
      </p:sp>
      <p:sp>
        <p:nvSpPr>
          <p:cNvPr id="68" name="Rectangle 67"/>
          <p:cNvSpPr/>
          <p:nvPr/>
        </p:nvSpPr>
        <p:spPr>
          <a:xfrm>
            <a:off x="31335" y="2758317"/>
            <a:ext cx="1523999" cy="584775"/>
          </a:xfrm>
          <a:prstGeom prst="rect">
            <a:avLst/>
          </a:prstGeom>
          <a:solidFill>
            <a:srgbClr val="00B0F0"/>
          </a:solidFill>
        </p:spPr>
        <p:txBody>
          <a:bodyPr wrap="square">
            <a:spAutoFit/>
          </a:bodyPr>
          <a:lstStyle/>
          <a:p>
            <a:r>
              <a:rPr lang="en-US" sz="1600" b="1" dirty="0"/>
              <a:t>Informal</a:t>
            </a:r>
          </a:p>
          <a:p>
            <a:r>
              <a:rPr lang="en-US" sz="1600" b="1" dirty="0"/>
              <a:t>Description</a:t>
            </a:r>
          </a:p>
        </p:txBody>
      </p:sp>
      <p:sp>
        <p:nvSpPr>
          <p:cNvPr id="69" name="Rectangle 68"/>
          <p:cNvSpPr/>
          <p:nvPr/>
        </p:nvSpPr>
        <p:spPr>
          <a:xfrm>
            <a:off x="39881" y="4105275"/>
            <a:ext cx="1523999" cy="338554"/>
          </a:xfrm>
          <a:prstGeom prst="rect">
            <a:avLst/>
          </a:prstGeom>
          <a:solidFill>
            <a:srgbClr val="00B0F0"/>
          </a:solidFill>
        </p:spPr>
        <p:txBody>
          <a:bodyPr wrap="square">
            <a:spAutoFit/>
          </a:bodyPr>
          <a:lstStyle/>
          <a:p>
            <a:r>
              <a:rPr lang="en-US" sz="1600" b="1" dirty="0"/>
              <a:t>Signature</a:t>
            </a:r>
          </a:p>
        </p:txBody>
      </p:sp>
      <p:sp>
        <p:nvSpPr>
          <p:cNvPr id="70" name="Rectangle 69"/>
          <p:cNvSpPr/>
          <p:nvPr/>
        </p:nvSpPr>
        <p:spPr>
          <a:xfrm>
            <a:off x="39880" y="5231984"/>
            <a:ext cx="1523999" cy="338554"/>
          </a:xfrm>
          <a:prstGeom prst="rect">
            <a:avLst/>
          </a:prstGeom>
          <a:solidFill>
            <a:srgbClr val="00B0F0"/>
          </a:solidFill>
        </p:spPr>
        <p:txBody>
          <a:bodyPr wrap="square">
            <a:spAutoFit/>
          </a:bodyPr>
          <a:lstStyle/>
          <a:p>
            <a:r>
              <a:rPr lang="en-US" sz="1600" b="1" dirty="0"/>
              <a:t>Axioms</a:t>
            </a:r>
          </a:p>
        </p:txBody>
      </p:sp>
    </p:spTree>
    <p:extLst>
      <p:ext uri="{BB962C8B-B14F-4D97-AF65-F5344CB8AC3E}">
        <p14:creationId xmlns:p14="http://schemas.microsoft.com/office/powerpoint/2010/main" val="31197076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152400"/>
            <a:ext cx="7010400" cy="1371600"/>
          </a:xfrm>
          <a:noFill/>
        </p:spPr>
        <p:txBody>
          <a:bodyPr>
            <a:normAutofit/>
          </a:bodyPr>
          <a:lstStyle/>
          <a:p>
            <a:r>
              <a:rPr lang="en-GB" altLang="en-US" sz="3200" dirty="0"/>
              <a:t>Operations on a “List” abstract data type</a:t>
            </a:r>
          </a:p>
        </p:txBody>
      </p:sp>
      <p:sp>
        <p:nvSpPr>
          <p:cNvPr id="27651" name="Rectangle 3"/>
          <p:cNvSpPr>
            <a:spLocks noGrp="1" noChangeArrowheads="1"/>
          </p:cNvSpPr>
          <p:nvPr>
            <p:ph type="body" idx="1"/>
          </p:nvPr>
        </p:nvSpPr>
        <p:spPr>
          <a:noFill/>
        </p:spPr>
        <p:txBody>
          <a:bodyPr/>
          <a:lstStyle/>
          <a:p>
            <a:pPr>
              <a:lnSpc>
                <a:spcPct val="95000"/>
              </a:lnSpc>
              <a:spcBef>
                <a:spcPct val="10000"/>
              </a:spcBef>
              <a:spcAft>
                <a:spcPct val="10000"/>
              </a:spcAft>
            </a:pPr>
            <a:r>
              <a:rPr lang="en-GB" altLang="en-US" b="1" u="sng" dirty="0"/>
              <a:t>Constructor operations</a:t>
            </a:r>
            <a:r>
              <a:rPr lang="en-GB" altLang="en-US" dirty="0"/>
              <a:t> which create or modify sort List:  </a:t>
            </a:r>
            <a:r>
              <a:rPr lang="en-GB" altLang="en-US" b="1" dirty="0"/>
              <a:t>Create</a:t>
            </a:r>
            <a:r>
              <a:rPr lang="en-GB" altLang="en-US" dirty="0"/>
              <a:t>, </a:t>
            </a:r>
            <a:r>
              <a:rPr lang="en-GB" altLang="en-US" b="1" dirty="0"/>
              <a:t>Cons</a:t>
            </a:r>
            <a:r>
              <a:rPr lang="en-GB" altLang="en-US" dirty="0"/>
              <a:t> and </a:t>
            </a:r>
            <a:r>
              <a:rPr lang="en-GB" altLang="en-US" b="1" dirty="0"/>
              <a:t>Tail</a:t>
            </a:r>
          </a:p>
          <a:p>
            <a:pPr>
              <a:lnSpc>
                <a:spcPct val="95000"/>
              </a:lnSpc>
              <a:spcBef>
                <a:spcPct val="10000"/>
              </a:spcBef>
              <a:spcAft>
                <a:spcPct val="10000"/>
              </a:spcAft>
            </a:pPr>
            <a:endParaRPr lang="en-GB" altLang="en-US" b="1" dirty="0"/>
          </a:p>
          <a:p>
            <a:pPr>
              <a:lnSpc>
                <a:spcPct val="95000"/>
              </a:lnSpc>
              <a:spcBef>
                <a:spcPct val="10000"/>
              </a:spcBef>
              <a:spcAft>
                <a:spcPct val="10000"/>
              </a:spcAft>
            </a:pPr>
            <a:r>
              <a:rPr lang="en-GB" altLang="en-US" b="1" u="sng" dirty="0"/>
              <a:t>Inspection operations</a:t>
            </a:r>
            <a:r>
              <a:rPr lang="en-GB" altLang="en-US" dirty="0"/>
              <a:t> which discover attributes of sort List:  </a:t>
            </a:r>
            <a:r>
              <a:rPr lang="en-GB" altLang="en-US" b="1" dirty="0"/>
              <a:t>Head</a:t>
            </a:r>
            <a:r>
              <a:rPr lang="en-GB" altLang="en-US" dirty="0"/>
              <a:t> and </a:t>
            </a:r>
            <a:r>
              <a:rPr lang="en-GB" altLang="en-US" b="1" dirty="0"/>
              <a:t>Length</a:t>
            </a:r>
          </a:p>
          <a:p>
            <a:pPr>
              <a:lnSpc>
                <a:spcPct val="95000"/>
              </a:lnSpc>
              <a:spcBef>
                <a:spcPct val="10000"/>
              </a:spcBef>
              <a:spcAft>
                <a:spcPct val="10000"/>
              </a:spcAft>
              <a:buFont typeface="Zapf Dingbats" charset="2"/>
              <a:buNone/>
            </a:pPr>
            <a:endParaRPr lang="en-GB" altLang="en-US" dirty="0">
              <a:solidFill>
                <a:schemeClr val="accent1"/>
              </a:solidFill>
              <a:latin typeface="Lucida Console" pitchFamily="49" charset="0"/>
            </a:endParaRPr>
          </a:p>
          <a:p>
            <a:pPr>
              <a:lnSpc>
                <a:spcPct val="95000"/>
              </a:lnSpc>
              <a:spcBef>
                <a:spcPct val="10000"/>
              </a:spcBef>
              <a:spcAft>
                <a:spcPct val="10000"/>
              </a:spcAft>
              <a:buFont typeface="Zapf Dingbats" charset="2"/>
              <a:buNone/>
            </a:pPr>
            <a:r>
              <a:rPr lang="en-GB" altLang="en-US" dirty="0"/>
              <a:t>Tail is not a </a:t>
            </a:r>
            <a:r>
              <a:rPr lang="en-GB" altLang="en-US" dirty="0">
                <a:solidFill>
                  <a:srgbClr val="FF00FF"/>
                </a:solidFill>
              </a:rPr>
              <a:t>primitive</a:t>
            </a:r>
            <a:r>
              <a:rPr lang="en-GB" altLang="en-US" dirty="0"/>
              <a:t> operation since it can be defined using Create and Cons. (Thus, axioms are not required for Head and Length over Tail.)</a:t>
            </a:r>
          </a:p>
        </p:txBody>
      </p:sp>
      <p:sp>
        <p:nvSpPr>
          <p:cNvPr id="2" name="Slide Number Placeholder 1"/>
          <p:cNvSpPr>
            <a:spLocks noGrp="1"/>
          </p:cNvSpPr>
          <p:nvPr>
            <p:ph type="sldNum" sz="quarter" idx="12"/>
          </p:nvPr>
        </p:nvSpPr>
        <p:spPr/>
        <p:txBody>
          <a:bodyPr/>
          <a:lstStyle/>
          <a:p>
            <a:fld id="{83AFD23C-4B78-4169-855B-DEB36BCAA18E}" type="slidenum">
              <a:rPr lang="en-MY" smtClean="0"/>
              <a:pPr/>
              <a:t>78</a:t>
            </a:fld>
            <a:endParaRPr lang="en-MY" dirty="0"/>
          </a:p>
        </p:txBody>
      </p:sp>
      <p:pic>
        <p:nvPicPr>
          <p:cNvPr id="31749" name="Picture 5" descr="C:\Users\SAN\AppData\Local\Microsoft\Windows\Temporary Internet Files\Content.IE5\K7Q9Q4OW\MP90044252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733658"/>
            <a:ext cx="2286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33478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en-US"/>
              <a:t>Model-based specification</a:t>
            </a:r>
          </a:p>
        </p:txBody>
      </p:sp>
      <p:sp>
        <p:nvSpPr>
          <p:cNvPr id="35843" name="Rectangle 3"/>
          <p:cNvSpPr>
            <a:spLocks noGrp="1" noChangeArrowheads="1"/>
          </p:cNvSpPr>
          <p:nvPr>
            <p:ph type="body" idx="1"/>
          </p:nvPr>
        </p:nvSpPr>
        <p:spPr>
          <a:xfrm>
            <a:off x="2286000" y="1676400"/>
            <a:ext cx="5791200" cy="4130675"/>
          </a:xfrm>
        </p:spPr>
        <p:txBody>
          <a:bodyPr/>
          <a:lstStyle/>
          <a:p>
            <a:pPr>
              <a:lnSpc>
                <a:spcPct val="95000"/>
              </a:lnSpc>
              <a:spcBef>
                <a:spcPct val="15000"/>
              </a:spcBef>
              <a:spcAft>
                <a:spcPct val="15000"/>
              </a:spcAft>
            </a:pPr>
            <a:r>
              <a:rPr lang="en-GB" altLang="en-US" dirty="0"/>
              <a:t>Z is a mature notation for model-based specification.  It combines </a:t>
            </a:r>
            <a:r>
              <a:rPr lang="en-GB" altLang="en-US" u="sng" dirty="0"/>
              <a:t>formal and informal descriptions</a:t>
            </a:r>
            <a:r>
              <a:rPr lang="en-GB" altLang="en-US" dirty="0"/>
              <a:t> and incorporates </a:t>
            </a:r>
            <a:r>
              <a:rPr lang="en-GB" altLang="en-US" u="sng" dirty="0"/>
              <a:t>graphical highlighting</a:t>
            </a:r>
            <a:r>
              <a:rPr lang="en-GB" altLang="en-US" dirty="0"/>
              <a:t>.</a:t>
            </a:r>
          </a:p>
          <a:p>
            <a:pPr>
              <a:lnSpc>
                <a:spcPct val="95000"/>
              </a:lnSpc>
              <a:spcBef>
                <a:spcPct val="15000"/>
              </a:spcBef>
              <a:spcAft>
                <a:spcPct val="15000"/>
              </a:spcAft>
            </a:pPr>
            <a:endParaRPr lang="en-GB" altLang="en-US" dirty="0"/>
          </a:p>
          <a:p>
            <a:pPr>
              <a:lnSpc>
                <a:spcPct val="95000"/>
              </a:lnSpc>
              <a:spcBef>
                <a:spcPct val="15000"/>
              </a:spcBef>
              <a:spcAft>
                <a:spcPct val="15000"/>
              </a:spcAft>
            </a:pPr>
            <a:r>
              <a:rPr lang="en-GB" altLang="en-US" dirty="0"/>
              <a:t>The basic building blocks of Z-based specifications are </a:t>
            </a:r>
            <a:r>
              <a:rPr lang="en-GB" altLang="en-US" b="1" i="1" u="sng" dirty="0">
                <a:solidFill>
                  <a:srgbClr val="008000"/>
                </a:solidFill>
              </a:rPr>
              <a:t>schemas</a:t>
            </a:r>
            <a:r>
              <a:rPr lang="en-GB" altLang="en-US" dirty="0">
                <a:solidFill>
                  <a:srgbClr val="008000"/>
                </a:solidFill>
              </a:rPr>
              <a:t>.</a:t>
            </a:r>
          </a:p>
          <a:p>
            <a:pPr>
              <a:lnSpc>
                <a:spcPct val="95000"/>
              </a:lnSpc>
              <a:spcBef>
                <a:spcPct val="15000"/>
              </a:spcBef>
              <a:spcAft>
                <a:spcPct val="15000"/>
              </a:spcAft>
            </a:pPr>
            <a:endParaRPr lang="en-GB" altLang="en-US" dirty="0">
              <a:solidFill>
                <a:srgbClr val="008000"/>
              </a:solidFill>
            </a:endParaRPr>
          </a:p>
          <a:p>
            <a:pPr>
              <a:lnSpc>
                <a:spcPct val="95000"/>
              </a:lnSpc>
              <a:spcBef>
                <a:spcPct val="15000"/>
              </a:spcBef>
              <a:spcAft>
                <a:spcPct val="15000"/>
              </a:spcAft>
            </a:pPr>
            <a:r>
              <a:rPr lang="en-GB" altLang="en-US" dirty="0"/>
              <a:t>Schemas </a:t>
            </a:r>
            <a:r>
              <a:rPr lang="en-GB" altLang="en-US" dirty="0">
                <a:solidFill>
                  <a:srgbClr val="FF00FF"/>
                </a:solidFill>
              </a:rPr>
              <a:t>identify state variables</a:t>
            </a:r>
            <a:r>
              <a:rPr lang="en-GB" altLang="en-US" dirty="0"/>
              <a:t> and </a:t>
            </a:r>
            <a:r>
              <a:rPr lang="en-GB" altLang="en-US" dirty="0">
                <a:solidFill>
                  <a:srgbClr val="FF00FF"/>
                </a:solidFill>
              </a:rPr>
              <a:t>define constraints and operations</a:t>
            </a:r>
            <a:r>
              <a:rPr lang="en-GB" altLang="en-US" dirty="0"/>
              <a:t> in terms of those variables.</a:t>
            </a:r>
          </a:p>
          <a:p>
            <a:endParaRPr lang="en-GB" altLang="en-US" dirty="0"/>
          </a:p>
        </p:txBody>
      </p:sp>
      <p:sp>
        <p:nvSpPr>
          <p:cNvPr id="2" name="Slide Number Placeholder 1"/>
          <p:cNvSpPr>
            <a:spLocks noGrp="1"/>
          </p:cNvSpPr>
          <p:nvPr>
            <p:ph type="sldNum" sz="quarter" idx="12"/>
          </p:nvPr>
        </p:nvSpPr>
        <p:spPr/>
        <p:txBody>
          <a:bodyPr/>
          <a:lstStyle/>
          <a:p>
            <a:fld id="{83AFD23C-4B78-4169-855B-DEB36BCAA18E}" type="slidenum">
              <a:rPr lang="en-MY" smtClean="0"/>
              <a:pPr/>
              <a:t>79</a:t>
            </a:fld>
            <a:endParaRPr lang="en-MY" dirty="0"/>
          </a:p>
        </p:txBody>
      </p:sp>
      <p:pic>
        <p:nvPicPr>
          <p:cNvPr id="5" name="Picture 3" descr="C:\Users\SAN\AppData\Local\Microsoft\Windows\Temporary Internet Files\Content.IE5\9I2ZGI9E\MC90039081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362200"/>
            <a:ext cx="1717502"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08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718"/>
            <a:ext cx="7772400" cy="609282"/>
          </a:xfrm>
        </p:spPr>
        <p:txBody>
          <a:bodyPr>
            <a:normAutofit fontScale="90000"/>
          </a:bodyPr>
          <a:lstStyle/>
          <a:p>
            <a:pPr eaLnBrk="1" hangingPunct="1"/>
            <a:r>
              <a:rPr lang="en-US" altLang="en-US" dirty="0"/>
              <a:t>System requirements  </a:t>
            </a:r>
          </a:p>
        </p:txBody>
      </p:sp>
      <p:sp>
        <p:nvSpPr>
          <p:cNvPr id="12291" name="Rectangle 3"/>
          <p:cNvSpPr>
            <a:spLocks noGrp="1" noChangeArrowheads="1"/>
          </p:cNvSpPr>
          <p:nvPr>
            <p:ph idx="1"/>
          </p:nvPr>
        </p:nvSpPr>
        <p:spPr>
          <a:xfrm>
            <a:off x="436079" y="914400"/>
            <a:ext cx="7924800" cy="5943600"/>
          </a:xfrm>
        </p:spPr>
        <p:txBody>
          <a:bodyPr>
            <a:normAutofit lnSpcReduction="10000"/>
          </a:bodyPr>
          <a:lstStyle/>
          <a:p>
            <a:pPr marL="342900" indent="-342900">
              <a:buFont typeface="Wingdings" panose="05000000000000000000" pitchFamily="2" charset="2"/>
              <a:buChar char="Ø"/>
            </a:pPr>
            <a:r>
              <a:rPr lang="en-GB" altLang="en-US" sz="2200" dirty="0">
                <a:cs typeface="Times New Roman" pitchFamily="18" charset="0"/>
              </a:rPr>
              <a:t>System requirements specification (for systems with substantial software components, it was used interchangeably as Software Requirements Specification) are </a:t>
            </a:r>
            <a:r>
              <a:rPr lang="en-GB" altLang="en-US" sz="2200" dirty="0">
                <a:solidFill>
                  <a:srgbClr val="FF3300"/>
                </a:solidFill>
                <a:effectLst>
                  <a:outerShdw blurRad="38100" dist="38100" dir="2700000" algn="tl">
                    <a:srgbClr val="000000">
                      <a:alpha val="43137"/>
                    </a:srgbClr>
                  </a:outerShdw>
                </a:effectLst>
                <a:cs typeface="Times New Roman" pitchFamily="18" charset="0"/>
              </a:rPr>
              <a:t>more precise </a:t>
            </a:r>
            <a:r>
              <a:rPr lang="en-GB" altLang="en-US" sz="2200" dirty="0">
                <a:cs typeface="Times New Roman" pitchFamily="18" charset="0"/>
              </a:rPr>
              <a:t>and</a:t>
            </a:r>
            <a:r>
              <a:rPr lang="en-GB" altLang="en-US" sz="2200" dirty="0">
                <a:solidFill>
                  <a:srgbClr val="FF3300"/>
                </a:solidFill>
                <a:cs typeface="Times New Roman" pitchFamily="18" charset="0"/>
              </a:rPr>
              <a:t> </a:t>
            </a:r>
            <a:r>
              <a:rPr lang="en-GB" altLang="en-US" sz="2200" dirty="0">
                <a:solidFill>
                  <a:srgbClr val="FF3300"/>
                </a:solidFill>
                <a:effectLst>
                  <a:outerShdw blurRad="38100" dist="38100" dir="2700000" algn="tl">
                    <a:srgbClr val="000000">
                      <a:alpha val="43137"/>
                    </a:srgbClr>
                  </a:outerShdw>
                </a:effectLst>
                <a:cs typeface="Times New Roman" pitchFamily="18" charset="0"/>
              </a:rPr>
              <a:t>detail descriptions</a:t>
            </a:r>
            <a:r>
              <a:rPr lang="en-GB" altLang="en-US" sz="2200" dirty="0">
                <a:cs typeface="Times New Roman" pitchFamily="18" charset="0"/>
              </a:rPr>
              <a:t> of the system’s functions, services and operational constraints </a:t>
            </a:r>
            <a:r>
              <a:rPr lang="en-GB" altLang="en-US" sz="2200" dirty="0">
                <a:cs typeface="Times New Roman" pitchFamily="18" charset="0"/>
                <a:sym typeface="Wingdings" panose="05000000000000000000" pitchFamily="2" charset="2"/>
              </a:rPr>
              <a:t>i.e.  it is an e</a:t>
            </a:r>
            <a:r>
              <a:rPr lang="en-US" altLang="en-US" sz="2200" dirty="0" err="1"/>
              <a:t>xtended</a:t>
            </a:r>
            <a:r>
              <a:rPr lang="en-US" altLang="en-US" sz="2200" dirty="0"/>
              <a:t> version of user requirements</a:t>
            </a:r>
          </a:p>
          <a:p>
            <a:pPr marL="342900" indent="-342900" eaLnBrk="1" hangingPunct="1">
              <a:buFont typeface="Wingdings" panose="05000000000000000000" pitchFamily="2" charset="2"/>
              <a:buChar char="Ø"/>
            </a:pPr>
            <a:r>
              <a:rPr lang="en-GB" altLang="en-US" sz="2200" dirty="0">
                <a:cs typeface="Times New Roman" pitchFamily="18" charset="0"/>
              </a:rPr>
              <a:t>They may be written in </a:t>
            </a:r>
            <a:r>
              <a:rPr lang="en-GB" altLang="en-US" sz="2200" dirty="0">
                <a:solidFill>
                  <a:srgbClr val="FF3300"/>
                </a:solidFill>
                <a:cs typeface="Times New Roman" pitchFamily="18" charset="0"/>
              </a:rPr>
              <a:t>structured form of natural language</a:t>
            </a:r>
            <a:r>
              <a:rPr lang="en-GB" altLang="en-US" sz="2200" dirty="0">
                <a:cs typeface="Times New Roman" pitchFamily="18" charset="0"/>
              </a:rPr>
              <a:t> supported by </a:t>
            </a:r>
            <a:r>
              <a:rPr lang="en-GB" altLang="en-US" sz="2200" dirty="0">
                <a:solidFill>
                  <a:srgbClr val="FF3300"/>
                </a:solidFill>
                <a:cs typeface="Times New Roman" pitchFamily="18" charset="0"/>
              </a:rPr>
              <a:t>system models</a:t>
            </a:r>
            <a:r>
              <a:rPr lang="en-GB" altLang="en-US" sz="2200" dirty="0">
                <a:cs typeface="Times New Roman" pitchFamily="18" charset="0"/>
              </a:rPr>
              <a:t> and </a:t>
            </a:r>
            <a:r>
              <a:rPr lang="en-GB" altLang="en-US" sz="2200" dirty="0">
                <a:solidFill>
                  <a:srgbClr val="FF3300"/>
                </a:solidFill>
                <a:cs typeface="Times New Roman" pitchFamily="18" charset="0"/>
              </a:rPr>
              <a:t>tables that developed during analysis.</a:t>
            </a:r>
          </a:p>
          <a:p>
            <a:pPr marL="342900" indent="-342900">
              <a:lnSpc>
                <a:spcPct val="90000"/>
              </a:lnSpc>
              <a:buFont typeface="Wingdings" panose="05000000000000000000" pitchFamily="2" charset="2"/>
              <a:buChar char="Ø"/>
            </a:pPr>
            <a:r>
              <a:rPr lang="en-GB" altLang="en-US" sz="2200" dirty="0">
                <a:cs typeface="Times New Roman" pitchFamily="18" charset="0"/>
              </a:rPr>
              <a:t>System requirements are also used by software designers as the starting point for the system design, so they are sometimes called “</a:t>
            </a:r>
            <a:r>
              <a:rPr lang="en-GB" altLang="en-US" sz="2200" dirty="0">
                <a:solidFill>
                  <a:srgbClr val="FF3300"/>
                </a:solidFill>
                <a:cs typeface="Times New Roman" pitchFamily="18" charset="0"/>
              </a:rPr>
              <a:t>functional specifications</a:t>
            </a:r>
            <a:r>
              <a:rPr lang="en-GB" altLang="en-US" sz="2200" dirty="0">
                <a:cs typeface="Times New Roman" pitchFamily="18" charset="0"/>
              </a:rPr>
              <a:t>”.</a:t>
            </a:r>
          </a:p>
          <a:p>
            <a:pPr marL="342900" indent="-342900" algn="just">
              <a:lnSpc>
                <a:spcPct val="90000"/>
              </a:lnSpc>
              <a:buFont typeface="Wingdings" panose="05000000000000000000" pitchFamily="2" charset="2"/>
              <a:buChar char="Ø"/>
            </a:pPr>
            <a:r>
              <a:rPr lang="en-GB" altLang="en-US" sz="2200" dirty="0">
                <a:cs typeface="Times New Roman" pitchFamily="18" charset="0"/>
              </a:rPr>
              <a:t>They may be the basis of a </a:t>
            </a:r>
            <a:r>
              <a:rPr lang="en-GB" altLang="en-US" sz="2200" u="sng" dirty="0">
                <a:solidFill>
                  <a:srgbClr val="FF3300"/>
                </a:solidFill>
                <a:cs typeface="Times New Roman" pitchFamily="18" charset="0"/>
              </a:rPr>
              <a:t>contract</a:t>
            </a:r>
            <a:r>
              <a:rPr lang="en-GB" altLang="en-US" sz="2200" dirty="0">
                <a:cs typeface="Times New Roman" pitchFamily="18" charset="0"/>
              </a:rPr>
              <a:t> between the system developer and customer. Therefore should be complete and consistent specification of the whole system. </a:t>
            </a:r>
          </a:p>
          <a:p>
            <a:pPr eaLnBrk="1" hangingPunct="1"/>
            <a:endParaRPr lang="en-GB" altLang="en-US" sz="2200" dirty="0">
              <a:solidFill>
                <a:srgbClr val="FF3300"/>
              </a:solidFill>
              <a:cs typeface="Times New Roman" pitchFamily="18" charset="0"/>
            </a:endParaRPr>
          </a:p>
          <a:p>
            <a:pPr eaLnBrk="1" hangingPunct="1"/>
            <a:endParaRPr lang="en-US" altLang="en-US" dirty="0"/>
          </a:p>
        </p:txBody>
      </p:sp>
      <p:sp>
        <p:nvSpPr>
          <p:cNvPr id="122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7FD7D63-D935-4855-A20C-61AAA6028F7D}" type="slidenum">
              <a:rPr lang="en-US" altLang="en-US" smtClean="0">
                <a:solidFill>
                  <a:srgbClr val="045C75"/>
                </a:solidFill>
              </a:rPr>
              <a:pPr eaLnBrk="1" hangingPunct="1"/>
              <a:t>8</a:t>
            </a:fld>
            <a:endParaRPr lang="en-US" altLang="en-US">
              <a:solidFill>
                <a:srgbClr val="045C75"/>
              </a:solidFill>
            </a:endParaRPr>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48780"/>
            <a:ext cx="1176959" cy="1246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5803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en-US" dirty="0"/>
              <a:t>The structure of a Z schema</a:t>
            </a:r>
          </a:p>
        </p:txBody>
      </p:sp>
      <p:sp>
        <p:nvSpPr>
          <p:cNvPr id="36867" name="Text Box 12"/>
          <p:cNvSpPr txBox="1">
            <a:spLocks noChangeArrowheads="1"/>
          </p:cNvSpPr>
          <p:nvPr/>
        </p:nvSpPr>
        <p:spPr bwMode="auto">
          <a:xfrm>
            <a:off x="2895600" y="30480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2000"/>
              <a:t>Container</a:t>
            </a:r>
          </a:p>
        </p:txBody>
      </p:sp>
      <p:sp>
        <p:nvSpPr>
          <p:cNvPr id="36868" name="Text Box 13"/>
          <p:cNvSpPr txBox="1">
            <a:spLocks noChangeArrowheads="1"/>
          </p:cNvSpPr>
          <p:nvPr/>
        </p:nvSpPr>
        <p:spPr bwMode="auto">
          <a:xfrm>
            <a:off x="2895600" y="3505200"/>
            <a:ext cx="2514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lnSpc>
                <a:spcPct val="80000"/>
              </a:lnSpc>
            </a:pPr>
            <a:r>
              <a:rPr lang="en-US" altLang="en-US" sz="2000" dirty="0"/>
              <a:t>contents: </a:t>
            </a:r>
            <a:r>
              <a:rPr lang="en-US" altLang="en-US" sz="2000" b="1" dirty="0">
                <a:latin typeface="Imprint MT Shadow" pitchFamily="82" charset="0"/>
              </a:rPr>
              <a:t>N</a:t>
            </a:r>
          </a:p>
          <a:p>
            <a:pPr>
              <a:lnSpc>
                <a:spcPct val="80000"/>
              </a:lnSpc>
            </a:pPr>
            <a:r>
              <a:rPr lang="en-US" altLang="en-US" sz="2000" dirty="0"/>
              <a:t>capacity: </a:t>
            </a:r>
            <a:r>
              <a:rPr lang="en-US" altLang="en-US" sz="2000" b="1" dirty="0">
                <a:latin typeface="Imprint MT Shadow" pitchFamily="82" charset="0"/>
              </a:rPr>
              <a:t>N</a:t>
            </a:r>
          </a:p>
        </p:txBody>
      </p:sp>
      <p:sp>
        <p:nvSpPr>
          <p:cNvPr id="36869" name="Text Box 14"/>
          <p:cNvSpPr txBox="1">
            <a:spLocks noChangeArrowheads="1"/>
          </p:cNvSpPr>
          <p:nvPr/>
        </p:nvSpPr>
        <p:spPr bwMode="auto">
          <a:xfrm>
            <a:off x="2895600" y="44958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2000"/>
              <a:t>contents ≤ capacity</a:t>
            </a:r>
          </a:p>
        </p:txBody>
      </p:sp>
      <p:sp>
        <p:nvSpPr>
          <p:cNvPr id="36870" name="Line 15"/>
          <p:cNvSpPr>
            <a:spLocks noChangeShapeType="1"/>
          </p:cNvSpPr>
          <p:nvPr/>
        </p:nvSpPr>
        <p:spPr bwMode="auto">
          <a:xfrm>
            <a:off x="2667000" y="5105400"/>
            <a:ext cx="480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36871" name="Line 16"/>
          <p:cNvSpPr>
            <a:spLocks noChangeShapeType="1"/>
          </p:cNvSpPr>
          <p:nvPr/>
        </p:nvSpPr>
        <p:spPr bwMode="auto">
          <a:xfrm>
            <a:off x="2667000" y="4419600"/>
            <a:ext cx="480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36872" name="Line 18"/>
          <p:cNvSpPr>
            <a:spLocks noChangeShapeType="1"/>
          </p:cNvSpPr>
          <p:nvPr/>
        </p:nvSpPr>
        <p:spPr bwMode="auto">
          <a:xfrm>
            <a:off x="2667000" y="32766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36873" name="Line 19"/>
          <p:cNvSpPr>
            <a:spLocks noChangeShapeType="1"/>
          </p:cNvSpPr>
          <p:nvPr/>
        </p:nvSpPr>
        <p:spPr bwMode="auto">
          <a:xfrm>
            <a:off x="4038600" y="32766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36874" name="Line 20"/>
          <p:cNvSpPr>
            <a:spLocks noChangeShapeType="1"/>
          </p:cNvSpPr>
          <p:nvPr/>
        </p:nvSpPr>
        <p:spPr bwMode="auto">
          <a:xfrm>
            <a:off x="2667000" y="3276600"/>
            <a:ext cx="0" cy="1828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36875" name="Text Box 21"/>
          <p:cNvSpPr txBox="1">
            <a:spLocks noChangeArrowheads="1"/>
          </p:cNvSpPr>
          <p:nvPr/>
        </p:nvSpPr>
        <p:spPr bwMode="auto">
          <a:xfrm>
            <a:off x="1074278" y="3048000"/>
            <a:ext cx="914400" cy="366713"/>
          </a:xfrm>
          <a:prstGeom prst="rect">
            <a:avLst/>
          </a:prstGeom>
          <a:solidFill>
            <a:srgbClr val="00B0F0"/>
          </a:solidFill>
          <a:ln>
            <a:noFill/>
          </a:ln>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1800" dirty="0"/>
              <a:t>NAME</a:t>
            </a:r>
          </a:p>
        </p:txBody>
      </p:sp>
      <p:sp>
        <p:nvSpPr>
          <p:cNvPr id="36876" name="Text Box 22"/>
          <p:cNvSpPr txBox="1">
            <a:spLocks noChangeArrowheads="1"/>
          </p:cNvSpPr>
          <p:nvPr/>
        </p:nvSpPr>
        <p:spPr bwMode="auto">
          <a:xfrm>
            <a:off x="838200" y="3657600"/>
            <a:ext cx="1600200" cy="366713"/>
          </a:xfrm>
          <a:prstGeom prst="rect">
            <a:avLst/>
          </a:prstGeom>
          <a:solidFill>
            <a:srgbClr val="00B0F0"/>
          </a:solidFill>
          <a:ln>
            <a:noFill/>
          </a:ln>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1800" dirty="0"/>
              <a:t>SIGNATURE</a:t>
            </a:r>
          </a:p>
        </p:txBody>
      </p:sp>
      <p:sp>
        <p:nvSpPr>
          <p:cNvPr id="36877" name="Text Box 23"/>
          <p:cNvSpPr txBox="1">
            <a:spLocks noChangeArrowheads="1"/>
          </p:cNvSpPr>
          <p:nvPr/>
        </p:nvSpPr>
        <p:spPr bwMode="auto">
          <a:xfrm>
            <a:off x="838200" y="4495800"/>
            <a:ext cx="1447800" cy="366713"/>
          </a:xfrm>
          <a:prstGeom prst="rect">
            <a:avLst/>
          </a:prstGeom>
          <a:solidFill>
            <a:srgbClr val="00B0F0"/>
          </a:solidFill>
          <a:ln>
            <a:noFill/>
          </a:ln>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1800" dirty="0"/>
              <a:t>PREDICATE</a:t>
            </a:r>
          </a:p>
        </p:txBody>
      </p:sp>
      <p:sp>
        <p:nvSpPr>
          <p:cNvPr id="36878" name="Line 24"/>
          <p:cNvSpPr>
            <a:spLocks noChangeShapeType="1"/>
          </p:cNvSpPr>
          <p:nvPr/>
        </p:nvSpPr>
        <p:spPr bwMode="auto">
          <a:xfrm>
            <a:off x="2057400" y="3276600"/>
            <a:ext cx="533400"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36879" name="Line 25"/>
          <p:cNvSpPr>
            <a:spLocks noChangeShapeType="1"/>
          </p:cNvSpPr>
          <p:nvPr/>
        </p:nvSpPr>
        <p:spPr bwMode="auto">
          <a:xfrm>
            <a:off x="2362200" y="3838575"/>
            <a:ext cx="228600"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36880" name="Line 26"/>
          <p:cNvSpPr>
            <a:spLocks noChangeShapeType="1"/>
          </p:cNvSpPr>
          <p:nvPr/>
        </p:nvSpPr>
        <p:spPr bwMode="auto">
          <a:xfrm>
            <a:off x="2362200" y="4697413"/>
            <a:ext cx="228600"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36881" name="Text Box 27"/>
          <p:cNvSpPr txBox="1">
            <a:spLocks noChangeArrowheads="1"/>
          </p:cNvSpPr>
          <p:nvPr/>
        </p:nvSpPr>
        <p:spPr bwMode="auto">
          <a:xfrm>
            <a:off x="4495800" y="2819400"/>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2000" b="1">
                <a:solidFill>
                  <a:schemeClr val="accent1"/>
                </a:solidFill>
              </a:rPr>
              <a:t>N</a:t>
            </a:r>
            <a:r>
              <a:rPr lang="en-US" altLang="en-US" sz="1800">
                <a:solidFill>
                  <a:schemeClr val="accent1"/>
                </a:solidFill>
              </a:rPr>
              <a:t>atural numbers (0, 1, 2, …)</a:t>
            </a:r>
          </a:p>
        </p:txBody>
      </p:sp>
      <p:sp>
        <p:nvSpPr>
          <p:cNvPr id="36882" name="Line 28"/>
          <p:cNvSpPr>
            <a:spLocks noChangeShapeType="1"/>
          </p:cNvSpPr>
          <p:nvPr/>
        </p:nvSpPr>
        <p:spPr bwMode="auto">
          <a:xfrm flipH="1">
            <a:off x="4267200" y="3200400"/>
            <a:ext cx="609600" cy="381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36883" name="Text Box 29"/>
          <p:cNvSpPr txBox="1">
            <a:spLocks noChangeArrowheads="1"/>
          </p:cNvSpPr>
          <p:nvPr/>
        </p:nvSpPr>
        <p:spPr bwMode="auto">
          <a:xfrm>
            <a:off x="4648200" y="36576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1800">
                <a:solidFill>
                  <a:schemeClr val="accent1"/>
                </a:solidFill>
              </a:rPr>
              <a:t>(defines scheme state)</a:t>
            </a:r>
          </a:p>
        </p:txBody>
      </p:sp>
      <p:sp>
        <p:nvSpPr>
          <p:cNvPr id="36884" name="Text Box 30"/>
          <p:cNvSpPr txBox="1">
            <a:spLocks noChangeArrowheads="1"/>
          </p:cNvSpPr>
          <p:nvPr/>
        </p:nvSpPr>
        <p:spPr bwMode="auto">
          <a:xfrm>
            <a:off x="5029200" y="44196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1800" dirty="0">
                <a:solidFill>
                  <a:schemeClr val="accent1"/>
                </a:solidFill>
              </a:rPr>
              <a:t>(invariants, pre- &amp; post-conditions)</a:t>
            </a:r>
          </a:p>
        </p:txBody>
      </p:sp>
      <p:sp>
        <p:nvSpPr>
          <p:cNvPr id="2" name="Slide Number Placeholder 1"/>
          <p:cNvSpPr>
            <a:spLocks noGrp="1"/>
          </p:cNvSpPr>
          <p:nvPr>
            <p:ph type="sldNum" sz="quarter" idx="12"/>
          </p:nvPr>
        </p:nvSpPr>
        <p:spPr/>
        <p:txBody>
          <a:bodyPr/>
          <a:lstStyle/>
          <a:p>
            <a:fld id="{83AFD23C-4B78-4169-855B-DEB36BCAA18E}" type="slidenum">
              <a:rPr lang="en-MY" smtClean="0"/>
              <a:pPr/>
              <a:t>80</a:t>
            </a:fld>
            <a:endParaRPr lang="en-MY" dirty="0"/>
          </a:p>
        </p:txBody>
      </p:sp>
      <p:pic>
        <p:nvPicPr>
          <p:cNvPr id="32770" name="Picture 2" descr="C:\Users\SAN\AppData\Local\Microsoft\Windows\Temporary Internet Files\Content.IE5\K3CFTSB4\MM900315848[1].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7505" y="1125196"/>
            <a:ext cx="1940190" cy="1401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8222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52718"/>
            <a:ext cx="7924800" cy="1371600"/>
          </a:xfrm>
        </p:spPr>
        <p:txBody>
          <a:bodyPr/>
          <a:lstStyle/>
          <a:p>
            <a:r>
              <a:rPr lang="en-GB" altLang="en-US" dirty="0"/>
              <a:t>Example : An insulin pump</a:t>
            </a:r>
          </a:p>
        </p:txBody>
      </p:sp>
      <p:pic>
        <p:nvPicPr>
          <p:cNvPr id="3789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524000"/>
            <a:ext cx="7848600"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5"/>
          <p:cNvSpPr txBox="1">
            <a:spLocks noChangeArrowheads="1"/>
          </p:cNvSpPr>
          <p:nvPr/>
        </p:nvSpPr>
        <p:spPr bwMode="auto">
          <a:xfrm>
            <a:off x="1447800" y="1828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2400">
                <a:solidFill>
                  <a:schemeClr val="accent1"/>
                </a:solidFill>
              </a:rPr>
              <a:t>insulin</a:t>
            </a:r>
          </a:p>
        </p:txBody>
      </p:sp>
      <p:sp>
        <p:nvSpPr>
          <p:cNvPr id="37893" name="Text Box 6"/>
          <p:cNvSpPr txBox="1">
            <a:spLocks noChangeArrowheads="1"/>
          </p:cNvSpPr>
          <p:nvPr/>
        </p:nvSpPr>
        <p:spPr bwMode="auto">
          <a:xfrm>
            <a:off x="1219200" y="28194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2400">
                <a:solidFill>
                  <a:schemeClr val="accent1"/>
                </a:solidFill>
              </a:rPr>
              <a:t> delivery</a:t>
            </a:r>
          </a:p>
        </p:txBody>
      </p:sp>
      <p:sp>
        <p:nvSpPr>
          <p:cNvPr id="37894" name="Text Box 7"/>
          <p:cNvSpPr txBox="1">
            <a:spLocks noChangeArrowheads="1"/>
          </p:cNvSpPr>
          <p:nvPr/>
        </p:nvSpPr>
        <p:spPr bwMode="auto">
          <a:xfrm>
            <a:off x="838200" y="41148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2400">
                <a:solidFill>
                  <a:schemeClr val="accent1"/>
                </a:solidFill>
              </a:rPr>
              <a:t>   glucose level</a:t>
            </a:r>
          </a:p>
        </p:txBody>
      </p:sp>
      <p:sp>
        <p:nvSpPr>
          <p:cNvPr id="37895" name="Text Box 8"/>
          <p:cNvSpPr txBox="1">
            <a:spLocks noChangeArrowheads="1"/>
          </p:cNvSpPr>
          <p:nvPr/>
        </p:nvSpPr>
        <p:spPr bwMode="auto">
          <a:xfrm>
            <a:off x="2362200" y="5334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2400">
                <a:solidFill>
                  <a:schemeClr val="accent1"/>
                </a:solidFill>
              </a:rPr>
              <a:t>text messages</a:t>
            </a:r>
          </a:p>
        </p:txBody>
      </p:sp>
      <p:sp>
        <p:nvSpPr>
          <p:cNvPr id="37896" name="Text Box 9"/>
          <p:cNvSpPr txBox="1">
            <a:spLocks noChangeArrowheads="1"/>
          </p:cNvSpPr>
          <p:nvPr/>
        </p:nvSpPr>
        <p:spPr bwMode="auto">
          <a:xfrm>
            <a:off x="4495800" y="5334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2400">
                <a:solidFill>
                  <a:schemeClr val="accent1"/>
                </a:solidFill>
              </a:rPr>
              <a:t>dose delivered</a:t>
            </a:r>
          </a:p>
        </p:txBody>
      </p:sp>
      <p:sp>
        <p:nvSpPr>
          <p:cNvPr id="2" name="Slide Number Placeholder 1"/>
          <p:cNvSpPr>
            <a:spLocks noGrp="1"/>
          </p:cNvSpPr>
          <p:nvPr>
            <p:ph type="sldNum" sz="quarter" idx="12"/>
          </p:nvPr>
        </p:nvSpPr>
        <p:spPr/>
        <p:txBody>
          <a:bodyPr/>
          <a:lstStyle/>
          <a:p>
            <a:fld id="{83AFD23C-4B78-4169-855B-DEB36BCAA18E}" type="slidenum">
              <a:rPr lang="en-MY" smtClean="0"/>
              <a:pPr/>
              <a:t>81</a:t>
            </a:fld>
            <a:endParaRPr lang="en-MY" dirty="0"/>
          </a:p>
        </p:txBody>
      </p:sp>
    </p:spTree>
    <p:extLst>
      <p:ext uri="{BB962C8B-B14F-4D97-AF65-F5344CB8AC3E}">
        <p14:creationId xmlns:p14="http://schemas.microsoft.com/office/powerpoint/2010/main" val="41973843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GB" altLang="en-US" dirty="0"/>
              <a:t>Example: Modelling the insulin pump</a:t>
            </a:r>
          </a:p>
        </p:txBody>
      </p:sp>
      <p:sp>
        <p:nvSpPr>
          <p:cNvPr id="38915" name="Rectangle 3"/>
          <p:cNvSpPr>
            <a:spLocks noGrp="1" noChangeArrowheads="1"/>
          </p:cNvSpPr>
          <p:nvPr>
            <p:ph type="body" idx="1"/>
          </p:nvPr>
        </p:nvSpPr>
        <p:spPr>
          <a:xfrm>
            <a:off x="1752600" y="1752600"/>
            <a:ext cx="6324600" cy="4373563"/>
          </a:xfrm>
        </p:spPr>
        <p:txBody>
          <a:bodyPr/>
          <a:lstStyle/>
          <a:p>
            <a:r>
              <a:rPr lang="en-GB" altLang="en-US" sz="2400" dirty="0"/>
              <a:t>The schema models the insulin pump as a number of state variables</a:t>
            </a:r>
          </a:p>
          <a:p>
            <a:pPr lvl="1"/>
            <a:r>
              <a:rPr lang="en-GB" altLang="en-US" dirty="0"/>
              <a:t>reading?  </a:t>
            </a:r>
            <a:r>
              <a:rPr lang="en-GB" altLang="en-US" dirty="0">
                <a:solidFill>
                  <a:schemeClr val="accent1"/>
                </a:solidFill>
              </a:rPr>
              <a:t> from glucose level sensor</a:t>
            </a:r>
            <a:endParaRPr lang="en-GB" altLang="en-US" dirty="0"/>
          </a:p>
          <a:p>
            <a:pPr lvl="1"/>
            <a:r>
              <a:rPr lang="en-GB" altLang="en-US" dirty="0"/>
              <a:t>dose, </a:t>
            </a:r>
            <a:r>
              <a:rPr lang="en-GB" altLang="en-US" dirty="0" err="1"/>
              <a:t>cumulative_dose</a:t>
            </a:r>
            <a:endParaRPr lang="en-GB" altLang="en-US" dirty="0"/>
          </a:p>
          <a:p>
            <a:pPr lvl="1"/>
            <a:r>
              <a:rPr lang="en-GB" altLang="en-US" dirty="0"/>
              <a:t>r0, r1, r2 </a:t>
            </a:r>
            <a:r>
              <a:rPr lang="en-GB" altLang="en-US" dirty="0">
                <a:solidFill>
                  <a:schemeClr val="accent1"/>
                </a:solidFill>
              </a:rPr>
              <a:t>   last 3 glucose level readings</a:t>
            </a:r>
            <a:endParaRPr lang="en-GB" altLang="en-US" dirty="0"/>
          </a:p>
          <a:p>
            <a:pPr lvl="1"/>
            <a:r>
              <a:rPr lang="en-GB" altLang="en-US" dirty="0"/>
              <a:t>capacity  </a:t>
            </a:r>
            <a:r>
              <a:rPr lang="en-GB" altLang="en-US" dirty="0">
                <a:solidFill>
                  <a:schemeClr val="accent1"/>
                </a:solidFill>
              </a:rPr>
              <a:t>  insulin pump reservoir level</a:t>
            </a:r>
            <a:endParaRPr lang="en-GB" altLang="en-US" dirty="0"/>
          </a:p>
          <a:p>
            <a:pPr lvl="1"/>
            <a:r>
              <a:rPr lang="en-GB" altLang="en-US" dirty="0"/>
              <a:t>alarm!       </a:t>
            </a:r>
            <a:r>
              <a:rPr lang="en-GB" altLang="en-US" dirty="0">
                <a:solidFill>
                  <a:schemeClr val="accent1"/>
                </a:solidFill>
              </a:rPr>
              <a:t>signals exceptional conditions </a:t>
            </a:r>
            <a:endParaRPr lang="en-GB" altLang="en-US" dirty="0"/>
          </a:p>
          <a:p>
            <a:pPr lvl="1"/>
            <a:r>
              <a:rPr lang="en-GB" altLang="en-US" dirty="0"/>
              <a:t>pump!       </a:t>
            </a:r>
            <a:r>
              <a:rPr lang="en-GB" altLang="en-US" dirty="0">
                <a:solidFill>
                  <a:schemeClr val="accent1"/>
                </a:solidFill>
              </a:rPr>
              <a:t>output for insulin pump device</a:t>
            </a:r>
            <a:endParaRPr lang="en-GB" altLang="en-US" dirty="0"/>
          </a:p>
          <a:p>
            <a:pPr lvl="1"/>
            <a:r>
              <a:rPr lang="en-GB" altLang="en-US" dirty="0"/>
              <a:t>display1!, display2!     </a:t>
            </a:r>
            <a:r>
              <a:rPr lang="en-GB" altLang="en-US" dirty="0">
                <a:solidFill>
                  <a:schemeClr val="accent1"/>
                </a:solidFill>
              </a:rPr>
              <a:t>text messages &amp; dose</a:t>
            </a:r>
            <a:endParaRPr lang="en-GB" altLang="en-US" dirty="0"/>
          </a:p>
          <a:p>
            <a:r>
              <a:rPr lang="en-GB" altLang="en-US" sz="2400" dirty="0"/>
              <a:t>Names followed by a ? are</a:t>
            </a:r>
            <a:r>
              <a:rPr lang="en-GB" altLang="en-US" sz="2400" u="sng" dirty="0"/>
              <a:t> inputs</a:t>
            </a:r>
            <a:r>
              <a:rPr lang="en-GB" altLang="en-US" sz="2400" dirty="0"/>
              <a:t>, names followed by a ! are</a:t>
            </a:r>
            <a:r>
              <a:rPr lang="en-GB" altLang="en-US" sz="2400" u="sng" dirty="0"/>
              <a:t> outputs.</a:t>
            </a:r>
          </a:p>
        </p:txBody>
      </p:sp>
      <p:sp>
        <p:nvSpPr>
          <p:cNvPr id="2" name="Slide Number Placeholder 1"/>
          <p:cNvSpPr>
            <a:spLocks noGrp="1"/>
          </p:cNvSpPr>
          <p:nvPr>
            <p:ph type="sldNum" sz="quarter" idx="12"/>
          </p:nvPr>
        </p:nvSpPr>
        <p:spPr/>
        <p:txBody>
          <a:bodyPr/>
          <a:lstStyle/>
          <a:p>
            <a:fld id="{83AFD23C-4B78-4169-855B-DEB36BCAA18E}" type="slidenum">
              <a:rPr lang="en-MY" smtClean="0"/>
              <a:pPr/>
              <a:t>82</a:t>
            </a:fld>
            <a:endParaRPr lang="en-MY" dirty="0"/>
          </a:p>
        </p:txBody>
      </p:sp>
      <p:pic>
        <p:nvPicPr>
          <p:cNvPr id="5" name="Picture 2" descr="C:\Users\SAN\AppData\Local\Microsoft\Windows\Temporary Internet Files\Content.IE5\9I2ZGI9E\MC90007875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971800"/>
            <a:ext cx="992565" cy="1757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6722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25582" y="277091"/>
            <a:ext cx="8839200" cy="609600"/>
          </a:xfrm>
        </p:spPr>
        <p:txBody>
          <a:bodyPr>
            <a:noAutofit/>
          </a:bodyPr>
          <a:lstStyle/>
          <a:p>
            <a:r>
              <a:rPr lang="en-GB" altLang="en-US" sz="2600" dirty="0"/>
              <a:t>Example : Insulin pump state schema </a:t>
            </a:r>
            <a:r>
              <a:rPr lang="en-GB" altLang="en-US" sz="2600" u="sng" dirty="0"/>
              <a:t>signature</a:t>
            </a:r>
          </a:p>
        </p:txBody>
      </p:sp>
      <p:sp>
        <p:nvSpPr>
          <p:cNvPr id="2052" name="Rectangle 3"/>
          <p:cNvSpPr>
            <a:spLocks noChangeArrowheads="1"/>
          </p:cNvSpPr>
          <p:nvPr/>
        </p:nvSpPr>
        <p:spPr bwMode="auto">
          <a:xfrm>
            <a:off x="200827" y="914400"/>
            <a:ext cx="8336422" cy="59436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endParaRPr lang="en-US" altLang="en-US"/>
          </a:p>
        </p:txBody>
      </p:sp>
      <p:graphicFrame>
        <p:nvGraphicFramePr>
          <p:cNvPr id="2050" name="Object 4"/>
          <p:cNvGraphicFramePr>
            <a:graphicFrameLocks noChangeAspect="1"/>
          </p:cNvGraphicFramePr>
          <p:nvPr>
            <p:extLst>
              <p:ext uri="{D42A27DB-BD31-4B8C-83A1-F6EECF244321}">
                <p14:modId xmlns:p14="http://schemas.microsoft.com/office/powerpoint/2010/main" val="4250829980"/>
              </p:ext>
            </p:extLst>
          </p:nvPr>
        </p:nvGraphicFramePr>
        <p:xfrm>
          <a:off x="381000" y="921327"/>
          <a:ext cx="6746875" cy="4420692"/>
        </p:xfrm>
        <a:graphic>
          <a:graphicData uri="http://schemas.openxmlformats.org/presentationml/2006/ole">
            <mc:AlternateContent xmlns:mc="http://schemas.openxmlformats.org/markup-compatibility/2006">
              <mc:Choice xmlns:v="urn:schemas-microsoft-com:vml" Requires="v">
                <p:oleObj spid="_x0000_s22620" name="Document" r:id="rId3" imgW="5488549" imgH="3657881" progId="Word.Document.8">
                  <p:embed/>
                </p:oleObj>
              </mc:Choice>
              <mc:Fallback>
                <p:oleObj name="Document" r:id="rId3" imgW="5488549" imgH="3657881"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21327"/>
                        <a:ext cx="6746875" cy="44206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62698251"/>
              </p:ext>
            </p:extLst>
          </p:nvPr>
        </p:nvGraphicFramePr>
        <p:xfrm>
          <a:off x="304800" y="4724400"/>
          <a:ext cx="6880225" cy="4562475"/>
        </p:xfrm>
        <a:graphic>
          <a:graphicData uri="http://schemas.openxmlformats.org/presentationml/2006/ole">
            <mc:AlternateContent xmlns:mc="http://schemas.openxmlformats.org/markup-compatibility/2006">
              <mc:Choice xmlns:v="urn:schemas-microsoft-com:vml" Requires="v">
                <p:oleObj spid="_x0000_s22621" name="Document" r:id="rId5" imgW="5473001" imgH="3631527" progId="Word.Document.8">
                  <p:embed/>
                </p:oleObj>
              </mc:Choice>
              <mc:Fallback>
                <p:oleObj name="Document" r:id="rId5" imgW="5473001" imgH="3631527" progId="Word.Document.8">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724400"/>
                        <a:ext cx="6880225" cy="456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83AFD23C-4B78-4169-855B-DEB36BCAA18E}" type="slidenum">
              <a:rPr lang="en-MY" smtClean="0"/>
              <a:pPr/>
              <a:t>83</a:t>
            </a:fld>
            <a:endParaRPr lang="en-MY" dirty="0"/>
          </a:p>
        </p:txBody>
      </p:sp>
    </p:spTree>
    <p:extLst>
      <p:ext uri="{BB962C8B-B14F-4D97-AF65-F5344CB8AC3E}">
        <p14:creationId xmlns:p14="http://schemas.microsoft.com/office/powerpoint/2010/main" val="466287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GB" altLang="en-US"/>
              <a:t>Schema predicates</a:t>
            </a:r>
          </a:p>
        </p:txBody>
      </p:sp>
      <p:sp>
        <p:nvSpPr>
          <p:cNvPr id="39939" name="Rectangle 3"/>
          <p:cNvSpPr>
            <a:spLocks noGrp="1" noChangeArrowheads="1"/>
          </p:cNvSpPr>
          <p:nvPr>
            <p:ph type="body" idx="4294967295"/>
          </p:nvPr>
        </p:nvSpPr>
        <p:spPr>
          <a:xfrm>
            <a:off x="1600200" y="1676400"/>
            <a:ext cx="6172200" cy="4495800"/>
          </a:xfrm>
        </p:spPr>
        <p:txBody>
          <a:bodyPr/>
          <a:lstStyle/>
          <a:p>
            <a:pPr>
              <a:lnSpc>
                <a:spcPct val="95000"/>
              </a:lnSpc>
              <a:spcBef>
                <a:spcPct val="15000"/>
              </a:spcBef>
              <a:spcAft>
                <a:spcPct val="15000"/>
              </a:spcAft>
            </a:pPr>
            <a:r>
              <a:rPr lang="en-GB" altLang="en-US" dirty="0"/>
              <a:t>Each Z schema has an </a:t>
            </a:r>
            <a:r>
              <a:rPr lang="en-GB" altLang="en-US" u="sng" dirty="0"/>
              <a:t>predicate part</a:t>
            </a:r>
            <a:r>
              <a:rPr lang="en-GB" altLang="en-US" dirty="0"/>
              <a:t> which defines </a:t>
            </a:r>
            <a:r>
              <a:rPr lang="en-GB" altLang="en-US" u="sng" dirty="0"/>
              <a:t>conditions that are always true</a:t>
            </a:r>
            <a:r>
              <a:rPr lang="en-GB" altLang="en-US" dirty="0"/>
              <a:t>  </a:t>
            </a:r>
            <a:r>
              <a:rPr lang="en-GB" altLang="en-US" dirty="0">
                <a:solidFill>
                  <a:schemeClr val="accent1"/>
                </a:solidFill>
              </a:rPr>
              <a:t>(schema invariants)</a:t>
            </a:r>
            <a:endParaRPr lang="en-GB" altLang="en-US" u="sng" dirty="0"/>
          </a:p>
          <a:p>
            <a:pPr>
              <a:lnSpc>
                <a:spcPct val="95000"/>
              </a:lnSpc>
              <a:spcBef>
                <a:spcPct val="15000"/>
              </a:spcBef>
              <a:spcAft>
                <a:spcPct val="15000"/>
              </a:spcAft>
            </a:pPr>
            <a:r>
              <a:rPr lang="en-GB" altLang="en-US" dirty="0"/>
              <a:t>For the insulin pump schema, for example, it is always true that:</a:t>
            </a:r>
          </a:p>
          <a:p>
            <a:pPr lvl="1"/>
            <a:r>
              <a:rPr lang="en-GB" altLang="en-US" dirty="0"/>
              <a:t>The dose must be less than or equal to the capacity </a:t>
            </a:r>
            <a:r>
              <a:rPr lang="en-GB" altLang="en-US" dirty="0">
                <a:solidFill>
                  <a:schemeClr val="accent1"/>
                </a:solidFill>
              </a:rPr>
              <a:t>(= level)</a:t>
            </a:r>
            <a:r>
              <a:rPr lang="en-GB" altLang="en-US" dirty="0"/>
              <a:t> of the insulin reservoir.</a:t>
            </a:r>
          </a:p>
          <a:p>
            <a:pPr lvl="1"/>
            <a:r>
              <a:rPr lang="en-GB" altLang="en-US" dirty="0"/>
              <a:t>No single dose may be more than 4 units of insulin and the total dose delivered in a time period must not exceed 25 units of insulin. This is a safety constraint.</a:t>
            </a:r>
          </a:p>
          <a:p>
            <a:pPr lvl="1"/>
            <a:r>
              <a:rPr lang="en-GB" altLang="en-US" dirty="0"/>
              <a:t>display2! shows the amount of insulin to be delivered. </a:t>
            </a:r>
          </a:p>
        </p:txBody>
      </p:sp>
      <p:sp>
        <p:nvSpPr>
          <p:cNvPr id="2" name="Slide Number Placeholder 1"/>
          <p:cNvSpPr>
            <a:spLocks noGrp="1"/>
          </p:cNvSpPr>
          <p:nvPr>
            <p:ph type="sldNum" sz="quarter" idx="12"/>
          </p:nvPr>
        </p:nvSpPr>
        <p:spPr/>
        <p:txBody>
          <a:bodyPr/>
          <a:lstStyle/>
          <a:p>
            <a:fld id="{83AFD23C-4B78-4169-855B-DEB36BCAA18E}" type="slidenum">
              <a:rPr lang="en-MY" smtClean="0"/>
              <a:pPr/>
              <a:t>84</a:t>
            </a:fld>
            <a:endParaRPr lang="en-MY" dirty="0"/>
          </a:p>
        </p:txBody>
      </p:sp>
      <p:pic>
        <p:nvPicPr>
          <p:cNvPr id="31746" name="Picture 2" descr="C:\Users\SAN\AppData\Local\Microsoft\Windows\Temporary Internet Files\Content.IE5\9I2ZGI9E\MC90007875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657600"/>
            <a:ext cx="949532" cy="1681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9602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152718"/>
            <a:ext cx="7315200" cy="1371600"/>
          </a:xfrm>
        </p:spPr>
        <p:txBody>
          <a:bodyPr>
            <a:normAutofit/>
          </a:bodyPr>
          <a:lstStyle/>
          <a:p>
            <a:r>
              <a:rPr lang="en-GB" altLang="en-US" sz="3600" dirty="0"/>
              <a:t>Example : Insulin pump schema </a:t>
            </a:r>
            <a:r>
              <a:rPr lang="en-GB" altLang="en-US" sz="3600" u="sng" dirty="0"/>
              <a:t>predicate</a:t>
            </a:r>
          </a:p>
        </p:txBody>
      </p:sp>
      <p:sp>
        <p:nvSpPr>
          <p:cNvPr id="4100" name="Rectangle 3"/>
          <p:cNvSpPr>
            <a:spLocks noChangeArrowheads="1"/>
          </p:cNvSpPr>
          <p:nvPr/>
        </p:nvSpPr>
        <p:spPr bwMode="auto">
          <a:xfrm>
            <a:off x="381000" y="1524000"/>
            <a:ext cx="8458200" cy="4876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endParaRPr lang="en-US" altLang="en-US" dirty="0"/>
          </a:p>
        </p:txBody>
      </p:sp>
      <p:graphicFrame>
        <p:nvGraphicFramePr>
          <p:cNvPr id="4098" name="Object 4"/>
          <p:cNvGraphicFramePr>
            <a:graphicFrameLocks noChangeAspect="1"/>
          </p:cNvGraphicFramePr>
          <p:nvPr/>
        </p:nvGraphicFramePr>
        <p:xfrm>
          <a:off x="692150" y="1681163"/>
          <a:ext cx="6969125" cy="4521200"/>
        </p:xfrm>
        <a:graphic>
          <a:graphicData uri="http://schemas.openxmlformats.org/presentationml/2006/ole">
            <mc:AlternateContent xmlns:mc="http://schemas.openxmlformats.org/markup-compatibility/2006">
              <mc:Choice xmlns:v="urn:schemas-microsoft-com:vml" Requires="v">
                <p:oleObj spid="_x0000_s24621" name="Document" r:id="rId3" imgW="5488549" imgH="3555794" progId="Word.Document.8">
                  <p:embed/>
                </p:oleObj>
              </mc:Choice>
              <mc:Fallback>
                <p:oleObj name="Document" r:id="rId3" imgW="5488549" imgH="3555794" progId="Word.Document.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1681163"/>
                        <a:ext cx="6969125" cy="452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83AFD23C-4B78-4169-855B-DEB36BCAA18E}" type="slidenum">
              <a:rPr lang="en-MY" smtClean="0"/>
              <a:pPr/>
              <a:t>85</a:t>
            </a:fld>
            <a:endParaRPr lang="en-MY" dirty="0"/>
          </a:p>
        </p:txBody>
      </p:sp>
    </p:spTree>
    <p:extLst>
      <p:ext uri="{BB962C8B-B14F-4D97-AF65-F5344CB8AC3E}">
        <p14:creationId xmlns:p14="http://schemas.microsoft.com/office/powerpoint/2010/main" val="2135285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GB" altLang="en-US" dirty="0"/>
              <a:t>Example : The dosage computation</a:t>
            </a:r>
          </a:p>
        </p:txBody>
      </p:sp>
      <p:sp>
        <p:nvSpPr>
          <p:cNvPr id="40963" name="Rectangle 3"/>
          <p:cNvSpPr>
            <a:spLocks noGrp="1" noChangeArrowheads="1"/>
          </p:cNvSpPr>
          <p:nvPr>
            <p:ph type="body" idx="1"/>
          </p:nvPr>
        </p:nvSpPr>
        <p:spPr>
          <a:xfrm>
            <a:off x="2057400" y="1752600"/>
            <a:ext cx="6019800" cy="4373563"/>
          </a:xfrm>
        </p:spPr>
        <p:txBody>
          <a:bodyPr>
            <a:normAutofit fontScale="92500"/>
          </a:bodyPr>
          <a:lstStyle/>
          <a:p>
            <a:r>
              <a:rPr lang="en-GB" altLang="en-US" sz="2400" dirty="0"/>
              <a:t>The insulin pump </a:t>
            </a:r>
            <a:r>
              <a:rPr lang="en-GB" altLang="en-US" sz="2400" u="sng" dirty="0"/>
              <a:t>computes the amount of insulin required by comparing the current reading with two previous readings</a:t>
            </a:r>
            <a:r>
              <a:rPr lang="en-GB" altLang="en-US" sz="2400" dirty="0"/>
              <a:t>.</a:t>
            </a:r>
          </a:p>
          <a:p>
            <a:r>
              <a:rPr lang="en-GB" altLang="en-US" sz="2400" dirty="0"/>
              <a:t>If these suggest that blood </a:t>
            </a:r>
            <a:r>
              <a:rPr lang="en-GB" altLang="en-US" sz="2400" u="sng" dirty="0"/>
              <a:t>glucose is rising then insulin is delivered</a:t>
            </a:r>
            <a:r>
              <a:rPr lang="en-GB" altLang="en-US" sz="2400" dirty="0"/>
              <a:t>.</a:t>
            </a:r>
          </a:p>
          <a:p>
            <a:r>
              <a:rPr lang="en-GB" altLang="en-US" sz="2400" dirty="0"/>
              <a:t>Information about the </a:t>
            </a:r>
            <a:r>
              <a:rPr lang="en-GB" altLang="en-US" sz="2400" u="sng" dirty="0"/>
              <a:t>total dose delivered is maintained to allow the safety check invariant to be applied</a:t>
            </a:r>
            <a:r>
              <a:rPr lang="en-GB" altLang="en-US" sz="2400" dirty="0"/>
              <a:t>.</a:t>
            </a:r>
          </a:p>
          <a:p>
            <a:r>
              <a:rPr lang="en-GB" altLang="en-US" sz="2400" dirty="0"/>
              <a:t>Note that </a:t>
            </a:r>
            <a:r>
              <a:rPr lang="en-GB" altLang="en-US" sz="2400" u="sng" dirty="0"/>
              <a:t>this invariant always applies</a:t>
            </a:r>
            <a:r>
              <a:rPr lang="en-GB" altLang="en-US" sz="2400" dirty="0"/>
              <a:t> - there is </a:t>
            </a:r>
            <a:r>
              <a:rPr lang="en-GB" altLang="en-US" sz="2400" u="sng" dirty="0"/>
              <a:t>no need to repeat it in the dosage computation</a:t>
            </a:r>
            <a:r>
              <a:rPr lang="en-GB" altLang="en-US" sz="2400" dirty="0"/>
              <a:t>.</a:t>
            </a:r>
          </a:p>
        </p:txBody>
      </p:sp>
      <p:sp>
        <p:nvSpPr>
          <p:cNvPr id="2" name="Slide Number Placeholder 1"/>
          <p:cNvSpPr>
            <a:spLocks noGrp="1"/>
          </p:cNvSpPr>
          <p:nvPr>
            <p:ph type="sldNum" sz="quarter" idx="12"/>
          </p:nvPr>
        </p:nvSpPr>
        <p:spPr/>
        <p:txBody>
          <a:bodyPr/>
          <a:lstStyle/>
          <a:p>
            <a:fld id="{83AFD23C-4B78-4169-855B-DEB36BCAA18E}" type="slidenum">
              <a:rPr lang="en-MY" smtClean="0"/>
              <a:pPr/>
              <a:t>86</a:t>
            </a:fld>
            <a:endParaRPr lang="en-MY" dirty="0"/>
          </a:p>
        </p:txBody>
      </p:sp>
      <p:pic>
        <p:nvPicPr>
          <p:cNvPr id="5" name="Picture 2" descr="C:\Users\SAN\AppData\Local\Microsoft\Windows\Temporary Internet Files\Content.IE5\9I2ZGI9E\MC90007875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971800"/>
            <a:ext cx="949532" cy="1681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7625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914400"/>
            <a:ext cx="7696200" cy="380682"/>
          </a:xfrm>
        </p:spPr>
        <p:txBody>
          <a:bodyPr>
            <a:normAutofit fontScale="90000"/>
          </a:bodyPr>
          <a:lstStyle/>
          <a:p>
            <a:r>
              <a:rPr lang="en-GB" altLang="en-US" dirty="0"/>
              <a:t>Example : RUN schema</a:t>
            </a:r>
          </a:p>
        </p:txBody>
      </p:sp>
      <p:sp>
        <p:nvSpPr>
          <p:cNvPr id="5124" name="Rectangle 3"/>
          <p:cNvSpPr>
            <a:spLocks noChangeArrowheads="1"/>
          </p:cNvSpPr>
          <p:nvPr/>
        </p:nvSpPr>
        <p:spPr bwMode="auto">
          <a:xfrm>
            <a:off x="321892" y="1600200"/>
            <a:ext cx="8136308" cy="51816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endParaRPr lang="en-US" altLang="en-US" dirty="0"/>
          </a:p>
        </p:txBody>
      </p:sp>
      <p:graphicFrame>
        <p:nvGraphicFramePr>
          <p:cNvPr id="5122" name="Object 4"/>
          <p:cNvGraphicFramePr>
            <a:graphicFrameLocks noChangeAspect="1"/>
          </p:cNvGraphicFramePr>
          <p:nvPr>
            <p:extLst>
              <p:ext uri="{D42A27DB-BD31-4B8C-83A1-F6EECF244321}">
                <p14:modId xmlns:p14="http://schemas.microsoft.com/office/powerpoint/2010/main" val="484989972"/>
              </p:ext>
            </p:extLst>
          </p:nvPr>
        </p:nvGraphicFramePr>
        <p:xfrm>
          <a:off x="698732" y="1752600"/>
          <a:ext cx="7226068" cy="4435475"/>
        </p:xfrm>
        <a:graphic>
          <a:graphicData uri="http://schemas.openxmlformats.org/presentationml/2006/ole">
            <mc:AlternateContent xmlns:mc="http://schemas.openxmlformats.org/markup-compatibility/2006">
              <mc:Choice xmlns:v="urn:schemas-microsoft-com:vml" Requires="v">
                <p:oleObj spid="_x0000_s25647" name="Document" r:id="rId3" imgW="5488549" imgH="3370311" progId="Word.Document.8">
                  <p:embed/>
                </p:oleObj>
              </mc:Choice>
              <mc:Fallback>
                <p:oleObj name="Document" r:id="rId3" imgW="5488549" imgH="3370311" progId="Word.Document.8">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32" y="1752600"/>
                        <a:ext cx="7226068" cy="443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Line 6"/>
          <p:cNvSpPr>
            <a:spLocks noChangeShapeType="1"/>
          </p:cNvSpPr>
          <p:nvPr/>
        </p:nvSpPr>
        <p:spPr bwMode="auto">
          <a:xfrm>
            <a:off x="914400" y="2209800"/>
            <a:ext cx="2286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MY" dirty="0"/>
          </a:p>
        </p:txBody>
      </p:sp>
      <p:sp>
        <p:nvSpPr>
          <p:cNvPr id="5126" name="Text Box 7"/>
          <p:cNvSpPr txBox="1">
            <a:spLocks noChangeArrowheads="1"/>
          </p:cNvSpPr>
          <p:nvPr/>
        </p:nvSpPr>
        <p:spPr bwMode="auto">
          <a:xfrm>
            <a:off x="1981200" y="15240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2000" dirty="0">
                <a:solidFill>
                  <a:schemeClr val="accent1"/>
                </a:solidFill>
              </a:rPr>
              <a:t>operations change state</a:t>
            </a:r>
          </a:p>
        </p:txBody>
      </p:sp>
      <p:sp>
        <p:nvSpPr>
          <p:cNvPr id="5127" name="Line 8"/>
          <p:cNvSpPr>
            <a:spLocks noChangeShapeType="1"/>
          </p:cNvSpPr>
          <p:nvPr/>
        </p:nvSpPr>
        <p:spPr bwMode="auto">
          <a:xfrm flipH="1">
            <a:off x="1219200" y="1828800"/>
            <a:ext cx="762000" cy="1524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MY" dirty="0"/>
          </a:p>
        </p:txBody>
      </p:sp>
      <p:sp>
        <p:nvSpPr>
          <p:cNvPr id="5128" name="Text Box 9"/>
          <p:cNvSpPr txBox="1">
            <a:spLocks noChangeArrowheads="1"/>
          </p:cNvSpPr>
          <p:nvPr/>
        </p:nvSpPr>
        <p:spPr bwMode="auto">
          <a:xfrm>
            <a:off x="2514600" y="2362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2000" dirty="0">
                <a:solidFill>
                  <a:schemeClr val="accent1"/>
                </a:solidFill>
              </a:rPr>
              <a:t>imports state &amp; predicates</a:t>
            </a:r>
          </a:p>
        </p:txBody>
      </p:sp>
      <p:sp>
        <p:nvSpPr>
          <p:cNvPr id="5129" name="Line 10"/>
          <p:cNvSpPr>
            <a:spLocks noChangeShapeType="1"/>
          </p:cNvSpPr>
          <p:nvPr/>
        </p:nvSpPr>
        <p:spPr bwMode="auto">
          <a:xfrm flipH="1" flipV="1">
            <a:off x="1981200" y="2209800"/>
            <a:ext cx="533400" cy="3048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MY" dirty="0"/>
          </a:p>
        </p:txBody>
      </p:sp>
      <p:sp>
        <p:nvSpPr>
          <p:cNvPr id="5130" name="Text Box 14"/>
          <p:cNvSpPr txBox="1">
            <a:spLocks noChangeArrowheads="1"/>
          </p:cNvSpPr>
          <p:nvPr/>
        </p:nvSpPr>
        <p:spPr bwMode="auto">
          <a:xfrm>
            <a:off x="4495800" y="5791200"/>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pPr>
              <a:spcBef>
                <a:spcPct val="50000"/>
              </a:spcBef>
            </a:pPr>
            <a:r>
              <a:rPr lang="en-US" altLang="en-US" sz="2000" dirty="0">
                <a:solidFill>
                  <a:schemeClr val="accent1"/>
                </a:solidFill>
              </a:rPr>
              <a:t>x</a:t>
            </a:r>
            <a:r>
              <a:rPr lang="en-US" altLang="en-US" sz="2000" dirty="0">
                <a:solidFill>
                  <a:schemeClr val="accent1"/>
                </a:solidFill>
                <a:latin typeface="Arial" charset="0"/>
                <a:cs typeface="Arial" charset="0"/>
              </a:rPr>
              <a:t>′ - value of x </a:t>
            </a:r>
            <a:r>
              <a:rPr lang="en-US" altLang="en-US" sz="2000" u="sng" dirty="0">
                <a:solidFill>
                  <a:schemeClr val="accent1"/>
                </a:solidFill>
                <a:latin typeface="Arial" charset="0"/>
                <a:cs typeface="Arial" charset="0"/>
              </a:rPr>
              <a:t>after</a:t>
            </a:r>
            <a:r>
              <a:rPr lang="en-US" altLang="en-US" sz="2000" dirty="0">
                <a:solidFill>
                  <a:schemeClr val="accent1"/>
                </a:solidFill>
                <a:latin typeface="Arial" charset="0"/>
                <a:cs typeface="Arial" charset="0"/>
              </a:rPr>
              <a:t> operation</a:t>
            </a:r>
          </a:p>
        </p:txBody>
      </p:sp>
      <p:sp>
        <p:nvSpPr>
          <p:cNvPr id="2" name="Slide Number Placeholder 1"/>
          <p:cNvSpPr>
            <a:spLocks noGrp="1"/>
          </p:cNvSpPr>
          <p:nvPr>
            <p:ph type="sldNum" sz="quarter" idx="12"/>
          </p:nvPr>
        </p:nvSpPr>
        <p:spPr/>
        <p:txBody>
          <a:bodyPr/>
          <a:lstStyle/>
          <a:p>
            <a:fld id="{83AFD23C-4B78-4169-855B-DEB36BCAA18E}" type="slidenum">
              <a:rPr lang="en-MY" smtClean="0"/>
              <a:pPr/>
              <a:t>87</a:t>
            </a:fld>
            <a:endParaRPr lang="en-MY" dirty="0"/>
          </a:p>
        </p:txBody>
      </p:sp>
    </p:spTree>
    <p:extLst>
      <p:ext uri="{BB962C8B-B14F-4D97-AF65-F5344CB8AC3E}">
        <p14:creationId xmlns:p14="http://schemas.microsoft.com/office/powerpoint/2010/main" val="3440629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10198" y="990600"/>
            <a:ext cx="7848600" cy="762318"/>
          </a:xfrm>
        </p:spPr>
        <p:txBody>
          <a:bodyPr>
            <a:normAutofit fontScale="90000"/>
          </a:bodyPr>
          <a:lstStyle/>
          <a:p>
            <a:r>
              <a:rPr lang="en-US" altLang="en-US" dirty="0"/>
              <a:t>Example : RUN schema (cont'd)</a:t>
            </a:r>
          </a:p>
        </p:txBody>
      </p:sp>
      <p:sp>
        <p:nvSpPr>
          <p:cNvPr id="6148" name="Rectangle 3"/>
          <p:cNvSpPr>
            <a:spLocks noChangeArrowheads="1"/>
          </p:cNvSpPr>
          <p:nvPr/>
        </p:nvSpPr>
        <p:spPr bwMode="auto">
          <a:xfrm>
            <a:off x="381000" y="1828800"/>
            <a:ext cx="8458200" cy="44196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a:solidFill>
                  <a:schemeClr val="tx1"/>
                </a:solidFill>
                <a:latin typeface="Times"/>
              </a:defRPr>
            </a:lvl1pPr>
            <a:lvl2pPr marL="742950" indent="-285750">
              <a:defRPr sz="1400">
                <a:solidFill>
                  <a:schemeClr val="tx1"/>
                </a:solidFill>
                <a:latin typeface="Times"/>
              </a:defRPr>
            </a:lvl2pPr>
            <a:lvl3pPr marL="1143000" indent="-228600">
              <a:defRPr sz="1400">
                <a:solidFill>
                  <a:schemeClr val="tx1"/>
                </a:solidFill>
                <a:latin typeface="Times"/>
              </a:defRPr>
            </a:lvl3pPr>
            <a:lvl4pPr marL="1600200" indent="-228600">
              <a:defRPr sz="1400">
                <a:solidFill>
                  <a:schemeClr val="tx1"/>
                </a:solidFill>
                <a:latin typeface="Times"/>
              </a:defRPr>
            </a:lvl4pPr>
            <a:lvl5pPr marL="2057400" indent="-228600">
              <a:defRPr sz="1400">
                <a:solidFill>
                  <a:schemeClr val="tx1"/>
                </a:solidFill>
                <a:latin typeface="Times"/>
              </a:defRPr>
            </a:lvl5pPr>
            <a:lvl6pPr marL="2514600" indent="-228600" eaLnBrk="0" fontAlgn="base" hangingPunct="0">
              <a:spcBef>
                <a:spcPct val="0"/>
              </a:spcBef>
              <a:spcAft>
                <a:spcPct val="0"/>
              </a:spcAft>
              <a:defRPr sz="1400">
                <a:solidFill>
                  <a:schemeClr val="tx1"/>
                </a:solidFill>
                <a:latin typeface="Times"/>
              </a:defRPr>
            </a:lvl6pPr>
            <a:lvl7pPr marL="2971800" indent="-228600" eaLnBrk="0" fontAlgn="base" hangingPunct="0">
              <a:spcBef>
                <a:spcPct val="0"/>
              </a:spcBef>
              <a:spcAft>
                <a:spcPct val="0"/>
              </a:spcAft>
              <a:defRPr sz="1400">
                <a:solidFill>
                  <a:schemeClr val="tx1"/>
                </a:solidFill>
                <a:latin typeface="Times"/>
              </a:defRPr>
            </a:lvl7pPr>
            <a:lvl8pPr marL="3429000" indent="-228600" eaLnBrk="0" fontAlgn="base" hangingPunct="0">
              <a:spcBef>
                <a:spcPct val="0"/>
              </a:spcBef>
              <a:spcAft>
                <a:spcPct val="0"/>
              </a:spcAft>
              <a:defRPr sz="1400">
                <a:solidFill>
                  <a:schemeClr val="tx1"/>
                </a:solidFill>
                <a:latin typeface="Times"/>
              </a:defRPr>
            </a:lvl8pPr>
            <a:lvl9pPr marL="3886200" indent="-228600" eaLnBrk="0" fontAlgn="base" hangingPunct="0">
              <a:spcBef>
                <a:spcPct val="0"/>
              </a:spcBef>
              <a:spcAft>
                <a:spcPct val="0"/>
              </a:spcAft>
              <a:defRPr sz="1400">
                <a:solidFill>
                  <a:schemeClr val="tx1"/>
                </a:solidFill>
                <a:latin typeface="Times"/>
              </a:defRPr>
            </a:lvl9pPr>
          </a:lstStyle>
          <a:p>
            <a:endParaRPr lang="en-US" altLang="en-US" dirty="0"/>
          </a:p>
        </p:txBody>
      </p:sp>
      <p:graphicFrame>
        <p:nvGraphicFramePr>
          <p:cNvPr id="6146" name="Object 4"/>
          <p:cNvGraphicFramePr>
            <a:graphicFrameLocks noChangeAspect="1"/>
          </p:cNvGraphicFramePr>
          <p:nvPr/>
        </p:nvGraphicFramePr>
        <p:xfrm>
          <a:off x="531813" y="2138363"/>
          <a:ext cx="7896225" cy="4064000"/>
        </p:xfrm>
        <a:graphic>
          <a:graphicData uri="http://schemas.openxmlformats.org/presentationml/2006/ole">
            <mc:AlternateContent xmlns:mc="http://schemas.openxmlformats.org/markup-compatibility/2006">
              <mc:Choice xmlns:v="urn:schemas-microsoft-com:vml" Requires="v">
                <p:oleObj spid="_x0000_s26670" name="Document" r:id="rId3" imgW="5488549" imgH="2825368" progId="Word.Document.8">
                  <p:embed/>
                </p:oleObj>
              </mc:Choice>
              <mc:Fallback>
                <p:oleObj name="Document" r:id="rId3" imgW="5488549" imgH="2825368" progId="Word.Document.8">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3" y="2138363"/>
                        <a:ext cx="7896225"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83AFD23C-4B78-4169-855B-DEB36BCAA18E}" type="slidenum">
              <a:rPr lang="en-MY" smtClean="0"/>
              <a:pPr/>
              <a:t>88</a:t>
            </a:fld>
            <a:endParaRPr lang="en-MY" dirty="0"/>
          </a:p>
        </p:txBody>
      </p:sp>
      <p:sp>
        <p:nvSpPr>
          <p:cNvPr id="7" name="Title 1"/>
          <p:cNvSpPr txBox="1">
            <a:spLocks/>
          </p:cNvSpPr>
          <p:nvPr/>
        </p:nvSpPr>
        <p:spPr>
          <a:xfrm>
            <a:off x="4953000" y="6248400"/>
            <a:ext cx="1981200" cy="381318"/>
          </a:xfrm>
          <a:prstGeom prst="rect">
            <a:avLst/>
          </a:prstGeom>
        </p:spPr>
        <p:txBody>
          <a:bodyPr vert="horz" lIns="91440" tIns="45720" rIns="91440" bIns="45720" rtlCol="0" anchor="b">
            <a:normAutofit fontScale="60000" lnSpcReduction="2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endParaRPr lang="en-MY" dirty="0"/>
          </a:p>
        </p:txBody>
      </p:sp>
      <p:sp>
        <p:nvSpPr>
          <p:cNvPr id="3" name="Content Placeholder 2"/>
          <p:cNvSpPr>
            <a:spLocks noGrp="1"/>
          </p:cNvSpPr>
          <p:nvPr>
            <p:ph idx="1"/>
          </p:nvPr>
        </p:nvSpPr>
        <p:spPr/>
        <p:txBody>
          <a:bodyPr/>
          <a:lstStyle/>
          <a:p>
            <a:endParaRPr lang="en-MY" dirty="0"/>
          </a:p>
        </p:txBody>
      </p:sp>
    </p:spTree>
    <p:extLst>
      <p:ext uri="{BB962C8B-B14F-4D97-AF65-F5344CB8AC3E}">
        <p14:creationId xmlns:p14="http://schemas.microsoft.com/office/powerpoint/2010/main" val="25599949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0599" y="317500"/>
            <a:ext cx="7967663" cy="762000"/>
          </a:xfrm>
          <a:noFill/>
        </p:spPr>
        <p:txBody>
          <a:bodyPr>
            <a:noAutofit/>
          </a:bodyPr>
          <a:lstStyle/>
          <a:p>
            <a:pPr>
              <a:lnSpc>
                <a:spcPct val="110000"/>
              </a:lnSpc>
            </a:pPr>
            <a:r>
              <a:rPr kumimoji="0" lang="en-US" altLang="en-US" sz="3200" dirty="0"/>
              <a:t>Requirements specification &amp; documentation: outline</a:t>
            </a:r>
          </a:p>
        </p:txBody>
      </p:sp>
      <p:sp>
        <p:nvSpPr>
          <p:cNvPr id="27651" name="Rectangle 3"/>
          <p:cNvSpPr>
            <a:spLocks noGrp="1" noChangeArrowheads="1"/>
          </p:cNvSpPr>
          <p:nvPr>
            <p:ph idx="1"/>
          </p:nvPr>
        </p:nvSpPr>
        <p:spPr>
          <a:xfrm>
            <a:off x="214313" y="957263"/>
            <a:ext cx="8812212" cy="5900737"/>
          </a:xfrm>
          <a:noFill/>
        </p:spPr>
        <p:txBody>
          <a:bodyPr>
            <a:normAutofit/>
          </a:bodyPr>
          <a:lstStyle/>
          <a:p>
            <a:pPr>
              <a:spcBef>
                <a:spcPts val="300"/>
              </a:spcBef>
            </a:pPr>
            <a:r>
              <a:rPr kumimoji="0" lang="en-US" altLang="en-US" dirty="0"/>
              <a:t>Types of Specification </a:t>
            </a:r>
          </a:p>
          <a:p>
            <a:pPr>
              <a:spcBef>
                <a:spcPts val="300"/>
              </a:spcBef>
            </a:pPr>
            <a:r>
              <a:rPr lang="en-US" altLang="en-US" dirty="0"/>
              <a:t>Notation for Requirements Specification </a:t>
            </a:r>
          </a:p>
          <a:p>
            <a:pPr>
              <a:spcBef>
                <a:spcPts val="300"/>
              </a:spcBef>
            </a:pPr>
            <a:r>
              <a:rPr lang="en-US" altLang="en-US" dirty="0"/>
              <a:t>	Free documentation in unrestricted natural language </a:t>
            </a:r>
          </a:p>
          <a:p>
            <a:pPr>
              <a:lnSpc>
                <a:spcPct val="130000"/>
              </a:lnSpc>
              <a:spcBef>
                <a:spcPts val="300"/>
              </a:spcBef>
            </a:pPr>
            <a:r>
              <a:rPr lang="en-US" altLang="en-US" dirty="0"/>
              <a:t>	Disciplined documentation in structured natural language</a:t>
            </a:r>
          </a:p>
          <a:p>
            <a:pPr lvl="3">
              <a:spcBef>
                <a:spcPts val="200"/>
              </a:spcBef>
            </a:pPr>
            <a:r>
              <a:rPr lang="en-US" altLang="en-US" dirty="0"/>
              <a:t>Local rules on writing statements</a:t>
            </a:r>
          </a:p>
          <a:p>
            <a:pPr lvl="3">
              <a:spcBef>
                <a:spcPts val="200"/>
              </a:spcBef>
            </a:pPr>
            <a:r>
              <a:rPr lang="en-US" altLang="en-US" dirty="0"/>
              <a:t>Global rules on organizing the Requirements Document</a:t>
            </a:r>
          </a:p>
          <a:p>
            <a:pPr>
              <a:lnSpc>
                <a:spcPct val="130000"/>
              </a:lnSpc>
              <a:spcBef>
                <a:spcPts val="300"/>
              </a:spcBef>
            </a:pPr>
            <a:r>
              <a:rPr lang="en-US" altLang="en-US" dirty="0"/>
              <a:t>	</a:t>
            </a:r>
            <a:r>
              <a:rPr lang="en-US" altLang="en-US" b="0" dirty="0"/>
              <a:t>Use of Diagrammatic Notations</a:t>
            </a:r>
          </a:p>
          <a:p>
            <a:pPr>
              <a:lnSpc>
                <a:spcPct val="130000"/>
              </a:lnSpc>
              <a:spcBef>
                <a:spcPts val="300"/>
              </a:spcBef>
            </a:pPr>
            <a:r>
              <a:rPr lang="en-US" altLang="en-US" dirty="0"/>
              <a:t>	Formal Specification </a:t>
            </a:r>
          </a:p>
          <a:p>
            <a:pPr lvl="3">
              <a:spcBef>
                <a:spcPts val="200"/>
              </a:spcBef>
            </a:pPr>
            <a:r>
              <a:rPr lang="en-US" altLang="en-US" dirty="0"/>
              <a:t>Algebraic approach </a:t>
            </a:r>
          </a:p>
          <a:p>
            <a:pPr lvl="3">
              <a:spcBef>
                <a:spcPts val="200"/>
              </a:spcBef>
            </a:pPr>
            <a:r>
              <a:rPr lang="en-US" altLang="en-US" dirty="0"/>
              <a:t>Model-based approach  </a:t>
            </a:r>
          </a:p>
          <a:p>
            <a:pPr>
              <a:spcBef>
                <a:spcPts val="300"/>
              </a:spcBef>
            </a:pPr>
            <a:r>
              <a:rPr lang="en-US" altLang="en-US" b="0" dirty="0">
                <a:solidFill>
                  <a:srgbClr val="FF0000"/>
                </a:solidFill>
                <a:effectLst>
                  <a:outerShdw blurRad="38100" dist="38100" dir="2700000" algn="tl">
                    <a:srgbClr val="000000">
                      <a:alpha val="43137"/>
                    </a:srgbClr>
                  </a:outerShdw>
                </a:effectLst>
              </a:rPr>
              <a:t>Beyond Functional Requirements</a:t>
            </a:r>
          </a:p>
          <a:p>
            <a:pPr lvl="3">
              <a:spcBef>
                <a:spcPts val="200"/>
              </a:spcBef>
            </a:pPr>
            <a:r>
              <a:rPr lang="en-US" altLang="en-US" dirty="0">
                <a:solidFill>
                  <a:srgbClr val="FF0000"/>
                </a:solidFill>
                <a:effectLst>
                  <a:outerShdw blurRad="38100" dist="38100" dir="2700000" algn="tl">
                    <a:srgbClr val="000000">
                      <a:alpha val="43137"/>
                    </a:srgbClr>
                  </a:outerShdw>
                </a:effectLst>
              </a:rPr>
              <a:t>Specifying quality requirements </a:t>
            </a:r>
          </a:p>
          <a:p>
            <a:pPr lvl="3">
              <a:spcBef>
                <a:spcPts val="200"/>
              </a:spcBef>
            </a:pPr>
            <a:r>
              <a:rPr lang="en-US" altLang="en-US" dirty="0">
                <a:solidFill>
                  <a:srgbClr val="FF0000"/>
                </a:solidFill>
                <a:effectLst>
                  <a:outerShdw blurRad="38100" dist="38100" dir="2700000" algn="tl">
                    <a:srgbClr val="000000">
                      <a:alpha val="43137"/>
                    </a:srgbClr>
                  </a:outerShdw>
                </a:effectLst>
              </a:rPr>
              <a:t>Quality attributes trade-off 	</a:t>
            </a:r>
          </a:p>
          <a:p>
            <a:pPr>
              <a:spcBef>
                <a:spcPts val="300"/>
              </a:spcBef>
            </a:pPr>
            <a:r>
              <a:rPr lang="en-US" altLang="en-US" dirty="0"/>
              <a:t>Guidelines for Writing Excellent Requirements  </a:t>
            </a:r>
          </a:p>
          <a:p>
            <a:pPr marL="274320" lvl="1" indent="0">
              <a:spcBef>
                <a:spcPts val="200"/>
              </a:spcBef>
              <a:buNone/>
            </a:pPr>
            <a:endParaRPr kumimoji="0" lang="en-US" altLang="en-US" sz="2000" dirty="0"/>
          </a:p>
        </p:txBody>
      </p:sp>
      <p:pic>
        <p:nvPicPr>
          <p:cNvPr id="2765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71438"/>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5" name="Oval 17"/>
          <p:cNvSpPr>
            <a:spLocks noChangeArrowheads="1"/>
          </p:cNvSpPr>
          <p:nvPr/>
        </p:nvSpPr>
        <p:spPr bwMode="auto">
          <a:xfrm>
            <a:off x="34636" y="4927383"/>
            <a:ext cx="6289964" cy="116861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5114" y="5410200"/>
            <a:ext cx="898525"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89</a:t>
            </a:fld>
            <a:endParaRPr lang="en-MY"/>
          </a:p>
        </p:txBody>
      </p:sp>
    </p:spTree>
    <p:extLst>
      <p:ext uri="{BB962C8B-B14F-4D97-AF65-F5344CB8AC3E}">
        <p14:creationId xmlns:p14="http://schemas.microsoft.com/office/powerpoint/2010/main" val="74326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609600"/>
            <a:ext cx="7620000" cy="914718"/>
          </a:xfrm>
        </p:spPr>
        <p:txBody>
          <a:bodyPr>
            <a:noAutofit/>
          </a:bodyPr>
          <a:lstStyle/>
          <a:p>
            <a:pPr eaLnBrk="1" fontAlgn="auto" hangingPunct="1">
              <a:spcAft>
                <a:spcPts val="0"/>
              </a:spcAft>
              <a:defRPr/>
            </a:pPr>
            <a:r>
              <a:rPr lang="en-US" sz="3000" dirty="0"/>
              <a:t>Readers of different types of specifications</a:t>
            </a:r>
          </a:p>
        </p:txBody>
      </p:sp>
      <p:sp>
        <p:nvSpPr>
          <p:cNvPr id="143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8F3962-4F45-4A64-A9BB-8E4EA6670715}" type="slidenum">
              <a:rPr lang="en-US" altLang="en-US" smtClean="0">
                <a:solidFill>
                  <a:srgbClr val="045C75"/>
                </a:solidFill>
              </a:rPr>
              <a:pPr eaLnBrk="1" hangingPunct="1"/>
              <a:t>9</a:t>
            </a:fld>
            <a:endParaRPr lang="en-US" altLang="en-US">
              <a:solidFill>
                <a:srgbClr val="045C75"/>
              </a:solidFill>
            </a:endParaRPr>
          </a:p>
        </p:txBody>
      </p:sp>
      <p:sp>
        <p:nvSpPr>
          <p:cNvPr id="14341" name="Text Box 4"/>
          <p:cNvSpPr txBox="1">
            <a:spLocks noChangeArrowheads="1"/>
          </p:cNvSpPr>
          <p:nvPr/>
        </p:nvSpPr>
        <p:spPr bwMode="auto">
          <a:xfrm>
            <a:off x="838200" y="1828800"/>
            <a:ext cx="3124200" cy="466725"/>
          </a:xfrm>
          <a:prstGeom prst="rect">
            <a:avLst/>
          </a:prstGeom>
          <a:solidFill>
            <a:srgbClr val="00FFFF"/>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2400" b="1" dirty="0">
                <a:latin typeface="Times New Roman" pitchFamily="18" charset="0"/>
              </a:rPr>
              <a:t>User Requirements </a:t>
            </a:r>
          </a:p>
        </p:txBody>
      </p:sp>
      <p:sp>
        <p:nvSpPr>
          <p:cNvPr id="90118" name="Text Box 6"/>
          <p:cNvSpPr txBox="1">
            <a:spLocks noChangeArrowheads="1"/>
          </p:cNvSpPr>
          <p:nvPr/>
        </p:nvSpPr>
        <p:spPr bwMode="auto">
          <a:xfrm>
            <a:off x="1219200" y="2886507"/>
            <a:ext cx="2743200" cy="2585323"/>
          </a:xfrm>
          <a:prstGeom prst="rect">
            <a:avLst/>
          </a:prstGeom>
          <a:solidFill>
            <a:srgbClr val="99CCFF"/>
          </a:solidFill>
          <a:ln w="9525">
            <a:solidFill>
              <a:schemeClr val="tx1"/>
            </a:solidFill>
            <a:miter lim="800000"/>
            <a:headEnd/>
            <a:tailEnd/>
          </a:ln>
        </p:spPr>
        <p:txBody>
          <a:bodyPr wrap="square" t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sz="2400" dirty="0">
                <a:latin typeface="Times New Roman" pitchFamily="18" charset="0"/>
              </a:rPr>
              <a:t>Client managers </a:t>
            </a:r>
          </a:p>
          <a:p>
            <a:pPr eaLnBrk="1" hangingPunct="1">
              <a:spcBef>
                <a:spcPct val="50000"/>
              </a:spcBef>
            </a:pPr>
            <a:r>
              <a:rPr lang="en-US" altLang="en-US" sz="2400" dirty="0">
                <a:latin typeface="Times New Roman" pitchFamily="18" charset="0"/>
              </a:rPr>
              <a:t>System end-user</a:t>
            </a:r>
          </a:p>
          <a:p>
            <a:pPr eaLnBrk="1" hangingPunct="1">
              <a:spcBef>
                <a:spcPct val="50000"/>
              </a:spcBef>
            </a:pPr>
            <a:r>
              <a:rPr lang="en-US" altLang="en-US" sz="2400" dirty="0">
                <a:latin typeface="Times New Roman" pitchFamily="18" charset="0"/>
              </a:rPr>
              <a:t>Client engineers</a:t>
            </a:r>
          </a:p>
          <a:p>
            <a:pPr eaLnBrk="1" hangingPunct="1">
              <a:spcBef>
                <a:spcPct val="50000"/>
              </a:spcBef>
            </a:pPr>
            <a:r>
              <a:rPr lang="en-US" altLang="en-US" sz="2400" dirty="0">
                <a:latin typeface="Times New Roman" pitchFamily="18" charset="0"/>
              </a:rPr>
              <a:t>Contractor managers</a:t>
            </a:r>
          </a:p>
          <a:p>
            <a:pPr eaLnBrk="1" hangingPunct="1">
              <a:spcBef>
                <a:spcPct val="50000"/>
              </a:spcBef>
            </a:pPr>
            <a:r>
              <a:rPr lang="en-US" altLang="en-US" sz="2400" dirty="0">
                <a:latin typeface="Times New Roman" pitchFamily="18" charset="0"/>
              </a:rPr>
              <a:t>System architects </a:t>
            </a:r>
          </a:p>
        </p:txBody>
      </p:sp>
      <p:sp>
        <p:nvSpPr>
          <p:cNvPr id="14343" name="Text Box 7"/>
          <p:cNvSpPr txBox="1">
            <a:spLocks noChangeArrowheads="1"/>
          </p:cNvSpPr>
          <p:nvPr/>
        </p:nvSpPr>
        <p:spPr bwMode="auto">
          <a:xfrm>
            <a:off x="5181600" y="1814945"/>
            <a:ext cx="3276600" cy="466725"/>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2400" b="1" dirty="0">
                <a:latin typeface="Times New Roman" pitchFamily="18" charset="0"/>
              </a:rPr>
              <a:t>System Requirements </a:t>
            </a:r>
          </a:p>
        </p:txBody>
      </p:sp>
      <p:sp>
        <p:nvSpPr>
          <p:cNvPr id="90120" name="Text Box 8"/>
          <p:cNvSpPr txBox="1">
            <a:spLocks noChangeArrowheads="1"/>
          </p:cNvSpPr>
          <p:nvPr/>
        </p:nvSpPr>
        <p:spPr bwMode="auto">
          <a:xfrm>
            <a:off x="5486400" y="2849706"/>
            <a:ext cx="2819400" cy="2017713"/>
          </a:xfrm>
          <a:prstGeom prst="rect">
            <a:avLst/>
          </a:prstGeom>
          <a:solidFill>
            <a:srgbClr val="FFCC00"/>
          </a:solidFill>
          <a:ln w="9525">
            <a:solidFill>
              <a:schemeClr val="tx1"/>
            </a:solidFill>
            <a:miter lim="800000"/>
            <a:headEnd/>
            <a:tailEnd/>
          </a:ln>
        </p:spPr>
        <p:txBody>
          <a:bodyPr t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sz="2400" dirty="0">
                <a:latin typeface="Times New Roman" pitchFamily="18" charset="0"/>
              </a:rPr>
              <a:t>System end-user</a:t>
            </a:r>
          </a:p>
          <a:p>
            <a:pPr eaLnBrk="1" hangingPunct="1">
              <a:spcBef>
                <a:spcPct val="50000"/>
              </a:spcBef>
            </a:pPr>
            <a:r>
              <a:rPr lang="en-US" altLang="en-US" sz="2400" dirty="0">
                <a:latin typeface="Times New Roman" pitchFamily="18" charset="0"/>
              </a:rPr>
              <a:t>Client engineers</a:t>
            </a:r>
          </a:p>
          <a:p>
            <a:pPr eaLnBrk="1" hangingPunct="1">
              <a:spcBef>
                <a:spcPct val="50000"/>
              </a:spcBef>
            </a:pPr>
            <a:r>
              <a:rPr lang="en-US" altLang="en-US" sz="2400" dirty="0">
                <a:latin typeface="Times New Roman" pitchFamily="18" charset="0"/>
              </a:rPr>
              <a:t>System architects</a:t>
            </a:r>
          </a:p>
          <a:p>
            <a:pPr eaLnBrk="1" hangingPunct="1">
              <a:spcBef>
                <a:spcPct val="50000"/>
              </a:spcBef>
            </a:pPr>
            <a:r>
              <a:rPr lang="en-US" altLang="en-US" sz="2400" dirty="0">
                <a:latin typeface="Times New Roman" pitchFamily="18" charset="0"/>
              </a:rPr>
              <a:t>Software developers  </a:t>
            </a:r>
          </a:p>
        </p:txBody>
      </p:sp>
      <p:sp>
        <p:nvSpPr>
          <p:cNvPr id="14345" name="AutoShape 9"/>
          <p:cNvSpPr>
            <a:spLocks noChangeArrowheads="1"/>
          </p:cNvSpPr>
          <p:nvPr/>
        </p:nvSpPr>
        <p:spPr bwMode="auto">
          <a:xfrm>
            <a:off x="2171700" y="2353107"/>
            <a:ext cx="381000" cy="533400"/>
          </a:xfrm>
          <a:prstGeom prst="downArrow">
            <a:avLst>
              <a:gd name="adj1" fmla="val 50000"/>
              <a:gd name="adj2" fmla="val 3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sp>
        <p:nvSpPr>
          <p:cNvPr id="14346" name="AutoShape 10"/>
          <p:cNvSpPr>
            <a:spLocks noChangeArrowheads="1"/>
          </p:cNvSpPr>
          <p:nvPr/>
        </p:nvSpPr>
        <p:spPr bwMode="auto">
          <a:xfrm>
            <a:off x="6629400" y="2281670"/>
            <a:ext cx="381000" cy="533400"/>
          </a:xfrm>
          <a:prstGeom prst="downArrow">
            <a:avLst>
              <a:gd name="adj1" fmla="val 50000"/>
              <a:gd name="adj2" fmla="val 3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spTree>
    <p:extLst>
      <p:ext uri="{BB962C8B-B14F-4D97-AF65-F5344CB8AC3E}">
        <p14:creationId xmlns:p14="http://schemas.microsoft.com/office/powerpoint/2010/main" val="857073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 calcmode="lin" valueType="num">
                                      <p:cBhvr>
                                        <p:cTn id="7" dur="2000" fill="hold"/>
                                        <p:tgtEl>
                                          <p:spTgt spid="90118"/>
                                        </p:tgtEl>
                                        <p:attrNameLst>
                                          <p:attrName>ppt_w</p:attrName>
                                        </p:attrNameLst>
                                      </p:cBhvr>
                                      <p:tavLst>
                                        <p:tav tm="0">
                                          <p:val>
                                            <p:fltVal val="0"/>
                                          </p:val>
                                        </p:tav>
                                        <p:tav tm="100000">
                                          <p:val>
                                            <p:strVal val="#ppt_w"/>
                                          </p:val>
                                        </p:tav>
                                      </p:tavLst>
                                    </p:anim>
                                    <p:anim calcmode="lin" valueType="num">
                                      <p:cBhvr>
                                        <p:cTn id="8" dur="2000" fill="hold"/>
                                        <p:tgtEl>
                                          <p:spTgt spid="90118"/>
                                        </p:tgtEl>
                                        <p:attrNameLst>
                                          <p:attrName>ppt_h</p:attrName>
                                        </p:attrNameLst>
                                      </p:cBhvr>
                                      <p:tavLst>
                                        <p:tav tm="0">
                                          <p:val>
                                            <p:fltVal val="0"/>
                                          </p:val>
                                        </p:tav>
                                        <p:tav tm="100000">
                                          <p:val>
                                            <p:strVal val="#ppt_h"/>
                                          </p:val>
                                        </p:tav>
                                      </p:tavLst>
                                    </p:anim>
                                    <p:anim calcmode="lin" valueType="num">
                                      <p:cBhvr>
                                        <p:cTn id="9" dur="2000" fill="hold"/>
                                        <p:tgtEl>
                                          <p:spTgt spid="90118"/>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901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90120"/>
                                        </p:tgtEl>
                                        <p:attrNameLst>
                                          <p:attrName>style.visibility</p:attrName>
                                        </p:attrNameLst>
                                      </p:cBhvr>
                                      <p:to>
                                        <p:strVal val="visible"/>
                                      </p:to>
                                    </p:set>
                                    <p:anim calcmode="lin" valueType="num">
                                      <p:cBhvr>
                                        <p:cTn id="15" dur="2000" fill="hold"/>
                                        <p:tgtEl>
                                          <p:spTgt spid="90120"/>
                                        </p:tgtEl>
                                        <p:attrNameLst>
                                          <p:attrName>ppt_w</p:attrName>
                                        </p:attrNameLst>
                                      </p:cBhvr>
                                      <p:tavLst>
                                        <p:tav tm="0">
                                          <p:val>
                                            <p:fltVal val="0"/>
                                          </p:val>
                                        </p:tav>
                                        <p:tav tm="100000">
                                          <p:val>
                                            <p:strVal val="#ppt_w"/>
                                          </p:val>
                                        </p:tav>
                                      </p:tavLst>
                                    </p:anim>
                                    <p:anim calcmode="lin" valueType="num">
                                      <p:cBhvr>
                                        <p:cTn id="16" dur="2000" fill="hold"/>
                                        <p:tgtEl>
                                          <p:spTgt spid="90120"/>
                                        </p:tgtEl>
                                        <p:attrNameLst>
                                          <p:attrName>ppt_h</p:attrName>
                                        </p:attrNameLst>
                                      </p:cBhvr>
                                      <p:tavLst>
                                        <p:tav tm="0">
                                          <p:val>
                                            <p:fltVal val="0"/>
                                          </p:val>
                                        </p:tav>
                                        <p:tav tm="100000">
                                          <p:val>
                                            <p:strVal val="#ppt_h"/>
                                          </p:val>
                                        </p:tav>
                                      </p:tavLst>
                                    </p:anim>
                                    <p:anim calcmode="lin" valueType="num">
                                      <p:cBhvr>
                                        <p:cTn id="17" dur="2000" fill="hold"/>
                                        <p:tgtEl>
                                          <p:spTgt spid="90120"/>
                                        </p:tgtEl>
                                        <p:attrNameLst>
                                          <p:attrName>ppt_x</p:attrName>
                                        </p:attrNameLst>
                                      </p:cBhvr>
                                      <p:tavLst>
                                        <p:tav tm="0" fmla="#ppt_x+(cos(-2*pi*(1-$))*-#ppt_x-sin(-2*pi*(1-$))*(1-#ppt_y))*(1-$)">
                                          <p:val>
                                            <p:fltVal val="0"/>
                                          </p:val>
                                        </p:tav>
                                        <p:tav tm="100000">
                                          <p:val>
                                            <p:fltVal val="1"/>
                                          </p:val>
                                        </p:tav>
                                      </p:tavLst>
                                    </p:anim>
                                    <p:anim calcmode="lin" valueType="num">
                                      <p:cBhvr>
                                        <p:cTn id="18" dur="2000" fill="hold"/>
                                        <p:tgtEl>
                                          <p:spTgt spid="9012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nimBg="1"/>
      <p:bldP spid="9012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855" y="1143000"/>
            <a:ext cx="8229600" cy="5715000"/>
          </a:xfrm>
        </p:spPr>
        <p:txBody>
          <a:bodyPr>
            <a:noAutofit/>
          </a:bodyPr>
          <a:lstStyle/>
          <a:p>
            <a:pPr marL="342900" indent="-342900">
              <a:buFont typeface="Wingdings" panose="05000000000000000000" pitchFamily="2" charset="2"/>
              <a:buChar char="Ø"/>
            </a:pPr>
            <a:r>
              <a:rPr lang="en-US" sz="2200" dirty="0"/>
              <a:t>Specifying quality requirements are important in a good RD   </a:t>
            </a:r>
            <a:endParaRPr lang="en-MY" sz="2200" dirty="0"/>
          </a:p>
          <a:p>
            <a:pPr marL="342900" indent="-342900">
              <a:buFont typeface="Wingdings" panose="05000000000000000000" pitchFamily="2" charset="2"/>
              <a:buChar char="Ø"/>
            </a:pPr>
            <a:r>
              <a:rPr lang="en-MY" sz="2200" dirty="0"/>
              <a:t>Some samples quality requirements: </a:t>
            </a:r>
            <a:r>
              <a:rPr lang="en-MY" sz="2200" b="0" dirty="0"/>
              <a:t>	</a:t>
            </a:r>
          </a:p>
          <a:p>
            <a:r>
              <a:rPr lang="en-MY" sz="2200" u="sng" dirty="0">
                <a:solidFill>
                  <a:srgbClr val="FF00FF"/>
                </a:solidFill>
                <a:effectLst>
                  <a:outerShdw blurRad="38100" dist="38100" dir="2700000" algn="tl">
                    <a:srgbClr val="000000">
                      <a:alpha val="43137"/>
                    </a:srgbClr>
                  </a:outerShdw>
                </a:effectLst>
              </a:rPr>
              <a:t>Availability </a:t>
            </a:r>
          </a:p>
          <a:p>
            <a:r>
              <a:rPr lang="en-MY" sz="1800" b="0" i="1" dirty="0"/>
              <a:t>AVL-1. The system shall be at least 95 percent available on weekdays between 6:00 A.M. and midnight Eastern Time, and at least 99 percent available on weekdays between 3:00 P.M. and 5:00 P.M. Eastern Time.</a:t>
            </a:r>
            <a:endParaRPr lang="en-MY" sz="1800" b="0" dirty="0"/>
          </a:p>
          <a:p>
            <a:r>
              <a:rPr lang="en-MY" sz="2200" u="sng" dirty="0">
                <a:solidFill>
                  <a:srgbClr val="FF00FF"/>
                </a:solidFill>
                <a:effectLst>
                  <a:outerShdw blurRad="38100" dist="38100" dir="2700000" algn="tl">
                    <a:srgbClr val="000000">
                      <a:alpha val="43137"/>
                    </a:srgbClr>
                  </a:outerShdw>
                </a:effectLst>
              </a:rPr>
              <a:t>Integrity</a:t>
            </a:r>
          </a:p>
          <a:p>
            <a:r>
              <a:rPr lang="en-MY" sz="1800" b="0" i="1" dirty="0"/>
              <a:t>INT-3. The Chemical Tracking System shall confirm that an encoded chemical structure imported from third-party structure-drawing tools represents a valid chemical structure.</a:t>
            </a:r>
            <a:endParaRPr lang="en-MY" sz="1800" b="0" dirty="0"/>
          </a:p>
          <a:p>
            <a:r>
              <a:rPr lang="en-MY" sz="2200" u="sng" dirty="0">
                <a:solidFill>
                  <a:srgbClr val="FF00FF"/>
                </a:solidFill>
                <a:effectLst>
                  <a:outerShdw blurRad="38100" dist="38100" dir="2700000" algn="tl">
                    <a:srgbClr val="000000">
                      <a:alpha val="43137"/>
                    </a:srgbClr>
                  </a:outerShdw>
                </a:effectLst>
              </a:rPr>
              <a:t>Interoperability</a:t>
            </a:r>
          </a:p>
          <a:p>
            <a:r>
              <a:rPr lang="en-MY" sz="1800" b="0" i="1" dirty="0"/>
              <a:t>IOP-1. The Chemical Tracking System shall be able to import any valid chemical structure from the </a:t>
            </a:r>
            <a:r>
              <a:rPr lang="en-MY" sz="1800" b="0" i="1" dirty="0" err="1"/>
              <a:t>ChemDraw</a:t>
            </a:r>
            <a:r>
              <a:rPr lang="en-MY" sz="1800" b="0" i="1" dirty="0"/>
              <a:t> (version 13.0 or earlier) and </a:t>
            </a:r>
            <a:r>
              <a:rPr lang="en-MY" sz="1800" b="0" i="1" dirty="0" err="1"/>
              <a:t>MarvinSketch</a:t>
            </a:r>
            <a:r>
              <a:rPr lang="en-MY" sz="1800" b="0" i="1" dirty="0"/>
              <a:t> (version 5.0 or earlier) tools.</a:t>
            </a:r>
            <a:endParaRPr lang="en-MY" sz="1800" b="0" dirty="0"/>
          </a:p>
          <a:p>
            <a:endParaRPr lang="en-MY" sz="1600" b="0" dirty="0"/>
          </a:p>
          <a:p>
            <a:pPr marL="342900" indent="-342900">
              <a:buFont typeface="Wingdings" panose="05000000000000000000" pitchFamily="2" charset="2"/>
              <a:buChar char="Ø"/>
            </a:pPr>
            <a:endParaRPr lang="en-MY" sz="1600" dirty="0"/>
          </a:p>
        </p:txBody>
      </p:sp>
      <p:sp>
        <p:nvSpPr>
          <p:cNvPr id="4" name="Slide Number Placeholder 3"/>
          <p:cNvSpPr>
            <a:spLocks noGrp="1"/>
          </p:cNvSpPr>
          <p:nvPr>
            <p:ph type="sldNum" sz="quarter" idx="12"/>
          </p:nvPr>
        </p:nvSpPr>
        <p:spPr/>
        <p:txBody>
          <a:bodyPr/>
          <a:lstStyle/>
          <a:p>
            <a:fld id="{83AFD23C-4B78-4169-855B-DEB36BCAA18E}" type="slidenum">
              <a:rPr lang="en-MY" smtClean="0"/>
              <a:pPr/>
              <a:t>90</a:t>
            </a:fld>
            <a:endParaRPr lang="en-MY" dirty="0"/>
          </a:p>
        </p:txBody>
      </p:sp>
      <p:sp>
        <p:nvSpPr>
          <p:cNvPr id="6" name="Title 1"/>
          <p:cNvSpPr txBox="1">
            <a:spLocks/>
          </p:cNvSpPr>
          <p:nvPr/>
        </p:nvSpPr>
        <p:spPr>
          <a:xfrm>
            <a:off x="381000" y="152400"/>
            <a:ext cx="8534400" cy="1295400"/>
          </a:xfrm>
          <a:prstGeom prst="rect">
            <a:avLst/>
          </a:prstGeom>
        </p:spPr>
        <p:txBody>
          <a:bodyPr vert="horz" lIns="91440" tIns="45720" rIns="91440" bIns="45720" rtlCol="0" anchor="b">
            <a:normAutofit fontScale="52500" lnSpcReduction="2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sz="7100" dirty="0"/>
              <a:t>Specifying Quality requirements</a:t>
            </a:r>
            <a:br>
              <a:rPr lang="en-US" dirty="0"/>
            </a:br>
            <a:endParaRPr lang="en-MY" dirty="0"/>
          </a:p>
        </p:txBody>
      </p:sp>
    </p:spTree>
    <p:extLst>
      <p:ext uri="{BB962C8B-B14F-4D97-AF65-F5344CB8AC3E}">
        <p14:creationId xmlns:p14="http://schemas.microsoft.com/office/powerpoint/2010/main" val="17625478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7924800" cy="5638800"/>
          </a:xfrm>
        </p:spPr>
        <p:txBody>
          <a:bodyPr>
            <a:noAutofit/>
          </a:bodyPr>
          <a:lstStyle/>
          <a:p>
            <a:pPr marL="342900" indent="-342900">
              <a:buFont typeface="Wingdings" panose="05000000000000000000" pitchFamily="2" charset="2"/>
              <a:buChar char="Ø"/>
            </a:pPr>
            <a:r>
              <a:rPr lang="en-MY" sz="2200" dirty="0"/>
              <a:t>Some samples quality requirements: </a:t>
            </a:r>
            <a:r>
              <a:rPr lang="en-MY" sz="2200" b="0" dirty="0"/>
              <a:t>	</a:t>
            </a:r>
          </a:p>
          <a:p>
            <a:r>
              <a:rPr lang="en-MY" sz="2200" u="sng" dirty="0">
                <a:solidFill>
                  <a:srgbClr val="FF00FF"/>
                </a:solidFill>
                <a:effectLst>
                  <a:outerShdw blurRad="38100" dist="38100" dir="2700000" algn="tl">
                    <a:srgbClr val="000000">
                      <a:alpha val="43137"/>
                    </a:srgbClr>
                  </a:outerShdw>
                </a:effectLst>
              </a:rPr>
              <a:t>Performance</a:t>
            </a:r>
          </a:p>
          <a:p>
            <a:r>
              <a:rPr lang="en-MY" sz="1800" b="0" i="1" dirty="0"/>
              <a:t>PER-1. Authorization of an ATM withdrawal request shall take no more than 2.0 seconds.</a:t>
            </a:r>
            <a:endParaRPr lang="en-MY" sz="1800" b="0" dirty="0"/>
          </a:p>
          <a:p>
            <a:r>
              <a:rPr lang="en-MY" sz="2200" u="sng" dirty="0">
                <a:solidFill>
                  <a:srgbClr val="FF00FF"/>
                </a:solidFill>
                <a:effectLst>
                  <a:outerShdw blurRad="38100" dist="38100" dir="2700000" algn="tl">
                    <a:srgbClr val="000000">
                      <a:alpha val="43137"/>
                    </a:srgbClr>
                  </a:outerShdw>
                </a:effectLst>
              </a:rPr>
              <a:t>Security</a:t>
            </a:r>
          </a:p>
          <a:p>
            <a:r>
              <a:rPr lang="en-MY" sz="1800" b="0" i="1" dirty="0"/>
              <a:t>SEC-1. The system shall lock a user’s account after four consecutive unsuccessful logon attempts within a period of five minutes.</a:t>
            </a:r>
            <a:endParaRPr lang="en-MY" sz="1800" b="0" dirty="0"/>
          </a:p>
          <a:p>
            <a:r>
              <a:rPr lang="en-MY" sz="2200" u="sng" dirty="0">
                <a:solidFill>
                  <a:srgbClr val="FF00FF"/>
                </a:solidFill>
                <a:effectLst>
                  <a:outerShdw blurRad="38100" dist="38100" dir="2700000" algn="tl">
                    <a:srgbClr val="000000">
                      <a:alpha val="43137"/>
                    </a:srgbClr>
                  </a:outerShdw>
                </a:effectLst>
              </a:rPr>
              <a:t>Reliability</a:t>
            </a:r>
          </a:p>
          <a:p>
            <a:r>
              <a:rPr lang="en-MY" sz="1800" b="0" i="1" dirty="0"/>
              <a:t>REL-1. No more than 5 experimental runs out of 1,000 can be lost because of software failures.</a:t>
            </a:r>
            <a:endParaRPr lang="en-MY" sz="1800" b="0" dirty="0"/>
          </a:p>
          <a:p>
            <a:r>
              <a:rPr lang="en-MY" sz="2200" u="sng" dirty="0">
                <a:solidFill>
                  <a:srgbClr val="FF00FF"/>
                </a:solidFill>
                <a:effectLst>
                  <a:outerShdw blurRad="38100" dist="38100" dir="2700000" algn="tl">
                    <a:srgbClr val="000000">
                      <a:alpha val="43137"/>
                    </a:srgbClr>
                  </a:outerShdw>
                </a:effectLst>
              </a:rPr>
              <a:t>Safety</a:t>
            </a:r>
          </a:p>
          <a:p>
            <a:r>
              <a:rPr lang="en-MY" sz="1800" b="0" i="1" dirty="0"/>
              <a:t>SAF-4. The system shall terminate any operation within 1 second if the measured tank pressure exceeds 90 percent of the specified maximum pressure.</a:t>
            </a:r>
            <a:endParaRPr lang="en-MY" sz="1800" b="0" dirty="0"/>
          </a:p>
        </p:txBody>
      </p:sp>
      <p:sp>
        <p:nvSpPr>
          <p:cNvPr id="4" name="Slide Number Placeholder 3"/>
          <p:cNvSpPr>
            <a:spLocks noGrp="1"/>
          </p:cNvSpPr>
          <p:nvPr>
            <p:ph type="sldNum" sz="quarter" idx="12"/>
          </p:nvPr>
        </p:nvSpPr>
        <p:spPr/>
        <p:txBody>
          <a:bodyPr/>
          <a:lstStyle/>
          <a:p>
            <a:fld id="{83AFD23C-4B78-4169-855B-DEB36BCAA18E}" type="slidenum">
              <a:rPr lang="en-MY" smtClean="0"/>
              <a:pPr/>
              <a:t>91</a:t>
            </a:fld>
            <a:endParaRPr lang="en-MY" dirty="0"/>
          </a:p>
        </p:txBody>
      </p:sp>
      <p:sp>
        <p:nvSpPr>
          <p:cNvPr id="6" name="Title 1"/>
          <p:cNvSpPr txBox="1">
            <a:spLocks/>
          </p:cNvSpPr>
          <p:nvPr/>
        </p:nvSpPr>
        <p:spPr>
          <a:xfrm>
            <a:off x="381000" y="228600"/>
            <a:ext cx="7848600" cy="1676400"/>
          </a:xfrm>
          <a:prstGeom prst="rect">
            <a:avLst/>
          </a:prstGeom>
        </p:spPr>
        <p:txBody>
          <a:bodyPr vert="horz" lIns="91440" tIns="45720" rIns="91440" bIns="45720"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a:t>Specifying Quality requirements</a:t>
            </a:r>
            <a:br>
              <a:rPr lang="en-US" dirty="0"/>
            </a:br>
            <a:endParaRPr lang="en-MY" dirty="0"/>
          </a:p>
        </p:txBody>
      </p:sp>
    </p:spTree>
    <p:extLst>
      <p:ext uri="{BB962C8B-B14F-4D97-AF65-F5344CB8AC3E}">
        <p14:creationId xmlns:p14="http://schemas.microsoft.com/office/powerpoint/2010/main" val="1824281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927" y="1371600"/>
            <a:ext cx="7924800" cy="5029200"/>
          </a:xfrm>
        </p:spPr>
        <p:txBody>
          <a:bodyPr>
            <a:normAutofit/>
          </a:bodyPr>
          <a:lstStyle/>
          <a:p>
            <a:r>
              <a:rPr lang="en-MY" sz="2200" dirty="0"/>
              <a:t>Some samples quality requirements: </a:t>
            </a:r>
            <a:r>
              <a:rPr lang="en-MY" sz="2200" b="0" dirty="0"/>
              <a:t>	</a:t>
            </a:r>
          </a:p>
          <a:p>
            <a:r>
              <a:rPr lang="en-US" sz="2200" u="sng" dirty="0">
                <a:solidFill>
                  <a:srgbClr val="FF00FF"/>
                </a:solidFill>
                <a:effectLst>
                  <a:outerShdw blurRad="38100" dist="38100" dir="2700000" algn="tl">
                    <a:srgbClr val="000000">
                      <a:alpha val="43137"/>
                    </a:srgbClr>
                  </a:outerShdw>
                </a:effectLst>
              </a:rPr>
              <a:t>Efficiency </a:t>
            </a:r>
          </a:p>
          <a:p>
            <a:r>
              <a:rPr lang="en-MY" sz="1900" b="0" i="1" dirty="0"/>
              <a:t>EFF-1. At least 30 percent of the processor capacity and memory available to the application shall be unused at the planned peak load conditions.</a:t>
            </a:r>
          </a:p>
          <a:p>
            <a:r>
              <a:rPr lang="en-MY" sz="2200" u="sng" dirty="0">
                <a:solidFill>
                  <a:srgbClr val="FF00FF"/>
                </a:solidFill>
                <a:effectLst>
                  <a:outerShdw blurRad="38100" dist="38100" dir="2700000" algn="tl">
                    <a:srgbClr val="000000">
                      <a:alpha val="43137"/>
                    </a:srgbClr>
                  </a:outerShdw>
                </a:effectLst>
              </a:rPr>
              <a:t>Reusability</a:t>
            </a:r>
          </a:p>
          <a:p>
            <a:r>
              <a:rPr lang="en-MY" sz="1800" b="0" i="1" dirty="0"/>
              <a:t>REU-2. At least 30 percent of the application architecture shall be reused from the approved reference architectures.</a:t>
            </a:r>
          </a:p>
          <a:p>
            <a:endParaRPr lang="en-US" i="1" dirty="0">
              <a:solidFill>
                <a:srgbClr val="0070C0"/>
              </a:solidFill>
            </a:endParaRPr>
          </a:p>
          <a:p>
            <a:r>
              <a:rPr lang="en-US" i="1" dirty="0">
                <a:solidFill>
                  <a:srgbClr val="0070C0"/>
                </a:solidFill>
              </a:rPr>
              <a:t>(Reading : More examples of specifying quality requirements in text book -  </a:t>
            </a:r>
            <a:r>
              <a:rPr lang="en-GB" i="1" dirty="0" err="1">
                <a:solidFill>
                  <a:srgbClr val="0070C0"/>
                </a:solidFill>
              </a:rPr>
              <a:t>Weigers</a:t>
            </a:r>
            <a:r>
              <a:rPr lang="en-GB" i="1" dirty="0">
                <a:solidFill>
                  <a:srgbClr val="0070C0"/>
                </a:solidFill>
              </a:rPr>
              <a:t>, K. And Beatty, J. 2013. Software Requirements. 3</a:t>
            </a:r>
            <a:r>
              <a:rPr lang="en-GB" i="1" baseline="30000" dirty="0">
                <a:solidFill>
                  <a:srgbClr val="0070C0"/>
                </a:solidFill>
              </a:rPr>
              <a:t>rd </a:t>
            </a:r>
            <a:r>
              <a:rPr lang="en-GB" i="1" dirty="0" err="1">
                <a:solidFill>
                  <a:srgbClr val="0070C0"/>
                </a:solidFill>
              </a:rPr>
              <a:t>edn</a:t>
            </a:r>
            <a:r>
              <a:rPr lang="en-GB" i="1" dirty="0">
                <a:solidFill>
                  <a:srgbClr val="0070C0"/>
                </a:solidFill>
              </a:rPr>
              <a:t>. Microsoft Press.)</a:t>
            </a:r>
            <a:endParaRPr lang="en-MY" dirty="0"/>
          </a:p>
        </p:txBody>
      </p:sp>
      <p:sp>
        <p:nvSpPr>
          <p:cNvPr id="4" name="Slide Number Placeholder 3"/>
          <p:cNvSpPr>
            <a:spLocks noGrp="1"/>
          </p:cNvSpPr>
          <p:nvPr>
            <p:ph type="sldNum" sz="quarter" idx="12"/>
          </p:nvPr>
        </p:nvSpPr>
        <p:spPr/>
        <p:txBody>
          <a:bodyPr/>
          <a:lstStyle/>
          <a:p>
            <a:fld id="{83AFD23C-4B78-4169-855B-DEB36BCAA18E}" type="slidenum">
              <a:rPr lang="en-MY" smtClean="0"/>
              <a:pPr/>
              <a:t>92</a:t>
            </a:fld>
            <a:endParaRPr lang="en-MY" dirty="0"/>
          </a:p>
        </p:txBody>
      </p:sp>
      <p:sp>
        <p:nvSpPr>
          <p:cNvPr id="6" name="Title 1"/>
          <p:cNvSpPr txBox="1">
            <a:spLocks/>
          </p:cNvSpPr>
          <p:nvPr/>
        </p:nvSpPr>
        <p:spPr>
          <a:xfrm>
            <a:off x="381000" y="152400"/>
            <a:ext cx="7848600" cy="1676400"/>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a:t>Specifying Quality requirements</a:t>
            </a:r>
            <a:br>
              <a:rPr lang="en-US" dirty="0"/>
            </a:br>
            <a:endParaRPr lang="en-MY" dirty="0"/>
          </a:p>
        </p:txBody>
      </p:sp>
    </p:spTree>
    <p:extLst>
      <p:ext uri="{BB962C8B-B14F-4D97-AF65-F5344CB8AC3E}">
        <p14:creationId xmlns:p14="http://schemas.microsoft.com/office/powerpoint/2010/main" val="26916409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620000" cy="4906963"/>
          </a:xfrm>
        </p:spPr>
        <p:txBody>
          <a:bodyPr>
            <a:normAutofit/>
          </a:bodyPr>
          <a:lstStyle/>
          <a:p>
            <a:pPr marL="342900" indent="-342900">
              <a:buFont typeface="Wingdings" panose="05000000000000000000" pitchFamily="2" charset="2"/>
              <a:buChar char="Ø"/>
            </a:pPr>
            <a:r>
              <a:rPr lang="en-US" dirty="0"/>
              <a:t>Certain attributes combinations have </a:t>
            </a:r>
            <a:r>
              <a:rPr lang="en-US" dirty="0">
                <a:solidFill>
                  <a:srgbClr val="FF00FF"/>
                </a:solidFill>
              </a:rPr>
              <a:t>inescapable trade-offs</a:t>
            </a:r>
          </a:p>
          <a:p>
            <a:pPr marL="342900" indent="-342900">
              <a:buFont typeface="Wingdings" panose="05000000000000000000" pitchFamily="2" charset="2"/>
              <a:buChar char="Ø"/>
            </a:pPr>
            <a:r>
              <a:rPr lang="en-MY" dirty="0">
                <a:solidFill>
                  <a:srgbClr val="FF00FF"/>
                </a:solidFill>
              </a:rPr>
              <a:t>Different projects </a:t>
            </a:r>
            <a:r>
              <a:rPr lang="en-MY" dirty="0"/>
              <a:t>will demand </a:t>
            </a:r>
            <a:r>
              <a:rPr lang="en-MY" dirty="0">
                <a:solidFill>
                  <a:srgbClr val="FF00FF"/>
                </a:solidFill>
              </a:rPr>
              <a:t>different sets of quality attributes</a:t>
            </a:r>
            <a:r>
              <a:rPr lang="en-MY" dirty="0"/>
              <a:t> for success </a:t>
            </a:r>
            <a:endParaRPr lang="en-US" dirty="0"/>
          </a:p>
          <a:p>
            <a:pPr marL="342900" indent="-342900">
              <a:buFont typeface="Wingdings" panose="05000000000000000000" pitchFamily="2" charset="2"/>
              <a:buChar char="Ø"/>
            </a:pPr>
            <a:r>
              <a:rPr lang="en-US" dirty="0"/>
              <a:t>Users and developers </a:t>
            </a:r>
            <a:r>
              <a:rPr lang="en-US" dirty="0">
                <a:solidFill>
                  <a:srgbClr val="FF00FF"/>
                </a:solidFill>
              </a:rPr>
              <a:t>must decide which attributes are more important</a:t>
            </a:r>
            <a:r>
              <a:rPr lang="en-US" dirty="0"/>
              <a:t> than others </a:t>
            </a:r>
          </a:p>
          <a:p>
            <a:pPr marL="342900" indent="-342900">
              <a:buFont typeface="Wingdings" panose="05000000000000000000" pitchFamily="2" charset="2"/>
              <a:buChar char="Ø"/>
            </a:pPr>
            <a:r>
              <a:rPr lang="en-US" dirty="0"/>
              <a:t>The following figure in next slide illustrates some typical interrelationships among quality attributes </a:t>
            </a:r>
          </a:p>
          <a:p>
            <a:pPr marL="342900" indent="-342900">
              <a:buFont typeface="Wingdings" panose="05000000000000000000" pitchFamily="2" charset="2"/>
              <a:buChar char="Ø"/>
            </a:pPr>
            <a:r>
              <a:rPr lang="en-US" dirty="0">
                <a:solidFill>
                  <a:srgbClr val="FF00FF"/>
                </a:solidFill>
              </a:rPr>
              <a:t>For </a:t>
            </a:r>
            <a:r>
              <a:rPr lang="en-US" dirty="0" err="1">
                <a:solidFill>
                  <a:srgbClr val="FF00FF"/>
                </a:solidFill>
              </a:rPr>
              <a:t>eg</a:t>
            </a:r>
            <a:r>
              <a:rPr lang="en-US" dirty="0"/>
              <a:t>:  increasing security likely will hurt performance because the system must go through more layers of user authentications, encryption, and malware scanning.   </a:t>
            </a:r>
            <a:endParaRPr lang="en-MY" dirty="0"/>
          </a:p>
        </p:txBody>
      </p:sp>
      <p:sp>
        <p:nvSpPr>
          <p:cNvPr id="4" name="Slide Number Placeholder 3"/>
          <p:cNvSpPr>
            <a:spLocks noGrp="1"/>
          </p:cNvSpPr>
          <p:nvPr>
            <p:ph type="sldNum" sz="quarter" idx="12"/>
          </p:nvPr>
        </p:nvSpPr>
        <p:spPr/>
        <p:txBody>
          <a:bodyPr/>
          <a:lstStyle/>
          <a:p>
            <a:fld id="{83AFD23C-4B78-4169-855B-DEB36BCAA18E}" type="slidenum">
              <a:rPr lang="en-MY" smtClean="0"/>
              <a:pPr/>
              <a:t>93</a:t>
            </a:fld>
            <a:endParaRPr lang="en-MY" dirty="0"/>
          </a:p>
        </p:txBody>
      </p:sp>
      <p:sp>
        <p:nvSpPr>
          <p:cNvPr id="5" name="Title 1"/>
          <p:cNvSpPr>
            <a:spLocks noGrp="1"/>
          </p:cNvSpPr>
          <p:nvPr>
            <p:ph type="title"/>
          </p:nvPr>
        </p:nvSpPr>
        <p:spPr>
          <a:xfrm>
            <a:off x="457200" y="152400"/>
            <a:ext cx="7848600" cy="990600"/>
          </a:xfrm>
        </p:spPr>
        <p:txBody>
          <a:bodyPr>
            <a:normAutofit fontScale="90000"/>
          </a:bodyPr>
          <a:lstStyle/>
          <a:p>
            <a:r>
              <a:rPr lang="en-US" dirty="0"/>
              <a:t>Quality attributes</a:t>
            </a:r>
            <a:br>
              <a:rPr lang="en-US" dirty="0"/>
            </a:br>
            <a:r>
              <a:rPr lang="en-US" dirty="0"/>
              <a:t>trade-off </a:t>
            </a:r>
            <a:endParaRPr lang="en-MY" dirty="0"/>
          </a:p>
        </p:txBody>
      </p:sp>
    </p:spTree>
    <p:extLst>
      <p:ext uri="{BB962C8B-B14F-4D97-AF65-F5344CB8AC3E}">
        <p14:creationId xmlns:p14="http://schemas.microsoft.com/office/powerpoint/2010/main" val="13595762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1066482"/>
          </a:xfrm>
        </p:spPr>
        <p:txBody>
          <a:bodyPr>
            <a:normAutofit fontScale="90000"/>
          </a:bodyPr>
          <a:lstStyle/>
          <a:p>
            <a:r>
              <a:rPr lang="en-US" dirty="0"/>
              <a:t>Quality attributes</a:t>
            </a:r>
            <a:br>
              <a:rPr lang="en-US" dirty="0"/>
            </a:br>
            <a:r>
              <a:rPr lang="en-US" dirty="0"/>
              <a:t>trade-off </a:t>
            </a:r>
            <a:endParaRPr lang="en-MY" dirty="0"/>
          </a:p>
        </p:txBody>
      </p:sp>
      <p:sp>
        <p:nvSpPr>
          <p:cNvPr id="3" name="Content Placeholder 2"/>
          <p:cNvSpPr>
            <a:spLocks noGrp="1"/>
          </p:cNvSpPr>
          <p:nvPr>
            <p:ph idx="1"/>
          </p:nvPr>
        </p:nvSpPr>
        <p:spPr/>
        <p:txBody>
          <a:bodyPr>
            <a:normAutofit/>
          </a:bodyPr>
          <a:lstStyle/>
          <a:p>
            <a:endParaRPr lang="en-MY" dirty="0"/>
          </a:p>
        </p:txBody>
      </p:sp>
      <p:sp>
        <p:nvSpPr>
          <p:cNvPr id="4" name="Slide Number Placeholder 3"/>
          <p:cNvSpPr>
            <a:spLocks noGrp="1"/>
          </p:cNvSpPr>
          <p:nvPr>
            <p:ph type="sldNum" sz="quarter" idx="12"/>
          </p:nvPr>
        </p:nvSpPr>
        <p:spPr/>
        <p:txBody>
          <a:bodyPr/>
          <a:lstStyle/>
          <a:p>
            <a:fld id="{83AFD23C-4B78-4169-855B-DEB36BCAA18E}" type="slidenum">
              <a:rPr lang="en-MY" smtClean="0"/>
              <a:pPr/>
              <a:t>94</a:t>
            </a:fld>
            <a:endParaRPr lang="en-MY"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2296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33400" y="6324637"/>
            <a:ext cx="7620000" cy="338554"/>
          </a:xfrm>
          <a:prstGeom prst="rect">
            <a:avLst/>
          </a:prstGeom>
        </p:spPr>
        <p:txBody>
          <a:bodyPr wrap="square">
            <a:spAutoFit/>
          </a:bodyPr>
          <a:lstStyle/>
          <a:p>
            <a:r>
              <a:rPr lang="en-MY" sz="1600" b="1" dirty="0"/>
              <a:t>FIGURE : </a:t>
            </a:r>
            <a:r>
              <a:rPr lang="en-MY" sz="1600" dirty="0"/>
              <a:t>Positive and negative relationships among selected quality attributes.</a:t>
            </a:r>
          </a:p>
        </p:txBody>
      </p:sp>
    </p:spTree>
    <p:extLst>
      <p:ext uri="{BB962C8B-B14F-4D97-AF65-F5344CB8AC3E}">
        <p14:creationId xmlns:p14="http://schemas.microsoft.com/office/powerpoint/2010/main" val="2532263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0599" y="317500"/>
            <a:ext cx="7967663" cy="762000"/>
          </a:xfrm>
          <a:noFill/>
        </p:spPr>
        <p:txBody>
          <a:bodyPr>
            <a:noAutofit/>
          </a:bodyPr>
          <a:lstStyle/>
          <a:p>
            <a:pPr>
              <a:lnSpc>
                <a:spcPct val="110000"/>
              </a:lnSpc>
            </a:pPr>
            <a:r>
              <a:rPr kumimoji="0" lang="en-US" altLang="en-US" sz="3200" dirty="0"/>
              <a:t>Requirements specification &amp; documentation: outline</a:t>
            </a:r>
          </a:p>
        </p:txBody>
      </p:sp>
      <p:sp>
        <p:nvSpPr>
          <p:cNvPr id="27651" name="Rectangle 3"/>
          <p:cNvSpPr>
            <a:spLocks noGrp="1" noChangeArrowheads="1"/>
          </p:cNvSpPr>
          <p:nvPr>
            <p:ph idx="1"/>
          </p:nvPr>
        </p:nvSpPr>
        <p:spPr>
          <a:xfrm>
            <a:off x="214313" y="957263"/>
            <a:ext cx="8812212" cy="5748337"/>
          </a:xfrm>
          <a:noFill/>
        </p:spPr>
        <p:txBody>
          <a:bodyPr>
            <a:normAutofit lnSpcReduction="10000"/>
          </a:bodyPr>
          <a:lstStyle/>
          <a:p>
            <a:pPr>
              <a:spcBef>
                <a:spcPts val="300"/>
              </a:spcBef>
            </a:pPr>
            <a:r>
              <a:rPr kumimoji="0" lang="en-US" altLang="en-US" dirty="0"/>
              <a:t>Types of Specification </a:t>
            </a:r>
          </a:p>
          <a:p>
            <a:pPr>
              <a:spcBef>
                <a:spcPts val="300"/>
              </a:spcBef>
            </a:pPr>
            <a:r>
              <a:rPr lang="en-US" altLang="en-US" dirty="0"/>
              <a:t>Notation for Requirements Specification </a:t>
            </a:r>
          </a:p>
          <a:p>
            <a:pPr>
              <a:spcBef>
                <a:spcPts val="300"/>
              </a:spcBef>
            </a:pPr>
            <a:r>
              <a:rPr lang="en-US" altLang="en-US" dirty="0"/>
              <a:t>	Free documentation in unrestricted natural language </a:t>
            </a:r>
          </a:p>
          <a:p>
            <a:pPr>
              <a:lnSpc>
                <a:spcPct val="130000"/>
              </a:lnSpc>
              <a:spcBef>
                <a:spcPts val="300"/>
              </a:spcBef>
            </a:pPr>
            <a:r>
              <a:rPr lang="en-US" altLang="en-US" dirty="0"/>
              <a:t>	Disciplined documentation in structured natural language</a:t>
            </a:r>
          </a:p>
          <a:p>
            <a:pPr lvl="3">
              <a:spcBef>
                <a:spcPts val="200"/>
              </a:spcBef>
            </a:pPr>
            <a:r>
              <a:rPr lang="en-US" altLang="en-US" dirty="0"/>
              <a:t>Local rules on writing statements</a:t>
            </a:r>
          </a:p>
          <a:p>
            <a:pPr lvl="3">
              <a:spcBef>
                <a:spcPts val="200"/>
              </a:spcBef>
            </a:pPr>
            <a:r>
              <a:rPr lang="en-US" altLang="en-US" dirty="0"/>
              <a:t>Global rules on organizing the Requirements Document</a:t>
            </a:r>
          </a:p>
          <a:p>
            <a:pPr>
              <a:lnSpc>
                <a:spcPct val="130000"/>
              </a:lnSpc>
              <a:spcBef>
                <a:spcPts val="300"/>
              </a:spcBef>
            </a:pPr>
            <a:r>
              <a:rPr lang="en-US" altLang="en-US" dirty="0"/>
              <a:t>	Use of diagrammatic notations</a:t>
            </a:r>
          </a:p>
          <a:p>
            <a:pPr>
              <a:lnSpc>
                <a:spcPct val="130000"/>
              </a:lnSpc>
              <a:spcBef>
                <a:spcPts val="300"/>
              </a:spcBef>
            </a:pPr>
            <a:r>
              <a:rPr lang="en-US" altLang="en-US" dirty="0"/>
              <a:t>	Formal Specification </a:t>
            </a:r>
          </a:p>
          <a:p>
            <a:pPr lvl="3">
              <a:spcBef>
                <a:spcPts val="200"/>
              </a:spcBef>
            </a:pPr>
            <a:r>
              <a:rPr lang="en-US" altLang="en-US" dirty="0"/>
              <a:t>Algebraic approach </a:t>
            </a:r>
          </a:p>
          <a:p>
            <a:pPr lvl="3">
              <a:spcBef>
                <a:spcPts val="200"/>
              </a:spcBef>
            </a:pPr>
            <a:r>
              <a:rPr lang="en-US" altLang="en-US" dirty="0"/>
              <a:t>Model-based approach  </a:t>
            </a:r>
          </a:p>
          <a:p>
            <a:pPr>
              <a:spcBef>
                <a:spcPts val="300"/>
              </a:spcBef>
            </a:pPr>
            <a:endParaRPr lang="en-US" altLang="en-US" dirty="0"/>
          </a:p>
          <a:p>
            <a:pPr>
              <a:spcBef>
                <a:spcPts val="300"/>
              </a:spcBef>
            </a:pPr>
            <a:r>
              <a:rPr lang="en-US" altLang="en-US" dirty="0"/>
              <a:t>Beyond Functional Requirements</a:t>
            </a:r>
          </a:p>
          <a:p>
            <a:pPr lvl="3">
              <a:spcBef>
                <a:spcPts val="200"/>
              </a:spcBef>
            </a:pPr>
            <a:r>
              <a:rPr lang="en-US" altLang="en-US" dirty="0"/>
              <a:t>Specifying quality requirements </a:t>
            </a:r>
          </a:p>
          <a:p>
            <a:pPr lvl="3">
              <a:spcBef>
                <a:spcPts val="200"/>
              </a:spcBef>
            </a:pPr>
            <a:r>
              <a:rPr lang="en-US" altLang="en-US" dirty="0"/>
              <a:t>Quality attributes trade-off </a:t>
            </a:r>
          </a:p>
          <a:p>
            <a:pPr marL="1371600" lvl="3" indent="0">
              <a:spcBef>
                <a:spcPts val="200"/>
              </a:spcBef>
              <a:buNone/>
            </a:pPr>
            <a:r>
              <a:rPr lang="en-US" altLang="en-US" dirty="0"/>
              <a:t>	</a:t>
            </a:r>
          </a:p>
          <a:p>
            <a:pPr>
              <a:spcBef>
                <a:spcPts val="300"/>
              </a:spcBef>
            </a:pPr>
            <a:r>
              <a:rPr lang="en-US" altLang="en-US" dirty="0">
                <a:solidFill>
                  <a:srgbClr val="FF0000"/>
                </a:solidFill>
                <a:effectLst>
                  <a:outerShdw blurRad="38100" dist="38100" dir="2700000" algn="tl">
                    <a:srgbClr val="000000">
                      <a:alpha val="43137"/>
                    </a:srgbClr>
                  </a:outerShdw>
                </a:effectLst>
              </a:rPr>
              <a:t>Guidelines for Writing Excellent Requirements  </a:t>
            </a:r>
          </a:p>
          <a:p>
            <a:pPr marL="274320" lvl="1" indent="0">
              <a:spcBef>
                <a:spcPts val="200"/>
              </a:spcBef>
              <a:buNone/>
            </a:pPr>
            <a:endParaRPr kumimoji="0" lang="en-US" altLang="en-US" sz="2000" dirty="0"/>
          </a:p>
        </p:txBody>
      </p:sp>
      <p:pic>
        <p:nvPicPr>
          <p:cNvPr id="2765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71438"/>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5" name="Oval 17"/>
          <p:cNvSpPr>
            <a:spLocks noChangeArrowheads="1"/>
          </p:cNvSpPr>
          <p:nvPr/>
        </p:nvSpPr>
        <p:spPr bwMode="auto">
          <a:xfrm>
            <a:off x="171450" y="6096000"/>
            <a:ext cx="6991350" cy="6429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5114" y="5410200"/>
            <a:ext cx="898525"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3AFD23C-4B78-4169-855B-DEB36BCAA18E}" type="slidenum">
              <a:rPr lang="en-MY" smtClean="0"/>
              <a:pPr/>
              <a:t>95</a:t>
            </a:fld>
            <a:endParaRPr lang="en-MY"/>
          </a:p>
        </p:txBody>
      </p:sp>
    </p:spTree>
    <p:extLst>
      <p:ext uri="{BB962C8B-B14F-4D97-AF65-F5344CB8AC3E}">
        <p14:creationId xmlns:p14="http://schemas.microsoft.com/office/powerpoint/2010/main" val="206380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1371600"/>
          </a:xfrm>
        </p:spPr>
        <p:txBody>
          <a:bodyPr>
            <a:normAutofit/>
          </a:bodyPr>
          <a:lstStyle/>
          <a:p>
            <a:r>
              <a:rPr lang="en-US" dirty="0"/>
              <a:t>Guidelines for writing excellent requirements </a:t>
            </a:r>
            <a:endParaRPr lang="en-MY" dirty="0"/>
          </a:p>
        </p:txBody>
      </p:sp>
      <p:sp>
        <p:nvSpPr>
          <p:cNvPr id="3" name="Content Placeholder 2"/>
          <p:cNvSpPr>
            <a:spLocks noGrp="1"/>
          </p:cNvSpPr>
          <p:nvPr>
            <p:ph idx="1"/>
          </p:nvPr>
        </p:nvSpPr>
        <p:spPr/>
        <p:txBody>
          <a:bodyPr>
            <a:normAutofit/>
          </a:bodyPr>
          <a:lstStyle/>
          <a:p>
            <a:r>
              <a:rPr lang="en-US" sz="2600" dirty="0" err="1">
                <a:effectLst>
                  <a:outerShdw blurRad="38100" dist="38100" dir="2700000" algn="tl">
                    <a:srgbClr val="000000">
                      <a:alpha val="43137"/>
                    </a:srgbClr>
                  </a:outerShdw>
                </a:effectLst>
              </a:rPr>
              <a:t>i</a:t>
            </a:r>
            <a:r>
              <a:rPr lang="en-US" sz="2600" dirty="0">
                <a:effectLst>
                  <a:outerShdw blurRad="38100" dist="38100" dir="2700000" algn="tl">
                    <a:srgbClr val="000000">
                      <a:alpha val="43137"/>
                    </a:srgbClr>
                  </a:outerShdw>
                </a:effectLst>
              </a:rPr>
              <a:t>) System or user perspective</a:t>
            </a:r>
          </a:p>
          <a:p>
            <a:pPr marL="342900" indent="-342900">
              <a:buFont typeface="Wingdings" panose="05000000000000000000" pitchFamily="2" charset="2"/>
              <a:buChar char="Ø"/>
            </a:pPr>
            <a:r>
              <a:rPr lang="en-US" dirty="0"/>
              <a:t>Write functional requirements from the perspective of either something does or something the user can do. </a:t>
            </a:r>
          </a:p>
          <a:p>
            <a:pPr marL="342900" indent="-342900">
              <a:buFont typeface="Wingdings" panose="05000000000000000000" pitchFamily="2" charset="2"/>
              <a:buChar char="Ø"/>
            </a:pPr>
            <a:r>
              <a:rPr lang="en-US" dirty="0"/>
              <a:t>A generic template for a requirements written from a </a:t>
            </a:r>
            <a:r>
              <a:rPr lang="en-US" dirty="0">
                <a:solidFill>
                  <a:srgbClr val="FF0000"/>
                </a:solidFill>
              </a:rPr>
              <a:t>system’s perspective </a:t>
            </a:r>
            <a:r>
              <a:rPr lang="en-US" dirty="0"/>
              <a:t>: </a:t>
            </a:r>
          </a:p>
          <a:p>
            <a:r>
              <a:rPr lang="en-US" i="1" dirty="0"/>
              <a:t>	</a:t>
            </a:r>
            <a:r>
              <a:rPr lang="en-US" i="1" dirty="0">
                <a:solidFill>
                  <a:srgbClr val="CC00FF"/>
                </a:solidFill>
              </a:rPr>
              <a:t>[optional precondition][optional trigger event] the 	system shall [expected system response] </a:t>
            </a:r>
          </a:p>
          <a:p>
            <a:r>
              <a:rPr lang="en-US" i="1" dirty="0"/>
              <a:t>	</a:t>
            </a:r>
            <a:r>
              <a:rPr lang="en-US" dirty="0" err="1"/>
              <a:t>Eg</a:t>
            </a:r>
            <a:r>
              <a:rPr lang="en-US" dirty="0"/>
              <a:t>: If the requested chemical is found in the chemical 	stockroom, the system shall display a list of all 	containers of the chemical that are currently in the 	stockroom.  </a:t>
            </a:r>
          </a:p>
        </p:txBody>
      </p:sp>
      <p:sp>
        <p:nvSpPr>
          <p:cNvPr id="4" name="Slide Number Placeholder 3"/>
          <p:cNvSpPr>
            <a:spLocks noGrp="1"/>
          </p:cNvSpPr>
          <p:nvPr>
            <p:ph type="sldNum" sz="quarter" idx="12"/>
          </p:nvPr>
        </p:nvSpPr>
        <p:spPr/>
        <p:txBody>
          <a:bodyPr/>
          <a:lstStyle/>
          <a:p>
            <a:fld id="{83AFD23C-4B78-4169-855B-DEB36BCAA18E}" type="slidenum">
              <a:rPr lang="en-MY" smtClean="0"/>
              <a:pPr/>
              <a:t>96</a:t>
            </a:fld>
            <a:endParaRPr lang="en-MY" dirty="0"/>
          </a:p>
        </p:txBody>
      </p:sp>
    </p:spTree>
    <p:extLst>
      <p:ext uri="{BB962C8B-B14F-4D97-AF65-F5344CB8AC3E}">
        <p14:creationId xmlns:p14="http://schemas.microsoft.com/office/powerpoint/2010/main" val="17051382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1371600"/>
          </a:xfrm>
        </p:spPr>
        <p:txBody>
          <a:bodyPr>
            <a:normAutofit/>
          </a:bodyPr>
          <a:lstStyle/>
          <a:p>
            <a:r>
              <a:rPr lang="en-US" dirty="0"/>
              <a:t>Guidelines for writing excellent requirements </a:t>
            </a:r>
            <a:endParaRPr lang="en-MY" dirty="0"/>
          </a:p>
        </p:txBody>
      </p:sp>
      <p:sp>
        <p:nvSpPr>
          <p:cNvPr id="3" name="Content Placeholder 2"/>
          <p:cNvSpPr>
            <a:spLocks noGrp="1"/>
          </p:cNvSpPr>
          <p:nvPr>
            <p:ph idx="1"/>
          </p:nvPr>
        </p:nvSpPr>
        <p:spPr/>
        <p:txBody>
          <a:bodyPr>
            <a:normAutofit/>
          </a:bodyPr>
          <a:lstStyle/>
          <a:p>
            <a:r>
              <a:rPr lang="en-US" sz="2600" dirty="0" err="1">
                <a:effectLst>
                  <a:outerShdw blurRad="38100" dist="38100" dir="2700000" algn="tl">
                    <a:srgbClr val="000000">
                      <a:alpha val="43137"/>
                    </a:srgbClr>
                  </a:outerShdw>
                </a:effectLst>
              </a:rPr>
              <a:t>i</a:t>
            </a:r>
            <a:r>
              <a:rPr lang="en-US" sz="2600" dirty="0">
                <a:effectLst>
                  <a:outerShdw blurRad="38100" dist="38100" dir="2700000" algn="tl">
                    <a:srgbClr val="000000">
                      <a:alpha val="43137"/>
                    </a:srgbClr>
                  </a:outerShdw>
                </a:effectLst>
              </a:rPr>
              <a:t>) System or user perspective(</a:t>
            </a:r>
            <a:r>
              <a:rPr lang="en-US" sz="2600" dirty="0" err="1">
                <a:effectLst>
                  <a:outerShdw blurRad="38100" dist="38100" dir="2700000" algn="tl">
                    <a:srgbClr val="000000">
                      <a:alpha val="43137"/>
                    </a:srgbClr>
                  </a:outerShdw>
                </a:effectLst>
              </a:rPr>
              <a:t>cont</a:t>
            </a:r>
            <a:r>
              <a:rPr lang="en-US" sz="2600" dirty="0">
                <a:effectLst>
                  <a:outerShdw blurRad="38100" dist="38100" dir="2700000" algn="tl">
                    <a:srgbClr val="000000">
                      <a:alpha val="43137"/>
                    </a:srgbClr>
                  </a:outerShdw>
                </a:effectLst>
              </a:rPr>
              <a:t>’)</a:t>
            </a:r>
          </a:p>
          <a:p>
            <a:pPr marL="342900" indent="-342900">
              <a:buFont typeface="Wingdings" panose="05000000000000000000" pitchFamily="2" charset="2"/>
              <a:buChar char="Ø"/>
            </a:pPr>
            <a:r>
              <a:rPr lang="en-US" dirty="0"/>
              <a:t>A generic template for a requirements written from a </a:t>
            </a:r>
            <a:r>
              <a:rPr lang="en-US" dirty="0">
                <a:solidFill>
                  <a:srgbClr val="FF0000"/>
                </a:solidFill>
              </a:rPr>
              <a:t>user’s perspective </a:t>
            </a:r>
            <a:r>
              <a:rPr lang="en-US" dirty="0"/>
              <a:t>: </a:t>
            </a:r>
          </a:p>
          <a:p>
            <a:r>
              <a:rPr lang="en-US" i="1" dirty="0"/>
              <a:t>	</a:t>
            </a:r>
            <a:r>
              <a:rPr lang="en-US" i="1" dirty="0">
                <a:solidFill>
                  <a:srgbClr val="CC00FF"/>
                </a:solidFill>
              </a:rPr>
              <a:t>The [user class or actor name] shall be able to [do 	something] [ to some objects] [qualifying conditions, 	response time, or quality statements] </a:t>
            </a:r>
          </a:p>
          <a:p>
            <a:r>
              <a:rPr lang="en-US" dirty="0"/>
              <a:t>	</a:t>
            </a:r>
            <a:r>
              <a:rPr lang="en-US" dirty="0" err="1"/>
              <a:t>Eg</a:t>
            </a:r>
            <a:r>
              <a:rPr lang="en-US" dirty="0"/>
              <a:t>: The Chemist shall be able to reorder any 	chemical he has ordered in the past by retrieving and 	editing the order details.  </a:t>
            </a:r>
          </a:p>
        </p:txBody>
      </p:sp>
      <p:sp>
        <p:nvSpPr>
          <p:cNvPr id="4" name="Slide Number Placeholder 3"/>
          <p:cNvSpPr>
            <a:spLocks noGrp="1"/>
          </p:cNvSpPr>
          <p:nvPr>
            <p:ph type="sldNum" sz="quarter" idx="12"/>
          </p:nvPr>
        </p:nvSpPr>
        <p:spPr/>
        <p:txBody>
          <a:bodyPr/>
          <a:lstStyle/>
          <a:p>
            <a:fld id="{83AFD23C-4B78-4169-855B-DEB36BCAA18E}" type="slidenum">
              <a:rPr lang="en-MY" smtClean="0"/>
              <a:pPr/>
              <a:t>97</a:t>
            </a:fld>
            <a:endParaRPr lang="en-MY" dirty="0"/>
          </a:p>
        </p:txBody>
      </p:sp>
    </p:spTree>
    <p:extLst>
      <p:ext uri="{BB962C8B-B14F-4D97-AF65-F5344CB8AC3E}">
        <p14:creationId xmlns:p14="http://schemas.microsoft.com/office/powerpoint/2010/main" val="41522922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1371600"/>
          </a:xfrm>
        </p:spPr>
        <p:txBody>
          <a:bodyPr>
            <a:normAutofit/>
          </a:bodyPr>
          <a:lstStyle/>
          <a:p>
            <a:r>
              <a:rPr lang="en-US" dirty="0"/>
              <a:t>Guidelines for writing excellent requirements </a:t>
            </a:r>
            <a:endParaRPr lang="en-MY" dirty="0"/>
          </a:p>
        </p:txBody>
      </p:sp>
      <p:sp>
        <p:nvSpPr>
          <p:cNvPr id="3" name="Content Placeholder 2"/>
          <p:cNvSpPr>
            <a:spLocks noGrp="1"/>
          </p:cNvSpPr>
          <p:nvPr>
            <p:ph idx="1"/>
          </p:nvPr>
        </p:nvSpPr>
        <p:spPr/>
        <p:txBody>
          <a:bodyPr>
            <a:normAutofit lnSpcReduction="10000"/>
          </a:bodyPr>
          <a:lstStyle/>
          <a:p>
            <a:r>
              <a:rPr lang="en-US" sz="2600" dirty="0">
                <a:effectLst>
                  <a:outerShdw blurRad="38100" dist="38100" dir="2700000" algn="tl">
                    <a:srgbClr val="000000">
                      <a:alpha val="43137"/>
                    </a:srgbClr>
                  </a:outerShdw>
                </a:effectLst>
              </a:rPr>
              <a:t>ii) Writing Style</a:t>
            </a:r>
          </a:p>
          <a:p>
            <a:pPr marL="342900" indent="-342900">
              <a:buFont typeface="Wingdings" panose="05000000000000000000" pitchFamily="2" charset="2"/>
              <a:buChar char="Ø"/>
            </a:pPr>
            <a:r>
              <a:rPr lang="en-US" dirty="0"/>
              <a:t>Clarity and conciseness</a:t>
            </a:r>
          </a:p>
          <a:p>
            <a:pPr marL="342900" indent="-342900">
              <a:buFont typeface="Wingdings" panose="05000000000000000000" pitchFamily="2" charset="2"/>
              <a:buChar char="Ø"/>
            </a:pPr>
            <a:r>
              <a:rPr lang="en-US" dirty="0"/>
              <a:t>The keyword “shall” </a:t>
            </a:r>
          </a:p>
          <a:p>
            <a:pPr marL="342900" indent="-342900">
              <a:buFont typeface="Wingdings" panose="05000000000000000000" pitchFamily="2" charset="2"/>
              <a:buChar char="Ø"/>
            </a:pPr>
            <a:r>
              <a:rPr lang="en-US" dirty="0"/>
              <a:t>Active voice </a:t>
            </a:r>
          </a:p>
          <a:p>
            <a:pPr marL="342900" indent="-342900">
              <a:buFont typeface="Wingdings" panose="05000000000000000000" pitchFamily="2" charset="2"/>
              <a:buChar char="Ø"/>
            </a:pPr>
            <a:r>
              <a:rPr lang="en-US" dirty="0"/>
              <a:t>Individual requirements </a:t>
            </a:r>
          </a:p>
          <a:p>
            <a:pPr marL="800100" lvl="1" indent="-342900">
              <a:buFont typeface="Wingdings" panose="05000000000000000000" pitchFamily="2" charset="2"/>
              <a:buChar char="v"/>
            </a:pPr>
            <a:r>
              <a:rPr lang="en-US" dirty="0"/>
              <a:t>avoid using “and” &amp; “or”; it leaves the interpretations up to the reader </a:t>
            </a:r>
          </a:p>
          <a:p>
            <a:pPr marL="800100" lvl="1" indent="-342900">
              <a:buFont typeface="Wingdings" panose="05000000000000000000" pitchFamily="2" charset="2"/>
              <a:buChar char="v"/>
            </a:pPr>
            <a:r>
              <a:rPr lang="en-US" dirty="0"/>
              <a:t>avoid using “unless”, “except” &amp; “but”; it indicates the presence of multiple requirements  </a:t>
            </a:r>
          </a:p>
          <a:p>
            <a:r>
              <a:rPr lang="en-US" dirty="0"/>
              <a:t>  </a:t>
            </a:r>
          </a:p>
          <a:p>
            <a:r>
              <a:rPr lang="en-US" dirty="0"/>
              <a:t> </a:t>
            </a:r>
          </a:p>
        </p:txBody>
      </p:sp>
      <p:sp>
        <p:nvSpPr>
          <p:cNvPr id="4" name="Slide Number Placeholder 3"/>
          <p:cNvSpPr>
            <a:spLocks noGrp="1"/>
          </p:cNvSpPr>
          <p:nvPr>
            <p:ph type="sldNum" sz="quarter" idx="12"/>
          </p:nvPr>
        </p:nvSpPr>
        <p:spPr/>
        <p:txBody>
          <a:bodyPr/>
          <a:lstStyle/>
          <a:p>
            <a:fld id="{83AFD23C-4B78-4169-855B-DEB36BCAA18E}" type="slidenum">
              <a:rPr lang="en-MY" smtClean="0"/>
              <a:pPr/>
              <a:t>98</a:t>
            </a:fld>
            <a:endParaRPr lang="en-MY" dirty="0"/>
          </a:p>
        </p:txBody>
      </p:sp>
    </p:spTree>
    <p:extLst>
      <p:ext uri="{BB962C8B-B14F-4D97-AF65-F5344CB8AC3E}">
        <p14:creationId xmlns:p14="http://schemas.microsoft.com/office/powerpoint/2010/main" val="31042828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1371600"/>
          </a:xfrm>
        </p:spPr>
        <p:txBody>
          <a:bodyPr>
            <a:normAutofit/>
          </a:bodyPr>
          <a:lstStyle/>
          <a:p>
            <a:r>
              <a:rPr lang="en-US" dirty="0"/>
              <a:t>Guidelines for writing excellent requirements </a:t>
            </a:r>
            <a:endParaRPr lang="en-MY" dirty="0"/>
          </a:p>
        </p:txBody>
      </p:sp>
      <p:sp>
        <p:nvSpPr>
          <p:cNvPr id="3" name="Content Placeholder 2"/>
          <p:cNvSpPr>
            <a:spLocks noGrp="1"/>
          </p:cNvSpPr>
          <p:nvPr>
            <p:ph idx="1"/>
          </p:nvPr>
        </p:nvSpPr>
        <p:spPr>
          <a:xfrm>
            <a:off x="457200" y="1752600"/>
            <a:ext cx="7620000" cy="4648200"/>
          </a:xfrm>
        </p:spPr>
        <p:txBody>
          <a:bodyPr>
            <a:normAutofit fontScale="70000" lnSpcReduction="20000"/>
          </a:bodyPr>
          <a:lstStyle/>
          <a:p>
            <a:r>
              <a:rPr lang="en-US" sz="3400" dirty="0"/>
              <a:t>iii) Level of detail </a:t>
            </a:r>
          </a:p>
          <a:p>
            <a:pPr marL="342900" indent="-342900">
              <a:buFont typeface="Wingdings" panose="05000000000000000000" pitchFamily="2" charset="2"/>
              <a:buChar char="Ø"/>
            </a:pPr>
            <a:r>
              <a:rPr lang="en-US" sz="2600" dirty="0"/>
              <a:t>Appropriate detail </a:t>
            </a:r>
          </a:p>
          <a:p>
            <a:pPr marL="342900" indent="-342900">
              <a:buFont typeface="Wingdings" panose="05000000000000000000" pitchFamily="2" charset="2"/>
              <a:buChar char="Ø"/>
            </a:pPr>
            <a:r>
              <a:rPr lang="en-US" sz="2600" dirty="0"/>
              <a:t>Consistent granularity </a:t>
            </a:r>
          </a:p>
          <a:p>
            <a:endParaRPr lang="en-US" dirty="0"/>
          </a:p>
          <a:p>
            <a:r>
              <a:rPr lang="en-US" sz="3700" dirty="0"/>
              <a:t>iv) Representation techniques</a:t>
            </a:r>
          </a:p>
          <a:p>
            <a:pPr marL="342900" indent="-342900">
              <a:buFont typeface="Wingdings" panose="05000000000000000000" pitchFamily="2" charset="2"/>
              <a:buChar char="Ø"/>
            </a:pPr>
            <a:r>
              <a:rPr lang="en-MY" sz="2600" dirty="0"/>
              <a:t>Consider the most effective way to communicate each requirement to the intended audience </a:t>
            </a:r>
          </a:p>
          <a:p>
            <a:pPr marL="342900" indent="-342900">
              <a:buFont typeface="Wingdings" panose="05000000000000000000" pitchFamily="2" charset="2"/>
              <a:buChar char="Ø"/>
            </a:pPr>
            <a:r>
              <a:rPr lang="en-US" sz="2600" dirty="0"/>
              <a:t>natural language, lists, tables, models, charts, mathematical formulas, photographs, sound clips, video clips and </a:t>
            </a:r>
            <a:r>
              <a:rPr lang="en-US" sz="2600" dirty="0" err="1"/>
              <a:t>etc</a:t>
            </a:r>
            <a:r>
              <a:rPr lang="en-US" sz="2600" dirty="0"/>
              <a:t> </a:t>
            </a:r>
          </a:p>
          <a:p>
            <a:endParaRPr lang="en-US" sz="2400" dirty="0"/>
          </a:p>
          <a:p>
            <a:r>
              <a:rPr lang="en-US" sz="3700" dirty="0"/>
              <a:t>v) Avoiding ambiguity </a:t>
            </a:r>
          </a:p>
          <a:p>
            <a:endParaRPr lang="en-US" sz="2600" dirty="0"/>
          </a:p>
          <a:p>
            <a:r>
              <a:rPr lang="en-US" sz="3700" dirty="0"/>
              <a:t>vi) Avoiding Incompleteness </a:t>
            </a:r>
            <a:endParaRPr lang="en-MY" sz="3700" dirty="0"/>
          </a:p>
        </p:txBody>
      </p:sp>
      <p:sp>
        <p:nvSpPr>
          <p:cNvPr id="4" name="Slide Number Placeholder 3"/>
          <p:cNvSpPr>
            <a:spLocks noGrp="1"/>
          </p:cNvSpPr>
          <p:nvPr>
            <p:ph type="sldNum" sz="quarter" idx="12"/>
          </p:nvPr>
        </p:nvSpPr>
        <p:spPr/>
        <p:txBody>
          <a:bodyPr/>
          <a:lstStyle/>
          <a:p>
            <a:fld id="{83AFD23C-4B78-4169-855B-DEB36BCAA18E}" type="slidenum">
              <a:rPr lang="en-MY" smtClean="0"/>
              <a:pPr/>
              <a:t>99</a:t>
            </a:fld>
            <a:endParaRPr lang="en-MY" dirty="0"/>
          </a:p>
        </p:txBody>
      </p:sp>
    </p:spTree>
    <p:extLst>
      <p:ext uri="{BB962C8B-B14F-4D97-AF65-F5344CB8AC3E}">
        <p14:creationId xmlns:p14="http://schemas.microsoft.com/office/powerpoint/2010/main" val="1540099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2358</TotalTime>
  <Words>5150</Words>
  <Application>Microsoft Office PowerPoint</Application>
  <PresentationFormat>On-screen Show (4:3)</PresentationFormat>
  <Paragraphs>980</Paragraphs>
  <Slides>100</Slides>
  <Notes>10</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3</vt:i4>
      </vt:variant>
      <vt:variant>
        <vt:lpstr>Slide Titles</vt:lpstr>
      </vt:variant>
      <vt:variant>
        <vt:i4>100</vt:i4>
      </vt:variant>
    </vt:vector>
  </HeadingPairs>
  <TitlesOfParts>
    <vt:vector size="119" baseType="lpstr">
      <vt:lpstr>Arial</vt:lpstr>
      <vt:lpstr>Arial Black</vt:lpstr>
      <vt:lpstr>Arial Narrow</vt:lpstr>
      <vt:lpstr>Calibri</vt:lpstr>
      <vt:lpstr>Comic Sans MS</vt:lpstr>
      <vt:lpstr>Courier New</vt:lpstr>
      <vt:lpstr>Imprint MT Shadow</vt:lpstr>
      <vt:lpstr>Lucida Console</vt:lpstr>
      <vt:lpstr>Monotype Sorts</vt:lpstr>
      <vt:lpstr>Symbol</vt:lpstr>
      <vt:lpstr>Tahoma</vt:lpstr>
      <vt:lpstr>Times</vt:lpstr>
      <vt:lpstr>Times New Roman</vt:lpstr>
      <vt:lpstr>Wingdings</vt:lpstr>
      <vt:lpstr>Zapf Dingbats</vt:lpstr>
      <vt:lpstr>Essential</vt:lpstr>
      <vt:lpstr>Document</vt:lpstr>
      <vt:lpstr>Clip</vt:lpstr>
      <vt:lpstr>Picture</vt:lpstr>
      <vt:lpstr>Chapter 5  Requirements Specification &amp; Documentation </vt:lpstr>
      <vt:lpstr>Lesson Objectives </vt:lpstr>
      <vt:lpstr>PowerPoint Presentation</vt:lpstr>
      <vt:lpstr>  as introduced in Chapter 1 ...</vt:lpstr>
      <vt:lpstr>Requirements specification &amp; documentation: outline</vt:lpstr>
      <vt:lpstr>Type of Requirements Specification </vt:lpstr>
      <vt:lpstr>User requirements  </vt:lpstr>
      <vt:lpstr>System requirements  </vt:lpstr>
      <vt:lpstr>Readers of different types of specifications</vt:lpstr>
      <vt:lpstr>Requirements specification &amp; documentation: outline</vt:lpstr>
      <vt:lpstr>Free documentation  in unrestricted natural language</vt:lpstr>
      <vt:lpstr>Free documentation  in unrestricted natural language </vt:lpstr>
      <vt:lpstr>Disciplined documentation in structured NL: local rules on writing statements</vt:lpstr>
      <vt:lpstr>Disciplined documentation in structured NL: local rules on writing statements (2)</vt:lpstr>
      <vt:lpstr>Disciplined documentation in structured NL: local rules on writing statements  (3)</vt:lpstr>
      <vt:lpstr>Fit criteria make statements measurable</vt:lpstr>
      <vt:lpstr>Disciplined documentation in structured NL: global rules on organizing the RD</vt:lpstr>
      <vt:lpstr>IEEE Std-830 template for organizing the RD</vt:lpstr>
      <vt:lpstr>IEEE Std-830 template for organizing the RD  (2)</vt:lpstr>
      <vt:lpstr>Requirements specification &amp; documentation: outline</vt:lpstr>
      <vt:lpstr>Use of diagrammatic notations </vt:lpstr>
      <vt:lpstr>Use of diagrammatic notations</vt:lpstr>
      <vt:lpstr>System scope:  context diagrams</vt:lpstr>
      <vt:lpstr>context diagram : Example  </vt:lpstr>
      <vt:lpstr>Conceptual structures:  entity-relationship diagrams (1)</vt:lpstr>
      <vt:lpstr>Entity-relationship  diagrams  (2)</vt:lpstr>
      <vt:lpstr> Entity-relationship diagram: Example </vt:lpstr>
      <vt:lpstr>Information flows:   data flow diagrams (DFD)</vt:lpstr>
      <vt:lpstr>Data flow diagram: example</vt:lpstr>
      <vt:lpstr>System operations:  use case diagrams</vt:lpstr>
      <vt:lpstr>Use case diagram:  example</vt:lpstr>
      <vt:lpstr>Interaction scenarios:  Sequence diagrams</vt:lpstr>
      <vt:lpstr>Interaction scenarios:  Sequence diagrams</vt:lpstr>
      <vt:lpstr>Interaction scenarios:  Sequence diagrams</vt:lpstr>
      <vt:lpstr>PowerPoint Presentation</vt:lpstr>
      <vt:lpstr>Interaction scenarios:  Sequence diagrams</vt:lpstr>
      <vt:lpstr>Sequence Diagram</vt:lpstr>
      <vt:lpstr>Interaction scenarios:  Sequence diagrams</vt:lpstr>
      <vt:lpstr>Sequence Diagram</vt:lpstr>
      <vt:lpstr>Sequence Diagram – Focus of Control</vt:lpstr>
      <vt:lpstr>Sequence Diagram – Focus of Control</vt:lpstr>
      <vt:lpstr>Sequence Diagram – Reply Message</vt:lpstr>
      <vt:lpstr>Sequence Diagram –  Object Selector Notation</vt:lpstr>
      <vt:lpstr>Sequence Diagram – Interaction Operators</vt:lpstr>
      <vt:lpstr>PowerPoint Presentation</vt:lpstr>
      <vt:lpstr>Sequence Diagram – Interaction Operators</vt:lpstr>
      <vt:lpstr>Sequence Diagram – Interaction Operators</vt:lpstr>
      <vt:lpstr>Sequence Diagram – Interaction Operators</vt:lpstr>
      <vt:lpstr>Sequence Diagram – Handling Complexity</vt:lpstr>
      <vt:lpstr>Sequence Diagram – Handling Complexity</vt:lpstr>
      <vt:lpstr>Sequence Diagram – Handling Complexity</vt:lpstr>
      <vt:lpstr>Sequence Diagram – Handling Complexity</vt:lpstr>
      <vt:lpstr>Sequence Diagram – Handling Complexity</vt:lpstr>
      <vt:lpstr>Sequence Diagram – Handling Complexity</vt:lpstr>
      <vt:lpstr>Sequence Diagram – Handling Complexity</vt:lpstr>
      <vt:lpstr>Sequence Diagram – Asynchronous Message</vt:lpstr>
      <vt:lpstr>Sequence Diagram – Asynchronous Message</vt:lpstr>
      <vt:lpstr>Sequence Diagram - Guidelines</vt:lpstr>
      <vt:lpstr>System behaviors:   state diagrams</vt:lpstr>
      <vt:lpstr>Example :  State Diagram – GradeRate Class</vt:lpstr>
      <vt:lpstr>Stimuli and responses:   R-net diagrams</vt:lpstr>
      <vt:lpstr>R-net diagram: example</vt:lpstr>
      <vt:lpstr>Integrating multiple system views</vt:lpstr>
      <vt:lpstr>Inter-view consistency rules:  examples</vt:lpstr>
      <vt:lpstr>Diagrammatic notations:  pros &amp; cons</vt:lpstr>
      <vt:lpstr>Requirements specification &amp; documentation: outline</vt:lpstr>
      <vt:lpstr>Formal specification – Introduction (1)</vt:lpstr>
      <vt:lpstr>Formal specification – Introduction (2)</vt:lpstr>
      <vt:lpstr>Development costs with formal specification </vt:lpstr>
      <vt:lpstr>Approaches to Formal specification</vt:lpstr>
      <vt:lpstr>Formal specification languages</vt:lpstr>
      <vt:lpstr>Algebraic Specification of sub-system interfaces</vt:lpstr>
      <vt:lpstr>Sub-system interfaces</vt:lpstr>
      <vt:lpstr>The structure of an algebraic specification</vt:lpstr>
      <vt:lpstr>Algebraic specification components</vt:lpstr>
      <vt:lpstr>Types of operations</vt:lpstr>
      <vt:lpstr>Example : a simple List specification</vt:lpstr>
      <vt:lpstr>Operations on a “List” abstract data type</vt:lpstr>
      <vt:lpstr>Model-based specification</vt:lpstr>
      <vt:lpstr>The structure of a Z schema</vt:lpstr>
      <vt:lpstr>Example : An insulin pump</vt:lpstr>
      <vt:lpstr>Example: Modelling the insulin pump</vt:lpstr>
      <vt:lpstr>Example : Insulin pump state schema signature</vt:lpstr>
      <vt:lpstr>Schema predicates</vt:lpstr>
      <vt:lpstr>Example : Insulin pump schema predicate</vt:lpstr>
      <vt:lpstr>Example : The dosage computation</vt:lpstr>
      <vt:lpstr>Example : RUN schema</vt:lpstr>
      <vt:lpstr>Example : RUN schema (cont'd)</vt:lpstr>
      <vt:lpstr>Requirements specification &amp; documentation: outline</vt:lpstr>
      <vt:lpstr>PowerPoint Presentation</vt:lpstr>
      <vt:lpstr>PowerPoint Presentation</vt:lpstr>
      <vt:lpstr>PowerPoint Presentation</vt:lpstr>
      <vt:lpstr>Quality attributes trade-off </vt:lpstr>
      <vt:lpstr>Quality attributes trade-off </vt:lpstr>
      <vt:lpstr>Requirements specification &amp; documentation: outline</vt:lpstr>
      <vt:lpstr>Guidelines for writing excellent requirements </vt:lpstr>
      <vt:lpstr>Guidelines for writing excellent requirements </vt:lpstr>
      <vt:lpstr>Guidelines for writing excellent requirements </vt:lpstr>
      <vt:lpstr>Guidelines for writing excellent requirements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Requirements Specification &amp; Documentation</dc:title>
  <dc:creator>SAN</dc:creator>
  <cp:lastModifiedBy>Azurawati Ismail</cp:lastModifiedBy>
  <cp:revision>100</cp:revision>
  <dcterms:created xsi:type="dcterms:W3CDTF">2014-01-23T16:56:35Z</dcterms:created>
  <dcterms:modified xsi:type="dcterms:W3CDTF">2018-05-25T13:28:19Z</dcterms:modified>
</cp:coreProperties>
</file>