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5"/>
  </p:notesMasterIdLst>
  <p:handoutMasterIdLst>
    <p:handoutMasterId r:id="rId46"/>
  </p:handoutMasterIdLst>
  <p:sldIdLst>
    <p:sldId id="256" r:id="rId2"/>
    <p:sldId id="29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1" r:id="rId15"/>
    <p:sldId id="268" r:id="rId16"/>
    <p:sldId id="314" r:id="rId17"/>
    <p:sldId id="269" r:id="rId18"/>
    <p:sldId id="312" r:id="rId19"/>
    <p:sldId id="272" r:id="rId20"/>
    <p:sldId id="270" r:id="rId21"/>
    <p:sldId id="273" r:id="rId22"/>
    <p:sldId id="307" r:id="rId23"/>
    <p:sldId id="305" r:id="rId24"/>
    <p:sldId id="306" r:id="rId25"/>
    <p:sldId id="304" r:id="rId26"/>
    <p:sldId id="280" r:id="rId27"/>
    <p:sldId id="303" r:id="rId28"/>
    <p:sldId id="315" r:id="rId29"/>
    <p:sldId id="317" r:id="rId30"/>
    <p:sldId id="316" r:id="rId31"/>
    <p:sldId id="308" r:id="rId32"/>
    <p:sldId id="309" r:id="rId33"/>
    <p:sldId id="321" r:id="rId34"/>
    <p:sldId id="318" r:id="rId35"/>
    <p:sldId id="319" r:id="rId36"/>
    <p:sldId id="310" r:id="rId37"/>
    <p:sldId id="311" r:id="rId38"/>
    <p:sldId id="313" r:id="rId39"/>
    <p:sldId id="322" r:id="rId40"/>
    <p:sldId id="323" r:id="rId41"/>
    <p:sldId id="325" r:id="rId42"/>
    <p:sldId id="324" r:id="rId43"/>
    <p:sldId id="30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C7545-1654-478D-AF98-E8C3F2608204}" type="datetimeFigureOut">
              <a:rPr lang="en-MY" smtClean="0"/>
              <a:t>25/5/2018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B9E79-F84F-4659-9217-231898B0275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92167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1F9AA-FB47-41C4-8E23-05626A993F27}" type="datetimeFigureOut">
              <a:rPr lang="en-MY" smtClean="0"/>
              <a:t>25/5/2018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E5C429-35FF-4646-82D8-C2E1CDFDDB04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51701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FB8E0-5194-4759-8721-E6724AF75BD9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7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195102-661E-4B44-B77A-C62FF03A65BC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9878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9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0F7F3-0BD2-4470-B8CB-10B20F6FF73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401858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40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FB8E0-5194-4759-8721-E6724AF75BD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37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FB8E0-5194-4759-8721-E6724AF75BD9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37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E5C429-35FF-4646-82D8-C2E1CDFDDB04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80261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DFB8E0-5194-4759-8721-E6724AF75BD9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372162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137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C0751-58E7-45C8-9E2B-1C4910494BD9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0EAE7D-2C07-44F4-B85D-CDEC33A52FB2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579FA-DCAF-4F72-9AAB-3AAF9C5D1599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208DE-F75A-4A21-B45A-745C4BE47840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86687-A05A-499C-9C8F-FABD1EC2D0AE}" type="datetime1">
              <a:rPr lang="en-MY" smtClean="0"/>
              <a:t>25/5/2018</a:t>
            </a:fld>
            <a:endParaRPr lang="en-MY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MY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EA429-A708-42B3-AC58-4DF788B36285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4E590-18CE-4000-8C28-ED1F7DFE496F}" type="datetime1">
              <a:rPr lang="en-MY" smtClean="0"/>
              <a:t>25/5/2018</a:t>
            </a:fld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173A-A288-43A4-8E68-4BF9571463F0}" type="datetime1">
              <a:rPr lang="en-MY" smtClean="0"/>
              <a:t>25/5/2018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CD253-9A51-4A39-8AA9-91DFDE3EB029}" type="datetime1">
              <a:rPr lang="en-MY" smtClean="0"/>
              <a:t>25/5/2018</a:t>
            </a:fld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C6E53A-2B44-40D5-A409-FB8E897C8512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63512-0C26-49A1-B1F2-B443F644C766}" type="datetime1">
              <a:rPr lang="en-MY" smtClean="0"/>
              <a:t>25/5/2018</a:t>
            </a:fld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24BAEFF8-00E5-49D3-819E-9283771C0645}" type="datetime1">
              <a:rPr lang="en-MY" smtClean="0"/>
              <a:t>25/5/2018</a:t>
            </a:fld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5B4EE0A-67D8-466B-B435-AD04020320D3}" type="slidenum">
              <a:rPr lang="en-MY" smtClean="0"/>
              <a:t>‹#›</a:t>
            </a:fld>
            <a:endParaRPr lang="en-MY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png"/><Relationship Id="rId5" Type="http://schemas.openxmlformats.org/officeDocument/2006/relationships/oleObject" Target="../embeddings/oleObject7.bin"/><Relationship Id="rId4" Type="http://schemas.openxmlformats.org/officeDocument/2006/relationships/image" Target="../media/image2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0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219200"/>
            <a:ext cx="7772400" cy="3581400"/>
          </a:xfrm>
        </p:spPr>
        <p:txBody>
          <a:bodyPr/>
          <a:lstStyle/>
          <a:p>
            <a:r>
              <a:rPr lang="en-US" sz="4200" dirty="0"/>
              <a:t>Chapter 6</a:t>
            </a:r>
            <a:br>
              <a:rPr lang="en-US" sz="4200" dirty="0"/>
            </a:br>
            <a:r>
              <a:rPr lang="en-US" sz="4200" dirty="0"/>
              <a:t> </a:t>
            </a:r>
            <a:br>
              <a:rPr lang="en-US" sz="4200" dirty="0"/>
            </a:br>
            <a:r>
              <a:rPr lang="en-US" sz="4400" dirty="0"/>
              <a:t>REQUIREMENTS QUALITY ASSURANCE </a:t>
            </a:r>
            <a:br>
              <a:rPr lang="en-US" sz="4400" dirty="0"/>
            </a:br>
            <a:br>
              <a:rPr lang="en-US" sz="4200" dirty="0"/>
            </a:br>
            <a:endParaRPr lang="en-MY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4343400"/>
            <a:ext cx="8458200" cy="2133600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sz="1500" b="1" i="1" dirty="0">
                <a:solidFill>
                  <a:srgbClr val="FF0000"/>
                </a:solidFill>
              </a:rPr>
              <a:t>Source of PP slides : </a:t>
            </a:r>
          </a:p>
          <a:p>
            <a:endParaRPr lang="en-MY" sz="1500" b="1" i="1" dirty="0">
              <a:solidFill>
                <a:srgbClr val="FF0000"/>
              </a:solidFill>
            </a:endParaRPr>
          </a:p>
          <a:p>
            <a:r>
              <a:rPr lang="en-GB" sz="1500" b="1" i="1" dirty="0">
                <a:solidFill>
                  <a:srgbClr val="FF0000"/>
                </a:solidFill>
              </a:rPr>
              <a:t>- </a:t>
            </a:r>
            <a:r>
              <a:rPr lang="en-GB" sz="1500" b="1" i="1" dirty="0" err="1">
                <a:solidFill>
                  <a:srgbClr val="FF0000"/>
                </a:solidFill>
              </a:rPr>
              <a:t>Lamsweerde</a:t>
            </a:r>
            <a:r>
              <a:rPr lang="en-GB" sz="1500" b="1" i="1" dirty="0">
                <a:solidFill>
                  <a:srgbClr val="FF0000"/>
                </a:solidFill>
              </a:rPr>
              <a:t>, A. V. 2011. Requirements Engineering: From System goals to UML Models to Software Specification.  2</a:t>
            </a:r>
            <a:r>
              <a:rPr lang="en-GB" sz="1500" b="1" i="1" baseline="30000" dirty="0">
                <a:solidFill>
                  <a:srgbClr val="FF0000"/>
                </a:solidFill>
              </a:rPr>
              <a:t>nd</a:t>
            </a:r>
            <a:r>
              <a:rPr lang="en-GB" sz="1500" b="1" i="1" dirty="0">
                <a:solidFill>
                  <a:srgbClr val="FF0000"/>
                </a:solidFill>
              </a:rPr>
              <a:t> </a:t>
            </a:r>
            <a:r>
              <a:rPr lang="en-GB" sz="1500" b="1" i="1" dirty="0" err="1">
                <a:solidFill>
                  <a:srgbClr val="FF0000"/>
                </a:solidFill>
              </a:rPr>
              <a:t>ed.Wiley</a:t>
            </a:r>
            <a:r>
              <a:rPr lang="en-GB" sz="1500" b="1" i="1" dirty="0">
                <a:solidFill>
                  <a:srgbClr val="FF0000"/>
                </a:solidFill>
              </a:rPr>
              <a:t>.</a:t>
            </a:r>
          </a:p>
          <a:p>
            <a:endParaRPr lang="en-MY" sz="1500" b="1" i="1" dirty="0">
              <a:solidFill>
                <a:srgbClr val="FF0000"/>
              </a:solidFill>
            </a:endParaRPr>
          </a:p>
          <a:p>
            <a:r>
              <a:rPr lang="en-GB" sz="1500" b="1" i="1" dirty="0">
                <a:solidFill>
                  <a:srgbClr val="FF0000"/>
                </a:solidFill>
              </a:rPr>
              <a:t>- </a:t>
            </a:r>
            <a:r>
              <a:rPr lang="en-GB" sz="1500" b="1" i="1" dirty="0" err="1">
                <a:solidFill>
                  <a:srgbClr val="FF0000"/>
                </a:solidFill>
              </a:rPr>
              <a:t>Weigers</a:t>
            </a:r>
            <a:r>
              <a:rPr lang="en-GB" sz="1500" b="1" i="1" dirty="0">
                <a:solidFill>
                  <a:srgbClr val="FF0000"/>
                </a:solidFill>
              </a:rPr>
              <a:t>, K. And Beatty, J. 2013. Software Requirements. 3</a:t>
            </a:r>
            <a:r>
              <a:rPr lang="en-GB" sz="1500" b="1" i="1" baseline="30000" dirty="0">
                <a:solidFill>
                  <a:srgbClr val="FF0000"/>
                </a:solidFill>
              </a:rPr>
              <a:t>rd </a:t>
            </a:r>
            <a:r>
              <a:rPr lang="en-GB" sz="1500" b="1" i="1" dirty="0" err="1">
                <a:solidFill>
                  <a:srgbClr val="FF0000"/>
                </a:solidFill>
              </a:rPr>
              <a:t>edn</a:t>
            </a:r>
            <a:r>
              <a:rPr lang="en-GB" sz="1500" b="1" i="1" dirty="0">
                <a:solidFill>
                  <a:srgbClr val="FF0000"/>
                </a:solidFill>
              </a:rPr>
              <a:t>. Microsoft Press. </a:t>
            </a:r>
          </a:p>
          <a:p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26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65100"/>
            <a:ext cx="5943600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/>
              <a:t>Inspection checklists</a:t>
            </a:r>
            <a:endParaRPr lang="en-US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1165950" y="1282700"/>
            <a:ext cx="7955825" cy="4978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guide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issues</a:t>
            </a:r>
          </a:p>
          <a:p>
            <a:pPr>
              <a:lnSpc>
                <a:spcPct val="90000"/>
              </a:lnSpc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Defect-driven</a:t>
            </a:r>
            <a:r>
              <a:rPr lang="fr-BE" altLang="en-US" dirty="0"/>
              <a:t> checklists 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list</a:t>
            </a:r>
            <a:r>
              <a:rPr lang="fr-BE" altLang="en-US" dirty="0"/>
              <a:t> of </a:t>
            </a:r>
            <a:r>
              <a:rPr lang="fr-BE" altLang="en-US" dirty="0" err="1"/>
              <a:t>generic</a:t>
            </a:r>
            <a:r>
              <a:rPr lang="fr-BE" altLang="en-US" dirty="0"/>
              <a:t> questions </a:t>
            </a:r>
            <a:r>
              <a:rPr lang="fr-BE" altLang="en-US" dirty="0" err="1"/>
              <a:t>structured</a:t>
            </a:r>
            <a:r>
              <a:rPr lang="fr-BE" altLang="en-US" dirty="0"/>
              <a:t> by </a:t>
            </a:r>
            <a:r>
              <a:rPr lang="fr-BE" altLang="en-US" dirty="0" err="1"/>
              <a:t>defect</a:t>
            </a:r>
            <a:r>
              <a:rPr lang="fr-BE" altLang="en-US" dirty="0"/>
              <a:t> type </a:t>
            </a:r>
          </a:p>
          <a:p>
            <a:pPr>
              <a:lnSpc>
                <a:spcPct val="90000"/>
              </a:lnSpc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Quality-specific</a:t>
            </a:r>
            <a:r>
              <a:rPr lang="fr-BE" altLang="en-US" dirty="0"/>
              <a:t> checklists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specialize</a:t>
            </a:r>
            <a:r>
              <a:rPr lang="fr-BE" altLang="en-US" dirty="0"/>
              <a:t> </a:t>
            </a:r>
            <a:r>
              <a:rPr lang="fr-BE" altLang="en-US" dirty="0" err="1"/>
              <a:t>defect-driven</a:t>
            </a:r>
            <a:r>
              <a:rPr lang="fr-BE" altLang="en-US" dirty="0"/>
              <a:t> questions to </a:t>
            </a:r>
            <a:r>
              <a:rPr lang="fr-BE" altLang="en-US" dirty="0" err="1"/>
              <a:t>specifc</a:t>
            </a:r>
            <a:r>
              <a:rPr lang="fr-BE" altLang="en-US" dirty="0"/>
              <a:t> NFR </a:t>
            </a:r>
            <a:r>
              <a:rPr lang="fr-BE" altLang="en-US" dirty="0" err="1"/>
              <a:t>categories</a:t>
            </a:r>
            <a:endParaRPr lang="fr-BE" altLang="en-US" dirty="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fr-BE" altLang="en-US" dirty="0" err="1"/>
              <a:t>safety</a:t>
            </a:r>
            <a:r>
              <a:rPr lang="fr-BE" altLang="en-US" dirty="0"/>
              <a:t>, </a:t>
            </a:r>
            <a:r>
              <a:rPr lang="fr-BE" altLang="en-US" dirty="0" err="1"/>
              <a:t>security</a:t>
            </a:r>
            <a:r>
              <a:rPr lang="fr-BE" altLang="en-US" dirty="0"/>
              <a:t>, performance, </a:t>
            </a:r>
            <a:r>
              <a:rPr lang="fr-BE" altLang="en-US" dirty="0" err="1"/>
              <a:t>usability</a:t>
            </a:r>
            <a:r>
              <a:rPr lang="fr-BE" altLang="en-US" dirty="0"/>
              <a:t>, ...</a:t>
            </a:r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sometimes</a:t>
            </a:r>
            <a:r>
              <a:rPr lang="fr-BE" altLang="en-US" dirty="0"/>
              <a:t> </a:t>
            </a:r>
            <a:r>
              <a:rPr lang="fr-BE" altLang="en-US" dirty="0" err="1"/>
              <a:t>based</a:t>
            </a:r>
            <a:r>
              <a:rPr lang="fr-BE" altLang="en-US" dirty="0"/>
              <a:t> on </a:t>
            </a:r>
            <a:r>
              <a:rPr lang="fr-BE" altLang="en-US" dirty="0" err="1"/>
              <a:t>guidewords</a:t>
            </a:r>
            <a:r>
              <a:rPr lang="fr-BE" altLang="en-US" dirty="0"/>
              <a:t> </a:t>
            </a:r>
            <a:endParaRPr lang="fr-BE" altLang="en-US" sz="1800" dirty="0"/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often</a:t>
            </a:r>
            <a:r>
              <a:rPr lang="fr-BE" altLang="en-US" dirty="0"/>
              <a:t> </a:t>
            </a:r>
            <a:r>
              <a:rPr lang="fr-BE" altLang="en-US" dirty="0" err="1"/>
              <a:t>focussed</a:t>
            </a:r>
            <a:r>
              <a:rPr lang="fr-BE" altLang="en-US" dirty="0"/>
              <a:t> on omissions</a:t>
            </a:r>
          </a:p>
          <a:p>
            <a:pPr>
              <a:lnSpc>
                <a:spcPct val="80000"/>
              </a:lnSpc>
            </a:pPr>
            <a:r>
              <a:rPr lang="fr-BE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Domain-</a:t>
            </a: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</a:t>
            </a:r>
            <a:r>
              <a:rPr lang="fr-BE" altLang="en-US" dirty="0">
                <a:solidFill>
                  <a:srgbClr val="C00000"/>
                </a:solidFill>
              </a:rPr>
              <a:t> </a:t>
            </a:r>
            <a:r>
              <a:rPr lang="fr-BE" altLang="en-US" dirty="0"/>
              <a:t>checklists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further</a:t>
            </a:r>
            <a:r>
              <a:rPr lang="fr-BE" altLang="en-US" dirty="0"/>
              <a:t> </a:t>
            </a:r>
            <a:r>
              <a:rPr lang="fr-BE" altLang="en-US" dirty="0" err="1"/>
              <a:t>specialization</a:t>
            </a:r>
            <a:r>
              <a:rPr lang="fr-BE" altLang="en-US" dirty="0"/>
              <a:t> to </a:t>
            </a:r>
            <a:r>
              <a:rPr lang="fr-BE" altLang="en-US" dirty="0" err="1"/>
              <a:t>domain</a:t>
            </a:r>
            <a:r>
              <a:rPr lang="fr-BE" altLang="en-US" dirty="0"/>
              <a:t> concepts &amp; </a:t>
            </a:r>
            <a:r>
              <a:rPr lang="fr-BE" altLang="en-US" dirty="0" err="1"/>
              <a:t>operations</a:t>
            </a:r>
            <a:endParaRPr lang="fr-BE" altLang="en-US" dirty="0"/>
          </a:p>
          <a:p>
            <a:pPr lvl="1">
              <a:lnSpc>
                <a:spcPct val="90000"/>
              </a:lnSpc>
            </a:pPr>
            <a:r>
              <a:rPr lang="fr-BE" altLang="en-US" dirty="0"/>
              <a:t>for </a:t>
            </a:r>
            <a:r>
              <a:rPr lang="fr-BE" altLang="en-US" dirty="0" err="1"/>
              <a:t>increased</a:t>
            </a:r>
            <a:r>
              <a:rPr lang="fr-BE" altLang="en-US" dirty="0"/>
              <a:t> guidance in </a:t>
            </a:r>
            <a:r>
              <a:rPr lang="fr-BE" altLang="en-US" dirty="0" err="1"/>
              <a:t>defect</a:t>
            </a:r>
            <a:r>
              <a:rPr lang="fr-BE" altLang="en-US" dirty="0"/>
              <a:t> </a:t>
            </a:r>
            <a:r>
              <a:rPr lang="fr-BE" altLang="en-US" dirty="0" err="1"/>
              <a:t>search</a:t>
            </a:r>
            <a:endParaRPr lang="fr-BE" altLang="en-US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Language-based</a:t>
            </a:r>
            <a:r>
              <a:rPr lang="fr-BE" altLang="en-US" dirty="0"/>
              <a:t> checklists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fr-BE" altLang="en-US" dirty="0" err="1"/>
              <a:t>specialize</a:t>
            </a:r>
            <a:r>
              <a:rPr lang="fr-BE" altLang="en-US" dirty="0"/>
              <a:t> </a:t>
            </a:r>
            <a:r>
              <a:rPr lang="fr-BE" altLang="en-US" dirty="0" err="1"/>
              <a:t>defect-driven</a:t>
            </a:r>
            <a:r>
              <a:rPr lang="fr-BE" altLang="en-US" dirty="0"/>
              <a:t> checklists to </a:t>
            </a:r>
            <a:r>
              <a:rPr lang="fr-BE" altLang="en-US" dirty="0" err="1"/>
              <a:t>spec</a:t>
            </a:r>
            <a:r>
              <a:rPr lang="fr-BE" altLang="en-US" dirty="0"/>
              <a:t> </a:t>
            </a:r>
            <a:r>
              <a:rPr lang="fr-BE" altLang="en-US" dirty="0" err="1"/>
              <a:t>language</a:t>
            </a:r>
            <a:r>
              <a:rPr lang="fr-BE" altLang="en-US" dirty="0"/>
              <a:t> </a:t>
            </a:r>
            <a:r>
              <a:rPr lang="fr-BE" altLang="en-US" dirty="0" err="1"/>
              <a:t>constructs</a:t>
            </a:r>
            <a:endParaRPr lang="fr-BE" altLang="en-US" dirty="0"/>
          </a:p>
          <a:p>
            <a:pPr lvl="1">
              <a:lnSpc>
                <a:spcPct val="80000"/>
              </a:lnSpc>
            </a:pPr>
            <a:r>
              <a:rPr lang="fr-BE" altLang="en-US" dirty="0"/>
              <a:t>support automation 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fr-BE" altLang="en-US" dirty="0"/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fr-BE" altLang="en-US" dirty="0"/>
              <a:t>  </a:t>
            </a:r>
            <a:r>
              <a:rPr lang="fr-BE" altLang="en-US" dirty="0" err="1"/>
              <a:t>richer</a:t>
            </a:r>
            <a:r>
              <a:rPr lang="fr-BE" altLang="en-US" dirty="0"/>
              <a:t> </a:t>
            </a:r>
            <a:r>
              <a:rPr lang="fr-BE" altLang="en-US" dirty="0" err="1"/>
              <a:t>spec</a:t>
            </a:r>
            <a:r>
              <a:rPr lang="fr-BE" altLang="en-US" dirty="0"/>
              <a:t> </a:t>
            </a:r>
            <a:r>
              <a:rPr lang="fr-BE" altLang="en-US" dirty="0" err="1"/>
              <a:t>languages</a:t>
            </a:r>
            <a:r>
              <a:rPr lang="fr-BE" altLang="en-US" dirty="0"/>
              <a:t> </a:t>
            </a:r>
            <a:r>
              <a:rPr lang="fr-BE" altLang="en-US" dirty="0">
                <a:solidFill>
                  <a:schemeClr val="tx2"/>
                </a:solidFill>
              </a:rPr>
              <a:t>=&gt;</a:t>
            </a:r>
            <a:r>
              <a:rPr lang="fr-BE" altLang="en-US" dirty="0"/>
              <a:t>  more </a:t>
            </a:r>
            <a:r>
              <a:rPr lang="fr-BE" altLang="en-US" dirty="0" err="1"/>
              <a:t>sophisticated</a:t>
            </a:r>
            <a:r>
              <a:rPr lang="fr-BE" altLang="en-US" dirty="0"/>
              <a:t> </a:t>
            </a:r>
            <a:r>
              <a:rPr lang="fr-BE" altLang="en-US" dirty="0" err="1"/>
              <a:t>checks</a:t>
            </a:r>
            <a:endParaRPr lang="en-US" altLang="en-US" dirty="0"/>
          </a:p>
        </p:txBody>
      </p:sp>
      <p:grpSp>
        <p:nvGrpSpPr>
          <p:cNvPr id="1408005" name="Group 5"/>
          <p:cNvGrpSpPr>
            <a:grpSpLocks/>
          </p:cNvGrpSpPr>
          <p:nvPr/>
        </p:nvGrpSpPr>
        <p:grpSpPr bwMode="auto">
          <a:xfrm>
            <a:off x="505800" y="165163"/>
            <a:ext cx="1192212" cy="1028700"/>
            <a:chOff x="1784" y="1547"/>
            <a:chExt cx="363" cy="406"/>
          </a:xfrm>
        </p:grpSpPr>
        <p:sp>
          <p:nvSpPr>
            <p:cNvPr id="1408006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7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8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9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0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1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2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3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4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5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6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7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8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9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0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1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2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3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4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5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6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7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8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9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30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0484" name="Picture 4" descr="C:\Users\SAN\AppData\Local\Microsoft\Windows\Temporary Internet Files\Content.IE5\K3CFTSB4\MC9003835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" y="3657600"/>
            <a:ext cx="865937" cy="26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72869" y="1524000"/>
            <a:ext cx="8342531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0730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935" name="AutoShape 31" descr="Newsprint"/>
          <p:cNvSpPr>
            <a:spLocks noChangeArrowheads="1"/>
          </p:cNvSpPr>
          <p:nvPr/>
        </p:nvSpPr>
        <p:spPr bwMode="auto">
          <a:xfrm>
            <a:off x="414338" y="1112838"/>
            <a:ext cx="8267700" cy="5472112"/>
          </a:xfrm>
          <a:prstGeom prst="roundRect">
            <a:avLst>
              <a:gd name="adj" fmla="val 842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0440" y="281175"/>
            <a:ext cx="7180263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Defect-driven</a:t>
            </a:r>
            <a:r>
              <a:rPr lang="fr-BE" altLang="en-US" dirty="0">
                <a:solidFill>
                  <a:srgbClr val="00B0F0"/>
                </a:solidFill>
              </a:rPr>
              <a:t> </a:t>
            </a:r>
            <a:r>
              <a:rPr lang="fr-BE" altLang="en-US" dirty="0"/>
              <a:t>checklists:  a </a:t>
            </a:r>
            <a:r>
              <a:rPr lang="fr-BE" altLang="en-US" dirty="0" err="1"/>
              <a:t>sample</a:t>
            </a:r>
            <a:endParaRPr lang="en-US" altLang="en-US" dirty="0"/>
          </a:p>
        </p:txBody>
      </p:sp>
      <p:sp>
        <p:nvSpPr>
          <p:cNvPr id="1403907" name="Rectangle 3"/>
          <p:cNvSpPr>
            <a:spLocks noGrp="1" noChangeArrowheads="1"/>
          </p:cNvSpPr>
          <p:nvPr>
            <p:ph idx="1"/>
          </p:nvPr>
        </p:nvSpPr>
        <p:spPr>
          <a:xfrm>
            <a:off x="412750" y="1333500"/>
            <a:ext cx="8289925" cy="4978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(Omissions?)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precisely defined  somewhere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there any hidden assumption required for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 rationale for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made explicit somewhere 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Contradiction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s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</a:rPr>
              <a:t>Is </a:t>
            </a:r>
            <a:r>
              <a:rPr lang="fr-BE" altLang="en-US" sz="2000" i="1" dirty="0" err="1">
                <a:solidFill>
                  <a:srgbClr val="009999"/>
                </a:solidFill>
              </a:rPr>
              <a:t>this</a:t>
            </a:r>
            <a:r>
              <a:rPr lang="fr-BE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consistent with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stated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objectives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or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constraints?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3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cs typeface="Times New Roman" pitchFamily="18" charset="0"/>
              </a:rPr>
              <a:t>Inadequac</a:t>
            </a:r>
            <a:r>
              <a:rPr lang="fr-BE" altLang="en-US" sz="2000" dirty="0" err="1">
                <a:solidFill>
                  <a:srgbClr val="FF0000"/>
                </a:solidFill>
                <a:cs typeface="Times New Roman" pitchFamily="18" charset="0"/>
              </a:rPr>
              <a:t>ies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?)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formulate what stakeholders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really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want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 </a:t>
            </a:r>
            <a:r>
              <a:rPr lang="en-US" altLang="en-US" sz="2000" dirty="0"/>
              <a:t> </a:t>
            </a:r>
            <a:endParaRPr lang="fr-BE" altLang="en-US" sz="2000" dirty="0"/>
          </a:p>
          <a:p>
            <a:pPr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cs typeface="Times New Roman" pitchFamily="18" charset="0"/>
              </a:rPr>
              <a:t>Ambiguit</a:t>
            </a:r>
            <a:r>
              <a:rPr lang="fr-BE" altLang="en-US" sz="2000" dirty="0" err="1">
                <a:solidFill>
                  <a:srgbClr val="FF0000"/>
                </a:solidFill>
                <a:cs typeface="Times New Roman" pitchFamily="18" charset="0"/>
              </a:rPr>
              <a:t>ies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Can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be interpreted differently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fr-BE" altLang="en-US" sz="2000" dirty="0">
                <a:solidFill>
                  <a:srgbClr val="009999"/>
                </a:solidFill>
              </a:rPr>
              <a:t>?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other statement using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term with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different meaning?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cs typeface="Times New Roman" pitchFamily="18" charset="0"/>
              </a:rPr>
              <a:t>Unmeasurability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there a fit criterion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for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quality requirement?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stated in a way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discriminat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ing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from alternative options?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</a:p>
        </p:txBody>
      </p:sp>
      <p:grpSp>
        <p:nvGrpSpPr>
          <p:cNvPr id="1403909" name="Group 5"/>
          <p:cNvGrpSpPr>
            <a:grpSpLocks/>
          </p:cNvGrpSpPr>
          <p:nvPr/>
        </p:nvGrpSpPr>
        <p:grpSpPr bwMode="auto">
          <a:xfrm>
            <a:off x="174625" y="139700"/>
            <a:ext cx="1349375" cy="973138"/>
            <a:chOff x="1784" y="1547"/>
            <a:chExt cx="363" cy="406"/>
          </a:xfrm>
        </p:grpSpPr>
        <p:sp>
          <p:nvSpPr>
            <p:cNvPr id="1403910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1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2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3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4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5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6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7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8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19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0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1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2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3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4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5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6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7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8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29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30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31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32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33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3934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19460" name="Picture 4" descr="C:\Users\SAN\AppData\Local\Microsoft\Windows\Temporary Internet Files\Content.IE5\K7Q9Q4OW\MC9003612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626269"/>
            <a:ext cx="1984248" cy="17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8779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AutoShape 2" descr="Newsprint"/>
          <p:cNvSpPr>
            <a:spLocks noChangeArrowheads="1"/>
          </p:cNvSpPr>
          <p:nvPr/>
        </p:nvSpPr>
        <p:spPr bwMode="auto">
          <a:xfrm>
            <a:off x="300038" y="1316038"/>
            <a:ext cx="8661400" cy="4989512"/>
          </a:xfrm>
          <a:prstGeom prst="roundRect">
            <a:avLst>
              <a:gd name="adj" fmla="val 842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4931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399021"/>
            <a:ext cx="7510077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 err="1">
                <a:solidFill>
                  <a:srgbClr val="00B0F0"/>
                </a:solidFill>
              </a:rPr>
              <a:t>Defect-driven</a:t>
            </a:r>
            <a:r>
              <a:rPr lang="fr-BE" altLang="en-US" dirty="0"/>
              <a:t> checklists: </a:t>
            </a:r>
            <a:br>
              <a:rPr lang="fr-BE" altLang="en-US" dirty="0"/>
            </a:br>
            <a:r>
              <a:rPr lang="fr-BE" altLang="en-US" dirty="0"/>
              <a:t>a </a:t>
            </a:r>
            <a:r>
              <a:rPr lang="fr-BE" altLang="en-US" dirty="0" err="1"/>
              <a:t>sample</a:t>
            </a:r>
            <a:r>
              <a:rPr lang="fr-BE" altLang="en-US" dirty="0"/>
              <a:t>  </a:t>
            </a:r>
            <a:r>
              <a:rPr lang="fr-BE" altLang="en-US" sz="2000" dirty="0"/>
              <a:t>(2)</a:t>
            </a:r>
            <a:endParaRPr lang="en-US" altLang="en-US" sz="2000" dirty="0"/>
          </a:p>
        </p:txBody>
      </p:sp>
      <p:sp>
        <p:nvSpPr>
          <p:cNvPr id="1404932" name="Rectangle 4"/>
          <p:cNvSpPr>
            <a:spLocks noGrp="1" noChangeArrowheads="1"/>
          </p:cNvSpPr>
          <p:nvPr>
            <p:ph idx="1"/>
          </p:nvPr>
        </p:nvSpPr>
        <p:spPr>
          <a:xfrm>
            <a:off x="349390" y="1282700"/>
            <a:ext cx="8612047" cy="4978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Noise</a:t>
            </a:r>
            <a:r>
              <a:rPr lang="fr-BE" altLang="en-US" sz="2000" dirty="0">
                <a:solidFill>
                  <a:srgbClr val="FF0000"/>
                </a:solidFill>
              </a:rPr>
              <a:t>s?)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relevant to system objectives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or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constraints? 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the negation of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make any sense?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other statement using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under different terms? 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dirty="0" err="1">
                <a:solidFill>
                  <a:srgbClr val="FF0000"/>
                </a:solidFill>
                <a:cs typeface="Times New Roman" pitchFamily="18" charset="0"/>
              </a:rPr>
              <a:t>Overspecification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entail/mean premature design choice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s -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sensible alternative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</a:p>
          <a:p>
            <a:pPr>
              <a:lnSpc>
                <a:spcPct val="14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Unfeasibility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?)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implementable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with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in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reasonable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tim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e/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budget?  </a:t>
            </a:r>
            <a:r>
              <a:rPr lang="en-US" altLang="en-US" sz="2000" dirty="0"/>
              <a:t> </a:t>
            </a:r>
            <a:endParaRPr lang="fr-BE" altLang="en-US" sz="2000" dirty="0"/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Unintelligibility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comprehensible by anyone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needing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to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use it?</a:t>
            </a:r>
            <a:r>
              <a:rPr lang="en-US" altLang="en-US" sz="2000" dirty="0">
                <a:solidFill>
                  <a:srgbClr val="009999"/>
                </a:solidFill>
              </a:rPr>
              <a:t> 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lnSpc>
                <a:spcPct val="15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Remorse </a:t>
            </a:r>
            <a:r>
              <a:rPr lang="fr-BE" altLang="en-US" sz="2000" dirty="0">
                <a:solidFill>
                  <a:srgbClr val="FF0000"/>
                </a:solidFill>
              </a:rPr>
              <a:t>?)  - </a:t>
            </a:r>
            <a:r>
              <a:rPr lang="fr-BE" altLang="en-US" sz="2000" dirty="0" err="1">
                <a:solidFill>
                  <a:srgbClr val="FF0000"/>
                </a:solidFill>
              </a:rPr>
              <a:t>deep</a:t>
            </a:r>
            <a:r>
              <a:rPr lang="fr-BE" altLang="en-US" sz="2000" dirty="0">
                <a:solidFill>
                  <a:srgbClr val="FF0000"/>
                </a:solidFill>
              </a:rPr>
              <a:t> regret/ </a:t>
            </a:r>
            <a:r>
              <a:rPr lang="fr-BE" altLang="en-US" sz="2000" dirty="0" err="1">
                <a:solidFill>
                  <a:srgbClr val="FF0000"/>
                </a:solidFill>
              </a:rPr>
              <a:t>guilt</a:t>
            </a:r>
            <a:r>
              <a:rPr lang="fr-BE" altLang="en-US" sz="2000" dirty="0">
                <a:solidFill>
                  <a:srgbClr val="FF0000"/>
                </a:solidFill>
              </a:rPr>
              <a:t>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Has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concept been used already before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definition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  <a:r>
              <a:rPr lang="en-US" altLang="en-US" sz="2000" dirty="0">
                <a:solidFill>
                  <a:srgbClr val="009999"/>
                </a:solidFill>
              </a:rPr>
              <a:t>  </a:t>
            </a:r>
          </a:p>
        </p:txBody>
      </p:sp>
      <p:grpSp>
        <p:nvGrpSpPr>
          <p:cNvPr id="1404933" name="Group 5"/>
          <p:cNvGrpSpPr>
            <a:grpSpLocks/>
          </p:cNvGrpSpPr>
          <p:nvPr/>
        </p:nvGrpSpPr>
        <p:grpSpPr bwMode="auto">
          <a:xfrm>
            <a:off x="174625" y="139700"/>
            <a:ext cx="1196975" cy="1079500"/>
            <a:chOff x="1784" y="1547"/>
            <a:chExt cx="363" cy="406"/>
          </a:xfrm>
        </p:grpSpPr>
        <p:sp>
          <p:nvSpPr>
            <p:cNvPr id="1404934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35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36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37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38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39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0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1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2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3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4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5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6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7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8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49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0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1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2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3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4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5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6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7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4958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1506" name="Picture 2" descr="C:\Users\SAN\AppData\Local\Microsoft\Windows\Temporary Internet Files\Content.IE5\K7Q9Q4OW\MC9003612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674132"/>
            <a:ext cx="1984248" cy="1711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55446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954" name="AutoShape 2" descr="Newsprint"/>
          <p:cNvSpPr>
            <a:spLocks noChangeArrowheads="1"/>
          </p:cNvSpPr>
          <p:nvPr/>
        </p:nvSpPr>
        <p:spPr bwMode="auto">
          <a:xfrm>
            <a:off x="363538" y="1366838"/>
            <a:ext cx="8661400" cy="4989512"/>
          </a:xfrm>
          <a:prstGeom prst="roundRect">
            <a:avLst>
              <a:gd name="adj" fmla="val 8421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5955" name="Rectangle 3"/>
          <p:cNvSpPr>
            <a:spLocks noGrp="1" noChangeArrowheads="1"/>
          </p:cNvSpPr>
          <p:nvPr>
            <p:ph type="title"/>
          </p:nvPr>
        </p:nvSpPr>
        <p:spPr>
          <a:xfrm>
            <a:off x="1492517" y="356944"/>
            <a:ext cx="7510463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 err="1">
                <a:solidFill>
                  <a:srgbClr val="00B0F0"/>
                </a:solidFill>
              </a:rPr>
              <a:t>Defect-driven</a:t>
            </a:r>
            <a:r>
              <a:rPr lang="fr-BE" altLang="en-US" dirty="0"/>
              <a:t> checklists:</a:t>
            </a:r>
            <a:br>
              <a:rPr lang="fr-BE" altLang="en-US" dirty="0"/>
            </a:br>
            <a:r>
              <a:rPr lang="fr-BE" altLang="en-US" dirty="0"/>
              <a:t>a </a:t>
            </a:r>
            <a:r>
              <a:rPr lang="fr-BE" altLang="en-US" dirty="0" err="1"/>
              <a:t>sample</a:t>
            </a:r>
            <a:r>
              <a:rPr lang="fr-BE" altLang="en-US" dirty="0"/>
              <a:t>  </a:t>
            </a:r>
            <a:r>
              <a:rPr lang="fr-BE" altLang="en-US" sz="2000" dirty="0"/>
              <a:t>(3)</a:t>
            </a:r>
            <a:endParaRPr lang="en-US" altLang="en-US" sz="2000" dirty="0"/>
          </a:p>
        </p:txBody>
      </p:sp>
      <p:sp>
        <p:nvSpPr>
          <p:cNvPr id="1405956" name="Rectangle 4"/>
          <p:cNvSpPr>
            <a:spLocks noGrp="1" noChangeArrowheads="1"/>
          </p:cNvSpPr>
          <p:nvPr>
            <p:ph idx="1"/>
          </p:nvPr>
        </p:nvSpPr>
        <p:spPr>
          <a:xfrm>
            <a:off x="266701" y="1333500"/>
            <a:ext cx="8758238" cy="4978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Poor </a:t>
            </a:r>
            <a:r>
              <a:rPr lang="fr-BE" altLang="en-US" sz="2000" dirty="0" err="1">
                <a:solidFill>
                  <a:srgbClr val="FF0000"/>
                </a:solidFill>
                <a:cs typeface="Times New Roman" pitchFamily="18" charset="0"/>
              </a:rPr>
              <a:t>structuring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 structuring rule for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those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sections apparent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, and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natural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item related to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fr-BE" altLang="en-US" sz="2000" i="1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and</a:t>
            </a:r>
            <a:r>
              <a:rPr lang="fr-BE" altLang="en-US" sz="2000" i="1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described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elsewhere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fr-BE" altLang="en-US" sz="2000" i="1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covering unrelated requirements?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fr-BE" altLang="en-US" sz="2000" i="1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mixing requirements and assumptions altogether?</a:t>
            </a:r>
          </a:p>
          <a:p>
            <a:pPr algn="just">
              <a:lnSpc>
                <a:spcPct val="120000"/>
              </a:lnSpc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mixing requirements and domain properties?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unnecessary mixing of functional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&amp;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non-functional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concerns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  <a:p>
            <a:pPr>
              <a:lnSpc>
                <a:spcPct val="16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Opacity</a:t>
            </a:r>
            <a:r>
              <a:rPr lang="fr-BE" altLang="en-US" sz="2000" dirty="0">
                <a:solidFill>
                  <a:srgbClr val="FF0000"/>
                </a:solidFill>
              </a:rPr>
              <a:t>?) – </a:t>
            </a:r>
            <a:r>
              <a:rPr lang="fr-BE" altLang="en-US" sz="2000" dirty="0" err="1">
                <a:solidFill>
                  <a:srgbClr val="FF0000"/>
                </a:solidFill>
              </a:rPr>
              <a:t>blur</a:t>
            </a:r>
            <a:r>
              <a:rPr lang="fr-BE" altLang="en-US" sz="2000" dirty="0">
                <a:solidFill>
                  <a:srgbClr val="FF0000"/>
                </a:solidFill>
              </a:rPr>
              <a:t>/ not transparent </a:t>
            </a:r>
          </a:p>
          <a:p>
            <a:pPr>
              <a:spcBef>
                <a:spcPct val="1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inderdependent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items whose dependencies are not made visible?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6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fr-BE" altLang="en-US" sz="2000" dirty="0">
                <a:solidFill>
                  <a:srgbClr val="FF0000"/>
                </a:solidFill>
              </a:rPr>
              <a:t>(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Poor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modifiability</a:t>
            </a:r>
            <a:r>
              <a:rPr lang="fr-BE" altLang="en-US" sz="2000" dirty="0">
                <a:solidFill>
                  <a:srgbClr val="FF0000"/>
                </a:solidFill>
              </a:rPr>
              <a:t>?) </a:t>
            </a:r>
          </a:p>
          <a:p>
            <a:pPr>
              <a:spcBef>
                <a:spcPct val="1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Would any change to </a:t>
            </a:r>
            <a:r>
              <a:rPr lang="en-US" altLang="en-US" sz="2000" i="1" dirty="0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require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propagat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ion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throughout major portions of the RD?  </a:t>
            </a:r>
            <a:r>
              <a:rPr lang="en-US" altLang="en-US" sz="2000" dirty="0">
                <a:solidFill>
                  <a:srgbClr val="009999"/>
                </a:solidFill>
              </a:rPr>
              <a:t>  </a:t>
            </a:r>
          </a:p>
        </p:txBody>
      </p:sp>
      <p:grpSp>
        <p:nvGrpSpPr>
          <p:cNvPr id="1405957" name="Group 5"/>
          <p:cNvGrpSpPr>
            <a:grpSpLocks/>
          </p:cNvGrpSpPr>
          <p:nvPr/>
        </p:nvGrpSpPr>
        <p:grpSpPr bwMode="auto">
          <a:xfrm>
            <a:off x="321349" y="129064"/>
            <a:ext cx="1065213" cy="1079500"/>
            <a:chOff x="1784" y="1547"/>
            <a:chExt cx="363" cy="406"/>
          </a:xfrm>
        </p:grpSpPr>
        <p:sp>
          <p:nvSpPr>
            <p:cNvPr id="1405958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59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0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1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2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3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4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5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6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7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8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69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0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1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2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3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4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5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6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7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8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79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80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81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5982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2530" name="Picture 2" descr="C:\Users\SAN\AppData\Local\Microsoft\Windows\Temporary Internet Files\Content.IE5\K7Q9Q4OW\MC90036126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555811"/>
            <a:ext cx="1399197" cy="1207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23326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65100"/>
            <a:ext cx="5943600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/>
              <a:t>Inspection checklists</a:t>
            </a:r>
            <a:endParaRPr lang="en-US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1165950" y="1282700"/>
            <a:ext cx="7955825" cy="53467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guide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issues</a:t>
            </a:r>
          </a:p>
          <a:p>
            <a:pPr>
              <a:lnSpc>
                <a:spcPct val="90000"/>
              </a:lnSpc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Defect-driven</a:t>
            </a:r>
            <a:r>
              <a:rPr lang="fr-BE" altLang="en-US" dirty="0"/>
              <a:t> checklists 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list</a:t>
            </a:r>
            <a:r>
              <a:rPr lang="fr-BE" altLang="en-US" dirty="0"/>
              <a:t> of </a:t>
            </a:r>
            <a:r>
              <a:rPr lang="fr-BE" altLang="en-US" dirty="0" err="1"/>
              <a:t>generic</a:t>
            </a:r>
            <a:r>
              <a:rPr lang="fr-BE" altLang="en-US" dirty="0"/>
              <a:t> questions </a:t>
            </a:r>
            <a:r>
              <a:rPr lang="fr-BE" altLang="en-US" dirty="0" err="1"/>
              <a:t>structured</a:t>
            </a:r>
            <a:r>
              <a:rPr lang="fr-BE" altLang="en-US" dirty="0"/>
              <a:t> by </a:t>
            </a:r>
            <a:r>
              <a:rPr lang="fr-BE" altLang="en-US" dirty="0" err="1"/>
              <a:t>defect</a:t>
            </a:r>
            <a:r>
              <a:rPr lang="fr-BE" altLang="en-US" dirty="0"/>
              <a:t> type </a:t>
            </a:r>
          </a:p>
          <a:p>
            <a:pPr lvl="1">
              <a:lnSpc>
                <a:spcPct val="90000"/>
              </a:lnSpc>
            </a:pPr>
            <a:endParaRPr lang="fr-BE" altLang="en-US" dirty="0"/>
          </a:p>
          <a:p>
            <a:pPr>
              <a:lnSpc>
                <a:spcPct val="90000"/>
              </a:lnSpc>
            </a:pPr>
            <a:r>
              <a:rPr lang="fr-BE" alt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Quality-specific</a:t>
            </a:r>
            <a:r>
              <a:rPr lang="fr-BE" altLang="en-US" sz="2400" dirty="0"/>
              <a:t> checklists</a:t>
            </a:r>
          </a:p>
          <a:p>
            <a:pPr lvl="1">
              <a:lnSpc>
                <a:spcPct val="90000"/>
              </a:lnSpc>
            </a:pPr>
            <a:r>
              <a:rPr lang="fr-BE" altLang="en-US" sz="2400" dirty="0" err="1">
                <a:solidFill>
                  <a:srgbClr val="0070C0"/>
                </a:solidFill>
              </a:rPr>
              <a:t>specialize</a:t>
            </a:r>
            <a:r>
              <a:rPr lang="fr-BE" altLang="en-US" sz="2400" dirty="0">
                <a:solidFill>
                  <a:srgbClr val="0070C0"/>
                </a:solidFill>
              </a:rPr>
              <a:t> </a:t>
            </a:r>
            <a:r>
              <a:rPr lang="fr-BE" altLang="en-US" sz="2400" dirty="0" err="1">
                <a:solidFill>
                  <a:srgbClr val="0070C0"/>
                </a:solidFill>
              </a:rPr>
              <a:t>defect-driven</a:t>
            </a:r>
            <a:r>
              <a:rPr lang="fr-BE" altLang="en-US" sz="2400" dirty="0">
                <a:solidFill>
                  <a:srgbClr val="0070C0"/>
                </a:solidFill>
              </a:rPr>
              <a:t> questions to </a:t>
            </a:r>
            <a:r>
              <a:rPr lang="fr-BE" altLang="en-US" sz="2400" dirty="0" err="1">
                <a:solidFill>
                  <a:srgbClr val="0070C0"/>
                </a:solidFill>
              </a:rPr>
              <a:t>specifc</a:t>
            </a:r>
            <a:r>
              <a:rPr lang="fr-BE" altLang="en-US" sz="2400" dirty="0">
                <a:solidFill>
                  <a:srgbClr val="0070C0"/>
                </a:solidFill>
              </a:rPr>
              <a:t> NFR </a:t>
            </a:r>
            <a:r>
              <a:rPr lang="fr-BE" altLang="en-US" sz="2400" dirty="0" err="1">
                <a:solidFill>
                  <a:srgbClr val="0070C0"/>
                </a:solidFill>
              </a:rPr>
              <a:t>categories</a:t>
            </a:r>
            <a:endParaRPr lang="fr-BE" altLang="en-US" sz="2400" dirty="0">
              <a:solidFill>
                <a:srgbClr val="0070C0"/>
              </a:solidFill>
            </a:endParaRPr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fr-BE" altLang="en-US" sz="2400" dirty="0" err="1">
                <a:solidFill>
                  <a:srgbClr val="0070C0"/>
                </a:solidFill>
              </a:rPr>
              <a:t>safety</a:t>
            </a:r>
            <a:r>
              <a:rPr lang="fr-BE" altLang="en-US" sz="2400" dirty="0">
                <a:solidFill>
                  <a:srgbClr val="0070C0"/>
                </a:solidFill>
              </a:rPr>
              <a:t>, </a:t>
            </a:r>
            <a:r>
              <a:rPr lang="fr-BE" altLang="en-US" sz="2400" dirty="0" err="1">
                <a:solidFill>
                  <a:srgbClr val="0070C0"/>
                </a:solidFill>
              </a:rPr>
              <a:t>security</a:t>
            </a:r>
            <a:r>
              <a:rPr lang="fr-BE" altLang="en-US" sz="2400" dirty="0">
                <a:solidFill>
                  <a:srgbClr val="0070C0"/>
                </a:solidFill>
              </a:rPr>
              <a:t>, performance, </a:t>
            </a:r>
            <a:r>
              <a:rPr lang="fr-BE" altLang="en-US" sz="2400" dirty="0" err="1">
                <a:solidFill>
                  <a:srgbClr val="0070C0"/>
                </a:solidFill>
              </a:rPr>
              <a:t>usability</a:t>
            </a:r>
            <a:r>
              <a:rPr lang="fr-BE" altLang="en-US" sz="2400" dirty="0">
                <a:solidFill>
                  <a:srgbClr val="0070C0"/>
                </a:solidFill>
              </a:rPr>
              <a:t>, ...</a:t>
            </a:r>
          </a:p>
          <a:p>
            <a:pPr lvl="1">
              <a:lnSpc>
                <a:spcPct val="100000"/>
              </a:lnSpc>
            </a:pPr>
            <a:r>
              <a:rPr lang="fr-BE" altLang="en-US" sz="2400" dirty="0" err="1">
                <a:solidFill>
                  <a:srgbClr val="0070C0"/>
                </a:solidFill>
              </a:rPr>
              <a:t>sometimes</a:t>
            </a:r>
            <a:r>
              <a:rPr lang="fr-BE" altLang="en-US" sz="2400" dirty="0">
                <a:solidFill>
                  <a:srgbClr val="0070C0"/>
                </a:solidFill>
              </a:rPr>
              <a:t> </a:t>
            </a:r>
            <a:r>
              <a:rPr lang="fr-BE" altLang="en-US" sz="2400" dirty="0" err="1">
                <a:solidFill>
                  <a:srgbClr val="0070C0"/>
                </a:solidFill>
              </a:rPr>
              <a:t>based</a:t>
            </a:r>
            <a:r>
              <a:rPr lang="fr-BE" altLang="en-US" sz="2400" dirty="0">
                <a:solidFill>
                  <a:srgbClr val="0070C0"/>
                </a:solidFill>
              </a:rPr>
              <a:t> on </a:t>
            </a:r>
            <a:r>
              <a:rPr lang="fr-BE" altLang="en-US" sz="2400" dirty="0" err="1">
                <a:solidFill>
                  <a:srgbClr val="0070C0"/>
                </a:solidFill>
              </a:rPr>
              <a:t>guidewords</a:t>
            </a:r>
            <a:r>
              <a:rPr lang="fr-BE" altLang="en-US" sz="2400" dirty="0">
                <a:solidFill>
                  <a:srgbClr val="0070C0"/>
                </a:solidFill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fr-BE" altLang="en-US" sz="2400" dirty="0" err="1">
                <a:solidFill>
                  <a:srgbClr val="0070C0"/>
                </a:solidFill>
              </a:rPr>
              <a:t>often</a:t>
            </a:r>
            <a:r>
              <a:rPr lang="fr-BE" altLang="en-US" sz="2400" dirty="0">
                <a:solidFill>
                  <a:srgbClr val="0070C0"/>
                </a:solidFill>
              </a:rPr>
              <a:t> </a:t>
            </a:r>
            <a:r>
              <a:rPr lang="fr-BE" altLang="en-US" sz="2400" dirty="0" err="1">
                <a:solidFill>
                  <a:srgbClr val="0070C0"/>
                </a:solidFill>
              </a:rPr>
              <a:t>focussed</a:t>
            </a:r>
            <a:r>
              <a:rPr lang="fr-BE" altLang="en-US" sz="2400" dirty="0">
                <a:solidFill>
                  <a:srgbClr val="0070C0"/>
                </a:solidFill>
              </a:rPr>
              <a:t> on </a:t>
            </a:r>
            <a:r>
              <a:rPr lang="fr-BE" altLang="en-US" sz="2400" b="1" dirty="0">
                <a:solidFill>
                  <a:srgbClr val="FF0000"/>
                </a:solidFill>
              </a:rPr>
              <a:t>omissions</a:t>
            </a:r>
          </a:p>
          <a:p>
            <a:pPr lvl="1">
              <a:lnSpc>
                <a:spcPct val="100000"/>
              </a:lnSpc>
            </a:pPr>
            <a:endParaRPr lang="fr-BE" altLang="en-US" dirty="0"/>
          </a:p>
          <a:p>
            <a:pPr>
              <a:lnSpc>
                <a:spcPct val="80000"/>
              </a:lnSpc>
            </a:pPr>
            <a:r>
              <a:rPr lang="fr-BE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Domain-</a:t>
            </a: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</a:t>
            </a:r>
            <a:r>
              <a:rPr lang="fr-BE" altLang="en-US" dirty="0">
                <a:solidFill>
                  <a:srgbClr val="C00000"/>
                </a:solidFill>
              </a:rPr>
              <a:t> </a:t>
            </a:r>
            <a:r>
              <a:rPr lang="fr-BE" altLang="en-US" dirty="0"/>
              <a:t>checklists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further</a:t>
            </a:r>
            <a:r>
              <a:rPr lang="fr-BE" altLang="en-US" dirty="0"/>
              <a:t> </a:t>
            </a:r>
            <a:r>
              <a:rPr lang="fr-BE" altLang="en-US" dirty="0" err="1"/>
              <a:t>specialization</a:t>
            </a:r>
            <a:r>
              <a:rPr lang="fr-BE" altLang="en-US" dirty="0"/>
              <a:t> to </a:t>
            </a:r>
            <a:r>
              <a:rPr lang="fr-BE" altLang="en-US" dirty="0" err="1"/>
              <a:t>domain</a:t>
            </a:r>
            <a:r>
              <a:rPr lang="fr-BE" altLang="en-US" dirty="0"/>
              <a:t> concepts &amp; </a:t>
            </a:r>
            <a:r>
              <a:rPr lang="fr-BE" altLang="en-US" dirty="0" err="1"/>
              <a:t>operations</a:t>
            </a:r>
            <a:endParaRPr lang="fr-BE" altLang="en-US" dirty="0"/>
          </a:p>
          <a:p>
            <a:pPr lvl="1">
              <a:lnSpc>
                <a:spcPct val="90000"/>
              </a:lnSpc>
            </a:pPr>
            <a:r>
              <a:rPr lang="fr-BE" altLang="en-US" dirty="0"/>
              <a:t>for </a:t>
            </a:r>
            <a:r>
              <a:rPr lang="fr-BE" altLang="en-US" dirty="0" err="1"/>
              <a:t>increased</a:t>
            </a:r>
            <a:r>
              <a:rPr lang="fr-BE" altLang="en-US" dirty="0"/>
              <a:t> guidance in </a:t>
            </a:r>
            <a:r>
              <a:rPr lang="fr-BE" altLang="en-US" dirty="0" err="1"/>
              <a:t>defect</a:t>
            </a:r>
            <a:r>
              <a:rPr lang="fr-BE" altLang="en-US" dirty="0"/>
              <a:t> </a:t>
            </a:r>
            <a:r>
              <a:rPr lang="fr-BE" altLang="en-US" dirty="0" err="1"/>
              <a:t>search</a:t>
            </a:r>
            <a:endParaRPr lang="fr-BE" altLang="en-US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Language-based</a:t>
            </a:r>
            <a:r>
              <a:rPr lang="fr-BE" altLang="en-US" dirty="0"/>
              <a:t> checklists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fr-BE" altLang="en-US" dirty="0" err="1"/>
              <a:t>specialize</a:t>
            </a:r>
            <a:r>
              <a:rPr lang="fr-BE" altLang="en-US" dirty="0"/>
              <a:t> </a:t>
            </a:r>
            <a:r>
              <a:rPr lang="fr-BE" altLang="en-US" dirty="0" err="1"/>
              <a:t>defect-driven</a:t>
            </a:r>
            <a:r>
              <a:rPr lang="fr-BE" altLang="en-US" dirty="0"/>
              <a:t> checklists to </a:t>
            </a:r>
            <a:r>
              <a:rPr lang="fr-BE" altLang="en-US" dirty="0" err="1"/>
              <a:t>spec</a:t>
            </a:r>
            <a:r>
              <a:rPr lang="fr-BE" altLang="en-US" dirty="0"/>
              <a:t> </a:t>
            </a:r>
            <a:r>
              <a:rPr lang="fr-BE" altLang="en-US" dirty="0" err="1"/>
              <a:t>language</a:t>
            </a:r>
            <a:r>
              <a:rPr lang="fr-BE" altLang="en-US" dirty="0"/>
              <a:t> </a:t>
            </a:r>
            <a:r>
              <a:rPr lang="fr-BE" altLang="en-US" dirty="0" err="1"/>
              <a:t>constructs</a:t>
            </a:r>
            <a:endParaRPr lang="fr-BE" altLang="en-US" dirty="0"/>
          </a:p>
          <a:p>
            <a:pPr lvl="1">
              <a:lnSpc>
                <a:spcPct val="80000"/>
              </a:lnSpc>
            </a:pPr>
            <a:r>
              <a:rPr lang="fr-BE" altLang="en-US" dirty="0"/>
              <a:t>support automation 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fr-BE" altLang="en-US" dirty="0"/>
              <a:t> </a:t>
            </a: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fr-BE" altLang="en-US" dirty="0"/>
              <a:t>  </a:t>
            </a:r>
            <a:r>
              <a:rPr lang="fr-BE" altLang="en-US" dirty="0" err="1"/>
              <a:t>richer</a:t>
            </a:r>
            <a:r>
              <a:rPr lang="fr-BE" altLang="en-US" dirty="0"/>
              <a:t> </a:t>
            </a:r>
            <a:r>
              <a:rPr lang="fr-BE" altLang="en-US" dirty="0" err="1"/>
              <a:t>spec</a:t>
            </a:r>
            <a:r>
              <a:rPr lang="fr-BE" altLang="en-US" dirty="0"/>
              <a:t> </a:t>
            </a:r>
            <a:r>
              <a:rPr lang="fr-BE" altLang="en-US" dirty="0" err="1"/>
              <a:t>languages</a:t>
            </a:r>
            <a:r>
              <a:rPr lang="fr-BE" altLang="en-US" dirty="0"/>
              <a:t> </a:t>
            </a:r>
            <a:r>
              <a:rPr lang="fr-BE" altLang="en-US" dirty="0">
                <a:solidFill>
                  <a:schemeClr val="tx2"/>
                </a:solidFill>
              </a:rPr>
              <a:t>=&gt;</a:t>
            </a:r>
            <a:r>
              <a:rPr lang="fr-BE" altLang="en-US" dirty="0"/>
              <a:t>  more </a:t>
            </a:r>
            <a:r>
              <a:rPr lang="fr-BE" altLang="en-US" dirty="0" err="1"/>
              <a:t>sophisticated</a:t>
            </a:r>
            <a:r>
              <a:rPr lang="fr-BE" altLang="en-US" dirty="0"/>
              <a:t> </a:t>
            </a:r>
            <a:r>
              <a:rPr lang="fr-BE" altLang="en-US" dirty="0" err="1"/>
              <a:t>checks</a:t>
            </a:r>
            <a:endParaRPr lang="en-US" altLang="en-US" dirty="0"/>
          </a:p>
        </p:txBody>
      </p:sp>
      <p:grpSp>
        <p:nvGrpSpPr>
          <p:cNvPr id="1408005" name="Group 5"/>
          <p:cNvGrpSpPr>
            <a:grpSpLocks/>
          </p:cNvGrpSpPr>
          <p:nvPr/>
        </p:nvGrpSpPr>
        <p:grpSpPr bwMode="auto">
          <a:xfrm>
            <a:off x="505800" y="165163"/>
            <a:ext cx="1192212" cy="1028700"/>
            <a:chOff x="1784" y="1547"/>
            <a:chExt cx="363" cy="406"/>
          </a:xfrm>
        </p:grpSpPr>
        <p:sp>
          <p:nvSpPr>
            <p:cNvPr id="1408006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7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8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9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0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1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2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3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4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5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6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7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8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9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0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1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2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3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4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5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6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7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8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9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30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0484" name="Picture 4" descr="C:\Users\SAN\AppData\Local\Microsoft\Windows\Temporary Internet Files\Content.IE5\K3CFTSB4\MC9003835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" y="3657600"/>
            <a:ext cx="865937" cy="26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572869" y="2286000"/>
            <a:ext cx="8045673" cy="2057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60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AutoShape 2" descr="Newsprint"/>
          <p:cNvSpPr>
            <a:spLocks noChangeArrowheads="1"/>
          </p:cNvSpPr>
          <p:nvPr/>
        </p:nvSpPr>
        <p:spPr bwMode="auto">
          <a:xfrm>
            <a:off x="606425" y="1236663"/>
            <a:ext cx="7986713" cy="5118100"/>
          </a:xfrm>
          <a:prstGeom prst="roundRect">
            <a:avLst>
              <a:gd name="adj" fmla="val 78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6979" name="Rectangle 3"/>
          <p:cNvSpPr>
            <a:spLocks noGrp="1" noChangeArrowheads="1"/>
          </p:cNvSpPr>
          <p:nvPr>
            <p:ph type="title"/>
          </p:nvPr>
        </p:nvSpPr>
        <p:spPr>
          <a:xfrm>
            <a:off x="1447800" y="322380"/>
            <a:ext cx="7358063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 err="1">
                <a:solidFill>
                  <a:srgbClr val="00B05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Quality-specific</a:t>
            </a:r>
            <a:r>
              <a:rPr lang="fr-BE" altLang="en-US" dirty="0">
                <a:solidFill>
                  <a:srgbClr val="00B050"/>
                </a:solidFill>
              </a:rPr>
              <a:t> </a:t>
            </a:r>
            <a:r>
              <a:rPr lang="fr-BE" altLang="en-US" dirty="0"/>
              <a:t>checklists:  a </a:t>
            </a:r>
            <a:r>
              <a:rPr lang="fr-BE" altLang="en-US" dirty="0" err="1"/>
              <a:t>sample</a:t>
            </a:r>
            <a:endParaRPr lang="en-US" altLang="en-US" sz="2000" dirty="0"/>
          </a:p>
        </p:txBody>
      </p:sp>
      <p:sp>
        <p:nvSpPr>
          <p:cNvPr id="1406980" name="Rectangle 4"/>
          <p:cNvSpPr>
            <a:spLocks noGrp="1" noChangeArrowheads="1"/>
          </p:cNvSpPr>
          <p:nvPr>
            <p:ph idx="1"/>
          </p:nvPr>
        </p:nvSpPr>
        <p:spPr>
          <a:xfrm>
            <a:off x="1134682" y="1344612"/>
            <a:ext cx="7628318" cy="5056187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unspecified response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to out-of-range input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values?</a:t>
            </a:r>
          </a:p>
          <a:p>
            <a:pPr>
              <a:spcBef>
                <a:spcPct val="5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unspecified response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to receiving expected input value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too early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; 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too late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;  or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never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Is the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OR of input conditions on this operation a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tautology/ redundancy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recovery operation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in case of input saturation?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output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produc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ible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faster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than it can be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consumed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input from sensor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un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used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by the software controller?</a:t>
            </a:r>
          </a:p>
          <a:p>
            <a:pPr algn="just"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every state sequence from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hazardous state lead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to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 </a:t>
            </a:r>
            <a:r>
              <a:rPr lang="fr-BE" altLang="en-US" sz="2000" dirty="0">
                <a:solidFill>
                  <a:srgbClr val="FF0000"/>
                </a:solidFill>
                <a:cs typeface="Times New Roman" pitchFamily="18" charset="0"/>
              </a:rPr>
              <a:t>l</a:t>
            </a:r>
            <a:r>
              <a:rPr lang="en-US" altLang="en-US" sz="2000" dirty="0" err="1">
                <a:solidFill>
                  <a:srgbClr val="FF0000"/>
                </a:solidFill>
                <a:cs typeface="Times New Roman" pitchFamily="18" charset="0"/>
              </a:rPr>
              <a:t>ow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-risk state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there a </a:t>
            </a:r>
            <a:r>
              <a:rPr lang="en-US" altLang="en-US" sz="2000" dirty="0">
                <a:solidFill>
                  <a:srgbClr val="FF0000"/>
                </a:solidFill>
                <a:cs typeface="Times New Roman" pitchFamily="18" charset="0"/>
              </a:rPr>
              <a:t>data consistency check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before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a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decision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is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made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from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th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ese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data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 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endParaRPr lang="fr-BE" altLang="en-US" sz="2000" dirty="0">
              <a:solidFill>
                <a:srgbClr val="009999"/>
              </a:solidFill>
            </a:endParaRPr>
          </a:p>
        </p:txBody>
      </p:sp>
      <p:grpSp>
        <p:nvGrpSpPr>
          <p:cNvPr id="1406981" name="Group 5"/>
          <p:cNvGrpSpPr>
            <a:grpSpLocks/>
          </p:cNvGrpSpPr>
          <p:nvPr/>
        </p:nvGrpSpPr>
        <p:grpSpPr bwMode="auto">
          <a:xfrm>
            <a:off x="277817" y="139700"/>
            <a:ext cx="1065213" cy="927100"/>
            <a:chOff x="1784" y="1547"/>
            <a:chExt cx="363" cy="406"/>
          </a:xfrm>
        </p:grpSpPr>
        <p:sp>
          <p:nvSpPr>
            <p:cNvPr id="1406982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3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4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5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6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7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8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89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0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1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2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3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4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5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6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7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8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6999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0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1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2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3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4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5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7006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3555" name="Picture 3" descr="C:\Users\SAN\AppData\Local\Microsoft\Windows\Temporary Internet Files\Content.IE5\K3CFTSB4\MC900240363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50" y="4419600"/>
            <a:ext cx="1349350" cy="2118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92221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00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1" y="165100"/>
            <a:ext cx="5943600" cy="762000"/>
          </a:xfrm>
        </p:spPr>
        <p:txBody>
          <a:bodyPr>
            <a:normAutofit fontScale="90000"/>
          </a:bodyPr>
          <a:lstStyle/>
          <a:p>
            <a:r>
              <a:rPr lang="fr-BE" altLang="en-US" dirty="0"/>
              <a:t>Inspection checklists</a:t>
            </a:r>
            <a:endParaRPr lang="en-US" altLang="en-US" dirty="0"/>
          </a:p>
        </p:txBody>
      </p:sp>
      <p:sp>
        <p:nvSpPr>
          <p:cNvPr id="1408003" name="Rectangle 3"/>
          <p:cNvSpPr>
            <a:spLocks noGrp="1" noChangeArrowheads="1"/>
          </p:cNvSpPr>
          <p:nvPr>
            <p:ph idx="1"/>
          </p:nvPr>
        </p:nvSpPr>
        <p:spPr>
          <a:xfrm>
            <a:off x="961756" y="1183728"/>
            <a:ext cx="7955825" cy="53467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Aim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 guide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defect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</a:t>
            </a:r>
            <a:r>
              <a:rPr lang="fr-BE" altLang="en-US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BE" altLang="en-US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</a:t>
            </a:r>
            <a:r>
              <a:rPr lang="fr-BE" alt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issues</a:t>
            </a:r>
          </a:p>
          <a:p>
            <a:pPr>
              <a:lnSpc>
                <a:spcPct val="90000"/>
              </a:lnSpc>
            </a:pP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Defect-driven</a:t>
            </a:r>
            <a:r>
              <a:rPr lang="fr-BE" altLang="en-US" dirty="0"/>
              <a:t> checklists 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list</a:t>
            </a:r>
            <a:r>
              <a:rPr lang="fr-BE" altLang="en-US" dirty="0"/>
              <a:t> of </a:t>
            </a:r>
            <a:r>
              <a:rPr lang="fr-BE" altLang="en-US" dirty="0" err="1"/>
              <a:t>generic</a:t>
            </a:r>
            <a:r>
              <a:rPr lang="fr-BE" altLang="en-US" dirty="0"/>
              <a:t> questions </a:t>
            </a:r>
            <a:r>
              <a:rPr lang="fr-BE" altLang="en-US" dirty="0" err="1"/>
              <a:t>structured</a:t>
            </a:r>
            <a:r>
              <a:rPr lang="fr-BE" altLang="en-US" dirty="0"/>
              <a:t> by </a:t>
            </a:r>
            <a:r>
              <a:rPr lang="fr-BE" altLang="en-US" dirty="0" err="1"/>
              <a:t>defect</a:t>
            </a:r>
            <a:r>
              <a:rPr lang="fr-BE" altLang="en-US" dirty="0"/>
              <a:t> type </a:t>
            </a:r>
          </a:p>
          <a:p>
            <a:pPr lvl="1">
              <a:lnSpc>
                <a:spcPct val="90000"/>
              </a:lnSpc>
            </a:pPr>
            <a:endParaRPr lang="fr-BE" altLang="en-US" dirty="0"/>
          </a:p>
          <a:p>
            <a:pPr>
              <a:lnSpc>
                <a:spcPct val="90000"/>
              </a:lnSpc>
            </a:pPr>
            <a:r>
              <a:rPr lang="fr-BE" altLang="en-US" sz="24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Quality-specific</a:t>
            </a:r>
            <a:r>
              <a:rPr lang="fr-BE" altLang="en-US" sz="2400" dirty="0"/>
              <a:t> checklists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specialize</a:t>
            </a:r>
            <a:r>
              <a:rPr lang="fr-BE" altLang="en-US" dirty="0"/>
              <a:t> </a:t>
            </a:r>
            <a:r>
              <a:rPr lang="fr-BE" altLang="en-US" dirty="0" err="1"/>
              <a:t>defect-driven</a:t>
            </a:r>
            <a:r>
              <a:rPr lang="fr-BE" altLang="en-US" dirty="0"/>
              <a:t> questions to </a:t>
            </a:r>
            <a:r>
              <a:rPr lang="fr-BE" altLang="en-US" dirty="0" err="1"/>
              <a:t>specifc</a:t>
            </a:r>
            <a:r>
              <a:rPr lang="fr-BE" altLang="en-US" dirty="0"/>
              <a:t> NFR </a:t>
            </a:r>
            <a:r>
              <a:rPr lang="fr-BE" altLang="en-US" dirty="0" err="1"/>
              <a:t>categories</a:t>
            </a:r>
            <a:endParaRPr lang="fr-BE" altLang="en-US" dirty="0"/>
          </a:p>
          <a:p>
            <a:pPr lvl="2">
              <a:lnSpc>
                <a:spcPct val="80000"/>
              </a:lnSpc>
              <a:buFontTx/>
              <a:buChar char="•"/>
            </a:pPr>
            <a:r>
              <a:rPr lang="fr-BE" altLang="en-US" sz="2000" dirty="0" err="1"/>
              <a:t>safety</a:t>
            </a:r>
            <a:r>
              <a:rPr lang="fr-BE" altLang="en-US" sz="2000" dirty="0"/>
              <a:t>, </a:t>
            </a:r>
            <a:r>
              <a:rPr lang="fr-BE" altLang="en-US" sz="2000" dirty="0" err="1"/>
              <a:t>security</a:t>
            </a:r>
            <a:r>
              <a:rPr lang="fr-BE" altLang="en-US" sz="2000" dirty="0"/>
              <a:t>, performance, </a:t>
            </a:r>
            <a:r>
              <a:rPr lang="fr-BE" altLang="en-US" sz="2000" dirty="0" err="1"/>
              <a:t>usability</a:t>
            </a:r>
            <a:r>
              <a:rPr lang="fr-BE" altLang="en-US" sz="2000" dirty="0"/>
              <a:t>, ...</a:t>
            </a:r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sometimes</a:t>
            </a:r>
            <a:r>
              <a:rPr lang="fr-BE" altLang="en-US" dirty="0"/>
              <a:t> </a:t>
            </a:r>
            <a:r>
              <a:rPr lang="fr-BE" altLang="en-US" dirty="0" err="1"/>
              <a:t>based</a:t>
            </a:r>
            <a:r>
              <a:rPr lang="fr-BE" altLang="en-US" dirty="0"/>
              <a:t> on </a:t>
            </a:r>
            <a:r>
              <a:rPr lang="fr-BE" altLang="en-US" dirty="0" err="1"/>
              <a:t>guidewords</a:t>
            </a:r>
            <a:r>
              <a:rPr lang="fr-BE" altLang="en-US" dirty="0"/>
              <a:t> </a:t>
            </a:r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often</a:t>
            </a:r>
            <a:r>
              <a:rPr lang="fr-BE" altLang="en-US" dirty="0"/>
              <a:t> </a:t>
            </a:r>
            <a:r>
              <a:rPr lang="fr-BE" altLang="en-US" dirty="0" err="1"/>
              <a:t>focussed</a:t>
            </a:r>
            <a:r>
              <a:rPr lang="fr-BE" altLang="en-US" dirty="0"/>
              <a:t> on </a:t>
            </a:r>
            <a:r>
              <a:rPr lang="fr-BE" altLang="en-US" b="1" dirty="0"/>
              <a:t>omissions</a:t>
            </a:r>
          </a:p>
          <a:p>
            <a:pPr lvl="1">
              <a:lnSpc>
                <a:spcPct val="100000"/>
              </a:lnSpc>
            </a:pPr>
            <a:endParaRPr lang="fr-BE" altLang="en-US" dirty="0"/>
          </a:p>
          <a:p>
            <a:pPr>
              <a:lnSpc>
                <a:spcPct val="80000"/>
              </a:lnSpc>
            </a:pPr>
            <a:r>
              <a:rPr lang="fr-BE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Domain-</a:t>
            </a:r>
            <a:r>
              <a:rPr lang="fr-BE" altLang="en-US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specific</a:t>
            </a:r>
            <a:r>
              <a:rPr lang="fr-BE" altLang="en-US" dirty="0">
                <a:solidFill>
                  <a:srgbClr val="C00000"/>
                </a:solidFill>
              </a:rPr>
              <a:t> </a:t>
            </a:r>
            <a:r>
              <a:rPr lang="fr-BE" altLang="en-US" dirty="0"/>
              <a:t>checklists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further</a:t>
            </a:r>
            <a:r>
              <a:rPr lang="fr-BE" altLang="en-US" dirty="0"/>
              <a:t> </a:t>
            </a:r>
            <a:r>
              <a:rPr lang="fr-BE" altLang="en-US" dirty="0" err="1"/>
              <a:t>specialization</a:t>
            </a:r>
            <a:r>
              <a:rPr lang="fr-BE" altLang="en-US" dirty="0"/>
              <a:t> to </a:t>
            </a:r>
            <a:r>
              <a:rPr lang="fr-BE" altLang="en-US" dirty="0" err="1"/>
              <a:t>domain</a:t>
            </a:r>
            <a:r>
              <a:rPr lang="fr-BE" altLang="en-US" dirty="0"/>
              <a:t> concepts &amp; </a:t>
            </a:r>
            <a:r>
              <a:rPr lang="fr-BE" altLang="en-US" dirty="0" err="1"/>
              <a:t>operations</a:t>
            </a:r>
            <a:endParaRPr lang="fr-BE" altLang="en-US" dirty="0"/>
          </a:p>
          <a:p>
            <a:pPr lvl="1">
              <a:lnSpc>
                <a:spcPct val="90000"/>
              </a:lnSpc>
            </a:pPr>
            <a:r>
              <a:rPr lang="fr-BE" altLang="en-US" dirty="0"/>
              <a:t>for </a:t>
            </a:r>
            <a:r>
              <a:rPr lang="fr-BE" altLang="en-US" dirty="0" err="1"/>
              <a:t>increased</a:t>
            </a:r>
            <a:r>
              <a:rPr lang="fr-BE" altLang="en-US" dirty="0"/>
              <a:t> guidance in </a:t>
            </a:r>
            <a:r>
              <a:rPr lang="fr-BE" altLang="en-US" dirty="0" err="1"/>
              <a:t>defect</a:t>
            </a:r>
            <a:r>
              <a:rPr lang="fr-BE" altLang="en-US" dirty="0"/>
              <a:t> </a:t>
            </a:r>
            <a:r>
              <a:rPr lang="fr-BE" altLang="en-US" dirty="0" err="1"/>
              <a:t>search</a:t>
            </a:r>
            <a:endParaRPr lang="fr-BE" altLang="en-US" dirty="0"/>
          </a:p>
          <a:p>
            <a:pPr>
              <a:lnSpc>
                <a:spcPct val="100000"/>
              </a:lnSpc>
              <a:spcBef>
                <a:spcPct val="25000"/>
              </a:spcBef>
            </a:pPr>
            <a:r>
              <a:rPr lang="fr-BE" altLang="en-US" sz="22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Language-based</a:t>
            </a:r>
            <a:r>
              <a:rPr lang="fr-BE" altLang="en-US" sz="2200" dirty="0"/>
              <a:t> checklists</a:t>
            </a:r>
          </a:p>
          <a:p>
            <a:pPr lvl="1">
              <a:lnSpc>
                <a:spcPct val="100000"/>
              </a:lnSpc>
              <a:spcBef>
                <a:spcPct val="15000"/>
              </a:spcBef>
            </a:pPr>
            <a:r>
              <a:rPr lang="fr-BE" altLang="en-US" sz="2200" dirty="0" err="1">
                <a:solidFill>
                  <a:srgbClr val="0070C0"/>
                </a:solidFill>
              </a:rPr>
              <a:t>specialize</a:t>
            </a:r>
            <a:r>
              <a:rPr lang="fr-BE" altLang="en-US" sz="2200" dirty="0">
                <a:solidFill>
                  <a:srgbClr val="0070C0"/>
                </a:solidFill>
              </a:rPr>
              <a:t> </a:t>
            </a:r>
            <a:r>
              <a:rPr lang="fr-BE" altLang="en-US" sz="2200" dirty="0" err="1">
                <a:solidFill>
                  <a:srgbClr val="0070C0"/>
                </a:solidFill>
              </a:rPr>
              <a:t>defect-driven</a:t>
            </a:r>
            <a:r>
              <a:rPr lang="fr-BE" altLang="en-US" sz="2200" dirty="0">
                <a:solidFill>
                  <a:srgbClr val="0070C0"/>
                </a:solidFill>
              </a:rPr>
              <a:t> checklists to </a:t>
            </a:r>
            <a:r>
              <a:rPr lang="fr-BE" altLang="en-US" sz="2200" b="1" dirty="0" err="1">
                <a:solidFill>
                  <a:srgbClr val="FF0000"/>
                </a:solidFill>
              </a:rPr>
              <a:t>spec</a:t>
            </a:r>
            <a:r>
              <a:rPr lang="fr-BE" altLang="en-US" sz="2200" b="1" dirty="0">
                <a:solidFill>
                  <a:srgbClr val="FF0000"/>
                </a:solidFill>
              </a:rPr>
              <a:t> </a:t>
            </a:r>
            <a:r>
              <a:rPr lang="fr-BE" altLang="en-US" sz="2200" b="1" dirty="0" err="1">
                <a:solidFill>
                  <a:srgbClr val="FF0000"/>
                </a:solidFill>
              </a:rPr>
              <a:t>language</a:t>
            </a:r>
            <a:r>
              <a:rPr lang="fr-BE" altLang="en-US" sz="2200" b="1" dirty="0">
                <a:solidFill>
                  <a:srgbClr val="FF0000"/>
                </a:solidFill>
              </a:rPr>
              <a:t> </a:t>
            </a:r>
            <a:r>
              <a:rPr lang="fr-BE" altLang="en-US" sz="2200" b="1" dirty="0" err="1">
                <a:solidFill>
                  <a:srgbClr val="FF0000"/>
                </a:solidFill>
              </a:rPr>
              <a:t>constructs</a:t>
            </a:r>
            <a:endParaRPr lang="fr-BE" altLang="en-US" sz="2200" b="1" dirty="0">
              <a:solidFill>
                <a:srgbClr val="FF0000"/>
              </a:solidFill>
            </a:endParaRPr>
          </a:p>
          <a:p>
            <a:pPr lvl="1">
              <a:lnSpc>
                <a:spcPct val="80000"/>
              </a:lnSpc>
            </a:pPr>
            <a:r>
              <a:rPr lang="fr-BE" altLang="en-US" sz="2200" dirty="0">
                <a:solidFill>
                  <a:srgbClr val="0070C0"/>
                </a:solidFill>
              </a:rPr>
              <a:t>support automation  </a:t>
            </a:r>
          </a:p>
          <a:p>
            <a:pPr lvl="2">
              <a:lnSpc>
                <a:spcPct val="90000"/>
              </a:lnSpc>
              <a:spcBef>
                <a:spcPct val="10000"/>
              </a:spcBef>
            </a:pPr>
            <a:r>
              <a:rPr lang="fr-BE" altLang="en-US" sz="2200" dirty="0">
                <a:solidFill>
                  <a:srgbClr val="0070C0"/>
                </a:solidFill>
              </a:rPr>
              <a:t> </a:t>
            </a:r>
            <a:r>
              <a:rPr lang="en-US" altLang="en-US" sz="2200" b="1" dirty="0">
                <a:solidFill>
                  <a:srgbClr val="0070C0"/>
                </a:solidFill>
                <a:latin typeface="Wingdings" pitchFamily="2" charset="2"/>
              </a:rPr>
              <a:t>F</a:t>
            </a:r>
            <a:r>
              <a:rPr lang="fr-BE" altLang="en-US" sz="2200" dirty="0">
                <a:solidFill>
                  <a:srgbClr val="0070C0"/>
                </a:solidFill>
              </a:rPr>
              <a:t>  </a:t>
            </a:r>
            <a:r>
              <a:rPr lang="fr-BE" altLang="en-US" sz="2200" dirty="0" err="1">
                <a:solidFill>
                  <a:srgbClr val="0070C0"/>
                </a:solidFill>
              </a:rPr>
              <a:t>richer</a:t>
            </a:r>
            <a:r>
              <a:rPr lang="fr-BE" altLang="en-US" sz="2200" dirty="0">
                <a:solidFill>
                  <a:srgbClr val="0070C0"/>
                </a:solidFill>
              </a:rPr>
              <a:t> </a:t>
            </a:r>
            <a:r>
              <a:rPr lang="fr-BE" altLang="en-US" sz="2200" dirty="0" err="1">
                <a:solidFill>
                  <a:srgbClr val="0070C0"/>
                </a:solidFill>
              </a:rPr>
              <a:t>spec</a:t>
            </a:r>
            <a:r>
              <a:rPr lang="fr-BE" altLang="en-US" sz="2200" dirty="0">
                <a:solidFill>
                  <a:srgbClr val="0070C0"/>
                </a:solidFill>
              </a:rPr>
              <a:t> </a:t>
            </a:r>
            <a:r>
              <a:rPr lang="fr-BE" altLang="en-US" sz="2200" dirty="0" err="1">
                <a:solidFill>
                  <a:srgbClr val="0070C0"/>
                </a:solidFill>
              </a:rPr>
              <a:t>languages</a:t>
            </a:r>
            <a:r>
              <a:rPr lang="fr-BE" altLang="en-US" sz="2200" dirty="0">
                <a:solidFill>
                  <a:srgbClr val="0070C0"/>
                </a:solidFill>
              </a:rPr>
              <a:t> =&gt;  more </a:t>
            </a:r>
            <a:r>
              <a:rPr lang="fr-BE" altLang="en-US" sz="2200" dirty="0" err="1">
                <a:solidFill>
                  <a:srgbClr val="0070C0"/>
                </a:solidFill>
              </a:rPr>
              <a:t>sophisticated</a:t>
            </a:r>
            <a:r>
              <a:rPr lang="fr-BE" altLang="en-US" sz="2200" dirty="0">
                <a:solidFill>
                  <a:srgbClr val="0070C0"/>
                </a:solidFill>
              </a:rPr>
              <a:t> </a:t>
            </a:r>
            <a:r>
              <a:rPr lang="fr-BE" altLang="en-US" sz="2200" dirty="0" err="1">
                <a:solidFill>
                  <a:srgbClr val="0070C0"/>
                </a:solidFill>
              </a:rPr>
              <a:t>checks</a:t>
            </a:r>
            <a:endParaRPr lang="en-US" altLang="en-US" sz="2200" dirty="0">
              <a:solidFill>
                <a:srgbClr val="0070C0"/>
              </a:solidFill>
            </a:endParaRPr>
          </a:p>
        </p:txBody>
      </p:sp>
      <p:grpSp>
        <p:nvGrpSpPr>
          <p:cNvPr id="1408005" name="Group 5"/>
          <p:cNvGrpSpPr>
            <a:grpSpLocks/>
          </p:cNvGrpSpPr>
          <p:nvPr/>
        </p:nvGrpSpPr>
        <p:grpSpPr bwMode="auto">
          <a:xfrm>
            <a:off x="505800" y="165163"/>
            <a:ext cx="1192212" cy="1028700"/>
            <a:chOff x="1784" y="1547"/>
            <a:chExt cx="363" cy="406"/>
          </a:xfrm>
        </p:grpSpPr>
        <p:sp>
          <p:nvSpPr>
            <p:cNvPr id="1408006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7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8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09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0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1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2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3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4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5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6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7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8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19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0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1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2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3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4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5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6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7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8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29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8030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0484" name="Picture 4" descr="C:\Users\SAN\AppData\Local\Microsoft\Windows\Temporary Internet Files\Content.IE5\K3CFTSB4\MC900383588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48" y="3657600"/>
            <a:ext cx="865937" cy="267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Oval 17"/>
          <p:cNvSpPr>
            <a:spLocks noChangeArrowheads="1"/>
          </p:cNvSpPr>
          <p:nvPr/>
        </p:nvSpPr>
        <p:spPr bwMode="auto">
          <a:xfrm>
            <a:off x="237048" y="4876800"/>
            <a:ext cx="8906952" cy="1905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50800" dir="5400000" algn="ctr" rotWithShape="0">
              <a:srgbClr val="00B05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7696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AutoShape 2" descr="Newsprint"/>
          <p:cNvSpPr>
            <a:spLocks noChangeArrowheads="1"/>
          </p:cNvSpPr>
          <p:nvPr/>
        </p:nvSpPr>
        <p:spPr bwMode="auto">
          <a:xfrm>
            <a:off x="346075" y="1546225"/>
            <a:ext cx="8591550" cy="3703638"/>
          </a:xfrm>
          <a:prstGeom prst="roundRect">
            <a:avLst>
              <a:gd name="adj" fmla="val 78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9027" name="Rectangle 3"/>
          <p:cNvSpPr>
            <a:spLocks noGrp="1" noChangeArrowheads="1"/>
          </p:cNvSpPr>
          <p:nvPr>
            <p:ph type="title"/>
          </p:nvPr>
        </p:nvSpPr>
        <p:spPr>
          <a:xfrm>
            <a:off x="1227746" y="93307"/>
            <a:ext cx="7718425" cy="118586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BE" altLang="en-US" sz="30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Language-specific</a:t>
            </a:r>
            <a:r>
              <a:rPr lang="fr-BE" altLang="en-US" sz="2800" dirty="0"/>
              <a:t> checklists:  </a:t>
            </a:r>
            <a:br>
              <a:rPr lang="fr-BE" altLang="en-US" sz="2800" dirty="0"/>
            </a:br>
            <a:r>
              <a:rPr lang="fr-BE" altLang="en-US" sz="2600" dirty="0"/>
              <a:t>a </a:t>
            </a:r>
            <a:r>
              <a:rPr lang="fr-BE" altLang="en-US" sz="2600" dirty="0" err="1"/>
              <a:t>sample</a:t>
            </a:r>
            <a:r>
              <a:rPr lang="fr-BE" altLang="en-US" sz="2600" dirty="0"/>
              <a:t> for </a:t>
            </a:r>
            <a:r>
              <a:rPr lang="fr-BE" altLang="en-US" sz="2600" i="1" dirty="0" err="1"/>
              <a:t>statement</a:t>
            </a:r>
            <a:r>
              <a:rPr lang="fr-BE" altLang="en-US" sz="2600" i="1" dirty="0"/>
              <a:t> </a:t>
            </a:r>
            <a:r>
              <a:rPr lang="fr-BE" altLang="en-US" sz="2600" i="1" dirty="0" err="1"/>
              <a:t>templates</a:t>
            </a:r>
            <a:endParaRPr lang="en-US" altLang="en-US" sz="2600" i="1" dirty="0"/>
          </a:p>
        </p:txBody>
      </p:sp>
      <p:sp>
        <p:nvSpPr>
          <p:cNvPr id="1409028" name="Rectangle 4"/>
          <p:cNvSpPr>
            <a:spLocks noGrp="1" noChangeArrowheads="1"/>
          </p:cNvSpPr>
          <p:nvPr>
            <p:ph idx="1"/>
          </p:nvPr>
        </p:nvSpPr>
        <p:spPr>
          <a:xfrm>
            <a:off x="469900" y="1433513"/>
            <a:ext cx="8464550" cy="4876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this statement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identifier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used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consistently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throughout the RD?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th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indicated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type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for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this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statement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correctly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refer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to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a requirement, assumption, domain property, or definition?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this fit criterion defined in terms of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measurable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quantities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&amp;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measurement protocols?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this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rationale consistent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with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the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stated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system objectives?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this 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priority consistent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with the priority of other requirements this requirement contributes to?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spcBef>
                <a:spcPct val="50000"/>
              </a:spcBef>
              <a:buFont typeface="Wingdings" pitchFamily="2" charset="2"/>
              <a:buNone/>
            </a:pPr>
            <a:endParaRPr lang="fr-BE" altLang="en-US" sz="2000" dirty="0">
              <a:solidFill>
                <a:srgbClr val="009999"/>
              </a:solidFill>
            </a:endParaRPr>
          </a:p>
        </p:txBody>
      </p:sp>
      <p:grpSp>
        <p:nvGrpSpPr>
          <p:cNvPr id="1409029" name="Group 5"/>
          <p:cNvGrpSpPr>
            <a:grpSpLocks/>
          </p:cNvGrpSpPr>
          <p:nvPr/>
        </p:nvGrpSpPr>
        <p:grpSpPr bwMode="auto">
          <a:xfrm>
            <a:off x="174625" y="139700"/>
            <a:ext cx="1012393" cy="1155700"/>
            <a:chOff x="1784" y="1547"/>
            <a:chExt cx="363" cy="406"/>
          </a:xfrm>
        </p:grpSpPr>
        <p:sp>
          <p:nvSpPr>
            <p:cNvPr id="1409030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1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2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3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4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5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6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7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8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39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0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1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2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3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4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5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6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7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8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49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50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51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52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53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09054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4578" name="Picture 2" descr="C:\Users\SAN\AppData\Local\Microsoft\Windows\Temporary Internet Files\Content.IE5\K3CFTSB4\MM900234700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251287"/>
            <a:ext cx="1577048" cy="145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386854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33488" y="-76200"/>
            <a:ext cx="7724775" cy="1600200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fr-BE" alt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Language-specific</a:t>
            </a:r>
            <a:r>
              <a:rPr lang="fr-BE" altLang="en-US" dirty="0"/>
              <a:t> </a:t>
            </a:r>
            <a:r>
              <a:rPr lang="fr-BE" altLang="en-US" sz="2900" dirty="0"/>
              <a:t>checklists:  </a:t>
            </a:r>
            <a:br>
              <a:rPr lang="fr-BE" altLang="en-US" sz="2900" dirty="0"/>
            </a:br>
            <a:r>
              <a:rPr lang="fr-BE" altLang="en-US" sz="2900" dirty="0" err="1"/>
              <a:t>checks</a:t>
            </a:r>
            <a:r>
              <a:rPr lang="fr-BE" altLang="en-US" sz="2900" dirty="0"/>
              <a:t> on </a:t>
            </a:r>
            <a:r>
              <a:rPr lang="fr-BE" altLang="en-US" sz="2900" dirty="0" err="1"/>
              <a:t>formal</a:t>
            </a:r>
            <a:r>
              <a:rPr lang="fr-BE" altLang="en-US" sz="2900" dirty="0"/>
              <a:t> </a:t>
            </a:r>
            <a:r>
              <a:rPr lang="fr-BE" altLang="en-US" sz="2900" dirty="0" err="1"/>
              <a:t>specs</a:t>
            </a:r>
            <a:r>
              <a:rPr lang="fr-BE" altLang="en-US" sz="2900" dirty="0"/>
              <a:t> </a:t>
            </a:r>
            <a:br>
              <a:rPr lang="fr-BE" altLang="en-US" sz="2900" dirty="0"/>
            </a:br>
            <a:endParaRPr lang="en-US" altLang="en-US" sz="2900" dirty="0"/>
          </a:p>
        </p:txBody>
      </p:sp>
      <p:sp>
        <p:nvSpPr>
          <p:cNvPr id="1426435" name="Rectangle 3"/>
          <p:cNvSpPr>
            <a:spLocks noGrp="1" noChangeArrowheads="1"/>
          </p:cNvSpPr>
          <p:nvPr>
            <p:ph idx="1"/>
          </p:nvPr>
        </p:nvSpPr>
        <p:spPr>
          <a:xfrm>
            <a:off x="222250" y="1219200"/>
            <a:ext cx="8921750" cy="50514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BE" altLang="en-US" dirty="0">
                <a:solidFill>
                  <a:srgbClr val="00B0F0"/>
                </a:solidFill>
              </a:rPr>
              <a:t>i) </a:t>
            </a:r>
            <a:r>
              <a:rPr lang="fr-BE" altLang="en-US" dirty="0" err="1">
                <a:solidFill>
                  <a:srgbClr val="00B0F0"/>
                </a:solidFill>
              </a:rPr>
              <a:t>Syntax</a:t>
            </a:r>
            <a:r>
              <a:rPr lang="fr-BE" altLang="en-US" dirty="0">
                <a:solidFill>
                  <a:srgbClr val="00B0F0"/>
                </a:solidFill>
              </a:rPr>
              <a:t> </a:t>
            </a:r>
            <a:r>
              <a:rPr lang="fr-BE" altLang="en-US" dirty="0" err="1">
                <a:solidFill>
                  <a:srgbClr val="00B0F0"/>
                </a:solidFill>
              </a:rPr>
              <a:t>checking</a:t>
            </a:r>
            <a:endParaRPr lang="fr-BE" alt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fr-BE" altLang="en-US" dirty="0" err="1"/>
              <a:t>Well</a:t>
            </a:r>
            <a:r>
              <a:rPr lang="fr-BE" altLang="en-US" dirty="0"/>
              <a:t> </a:t>
            </a:r>
            <a:r>
              <a:rPr lang="fr-BE" altLang="en-US" dirty="0" err="1"/>
              <a:t>formed</a:t>
            </a:r>
            <a:r>
              <a:rPr lang="fr-BE" altLang="en-US" dirty="0"/>
              <a:t> </a:t>
            </a:r>
            <a:r>
              <a:rPr lang="fr-BE" altLang="en-US" dirty="0" err="1"/>
              <a:t>according</a:t>
            </a:r>
            <a:r>
              <a:rPr lang="fr-BE" altLang="en-US" dirty="0"/>
              <a:t> to the </a:t>
            </a:r>
            <a:r>
              <a:rPr lang="fr-BE" altLang="en-US" dirty="0" err="1"/>
              <a:t>syntax</a:t>
            </a:r>
            <a:r>
              <a:rPr lang="fr-BE" altLang="en-US" dirty="0"/>
              <a:t> </a:t>
            </a:r>
            <a:r>
              <a:rPr lang="fr-BE" altLang="en-US" dirty="0" err="1"/>
              <a:t>rules</a:t>
            </a:r>
            <a:r>
              <a:rPr lang="fr-BE" altLang="en-US" dirty="0"/>
              <a:t> </a:t>
            </a:r>
          </a:p>
          <a:p>
            <a:pPr lvl="1">
              <a:lnSpc>
                <a:spcPct val="90000"/>
              </a:lnSpc>
            </a:pPr>
            <a:endParaRPr lang="fr-BE" altLang="en-US" dirty="0"/>
          </a:p>
          <a:p>
            <a:r>
              <a:rPr lang="fr-BE" altLang="en-US" dirty="0">
                <a:solidFill>
                  <a:srgbClr val="00B0F0"/>
                </a:solidFill>
              </a:rPr>
              <a:t>ii) Type </a:t>
            </a:r>
            <a:r>
              <a:rPr lang="fr-BE" altLang="en-US" dirty="0" err="1">
                <a:solidFill>
                  <a:srgbClr val="00B0F0"/>
                </a:solidFill>
              </a:rPr>
              <a:t>checking</a:t>
            </a:r>
            <a:endParaRPr lang="fr-BE" altLang="en-US" dirty="0">
              <a:solidFill>
                <a:srgbClr val="00B0F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/>
              <a:t>variable must have type and every use it consistently</a:t>
            </a:r>
          </a:p>
          <a:p>
            <a:pPr>
              <a:lnSpc>
                <a:spcPct val="90000"/>
              </a:lnSpc>
            </a:pPr>
            <a:endParaRPr lang="fr-BE" altLang="en-US" dirty="0"/>
          </a:p>
          <a:p>
            <a:pPr>
              <a:lnSpc>
                <a:spcPct val="90000"/>
              </a:lnSpc>
            </a:pPr>
            <a:r>
              <a:rPr lang="fr-BE" altLang="en-US" dirty="0">
                <a:solidFill>
                  <a:srgbClr val="00B0F0"/>
                </a:solidFill>
              </a:rPr>
              <a:t>iii) </a:t>
            </a:r>
            <a:r>
              <a:rPr lang="fr-BE" altLang="en-US" dirty="0" err="1">
                <a:solidFill>
                  <a:srgbClr val="00B0F0"/>
                </a:solidFill>
              </a:rPr>
              <a:t>Static</a:t>
            </a:r>
            <a:r>
              <a:rPr lang="fr-BE" altLang="en-US" dirty="0">
                <a:solidFill>
                  <a:srgbClr val="00B0F0"/>
                </a:solidFill>
              </a:rPr>
              <a:t> </a:t>
            </a:r>
            <a:r>
              <a:rPr lang="fr-BE" altLang="en-US" dirty="0" err="1">
                <a:solidFill>
                  <a:srgbClr val="00B0F0"/>
                </a:solidFill>
              </a:rPr>
              <a:t>semantics</a:t>
            </a:r>
            <a:r>
              <a:rPr lang="fr-BE" altLang="en-US" dirty="0">
                <a:solidFill>
                  <a:srgbClr val="00B0F0"/>
                </a:solidFill>
              </a:rPr>
              <a:t> </a:t>
            </a:r>
            <a:r>
              <a:rPr lang="fr-BE" altLang="en-US" dirty="0" err="1">
                <a:solidFill>
                  <a:srgbClr val="00B0F0"/>
                </a:solidFill>
              </a:rPr>
              <a:t>checking</a:t>
            </a:r>
            <a:endParaRPr lang="fr-BE" altLang="en-US" dirty="0">
              <a:solidFill>
                <a:srgbClr val="00B0F0"/>
              </a:solidFill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BE" altLang="en-US" dirty="0" err="1"/>
              <a:t>each</a:t>
            </a:r>
            <a:r>
              <a:rPr lang="fr-BE" altLang="en-US" dirty="0"/>
              <a:t> variable must </a:t>
            </a:r>
            <a:r>
              <a:rPr lang="fr-BE" altLang="en-US" dirty="0" err="1"/>
              <a:t>declared</a:t>
            </a:r>
            <a:r>
              <a:rPr lang="fr-BE" altLang="en-US" dirty="0"/>
              <a:t> and have a </a:t>
            </a:r>
            <a:r>
              <a:rPr lang="fr-BE" altLang="en-US" dirty="0" err="1"/>
              <a:t>specific</a:t>
            </a:r>
            <a:r>
              <a:rPr lang="fr-BE" altLang="en-US" dirty="0"/>
              <a:t> initial value, </a:t>
            </a:r>
            <a:r>
              <a:rPr lang="fr-BE" altLang="en-US" dirty="0" err="1"/>
              <a:t>also</a:t>
            </a:r>
            <a:r>
              <a:rPr lang="fr-BE" altLang="en-US" dirty="0"/>
              <a:t>  must use </a:t>
            </a:r>
            <a:r>
              <a:rPr lang="fr-BE" altLang="en-US" dirty="0" err="1"/>
              <a:t>within</a:t>
            </a:r>
            <a:r>
              <a:rPr lang="fr-BE" altLang="en-US" dirty="0"/>
              <a:t> the scope </a:t>
            </a:r>
          </a:p>
          <a:p>
            <a:endParaRPr lang="fr-BE" altLang="en-US" dirty="0"/>
          </a:p>
          <a:p>
            <a:r>
              <a:rPr lang="fr-BE" altLang="en-US" dirty="0">
                <a:solidFill>
                  <a:srgbClr val="00B0F0"/>
                </a:solidFill>
              </a:rPr>
              <a:t>iv) </a:t>
            </a:r>
            <a:r>
              <a:rPr lang="fr-BE" altLang="en-US" dirty="0" err="1">
                <a:solidFill>
                  <a:srgbClr val="00B0F0"/>
                </a:solidFill>
              </a:rPr>
              <a:t>Circularity</a:t>
            </a:r>
            <a:r>
              <a:rPr lang="fr-BE" altLang="en-US" dirty="0">
                <a:solidFill>
                  <a:srgbClr val="00B0F0"/>
                </a:solidFill>
              </a:rPr>
              <a:t> </a:t>
            </a:r>
            <a:r>
              <a:rPr lang="fr-BE" altLang="en-US" dirty="0" err="1">
                <a:solidFill>
                  <a:srgbClr val="00B0F0"/>
                </a:solidFill>
              </a:rPr>
              <a:t>checking</a:t>
            </a:r>
            <a:endParaRPr lang="fr-BE" altLang="en-US" dirty="0">
              <a:solidFill>
                <a:srgbClr val="00B0F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BE" altLang="en-US" dirty="0"/>
              <a:t>No variable </a:t>
            </a:r>
            <a:r>
              <a:rPr lang="fr-BE" altLang="en-US" dirty="0" err="1"/>
              <a:t>is</a:t>
            </a:r>
            <a:r>
              <a:rPr lang="fr-BE" altLang="en-US" dirty="0"/>
              <a:t> </a:t>
            </a:r>
            <a:r>
              <a:rPr lang="fr-BE" altLang="en-US" dirty="0" err="1"/>
              <a:t>being</a:t>
            </a:r>
            <a:r>
              <a:rPr lang="fr-BE" altLang="en-US" dirty="0"/>
              <a:t> </a:t>
            </a:r>
            <a:r>
              <a:rPr lang="fr-BE" altLang="en-US" dirty="0" err="1"/>
              <a:t>defined</a:t>
            </a:r>
            <a:r>
              <a:rPr lang="fr-BE" altLang="en-US" dirty="0"/>
              <a:t> in </a:t>
            </a:r>
            <a:r>
              <a:rPr lang="fr-BE" altLang="en-US" dirty="0" err="1"/>
              <a:t>terms</a:t>
            </a:r>
            <a:r>
              <a:rPr lang="fr-BE" altLang="en-US" dirty="0"/>
              <a:t> of </a:t>
            </a:r>
            <a:r>
              <a:rPr lang="fr-BE" altLang="en-US" dirty="0" err="1"/>
              <a:t>itself</a:t>
            </a:r>
            <a:r>
              <a:rPr lang="fr-BE" altLang="en-US" dirty="0"/>
              <a:t> </a:t>
            </a:r>
          </a:p>
        </p:txBody>
      </p:sp>
      <p:pic>
        <p:nvPicPr>
          <p:cNvPr id="142643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2" y="152400"/>
            <a:ext cx="809625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4264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328858"/>
              </p:ext>
            </p:extLst>
          </p:nvPr>
        </p:nvGraphicFramePr>
        <p:xfrm>
          <a:off x="7467600" y="5257800"/>
          <a:ext cx="985837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Clip" r:id="rId4" imgW="707040" imgH="759960" progId="MS_ClipArt_Gallery.2">
                  <p:embed/>
                </p:oleObj>
              </mc:Choice>
              <mc:Fallback>
                <p:oleObj name="Clip" r:id="rId4" imgW="707040" imgH="75996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257800"/>
                        <a:ext cx="985837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4883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098" name="AutoShape 2" descr="Newsprint"/>
          <p:cNvSpPr>
            <a:spLocks noChangeArrowheads="1"/>
          </p:cNvSpPr>
          <p:nvPr/>
        </p:nvSpPr>
        <p:spPr bwMode="auto">
          <a:xfrm>
            <a:off x="11394" y="1398588"/>
            <a:ext cx="8926512" cy="4019550"/>
          </a:xfrm>
          <a:prstGeom prst="roundRect">
            <a:avLst>
              <a:gd name="adj" fmla="val 7894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2099" name="Rectangle 3"/>
          <p:cNvSpPr>
            <a:spLocks noGrp="1" noChangeArrowheads="1"/>
          </p:cNvSpPr>
          <p:nvPr>
            <p:ph type="title"/>
          </p:nvPr>
        </p:nvSpPr>
        <p:spPr>
          <a:xfrm>
            <a:off x="1295400" y="652861"/>
            <a:ext cx="8056562" cy="7620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BE" altLang="en-US" sz="28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Language-specific</a:t>
            </a:r>
            <a:r>
              <a:rPr lang="fr-BE" altLang="en-US" sz="2800" dirty="0"/>
              <a:t> checklists:  </a:t>
            </a:r>
            <a:br>
              <a:rPr lang="fr-BE" altLang="en-US" sz="2800" dirty="0"/>
            </a:br>
            <a:r>
              <a:rPr lang="fr-BE" altLang="en-US" sz="2800" dirty="0" err="1"/>
              <a:t>checks</a:t>
            </a:r>
            <a:r>
              <a:rPr lang="fr-BE" altLang="en-US" sz="2800" dirty="0"/>
              <a:t> on </a:t>
            </a:r>
            <a:r>
              <a:rPr lang="fr-BE" altLang="en-US" sz="2800" dirty="0" err="1"/>
              <a:t>formal</a:t>
            </a:r>
            <a:r>
              <a:rPr lang="fr-BE" altLang="en-US" sz="2800" dirty="0"/>
              <a:t> </a:t>
            </a:r>
            <a:r>
              <a:rPr lang="fr-BE" altLang="en-US" sz="2800" dirty="0" err="1"/>
              <a:t>specs</a:t>
            </a:r>
            <a:r>
              <a:rPr lang="fr-BE" altLang="en-US" sz="2800" dirty="0"/>
              <a:t> </a:t>
            </a:r>
            <a:br>
              <a:rPr lang="fr-BE" altLang="en-US" sz="2800" dirty="0"/>
            </a:br>
            <a:r>
              <a:rPr lang="fr-BE" altLang="en-US" sz="2400" dirty="0"/>
              <a:t>(</a:t>
            </a:r>
            <a:r>
              <a:rPr lang="fr-BE" altLang="en-US" sz="2400" dirty="0" err="1"/>
              <a:t>examples</a:t>
            </a:r>
            <a:r>
              <a:rPr lang="fr-BE" altLang="en-US" sz="2400" dirty="0"/>
              <a:t>…)</a:t>
            </a:r>
            <a:endParaRPr lang="en-US" altLang="en-US" sz="2400" dirty="0"/>
          </a:p>
        </p:txBody>
      </p:sp>
      <p:sp>
        <p:nvSpPr>
          <p:cNvPr id="1412100" name="Rectangle 4"/>
          <p:cNvSpPr>
            <a:spLocks noGrp="1" noChangeArrowheads="1"/>
          </p:cNvSpPr>
          <p:nvPr>
            <p:ph idx="1"/>
          </p:nvPr>
        </p:nvSpPr>
        <p:spPr>
          <a:xfrm>
            <a:off x="283200" y="1524000"/>
            <a:ext cx="8654705" cy="4876800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 type of the right-hand-side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of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this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equational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postcondition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compatible with the declared type of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th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left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-hand-</a:t>
            </a: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side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output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variable?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If the output variable in this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Z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operation schema is a partial function, is there a precondition to specify where this variable is fully defined?   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this precondition consistent with invariants in the imported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Z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data schemas?  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Is there a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n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exception schema for the case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where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this precondition does not hold?   </a:t>
            </a:r>
          </a:p>
          <a:p>
            <a:pPr algn="just">
              <a:lnSpc>
                <a:spcPct val="100000"/>
              </a:lnSpc>
              <a:spcBef>
                <a:spcPct val="50000"/>
              </a:spcBef>
            </a:pP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Does this OR-combination of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Z 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schemas cover all possible cases?   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 algn="just">
              <a:lnSpc>
                <a:spcPct val="140000"/>
              </a:lnSpc>
              <a:spcBef>
                <a:spcPct val="80000"/>
              </a:spcBef>
              <a:buFont typeface="Wingdings" pitchFamily="2" charset="2"/>
              <a:buNone/>
            </a:pPr>
            <a:endParaRPr lang="fr-BE" altLang="en-US" sz="2000" dirty="0">
              <a:solidFill>
                <a:srgbClr val="009999"/>
              </a:solidFill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F</a:t>
            </a:r>
            <a:r>
              <a:rPr lang="en-US" altLang="en-US" sz="2000" dirty="0">
                <a:solidFill>
                  <a:srgbClr val="009999"/>
                </a:solidFill>
              </a:rPr>
              <a:t> </a:t>
            </a:r>
            <a:r>
              <a:rPr lang="fr-BE" altLang="en-US" sz="2000" dirty="0">
                <a:solidFill>
                  <a:srgbClr val="009999"/>
                </a:solidFill>
              </a:rPr>
              <a:t> </a:t>
            </a:r>
            <a:r>
              <a:rPr lang="fr-BE" altLang="en-US" sz="2000" dirty="0"/>
              <a:t>Can </a:t>
            </a:r>
            <a:r>
              <a:rPr lang="fr-BE" altLang="en-US" sz="2000" dirty="0" err="1"/>
              <a:t>be</a:t>
            </a:r>
            <a:r>
              <a:rPr lang="fr-BE" altLang="en-US" sz="2000" dirty="0"/>
              <a:t> </a:t>
            </a:r>
            <a:r>
              <a:rPr lang="fr-BE" altLang="en-US" sz="2000" dirty="0" err="1"/>
              <a:t>automated</a:t>
            </a:r>
            <a:r>
              <a:rPr lang="fr-BE" altLang="en-US" sz="2000" dirty="0"/>
              <a:t> by </a:t>
            </a:r>
            <a:r>
              <a:rPr lang="fr-BE" altLang="en-US" sz="2000" dirty="0" err="1"/>
              <a:t>tools</a:t>
            </a:r>
            <a:endParaRPr lang="fr-BE" altLang="en-US" sz="2000" dirty="0"/>
          </a:p>
        </p:txBody>
      </p:sp>
      <p:grpSp>
        <p:nvGrpSpPr>
          <p:cNvPr id="1412101" name="Group 5"/>
          <p:cNvGrpSpPr>
            <a:grpSpLocks/>
          </p:cNvGrpSpPr>
          <p:nvPr/>
        </p:nvGrpSpPr>
        <p:grpSpPr bwMode="auto">
          <a:xfrm>
            <a:off x="174625" y="139700"/>
            <a:ext cx="1065213" cy="1079500"/>
            <a:chOff x="1784" y="1547"/>
            <a:chExt cx="363" cy="406"/>
          </a:xfrm>
        </p:grpSpPr>
        <p:sp>
          <p:nvSpPr>
            <p:cNvPr id="1412102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3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4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5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6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7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8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09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0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1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2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3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4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5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6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7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8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19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0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1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2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3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4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5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2126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pic>
        <p:nvPicPr>
          <p:cNvPr id="26627" name="Picture 3" descr="C:\Users\SAN\AppData\Local\Microsoft\Windows\Temporary Internet Files\Content.IE5\K7Q9Q4OW\MM900323763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5105400"/>
            <a:ext cx="14001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78948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Objectives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4600" y="1600200"/>
            <a:ext cx="6172200" cy="4876800"/>
          </a:xfrm>
        </p:spPr>
        <p:txBody>
          <a:bodyPr>
            <a:normAutofit/>
          </a:bodyPr>
          <a:lstStyle/>
          <a:p>
            <a:r>
              <a:rPr lang="en-US" dirty="0"/>
              <a:t>To understand the various techniques on requirements quality assurance:</a:t>
            </a: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Requirements inspections and reviews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Prototyping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Model Validation </a:t>
            </a:r>
          </a:p>
          <a:p>
            <a:pPr marL="342900" indent="-342900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Acceptance Tests </a:t>
            </a:r>
          </a:p>
          <a:p>
            <a:r>
              <a:rPr lang="en-US" dirty="0"/>
              <a:t> </a:t>
            </a:r>
          </a:p>
          <a:p>
            <a:endParaRPr lang="en-US" altLang="en-US" dirty="0"/>
          </a:p>
          <a:p>
            <a:endParaRPr lang="en-US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B59D3-684E-4DEF-80D7-D18386426E6F}" type="slidenum">
              <a:rPr lang="en-MY" smtClean="0"/>
              <a:t>2</a:t>
            </a:fld>
            <a:endParaRPr lang="en-MY"/>
          </a:p>
        </p:txBody>
      </p:sp>
      <p:pic>
        <p:nvPicPr>
          <p:cNvPr id="5" name="Picture 4" descr="PE01451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81200"/>
            <a:ext cx="1828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635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051" name="Rectangle 3"/>
          <p:cNvSpPr>
            <a:spLocks noGrp="1" noChangeArrowheads="1"/>
          </p:cNvSpPr>
          <p:nvPr>
            <p:ph type="title"/>
          </p:nvPr>
        </p:nvSpPr>
        <p:spPr>
          <a:xfrm>
            <a:off x="1125539" y="275922"/>
            <a:ext cx="8018461" cy="1239837"/>
          </a:xfrm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lang="fr-BE" altLang="en-US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Language-specific</a:t>
            </a:r>
            <a:r>
              <a:rPr lang="fr-BE" altLang="en-US" dirty="0"/>
              <a:t> checklists:  </a:t>
            </a:r>
            <a:br>
              <a:rPr lang="fr-BE" altLang="en-US" dirty="0"/>
            </a:br>
            <a:r>
              <a:rPr lang="fr-BE" altLang="en-US" dirty="0" err="1">
                <a:solidFill>
                  <a:srgbClr val="FFC000"/>
                </a:solidFill>
              </a:rPr>
              <a:t>Checking</a:t>
            </a:r>
            <a:r>
              <a:rPr lang="fr-BE" altLang="en-US" dirty="0">
                <a:solidFill>
                  <a:srgbClr val="FFC000"/>
                </a:solidFill>
              </a:rPr>
              <a:t> </a:t>
            </a:r>
            <a:r>
              <a:rPr lang="fr-BE" altLang="en-US" dirty="0" err="1">
                <a:solidFill>
                  <a:srgbClr val="FFC000"/>
                </a:solidFill>
              </a:rPr>
              <a:t>decision</a:t>
            </a:r>
            <a:r>
              <a:rPr lang="fr-BE" altLang="en-US" dirty="0">
                <a:solidFill>
                  <a:srgbClr val="FFC000"/>
                </a:solidFill>
              </a:rPr>
              <a:t> tables</a:t>
            </a:r>
            <a:endParaRPr lang="en-US" altLang="en-US" sz="2000" dirty="0">
              <a:solidFill>
                <a:srgbClr val="FFC000"/>
              </a:solidFill>
            </a:endParaRPr>
          </a:p>
        </p:txBody>
      </p:sp>
      <p:grpSp>
        <p:nvGrpSpPr>
          <p:cNvPr id="1410053" name="Group 5"/>
          <p:cNvGrpSpPr>
            <a:grpSpLocks/>
          </p:cNvGrpSpPr>
          <p:nvPr/>
        </p:nvGrpSpPr>
        <p:grpSpPr bwMode="auto">
          <a:xfrm>
            <a:off x="49934" y="218248"/>
            <a:ext cx="1065212" cy="936625"/>
            <a:chOff x="1784" y="1547"/>
            <a:chExt cx="363" cy="406"/>
          </a:xfrm>
        </p:grpSpPr>
        <p:sp>
          <p:nvSpPr>
            <p:cNvPr id="1410054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55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56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57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58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59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0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1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2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3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4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5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6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7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8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69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0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1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2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3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4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5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6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7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0078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410086" name="Text Box 38"/>
          <p:cNvSpPr txBox="1">
            <a:spLocks noChangeArrowheads="1"/>
          </p:cNvSpPr>
          <p:nvPr/>
        </p:nvSpPr>
        <p:spPr bwMode="auto">
          <a:xfrm>
            <a:off x="865188" y="4179888"/>
            <a:ext cx="23304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BE" altLang="en-US" sz="2000" i="1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</a:t>
            </a:r>
            <a:r>
              <a:rPr lang="fr-BE" altLang="en-US" sz="2000" i="1">
                <a:solidFill>
                  <a:srgbClr val="009999"/>
                </a:solidFill>
                <a:effectLst/>
                <a:latin typeface="Comic Sans MS" pitchFamily="66" charset="0"/>
              </a:rPr>
              <a:t> </a:t>
            </a:r>
            <a:r>
              <a:rPr lang="en-US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input conditions</a:t>
            </a:r>
          </a:p>
        </p:txBody>
      </p:sp>
      <p:sp>
        <p:nvSpPr>
          <p:cNvPr id="1410087" name="Text Box 39"/>
          <p:cNvSpPr txBox="1">
            <a:spLocks noChangeArrowheads="1"/>
          </p:cNvSpPr>
          <p:nvPr/>
        </p:nvSpPr>
        <p:spPr bwMode="auto">
          <a:xfrm>
            <a:off x="4521200" y="4127500"/>
            <a:ext cx="4205288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number of case combinations </a:t>
            </a:r>
            <a:r>
              <a:rPr lang="fr-BE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&lt;</a:t>
            </a:r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2</a:t>
            </a:r>
            <a:r>
              <a:rPr lang="fr-BE" altLang="en-US" sz="2000" baseline="30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 </a:t>
            </a:r>
          </a:p>
          <a:p>
            <a:pPr>
              <a:lnSpc>
                <a:spcPct val="50000"/>
              </a:lnSpc>
            </a:pPr>
            <a:r>
              <a:rPr lang="fr-BE" altLang="en-US" sz="2000">
                <a:solidFill>
                  <a:schemeClr val="tx2"/>
                </a:solidFill>
                <a:effectLst/>
                <a:latin typeface="Comic Sans MS" pitchFamily="66" charset="0"/>
              </a:rPr>
              <a:t>=&gt;</a:t>
            </a:r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 missing cases</a:t>
            </a:r>
            <a:endParaRPr lang="en-US" altLang="en-US" sz="2000">
              <a:solidFill>
                <a:srgbClr val="009999"/>
              </a:solidFill>
              <a:effectLst/>
              <a:latin typeface="Comic Sans MS" pitchFamily="66" charset="0"/>
            </a:endParaRPr>
          </a:p>
        </p:txBody>
      </p:sp>
      <p:sp>
        <p:nvSpPr>
          <p:cNvPr id="1410088" name="Line 40"/>
          <p:cNvSpPr>
            <a:spLocks noChangeShapeType="1"/>
          </p:cNvSpPr>
          <p:nvPr/>
        </p:nvSpPr>
        <p:spPr bwMode="auto">
          <a:xfrm flipH="1">
            <a:off x="9802813" y="4787900"/>
            <a:ext cx="736600" cy="254000"/>
          </a:xfrm>
          <a:prstGeom prst="line">
            <a:avLst/>
          </a:prstGeom>
          <a:noFill/>
          <a:ln w="12700">
            <a:solidFill>
              <a:srgbClr val="009999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050" name="AutoShape 2" descr="Newsprint"/>
          <p:cNvSpPr>
            <a:spLocks noChangeArrowheads="1"/>
          </p:cNvSpPr>
          <p:nvPr/>
        </p:nvSpPr>
        <p:spPr bwMode="auto">
          <a:xfrm>
            <a:off x="674688" y="1501775"/>
            <a:ext cx="7916862" cy="2241550"/>
          </a:xfrm>
          <a:prstGeom prst="roundRect">
            <a:avLst>
              <a:gd name="adj" fmla="val 789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092" name="AutoShape 44"/>
          <p:cNvSpPr>
            <a:spLocks noChangeArrowheads="1"/>
          </p:cNvSpPr>
          <p:nvPr/>
        </p:nvSpPr>
        <p:spPr bwMode="auto">
          <a:xfrm>
            <a:off x="6781800" y="1692275"/>
            <a:ext cx="260350" cy="1760538"/>
          </a:xfrm>
          <a:prstGeom prst="roundRect">
            <a:avLst>
              <a:gd name="adj" fmla="val 50000"/>
            </a:avLst>
          </a:prstGeom>
          <a:noFill/>
          <a:ln w="12700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graphicFrame>
        <p:nvGraphicFramePr>
          <p:cNvPr id="1410083" name="Object 35"/>
          <p:cNvGraphicFramePr>
            <a:graphicFrameLocks noChangeAspect="1"/>
          </p:cNvGraphicFramePr>
          <p:nvPr/>
        </p:nvGraphicFramePr>
        <p:xfrm>
          <a:off x="-207963" y="1624013"/>
          <a:ext cx="9061451" cy="22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Document" r:id="rId4" imgW="5791320" imgH="1157400" progId="Word.Document.8">
                  <p:embed/>
                </p:oleObj>
              </mc:Choice>
              <mc:Fallback>
                <p:oleObj name="Document" r:id="rId4" imgW="5791320" imgH="1157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207963" y="1624013"/>
                        <a:ext cx="9061451" cy="22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0084" name="Line 36"/>
          <p:cNvSpPr>
            <a:spLocks noChangeShapeType="1"/>
          </p:cNvSpPr>
          <p:nvPr/>
        </p:nvSpPr>
        <p:spPr bwMode="auto">
          <a:xfrm flipV="1">
            <a:off x="917575" y="2736850"/>
            <a:ext cx="7413625" cy="1588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085" name="Line 37"/>
          <p:cNvSpPr>
            <a:spLocks noChangeShapeType="1"/>
          </p:cNvSpPr>
          <p:nvPr/>
        </p:nvSpPr>
        <p:spPr bwMode="auto">
          <a:xfrm flipH="1">
            <a:off x="5291138" y="1662113"/>
            <a:ext cx="11112" cy="18700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095" name="Rectangle 47"/>
          <p:cNvSpPr>
            <a:spLocks noChangeArrowheads="1"/>
          </p:cNvSpPr>
          <p:nvPr/>
        </p:nvSpPr>
        <p:spPr bwMode="auto">
          <a:xfrm>
            <a:off x="896938" y="1647825"/>
            <a:ext cx="7450137" cy="188595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102" name="AutoShape 54"/>
          <p:cNvSpPr>
            <a:spLocks/>
          </p:cNvSpPr>
          <p:nvPr/>
        </p:nvSpPr>
        <p:spPr bwMode="auto">
          <a:xfrm>
            <a:off x="684213" y="1793875"/>
            <a:ext cx="284162" cy="819150"/>
          </a:xfrm>
          <a:prstGeom prst="leftBrace">
            <a:avLst>
              <a:gd name="adj1" fmla="val 24022"/>
              <a:gd name="adj2" fmla="val 50000"/>
            </a:avLst>
          </a:prstGeom>
          <a:noFill/>
          <a:ln w="28575" cap="sq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104" name="Text Box 56"/>
          <p:cNvSpPr txBox="1">
            <a:spLocks noChangeArrowheads="1"/>
          </p:cNvSpPr>
          <p:nvPr/>
        </p:nvSpPr>
        <p:spPr bwMode="auto">
          <a:xfrm>
            <a:off x="4351338" y="5053013"/>
            <a:ext cx="4375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(number of case combinations </a:t>
            </a:r>
            <a:r>
              <a:rPr lang="fr-BE" altLang="en-US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&gt;</a:t>
            </a:r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2</a:t>
            </a:r>
            <a:r>
              <a:rPr lang="fr-BE" altLang="en-US" sz="2000" baseline="30000">
                <a:solidFill>
                  <a:srgbClr val="0099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N </a:t>
            </a:r>
          </a:p>
          <a:p>
            <a:pPr>
              <a:lnSpc>
                <a:spcPct val="50000"/>
              </a:lnSpc>
            </a:pPr>
            <a:r>
              <a:rPr lang="fr-BE" altLang="en-US" sz="2000">
                <a:solidFill>
                  <a:schemeClr val="tx2"/>
                </a:solidFill>
                <a:effectLst/>
                <a:latin typeface="Comic Sans MS" pitchFamily="66" charset="0"/>
              </a:rPr>
              <a:t>=&gt;</a:t>
            </a:r>
            <a:r>
              <a:rPr lang="fr-BE" altLang="en-US" sz="2000">
                <a:solidFill>
                  <a:srgbClr val="009999"/>
                </a:solidFill>
                <a:effectLst/>
                <a:latin typeface="Comic Sans MS" pitchFamily="66" charset="0"/>
              </a:rPr>
              <a:t>  redundant cases )</a:t>
            </a:r>
            <a:endParaRPr lang="en-US" altLang="en-US" sz="2000">
              <a:solidFill>
                <a:srgbClr val="009999"/>
              </a:solidFill>
              <a:effectLst/>
              <a:latin typeface="Comic Sans MS" pitchFamily="66" charset="0"/>
            </a:endParaRPr>
          </a:p>
        </p:txBody>
      </p:sp>
      <p:sp>
        <p:nvSpPr>
          <p:cNvPr id="1410107" name="Freeform 59"/>
          <p:cNvSpPr>
            <a:spLocks/>
          </p:cNvSpPr>
          <p:nvPr/>
        </p:nvSpPr>
        <p:spPr bwMode="auto">
          <a:xfrm>
            <a:off x="249238" y="2232025"/>
            <a:ext cx="723900" cy="2138363"/>
          </a:xfrm>
          <a:custGeom>
            <a:avLst/>
            <a:gdLst>
              <a:gd name="T0" fmla="*/ 225 w 456"/>
              <a:gd name="T1" fmla="*/ 0 h 1347"/>
              <a:gd name="T2" fmla="*/ 97 w 456"/>
              <a:gd name="T3" fmla="*/ 75 h 1347"/>
              <a:gd name="T4" fmla="*/ 52 w 456"/>
              <a:gd name="T5" fmla="*/ 307 h 1347"/>
              <a:gd name="T6" fmla="*/ 67 w 456"/>
              <a:gd name="T7" fmla="*/ 1018 h 1347"/>
              <a:gd name="T8" fmla="*/ 456 w 456"/>
              <a:gd name="T9" fmla="*/ 1347 h 13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1347">
                <a:moveTo>
                  <a:pt x="225" y="0"/>
                </a:moveTo>
                <a:cubicBezTo>
                  <a:pt x="175" y="12"/>
                  <a:pt x="126" y="24"/>
                  <a:pt x="97" y="75"/>
                </a:cubicBezTo>
                <a:cubicBezTo>
                  <a:pt x="68" y="126"/>
                  <a:pt x="57" y="150"/>
                  <a:pt x="52" y="307"/>
                </a:cubicBezTo>
                <a:cubicBezTo>
                  <a:pt x="47" y="464"/>
                  <a:pt x="0" y="845"/>
                  <a:pt x="67" y="1018"/>
                </a:cubicBezTo>
                <a:cubicBezTo>
                  <a:pt x="134" y="1191"/>
                  <a:pt x="295" y="1269"/>
                  <a:pt x="456" y="1347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0094" name="Line 46"/>
          <p:cNvSpPr>
            <a:spLocks noChangeShapeType="1"/>
          </p:cNvSpPr>
          <p:nvPr/>
        </p:nvSpPr>
        <p:spPr bwMode="auto">
          <a:xfrm flipH="1">
            <a:off x="5291138" y="3449638"/>
            <a:ext cx="1493837" cy="8016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pic>
        <p:nvPicPr>
          <p:cNvPr id="1410108" name="Picture 60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186" y="4787900"/>
            <a:ext cx="2023485" cy="184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0051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8263" y="376238"/>
            <a:ext cx="7562850" cy="762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0" lang="en-US" altLang="en-US" sz="2600" dirty="0"/>
              <a:t>Requirements inspections and reviews</a:t>
            </a:r>
            <a:r>
              <a:rPr kumimoji="0" lang="fr-BE" altLang="en-US" sz="2600" dirty="0"/>
              <a:t>: </a:t>
            </a:r>
            <a:r>
              <a:rPr kumimoji="0" lang="en-US" altLang="en-US" sz="2600" dirty="0"/>
              <a:t> strengths</a:t>
            </a:r>
            <a:r>
              <a:rPr kumimoji="0" lang="fr-BE" altLang="en-US" sz="2600" dirty="0"/>
              <a:t> &amp;</a:t>
            </a:r>
            <a:r>
              <a:rPr kumimoji="0" lang="en-US" altLang="en-US" sz="2600" dirty="0"/>
              <a:t> limitations</a:t>
            </a:r>
          </a:p>
        </p:txBody>
      </p:sp>
      <p:sp>
        <p:nvSpPr>
          <p:cNvPr id="1413123" name="Rectangle 3"/>
          <p:cNvSpPr>
            <a:spLocks noGrp="1" noChangeArrowheads="1"/>
          </p:cNvSpPr>
          <p:nvPr>
            <p:ph idx="1"/>
          </p:nvPr>
        </p:nvSpPr>
        <p:spPr>
          <a:xfrm>
            <a:off x="149225" y="1179513"/>
            <a:ext cx="8759825" cy="5411787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dirty="0"/>
              <a:t>  </a:t>
            </a:r>
            <a:r>
              <a:rPr lang="fr-BE" altLang="en-US" dirty="0" err="1"/>
              <a:t>Experienced</a:t>
            </a:r>
            <a:r>
              <a:rPr lang="fr-BE" altLang="en-US" dirty="0"/>
              <a:t> to </a:t>
            </a:r>
            <a:r>
              <a:rPr lang="fr-BE" altLang="en-US" dirty="0" err="1"/>
              <a:t>be</a:t>
            </a:r>
            <a:r>
              <a:rPr lang="fr-BE" altLang="en-US" dirty="0"/>
              <a:t> </a:t>
            </a:r>
            <a:r>
              <a:rPr lang="fr-BE" altLang="en-US" dirty="0" err="1"/>
              <a:t>even</a:t>
            </a:r>
            <a:r>
              <a:rPr lang="fr-BE" altLang="en-US" dirty="0"/>
              <a:t> more </a:t>
            </a:r>
            <a:r>
              <a:rPr lang="fr-BE" altLang="en-US" dirty="0">
                <a:solidFill>
                  <a:srgbClr val="CC00FF"/>
                </a:solidFill>
              </a:rPr>
              <a:t>effective</a:t>
            </a:r>
            <a:r>
              <a:rPr lang="fr-BE" altLang="en-US" dirty="0"/>
              <a:t> </a:t>
            </a:r>
            <a:r>
              <a:rPr lang="fr-BE" altLang="en-US" dirty="0" err="1"/>
              <a:t>than</a:t>
            </a:r>
            <a:r>
              <a:rPr lang="fr-BE" altLang="en-US" dirty="0"/>
              <a:t> code inspection</a:t>
            </a:r>
          </a:p>
          <a:p>
            <a:pPr lvl="1"/>
            <a:r>
              <a:rPr lang="fr-BE" altLang="en-US" dirty="0" err="1"/>
              <a:t>process-based</a:t>
            </a:r>
            <a:r>
              <a:rPr lang="fr-BE" altLang="en-US" dirty="0"/>
              <a:t> mode </a:t>
            </a:r>
            <a:r>
              <a:rPr lang="fr-BE" altLang="en-US" dirty="0" err="1"/>
              <a:t>with</a:t>
            </a:r>
            <a:r>
              <a:rPr lang="fr-BE" altLang="en-US" dirty="0"/>
              <a:t> mix of </a:t>
            </a:r>
            <a:r>
              <a:rPr lang="fr-BE" altLang="en-US" dirty="0" err="1"/>
              <a:t>defect-based</a:t>
            </a:r>
            <a:r>
              <a:rPr lang="fr-BE" altLang="en-US" dirty="0"/>
              <a:t>, </a:t>
            </a:r>
            <a:r>
              <a:rPr lang="fr-BE" altLang="en-US" dirty="0" err="1"/>
              <a:t>quality-specific</a:t>
            </a:r>
            <a:r>
              <a:rPr lang="fr-BE" altLang="en-US" dirty="0"/>
              <a:t>, </a:t>
            </a:r>
            <a:r>
              <a:rPr lang="fr-BE" altLang="en-US" dirty="0" err="1"/>
              <a:t>domain-specific</a:t>
            </a:r>
            <a:r>
              <a:rPr lang="fr-BE" altLang="en-US" dirty="0"/>
              <a:t>, </a:t>
            </a:r>
            <a:r>
              <a:rPr lang="fr-BE" altLang="en-US" dirty="0" err="1"/>
              <a:t>language-specific</a:t>
            </a:r>
            <a:r>
              <a:rPr lang="fr-BE" altLang="en-US" dirty="0"/>
              <a:t> checklists</a:t>
            </a:r>
            <a:r>
              <a:rPr lang="en-US" altLang="en-US" dirty="0"/>
              <a:t>	</a:t>
            </a:r>
          </a:p>
          <a:p>
            <a:pPr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fr-BE" altLang="en-US" dirty="0"/>
              <a:t> </a:t>
            </a:r>
            <a:r>
              <a:rPr lang="fr-BE" altLang="en-US" dirty="0">
                <a:solidFill>
                  <a:srgbClr val="CC00FF"/>
                </a:solidFill>
              </a:rPr>
              <a:t>Wide </a:t>
            </a:r>
            <a:r>
              <a:rPr lang="fr-BE" altLang="en-US" dirty="0" err="1">
                <a:solidFill>
                  <a:srgbClr val="CC00FF"/>
                </a:solidFill>
              </a:rPr>
              <a:t>applicability</a:t>
            </a:r>
            <a:r>
              <a:rPr lang="fr-BE" altLang="en-US" dirty="0">
                <a:solidFill>
                  <a:srgbClr val="CC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fr-BE" altLang="en-US" dirty="0" err="1"/>
              <a:t>any</a:t>
            </a:r>
            <a:r>
              <a:rPr lang="fr-BE" altLang="en-US" dirty="0"/>
              <a:t> </a:t>
            </a:r>
            <a:r>
              <a:rPr lang="fr-BE" altLang="en-US" dirty="0" err="1"/>
              <a:t>defect</a:t>
            </a:r>
            <a:r>
              <a:rPr lang="fr-BE" altLang="en-US" dirty="0"/>
              <a:t> type, </a:t>
            </a:r>
            <a:r>
              <a:rPr lang="fr-BE" altLang="en-US" dirty="0" err="1"/>
              <a:t>any</a:t>
            </a:r>
            <a:r>
              <a:rPr lang="fr-BE" altLang="en-US" dirty="0"/>
              <a:t> </a:t>
            </a:r>
            <a:r>
              <a:rPr lang="fr-BE" altLang="en-US" dirty="0" err="1"/>
              <a:t>spec</a:t>
            </a:r>
            <a:r>
              <a:rPr lang="fr-BE" altLang="en-US" dirty="0"/>
              <a:t> format</a:t>
            </a:r>
            <a:endParaRPr lang="fr-BE" altLang="en-US" sz="1800" dirty="0"/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endParaRPr lang="en-US" altLang="en-US" sz="2400" b="1" dirty="0">
              <a:solidFill>
                <a:schemeClr val="tx2"/>
              </a:solidFill>
              <a:latin typeface="Wingdings" pitchFamily="2" charset="2"/>
            </a:endParaRPr>
          </a:p>
          <a:p>
            <a:pPr>
              <a:lnSpc>
                <a:spcPct val="14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/>
              <a:t>  </a:t>
            </a:r>
            <a:r>
              <a:rPr lang="fr-BE" altLang="en-US" dirty="0" err="1">
                <a:solidFill>
                  <a:srgbClr val="00B050"/>
                </a:solidFill>
              </a:rPr>
              <a:t>Burden</a:t>
            </a:r>
            <a:r>
              <a:rPr lang="fr-BE" altLang="en-US" dirty="0">
                <a:solidFill>
                  <a:srgbClr val="00B050"/>
                </a:solidFill>
              </a:rPr>
              <a:t> &amp; </a:t>
            </a:r>
            <a:r>
              <a:rPr lang="fr-BE" altLang="en-US" dirty="0" err="1">
                <a:solidFill>
                  <a:srgbClr val="00B050"/>
                </a:solidFill>
              </a:rPr>
              <a:t>cost</a:t>
            </a:r>
            <a:r>
              <a:rPr lang="fr-BE" altLang="en-US" dirty="0">
                <a:solidFill>
                  <a:srgbClr val="00B050"/>
                </a:solidFill>
              </a:rPr>
              <a:t> </a:t>
            </a:r>
            <a:r>
              <a:rPr lang="fr-BE" altLang="en-US" dirty="0"/>
              <a:t>of inspection </a:t>
            </a:r>
            <a:r>
              <a:rPr lang="fr-BE" altLang="en-US" dirty="0" err="1"/>
              <a:t>process</a:t>
            </a:r>
            <a:endParaRPr lang="fr-BE" altLang="en-US" dirty="0"/>
          </a:p>
          <a:p>
            <a:pPr lvl="1">
              <a:lnSpc>
                <a:spcPct val="90000"/>
              </a:lnSpc>
            </a:pPr>
            <a:r>
              <a:rPr lang="fr-BE" altLang="en-US" dirty="0"/>
              <a:t>size of inspection </a:t>
            </a:r>
            <a:r>
              <a:rPr lang="fr-BE" altLang="en-US" dirty="0" err="1"/>
              <a:t>material</a:t>
            </a:r>
            <a:endParaRPr lang="fr-BE" altLang="en-US" dirty="0"/>
          </a:p>
          <a:p>
            <a:pPr lvl="1"/>
            <a:r>
              <a:rPr lang="fr-BE" altLang="en-US" dirty="0" err="1"/>
              <a:t>required</a:t>
            </a:r>
            <a:r>
              <a:rPr lang="fr-BE" altLang="en-US" dirty="0"/>
              <a:t> time/</a:t>
            </a:r>
            <a:r>
              <a:rPr lang="fr-BE" altLang="en-US" dirty="0" err="1"/>
              <a:t>cost</a:t>
            </a:r>
            <a:r>
              <a:rPr lang="fr-BE" altLang="en-US" dirty="0"/>
              <a:t> for </a:t>
            </a:r>
            <a:r>
              <a:rPr lang="fr-BE" altLang="en-US" dirty="0" err="1"/>
              <a:t>external</a:t>
            </a:r>
            <a:r>
              <a:rPr lang="fr-BE" altLang="en-US" dirty="0"/>
              <a:t> </a:t>
            </a:r>
            <a:r>
              <a:rPr lang="fr-BE" altLang="en-US" dirty="0" err="1"/>
              <a:t>inspectors</a:t>
            </a:r>
            <a:r>
              <a:rPr lang="fr-BE" altLang="en-US" dirty="0"/>
              <a:t>, </a:t>
            </a:r>
            <a:r>
              <a:rPr lang="fr-BE" altLang="en-US" dirty="0" err="1"/>
              <a:t>review</a:t>
            </a:r>
            <a:r>
              <a:rPr lang="fr-BE" altLang="en-US" dirty="0"/>
              <a:t> meetings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dirty="0"/>
              <a:t>  </a:t>
            </a:r>
            <a:r>
              <a:rPr lang="fr-BE" altLang="en-US" dirty="0">
                <a:solidFill>
                  <a:srgbClr val="00B050"/>
                </a:solidFill>
              </a:rPr>
              <a:t>No </a:t>
            </a:r>
            <a:r>
              <a:rPr lang="fr-BE" altLang="en-US" dirty="0" err="1">
                <a:solidFill>
                  <a:srgbClr val="00B050"/>
                </a:solidFill>
              </a:rPr>
              <a:t>guarantee</a:t>
            </a:r>
            <a:r>
              <a:rPr lang="fr-BE" altLang="en-US" dirty="0">
                <a:solidFill>
                  <a:srgbClr val="00B050"/>
                </a:solidFill>
              </a:rPr>
              <a:t> </a:t>
            </a:r>
            <a:r>
              <a:rPr lang="fr-BE" altLang="en-US" dirty="0"/>
              <a:t>of not </a:t>
            </a:r>
            <a:r>
              <a:rPr lang="fr-BE" altLang="en-US" dirty="0" err="1"/>
              <a:t>missing</a:t>
            </a:r>
            <a:r>
              <a:rPr lang="fr-BE" altLang="en-US" dirty="0"/>
              <a:t> important </a:t>
            </a:r>
            <a:r>
              <a:rPr lang="fr-BE" altLang="en-US" dirty="0" err="1"/>
              <a:t>defects</a:t>
            </a:r>
            <a:endParaRPr lang="fr-BE" altLang="en-US" dirty="0"/>
          </a:p>
        </p:txBody>
      </p:sp>
      <p:graphicFrame>
        <p:nvGraphicFramePr>
          <p:cNvPr id="14131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1546518"/>
              </p:ext>
            </p:extLst>
          </p:nvPr>
        </p:nvGraphicFramePr>
        <p:xfrm flipH="1">
          <a:off x="7467600" y="4343400"/>
          <a:ext cx="685800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7" name="Clip" r:id="rId3" imgW="2149200" imgH="5813280" progId="MS_ClipArt_Gallery.2">
                  <p:embed/>
                </p:oleObj>
              </mc:Choice>
              <mc:Fallback>
                <p:oleObj name="Clip" r:id="rId3" imgW="2149200" imgH="5813280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467600" y="4343400"/>
                        <a:ext cx="685800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13199" name="Object 79"/>
          <p:cNvGraphicFramePr>
            <a:graphicFrameLocks noChangeAspect="1"/>
          </p:cNvGraphicFramePr>
          <p:nvPr/>
        </p:nvGraphicFramePr>
        <p:xfrm>
          <a:off x="201613" y="184150"/>
          <a:ext cx="10826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88" name="Image Bitmap" r:id="rId5" imgW="3191320" imgH="2314286" progId="Paint.Picture">
                  <p:embed/>
                </p:oleObj>
              </mc:Choice>
              <mc:Fallback>
                <p:oleObj name="Image Bitmap" r:id="rId5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84150"/>
                        <a:ext cx="10826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13200" name="Picture 8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2209800"/>
            <a:ext cx="8382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08850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14294"/>
            <a:ext cx="78740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quality assurance: </a:t>
            </a:r>
            <a:r>
              <a:rPr kumimoji="0" lang="fr-BE" altLang="en-US" dirty="0"/>
              <a:t> </a:t>
            </a:r>
            <a:r>
              <a:rPr kumimoji="0" lang="en-US" altLang="en-US" dirty="0"/>
              <a:t>outline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273175"/>
            <a:ext cx="8197850" cy="50800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/>
              <a:t>Requirements inspections and reviews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The requirements inspection process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Inspection guidelines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Requirements </a:t>
            </a:r>
            <a:r>
              <a:rPr kumimoji="0" lang="en-US" altLang="en-US" dirty="0"/>
              <a:t>inspection checklists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Prototyping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Model Validation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en-US" dirty="0"/>
              <a:t>Acceptance Tests </a:t>
            </a:r>
            <a:endParaRPr kumimoji="0" lang="en-US" altLang="en-US" dirty="0"/>
          </a:p>
        </p:txBody>
      </p:sp>
      <p:pic>
        <p:nvPicPr>
          <p:cNvPr id="12472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513"/>
            <a:ext cx="819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0" y="2819400"/>
            <a:ext cx="6136147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89658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5791200" cy="914082"/>
          </a:xfrm>
        </p:spPr>
        <p:txBody>
          <a:bodyPr/>
          <a:lstStyle/>
          <a:p>
            <a:r>
              <a:rPr lang="en-US" dirty="0"/>
              <a:t>Prototyping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5626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It’s hard to visualize how a system will function under specific circumstances just by reading the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Prototypes are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 tools </a:t>
            </a:r>
            <a:r>
              <a:rPr lang="en-MY" sz="2200" b="0" dirty="0"/>
              <a:t>that make the requirements real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They allow the user to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experience</a:t>
            </a:r>
            <a:r>
              <a:rPr lang="en-MY" sz="2200" b="0" dirty="0"/>
              <a:t> some aspects of what a system based on the requirements would be like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dirty="0"/>
              <a:t>Prototypes can be used to validate whether the requirements: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2200" b="0" dirty="0"/>
              <a:t>Meet users’ needs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2200" b="0" dirty="0"/>
              <a:t>Complete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2200" b="0" dirty="0"/>
              <a:t>Feasible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2200" dirty="0"/>
              <a:t>C</a:t>
            </a:r>
            <a:r>
              <a:rPr lang="en-MY" sz="2200" b="0" dirty="0"/>
              <a:t>learly communicated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0" dirty="0" err="1"/>
              <a:t>Etc</a:t>
            </a:r>
            <a:r>
              <a:rPr lang="en-US" sz="2200" b="0" dirty="0"/>
              <a:t> </a:t>
            </a:r>
            <a:endParaRPr lang="en-MY" sz="2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23</a:t>
            </a:fld>
            <a:endParaRPr lang="en-MY"/>
          </a:p>
        </p:txBody>
      </p: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336473"/>
            <a:ext cx="3124200" cy="2336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19279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4864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For </a:t>
            </a:r>
            <a:r>
              <a:rPr lang="en-MY" sz="2200" b="0" dirty="0" err="1"/>
              <a:t>eg</a:t>
            </a:r>
            <a:r>
              <a:rPr lang="en-MY" sz="2200" b="0" dirty="0"/>
              <a:t>: a simple as a paper mock-up can be used to walk through use cases, processes, or functions to detect any omitted or erroneous requirements.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Prototypes also help confirm that stakeholders have a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shared understanding</a:t>
            </a:r>
            <a:r>
              <a:rPr lang="en-MY" sz="2200" b="0" dirty="0"/>
              <a:t> of the requirements.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Additional levels of sophistication in prototypes, such as simulations, allow more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precise validation </a:t>
            </a:r>
            <a:r>
              <a:rPr lang="en-MY" sz="2200" b="0" dirty="0"/>
              <a:t>of the requirements; however, building more sophisticated prototypes will also take more time.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dirty="0"/>
              <a:t>Among others, 2 main types of prototypes can be used to validate requirements: 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0" dirty="0"/>
              <a:t>Mock-up Prototyping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US" sz="2200" b="0" dirty="0"/>
              <a:t>Proof-to-concept Prototyping </a:t>
            </a:r>
            <a:endParaRPr lang="en-MY" sz="22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37882"/>
          </a:xfrm>
        </p:spPr>
        <p:txBody>
          <a:bodyPr/>
          <a:lstStyle/>
          <a:p>
            <a:r>
              <a:rPr lang="en-US" dirty="0"/>
              <a:t>Prototyping </a:t>
            </a:r>
            <a:endParaRPr lang="en-MY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24</a:t>
            </a:fld>
            <a:endParaRPr lang="en-MY"/>
          </a:p>
        </p:txBody>
      </p:sp>
      <p:pic>
        <p:nvPicPr>
          <p:cNvPr id="6" name="Picture 2" descr="http://www.texavi.com/images/prototyping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87411"/>
            <a:ext cx="2512292" cy="1984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0862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7620000" cy="4906963"/>
          </a:xfrm>
        </p:spPr>
        <p:txBody>
          <a:bodyPr/>
          <a:lstStyle/>
          <a:p>
            <a:r>
              <a:rPr lang="en-MY" sz="26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Mock-up Prototypes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also called a </a:t>
            </a:r>
            <a:r>
              <a:rPr lang="en-MY" sz="2200" b="0" i="1" dirty="0"/>
              <a:t>horizontal prototype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focuses on a portion of the user interface; it doesn’t dive into all the architectural layers or into detailed functionality.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It displays the facades of user interface screens and permits some navigation between them, but it contains little or no real functionality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It lets you </a:t>
            </a: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some specific </a:t>
            </a:r>
            <a:r>
              <a:rPr lang="en-MY" sz="22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behaviors</a:t>
            </a: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sz="2200" b="0" dirty="0"/>
              <a:t>of the intended system, with the goal of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refining the requirements</a:t>
            </a:r>
            <a:r>
              <a:rPr lang="en-MY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342900" indent="-342900">
              <a:buFontTx/>
              <a:buChar char="-"/>
            </a:pPr>
            <a:endParaRPr lang="en-MY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914082"/>
          </a:xfrm>
        </p:spPr>
        <p:txBody>
          <a:bodyPr/>
          <a:lstStyle/>
          <a:p>
            <a:r>
              <a:rPr lang="en-US" dirty="0"/>
              <a:t>Prototyping 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83735"/>
              </p:ext>
            </p:extLst>
          </p:nvPr>
        </p:nvGraphicFramePr>
        <p:xfrm flipH="1">
          <a:off x="7239000" y="4572000"/>
          <a:ext cx="1371601" cy="2109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9" name="Clip" r:id="rId3" imgW="2149475" imgH="5813425" progId="MS_ClipArt_Gallery.2">
                  <p:embed/>
                </p:oleObj>
              </mc:Choice>
              <mc:Fallback>
                <p:oleObj name="Clip" r:id="rId3" imgW="2149475" imgH="581342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39000" y="4572000"/>
                        <a:ext cx="1371601" cy="2109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173363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01050" cy="5334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kumimoji="0" lang="en-US" altLang="en-US" sz="2600" dirty="0"/>
              <a:t>Example : Mock-up Prototype  </a:t>
            </a:r>
          </a:p>
        </p:txBody>
      </p:sp>
      <p:pic>
        <p:nvPicPr>
          <p:cNvPr id="9264" name="Picture 48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38200"/>
            <a:ext cx="6613584" cy="5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14400" y="6252957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FIGURE: </a:t>
            </a:r>
            <a:r>
              <a:rPr lang="en-MY" dirty="0"/>
              <a:t>Sample wireframe of one page for PearlsFromSand.com.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304155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31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437418" cy="5702301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fr-BE" altLang="en-US" sz="26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Proof-of-concept prototypes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also known as a </a:t>
            </a:r>
            <a:r>
              <a:rPr lang="en-MY" sz="2200" b="0" i="1" dirty="0"/>
              <a:t>vertical prototype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can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demonstrate</a:t>
            </a:r>
            <a:r>
              <a:rPr lang="en-MY" sz="2200" b="0" dirty="0">
                <a:solidFill>
                  <a:srgbClr val="CC00FF"/>
                </a:solidFill>
              </a:rPr>
              <a:t> </a:t>
            </a:r>
            <a:r>
              <a:rPr lang="en-MY" sz="2200" b="0" dirty="0"/>
              <a:t>that the </a:t>
            </a:r>
            <a:r>
              <a:rPr lang="en-MY" sz="2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requirements are feasible </a:t>
            </a:r>
            <a:endParaRPr lang="en-MY" sz="2200" i="1" dirty="0">
              <a:solidFill>
                <a:srgbClr val="CC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implements</a:t>
            </a:r>
            <a:r>
              <a:rPr lang="en-MY" sz="2200" b="0" dirty="0">
                <a:solidFill>
                  <a:srgbClr val="00B0F0"/>
                </a:solidFill>
              </a:rPr>
              <a:t> </a:t>
            </a:r>
            <a:r>
              <a:rPr lang="en-MY" sz="2200" b="0" dirty="0"/>
              <a:t>a slice of </a:t>
            </a: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functionality </a:t>
            </a:r>
            <a:r>
              <a:rPr lang="en-MY" sz="2200" b="0" dirty="0"/>
              <a:t>from the user interface through </a:t>
            </a: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the technical services layers</a:t>
            </a:r>
            <a:r>
              <a:rPr lang="en-MY" sz="2200" b="0" dirty="0"/>
              <a:t>.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It works like the real system is supposed to work because it touches on all levels of the system implementation.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Use when you’re uncertain whether a proposed architectural approach is feasible and sound, or when you want to optimize algorithms, evaluate a proposed database schema, confirm the soundness of a cloud solution, or test critical timing requirements </a:t>
            </a:r>
          </a:p>
          <a:p>
            <a:pPr marL="342900" indent="-342900">
              <a:buFontTx/>
              <a:buChar char="-"/>
            </a:pPr>
            <a:r>
              <a:rPr lang="en-MY" sz="2200" b="0" dirty="0"/>
              <a:t>To make the results meaningful, such prototypes are constructed by using production tools in a production-like operating environment. </a:t>
            </a:r>
          </a:p>
          <a:p>
            <a:pPr marL="342900" indent="-342900">
              <a:buFontTx/>
              <a:buChar char="-"/>
            </a:pPr>
            <a:endParaRPr lang="fr-BE" altLang="en-US" dirty="0"/>
          </a:p>
          <a:p>
            <a:pPr>
              <a:buFont typeface="Wingdings" pitchFamily="2" charset="2"/>
              <a:buNone/>
            </a:pPr>
            <a:endParaRPr lang="fr-BE" altLang="en-US" dirty="0">
              <a:solidFill>
                <a:srgbClr val="00B05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5867400" cy="838200"/>
          </a:xfrm>
        </p:spPr>
        <p:txBody>
          <a:bodyPr/>
          <a:lstStyle/>
          <a:p>
            <a:r>
              <a:rPr lang="en-US" dirty="0"/>
              <a:t>Prototyping </a:t>
            </a:r>
            <a:endParaRPr lang="en-MY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27</a:t>
            </a:fld>
            <a:endParaRPr lang="en-MY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52400"/>
            <a:ext cx="1371600" cy="211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8154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990282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Prototyping Evaluation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/>
              <a:t>Have the </a:t>
            </a:r>
            <a:r>
              <a:rPr lang="en-MY" b="0" dirty="0">
                <a:solidFill>
                  <a:srgbClr val="CC00FF"/>
                </a:solidFill>
              </a:rPr>
              <a:t>right people </a:t>
            </a:r>
            <a:r>
              <a:rPr lang="en-MY" b="0" dirty="0"/>
              <a:t>evaluate the prototype from the appropriate perspectives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/>
              <a:t>Include members of </a:t>
            </a:r>
            <a:r>
              <a:rPr lang="en-MY" b="0" dirty="0">
                <a:solidFill>
                  <a:srgbClr val="CC00FF"/>
                </a:solidFill>
              </a:rPr>
              <a:t>multiple user classes</a:t>
            </a:r>
            <a:r>
              <a:rPr lang="en-MY" b="0" dirty="0"/>
              <a:t>, both experienced and inexperienced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/>
              <a:t>Stress that it addresses only a portion of the functionality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/>
              <a:t>Create a </a:t>
            </a:r>
            <a:r>
              <a:rPr lang="en-MY" b="0" dirty="0">
                <a:solidFill>
                  <a:srgbClr val="CC00FF"/>
                </a:solidFill>
              </a:rPr>
              <a:t>non judgmental environment </a:t>
            </a:r>
            <a:r>
              <a:rPr lang="en-MY" b="0" dirty="0"/>
              <a:t>in which the evaluators feel free to express their thoughts, ideas, and concerns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>
                <a:solidFill>
                  <a:srgbClr val="CC00FF"/>
                </a:solidFill>
              </a:rPr>
              <a:t>Avoid coaching</a:t>
            </a:r>
            <a:r>
              <a:rPr lang="en-MY" b="0" dirty="0"/>
              <a:t> users on the “right” way to perform some function with the prototype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>
                <a:solidFill>
                  <a:srgbClr val="CC00FF"/>
                </a:solidFill>
              </a:rPr>
              <a:t>Document</a:t>
            </a:r>
            <a:r>
              <a:rPr lang="en-MY" b="0" dirty="0"/>
              <a:t> what you learn from the prototype evaluation: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1800" b="0" dirty="0"/>
              <a:t>Use the information from a mock-up prototype to refine the requirements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sz="1800" b="0" dirty="0"/>
              <a:t>For a proof of concept, document the evaluations, results and the decisions you made about the technical approaches explored </a:t>
            </a:r>
            <a:endParaRPr lang="en-MY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827861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81800" cy="990282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Prototyping Evaluation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620000" cy="5562600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b="0" dirty="0"/>
              <a:t>You might also ask general questions like the following during requirements validation process with prototyping: 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Does the prototype implement the functionality in the way you expected?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What functionality is missing from the prototype?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Can you think of any possible error conditions that the prototype doesn’t address?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Are any unnecessary functions present?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How logical and complete does the navigation seem to you?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Are there ways to simplify any of the tasks that require too many interaction steps?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n-MY" b="0" i="1" dirty="0"/>
              <a:t>Were you ever unsure of what to do next?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29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09060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/>
          <p:cNvSpPr>
            <a:spLocks noChangeArrowheads="1"/>
          </p:cNvSpPr>
          <p:nvPr/>
        </p:nvSpPr>
        <p:spPr bwMode="auto">
          <a:xfrm>
            <a:off x="2738438" y="1198563"/>
            <a:ext cx="4021137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43" name="Rectangle 3"/>
          <p:cNvSpPr>
            <a:spLocks noChangeArrowheads="1"/>
          </p:cNvSpPr>
          <p:nvPr/>
        </p:nvSpPr>
        <p:spPr bwMode="auto">
          <a:xfrm>
            <a:off x="2463800" y="6088063"/>
            <a:ext cx="4321175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44" name="Rectangle 4"/>
          <p:cNvSpPr>
            <a:spLocks noChangeArrowheads="1"/>
          </p:cNvSpPr>
          <p:nvPr/>
        </p:nvSpPr>
        <p:spPr bwMode="auto">
          <a:xfrm>
            <a:off x="5153025" y="4430713"/>
            <a:ext cx="2878138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392645" name="Group 5"/>
          <p:cNvGrpSpPr>
            <a:grpSpLocks/>
          </p:cNvGrpSpPr>
          <p:nvPr/>
        </p:nvGrpSpPr>
        <p:grpSpPr bwMode="auto">
          <a:xfrm>
            <a:off x="4297363" y="1778000"/>
            <a:ext cx="150812" cy="3614738"/>
            <a:chOff x="2779" y="1129"/>
            <a:chExt cx="189" cy="2609"/>
          </a:xfrm>
        </p:grpSpPr>
        <p:sp>
          <p:nvSpPr>
            <p:cNvPr id="1392646" name="Line 6"/>
            <p:cNvSpPr>
              <a:spLocks noChangeShapeType="1"/>
            </p:cNvSpPr>
            <p:nvPr/>
          </p:nvSpPr>
          <p:spPr bwMode="auto">
            <a:xfrm>
              <a:off x="2874" y="1263"/>
              <a:ext cx="1" cy="2341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92647" name="Freeform 7"/>
            <p:cNvSpPr>
              <a:spLocks/>
            </p:cNvSpPr>
            <p:nvPr/>
          </p:nvSpPr>
          <p:spPr bwMode="auto">
            <a:xfrm>
              <a:off x="2795" y="1129"/>
              <a:ext cx="173" cy="168"/>
            </a:xfrm>
            <a:custGeom>
              <a:avLst/>
              <a:gdLst>
                <a:gd name="T0" fmla="*/ 173 w 173"/>
                <a:gd name="T1" fmla="*/ 168 h 168"/>
                <a:gd name="T2" fmla="*/ 79 w 173"/>
                <a:gd name="T3" fmla="*/ 0 h 168"/>
                <a:gd name="T4" fmla="*/ 0 w 173"/>
                <a:gd name="T5" fmla="*/ 168 h 168"/>
                <a:gd name="T6" fmla="*/ 173 w 173"/>
                <a:gd name="T7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68">
                  <a:moveTo>
                    <a:pt x="173" y="168"/>
                  </a:moveTo>
                  <a:lnTo>
                    <a:pt x="79" y="0"/>
                  </a:lnTo>
                  <a:lnTo>
                    <a:pt x="0" y="168"/>
                  </a:lnTo>
                  <a:lnTo>
                    <a:pt x="173" y="168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92648" name="Freeform 8"/>
            <p:cNvSpPr>
              <a:spLocks/>
            </p:cNvSpPr>
            <p:nvPr/>
          </p:nvSpPr>
          <p:spPr bwMode="auto">
            <a:xfrm>
              <a:off x="2779" y="3570"/>
              <a:ext cx="173" cy="168"/>
            </a:xfrm>
            <a:custGeom>
              <a:avLst/>
              <a:gdLst>
                <a:gd name="T0" fmla="*/ 0 w 173"/>
                <a:gd name="T1" fmla="*/ 0 h 168"/>
                <a:gd name="T2" fmla="*/ 95 w 173"/>
                <a:gd name="T3" fmla="*/ 168 h 168"/>
                <a:gd name="T4" fmla="*/ 173 w 173"/>
                <a:gd name="T5" fmla="*/ 0 h 168"/>
                <a:gd name="T6" fmla="*/ 0 w 173"/>
                <a:gd name="T7" fmla="*/ 0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3" h="168">
                  <a:moveTo>
                    <a:pt x="0" y="0"/>
                  </a:moveTo>
                  <a:lnTo>
                    <a:pt x="95" y="168"/>
                  </a:lnTo>
                  <a:lnTo>
                    <a:pt x="17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</p:grpSp>
      <p:grpSp>
        <p:nvGrpSpPr>
          <p:cNvPr id="1392649" name="Group 9"/>
          <p:cNvGrpSpPr>
            <a:grpSpLocks/>
          </p:cNvGrpSpPr>
          <p:nvPr/>
        </p:nvGrpSpPr>
        <p:grpSpPr bwMode="auto">
          <a:xfrm>
            <a:off x="935038" y="3298825"/>
            <a:ext cx="6911975" cy="233363"/>
            <a:chOff x="1190" y="2300"/>
            <a:chExt cx="3415" cy="200"/>
          </a:xfrm>
        </p:grpSpPr>
        <p:sp>
          <p:nvSpPr>
            <p:cNvPr id="1392650" name="Line 10"/>
            <p:cNvSpPr>
              <a:spLocks noChangeShapeType="1"/>
            </p:cNvSpPr>
            <p:nvPr/>
          </p:nvSpPr>
          <p:spPr bwMode="auto">
            <a:xfrm flipH="1">
              <a:off x="1316" y="2400"/>
              <a:ext cx="3163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392651" name="Freeform 11"/>
            <p:cNvSpPr>
              <a:spLocks/>
            </p:cNvSpPr>
            <p:nvPr/>
          </p:nvSpPr>
          <p:spPr bwMode="auto">
            <a:xfrm>
              <a:off x="4447" y="2316"/>
              <a:ext cx="158" cy="184"/>
            </a:xfrm>
            <a:custGeom>
              <a:avLst/>
              <a:gdLst>
                <a:gd name="T0" fmla="*/ 0 w 158"/>
                <a:gd name="T1" fmla="*/ 184 h 184"/>
                <a:gd name="T2" fmla="*/ 158 w 158"/>
                <a:gd name="T3" fmla="*/ 84 h 184"/>
                <a:gd name="T4" fmla="*/ 0 w 158"/>
                <a:gd name="T5" fmla="*/ 0 h 184"/>
                <a:gd name="T6" fmla="*/ 0 w 158"/>
                <a:gd name="T7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84">
                  <a:moveTo>
                    <a:pt x="0" y="184"/>
                  </a:moveTo>
                  <a:lnTo>
                    <a:pt x="158" y="84"/>
                  </a:lnTo>
                  <a:lnTo>
                    <a:pt x="0" y="0"/>
                  </a:lnTo>
                  <a:lnTo>
                    <a:pt x="0" y="184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  <p:sp>
          <p:nvSpPr>
            <p:cNvPr id="1392652" name="Freeform 12"/>
            <p:cNvSpPr>
              <a:spLocks/>
            </p:cNvSpPr>
            <p:nvPr/>
          </p:nvSpPr>
          <p:spPr bwMode="auto">
            <a:xfrm>
              <a:off x="1190" y="2300"/>
              <a:ext cx="158" cy="184"/>
            </a:xfrm>
            <a:custGeom>
              <a:avLst/>
              <a:gdLst>
                <a:gd name="T0" fmla="*/ 158 w 158"/>
                <a:gd name="T1" fmla="*/ 0 h 184"/>
                <a:gd name="T2" fmla="*/ 0 w 158"/>
                <a:gd name="T3" fmla="*/ 100 h 184"/>
                <a:gd name="T4" fmla="*/ 158 w 158"/>
                <a:gd name="T5" fmla="*/ 184 h 184"/>
                <a:gd name="T6" fmla="*/ 158 w 158"/>
                <a:gd name="T7" fmla="*/ 0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8" h="184">
                  <a:moveTo>
                    <a:pt x="158" y="0"/>
                  </a:moveTo>
                  <a:lnTo>
                    <a:pt x="0" y="100"/>
                  </a:lnTo>
                  <a:lnTo>
                    <a:pt x="158" y="18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000000"/>
            </a:solidFill>
            <a:ln w="190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1392653" name="Rectangle 13"/>
          <p:cNvSpPr>
            <a:spLocks noChangeArrowheads="1"/>
          </p:cNvSpPr>
          <p:nvPr/>
        </p:nvSpPr>
        <p:spPr bwMode="auto">
          <a:xfrm>
            <a:off x="3522663" y="3349625"/>
            <a:ext cx="1173162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54" name="Rectangle 14"/>
          <p:cNvSpPr>
            <a:spLocks noChangeArrowheads="1"/>
          </p:cNvSpPr>
          <p:nvPr/>
        </p:nvSpPr>
        <p:spPr bwMode="auto">
          <a:xfrm>
            <a:off x="3687763" y="3460750"/>
            <a:ext cx="4921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>
                <a:solidFill>
                  <a:srgbClr val="000000"/>
                </a:solidFill>
                <a:effectLst/>
                <a:latin typeface="Arial" pitchFamily="34" charset="0"/>
              </a:rPr>
              <a:t>start</a:t>
            </a:r>
            <a:endParaRPr lang="en-US" altLang="en-US" sz="280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57" name="Freeform 17"/>
          <p:cNvSpPr>
            <a:spLocks/>
          </p:cNvSpPr>
          <p:nvPr/>
        </p:nvSpPr>
        <p:spPr bwMode="auto">
          <a:xfrm>
            <a:off x="3368675" y="3414713"/>
            <a:ext cx="1039813" cy="592137"/>
          </a:xfrm>
          <a:custGeom>
            <a:avLst/>
            <a:gdLst>
              <a:gd name="T0" fmla="*/ 31 w 771"/>
              <a:gd name="T1" fmla="*/ 0 h 451"/>
              <a:gd name="T2" fmla="*/ 0 w 771"/>
              <a:gd name="T3" fmla="*/ 17 h 451"/>
              <a:gd name="T4" fmla="*/ 47 w 771"/>
              <a:gd name="T5" fmla="*/ 117 h 451"/>
              <a:gd name="T6" fmla="*/ 47 w 771"/>
              <a:gd name="T7" fmla="*/ 134 h 451"/>
              <a:gd name="T8" fmla="*/ 78 w 771"/>
              <a:gd name="T9" fmla="*/ 184 h 451"/>
              <a:gd name="T10" fmla="*/ 141 w 771"/>
              <a:gd name="T11" fmla="*/ 234 h 451"/>
              <a:gd name="T12" fmla="*/ 188 w 771"/>
              <a:gd name="T13" fmla="*/ 284 h 451"/>
              <a:gd name="T14" fmla="*/ 267 w 771"/>
              <a:gd name="T15" fmla="*/ 334 h 451"/>
              <a:gd name="T16" fmla="*/ 456 w 771"/>
              <a:gd name="T17" fmla="*/ 418 h 451"/>
              <a:gd name="T18" fmla="*/ 597 w 771"/>
              <a:gd name="T19" fmla="*/ 451 h 451"/>
              <a:gd name="T20" fmla="*/ 771 w 771"/>
              <a:gd name="T21" fmla="*/ 451 h 451"/>
              <a:gd name="T22" fmla="*/ 771 w 771"/>
              <a:gd name="T23" fmla="*/ 418 h 451"/>
              <a:gd name="T24" fmla="*/ 613 w 771"/>
              <a:gd name="T25" fmla="*/ 418 h 451"/>
              <a:gd name="T26" fmla="*/ 472 w 771"/>
              <a:gd name="T27" fmla="*/ 385 h 451"/>
              <a:gd name="T28" fmla="*/ 283 w 771"/>
              <a:gd name="T29" fmla="*/ 301 h 451"/>
              <a:gd name="T30" fmla="*/ 204 w 771"/>
              <a:gd name="T31" fmla="*/ 251 h 451"/>
              <a:gd name="T32" fmla="*/ 157 w 771"/>
              <a:gd name="T33" fmla="*/ 201 h 451"/>
              <a:gd name="T34" fmla="*/ 94 w 771"/>
              <a:gd name="T35" fmla="*/ 151 h 451"/>
              <a:gd name="T36" fmla="*/ 62 w 771"/>
              <a:gd name="T37" fmla="*/ 100 h 451"/>
              <a:gd name="T38" fmla="*/ 62 w 771"/>
              <a:gd name="T39" fmla="*/ 117 h 451"/>
              <a:gd name="T40" fmla="*/ 78 w 771"/>
              <a:gd name="T41" fmla="*/ 117 h 451"/>
              <a:gd name="T42" fmla="*/ 31 w 771"/>
              <a:gd name="T43" fmla="*/ 0 h 4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71" h="451">
                <a:moveTo>
                  <a:pt x="31" y="0"/>
                </a:moveTo>
                <a:lnTo>
                  <a:pt x="0" y="17"/>
                </a:lnTo>
                <a:lnTo>
                  <a:pt x="47" y="117"/>
                </a:lnTo>
                <a:lnTo>
                  <a:pt x="47" y="134"/>
                </a:lnTo>
                <a:lnTo>
                  <a:pt x="78" y="184"/>
                </a:lnTo>
                <a:lnTo>
                  <a:pt x="141" y="234"/>
                </a:lnTo>
                <a:lnTo>
                  <a:pt x="188" y="284"/>
                </a:lnTo>
                <a:lnTo>
                  <a:pt x="267" y="334"/>
                </a:lnTo>
                <a:lnTo>
                  <a:pt x="456" y="418"/>
                </a:lnTo>
                <a:lnTo>
                  <a:pt x="597" y="451"/>
                </a:lnTo>
                <a:lnTo>
                  <a:pt x="771" y="451"/>
                </a:lnTo>
                <a:lnTo>
                  <a:pt x="771" y="418"/>
                </a:lnTo>
                <a:lnTo>
                  <a:pt x="613" y="418"/>
                </a:lnTo>
                <a:lnTo>
                  <a:pt x="472" y="385"/>
                </a:lnTo>
                <a:lnTo>
                  <a:pt x="283" y="301"/>
                </a:lnTo>
                <a:lnTo>
                  <a:pt x="204" y="251"/>
                </a:lnTo>
                <a:lnTo>
                  <a:pt x="157" y="201"/>
                </a:lnTo>
                <a:lnTo>
                  <a:pt x="94" y="151"/>
                </a:lnTo>
                <a:lnTo>
                  <a:pt x="62" y="100"/>
                </a:lnTo>
                <a:lnTo>
                  <a:pt x="62" y="117"/>
                </a:lnTo>
                <a:lnTo>
                  <a:pt x="78" y="117"/>
                </a:lnTo>
                <a:lnTo>
                  <a:pt x="31" y="0"/>
                </a:lnTo>
                <a:close/>
              </a:path>
            </a:pathLst>
          </a:custGeom>
          <a:solidFill>
            <a:schemeClr val="hlink"/>
          </a:solidFill>
          <a:ln w="9525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1392658" name="Freeform 18"/>
          <p:cNvSpPr>
            <a:spLocks/>
          </p:cNvSpPr>
          <p:nvPr/>
        </p:nvSpPr>
        <p:spPr bwMode="auto">
          <a:xfrm>
            <a:off x="3876675" y="2997200"/>
            <a:ext cx="554038" cy="417513"/>
          </a:xfrm>
          <a:custGeom>
            <a:avLst/>
            <a:gdLst>
              <a:gd name="T0" fmla="*/ 0 w 394"/>
              <a:gd name="T1" fmla="*/ 301 h 318"/>
              <a:gd name="T2" fmla="*/ 32 w 394"/>
              <a:gd name="T3" fmla="*/ 318 h 318"/>
              <a:gd name="T4" fmla="*/ 63 w 394"/>
              <a:gd name="T5" fmla="*/ 234 h 318"/>
              <a:gd name="T6" fmla="*/ 48 w 394"/>
              <a:gd name="T7" fmla="*/ 234 h 318"/>
              <a:gd name="T8" fmla="*/ 48 w 394"/>
              <a:gd name="T9" fmla="*/ 251 h 318"/>
              <a:gd name="T10" fmla="*/ 95 w 394"/>
              <a:gd name="T11" fmla="*/ 184 h 318"/>
              <a:gd name="T12" fmla="*/ 95 w 394"/>
              <a:gd name="T13" fmla="*/ 184 h 318"/>
              <a:gd name="T14" fmla="*/ 126 w 394"/>
              <a:gd name="T15" fmla="*/ 151 h 318"/>
              <a:gd name="T16" fmla="*/ 158 w 394"/>
              <a:gd name="T17" fmla="*/ 117 h 318"/>
              <a:gd name="T18" fmla="*/ 252 w 394"/>
              <a:gd name="T19" fmla="*/ 67 h 318"/>
              <a:gd name="T20" fmla="*/ 331 w 394"/>
              <a:gd name="T21" fmla="*/ 34 h 318"/>
              <a:gd name="T22" fmla="*/ 315 w 394"/>
              <a:gd name="T23" fmla="*/ 17 h 318"/>
              <a:gd name="T24" fmla="*/ 315 w 394"/>
              <a:gd name="T25" fmla="*/ 34 h 318"/>
              <a:gd name="T26" fmla="*/ 394 w 394"/>
              <a:gd name="T27" fmla="*/ 34 h 318"/>
              <a:gd name="T28" fmla="*/ 394 w 394"/>
              <a:gd name="T29" fmla="*/ 0 h 318"/>
              <a:gd name="T30" fmla="*/ 331 w 394"/>
              <a:gd name="T31" fmla="*/ 0 h 318"/>
              <a:gd name="T32" fmla="*/ 315 w 394"/>
              <a:gd name="T33" fmla="*/ 0 h 318"/>
              <a:gd name="T34" fmla="*/ 236 w 394"/>
              <a:gd name="T35" fmla="*/ 34 h 318"/>
              <a:gd name="T36" fmla="*/ 142 w 394"/>
              <a:gd name="T37" fmla="*/ 84 h 318"/>
              <a:gd name="T38" fmla="*/ 111 w 394"/>
              <a:gd name="T39" fmla="*/ 117 h 318"/>
              <a:gd name="T40" fmla="*/ 79 w 394"/>
              <a:gd name="T41" fmla="*/ 168 h 318"/>
              <a:gd name="T42" fmla="*/ 79 w 394"/>
              <a:gd name="T43" fmla="*/ 168 h 318"/>
              <a:gd name="T44" fmla="*/ 79 w 394"/>
              <a:gd name="T45" fmla="*/ 151 h 318"/>
              <a:gd name="T46" fmla="*/ 32 w 394"/>
              <a:gd name="T47" fmla="*/ 218 h 318"/>
              <a:gd name="T48" fmla="*/ 32 w 394"/>
              <a:gd name="T49" fmla="*/ 234 h 318"/>
              <a:gd name="T50" fmla="*/ 32 w 394"/>
              <a:gd name="T51" fmla="*/ 234 h 318"/>
              <a:gd name="T52" fmla="*/ 0 w 394"/>
              <a:gd name="T53" fmla="*/ 301 h 3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394" h="318">
                <a:moveTo>
                  <a:pt x="0" y="301"/>
                </a:moveTo>
                <a:lnTo>
                  <a:pt x="32" y="318"/>
                </a:lnTo>
                <a:lnTo>
                  <a:pt x="63" y="234"/>
                </a:lnTo>
                <a:lnTo>
                  <a:pt x="48" y="234"/>
                </a:lnTo>
                <a:lnTo>
                  <a:pt x="48" y="251"/>
                </a:lnTo>
                <a:lnTo>
                  <a:pt x="95" y="184"/>
                </a:lnTo>
                <a:lnTo>
                  <a:pt x="95" y="184"/>
                </a:lnTo>
                <a:lnTo>
                  <a:pt x="126" y="151"/>
                </a:lnTo>
                <a:lnTo>
                  <a:pt x="158" y="117"/>
                </a:lnTo>
                <a:lnTo>
                  <a:pt x="252" y="67"/>
                </a:lnTo>
                <a:lnTo>
                  <a:pt x="331" y="34"/>
                </a:lnTo>
                <a:lnTo>
                  <a:pt x="315" y="17"/>
                </a:lnTo>
                <a:lnTo>
                  <a:pt x="315" y="34"/>
                </a:lnTo>
                <a:lnTo>
                  <a:pt x="394" y="34"/>
                </a:lnTo>
                <a:lnTo>
                  <a:pt x="394" y="0"/>
                </a:lnTo>
                <a:lnTo>
                  <a:pt x="331" y="0"/>
                </a:lnTo>
                <a:lnTo>
                  <a:pt x="315" y="0"/>
                </a:lnTo>
                <a:lnTo>
                  <a:pt x="236" y="34"/>
                </a:lnTo>
                <a:lnTo>
                  <a:pt x="142" y="84"/>
                </a:lnTo>
                <a:lnTo>
                  <a:pt x="111" y="117"/>
                </a:lnTo>
                <a:lnTo>
                  <a:pt x="79" y="168"/>
                </a:lnTo>
                <a:lnTo>
                  <a:pt x="79" y="168"/>
                </a:lnTo>
                <a:lnTo>
                  <a:pt x="79" y="151"/>
                </a:lnTo>
                <a:lnTo>
                  <a:pt x="32" y="218"/>
                </a:lnTo>
                <a:lnTo>
                  <a:pt x="32" y="234"/>
                </a:lnTo>
                <a:lnTo>
                  <a:pt x="32" y="234"/>
                </a:lnTo>
                <a:lnTo>
                  <a:pt x="0" y="301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59" name="Freeform 19"/>
          <p:cNvSpPr>
            <a:spLocks/>
          </p:cNvSpPr>
          <p:nvPr/>
        </p:nvSpPr>
        <p:spPr bwMode="auto">
          <a:xfrm>
            <a:off x="4430713" y="2976563"/>
            <a:ext cx="708025" cy="460375"/>
          </a:xfrm>
          <a:custGeom>
            <a:avLst/>
            <a:gdLst>
              <a:gd name="T0" fmla="*/ 0 w 503"/>
              <a:gd name="T1" fmla="*/ 0 h 351"/>
              <a:gd name="T2" fmla="*/ 0 w 503"/>
              <a:gd name="T3" fmla="*/ 33 h 351"/>
              <a:gd name="T4" fmla="*/ 126 w 503"/>
              <a:gd name="T5" fmla="*/ 50 h 351"/>
              <a:gd name="T6" fmla="*/ 252 w 503"/>
              <a:gd name="T7" fmla="*/ 83 h 351"/>
              <a:gd name="T8" fmla="*/ 362 w 503"/>
              <a:gd name="T9" fmla="*/ 150 h 351"/>
              <a:gd name="T10" fmla="*/ 409 w 503"/>
              <a:gd name="T11" fmla="*/ 184 h 351"/>
              <a:gd name="T12" fmla="*/ 440 w 503"/>
              <a:gd name="T13" fmla="*/ 217 h 351"/>
              <a:gd name="T14" fmla="*/ 456 w 503"/>
              <a:gd name="T15" fmla="*/ 250 h 351"/>
              <a:gd name="T16" fmla="*/ 472 w 503"/>
              <a:gd name="T17" fmla="*/ 234 h 351"/>
              <a:gd name="T18" fmla="*/ 456 w 503"/>
              <a:gd name="T19" fmla="*/ 234 h 351"/>
              <a:gd name="T20" fmla="*/ 472 w 503"/>
              <a:gd name="T21" fmla="*/ 284 h 351"/>
              <a:gd name="T22" fmla="*/ 472 w 503"/>
              <a:gd name="T23" fmla="*/ 351 h 351"/>
              <a:gd name="T24" fmla="*/ 503 w 503"/>
              <a:gd name="T25" fmla="*/ 351 h 351"/>
              <a:gd name="T26" fmla="*/ 503 w 503"/>
              <a:gd name="T27" fmla="*/ 284 h 351"/>
              <a:gd name="T28" fmla="*/ 488 w 503"/>
              <a:gd name="T29" fmla="*/ 234 h 351"/>
              <a:gd name="T30" fmla="*/ 472 w 503"/>
              <a:gd name="T31" fmla="*/ 217 h 351"/>
              <a:gd name="T32" fmla="*/ 456 w 503"/>
              <a:gd name="T33" fmla="*/ 184 h 351"/>
              <a:gd name="T34" fmla="*/ 425 w 503"/>
              <a:gd name="T35" fmla="*/ 150 h 351"/>
              <a:gd name="T36" fmla="*/ 377 w 503"/>
              <a:gd name="T37" fmla="*/ 117 h 351"/>
              <a:gd name="T38" fmla="*/ 267 w 503"/>
              <a:gd name="T39" fmla="*/ 50 h 351"/>
              <a:gd name="T40" fmla="*/ 141 w 503"/>
              <a:gd name="T41" fmla="*/ 16 h 351"/>
              <a:gd name="T42" fmla="*/ 0 w 503"/>
              <a:gd name="T43" fmla="*/ 0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03" h="351">
                <a:moveTo>
                  <a:pt x="0" y="0"/>
                </a:moveTo>
                <a:lnTo>
                  <a:pt x="0" y="33"/>
                </a:lnTo>
                <a:lnTo>
                  <a:pt x="126" y="50"/>
                </a:lnTo>
                <a:lnTo>
                  <a:pt x="252" y="83"/>
                </a:lnTo>
                <a:lnTo>
                  <a:pt x="362" y="150"/>
                </a:lnTo>
                <a:lnTo>
                  <a:pt x="409" y="184"/>
                </a:lnTo>
                <a:lnTo>
                  <a:pt x="440" y="217"/>
                </a:lnTo>
                <a:lnTo>
                  <a:pt x="456" y="250"/>
                </a:lnTo>
                <a:lnTo>
                  <a:pt x="472" y="234"/>
                </a:lnTo>
                <a:lnTo>
                  <a:pt x="456" y="234"/>
                </a:lnTo>
                <a:lnTo>
                  <a:pt x="472" y="284"/>
                </a:lnTo>
                <a:lnTo>
                  <a:pt x="472" y="351"/>
                </a:lnTo>
                <a:lnTo>
                  <a:pt x="503" y="351"/>
                </a:lnTo>
                <a:lnTo>
                  <a:pt x="503" y="284"/>
                </a:lnTo>
                <a:lnTo>
                  <a:pt x="488" y="234"/>
                </a:lnTo>
                <a:lnTo>
                  <a:pt x="472" y="217"/>
                </a:lnTo>
                <a:lnTo>
                  <a:pt x="456" y="184"/>
                </a:lnTo>
                <a:lnTo>
                  <a:pt x="425" y="150"/>
                </a:lnTo>
                <a:lnTo>
                  <a:pt x="377" y="117"/>
                </a:lnTo>
                <a:lnTo>
                  <a:pt x="267" y="50"/>
                </a:lnTo>
                <a:lnTo>
                  <a:pt x="141" y="16"/>
                </a:lnTo>
                <a:lnTo>
                  <a:pt x="0" y="0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60" name="Freeform 20"/>
          <p:cNvSpPr>
            <a:spLocks/>
          </p:cNvSpPr>
          <p:nvPr/>
        </p:nvSpPr>
        <p:spPr bwMode="auto">
          <a:xfrm>
            <a:off x="4422775" y="3392488"/>
            <a:ext cx="738188" cy="608012"/>
          </a:xfrm>
          <a:custGeom>
            <a:avLst/>
            <a:gdLst>
              <a:gd name="T0" fmla="*/ 0 w 503"/>
              <a:gd name="T1" fmla="*/ 418 h 452"/>
              <a:gd name="T2" fmla="*/ 0 w 503"/>
              <a:gd name="T3" fmla="*/ 452 h 452"/>
              <a:gd name="T4" fmla="*/ 141 w 503"/>
              <a:gd name="T5" fmla="*/ 435 h 452"/>
              <a:gd name="T6" fmla="*/ 204 w 503"/>
              <a:gd name="T7" fmla="*/ 418 h 452"/>
              <a:gd name="T8" fmla="*/ 267 w 503"/>
              <a:gd name="T9" fmla="*/ 385 h 452"/>
              <a:gd name="T10" fmla="*/ 314 w 503"/>
              <a:gd name="T11" fmla="*/ 351 h 452"/>
              <a:gd name="T12" fmla="*/ 377 w 503"/>
              <a:gd name="T13" fmla="*/ 301 h 452"/>
              <a:gd name="T14" fmla="*/ 424 w 503"/>
              <a:gd name="T15" fmla="*/ 251 h 452"/>
              <a:gd name="T16" fmla="*/ 424 w 503"/>
              <a:gd name="T17" fmla="*/ 234 h 452"/>
              <a:gd name="T18" fmla="*/ 456 w 503"/>
              <a:gd name="T19" fmla="*/ 201 h 452"/>
              <a:gd name="T20" fmla="*/ 440 w 503"/>
              <a:gd name="T21" fmla="*/ 184 h 452"/>
              <a:gd name="T22" fmla="*/ 456 w 503"/>
              <a:gd name="T23" fmla="*/ 201 h 452"/>
              <a:gd name="T24" fmla="*/ 472 w 503"/>
              <a:gd name="T25" fmla="*/ 168 h 452"/>
              <a:gd name="T26" fmla="*/ 487 w 503"/>
              <a:gd name="T27" fmla="*/ 151 h 452"/>
              <a:gd name="T28" fmla="*/ 503 w 503"/>
              <a:gd name="T29" fmla="*/ 101 h 452"/>
              <a:gd name="T30" fmla="*/ 503 w 503"/>
              <a:gd name="T31" fmla="*/ 0 h 452"/>
              <a:gd name="T32" fmla="*/ 472 w 503"/>
              <a:gd name="T33" fmla="*/ 0 h 452"/>
              <a:gd name="T34" fmla="*/ 472 w 503"/>
              <a:gd name="T35" fmla="*/ 101 h 452"/>
              <a:gd name="T36" fmla="*/ 456 w 503"/>
              <a:gd name="T37" fmla="*/ 151 h 452"/>
              <a:gd name="T38" fmla="*/ 472 w 503"/>
              <a:gd name="T39" fmla="*/ 151 h 452"/>
              <a:gd name="T40" fmla="*/ 456 w 503"/>
              <a:gd name="T41" fmla="*/ 134 h 452"/>
              <a:gd name="T42" fmla="*/ 440 w 503"/>
              <a:gd name="T43" fmla="*/ 168 h 452"/>
              <a:gd name="T44" fmla="*/ 424 w 503"/>
              <a:gd name="T45" fmla="*/ 184 h 452"/>
              <a:gd name="T46" fmla="*/ 440 w 503"/>
              <a:gd name="T47" fmla="*/ 184 h 452"/>
              <a:gd name="T48" fmla="*/ 393 w 503"/>
              <a:gd name="T49" fmla="*/ 234 h 452"/>
              <a:gd name="T50" fmla="*/ 409 w 503"/>
              <a:gd name="T51" fmla="*/ 234 h 452"/>
              <a:gd name="T52" fmla="*/ 409 w 503"/>
              <a:gd name="T53" fmla="*/ 218 h 452"/>
              <a:gd name="T54" fmla="*/ 361 w 503"/>
              <a:gd name="T55" fmla="*/ 268 h 452"/>
              <a:gd name="T56" fmla="*/ 298 w 503"/>
              <a:gd name="T57" fmla="*/ 318 h 452"/>
              <a:gd name="T58" fmla="*/ 251 w 503"/>
              <a:gd name="T59" fmla="*/ 351 h 452"/>
              <a:gd name="T60" fmla="*/ 188 w 503"/>
              <a:gd name="T61" fmla="*/ 385 h 452"/>
              <a:gd name="T62" fmla="*/ 125 w 503"/>
              <a:gd name="T63" fmla="*/ 402 h 452"/>
              <a:gd name="T64" fmla="*/ 0 w 503"/>
              <a:gd name="T65" fmla="*/ 418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503" h="452">
                <a:moveTo>
                  <a:pt x="0" y="418"/>
                </a:moveTo>
                <a:lnTo>
                  <a:pt x="0" y="452"/>
                </a:lnTo>
                <a:lnTo>
                  <a:pt x="141" y="435"/>
                </a:lnTo>
                <a:lnTo>
                  <a:pt x="204" y="418"/>
                </a:lnTo>
                <a:lnTo>
                  <a:pt x="267" y="385"/>
                </a:lnTo>
                <a:lnTo>
                  <a:pt x="314" y="351"/>
                </a:lnTo>
                <a:lnTo>
                  <a:pt x="377" y="301"/>
                </a:lnTo>
                <a:lnTo>
                  <a:pt x="424" y="251"/>
                </a:lnTo>
                <a:lnTo>
                  <a:pt x="424" y="234"/>
                </a:lnTo>
                <a:lnTo>
                  <a:pt x="456" y="201"/>
                </a:lnTo>
                <a:lnTo>
                  <a:pt x="440" y="184"/>
                </a:lnTo>
                <a:lnTo>
                  <a:pt x="456" y="201"/>
                </a:lnTo>
                <a:lnTo>
                  <a:pt x="472" y="168"/>
                </a:lnTo>
                <a:lnTo>
                  <a:pt x="487" y="151"/>
                </a:lnTo>
                <a:lnTo>
                  <a:pt x="503" y="101"/>
                </a:lnTo>
                <a:lnTo>
                  <a:pt x="503" y="0"/>
                </a:lnTo>
                <a:lnTo>
                  <a:pt x="472" y="0"/>
                </a:lnTo>
                <a:lnTo>
                  <a:pt x="472" y="101"/>
                </a:lnTo>
                <a:lnTo>
                  <a:pt x="456" y="151"/>
                </a:lnTo>
                <a:lnTo>
                  <a:pt x="472" y="151"/>
                </a:lnTo>
                <a:lnTo>
                  <a:pt x="456" y="134"/>
                </a:lnTo>
                <a:lnTo>
                  <a:pt x="440" y="168"/>
                </a:lnTo>
                <a:lnTo>
                  <a:pt x="424" y="184"/>
                </a:lnTo>
                <a:lnTo>
                  <a:pt x="440" y="184"/>
                </a:lnTo>
                <a:lnTo>
                  <a:pt x="393" y="234"/>
                </a:lnTo>
                <a:lnTo>
                  <a:pt x="409" y="234"/>
                </a:lnTo>
                <a:lnTo>
                  <a:pt x="409" y="218"/>
                </a:lnTo>
                <a:lnTo>
                  <a:pt x="361" y="268"/>
                </a:lnTo>
                <a:lnTo>
                  <a:pt x="298" y="318"/>
                </a:lnTo>
                <a:lnTo>
                  <a:pt x="251" y="351"/>
                </a:lnTo>
                <a:lnTo>
                  <a:pt x="188" y="385"/>
                </a:lnTo>
                <a:lnTo>
                  <a:pt x="125" y="402"/>
                </a:lnTo>
                <a:lnTo>
                  <a:pt x="0" y="418"/>
                </a:lnTo>
                <a:close/>
              </a:path>
            </a:pathLst>
          </a:custGeom>
          <a:solidFill>
            <a:srgbClr val="96969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392663" name="Group 23"/>
          <p:cNvGrpSpPr>
            <a:grpSpLocks/>
          </p:cNvGrpSpPr>
          <p:nvPr/>
        </p:nvGrpSpPr>
        <p:grpSpPr bwMode="auto">
          <a:xfrm>
            <a:off x="2090741" y="1570038"/>
            <a:ext cx="1609728" cy="1663908"/>
            <a:chOff x="1571" y="1512"/>
            <a:chExt cx="1014" cy="535"/>
          </a:xfrm>
        </p:grpSpPr>
        <p:sp>
          <p:nvSpPr>
            <p:cNvPr id="1392664" name="Rectangle 24"/>
            <p:cNvSpPr>
              <a:spLocks noChangeArrowheads="1"/>
            </p:cNvSpPr>
            <p:nvPr/>
          </p:nvSpPr>
          <p:spPr bwMode="auto">
            <a:xfrm>
              <a:off x="1598" y="1512"/>
              <a:ext cx="987" cy="1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Chap. 2 &amp; 3:</a:t>
              </a:r>
              <a:endParaRPr lang="en-US" alt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92665" name="Rectangle 25"/>
            <p:cNvSpPr>
              <a:spLocks noChangeArrowheads="1"/>
            </p:cNvSpPr>
            <p:nvPr/>
          </p:nvSpPr>
          <p:spPr bwMode="auto">
            <a:xfrm>
              <a:off x="1571" y="1710"/>
              <a:ext cx="898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Elicitation </a:t>
              </a:r>
            </a:p>
            <a:p>
              <a:pPr algn="l"/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&amp; Analysis</a:t>
              </a:r>
            </a:p>
            <a:p>
              <a:pPr algn="l"/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 </a:t>
              </a:r>
            </a:p>
            <a:p>
              <a:pPr algn="l">
                <a:lnSpc>
                  <a:spcPct val="10000"/>
                </a:lnSpc>
              </a:pPr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techniques</a:t>
              </a:r>
              <a:endParaRPr lang="en-US" altLang="en-US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grpSp>
        <p:nvGrpSpPr>
          <p:cNvPr id="1392666" name="Group 26"/>
          <p:cNvGrpSpPr>
            <a:grpSpLocks/>
          </p:cNvGrpSpPr>
          <p:nvPr/>
        </p:nvGrpSpPr>
        <p:grpSpPr bwMode="auto">
          <a:xfrm>
            <a:off x="5684836" y="1714500"/>
            <a:ext cx="1425574" cy="1197682"/>
            <a:chOff x="3581" y="1399"/>
            <a:chExt cx="898" cy="526"/>
          </a:xfrm>
        </p:grpSpPr>
        <p:sp>
          <p:nvSpPr>
            <p:cNvPr id="1392667" name="Rectangle 27"/>
            <p:cNvSpPr>
              <a:spLocks noChangeArrowheads="1"/>
            </p:cNvSpPr>
            <p:nvPr/>
          </p:nvSpPr>
          <p:spPr bwMode="auto">
            <a:xfrm>
              <a:off x="3581" y="1399"/>
              <a:ext cx="655" cy="1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Chap. 4:</a:t>
              </a:r>
              <a:endParaRPr lang="en-US" altLang="en-US" sz="2200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92668" name="Rectangle 28"/>
            <p:cNvSpPr>
              <a:spLocks noChangeArrowheads="1"/>
            </p:cNvSpPr>
            <p:nvPr/>
          </p:nvSpPr>
          <p:spPr bwMode="auto">
            <a:xfrm>
              <a:off x="3592" y="1598"/>
              <a:ext cx="8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Evaluation</a:t>
              </a:r>
            </a:p>
            <a:p>
              <a:pPr algn="l"/>
              <a:endParaRPr kumimoji="0" lang="en-US" altLang="en-US" sz="2200" dirty="0">
                <a:solidFill>
                  <a:srgbClr val="808080"/>
                </a:solidFill>
                <a:effectLst/>
                <a:latin typeface="Comic Sans MS" pitchFamily="66" charset="0"/>
              </a:endParaRPr>
            </a:p>
            <a:p>
              <a:pPr algn="l">
                <a:lnSpc>
                  <a:spcPct val="20000"/>
                </a:lnSpc>
              </a:pPr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techniques</a:t>
              </a:r>
              <a:endParaRPr kumimoji="0" lang="en-US" altLang="en-US" sz="2200" b="1" dirty="0">
                <a:solidFill>
                  <a:srgbClr val="808080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92669" name="Rectangle 29"/>
          <p:cNvSpPr>
            <a:spLocks noChangeArrowheads="1"/>
          </p:cNvSpPr>
          <p:nvPr/>
        </p:nvSpPr>
        <p:spPr bwMode="auto">
          <a:xfrm>
            <a:off x="3298825" y="1336675"/>
            <a:ext cx="2159000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0" lang="en-US" altLang="en-US" sz="3100" i="1">
                <a:solidFill>
                  <a:srgbClr val="0000FF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alternative options</a:t>
            </a:r>
            <a:endParaRPr lang="en-US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70" name="Rectangle 30"/>
          <p:cNvSpPr>
            <a:spLocks noChangeArrowheads="1"/>
          </p:cNvSpPr>
          <p:nvPr/>
        </p:nvSpPr>
        <p:spPr bwMode="auto">
          <a:xfrm>
            <a:off x="5624513" y="3460750"/>
            <a:ext cx="2392362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grpSp>
        <p:nvGrpSpPr>
          <p:cNvPr id="1392671" name="Group 31"/>
          <p:cNvGrpSpPr>
            <a:grpSpLocks/>
          </p:cNvGrpSpPr>
          <p:nvPr/>
        </p:nvGrpSpPr>
        <p:grpSpPr bwMode="auto">
          <a:xfrm>
            <a:off x="6307138" y="3440113"/>
            <a:ext cx="1481137" cy="601662"/>
            <a:chOff x="4273" y="2284"/>
            <a:chExt cx="933" cy="379"/>
          </a:xfrm>
        </p:grpSpPr>
        <p:sp>
          <p:nvSpPr>
            <p:cNvPr id="1392672" name="Rectangle 32"/>
            <p:cNvSpPr>
              <a:spLocks noChangeArrowheads="1"/>
            </p:cNvSpPr>
            <p:nvPr/>
          </p:nvSpPr>
          <p:spPr bwMode="auto">
            <a:xfrm>
              <a:off x="4485" y="2284"/>
              <a:ext cx="4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000" i="1">
                  <a:solidFill>
                    <a:srgbClr val="009999"/>
                  </a:solidFill>
                  <a:effectLst/>
                  <a:latin typeface="Arial" pitchFamily="34" charset="0"/>
                </a:rPr>
                <a:t>agreed</a:t>
              </a:r>
              <a:endParaRPr lang="en-US" altLang="en-US" sz="2000">
                <a:solidFill>
                  <a:srgbClr val="009999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2673" name="Rectangle 33"/>
            <p:cNvSpPr>
              <a:spLocks noChangeArrowheads="1"/>
            </p:cNvSpPr>
            <p:nvPr/>
          </p:nvSpPr>
          <p:spPr bwMode="auto">
            <a:xfrm>
              <a:off x="4273" y="2471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000" i="1">
                  <a:solidFill>
                    <a:srgbClr val="009999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rgbClr val="009999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1392674" name="Rectangle 34"/>
          <p:cNvSpPr>
            <a:spLocks noChangeArrowheads="1"/>
          </p:cNvSpPr>
          <p:nvPr/>
        </p:nvSpPr>
        <p:spPr bwMode="auto">
          <a:xfrm>
            <a:off x="3003550" y="5391150"/>
            <a:ext cx="294798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000" i="1">
                <a:solidFill>
                  <a:srgbClr val="009999"/>
                </a:solidFill>
                <a:effectLst/>
                <a:latin typeface="Arial" pitchFamily="34" charset="0"/>
              </a:rPr>
              <a:t>documented requirements</a:t>
            </a:r>
            <a:endParaRPr lang="en-US" altLang="en-US" sz="2000">
              <a:solidFill>
                <a:srgbClr val="0099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grpSp>
        <p:nvGrpSpPr>
          <p:cNvPr id="1392675" name="Group 35"/>
          <p:cNvGrpSpPr>
            <a:grpSpLocks/>
          </p:cNvGrpSpPr>
          <p:nvPr/>
        </p:nvGrpSpPr>
        <p:grpSpPr bwMode="auto">
          <a:xfrm>
            <a:off x="962025" y="3422650"/>
            <a:ext cx="2020888" cy="598488"/>
            <a:chOff x="933" y="2291"/>
            <a:chExt cx="1273" cy="377"/>
          </a:xfrm>
        </p:grpSpPr>
        <p:sp>
          <p:nvSpPr>
            <p:cNvPr id="1392676" name="Rectangle 36"/>
            <p:cNvSpPr>
              <a:spLocks noChangeArrowheads="1"/>
            </p:cNvSpPr>
            <p:nvPr/>
          </p:nvSpPr>
          <p:spPr bwMode="auto">
            <a:xfrm>
              <a:off x="933" y="2291"/>
              <a:ext cx="127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kumimoji="0" lang="en-US" altLang="en-US" sz="2000" i="1">
                  <a:solidFill>
                    <a:srgbClr val="009999"/>
                  </a:solidFill>
                  <a:effectLst/>
                  <a:latin typeface="Arial" pitchFamily="34" charset="0"/>
                </a:rPr>
                <a:t>consolidated</a:t>
              </a:r>
              <a:endParaRPr lang="en-US" altLang="en-US" sz="2000">
                <a:solidFill>
                  <a:srgbClr val="009999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392677" name="Rectangle 37"/>
            <p:cNvSpPr>
              <a:spLocks noChangeArrowheads="1"/>
            </p:cNvSpPr>
            <p:nvPr/>
          </p:nvSpPr>
          <p:spPr bwMode="auto">
            <a:xfrm>
              <a:off x="1121" y="2476"/>
              <a:ext cx="93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000" i="1">
                  <a:solidFill>
                    <a:srgbClr val="009999"/>
                  </a:solidFill>
                  <a:effectLst/>
                  <a:latin typeface="Arial" pitchFamily="34" charset="0"/>
                </a:rPr>
                <a:t>requirements</a:t>
              </a:r>
              <a:endParaRPr lang="en-US" altLang="en-US" sz="2000">
                <a:solidFill>
                  <a:srgbClr val="009999"/>
                </a:solidFill>
                <a:effectLst/>
                <a:latin typeface="Arial" pitchFamily="34" charset="0"/>
              </a:endParaRPr>
            </a:p>
          </p:txBody>
        </p:sp>
      </p:grpSp>
      <p:grpSp>
        <p:nvGrpSpPr>
          <p:cNvPr id="1392678" name="Group 38"/>
          <p:cNvGrpSpPr>
            <a:grpSpLocks/>
          </p:cNvGrpSpPr>
          <p:nvPr/>
        </p:nvGrpSpPr>
        <p:grpSpPr bwMode="auto">
          <a:xfrm>
            <a:off x="5724525" y="4186238"/>
            <a:ext cx="1579563" cy="1220058"/>
            <a:chOff x="3762" y="2718"/>
            <a:chExt cx="995" cy="417"/>
          </a:xfrm>
        </p:grpSpPr>
        <p:sp>
          <p:nvSpPr>
            <p:cNvPr id="1392679" name="Rectangle 39"/>
            <p:cNvSpPr>
              <a:spLocks noChangeArrowheads="1"/>
            </p:cNvSpPr>
            <p:nvPr/>
          </p:nvSpPr>
          <p:spPr bwMode="auto">
            <a:xfrm>
              <a:off x="3796" y="2718"/>
              <a:ext cx="70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Chap. </a:t>
              </a:r>
              <a:r>
                <a:rPr lang="en-US" altLang="en-US" sz="2200" dirty="0">
                  <a:solidFill>
                    <a:srgbClr val="808080"/>
                  </a:solidFill>
                  <a:latin typeface="Comic Sans MS" pitchFamily="66" charset="0"/>
                </a:rPr>
                <a:t>5</a:t>
              </a:r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: </a:t>
              </a:r>
              <a:endParaRPr lang="en-US" altLang="en-US" sz="2200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  <p:sp>
          <p:nvSpPr>
            <p:cNvPr id="1392680" name="Rectangle 40"/>
            <p:cNvSpPr>
              <a:spLocks noChangeArrowheads="1"/>
            </p:cNvSpPr>
            <p:nvPr/>
          </p:nvSpPr>
          <p:spPr bwMode="auto">
            <a:xfrm>
              <a:off x="3762" y="2927"/>
              <a:ext cx="995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80000"/>
                </a:lnSpc>
              </a:pPr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Spec/doc</a:t>
              </a:r>
            </a:p>
            <a:p>
              <a:pPr algn="l">
                <a:lnSpc>
                  <a:spcPct val="80000"/>
                </a:lnSpc>
              </a:pPr>
              <a:endParaRPr kumimoji="0" lang="en-US" altLang="en-US" sz="2200" dirty="0">
                <a:solidFill>
                  <a:srgbClr val="808080"/>
                </a:solidFill>
                <a:effectLst/>
                <a:latin typeface="Comic Sans MS" pitchFamily="66" charset="0"/>
              </a:endParaRPr>
            </a:p>
            <a:p>
              <a:pPr algn="l">
                <a:lnSpc>
                  <a:spcPct val="20000"/>
                </a:lnSpc>
              </a:pPr>
              <a:r>
                <a:rPr kumimoji="0" lang="en-US" altLang="en-US" sz="2200" dirty="0">
                  <a:solidFill>
                    <a:srgbClr val="808080"/>
                  </a:solidFill>
                  <a:effectLst/>
                  <a:latin typeface="Comic Sans MS" pitchFamily="66" charset="0"/>
                </a:rPr>
                <a:t>techniques</a:t>
              </a:r>
              <a:endParaRPr lang="en-US" altLang="en-US" sz="2200" dirty="0">
                <a:solidFill>
                  <a:srgbClr val="80808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endParaRPr>
            </a:p>
          </p:txBody>
        </p:sp>
      </p:grpSp>
      <p:sp>
        <p:nvSpPr>
          <p:cNvPr id="1392681" name="Rectangle 41"/>
          <p:cNvSpPr>
            <a:spLocks noChangeArrowheads="1"/>
          </p:cNvSpPr>
          <p:nvPr/>
        </p:nvSpPr>
        <p:spPr bwMode="auto">
          <a:xfrm>
            <a:off x="931863" y="4316413"/>
            <a:ext cx="2878137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MY"/>
          </a:p>
        </p:txBody>
      </p:sp>
      <p:sp>
        <p:nvSpPr>
          <p:cNvPr id="1392683" name="Rectangle 43"/>
          <p:cNvSpPr>
            <a:spLocks noChangeArrowheads="1"/>
          </p:cNvSpPr>
          <p:nvPr/>
        </p:nvSpPr>
        <p:spPr bwMode="auto">
          <a:xfrm>
            <a:off x="1886749" y="4041775"/>
            <a:ext cx="104034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Chap. </a:t>
            </a:r>
            <a:r>
              <a:rPr lang="en-US" altLang="en-US" sz="2200" dirty="0"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6</a:t>
            </a:r>
            <a:r>
              <a: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:</a:t>
            </a:r>
            <a:endParaRPr kumimoji="0" lang="en-US" altLang="en-US" sz="2200" b="1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1392684" name="Rectangle 44"/>
          <p:cNvSpPr>
            <a:spLocks noChangeArrowheads="1"/>
          </p:cNvSpPr>
          <p:nvPr/>
        </p:nvSpPr>
        <p:spPr bwMode="auto">
          <a:xfrm>
            <a:off x="1827213" y="4637088"/>
            <a:ext cx="2353208" cy="687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>
              <a:lnSpc>
                <a:spcPct val="80000"/>
              </a:lnSpc>
            </a:pPr>
            <a:r>
              <a: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Q</a:t>
            </a:r>
            <a:r>
              <a:rPr kumimoji="0" lang="fr-BE" altLang="en-US" sz="22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uality</a:t>
            </a:r>
            <a:r>
              <a:rPr kumimoji="0" lang="fr-BE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 assurance</a:t>
            </a:r>
          </a:p>
          <a:p>
            <a:pPr>
              <a:lnSpc>
                <a:spcPct val="80000"/>
              </a:lnSpc>
            </a:pPr>
            <a:endParaRPr kumimoji="0" lang="en-US" altLang="en-US" sz="2200" dirty="0"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omic Sans MS" pitchFamily="66" charset="0"/>
            </a:endParaRPr>
          </a:p>
          <a:p>
            <a:pPr>
              <a:lnSpc>
                <a:spcPct val="30000"/>
              </a:lnSpc>
            </a:pPr>
            <a:r>
              <a:rPr kumimoji="0" lang="en-US" altLang="en-US" sz="2200" dirty="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techniques</a:t>
            </a:r>
            <a:endParaRPr lang="en-US" altLang="en-US" sz="22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392685" name="Oval 45"/>
          <p:cNvSpPr>
            <a:spLocks noChangeArrowheads="1"/>
          </p:cNvSpPr>
          <p:nvPr/>
        </p:nvSpPr>
        <p:spPr bwMode="auto">
          <a:xfrm>
            <a:off x="3824288" y="3327400"/>
            <a:ext cx="185737" cy="161925"/>
          </a:xfrm>
          <a:prstGeom prst="ellipse">
            <a:avLst/>
          </a:prstGeom>
          <a:solidFill>
            <a:srgbClr val="000000"/>
          </a:solidFill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MY"/>
          </a:p>
        </p:txBody>
      </p:sp>
      <p:sp>
        <p:nvSpPr>
          <p:cNvPr id="1392686" name="Rectangle 46"/>
          <p:cNvSpPr>
            <a:spLocks noChangeArrowheads="1"/>
          </p:cNvSpPr>
          <p:nvPr/>
        </p:nvSpPr>
        <p:spPr bwMode="auto">
          <a:xfrm>
            <a:off x="855663" y="688975"/>
            <a:ext cx="6642100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kumimoji="0" lang="en-US" altLang="en-US" sz="2200">
                <a:solidFill>
                  <a:srgbClr val="808080"/>
                </a:solidFill>
                <a:effectLst/>
                <a:latin typeface="Comic Sans MS" pitchFamily="66" charset="0"/>
              </a:rPr>
              <a:t>Chap.1:  RE products and processes</a:t>
            </a:r>
            <a:endParaRPr kumimoji="0" lang="en-US" altLang="en-US" sz="2200">
              <a:solidFill>
                <a:srgbClr val="808080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392688" name="Picture 48" descr="C:\Program Files\Common Files\Microsoft Shared\Clipart\cagcat50\pe01460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750" y="2039938"/>
            <a:ext cx="720725" cy="89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89" name="Picture 49" descr="C:\Program Files\Fichiers communs\Microsoft Shared\Clipart\cagcat50\PE01561_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4713" y="2270125"/>
            <a:ext cx="981075" cy="65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92690" name="Picture 5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688" y="4238625"/>
            <a:ext cx="796925" cy="74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2691" name="Picture 51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288" y="4310063"/>
            <a:ext cx="809625" cy="811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832449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5791200" cy="533082"/>
          </a:xfrm>
        </p:spPr>
        <p:txBody>
          <a:bodyPr>
            <a:normAutofit fontScale="90000"/>
          </a:bodyPr>
          <a:lstStyle/>
          <a:p>
            <a:r>
              <a:rPr lang="en-US" dirty="0"/>
              <a:t>Prototyping Risks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7620000" cy="5364163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Pressure to release the prototype </a:t>
            </a:r>
            <a:r>
              <a:rPr lang="en-MY" sz="2200" dirty="0"/>
              <a:t>- </a:t>
            </a:r>
            <a:r>
              <a:rPr lang="en-MY" sz="2200" b="0" dirty="0"/>
              <a:t>stakeholder will see a running throwaway prototype and conclude that the product is nearly completed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Distraction by details </a:t>
            </a:r>
            <a:r>
              <a:rPr lang="en-MY" sz="2200" dirty="0"/>
              <a:t>– work with </a:t>
            </a:r>
            <a:r>
              <a:rPr lang="en-MY" sz="2200" b="0" dirty="0"/>
              <a:t>real-looking prototypes, users might too focus on user interfaces and  forget the primarily concerned with conceptual issues at the requirements stage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Unrealistic performance expectations </a:t>
            </a:r>
            <a:r>
              <a:rPr lang="en-MY" sz="2200" dirty="0"/>
              <a:t>- </a:t>
            </a:r>
            <a:r>
              <a:rPr lang="en-MY" sz="2200" b="0" dirty="0"/>
              <a:t>users will infer the expected performance of the final product from the prototype’s performance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Investing excessive effort in prototypes </a:t>
            </a:r>
            <a:r>
              <a:rPr lang="en-MY" sz="2200" dirty="0"/>
              <a:t>- </a:t>
            </a:r>
            <a:r>
              <a:rPr lang="en-MY" sz="2200" b="0" dirty="0"/>
              <a:t>This can happen when you are prototyping the whole solution rather than only the most uncertain, high-risk, or complex portions   </a:t>
            </a:r>
            <a:endParaRPr lang="en-MY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750643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14294"/>
            <a:ext cx="78740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quality assurance: </a:t>
            </a:r>
            <a:r>
              <a:rPr kumimoji="0" lang="fr-BE" altLang="en-US" dirty="0"/>
              <a:t> </a:t>
            </a:r>
            <a:r>
              <a:rPr kumimoji="0" lang="en-US" altLang="en-US" dirty="0"/>
              <a:t>outline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273175"/>
            <a:ext cx="8197850" cy="50800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/>
              <a:t>Requirements inspections and reviews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The requirements inspection process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Inspection guidelines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Requirements </a:t>
            </a:r>
            <a:r>
              <a:rPr kumimoji="0" lang="en-US" altLang="en-US" dirty="0"/>
              <a:t>inspection checklists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0" lang="en-US" altLang="en-US" dirty="0"/>
              <a:t>Prototyping</a:t>
            </a:r>
            <a:r>
              <a:rPr kumimoji="0" lang="en-US" alt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Model Validation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en-US" dirty="0"/>
              <a:t>Acceptance Tests </a:t>
            </a:r>
            <a:endParaRPr kumimoji="0" lang="en-US" altLang="en-US" dirty="0"/>
          </a:p>
        </p:txBody>
      </p:sp>
      <p:pic>
        <p:nvPicPr>
          <p:cNvPr id="12472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513"/>
            <a:ext cx="819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0" y="3394364"/>
            <a:ext cx="6136147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08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5791200" cy="914082"/>
          </a:xfrm>
        </p:spPr>
        <p:txBody>
          <a:bodyPr>
            <a:normAutofit/>
          </a:bodyPr>
          <a:lstStyle/>
          <a:p>
            <a:r>
              <a:rPr lang="en-US" dirty="0"/>
              <a:t>Model validation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77200" cy="5562600"/>
          </a:xfrm>
        </p:spPr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MY" sz="2200" b="0" dirty="0"/>
              <a:t>It is necessary to validate the quality of the models developed during requirements analysis and specification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0" dirty="0"/>
              <a:t>4 types of models created during requirements analysis and specification (refer to chapter 3 &amp; 5):</a:t>
            </a:r>
          </a:p>
          <a:p>
            <a:pPr marL="800100" lvl="1" indent="-342900"/>
            <a:r>
              <a:rPr lang="en-US" sz="2400" dirty="0"/>
              <a:t>Context Models </a:t>
            </a:r>
          </a:p>
          <a:p>
            <a:pPr marL="800100" lvl="1" indent="-342900"/>
            <a:r>
              <a:rPr lang="en-US" sz="2400" dirty="0"/>
              <a:t>Interaction Models</a:t>
            </a:r>
          </a:p>
          <a:p>
            <a:pPr marL="800100" lvl="1" indent="-342900"/>
            <a:r>
              <a:rPr lang="en-US" sz="2400" dirty="0"/>
              <a:t>Structural Models </a:t>
            </a:r>
          </a:p>
          <a:p>
            <a:pPr marL="800100" lvl="1" indent="-342900"/>
            <a:r>
              <a:rPr lang="en-US" sz="2400" dirty="0"/>
              <a:t>Behavioral Models</a:t>
            </a:r>
            <a:r>
              <a:rPr lang="en-US" sz="2800" dirty="0"/>
              <a:t> </a:t>
            </a:r>
            <a:endParaRPr lang="en-MY" sz="2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MY" sz="2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32</a:t>
            </a:fld>
            <a:endParaRPr lang="en-MY"/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276600"/>
            <a:ext cx="339527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9480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153400" cy="914082"/>
          </a:xfrm>
        </p:spPr>
        <p:txBody>
          <a:bodyPr>
            <a:normAutofit fontScale="90000"/>
          </a:bodyPr>
          <a:lstStyle/>
          <a:p>
            <a:r>
              <a:rPr lang="en-US" dirty="0"/>
              <a:t>Requirements Model validation </a:t>
            </a:r>
            <a:r>
              <a:rPr lang="en-US" altLang="zh-CN" dirty="0"/>
              <a:t>&amp; </a:t>
            </a:r>
            <a:r>
              <a:rPr lang="en-US" dirty="0"/>
              <a:t>verification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5257800"/>
          </a:xfrm>
        </p:spPr>
        <p:txBody>
          <a:bodyPr>
            <a:noAutofit/>
          </a:bodyPr>
          <a:lstStyle/>
          <a:p>
            <a:r>
              <a:rPr lang="en-MY" sz="2400" b="0" i="1" dirty="0"/>
              <a:t>Verification </a:t>
            </a:r>
            <a:r>
              <a:rPr lang="en-MY" sz="2400" b="0" dirty="0"/>
              <a:t>determines whether the product of some development activity meets its requirements (doing the thing right). </a:t>
            </a:r>
            <a:r>
              <a:rPr lang="en-MY" sz="2400" b="0" i="1" dirty="0"/>
              <a:t>Validation </a:t>
            </a:r>
            <a:r>
              <a:rPr lang="en-MY" sz="2400" b="0" dirty="0"/>
              <a:t>assesses whether a product satisfies customer needs (doing the right thing).</a:t>
            </a:r>
          </a:p>
          <a:p>
            <a:r>
              <a:rPr lang="en-MY" sz="2400" b="0" dirty="0"/>
              <a:t>Extending these definitions to requirements model: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Verification</a:t>
            </a:r>
            <a:r>
              <a:rPr lang="en-MY" sz="2400" b="0" dirty="0"/>
              <a:t> determines whether you have </a:t>
            </a:r>
            <a:r>
              <a:rPr lang="en-MY" sz="2400" b="0" dirty="0">
                <a:solidFill>
                  <a:srgbClr val="CC00FF"/>
                </a:solidFill>
              </a:rPr>
              <a:t>drawn the requirements models right</a:t>
            </a:r>
            <a:r>
              <a:rPr lang="en-MY" sz="2400" b="0" dirty="0"/>
              <a:t>: your requirements models have the desirable properties described in Chapter 3 &amp; 5.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Validation</a:t>
            </a:r>
            <a:r>
              <a:rPr lang="en-MY" sz="2400" b="0" dirty="0"/>
              <a:t> of requirements models assesses whether you have </a:t>
            </a:r>
            <a:r>
              <a:rPr lang="en-MY" sz="2400" b="0" dirty="0">
                <a:solidFill>
                  <a:srgbClr val="CC00FF"/>
                </a:solidFill>
              </a:rPr>
              <a:t>drawn the right requirements models</a:t>
            </a:r>
            <a:r>
              <a:rPr lang="en-MY" sz="2400" b="0" dirty="0"/>
              <a:t>: they trace back to business objectives. </a:t>
            </a:r>
            <a:endParaRPr lang="en-MY" sz="2200" b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57378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152400"/>
            <a:ext cx="9067800" cy="94179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Requirments</a:t>
            </a:r>
            <a:r>
              <a:rPr lang="en-US" dirty="0"/>
              <a:t> Model </a:t>
            </a:r>
            <a:r>
              <a:rPr lang="en-US" dirty="0" err="1"/>
              <a:t>valiadtion</a:t>
            </a:r>
            <a:r>
              <a:rPr lang="en-US" dirty="0"/>
              <a:t> </a:t>
            </a:r>
            <a:br>
              <a:rPr lang="en-MY" dirty="0"/>
            </a:br>
            <a:r>
              <a:rPr lang="en-US" sz="2700" dirty="0"/>
              <a:t>Example - </a:t>
            </a:r>
            <a:r>
              <a:rPr lang="en-US" sz="2700" i="1" dirty="0"/>
              <a:t>Use Case validation  </a:t>
            </a:r>
            <a:endParaRPr lang="en-MY" sz="27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05800" cy="5562600"/>
          </a:xfrm>
        </p:spPr>
        <p:txBody>
          <a:bodyPr>
            <a:normAutofit fontScale="92500" lnSpcReduction="20000"/>
          </a:bodyPr>
          <a:lstStyle/>
          <a:p>
            <a:r>
              <a:rPr lang="en-MY" u="sng" dirty="0"/>
              <a:t>Business requirement  </a:t>
            </a:r>
          </a:p>
          <a:p>
            <a:r>
              <a:rPr lang="en-MY" b="0" dirty="0"/>
              <a:t>one of the primary business objectives for the Chemical Tracking System was to:</a:t>
            </a:r>
          </a:p>
          <a:p>
            <a:r>
              <a:rPr lang="en-MY" b="0" i="1" dirty="0">
                <a:solidFill>
                  <a:srgbClr val="0070C0"/>
                </a:solidFill>
              </a:rPr>
              <a:t>Reduce chemical purchasing expenses by 25% in the first year.</a:t>
            </a:r>
            <a:endParaRPr lang="en-MY" b="0" dirty="0">
              <a:solidFill>
                <a:srgbClr val="0070C0"/>
              </a:solidFill>
            </a:endParaRPr>
          </a:p>
          <a:p>
            <a:endParaRPr lang="en-MY" dirty="0"/>
          </a:p>
          <a:p>
            <a:r>
              <a:rPr lang="en-MY" u="sng" dirty="0"/>
              <a:t>Use Case </a:t>
            </a:r>
          </a:p>
          <a:p>
            <a:r>
              <a:rPr lang="en-MY" b="0" dirty="0"/>
              <a:t>A use case that </a:t>
            </a:r>
            <a:r>
              <a:rPr lang="en-MY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aligns</a:t>
            </a:r>
            <a:r>
              <a:rPr lang="en-MY" b="0" dirty="0"/>
              <a:t> with this business requirement is “Request a Chemical.” This use case includes a path that permits the user to request a chemical container that’s already available in the chemical stockroom. (</a:t>
            </a:r>
            <a:r>
              <a:rPr lang="en-MY" b="0" i="1" dirty="0">
                <a:solidFill>
                  <a:srgbClr val="00B050"/>
                </a:solidFill>
              </a:rPr>
              <a:t>As shown in next slide</a:t>
            </a:r>
            <a:r>
              <a:rPr lang="en-MY" b="0" dirty="0"/>
              <a:t>)</a:t>
            </a:r>
          </a:p>
          <a:p>
            <a:endParaRPr lang="en-MY" b="0" dirty="0"/>
          </a:p>
          <a:p>
            <a:r>
              <a:rPr lang="en-MY" b="0" u="sng" dirty="0"/>
              <a:t>Here’s the </a:t>
            </a:r>
            <a:r>
              <a:rPr lang="en-MY" u="sng" dirty="0"/>
              <a:t>Use Case Description</a:t>
            </a:r>
            <a:r>
              <a:rPr lang="en-MY" b="0" u="sng" dirty="0"/>
              <a:t>:  </a:t>
            </a:r>
          </a:p>
          <a:p>
            <a:r>
              <a:rPr lang="en-MY" b="0" i="1" dirty="0"/>
              <a:t>The Requester specifies the desired chemical to request by entering its name or chemical ID number or by importing its structure from a chemical drawing tool. The system either offers the Requester a container of the chemical from the chemical stockroom or lets the Requester order one from a vendor.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8709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782"/>
            <a:ext cx="8229600" cy="761682"/>
          </a:xfrm>
        </p:spPr>
        <p:txBody>
          <a:bodyPr>
            <a:normAutofit/>
          </a:bodyPr>
          <a:lstStyle/>
          <a:p>
            <a:r>
              <a:rPr lang="en-US" sz="2600" dirty="0"/>
              <a:t>Example - </a:t>
            </a:r>
            <a:r>
              <a:rPr lang="en-US" sz="2600" i="1" dirty="0"/>
              <a:t>Use Case validation </a:t>
            </a:r>
            <a:endParaRPr lang="en-MY" sz="2600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35</a:t>
            </a:fld>
            <a:endParaRPr lang="en-MY"/>
          </a:p>
        </p:txBody>
      </p:sp>
      <p:pic>
        <p:nvPicPr>
          <p:cNvPr id="2355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937552"/>
            <a:ext cx="6236071" cy="528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09600" y="638913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b="1" dirty="0"/>
              <a:t>FIGURE :  </a:t>
            </a:r>
            <a:r>
              <a:rPr lang="en-MY" dirty="0"/>
              <a:t>Partial use case diagram for the Chemical Tracking System.</a:t>
            </a:r>
          </a:p>
        </p:txBody>
      </p:sp>
    </p:spTree>
    <p:extLst>
      <p:ext uri="{BB962C8B-B14F-4D97-AF65-F5344CB8AC3E}">
        <p14:creationId xmlns:p14="http://schemas.microsoft.com/office/powerpoint/2010/main" val="30230476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AutoShape 2" descr="Newsprint"/>
          <p:cNvSpPr>
            <a:spLocks noChangeArrowheads="1"/>
          </p:cNvSpPr>
          <p:nvPr/>
        </p:nvSpPr>
        <p:spPr bwMode="auto">
          <a:xfrm>
            <a:off x="167698" y="1828800"/>
            <a:ext cx="8710612" cy="3892550"/>
          </a:xfrm>
          <a:prstGeom prst="roundRect">
            <a:avLst>
              <a:gd name="adj" fmla="val 789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pattFill prst="pct90">
                  <a:fgClr>
                    <a:schemeClr val="tx1"/>
                  </a:fgClr>
                  <a:bgClr>
                    <a:srgbClr val="FFFFFF"/>
                  </a:bgClr>
                </a:patt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11075" name="Rectangle 3"/>
          <p:cNvSpPr>
            <a:spLocks noGrp="1" noChangeArrowheads="1"/>
          </p:cNvSpPr>
          <p:nvPr>
            <p:ph type="title"/>
          </p:nvPr>
        </p:nvSpPr>
        <p:spPr>
          <a:xfrm>
            <a:off x="1425575" y="132836"/>
            <a:ext cx="7452735" cy="153006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fr-BE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Model </a:t>
            </a:r>
            <a:r>
              <a:rPr lang="fr-BE" altLang="en-US" sz="3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Verification</a:t>
            </a:r>
            <a:r>
              <a:rPr lang="fr-BE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: </a:t>
            </a:r>
            <a:br>
              <a:rPr lang="fr-BE" altLang="en-US" sz="3200" dirty="0">
                <a:solidFill>
                  <a:srgbClr val="FFC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fr-BE" altLang="en-US" sz="2800" dirty="0"/>
              <a:t>intra- and inter-</a:t>
            </a:r>
            <a:r>
              <a:rPr lang="fr-BE" altLang="en-US" sz="2800" dirty="0" err="1"/>
              <a:t>diagram</a:t>
            </a:r>
            <a:r>
              <a:rPr lang="fr-BE" altLang="en-US" sz="2800" dirty="0"/>
              <a:t> </a:t>
            </a:r>
            <a:r>
              <a:rPr lang="fr-BE" altLang="en-US" sz="2800" dirty="0" err="1"/>
              <a:t>Checks</a:t>
            </a:r>
            <a:r>
              <a:rPr lang="fr-BE" altLang="en-US" sz="2800" dirty="0"/>
              <a:t> </a:t>
            </a:r>
            <a:r>
              <a:rPr lang="fr-BE" altLang="en-US" sz="2400" dirty="0"/>
              <a:t>(</a:t>
            </a:r>
            <a:r>
              <a:rPr lang="fr-BE" altLang="en-US" sz="2400" dirty="0" err="1"/>
              <a:t>examples</a:t>
            </a:r>
            <a:r>
              <a:rPr lang="fr-BE" altLang="en-US" sz="2400" dirty="0"/>
              <a:t>…)</a:t>
            </a:r>
            <a:endParaRPr lang="en-US" altLang="en-US" sz="2400" dirty="0"/>
          </a:p>
        </p:txBody>
      </p:sp>
      <p:sp>
        <p:nvSpPr>
          <p:cNvPr id="1411076" name="Rectangle 4"/>
          <p:cNvSpPr>
            <a:spLocks noGrp="1" noChangeArrowheads="1"/>
          </p:cNvSpPr>
          <p:nvPr>
            <p:ph idx="1"/>
          </p:nvPr>
        </p:nvSpPr>
        <p:spPr>
          <a:xfrm>
            <a:off x="239713" y="1752600"/>
            <a:ext cx="8761412" cy="48768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Any external entity in Context Diagram which is not relevant to the system?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input and output data flow of the lower-level DFDs  </a:t>
            </a:r>
            <a:r>
              <a:rPr lang="fr-BE" altLang="en-US" i="1" dirty="0">
                <a:solidFill>
                  <a:srgbClr val="009999"/>
                </a:solidFill>
                <a:cs typeface="Times New Roman" pitchFamily="18" charset="0"/>
              </a:rPr>
              <a:t>not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found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in level-0 DFD (Context Diagram)? 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relationship in ER diagram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with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in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adequate </a:t>
            </a:r>
            <a:r>
              <a:rPr lang="en-US" altLang="en-US" sz="2000" dirty="0" err="1">
                <a:solidFill>
                  <a:srgbClr val="009999"/>
                </a:solidFill>
                <a:cs typeface="Times New Roman" pitchFamily="18" charset="0"/>
              </a:rPr>
              <a:t>multiplicit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ies</a:t>
            </a:r>
            <a:r>
              <a:rPr lang="en-US" altLang="en-US" sz="2000" dirty="0">
                <a:solidFill>
                  <a:srgbClr val="009999"/>
                </a:solidFill>
                <a:cs typeface="Times New Roman" pitchFamily="18" charset="0"/>
              </a:rPr>
              <a:t>?   </a:t>
            </a:r>
            <a:endParaRPr lang="fr-BE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Any Use Case diagrams with inadequate include or extend relationships? </a:t>
            </a:r>
            <a:endParaRPr lang="en-US" altLang="en-US" sz="2000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 relationship in Class diagram </a:t>
            </a: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with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 </a:t>
            </a:r>
            <a:r>
              <a:rPr lang="fr-BE" altLang="en-US" dirty="0">
                <a:solidFill>
                  <a:srgbClr val="009999"/>
                </a:solidFill>
                <a:cs typeface="Times New Roman" pitchFamily="18" charset="0"/>
              </a:rPr>
              <a:t>in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adequate </a:t>
            </a:r>
            <a:r>
              <a:rPr lang="en-US" altLang="en-US" dirty="0" err="1">
                <a:solidFill>
                  <a:srgbClr val="009999"/>
                </a:solidFill>
                <a:cs typeface="Times New Roman" pitchFamily="18" charset="0"/>
              </a:rPr>
              <a:t>multiplicit</a:t>
            </a:r>
            <a:r>
              <a:rPr lang="fr-BE" altLang="en-US" dirty="0" err="1">
                <a:solidFill>
                  <a:srgbClr val="009999"/>
                </a:solidFill>
                <a:cs typeface="Times New Roman" pitchFamily="18" charset="0"/>
              </a:rPr>
              <a:t>ies</a:t>
            </a: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?   </a:t>
            </a: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009999"/>
                </a:solidFill>
                <a:cs typeface="Times New Roman" pitchFamily="18" charset="0"/>
              </a:rPr>
              <a:t>Is this object communication (message) in Sequence Diagram declared in respective class in Class Diagram? </a:t>
            </a:r>
            <a:endParaRPr lang="fr-BE" altLang="en-US" dirty="0">
              <a:solidFill>
                <a:srgbClr val="009999"/>
              </a:solidFill>
              <a:cs typeface="Times New Roman" pitchFamily="18" charset="0"/>
            </a:endParaRPr>
          </a:p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Any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state </a:t>
            </a:r>
            <a:r>
              <a:rPr lang="fr-BE" altLang="en-US" sz="2000" dirty="0" err="1">
                <a:solidFill>
                  <a:srgbClr val="009999"/>
                </a:solidFill>
                <a:cs typeface="Times New Roman" pitchFamily="18" charset="0"/>
              </a:rPr>
              <a:t>diagram</a:t>
            </a:r>
            <a:r>
              <a:rPr lang="fr-BE" altLang="en-US" sz="2000" dirty="0">
                <a:solidFill>
                  <a:srgbClr val="009999"/>
                </a:solidFill>
                <a:cs typeface="Times New Roman" pitchFamily="18" charset="0"/>
              </a:rPr>
              <a:t> has multiple initial state?  </a:t>
            </a:r>
          </a:p>
          <a:p>
            <a:pPr algn="just">
              <a:lnSpc>
                <a:spcPct val="120000"/>
              </a:lnSpc>
              <a:spcBef>
                <a:spcPct val="50000"/>
              </a:spcBef>
            </a:pPr>
            <a:r>
              <a:rPr lang="en-US" altLang="en-US" dirty="0">
                <a:solidFill>
                  <a:srgbClr val="CC00FF"/>
                </a:solidFill>
                <a:cs typeface="Times New Roman" pitchFamily="18" charset="0"/>
              </a:rPr>
              <a:t>(Let’s discuss some other examples in lecture … )</a:t>
            </a:r>
            <a:r>
              <a:rPr lang="en-US" altLang="en-US" sz="2000" dirty="0">
                <a:solidFill>
                  <a:srgbClr val="CC00FF"/>
                </a:solidFill>
                <a:cs typeface="Times New Roman" pitchFamily="18" charset="0"/>
              </a:rPr>
              <a:t> </a:t>
            </a:r>
            <a:endParaRPr lang="fr-BE" altLang="en-US" sz="2000" dirty="0">
              <a:solidFill>
                <a:srgbClr val="CC00FF"/>
              </a:solidFill>
              <a:cs typeface="Times New Roman" pitchFamily="18" charset="0"/>
            </a:endParaRPr>
          </a:p>
          <a:p>
            <a:pPr marL="342900" indent="-342900" algn="just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F"/>
            </a:pPr>
            <a:r>
              <a:rPr lang="fr-BE" altLang="en-US" sz="2000" dirty="0"/>
              <a:t>Can </a:t>
            </a:r>
            <a:r>
              <a:rPr lang="fr-BE" altLang="en-US" sz="2000" dirty="0" err="1"/>
              <a:t>be</a:t>
            </a:r>
            <a:r>
              <a:rPr lang="fr-BE" altLang="en-US" sz="2000" dirty="0"/>
              <a:t> </a:t>
            </a:r>
            <a:r>
              <a:rPr lang="fr-BE" altLang="en-US" sz="2000" dirty="0" err="1"/>
              <a:t>automated</a:t>
            </a:r>
            <a:r>
              <a:rPr lang="fr-BE" altLang="en-US" sz="2000" dirty="0"/>
              <a:t> by </a:t>
            </a:r>
            <a:r>
              <a:rPr lang="fr-BE" altLang="en-US" sz="2000" dirty="0" err="1"/>
              <a:t>tools</a:t>
            </a:r>
            <a:endParaRPr lang="fr-BE" altLang="en-US" sz="2000" dirty="0"/>
          </a:p>
          <a:p>
            <a:pPr marL="342900" indent="-342900" algn="just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F"/>
            </a:pPr>
            <a:endParaRPr lang="fr-BE" altLang="en-US" dirty="0"/>
          </a:p>
          <a:p>
            <a:pPr marL="342900" indent="-342900" algn="just"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F"/>
            </a:pPr>
            <a:endParaRPr lang="fr-BE" altLang="en-US" sz="2000" dirty="0"/>
          </a:p>
        </p:txBody>
      </p:sp>
      <p:grpSp>
        <p:nvGrpSpPr>
          <p:cNvPr id="1411077" name="Group 5"/>
          <p:cNvGrpSpPr>
            <a:grpSpLocks/>
          </p:cNvGrpSpPr>
          <p:nvPr/>
        </p:nvGrpSpPr>
        <p:grpSpPr bwMode="auto">
          <a:xfrm>
            <a:off x="174625" y="139700"/>
            <a:ext cx="1065213" cy="1003300"/>
            <a:chOff x="1784" y="1547"/>
            <a:chExt cx="363" cy="406"/>
          </a:xfrm>
        </p:grpSpPr>
        <p:sp>
          <p:nvSpPr>
            <p:cNvPr id="1411078" name="Freeform 6"/>
            <p:cNvSpPr>
              <a:spLocks/>
            </p:cNvSpPr>
            <p:nvPr/>
          </p:nvSpPr>
          <p:spPr bwMode="auto">
            <a:xfrm>
              <a:off x="1784" y="1547"/>
              <a:ext cx="363" cy="406"/>
            </a:xfrm>
            <a:custGeom>
              <a:avLst/>
              <a:gdLst>
                <a:gd name="T0" fmla="*/ 1799 w 1815"/>
                <a:gd name="T1" fmla="*/ 1149 h 2030"/>
                <a:gd name="T2" fmla="*/ 1725 w 1815"/>
                <a:gd name="T3" fmla="*/ 1080 h 2030"/>
                <a:gd name="T4" fmla="*/ 1610 w 1815"/>
                <a:gd name="T5" fmla="*/ 964 h 2030"/>
                <a:gd name="T6" fmla="*/ 1480 w 1815"/>
                <a:gd name="T7" fmla="*/ 816 h 2030"/>
                <a:gd name="T8" fmla="*/ 1355 w 1815"/>
                <a:gd name="T9" fmla="*/ 648 h 2030"/>
                <a:gd name="T10" fmla="*/ 1259 w 1815"/>
                <a:gd name="T11" fmla="*/ 475 h 2030"/>
                <a:gd name="T12" fmla="*/ 1193 w 1815"/>
                <a:gd name="T13" fmla="*/ 317 h 2030"/>
                <a:gd name="T14" fmla="*/ 1149 w 1815"/>
                <a:gd name="T15" fmla="*/ 186 h 2030"/>
                <a:gd name="T16" fmla="*/ 1124 w 1815"/>
                <a:gd name="T17" fmla="*/ 86 h 2030"/>
                <a:gd name="T18" fmla="*/ 1112 w 1815"/>
                <a:gd name="T19" fmla="*/ 22 h 2030"/>
                <a:gd name="T20" fmla="*/ 1109 w 1815"/>
                <a:gd name="T21" fmla="*/ 0 h 2030"/>
                <a:gd name="T22" fmla="*/ 1083 w 1815"/>
                <a:gd name="T23" fmla="*/ 6 h 2030"/>
                <a:gd name="T24" fmla="*/ 1011 w 1815"/>
                <a:gd name="T25" fmla="*/ 21 h 2030"/>
                <a:gd name="T26" fmla="*/ 906 w 1815"/>
                <a:gd name="T27" fmla="*/ 46 h 2030"/>
                <a:gd name="T28" fmla="*/ 776 w 1815"/>
                <a:gd name="T29" fmla="*/ 75 h 2030"/>
                <a:gd name="T30" fmla="*/ 633 w 1815"/>
                <a:gd name="T31" fmla="*/ 107 h 2030"/>
                <a:gd name="T32" fmla="*/ 485 w 1815"/>
                <a:gd name="T33" fmla="*/ 140 h 2030"/>
                <a:gd name="T34" fmla="*/ 345 w 1815"/>
                <a:gd name="T35" fmla="*/ 172 h 2030"/>
                <a:gd name="T36" fmla="*/ 221 w 1815"/>
                <a:gd name="T37" fmla="*/ 199 h 2030"/>
                <a:gd name="T38" fmla="*/ 126 w 1815"/>
                <a:gd name="T39" fmla="*/ 221 h 2030"/>
                <a:gd name="T40" fmla="*/ 70 w 1815"/>
                <a:gd name="T41" fmla="*/ 233 h 2030"/>
                <a:gd name="T42" fmla="*/ 57 w 1815"/>
                <a:gd name="T43" fmla="*/ 241 h 2030"/>
                <a:gd name="T44" fmla="*/ 61 w 1815"/>
                <a:gd name="T45" fmla="*/ 308 h 2030"/>
                <a:gd name="T46" fmla="*/ 40 w 1815"/>
                <a:gd name="T47" fmla="*/ 330 h 2030"/>
                <a:gd name="T48" fmla="*/ 19 w 1815"/>
                <a:gd name="T49" fmla="*/ 386 h 2030"/>
                <a:gd name="T50" fmla="*/ 21 w 1815"/>
                <a:gd name="T51" fmla="*/ 427 h 2030"/>
                <a:gd name="T52" fmla="*/ 0 w 1815"/>
                <a:gd name="T53" fmla="*/ 466 h 2030"/>
                <a:gd name="T54" fmla="*/ 6 w 1815"/>
                <a:gd name="T55" fmla="*/ 547 h 2030"/>
                <a:gd name="T56" fmla="*/ 23 w 1815"/>
                <a:gd name="T57" fmla="*/ 704 h 2030"/>
                <a:gd name="T58" fmla="*/ 56 w 1815"/>
                <a:gd name="T59" fmla="*/ 912 h 2030"/>
                <a:gd name="T60" fmla="*/ 111 w 1815"/>
                <a:gd name="T61" fmla="*/ 1146 h 2030"/>
                <a:gd name="T62" fmla="*/ 192 w 1815"/>
                <a:gd name="T63" fmla="*/ 1384 h 2030"/>
                <a:gd name="T64" fmla="*/ 291 w 1815"/>
                <a:gd name="T65" fmla="*/ 1594 h 2030"/>
                <a:gd name="T66" fmla="*/ 387 w 1815"/>
                <a:gd name="T67" fmla="*/ 1767 h 2030"/>
                <a:gd name="T68" fmla="*/ 472 w 1815"/>
                <a:gd name="T69" fmla="*/ 1899 h 2030"/>
                <a:gd name="T70" fmla="*/ 534 w 1815"/>
                <a:gd name="T71" fmla="*/ 1986 h 2030"/>
                <a:gd name="T72" fmla="*/ 567 w 1815"/>
                <a:gd name="T73" fmla="*/ 2027 h 2030"/>
                <a:gd name="T74" fmla="*/ 1756 w 1815"/>
                <a:gd name="T75" fmla="*/ 1387 h 2030"/>
                <a:gd name="T76" fmla="*/ 1743 w 1815"/>
                <a:gd name="T77" fmla="*/ 1374 h 2030"/>
                <a:gd name="T78" fmla="*/ 1721 w 1815"/>
                <a:gd name="T79" fmla="*/ 1354 h 2030"/>
                <a:gd name="T80" fmla="*/ 1773 w 1815"/>
                <a:gd name="T81" fmla="*/ 1313 h 2030"/>
                <a:gd name="T82" fmla="*/ 1763 w 1815"/>
                <a:gd name="T83" fmla="*/ 1301 h 2030"/>
                <a:gd name="T84" fmla="*/ 1741 w 1815"/>
                <a:gd name="T85" fmla="*/ 1280 h 2030"/>
                <a:gd name="T86" fmla="*/ 1794 w 1815"/>
                <a:gd name="T87" fmla="*/ 1237 h 2030"/>
                <a:gd name="T88" fmla="*/ 1780 w 1815"/>
                <a:gd name="T89" fmla="*/ 1224 h 2030"/>
                <a:gd name="T90" fmla="*/ 1759 w 1815"/>
                <a:gd name="T91" fmla="*/ 1204 h 2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815" h="2030">
                  <a:moveTo>
                    <a:pt x="1815" y="1164"/>
                  </a:moveTo>
                  <a:lnTo>
                    <a:pt x="1811" y="1160"/>
                  </a:lnTo>
                  <a:lnTo>
                    <a:pt x="1799" y="1149"/>
                  </a:lnTo>
                  <a:lnTo>
                    <a:pt x="1780" y="1132"/>
                  </a:lnTo>
                  <a:lnTo>
                    <a:pt x="1755" y="1109"/>
                  </a:lnTo>
                  <a:lnTo>
                    <a:pt x="1725" y="1080"/>
                  </a:lnTo>
                  <a:lnTo>
                    <a:pt x="1690" y="1045"/>
                  </a:lnTo>
                  <a:lnTo>
                    <a:pt x="1651" y="1007"/>
                  </a:lnTo>
                  <a:lnTo>
                    <a:pt x="1610" y="964"/>
                  </a:lnTo>
                  <a:lnTo>
                    <a:pt x="1567" y="917"/>
                  </a:lnTo>
                  <a:lnTo>
                    <a:pt x="1524" y="868"/>
                  </a:lnTo>
                  <a:lnTo>
                    <a:pt x="1480" y="816"/>
                  </a:lnTo>
                  <a:lnTo>
                    <a:pt x="1436" y="761"/>
                  </a:lnTo>
                  <a:lnTo>
                    <a:pt x="1395" y="706"/>
                  </a:lnTo>
                  <a:lnTo>
                    <a:pt x="1355" y="648"/>
                  </a:lnTo>
                  <a:lnTo>
                    <a:pt x="1320" y="590"/>
                  </a:lnTo>
                  <a:lnTo>
                    <a:pt x="1288" y="532"/>
                  </a:lnTo>
                  <a:lnTo>
                    <a:pt x="1259" y="475"/>
                  </a:lnTo>
                  <a:lnTo>
                    <a:pt x="1235" y="419"/>
                  </a:lnTo>
                  <a:lnTo>
                    <a:pt x="1212" y="367"/>
                  </a:lnTo>
                  <a:lnTo>
                    <a:pt x="1193" y="317"/>
                  </a:lnTo>
                  <a:lnTo>
                    <a:pt x="1176" y="271"/>
                  </a:lnTo>
                  <a:lnTo>
                    <a:pt x="1162" y="227"/>
                  </a:lnTo>
                  <a:lnTo>
                    <a:pt x="1149" y="186"/>
                  </a:lnTo>
                  <a:lnTo>
                    <a:pt x="1138" y="149"/>
                  </a:lnTo>
                  <a:lnTo>
                    <a:pt x="1130" y="116"/>
                  </a:lnTo>
                  <a:lnTo>
                    <a:pt x="1124" y="86"/>
                  </a:lnTo>
                  <a:lnTo>
                    <a:pt x="1118" y="60"/>
                  </a:lnTo>
                  <a:lnTo>
                    <a:pt x="1115" y="39"/>
                  </a:lnTo>
                  <a:lnTo>
                    <a:pt x="1112" y="22"/>
                  </a:lnTo>
                  <a:lnTo>
                    <a:pt x="1110" y="10"/>
                  </a:lnTo>
                  <a:lnTo>
                    <a:pt x="1109" y="2"/>
                  </a:lnTo>
                  <a:lnTo>
                    <a:pt x="1109" y="0"/>
                  </a:lnTo>
                  <a:lnTo>
                    <a:pt x="1106" y="1"/>
                  </a:lnTo>
                  <a:lnTo>
                    <a:pt x="1096" y="3"/>
                  </a:lnTo>
                  <a:lnTo>
                    <a:pt x="1083" y="6"/>
                  </a:lnTo>
                  <a:lnTo>
                    <a:pt x="1064" y="10"/>
                  </a:lnTo>
                  <a:lnTo>
                    <a:pt x="1040" y="15"/>
                  </a:lnTo>
                  <a:lnTo>
                    <a:pt x="1011" y="21"/>
                  </a:lnTo>
                  <a:lnTo>
                    <a:pt x="980" y="29"/>
                  </a:lnTo>
                  <a:lnTo>
                    <a:pt x="945" y="37"/>
                  </a:lnTo>
                  <a:lnTo>
                    <a:pt x="906" y="46"/>
                  </a:lnTo>
                  <a:lnTo>
                    <a:pt x="865" y="55"/>
                  </a:lnTo>
                  <a:lnTo>
                    <a:pt x="821" y="64"/>
                  </a:lnTo>
                  <a:lnTo>
                    <a:pt x="776" y="75"/>
                  </a:lnTo>
                  <a:lnTo>
                    <a:pt x="729" y="85"/>
                  </a:lnTo>
                  <a:lnTo>
                    <a:pt x="681" y="96"/>
                  </a:lnTo>
                  <a:lnTo>
                    <a:pt x="633" y="107"/>
                  </a:lnTo>
                  <a:lnTo>
                    <a:pt x="584" y="118"/>
                  </a:lnTo>
                  <a:lnTo>
                    <a:pt x="533" y="129"/>
                  </a:lnTo>
                  <a:lnTo>
                    <a:pt x="485" y="140"/>
                  </a:lnTo>
                  <a:lnTo>
                    <a:pt x="437" y="151"/>
                  </a:lnTo>
                  <a:lnTo>
                    <a:pt x="390" y="162"/>
                  </a:lnTo>
                  <a:lnTo>
                    <a:pt x="345" y="172"/>
                  </a:lnTo>
                  <a:lnTo>
                    <a:pt x="301" y="181"/>
                  </a:lnTo>
                  <a:lnTo>
                    <a:pt x="260" y="190"/>
                  </a:lnTo>
                  <a:lnTo>
                    <a:pt x="221" y="199"/>
                  </a:lnTo>
                  <a:lnTo>
                    <a:pt x="186" y="208"/>
                  </a:lnTo>
                  <a:lnTo>
                    <a:pt x="155" y="215"/>
                  </a:lnTo>
                  <a:lnTo>
                    <a:pt x="126" y="221"/>
                  </a:lnTo>
                  <a:lnTo>
                    <a:pt x="102" y="226"/>
                  </a:lnTo>
                  <a:lnTo>
                    <a:pt x="83" y="230"/>
                  </a:lnTo>
                  <a:lnTo>
                    <a:pt x="70" y="233"/>
                  </a:lnTo>
                  <a:lnTo>
                    <a:pt x="60" y="235"/>
                  </a:lnTo>
                  <a:lnTo>
                    <a:pt x="57" y="236"/>
                  </a:lnTo>
                  <a:lnTo>
                    <a:pt x="57" y="241"/>
                  </a:lnTo>
                  <a:lnTo>
                    <a:pt x="58" y="257"/>
                  </a:lnTo>
                  <a:lnTo>
                    <a:pt x="59" y="280"/>
                  </a:lnTo>
                  <a:lnTo>
                    <a:pt x="61" y="308"/>
                  </a:lnTo>
                  <a:lnTo>
                    <a:pt x="39" y="310"/>
                  </a:lnTo>
                  <a:lnTo>
                    <a:pt x="39" y="315"/>
                  </a:lnTo>
                  <a:lnTo>
                    <a:pt x="40" y="330"/>
                  </a:lnTo>
                  <a:lnTo>
                    <a:pt x="41" y="353"/>
                  </a:lnTo>
                  <a:lnTo>
                    <a:pt x="43" y="380"/>
                  </a:lnTo>
                  <a:lnTo>
                    <a:pt x="19" y="386"/>
                  </a:lnTo>
                  <a:lnTo>
                    <a:pt x="19" y="391"/>
                  </a:lnTo>
                  <a:lnTo>
                    <a:pt x="20" y="406"/>
                  </a:lnTo>
                  <a:lnTo>
                    <a:pt x="21" y="427"/>
                  </a:lnTo>
                  <a:lnTo>
                    <a:pt x="24" y="455"/>
                  </a:lnTo>
                  <a:lnTo>
                    <a:pt x="0" y="460"/>
                  </a:lnTo>
                  <a:lnTo>
                    <a:pt x="0" y="466"/>
                  </a:lnTo>
                  <a:lnTo>
                    <a:pt x="1" y="483"/>
                  </a:lnTo>
                  <a:lnTo>
                    <a:pt x="3" y="510"/>
                  </a:lnTo>
                  <a:lnTo>
                    <a:pt x="6" y="547"/>
                  </a:lnTo>
                  <a:lnTo>
                    <a:pt x="10" y="592"/>
                  </a:lnTo>
                  <a:lnTo>
                    <a:pt x="15" y="644"/>
                  </a:lnTo>
                  <a:lnTo>
                    <a:pt x="23" y="704"/>
                  </a:lnTo>
                  <a:lnTo>
                    <a:pt x="32" y="768"/>
                  </a:lnTo>
                  <a:lnTo>
                    <a:pt x="43" y="839"/>
                  </a:lnTo>
                  <a:lnTo>
                    <a:pt x="56" y="912"/>
                  </a:lnTo>
                  <a:lnTo>
                    <a:pt x="72" y="988"/>
                  </a:lnTo>
                  <a:lnTo>
                    <a:pt x="90" y="1067"/>
                  </a:lnTo>
                  <a:lnTo>
                    <a:pt x="111" y="1146"/>
                  </a:lnTo>
                  <a:lnTo>
                    <a:pt x="135" y="1226"/>
                  </a:lnTo>
                  <a:lnTo>
                    <a:pt x="162" y="1306"/>
                  </a:lnTo>
                  <a:lnTo>
                    <a:pt x="192" y="1384"/>
                  </a:lnTo>
                  <a:lnTo>
                    <a:pt x="225" y="1458"/>
                  </a:lnTo>
                  <a:lnTo>
                    <a:pt x="258" y="1529"/>
                  </a:lnTo>
                  <a:lnTo>
                    <a:pt x="291" y="1594"/>
                  </a:lnTo>
                  <a:lnTo>
                    <a:pt x="323" y="1657"/>
                  </a:lnTo>
                  <a:lnTo>
                    <a:pt x="356" y="1714"/>
                  </a:lnTo>
                  <a:lnTo>
                    <a:pt x="387" y="1767"/>
                  </a:lnTo>
                  <a:lnTo>
                    <a:pt x="417" y="1816"/>
                  </a:lnTo>
                  <a:lnTo>
                    <a:pt x="445" y="1860"/>
                  </a:lnTo>
                  <a:lnTo>
                    <a:pt x="472" y="1899"/>
                  </a:lnTo>
                  <a:lnTo>
                    <a:pt x="495" y="1933"/>
                  </a:lnTo>
                  <a:lnTo>
                    <a:pt x="516" y="1963"/>
                  </a:lnTo>
                  <a:lnTo>
                    <a:pt x="534" y="1986"/>
                  </a:lnTo>
                  <a:lnTo>
                    <a:pt x="549" y="2005"/>
                  </a:lnTo>
                  <a:lnTo>
                    <a:pt x="560" y="2019"/>
                  </a:lnTo>
                  <a:lnTo>
                    <a:pt x="567" y="2027"/>
                  </a:lnTo>
                  <a:lnTo>
                    <a:pt x="569" y="2030"/>
                  </a:lnTo>
                  <a:lnTo>
                    <a:pt x="1757" y="1388"/>
                  </a:lnTo>
                  <a:lnTo>
                    <a:pt x="1756" y="1387"/>
                  </a:lnTo>
                  <a:lnTo>
                    <a:pt x="1753" y="1384"/>
                  </a:lnTo>
                  <a:lnTo>
                    <a:pt x="1748" y="1380"/>
                  </a:lnTo>
                  <a:lnTo>
                    <a:pt x="1743" y="1374"/>
                  </a:lnTo>
                  <a:lnTo>
                    <a:pt x="1736" y="1368"/>
                  </a:lnTo>
                  <a:lnTo>
                    <a:pt x="1729" y="1361"/>
                  </a:lnTo>
                  <a:lnTo>
                    <a:pt x="1721" y="1354"/>
                  </a:lnTo>
                  <a:lnTo>
                    <a:pt x="1713" y="1347"/>
                  </a:lnTo>
                  <a:lnTo>
                    <a:pt x="1774" y="1314"/>
                  </a:lnTo>
                  <a:lnTo>
                    <a:pt x="1773" y="1313"/>
                  </a:lnTo>
                  <a:lnTo>
                    <a:pt x="1771" y="1310"/>
                  </a:lnTo>
                  <a:lnTo>
                    <a:pt x="1768" y="1306"/>
                  </a:lnTo>
                  <a:lnTo>
                    <a:pt x="1763" y="1301"/>
                  </a:lnTo>
                  <a:lnTo>
                    <a:pt x="1757" y="1295"/>
                  </a:lnTo>
                  <a:lnTo>
                    <a:pt x="1749" y="1288"/>
                  </a:lnTo>
                  <a:lnTo>
                    <a:pt x="1741" y="1280"/>
                  </a:lnTo>
                  <a:lnTo>
                    <a:pt x="1732" y="1273"/>
                  </a:lnTo>
                  <a:lnTo>
                    <a:pt x="1795" y="1238"/>
                  </a:lnTo>
                  <a:lnTo>
                    <a:pt x="1794" y="1237"/>
                  </a:lnTo>
                  <a:lnTo>
                    <a:pt x="1790" y="1234"/>
                  </a:lnTo>
                  <a:lnTo>
                    <a:pt x="1785" y="1230"/>
                  </a:lnTo>
                  <a:lnTo>
                    <a:pt x="1780" y="1224"/>
                  </a:lnTo>
                  <a:lnTo>
                    <a:pt x="1773" y="1218"/>
                  </a:lnTo>
                  <a:lnTo>
                    <a:pt x="1766" y="1211"/>
                  </a:lnTo>
                  <a:lnTo>
                    <a:pt x="1759" y="1204"/>
                  </a:lnTo>
                  <a:lnTo>
                    <a:pt x="1752" y="1198"/>
                  </a:lnTo>
                  <a:lnTo>
                    <a:pt x="1815" y="1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79" name="Freeform 7"/>
            <p:cNvSpPr>
              <a:spLocks/>
            </p:cNvSpPr>
            <p:nvPr/>
          </p:nvSpPr>
          <p:spPr bwMode="auto">
            <a:xfrm>
              <a:off x="1799" y="1551"/>
              <a:ext cx="342" cy="353"/>
            </a:xfrm>
            <a:custGeom>
              <a:avLst/>
              <a:gdLst>
                <a:gd name="T0" fmla="*/ 1225 w 1707"/>
                <a:gd name="T1" fmla="*/ 572 h 1763"/>
                <a:gd name="T2" fmla="*/ 1293 w 1707"/>
                <a:gd name="T3" fmla="*/ 677 h 1763"/>
                <a:gd name="T4" fmla="*/ 1367 w 1707"/>
                <a:gd name="T5" fmla="*/ 778 h 1763"/>
                <a:gd name="T6" fmla="*/ 1445 w 1707"/>
                <a:gd name="T7" fmla="*/ 872 h 1763"/>
                <a:gd name="T8" fmla="*/ 1522 w 1707"/>
                <a:gd name="T9" fmla="*/ 957 h 1763"/>
                <a:gd name="T10" fmla="*/ 1592 w 1707"/>
                <a:gd name="T11" fmla="*/ 1029 h 1763"/>
                <a:gd name="T12" fmla="*/ 1651 w 1707"/>
                <a:gd name="T13" fmla="*/ 1087 h 1763"/>
                <a:gd name="T14" fmla="*/ 1694 w 1707"/>
                <a:gd name="T15" fmla="*/ 1126 h 1763"/>
                <a:gd name="T16" fmla="*/ 555 w 1707"/>
                <a:gd name="T17" fmla="*/ 1763 h 1763"/>
                <a:gd name="T18" fmla="*/ 537 w 1707"/>
                <a:gd name="T19" fmla="*/ 1740 h 1763"/>
                <a:gd name="T20" fmla="*/ 508 w 1707"/>
                <a:gd name="T21" fmla="*/ 1700 h 1763"/>
                <a:gd name="T22" fmla="*/ 468 w 1707"/>
                <a:gd name="T23" fmla="*/ 1645 h 1763"/>
                <a:gd name="T24" fmla="*/ 420 w 1707"/>
                <a:gd name="T25" fmla="*/ 1572 h 1763"/>
                <a:gd name="T26" fmla="*/ 366 w 1707"/>
                <a:gd name="T27" fmla="*/ 1484 h 1763"/>
                <a:gd name="T28" fmla="*/ 309 w 1707"/>
                <a:gd name="T29" fmla="*/ 1381 h 1763"/>
                <a:gd name="T30" fmla="*/ 250 w 1707"/>
                <a:gd name="T31" fmla="*/ 1263 h 1763"/>
                <a:gd name="T32" fmla="*/ 190 w 1707"/>
                <a:gd name="T33" fmla="*/ 1132 h 1763"/>
                <a:gd name="T34" fmla="*/ 136 w 1707"/>
                <a:gd name="T35" fmla="*/ 986 h 1763"/>
                <a:gd name="T36" fmla="*/ 94 w 1707"/>
                <a:gd name="T37" fmla="*/ 839 h 1763"/>
                <a:gd name="T38" fmla="*/ 60 w 1707"/>
                <a:gd name="T39" fmla="*/ 696 h 1763"/>
                <a:gd name="T40" fmla="*/ 37 w 1707"/>
                <a:gd name="T41" fmla="*/ 562 h 1763"/>
                <a:gd name="T42" fmla="*/ 19 w 1707"/>
                <a:gd name="T43" fmla="*/ 442 h 1763"/>
                <a:gd name="T44" fmla="*/ 8 w 1707"/>
                <a:gd name="T45" fmla="*/ 344 h 1763"/>
                <a:gd name="T46" fmla="*/ 2 w 1707"/>
                <a:gd name="T47" fmla="*/ 270 h 1763"/>
                <a:gd name="T48" fmla="*/ 0 w 1707"/>
                <a:gd name="T49" fmla="*/ 230 h 1763"/>
                <a:gd name="T50" fmla="*/ 1018 w 1707"/>
                <a:gd name="T51" fmla="*/ 11 h 1763"/>
                <a:gd name="T52" fmla="*/ 1024 w 1707"/>
                <a:gd name="T53" fmla="*/ 41 h 1763"/>
                <a:gd name="T54" fmla="*/ 1033 w 1707"/>
                <a:gd name="T55" fmla="*/ 85 h 1763"/>
                <a:gd name="T56" fmla="*/ 1047 w 1707"/>
                <a:gd name="T57" fmla="*/ 142 h 1763"/>
                <a:gd name="T58" fmla="*/ 1066 w 1707"/>
                <a:gd name="T59" fmla="*/ 208 h 1763"/>
                <a:gd name="T60" fmla="*/ 1093 w 1707"/>
                <a:gd name="T61" fmla="*/ 286 h 1763"/>
                <a:gd name="T62" fmla="*/ 1128 w 1707"/>
                <a:gd name="T63" fmla="*/ 373 h 1763"/>
                <a:gd name="T64" fmla="*/ 1171 w 1707"/>
                <a:gd name="T65" fmla="*/ 468 h 17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07" h="1763">
                  <a:moveTo>
                    <a:pt x="1196" y="519"/>
                  </a:moveTo>
                  <a:lnTo>
                    <a:pt x="1225" y="572"/>
                  </a:lnTo>
                  <a:lnTo>
                    <a:pt x="1258" y="625"/>
                  </a:lnTo>
                  <a:lnTo>
                    <a:pt x="1293" y="677"/>
                  </a:lnTo>
                  <a:lnTo>
                    <a:pt x="1329" y="729"/>
                  </a:lnTo>
                  <a:lnTo>
                    <a:pt x="1367" y="778"/>
                  </a:lnTo>
                  <a:lnTo>
                    <a:pt x="1406" y="826"/>
                  </a:lnTo>
                  <a:lnTo>
                    <a:pt x="1445" y="872"/>
                  </a:lnTo>
                  <a:lnTo>
                    <a:pt x="1484" y="916"/>
                  </a:lnTo>
                  <a:lnTo>
                    <a:pt x="1522" y="957"/>
                  </a:lnTo>
                  <a:lnTo>
                    <a:pt x="1558" y="995"/>
                  </a:lnTo>
                  <a:lnTo>
                    <a:pt x="1592" y="1029"/>
                  </a:lnTo>
                  <a:lnTo>
                    <a:pt x="1623" y="1060"/>
                  </a:lnTo>
                  <a:lnTo>
                    <a:pt x="1651" y="1087"/>
                  </a:lnTo>
                  <a:lnTo>
                    <a:pt x="1675" y="1109"/>
                  </a:lnTo>
                  <a:lnTo>
                    <a:pt x="1694" y="1126"/>
                  </a:lnTo>
                  <a:lnTo>
                    <a:pt x="1707" y="1139"/>
                  </a:lnTo>
                  <a:lnTo>
                    <a:pt x="555" y="1763"/>
                  </a:lnTo>
                  <a:lnTo>
                    <a:pt x="547" y="1753"/>
                  </a:lnTo>
                  <a:lnTo>
                    <a:pt x="537" y="1740"/>
                  </a:lnTo>
                  <a:lnTo>
                    <a:pt x="523" y="1723"/>
                  </a:lnTo>
                  <a:lnTo>
                    <a:pt x="508" y="1700"/>
                  </a:lnTo>
                  <a:lnTo>
                    <a:pt x="488" y="1675"/>
                  </a:lnTo>
                  <a:lnTo>
                    <a:pt x="468" y="1645"/>
                  </a:lnTo>
                  <a:lnTo>
                    <a:pt x="445" y="1610"/>
                  </a:lnTo>
                  <a:lnTo>
                    <a:pt x="420" y="1572"/>
                  </a:lnTo>
                  <a:lnTo>
                    <a:pt x="394" y="1530"/>
                  </a:lnTo>
                  <a:lnTo>
                    <a:pt x="366" y="1484"/>
                  </a:lnTo>
                  <a:lnTo>
                    <a:pt x="339" y="1435"/>
                  </a:lnTo>
                  <a:lnTo>
                    <a:pt x="309" y="1381"/>
                  </a:lnTo>
                  <a:lnTo>
                    <a:pt x="279" y="1325"/>
                  </a:lnTo>
                  <a:lnTo>
                    <a:pt x="250" y="1263"/>
                  </a:lnTo>
                  <a:lnTo>
                    <a:pt x="220" y="1199"/>
                  </a:lnTo>
                  <a:lnTo>
                    <a:pt x="190" y="1132"/>
                  </a:lnTo>
                  <a:lnTo>
                    <a:pt x="161" y="1060"/>
                  </a:lnTo>
                  <a:lnTo>
                    <a:pt x="136" y="986"/>
                  </a:lnTo>
                  <a:lnTo>
                    <a:pt x="113" y="913"/>
                  </a:lnTo>
                  <a:lnTo>
                    <a:pt x="94" y="839"/>
                  </a:lnTo>
                  <a:lnTo>
                    <a:pt x="76" y="767"/>
                  </a:lnTo>
                  <a:lnTo>
                    <a:pt x="60" y="696"/>
                  </a:lnTo>
                  <a:lnTo>
                    <a:pt x="48" y="627"/>
                  </a:lnTo>
                  <a:lnTo>
                    <a:pt x="37" y="562"/>
                  </a:lnTo>
                  <a:lnTo>
                    <a:pt x="27" y="501"/>
                  </a:lnTo>
                  <a:lnTo>
                    <a:pt x="19" y="442"/>
                  </a:lnTo>
                  <a:lnTo>
                    <a:pt x="13" y="390"/>
                  </a:lnTo>
                  <a:lnTo>
                    <a:pt x="8" y="344"/>
                  </a:lnTo>
                  <a:lnTo>
                    <a:pt x="5" y="304"/>
                  </a:lnTo>
                  <a:lnTo>
                    <a:pt x="2" y="270"/>
                  </a:lnTo>
                  <a:lnTo>
                    <a:pt x="1" y="246"/>
                  </a:lnTo>
                  <a:lnTo>
                    <a:pt x="0" y="230"/>
                  </a:lnTo>
                  <a:lnTo>
                    <a:pt x="1017" y="0"/>
                  </a:lnTo>
                  <a:lnTo>
                    <a:pt x="1018" y="11"/>
                  </a:lnTo>
                  <a:lnTo>
                    <a:pt x="1021" y="25"/>
                  </a:lnTo>
                  <a:lnTo>
                    <a:pt x="1024" y="41"/>
                  </a:lnTo>
                  <a:lnTo>
                    <a:pt x="1028" y="62"/>
                  </a:lnTo>
                  <a:lnTo>
                    <a:pt x="1033" y="85"/>
                  </a:lnTo>
                  <a:lnTo>
                    <a:pt x="1040" y="112"/>
                  </a:lnTo>
                  <a:lnTo>
                    <a:pt x="1047" y="142"/>
                  </a:lnTo>
                  <a:lnTo>
                    <a:pt x="1056" y="173"/>
                  </a:lnTo>
                  <a:lnTo>
                    <a:pt x="1066" y="208"/>
                  </a:lnTo>
                  <a:lnTo>
                    <a:pt x="1080" y="246"/>
                  </a:lnTo>
                  <a:lnTo>
                    <a:pt x="1093" y="286"/>
                  </a:lnTo>
                  <a:lnTo>
                    <a:pt x="1109" y="328"/>
                  </a:lnTo>
                  <a:lnTo>
                    <a:pt x="1128" y="373"/>
                  </a:lnTo>
                  <a:lnTo>
                    <a:pt x="1148" y="420"/>
                  </a:lnTo>
                  <a:lnTo>
                    <a:pt x="1171" y="468"/>
                  </a:lnTo>
                  <a:lnTo>
                    <a:pt x="1196" y="5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0" name="Freeform 8"/>
            <p:cNvSpPr>
              <a:spLocks/>
            </p:cNvSpPr>
            <p:nvPr/>
          </p:nvSpPr>
          <p:spPr bwMode="auto">
            <a:xfrm>
              <a:off x="1788" y="1641"/>
              <a:ext cx="341" cy="308"/>
            </a:xfrm>
            <a:custGeom>
              <a:avLst/>
              <a:gdLst>
                <a:gd name="T0" fmla="*/ 554 w 1708"/>
                <a:gd name="T1" fmla="*/ 1536 h 1536"/>
                <a:gd name="T2" fmla="*/ 537 w 1708"/>
                <a:gd name="T3" fmla="*/ 1513 h 1536"/>
                <a:gd name="T4" fmla="*/ 507 w 1708"/>
                <a:gd name="T5" fmla="*/ 1473 h 1536"/>
                <a:gd name="T6" fmla="*/ 467 w 1708"/>
                <a:gd name="T7" fmla="*/ 1418 h 1536"/>
                <a:gd name="T8" fmla="*/ 420 w 1708"/>
                <a:gd name="T9" fmla="*/ 1345 h 1536"/>
                <a:gd name="T10" fmla="*/ 366 w 1708"/>
                <a:gd name="T11" fmla="*/ 1257 h 1536"/>
                <a:gd name="T12" fmla="*/ 309 w 1708"/>
                <a:gd name="T13" fmla="*/ 1154 h 1536"/>
                <a:gd name="T14" fmla="*/ 249 w 1708"/>
                <a:gd name="T15" fmla="*/ 1036 h 1536"/>
                <a:gd name="T16" fmla="*/ 190 w 1708"/>
                <a:gd name="T17" fmla="*/ 905 h 1536"/>
                <a:gd name="T18" fmla="*/ 137 w 1708"/>
                <a:gd name="T19" fmla="*/ 759 h 1536"/>
                <a:gd name="T20" fmla="*/ 94 w 1708"/>
                <a:gd name="T21" fmla="*/ 612 h 1536"/>
                <a:gd name="T22" fmla="*/ 61 w 1708"/>
                <a:gd name="T23" fmla="*/ 469 h 1536"/>
                <a:gd name="T24" fmla="*/ 37 w 1708"/>
                <a:gd name="T25" fmla="*/ 335 h 1536"/>
                <a:gd name="T26" fmla="*/ 20 w 1708"/>
                <a:gd name="T27" fmla="*/ 215 h 1536"/>
                <a:gd name="T28" fmla="*/ 9 w 1708"/>
                <a:gd name="T29" fmla="*/ 116 h 1536"/>
                <a:gd name="T30" fmla="*/ 2 w 1708"/>
                <a:gd name="T31" fmla="*/ 43 h 1536"/>
                <a:gd name="T32" fmla="*/ 0 w 1708"/>
                <a:gd name="T33" fmla="*/ 3 h 1536"/>
                <a:gd name="T34" fmla="*/ 9 w 1708"/>
                <a:gd name="T35" fmla="*/ 32 h 1536"/>
                <a:gd name="T36" fmla="*/ 17 w 1708"/>
                <a:gd name="T37" fmla="*/ 110 h 1536"/>
                <a:gd name="T38" fmla="*/ 28 w 1708"/>
                <a:gd name="T39" fmla="*/ 202 h 1536"/>
                <a:gd name="T40" fmla="*/ 44 w 1708"/>
                <a:gd name="T41" fmla="*/ 306 h 1536"/>
                <a:gd name="T42" fmla="*/ 67 w 1708"/>
                <a:gd name="T43" fmla="*/ 419 h 1536"/>
                <a:gd name="T44" fmla="*/ 94 w 1708"/>
                <a:gd name="T45" fmla="*/ 536 h 1536"/>
                <a:gd name="T46" fmla="*/ 128 w 1708"/>
                <a:gd name="T47" fmla="*/ 658 h 1536"/>
                <a:gd name="T48" fmla="*/ 169 w 1708"/>
                <a:gd name="T49" fmla="*/ 778 h 1536"/>
                <a:gd name="T50" fmla="*/ 226 w 1708"/>
                <a:gd name="T51" fmla="*/ 912 h 1536"/>
                <a:gd name="T52" fmla="*/ 291 w 1708"/>
                <a:gd name="T53" fmla="*/ 1048 h 1536"/>
                <a:gd name="T54" fmla="*/ 357 w 1708"/>
                <a:gd name="T55" fmla="*/ 1167 h 1536"/>
                <a:gd name="T56" fmla="*/ 417 w 1708"/>
                <a:gd name="T57" fmla="*/ 1270 h 1536"/>
                <a:gd name="T58" fmla="*/ 472 w 1708"/>
                <a:gd name="T59" fmla="*/ 1352 h 1536"/>
                <a:gd name="T60" fmla="*/ 516 w 1708"/>
                <a:gd name="T61" fmla="*/ 1416 h 1536"/>
                <a:gd name="T62" fmla="*/ 549 w 1708"/>
                <a:gd name="T63" fmla="*/ 1459 h 1536"/>
                <a:gd name="T64" fmla="*/ 568 w 1708"/>
                <a:gd name="T65" fmla="*/ 1480 h 1536"/>
                <a:gd name="T66" fmla="*/ 1676 w 1708"/>
                <a:gd name="T67" fmla="*/ 884 h 1536"/>
                <a:gd name="T68" fmla="*/ 1686 w 1708"/>
                <a:gd name="T69" fmla="*/ 892 h 1536"/>
                <a:gd name="T70" fmla="*/ 1695 w 1708"/>
                <a:gd name="T71" fmla="*/ 899 h 1536"/>
                <a:gd name="T72" fmla="*/ 1702 w 1708"/>
                <a:gd name="T73" fmla="*/ 907 h 1536"/>
                <a:gd name="T74" fmla="*/ 1708 w 1708"/>
                <a:gd name="T75" fmla="*/ 912 h 1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6">
                  <a:moveTo>
                    <a:pt x="1708" y="912"/>
                  </a:moveTo>
                  <a:lnTo>
                    <a:pt x="554" y="1536"/>
                  </a:lnTo>
                  <a:lnTo>
                    <a:pt x="547" y="1526"/>
                  </a:lnTo>
                  <a:lnTo>
                    <a:pt x="537" y="1513"/>
                  </a:lnTo>
                  <a:lnTo>
                    <a:pt x="523" y="1496"/>
                  </a:lnTo>
                  <a:lnTo>
                    <a:pt x="507" y="1473"/>
                  </a:lnTo>
                  <a:lnTo>
                    <a:pt x="488" y="1448"/>
                  </a:lnTo>
                  <a:lnTo>
                    <a:pt x="467" y="1418"/>
                  </a:lnTo>
                  <a:lnTo>
                    <a:pt x="445" y="1383"/>
                  </a:lnTo>
                  <a:lnTo>
                    <a:pt x="420" y="1345"/>
                  </a:lnTo>
                  <a:lnTo>
                    <a:pt x="394" y="1303"/>
                  </a:lnTo>
                  <a:lnTo>
                    <a:pt x="366" y="1257"/>
                  </a:lnTo>
                  <a:lnTo>
                    <a:pt x="338" y="1208"/>
                  </a:lnTo>
                  <a:lnTo>
                    <a:pt x="309" y="1154"/>
                  </a:lnTo>
                  <a:lnTo>
                    <a:pt x="279" y="1098"/>
                  </a:lnTo>
                  <a:lnTo>
                    <a:pt x="249" y="1036"/>
                  </a:lnTo>
                  <a:lnTo>
                    <a:pt x="220" y="972"/>
                  </a:lnTo>
                  <a:lnTo>
                    <a:pt x="190" y="905"/>
                  </a:lnTo>
                  <a:lnTo>
                    <a:pt x="161" y="833"/>
                  </a:lnTo>
                  <a:lnTo>
                    <a:pt x="137" y="759"/>
                  </a:lnTo>
                  <a:lnTo>
                    <a:pt x="114" y="686"/>
                  </a:lnTo>
                  <a:lnTo>
                    <a:pt x="94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7" y="273"/>
                  </a:lnTo>
                  <a:lnTo>
                    <a:pt x="20" y="215"/>
                  </a:lnTo>
                  <a:lnTo>
                    <a:pt x="14" y="163"/>
                  </a:lnTo>
                  <a:lnTo>
                    <a:pt x="9" y="116"/>
                  </a:lnTo>
                  <a:lnTo>
                    <a:pt x="6" y="76"/>
                  </a:lnTo>
                  <a:lnTo>
                    <a:pt x="2" y="43"/>
                  </a:lnTo>
                  <a:lnTo>
                    <a:pt x="1" y="19"/>
                  </a:lnTo>
                  <a:lnTo>
                    <a:pt x="0" y="3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9"/>
                  </a:lnTo>
                  <a:lnTo>
                    <a:pt x="17" y="110"/>
                  </a:lnTo>
                  <a:lnTo>
                    <a:pt x="22" y="154"/>
                  </a:lnTo>
                  <a:lnTo>
                    <a:pt x="28" y="202"/>
                  </a:lnTo>
                  <a:lnTo>
                    <a:pt x="36" y="253"/>
                  </a:lnTo>
                  <a:lnTo>
                    <a:pt x="44" y="306"/>
                  </a:lnTo>
                  <a:lnTo>
                    <a:pt x="55" y="361"/>
                  </a:lnTo>
                  <a:lnTo>
                    <a:pt x="67" y="419"/>
                  </a:lnTo>
                  <a:lnTo>
                    <a:pt x="79" y="477"/>
                  </a:lnTo>
                  <a:lnTo>
                    <a:pt x="94" y="536"/>
                  </a:lnTo>
                  <a:lnTo>
                    <a:pt x="110" y="597"/>
                  </a:lnTo>
                  <a:lnTo>
                    <a:pt x="128" y="658"/>
                  </a:lnTo>
                  <a:lnTo>
                    <a:pt x="148" y="718"/>
                  </a:lnTo>
                  <a:lnTo>
                    <a:pt x="169" y="778"/>
                  </a:lnTo>
                  <a:lnTo>
                    <a:pt x="193" y="837"/>
                  </a:lnTo>
                  <a:lnTo>
                    <a:pt x="226" y="912"/>
                  </a:lnTo>
                  <a:lnTo>
                    <a:pt x="258" y="982"/>
                  </a:lnTo>
                  <a:lnTo>
                    <a:pt x="291" y="1048"/>
                  </a:lnTo>
                  <a:lnTo>
                    <a:pt x="324" y="1110"/>
                  </a:lnTo>
                  <a:lnTo>
                    <a:pt x="357" y="1167"/>
                  </a:lnTo>
                  <a:lnTo>
                    <a:pt x="387" y="1221"/>
                  </a:lnTo>
                  <a:lnTo>
                    <a:pt x="417" y="1270"/>
                  </a:lnTo>
                  <a:lnTo>
                    <a:pt x="446" y="1314"/>
                  </a:lnTo>
                  <a:lnTo>
                    <a:pt x="472" y="1352"/>
                  </a:lnTo>
                  <a:lnTo>
                    <a:pt x="496" y="1386"/>
                  </a:lnTo>
                  <a:lnTo>
                    <a:pt x="516" y="1416"/>
                  </a:lnTo>
                  <a:lnTo>
                    <a:pt x="535" y="1439"/>
                  </a:lnTo>
                  <a:lnTo>
                    <a:pt x="549" y="1459"/>
                  </a:lnTo>
                  <a:lnTo>
                    <a:pt x="560" y="1472"/>
                  </a:lnTo>
                  <a:lnTo>
                    <a:pt x="568" y="1480"/>
                  </a:lnTo>
                  <a:lnTo>
                    <a:pt x="570" y="1483"/>
                  </a:lnTo>
                  <a:lnTo>
                    <a:pt x="1676" y="884"/>
                  </a:lnTo>
                  <a:lnTo>
                    <a:pt x="1681" y="888"/>
                  </a:lnTo>
                  <a:lnTo>
                    <a:pt x="1686" y="892"/>
                  </a:lnTo>
                  <a:lnTo>
                    <a:pt x="1691" y="896"/>
                  </a:lnTo>
                  <a:lnTo>
                    <a:pt x="1695" y="899"/>
                  </a:lnTo>
                  <a:lnTo>
                    <a:pt x="1699" y="903"/>
                  </a:lnTo>
                  <a:lnTo>
                    <a:pt x="1702" y="907"/>
                  </a:lnTo>
                  <a:lnTo>
                    <a:pt x="1705" y="910"/>
                  </a:lnTo>
                  <a:lnTo>
                    <a:pt x="1708" y="9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1" name="Freeform 9"/>
            <p:cNvSpPr>
              <a:spLocks/>
            </p:cNvSpPr>
            <p:nvPr/>
          </p:nvSpPr>
          <p:spPr bwMode="auto">
            <a:xfrm>
              <a:off x="1792" y="1627"/>
              <a:ext cx="341" cy="307"/>
            </a:xfrm>
            <a:custGeom>
              <a:avLst/>
              <a:gdLst>
                <a:gd name="T0" fmla="*/ 555 w 1708"/>
                <a:gd name="T1" fmla="*/ 1534 h 1534"/>
                <a:gd name="T2" fmla="*/ 536 w 1708"/>
                <a:gd name="T3" fmla="*/ 1511 h 1534"/>
                <a:gd name="T4" fmla="*/ 507 w 1708"/>
                <a:gd name="T5" fmla="*/ 1471 h 1534"/>
                <a:gd name="T6" fmla="*/ 468 w 1708"/>
                <a:gd name="T7" fmla="*/ 1416 h 1534"/>
                <a:gd name="T8" fmla="*/ 420 w 1708"/>
                <a:gd name="T9" fmla="*/ 1344 h 1534"/>
                <a:gd name="T10" fmla="*/ 366 w 1708"/>
                <a:gd name="T11" fmla="*/ 1256 h 1534"/>
                <a:gd name="T12" fmla="*/ 309 w 1708"/>
                <a:gd name="T13" fmla="*/ 1152 h 1534"/>
                <a:gd name="T14" fmla="*/ 250 w 1708"/>
                <a:gd name="T15" fmla="*/ 1035 h 1534"/>
                <a:gd name="T16" fmla="*/ 190 w 1708"/>
                <a:gd name="T17" fmla="*/ 903 h 1534"/>
                <a:gd name="T18" fmla="*/ 136 w 1708"/>
                <a:gd name="T19" fmla="*/ 758 h 1534"/>
                <a:gd name="T20" fmla="*/ 94 w 1708"/>
                <a:gd name="T21" fmla="*/ 610 h 1534"/>
                <a:gd name="T22" fmla="*/ 60 w 1708"/>
                <a:gd name="T23" fmla="*/ 467 h 1534"/>
                <a:gd name="T24" fmla="*/ 37 w 1708"/>
                <a:gd name="T25" fmla="*/ 333 h 1534"/>
                <a:gd name="T26" fmla="*/ 19 w 1708"/>
                <a:gd name="T27" fmla="*/ 214 h 1534"/>
                <a:gd name="T28" fmla="*/ 8 w 1708"/>
                <a:gd name="T29" fmla="*/ 115 h 1534"/>
                <a:gd name="T30" fmla="*/ 2 w 1708"/>
                <a:gd name="T31" fmla="*/ 42 h 1534"/>
                <a:gd name="T32" fmla="*/ 0 w 1708"/>
                <a:gd name="T33" fmla="*/ 1 h 1534"/>
                <a:gd name="T34" fmla="*/ 9 w 1708"/>
                <a:gd name="T35" fmla="*/ 32 h 1534"/>
                <a:gd name="T36" fmla="*/ 17 w 1708"/>
                <a:gd name="T37" fmla="*/ 109 h 1534"/>
                <a:gd name="T38" fmla="*/ 29 w 1708"/>
                <a:gd name="T39" fmla="*/ 201 h 1534"/>
                <a:gd name="T40" fmla="*/ 45 w 1708"/>
                <a:gd name="T41" fmla="*/ 305 h 1534"/>
                <a:gd name="T42" fmla="*/ 66 w 1708"/>
                <a:gd name="T43" fmla="*/ 417 h 1534"/>
                <a:gd name="T44" fmla="*/ 94 w 1708"/>
                <a:gd name="T45" fmla="*/ 536 h 1534"/>
                <a:gd name="T46" fmla="*/ 128 w 1708"/>
                <a:gd name="T47" fmla="*/ 656 h 1534"/>
                <a:gd name="T48" fmla="*/ 169 w 1708"/>
                <a:gd name="T49" fmla="*/ 776 h 1534"/>
                <a:gd name="T50" fmla="*/ 225 w 1708"/>
                <a:gd name="T51" fmla="*/ 910 h 1534"/>
                <a:gd name="T52" fmla="*/ 291 w 1708"/>
                <a:gd name="T53" fmla="*/ 1046 h 1534"/>
                <a:gd name="T54" fmla="*/ 356 w 1708"/>
                <a:gd name="T55" fmla="*/ 1166 h 1534"/>
                <a:gd name="T56" fmla="*/ 417 w 1708"/>
                <a:gd name="T57" fmla="*/ 1268 h 1534"/>
                <a:gd name="T58" fmla="*/ 472 w 1708"/>
                <a:gd name="T59" fmla="*/ 1351 h 1534"/>
                <a:gd name="T60" fmla="*/ 516 w 1708"/>
                <a:gd name="T61" fmla="*/ 1414 h 1534"/>
                <a:gd name="T62" fmla="*/ 549 w 1708"/>
                <a:gd name="T63" fmla="*/ 1457 h 1534"/>
                <a:gd name="T64" fmla="*/ 567 w 1708"/>
                <a:gd name="T65" fmla="*/ 1479 h 1534"/>
                <a:gd name="T66" fmla="*/ 1676 w 1708"/>
                <a:gd name="T67" fmla="*/ 883 h 1534"/>
                <a:gd name="T68" fmla="*/ 1687 w 1708"/>
                <a:gd name="T69" fmla="*/ 892 h 1534"/>
                <a:gd name="T70" fmla="*/ 1697 w 1708"/>
                <a:gd name="T71" fmla="*/ 899 h 1534"/>
                <a:gd name="T72" fmla="*/ 1703 w 1708"/>
                <a:gd name="T73" fmla="*/ 905 h 1534"/>
                <a:gd name="T74" fmla="*/ 1708 w 1708"/>
                <a:gd name="T75" fmla="*/ 910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4">
                  <a:moveTo>
                    <a:pt x="1708" y="910"/>
                  </a:moveTo>
                  <a:lnTo>
                    <a:pt x="555" y="1534"/>
                  </a:lnTo>
                  <a:lnTo>
                    <a:pt x="548" y="1525"/>
                  </a:lnTo>
                  <a:lnTo>
                    <a:pt x="536" y="1511"/>
                  </a:lnTo>
                  <a:lnTo>
                    <a:pt x="523" y="1494"/>
                  </a:lnTo>
                  <a:lnTo>
                    <a:pt x="507" y="1471"/>
                  </a:lnTo>
                  <a:lnTo>
                    <a:pt x="488" y="1446"/>
                  </a:lnTo>
                  <a:lnTo>
                    <a:pt x="468" y="1416"/>
                  </a:lnTo>
                  <a:lnTo>
                    <a:pt x="444" y="1381"/>
                  </a:lnTo>
                  <a:lnTo>
                    <a:pt x="420" y="1344"/>
                  </a:lnTo>
                  <a:lnTo>
                    <a:pt x="394" y="1302"/>
                  </a:lnTo>
                  <a:lnTo>
                    <a:pt x="366" y="1256"/>
                  </a:lnTo>
                  <a:lnTo>
                    <a:pt x="338" y="1207"/>
                  </a:lnTo>
                  <a:lnTo>
                    <a:pt x="309" y="1152"/>
                  </a:lnTo>
                  <a:lnTo>
                    <a:pt x="279" y="1096"/>
                  </a:lnTo>
                  <a:lnTo>
                    <a:pt x="250" y="1035"/>
                  </a:lnTo>
                  <a:lnTo>
                    <a:pt x="220" y="970"/>
                  </a:lnTo>
                  <a:lnTo>
                    <a:pt x="190" y="903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4" y="610"/>
                  </a:lnTo>
                  <a:lnTo>
                    <a:pt x="76" y="539"/>
                  </a:lnTo>
                  <a:lnTo>
                    <a:pt x="60" y="467"/>
                  </a:lnTo>
                  <a:lnTo>
                    <a:pt x="48" y="399"/>
                  </a:lnTo>
                  <a:lnTo>
                    <a:pt x="37" y="333"/>
                  </a:lnTo>
                  <a:lnTo>
                    <a:pt x="28" y="272"/>
                  </a:lnTo>
                  <a:lnTo>
                    <a:pt x="19" y="214"/>
                  </a:lnTo>
                  <a:lnTo>
                    <a:pt x="13" y="161"/>
                  </a:lnTo>
                  <a:lnTo>
                    <a:pt x="8" y="115"/>
                  </a:lnTo>
                  <a:lnTo>
                    <a:pt x="5" y="76"/>
                  </a:lnTo>
                  <a:lnTo>
                    <a:pt x="2" y="42"/>
                  </a:lnTo>
                  <a:lnTo>
                    <a:pt x="1" y="17"/>
                  </a:lnTo>
                  <a:lnTo>
                    <a:pt x="0" y="1"/>
                  </a:lnTo>
                  <a:lnTo>
                    <a:pt x="6" y="0"/>
                  </a:lnTo>
                  <a:lnTo>
                    <a:pt x="9" y="32"/>
                  </a:lnTo>
                  <a:lnTo>
                    <a:pt x="12" y="68"/>
                  </a:lnTo>
                  <a:lnTo>
                    <a:pt x="17" y="109"/>
                  </a:lnTo>
                  <a:lnTo>
                    <a:pt x="22" y="153"/>
                  </a:lnTo>
                  <a:lnTo>
                    <a:pt x="29" y="201"/>
                  </a:lnTo>
                  <a:lnTo>
                    <a:pt x="37" y="251"/>
                  </a:lnTo>
                  <a:lnTo>
                    <a:pt x="45" y="305"/>
                  </a:lnTo>
                  <a:lnTo>
                    <a:pt x="55" y="360"/>
                  </a:lnTo>
                  <a:lnTo>
                    <a:pt x="66" y="417"/>
                  </a:lnTo>
                  <a:lnTo>
                    <a:pt x="80" y="475"/>
                  </a:lnTo>
                  <a:lnTo>
                    <a:pt x="94" y="536"/>
                  </a:lnTo>
                  <a:lnTo>
                    <a:pt x="109" y="595"/>
                  </a:lnTo>
                  <a:lnTo>
                    <a:pt x="128" y="656"/>
                  </a:lnTo>
                  <a:lnTo>
                    <a:pt x="147" y="717"/>
                  </a:lnTo>
                  <a:lnTo>
                    <a:pt x="169" y="776"/>
                  </a:lnTo>
                  <a:lnTo>
                    <a:pt x="192" y="835"/>
                  </a:lnTo>
                  <a:lnTo>
                    <a:pt x="225" y="910"/>
                  </a:lnTo>
                  <a:lnTo>
                    <a:pt x="258" y="981"/>
                  </a:lnTo>
                  <a:lnTo>
                    <a:pt x="291" y="1046"/>
                  </a:lnTo>
                  <a:lnTo>
                    <a:pt x="323" y="1108"/>
                  </a:lnTo>
                  <a:lnTo>
                    <a:pt x="356" y="1166"/>
                  </a:lnTo>
                  <a:lnTo>
                    <a:pt x="387" y="1219"/>
                  </a:lnTo>
                  <a:lnTo>
                    <a:pt x="417" y="1268"/>
                  </a:lnTo>
                  <a:lnTo>
                    <a:pt x="445" y="1312"/>
                  </a:lnTo>
                  <a:lnTo>
                    <a:pt x="472" y="1351"/>
                  </a:lnTo>
                  <a:lnTo>
                    <a:pt x="495" y="1385"/>
                  </a:lnTo>
                  <a:lnTo>
                    <a:pt x="516" y="1414"/>
                  </a:lnTo>
                  <a:lnTo>
                    <a:pt x="534" y="1438"/>
                  </a:lnTo>
                  <a:lnTo>
                    <a:pt x="549" y="1457"/>
                  </a:lnTo>
                  <a:lnTo>
                    <a:pt x="560" y="1470"/>
                  </a:lnTo>
                  <a:lnTo>
                    <a:pt x="567" y="1479"/>
                  </a:lnTo>
                  <a:lnTo>
                    <a:pt x="569" y="1482"/>
                  </a:lnTo>
                  <a:lnTo>
                    <a:pt x="1676" y="883"/>
                  </a:lnTo>
                  <a:lnTo>
                    <a:pt x="1682" y="888"/>
                  </a:lnTo>
                  <a:lnTo>
                    <a:pt x="1687" y="892"/>
                  </a:lnTo>
                  <a:lnTo>
                    <a:pt x="1692" y="895"/>
                  </a:lnTo>
                  <a:lnTo>
                    <a:pt x="1697" y="899"/>
                  </a:lnTo>
                  <a:lnTo>
                    <a:pt x="1700" y="902"/>
                  </a:lnTo>
                  <a:lnTo>
                    <a:pt x="1703" y="905"/>
                  </a:lnTo>
                  <a:lnTo>
                    <a:pt x="1706" y="908"/>
                  </a:lnTo>
                  <a:lnTo>
                    <a:pt x="1708" y="9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2" name="Freeform 10"/>
            <p:cNvSpPr>
              <a:spLocks/>
            </p:cNvSpPr>
            <p:nvPr/>
          </p:nvSpPr>
          <p:spPr bwMode="auto">
            <a:xfrm>
              <a:off x="1795" y="1612"/>
              <a:ext cx="342" cy="307"/>
            </a:xfrm>
            <a:custGeom>
              <a:avLst/>
              <a:gdLst>
                <a:gd name="T0" fmla="*/ 555 w 1708"/>
                <a:gd name="T1" fmla="*/ 1533 h 1533"/>
                <a:gd name="T2" fmla="*/ 537 w 1708"/>
                <a:gd name="T3" fmla="*/ 1511 h 1533"/>
                <a:gd name="T4" fmla="*/ 507 w 1708"/>
                <a:gd name="T5" fmla="*/ 1471 h 1533"/>
                <a:gd name="T6" fmla="*/ 467 w 1708"/>
                <a:gd name="T7" fmla="*/ 1416 h 1533"/>
                <a:gd name="T8" fmla="*/ 420 w 1708"/>
                <a:gd name="T9" fmla="*/ 1343 h 1533"/>
                <a:gd name="T10" fmla="*/ 367 w 1708"/>
                <a:gd name="T11" fmla="*/ 1255 h 1533"/>
                <a:gd name="T12" fmla="*/ 309 w 1708"/>
                <a:gd name="T13" fmla="*/ 1152 h 1533"/>
                <a:gd name="T14" fmla="*/ 250 w 1708"/>
                <a:gd name="T15" fmla="*/ 1034 h 1533"/>
                <a:gd name="T16" fmla="*/ 191 w 1708"/>
                <a:gd name="T17" fmla="*/ 902 h 1533"/>
                <a:gd name="T18" fmla="*/ 136 w 1708"/>
                <a:gd name="T19" fmla="*/ 758 h 1533"/>
                <a:gd name="T20" fmla="*/ 95 w 1708"/>
                <a:gd name="T21" fmla="*/ 612 h 1533"/>
                <a:gd name="T22" fmla="*/ 61 w 1708"/>
                <a:gd name="T23" fmla="*/ 469 h 1533"/>
                <a:gd name="T24" fmla="*/ 37 w 1708"/>
                <a:gd name="T25" fmla="*/ 335 h 1533"/>
                <a:gd name="T26" fmla="*/ 20 w 1708"/>
                <a:gd name="T27" fmla="*/ 216 h 1533"/>
                <a:gd name="T28" fmla="*/ 9 w 1708"/>
                <a:gd name="T29" fmla="*/ 117 h 1533"/>
                <a:gd name="T30" fmla="*/ 2 w 1708"/>
                <a:gd name="T31" fmla="*/ 43 h 1533"/>
                <a:gd name="T32" fmla="*/ 0 w 1708"/>
                <a:gd name="T33" fmla="*/ 1 h 1533"/>
                <a:gd name="T34" fmla="*/ 10 w 1708"/>
                <a:gd name="T35" fmla="*/ 33 h 1533"/>
                <a:gd name="T36" fmla="*/ 18 w 1708"/>
                <a:gd name="T37" fmla="*/ 110 h 1533"/>
                <a:gd name="T38" fmla="*/ 29 w 1708"/>
                <a:gd name="T39" fmla="*/ 202 h 1533"/>
                <a:gd name="T40" fmla="*/ 45 w 1708"/>
                <a:gd name="T41" fmla="*/ 305 h 1533"/>
                <a:gd name="T42" fmla="*/ 67 w 1708"/>
                <a:gd name="T43" fmla="*/ 417 h 1533"/>
                <a:gd name="T44" fmla="*/ 95 w 1708"/>
                <a:gd name="T45" fmla="*/ 535 h 1533"/>
                <a:gd name="T46" fmla="*/ 128 w 1708"/>
                <a:gd name="T47" fmla="*/ 656 h 1533"/>
                <a:gd name="T48" fmla="*/ 169 w 1708"/>
                <a:gd name="T49" fmla="*/ 775 h 1533"/>
                <a:gd name="T50" fmla="*/ 226 w 1708"/>
                <a:gd name="T51" fmla="*/ 909 h 1533"/>
                <a:gd name="T52" fmla="*/ 291 w 1708"/>
                <a:gd name="T53" fmla="*/ 1045 h 1533"/>
                <a:gd name="T54" fmla="*/ 357 w 1708"/>
                <a:gd name="T55" fmla="*/ 1165 h 1533"/>
                <a:gd name="T56" fmla="*/ 417 w 1708"/>
                <a:gd name="T57" fmla="*/ 1267 h 1533"/>
                <a:gd name="T58" fmla="*/ 472 w 1708"/>
                <a:gd name="T59" fmla="*/ 1350 h 1533"/>
                <a:gd name="T60" fmla="*/ 516 w 1708"/>
                <a:gd name="T61" fmla="*/ 1414 h 1533"/>
                <a:gd name="T62" fmla="*/ 549 w 1708"/>
                <a:gd name="T63" fmla="*/ 1456 h 1533"/>
                <a:gd name="T64" fmla="*/ 567 w 1708"/>
                <a:gd name="T65" fmla="*/ 1478 h 1533"/>
                <a:gd name="T66" fmla="*/ 1677 w 1708"/>
                <a:gd name="T67" fmla="*/ 882 h 1533"/>
                <a:gd name="T68" fmla="*/ 1686 w 1708"/>
                <a:gd name="T69" fmla="*/ 889 h 1533"/>
                <a:gd name="T70" fmla="*/ 1695 w 1708"/>
                <a:gd name="T71" fmla="*/ 897 h 1533"/>
                <a:gd name="T72" fmla="*/ 1702 w 1708"/>
                <a:gd name="T73" fmla="*/ 903 h 1533"/>
                <a:gd name="T74" fmla="*/ 1708 w 1708"/>
                <a:gd name="T75" fmla="*/ 909 h 1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708" h="1533">
                  <a:moveTo>
                    <a:pt x="1708" y="909"/>
                  </a:moveTo>
                  <a:lnTo>
                    <a:pt x="555" y="1533"/>
                  </a:lnTo>
                  <a:lnTo>
                    <a:pt x="548" y="1524"/>
                  </a:lnTo>
                  <a:lnTo>
                    <a:pt x="537" y="1511"/>
                  </a:lnTo>
                  <a:lnTo>
                    <a:pt x="523" y="1493"/>
                  </a:lnTo>
                  <a:lnTo>
                    <a:pt x="507" y="1471"/>
                  </a:lnTo>
                  <a:lnTo>
                    <a:pt x="489" y="1445"/>
                  </a:lnTo>
                  <a:lnTo>
                    <a:pt x="467" y="1416"/>
                  </a:lnTo>
                  <a:lnTo>
                    <a:pt x="445" y="1381"/>
                  </a:lnTo>
                  <a:lnTo>
                    <a:pt x="420" y="1343"/>
                  </a:lnTo>
                  <a:lnTo>
                    <a:pt x="393" y="1301"/>
                  </a:lnTo>
                  <a:lnTo>
                    <a:pt x="367" y="1255"/>
                  </a:lnTo>
                  <a:lnTo>
                    <a:pt x="338" y="1206"/>
                  </a:lnTo>
                  <a:lnTo>
                    <a:pt x="309" y="1152"/>
                  </a:lnTo>
                  <a:lnTo>
                    <a:pt x="280" y="1095"/>
                  </a:lnTo>
                  <a:lnTo>
                    <a:pt x="250" y="1034"/>
                  </a:lnTo>
                  <a:lnTo>
                    <a:pt x="220" y="970"/>
                  </a:lnTo>
                  <a:lnTo>
                    <a:pt x="191" y="902"/>
                  </a:lnTo>
                  <a:lnTo>
                    <a:pt x="162" y="831"/>
                  </a:lnTo>
                  <a:lnTo>
                    <a:pt x="136" y="758"/>
                  </a:lnTo>
                  <a:lnTo>
                    <a:pt x="114" y="684"/>
                  </a:lnTo>
                  <a:lnTo>
                    <a:pt x="95" y="612"/>
                  </a:lnTo>
                  <a:lnTo>
                    <a:pt x="76" y="539"/>
                  </a:lnTo>
                  <a:lnTo>
                    <a:pt x="61" y="469"/>
                  </a:lnTo>
                  <a:lnTo>
                    <a:pt x="48" y="400"/>
                  </a:lnTo>
                  <a:lnTo>
                    <a:pt x="37" y="335"/>
                  </a:lnTo>
                  <a:lnTo>
                    <a:pt x="28" y="273"/>
                  </a:lnTo>
                  <a:lnTo>
                    <a:pt x="20" y="216"/>
                  </a:lnTo>
                  <a:lnTo>
                    <a:pt x="14" y="163"/>
                  </a:lnTo>
                  <a:lnTo>
                    <a:pt x="9" y="117"/>
                  </a:lnTo>
                  <a:lnTo>
                    <a:pt x="5" y="76"/>
                  </a:lnTo>
                  <a:lnTo>
                    <a:pt x="2" y="43"/>
                  </a:lnTo>
                  <a:lnTo>
                    <a:pt x="1" y="18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33"/>
                  </a:lnTo>
                  <a:lnTo>
                    <a:pt x="13" y="69"/>
                  </a:lnTo>
                  <a:lnTo>
                    <a:pt x="18" y="110"/>
                  </a:lnTo>
                  <a:lnTo>
                    <a:pt x="23" y="155"/>
                  </a:lnTo>
                  <a:lnTo>
                    <a:pt x="29" y="202"/>
                  </a:lnTo>
                  <a:lnTo>
                    <a:pt x="37" y="253"/>
                  </a:lnTo>
                  <a:lnTo>
                    <a:pt x="45" y="305"/>
                  </a:lnTo>
                  <a:lnTo>
                    <a:pt x="56" y="360"/>
                  </a:lnTo>
                  <a:lnTo>
                    <a:pt x="67" y="417"/>
                  </a:lnTo>
                  <a:lnTo>
                    <a:pt x="80" y="476"/>
                  </a:lnTo>
                  <a:lnTo>
                    <a:pt x="95" y="535"/>
                  </a:lnTo>
                  <a:lnTo>
                    <a:pt x="110" y="595"/>
                  </a:lnTo>
                  <a:lnTo>
                    <a:pt x="128" y="656"/>
                  </a:lnTo>
                  <a:lnTo>
                    <a:pt x="148" y="716"/>
                  </a:lnTo>
                  <a:lnTo>
                    <a:pt x="169" y="775"/>
                  </a:lnTo>
                  <a:lnTo>
                    <a:pt x="193" y="835"/>
                  </a:lnTo>
                  <a:lnTo>
                    <a:pt x="226" y="909"/>
                  </a:lnTo>
                  <a:lnTo>
                    <a:pt x="258" y="980"/>
                  </a:lnTo>
                  <a:lnTo>
                    <a:pt x="291" y="1045"/>
                  </a:lnTo>
                  <a:lnTo>
                    <a:pt x="324" y="1108"/>
                  </a:lnTo>
                  <a:lnTo>
                    <a:pt x="357" y="1165"/>
                  </a:lnTo>
                  <a:lnTo>
                    <a:pt x="387" y="1218"/>
                  </a:lnTo>
                  <a:lnTo>
                    <a:pt x="417" y="1267"/>
                  </a:lnTo>
                  <a:lnTo>
                    <a:pt x="446" y="1311"/>
                  </a:lnTo>
                  <a:lnTo>
                    <a:pt x="472" y="1350"/>
                  </a:lnTo>
                  <a:lnTo>
                    <a:pt x="496" y="1384"/>
                  </a:lnTo>
                  <a:lnTo>
                    <a:pt x="516" y="1414"/>
                  </a:lnTo>
                  <a:lnTo>
                    <a:pt x="535" y="1437"/>
                  </a:lnTo>
                  <a:lnTo>
                    <a:pt x="549" y="1456"/>
                  </a:lnTo>
                  <a:lnTo>
                    <a:pt x="560" y="1470"/>
                  </a:lnTo>
                  <a:lnTo>
                    <a:pt x="567" y="1478"/>
                  </a:lnTo>
                  <a:lnTo>
                    <a:pt x="569" y="1481"/>
                  </a:lnTo>
                  <a:lnTo>
                    <a:pt x="1677" y="882"/>
                  </a:lnTo>
                  <a:lnTo>
                    <a:pt x="1681" y="886"/>
                  </a:lnTo>
                  <a:lnTo>
                    <a:pt x="1686" y="889"/>
                  </a:lnTo>
                  <a:lnTo>
                    <a:pt x="1690" y="893"/>
                  </a:lnTo>
                  <a:lnTo>
                    <a:pt x="1695" y="897"/>
                  </a:lnTo>
                  <a:lnTo>
                    <a:pt x="1699" y="900"/>
                  </a:lnTo>
                  <a:lnTo>
                    <a:pt x="1702" y="903"/>
                  </a:lnTo>
                  <a:lnTo>
                    <a:pt x="1705" y="906"/>
                  </a:lnTo>
                  <a:lnTo>
                    <a:pt x="1708" y="90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3" name="Freeform 11"/>
            <p:cNvSpPr>
              <a:spLocks/>
            </p:cNvSpPr>
            <p:nvPr/>
          </p:nvSpPr>
          <p:spPr bwMode="auto">
            <a:xfrm>
              <a:off x="2001" y="1712"/>
              <a:ext cx="75" cy="72"/>
            </a:xfrm>
            <a:custGeom>
              <a:avLst/>
              <a:gdLst>
                <a:gd name="T0" fmla="*/ 142 w 374"/>
                <a:gd name="T1" fmla="*/ 15 h 357"/>
                <a:gd name="T2" fmla="*/ 164 w 374"/>
                <a:gd name="T3" fmla="*/ 0 h 357"/>
                <a:gd name="T4" fmla="*/ 191 w 374"/>
                <a:gd name="T5" fmla="*/ 21 h 357"/>
                <a:gd name="T6" fmla="*/ 217 w 374"/>
                <a:gd name="T7" fmla="*/ 15 h 357"/>
                <a:gd name="T8" fmla="*/ 237 w 374"/>
                <a:gd name="T9" fmla="*/ 40 h 357"/>
                <a:gd name="T10" fmla="*/ 267 w 374"/>
                <a:gd name="T11" fmla="*/ 42 h 357"/>
                <a:gd name="T12" fmla="*/ 281 w 374"/>
                <a:gd name="T13" fmla="*/ 71 h 357"/>
                <a:gd name="T14" fmla="*/ 311 w 374"/>
                <a:gd name="T15" fmla="*/ 81 h 357"/>
                <a:gd name="T16" fmla="*/ 316 w 374"/>
                <a:gd name="T17" fmla="*/ 111 h 357"/>
                <a:gd name="T18" fmla="*/ 345 w 374"/>
                <a:gd name="T19" fmla="*/ 127 h 357"/>
                <a:gd name="T20" fmla="*/ 342 w 374"/>
                <a:gd name="T21" fmla="*/ 155 h 357"/>
                <a:gd name="T22" fmla="*/ 367 w 374"/>
                <a:gd name="T23" fmla="*/ 178 h 357"/>
                <a:gd name="T24" fmla="*/ 355 w 374"/>
                <a:gd name="T25" fmla="*/ 202 h 357"/>
                <a:gd name="T26" fmla="*/ 374 w 374"/>
                <a:gd name="T27" fmla="*/ 229 h 357"/>
                <a:gd name="T28" fmla="*/ 354 w 374"/>
                <a:gd name="T29" fmla="*/ 247 h 357"/>
                <a:gd name="T30" fmla="*/ 365 w 374"/>
                <a:gd name="T31" fmla="*/ 275 h 357"/>
                <a:gd name="T32" fmla="*/ 340 w 374"/>
                <a:gd name="T33" fmla="*/ 286 h 357"/>
                <a:gd name="T34" fmla="*/ 342 w 374"/>
                <a:gd name="T35" fmla="*/ 314 h 357"/>
                <a:gd name="T36" fmla="*/ 312 w 374"/>
                <a:gd name="T37" fmla="*/ 316 h 357"/>
                <a:gd name="T38" fmla="*/ 306 w 374"/>
                <a:gd name="T39" fmla="*/ 343 h 357"/>
                <a:gd name="T40" fmla="*/ 276 w 374"/>
                <a:gd name="T41" fmla="*/ 336 h 357"/>
                <a:gd name="T42" fmla="*/ 261 w 374"/>
                <a:gd name="T43" fmla="*/ 357 h 357"/>
                <a:gd name="T44" fmla="*/ 233 w 374"/>
                <a:gd name="T45" fmla="*/ 342 h 357"/>
                <a:gd name="T46" fmla="*/ 211 w 374"/>
                <a:gd name="T47" fmla="*/ 357 h 357"/>
                <a:gd name="T48" fmla="*/ 184 w 374"/>
                <a:gd name="T49" fmla="*/ 336 h 357"/>
                <a:gd name="T50" fmla="*/ 158 w 374"/>
                <a:gd name="T51" fmla="*/ 343 h 357"/>
                <a:gd name="T52" fmla="*/ 136 w 374"/>
                <a:gd name="T53" fmla="*/ 316 h 357"/>
                <a:gd name="T54" fmla="*/ 107 w 374"/>
                <a:gd name="T55" fmla="*/ 314 h 357"/>
                <a:gd name="T56" fmla="*/ 92 w 374"/>
                <a:gd name="T57" fmla="*/ 286 h 357"/>
                <a:gd name="T58" fmla="*/ 63 w 374"/>
                <a:gd name="T59" fmla="*/ 276 h 357"/>
                <a:gd name="T60" fmla="*/ 56 w 374"/>
                <a:gd name="T61" fmla="*/ 247 h 357"/>
                <a:gd name="T62" fmla="*/ 28 w 374"/>
                <a:gd name="T63" fmla="*/ 229 h 357"/>
                <a:gd name="T64" fmla="*/ 31 w 374"/>
                <a:gd name="T65" fmla="*/ 202 h 357"/>
                <a:gd name="T66" fmla="*/ 6 w 374"/>
                <a:gd name="T67" fmla="*/ 178 h 357"/>
                <a:gd name="T68" fmla="*/ 19 w 374"/>
                <a:gd name="T69" fmla="*/ 155 h 357"/>
                <a:gd name="T70" fmla="*/ 0 w 374"/>
                <a:gd name="T71" fmla="*/ 128 h 357"/>
                <a:gd name="T72" fmla="*/ 20 w 374"/>
                <a:gd name="T73" fmla="*/ 111 h 357"/>
                <a:gd name="T74" fmla="*/ 8 w 374"/>
                <a:gd name="T75" fmla="*/ 81 h 357"/>
                <a:gd name="T76" fmla="*/ 34 w 374"/>
                <a:gd name="T77" fmla="*/ 71 h 357"/>
                <a:gd name="T78" fmla="*/ 32 w 374"/>
                <a:gd name="T79" fmla="*/ 42 h 357"/>
                <a:gd name="T80" fmla="*/ 61 w 374"/>
                <a:gd name="T81" fmla="*/ 40 h 357"/>
                <a:gd name="T82" fmla="*/ 67 w 374"/>
                <a:gd name="T83" fmla="*/ 15 h 357"/>
                <a:gd name="T84" fmla="*/ 97 w 374"/>
                <a:gd name="T85" fmla="*/ 21 h 357"/>
                <a:gd name="T86" fmla="*/ 113 w 374"/>
                <a:gd name="T87" fmla="*/ 0 h 357"/>
                <a:gd name="T88" fmla="*/ 142 w 374"/>
                <a:gd name="T89" fmla="*/ 15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4" h="357">
                  <a:moveTo>
                    <a:pt x="142" y="15"/>
                  </a:moveTo>
                  <a:lnTo>
                    <a:pt x="164" y="0"/>
                  </a:lnTo>
                  <a:lnTo>
                    <a:pt x="191" y="21"/>
                  </a:lnTo>
                  <a:lnTo>
                    <a:pt x="217" y="15"/>
                  </a:lnTo>
                  <a:lnTo>
                    <a:pt x="237" y="40"/>
                  </a:lnTo>
                  <a:lnTo>
                    <a:pt x="267" y="42"/>
                  </a:lnTo>
                  <a:lnTo>
                    <a:pt x="281" y="71"/>
                  </a:lnTo>
                  <a:lnTo>
                    <a:pt x="311" y="81"/>
                  </a:lnTo>
                  <a:lnTo>
                    <a:pt x="316" y="111"/>
                  </a:lnTo>
                  <a:lnTo>
                    <a:pt x="345" y="127"/>
                  </a:lnTo>
                  <a:lnTo>
                    <a:pt x="342" y="155"/>
                  </a:lnTo>
                  <a:lnTo>
                    <a:pt x="367" y="178"/>
                  </a:lnTo>
                  <a:lnTo>
                    <a:pt x="355" y="202"/>
                  </a:lnTo>
                  <a:lnTo>
                    <a:pt x="374" y="229"/>
                  </a:lnTo>
                  <a:lnTo>
                    <a:pt x="354" y="247"/>
                  </a:lnTo>
                  <a:lnTo>
                    <a:pt x="365" y="275"/>
                  </a:lnTo>
                  <a:lnTo>
                    <a:pt x="340" y="286"/>
                  </a:lnTo>
                  <a:lnTo>
                    <a:pt x="342" y="314"/>
                  </a:lnTo>
                  <a:lnTo>
                    <a:pt x="312" y="316"/>
                  </a:lnTo>
                  <a:lnTo>
                    <a:pt x="306" y="343"/>
                  </a:lnTo>
                  <a:lnTo>
                    <a:pt x="276" y="336"/>
                  </a:lnTo>
                  <a:lnTo>
                    <a:pt x="261" y="357"/>
                  </a:lnTo>
                  <a:lnTo>
                    <a:pt x="233" y="342"/>
                  </a:lnTo>
                  <a:lnTo>
                    <a:pt x="211" y="357"/>
                  </a:lnTo>
                  <a:lnTo>
                    <a:pt x="184" y="336"/>
                  </a:lnTo>
                  <a:lnTo>
                    <a:pt x="158" y="343"/>
                  </a:lnTo>
                  <a:lnTo>
                    <a:pt x="136" y="316"/>
                  </a:lnTo>
                  <a:lnTo>
                    <a:pt x="107" y="314"/>
                  </a:lnTo>
                  <a:lnTo>
                    <a:pt x="92" y="286"/>
                  </a:lnTo>
                  <a:lnTo>
                    <a:pt x="63" y="276"/>
                  </a:lnTo>
                  <a:lnTo>
                    <a:pt x="56" y="247"/>
                  </a:lnTo>
                  <a:lnTo>
                    <a:pt x="28" y="229"/>
                  </a:lnTo>
                  <a:lnTo>
                    <a:pt x="31" y="202"/>
                  </a:lnTo>
                  <a:lnTo>
                    <a:pt x="6" y="178"/>
                  </a:lnTo>
                  <a:lnTo>
                    <a:pt x="19" y="155"/>
                  </a:lnTo>
                  <a:lnTo>
                    <a:pt x="0" y="128"/>
                  </a:lnTo>
                  <a:lnTo>
                    <a:pt x="20" y="111"/>
                  </a:lnTo>
                  <a:lnTo>
                    <a:pt x="8" y="81"/>
                  </a:lnTo>
                  <a:lnTo>
                    <a:pt x="34" y="71"/>
                  </a:lnTo>
                  <a:lnTo>
                    <a:pt x="32" y="42"/>
                  </a:lnTo>
                  <a:lnTo>
                    <a:pt x="61" y="40"/>
                  </a:lnTo>
                  <a:lnTo>
                    <a:pt x="67" y="15"/>
                  </a:lnTo>
                  <a:lnTo>
                    <a:pt x="97" y="21"/>
                  </a:lnTo>
                  <a:lnTo>
                    <a:pt x="113" y="0"/>
                  </a:lnTo>
                  <a:lnTo>
                    <a:pt x="142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4" name="Freeform 12"/>
            <p:cNvSpPr>
              <a:spLocks/>
            </p:cNvSpPr>
            <p:nvPr/>
          </p:nvSpPr>
          <p:spPr bwMode="auto">
            <a:xfrm>
              <a:off x="1821" y="1572"/>
              <a:ext cx="168" cy="49"/>
            </a:xfrm>
            <a:custGeom>
              <a:avLst/>
              <a:gdLst>
                <a:gd name="T0" fmla="*/ 841 w 841"/>
                <a:gd name="T1" fmla="*/ 12 h 242"/>
                <a:gd name="T2" fmla="*/ 840 w 841"/>
                <a:gd name="T3" fmla="*/ 9 h 242"/>
                <a:gd name="T4" fmla="*/ 839 w 841"/>
                <a:gd name="T5" fmla="*/ 6 h 242"/>
                <a:gd name="T6" fmla="*/ 838 w 841"/>
                <a:gd name="T7" fmla="*/ 3 h 242"/>
                <a:gd name="T8" fmla="*/ 837 w 841"/>
                <a:gd name="T9" fmla="*/ 0 h 242"/>
                <a:gd name="T10" fmla="*/ 0 w 841"/>
                <a:gd name="T11" fmla="*/ 222 h 242"/>
                <a:gd name="T12" fmla="*/ 1 w 841"/>
                <a:gd name="T13" fmla="*/ 227 h 242"/>
                <a:gd name="T14" fmla="*/ 1 w 841"/>
                <a:gd name="T15" fmla="*/ 232 h 242"/>
                <a:gd name="T16" fmla="*/ 2 w 841"/>
                <a:gd name="T17" fmla="*/ 237 h 242"/>
                <a:gd name="T18" fmla="*/ 2 w 841"/>
                <a:gd name="T19" fmla="*/ 242 h 242"/>
                <a:gd name="T20" fmla="*/ 841 w 841"/>
                <a:gd name="T21" fmla="*/ 12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1" h="242">
                  <a:moveTo>
                    <a:pt x="841" y="12"/>
                  </a:moveTo>
                  <a:lnTo>
                    <a:pt x="840" y="9"/>
                  </a:lnTo>
                  <a:lnTo>
                    <a:pt x="839" y="6"/>
                  </a:lnTo>
                  <a:lnTo>
                    <a:pt x="838" y="3"/>
                  </a:lnTo>
                  <a:lnTo>
                    <a:pt x="837" y="0"/>
                  </a:lnTo>
                  <a:lnTo>
                    <a:pt x="0" y="222"/>
                  </a:lnTo>
                  <a:lnTo>
                    <a:pt x="1" y="227"/>
                  </a:lnTo>
                  <a:lnTo>
                    <a:pt x="1" y="232"/>
                  </a:lnTo>
                  <a:lnTo>
                    <a:pt x="2" y="237"/>
                  </a:lnTo>
                  <a:lnTo>
                    <a:pt x="2" y="242"/>
                  </a:lnTo>
                  <a:lnTo>
                    <a:pt x="841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5" name="Freeform 13"/>
            <p:cNvSpPr>
              <a:spLocks/>
            </p:cNvSpPr>
            <p:nvPr/>
          </p:nvSpPr>
          <p:spPr bwMode="auto">
            <a:xfrm>
              <a:off x="1823" y="1583"/>
              <a:ext cx="170" cy="51"/>
            </a:xfrm>
            <a:custGeom>
              <a:avLst/>
              <a:gdLst>
                <a:gd name="T0" fmla="*/ 847 w 851"/>
                <a:gd name="T1" fmla="*/ 0 h 255"/>
                <a:gd name="T2" fmla="*/ 0 w 851"/>
                <a:gd name="T3" fmla="*/ 235 h 255"/>
                <a:gd name="T4" fmla="*/ 2 w 851"/>
                <a:gd name="T5" fmla="*/ 240 h 255"/>
                <a:gd name="T6" fmla="*/ 3 w 851"/>
                <a:gd name="T7" fmla="*/ 244 h 255"/>
                <a:gd name="T8" fmla="*/ 3 w 851"/>
                <a:gd name="T9" fmla="*/ 250 h 255"/>
                <a:gd name="T10" fmla="*/ 4 w 851"/>
                <a:gd name="T11" fmla="*/ 255 h 255"/>
                <a:gd name="T12" fmla="*/ 851 w 851"/>
                <a:gd name="T13" fmla="*/ 13 h 255"/>
                <a:gd name="T14" fmla="*/ 850 w 851"/>
                <a:gd name="T15" fmla="*/ 9 h 255"/>
                <a:gd name="T16" fmla="*/ 849 w 851"/>
                <a:gd name="T17" fmla="*/ 6 h 255"/>
                <a:gd name="T18" fmla="*/ 848 w 851"/>
                <a:gd name="T19" fmla="*/ 3 h 255"/>
                <a:gd name="T20" fmla="*/ 847 w 851"/>
                <a:gd name="T21" fmla="*/ 0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1" h="255">
                  <a:moveTo>
                    <a:pt x="847" y="0"/>
                  </a:moveTo>
                  <a:lnTo>
                    <a:pt x="0" y="235"/>
                  </a:lnTo>
                  <a:lnTo>
                    <a:pt x="2" y="240"/>
                  </a:lnTo>
                  <a:lnTo>
                    <a:pt x="3" y="244"/>
                  </a:lnTo>
                  <a:lnTo>
                    <a:pt x="3" y="250"/>
                  </a:lnTo>
                  <a:lnTo>
                    <a:pt x="4" y="255"/>
                  </a:lnTo>
                  <a:lnTo>
                    <a:pt x="851" y="13"/>
                  </a:lnTo>
                  <a:lnTo>
                    <a:pt x="850" y="9"/>
                  </a:lnTo>
                  <a:lnTo>
                    <a:pt x="849" y="6"/>
                  </a:lnTo>
                  <a:lnTo>
                    <a:pt x="848" y="3"/>
                  </a:lnTo>
                  <a:lnTo>
                    <a:pt x="84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6" name="Freeform 14"/>
            <p:cNvSpPr>
              <a:spLocks/>
            </p:cNvSpPr>
            <p:nvPr/>
          </p:nvSpPr>
          <p:spPr bwMode="auto">
            <a:xfrm>
              <a:off x="1825" y="1594"/>
              <a:ext cx="172" cy="54"/>
            </a:xfrm>
            <a:custGeom>
              <a:avLst/>
              <a:gdLst>
                <a:gd name="T0" fmla="*/ 855 w 860"/>
                <a:gd name="T1" fmla="*/ 0 h 268"/>
                <a:gd name="T2" fmla="*/ 0 w 860"/>
                <a:gd name="T3" fmla="*/ 248 h 268"/>
                <a:gd name="T4" fmla="*/ 1 w 860"/>
                <a:gd name="T5" fmla="*/ 253 h 268"/>
                <a:gd name="T6" fmla="*/ 2 w 860"/>
                <a:gd name="T7" fmla="*/ 258 h 268"/>
                <a:gd name="T8" fmla="*/ 2 w 860"/>
                <a:gd name="T9" fmla="*/ 263 h 268"/>
                <a:gd name="T10" fmla="*/ 3 w 860"/>
                <a:gd name="T11" fmla="*/ 268 h 268"/>
                <a:gd name="T12" fmla="*/ 860 w 860"/>
                <a:gd name="T13" fmla="*/ 14 h 268"/>
                <a:gd name="T14" fmla="*/ 859 w 860"/>
                <a:gd name="T15" fmla="*/ 9 h 268"/>
                <a:gd name="T16" fmla="*/ 858 w 860"/>
                <a:gd name="T17" fmla="*/ 6 h 268"/>
                <a:gd name="T18" fmla="*/ 857 w 860"/>
                <a:gd name="T19" fmla="*/ 3 h 268"/>
                <a:gd name="T20" fmla="*/ 855 w 860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60" h="268">
                  <a:moveTo>
                    <a:pt x="855" y="0"/>
                  </a:moveTo>
                  <a:lnTo>
                    <a:pt x="0" y="248"/>
                  </a:lnTo>
                  <a:lnTo>
                    <a:pt x="1" y="253"/>
                  </a:lnTo>
                  <a:lnTo>
                    <a:pt x="2" y="258"/>
                  </a:lnTo>
                  <a:lnTo>
                    <a:pt x="2" y="263"/>
                  </a:lnTo>
                  <a:lnTo>
                    <a:pt x="3" y="268"/>
                  </a:lnTo>
                  <a:lnTo>
                    <a:pt x="860" y="14"/>
                  </a:lnTo>
                  <a:lnTo>
                    <a:pt x="859" y="9"/>
                  </a:lnTo>
                  <a:lnTo>
                    <a:pt x="858" y="6"/>
                  </a:lnTo>
                  <a:lnTo>
                    <a:pt x="857" y="3"/>
                  </a:lnTo>
                  <a:lnTo>
                    <a:pt x="85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7" name="Freeform 15"/>
            <p:cNvSpPr>
              <a:spLocks/>
            </p:cNvSpPr>
            <p:nvPr/>
          </p:nvSpPr>
          <p:spPr bwMode="auto">
            <a:xfrm>
              <a:off x="1826" y="1605"/>
              <a:ext cx="174" cy="56"/>
            </a:xfrm>
            <a:custGeom>
              <a:avLst/>
              <a:gdLst>
                <a:gd name="T0" fmla="*/ 865 w 870"/>
                <a:gd name="T1" fmla="*/ 0 h 281"/>
                <a:gd name="T2" fmla="*/ 0 w 870"/>
                <a:gd name="T3" fmla="*/ 260 h 281"/>
                <a:gd name="T4" fmla="*/ 1 w 870"/>
                <a:gd name="T5" fmla="*/ 265 h 281"/>
                <a:gd name="T6" fmla="*/ 2 w 870"/>
                <a:gd name="T7" fmla="*/ 270 h 281"/>
                <a:gd name="T8" fmla="*/ 3 w 870"/>
                <a:gd name="T9" fmla="*/ 276 h 281"/>
                <a:gd name="T10" fmla="*/ 4 w 870"/>
                <a:gd name="T11" fmla="*/ 281 h 281"/>
                <a:gd name="T12" fmla="*/ 870 w 870"/>
                <a:gd name="T13" fmla="*/ 13 h 281"/>
                <a:gd name="T14" fmla="*/ 869 w 870"/>
                <a:gd name="T15" fmla="*/ 10 h 281"/>
                <a:gd name="T16" fmla="*/ 868 w 870"/>
                <a:gd name="T17" fmla="*/ 7 h 281"/>
                <a:gd name="T18" fmla="*/ 866 w 870"/>
                <a:gd name="T19" fmla="*/ 3 h 281"/>
                <a:gd name="T20" fmla="*/ 865 w 870"/>
                <a:gd name="T21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0" h="281">
                  <a:moveTo>
                    <a:pt x="865" y="0"/>
                  </a:moveTo>
                  <a:lnTo>
                    <a:pt x="0" y="260"/>
                  </a:lnTo>
                  <a:lnTo>
                    <a:pt x="1" y="265"/>
                  </a:lnTo>
                  <a:lnTo>
                    <a:pt x="2" y="270"/>
                  </a:lnTo>
                  <a:lnTo>
                    <a:pt x="3" y="276"/>
                  </a:lnTo>
                  <a:lnTo>
                    <a:pt x="4" y="281"/>
                  </a:lnTo>
                  <a:lnTo>
                    <a:pt x="870" y="13"/>
                  </a:lnTo>
                  <a:lnTo>
                    <a:pt x="869" y="10"/>
                  </a:lnTo>
                  <a:lnTo>
                    <a:pt x="868" y="7"/>
                  </a:lnTo>
                  <a:lnTo>
                    <a:pt x="866" y="3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8" name="Freeform 16"/>
            <p:cNvSpPr>
              <a:spLocks/>
            </p:cNvSpPr>
            <p:nvPr/>
          </p:nvSpPr>
          <p:spPr bwMode="auto">
            <a:xfrm>
              <a:off x="1829" y="1616"/>
              <a:ext cx="175" cy="58"/>
            </a:xfrm>
            <a:custGeom>
              <a:avLst/>
              <a:gdLst>
                <a:gd name="T0" fmla="*/ 874 w 878"/>
                <a:gd name="T1" fmla="*/ 0 h 293"/>
                <a:gd name="T2" fmla="*/ 0 w 878"/>
                <a:gd name="T3" fmla="*/ 273 h 293"/>
                <a:gd name="T4" fmla="*/ 1 w 878"/>
                <a:gd name="T5" fmla="*/ 278 h 293"/>
                <a:gd name="T6" fmla="*/ 2 w 878"/>
                <a:gd name="T7" fmla="*/ 283 h 293"/>
                <a:gd name="T8" fmla="*/ 3 w 878"/>
                <a:gd name="T9" fmla="*/ 288 h 293"/>
                <a:gd name="T10" fmla="*/ 4 w 878"/>
                <a:gd name="T11" fmla="*/ 293 h 293"/>
                <a:gd name="T12" fmla="*/ 878 w 878"/>
                <a:gd name="T13" fmla="*/ 13 h 293"/>
                <a:gd name="T14" fmla="*/ 877 w 878"/>
                <a:gd name="T15" fmla="*/ 10 h 293"/>
                <a:gd name="T16" fmla="*/ 876 w 878"/>
                <a:gd name="T17" fmla="*/ 7 h 293"/>
                <a:gd name="T18" fmla="*/ 875 w 878"/>
                <a:gd name="T19" fmla="*/ 4 h 293"/>
                <a:gd name="T20" fmla="*/ 874 w 878"/>
                <a:gd name="T21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78" h="293">
                  <a:moveTo>
                    <a:pt x="874" y="0"/>
                  </a:moveTo>
                  <a:lnTo>
                    <a:pt x="0" y="273"/>
                  </a:lnTo>
                  <a:lnTo>
                    <a:pt x="1" y="278"/>
                  </a:lnTo>
                  <a:lnTo>
                    <a:pt x="2" y="283"/>
                  </a:lnTo>
                  <a:lnTo>
                    <a:pt x="3" y="288"/>
                  </a:lnTo>
                  <a:lnTo>
                    <a:pt x="4" y="293"/>
                  </a:lnTo>
                  <a:lnTo>
                    <a:pt x="878" y="13"/>
                  </a:lnTo>
                  <a:lnTo>
                    <a:pt x="877" y="10"/>
                  </a:lnTo>
                  <a:lnTo>
                    <a:pt x="876" y="7"/>
                  </a:lnTo>
                  <a:lnTo>
                    <a:pt x="875" y="4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89" name="Freeform 17"/>
            <p:cNvSpPr>
              <a:spLocks/>
            </p:cNvSpPr>
            <p:nvPr/>
          </p:nvSpPr>
          <p:spPr bwMode="auto">
            <a:xfrm>
              <a:off x="1831" y="1626"/>
              <a:ext cx="178" cy="62"/>
            </a:xfrm>
            <a:custGeom>
              <a:avLst/>
              <a:gdLst>
                <a:gd name="T0" fmla="*/ 882 w 887"/>
                <a:gd name="T1" fmla="*/ 0 h 306"/>
                <a:gd name="T2" fmla="*/ 0 w 887"/>
                <a:gd name="T3" fmla="*/ 285 h 306"/>
                <a:gd name="T4" fmla="*/ 1 w 887"/>
                <a:gd name="T5" fmla="*/ 290 h 306"/>
                <a:gd name="T6" fmla="*/ 3 w 887"/>
                <a:gd name="T7" fmla="*/ 295 h 306"/>
                <a:gd name="T8" fmla="*/ 3 w 887"/>
                <a:gd name="T9" fmla="*/ 300 h 306"/>
                <a:gd name="T10" fmla="*/ 4 w 887"/>
                <a:gd name="T11" fmla="*/ 306 h 306"/>
                <a:gd name="T12" fmla="*/ 887 w 887"/>
                <a:gd name="T13" fmla="*/ 12 h 306"/>
                <a:gd name="T14" fmla="*/ 886 w 887"/>
                <a:gd name="T15" fmla="*/ 9 h 306"/>
                <a:gd name="T16" fmla="*/ 885 w 887"/>
                <a:gd name="T17" fmla="*/ 6 h 306"/>
                <a:gd name="T18" fmla="*/ 883 w 887"/>
                <a:gd name="T19" fmla="*/ 3 h 306"/>
                <a:gd name="T20" fmla="*/ 882 w 887"/>
                <a:gd name="T21" fmla="*/ 0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87" h="306">
                  <a:moveTo>
                    <a:pt x="882" y="0"/>
                  </a:moveTo>
                  <a:lnTo>
                    <a:pt x="0" y="285"/>
                  </a:lnTo>
                  <a:lnTo>
                    <a:pt x="1" y="290"/>
                  </a:lnTo>
                  <a:lnTo>
                    <a:pt x="3" y="295"/>
                  </a:lnTo>
                  <a:lnTo>
                    <a:pt x="3" y="300"/>
                  </a:lnTo>
                  <a:lnTo>
                    <a:pt x="4" y="306"/>
                  </a:lnTo>
                  <a:lnTo>
                    <a:pt x="887" y="12"/>
                  </a:lnTo>
                  <a:lnTo>
                    <a:pt x="886" y="9"/>
                  </a:lnTo>
                  <a:lnTo>
                    <a:pt x="885" y="6"/>
                  </a:lnTo>
                  <a:lnTo>
                    <a:pt x="883" y="3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0" name="Freeform 18"/>
            <p:cNvSpPr>
              <a:spLocks/>
            </p:cNvSpPr>
            <p:nvPr/>
          </p:nvSpPr>
          <p:spPr bwMode="auto">
            <a:xfrm>
              <a:off x="1834" y="1637"/>
              <a:ext cx="179" cy="63"/>
            </a:xfrm>
            <a:custGeom>
              <a:avLst/>
              <a:gdLst>
                <a:gd name="T0" fmla="*/ 890 w 896"/>
                <a:gd name="T1" fmla="*/ 0 h 318"/>
                <a:gd name="T2" fmla="*/ 0 w 896"/>
                <a:gd name="T3" fmla="*/ 299 h 318"/>
                <a:gd name="T4" fmla="*/ 1 w 896"/>
                <a:gd name="T5" fmla="*/ 304 h 318"/>
                <a:gd name="T6" fmla="*/ 2 w 896"/>
                <a:gd name="T7" fmla="*/ 308 h 318"/>
                <a:gd name="T8" fmla="*/ 3 w 896"/>
                <a:gd name="T9" fmla="*/ 313 h 318"/>
                <a:gd name="T10" fmla="*/ 4 w 896"/>
                <a:gd name="T11" fmla="*/ 318 h 318"/>
                <a:gd name="T12" fmla="*/ 896 w 896"/>
                <a:gd name="T13" fmla="*/ 12 h 318"/>
                <a:gd name="T14" fmla="*/ 894 w 896"/>
                <a:gd name="T15" fmla="*/ 9 h 318"/>
                <a:gd name="T16" fmla="*/ 893 w 896"/>
                <a:gd name="T17" fmla="*/ 6 h 318"/>
                <a:gd name="T18" fmla="*/ 891 w 896"/>
                <a:gd name="T19" fmla="*/ 3 h 318"/>
                <a:gd name="T20" fmla="*/ 890 w 896"/>
                <a:gd name="T21" fmla="*/ 0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6" h="318">
                  <a:moveTo>
                    <a:pt x="890" y="0"/>
                  </a:moveTo>
                  <a:lnTo>
                    <a:pt x="0" y="299"/>
                  </a:lnTo>
                  <a:lnTo>
                    <a:pt x="1" y="304"/>
                  </a:lnTo>
                  <a:lnTo>
                    <a:pt x="2" y="308"/>
                  </a:lnTo>
                  <a:lnTo>
                    <a:pt x="3" y="313"/>
                  </a:lnTo>
                  <a:lnTo>
                    <a:pt x="4" y="318"/>
                  </a:lnTo>
                  <a:lnTo>
                    <a:pt x="896" y="12"/>
                  </a:lnTo>
                  <a:lnTo>
                    <a:pt x="894" y="9"/>
                  </a:lnTo>
                  <a:lnTo>
                    <a:pt x="893" y="6"/>
                  </a:lnTo>
                  <a:lnTo>
                    <a:pt x="891" y="3"/>
                  </a:lnTo>
                  <a:lnTo>
                    <a:pt x="89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1" name="Freeform 19"/>
            <p:cNvSpPr>
              <a:spLocks/>
            </p:cNvSpPr>
            <p:nvPr/>
          </p:nvSpPr>
          <p:spPr bwMode="auto">
            <a:xfrm>
              <a:off x="1837" y="1647"/>
              <a:ext cx="181" cy="66"/>
            </a:xfrm>
            <a:custGeom>
              <a:avLst/>
              <a:gdLst>
                <a:gd name="T0" fmla="*/ 899 w 904"/>
                <a:gd name="T1" fmla="*/ 0 h 331"/>
                <a:gd name="T2" fmla="*/ 0 w 904"/>
                <a:gd name="T3" fmla="*/ 312 h 331"/>
                <a:gd name="T4" fmla="*/ 1 w 904"/>
                <a:gd name="T5" fmla="*/ 317 h 331"/>
                <a:gd name="T6" fmla="*/ 3 w 904"/>
                <a:gd name="T7" fmla="*/ 321 h 331"/>
                <a:gd name="T8" fmla="*/ 4 w 904"/>
                <a:gd name="T9" fmla="*/ 326 h 331"/>
                <a:gd name="T10" fmla="*/ 5 w 904"/>
                <a:gd name="T11" fmla="*/ 331 h 331"/>
                <a:gd name="T12" fmla="*/ 904 w 904"/>
                <a:gd name="T13" fmla="*/ 12 h 331"/>
                <a:gd name="T14" fmla="*/ 903 w 904"/>
                <a:gd name="T15" fmla="*/ 9 h 331"/>
                <a:gd name="T16" fmla="*/ 901 w 904"/>
                <a:gd name="T17" fmla="*/ 6 h 331"/>
                <a:gd name="T18" fmla="*/ 900 w 904"/>
                <a:gd name="T19" fmla="*/ 3 h 331"/>
                <a:gd name="T20" fmla="*/ 899 w 904"/>
                <a:gd name="T21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04" h="331">
                  <a:moveTo>
                    <a:pt x="899" y="0"/>
                  </a:moveTo>
                  <a:lnTo>
                    <a:pt x="0" y="312"/>
                  </a:lnTo>
                  <a:lnTo>
                    <a:pt x="1" y="317"/>
                  </a:lnTo>
                  <a:lnTo>
                    <a:pt x="3" y="321"/>
                  </a:lnTo>
                  <a:lnTo>
                    <a:pt x="4" y="326"/>
                  </a:lnTo>
                  <a:lnTo>
                    <a:pt x="5" y="331"/>
                  </a:lnTo>
                  <a:lnTo>
                    <a:pt x="904" y="12"/>
                  </a:lnTo>
                  <a:lnTo>
                    <a:pt x="903" y="9"/>
                  </a:lnTo>
                  <a:lnTo>
                    <a:pt x="901" y="6"/>
                  </a:lnTo>
                  <a:lnTo>
                    <a:pt x="900" y="3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2" name="Freeform 20"/>
            <p:cNvSpPr>
              <a:spLocks/>
            </p:cNvSpPr>
            <p:nvPr/>
          </p:nvSpPr>
          <p:spPr bwMode="auto">
            <a:xfrm>
              <a:off x="1841" y="1658"/>
              <a:ext cx="182" cy="69"/>
            </a:xfrm>
            <a:custGeom>
              <a:avLst/>
              <a:gdLst>
                <a:gd name="T0" fmla="*/ 904 w 911"/>
                <a:gd name="T1" fmla="*/ 0 h 345"/>
                <a:gd name="T2" fmla="*/ 0 w 911"/>
                <a:gd name="T3" fmla="*/ 325 h 345"/>
                <a:gd name="T4" fmla="*/ 1 w 911"/>
                <a:gd name="T5" fmla="*/ 331 h 345"/>
                <a:gd name="T6" fmla="*/ 3 w 911"/>
                <a:gd name="T7" fmla="*/ 335 h 345"/>
                <a:gd name="T8" fmla="*/ 4 w 911"/>
                <a:gd name="T9" fmla="*/ 340 h 345"/>
                <a:gd name="T10" fmla="*/ 5 w 911"/>
                <a:gd name="T11" fmla="*/ 345 h 345"/>
                <a:gd name="T12" fmla="*/ 911 w 911"/>
                <a:gd name="T13" fmla="*/ 13 h 345"/>
                <a:gd name="T14" fmla="*/ 910 w 911"/>
                <a:gd name="T15" fmla="*/ 9 h 345"/>
                <a:gd name="T16" fmla="*/ 908 w 911"/>
                <a:gd name="T17" fmla="*/ 6 h 345"/>
                <a:gd name="T18" fmla="*/ 907 w 911"/>
                <a:gd name="T19" fmla="*/ 3 h 345"/>
                <a:gd name="T20" fmla="*/ 904 w 911"/>
                <a:gd name="T21" fmla="*/ 0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1" h="345">
                  <a:moveTo>
                    <a:pt x="904" y="0"/>
                  </a:moveTo>
                  <a:lnTo>
                    <a:pt x="0" y="325"/>
                  </a:lnTo>
                  <a:lnTo>
                    <a:pt x="1" y="331"/>
                  </a:lnTo>
                  <a:lnTo>
                    <a:pt x="3" y="335"/>
                  </a:lnTo>
                  <a:lnTo>
                    <a:pt x="4" y="340"/>
                  </a:lnTo>
                  <a:lnTo>
                    <a:pt x="5" y="345"/>
                  </a:lnTo>
                  <a:lnTo>
                    <a:pt x="911" y="13"/>
                  </a:lnTo>
                  <a:lnTo>
                    <a:pt x="910" y="9"/>
                  </a:lnTo>
                  <a:lnTo>
                    <a:pt x="908" y="6"/>
                  </a:lnTo>
                  <a:lnTo>
                    <a:pt x="907" y="3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3" name="Freeform 21"/>
            <p:cNvSpPr>
              <a:spLocks/>
            </p:cNvSpPr>
            <p:nvPr/>
          </p:nvSpPr>
          <p:spPr bwMode="auto">
            <a:xfrm>
              <a:off x="1844" y="1668"/>
              <a:ext cx="184" cy="71"/>
            </a:xfrm>
            <a:custGeom>
              <a:avLst/>
              <a:gdLst>
                <a:gd name="T0" fmla="*/ 912 w 918"/>
                <a:gd name="T1" fmla="*/ 0 h 358"/>
                <a:gd name="T2" fmla="*/ 0 w 918"/>
                <a:gd name="T3" fmla="*/ 339 h 358"/>
                <a:gd name="T4" fmla="*/ 2 w 918"/>
                <a:gd name="T5" fmla="*/ 344 h 358"/>
                <a:gd name="T6" fmla="*/ 3 w 918"/>
                <a:gd name="T7" fmla="*/ 348 h 358"/>
                <a:gd name="T8" fmla="*/ 5 w 918"/>
                <a:gd name="T9" fmla="*/ 353 h 358"/>
                <a:gd name="T10" fmla="*/ 6 w 918"/>
                <a:gd name="T11" fmla="*/ 358 h 358"/>
                <a:gd name="T12" fmla="*/ 918 w 918"/>
                <a:gd name="T13" fmla="*/ 13 h 358"/>
                <a:gd name="T14" fmla="*/ 917 w 918"/>
                <a:gd name="T15" fmla="*/ 10 h 358"/>
                <a:gd name="T16" fmla="*/ 915 w 918"/>
                <a:gd name="T17" fmla="*/ 7 h 358"/>
                <a:gd name="T18" fmla="*/ 914 w 918"/>
                <a:gd name="T19" fmla="*/ 3 h 358"/>
                <a:gd name="T20" fmla="*/ 912 w 918"/>
                <a:gd name="T21" fmla="*/ 0 h 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18" h="358">
                  <a:moveTo>
                    <a:pt x="912" y="0"/>
                  </a:moveTo>
                  <a:lnTo>
                    <a:pt x="0" y="339"/>
                  </a:lnTo>
                  <a:lnTo>
                    <a:pt x="2" y="344"/>
                  </a:lnTo>
                  <a:lnTo>
                    <a:pt x="3" y="348"/>
                  </a:lnTo>
                  <a:lnTo>
                    <a:pt x="5" y="353"/>
                  </a:lnTo>
                  <a:lnTo>
                    <a:pt x="6" y="358"/>
                  </a:lnTo>
                  <a:lnTo>
                    <a:pt x="918" y="13"/>
                  </a:lnTo>
                  <a:lnTo>
                    <a:pt x="917" y="10"/>
                  </a:lnTo>
                  <a:lnTo>
                    <a:pt x="915" y="7"/>
                  </a:lnTo>
                  <a:lnTo>
                    <a:pt x="914" y="3"/>
                  </a:lnTo>
                  <a:lnTo>
                    <a:pt x="9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4" name="Freeform 22"/>
            <p:cNvSpPr>
              <a:spLocks/>
            </p:cNvSpPr>
            <p:nvPr/>
          </p:nvSpPr>
          <p:spPr bwMode="auto">
            <a:xfrm>
              <a:off x="1848" y="1678"/>
              <a:ext cx="185" cy="74"/>
            </a:xfrm>
            <a:custGeom>
              <a:avLst/>
              <a:gdLst>
                <a:gd name="T0" fmla="*/ 920 w 926"/>
                <a:gd name="T1" fmla="*/ 0 h 371"/>
                <a:gd name="T2" fmla="*/ 0 w 926"/>
                <a:gd name="T3" fmla="*/ 352 h 371"/>
                <a:gd name="T4" fmla="*/ 2 w 926"/>
                <a:gd name="T5" fmla="*/ 356 h 371"/>
                <a:gd name="T6" fmla="*/ 5 w 926"/>
                <a:gd name="T7" fmla="*/ 362 h 371"/>
                <a:gd name="T8" fmla="*/ 6 w 926"/>
                <a:gd name="T9" fmla="*/ 366 h 371"/>
                <a:gd name="T10" fmla="*/ 8 w 926"/>
                <a:gd name="T11" fmla="*/ 371 h 371"/>
                <a:gd name="T12" fmla="*/ 926 w 926"/>
                <a:gd name="T13" fmla="*/ 12 h 371"/>
                <a:gd name="T14" fmla="*/ 925 w 926"/>
                <a:gd name="T15" fmla="*/ 9 h 371"/>
                <a:gd name="T16" fmla="*/ 923 w 926"/>
                <a:gd name="T17" fmla="*/ 6 h 371"/>
                <a:gd name="T18" fmla="*/ 922 w 926"/>
                <a:gd name="T19" fmla="*/ 3 h 371"/>
                <a:gd name="T20" fmla="*/ 920 w 926"/>
                <a:gd name="T21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26" h="371">
                  <a:moveTo>
                    <a:pt x="920" y="0"/>
                  </a:moveTo>
                  <a:lnTo>
                    <a:pt x="0" y="352"/>
                  </a:lnTo>
                  <a:lnTo>
                    <a:pt x="2" y="356"/>
                  </a:lnTo>
                  <a:lnTo>
                    <a:pt x="5" y="362"/>
                  </a:lnTo>
                  <a:lnTo>
                    <a:pt x="6" y="366"/>
                  </a:lnTo>
                  <a:lnTo>
                    <a:pt x="8" y="371"/>
                  </a:lnTo>
                  <a:lnTo>
                    <a:pt x="926" y="12"/>
                  </a:lnTo>
                  <a:lnTo>
                    <a:pt x="925" y="9"/>
                  </a:lnTo>
                  <a:lnTo>
                    <a:pt x="923" y="6"/>
                  </a:lnTo>
                  <a:lnTo>
                    <a:pt x="922" y="3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5" name="Freeform 23"/>
            <p:cNvSpPr>
              <a:spLocks/>
            </p:cNvSpPr>
            <p:nvPr/>
          </p:nvSpPr>
          <p:spPr bwMode="auto">
            <a:xfrm>
              <a:off x="1853" y="1688"/>
              <a:ext cx="186" cy="77"/>
            </a:xfrm>
            <a:custGeom>
              <a:avLst/>
              <a:gdLst>
                <a:gd name="T0" fmla="*/ 924 w 932"/>
                <a:gd name="T1" fmla="*/ 0 h 384"/>
                <a:gd name="T2" fmla="*/ 0 w 932"/>
                <a:gd name="T3" fmla="*/ 365 h 384"/>
                <a:gd name="T4" fmla="*/ 2 w 932"/>
                <a:gd name="T5" fmla="*/ 370 h 384"/>
                <a:gd name="T6" fmla="*/ 4 w 932"/>
                <a:gd name="T7" fmla="*/ 375 h 384"/>
                <a:gd name="T8" fmla="*/ 6 w 932"/>
                <a:gd name="T9" fmla="*/ 379 h 384"/>
                <a:gd name="T10" fmla="*/ 8 w 932"/>
                <a:gd name="T11" fmla="*/ 384 h 384"/>
                <a:gd name="T12" fmla="*/ 932 w 932"/>
                <a:gd name="T13" fmla="*/ 11 h 384"/>
                <a:gd name="T14" fmla="*/ 929 w 932"/>
                <a:gd name="T15" fmla="*/ 9 h 384"/>
                <a:gd name="T16" fmla="*/ 928 w 932"/>
                <a:gd name="T17" fmla="*/ 6 h 384"/>
                <a:gd name="T18" fmla="*/ 926 w 932"/>
                <a:gd name="T19" fmla="*/ 3 h 384"/>
                <a:gd name="T20" fmla="*/ 924 w 932"/>
                <a:gd name="T21" fmla="*/ 0 h 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2" h="384">
                  <a:moveTo>
                    <a:pt x="924" y="0"/>
                  </a:moveTo>
                  <a:lnTo>
                    <a:pt x="0" y="365"/>
                  </a:lnTo>
                  <a:lnTo>
                    <a:pt x="2" y="370"/>
                  </a:lnTo>
                  <a:lnTo>
                    <a:pt x="4" y="375"/>
                  </a:lnTo>
                  <a:lnTo>
                    <a:pt x="6" y="379"/>
                  </a:lnTo>
                  <a:lnTo>
                    <a:pt x="8" y="384"/>
                  </a:lnTo>
                  <a:lnTo>
                    <a:pt x="932" y="11"/>
                  </a:lnTo>
                  <a:lnTo>
                    <a:pt x="929" y="9"/>
                  </a:lnTo>
                  <a:lnTo>
                    <a:pt x="928" y="6"/>
                  </a:lnTo>
                  <a:lnTo>
                    <a:pt x="926" y="3"/>
                  </a:lnTo>
                  <a:lnTo>
                    <a:pt x="9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6" name="Freeform 24"/>
            <p:cNvSpPr>
              <a:spLocks/>
            </p:cNvSpPr>
            <p:nvPr/>
          </p:nvSpPr>
          <p:spPr bwMode="auto">
            <a:xfrm>
              <a:off x="1858" y="1729"/>
              <a:ext cx="109" cy="48"/>
            </a:xfrm>
            <a:custGeom>
              <a:avLst/>
              <a:gdLst>
                <a:gd name="T0" fmla="*/ 538 w 547"/>
                <a:gd name="T1" fmla="*/ 0 h 240"/>
                <a:gd name="T2" fmla="*/ 0 w 547"/>
                <a:gd name="T3" fmla="*/ 221 h 240"/>
                <a:gd name="T4" fmla="*/ 2 w 547"/>
                <a:gd name="T5" fmla="*/ 225 h 240"/>
                <a:gd name="T6" fmla="*/ 4 w 547"/>
                <a:gd name="T7" fmla="*/ 230 h 240"/>
                <a:gd name="T8" fmla="*/ 6 w 547"/>
                <a:gd name="T9" fmla="*/ 234 h 240"/>
                <a:gd name="T10" fmla="*/ 8 w 547"/>
                <a:gd name="T11" fmla="*/ 240 h 240"/>
                <a:gd name="T12" fmla="*/ 547 w 547"/>
                <a:gd name="T13" fmla="*/ 15 h 240"/>
                <a:gd name="T14" fmla="*/ 544 w 547"/>
                <a:gd name="T15" fmla="*/ 9 h 240"/>
                <a:gd name="T16" fmla="*/ 541 w 547"/>
                <a:gd name="T17" fmla="*/ 5 h 240"/>
                <a:gd name="T18" fmla="*/ 539 w 547"/>
                <a:gd name="T19" fmla="*/ 2 h 240"/>
                <a:gd name="T20" fmla="*/ 538 w 547"/>
                <a:gd name="T21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7" h="240">
                  <a:moveTo>
                    <a:pt x="538" y="0"/>
                  </a:moveTo>
                  <a:lnTo>
                    <a:pt x="0" y="221"/>
                  </a:lnTo>
                  <a:lnTo>
                    <a:pt x="2" y="225"/>
                  </a:lnTo>
                  <a:lnTo>
                    <a:pt x="4" y="230"/>
                  </a:lnTo>
                  <a:lnTo>
                    <a:pt x="6" y="234"/>
                  </a:lnTo>
                  <a:lnTo>
                    <a:pt x="8" y="240"/>
                  </a:lnTo>
                  <a:lnTo>
                    <a:pt x="547" y="15"/>
                  </a:lnTo>
                  <a:lnTo>
                    <a:pt x="544" y="9"/>
                  </a:lnTo>
                  <a:lnTo>
                    <a:pt x="541" y="5"/>
                  </a:lnTo>
                  <a:lnTo>
                    <a:pt x="539" y="2"/>
                  </a:lnTo>
                  <a:lnTo>
                    <a:pt x="53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7" name="Freeform 25"/>
            <p:cNvSpPr>
              <a:spLocks/>
            </p:cNvSpPr>
            <p:nvPr/>
          </p:nvSpPr>
          <p:spPr bwMode="auto">
            <a:xfrm>
              <a:off x="1863" y="1740"/>
              <a:ext cx="111" cy="50"/>
            </a:xfrm>
            <a:custGeom>
              <a:avLst/>
              <a:gdLst>
                <a:gd name="T0" fmla="*/ 546 w 554"/>
                <a:gd name="T1" fmla="*/ 0 h 249"/>
                <a:gd name="T2" fmla="*/ 0 w 554"/>
                <a:gd name="T3" fmla="*/ 230 h 249"/>
                <a:gd name="T4" fmla="*/ 2 w 554"/>
                <a:gd name="T5" fmla="*/ 235 h 249"/>
                <a:gd name="T6" fmla="*/ 4 w 554"/>
                <a:gd name="T7" fmla="*/ 240 h 249"/>
                <a:gd name="T8" fmla="*/ 6 w 554"/>
                <a:gd name="T9" fmla="*/ 244 h 249"/>
                <a:gd name="T10" fmla="*/ 8 w 554"/>
                <a:gd name="T11" fmla="*/ 249 h 249"/>
                <a:gd name="T12" fmla="*/ 554 w 554"/>
                <a:gd name="T13" fmla="*/ 15 h 249"/>
                <a:gd name="T14" fmla="*/ 552 w 554"/>
                <a:gd name="T15" fmla="*/ 11 h 249"/>
                <a:gd name="T16" fmla="*/ 550 w 554"/>
                <a:gd name="T17" fmla="*/ 8 h 249"/>
                <a:gd name="T18" fmla="*/ 548 w 554"/>
                <a:gd name="T19" fmla="*/ 4 h 249"/>
                <a:gd name="T20" fmla="*/ 546 w 554"/>
                <a:gd name="T21" fmla="*/ 0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54" h="249">
                  <a:moveTo>
                    <a:pt x="546" y="0"/>
                  </a:moveTo>
                  <a:lnTo>
                    <a:pt x="0" y="230"/>
                  </a:lnTo>
                  <a:lnTo>
                    <a:pt x="2" y="235"/>
                  </a:lnTo>
                  <a:lnTo>
                    <a:pt x="4" y="240"/>
                  </a:lnTo>
                  <a:lnTo>
                    <a:pt x="6" y="244"/>
                  </a:lnTo>
                  <a:lnTo>
                    <a:pt x="8" y="249"/>
                  </a:lnTo>
                  <a:lnTo>
                    <a:pt x="554" y="15"/>
                  </a:lnTo>
                  <a:lnTo>
                    <a:pt x="552" y="11"/>
                  </a:lnTo>
                  <a:lnTo>
                    <a:pt x="550" y="8"/>
                  </a:lnTo>
                  <a:lnTo>
                    <a:pt x="548" y="4"/>
                  </a:lnTo>
                  <a:lnTo>
                    <a:pt x="54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8" name="Freeform 26"/>
            <p:cNvSpPr>
              <a:spLocks/>
            </p:cNvSpPr>
            <p:nvPr/>
          </p:nvSpPr>
          <p:spPr bwMode="auto">
            <a:xfrm>
              <a:off x="1869" y="1750"/>
              <a:ext cx="112" cy="52"/>
            </a:xfrm>
            <a:custGeom>
              <a:avLst/>
              <a:gdLst>
                <a:gd name="T0" fmla="*/ 551 w 560"/>
                <a:gd name="T1" fmla="*/ 0 h 257"/>
                <a:gd name="T2" fmla="*/ 0 w 560"/>
                <a:gd name="T3" fmla="*/ 239 h 257"/>
                <a:gd name="T4" fmla="*/ 2 w 560"/>
                <a:gd name="T5" fmla="*/ 243 h 257"/>
                <a:gd name="T6" fmla="*/ 4 w 560"/>
                <a:gd name="T7" fmla="*/ 248 h 257"/>
                <a:gd name="T8" fmla="*/ 6 w 560"/>
                <a:gd name="T9" fmla="*/ 252 h 257"/>
                <a:gd name="T10" fmla="*/ 8 w 560"/>
                <a:gd name="T11" fmla="*/ 257 h 257"/>
                <a:gd name="T12" fmla="*/ 560 w 560"/>
                <a:gd name="T13" fmla="*/ 13 h 257"/>
                <a:gd name="T14" fmla="*/ 558 w 560"/>
                <a:gd name="T15" fmla="*/ 10 h 257"/>
                <a:gd name="T16" fmla="*/ 556 w 560"/>
                <a:gd name="T17" fmla="*/ 6 h 257"/>
                <a:gd name="T18" fmla="*/ 553 w 560"/>
                <a:gd name="T19" fmla="*/ 3 h 257"/>
                <a:gd name="T20" fmla="*/ 551 w 560"/>
                <a:gd name="T21" fmla="*/ 0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0" h="257">
                  <a:moveTo>
                    <a:pt x="551" y="0"/>
                  </a:moveTo>
                  <a:lnTo>
                    <a:pt x="0" y="239"/>
                  </a:lnTo>
                  <a:lnTo>
                    <a:pt x="2" y="243"/>
                  </a:lnTo>
                  <a:lnTo>
                    <a:pt x="4" y="248"/>
                  </a:lnTo>
                  <a:lnTo>
                    <a:pt x="6" y="252"/>
                  </a:lnTo>
                  <a:lnTo>
                    <a:pt x="8" y="257"/>
                  </a:lnTo>
                  <a:lnTo>
                    <a:pt x="560" y="13"/>
                  </a:lnTo>
                  <a:lnTo>
                    <a:pt x="558" y="10"/>
                  </a:lnTo>
                  <a:lnTo>
                    <a:pt x="556" y="6"/>
                  </a:lnTo>
                  <a:lnTo>
                    <a:pt x="553" y="3"/>
                  </a:lnTo>
                  <a:lnTo>
                    <a:pt x="5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099" name="Freeform 27"/>
            <p:cNvSpPr>
              <a:spLocks/>
            </p:cNvSpPr>
            <p:nvPr/>
          </p:nvSpPr>
          <p:spPr bwMode="auto">
            <a:xfrm>
              <a:off x="1875" y="1760"/>
              <a:ext cx="113" cy="54"/>
            </a:xfrm>
            <a:custGeom>
              <a:avLst/>
              <a:gdLst>
                <a:gd name="T0" fmla="*/ 558 w 568"/>
                <a:gd name="T1" fmla="*/ 0 h 268"/>
                <a:gd name="T2" fmla="*/ 0 w 568"/>
                <a:gd name="T3" fmla="*/ 249 h 268"/>
                <a:gd name="T4" fmla="*/ 3 w 568"/>
                <a:gd name="T5" fmla="*/ 253 h 268"/>
                <a:gd name="T6" fmla="*/ 6 w 568"/>
                <a:gd name="T7" fmla="*/ 258 h 268"/>
                <a:gd name="T8" fmla="*/ 8 w 568"/>
                <a:gd name="T9" fmla="*/ 262 h 268"/>
                <a:gd name="T10" fmla="*/ 10 w 568"/>
                <a:gd name="T11" fmla="*/ 268 h 268"/>
                <a:gd name="T12" fmla="*/ 568 w 568"/>
                <a:gd name="T13" fmla="*/ 13 h 268"/>
                <a:gd name="T14" fmla="*/ 566 w 568"/>
                <a:gd name="T15" fmla="*/ 10 h 268"/>
                <a:gd name="T16" fmla="*/ 564 w 568"/>
                <a:gd name="T17" fmla="*/ 7 h 268"/>
                <a:gd name="T18" fmla="*/ 560 w 568"/>
                <a:gd name="T19" fmla="*/ 4 h 268"/>
                <a:gd name="T20" fmla="*/ 558 w 568"/>
                <a:gd name="T21" fmla="*/ 0 h 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68" h="268">
                  <a:moveTo>
                    <a:pt x="558" y="0"/>
                  </a:moveTo>
                  <a:lnTo>
                    <a:pt x="0" y="249"/>
                  </a:lnTo>
                  <a:lnTo>
                    <a:pt x="3" y="253"/>
                  </a:lnTo>
                  <a:lnTo>
                    <a:pt x="6" y="258"/>
                  </a:lnTo>
                  <a:lnTo>
                    <a:pt x="8" y="262"/>
                  </a:lnTo>
                  <a:lnTo>
                    <a:pt x="10" y="268"/>
                  </a:lnTo>
                  <a:lnTo>
                    <a:pt x="568" y="13"/>
                  </a:lnTo>
                  <a:lnTo>
                    <a:pt x="566" y="10"/>
                  </a:lnTo>
                  <a:lnTo>
                    <a:pt x="564" y="7"/>
                  </a:lnTo>
                  <a:lnTo>
                    <a:pt x="560" y="4"/>
                  </a:lnTo>
                  <a:lnTo>
                    <a:pt x="55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100" name="Freeform 28"/>
            <p:cNvSpPr>
              <a:spLocks/>
            </p:cNvSpPr>
            <p:nvPr/>
          </p:nvSpPr>
          <p:spPr bwMode="auto">
            <a:xfrm>
              <a:off x="1881" y="1770"/>
              <a:ext cx="114" cy="56"/>
            </a:xfrm>
            <a:custGeom>
              <a:avLst/>
              <a:gdLst>
                <a:gd name="T0" fmla="*/ 563 w 572"/>
                <a:gd name="T1" fmla="*/ 0 h 277"/>
                <a:gd name="T2" fmla="*/ 0 w 572"/>
                <a:gd name="T3" fmla="*/ 258 h 277"/>
                <a:gd name="T4" fmla="*/ 3 w 572"/>
                <a:gd name="T5" fmla="*/ 263 h 277"/>
                <a:gd name="T6" fmla="*/ 5 w 572"/>
                <a:gd name="T7" fmla="*/ 268 h 277"/>
                <a:gd name="T8" fmla="*/ 8 w 572"/>
                <a:gd name="T9" fmla="*/ 272 h 277"/>
                <a:gd name="T10" fmla="*/ 10 w 572"/>
                <a:gd name="T11" fmla="*/ 277 h 277"/>
                <a:gd name="T12" fmla="*/ 572 w 572"/>
                <a:gd name="T13" fmla="*/ 13 h 277"/>
                <a:gd name="T14" fmla="*/ 570 w 572"/>
                <a:gd name="T15" fmla="*/ 10 h 277"/>
                <a:gd name="T16" fmla="*/ 568 w 572"/>
                <a:gd name="T17" fmla="*/ 7 h 277"/>
                <a:gd name="T18" fmla="*/ 565 w 572"/>
                <a:gd name="T19" fmla="*/ 4 h 277"/>
                <a:gd name="T20" fmla="*/ 563 w 572"/>
                <a:gd name="T2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2" h="277">
                  <a:moveTo>
                    <a:pt x="563" y="0"/>
                  </a:moveTo>
                  <a:lnTo>
                    <a:pt x="0" y="258"/>
                  </a:lnTo>
                  <a:lnTo>
                    <a:pt x="3" y="263"/>
                  </a:lnTo>
                  <a:lnTo>
                    <a:pt x="5" y="268"/>
                  </a:lnTo>
                  <a:lnTo>
                    <a:pt x="8" y="272"/>
                  </a:lnTo>
                  <a:lnTo>
                    <a:pt x="10" y="277"/>
                  </a:lnTo>
                  <a:lnTo>
                    <a:pt x="572" y="13"/>
                  </a:lnTo>
                  <a:lnTo>
                    <a:pt x="570" y="10"/>
                  </a:lnTo>
                  <a:lnTo>
                    <a:pt x="568" y="7"/>
                  </a:lnTo>
                  <a:lnTo>
                    <a:pt x="565" y="4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101" name="Freeform 29"/>
            <p:cNvSpPr>
              <a:spLocks/>
            </p:cNvSpPr>
            <p:nvPr/>
          </p:nvSpPr>
          <p:spPr bwMode="auto">
            <a:xfrm>
              <a:off x="1968" y="1809"/>
              <a:ext cx="59" cy="32"/>
            </a:xfrm>
            <a:custGeom>
              <a:avLst/>
              <a:gdLst>
                <a:gd name="T0" fmla="*/ 0 w 294"/>
                <a:gd name="T1" fmla="*/ 141 h 158"/>
                <a:gd name="T2" fmla="*/ 3 w 294"/>
                <a:gd name="T3" fmla="*/ 145 h 158"/>
                <a:gd name="T4" fmla="*/ 6 w 294"/>
                <a:gd name="T5" fmla="*/ 149 h 158"/>
                <a:gd name="T6" fmla="*/ 10 w 294"/>
                <a:gd name="T7" fmla="*/ 153 h 158"/>
                <a:gd name="T8" fmla="*/ 12 w 294"/>
                <a:gd name="T9" fmla="*/ 158 h 158"/>
                <a:gd name="T10" fmla="*/ 294 w 294"/>
                <a:gd name="T11" fmla="*/ 11 h 158"/>
                <a:gd name="T12" fmla="*/ 291 w 294"/>
                <a:gd name="T13" fmla="*/ 8 h 158"/>
                <a:gd name="T14" fmla="*/ 289 w 294"/>
                <a:gd name="T15" fmla="*/ 5 h 158"/>
                <a:gd name="T16" fmla="*/ 286 w 294"/>
                <a:gd name="T17" fmla="*/ 3 h 158"/>
                <a:gd name="T18" fmla="*/ 283 w 294"/>
                <a:gd name="T19" fmla="*/ 0 h 158"/>
                <a:gd name="T20" fmla="*/ 0 w 294"/>
                <a:gd name="T21" fmla="*/ 141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94" h="158">
                  <a:moveTo>
                    <a:pt x="0" y="141"/>
                  </a:moveTo>
                  <a:lnTo>
                    <a:pt x="3" y="145"/>
                  </a:lnTo>
                  <a:lnTo>
                    <a:pt x="6" y="149"/>
                  </a:lnTo>
                  <a:lnTo>
                    <a:pt x="10" y="153"/>
                  </a:lnTo>
                  <a:lnTo>
                    <a:pt x="12" y="158"/>
                  </a:lnTo>
                  <a:lnTo>
                    <a:pt x="294" y="11"/>
                  </a:lnTo>
                  <a:lnTo>
                    <a:pt x="291" y="8"/>
                  </a:lnTo>
                  <a:lnTo>
                    <a:pt x="289" y="5"/>
                  </a:lnTo>
                  <a:lnTo>
                    <a:pt x="286" y="3"/>
                  </a:lnTo>
                  <a:lnTo>
                    <a:pt x="283" y="0"/>
                  </a:lnTo>
                  <a:lnTo>
                    <a:pt x="0" y="1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  <p:sp>
          <p:nvSpPr>
            <p:cNvPr id="1411102" name="Freeform 30"/>
            <p:cNvSpPr>
              <a:spLocks/>
            </p:cNvSpPr>
            <p:nvPr/>
          </p:nvSpPr>
          <p:spPr bwMode="auto">
            <a:xfrm>
              <a:off x="1951" y="1804"/>
              <a:ext cx="34" cy="27"/>
            </a:xfrm>
            <a:custGeom>
              <a:avLst/>
              <a:gdLst>
                <a:gd name="T0" fmla="*/ 148 w 170"/>
                <a:gd name="T1" fmla="*/ 7 h 132"/>
                <a:gd name="T2" fmla="*/ 146 w 170"/>
                <a:gd name="T3" fmla="*/ 19 h 132"/>
                <a:gd name="T4" fmla="*/ 138 w 170"/>
                <a:gd name="T5" fmla="*/ 20 h 132"/>
                <a:gd name="T6" fmla="*/ 133 w 170"/>
                <a:gd name="T7" fmla="*/ 16 h 132"/>
                <a:gd name="T8" fmla="*/ 130 w 170"/>
                <a:gd name="T9" fmla="*/ 11 h 132"/>
                <a:gd name="T10" fmla="*/ 129 w 170"/>
                <a:gd name="T11" fmla="*/ 12 h 132"/>
                <a:gd name="T12" fmla="*/ 129 w 170"/>
                <a:gd name="T13" fmla="*/ 12 h 132"/>
                <a:gd name="T14" fmla="*/ 120 w 170"/>
                <a:gd name="T15" fmla="*/ 13 h 132"/>
                <a:gd name="T16" fmla="*/ 110 w 170"/>
                <a:gd name="T17" fmla="*/ 15 h 132"/>
                <a:gd name="T18" fmla="*/ 111 w 170"/>
                <a:gd name="T19" fmla="*/ 16 h 132"/>
                <a:gd name="T20" fmla="*/ 108 w 170"/>
                <a:gd name="T21" fmla="*/ 17 h 132"/>
                <a:gd name="T22" fmla="*/ 99 w 170"/>
                <a:gd name="T23" fmla="*/ 27 h 132"/>
                <a:gd name="T24" fmla="*/ 93 w 170"/>
                <a:gd name="T25" fmla="*/ 37 h 132"/>
                <a:gd name="T26" fmla="*/ 88 w 170"/>
                <a:gd name="T27" fmla="*/ 29 h 132"/>
                <a:gd name="T28" fmla="*/ 86 w 170"/>
                <a:gd name="T29" fmla="*/ 30 h 132"/>
                <a:gd name="T30" fmla="*/ 86 w 170"/>
                <a:gd name="T31" fmla="*/ 30 h 132"/>
                <a:gd name="T32" fmla="*/ 81 w 170"/>
                <a:gd name="T33" fmla="*/ 31 h 132"/>
                <a:gd name="T34" fmla="*/ 67 w 170"/>
                <a:gd name="T35" fmla="*/ 33 h 132"/>
                <a:gd name="T36" fmla="*/ 68 w 170"/>
                <a:gd name="T37" fmla="*/ 35 h 132"/>
                <a:gd name="T38" fmla="*/ 66 w 170"/>
                <a:gd name="T39" fmla="*/ 36 h 132"/>
                <a:gd name="T40" fmla="*/ 61 w 170"/>
                <a:gd name="T41" fmla="*/ 46 h 132"/>
                <a:gd name="T42" fmla="*/ 55 w 170"/>
                <a:gd name="T43" fmla="*/ 69 h 132"/>
                <a:gd name="T44" fmla="*/ 54 w 170"/>
                <a:gd name="T45" fmla="*/ 69 h 132"/>
                <a:gd name="T46" fmla="*/ 48 w 170"/>
                <a:gd name="T47" fmla="*/ 54 h 132"/>
                <a:gd name="T48" fmla="*/ 31 w 170"/>
                <a:gd name="T49" fmla="*/ 41 h 132"/>
                <a:gd name="T50" fmla="*/ 11 w 170"/>
                <a:gd name="T51" fmla="*/ 48 h 132"/>
                <a:gd name="T52" fmla="*/ 0 w 170"/>
                <a:gd name="T53" fmla="*/ 62 h 132"/>
                <a:gd name="T54" fmla="*/ 13 w 170"/>
                <a:gd name="T55" fmla="*/ 76 h 132"/>
                <a:gd name="T56" fmla="*/ 32 w 170"/>
                <a:gd name="T57" fmla="*/ 79 h 132"/>
                <a:gd name="T58" fmla="*/ 32 w 170"/>
                <a:gd name="T59" fmla="*/ 86 h 132"/>
                <a:gd name="T60" fmla="*/ 41 w 170"/>
                <a:gd name="T61" fmla="*/ 87 h 132"/>
                <a:gd name="T62" fmla="*/ 51 w 170"/>
                <a:gd name="T63" fmla="*/ 97 h 132"/>
                <a:gd name="T64" fmla="*/ 51 w 170"/>
                <a:gd name="T65" fmla="*/ 132 h 132"/>
                <a:gd name="T66" fmla="*/ 66 w 170"/>
                <a:gd name="T67" fmla="*/ 127 h 132"/>
                <a:gd name="T68" fmla="*/ 71 w 170"/>
                <a:gd name="T69" fmla="*/ 124 h 132"/>
                <a:gd name="T70" fmla="*/ 72 w 170"/>
                <a:gd name="T71" fmla="*/ 124 h 132"/>
                <a:gd name="T72" fmla="*/ 73 w 170"/>
                <a:gd name="T73" fmla="*/ 124 h 132"/>
                <a:gd name="T74" fmla="*/ 78 w 170"/>
                <a:gd name="T75" fmla="*/ 85 h 132"/>
                <a:gd name="T76" fmla="*/ 77 w 170"/>
                <a:gd name="T77" fmla="*/ 65 h 132"/>
                <a:gd name="T78" fmla="*/ 80 w 170"/>
                <a:gd name="T79" fmla="*/ 64 h 132"/>
                <a:gd name="T80" fmla="*/ 84 w 170"/>
                <a:gd name="T81" fmla="*/ 83 h 132"/>
                <a:gd name="T82" fmla="*/ 83 w 170"/>
                <a:gd name="T83" fmla="*/ 86 h 132"/>
                <a:gd name="T84" fmla="*/ 84 w 170"/>
                <a:gd name="T85" fmla="*/ 91 h 132"/>
                <a:gd name="T86" fmla="*/ 84 w 170"/>
                <a:gd name="T87" fmla="*/ 93 h 132"/>
                <a:gd name="T88" fmla="*/ 84 w 170"/>
                <a:gd name="T89" fmla="*/ 94 h 132"/>
                <a:gd name="T90" fmla="*/ 85 w 170"/>
                <a:gd name="T91" fmla="*/ 93 h 132"/>
                <a:gd name="T92" fmla="*/ 97 w 170"/>
                <a:gd name="T93" fmla="*/ 91 h 132"/>
                <a:gd name="T94" fmla="*/ 106 w 170"/>
                <a:gd name="T95" fmla="*/ 85 h 132"/>
                <a:gd name="T96" fmla="*/ 105 w 170"/>
                <a:gd name="T97" fmla="*/ 79 h 132"/>
                <a:gd name="T98" fmla="*/ 113 w 170"/>
                <a:gd name="T99" fmla="*/ 39 h 132"/>
                <a:gd name="T100" fmla="*/ 121 w 170"/>
                <a:gd name="T101" fmla="*/ 27 h 132"/>
                <a:gd name="T102" fmla="*/ 124 w 170"/>
                <a:gd name="T103" fmla="*/ 27 h 132"/>
                <a:gd name="T104" fmla="*/ 124 w 170"/>
                <a:gd name="T105" fmla="*/ 27 h 132"/>
                <a:gd name="T106" fmla="*/ 124 w 170"/>
                <a:gd name="T107" fmla="*/ 27 h 132"/>
                <a:gd name="T108" fmla="*/ 128 w 170"/>
                <a:gd name="T109" fmla="*/ 27 h 132"/>
                <a:gd name="T110" fmla="*/ 131 w 170"/>
                <a:gd name="T111" fmla="*/ 29 h 132"/>
                <a:gd name="T112" fmla="*/ 134 w 170"/>
                <a:gd name="T113" fmla="*/ 38 h 132"/>
                <a:gd name="T114" fmla="*/ 149 w 170"/>
                <a:gd name="T115" fmla="*/ 34 h 132"/>
                <a:gd name="T116" fmla="*/ 154 w 170"/>
                <a:gd name="T117" fmla="*/ 33 h 132"/>
                <a:gd name="T118" fmla="*/ 156 w 170"/>
                <a:gd name="T119" fmla="*/ 32 h 132"/>
                <a:gd name="T120" fmla="*/ 160 w 170"/>
                <a:gd name="T121" fmla="*/ 31 h 132"/>
                <a:gd name="T122" fmla="*/ 168 w 170"/>
                <a:gd name="T123" fmla="*/ 8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0" h="132">
                  <a:moveTo>
                    <a:pt x="170" y="0"/>
                  </a:moveTo>
                  <a:lnTo>
                    <a:pt x="149" y="4"/>
                  </a:lnTo>
                  <a:lnTo>
                    <a:pt x="148" y="7"/>
                  </a:lnTo>
                  <a:lnTo>
                    <a:pt x="148" y="11"/>
                  </a:lnTo>
                  <a:lnTo>
                    <a:pt x="147" y="15"/>
                  </a:lnTo>
                  <a:lnTo>
                    <a:pt x="146" y="19"/>
                  </a:lnTo>
                  <a:lnTo>
                    <a:pt x="143" y="19"/>
                  </a:lnTo>
                  <a:lnTo>
                    <a:pt x="141" y="20"/>
                  </a:lnTo>
                  <a:lnTo>
                    <a:pt x="138" y="20"/>
                  </a:lnTo>
                  <a:lnTo>
                    <a:pt x="134" y="21"/>
                  </a:lnTo>
                  <a:lnTo>
                    <a:pt x="133" y="19"/>
                  </a:lnTo>
                  <a:lnTo>
                    <a:pt x="133" y="16"/>
                  </a:lnTo>
                  <a:lnTo>
                    <a:pt x="132" y="14"/>
                  </a:lnTo>
                  <a:lnTo>
                    <a:pt x="131" y="11"/>
                  </a:lnTo>
                  <a:lnTo>
                    <a:pt x="130" y="11"/>
                  </a:lnTo>
                  <a:lnTo>
                    <a:pt x="130" y="11"/>
                  </a:lnTo>
                  <a:lnTo>
                    <a:pt x="130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9" y="12"/>
                  </a:lnTo>
                  <a:lnTo>
                    <a:pt x="124" y="13"/>
                  </a:lnTo>
                  <a:lnTo>
                    <a:pt x="120" y="13"/>
                  </a:lnTo>
                  <a:lnTo>
                    <a:pt x="115" y="14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5"/>
                  </a:lnTo>
                  <a:lnTo>
                    <a:pt x="110" y="16"/>
                  </a:lnTo>
                  <a:lnTo>
                    <a:pt x="111" y="16"/>
                  </a:lnTo>
                  <a:lnTo>
                    <a:pt x="110" y="16"/>
                  </a:lnTo>
                  <a:lnTo>
                    <a:pt x="109" y="16"/>
                  </a:lnTo>
                  <a:lnTo>
                    <a:pt x="108" y="17"/>
                  </a:lnTo>
                  <a:lnTo>
                    <a:pt x="107" y="17"/>
                  </a:lnTo>
                  <a:lnTo>
                    <a:pt x="103" y="22"/>
                  </a:lnTo>
                  <a:lnTo>
                    <a:pt x="99" y="27"/>
                  </a:lnTo>
                  <a:lnTo>
                    <a:pt x="96" y="33"/>
                  </a:lnTo>
                  <a:lnTo>
                    <a:pt x="94" y="39"/>
                  </a:lnTo>
                  <a:lnTo>
                    <a:pt x="93" y="37"/>
                  </a:lnTo>
                  <a:lnTo>
                    <a:pt x="90" y="34"/>
                  </a:lnTo>
                  <a:lnTo>
                    <a:pt x="89" y="31"/>
                  </a:lnTo>
                  <a:lnTo>
                    <a:pt x="88" y="29"/>
                  </a:lnTo>
                  <a:lnTo>
                    <a:pt x="87" y="29"/>
                  </a:lnTo>
                  <a:lnTo>
                    <a:pt x="87" y="29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6" y="30"/>
                  </a:lnTo>
                  <a:lnTo>
                    <a:pt x="81" y="31"/>
                  </a:lnTo>
                  <a:lnTo>
                    <a:pt x="76" y="31"/>
                  </a:lnTo>
                  <a:lnTo>
                    <a:pt x="72" y="32"/>
                  </a:lnTo>
                  <a:lnTo>
                    <a:pt x="67" y="33"/>
                  </a:lnTo>
                  <a:lnTo>
                    <a:pt x="67" y="34"/>
                  </a:lnTo>
                  <a:lnTo>
                    <a:pt x="68" y="34"/>
                  </a:lnTo>
                  <a:lnTo>
                    <a:pt x="68" y="35"/>
                  </a:lnTo>
                  <a:lnTo>
                    <a:pt x="68" y="35"/>
                  </a:lnTo>
                  <a:lnTo>
                    <a:pt x="67" y="36"/>
                  </a:lnTo>
                  <a:lnTo>
                    <a:pt x="66" y="36"/>
                  </a:lnTo>
                  <a:lnTo>
                    <a:pt x="64" y="37"/>
                  </a:lnTo>
                  <a:lnTo>
                    <a:pt x="63" y="37"/>
                  </a:lnTo>
                  <a:lnTo>
                    <a:pt x="61" y="46"/>
                  </a:lnTo>
                  <a:lnTo>
                    <a:pt x="59" y="53"/>
                  </a:lnTo>
                  <a:lnTo>
                    <a:pt x="57" y="61"/>
                  </a:lnTo>
                  <a:lnTo>
                    <a:pt x="55" y="69"/>
                  </a:lnTo>
                  <a:lnTo>
                    <a:pt x="55" y="69"/>
                  </a:lnTo>
                  <a:lnTo>
                    <a:pt x="54" y="69"/>
                  </a:lnTo>
                  <a:lnTo>
                    <a:pt x="54" y="69"/>
                  </a:lnTo>
                  <a:lnTo>
                    <a:pt x="53" y="69"/>
                  </a:lnTo>
                  <a:lnTo>
                    <a:pt x="52" y="62"/>
                  </a:lnTo>
                  <a:lnTo>
                    <a:pt x="48" y="54"/>
                  </a:lnTo>
                  <a:lnTo>
                    <a:pt x="44" y="48"/>
                  </a:lnTo>
                  <a:lnTo>
                    <a:pt x="38" y="41"/>
                  </a:lnTo>
                  <a:lnTo>
                    <a:pt x="31" y="41"/>
                  </a:lnTo>
                  <a:lnTo>
                    <a:pt x="24" y="42"/>
                  </a:lnTo>
                  <a:lnTo>
                    <a:pt x="18" y="45"/>
                  </a:lnTo>
                  <a:lnTo>
                    <a:pt x="11" y="48"/>
                  </a:lnTo>
                  <a:lnTo>
                    <a:pt x="5" y="51"/>
                  </a:lnTo>
                  <a:lnTo>
                    <a:pt x="2" y="56"/>
                  </a:lnTo>
                  <a:lnTo>
                    <a:pt x="0" y="62"/>
                  </a:lnTo>
                  <a:lnTo>
                    <a:pt x="1" y="69"/>
                  </a:lnTo>
                  <a:lnTo>
                    <a:pt x="7" y="73"/>
                  </a:lnTo>
                  <a:lnTo>
                    <a:pt x="13" y="76"/>
                  </a:lnTo>
                  <a:lnTo>
                    <a:pt x="19" y="78"/>
                  </a:lnTo>
                  <a:lnTo>
                    <a:pt x="26" y="80"/>
                  </a:lnTo>
                  <a:lnTo>
                    <a:pt x="32" y="79"/>
                  </a:lnTo>
                  <a:lnTo>
                    <a:pt x="32" y="81"/>
                  </a:lnTo>
                  <a:lnTo>
                    <a:pt x="32" y="84"/>
                  </a:lnTo>
                  <a:lnTo>
                    <a:pt x="32" y="86"/>
                  </a:lnTo>
                  <a:lnTo>
                    <a:pt x="31" y="90"/>
                  </a:lnTo>
                  <a:lnTo>
                    <a:pt x="36" y="88"/>
                  </a:lnTo>
                  <a:lnTo>
                    <a:pt x="41" y="87"/>
                  </a:lnTo>
                  <a:lnTo>
                    <a:pt x="46" y="86"/>
                  </a:lnTo>
                  <a:lnTo>
                    <a:pt x="52" y="85"/>
                  </a:lnTo>
                  <a:lnTo>
                    <a:pt x="51" y="97"/>
                  </a:lnTo>
                  <a:lnTo>
                    <a:pt x="50" y="109"/>
                  </a:lnTo>
                  <a:lnTo>
                    <a:pt x="50" y="120"/>
                  </a:lnTo>
                  <a:lnTo>
                    <a:pt x="51" y="132"/>
                  </a:lnTo>
                  <a:lnTo>
                    <a:pt x="56" y="130"/>
                  </a:lnTo>
                  <a:lnTo>
                    <a:pt x="61" y="128"/>
                  </a:lnTo>
                  <a:lnTo>
                    <a:pt x="66" y="127"/>
                  </a:lnTo>
                  <a:lnTo>
                    <a:pt x="71" y="125"/>
                  </a:lnTo>
                  <a:lnTo>
                    <a:pt x="71" y="125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1" y="124"/>
                  </a:lnTo>
                  <a:lnTo>
                    <a:pt x="72" y="124"/>
                  </a:lnTo>
                  <a:lnTo>
                    <a:pt x="72" y="124"/>
                  </a:lnTo>
                  <a:lnTo>
                    <a:pt x="73" y="124"/>
                  </a:lnTo>
                  <a:lnTo>
                    <a:pt x="73" y="124"/>
                  </a:lnTo>
                  <a:lnTo>
                    <a:pt x="75" y="111"/>
                  </a:lnTo>
                  <a:lnTo>
                    <a:pt x="77" y="98"/>
                  </a:lnTo>
                  <a:lnTo>
                    <a:pt x="78" y="85"/>
                  </a:lnTo>
                  <a:lnTo>
                    <a:pt x="75" y="72"/>
                  </a:lnTo>
                  <a:lnTo>
                    <a:pt x="76" y="69"/>
                  </a:lnTo>
                  <a:lnTo>
                    <a:pt x="77" y="65"/>
                  </a:lnTo>
                  <a:lnTo>
                    <a:pt x="77" y="62"/>
                  </a:lnTo>
                  <a:lnTo>
                    <a:pt x="78" y="58"/>
                  </a:lnTo>
                  <a:lnTo>
                    <a:pt x="80" y="64"/>
                  </a:lnTo>
                  <a:lnTo>
                    <a:pt x="81" y="70"/>
                  </a:lnTo>
                  <a:lnTo>
                    <a:pt x="83" y="77"/>
                  </a:lnTo>
                  <a:lnTo>
                    <a:pt x="84" y="83"/>
                  </a:lnTo>
                  <a:lnTo>
                    <a:pt x="83" y="84"/>
                  </a:lnTo>
                  <a:lnTo>
                    <a:pt x="83" y="85"/>
                  </a:lnTo>
                  <a:lnTo>
                    <a:pt x="83" y="86"/>
                  </a:lnTo>
                  <a:lnTo>
                    <a:pt x="83" y="87"/>
                  </a:lnTo>
                  <a:lnTo>
                    <a:pt x="83" y="90"/>
                  </a:lnTo>
                  <a:lnTo>
                    <a:pt x="84" y="91"/>
                  </a:lnTo>
                  <a:lnTo>
                    <a:pt x="84" y="92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3"/>
                  </a:lnTo>
                  <a:lnTo>
                    <a:pt x="84" y="94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5" y="93"/>
                  </a:lnTo>
                  <a:lnTo>
                    <a:pt x="86" y="93"/>
                  </a:lnTo>
                  <a:lnTo>
                    <a:pt x="91" y="92"/>
                  </a:lnTo>
                  <a:lnTo>
                    <a:pt x="97" y="91"/>
                  </a:lnTo>
                  <a:lnTo>
                    <a:pt x="102" y="88"/>
                  </a:lnTo>
                  <a:lnTo>
                    <a:pt x="107" y="87"/>
                  </a:lnTo>
                  <a:lnTo>
                    <a:pt x="106" y="85"/>
                  </a:lnTo>
                  <a:lnTo>
                    <a:pt x="106" y="83"/>
                  </a:lnTo>
                  <a:lnTo>
                    <a:pt x="106" y="81"/>
                  </a:lnTo>
                  <a:lnTo>
                    <a:pt x="105" y="79"/>
                  </a:lnTo>
                  <a:lnTo>
                    <a:pt x="107" y="66"/>
                  </a:lnTo>
                  <a:lnTo>
                    <a:pt x="110" y="53"/>
                  </a:lnTo>
                  <a:lnTo>
                    <a:pt x="113" y="39"/>
                  </a:lnTo>
                  <a:lnTo>
                    <a:pt x="118" y="27"/>
                  </a:lnTo>
                  <a:lnTo>
                    <a:pt x="120" y="27"/>
                  </a:lnTo>
                  <a:lnTo>
                    <a:pt x="121" y="27"/>
                  </a:lnTo>
                  <a:lnTo>
                    <a:pt x="123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4" y="27"/>
                  </a:lnTo>
                  <a:lnTo>
                    <a:pt x="126" y="27"/>
                  </a:lnTo>
                  <a:lnTo>
                    <a:pt x="128" y="27"/>
                  </a:lnTo>
                  <a:lnTo>
                    <a:pt x="130" y="27"/>
                  </a:lnTo>
                  <a:lnTo>
                    <a:pt x="132" y="27"/>
                  </a:lnTo>
                  <a:lnTo>
                    <a:pt x="131" y="29"/>
                  </a:lnTo>
                  <a:lnTo>
                    <a:pt x="131" y="32"/>
                  </a:lnTo>
                  <a:lnTo>
                    <a:pt x="132" y="35"/>
                  </a:lnTo>
                  <a:lnTo>
                    <a:pt x="134" y="38"/>
                  </a:lnTo>
                  <a:lnTo>
                    <a:pt x="140" y="37"/>
                  </a:lnTo>
                  <a:lnTo>
                    <a:pt x="145" y="35"/>
                  </a:lnTo>
                  <a:lnTo>
                    <a:pt x="149" y="34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4" y="33"/>
                  </a:lnTo>
                  <a:lnTo>
                    <a:pt x="156" y="32"/>
                  </a:lnTo>
                  <a:lnTo>
                    <a:pt x="157" y="32"/>
                  </a:lnTo>
                  <a:lnTo>
                    <a:pt x="159" y="31"/>
                  </a:lnTo>
                  <a:lnTo>
                    <a:pt x="160" y="31"/>
                  </a:lnTo>
                  <a:lnTo>
                    <a:pt x="163" y="23"/>
                  </a:lnTo>
                  <a:lnTo>
                    <a:pt x="166" y="15"/>
                  </a:lnTo>
                  <a:lnTo>
                    <a:pt x="168" y="8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MY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8496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61682"/>
          </a:xfrm>
        </p:spPr>
        <p:txBody>
          <a:bodyPr/>
          <a:lstStyle/>
          <a:p>
            <a:r>
              <a:rPr lang="en-US" dirty="0"/>
              <a:t>Ex: Let’s discuss…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638800"/>
          </a:xfrm>
        </p:spPr>
        <p:txBody>
          <a:bodyPr/>
          <a:lstStyle/>
          <a:p>
            <a:r>
              <a:rPr lang="en-US" altLang="en-US" dirty="0"/>
              <a:t>Let’s discuss other example of </a:t>
            </a:r>
            <a:r>
              <a:rPr lang="fr-BE" altLang="en-US" dirty="0"/>
              <a:t>intra- and inter- </a:t>
            </a:r>
            <a:r>
              <a:rPr lang="fr-BE" altLang="en-US" dirty="0" err="1"/>
              <a:t>diagram</a:t>
            </a:r>
            <a:r>
              <a:rPr lang="fr-BE" altLang="en-US" dirty="0"/>
              <a:t> </a:t>
            </a:r>
            <a:r>
              <a:rPr lang="fr-BE" altLang="en-US" dirty="0" err="1"/>
              <a:t>checks</a:t>
            </a:r>
            <a:r>
              <a:rPr lang="fr-BE" altLang="en-US" dirty="0"/>
              <a:t> </a:t>
            </a:r>
            <a:r>
              <a:rPr lang="en-US" altLang="en-US" dirty="0"/>
              <a:t>…</a:t>
            </a:r>
          </a:p>
          <a:p>
            <a:r>
              <a:rPr lang="en-US" u="sng" dirty="0">
                <a:solidFill>
                  <a:srgbClr val="FF0000"/>
                </a:solidFill>
              </a:rPr>
              <a:t>Intra diagram checks: </a:t>
            </a:r>
          </a:p>
          <a:p>
            <a:r>
              <a:rPr lang="en-US" dirty="0"/>
              <a:t>DFD diagram – </a:t>
            </a:r>
          </a:p>
          <a:p>
            <a:endParaRPr lang="en-US" dirty="0"/>
          </a:p>
          <a:p>
            <a:r>
              <a:rPr lang="en-US" dirty="0"/>
              <a:t>Use case diagram – 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u="sng" dirty="0">
                <a:solidFill>
                  <a:srgbClr val="FF0000"/>
                </a:solidFill>
              </a:rPr>
              <a:t>Inter diagram checks: </a:t>
            </a:r>
          </a:p>
          <a:p>
            <a:r>
              <a:rPr lang="en-US" dirty="0"/>
              <a:t>DFD &amp; ERD – </a:t>
            </a:r>
          </a:p>
          <a:p>
            <a:endParaRPr lang="en-US" dirty="0"/>
          </a:p>
          <a:p>
            <a:r>
              <a:rPr lang="en-US" dirty="0"/>
              <a:t>Class diagram &amp; Sequence diagram – </a:t>
            </a:r>
          </a:p>
        </p:txBody>
      </p:sp>
      <p:pic>
        <p:nvPicPr>
          <p:cNvPr id="25602" name="Picture 2" descr="C:\Users\SAN\AppData\Local\Microsoft\Windows\Temporary Internet Files\Content.IE5\9I2ZGI9E\MC900434389[2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3048000"/>
            <a:ext cx="1206500" cy="136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6657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14294"/>
            <a:ext cx="78740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quality assurance: </a:t>
            </a:r>
            <a:r>
              <a:rPr kumimoji="0" lang="fr-BE" altLang="en-US" dirty="0"/>
              <a:t> </a:t>
            </a:r>
            <a:r>
              <a:rPr kumimoji="0" lang="en-US" altLang="en-US" dirty="0"/>
              <a:t>outline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idx="1"/>
          </p:nvPr>
        </p:nvSpPr>
        <p:spPr>
          <a:xfrm>
            <a:off x="561975" y="1273175"/>
            <a:ext cx="8197850" cy="50800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/>
              <a:t>Requirements inspections and reviews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The requirements inspection process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/>
              <a:t>Inspection guidelines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/>
              <a:t>Requirements </a:t>
            </a:r>
            <a:r>
              <a:rPr kumimoji="0" lang="en-US" altLang="en-US" dirty="0"/>
              <a:t>inspection checklists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0" lang="en-US" altLang="en-US" dirty="0"/>
              <a:t>Prototyping</a:t>
            </a:r>
            <a:r>
              <a:rPr kumimoji="0" lang="en-US" alt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Model Validation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en-US" dirty="0">
                <a:solidFill>
                  <a:srgbClr val="FF0000"/>
                </a:solidFill>
              </a:rPr>
              <a:t>Acceptance Tests </a:t>
            </a:r>
            <a:endParaRPr kumimoji="0" lang="en-US" altLang="en-US" dirty="0">
              <a:solidFill>
                <a:srgbClr val="FF0000"/>
              </a:solidFill>
            </a:endParaRPr>
          </a:p>
        </p:txBody>
      </p:sp>
      <p:pic>
        <p:nvPicPr>
          <p:cNvPr id="12472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513"/>
            <a:ext cx="819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-1" y="3962400"/>
            <a:ext cx="6136147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34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066482"/>
          </a:xfrm>
        </p:spPr>
        <p:txBody>
          <a:bodyPr/>
          <a:lstStyle/>
          <a:p>
            <a:r>
              <a:rPr lang="en-US" dirty="0"/>
              <a:t>Acceptance Test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219200"/>
            <a:ext cx="6629400" cy="4754563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Customers assess whether a system satisfies its predefined </a:t>
            </a:r>
            <a:r>
              <a:rPr lang="en-MY" sz="2400" i="1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</a:t>
            </a:r>
            <a:r>
              <a:rPr lang="en-MY" sz="2400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Acceptance criteria—and hence acceptance testing—should evaluate whether the </a:t>
            </a:r>
            <a:r>
              <a:rPr lang="en-MY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product satisfies its documented requirements</a:t>
            </a:r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sz="2400" b="0" dirty="0"/>
              <a:t>and whether it is fit for use in operating 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Having </a:t>
            </a:r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</a:t>
            </a:r>
            <a:r>
              <a:rPr lang="en-MY" sz="2400" b="0" dirty="0"/>
              <a:t> devise acceptance tests is a valuable contributor to effective requirements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The </a:t>
            </a:r>
            <a:r>
              <a:rPr lang="en-MY" sz="2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earlier</a:t>
            </a:r>
            <a:r>
              <a:rPr lang="en-MY" sz="2400" b="0" dirty="0"/>
              <a:t> that acceptance tests are written, the sooner they can help the team filter out defects in the requirements </a:t>
            </a:r>
            <a:endParaRPr lang="en-MY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39</a:t>
            </a:fld>
            <a:endParaRPr lang="en-MY"/>
          </a:p>
        </p:txBody>
      </p:sp>
      <p:pic>
        <p:nvPicPr>
          <p:cNvPr id="5" name="Picture 3" descr="C:\Users\SAN\AppData\Local\Microsoft\Windows\Temporary Internet Files\Content.IE5\K3CFTSB4\MC90024036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5" y="3733800"/>
            <a:ext cx="1828800" cy="308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300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200025"/>
            <a:ext cx="7699375" cy="762000"/>
          </a:xfrm>
        </p:spPr>
        <p:txBody>
          <a:bodyPr>
            <a:normAutofit fontScale="90000"/>
          </a:bodyPr>
          <a:lstStyle/>
          <a:p>
            <a:pPr>
              <a:lnSpc>
                <a:spcPct val="130000"/>
              </a:lnSpc>
            </a:pPr>
            <a:r>
              <a:rPr lang="fr-FR" altLang="en-US" dirty="0" err="1"/>
              <a:t>Quality</a:t>
            </a:r>
            <a:r>
              <a:rPr lang="fr-FR" altLang="en-US" dirty="0"/>
              <a:t> assurance at RE time</a:t>
            </a:r>
            <a:endParaRPr lang="en-US" altLang="en-US" dirty="0"/>
          </a:p>
        </p:txBody>
      </p:sp>
      <p:sp>
        <p:nvSpPr>
          <p:cNvPr id="1393671" name="Rectangle 7"/>
          <p:cNvSpPr>
            <a:spLocks noGrp="1" noChangeArrowheads="1"/>
          </p:cNvSpPr>
          <p:nvPr>
            <p:ph idx="1"/>
          </p:nvPr>
        </p:nvSpPr>
        <p:spPr>
          <a:xfrm>
            <a:off x="261938" y="1147763"/>
            <a:ext cx="8882062" cy="5211762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fr-FR" altLang="en-US" dirty="0" err="1"/>
              <a:t>Errors</a:t>
            </a:r>
            <a:r>
              <a:rPr lang="fr-FR" altLang="en-US" dirty="0"/>
              <a:t> &amp; </a:t>
            </a:r>
            <a:r>
              <a:rPr lang="fr-FR" altLang="en-US" dirty="0" err="1"/>
              <a:t>flaws</a:t>
            </a:r>
            <a:r>
              <a:rPr lang="fr-FR" altLang="en-US" dirty="0"/>
              <a:t> in </a:t>
            </a:r>
            <a:r>
              <a:rPr lang="fr-FR" altLang="en-US" dirty="0" err="1"/>
              <a:t>requirements</a:t>
            </a:r>
            <a:r>
              <a:rPr lang="fr-FR" altLang="en-US" dirty="0"/>
              <a:t> documents ...</a:t>
            </a:r>
          </a:p>
          <a:p>
            <a:pPr lvl="1"/>
            <a:r>
              <a:rPr lang="fr-FR" altLang="en-US" dirty="0">
                <a:solidFill>
                  <a:srgbClr val="00B050"/>
                </a:solidFill>
              </a:rPr>
              <a:t>the </a:t>
            </a:r>
            <a:r>
              <a:rPr lang="fr-FR" altLang="en-US" dirty="0" err="1">
                <a:solidFill>
                  <a:srgbClr val="00B050"/>
                </a:solidFill>
              </a:rPr>
              <a:t>most</a:t>
            </a:r>
            <a:r>
              <a:rPr lang="fr-FR" altLang="en-US" dirty="0">
                <a:solidFill>
                  <a:srgbClr val="00B050"/>
                </a:solidFill>
              </a:rPr>
              <a:t> </a:t>
            </a:r>
            <a:r>
              <a:rPr lang="fr-FR" altLang="en-US" dirty="0" err="1">
                <a:solidFill>
                  <a:srgbClr val="00B050"/>
                </a:solidFill>
              </a:rPr>
              <a:t>expensive</a:t>
            </a:r>
            <a:r>
              <a:rPr lang="fr-FR" altLang="en-US" dirty="0">
                <a:solidFill>
                  <a:srgbClr val="00B050"/>
                </a:solidFill>
              </a:rPr>
              <a:t>, </a:t>
            </a:r>
            <a:r>
              <a:rPr lang="fr-FR" altLang="en-US" dirty="0" err="1">
                <a:solidFill>
                  <a:srgbClr val="00B050"/>
                </a:solidFill>
              </a:rPr>
              <a:t>numerous</a:t>
            </a:r>
            <a:r>
              <a:rPr lang="fr-FR" altLang="en-US" dirty="0">
                <a:solidFill>
                  <a:srgbClr val="00B050"/>
                </a:solidFill>
              </a:rPr>
              <a:t>, persistent, </a:t>
            </a:r>
            <a:r>
              <a:rPr lang="fr-FR" altLang="en-US" dirty="0" err="1">
                <a:solidFill>
                  <a:srgbClr val="00B050"/>
                </a:solidFill>
              </a:rPr>
              <a:t>dangerous</a:t>
            </a:r>
            <a:endParaRPr lang="fr-FR" altLang="en-US" dirty="0">
              <a:solidFill>
                <a:srgbClr val="00B050"/>
              </a:solidFill>
            </a:endParaRPr>
          </a:p>
          <a:p>
            <a:pPr lvl="1"/>
            <a:r>
              <a:rPr lang="fr-FR" altLang="en-US" dirty="0" err="1">
                <a:solidFill>
                  <a:srgbClr val="00B050"/>
                </a:solidFill>
              </a:rPr>
              <a:t>different</a:t>
            </a:r>
            <a:r>
              <a:rPr lang="fr-FR" altLang="en-US" dirty="0">
                <a:solidFill>
                  <a:srgbClr val="00B050"/>
                </a:solidFill>
              </a:rPr>
              <a:t> types:  omission, contradiction, </a:t>
            </a:r>
            <a:r>
              <a:rPr lang="fr-FR" altLang="en-US" dirty="0" err="1">
                <a:solidFill>
                  <a:srgbClr val="00B050"/>
                </a:solidFill>
              </a:rPr>
              <a:t>inadequacy</a:t>
            </a:r>
            <a:r>
              <a:rPr lang="fr-FR" altLang="en-US" dirty="0">
                <a:solidFill>
                  <a:srgbClr val="00B050"/>
                </a:solidFill>
              </a:rPr>
              <a:t>, </a:t>
            </a:r>
            <a:r>
              <a:rPr lang="fr-FR" altLang="en-US" dirty="0" err="1">
                <a:solidFill>
                  <a:srgbClr val="00B050"/>
                </a:solidFill>
              </a:rPr>
              <a:t>ambiguity</a:t>
            </a:r>
            <a:r>
              <a:rPr lang="fr-FR" altLang="en-US" dirty="0">
                <a:solidFill>
                  <a:srgbClr val="00B050"/>
                </a:solidFill>
              </a:rPr>
              <a:t>, </a:t>
            </a:r>
            <a:r>
              <a:rPr lang="fr-FR" altLang="en-US" dirty="0" err="1">
                <a:solidFill>
                  <a:srgbClr val="00B050"/>
                </a:solidFill>
              </a:rPr>
              <a:t>unmeasurability</a:t>
            </a:r>
            <a:r>
              <a:rPr lang="fr-FR" altLang="en-US" dirty="0">
                <a:solidFill>
                  <a:srgbClr val="00B050"/>
                </a:solidFill>
              </a:rPr>
              <a:t>, noise, </a:t>
            </a:r>
            <a:r>
              <a:rPr lang="fr-FR" altLang="en-US" dirty="0" err="1">
                <a:solidFill>
                  <a:srgbClr val="00B050"/>
                </a:solidFill>
              </a:rPr>
              <a:t>overspecification</a:t>
            </a:r>
            <a:r>
              <a:rPr lang="fr-FR" altLang="en-US" dirty="0">
                <a:solidFill>
                  <a:srgbClr val="00B050"/>
                </a:solidFill>
              </a:rPr>
              <a:t>, </a:t>
            </a:r>
            <a:r>
              <a:rPr lang="fr-FR" altLang="en-US" dirty="0" err="1">
                <a:solidFill>
                  <a:srgbClr val="00B050"/>
                </a:solidFill>
              </a:rPr>
              <a:t>poor</a:t>
            </a:r>
            <a:r>
              <a:rPr lang="fr-FR" altLang="en-US" dirty="0">
                <a:solidFill>
                  <a:srgbClr val="00B050"/>
                </a:solidFill>
              </a:rPr>
              <a:t> </a:t>
            </a:r>
            <a:r>
              <a:rPr lang="fr-FR" altLang="en-US" dirty="0" err="1">
                <a:solidFill>
                  <a:srgbClr val="00B050"/>
                </a:solidFill>
              </a:rPr>
              <a:t>structuring</a:t>
            </a:r>
            <a:r>
              <a:rPr lang="fr-FR" altLang="en-US" dirty="0">
                <a:solidFill>
                  <a:srgbClr val="00B050"/>
                </a:solidFill>
              </a:rPr>
              <a:t>, </a:t>
            </a:r>
            <a:r>
              <a:rPr lang="fr-FR" altLang="en-US" dirty="0" err="1">
                <a:solidFill>
                  <a:srgbClr val="00B050"/>
                </a:solidFill>
              </a:rPr>
              <a:t>opacity</a:t>
            </a:r>
            <a:endParaRPr lang="fr-FR" altLang="en-US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endParaRPr lang="fr-FR" altLang="en-US" dirty="0"/>
          </a:p>
          <a:p>
            <a:pPr>
              <a:lnSpc>
                <a:spcPct val="140000"/>
              </a:lnSpc>
            </a:pPr>
            <a:r>
              <a:rPr lang="fr-FR" altLang="en-US" dirty="0">
                <a:solidFill>
                  <a:srgbClr val="CC00FF"/>
                </a:solidFill>
              </a:rPr>
              <a:t>QA </a:t>
            </a:r>
            <a:r>
              <a:rPr lang="fr-FR" altLang="en-US" dirty="0" err="1">
                <a:solidFill>
                  <a:srgbClr val="CC00FF"/>
                </a:solidFill>
              </a:rPr>
              <a:t>task</a:t>
            </a:r>
            <a:r>
              <a:rPr lang="fr-FR" altLang="en-US" dirty="0">
                <a:solidFill>
                  <a:srgbClr val="CC00FF"/>
                </a:solidFill>
              </a:rPr>
              <a:t> 1</a:t>
            </a:r>
            <a:r>
              <a:rPr lang="fr-FR" altLang="en-US" dirty="0"/>
              <a:t>:  </a:t>
            </a:r>
            <a:r>
              <a:rPr lang="fr-F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find</a:t>
            </a:r>
            <a:r>
              <a:rPr lang="fr-FR" altLang="en-US" dirty="0"/>
              <a:t> as </a:t>
            </a:r>
            <a:r>
              <a:rPr lang="fr-FR" altLang="en-US" dirty="0" err="1"/>
              <a:t>many</a:t>
            </a:r>
            <a:r>
              <a:rPr lang="fr-FR" altLang="en-US" dirty="0"/>
              <a:t> of </a:t>
            </a:r>
            <a:r>
              <a:rPr lang="fr-FR" altLang="en-US" dirty="0" err="1"/>
              <a:t>these</a:t>
            </a:r>
            <a:r>
              <a:rPr lang="fr-FR" altLang="en-US" dirty="0"/>
              <a:t> as possible in the RD by ...</a:t>
            </a:r>
          </a:p>
          <a:p>
            <a:pPr lvl="1"/>
            <a:r>
              <a:rPr lang="fr-FR" alt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validation</a:t>
            </a:r>
            <a:r>
              <a:rPr lang="fr-FR" altLang="en-US" dirty="0"/>
              <a:t>:  </a:t>
            </a:r>
            <a:r>
              <a:rPr lang="fr-FR" altLang="en-US" dirty="0" err="1"/>
              <a:t>adequacy</a:t>
            </a:r>
            <a:r>
              <a:rPr lang="fr-FR" altLang="en-US" dirty="0"/>
              <a:t> of RD items </a:t>
            </a:r>
            <a:r>
              <a:rPr lang="fr-FR" altLang="en-US" dirty="0" err="1"/>
              <a:t>wrt</a:t>
            </a:r>
            <a:r>
              <a:rPr lang="fr-FR" altLang="en-US" dirty="0"/>
              <a:t> </a:t>
            </a:r>
            <a:r>
              <a:rPr lang="fr-FR" altLang="en-US" i="1" dirty="0"/>
              <a:t>real</a:t>
            </a:r>
            <a:r>
              <a:rPr lang="fr-FR" altLang="en-US" dirty="0"/>
              <a:t> </a:t>
            </a:r>
            <a:r>
              <a:rPr lang="fr-FR" altLang="en-US" dirty="0" err="1"/>
              <a:t>needs</a:t>
            </a:r>
            <a:r>
              <a:rPr lang="fr-FR" altLang="en-US" dirty="0"/>
              <a:t> ?</a:t>
            </a:r>
          </a:p>
          <a:p>
            <a:pPr lvl="1"/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verification</a:t>
            </a:r>
            <a:r>
              <a:rPr lang="fr-FR" altLang="en-US" dirty="0"/>
              <a:t>:  </a:t>
            </a:r>
            <a:r>
              <a:rPr lang="fr-FR" altLang="en-US" dirty="0" err="1"/>
              <a:t>completeness</a:t>
            </a:r>
            <a:r>
              <a:rPr lang="fr-FR" altLang="en-US" dirty="0"/>
              <a:t>, </a:t>
            </a:r>
            <a:r>
              <a:rPr lang="fr-FR" altLang="en-US" dirty="0" err="1"/>
              <a:t>consistency</a:t>
            </a:r>
            <a:r>
              <a:rPr lang="fr-FR" altLang="en-US" dirty="0"/>
              <a:t> of RD items ?</a:t>
            </a: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checks</a:t>
            </a:r>
            <a:r>
              <a:rPr lang="fr-FR" altLang="en-US" dirty="0"/>
              <a:t> for </a:t>
            </a:r>
            <a:r>
              <a:rPr lang="fr-FR" altLang="en-US" dirty="0" err="1"/>
              <a:t>other</a:t>
            </a:r>
            <a:r>
              <a:rPr lang="fr-FR" altLang="en-US" dirty="0"/>
              <a:t> </a:t>
            </a:r>
            <a:r>
              <a:rPr lang="fr-FR" altLang="en-US" dirty="0" err="1"/>
              <a:t>target</a:t>
            </a:r>
            <a:r>
              <a:rPr lang="fr-FR" altLang="en-US" dirty="0"/>
              <a:t> </a:t>
            </a:r>
            <a:r>
              <a:rPr lang="fr-FR" altLang="en-US" dirty="0" err="1"/>
              <a:t>qualities</a:t>
            </a:r>
            <a:endParaRPr lang="fr-FR" altLang="en-US" dirty="0"/>
          </a:p>
          <a:p>
            <a:pPr lvl="2">
              <a:lnSpc>
                <a:spcPct val="70000"/>
              </a:lnSpc>
              <a:spcBef>
                <a:spcPct val="50000"/>
              </a:spcBef>
              <a:buFontTx/>
              <a:buChar char="•"/>
            </a:pPr>
            <a:r>
              <a:rPr lang="fr-FR" altLang="en-US" dirty="0"/>
              <a:t>non-</a:t>
            </a:r>
            <a:r>
              <a:rPr lang="fr-FR" altLang="en-US" dirty="0" err="1"/>
              <a:t>ambiguity</a:t>
            </a:r>
            <a:r>
              <a:rPr lang="fr-FR" altLang="en-US" dirty="0"/>
              <a:t>, </a:t>
            </a:r>
            <a:r>
              <a:rPr lang="fr-FR" altLang="en-US" dirty="0" err="1"/>
              <a:t>measurability</a:t>
            </a:r>
            <a:r>
              <a:rPr lang="fr-FR" altLang="en-US" dirty="0"/>
              <a:t>, </a:t>
            </a:r>
            <a:r>
              <a:rPr lang="fr-FR" altLang="en-US" dirty="0" err="1"/>
              <a:t>feasibility</a:t>
            </a:r>
            <a:r>
              <a:rPr lang="fr-FR" altLang="en-US" dirty="0"/>
              <a:t>, good structure, ...?</a:t>
            </a:r>
          </a:p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fr-FR" altLang="en-US" dirty="0">
                <a:solidFill>
                  <a:srgbClr val="CC00FF"/>
                </a:solidFill>
              </a:rPr>
              <a:t>QA </a:t>
            </a:r>
            <a:r>
              <a:rPr lang="fr-FR" altLang="en-US" dirty="0" err="1">
                <a:solidFill>
                  <a:srgbClr val="CC00FF"/>
                </a:solidFill>
              </a:rPr>
              <a:t>task</a:t>
            </a:r>
            <a:r>
              <a:rPr lang="fr-FR" altLang="en-US" dirty="0">
                <a:solidFill>
                  <a:srgbClr val="CC00FF"/>
                </a:solidFill>
              </a:rPr>
              <a:t> 2</a:t>
            </a:r>
            <a:r>
              <a:rPr lang="fr-FR" altLang="en-US" dirty="0"/>
              <a:t>:  </a:t>
            </a:r>
            <a:r>
              <a:rPr lang="fr-FR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report</a:t>
            </a:r>
            <a:r>
              <a:rPr lang="fr-FR" altLang="en-US" dirty="0"/>
              <a:t> </a:t>
            </a:r>
            <a:r>
              <a:rPr lang="fr-FR" altLang="en-US" dirty="0" err="1"/>
              <a:t>defects</a:t>
            </a:r>
            <a:r>
              <a:rPr lang="fr-FR" altLang="en-US" dirty="0"/>
              <a:t>, </a:t>
            </a:r>
            <a:r>
              <a:rPr lang="fr-F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analyze</a:t>
            </a:r>
            <a:r>
              <a:rPr lang="fr-FR" altLang="en-US" dirty="0"/>
              <a:t> </a:t>
            </a:r>
            <a:r>
              <a:rPr lang="fr-FR" altLang="en-US" dirty="0" err="1"/>
              <a:t>their</a:t>
            </a:r>
            <a:r>
              <a:rPr lang="fr-FR" altLang="en-US" dirty="0"/>
              <a:t> causes, </a:t>
            </a:r>
            <a:r>
              <a:rPr lang="fr-FR" alt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fix</a:t>
            </a:r>
            <a:r>
              <a:rPr lang="fr-FR" altLang="en-US" dirty="0"/>
              <a:t> </a:t>
            </a:r>
            <a:r>
              <a:rPr lang="fr-FR" altLang="en-US" dirty="0" err="1"/>
              <a:t>them</a:t>
            </a:r>
            <a:endParaRPr lang="fr-FR" altLang="en-US" dirty="0"/>
          </a:p>
        </p:txBody>
      </p:sp>
      <p:pic>
        <p:nvPicPr>
          <p:cNvPr id="1393672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2400"/>
            <a:ext cx="88106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3674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1219200"/>
            <a:ext cx="1231900" cy="79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65453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9144000" cy="1066800"/>
          </a:xfrm>
        </p:spPr>
        <p:txBody>
          <a:bodyPr>
            <a:normAutofit/>
          </a:bodyPr>
          <a:lstStyle/>
          <a:p>
            <a:r>
              <a:rPr lang="en-US" dirty="0"/>
              <a:t>Defining acceptance criteria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0" y="1394618"/>
            <a:ext cx="5777345" cy="437356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Creators of acceptance tests should consider the most </a:t>
            </a:r>
            <a:r>
              <a:rPr lang="en-MY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commonly performed</a:t>
            </a:r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MY" sz="2400" b="0" dirty="0"/>
              <a:t>and </a:t>
            </a:r>
            <a:r>
              <a:rPr lang="en-MY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most important usage scenarios </a:t>
            </a:r>
            <a:r>
              <a:rPr lang="en-MY" sz="2400" b="0" dirty="0"/>
              <a:t>when deciding how to evaluate the software’s acceptability.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Focus on testing the </a:t>
            </a:r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normal flows </a:t>
            </a:r>
            <a:r>
              <a:rPr lang="en-MY" sz="2400" b="0" dirty="0"/>
              <a:t>of the use cases and their corresponding </a:t>
            </a:r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exceptions</a:t>
            </a:r>
            <a:r>
              <a:rPr lang="en-MY" sz="2400" b="0" dirty="0"/>
              <a:t>, devoting less attention to the less frequently used alternative flows.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40</a:t>
            </a:fld>
            <a:endParaRPr lang="en-MY"/>
          </a:p>
        </p:txBody>
      </p:sp>
      <p:pic>
        <p:nvPicPr>
          <p:cNvPr id="5" name="Picture 3" descr="C:\Users\SAN\AppData\Local\Microsoft\Windows\Temporary Internet Files\Content.IE5\K3CFTSB4\MC90024036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81400"/>
            <a:ext cx="1828800" cy="310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8943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36" y="0"/>
            <a:ext cx="9067800" cy="838200"/>
          </a:xfrm>
        </p:spPr>
        <p:txBody>
          <a:bodyPr>
            <a:normAutofit/>
          </a:bodyPr>
          <a:lstStyle/>
          <a:p>
            <a:r>
              <a:rPr lang="en-US" dirty="0"/>
              <a:t>Defining acceptance criteria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077200" cy="5059363"/>
          </a:xfrm>
        </p:spPr>
        <p:txBody>
          <a:bodyPr>
            <a:normAutofit/>
          </a:bodyPr>
          <a:lstStyle/>
          <a:p>
            <a:r>
              <a:rPr lang="en-MY" sz="24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Acceptance criteria </a:t>
            </a:r>
            <a:r>
              <a:rPr lang="en-MY" sz="2400" b="0" dirty="0"/>
              <a:t>could also </a:t>
            </a:r>
            <a:r>
              <a:rPr lang="en-MY" sz="2400" dirty="0">
                <a:solidFill>
                  <a:srgbClr val="00B050"/>
                </a:solidFill>
              </a:rPr>
              <a:t>encompass dimensions </a:t>
            </a:r>
            <a:r>
              <a:rPr lang="en-MY" sz="2400" b="0" dirty="0"/>
              <a:t>such as the following: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Specific high-priority functionality that must be present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Essential </a:t>
            </a:r>
            <a:r>
              <a:rPr lang="en-MY" sz="2400" b="0" dirty="0" err="1"/>
              <a:t>nonfunctional</a:t>
            </a:r>
            <a:r>
              <a:rPr lang="en-MY" sz="2400" b="0" dirty="0"/>
              <a:t> criteria or quality metrics that must be satisfied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Remaining open issues and defects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Specific legal, regulatory, or contractual conditions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b="0" dirty="0"/>
              <a:t>Supporting transition, infrastructure , or other project (not product) requirements </a:t>
            </a:r>
          </a:p>
          <a:p>
            <a:endParaRPr lang="en-MY" b="0" dirty="0"/>
          </a:p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41</a:t>
            </a:fld>
            <a:endParaRPr lang="en-MY"/>
          </a:p>
        </p:txBody>
      </p:sp>
      <p:pic>
        <p:nvPicPr>
          <p:cNvPr id="5" name="Picture 4" descr="C:\Users\SAN\AppData\Local\Microsoft\Windows\Temporary Internet Files\Content.IE5\K7Q9Q4OW\MC90036126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979352"/>
            <a:ext cx="1905000" cy="1685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06823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696200" cy="990282"/>
          </a:xfrm>
        </p:spPr>
        <p:txBody>
          <a:bodyPr>
            <a:normAutofit/>
          </a:bodyPr>
          <a:lstStyle/>
          <a:p>
            <a:r>
              <a:rPr lang="en-US" dirty="0"/>
              <a:t>Acceptance criteria 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6705600" cy="4830763"/>
          </a:xfrm>
        </p:spPr>
        <p:txBody>
          <a:bodyPr>
            <a:normAutofit/>
          </a:bodyPr>
          <a:lstStyle/>
          <a:p>
            <a:r>
              <a:rPr lang="en-US" altLang="en-US" sz="4400" dirty="0">
                <a:solidFill>
                  <a:schemeClr val="tx2"/>
                </a:solidFill>
                <a:latin typeface="Wingdings" pitchFamily="2" charset="2"/>
              </a:rPr>
              <a:t>J</a:t>
            </a:r>
            <a:r>
              <a:rPr lang="en-US" altLang="en-US" sz="4400" dirty="0"/>
              <a:t> </a:t>
            </a:r>
            <a:r>
              <a:rPr lang="en-US" altLang="en-US" dirty="0"/>
              <a:t> </a:t>
            </a:r>
            <a:r>
              <a:rPr lang="en-MY" b="0" dirty="0"/>
              <a:t>The value in writing acceptance</a:t>
            </a:r>
            <a:r>
              <a:rPr lang="en-MY" dirty="0"/>
              <a:t> </a:t>
            </a:r>
            <a:r>
              <a:rPr lang="en-MY" b="0" dirty="0"/>
              <a:t>tests is it </a:t>
            </a:r>
            <a:r>
              <a:rPr lang="en-MY" b="0" i="1" dirty="0">
                <a:solidFill>
                  <a:srgbClr val="FF0000"/>
                </a:solidFill>
              </a:rPr>
              <a:t>guides users </a:t>
            </a:r>
            <a:r>
              <a:rPr lang="en-MY" b="0" dirty="0"/>
              <a:t>to  think about how the system will behave following implementation. </a:t>
            </a:r>
          </a:p>
          <a:p>
            <a:endParaRPr lang="en-MY" b="0" dirty="0"/>
          </a:p>
          <a:p>
            <a:r>
              <a:rPr lang="en-US" altLang="en-US" sz="4400" dirty="0">
                <a:solidFill>
                  <a:schemeClr val="tx2"/>
                </a:solidFill>
                <a:latin typeface="Wingdings" pitchFamily="2" charset="2"/>
              </a:rPr>
              <a:t>L</a:t>
            </a:r>
            <a:r>
              <a:rPr lang="en-US" altLang="en-US" sz="3800" dirty="0"/>
              <a:t> </a:t>
            </a:r>
            <a:r>
              <a:rPr lang="en-MY" b="0" dirty="0"/>
              <a:t>The problem with </a:t>
            </a:r>
            <a:r>
              <a:rPr lang="en-MY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</a:t>
            </a:r>
            <a:r>
              <a:rPr lang="en-MY" b="0" dirty="0"/>
              <a:t> </a:t>
            </a:r>
            <a:r>
              <a:rPr lang="en-MY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 </a:t>
            </a:r>
            <a:r>
              <a:rPr lang="en-MY" b="0" dirty="0"/>
              <a:t>acceptance tests is that the requirements exist only in people’s minds. By not documenting and comparing alternate views of requirements—user requirements, functional requirements, analysis models, and tests—you can </a:t>
            </a:r>
            <a:r>
              <a:rPr lang="en-MY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miss</a:t>
            </a:r>
            <a:r>
              <a:rPr lang="en-MY" b="0" dirty="0"/>
              <a:t> an opportunity to identify errors, inconsistencies, and gaps.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42</a:t>
            </a:fld>
            <a:endParaRPr lang="en-MY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828717"/>
              </p:ext>
            </p:extLst>
          </p:nvPr>
        </p:nvGraphicFramePr>
        <p:xfrm flipH="1">
          <a:off x="7239000" y="4495800"/>
          <a:ext cx="1220912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Clip" r:id="rId3" imgW="2149475" imgH="5813425" progId="MS_ClipArt_Gallery.2">
                  <p:embed/>
                </p:oleObj>
              </mc:Choice>
              <mc:Fallback>
                <p:oleObj name="Clip" r:id="rId3" imgW="2149475" imgH="5813425" progId="MS_ClipArt_Gallery.2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 flipH="1">
                        <a:off x="7239000" y="4495800"/>
                        <a:ext cx="1220912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5419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j007877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24200" y="1905000"/>
            <a:ext cx="2520178" cy="1524000"/>
          </a:xfrm>
          <a:prstGeom prst="rect">
            <a:avLst/>
          </a:prstGeom>
          <a:noFill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43</a:t>
            </a:fld>
            <a:endParaRPr lang="en-MY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77695A-3B3C-4BFE-9C00-9D596E50C7D7}"/>
              </a:ext>
            </a:extLst>
          </p:cNvPr>
          <p:cNvSpPr txBox="1">
            <a:spLocks/>
          </p:cNvSpPr>
          <p:nvPr/>
        </p:nvSpPr>
        <p:spPr>
          <a:xfrm>
            <a:off x="2133600" y="3296571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 cap="all" spc="-6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ANY QUESTION…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183927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3650" y="200025"/>
            <a:ext cx="7804150" cy="76200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fr-FR" altLang="en-US" sz="2800" dirty="0" err="1"/>
              <a:t>Quality</a:t>
            </a:r>
            <a:r>
              <a:rPr lang="fr-FR" altLang="en-US" sz="2800" dirty="0"/>
              <a:t> assurance at RE time  (2)</a:t>
            </a:r>
            <a:endParaRPr lang="en-US" altLang="en-US" sz="2800" dirty="0"/>
          </a:p>
        </p:txBody>
      </p:sp>
      <p:sp>
        <p:nvSpPr>
          <p:cNvPr id="1399811" name="Rectangle 3"/>
          <p:cNvSpPr>
            <a:spLocks noGrp="1" noChangeArrowheads="1"/>
          </p:cNvSpPr>
          <p:nvPr>
            <p:ph idx="1"/>
          </p:nvPr>
        </p:nvSpPr>
        <p:spPr>
          <a:xfrm>
            <a:off x="261938" y="1222375"/>
            <a:ext cx="8550275" cy="4862513"/>
          </a:xfrm>
          <a:noFill/>
          <a:ln/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fr-FR" altLang="en-US" dirty="0" err="1"/>
              <a:t>Various</a:t>
            </a:r>
            <a:r>
              <a:rPr lang="fr-FR" altLang="en-US" dirty="0"/>
              <a:t> </a:t>
            </a:r>
            <a:r>
              <a:rPr lang="fr-FR" altLang="en-US" dirty="0" err="1"/>
              <a:t>products</a:t>
            </a:r>
            <a:r>
              <a:rPr lang="fr-FR" altLang="en-US" dirty="0"/>
              <a:t> </a:t>
            </a:r>
            <a:r>
              <a:rPr lang="fr-FR" altLang="en-US" dirty="0" err="1"/>
              <a:t>resulting</a:t>
            </a:r>
            <a:r>
              <a:rPr lang="fr-FR" altLang="en-US" dirty="0"/>
              <a:t> </a:t>
            </a:r>
            <a:r>
              <a:rPr lang="fr-FR" altLang="en-US" dirty="0" err="1"/>
              <a:t>from</a:t>
            </a:r>
            <a:r>
              <a:rPr lang="fr-FR" altLang="en-US" dirty="0"/>
              <a:t> </a:t>
            </a:r>
            <a:r>
              <a:rPr lang="fr-FR" altLang="en-US" dirty="0" err="1"/>
              <a:t>this</a:t>
            </a:r>
            <a:r>
              <a:rPr lang="fr-FR" altLang="en-US" dirty="0"/>
              <a:t> phase     </a:t>
            </a: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solidFill>
                  <a:srgbClr val="00B0F0"/>
                </a:solidFill>
              </a:rPr>
              <a:t>consolidated</a:t>
            </a:r>
            <a:r>
              <a:rPr lang="fr-FR" altLang="en-US" dirty="0">
                <a:solidFill>
                  <a:srgbClr val="00B0F0"/>
                </a:solidFill>
              </a:rPr>
              <a:t>  RD</a:t>
            </a: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solidFill>
                  <a:srgbClr val="00B0F0"/>
                </a:solidFill>
              </a:rPr>
              <a:t>acceptance</a:t>
            </a:r>
            <a:r>
              <a:rPr lang="fr-FR" altLang="en-US" dirty="0">
                <a:solidFill>
                  <a:srgbClr val="00B0F0"/>
                </a:solidFill>
              </a:rPr>
              <a:t> test data, prototype</a:t>
            </a: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solidFill>
                  <a:srgbClr val="00B0F0"/>
                </a:solidFill>
              </a:rPr>
              <a:t>development</a:t>
            </a:r>
            <a:r>
              <a:rPr lang="fr-FR" altLang="en-US" dirty="0">
                <a:solidFill>
                  <a:srgbClr val="00B0F0"/>
                </a:solidFill>
              </a:rPr>
              <a:t> plan</a:t>
            </a: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solidFill>
                  <a:srgbClr val="00B0F0"/>
                </a:solidFill>
              </a:rPr>
              <a:t>project</a:t>
            </a:r>
            <a:r>
              <a:rPr lang="fr-FR" altLang="en-US" dirty="0">
                <a:solidFill>
                  <a:srgbClr val="00B0F0"/>
                </a:solidFill>
              </a:rPr>
              <a:t> </a:t>
            </a:r>
            <a:r>
              <a:rPr lang="fr-FR" altLang="en-US" dirty="0" err="1">
                <a:solidFill>
                  <a:srgbClr val="00B0F0"/>
                </a:solidFill>
              </a:rPr>
              <a:t>contract</a:t>
            </a:r>
            <a:endParaRPr lang="fr-FR" altLang="en-US" dirty="0">
              <a:solidFill>
                <a:srgbClr val="00B0F0"/>
              </a:solidFill>
            </a:endParaRPr>
          </a:p>
          <a:p>
            <a:pPr>
              <a:lnSpc>
                <a:spcPct val="190000"/>
              </a:lnSpc>
            </a:pPr>
            <a:r>
              <a:rPr lang="fr-FR" altLang="en-US" dirty="0" err="1"/>
              <a:t>Complements</a:t>
            </a:r>
            <a:r>
              <a:rPr lang="fr-FR" altLang="en-US" dirty="0"/>
              <a:t> the </a:t>
            </a:r>
            <a:r>
              <a:rPr lang="fr-FR" altLang="en-US" dirty="0" err="1"/>
              <a:t>requirements</a:t>
            </a:r>
            <a:r>
              <a:rPr lang="fr-FR" altLang="en-US" dirty="0"/>
              <a:t> </a:t>
            </a:r>
            <a:r>
              <a:rPr lang="fr-FR" altLang="en-US" i="1" dirty="0" err="1"/>
              <a:t>evaluation</a:t>
            </a:r>
            <a:r>
              <a:rPr lang="fr-FR" altLang="en-US" dirty="0"/>
              <a:t> phase  </a:t>
            </a:r>
            <a:r>
              <a:rPr lang="fr-FR" altLang="en-US" sz="2000" dirty="0"/>
              <a:t>(Chap.4)</a:t>
            </a:r>
            <a:r>
              <a:rPr lang="fr-FR" altLang="en-US" dirty="0"/>
              <a:t>:  </a:t>
            </a:r>
          </a:p>
          <a:p>
            <a:pPr lvl="1"/>
            <a:r>
              <a:rPr lang="fr-FR" altLang="en-US" dirty="0" err="1">
                <a:solidFill>
                  <a:srgbClr val="00B0F0"/>
                </a:solidFill>
              </a:rPr>
              <a:t>later</a:t>
            </a:r>
            <a:r>
              <a:rPr lang="fr-FR" altLang="en-US" dirty="0">
                <a:solidFill>
                  <a:srgbClr val="00B0F0"/>
                </a:solidFill>
              </a:rPr>
              <a:t>, more </a:t>
            </a:r>
            <a:r>
              <a:rPr lang="fr-FR" altLang="en-US" dirty="0" err="1">
                <a:solidFill>
                  <a:srgbClr val="00B0F0"/>
                </a:solidFill>
              </a:rPr>
              <a:t>accurate</a:t>
            </a:r>
            <a:r>
              <a:rPr lang="fr-FR" altLang="en-US" dirty="0">
                <a:solidFill>
                  <a:srgbClr val="00B0F0"/>
                </a:solidFill>
              </a:rPr>
              <a:t> </a:t>
            </a:r>
            <a:r>
              <a:rPr lang="fr-FR" altLang="en-US" dirty="0" err="1">
                <a:solidFill>
                  <a:srgbClr val="00B0F0"/>
                </a:solidFill>
              </a:rPr>
              <a:t>analysis</a:t>
            </a:r>
            <a:endParaRPr lang="fr-FR" altLang="en-US" dirty="0">
              <a:solidFill>
                <a:srgbClr val="00B0F0"/>
              </a:solidFill>
            </a:endParaRPr>
          </a:p>
          <a:p>
            <a:pPr lvl="1">
              <a:lnSpc>
                <a:spcPct val="120000"/>
              </a:lnSpc>
            </a:pPr>
            <a:r>
              <a:rPr lang="fr-FR" altLang="en-US" dirty="0" err="1">
                <a:solidFill>
                  <a:srgbClr val="00B0F0"/>
                </a:solidFill>
              </a:rPr>
              <a:t>along</a:t>
            </a:r>
            <a:r>
              <a:rPr lang="fr-FR" altLang="en-US" dirty="0">
                <a:solidFill>
                  <a:srgbClr val="00B0F0"/>
                </a:solidFill>
              </a:rPr>
              <a:t> </a:t>
            </a:r>
            <a:r>
              <a:rPr lang="fr-FR" altLang="en-US" dirty="0" err="1">
                <a:solidFill>
                  <a:srgbClr val="00B0F0"/>
                </a:solidFill>
              </a:rPr>
              <a:t>selected</a:t>
            </a:r>
            <a:r>
              <a:rPr lang="fr-FR" altLang="en-US" dirty="0">
                <a:solidFill>
                  <a:srgbClr val="00B0F0"/>
                </a:solidFill>
              </a:rPr>
              <a:t> options</a:t>
            </a:r>
          </a:p>
          <a:p>
            <a:pPr lvl="1">
              <a:lnSpc>
                <a:spcPct val="120000"/>
              </a:lnSpc>
            </a:pPr>
            <a:r>
              <a:rPr lang="fr-FR" altLang="en-US" dirty="0">
                <a:solidFill>
                  <a:srgbClr val="00B0F0"/>
                </a:solidFill>
              </a:rPr>
              <a:t>on </a:t>
            </a:r>
            <a:r>
              <a:rPr lang="fr-FR" altLang="en-US" dirty="0" err="1">
                <a:solidFill>
                  <a:srgbClr val="00B0F0"/>
                </a:solidFill>
              </a:rPr>
              <a:t>detailed</a:t>
            </a:r>
            <a:r>
              <a:rPr lang="fr-FR" altLang="en-US" dirty="0">
                <a:solidFill>
                  <a:srgbClr val="00B0F0"/>
                </a:solidFill>
              </a:rPr>
              <a:t> </a:t>
            </a:r>
            <a:r>
              <a:rPr lang="fr-FR" altLang="en-US" dirty="0" err="1">
                <a:solidFill>
                  <a:srgbClr val="00B0F0"/>
                </a:solidFill>
              </a:rPr>
              <a:t>specifications</a:t>
            </a:r>
            <a:endParaRPr lang="fr-FR" altLang="en-US" dirty="0">
              <a:solidFill>
                <a:srgbClr val="00B0F0"/>
              </a:solidFill>
            </a:endParaRPr>
          </a:p>
        </p:txBody>
      </p:sp>
      <p:pic>
        <p:nvPicPr>
          <p:cNvPr id="139981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52400"/>
            <a:ext cx="88106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002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72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5405" y="454603"/>
            <a:ext cx="787400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quality assurance: </a:t>
            </a:r>
            <a:r>
              <a:rPr kumimoji="0" lang="fr-BE" altLang="en-US" dirty="0"/>
              <a:t> </a:t>
            </a:r>
            <a:r>
              <a:rPr kumimoji="0" lang="en-US" altLang="en-US" dirty="0"/>
              <a:t>outline</a:t>
            </a:r>
          </a:p>
        </p:txBody>
      </p:sp>
      <p:sp>
        <p:nvSpPr>
          <p:cNvPr id="12472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73175"/>
            <a:ext cx="8074025" cy="5080000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Requirements inspections and reviews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</a:rPr>
              <a:t>The requirements inspection process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US" altLang="en-US" dirty="0">
                <a:solidFill>
                  <a:srgbClr val="FF0000"/>
                </a:solidFill>
              </a:rPr>
              <a:t>Inspection guidelines</a:t>
            </a:r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en-AU" altLang="en-US" dirty="0">
                <a:solidFill>
                  <a:srgbClr val="FF0000"/>
                </a:solidFill>
              </a:rPr>
              <a:t>Requirements </a:t>
            </a:r>
            <a:r>
              <a:rPr kumimoji="0" lang="en-US" altLang="en-US" dirty="0">
                <a:solidFill>
                  <a:srgbClr val="FF0000"/>
                </a:solidFill>
              </a:rPr>
              <a:t>inspection checklists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kumimoji="0" lang="en-US" altLang="en-US" dirty="0"/>
              <a:t>Prototyping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kumimoji="0" lang="en-US" altLang="en-US" dirty="0"/>
              <a:t>Model Validation </a:t>
            </a:r>
          </a:p>
          <a:p>
            <a:pPr>
              <a:lnSpc>
                <a:spcPct val="150000"/>
              </a:lnSpc>
              <a:spcBef>
                <a:spcPts val="300"/>
              </a:spcBef>
            </a:pPr>
            <a:r>
              <a:rPr lang="en-US" altLang="en-US" dirty="0"/>
              <a:t>Acceptance Tests </a:t>
            </a:r>
            <a:endParaRPr kumimoji="0" lang="en-US" altLang="en-US" dirty="0"/>
          </a:p>
        </p:txBody>
      </p:sp>
      <p:pic>
        <p:nvPicPr>
          <p:cNvPr id="1247239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90513"/>
            <a:ext cx="81915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Oval 17"/>
          <p:cNvSpPr>
            <a:spLocks noChangeArrowheads="1"/>
          </p:cNvSpPr>
          <p:nvPr/>
        </p:nvSpPr>
        <p:spPr bwMode="auto">
          <a:xfrm>
            <a:off x="0" y="1037793"/>
            <a:ext cx="6136147" cy="1981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endParaRPr lang="en-MY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540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317500"/>
            <a:ext cx="7362824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en-US" altLang="en-US" dirty="0"/>
              <a:t>Requirements inspections and reviews</a:t>
            </a:r>
          </a:p>
        </p:txBody>
      </p:sp>
      <p:sp>
        <p:nvSpPr>
          <p:cNvPr id="1397763" name="Rectangle 3"/>
          <p:cNvSpPr>
            <a:spLocks noGrp="1" noChangeArrowheads="1"/>
          </p:cNvSpPr>
          <p:nvPr>
            <p:ph idx="1"/>
          </p:nvPr>
        </p:nvSpPr>
        <p:spPr>
          <a:xfrm>
            <a:off x="230188" y="1273175"/>
            <a:ext cx="8704262" cy="4818063"/>
          </a:xfrm>
          <a:noFill/>
          <a:ln/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kumimoji="0" lang="fr-BE" altLang="en-US" dirty="0"/>
              <a:t>Simple </a:t>
            </a:r>
            <a:r>
              <a:rPr kumimoji="0" lang="fr-BE" altLang="en-US" dirty="0" err="1"/>
              <a:t>idea</a:t>
            </a:r>
            <a:r>
              <a:rPr kumimoji="0" lang="fr-BE" altLang="en-US" dirty="0"/>
              <a:t>: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kumimoji="0" lang="fr-BE" altLang="en-US" dirty="0" err="1"/>
              <a:t>ask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selected</a:t>
            </a:r>
            <a:r>
              <a:rPr kumimoji="0" lang="fr-BE" altLang="en-US" dirty="0"/>
              <a:t> people to </a:t>
            </a:r>
            <a:r>
              <a:rPr kumimoji="0" lang="fr-BE" altLang="en-US" dirty="0" err="1">
                <a:solidFill>
                  <a:srgbClr val="FF0000"/>
                </a:solidFill>
              </a:rPr>
              <a:t>inspect</a:t>
            </a:r>
            <a:r>
              <a:rPr kumimoji="0" lang="fr-BE" altLang="en-US" dirty="0">
                <a:solidFill>
                  <a:srgbClr val="FF0000"/>
                </a:solidFill>
              </a:rPr>
              <a:t> </a:t>
            </a:r>
            <a:r>
              <a:rPr kumimoji="0" lang="fr-BE" altLang="en-US" dirty="0"/>
              <a:t>the RD </a:t>
            </a:r>
            <a:r>
              <a:rPr kumimoji="0" lang="fr-BE" altLang="en-US" dirty="0" err="1"/>
              <a:t>individually</a:t>
            </a:r>
            <a:endParaRPr kumimoji="0" lang="en-US" altLang="en-US" dirty="0"/>
          </a:p>
          <a:p>
            <a:pPr lvl="1">
              <a:lnSpc>
                <a:spcPct val="130000"/>
              </a:lnSpc>
              <a:spcBef>
                <a:spcPts val="200"/>
              </a:spcBef>
            </a:pPr>
            <a:r>
              <a:rPr kumimoji="0" lang="en-AU" altLang="en-US" dirty="0"/>
              <a:t>meet to agree on list of problems to be fixed</a:t>
            </a:r>
            <a:endParaRPr kumimoji="0" lang="en-US" altLang="en-US" dirty="0"/>
          </a:p>
          <a:p>
            <a:pPr>
              <a:lnSpc>
                <a:spcPct val="170000"/>
              </a:lnSpc>
              <a:spcBef>
                <a:spcPts val="200"/>
              </a:spcBef>
            </a:pPr>
            <a:r>
              <a:rPr kumimoji="0" lang="fr-BE" altLang="en-US" dirty="0" err="1"/>
              <a:t>Various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forms</a:t>
            </a:r>
            <a:endParaRPr kumimoji="0" lang="fr-BE" altLang="en-US" dirty="0"/>
          </a:p>
          <a:p>
            <a:pPr lvl="1">
              <a:lnSpc>
                <a:spcPct val="120000"/>
              </a:lnSpc>
              <a:spcBef>
                <a:spcPts val="200"/>
              </a:spcBef>
            </a:pPr>
            <a:r>
              <a:rPr kumimoji="0" lang="fr-BE" altLang="en-US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walkthroughs</a:t>
            </a:r>
            <a:r>
              <a:rPr kumimoji="0" lang="fr-BE" altLang="en-US" dirty="0"/>
              <a:t>:  </a:t>
            </a:r>
            <a:r>
              <a:rPr kumimoji="0" lang="fr-BE" altLang="en-US" dirty="0" err="1"/>
              <a:t>internal</a:t>
            </a:r>
            <a:r>
              <a:rPr kumimoji="0" lang="fr-BE" altLang="en-US" dirty="0"/>
              <a:t> inspection by </a:t>
            </a:r>
            <a:r>
              <a:rPr kumimoji="0" lang="fr-BE" altLang="en-US" dirty="0" err="1"/>
              <a:t>project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members</a:t>
            </a:r>
            <a:endParaRPr kumimoji="0" lang="fr-BE" altLang="en-US" dirty="0"/>
          </a:p>
          <a:p>
            <a:pPr lvl="1">
              <a:lnSpc>
                <a:spcPct val="140000"/>
              </a:lnSpc>
              <a:spcBef>
                <a:spcPts val="200"/>
              </a:spcBef>
            </a:pPr>
            <a:r>
              <a:rPr kumimoji="0" lang="fr-BE" altLang="en-US" dirty="0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more </a:t>
            </a:r>
            <a:r>
              <a:rPr kumimoji="0" lang="fr-BE" altLang="en-US" dirty="0" err="1">
                <a:solidFill>
                  <a:srgbClr val="CC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structured</a:t>
            </a:r>
            <a:r>
              <a:rPr kumimoji="0" lang="fr-BE" altLang="en-US" dirty="0"/>
              <a:t>:  </a:t>
            </a:r>
            <a:r>
              <a:rPr kumimoji="0" lang="fr-BE" altLang="en-US" dirty="0" err="1"/>
              <a:t>external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reviewers</a:t>
            </a:r>
            <a:r>
              <a:rPr kumimoji="0" lang="fr-BE" altLang="en-US" dirty="0"/>
              <a:t>, </a:t>
            </a:r>
            <a:r>
              <a:rPr kumimoji="0" lang="fr-BE" altLang="en-US" dirty="0" err="1"/>
              <a:t>well-prepared</a:t>
            </a:r>
            <a:r>
              <a:rPr kumimoji="0" lang="fr-BE" altLang="en-US" dirty="0"/>
              <a:t> meetings, </a:t>
            </a:r>
          </a:p>
          <a:p>
            <a:pPr lvl="1">
              <a:lnSpc>
                <a:spcPct val="100000"/>
              </a:lnSpc>
              <a:spcBef>
                <a:spcPts val="200"/>
              </a:spcBef>
              <a:buFontTx/>
              <a:buNone/>
            </a:pPr>
            <a:r>
              <a:rPr kumimoji="0" lang="fr-BE" altLang="en-US" dirty="0"/>
              <a:t>                                 inspection reports, etc.</a:t>
            </a:r>
          </a:p>
          <a:p>
            <a:pPr>
              <a:lnSpc>
                <a:spcPct val="190000"/>
              </a:lnSpc>
              <a:spcBef>
                <a:spcPts val="200"/>
              </a:spcBef>
            </a:pPr>
            <a:r>
              <a:rPr kumimoji="0" lang="fr-BE" altLang="en-US" dirty="0" err="1"/>
              <a:t>Fairly</a:t>
            </a:r>
            <a:r>
              <a:rPr kumimoji="0" lang="fr-BE" altLang="en-US" dirty="0"/>
              <a:t> </a:t>
            </a:r>
            <a:r>
              <a:rPr kumimoji="0" lang="fr-BE" altLang="en-US" dirty="0" err="1">
                <a:solidFill>
                  <a:srgbClr val="00B0F0"/>
                </a:solidFill>
              </a:rPr>
              <a:t>common</a:t>
            </a:r>
            <a:r>
              <a:rPr kumimoji="0" lang="fr-BE" altLang="en-US" dirty="0">
                <a:solidFill>
                  <a:srgbClr val="00B0F0"/>
                </a:solidFill>
              </a:rPr>
              <a:t> for source code  </a:t>
            </a:r>
            <a:r>
              <a:rPr kumimoji="0" lang="fr-BE" altLang="en-US" sz="2000" dirty="0"/>
              <a:t>(</a:t>
            </a:r>
            <a:r>
              <a:rPr kumimoji="0" lang="fr-BE" altLang="en-US" sz="2000" dirty="0" err="1"/>
              <a:t>Fagan</a:t>
            </a:r>
            <a:r>
              <a:rPr kumimoji="0" lang="fr-BE" altLang="en-US" sz="2000" dirty="0"/>
              <a:t> inspections)</a:t>
            </a:r>
            <a:endParaRPr kumimoji="0" lang="en-US" altLang="en-US" sz="2000" dirty="0"/>
          </a:p>
          <a:p>
            <a:pPr>
              <a:lnSpc>
                <a:spcPct val="170000"/>
              </a:lnSpc>
              <a:spcBef>
                <a:spcPts val="300"/>
              </a:spcBef>
            </a:pPr>
            <a:r>
              <a:rPr kumimoji="0" lang="fr-BE" altLang="en-US" dirty="0" err="1"/>
              <a:t>Empirical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studies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showed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it</a:t>
            </a:r>
            <a:r>
              <a:rPr kumimoji="0" lang="fr-BE" altLang="en-US" dirty="0"/>
              <a:t> </a:t>
            </a:r>
            <a:r>
              <a:rPr kumimoji="0" lang="fr-BE" altLang="en-US" dirty="0">
                <a:solidFill>
                  <a:srgbClr val="00B050"/>
                </a:solidFill>
              </a:rPr>
              <a:t>effective </a:t>
            </a:r>
            <a:r>
              <a:rPr kumimoji="0" lang="fr-BE" altLang="en-US" dirty="0"/>
              <a:t>for </a:t>
            </a:r>
            <a:r>
              <a:rPr kumimoji="0" lang="fr-BE" altLang="en-US" dirty="0" err="1"/>
              <a:t>requirements</a:t>
            </a:r>
            <a:r>
              <a:rPr kumimoji="0" lang="fr-BE" altLang="en-US" dirty="0"/>
              <a:t> </a:t>
            </a:r>
            <a:r>
              <a:rPr kumimoji="0" lang="fr-BE" altLang="en-US" dirty="0" err="1"/>
              <a:t>too</a:t>
            </a:r>
            <a:endParaRPr kumimoji="0" lang="en-US" altLang="en-US" dirty="0"/>
          </a:p>
        </p:txBody>
      </p:sp>
      <p:graphicFrame>
        <p:nvGraphicFramePr>
          <p:cNvPr id="1397766" name="Object 6"/>
          <p:cNvGraphicFramePr>
            <a:graphicFrameLocks noChangeAspect="1"/>
          </p:cNvGraphicFramePr>
          <p:nvPr/>
        </p:nvGraphicFramePr>
        <p:xfrm>
          <a:off x="201613" y="184150"/>
          <a:ext cx="10826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Image Bitmap" r:id="rId4" imgW="3191320" imgH="2314286" progId="Paint.Picture">
                  <p:embed/>
                </p:oleObj>
              </mc:Choice>
              <mc:Fallback>
                <p:oleObj name="Image Bitmap" r:id="rId4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84150"/>
                        <a:ext cx="10826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79672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17500"/>
            <a:ext cx="7550150" cy="762000"/>
          </a:xfrm>
          <a:noFill/>
          <a:ln/>
        </p:spPr>
        <p:txBody>
          <a:bodyPr>
            <a:normAutofit fontScale="90000"/>
          </a:bodyPr>
          <a:lstStyle/>
          <a:p>
            <a:pPr>
              <a:lnSpc>
                <a:spcPct val="110000"/>
              </a:lnSpc>
            </a:pPr>
            <a:r>
              <a:rPr kumimoji="0" lang="fr-BE" altLang="en-US" sz="2600" dirty="0"/>
              <a:t>A  </a:t>
            </a:r>
            <a:r>
              <a:rPr kumimoji="0" lang="fr-BE" altLang="en-US" sz="2600" dirty="0" err="1"/>
              <a:t>structured</a:t>
            </a:r>
            <a:r>
              <a:rPr kumimoji="0" lang="fr-BE" altLang="en-US" sz="2600" dirty="0"/>
              <a:t>  i</a:t>
            </a:r>
            <a:r>
              <a:rPr kumimoji="0" lang="en-US" altLang="en-US" sz="2600" dirty="0" err="1"/>
              <a:t>nspection</a:t>
            </a:r>
            <a:r>
              <a:rPr kumimoji="0" lang="fr-BE" altLang="en-US" sz="2600" dirty="0"/>
              <a:t>-</a:t>
            </a:r>
            <a:r>
              <a:rPr kumimoji="0" lang="fr-BE" altLang="en-US" sz="2600" dirty="0" err="1"/>
              <a:t>based</a:t>
            </a:r>
            <a:r>
              <a:rPr kumimoji="0" lang="fr-BE" altLang="en-US" sz="2600" dirty="0"/>
              <a:t> QA </a:t>
            </a:r>
            <a:r>
              <a:rPr kumimoji="0" lang="fr-BE" altLang="en-US" sz="2600" dirty="0" err="1"/>
              <a:t>process</a:t>
            </a:r>
            <a:endParaRPr kumimoji="0" lang="en-US" altLang="en-US" sz="2600" dirty="0"/>
          </a:p>
        </p:txBody>
      </p:sp>
      <p:sp>
        <p:nvSpPr>
          <p:cNvPr id="1400835" name="Rectangle 3"/>
          <p:cNvSpPr>
            <a:spLocks noGrp="1" noChangeArrowheads="1"/>
          </p:cNvSpPr>
          <p:nvPr>
            <p:ph idx="1"/>
          </p:nvPr>
        </p:nvSpPr>
        <p:spPr>
          <a:xfrm>
            <a:off x="217487" y="2852263"/>
            <a:ext cx="2352675" cy="1566862"/>
          </a:xfrm>
          <a:noFill/>
          <a:ln/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buFont typeface="Wingdings" pitchFamily="2" charset="2"/>
              <a:buNone/>
            </a:pPr>
            <a:r>
              <a:rPr kumimoji="0" lang="fr-BE" altLang="en-US" dirty="0"/>
              <a:t>    </a:t>
            </a:r>
            <a:r>
              <a:rPr kumimoji="0" lang="fr-BE" altLang="en-US" sz="2000" dirty="0" err="1">
                <a:solidFill>
                  <a:srgbClr val="009999"/>
                </a:solidFill>
              </a:rPr>
              <a:t>determine</a:t>
            </a:r>
            <a:r>
              <a:rPr kumimoji="0" lang="fr-BE" altLang="en-US" sz="2000" dirty="0">
                <a:solidFill>
                  <a:srgbClr val="009999"/>
                </a:solidFill>
              </a:rPr>
              <a:t>  </a:t>
            </a:r>
            <a:r>
              <a:rPr kumimoji="0" lang="fr-BE" altLang="en-US" sz="2000" dirty="0" err="1">
                <a:solidFill>
                  <a:srgbClr val="009999"/>
                </a:solidFill>
              </a:rPr>
              <a:t>reviewers</a:t>
            </a:r>
            <a:r>
              <a:rPr kumimoji="0" lang="fr-BE" altLang="en-US" sz="2000" dirty="0">
                <a:solidFill>
                  <a:srgbClr val="009999"/>
                </a:solidFill>
              </a:rPr>
              <a:t>, timing, scope of meetings, report format</a:t>
            </a:r>
            <a:endParaRPr kumimoji="0" lang="en-US" altLang="en-US" sz="2000" dirty="0">
              <a:solidFill>
                <a:srgbClr val="009999"/>
              </a:solidFill>
            </a:endParaRPr>
          </a:p>
        </p:txBody>
      </p:sp>
      <p:graphicFrame>
        <p:nvGraphicFramePr>
          <p:cNvPr id="1400836" name="Object 4"/>
          <p:cNvGraphicFramePr>
            <a:graphicFrameLocks noChangeAspect="1"/>
          </p:cNvGraphicFramePr>
          <p:nvPr/>
        </p:nvGraphicFramePr>
        <p:xfrm>
          <a:off x="201613" y="184150"/>
          <a:ext cx="10826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8" name="Image Bitmap" r:id="rId4" imgW="3191320" imgH="2314286" progId="Paint.Picture">
                  <p:embed/>
                </p:oleObj>
              </mc:Choice>
              <mc:Fallback>
                <p:oleObj name="Image Bitmap" r:id="rId4" imgW="3191320" imgH="2314286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184150"/>
                        <a:ext cx="1082675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0837" name="Object 5"/>
          <p:cNvGraphicFramePr>
            <a:graphicFrameLocks noChangeAspect="1"/>
          </p:cNvGraphicFramePr>
          <p:nvPr/>
        </p:nvGraphicFramePr>
        <p:xfrm>
          <a:off x="128588" y="1397000"/>
          <a:ext cx="9072562" cy="1284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9" name="Picture" r:id="rId6" imgW="4860360" imgH="649440" progId="Word.Picture.8">
                  <p:embed/>
                </p:oleObj>
              </mc:Choice>
              <mc:Fallback>
                <p:oleObj name="Picture" r:id="rId6" imgW="4860360" imgH="64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8" y="1397000"/>
                        <a:ext cx="9072562" cy="1284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0838" name="Rectangle 6"/>
          <p:cNvSpPr>
            <a:spLocks noChangeArrowheads="1"/>
          </p:cNvSpPr>
          <p:nvPr/>
        </p:nvSpPr>
        <p:spPr bwMode="auto">
          <a:xfrm>
            <a:off x="274638" y="4733925"/>
            <a:ext cx="8758237" cy="174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kumimoji="0" lang="fr-BE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Free mode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:  no directive on </a:t>
            </a:r>
            <a:r>
              <a:rPr kumimoji="0" lang="fr-BE" altLang="en-US" sz="2000" i="1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where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to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find</a:t>
            </a:r>
            <a:r>
              <a:rPr kumimoji="0" lang="fr-BE" altLang="en-US" sz="2000" i="1" dirty="0">
                <a:solidFill>
                  <a:srgbClr val="C0000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i="1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what</a:t>
            </a:r>
            <a:endParaRPr kumimoji="0" lang="fr-BE" altLang="en-US" sz="2000" i="1" dirty="0">
              <a:solidFill>
                <a:srgbClr val="C00000"/>
              </a:solidFill>
              <a:effectLst/>
              <a:latin typeface="Comic Sans MS" pitchFamily="66" charset="0"/>
            </a:endParaRPr>
          </a:p>
          <a:p>
            <a:pPr>
              <a:lnSpc>
                <a:spcPct val="13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kumimoji="0" lang="fr-BE" altLang="en-US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Checklist-</a:t>
            </a:r>
            <a:r>
              <a:rPr kumimoji="0" lang="fr-BE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based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: 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specific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issues,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defect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types, RD parts</a:t>
            </a:r>
          </a:p>
          <a:p>
            <a:pPr>
              <a:lnSpc>
                <a:spcPct val="110000"/>
              </a:lnSpc>
              <a:spcBef>
                <a:spcPct val="35000"/>
              </a:spcBef>
              <a:buClr>
                <a:schemeClr val="tx2"/>
              </a:buClr>
              <a:buSzPct val="70000"/>
              <a:buFont typeface="Wingdings" pitchFamily="2" charset="2"/>
              <a:buChar char="u"/>
            </a:pPr>
            <a:r>
              <a:rPr kumimoji="0" lang="fr-BE" altLang="en-US" sz="20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</a:rPr>
              <a:t>Process-based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: 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specific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role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for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each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reviewer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,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specific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procedure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,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defect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type, focus, </a:t>
            </a:r>
            <a:r>
              <a:rPr kumimoji="0" lang="fr-BE" altLang="en-US" sz="2000" dirty="0" err="1">
                <a:solidFill>
                  <a:srgbClr val="C00000"/>
                </a:solidFill>
                <a:effectLst/>
                <a:latin typeface="Comic Sans MS" pitchFamily="66" charset="0"/>
              </a:rPr>
              <a:t>analysis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technique        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lang="fr-BE" altLang="en-US" b="1" dirty="0">
                <a:solidFill>
                  <a:srgbClr val="C00000"/>
                </a:solidFill>
                <a:effectLst/>
                <a:latin typeface="Wingdings" pitchFamily="2" charset="2"/>
              </a:rPr>
              <a:t> </a:t>
            </a:r>
            <a:r>
              <a:rPr lang="en-US" altLang="en-US" b="1" dirty="0">
                <a:solidFill>
                  <a:srgbClr val="C00000"/>
                </a:solidFill>
                <a:effectLst/>
                <a:latin typeface="Wingdings" pitchFamily="2" charset="2"/>
              </a:rPr>
              <a:t>F</a:t>
            </a:r>
            <a:r>
              <a:rPr kumimoji="0" lang="fr-BE" altLang="en-US" sz="2000" dirty="0">
                <a:solidFill>
                  <a:srgbClr val="C00000"/>
                </a:solidFill>
                <a:effectLst/>
                <a:latin typeface="Comic Sans MS" pitchFamily="66" charset="0"/>
              </a:rPr>
              <a:t> more effective</a:t>
            </a:r>
            <a:endParaRPr kumimoji="0" lang="en-US" altLang="en-US" sz="2000" dirty="0">
              <a:solidFill>
                <a:srgbClr val="C00000"/>
              </a:solidFill>
              <a:effectLst/>
              <a:latin typeface="Comic Sans MS" pitchFamily="66" charset="0"/>
            </a:endParaRPr>
          </a:p>
        </p:txBody>
      </p:sp>
      <p:sp>
        <p:nvSpPr>
          <p:cNvPr id="1400839" name="Rectangle 7"/>
          <p:cNvSpPr>
            <a:spLocks noChangeArrowheads="1"/>
          </p:cNvSpPr>
          <p:nvPr/>
        </p:nvSpPr>
        <p:spPr bwMode="auto">
          <a:xfrm>
            <a:off x="2867627" y="2734892"/>
            <a:ext cx="5392737" cy="1014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collect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defects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, </a:t>
            </a: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agree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 on </a:t>
            </a: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serious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ones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,</a:t>
            </a:r>
          </a:p>
          <a:p>
            <a:pPr>
              <a:lnSpc>
                <a:spcPct val="9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analyze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 causes, </a:t>
            </a:r>
            <a:r>
              <a:rPr kumimoji="0" lang="fr-BE" altLang="en-US" sz="2000" dirty="0" err="1">
                <a:solidFill>
                  <a:srgbClr val="0070C0"/>
                </a:solidFill>
                <a:effectLst/>
                <a:latin typeface="Comic Sans MS" pitchFamily="66" charset="0"/>
              </a:rPr>
              <a:t>recommend</a:t>
            </a:r>
            <a:r>
              <a:rPr kumimoji="0" lang="fr-BE" altLang="en-US" sz="2000" dirty="0">
                <a:solidFill>
                  <a:srgbClr val="0070C0"/>
                </a:solidFill>
                <a:effectLst/>
                <a:latin typeface="Comic Sans MS" pitchFamily="66" charset="0"/>
              </a:rPr>
              <a:t>, report</a:t>
            </a:r>
            <a:endParaRPr kumimoji="0" lang="en-US" altLang="en-US" sz="2000" dirty="0">
              <a:solidFill>
                <a:srgbClr val="0070C0"/>
              </a:solidFill>
              <a:effectLst/>
              <a:latin typeface="Comic Sans MS" pitchFamily="66" charset="0"/>
            </a:endParaRPr>
          </a:p>
        </p:txBody>
      </p:sp>
      <p:sp>
        <p:nvSpPr>
          <p:cNvPr id="1400840" name="Rectangle 8"/>
          <p:cNvSpPr>
            <a:spLocks noChangeArrowheads="1"/>
          </p:cNvSpPr>
          <p:nvPr/>
        </p:nvSpPr>
        <p:spPr bwMode="auto">
          <a:xfrm>
            <a:off x="6232525" y="3876675"/>
            <a:ext cx="2911475" cy="565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 anchorCtr="1"/>
          <a:lstStyle>
            <a:lvl1pPr marL="342900" indent="-3429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0" lang="fr-BE" altLang="en-US" sz="2000" dirty="0" err="1">
                <a:solidFill>
                  <a:srgbClr val="00B050"/>
                </a:solidFill>
                <a:effectLst/>
                <a:latin typeface="Comic Sans MS" pitchFamily="66" charset="0"/>
              </a:rPr>
              <a:t>revise</a:t>
            </a:r>
            <a:r>
              <a:rPr kumimoji="0" lang="fr-BE" altLang="en-US" sz="2000" dirty="0">
                <a:solidFill>
                  <a:srgbClr val="00B050"/>
                </a:solidFill>
                <a:effectLst/>
                <a:latin typeface="Comic Sans MS" pitchFamily="66" charset="0"/>
              </a:rPr>
              <a:t> </a:t>
            </a:r>
            <a:r>
              <a:rPr kumimoji="0" lang="fr-BE" altLang="en-US" sz="2000" dirty="0" err="1">
                <a:solidFill>
                  <a:srgbClr val="00B050"/>
                </a:solidFill>
                <a:effectLst/>
                <a:latin typeface="Comic Sans MS" pitchFamily="66" charset="0"/>
              </a:rPr>
              <a:t>according</a:t>
            </a:r>
            <a:r>
              <a:rPr kumimoji="0" lang="fr-BE" altLang="en-US" sz="2000" dirty="0">
                <a:solidFill>
                  <a:srgbClr val="00B050"/>
                </a:solidFill>
                <a:effectLst/>
                <a:latin typeface="Comic Sans MS" pitchFamily="66" charset="0"/>
              </a:rPr>
              <a:t> to </a:t>
            </a:r>
          </a:p>
          <a:p>
            <a:pPr>
              <a:lnSpc>
                <a:spcPct val="80000"/>
              </a:lnSpc>
              <a:spcBef>
                <a:spcPts val="300"/>
              </a:spcBef>
              <a:buClr>
                <a:schemeClr val="tx2"/>
              </a:buClr>
              <a:buSzPct val="70000"/>
              <a:buFont typeface="Wingdings" pitchFamily="2" charset="2"/>
              <a:buNone/>
            </a:pPr>
            <a:r>
              <a:rPr kumimoji="0" lang="fr-BE" altLang="en-US" sz="2000" dirty="0" err="1">
                <a:solidFill>
                  <a:srgbClr val="00B050"/>
                </a:solidFill>
                <a:effectLst/>
                <a:latin typeface="Comic Sans MS" pitchFamily="66" charset="0"/>
              </a:rPr>
              <a:t>recommendations</a:t>
            </a:r>
            <a:endParaRPr kumimoji="0" lang="en-US" altLang="en-US" sz="2000" dirty="0">
              <a:solidFill>
                <a:srgbClr val="00B050"/>
              </a:solidFill>
              <a:effectLst/>
              <a:latin typeface="Comic Sans MS" pitchFamily="66" charset="0"/>
            </a:endParaRPr>
          </a:p>
        </p:txBody>
      </p:sp>
      <p:sp>
        <p:nvSpPr>
          <p:cNvPr id="1400841" name="Line 9"/>
          <p:cNvSpPr>
            <a:spLocks noChangeShapeType="1"/>
          </p:cNvSpPr>
          <p:nvPr/>
        </p:nvSpPr>
        <p:spPr bwMode="auto">
          <a:xfrm flipV="1">
            <a:off x="871538" y="2147888"/>
            <a:ext cx="522287" cy="711200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0842" name="Line 10"/>
          <p:cNvSpPr>
            <a:spLocks noChangeShapeType="1"/>
          </p:cNvSpPr>
          <p:nvPr/>
        </p:nvSpPr>
        <p:spPr bwMode="auto">
          <a:xfrm flipV="1">
            <a:off x="2112963" y="2170113"/>
            <a:ext cx="1262062" cy="2424112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0843" name="Line 11"/>
          <p:cNvSpPr>
            <a:spLocks noChangeShapeType="1"/>
          </p:cNvSpPr>
          <p:nvPr/>
        </p:nvSpPr>
        <p:spPr bwMode="auto">
          <a:xfrm flipV="1">
            <a:off x="4216400" y="2155825"/>
            <a:ext cx="812800" cy="754063"/>
          </a:xfrm>
          <a:prstGeom prst="line">
            <a:avLst/>
          </a:prstGeom>
          <a:noFill/>
          <a:ln w="12700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1400848" name="Freeform 16"/>
          <p:cNvSpPr>
            <a:spLocks/>
          </p:cNvSpPr>
          <p:nvPr/>
        </p:nvSpPr>
        <p:spPr bwMode="auto">
          <a:xfrm>
            <a:off x="7648575" y="2206625"/>
            <a:ext cx="1150938" cy="1654175"/>
          </a:xfrm>
          <a:custGeom>
            <a:avLst/>
            <a:gdLst>
              <a:gd name="T0" fmla="*/ 631 w 725"/>
              <a:gd name="T1" fmla="*/ 0 h 1042"/>
              <a:gd name="T2" fmla="*/ 713 w 725"/>
              <a:gd name="T3" fmla="*/ 466 h 1042"/>
              <a:gd name="T4" fmla="*/ 558 w 725"/>
              <a:gd name="T5" fmla="*/ 823 h 1042"/>
              <a:gd name="T6" fmla="*/ 0 w 725"/>
              <a:gd name="T7" fmla="*/ 1042 h 10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25" h="1042">
                <a:moveTo>
                  <a:pt x="631" y="0"/>
                </a:moveTo>
                <a:cubicBezTo>
                  <a:pt x="678" y="164"/>
                  <a:pt x="725" y="329"/>
                  <a:pt x="713" y="466"/>
                </a:cubicBezTo>
                <a:cubicBezTo>
                  <a:pt x="701" y="603"/>
                  <a:pt x="677" y="727"/>
                  <a:pt x="558" y="823"/>
                </a:cubicBezTo>
                <a:cubicBezTo>
                  <a:pt x="439" y="919"/>
                  <a:pt x="219" y="980"/>
                  <a:pt x="0" y="1042"/>
                </a:cubicBezTo>
              </a:path>
            </a:pathLst>
          </a:custGeom>
          <a:noFill/>
          <a:ln w="12700" cap="flat" cmpd="sng">
            <a:solidFill>
              <a:schemeClr val="tx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876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00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00835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0083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0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008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008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008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400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400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00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00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00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0835" grpId="0" build="p" animBg="1"/>
      <p:bldP spid="1400838" grpId="0"/>
      <p:bldP spid="1400839" grpId="0"/>
      <p:bldP spid="14008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61145" y="163512"/>
            <a:ext cx="7162800" cy="820738"/>
          </a:xfrm>
        </p:spPr>
        <p:txBody>
          <a:bodyPr/>
          <a:lstStyle/>
          <a:p>
            <a:r>
              <a:rPr lang="fr-BE" altLang="en-US" dirty="0"/>
              <a:t>Inspection guidelines</a:t>
            </a:r>
            <a:endParaRPr lang="en-US" altLang="en-US" dirty="0"/>
          </a:p>
        </p:txBody>
      </p:sp>
      <p:sp>
        <p:nvSpPr>
          <p:cNvPr id="1402883" name="Rectangle 3"/>
          <p:cNvSpPr>
            <a:spLocks noGrp="1" noChangeArrowheads="1"/>
          </p:cNvSpPr>
          <p:nvPr>
            <p:ph idx="1"/>
          </p:nvPr>
        </p:nvSpPr>
        <p:spPr>
          <a:xfrm>
            <a:off x="209550" y="1328738"/>
            <a:ext cx="8912225" cy="49784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fr-BE" altLang="en-US" dirty="0">
                <a:solidFill>
                  <a:srgbClr val="CC00FF"/>
                </a:solidFill>
              </a:rPr>
              <a:t>Inspection report </a:t>
            </a:r>
            <a:r>
              <a:rPr lang="fr-BE" altLang="en-US" dirty="0" err="1"/>
              <a:t>should</a:t>
            </a:r>
            <a:r>
              <a:rPr lang="fr-BE" altLang="en-US" dirty="0"/>
              <a:t> </a:t>
            </a:r>
            <a:r>
              <a:rPr lang="fr-BE" altLang="en-US" dirty="0" err="1"/>
              <a:t>be</a:t>
            </a:r>
            <a:r>
              <a:rPr lang="fr-BE" altLang="en-US" dirty="0"/>
              <a:t>...</a:t>
            </a:r>
          </a:p>
          <a:p>
            <a:pPr lvl="1">
              <a:lnSpc>
                <a:spcPct val="100000"/>
              </a:lnSpc>
            </a:pPr>
            <a:r>
              <a:rPr lang="fr-BE" altLang="en-US" dirty="0"/>
              <a:t>informative, </a:t>
            </a:r>
            <a:r>
              <a:rPr lang="fr-BE" altLang="en-US" dirty="0" err="1"/>
              <a:t>accurate</a:t>
            </a:r>
            <a:r>
              <a:rPr lang="fr-BE" altLang="en-US" dirty="0"/>
              <a:t>, constructive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fr-BE" altLang="en-US" dirty="0"/>
              <a:t>    (no opinion, no </a:t>
            </a:r>
            <a:r>
              <a:rPr lang="fr-BE" altLang="en-US" dirty="0" err="1"/>
              <a:t>offending</a:t>
            </a:r>
            <a:r>
              <a:rPr lang="fr-BE" altLang="en-US" dirty="0"/>
              <a:t> comment)</a:t>
            </a:r>
          </a:p>
          <a:p>
            <a:pPr lvl="1">
              <a:lnSpc>
                <a:spcPct val="120000"/>
              </a:lnSpc>
            </a:pPr>
            <a:r>
              <a:rPr lang="fr-BE" altLang="en-US" dirty="0"/>
              <a:t>standard structure </a:t>
            </a:r>
            <a:r>
              <a:rPr lang="fr-BE" altLang="en-US" dirty="0" err="1"/>
              <a:t>with</a:t>
            </a:r>
            <a:r>
              <a:rPr lang="fr-BE" altLang="en-US" dirty="0"/>
              <a:t> room for free </a:t>
            </a:r>
            <a:r>
              <a:rPr lang="fr-BE" altLang="en-US" dirty="0" err="1"/>
              <a:t>comments</a:t>
            </a:r>
            <a:r>
              <a:rPr lang="fr-BE" altLang="en-US" dirty="0"/>
              <a:t>, </a:t>
            </a:r>
            <a:r>
              <a:rPr lang="fr-BE" altLang="en-US" dirty="0" err="1"/>
              <a:t>lightweight</a:t>
            </a:r>
            <a:endParaRPr lang="fr-BE" altLang="en-US" dirty="0"/>
          </a:p>
          <a:p>
            <a:pPr lvl="2">
              <a:lnSpc>
                <a:spcPct val="90000"/>
              </a:lnSpc>
              <a:buFontTx/>
              <a:buChar char="•"/>
            </a:pPr>
            <a:r>
              <a:rPr lang="fr-BE" altLang="en-US" dirty="0" err="1"/>
              <a:t>may</a:t>
            </a:r>
            <a:r>
              <a:rPr lang="fr-BE" altLang="en-US" dirty="0"/>
              <a:t> guide </a:t>
            </a:r>
            <a:r>
              <a:rPr lang="fr-BE" altLang="en-US" dirty="0" err="1"/>
              <a:t>individual</a:t>
            </a:r>
            <a:r>
              <a:rPr lang="fr-BE" altLang="en-US" dirty="0"/>
              <a:t> </a:t>
            </a:r>
            <a:r>
              <a:rPr lang="fr-BE" altLang="en-US" dirty="0" err="1"/>
              <a:t>reviewing</a:t>
            </a:r>
            <a:endParaRPr lang="fr-BE" altLang="en-US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fr-BE" altLang="en-US" dirty="0" err="1">
                <a:solidFill>
                  <a:srgbClr val="0070C0"/>
                </a:solidFill>
              </a:rPr>
              <a:t>Inspectors</a:t>
            </a:r>
            <a:r>
              <a:rPr lang="fr-BE" altLang="en-US" dirty="0"/>
              <a:t> </a:t>
            </a:r>
            <a:r>
              <a:rPr lang="fr-BE" altLang="en-US" dirty="0" err="1"/>
              <a:t>should</a:t>
            </a:r>
            <a:r>
              <a:rPr lang="fr-BE" altLang="en-US" dirty="0"/>
              <a:t> </a:t>
            </a:r>
            <a:r>
              <a:rPr lang="fr-BE" altLang="en-US" dirty="0" err="1"/>
              <a:t>be</a:t>
            </a:r>
            <a:r>
              <a:rPr lang="fr-BE" altLang="en-US" dirty="0"/>
              <a:t> ... </a:t>
            </a:r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independent</a:t>
            </a:r>
            <a:r>
              <a:rPr lang="fr-BE" altLang="en-US" dirty="0"/>
              <a:t> </a:t>
            </a:r>
            <a:r>
              <a:rPr lang="fr-BE" altLang="en-US" dirty="0" err="1"/>
              <a:t>from</a:t>
            </a:r>
            <a:r>
              <a:rPr lang="fr-BE" altLang="en-US" dirty="0"/>
              <a:t> RD </a:t>
            </a:r>
            <a:r>
              <a:rPr lang="fr-BE" altLang="en-US" dirty="0" err="1"/>
              <a:t>authors</a:t>
            </a:r>
            <a:endParaRPr lang="fr-BE" altLang="en-US" dirty="0"/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representative</a:t>
            </a:r>
            <a:r>
              <a:rPr lang="fr-BE" altLang="en-US" dirty="0"/>
              <a:t> of all </a:t>
            </a:r>
            <a:r>
              <a:rPr lang="fr-BE" altLang="en-US" dirty="0" err="1"/>
              <a:t>stakeholders</a:t>
            </a:r>
            <a:r>
              <a:rPr lang="fr-BE" altLang="en-US" dirty="0"/>
              <a:t>, </a:t>
            </a:r>
            <a:r>
              <a:rPr lang="fr-BE" altLang="en-US" dirty="0" err="1"/>
              <a:t>different</a:t>
            </a:r>
            <a:r>
              <a:rPr lang="fr-BE" altLang="en-US" dirty="0"/>
              <a:t> background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fr-BE" altLang="en-US" dirty="0">
                <a:solidFill>
                  <a:srgbClr val="CC00FF"/>
                </a:solidFill>
              </a:rPr>
              <a:t>Inspection</a:t>
            </a:r>
            <a:r>
              <a:rPr lang="fr-BE" altLang="en-US" dirty="0"/>
              <a:t> </a:t>
            </a:r>
            <a:r>
              <a:rPr lang="fr-BE" altLang="en-US" dirty="0" err="1"/>
              <a:t>should</a:t>
            </a:r>
            <a:r>
              <a:rPr lang="fr-BE" altLang="en-US" dirty="0"/>
              <a:t> </a:t>
            </a:r>
            <a:r>
              <a:rPr lang="fr-BE" altLang="en-US" dirty="0">
                <a:solidFill>
                  <a:srgbClr val="CC00FF"/>
                </a:solidFill>
              </a:rPr>
              <a:t>come</a:t>
            </a:r>
            <a:r>
              <a:rPr lang="fr-BE" altLang="en-US" dirty="0"/>
              <a:t> not </a:t>
            </a:r>
            <a:r>
              <a:rPr lang="fr-BE" altLang="en-US" dirty="0" err="1"/>
              <a:t>too</a:t>
            </a:r>
            <a:r>
              <a:rPr lang="fr-BE" altLang="en-US" dirty="0"/>
              <a:t> </a:t>
            </a:r>
            <a:r>
              <a:rPr lang="fr-BE" altLang="en-US" dirty="0" err="1"/>
              <a:t>soon</a:t>
            </a:r>
            <a:r>
              <a:rPr lang="fr-BE" altLang="en-US" dirty="0"/>
              <a:t>, not </a:t>
            </a:r>
            <a:r>
              <a:rPr lang="fr-BE" altLang="en-US" dirty="0" err="1"/>
              <a:t>too</a:t>
            </a:r>
            <a:r>
              <a:rPr lang="fr-BE" altLang="en-US" dirty="0"/>
              <a:t> </a:t>
            </a:r>
            <a:r>
              <a:rPr lang="fr-BE" altLang="en-US" dirty="0" err="1"/>
              <a:t>late</a:t>
            </a:r>
            <a:endParaRPr lang="fr-BE" altLang="en-US" dirty="0"/>
          </a:p>
          <a:p>
            <a:pPr lvl="1">
              <a:lnSpc>
                <a:spcPct val="100000"/>
              </a:lnSpc>
            </a:pPr>
            <a:r>
              <a:rPr lang="fr-BE" altLang="en-US" dirty="0" err="1"/>
              <a:t>shorter</a:t>
            </a:r>
            <a:r>
              <a:rPr lang="fr-BE" altLang="en-US" dirty="0"/>
              <a:t>, </a:t>
            </a:r>
            <a:r>
              <a:rPr lang="fr-BE" altLang="en-US" dirty="0" err="1"/>
              <a:t>repeated</a:t>
            </a:r>
            <a:r>
              <a:rPr lang="fr-BE" altLang="en-US" dirty="0"/>
              <a:t> meetings are more effective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ü"/>
            </a:pPr>
            <a:r>
              <a:rPr lang="fr-BE" altLang="en-US" dirty="0">
                <a:solidFill>
                  <a:srgbClr val="0070C0"/>
                </a:solidFill>
              </a:rPr>
              <a:t>More focus </a:t>
            </a:r>
            <a:r>
              <a:rPr lang="fr-BE" altLang="en-US" dirty="0" err="1"/>
              <a:t>required</a:t>
            </a:r>
            <a:r>
              <a:rPr lang="fr-BE" altLang="en-US" dirty="0"/>
              <a:t> on </a:t>
            </a:r>
            <a:r>
              <a:rPr lang="fr-BE" altLang="en-US" dirty="0" err="1"/>
              <a:t>critical</a:t>
            </a:r>
            <a:r>
              <a:rPr lang="fr-BE" altLang="en-US" dirty="0"/>
              <a:t> parts</a:t>
            </a:r>
          </a:p>
          <a:p>
            <a:pPr lvl="1">
              <a:lnSpc>
                <a:spcPct val="100000"/>
              </a:lnSpc>
            </a:pPr>
            <a:r>
              <a:rPr lang="fr-BE" altLang="en-US" dirty="0"/>
              <a:t>the more </a:t>
            </a:r>
            <a:r>
              <a:rPr lang="fr-BE" altLang="en-US" dirty="0" err="1"/>
              <a:t>defects</a:t>
            </a:r>
            <a:r>
              <a:rPr lang="fr-BE" altLang="en-US" dirty="0"/>
              <a:t> in </a:t>
            </a:r>
            <a:r>
              <a:rPr lang="fr-BE" altLang="en-US" dirty="0" err="1"/>
              <a:t>some</a:t>
            </a:r>
            <a:r>
              <a:rPr lang="fr-BE" altLang="en-US" dirty="0"/>
              <a:t> part, the more </a:t>
            </a:r>
            <a:r>
              <a:rPr lang="fr-BE" altLang="en-US" dirty="0" err="1"/>
              <a:t>scrutiny</a:t>
            </a:r>
            <a:r>
              <a:rPr lang="fr-BE" altLang="en-US" dirty="0"/>
              <a:t>(inspection) </a:t>
            </a:r>
            <a:r>
              <a:rPr lang="fr-BE" altLang="en-US" dirty="0" err="1"/>
              <a:t>required</a:t>
            </a:r>
            <a:endParaRPr lang="en-US" altLang="en-US" dirty="0"/>
          </a:p>
        </p:txBody>
      </p:sp>
      <p:pic>
        <p:nvPicPr>
          <p:cNvPr id="1402884" name="Picture 4" descr="C:\Program Files\Common Files\Microsoft Shared\Clipart\cagcat50\pe02716_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17475"/>
            <a:ext cx="917575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4EE0A-67D8-466B-B435-AD04020320D3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99849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853</TotalTime>
  <Words>2972</Words>
  <Application>Microsoft Office PowerPoint</Application>
  <PresentationFormat>On-screen Show (4:3)</PresentationFormat>
  <Paragraphs>442</Paragraphs>
  <Slides>43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微软雅黑</vt:lpstr>
      <vt:lpstr>Arial</vt:lpstr>
      <vt:lpstr>Arial Black</vt:lpstr>
      <vt:lpstr>Calibri</vt:lpstr>
      <vt:lpstr>Comic Sans MS</vt:lpstr>
      <vt:lpstr>Times New Roman</vt:lpstr>
      <vt:lpstr>Wingdings</vt:lpstr>
      <vt:lpstr>Essential</vt:lpstr>
      <vt:lpstr>Image Bitmap</vt:lpstr>
      <vt:lpstr>Picture</vt:lpstr>
      <vt:lpstr>Clip</vt:lpstr>
      <vt:lpstr>Document</vt:lpstr>
      <vt:lpstr>Chapter 6   REQUIREMENTS QUALITY ASSURANCE   </vt:lpstr>
      <vt:lpstr>Lesson Objectives </vt:lpstr>
      <vt:lpstr>PowerPoint Presentation</vt:lpstr>
      <vt:lpstr>Quality assurance at RE time</vt:lpstr>
      <vt:lpstr>Quality assurance at RE time  (2)</vt:lpstr>
      <vt:lpstr>Requirements quality assurance:  outline</vt:lpstr>
      <vt:lpstr>Requirements inspections and reviews</vt:lpstr>
      <vt:lpstr>A  structured  inspection-based QA process</vt:lpstr>
      <vt:lpstr>Inspection guidelines</vt:lpstr>
      <vt:lpstr>Inspection checklists</vt:lpstr>
      <vt:lpstr>Defect-driven checklists:  a sample</vt:lpstr>
      <vt:lpstr>Defect-driven checklists:  a sample  (2)</vt:lpstr>
      <vt:lpstr>Defect-driven checklists: a sample  (3)</vt:lpstr>
      <vt:lpstr>Inspection checklists</vt:lpstr>
      <vt:lpstr>Quality-specific checklists:  a sample</vt:lpstr>
      <vt:lpstr>Inspection checklists</vt:lpstr>
      <vt:lpstr>Language-specific checklists:   a sample for statement templates</vt:lpstr>
      <vt:lpstr>Language-specific checklists:   checks on formal specs  </vt:lpstr>
      <vt:lpstr>Language-specific checklists:   checks on formal specs  (examples…)</vt:lpstr>
      <vt:lpstr>Language-specific checklists:   Checking decision tables</vt:lpstr>
      <vt:lpstr>Requirements inspections and reviews:  strengths &amp; limitations</vt:lpstr>
      <vt:lpstr>Requirements quality assurance:  outline</vt:lpstr>
      <vt:lpstr>Prototyping </vt:lpstr>
      <vt:lpstr>Prototyping </vt:lpstr>
      <vt:lpstr>Prototyping </vt:lpstr>
      <vt:lpstr>Example : Mock-up Prototype  </vt:lpstr>
      <vt:lpstr>Prototyping </vt:lpstr>
      <vt:lpstr>Prototyping Evaluation </vt:lpstr>
      <vt:lpstr>Prototyping Evaluation </vt:lpstr>
      <vt:lpstr>Prototyping Risks </vt:lpstr>
      <vt:lpstr>Requirements quality assurance:  outline</vt:lpstr>
      <vt:lpstr>Model validation </vt:lpstr>
      <vt:lpstr>Requirements Model validation &amp; verification </vt:lpstr>
      <vt:lpstr>Requirments Model valiadtion  Example - Use Case validation  </vt:lpstr>
      <vt:lpstr>Example - Use Case validation </vt:lpstr>
      <vt:lpstr>Model Verification:  intra- and inter-diagram Checks (examples…)</vt:lpstr>
      <vt:lpstr>Ex: Let’s discuss…</vt:lpstr>
      <vt:lpstr>Requirements quality assurance:  outline</vt:lpstr>
      <vt:lpstr>Acceptance Test </vt:lpstr>
      <vt:lpstr>Defining acceptance criteria </vt:lpstr>
      <vt:lpstr>Defining acceptance criteria </vt:lpstr>
      <vt:lpstr>Acceptance criteria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SAN</dc:creator>
  <cp:lastModifiedBy>Azurawati Ismail</cp:lastModifiedBy>
  <cp:revision>62</cp:revision>
  <dcterms:created xsi:type="dcterms:W3CDTF">2014-02-24T02:41:42Z</dcterms:created>
  <dcterms:modified xsi:type="dcterms:W3CDTF">2018-05-25T13:29:07Z</dcterms:modified>
</cp:coreProperties>
</file>