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image/gif" Extension="gif"/>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0.bin"/>
  <Override ContentType="application/vnd.openxmlformats-officedocument.oleObject" PartName="/ppt/embeddings/oleObject1.bin"/>
  <Override ContentType="application/vnd.openxmlformats-officedocument.oleObject" PartName="/ppt/embeddings/oleObject11.bin"/>
  <Override ContentType="application/vnd.openxmlformats-officedocument.oleObject" PartName="/ppt/embeddings/oleObject8.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81800" cy="9296400"/>
  <p:embeddedFontLst>
    <p:embeddedFont>
      <p:font typeface="Noto Sans Symbols"/>
      <p:regular r:id="rId50"/>
      <p:bold r:id="rId51"/>
    </p:embeddedFont>
    <p:embeddedFont>
      <p:font typeface="Arial Black"/>
      <p:regular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3" roundtripDataSignature="AMtx7mhsfJuOplaV8vXsAgHxnbE/3s4x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otoSansSymbols-bold.fntdata"/><Relationship Id="rId50" Type="http://schemas.openxmlformats.org/officeDocument/2006/relationships/font" Target="fonts/NotoSansSymbols-regular.fntdata"/><Relationship Id="rId53" Type="http://customschemas.google.com/relationships/presentationmetadata" Target="metadata"/><Relationship Id="rId52"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119" cy="464820"/>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98102" y="0"/>
            <a:ext cx="2982119" cy="464820"/>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2982119" cy="464820"/>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65" name="Google Shape;265;p1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1:notes"/>
          <p:cNvSpPr/>
          <p:nvPr>
            <p:ph idx="2" type="sldImg"/>
          </p:nvPr>
        </p:nvSpPr>
        <p:spPr>
          <a:xfrm>
            <a:off x="1268413" y="808038"/>
            <a:ext cx="4346575" cy="3260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3" name="Google Shape;273;p11:notes"/>
          <p:cNvSpPr txBox="1"/>
          <p:nvPr>
            <p:ph idx="1" type="body"/>
          </p:nvPr>
        </p:nvSpPr>
        <p:spPr>
          <a:xfrm>
            <a:off x="836998" y="4418454"/>
            <a:ext cx="5207817" cy="39128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2: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93" name="Google Shape;293;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01" name="Google Shape;301;p1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5: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8" name="Google Shape;318;p15: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6: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7" name="Google Shape;327;p16: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p:nvPr>
            <p:ph idx="2" type="sldImg"/>
          </p:nvPr>
        </p:nvSpPr>
        <p:spPr>
          <a:xfrm>
            <a:off x="1119188" y="696913"/>
            <a:ext cx="46466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6" name="Google Shape;336;p17:notes"/>
          <p:cNvSpPr txBox="1"/>
          <p:nvPr>
            <p:ph idx="1" type="body"/>
          </p:nvPr>
        </p:nvSpPr>
        <p:spPr>
          <a:xfrm>
            <a:off x="688652" y="4415274"/>
            <a:ext cx="5504512" cy="4183141"/>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8:notes"/>
          <p:cNvSpPr/>
          <p:nvPr>
            <p:ph idx="2" type="sldImg"/>
          </p:nvPr>
        </p:nvSpPr>
        <p:spPr>
          <a:xfrm>
            <a:off x="1119188" y="696913"/>
            <a:ext cx="46466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4" name="Google Shape;344;p18:notes"/>
          <p:cNvSpPr txBox="1"/>
          <p:nvPr>
            <p:ph idx="1" type="body"/>
          </p:nvPr>
        </p:nvSpPr>
        <p:spPr>
          <a:xfrm>
            <a:off x="688652" y="4415274"/>
            <a:ext cx="5504512" cy="4183141"/>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9: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52" name="Google Shape;352;p19: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0: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360" name="Google Shape;360;p2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1: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1" name="Google Shape;371;p21: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2: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2" name="Google Shape;382;p22: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3: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3" name="Google Shape;393;p23: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4: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4" name="Google Shape;404;p24: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5: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2" name="Google Shape;412;p25: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6:notes"/>
          <p:cNvSpPr/>
          <p:nvPr>
            <p:ph idx="2" type="sldImg"/>
          </p:nvPr>
        </p:nvSpPr>
        <p:spPr>
          <a:xfrm>
            <a:off x="1268413" y="808038"/>
            <a:ext cx="4344987" cy="3260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0" name="Google Shape;420;p26:notes"/>
          <p:cNvSpPr txBox="1"/>
          <p:nvPr>
            <p:ph idx="1" type="body"/>
          </p:nvPr>
        </p:nvSpPr>
        <p:spPr>
          <a:xfrm>
            <a:off x="836998" y="4418454"/>
            <a:ext cx="5207817" cy="39128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7:notes"/>
          <p:cNvSpPr/>
          <p:nvPr>
            <p:ph idx="2" type="sldImg"/>
          </p:nvPr>
        </p:nvSpPr>
        <p:spPr>
          <a:xfrm>
            <a:off x="1268413" y="808038"/>
            <a:ext cx="4344987" cy="3260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9" name="Google Shape;429;p27:notes"/>
          <p:cNvSpPr txBox="1"/>
          <p:nvPr>
            <p:ph idx="1" type="body"/>
          </p:nvPr>
        </p:nvSpPr>
        <p:spPr>
          <a:xfrm>
            <a:off x="836998" y="4418454"/>
            <a:ext cx="5207817" cy="39128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8:notes"/>
          <p:cNvSpPr/>
          <p:nvPr>
            <p:ph idx="2" type="sldImg"/>
          </p:nvPr>
        </p:nvSpPr>
        <p:spPr>
          <a:xfrm>
            <a:off x="1268413" y="808038"/>
            <a:ext cx="4344987" cy="32607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8" name="Google Shape;438;p28:notes"/>
          <p:cNvSpPr txBox="1"/>
          <p:nvPr>
            <p:ph idx="1" type="body"/>
          </p:nvPr>
        </p:nvSpPr>
        <p:spPr>
          <a:xfrm>
            <a:off x="836998" y="4418454"/>
            <a:ext cx="5207817" cy="39128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47" name="Google Shape;447;p2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0: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8" name="Google Shape;468;p30:notes"/>
          <p:cNvSpPr txBox="1"/>
          <p:nvPr>
            <p:ph idx="1" type="body"/>
          </p:nvPr>
        </p:nvSpPr>
        <p:spPr>
          <a:xfrm>
            <a:off x="916640" y="4416864"/>
            <a:ext cx="5048536"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1: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75" name="Google Shape;475;p3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2: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83" name="Google Shape;483;p3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492" name="Google Shape;492;p3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00" name="Google Shape;500;p3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5: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08" name="Google Shape;508;p3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6: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16" name="Google Shape;516;p3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7: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24" name="Google Shape;524;p3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8:notes"/>
          <p:cNvSpPr/>
          <p:nvPr>
            <p:ph idx="2" type="sldImg"/>
          </p:nvPr>
        </p:nvSpPr>
        <p:spPr>
          <a:xfrm>
            <a:off x="1119188" y="696913"/>
            <a:ext cx="46482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3" name="Google Shape;533;p38:notes"/>
          <p:cNvSpPr txBox="1"/>
          <p:nvPr>
            <p:ph idx="1" type="body"/>
          </p:nvPr>
        </p:nvSpPr>
        <p:spPr>
          <a:xfrm>
            <a:off x="918201" y="4415274"/>
            <a:ext cx="5045414" cy="418314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41" name="Google Shape;541;p3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0: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8" name="Google Shape;548;p40:notes"/>
          <p:cNvSpPr txBox="1"/>
          <p:nvPr>
            <p:ph idx="1" type="body"/>
          </p:nvPr>
        </p:nvSpPr>
        <p:spPr>
          <a:xfrm>
            <a:off x="688652" y="4416864"/>
            <a:ext cx="5504512"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1: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5" name="Google Shape;555;p41:notes"/>
          <p:cNvSpPr txBox="1"/>
          <p:nvPr>
            <p:ph idx="1" type="body"/>
          </p:nvPr>
        </p:nvSpPr>
        <p:spPr>
          <a:xfrm>
            <a:off x="688652" y="4416864"/>
            <a:ext cx="5504512"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2:notes"/>
          <p:cNvSpPr/>
          <p:nvPr>
            <p:ph idx="2" type="sldImg"/>
          </p:nvPr>
        </p:nvSpPr>
        <p:spPr>
          <a:xfrm>
            <a:off x="1117600" y="696913"/>
            <a:ext cx="4649788" cy="34877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2" name="Google Shape;562;p42:notes"/>
          <p:cNvSpPr txBox="1"/>
          <p:nvPr>
            <p:ph idx="1" type="body"/>
          </p:nvPr>
        </p:nvSpPr>
        <p:spPr>
          <a:xfrm>
            <a:off x="688652" y="4416864"/>
            <a:ext cx="5504512" cy="4181551"/>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3700" lIns="87425" spcFirstLastPara="1" rIns="87425" wrap="square" tIns="43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3: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72" name="Google Shape;572;p4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4: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580" name="Google Shape;580;p4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2" type="sldNum"/>
          </p:nvPr>
        </p:nvSpPr>
        <p:spPr>
          <a:xfrm>
            <a:off x="3898102" y="8829967"/>
            <a:ext cx="2982119" cy="464820"/>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CA"/>
              <a:t>‹#›</a:t>
            </a:fld>
            <a:endParaRPr/>
          </a:p>
        </p:txBody>
      </p:sp>
      <p:sp>
        <p:nvSpPr>
          <p:cNvPr id="181" name="Google Shape;181;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6:notes"/>
          <p:cNvSpPr txBox="1"/>
          <p:nvPr>
            <p:ph idx="1" type="body"/>
          </p:nvPr>
        </p:nvSpPr>
        <p:spPr>
          <a:xfrm>
            <a:off x="688182" y="4415790"/>
            <a:ext cx="5505450" cy="4183380"/>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7: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37" name="Google Shape;237;p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44" name="Google Shape;244;p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9:notes"/>
          <p:cNvSpPr txBox="1"/>
          <p:nvPr>
            <p:ph idx="1" type="body"/>
          </p:nvPr>
        </p:nvSpPr>
        <p:spPr>
          <a:xfrm>
            <a:off x="688182" y="4415790"/>
            <a:ext cx="5505450" cy="4183380"/>
          </a:xfrm>
          <a:prstGeom prst="rect">
            <a:avLst/>
          </a:prstGeom>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254" name="Google Shape;254;p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46"/>
          <p:cNvSpPr txBox="1"/>
          <p:nvPr>
            <p:ph type="ctrTitle"/>
          </p:nvPr>
        </p:nvSpPr>
        <p:spPr>
          <a:xfrm>
            <a:off x="457200" y="228600"/>
            <a:ext cx="7772400" cy="457199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6"/>
          <p:cNvSpPr txBox="1"/>
          <p:nvPr>
            <p:ph idx="1" type="subTitle"/>
          </p:nvPr>
        </p:nvSpPr>
        <p:spPr>
          <a:xfrm>
            <a:off x="457200" y="4800600"/>
            <a:ext cx="6858000" cy="914400"/>
          </a:xfrm>
          <a:prstGeom prst="rect">
            <a:avLst/>
          </a:prstGeom>
          <a:noFill/>
          <a:ln>
            <a:noFill/>
          </a:ln>
        </p:spPr>
        <p:txBody>
          <a:bodyPr anchorCtr="0" anchor="t" bIns="45700" lIns="91425" spcFirstLastPara="1" rIns="91425" wrap="square" tIns="45700">
            <a:normAutofit/>
          </a:bodyPr>
          <a:lstStyle>
            <a:lvl1pPr lvl="0" algn="l">
              <a:spcBef>
                <a:spcPts val="400"/>
              </a:spcBef>
              <a:spcAft>
                <a:spcPts val="0"/>
              </a:spcAft>
              <a:buClr>
                <a:schemeClr val="dk2"/>
              </a:buClr>
              <a:buSzPts val="2000"/>
              <a:buNone/>
              <a:defRPr b="0" cap="none">
                <a:solidFill>
                  <a:schemeClr val="dk2"/>
                </a:solidFill>
                <a:latin typeface="Arial Black"/>
                <a:ea typeface="Arial Black"/>
                <a:cs typeface="Arial Black"/>
                <a:sym typeface="Arial Black"/>
              </a:defRPr>
            </a:lvl1pPr>
            <a:lvl2pPr lvl="1" algn="ctr">
              <a:spcBef>
                <a:spcPts val="600"/>
              </a:spcBef>
              <a:spcAft>
                <a:spcPts val="0"/>
              </a:spcAft>
              <a:buSzPts val="2000"/>
              <a:buNone/>
              <a:defRPr>
                <a:solidFill>
                  <a:srgbClr val="888888"/>
                </a:solidFill>
              </a:defRPr>
            </a:lvl2pPr>
            <a:lvl3pPr lvl="2" algn="ctr">
              <a:spcBef>
                <a:spcPts val="360"/>
              </a:spcBef>
              <a:spcAft>
                <a:spcPts val="0"/>
              </a:spcAft>
              <a:buSzPts val="18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60"/>
              </a:spcBef>
              <a:spcAft>
                <a:spcPts val="0"/>
              </a:spcAft>
              <a:buSzPts val="1800"/>
              <a:buNone/>
              <a:defRPr>
                <a:solidFill>
                  <a:srgbClr val="888888"/>
                </a:solidFill>
              </a:defRPr>
            </a:lvl5pPr>
            <a:lvl6pPr lvl="5" algn="ctr">
              <a:spcBef>
                <a:spcPts val="320"/>
              </a:spcBef>
              <a:spcAft>
                <a:spcPts val="0"/>
              </a:spcAft>
              <a:buSzPts val="1600"/>
              <a:buNone/>
              <a:defRPr>
                <a:solidFill>
                  <a:srgbClr val="888888"/>
                </a:solidFill>
              </a:defRPr>
            </a:lvl6pPr>
            <a:lvl7pPr lvl="6" algn="ctr">
              <a:spcBef>
                <a:spcPts val="320"/>
              </a:spcBef>
              <a:spcAft>
                <a:spcPts val="0"/>
              </a:spcAft>
              <a:buSzPts val="1600"/>
              <a:buNone/>
              <a:defRPr>
                <a:solidFill>
                  <a:srgbClr val="888888"/>
                </a:solidFill>
              </a:defRPr>
            </a:lvl7pPr>
            <a:lvl8pPr lvl="7" algn="ctr">
              <a:spcBef>
                <a:spcPts val="320"/>
              </a:spcBef>
              <a:spcAft>
                <a:spcPts val="0"/>
              </a:spcAft>
              <a:buSzPts val="1600"/>
              <a:buNone/>
              <a:defRPr>
                <a:solidFill>
                  <a:srgbClr val="888888"/>
                </a:solidFill>
              </a:defRPr>
            </a:lvl8pPr>
            <a:lvl9pPr lvl="8" algn="ctr">
              <a:spcBef>
                <a:spcPts val="320"/>
              </a:spcBef>
              <a:spcAft>
                <a:spcPts val="0"/>
              </a:spcAft>
              <a:buSzPts val="1600"/>
              <a:buNone/>
              <a:defRPr>
                <a:solidFill>
                  <a:srgbClr val="888888"/>
                </a:solidFill>
              </a:defRPr>
            </a:lvl9pPr>
          </a:lstStyle>
          <a:p/>
        </p:txBody>
      </p:sp>
      <p:sp>
        <p:nvSpPr>
          <p:cNvPr id="20" name="Google Shape;20;p46"/>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6"/>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6"/>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46"/>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4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i="0" sz="2400" u="none" cap="none" strike="noStrike">
                <a:solidFill>
                  <a:schemeClr val="dk1"/>
                </a:solidFill>
                <a:latin typeface="Arial"/>
                <a:ea typeface="Arial"/>
                <a:cs typeface="Arial"/>
                <a:sym typeface="Arial"/>
              </a:defRPr>
            </a:lvl1pPr>
            <a:lvl2pPr indent="0" lvl="1" marL="0" algn="l">
              <a:spcBef>
                <a:spcPts val="0"/>
              </a:spcBef>
              <a:buNone/>
              <a:defRPr b="1" i="0" sz="2400" u="none" cap="none" strike="noStrike">
                <a:solidFill>
                  <a:schemeClr val="dk1"/>
                </a:solidFill>
                <a:latin typeface="Arial"/>
                <a:ea typeface="Arial"/>
                <a:cs typeface="Arial"/>
                <a:sym typeface="Arial"/>
              </a:defRPr>
            </a:lvl2pPr>
            <a:lvl3pPr indent="0" lvl="2" marL="0" algn="l">
              <a:spcBef>
                <a:spcPts val="0"/>
              </a:spcBef>
              <a:buNone/>
              <a:defRPr b="1" i="0" sz="2400" u="none" cap="none" strike="noStrike">
                <a:solidFill>
                  <a:schemeClr val="dk1"/>
                </a:solidFill>
                <a:latin typeface="Arial"/>
                <a:ea typeface="Arial"/>
                <a:cs typeface="Arial"/>
                <a:sym typeface="Arial"/>
              </a:defRPr>
            </a:lvl3pPr>
            <a:lvl4pPr indent="0" lvl="3" marL="0" algn="l">
              <a:spcBef>
                <a:spcPts val="0"/>
              </a:spcBef>
              <a:buNone/>
              <a:defRPr b="1" i="0" sz="2400" u="none" cap="none" strike="noStrike">
                <a:solidFill>
                  <a:schemeClr val="dk1"/>
                </a:solidFill>
                <a:latin typeface="Arial"/>
                <a:ea typeface="Arial"/>
                <a:cs typeface="Arial"/>
                <a:sym typeface="Arial"/>
              </a:defRPr>
            </a:lvl4pPr>
            <a:lvl5pPr indent="0" lvl="4" marL="0" algn="l">
              <a:spcBef>
                <a:spcPts val="0"/>
              </a:spcBef>
              <a:buNone/>
              <a:defRPr b="1" i="0" sz="2400" u="none" cap="none" strike="noStrike">
                <a:solidFill>
                  <a:schemeClr val="dk1"/>
                </a:solidFill>
                <a:latin typeface="Arial"/>
                <a:ea typeface="Arial"/>
                <a:cs typeface="Arial"/>
                <a:sym typeface="Arial"/>
              </a:defRPr>
            </a:lvl5pPr>
            <a:lvl6pPr indent="0" lvl="5" marL="0" algn="l">
              <a:spcBef>
                <a:spcPts val="0"/>
              </a:spcBef>
              <a:buNone/>
              <a:defRPr b="1" i="0" sz="2400" u="none" cap="none" strike="noStrike">
                <a:solidFill>
                  <a:schemeClr val="dk1"/>
                </a:solidFill>
                <a:latin typeface="Arial"/>
                <a:ea typeface="Arial"/>
                <a:cs typeface="Arial"/>
                <a:sym typeface="Arial"/>
              </a:defRPr>
            </a:lvl6pPr>
            <a:lvl7pPr indent="0" lvl="6" marL="0" algn="l">
              <a:spcBef>
                <a:spcPts val="0"/>
              </a:spcBef>
              <a:buNone/>
              <a:defRPr b="1" i="0" sz="2400" u="none" cap="none" strike="noStrike">
                <a:solidFill>
                  <a:schemeClr val="dk1"/>
                </a:solidFill>
                <a:latin typeface="Arial"/>
                <a:ea typeface="Arial"/>
                <a:cs typeface="Arial"/>
                <a:sym typeface="Arial"/>
              </a:defRPr>
            </a:lvl7pPr>
            <a:lvl8pPr indent="0" lvl="7" marL="0" algn="l">
              <a:spcBef>
                <a:spcPts val="0"/>
              </a:spcBef>
              <a:buNone/>
              <a:defRPr b="1" i="0" sz="2400" u="none" cap="none" strike="noStrike">
                <a:solidFill>
                  <a:schemeClr val="dk1"/>
                </a:solidFill>
                <a:latin typeface="Arial"/>
                <a:ea typeface="Arial"/>
                <a:cs typeface="Arial"/>
                <a:sym typeface="Arial"/>
              </a:defRPr>
            </a:lvl8pPr>
            <a:lvl9pPr indent="0" lvl="8" marL="0" algn="l">
              <a:spcBef>
                <a:spcPts val="0"/>
              </a:spcBef>
              <a:buNone/>
              <a:defRPr b="1"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55"/>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2080419" y="129382"/>
            <a:ext cx="4373563" cy="7620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55"/>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56"/>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5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56"/>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6"/>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7"/>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7"/>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Clr>
                <a:schemeClr val="dk1"/>
              </a:buClr>
              <a:buSzPts val="1800"/>
              <a:buNone/>
              <a:defRPr/>
            </a:lvl1pPr>
            <a:lvl2pPr indent="-342900" lvl="1" marL="914400" algn="l">
              <a:spcBef>
                <a:spcPts val="60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8" name="Google Shape;28;p47"/>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7"/>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7"/>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48"/>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8"/>
          <p:cNvSpPr txBox="1"/>
          <p:nvPr>
            <p:ph idx="1" type="body"/>
          </p:nvPr>
        </p:nvSpPr>
        <p:spPr>
          <a:xfrm>
            <a:off x="163068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4" name="Google Shape;34;p48"/>
          <p:cNvSpPr txBox="1"/>
          <p:nvPr>
            <p:ph idx="2" type="body"/>
          </p:nvPr>
        </p:nvSpPr>
        <p:spPr>
          <a:xfrm>
            <a:off x="5090160" y="1574800"/>
            <a:ext cx="329184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560"/>
              </a:spcBef>
              <a:spcAft>
                <a:spcPts val="0"/>
              </a:spcAft>
              <a:buClr>
                <a:schemeClr val="dk1"/>
              </a:buClr>
              <a:buSzPts val="2800"/>
              <a:buNone/>
              <a:defRPr sz="2800"/>
            </a:lvl1pPr>
            <a:lvl2pPr indent="-381000" lvl="1" marL="914400" algn="l">
              <a:spcBef>
                <a:spcPts val="60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35" name="Google Shape;35;p48"/>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8"/>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8"/>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49"/>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9"/>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9"/>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50"/>
          <p:cNvSpPr txBox="1"/>
          <p:nvPr>
            <p:ph type="title"/>
          </p:nvPr>
        </p:nvSpPr>
        <p:spPr>
          <a:xfrm>
            <a:off x="457200" y="1447800"/>
            <a:ext cx="7772400" cy="432117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1"/>
              </a:buClr>
              <a:buSzPts val="8800"/>
              <a:buFont typeface="Arial Black"/>
              <a:buNone/>
              <a:defRPr b="0" sz="8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0"/>
          <p:cNvSpPr txBox="1"/>
          <p:nvPr>
            <p:ph idx="1" type="body"/>
          </p:nvPr>
        </p:nvSpPr>
        <p:spPr>
          <a:xfrm>
            <a:off x="457200" y="228601"/>
            <a:ext cx="7772400" cy="10668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2"/>
              </a:buClr>
              <a:buSzPts val="2000"/>
              <a:buNone/>
              <a:defRPr b="0" sz="2000" cap="none">
                <a:solidFill>
                  <a:schemeClr val="dk2"/>
                </a:solidFill>
                <a:latin typeface="Arial Black"/>
                <a:ea typeface="Arial Black"/>
                <a:cs typeface="Arial Black"/>
                <a:sym typeface="Arial Black"/>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SzPts val="1400"/>
              <a:buNone/>
              <a:defRPr sz="1400">
                <a:solidFill>
                  <a:srgbClr val="888888"/>
                </a:solidFill>
              </a:defRPr>
            </a:lvl6pPr>
            <a:lvl7pPr indent="-228600" lvl="6" marL="3200400" algn="l">
              <a:spcBef>
                <a:spcPts val="280"/>
              </a:spcBef>
              <a:spcAft>
                <a:spcPts val="0"/>
              </a:spcAft>
              <a:buSzPts val="1400"/>
              <a:buNone/>
              <a:defRPr sz="1400">
                <a:solidFill>
                  <a:srgbClr val="888888"/>
                </a:solidFill>
              </a:defRPr>
            </a:lvl7pPr>
            <a:lvl8pPr indent="-228600" lvl="7" marL="3657600" algn="l">
              <a:spcBef>
                <a:spcPts val="280"/>
              </a:spcBef>
              <a:spcAft>
                <a:spcPts val="0"/>
              </a:spcAft>
              <a:buSzPts val="1400"/>
              <a:buNone/>
              <a:defRPr sz="1400">
                <a:solidFill>
                  <a:srgbClr val="888888"/>
                </a:solidFill>
              </a:defRPr>
            </a:lvl8pPr>
            <a:lvl9pPr indent="-228600" lvl="8" marL="4114800" algn="l">
              <a:spcBef>
                <a:spcPts val="280"/>
              </a:spcBef>
              <a:spcAft>
                <a:spcPts val="0"/>
              </a:spcAft>
              <a:buSzPts val="1400"/>
              <a:buNone/>
              <a:defRPr sz="1400">
                <a:solidFill>
                  <a:srgbClr val="888888"/>
                </a:solidFill>
              </a:defRPr>
            </a:lvl9pPr>
          </a:lstStyle>
          <a:p/>
        </p:txBody>
      </p:sp>
      <p:sp>
        <p:nvSpPr>
          <p:cNvPr id="46" name="Google Shape;46;p50"/>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48" name="Google Shape;48;p50"/>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51"/>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6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1"/>
          <p:cNvSpPr txBox="1"/>
          <p:nvPr>
            <p:ph idx="1" type="body"/>
          </p:nvPr>
        </p:nvSpPr>
        <p:spPr>
          <a:xfrm>
            <a:off x="1627632"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2" name="Google Shape;52;p51"/>
          <p:cNvSpPr txBox="1"/>
          <p:nvPr>
            <p:ph idx="2" type="body"/>
          </p:nvPr>
        </p:nvSpPr>
        <p:spPr>
          <a:xfrm>
            <a:off x="1627632"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3" name="Google Shape;53;p51"/>
          <p:cNvSpPr txBox="1"/>
          <p:nvPr>
            <p:ph idx="3" type="body"/>
          </p:nvPr>
        </p:nvSpPr>
        <p:spPr>
          <a:xfrm>
            <a:off x="5093208" y="1572768"/>
            <a:ext cx="3291840" cy="639762"/>
          </a:xfrm>
          <a:prstGeom prst="rect">
            <a:avLst/>
          </a:prstGeom>
          <a:noFill/>
          <a:ln>
            <a:noFill/>
          </a:ln>
        </p:spPr>
        <p:txBody>
          <a:bodyPr anchorCtr="0" anchor="b" bIns="45700" lIns="91425" spcFirstLastPara="1" rIns="91425" wrap="square" tIns="45700">
            <a:noAutofit/>
          </a:bodyPr>
          <a:lstStyle>
            <a:lvl1pPr indent="-228600" lvl="0" marL="457200" algn="l">
              <a:spcBef>
                <a:spcPts val="360"/>
              </a:spcBef>
              <a:spcAft>
                <a:spcPts val="0"/>
              </a:spcAft>
              <a:buClr>
                <a:schemeClr val="dk1"/>
              </a:buClr>
              <a:buSzPts val="1800"/>
              <a:buNone/>
              <a:defRPr b="0" sz="1800" cap="none">
                <a:solidFill>
                  <a:schemeClr val="dk1"/>
                </a:solidFill>
                <a:latin typeface="Arial Black"/>
                <a:ea typeface="Arial Black"/>
                <a:cs typeface="Arial Black"/>
                <a:sym typeface="Arial Black"/>
              </a:defRPr>
            </a:lvl1pPr>
            <a:lvl2pPr indent="-228600" lvl="1" marL="914400" algn="l">
              <a:spcBef>
                <a:spcPts val="6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4" name="Google Shape;54;p51"/>
          <p:cNvSpPr txBox="1"/>
          <p:nvPr>
            <p:ph idx="4" type="body"/>
          </p:nvPr>
        </p:nvSpPr>
        <p:spPr>
          <a:xfrm>
            <a:off x="5093208" y="2259366"/>
            <a:ext cx="3291840" cy="384048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None/>
              <a:defRPr sz="2400"/>
            </a:lvl1pPr>
            <a:lvl2pPr indent="-355600" lvl="1" marL="914400" algn="l">
              <a:spcBef>
                <a:spcPts val="6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5" name="Google Shape;55;p51"/>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2"/>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2"/>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53"/>
          <p:cNvSpPr txBox="1"/>
          <p:nvPr>
            <p:ph idx="1" type="body"/>
          </p:nvPr>
        </p:nvSpPr>
        <p:spPr>
          <a:xfrm>
            <a:off x="3575050" y="1600200"/>
            <a:ext cx="5111750"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640"/>
              </a:spcBef>
              <a:spcAft>
                <a:spcPts val="0"/>
              </a:spcAft>
              <a:buClr>
                <a:schemeClr val="dk1"/>
              </a:buClr>
              <a:buSzPts val="3200"/>
              <a:buNone/>
              <a:defRPr sz="3200"/>
            </a:lvl1pPr>
            <a:lvl2pPr indent="-406400" lvl="1" marL="914400" algn="l">
              <a:spcBef>
                <a:spcPts val="60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64" name="Google Shape;64;p53"/>
          <p:cNvSpPr txBox="1"/>
          <p:nvPr>
            <p:ph idx="2" type="body"/>
          </p:nvPr>
        </p:nvSpPr>
        <p:spPr>
          <a:xfrm>
            <a:off x="457200" y="1600200"/>
            <a:ext cx="3008313" cy="448056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65" name="Google Shape;65;p53"/>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3"/>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CA"/>
              <a:t>‹#›</a:t>
            </a:fld>
            <a:endParaRPr/>
          </a:p>
        </p:txBody>
      </p:sp>
      <p:sp>
        <p:nvSpPr>
          <p:cNvPr id="68" name="Google Shape;68;p53"/>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9" name="Shape 69"/>
        <p:cNvGrpSpPr/>
        <p:nvPr/>
      </p:nvGrpSpPr>
      <p:grpSpPr>
        <a:xfrm>
          <a:off x="0" y="0"/>
          <a:ext cx="0" cy="0"/>
          <a:chOff x="0" y="0"/>
          <a:chExt cx="0" cy="0"/>
        </a:xfrm>
      </p:grpSpPr>
      <p:sp>
        <p:nvSpPr>
          <p:cNvPr id="70" name="Google Shape;70;p54"/>
          <p:cNvSpPr/>
          <p:nvPr/>
        </p:nvSpPr>
        <p:spPr>
          <a:xfrm>
            <a:off x="9001124" y="4846320"/>
            <a:ext cx="142876" cy="201168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 name="Google Shape;71;p54"/>
          <p:cNvSpPr/>
          <p:nvPr>
            <p:ph idx="2" type="pic"/>
          </p:nvPr>
        </p:nvSpPr>
        <p:spPr>
          <a:xfrm>
            <a:off x="-1" y="0"/>
            <a:ext cx="9000877" cy="4846320"/>
          </a:xfrm>
          <a:prstGeom prst="rect">
            <a:avLst/>
          </a:prstGeom>
          <a:solidFill>
            <a:srgbClr val="BFBFBF"/>
          </a:solidFill>
          <a:ln>
            <a:noFill/>
          </a:ln>
        </p:spPr>
      </p:sp>
      <p:sp>
        <p:nvSpPr>
          <p:cNvPr id="72" name="Google Shape;72;p54"/>
          <p:cNvSpPr txBox="1"/>
          <p:nvPr>
            <p:ph idx="1" type="body"/>
          </p:nvPr>
        </p:nvSpPr>
        <p:spPr>
          <a:xfrm>
            <a:off x="457200" y="5715000"/>
            <a:ext cx="81534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Clr>
                <a:schemeClr val="dk1"/>
              </a:buClr>
              <a:buSzPts val="1600"/>
              <a:buNone/>
              <a:defRPr sz="1600"/>
            </a:lvl1pPr>
            <a:lvl2pPr indent="-228600" lvl="1" marL="914400" algn="l">
              <a:spcBef>
                <a:spcPts val="60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73" name="Google Shape;73;p54"/>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4"/>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1" sz="2400">
                <a:solidFill>
                  <a:schemeClr val="dk1"/>
                </a:solidFill>
                <a:latin typeface="Arial"/>
                <a:ea typeface="Arial"/>
                <a:cs typeface="Arial"/>
                <a:sym typeface="Arial"/>
              </a:defRPr>
            </a:lvl1pPr>
            <a:lvl2pPr indent="0" lvl="1" marL="0" algn="l">
              <a:spcBef>
                <a:spcPts val="0"/>
              </a:spcBef>
              <a:buNone/>
              <a:defRPr b="1" sz="2400">
                <a:solidFill>
                  <a:schemeClr val="dk1"/>
                </a:solidFill>
                <a:latin typeface="Arial"/>
                <a:ea typeface="Arial"/>
                <a:cs typeface="Arial"/>
                <a:sym typeface="Arial"/>
              </a:defRPr>
            </a:lvl2pPr>
            <a:lvl3pPr indent="0" lvl="2" marL="0" algn="l">
              <a:spcBef>
                <a:spcPts val="0"/>
              </a:spcBef>
              <a:buNone/>
              <a:defRPr b="1" sz="2400">
                <a:solidFill>
                  <a:schemeClr val="dk1"/>
                </a:solidFill>
                <a:latin typeface="Arial"/>
                <a:ea typeface="Arial"/>
                <a:cs typeface="Arial"/>
                <a:sym typeface="Arial"/>
              </a:defRPr>
            </a:lvl3pPr>
            <a:lvl4pPr indent="0" lvl="3" marL="0" algn="l">
              <a:spcBef>
                <a:spcPts val="0"/>
              </a:spcBef>
              <a:buNone/>
              <a:defRPr b="1" sz="2400">
                <a:solidFill>
                  <a:schemeClr val="dk1"/>
                </a:solidFill>
                <a:latin typeface="Arial"/>
                <a:ea typeface="Arial"/>
                <a:cs typeface="Arial"/>
                <a:sym typeface="Arial"/>
              </a:defRPr>
            </a:lvl4pPr>
            <a:lvl5pPr indent="0" lvl="4" marL="0" algn="l">
              <a:spcBef>
                <a:spcPts val="0"/>
              </a:spcBef>
              <a:buNone/>
              <a:defRPr b="1" sz="2400">
                <a:solidFill>
                  <a:schemeClr val="dk1"/>
                </a:solidFill>
                <a:latin typeface="Arial"/>
                <a:ea typeface="Arial"/>
                <a:cs typeface="Arial"/>
                <a:sym typeface="Arial"/>
              </a:defRPr>
            </a:lvl5pPr>
            <a:lvl6pPr indent="0" lvl="5" marL="0" algn="l">
              <a:spcBef>
                <a:spcPts val="0"/>
              </a:spcBef>
              <a:buNone/>
              <a:defRPr b="1" sz="2400">
                <a:solidFill>
                  <a:schemeClr val="dk1"/>
                </a:solidFill>
                <a:latin typeface="Arial"/>
                <a:ea typeface="Arial"/>
                <a:cs typeface="Arial"/>
                <a:sym typeface="Arial"/>
              </a:defRPr>
            </a:lvl6pPr>
            <a:lvl7pPr indent="0" lvl="6" marL="0" algn="l">
              <a:spcBef>
                <a:spcPts val="0"/>
              </a:spcBef>
              <a:buNone/>
              <a:defRPr b="1" sz="2400">
                <a:solidFill>
                  <a:schemeClr val="dk1"/>
                </a:solidFill>
                <a:latin typeface="Arial"/>
                <a:ea typeface="Arial"/>
                <a:cs typeface="Arial"/>
                <a:sym typeface="Arial"/>
              </a:defRPr>
            </a:lvl7pPr>
            <a:lvl8pPr indent="0" lvl="7" marL="0" algn="l">
              <a:spcBef>
                <a:spcPts val="0"/>
              </a:spcBef>
              <a:buNone/>
              <a:defRPr b="1" sz="2400">
                <a:solidFill>
                  <a:schemeClr val="dk1"/>
                </a:solidFill>
                <a:latin typeface="Arial"/>
                <a:ea typeface="Arial"/>
                <a:cs typeface="Arial"/>
                <a:sym typeface="Arial"/>
              </a:defRPr>
            </a:lvl8pPr>
            <a:lvl9pPr indent="0" lvl="8" marL="0" algn="l">
              <a:spcBef>
                <a:spcPts val="0"/>
              </a:spcBef>
              <a:buNone/>
              <a:defRPr b="1"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CA"/>
              <a:t>‹#›</a:t>
            </a:fld>
            <a:endParaRPr/>
          </a:p>
        </p:txBody>
      </p:sp>
      <p:sp>
        <p:nvSpPr>
          <p:cNvPr id="76" name="Google Shape;76;p54"/>
          <p:cNvSpPr txBox="1"/>
          <p:nvPr>
            <p:ph type="title"/>
          </p:nvPr>
        </p:nvSpPr>
        <p:spPr>
          <a:xfrm>
            <a:off x="457200" y="4953000"/>
            <a:ext cx="8153400" cy="7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2"/>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4"/>
          <p:cNvSpPr/>
          <p:nvPr/>
        </p:nvSpPr>
        <p:spPr>
          <a:xfrm>
            <a:off x="9001124" y="0"/>
            <a:ext cx="142876" cy="484632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600"/>
              <a:buFont typeface="Arial Black"/>
              <a:buNone/>
              <a:defRPr b="0" i="0" sz="3600" u="none" cap="none" strike="noStrike">
                <a:solidFill>
                  <a:schemeClr val="dk2"/>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5"/>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1pPr>
            <a:lvl2pPr indent="-355600" lvl="1" marL="914400" marR="0" rtl="0" algn="l">
              <a:spcBef>
                <a:spcPts val="600"/>
              </a:spcBef>
              <a:spcAft>
                <a:spcPts val="0"/>
              </a:spcAft>
              <a:buClr>
                <a:schemeClr val="dk2"/>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2"/>
              </a:buClr>
              <a:buSzPts val="1800"/>
              <a:buFont typeface="Arial"/>
              <a:buChar char="•"/>
              <a:defRPr b="0" i="0" sz="18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2"/>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45"/>
          <p:cNvSpPr txBox="1"/>
          <p:nvPr>
            <p:ph idx="10" type="dt"/>
          </p:nvPr>
        </p:nvSpPr>
        <p:spPr>
          <a:xfrm>
            <a:off x="457200" y="6172201"/>
            <a:ext cx="3429000" cy="304800"/>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1" type="ftr"/>
          </p:nvPr>
        </p:nvSpPr>
        <p:spPr>
          <a:xfrm>
            <a:off x="457200" y="6492875"/>
            <a:ext cx="3429000" cy="28384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1" i="0" sz="2400" u="none" cap="none" strike="noStrike">
                <a:solidFill>
                  <a:schemeClr val="dk2"/>
                </a:solidFill>
                <a:latin typeface="Arial"/>
                <a:ea typeface="Arial"/>
                <a:cs typeface="Arial"/>
                <a:sym typeface="Arial"/>
              </a:defRPr>
            </a:lvl1pPr>
            <a:lvl2pPr indent="0" lvl="1" marL="0" marR="0" rtl="0" algn="l">
              <a:spcBef>
                <a:spcPts val="0"/>
              </a:spcBef>
              <a:buNone/>
              <a:defRPr b="1" i="0" sz="2400" u="none" cap="none" strike="noStrike">
                <a:solidFill>
                  <a:schemeClr val="dk2"/>
                </a:solidFill>
                <a:latin typeface="Arial"/>
                <a:ea typeface="Arial"/>
                <a:cs typeface="Arial"/>
                <a:sym typeface="Arial"/>
              </a:defRPr>
            </a:lvl2pPr>
            <a:lvl3pPr indent="0" lvl="2" marL="0" marR="0" rtl="0" algn="l">
              <a:spcBef>
                <a:spcPts val="0"/>
              </a:spcBef>
              <a:buNone/>
              <a:defRPr b="1" i="0" sz="2400" u="none" cap="none" strike="noStrike">
                <a:solidFill>
                  <a:schemeClr val="dk2"/>
                </a:solidFill>
                <a:latin typeface="Arial"/>
                <a:ea typeface="Arial"/>
                <a:cs typeface="Arial"/>
                <a:sym typeface="Arial"/>
              </a:defRPr>
            </a:lvl3pPr>
            <a:lvl4pPr indent="0" lvl="3" marL="0" marR="0" rtl="0" algn="l">
              <a:spcBef>
                <a:spcPts val="0"/>
              </a:spcBef>
              <a:buNone/>
              <a:defRPr b="1" i="0" sz="2400" u="none" cap="none" strike="noStrike">
                <a:solidFill>
                  <a:schemeClr val="dk2"/>
                </a:solidFill>
                <a:latin typeface="Arial"/>
                <a:ea typeface="Arial"/>
                <a:cs typeface="Arial"/>
                <a:sym typeface="Arial"/>
              </a:defRPr>
            </a:lvl4pPr>
            <a:lvl5pPr indent="0" lvl="4" marL="0" marR="0" rtl="0" algn="l">
              <a:spcBef>
                <a:spcPts val="0"/>
              </a:spcBef>
              <a:buNone/>
              <a:defRPr b="1" i="0" sz="2400" u="none" cap="none" strike="noStrike">
                <a:solidFill>
                  <a:schemeClr val="dk2"/>
                </a:solidFill>
                <a:latin typeface="Arial"/>
                <a:ea typeface="Arial"/>
                <a:cs typeface="Arial"/>
                <a:sym typeface="Arial"/>
              </a:defRPr>
            </a:lvl5pPr>
            <a:lvl6pPr indent="0" lvl="5" marL="0" marR="0" rtl="0" algn="l">
              <a:spcBef>
                <a:spcPts val="0"/>
              </a:spcBef>
              <a:buNone/>
              <a:defRPr b="1" i="0" sz="2400" u="none" cap="none" strike="noStrike">
                <a:solidFill>
                  <a:schemeClr val="dk2"/>
                </a:solidFill>
                <a:latin typeface="Arial"/>
                <a:ea typeface="Arial"/>
                <a:cs typeface="Arial"/>
                <a:sym typeface="Arial"/>
              </a:defRPr>
            </a:lvl6pPr>
            <a:lvl7pPr indent="0" lvl="6" marL="0" marR="0" rtl="0" algn="l">
              <a:spcBef>
                <a:spcPts val="0"/>
              </a:spcBef>
              <a:buNone/>
              <a:defRPr b="1" i="0" sz="2400" u="none" cap="none" strike="noStrike">
                <a:solidFill>
                  <a:schemeClr val="dk2"/>
                </a:solidFill>
                <a:latin typeface="Arial"/>
                <a:ea typeface="Arial"/>
                <a:cs typeface="Arial"/>
                <a:sym typeface="Arial"/>
              </a:defRPr>
            </a:lvl7pPr>
            <a:lvl8pPr indent="0" lvl="7" marL="0" marR="0" rtl="0" algn="l">
              <a:spcBef>
                <a:spcPts val="0"/>
              </a:spcBef>
              <a:buNone/>
              <a:defRPr b="1" i="0" sz="2400" u="none" cap="none" strike="noStrike">
                <a:solidFill>
                  <a:schemeClr val="dk2"/>
                </a:solidFill>
                <a:latin typeface="Arial"/>
                <a:ea typeface="Arial"/>
                <a:cs typeface="Arial"/>
                <a:sym typeface="Arial"/>
              </a:defRPr>
            </a:lvl8pPr>
            <a:lvl9pPr indent="0" lvl="8" marL="0" marR="0" rtl="0" algn="l">
              <a:spcBef>
                <a:spcPts val="0"/>
              </a:spcBef>
              <a:buNone/>
              <a:defRPr b="1" i="0" sz="24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CA"/>
              <a:t>‹#›</a:t>
            </a:fld>
            <a:endParaRPr/>
          </a:p>
        </p:txBody>
      </p:sp>
      <p:sp>
        <p:nvSpPr>
          <p:cNvPr id="15" name="Google Shape;15;p45"/>
          <p:cNvSpPr/>
          <p:nvPr/>
        </p:nvSpPr>
        <p:spPr>
          <a:xfrm>
            <a:off x="9001124" y="0"/>
            <a:ext cx="142876" cy="13716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45"/>
          <p:cNvSpPr/>
          <p:nvPr/>
        </p:nvSpPr>
        <p:spPr>
          <a:xfrm>
            <a:off x="9001124" y="1371600"/>
            <a:ext cx="142876" cy="54864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vmlDrawing" Target="../drawings/vmlDrawing3.vml"/><Relationship Id="rId4" Type="http://schemas.openxmlformats.org/officeDocument/2006/relationships/image" Target="../media/image20.png"/><Relationship Id="rId5" Type="http://schemas.openxmlformats.org/officeDocument/2006/relationships/oleObject" Target="../embeddings/oleObject3.bin"/><Relationship Id="rId6" Type="http://schemas.openxmlformats.org/officeDocument/2006/relationships/oleObject" Target="../embeddings/oleObject3.bin"/><Relationship Id="rId7"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vmlDrawing" Target="../drawings/vmlDrawing5.vml"/><Relationship Id="rId4" Type="http://schemas.openxmlformats.org/officeDocument/2006/relationships/image" Target="../media/image34.png"/><Relationship Id="rId5" Type="http://schemas.openxmlformats.org/officeDocument/2006/relationships/oleObject" Target="../embeddings/oleObject5.bin"/><Relationship Id="rId6" Type="http://schemas.openxmlformats.org/officeDocument/2006/relationships/oleObject" Target="../embeddings/oleObject5.bin"/><Relationship Id="rId7"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6.vml"/><Relationship Id="rId4" Type="http://schemas.openxmlformats.org/officeDocument/2006/relationships/image" Target="../media/image30.jpg"/><Relationship Id="rId5" Type="http://schemas.openxmlformats.org/officeDocument/2006/relationships/oleObject" Target="../embeddings/oleObject6.bin"/><Relationship Id="rId6" Type="http://schemas.openxmlformats.org/officeDocument/2006/relationships/oleObject" Target="../embeddings/oleObject6.bin"/><Relationship Id="rId7"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vmlDrawing" Target="../drawings/vmlDrawing7.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27.png"/><Relationship Id="rId7"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8.vml"/><Relationship Id="rId4" Type="http://schemas.openxmlformats.org/officeDocument/2006/relationships/oleObject" Target="../embeddings/oleObject8.bin"/><Relationship Id="rId5" Type="http://schemas.openxmlformats.org/officeDocument/2006/relationships/oleObject" Target="../embeddings/oleObject8.bin"/><Relationship Id="rId6" Type="http://schemas.openxmlformats.org/officeDocument/2006/relationships/image" Target="../media/image31.png"/><Relationship Id="rId7" Type="http://schemas.openxmlformats.org/officeDocument/2006/relationships/image" Target="../media/image4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vmlDrawing" Target="../drawings/vmlDrawing9.vml"/><Relationship Id="rId4" Type="http://schemas.openxmlformats.org/officeDocument/2006/relationships/oleObject" Target="../embeddings/oleObject9.bin"/><Relationship Id="rId5" Type="http://schemas.openxmlformats.org/officeDocument/2006/relationships/oleObject" Target="../embeddings/oleObject9.bin"/><Relationship Id="rId6" Type="http://schemas.openxmlformats.org/officeDocument/2006/relationships/image" Target="../media/image36.png"/><Relationship Id="rId7"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5.png"/><Relationship Id="rId8"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vmlDrawing" Target="../drawings/vmlDrawing10.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vmlDrawing" Target="../drawings/vmlDrawing11.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7.gif"/><Relationship Id="rId4"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457200" y="228600"/>
            <a:ext cx="7772400" cy="4571999"/>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Black"/>
              <a:buNone/>
            </a:pPr>
            <a:r>
              <a:rPr lang="en-CA" sz="4400"/>
              <a:t>CHAPTER 7</a:t>
            </a:r>
            <a:br>
              <a:rPr lang="en-CA" sz="4400"/>
            </a:br>
            <a:r>
              <a:rPr lang="en-CA" sz="4400"/>
              <a:t>REQUIREMENTS EVOLUTION &amp; MANAGEMENT </a:t>
            </a:r>
            <a:endParaRPr sz="4400"/>
          </a:p>
        </p:txBody>
      </p:sp>
      <p:sp>
        <p:nvSpPr>
          <p:cNvPr id="95" name="Google Shape;95;p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
        <p:nvSpPr>
          <p:cNvPr id="96" name="Google Shape;96;p1"/>
          <p:cNvSpPr txBox="1"/>
          <p:nvPr>
            <p:ph idx="1" type="subTitle"/>
          </p:nvPr>
        </p:nvSpPr>
        <p:spPr>
          <a:xfrm>
            <a:off x="304800" y="4267200"/>
            <a:ext cx="8610600" cy="2133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2"/>
              </a:buClr>
              <a:buSzPct val="100000"/>
              <a:buNone/>
            </a:pPr>
            <a:r>
              <a:t/>
            </a:r>
            <a:endParaRPr/>
          </a:p>
          <a:p>
            <a:pPr indent="0" lvl="0" marL="0" rtl="0" algn="l">
              <a:spcBef>
                <a:spcPts val="855"/>
              </a:spcBef>
              <a:spcAft>
                <a:spcPts val="0"/>
              </a:spcAft>
              <a:buClr>
                <a:srgbClr val="FF0000"/>
              </a:buClr>
              <a:buSzPct val="100000"/>
              <a:buNone/>
            </a:pPr>
            <a:r>
              <a:rPr b="1" i="1" lang="en-CA" sz="1500">
                <a:solidFill>
                  <a:srgbClr val="FF0000"/>
                </a:solidFill>
              </a:rPr>
              <a:t>SOURCE OF PP SLIDES : </a:t>
            </a:r>
            <a:endParaRPr/>
          </a:p>
          <a:p>
            <a:pPr indent="0" lvl="0" marL="0" rtl="0" algn="l">
              <a:spcBef>
                <a:spcPts val="855"/>
              </a:spcBef>
              <a:spcAft>
                <a:spcPts val="0"/>
              </a:spcAft>
              <a:buClr>
                <a:schemeClr val="dk2"/>
              </a:buClr>
              <a:buSzPct val="100000"/>
              <a:buNone/>
            </a:pPr>
            <a:r>
              <a:t/>
            </a:r>
            <a:endParaRPr b="1" i="1" sz="1500">
              <a:solidFill>
                <a:srgbClr val="FF0000"/>
              </a:solidFill>
            </a:endParaRPr>
          </a:p>
          <a:p>
            <a:pPr indent="0" lvl="0" marL="0" rtl="0" algn="l">
              <a:spcBef>
                <a:spcPts val="855"/>
              </a:spcBef>
              <a:spcAft>
                <a:spcPts val="0"/>
              </a:spcAft>
              <a:buClr>
                <a:srgbClr val="FF0000"/>
              </a:buClr>
              <a:buSzPct val="100000"/>
              <a:buNone/>
            </a:pPr>
            <a:r>
              <a:rPr b="1" i="1" lang="en-CA" sz="1500">
                <a:solidFill>
                  <a:srgbClr val="FF0000"/>
                </a:solidFill>
              </a:rPr>
              <a:t>- LAMSWEERDE, A. V. 2011. REQUIREMENTS ENGINEERING: FROM SYSTEM GOALS TO UML MODELS TO SOFTWARE SPECIFICATION.  2</a:t>
            </a:r>
            <a:r>
              <a:rPr b="1" baseline="30000" i="1" lang="en-CA" sz="1500">
                <a:solidFill>
                  <a:srgbClr val="FF0000"/>
                </a:solidFill>
              </a:rPr>
              <a:t>ND</a:t>
            </a:r>
            <a:r>
              <a:rPr b="1" i="1" lang="en-CA" sz="1500">
                <a:solidFill>
                  <a:srgbClr val="FF0000"/>
                </a:solidFill>
              </a:rPr>
              <a:t> ED.WILEY.</a:t>
            </a:r>
            <a:endParaRPr/>
          </a:p>
          <a:p>
            <a:pPr indent="0" lvl="0" marL="0" rtl="0" algn="l">
              <a:spcBef>
                <a:spcPts val="855"/>
              </a:spcBef>
              <a:spcAft>
                <a:spcPts val="0"/>
              </a:spcAft>
              <a:buClr>
                <a:schemeClr val="dk2"/>
              </a:buClr>
              <a:buSzPct val="100000"/>
              <a:buNone/>
            </a:pPr>
            <a:r>
              <a:t/>
            </a:r>
            <a:endParaRPr b="1" i="1" sz="1500">
              <a:solidFill>
                <a:srgbClr val="FF0000"/>
              </a:solidFill>
            </a:endParaRPr>
          </a:p>
          <a:p>
            <a:pPr indent="0" lvl="0" marL="0" rtl="0" algn="l">
              <a:spcBef>
                <a:spcPts val="855"/>
              </a:spcBef>
              <a:spcAft>
                <a:spcPts val="0"/>
              </a:spcAft>
              <a:buClr>
                <a:srgbClr val="FF0000"/>
              </a:buClr>
              <a:buSzPct val="100000"/>
              <a:buNone/>
            </a:pPr>
            <a:r>
              <a:rPr b="1" i="1" lang="en-CA" sz="1500">
                <a:solidFill>
                  <a:srgbClr val="FF0000"/>
                </a:solidFill>
              </a:rPr>
              <a:t>- WEIGERS, K. AND BEATTY, J. 2013. SOFTWARE REQUIREMENTS. 3</a:t>
            </a:r>
            <a:r>
              <a:rPr b="1" baseline="30000" i="1" lang="en-CA" sz="1500">
                <a:solidFill>
                  <a:srgbClr val="FF0000"/>
                </a:solidFill>
              </a:rPr>
              <a:t>RD </a:t>
            </a:r>
            <a:r>
              <a:rPr b="1" i="1" lang="en-CA" sz="1500">
                <a:solidFill>
                  <a:srgbClr val="FF0000"/>
                </a:solidFill>
              </a:rPr>
              <a:t>EDN. MICROSOFT PRESS. </a:t>
            </a:r>
            <a:endParaRPr/>
          </a:p>
          <a:p>
            <a:pPr indent="0" lvl="0" marL="0" rtl="0" algn="l">
              <a:spcBef>
                <a:spcPts val="940"/>
              </a:spcBef>
              <a:spcAft>
                <a:spcPts val="0"/>
              </a:spcAft>
              <a:buClr>
                <a:schemeClr val="dk2"/>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0"/>
          <p:cNvSpPr txBox="1"/>
          <p:nvPr>
            <p:ph type="title"/>
          </p:nvPr>
        </p:nvSpPr>
        <p:spPr>
          <a:xfrm>
            <a:off x="457200" y="152718"/>
            <a:ext cx="7848600" cy="1371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CHANGE MANAGEMENT PROCESS </a:t>
            </a:r>
            <a:br>
              <a:rPr lang="en-CA"/>
            </a:br>
            <a:r>
              <a:rPr lang="en-CA"/>
              <a:t>- CHANGE REQUEST FORM</a:t>
            </a:r>
            <a:endParaRPr/>
          </a:p>
        </p:txBody>
      </p:sp>
      <p:sp>
        <p:nvSpPr>
          <p:cNvPr id="268" name="Google Shape;268;p10"/>
          <p:cNvSpPr txBox="1"/>
          <p:nvPr>
            <p:ph idx="1" type="body"/>
          </p:nvPr>
        </p:nvSpPr>
        <p:spPr>
          <a:xfrm>
            <a:off x="457200" y="1524000"/>
            <a:ext cx="76200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CA" sz="2200"/>
              <a:t>Proposed changes are usually recorded on a </a:t>
            </a:r>
            <a:r>
              <a:rPr lang="en-CA" sz="2200">
                <a:solidFill>
                  <a:srgbClr val="CC00FF"/>
                </a:solidFill>
              </a:rPr>
              <a:t>change request form</a:t>
            </a:r>
            <a:r>
              <a:rPr lang="en-CA" sz="2200"/>
              <a:t> which is then passed to all of the people involved in the analysis of the change</a:t>
            </a:r>
            <a:endParaRPr/>
          </a:p>
          <a:p>
            <a:pPr indent="0" lvl="0" marL="0" rtl="0" algn="l">
              <a:spcBef>
                <a:spcPts val="1040"/>
              </a:spcBef>
              <a:spcAft>
                <a:spcPts val="0"/>
              </a:spcAft>
              <a:buClr>
                <a:schemeClr val="dk1"/>
              </a:buClr>
              <a:buSzPts val="2200"/>
              <a:buNone/>
            </a:pPr>
            <a:r>
              <a:t/>
            </a:r>
            <a:endParaRPr sz="2200"/>
          </a:p>
          <a:p>
            <a:pPr indent="0" lvl="0" marL="0" rtl="0" algn="l">
              <a:spcBef>
                <a:spcPts val="1040"/>
              </a:spcBef>
              <a:spcAft>
                <a:spcPts val="0"/>
              </a:spcAft>
              <a:buClr>
                <a:schemeClr val="dk1"/>
              </a:buClr>
              <a:buSzPts val="2200"/>
              <a:buNone/>
            </a:pPr>
            <a:r>
              <a:rPr lang="en-CA" sz="2200"/>
              <a:t>Change request forms may include</a:t>
            </a:r>
            <a:endParaRPr/>
          </a:p>
          <a:p>
            <a:pPr indent="-182880" lvl="1" marL="457200" rtl="0" algn="l">
              <a:spcBef>
                <a:spcPts val="1040"/>
              </a:spcBef>
              <a:spcAft>
                <a:spcPts val="0"/>
              </a:spcAft>
              <a:buSzPts val="2200"/>
              <a:buChar char="•"/>
            </a:pPr>
            <a:r>
              <a:rPr lang="en-CA" sz="2200"/>
              <a:t>Date, Customer, Requester, Product including version</a:t>
            </a:r>
            <a:endParaRPr/>
          </a:p>
          <a:p>
            <a:pPr indent="-182880" lvl="1" marL="457200" rtl="0" algn="l">
              <a:spcBef>
                <a:spcPts val="440"/>
              </a:spcBef>
              <a:spcAft>
                <a:spcPts val="0"/>
              </a:spcAft>
              <a:buSzPts val="2200"/>
              <a:buChar char="•"/>
            </a:pPr>
            <a:r>
              <a:rPr lang="en-CA" sz="2200"/>
              <a:t>Description of change request including rationale</a:t>
            </a:r>
            <a:endParaRPr sz="2200"/>
          </a:p>
          <a:p>
            <a:pPr indent="-182880" lvl="1" marL="457200" rtl="0" algn="l">
              <a:spcBef>
                <a:spcPts val="440"/>
              </a:spcBef>
              <a:spcAft>
                <a:spcPts val="0"/>
              </a:spcAft>
              <a:buSzPts val="2200"/>
              <a:buChar char="•"/>
            </a:pPr>
            <a:r>
              <a:rPr lang="en-CA" sz="2200"/>
              <a:t>Fields to document the change analysis</a:t>
            </a:r>
            <a:endParaRPr/>
          </a:p>
          <a:p>
            <a:pPr indent="-182880" lvl="1" marL="457200" rtl="0" algn="l">
              <a:spcBef>
                <a:spcPts val="440"/>
              </a:spcBef>
              <a:spcAft>
                <a:spcPts val="0"/>
              </a:spcAft>
              <a:buSzPts val="2200"/>
              <a:buChar char="•"/>
            </a:pPr>
            <a:r>
              <a:rPr lang="en-CA" sz="2200"/>
              <a:t>Signature fields</a:t>
            </a:r>
            <a:endParaRPr/>
          </a:p>
          <a:p>
            <a:pPr indent="-182880" lvl="1" marL="457200" rtl="0" algn="l">
              <a:spcBef>
                <a:spcPts val="440"/>
              </a:spcBef>
              <a:spcAft>
                <a:spcPts val="0"/>
              </a:spcAft>
              <a:buSzPts val="2200"/>
              <a:buChar char="•"/>
            </a:pPr>
            <a:r>
              <a:rPr lang="en-CA" sz="2200"/>
              <a:t>Status</a:t>
            </a:r>
            <a:endParaRPr/>
          </a:p>
          <a:p>
            <a:pPr indent="-182880" lvl="1" marL="457200" rtl="0" algn="l">
              <a:spcBef>
                <a:spcPts val="440"/>
              </a:spcBef>
              <a:spcAft>
                <a:spcPts val="0"/>
              </a:spcAft>
              <a:buSzPts val="2200"/>
              <a:buChar char="•"/>
            </a:pPr>
            <a:r>
              <a:rPr lang="en-CA" sz="2200"/>
              <a:t>Comments</a:t>
            </a:r>
            <a:endParaRPr/>
          </a:p>
          <a:p>
            <a:pPr indent="0" lvl="0" marL="0" rtl="0" algn="l">
              <a:spcBef>
                <a:spcPts val="440"/>
              </a:spcBef>
              <a:spcAft>
                <a:spcPts val="0"/>
              </a:spcAft>
              <a:buClr>
                <a:schemeClr val="dk1"/>
              </a:buClr>
              <a:buSzPts val="2200"/>
              <a:buNone/>
            </a:pPr>
            <a:r>
              <a:t/>
            </a:r>
            <a:endParaRPr sz="2200"/>
          </a:p>
        </p:txBody>
      </p:sp>
      <p:pic>
        <p:nvPicPr>
          <p:cNvPr descr="C:\Users\SAN\AppData\Local\Microsoft\Windows\Temporary Internet Files\Content.IE5\K3CFTSB4\MC900240353[1].wmf" id="269" name="Google Shape;269;p10"/>
          <p:cNvPicPr preferRelativeResize="0"/>
          <p:nvPr/>
        </p:nvPicPr>
        <p:blipFill rotWithShape="1">
          <a:blip r:embed="rId3">
            <a:alphaModFix/>
          </a:blip>
          <a:srcRect b="0" l="0" r="0" t="0"/>
          <a:stretch/>
        </p:blipFill>
        <p:spPr>
          <a:xfrm>
            <a:off x="7086600" y="4495800"/>
            <a:ext cx="1762826" cy="2042312"/>
          </a:xfrm>
          <a:prstGeom prst="rect">
            <a:avLst/>
          </a:prstGeom>
          <a:noFill/>
          <a:ln>
            <a:noFill/>
          </a:ln>
        </p:spPr>
      </p:pic>
      <p:sp>
        <p:nvSpPr>
          <p:cNvPr id="270" name="Google Shape;270;p10"/>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1"/>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graphicFrame>
        <p:nvGraphicFramePr>
          <p:cNvPr id="276" name="Google Shape;276;p11"/>
          <p:cNvGraphicFramePr/>
          <p:nvPr/>
        </p:nvGraphicFramePr>
        <p:xfrm>
          <a:off x="492036" y="1836738"/>
          <a:ext cx="8139112" cy="3619500"/>
        </p:xfrm>
        <a:graphic>
          <a:graphicData uri="http://schemas.openxmlformats.org/presentationml/2006/ole">
            <mc:AlternateContent>
              <mc:Choice Requires="v">
                <p:oleObj r:id="rId4" imgH="3619500" imgW="8139112" progId="Word.Document.8" spid="_x0000_s1">
                  <p:embed/>
                </p:oleObj>
              </mc:Choice>
              <mc:Fallback>
                <p:oleObj r:id="rId5" imgH="3619500" imgW="8139112" progId="Word.Document.8">
                  <p:embed/>
                  <p:pic>
                    <p:nvPicPr>
                      <p:cNvPr id="276" name="Google Shape;276;p11"/>
                      <p:cNvPicPr preferRelativeResize="0"/>
                      <p:nvPr/>
                    </p:nvPicPr>
                    <p:blipFill rotWithShape="1">
                      <a:blip r:embed="rId6">
                        <a:alphaModFix/>
                      </a:blip>
                      <a:srcRect b="0" l="0" r="0" t="0"/>
                      <a:stretch/>
                    </p:blipFill>
                    <p:spPr>
                      <a:xfrm>
                        <a:off x="492036" y="1836738"/>
                        <a:ext cx="8139112" cy="3619500"/>
                      </a:xfrm>
                      <a:prstGeom prst="rect">
                        <a:avLst/>
                      </a:prstGeom>
                      <a:noFill/>
                      <a:ln cap="flat" cmpd="sng" w="9525">
                        <a:solidFill>
                          <a:schemeClr val="accent1"/>
                        </a:solidFill>
                        <a:prstDash val="solid"/>
                        <a:round/>
                        <a:headEnd len="sm" w="sm" type="none"/>
                        <a:tailEnd len="sm" w="sm" type="none"/>
                      </a:ln>
                    </p:spPr>
                  </p:pic>
                </p:oleObj>
              </mc:Fallback>
            </mc:AlternateContent>
          </a:graphicData>
        </a:graphic>
      </p:graphicFrame>
      <p:sp>
        <p:nvSpPr>
          <p:cNvPr id="277" name="Google Shape;277;p11"/>
          <p:cNvSpPr txBox="1"/>
          <p:nvPr>
            <p:ph type="title"/>
          </p:nvPr>
        </p:nvSpPr>
        <p:spPr>
          <a:xfrm>
            <a:off x="131763" y="381000"/>
            <a:ext cx="8907462" cy="59213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800"/>
              <a:buFont typeface="Arial Black"/>
              <a:buNone/>
            </a:pPr>
            <a:r>
              <a:rPr lang="en-CA" sz="2800"/>
              <a:t>CHANGE MANAGEMENT PROCESS </a:t>
            </a:r>
            <a:br>
              <a:rPr lang="en-CA" sz="2800"/>
            </a:br>
            <a:r>
              <a:rPr lang="en-CA" sz="2800"/>
              <a:t>- CHANGE ANALYSIS AND COSTING (</a:t>
            </a:r>
            <a:r>
              <a:rPr lang="en-CA" sz="2400"/>
              <a:t>EXAMPLE)</a:t>
            </a:r>
            <a:endParaRPr/>
          </a:p>
        </p:txBody>
      </p:sp>
      <p:sp>
        <p:nvSpPr>
          <p:cNvPr id="278" name="Google Shape;278;p11"/>
          <p:cNvSpPr txBox="1"/>
          <p:nvPr/>
        </p:nvSpPr>
        <p:spPr>
          <a:xfrm>
            <a:off x="524870" y="6324600"/>
            <a:ext cx="2870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br>
              <a:rPr lang="en-CA" sz="1200">
                <a:solidFill>
                  <a:schemeClr val="dk1"/>
                </a:solidFill>
                <a:latin typeface="Times New Roman"/>
                <a:ea typeface="Times New Roman"/>
                <a:cs typeface="Times New Roman"/>
                <a:sym typeface="Times New Roman"/>
              </a:rPr>
            </a:br>
            <a:r>
              <a:rPr lang="en-CA" sz="1200">
                <a:solidFill>
                  <a:schemeClr val="dk1"/>
                </a:solidFill>
                <a:latin typeface="Times New Roman"/>
                <a:ea typeface="Times New Roman"/>
                <a:cs typeface="Times New Roman"/>
                <a:sym typeface="Times New Roman"/>
              </a:rPr>
              <a:t>Source of figure: Kotonya and Sommerville</a:t>
            </a:r>
            <a:endParaRPr sz="1200">
              <a:solidFill>
                <a:schemeClr val="dk1"/>
              </a:solidFill>
              <a:latin typeface="Times New Roman"/>
              <a:ea typeface="Times New Roman"/>
              <a:cs typeface="Times New Roman"/>
              <a:sym typeface="Times New Roman"/>
            </a:endParaRPr>
          </a:p>
        </p:txBody>
      </p:sp>
      <p:cxnSp>
        <p:nvCxnSpPr>
          <p:cNvPr id="279" name="Google Shape;279;p11"/>
          <p:cNvCxnSpPr/>
          <p:nvPr/>
        </p:nvCxnSpPr>
        <p:spPr>
          <a:xfrm>
            <a:off x="2054225" y="1517650"/>
            <a:ext cx="642938" cy="412750"/>
          </a:xfrm>
          <a:prstGeom prst="straightConnector1">
            <a:avLst/>
          </a:prstGeom>
          <a:noFill/>
          <a:ln cap="flat" cmpd="sng" w="19050">
            <a:solidFill>
              <a:srgbClr val="EF2C27"/>
            </a:solidFill>
            <a:prstDash val="solid"/>
            <a:round/>
            <a:headEnd len="med" w="med" type="none"/>
            <a:tailEnd len="med" w="med" type="triangle"/>
          </a:ln>
        </p:spPr>
      </p:cxnSp>
      <p:sp>
        <p:nvSpPr>
          <p:cNvPr id="280" name="Google Shape;280;p11"/>
          <p:cNvSpPr txBox="1"/>
          <p:nvPr/>
        </p:nvSpPr>
        <p:spPr>
          <a:xfrm>
            <a:off x="463550" y="973138"/>
            <a:ext cx="4668838"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CA" sz="1600">
                <a:solidFill>
                  <a:schemeClr val="dk1"/>
                </a:solidFill>
                <a:latin typeface="Arial"/>
                <a:ea typeface="Arial"/>
                <a:cs typeface="Arial"/>
                <a:sym typeface="Arial"/>
              </a:rPr>
              <a:t>customers may misunderstand requirements and their context and suggest unnecessary changes</a:t>
            </a:r>
            <a:endParaRPr/>
          </a:p>
        </p:txBody>
      </p:sp>
      <p:cxnSp>
        <p:nvCxnSpPr>
          <p:cNvPr id="281" name="Google Shape;281;p11"/>
          <p:cNvCxnSpPr/>
          <p:nvPr/>
        </p:nvCxnSpPr>
        <p:spPr>
          <a:xfrm flipH="1">
            <a:off x="6243638" y="1808163"/>
            <a:ext cx="544512" cy="606425"/>
          </a:xfrm>
          <a:prstGeom prst="straightConnector1">
            <a:avLst/>
          </a:prstGeom>
          <a:noFill/>
          <a:ln cap="flat" cmpd="sng" w="19050">
            <a:solidFill>
              <a:srgbClr val="EF2C27"/>
            </a:solidFill>
            <a:prstDash val="solid"/>
            <a:round/>
            <a:headEnd len="med" w="med" type="none"/>
            <a:tailEnd len="med" w="med" type="triangle"/>
          </a:ln>
        </p:spPr>
      </p:cxnSp>
      <p:sp>
        <p:nvSpPr>
          <p:cNvPr id="282" name="Google Shape;282;p11"/>
          <p:cNvSpPr txBox="1"/>
          <p:nvPr/>
        </p:nvSpPr>
        <p:spPr>
          <a:xfrm>
            <a:off x="5122863" y="1527175"/>
            <a:ext cx="3817937"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CA" sz="1600">
                <a:solidFill>
                  <a:schemeClr val="dk1"/>
                </a:solidFill>
                <a:latin typeface="Arial"/>
                <a:ea typeface="Arial"/>
                <a:cs typeface="Arial"/>
                <a:sym typeface="Arial"/>
              </a:rPr>
              <a:t>with the help of traceability information</a:t>
            </a:r>
            <a:endParaRPr/>
          </a:p>
        </p:txBody>
      </p:sp>
      <p:cxnSp>
        <p:nvCxnSpPr>
          <p:cNvPr id="283" name="Google Shape;283;p11"/>
          <p:cNvCxnSpPr/>
          <p:nvPr/>
        </p:nvCxnSpPr>
        <p:spPr>
          <a:xfrm flipH="1" rot="10800000">
            <a:off x="4946650" y="4652963"/>
            <a:ext cx="871538" cy="884237"/>
          </a:xfrm>
          <a:prstGeom prst="straightConnector1">
            <a:avLst/>
          </a:prstGeom>
          <a:noFill/>
          <a:ln cap="flat" cmpd="sng" w="19050">
            <a:solidFill>
              <a:srgbClr val="EF2C27"/>
            </a:solidFill>
            <a:prstDash val="solid"/>
            <a:round/>
            <a:headEnd len="med" w="med" type="none"/>
            <a:tailEnd len="med" w="med" type="triangle"/>
          </a:ln>
        </p:spPr>
      </p:cxnSp>
      <p:sp>
        <p:nvSpPr>
          <p:cNvPr id="284" name="Google Shape;284;p11"/>
          <p:cNvSpPr txBox="1"/>
          <p:nvPr/>
        </p:nvSpPr>
        <p:spPr>
          <a:xfrm>
            <a:off x="3409950" y="5456238"/>
            <a:ext cx="3817938"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CA" sz="1600">
                <a:solidFill>
                  <a:schemeClr val="dk1"/>
                </a:solidFill>
                <a:latin typeface="Arial"/>
                <a:ea typeface="Arial"/>
                <a:cs typeface="Arial"/>
                <a:sym typeface="Arial"/>
              </a:rPr>
              <a:t>negotiations with customers</a:t>
            </a:r>
            <a:endParaRPr/>
          </a:p>
        </p:txBody>
      </p:sp>
      <p:cxnSp>
        <p:nvCxnSpPr>
          <p:cNvPr id="285" name="Google Shape;285;p11"/>
          <p:cNvCxnSpPr/>
          <p:nvPr/>
        </p:nvCxnSpPr>
        <p:spPr>
          <a:xfrm flipH="1" rot="10800000">
            <a:off x="2808288" y="5110163"/>
            <a:ext cx="585787" cy="601662"/>
          </a:xfrm>
          <a:prstGeom prst="straightConnector1">
            <a:avLst/>
          </a:prstGeom>
          <a:noFill/>
          <a:ln cap="flat" cmpd="sng" w="19050">
            <a:solidFill>
              <a:srgbClr val="EF2C27"/>
            </a:solidFill>
            <a:prstDash val="solid"/>
            <a:round/>
            <a:headEnd len="med" w="med" type="none"/>
            <a:tailEnd len="med" w="med" type="triangle"/>
          </a:ln>
        </p:spPr>
      </p:cxnSp>
      <p:sp>
        <p:nvSpPr>
          <p:cNvPr id="286" name="Google Shape;286;p11"/>
          <p:cNvSpPr txBox="1"/>
          <p:nvPr/>
        </p:nvSpPr>
        <p:spPr>
          <a:xfrm>
            <a:off x="512763" y="5614988"/>
            <a:ext cx="3590925"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CA" sz="1600">
                <a:solidFill>
                  <a:schemeClr val="dk1"/>
                </a:solidFill>
                <a:latin typeface="Arial"/>
                <a:ea typeface="Arial"/>
                <a:cs typeface="Arial"/>
                <a:sym typeface="Arial"/>
              </a:rPr>
              <a:t>consequential changes may be unacceptable to user/customer</a:t>
            </a:r>
            <a:endParaRPr/>
          </a:p>
        </p:txBody>
      </p:sp>
      <p:cxnSp>
        <p:nvCxnSpPr>
          <p:cNvPr id="287" name="Google Shape;287;p11"/>
          <p:cNvCxnSpPr/>
          <p:nvPr/>
        </p:nvCxnSpPr>
        <p:spPr>
          <a:xfrm flipH="1" rot="10800000">
            <a:off x="7254875" y="5051425"/>
            <a:ext cx="469900" cy="876300"/>
          </a:xfrm>
          <a:prstGeom prst="straightConnector1">
            <a:avLst/>
          </a:prstGeom>
          <a:noFill/>
          <a:ln cap="flat" cmpd="sng" w="19050">
            <a:solidFill>
              <a:srgbClr val="EF2C27"/>
            </a:solidFill>
            <a:prstDash val="solid"/>
            <a:round/>
            <a:headEnd len="med" w="med" type="none"/>
            <a:tailEnd len="med" w="med" type="triangle"/>
          </a:ln>
        </p:spPr>
      </p:cxnSp>
      <p:sp>
        <p:nvSpPr>
          <p:cNvPr id="288" name="Google Shape;288;p11"/>
          <p:cNvSpPr txBox="1"/>
          <p:nvPr/>
        </p:nvSpPr>
        <p:spPr>
          <a:xfrm>
            <a:off x="5005388" y="5865813"/>
            <a:ext cx="4010025"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CA" sz="1600">
                <a:solidFill>
                  <a:schemeClr val="dk1"/>
                </a:solidFill>
                <a:latin typeface="Arial"/>
                <a:ea typeface="Arial"/>
                <a:cs typeface="Arial"/>
                <a:sym typeface="Arial"/>
              </a:rPr>
              <a:t>cost/time required for the implementation of change is too high/long </a:t>
            </a:r>
            <a:endParaRPr/>
          </a:p>
        </p:txBody>
      </p:sp>
      <p:cxnSp>
        <p:nvCxnSpPr>
          <p:cNvPr id="289" name="Google Shape;289;p11"/>
          <p:cNvCxnSpPr/>
          <p:nvPr/>
        </p:nvCxnSpPr>
        <p:spPr>
          <a:xfrm flipH="1">
            <a:off x="7419975" y="2608263"/>
            <a:ext cx="544513" cy="606425"/>
          </a:xfrm>
          <a:prstGeom prst="straightConnector1">
            <a:avLst/>
          </a:prstGeom>
          <a:noFill/>
          <a:ln cap="flat" cmpd="sng" w="19050">
            <a:solidFill>
              <a:srgbClr val="EF2C27"/>
            </a:solidFill>
            <a:prstDash val="solid"/>
            <a:round/>
            <a:headEnd len="med" w="med" type="none"/>
            <a:tailEnd len="med" w="med" type="triangle"/>
          </a:ln>
        </p:spPr>
      </p:cxnSp>
      <p:sp>
        <p:nvSpPr>
          <p:cNvPr id="290" name="Google Shape;290;p11"/>
          <p:cNvSpPr txBox="1"/>
          <p:nvPr/>
        </p:nvSpPr>
        <p:spPr>
          <a:xfrm>
            <a:off x="7034213" y="2327275"/>
            <a:ext cx="1963737" cy="33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Arial"/>
              <a:buNone/>
            </a:pPr>
            <a:r>
              <a:rPr lang="en-CA" sz="1600">
                <a:solidFill>
                  <a:schemeClr val="dk1"/>
                </a:solidFill>
                <a:latin typeface="Arial"/>
                <a:ea typeface="Arial"/>
                <a:cs typeface="Arial"/>
                <a:sym typeface="Arial"/>
              </a:rPr>
              <a:t>risk is too high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80"/>
                                        </p:tgtEl>
                                        <p:attrNameLst>
                                          <p:attrName>style.visibility</p:attrName>
                                        </p:attrNameLst>
                                      </p:cBhvr>
                                      <p:to>
                                        <p:strVal val="visible"/>
                                      </p:to>
                                    </p:set>
                                    <p:anim calcmode="lin" valueType="num">
                                      <p:cBhvr additive="base">
                                        <p:cTn dur="500"/>
                                        <p:tgtEl>
                                          <p:spTgt spid="280"/>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500"/>
                                        <p:tgtEl>
                                          <p:spTgt spid="2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2"/>
          <p:cNvSpPr txBox="1"/>
          <p:nvPr>
            <p:ph idx="1" type="body"/>
          </p:nvPr>
        </p:nvSpPr>
        <p:spPr>
          <a:xfrm>
            <a:off x="457200" y="1295400"/>
            <a:ext cx="8077200" cy="54102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Clr>
                <a:schemeClr val="dk1"/>
              </a:buClr>
              <a:buSzPts val="2000"/>
              <a:buNone/>
            </a:pPr>
            <a:r>
              <a:rPr lang="en-CA"/>
              <a:t>May be provided through requirements management tools or through configuration management tools</a:t>
            </a:r>
            <a:endParaRPr/>
          </a:p>
          <a:p>
            <a:pPr indent="0" lvl="0" marL="0" rtl="0" algn="l">
              <a:lnSpc>
                <a:spcPct val="80000"/>
              </a:lnSpc>
              <a:spcBef>
                <a:spcPts val="1000"/>
              </a:spcBef>
              <a:spcAft>
                <a:spcPts val="0"/>
              </a:spcAft>
              <a:buClr>
                <a:schemeClr val="dk1"/>
              </a:buClr>
              <a:buSzPts val="2000"/>
              <a:buNone/>
            </a:pPr>
            <a:r>
              <a:rPr lang="en-CA"/>
              <a:t>Tool facilities may include:</a:t>
            </a:r>
            <a:endParaRPr/>
          </a:p>
          <a:p>
            <a:pPr indent="-182880" lvl="1" marL="457200" rtl="0" algn="l">
              <a:spcBef>
                <a:spcPts val="1000"/>
              </a:spcBef>
              <a:spcAft>
                <a:spcPts val="0"/>
              </a:spcAft>
              <a:buSzPts val="2000"/>
              <a:buChar char="•"/>
            </a:pPr>
            <a:r>
              <a:rPr lang="en-CA">
                <a:solidFill>
                  <a:srgbClr val="0070C0"/>
                </a:solidFill>
              </a:rPr>
              <a:t>Electronic change request forms </a:t>
            </a:r>
            <a:r>
              <a:rPr lang="en-CA"/>
              <a:t>which are filled in by different participants in the process</a:t>
            </a:r>
            <a:endParaRPr/>
          </a:p>
          <a:p>
            <a:pPr indent="-182880" lvl="1" marL="457200" rtl="0" algn="l">
              <a:spcBef>
                <a:spcPts val="400"/>
              </a:spcBef>
              <a:spcAft>
                <a:spcPts val="0"/>
              </a:spcAft>
              <a:buSzPts val="2000"/>
              <a:buChar char="•"/>
            </a:pPr>
            <a:r>
              <a:rPr lang="en-CA"/>
              <a:t>A </a:t>
            </a:r>
            <a:r>
              <a:rPr lang="en-CA">
                <a:solidFill>
                  <a:srgbClr val="00B050"/>
                </a:solidFill>
              </a:rPr>
              <a:t>database</a:t>
            </a:r>
            <a:r>
              <a:rPr lang="en-CA"/>
              <a:t> to store and manage requests</a:t>
            </a:r>
            <a:endParaRPr/>
          </a:p>
          <a:p>
            <a:pPr indent="-182880" lvl="1" marL="457200" rtl="0" algn="l">
              <a:spcBef>
                <a:spcPts val="400"/>
              </a:spcBef>
              <a:spcAft>
                <a:spcPts val="0"/>
              </a:spcAft>
              <a:buSzPts val="2000"/>
              <a:buChar char="•"/>
            </a:pPr>
            <a:r>
              <a:rPr lang="en-CA"/>
              <a:t>A </a:t>
            </a:r>
            <a:r>
              <a:rPr lang="en-CA">
                <a:solidFill>
                  <a:srgbClr val="0070C0"/>
                </a:solidFill>
              </a:rPr>
              <a:t>change model </a:t>
            </a:r>
            <a:r>
              <a:rPr lang="en-CA"/>
              <a:t>which may be instantiated so that people responsible for one stage of the process know who is responsible for the next process activity</a:t>
            </a:r>
            <a:endParaRPr/>
          </a:p>
          <a:p>
            <a:pPr indent="-182880" lvl="1" marL="457200" rtl="0" algn="l">
              <a:spcBef>
                <a:spcPts val="400"/>
              </a:spcBef>
              <a:spcAft>
                <a:spcPts val="0"/>
              </a:spcAft>
              <a:buSzPts val="2000"/>
              <a:buChar char="•"/>
            </a:pPr>
            <a:r>
              <a:rPr lang="en-CA">
                <a:solidFill>
                  <a:srgbClr val="00B050"/>
                </a:solidFill>
              </a:rPr>
              <a:t>Electronic transfer </a:t>
            </a:r>
            <a:r>
              <a:rPr lang="en-CA"/>
              <a:t>of forms between people with different responsibilities and electronic mail notification when activities have been completed</a:t>
            </a:r>
            <a:endParaRPr/>
          </a:p>
          <a:p>
            <a:pPr indent="-182880" lvl="1" marL="457200" rtl="0" algn="l">
              <a:spcBef>
                <a:spcPts val="400"/>
              </a:spcBef>
              <a:spcAft>
                <a:spcPts val="0"/>
              </a:spcAft>
              <a:buSzPts val="2000"/>
              <a:buChar char="•"/>
            </a:pPr>
            <a:r>
              <a:rPr lang="en-CA">
                <a:solidFill>
                  <a:srgbClr val="0070C0"/>
                </a:solidFill>
              </a:rPr>
              <a:t>Electronic signatures</a:t>
            </a:r>
            <a:endParaRPr/>
          </a:p>
          <a:p>
            <a:pPr indent="-182880" lvl="1" marL="457200" rtl="0" algn="l">
              <a:spcBef>
                <a:spcPts val="400"/>
              </a:spcBef>
              <a:spcAft>
                <a:spcPts val="0"/>
              </a:spcAft>
              <a:buSzPts val="2000"/>
              <a:buChar char="•"/>
            </a:pPr>
            <a:r>
              <a:rPr lang="en-CA">
                <a:solidFill>
                  <a:srgbClr val="00B050"/>
                </a:solidFill>
              </a:rPr>
              <a:t>Discussion forums </a:t>
            </a:r>
            <a:endParaRPr/>
          </a:p>
          <a:p>
            <a:pPr indent="-182880" lvl="1" marL="457200" rtl="0" algn="l">
              <a:spcBef>
                <a:spcPts val="400"/>
              </a:spcBef>
              <a:spcAft>
                <a:spcPts val="0"/>
              </a:spcAft>
              <a:buSzPts val="2000"/>
              <a:buChar char="•"/>
            </a:pPr>
            <a:r>
              <a:rPr lang="en-CA"/>
              <a:t>In some cases, direct links to a requirements database</a:t>
            </a:r>
            <a:endParaRPr/>
          </a:p>
        </p:txBody>
      </p:sp>
      <p:sp>
        <p:nvSpPr>
          <p:cNvPr id="296" name="Google Shape;296;p12"/>
          <p:cNvSpPr txBox="1"/>
          <p:nvPr>
            <p:ph type="title"/>
          </p:nvPr>
        </p:nvSpPr>
        <p:spPr>
          <a:xfrm>
            <a:off x="457200" y="152718"/>
            <a:ext cx="6705600" cy="11426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00"/>
              <a:buFont typeface="Arial Black"/>
              <a:buNone/>
            </a:pPr>
            <a:r>
              <a:rPr lang="en-CA" sz="2800"/>
              <a:t>CHANGE MANAGEMENT</a:t>
            </a:r>
            <a:br>
              <a:rPr lang="en-CA" sz="2800"/>
            </a:br>
            <a:r>
              <a:rPr lang="en-CA" sz="2800"/>
              <a:t>- TOOL SUPPORT </a:t>
            </a:r>
            <a:endParaRPr/>
          </a:p>
        </p:txBody>
      </p:sp>
      <p:pic>
        <p:nvPicPr>
          <p:cNvPr descr="C:\Program Files (x86)\Microsoft Office\MEDIA\CAGCAT10\j0286068.wmf" id="297" name="Google Shape;297;p12"/>
          <p:cNvPicPr preferRelativeResize="0"/>
          <p:nvPr/>
        </p:nvPicPr>
        <p:blipFill rotWithShape="1">
          <a:blip r:embed="rId3">
            <a:alphaModFix/>
          </a:blip>
          <a:srcRect b="0" l="0" r="0" t="0"/>
          <a:stretch/>
        </p:blipFill>
        <p:spPr>
          <a:xfrm>
            <a:off x="7620000" y="5181600"/>
            <a:ext cx="1158850" cy="1447800"/>
          </a:xfrm>
          <a:prstGeom prst="rect">
            <a:avLst/>
          </a:prstGeom>
          <a:noFill/>
          <a:ln>
            <a:noFill/>
          </a:ln>
        </p:spPr>
      </p:pic>
      <p:sp>
        <p:nvSpPr>
          <p:cNvPr id="298" name="Google Shape;298;p1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3"/>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IMPACTS OF REQUIREMENTS CHANGE</a:t>
            </a:r>
            <a:endParaRPr/>
          </a:p>
        </p:txBody>
      </p:sp>
      <p:sp>
        <p:nvSpPr>
          <p:cNvPr id="304" name="Google Shape;304;p13"/>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Font typeface="Arial"/>
              <a:buChar char="•"/>
            </a:pPr>
            <a:r>
              <a:rPr lang="en-CA" sz="2200"/>
              <a:t>Requirements changing towards the end of development </a:t>
            </a:r>
            <a:r>
              <a:rPr lang="en-CA" sz="2200">
                <a:solidFill>
                  <a:srgbClr val="FF0000"/>
                </a:solidFill>
              </a:rPr>
              <a:t>without any impact assessment</a:t>
            </a:r>
            <a:endParaRPr/>
          </a:p>
          <a:p>
            <a:pPr indent="-203200" lvl="0" marL="342900" rtl="0" algn="l">
              <a:spcBef>
                <a:spcPts val="1040"/>
              </a:spcBef>
              <a:spcAft>
                <a:spcPts val="0"/>
              </a:spcAft>
              <a:buClr>
                <a:schemeClr val="dk1"/>
              </a:buClr>
              <a:buSzPts val="2200"/>
              <a:buFont typeface="Arial"/>
              <a:buNone/>
            </a:pPr>
            <a:r>
              <a:t/>
            </a:r>
            <a:endParaRPr sz="2200"/>
          </a:p>
          <a:p>
            <a:pPr indent="-342900" lvl="0" marL="342900" rtl="0" algn="l">
              <a:spcBef>
                <a:spcPts val="1040"/>
              </a:spcBef>
              <a:spcAft>
                <a:spcPts val="0"/>
              </a:spcAft>
              <a:buClr>
                <a:schemeClr val="dk1"/>
              </a:buClr>
              <a:buSzPts val="2200"/>
              <a:buFont typeface="Arial"/>
              <a:buChar char="•"/>
            </a:pPr>
            <a:r>
              <a:rPr lang="en-CA" sz="2200"/>
              <a:t>Unmatched/outdated requirements specifications causing </a:t>
            </a:r>
            <a:r>
              <a:rPr lang="en-CA" sz="2200">
                <a:solidFill>
                  <a:srgbClr val="FF0000"/>
                </a:solidFill>
              </a:rPr>
              <a:t>confusion and unnecessary rework</a:t>
            </a:r>
            <a:endParaRPr/>
          </a:p>
          <a:p>
            <a:pPr indent="-203200" lvl="0" marL="342900" rtl="0" algn="l">
              <a:spcBef>
                <a:spcPts val="1040"/>
              </a:spcBef>
              <a:spcAft>
                <a:spcPts val="0"/>
              </a:spcAft>
              <a:buClr>
                <a:schemeClr val="dk1"/>
              </a:buClr>
              <a:buSzPts val="2200"/>
              <a:buFont typeface="Arial"/>
              <a:buNone/>
            </a:pPr>
            <a:r>
              <a:t/>
            </a:r>
            <a:endParaRPr sz="2200"/>
          </a:p>
          <a:p>
            <a:pPr indent="-342900" lvl="0" marL="342900" rtl="0" algn="l">
              <a:spcBef>
                <a:spcPts val="1040"/>
              </a:spcBef>
              <a:spcAft>
                <a:spcPts val="0"/>
              </a:spcAft>
              <a:buClr>
                <a:schemeClr val="dk1"/>
              </a:buClr>
              <a:buSzPts val="2200"/>
              <a:buFont typeface="Arial"/>
              <a:buChar char="•"/>
            </a:pPr>
            <a:r>
              <a:rPr lang="en-CA" sz="2200"/>
              <a:t>Time spent coding, writing test cases or documentation for </a:t>
            </a:r>
            <a:r>
              <a:rPr lang="en-CA" sz="2200">
                <a:solidFill>
                  <a:srgbClr val="FF0000"/>
                </a:solidFill>
              </a:rPr>
              <a:t>requirements that no longer exist</a:t>
            </a:r>
            <a:endParaRPr/>
          </a:p>
          <a:p>
            <a:pPr indent="-215900" lvl="0" marL="342900" rtl="0" algn="l">
              <a:spcBef>
                <a:spcPts val="1000"/>
              </a:spcBef>
              <a:spcAft>
                <a:spcPts val="0"/>
              </a:spcAft>
              <a:buClr>
                <a:schemeClr val="dk1"/>
              </a:buClr>
              <a:buSzPts val="2000"/>
              <a:buFont typeface="Arial"/>
              <a:buNone/>
            </a:pPr>
            <a:r>
              <a:t/>
            </a:r>
            <a:endParaRPr>
              <a:solidFill>
                <a:srgbClr val="FF0000"/>
              </a:solidFill>
            </a:endParaRPr>
          </a:p>
          <a:p>
            <a:pPr indent="0" lvl="0" marL="0" rtl="0" algn="l">
              <a:spcBef>
                <a:spcPts val="1000"/>
              </a:spcBef>
              <a:spcAft>
                <a:spcPts val="0"/>
              </a:spcAft>
              <a:buClr>
                <a:schemeClr val="dk1"/>
              </a:buClr>
              <a:buSzPts val="2000"/>
              <a:buNone/>
            </a:pPr>
            <a:r>
              <a:t/>
            </a:r>
            <a:endParaRPr/>
          </a:p>
        </p:txBody>
      </p:sp>
      <p:sp>
        <p:nvSpPr>
          <p:cNvPr id="305" name="Google Shape;305;p1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C:\Users\SAN\AppData\Local\Microsoft\Windows\Temporary Internet Files\Content.IE5\Z37HZHEI\MC900383638[1].wmf" id="306" name="Google Shape;306;p13"/>
          <p:cNvPicPr preferRelativeResize="0"/>
          <p:nvPr/>
        </p:nvPicPr>
        <p:blipFill rotWithShape="1">
          <a:blip r:embed="rId3">
            <a:alphaModFix/>
          </a:blip>
          <a:srcRect b="0" l="0" r="0" t="0"/>
          <a:stretch/>
        </p:blipFill>
        <p:spPr>
          <a:xfrm>
            <a:off x="6705600" y="5053445"/>
            <a:ext cx="1600200" cy="175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4"/>
          <p:cNvSpPr txBox="1"/>
          <p:nvPr>
            <p:ph type="title"/>
          </p:nvPr>
        </p:nvSpPr>
        <p:spPr>
          <a:xfrm>
            <a:off x="1143000" y="381000"/>
            <a:ext cx="7391400" cy="7616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REQUIREMENTS EVOLUTION AND MANAGEMENT : OUTLINE </a:t>
            </a:r>
            <a:endParaRPr/>
          </a:p>
        </p:txBody>
      </p:sp>
      <p:sp>
        <p:nvSpPr>
          <p:cNvPr id="312" name="Google Shape;312;p14"/>
          <p:cNvSpPr txBox="1"/>
          <p:nvPr>
            <p:ph idx="1" type="body"/>
          </p:nvPr>
        </p:nvSpPr>
        <p:spPr>
          <a:xfrm>
            <a:off x="457200" y="1219200"/>
            <a:ext cx="76200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lang="en-CA"/>
              <a:t>Change management </a:t>
            </a:r>
            <a:endParaRPr/>
          </a:p>
          <a:p>
            <a:pPr indent="-342900" lvl="0" marL="342900" rtl="0" algn="l">
              <a:spcBef>
                <a:spcPts val="1000"/>
              </a:spcBef>
              <a:spcAft>
                <a:spcPts val="0"/>
              </a:spcAft>
              <a:buClr>
                <a:schemeClr val="dk1"/>
              </a:buClr>
              <a:buSzPts val="2000"/>
              <a:buFont typeface="Arial"/>
              <a:buChar char="•"/>
            </a:pPr>
            <a:r>
              <a:rPr lang="en-CA"/>
              <a:t>Impacts of requirements changes </a:t>
            </a:r>
            <a:endParaRPr/>
          </a:p>
          <a:p>
            <a:pPr indent="-342900" lvl="0" marL="342900" rtl="0" algn="l">
              <a:spcBef>
                <a:spcPts val="1000"/>
              </a:spcBef>
              <a:spcAft>
                <a:spcPts val="0"/>
              </a:spcAft>
              <a:buClr>
                <a:srgbClr val="FF0000"/>
              </a:buClr>
              <a:buSzPts val="2000"/>
              <a:buFont typeface="Arial"/>
              <a:buChar char="•"/>
            </a:pPr>
            <a:r>
              <a:rPr lang="en-CA">
                <a:solidFill>
                  <a:srgbClr val="FF0000"/>
                </a:solidFill>
              </a:rPr>
              <a:t>Traceability management </a:t>
            </a:r>
            <a:endParaRPr/>
          </a:p>
          <a:p>
            <a:pPr indent="-342900" lvl="0" marL="342900" rtl="0" algn="l">
              <a:spcBef>
                <a:spcPts val="1000"/>
              </a:spcBef>
              <a:spcAft>
                <a:spcPts val="0"/>
              </a:spcAft>
              <a:buClr>
                <a:schemeClr val="dk1"/>
              </a:buClr>
              <a:buSzPts val="2000"/>
              <a:buFont typeface="Arial"/>
              <a:buChar char="•"/>
            </a:pPr>
            <a:r>
              <a:rPr lang="en-CA"/>
              <a:t>Measurement metrics </a:t>
            </a:r>
            <a:endParaRPr/>
          </a:p>
          <a:p>
            <a:pPr indent="-342900" lvl="0" marL="342900" rtl="0" algn="l">
              <a:spcBef>
                <a:spcPts val="1000"/>
              </a:spcBef>
              <a:spcAft>
                <a:spcPts val="0"/>
              </a:spcAft>
              <a:buClr>
                <a:schemeClr val="dk1"/>
              </a:buClr>
              <a:buSzPts val="2000"/>
              <a:buFont typeface="Arial"/>
              <a:buChar char="•"/>
            </a:pPr>
            <a:r>
              <a:rPr lang="en-CA"/>
              <a:t>Scalability </a:t>
            </a:r>
            <a:endParaRPr/>
          </a:p>
          <a:p>
            <a:pPr indent="-342900" lvl="0" marL="342900" rtl="0" algn="l">
              <a:spcBef>
                <a:spcPts val="1000"/>
              </a:spcBef>
              <a:spcAft>
                <a:spcPts val="0"/>
              </a:spcAft>
              <a:buClr>
                <a:schemeClr val="dk1"/>
              </a:buClr>
              <a:buSzPts val="2000"/>
              <a:buFont typeface="Arial"/>
              <a:buChar char="•"/>
            </a:pPr>
            <a:r>
              <a:rPr lang="en-CA"/>
              <a:t>Tools support </a:t>
            </a:r>
            <a:endParaRPr/>
          </a:p>
        </p:txBody>
      </p:sp>
      <p:sp>
        <p:nvSpPr>
          <p:cNvPr id="313" name="Google Shape;313;p14"/>
          <p:cNvSpPr/>
          <p:nvPr/>
        </p:nvSpPr>
        <p:spPr>
          <a:xfrm>
            <a:off x="29199" y="2057399"/>
            <a:ext cx="5609602" cy="45720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314" name="Google Shape;314;p14"/>
          <p:cNvPicPr preferRelativeResize="0"/>
          <p:nvPr/>
        </p:nvPicPr>
        <p:blipFill rotWithShape="1">
          <a:blip r:embed="rId3">
            <a:alphaModFix/>
          </a:blip>
          <a:srcRect b="0" l="0" r="0" t="0"/>
          <a:stretch/>
        </p:blipFill>
        <p:spPr>
          <a:xfrm>
            <a:off x="171450" y="71438"/>
            <a:ext cx="1047750" cy="1147762"/>
          </a:xfrm>
          <a:prstGeom prst="rect">
            <a:avLst/>
          </a:prstGeom>
          <a:noFill/>
          <a:ln>
            <a:noFill/>
          </a:ln>
        </p:spPr>
      </p:pic>
      <p:sp>
        <p:nvSpPr>
          <p:cNvPr id="315" name="Google Shape;315;p1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23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5"/>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21" name="Google Shape;321;p15"/>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TRACEABILITY QUOTES </a:t>
            </a:r>
            <a:endParaRPr/>
          </a:p>
        </p:txBody>
      </p:sp>
      <p:sp>
        <p:nvSpPr>
          <p:cNvPr id="322" name="Google Shape;322;p15"/>
          <p:cNvSpPr txBox="1"/>
          <p:nvPr>
            <p:ph idx="1" type="body"/>
          </p:nvPr>
        </p:nvSpPr>
        <p:spPr>
          <a:xfrm>
            <a:off x="2133600" y="892175"/>
            <a:ext cx="6553200" cy="5575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Noto Sans Symbols"/>
              <a:buChar char="⮚"/>
            </a:pPr>
            <a:r>
              <a:rPr lang="en-CA" sz="2000"/>
              <a:t>Requirements traceability refers to the ability to describe and follow the </a:t>
            </a:r>
            <a:r>
              <a:rPr lang="en-CA" sz="2000">
                <a:solidFill>
                  <a:srgbClr val="FF0000"/>
                </a:solidFill>
              </a:rPr>
              <a:t>life of a requirement</a:t>
            </a:r>
            <a:r>
              <a:rPr lang="en-CA" sz="2000"/>
              <a:t>, in both forwards and backwards direction (i.e., from its origins, through its development and specification, to its subsequent deployment and use, and through all periods of ongoing refinement and iteration in any of these phases)”.</a:t>
            </a:r>
            <a:r>
              <a:rPr baseline="30000" lang="en-CA" sz="2000"/>
              <a:t>1</a:t>
            </a:r>
            <a:endParaRPr/>
          </a:p>
          <a:p>
            <a:pPr indent="-215900" lvl="0" marL="342900" rtl="0" algn="l">
              <a:spcBef>
                <a:spcPts val="1600"/>
              </a:spcBef>
              <a:spcAft>
                <a:spcPts val="0"/>
              </a:spcAft>
              <a:buClr>
                <a:schemeClr val="dk1"/>
              </a:buClr>
              <a:buSzPts val="2000"/>
              <a:buFont typeface="Noto Sans Symbols"/>
              <a:buNone/>
            </a:pPr>
            <a:r>
              <a:t/>
            </a:r>
            <a:endParaRPr baseline="30000" sz="2000"/>
          </a:p>
          <a:p>
            <a:pPr indent="-342900" lvl="0" marL="342900" rtl="0" algn="l">
              <a:spcBef>
                <a:spcPts val="1600"/>
              </a:spcBef>
              <a:spcAft>
                <a:spcPts val="0"/>
              </a:spcAft>
              <a:buClr>
                <a:schemeClr val="dk1"/>
              </a:buClr>
              <a:buSzPts val="2000"/>
              <a:buFont typeface="Noto Sans Symbols"/>
              <a:buChar char="⮚"/>
            </a:pPr>
            <a:r>
              <a:rPr lang="en-CA" sz="2000"/>
              <a:t>A software requirements specification is traceable if the </a:t>
            </a:r>
            <a:r>
              <a:rPr lang="en-CA" sz="2000">
                <a:solidFill>
                  <a:srgbClr val="FF0000"/>
                </a:solidFill>
              </a:rPr>
              <a:t>origin</a:t>
            </a:r>
            <a:r>
              <a:rPr lang="en-CA" sz="2000"/>
              <a:t> of each of its requirements is clear and if it facilitates the </a:t>
            </a:r>
            <a:r>
              <a:rPr lang="en-CA" sz="2000">
                <a:solidFill>
                  <a:srgbClr val="FF0000"/>
                </a:solidFill>
              </a:rPr>
              <a:t>referencing</a:t>
            </a:r>
            <a:r>
              <a:rPr lang="en-CA" sz="2000"/>
              <a:t> of each requirement in future development or enhancement documentation.</a:t>
            </a:r>
            <a:r>
              <a:rPr baseline="30000" lang="en-CA" sz="2000"/>
              <a:t>2</a:t>
            </a:r>
            <a:endParaRPr/>
          </a:p>
          <a:p>
            <a:pPr indent="0" lvl="0" marL="0" rtl="0" algn="l">
              <a:spcBef>
                <a:spcPts val="1600"/>
              </a:spcBef>
              <a:spcAft>
                <a:spcPts val="0"/>
              </a:spcAft>
              <a:buClr>
                <a:schemeClr val="dk1"/>
              </a:buClr>
              <a:buSzPts val="2000"/>
              <a:buNone/>
            </a:pPr>
            <a:r>
              <a:t/>
            </a:r>
            <a:endParaRPr baseline="30000" sz="2000"/>
          </a:p>
        </p:txBody>
      </p:sp>
      <p:sp>
        <p:nvSpPr>
          <p:cNvPr id="323" name="Google Shape;323;p15"/>
          <p:cNvSpPr txBox="1"/>
          <p:nvPr/>
        </p:nvSpPr>
        <p:spPr>
          <a:xfrm>
            <a:off x="149522" y="6308399"/>
            <a:ext cx="868967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br>
              <a:rPr lang="en-CA" sz="1200">
                <a:solidFill>
                  <a:schemeClr val="dk1"/>
                </a:solidFill>
                <a:latin typeface="Times New Roman"/>
                <a:ea typeface="Times New Roman"/>
                <a:cs typeface="Times New Roman"/>
                <a:sym typeface="Times New Roman"/>
              </a:rPr>
            </a:br>
            <a:r>
              <a:rPr lang="en-CA" sz="1200">
                <a:solidFill>
                  <a:schemeClr val="dk1"/>
                </a:solidFill>
                <a:latin typeface="Times New Roman"/>
                <a:ea typeface="Times New Roman"/>
                <a:cs typeface="Times New Roman"/>
                <a:sym typeface="Times New Roman"/>
              </a:rPr>
              <a:t>[1] Gotel &amp; Finkelstein, 1994; [2] IEEE Standard 830-1998; </a:t>
            </a:r>
            <a:endParaRPr/>
          </a:p>
        </p:txBody>
      </p:sp>
      <p:pic>
        <p:nvPicPr>
          <p:cNvPr descr="C:\Users\SAN\AppData\Local\Microsoft\Windows\Temporary Internet Files\Content.IE5\K7Q9Q4OW\MC900324380[1].wmf" id="324" name="Google Shape;324;p15"/>
          <p:cNvPicPr preferRelativeResize="0"/>
          <p:nvPr/>
        </p:nvPicPr>
        <p:blipFill rotWithShape="1">
          <a:blip r:embed="rId3">
            <a:alphaModFix/>
          </a:blip>
          <a:srcRect b="0" l="0" r="0" t="0"/>
          <a:stretch/>
        </p:blipFill>
        <p:spPr>
          <a:xfrm>
            <a:off x="311270" y="1524000"/>
            <a:ext cx="1600200" cy="2971800"/>
          </a:xfrm>
          <a:prstGeom prst="rect">
            <a:avLst/>
          </a:prstGeom>
          <a:noFill/>
          <a:ln>
            <a:noFill/>
          </a:ln>
        </p:spPr>
      </p:pic>
    </p:spTree>
  </p:cSld>
  <p:clrMapOvr>
    <a:masterClrMapping/>
  </p:clrMapOvr>
  <p:transition>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6"/>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30" name="Google Shape;330;p16"/>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TRACEABILITY QUOTES </a:t>
            </a:r>
            <a:endParaRPr/>
          </a:p>
        </p:txBody>
      </p:sp>
      <p:sp>
        <p:nvSpPr>
          <p:cNvPr id="331" name="Google Shape;331;p16"/>
          <p:cNvSpPr txBox="1"/>
          <p:nvPr>
            <p:ph idx="1" type="body"/>
          </p:nvPr>
        </p:nvSpPr>
        <p:spPr>
          <a:xfrm>
            <a:off x="2209801" y="961699"/>
            <a:ext cx="6477000" cy="513430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Noto Sans Symbols"/>
              <a:buChar char="⮚"/>
            </a:pPr>
            <a:r>
              <a:rPr lang="en-CA" sz="2000"/>
              <a:t>Traceability gives essential assistance in understanding the </a:t>
            </a:r>
            <a:r>
              <a:rPr lang="en-CA" sz="2000">
                <a:solidFill>
                  <a:srgbClr val="FF0000"/>
                </a:solidFill>
              </a:rPr>
              <a:t>relationships</a:t>
            </a:r>
            <a:r>
              <a:rPr lang="en-CA" sz="2000"/>
              <a:t> that exist within and across software requirements, design, and implementation.</a:t>
            </a:r>
            <a:r>
              <a:rPr baseline="30000" lang="en-CA" sz="2000"/>
              <a:t>3</a:t>
            </a:r>
            <a:endParaRPr/>
          </a:p>
          <a:p>
            <a:pPr indent="-215900" lvl="0" marL="342900" rtl="0" algn="l">
              <a:spcBef>
                <a:spcPts val="1600"/>
              </a:spcBef>
              <a:spcAft>
                <a:spcPts val="0"/>
              </a:spcAft>
              <a:buClr>
                <a:schemeClr val="dk1"/>
              </a:buClr>
              <a:buSzPts val="2000"/>
              <a:buFont typeface="Noto Sans Symbols"/>
              <a:buNone/>
            </a:pPr>
            <a:r>
              <a:t/>
            </a:r>
            <a:endParaRPr baseline="30000" sz="2000"/>
          </a:p>
          <a:p>
            <a:pPr indent="-342900" lvl="0" marL="342900" rtl="0" algn="l">
              <a:spcBef>
                <a:spcPts val="1600"/>
              </a:spcBef>
              <a:spcAft>
                <a:spcPts val="0"/>
              </a:spcAft>
              <a:buClr>
                <a:schemeClr val="dk1"/>
              </a:buClr>
              <a:buSzPts val="2000"/>
              <a:buFont typeface="Noto Sans Symbols"/>
              <a:buChar char="⮚"/>
            </a:pPr>
            <a:r>
              <a:rPr lang="en-CA" sz="2000"/>
              <a:t>A link or </a:t>
            </a:r>
            <a:r>
              <a:rPr lang="en-CA" sz="2000">
                <a:solidFill>
                  <a:srgbClr val="FF0000"/>
                </a:solidFill>
              </a:rPr>
              <a:t>relationship</a:t>
            </a:r>
            <a:r>
              <a:rPr lang="en-CA" sz="2000"/>
              <a:t> defined between entities.</a:t>
            </a:r>
            <a:r>
              <a:rPr baseline="30000" lang="en-CA" sz="2000"/>
              <a:t>4</a:t>
            </a:r>
            <a:endParaRPr/>
          </a:p>
          <a:p>
            <a:pPr indent="-215900" lvl="0" marL="342900" rtl="0" algn="l">
              <a:spcBef>
                <a:spcPts val="1600"/>
              </a:spcBef>
              <a:spcAft>
                <a:spcPts val="0"/>
              </a:spcAft>
              <a:buClr>
                <a:schemeClr val="dk1"/>
              </a:buClr>
              <a:buSzPts val="2000"/>
              <a:buFont typeface="Noto Sans Symbols"/>
              <a:buNone/>
            </a:pPr>
            <a:r>
              <a:t/>
            </a:r>
            <a:endParaRPr/>
          </a:p>
          <a:p>
            <a:pPr indent="-342900" lvl="0" marL="342900" rtl="0" algn="l">
              <a:spcBef>
                <a:spcPts val="1600"/>
              </a:spcBef>
              <a:spcAft>
                <a:spcPts val="0"/>
              </a:spcAft>
              <a:buClr>
                <a:schemeClr val="dk1"/>
              </a:buClr>
              <a:buSzPts val="2000"/>
              <a:buFont typeface="Noto Sans Symbols"/>
              <a:buChar char="⮚"/>
            </a:pPr>
            <a:r>
              <a:rPr lang="en-CA"/>
              <a:t>Traceability information helps </a:t>
            </a:r>
            <a:r>
              <a:rPr lang="en-CA">
                <a:solidFill>
                  <a:srgbClr val="FF0000"/>
                </a:solidFill>
              </a:rPr>
              <a:t>assess the impact of changes</a:t>
            </a:r>
            <a:r>
              <a:rPr lang="en-CA"/>
              <a:t> to requirements, connecting these requirements as well as requirements for other representations of the system.</a:t>
            </a:r>
            <a:r>
              <a:rPr baseline="30000" lang="en-CA"/>
              <a:t>5</a:t>
            </a:r>
            <a:endParaRPr/>
          </a:p>
          <a:p>
            <a:pPr indent="0" lvl="0" marL="0" rtl="0" algn="l">
              <a:spcBef>
                <a:spcPts val="1600"/>
              </a:spcBef>
              <a:spcAft>
                <a:spcPts val="0"/>
              </a:spcAft>
              <a:buClr>
                <a:schemeClr val="dk1"/>
              </a:buClr>
              <a:buSzPts val="2000"/>
              <a:buNone/>
            </a:pPr>
            <a:r>
              <a:t/>
            </a:r>
            <a:endParaRPr baseline="30000" sz="2000"/>
          </a:p>
        </p:txBody>
      </p:sp>
      <p:sp>
        <p:nvSpPr>
          <p:cNvPr id="332" name="Google Shape;332;p16"/>
          <p:cNvSpPr txBox="1"/>
          <p:nvPr/>
        </p:nvSpPr>
        <p:spPr>
          <a:xfrm>
            <a:off x="149522" y="6308399"/>
            <a:ext cx="8689678"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br>
              <a:rPr lang="en-CA" sz="1200">
                <a:solidFill>
                  <a:schemeClr val="dk1"/>
                </a:solidFill>
                <a:latin typeface="Times New Roman"/>
                <a:ea typeface="Times New Roman"/>
                <a:cs typeface="Times New Roman"/>
                <a:sym typeface="Times New Roman"/>
              </a:rPr>
            </a:br>
            <a:r>
              <a:rPr lang="en-CA" sz="1200">
                <a:solidFill>
                  <a:schemeClr val="dk1"/>
                </a:solidFill>
                <a:latin typeface="Times New Roman"/>
                <a:ea typeface="Times New Roman"/>
                <a:cs typeface="Times New Roman"/>
                <a:sym typeface="Times New Roman"/>
              </a:rPr>
              <a:t>[3] Palmer, 2000; [4] Watkins and Neal, 1994; [5] Kotonya and Sommerville</a:t>
            </a:r>
            <a:endParaRPr sz="1200">
              <a:solidFill>
                <a:schemeClr val="dk1"/>
              </a:solidFill>
              <a:latin typeface="Times New Roman"/>
              <a:ea typeface="Times New Roman"/>
              <a:cs typeface="Times New Roman"/>
              <a:sym typeface="Times New Roman"/>
            </a:endParaRPr>
          </a:p>
        </p:txBody>
      </p:sp>
      <p:pic>
        <p:nvPicPr>
          <p:cNvPr descr="C:\Users\SAN\AppData\Local\Microsoft\Windows\Temporary Internet Files\Content.IE5\K7Q9Q4OW\MC900324380[1].wmf" id="333" name="Google Shape;333;p16"/>
          <p:cNvPicPr preferRelativeResize="0"/>
          <p:nvPr/>
        </p:nvPicPr>
        <p:blipFill rotWithShape="1">
          <a:blip r:embed="rId3">
            <a:alphaModFix/>
          </a:blip>
          <a:srcRect b="0" l="0" r="0" t="0"/>
          <a:stretch/>
        </p:blipFill>
        <p:spPr>
          <a:xfrm>
            <a:off x="311270" y="1524000"/>
            <a:ext cx="1600200" cy="2971800"/>
          </a:xfrm>
          <a:prstGeom prst="rect">
            <a:avLst/>
          </a:prstGeom>
          <a:noFill/>
          <a:ln>
            <a:noFill/>
          </a:ln>
        </p:spPr>
      </p:pic>
    </p:spTree>
  </p:cSld>
  <p:clrMapOvr>
    <a:masterClrMapping/>
  </p:clrMapOvr>
  <p:transition>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39" name="Google Shape;339;p17"/>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IMPORTANCE OF TRACEABILITY (1)</a:t>
            </a:r>
            <a:endParaRPr/>
          </a:p>
        </p:txBody>
      </p:sp>
      <p:sp>
        <p:nvSpPr>
          <p:cNvPr id="340" name="Google Shape;340;p17"/>
          <p:cNvSpPr txBox="1"/>
          <p:nvPr>
            <p:ph idx="1" type="body"/>
          </p:nvPr>
        </p:nvSpPr>
        <p:spPr>
          <a:xfrm>
            <a:off x="2133600" y="892175"/>
            <a:ext cx="6848474" cy="5575300"/>
          </a:xfrm>
          <a:prstGeom prst="rect">
            <a:avLst/>
          </a:prstGeom>
          <a:noFill/>
          <a:ln>
            <a:noFill/>
          </a:ln>
        </p:spPr>
        <p:txBody>
          <a:bodyPr anchorCtr="0" anchor="t" bIns="45700" lIns="91425" spcFirstLastPara="1" rIns="91425" wrap="square" tIns="45700">
            <a:normAutofit/>
          </a:bodyPr>
          <a:lstStyle/>
          <a:p>
            <a:pPr indent="-342900" lvl="0" marL="527050" rtl="0" algn="l">
              <a:spcBef>
                <a:spcPts val="0"/>
              </a:spcBef>
              <a:spcAft>
                <a:spcPts val="0"/>
              </a:spcAft>
              <a:buClr>
                <a:srgbClr val="00B0F0"/>
              </a:buClr>
              <a:buSzPts val="2600"/>
              <a:buFont typeface="Noto Sans Symbols"/>
              <a:buChar char="✔"/>
            </a:pPr>
            <a:r>
              <a:rPr lang="en-CA" sz="2600">
                <a:solidFill>
                  <a:srgbClr val="00B0F0"/>
                </a:solidFill>
              </a:rPr>
              <a:t>Requirements cannot be managed effectively without requirements traceability</a:t>
            </a:r>
            <a:endParaRPr/>
          </a:p>
          <a:p>
            <a:pPr indent="-342900" lvl="1" marL="917575" rtl="0" algn="l">
              <a:spcBef>
                <a:spcPts val="1080"/>
              </a:spcBef>
              <a:spcAft>
                <a:spcPts val="0"/>
              </a:spcAft>
              <a:buSzPts val="2400"/>
              <a:buChar char="•"/>
            </a:pPr>
            <a:r>
              <a:rPr lang="en-CA" sz="2400"/>
              <a:t>A requirement is </a:t>
            </a:r>
            <a:r>
              <a:rPr b="1" lang="en-CA" sz="2400">
                <a:solidFill>
                  <a:srgbClr val="FF0000"/>
                </a:solidFill>
              </a:rPr>
              <a:t>traceable</a:t>
            </a:r>
            <a:r>
              <a:rPr lang="en-CA" sz="2400"/>
              <a:t> if you can discover </a:t>
            </a:r>
            <a:r>
              <a:rPr b="1" lang="en-CA" sz="2400">
                <a:solidFill>
                  <a:srgbClr val="CC00FF"/>
                </a:solidFill>
              </a:rPr>
              <a:t>who</a:t>
            </a:r>
            <a:r>
              <a:rPr lang="en-CA" sz="2400"/>
              <a:t> suggested the requirement, </a:t>
            </a:r>
            <a:r>
              <a:rPr b="1" lang="en-CA" sz="2400">
                <a:solidFill>
                  <a:srgbClr val="CC00FF"/>
                </a:solidFill>
              </a:rPr>
              <a:t>why</a:t>
            </a:r>
            <a:r>
              <a:rPr lang="en-CA" sz="2400">
                <a:solidFill>
                  <a:srgbClr val="CC00FF"/>
                </a:solidFill>
              </a:rPr>
              <a:t> </a:t>
            </a:r>
            <a:r>
              <a:rPr lang="en-CA" sz="2400"/>
              <a:t>the requirement exists, </a:t>
            </a:r>
            <a:r>
              <a:rPr b="1" lang="en-CA" sz="2400">
                <a:solidFill>
                  <a:srgbClr val="CC00FF"/>
                </a:solidFill>
              </a:rPr>
              <a:t>what</a:t>
            </a:r>
            <a:r>
              <a:rPr b="1" lang="en-CA" sz="2400"/>
              <a:t> </a:t>
            </a:r>
            <a:r>
              <a:rPr lang="en-CA" sz="2400"/>
              <a:t>requirements are related to it, and </a:t>
            </a:r>
            <a:r>
              <a:rPr b="1" lang="en-CA" sz="2400">
                <a:solidFill>
                  <a:srgbClr val="CC00FF"/>
                </a:solidFill>
              </a:rPr>
              <a:t>how</a:t>
            </a:r>
            <a:r>
              <a:rPr b="1" lang="en-CA" sz="2400"/>
              <a:t> </a:t>
            </a:r>
            <a:r>
              <a:rPr lang="en-CA" sz="2400"/>
              <a:t>that requirement relates to other information such as systems designs, implementations and user documentation</a:t>
            </a:r>
            <a:endParaRPr/>
          </a:p>
          <a:p>
            <a:pPr indent="0" lvl="1" marL="574675" rtl="0" algn="l">
              <a:spcBef>
                <a:spcPts val="400"/>
              </a:spcBef>
              <a:spcAft>
                <a:spcPts val="0"/>
              </a:spcAft>
              <a:buSzPts val="2000"/>
              <a:buNone/>
            </a:pPr>
            <a:r>
              <a:t/>
            </a:r>
            <a:endParaRPr/>
          </a:p>
        </p:txBody>
      </p:sp>
      <p:pic>
        <p:nvPicPr>
          <p:cNvPr descr="C:\Users\SAN\AppData\Local\Microsoft\Windows\Temporary Internet Files\Content.IE5\Z37HZHEI\MC900390810[3].wmf" id="341" name="Google Shape;341;p17"/>
          <p:cNvPicPr preferRelativeResize="0"/>
          <p:nvPr/>
        </p:nvPicPr>
        <p:blipFill rotWithShape="1">
          <a:blip r:embed="rId3">
            <a:alphaModFix/>
          </a:blip>
          <a:srcRect b="0" l="0" r="0" t="0"/>
          <a:stretch/>
        </p:blipFill>
        <p:spPr>
          <a:xfrm>
            <a:off x="228600" y="2895600"/>
            <a:ext cx="1837030" cy="28949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18"/>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47" name="Google Shape;347;p18"/>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IMPORTANCE OF TRACEABILITY (2)</a:t>
            </a:r>
            <a:endParaRPr/>
          </a:p>
        </p:txBody>
      </p:sp>
      <p:sp>
        <p:nvSpPr>
          <p:cNvPr id="348" name="Google Shape;348;p18"/>
          <p:cNvSpPr txBox="1"/>
          <p:nvPr>
            <p:ph idx="1" type="body"/>
          </p:nvPr>
        </p:nvSpPr>
        <p:spPr>
          <a:xfrm>
            <a:off x="74613" y="892175"/>
            <a:ext cx="8907462" cy="5575300"/>
          </a:xfrm>
          <a:prstGeom prst="rect">
            <a:avLst/>
          </a:prstGeom>
          <a:noFill/>
          <a:ln>
            <a:noFill/>
          </a:ln>
        </p:spPr>
        <p:txBody>
          <a:bodyPr anchorCtr="0" anchor="t" bIns="45700" lIns="91425" spcFirstLastPara="1" rIns="91425" wrap="square" tIns="45700">
            <a:normAutofit/>
          </a:bodyPr>
          <a:lstStyle/>
          <a:p>
            <a:pPr indent="0" lvl="0" marL="184150" rtl="0" algn="l">
              <a:spcBef>
                <a:spcPts val="0"/>
              </a:spcBef>
              <a:spcAft>
                <a:spcPts val="0"/>
              </a:spcAft>
              <a:buClr>
                <a:srgbClr val="0070C0"/>
              </a:buClr>
              <a:buSzPts val="2400"/>
              <a:buFont typeface="Arial"/>
              <a:buNone/>
            </a:pPr>
            <a:r>
              <a:rPr i="1" lang="en-CA" sz="2400">
                <a:solidFill>
                  <a:srgbClr val="0070C0"/>
                </a:solidFill>
              </a:rPr>
              <a:t>Benefits of traceability:</a:t>
            </a:r>
            <a:endParaRPr/>
          </a:p>
          <a:p>
            <a:pPr indent="-342900" lvl="0" marL="527050" rtl="0" algn="l">
              <a:spcBef>
                <a:spcPts val="1000"/>
              </a:spcBef>
              <a:spcAft>
                <a:spcPts val="0"/>
              </a:spcAft>
              <a:buClr>
                <a:srgbClr val="CC00FF"/>
              </a:buClr>
              <a:buSzPts val="2000"/>
              <a:buFont typeface="Noto Sans Symbols"/>
              <a:buChar char="✔"/>
            </a:pPr>
            <a:r>
              <a:rPr lang="en-CA" sz="2000">
                <a:solidFill>
                  <a:srgbClr val="CC00FF"/>
                </a:solidFill>
              </a:rPr>
              <a:t>Prevents</a:t>
            </a:r>
            <a:r>
              <a:rPr lang="en-CA" sz="2000"/>
              <a:t> losing knowledge</a:t>
            </a:r>
            <a:endParaRPr/>
          </a:p>
          <a:p>
            <a:pPr indent="-342900" lvl="0" marL="527050" rtl="0" algn="l">
              <a:spcBef>
                <a:spcPts val="1000"/>
              </a:spcBef>
              <a:spcAft>
                <a:spcPts val="0"/>
              </a:spcAft>
              <a:buClr>
                <a:srgbClr val="CC00FF"/>
              </a:buClr>
              <a:buSzPts val="2000"/>
              <a:buFont typeface="Noto Sans Symbols"/>
              <a:buChar char="✔"/>
            </a:pPr>
            <a:r>
              <a:rPr lang="en-CA">
                <a:solidFill>
                  <a:srgbClr val="CC00FF"/>
                </a:solidFill>
              </a:rPr>
              <a:t>Impact analysis</a:t>
            </a:r>
            <a:endParaRPr sz="2000"/>
          </a:p>
          <a:p>
            <a:pPr indent="-342900" lvl="0" marL="527050" rtl="0" algn="l">
              <a:spcBef>
                <a:spcPts val="1000"/>
              </a:spcBef>
              <a:spcAft>
                <a:spcPts val="0"/>
              </a:spcAft>
              <a:buClr>
                <a:schemeClr val="dk1"/>
              </a:buClr>
              <a:buSzPts val="2000"/>
              <a:buFont typeface="Noto Sans Symbols"/>
              <a:buChar char="✔"/>
            </a:pPr>
            <a:r>
              <a:rPr lang="en-CA" sz="2000"/>
              <a:t>Supports the </a:t>
            </a:r>
            <a:r>
              <a:rPr lang="en-CA" sz="2000">
                <a:solidFill>
                  <a:srgbClr val="00B050"/>
                </a:solidFill>
              </a:rPr>
              <a:t>verification </a:t>
            </a:r>
            <a:r>
              <a:rPr lang="en-CA" sz="2000"/>
              <a:t>process (certification, localization of defects)</a:t>
            </a:r>
            <a:endParaRPr/>
          </a:p>
          <a:p>
            <a:pPr indent="-342900" lvl="0" marL="527050" rtl="0" algn="l">
              <a:spcBef>
                <a:spcPts val="1000"/>
              </a:spcBef>
              <a:spcAft>
                <a:spcPts val="0"/>
              </a:spcAft>
              <a:buClr>
                <a:srgbClr val="00B050"/>
              </a:buClr>
              <a:buSzPts val="2000"/>
              <a:buFont typeface="Noto Sans Symbols"/>
              <a:buChar char="✔"/>
            </a:pPr>
            <a:r>
              <a:rPr lang="en-CA" sz="2000">
                <a:solidFill>
                  <a:srgbClr val="00B050"/>
                </a:solidFill>
              </a:rPr>
              <a:t>Change control</a:t>
            </a:r>
            <a:endParaRPr/>
          </a:p>
          <a:p>
            <a:pPr indent="-342900" lvl="0" marL="527050" rtl="0" algn="l">
              <a:spcBef>
                <a:spcPts val="1000"/>
              </a:spcBef>
              <a:spcAft>
                <a:spcPts val="0"/>
              </a:spcAft>
              <a:buClr>
                <a:schemeClr val="dk1"/>
              </a:buClr>
              <a:buSzPts val="2000"/>
              <a:buFont typeface="Noto Sans Symbols"/>
              <a:buChar char="✔"/>
            </a:pPr>
            <a:r>
              <a:rPr lang="en-CA" sz="2000"/>
              <a:t>Process </a:t>
            </a:r>
            <a:r>
              <a:rPr lang="en-CA" sz="2000">
                <a:solidFill>
                  <a:srgbClr val="CC00FF"/>
                </a:solidFill>
              </a:rPr>
              <a:t>monitoring</a:t>
            </a:r>
            <a:r>
              <a:rPr lang="en-CA" sz="2000"/>
              <a:t> (e.g., missing links indicate completion level)</a:t>
            </a:r>
            <a:endParaRPr/>
          </a:p>
          <a:p>
            <a:pPr indent="-342900" lvl="0" marL="527050" rtl="0" algn="l">
              <a:spcBef>
                <a:spcPts val="1000"/>
              </a:spcBef>
              <a:spcAft>
                <a:spcPts val="0"/>
              </a:spcAft>
              <a:buClr>
                <a:schemeClr val="dk1"/>
              </a:buClr>
              <a:buSzPts val="2000"/>
              <a:buFont typeface="Noto Sans Symbols"/>
              <a:buChar char="✔"/>
            </a:pPr>
            <a:r>
              <a:rPr lang="en-CA" sz="2000"/>
              <a:t>Improved software </a:t>
            </a:r>
            <a:r>
              <a:rPr lang="en-CA" sz="2000">
                <a:solidFill>
                  <a:srgbClr val="00B050"/>
                </a:solidFill>
              </a:rPr>
              <a:t>quality</a:t>
            </a:r>
            <a:r>
              <a:rPr lang="en-CA" sz="2000"/>
              <a:t> (make changes correctly and completely)</a:t>
            </a:r>
            <a:endParaRPr/>
          </a:p>
          <a:p>
            <a:pPr indent="-342900" lvl="0" marL="527050" rtl="0" algn="l">
              <a:spcBef>
                <a:spcPts val="1000"/>
              </a:spcBef>
              <a:spcAft>
                <a:spcPts val="0"/>
              </a:spcAft>
              <a:buClr>
                <a:srgbClr val="CC00FF"/>
              </a:buClr>
              <a:buSzPts val="2000"/>
              <a:buFont typeface="Noto Sans Symbols"/>
              <a:buChar char="✔"/>
            </a:pPr>
            <a:r>
              <a:rPr lang="en-CA" sz="2000">
                <a:solidFill>
                  <a:srgbClr val="CC00FF"/>
                </a:solidFill>
              </a:rPr>
              <a:t>Reengineering</a:t>
            </a:r>
            <a:r>
              <a:rPr lang="en-CA" sz="2000"/>
              <a:t> (define traceability links is a way to record reverse engineering knowledge)</a:t>
            </a:r>
            <a:endParaRPr/>
          </a:p>
          <a:p>
            <a:pPr indent="-342900" lvl="0" marL="527050" rtl="0" algn="l">
              <a:spcBef>
                <a:spcPts val="1000"/>
              </a:spcBef>
              <a:spcAft>
                <a:spcPts val="0"/>
              </a:spcAft>
              <a:buClr>
                <a:srgbClr val="00B050"/>
              </a:buClr>
              <a:buSzPts val="2000"/>
              <a:buFont typeface="Noto Sans Symbols"/>
              <a:buChar char="✔"/>
            </a:pPr>
            <a:r>
              <a:rPr lang="en-CA" sz="2000">
                <a:solidFill>
                  <a:srgbClr val="00B050"/>
                </a:solidFill>
              </a:rPr>
              <a:t>Reuse</a:t>
            </a:r>
            <a:r>
              <a:rPr lang="en-CA" sz="2000"/>
              <a:t> (by identifying what goes with a requirement: design, code…)</a:t>
            </a:r>
            <a:endParaRPr/>
          </a:p>
          <a:p>
            <a:pPr indent="-342900" lvl="0" marL="527050" rtl="0" algn="l">
              <a:spcBef>
                <a:spcPts val="1000"/>
              </a:spcBef>
              <a:spcAft>
                <a:spcPts val="0"/>
              </a:spcAft>
              <a:buClr>
                <a:srgbClr val="CC00FF"/>
              </a:buClr>
              <a:buSzPts val="2000"/>
              <a:buFont typeface="Noto Sans Symbols"/>
              <a:buChar char="✔"/>
            </a:pPr>
            <a:r>
              <a:rPr lang="en-CA" sz="2000">
                <a:solidFill>
                  <a:srgbClr val="CC00FF"/>
                </a:solidFill>
              </a:rPr>
              <a:t>Risk reduction </a:t>
            </a:r>
            <a:r>
              <a:rPr lang="en-CA" sz="2000"/>
              <a:t>(e.g., if a team member with key knowledge leaves)</a:t>
            </a:r>
            <a:endParaRPr/>
          </a:p>
          <a:p>
            <a:pPr indent="0" lvl="0" marL="184150" rtl="0" algn="l">
              <a:spcBef>
                <a:spcPts val="1000"/>
              </a:spcBef>
              <a:spcAft>
                <a:spcPts val="0"/>
              </a:spcAft>
              <a:buClr>
                <a:schemeClr val="dk1"/>
              </a:buClr>
              <a:buSzPts val="2000"/>
              <a:buFont typeface="Arial"/>
              <a:buNone/>
            </a:pPr>
            <a:r>
              <a:t/>
            </a:r>
            <a:endParaRPr sz="2000"/>
          </a:p>
        </p:txBody>
      </p:sp>
      <p:pic>
        <p:nvPicPr>
          <p:cNvPr descr="C:\Users\SAN\AppData\Local\Microsoft\Windows\Temporary Internet Files\Content.IE5\9I2ZGI9E\MM900315848[2].gif" id="349" name="Google Shape;349;p18"/>
          <p:cNvPicPr preferRelativeResize="0"/>
          <p:nvPr/>
        </p:nvPicPr>
        <p:blipFill rotWithShape="1">
          <a:blip r:embed="rId3">
            <a:alphaModFix/>
          </a:blip>
          <a:srcRect b="0" l="0" r="0" t="0"/>
          <a:stretch/>
        </p:blipFill>
        <p:spPr>
          <a:xfrm>
            <a:off x="6629400" y="826093"/>
            <a:ext cx="2286000" cy="1447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9"/>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55" name="Google Shape;355;p19"/>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00"/>
              <a:buFont typeface="Arial Black"/>
              <a:buNone/>
            </a:pPr>
            <a:r>
              <a:rPr lang="en-CA" sz="2800"/>
              <a:t>TRACEABILITY DIFFICULTIES/ CHALLENGES </a:t>
            </a:r>
            <a:endParaRPr/>
          </a:p>
        </p:txBody>
      </p:sp>
      <p:sp>
        <p:nvSpPr>
          <p:cNvPr id="356" name="Google Shape;356;p19"/>
          <p:cNvSpPr txBox="1"/>
          <p:nvPr>
            <p:ph idx="1" type="body"/>
          </p:nvPr>
        </p:nvSpPr>
        <p:spPr>
          <a:xfrm>
            <a:off x="2057400" y="838200"/>
            <a:ext cx="6858000" cy="5575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Noto Sans Symbols"/>
              <a:buChar char="⮚"/>
            </a:pPr>
            <a:r>
              <a:rPr lang="en-CA"/>
              <a:t>Various stakeholders require </a:t>
            </a:r>
            <a:r>
              <a:rPr lang="en-CA">
                <a:solidFill>
                  <a:srgbClr val="FF0000"/>
                </a:solidFill>
              </a:rPr>
              <a:t>different </a:t>
            </a:r>
            <a:r>
              <a:rPr lang="en-CA"/>
              <a:t>information</a:t>
            </a:r>
            <a:endParaRPr/>
          </a:p>
          <a:p>
            <a:pPr indent="-342900" lvl="0" marL="342900" rtl="0" algn="l">
              <a:spcBef>
                <a:spcPts val="1000"/>
              </a:spcBef>
              <a:spcAft>
                <a:spcPts val="0"/>
              </a:spcAft>
              <a:buClr>
                <a:srgbClr val="FF0000"/>
              </a:buClr>
              <a:buSzPts val="2000"/>
              <a:buFont typeface="Noto Sans Symbols"/>
              <a:buChar char="⮚"/>
            </a:pPr>
            <a:r>
              <a:rPr lang="en-CA">
                <a:solidFill>
                  <a:srgbClr val="FF0000"/>
                </a:solidFill>
              </a:rPr>
              <a:t>Huge amount</a:t>
            </a:r>
            <a:r>
              <a:rPr lang="en-CA"/>
              <a:t> of requirements traceability information must be tracked and maintained</a:t>
            </a:r>
            <a:endParaRPr/>
          </a:p>
          <a:p>
            <a:pPr indent="-342900" lvl="0" marL="342900" rtl="0" algn="l">
              <a:spcBef>
                <a:spcPts val="1000"/>
              </a:spcBef>
              <a:spcAft>
                <a:spcPts val="0"/>
              </a:spcAft>
              <a:buClr>
                <a:srgbClr val="FF0000"/>
              </a:buClr>
              <a:buSzPts val="2000"/>
              <a:buFont typeface="Noto Sans Symbols"/>
              <a:buChar char="⮚"/>
            </a:pPr>
            <a:r>
              <a:rPr lang="en-CA">
                <a:solidFill>
                  <a:srgbClr val="FF0000"/>
                </a:solidFill>
              </a:rPr>
              <a:t>Manual</a:t>
            </a:r>
            <a:r>
              <a:rPr lang="en-CA"/>
              <a:t> creation of links is </a:t>
            </a:r>
            <a:r>
              <a:rPr b="1" i="1" lang="en-CA"/>
              <a:t>very</a:t>
            </a:r>
            <a:r>
              <a:rPr lang="en-CA"/>
              <a:t> demanding</a:t>
            </a:r>
            <a:endParaRPr/>
          </a:p>
          <a:p>
            <a:pPr indent="-182880" lvl="1" marL="457200" rtl="0" algn="l">
              <a:spcBef>
                <a:spcPts val="1000"/>
              </a:spcBef>
              <a:spcAft>
                <a:spcPts val="0"/>
              </a:spcAft>
              <a:buSzPts val="2000"/>
              <a:buChar char="•"/>
            </a:pPr>
            <a:r>
              <a:rPr lang="en-CA"/>
              <a:t>Likely the most annoying problem</a:t>
            </a:r>
            <a:endParaRPr/>
          </a:p>
          <a:p>
            <a:pPr indent="0" lvl="1" marL="274320" rtl="0" algn="l">
              <a:spcBef>
                <a:spcPts val="400"/>
              </a:spcBef>
              <a:spcAft>
                <a:spcPts val="0"/>
              </a:spcAft>
              <a:buSzPts val="2000"/>
              <a:buNone/>
            </a:pPr>
            <a:r>
              <a:t/>
            </a:r>
            <a:endParaRPr/>
          </a:p>
          <a:p>
            <a:pPr indent="-342900" lvl="0" marL="342900" rtl="0" algn="l">
              <a:spcBef>
                <a:spcPts val="400"/>
              </a:spcBef>
              <a:spcAft>
                <a:spcPts val="0"/>
              </a:spcAft>
              <a:buClr>
                <a:schemeClr val="dk1"/>
              </a:buClr>
              <a:buSzPts val="2000"/>
              <a:buFont typeface="Noto Sans Symbols"/>
              <a:buChar char="⮚"/>
            </a:pPr>
            <a:r>
              <a:rPr lang="en-CA"/>
              <a:t>Specialized </a:t>
            </a:r>
            <a:r>
              <a:rPr lang="en-CA">
                <a:solidFill>
                  <a:srgbClr val="FF0000"/>
                </a:solidFill>
              </a:rPr>
              <a:t>tools</a:t>
            </a:r>
            <a:r>
              <a:rPr lang="en-CA"/>
              <a:t> must be used </a:t>
            </a:r>
            <a:endParaRPr/>
          </a:p>
          <a:p>
            <a:pPr indent="-342900" lvl="0" marL="342900" rtl="0" algn="l">
              <a:spcBef>
                <a:spcPts val="1000"/>
              </a:spcBef>
              <a:spcAft>
                <a:spcPts val="0"/>
              </a:spcAft>
              <a:buClr>
                <a:schemeClr val="dk1"/>
              </a:buClr>
              <a:buSzPts val="2000"/>
              <a:buFont typeface="Noto Sans Symbols"/>
              <a:buChar char="⮚"/>
            </a:pPr>
            <a:r>
              <a:rPr lang="en-CA"/>
              <a:t>Integrating </a:t>
            </a:r>
            <a:r>
              <a:rPr lang="en-CA">
                <a:solidFill>
                  <a:srgbClr val="FF0000"/>
                </a:solidFill>
              </a:rPr>
              <a:t>heterogeneous</a:t>
            </a:r>
            <a:r>
              <a:rPr lang="en-CA"/>
              <a:t> models/information from/to different sources (requirements, design, tests, code, documentation, rationales…) is not trivial</a:t>
            </a:r>
            <a:endParaRPr/>
          </a:p>
          <a:p>
            <a:pPr indent="-342900" lvl="0" marL="342900" rtl="0" algn="l">
              <a:spcBef>
                <a:spcPts val="1000"/>
              </a:spcBef>
              <a:spcAft>
                <a:spcPts val="0"/>
              </a:spcAft>
              <a:buClr>
                <a:schemeClr val="dk1"/>
              </a:buClr>
              <a:buSzPts val="2000"/>
              <a:buFont typeface="Noto Sans Symbols"/>
              <a:buChar char="⮚"/>
            </a:pPr>
            <a:r>
              <a:rPr lang="en-CA"/>
              <a:t>Requires </a:t>
            </a:r>
            <a:r>
              <a:rPr lang="en-CA">
                <a:solidFill>
                  <a:srgbClr val="FF0000"/>
                </a:solidFill>
              </a:rPr>
              <a:t>organizational</a:t>
            </a:r>
            <a:r>
              <a:rPr lang="en-CA"/>
              <a:t> commitment (with an understanding of the potential benefits)</a:t>
            </a:r>
            <a:endParaRPr/>
          </a:p>
          <a:p>
            <a:pPr indent="0" lvl="0" marL="0" rtl="0" algn="l">
              <a:spcBef>
                <a:spcPts val="1000"/>
              </a:spcBef>
              <a:spcAft>
                <a:spcPts val="0"/>
              </a:spcAft>
              <a:buClr>
                <a:schemeClr val="dk1"/>
              </a:buClr>
              <a:buSzPts val="2000"/>
              <a:buNone/>
            </a:pPr>
            <a:r>
              <a:t/>
            </a:r>
            <a:endParaRPr/>
          </a:p>
        </p:txBody>
      </p:sp>
      <p:pic>
        <p:nvPicPr>
          <p:cNvPr descr="C:\Program Files (x86)\Microsoft Office\MEDIA\CAGCAT10\j0286034.wmf" id="357" name="Google Shape;357;p19"/>
          <p:cNvPicPr preferRelativeResize="0"/>
          <p:nvPr/>
        </p:nvPicPr>
        <p:blipFill rotWithShape="1">
          <a:blip r:embed="rId3">
            <a:alphaModFix/>
          </a:blip>
          <a:srcRect b="0" l="0" r="0" t="0"/>
          <a:stretch/>
        </p:blipFill>
        <p:spPr>
          <a:xfrm>
            <a:off x="152400" y="2438400"/>
            <a:ext cx="1558183"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LESSON OBJECTIVES </a:t>
            </a:r>
            <a:endParaRPr/>
          </a:p>
        </p:txBody>
      </p:sp>
      <p:sp>
        <p:nvSpPr>
          <p:cNvPr id="102" name="Google Shape;102;p2"/>
          <p:cNvSpPr txBox="1"/>
          <p:nvPr>
            <p:ph idx="1" type="body"/>
          </p:nvPr>
        </p:nvSpPr>
        <p:spPr>
          <a:xfrm>
            <a:off x="2514600" y="1600200"/>
            <a:ext cx="6172200" cy="4038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lang="en-CA"/>
              <a:t>To understand change management and the impacts of changes</a:t>
            </a:r>
            <a:endParaRPr/>
          </a:p>
          <a:p>
            <a:pPr indent="-215900" lvl="0" marL="342900" rtl="0" algn="l">
              <a:spcBef>
                <a:spcPts val="1000"/>
              </a:spcBef>
              <a:spcAft>
                <a:spcPts val="0"/>
              </a:spcAft>
              <a:buClr>
                <a:schemeClr val="dk1"/>
              </a:buClr>
              <a:buSzPts val="2000"/>
              <a:buFont typeface="Arial"/>
              <a:buNone/>
            </a:pPr>
            <a:r>
              <a:t/>
            </a:r>
            <a:endParaRPr/>
          </a:p>
          <a:p>
            <a:pPr indent="-342900" lvl="0" marL="342900" rtl="0" algn="l">
              <a:spcBef>
                <a:spcPts val="1000"/>
              </a:spcBef>
              <a:spcAft>
                <a:spcPts val="0"/>
              </a:spcAft>
              <a:buClr>
                <a:schemeClr val="dk1"/>
              </a:buClr>
              <a:buSzPts val="2000"/>
              <a:buFont typeface="Arial"/>
              <a:buChar char="•"/>
            </a:pPr>
            <a:r>
              <a:rPr lang="en-CA"/>
              <a:t>To explain concept of traceability management and evaluate the use of traceability    </a:t>
            </a:r>
            <a:endParaRPr/>
          </a:p>
          <a:p>
            <a:pPr indent="0" lvl="0" marL="0" rtl="0" algn="l">
              <a:spcBef>
                <a:spcPts val="1000"/>
              </a:spcBef>
              <a:spcAft>
                <a:spcPts val="0"/>
              </a:spcAft>
              <a:buClr>
                <a:schemeClr val="dk1"/>
              </a:buClr>
              <a:buSzPts val="2000"/>
              <a:buNone/>
            </a:pPr>
            <a:r>
              <a:t/>
            </a:r>
            <a:endParaRPr/>
          </a:p>
          <a:p>
            <a:pPr indent="-342900" lvl="0" marL="342900" rtl="0" algn="l">
              <a:spcBef>
                <a:spcPts val="1000"/>
              </a:spcBef>
              <a:spcAft>
                <a:spcPts val="0"/>
              </a:spcAft>
              <a:buClr>
                <a:schemeClr val="dk1"/>
              </a:buClr>
              <a:buSzPts val="2000"/>
              <a:buFont typeface="Arial"/>
              <a:buChar char="•"/>
            </a:pPr>
            <a:r>
              <a:rPr lang="en-CA"/>
              <a:t>To understand measurement metrics and tools support for requirement management </a:t>
            </a:r>
            <a:endParaRPr/>
          </a:p>
          <a:p>
            <a:pPr indent="0" lvl="0" marL="0" rtl="0" algn="l">
              <a:spcBef>
                <a:spcPts val="1000"/>
              </a:spcBef>
              <a:spcAft>
                <a:spcPts val="0"/>
              </a:spcAft>
              <a:buClr>
                <a:schemeClr val="dk1"/>
              </a:buClr>
              <a:buSzPts val="2000"/>
              <a:buNone/>
            </a:pPr>
            <a:r>
              <a:t/>
            </a:r>
            <a:endParaRPr/>
          </a:p>
          <a:p>
            <a:pPr indent="0" lvl="0" marL="0" rtl="0" algn="l">
              <a:spcBef>
                <a:spcPts val="1000"/>
              </a:spcBef>
              <a:spcAft>
                <a:spcPts val="0"/>
              </a:spcAft>
              <a:buClr>
                <a:schemeClr val="dk1"/>
              </a:buClr>
              <a:buSzPts val="2000"/>
              <a:buNone/>
            </a:pPr>
            <a:r>
              <a:t/>
            </a:r>
            <a:endParaRPr/>
          </a:p>
          <a:p>
            <a:pPr indent="0" lvl="0" marL="0" rtl="0" algn="l">
              <a:spcBef>
                <a:spcPts val="1000"/>
              </a:spcBef>
              <a:spcAft>
                <a:spcPts val="0"/>
              </a:spcAft>
              <a:buClr>
                <a:schemeClr val="dk1"/>
              </a:buClr>
              <a:buSzPts val="2000"/>
              <a:buNone/>
            </a:pPr>
            <a:r>
              <a:t/>
            </a:r>
            <a:endParaRPr/>
          </a:p>
        </p:txBody>
      </p:sp>
      <p:sp>
        <p:nvSpPr>
          <p:cNvPr id="103" name="Google Shape;103;p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PE01451_" id="104" name="Google Shape;104;p2"/>
          <p:cNvPicPr preferRelativeResize="0"/>
          <p:nvPr/>
        </p:nvPicPr>
        <p:blipFill rotWithShape="1">
          <a:blip r:embed="rId3">
            <a:alphaModFix/>
          </a:blip>
          <a:srcRect b="0" l="0" r="0" t="0"/>
          <a:stretch/>
        </p:blipFill>
        <p:spPr>
          <a:xfrm>
            <a:off x="304800" y="1981200"/>
            <a:ext cx="1828800" cy="2819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0"/>
          <p:cNvSpPr txBox="1"/>
          <p:nvPr>
            <p:ph type="title"/>
          </p:nvPr>
        </p:nvSpPr>
        <p:spPr>
          <a:xfrm>
            <a:off x="1219200" y="76200"/>
            <a:ext cx="7724775"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600"/>
              <a:buFont typeface="Arial Black"/>
              <a:buNone/>
            </a:pPr>
            <a:r>
              <a:rPr lang="en-CA" sz="2600"/>
              <a:t>TRACEABILITY MANAGEMENT RELIES ON TRACEABILITY LINKS AMONG ITEMS</a:t>
            </a:r>
            <a:endParaRPr sz="2600"/>
          </a:p>
        </p:txBody>
      </p:sp>
      <p:sp>
        <p:nvSpPr>
          <p:cNvPr id="363" name="Google Shape;363;p20"/>
          <p:cNvSpPr txBox="1"/>
          <p:nvPr>
            <p:ph idx="1" type="body"/>
          </p:nvPr>
        </p:nvSpPr>
        <p:spPr>
          <a:xfrm>
            <a:off x="223839" y="1143000"/>
            <a:ext cx="8172450" cy="217805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CA"/>
              <a:t>To be identified, recorded, retrieved</a:t>
            </a:r>
            <a:endParaRPr/>
          </a:p>
          <a:p>
            <a:pPr indent="0" lvl="0" marL="0" rtl="0" algn="l">
              <a:lnSpc>
                <a:spcPct val="80000"/>
              </a:lnSpc>
              <a:spcBef>
                <a:spcPts val="1000"/>
              </a:spcBef>
              <a:spcAft>
                <a:spcPts val="0"/>
              </a:spcAft>
              <a:buClr>
                <a:schemeClr val="dk1"/>
              </a:buClr>
              <a:buSzPts val="2000"/>
              <a:buNone/>
            </a:pPr>
            <a:r>
              <a:rPr lang="en-CA"/>
              <a:t>Bidirectional:  for accessibility from ...</a:t>
            </a:r>
            <a:endParaRPr/>
          </a:p>
          <a:p>
            <a:pPr indent="-182880" lvl="1" marL="457200" rtl="0" algn="l">
              <a:lnSpc>
                <a:spcPct val="90000"/>
              </a:lnSpc>
              <a:spcBef>
                <a:spcPts val="1000"/>
              </a:spcBef>
              <a:spcAft>
                <a:spcPts val="0"/>
              </a:spcAft>
              <a:buSzPts val="2000"/>
              <a:buChar char="•"/>
            </a:pPr>
            <a:r>
              <a:rPr lang="en-CA"/>
              <a:t>source to target (forward traceability)</a:t>
            </a:r>
            <a:endParaRPr/>
          </a:p>
          <a:p>
            <a:pPr indent="-182880" lvl="1" marL="457200" rtl="0" algn="l">
              <a:lnSpc>
                <a:spcPct val="100000"/>
              </a:lnSpc>
              <a:spcBef>
                <a:spcPts val="400"/>
              </a:spcBef>
              <a:spcAft>
                <a:spcPts val="0"/>
              </a:spcAft>
              <a:buSzPts val="2000"/>
              <a:buChar char="•"/>
            </a:pPr>
            <a:r>
              <a:rPr lang="en-CA"/>
              <a:t>target to source (backward traceability)</a:t>
            </a:r>
            <a:endParaRPr/>
          </a:p>
          <a:p>
            <a:pPr indent="0" lvl="0" marL="0" rtl="0" algn="l">
              <a:lnSpc>
                <a:spcPct val="90000"/>
              </a:lnSpc>
              <a:spcBef>
                <a:spcPts val="400"/>
              </a:spcBef>
              <a:spcAft>
                <a:spcPts val="0"/>
              </a:spcAft>
              <a:buClr>
                <a:schemeClr val="dk1"/>
              </a:buClr>
              <a:buSzPts val="2000"/>
              <a:buNone/>
            </a:pPr>
            <a:r>
              <a:rPr lang="en-CA"/>
              <a:t>Within same phase </a:t>
            </a:r>
            <a:r>
              <a:rPr lang="en-CA" sz="2000">
                <a:solidFill>
                  <a:srgbClr val="009999"/>
                </a:solidFill>
              </a:rPr>
              <a:t>(horizontal)</a:t>
            </a:r>
            <a:r>
              <a:rPr lang="en-CA"/>
              <a:t> or among phases </a:t>
            </a:r>
            <a:r>
              <a:rPr lang="en-CA" sz="2000">
                <a:solidFill>
                  <a:srgbClr val="009999"/>
                </a:solidFill>
              </a:rPr>
              <a:t>(vertical)</a:t>
            </a:r>
            <a:endParaRPr sz="2000">
              <a:solidFill>
                <a:srgbClr val="009999"/>
              </a:solidFill>
            </a:endParaRPr>
          </a:p>
        </p:txBody>
      </p:sp>
      <p:pic>
        <p:nvPicPr>
          <p:cNvPr id="364" name="Google Shape;364;p20"/>
          <p:cNvPicPr preferRelativeResize="0"/>
          <p:nvPr/>
        </p:nvPicPr>
        <p:blipFill rotWithShape="1">
          <a:blip r:embed="rId4">
            <a:alphaModFix/>
          </a:blip>
          <a:srcRect b="0" l="0" r="0" t="0"/>
          <a:stretch/>
        </p:blipFill>
        <p:spPr>
          <a:xfrm>
            <a:off x="117474" y="163513"/>
            <a:ext cx="1177925" cy="979487"/>
          </a:xfrm>
          <a:prstGeom prst="rect">
            <a:avLst/>
          </a:prstGeom>
          <a:noFill/>
          <a:ln>
            <a:noFill/>
          </a:ln>
        </p:spPr>
      </p:pic>
      <p:sp>
        <p:nvSpPr>
          <p:cNvPr id="365" name="Google Shape;365;p20"/>
          <p:cNvSpPr/>
          <p:nvPr/>
        </p:nvSpPr>
        <p:spPr>
          <a:xfrm>
            <a:off x="117475" y="3221038"/>
            <a:ext cx="8955088" cy="3411537"/>
          </a:xfrm>
          <a:prstGeom prst="roundRect">
            <a:avLst>
              <a:gd fmla="val 16667" name="adj"/>
            </a:avLst>
          </a:prstGeom>
          <a:solidFill>
            <a:srgbClr val="E2E5FA"/>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aphicFrame>
        <p:nvGraphicFramePr>
          <p:cNvPr id="366" name="Google Shape;366;p20"/>
          <p:cNvGraphicFramePr/>
          <p:nvPr/>
        </p:nvGraphicFramePr>
        <p:xfrm>
          <a:off x="14288" y="3319907"/>
          <a:ext cx="9058275" cy="3322638"/>
        </p:xfrm>
        <a:graphic>
          <a:graphicData uri="http://schemas.openxmlformats.org/presentationml/2006/ole">
            <mc:AlternateContent>
              <mc:Choice Requires="v">
                <p:oleObj r:id="rId5" imgH="3322638" imgW="9058275" progId="Word.Picture.8" spid="_x0000_s1">
                  <p:embed/>
                </p:oleObj>
              </mc:Choice>
              <mc:Fallback>
                <p:oleObj r:id="rId6" imgH="3322638" imgW="9058275" progId="Word.Picture.8">
                  <p:embed/>
                  <p:pic>
                    <p:nvPicPr>
                      <p:cNvPr id="366" name="Google Shape;366;p20"/>
                      <p:cNvPicPr preferRelativeResize="0"/>
                      <p:nvPr/>
                    </p:nvPicPr>
                    <p:blipFill rotWithShape="1">
                      <a:blip r:embed="rId7">
                        <a:alphaModFix/>
                      </a:blip>
                      <a:srcRect b="0" l="0" r="0" t="0"/>
                      <a:stretch/>
                    </p:blipFill>
                    <p:spPr>
                      <a:xfrm>
                        <a:off x="14288" y="3319907"/>
                        <a:ext cx="9058275" cy="3322638"/>
                      </a:xfrm>
                      <a:prstGeom prst="rect">
                        <a:avLst/>
                      </a:prstGeom>
                      <a:noFill/>
                      <a:ln>
                        <a:noFill/>
                      </a:ln>
                    </p:spPr>
                  </p:pic>
                </p:oleObj>
              </mc:Fallback>
            </mc:AlternateContent>
          </a:graphicData>
        </a:graphic>
      </p:graphicFrame>
      <p:sp>
        <p:nvSpPr>
          <p:cNvPr id="367" name="Google Shape;367;p20"/>
          <p:cNvSpPr txBox="1"/>
          <p:nvPr/>
        </p:nvSpPr>
        <p:spPr>
          <a:xfrm>
            <a:off x="7672388" y="5543550"/>
            <a:ext cx="1270000" cy="915988"/>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777777"/>
              </a:buClr>
              <a:buSzPts val="2000"/>
              <a:buFont typeface="Comic Sans MS"/>
              <a:buNone/>
            </a:pPr>
            <a:r>
              <a:rPr b="0" i="1" lang="en-CA" sz="2000">
                <a:solidFill>
                  <a:srgbClr val="777777"/>
                </a:solidFill>
                <a:latin typeface="Comic Sans MS"/>
                <a:ea typeface="Comic Sans MS"/>
                <a:cs typeface="Comic Sans MS"/>
                <a:sym typeface="Comic Sans MS"/>
              </a:rPr>
              <a:t>see </a:t>
            </a:r>
            <a:endParaRPr/>
          </a:p>
          <a:p>
            <a:pPr indent="0" lvl="0" marL="0" marR="0" rtl="0" algn="ctr">
              <a:lnSpc>
                <a:spcPct val="90000"/>
              </a:lnSpc>
              <a:spcBef>
                <a:spcPts val="0"/>
              </a:spcBef>
              <a:spcAft>
                <a:spcPts val="0"/>
              </a:spcAft>
              <a:buClr>
                <a:srgbClr val="777777"/>
              </a:buClr>
              <a:buSzPts val="2000"/>
              <a:buFont typeface="Comic Sans MS"/>
              <a:buNone/>
            </a:pPr>
            <a:r>
              <a:rPr b="0" i="1" lang="en-CA" sz="2000">
                <a:solidFill>
                  <a:srgbClr val="777777"/>
                </a:solidFill>
                <a:latin typeface="Comic Sans MS"/>
                <a:ea typeface="Comic Sans MS"/>
                <a:cs typeface="Comic Sans MS"/>
                <a:sym typeface="Comic Sans MS"/>
              </a:rPr>
              <a:t>book </a:t>
            </a:r>
            <a:endParaRPr/>
          </a:p>
          <a:p>
            <a:pPr indent="0" lvl="0" marL="0" marR="0" rtl="0" algn="ctr">
              <a:lnSpc>
                <a:spcPct val="90000"/>
              </a:lnSpc>
              <a:spcBef>
                <a:spcPts val="0"/>
              </a:spcBef>
              <a:spcAft>
                <a:spcPts val="0"/>
              </a:spcAft>
              <a:buClr>
                <a:srgbClr val="777777"/>
              </a:buClr>
              <a:buSzPts val="2000"/>
              <a:buFont typeface="Comic Sans MS"/>
              <a:buNone/>
            </a:pPr>
            <a:r>
              <a:rPr b="0" i="1" lang="en-CA" sz="2000">
                <a:solidFill>
                  <a:srgbClr val="777777"/>
                </a:solidFill>
                <a:latin typeface="Comic Sans MS"/>
                <a:ea typeface="Comic Sans MS"/>
                <a:cs typeface="Comic Sans MS"/>
                <a:sym typeface="Comic Sans MS"/>
              </a:rPr>
              <a:t>examples</a:t>
            </a:r>
            <a:endParaRPr b="0" i="1" sz="2000">
              <a:solidFill>
                <a:srgbClr val="777777"/>
              </a:solidFill>
              <a:latin typeface="Comic Sans MS"/>
              <a:ea typeface="Comic Sans MS"/>
              <a:cs typeface="Comic Sans MS"/>
              <a:sym typeface="Comic Sans MS"/>
            </a:endParaRPr>
          </a:p>
        </p:txBody>
      </p:sp>
      <p:sp>
        <p:nvSpPr>
          <p:cNvPr id="368" name="Google Shape;368;p20"/>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1"/>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74" name="Google Shape;374;p21"/>
          <p:cNvSpPr txBox="1"/>
          <p:nvPr>
            <p:ph type="title"/>
          </p:nvPr>
        </p:nvSpPr>
        <p:spPr>
          <a:xfrm>
            <a:off x="154507" y="381000"/>
            <a:ext cx="8907462" cy="6080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2800"/>
              <a:buFont typeface="Arial Black"/>
              <a:buNone/>
            </a:pPr>
            <a:r>
              <a:rPr lang="en-CA" sz="2800"/>
              <a:t>BACKWARD AND FORWARD </a:t>
            </a:r>
            <a:br>
              <a:rPr lang="en-CA" sz="2800"/>
            </a:br>
            <a:r>
              <a:rPr lang="en-CA" sz="2800"/>
              <a:t>TRACEABILITY (1)</a:t>
            </a:r>
            <a:endParaRPr/>
          </a:p>
        </p:txBody>
      </p:sp>
      <p:sp>
        <p:nvSpPr>
          <p:cNvPr id="375" name="Google Shape;375;p21"/>
          <p:cNvSpPr txBox="1"/>
          <p:nvPr>
            <p:ph idx="1" type="body"/>
          </p:nvPr>
        </p:nvSpPr>
        <p:spPr>
          <a:xfrm>
            <a:off x="85090" y="1142999"/>
            <a:ext cx="8907462" cy="52983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CA" sz="2200"/>
              <a:t>Backward traceability</a:t>
            </a:r>
            <a:endParaRPr/>
          </a:p>
          <a:p>
            <a:pPr indent="-182880" lvl="1" marL="457200" rtl="0" algn="l">
              <a:spcBef>
                <a:spcPts val="1040"/>
              </a:spcBef>
              <a:spcAft>
                <a:spcPts val="0"/>
              </a:spcAft>
              <a:buSzPts val="2200"/>
              <a:buChar char="•"/>
            </a:pPr>
            <a:r>
              <a:rPr lang="en-CA" sz="2200"/>
              <a:t>To previous stages of development</a:t>
            </a:r>
            <a:endParaRPr/>
          </a:p>
          <a:p>
            <a:pPr indent="-182880" lvl="1" marL="457200" rtl="0" algn="l">
              <a:spcBef>
                <a:spcPts val="440"/>
              </a:spcBef>
              <a:spcAft>
                <a:spcPts val="0"/>
              </a:spcAft>
              <a:buSzPts val="2200"/>
              <a:buChar char="•"/>
            </a:pPr>
            <a:r>
              <a:rPr lang="en-CA" sz="2200"/>
              <a:t>Depends upon each element explicitly referencing its source in earlier documents</a:t>
            </a:r>
            <a:endParaRPr/>
          </a:p>
          <a:p>
            <a:pPr indent="0" lvl="0" marL="0" rtl="0" algn="l">
              <a:spcBef>
                <a:spcPts val="440"/>
              </a:spcBef>
              <a:spcAft>
                <a:spcPts val="0"/>
              </a:spcAft>
              <a:buClr>
                <a:schemeClr val="dk1"/>
              </a:buClr>
              <a:buSzPts val="2200"/>
              <a:buNone/>
            </a:pPr>
            <a:r>
              <a:t/>
            </a:r>
            <a:endParaRPr sz="2200"/>
          </a:p>
          <a:p>
            <a:pPr indent="0" lvl="0" marL="0" rtl="0" algn="l">
              <a:spcBef>
                <a:spcPts val="1040"/>
              </a:spcBef>
              <a:spcAft>
                <a:spcPts val="0"/>
              </a:spcAft>
              <a:buClr>
                <a:schemeClr val="dk1"/>
              </a:buClr>
              <a:buSzPts val="2200"/>
              <a:buNone/>
            </a:pPr>
            <a:r>
              <a:rPr lang="en-CA" sz="2200"/>
              <a:t>Forward traceability</a:t>
            </a:r>
            <a:endParaRPr/>
          </a:p>
          <a:p>
            <a:pPr indent="-182880" lvl="1" marL="457200" rtl="0" algn="l">
              <a:spcBef>
                <a:spcPts val="1040"/>
              </a:spcBef>
              <a:spcAft>
                <a:spcPts val="0"/>
              </a:spcAft>
              <a:buSzPts val="2200"/>
              <a:buChar char="•"/>
            </a:pPr>
            <a:r>
              <a:rPr lang="en-CA" sz="2200"/>
              <a:t>To all documents spawned by a document</a:t>
            </a:r>
            <a:endParaRPr/>
          </a:p>
          <a:p>
            <a:pPr indent="-182880" lvl="1" marL="457200" rtl="0" algn="l">
              <a:spcBef>
                <a:spcPts val="440"/>
              </a:spcBef>
              <a:spcAft>
                <a:spcPts val="0"/>
              </a:spcAft>
              <a:buSzPts val="2200"/>
              <a:buChar char="•"/>
            </a:pPr>
            <a:r>
              <a:rPr lang="en-CA" sz="2200"/>
              <a:t>Depends upon each element in the document having a unique name or reference number</a:t>
            </a:r>
            <a:endParaRPr/>
          </a:p>
        </p:txBody>
      </p:sp>
      <p:graphicFrame>
        <p:nvGraphicFramePr>
          <p:cNvPr id="376" name="Google Shape;376;p21"/>
          <p:cNvGraphicFramePr/>
          <p:nvPr/>
        </p:nvGraphicFramePr>
        <p:xfrm>
          <a:off x="304800" y="4954306"/>
          <a:ext cx="8382000" cy="1349375"/>
        </p:xfrm>
        <a:graphic>
          <a:graphicData uri="http://schemas.openxmlformats.org/presentationml/2006/ole">
            <mc:AlternateContent>
              <mc:Choice Requires="v">
                <p:oleObj r:id="rId4" imgH="1349375" imgW="8382000" progId="Word.Document.8" spid="_x0000_s1">
                  <p:embed/>
                </p:oleObj>
              </mc:Choice>
              <mc:Fallback>
                <p:oleObj r:id="rId5" imgH="1349375" imgW="8382000" progId="Word.Document.8">
                  <p:embed/>
                  <p:pic>
                    <p:nvPicPr>
                      <p:cNvPr id="376" name="Google Shape;376;p21"/>
                      <p:cNvPicPr preferRelativeResize="0"/>
                      <p:nvPr/>
                    </p:nvPicPr>
                    <p:blipFill rotWithShape="1">
                      <a:blip r:embed="rId6">
                        <a:alphaModFix/>
                      </a:blip>
                      <a:srcRect b="0" l="0" r="0" t="0"/>
                      <a:stretch/>
                    </p:blipFill>
                    <p:spPr>
                      <a:xfrm>
                        <a:off x="304800" y="4954306"/>
                        <a:ext cx="8382000" cy="1349375"/>
                      </a:xfrm>
                      <a:prstGeom prst="rect">
                        <a:avLst/>
                      </a:prstGeom>
                      <a:noFill/>
                      <a:ln>
                        <a:noFill/>
                      </a:ln>
                    </p:spPr>
                  </p:pic>
                </p:oleObj>
              </mc:Fallback>
            </mc:AlternateContent>
          </a:graphicData>
        </a:graphic>
      </p:graphicFrame>
      <p:sp>
        <p:nvSpPr>
          <p:cNvPr id="377" name="Google Shape;377;p21"/>
          <p:cNvSpPr txBox="1"/>
          <p:nvPr/>
        </p:nvSpPr>
        <p:spPr>
          <a:xfrm>
            <a:off x="1295400" y="6315075"/>
            <a:ext cx="2870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br>
              <a:rPr lang="en-CA" sz="1200">
                <a:solidFill>
                  <a:schemeClr val="dk1"/>
                </a:solidFill>
                <a:latin typeface="Times New Roman"/>
                <a:ea typeface="Times New Roman"/>
                <a:cs typeface="Times New Roman"/>
                <a:sym typeface="Times New Roman"/>
              </a:rPr>
            </a:br>
            <a:r>
              <a:rPr lang="en-CA" sz="1200">
                <a:solidFill>
                  <a:schemeClr val="dk1"/>
                </a:solidFill>
                <a:latin typeface="Times New Roman"/>
                <a:ea typeface="Times New Roman"/>
                <a:cs typeface="Times New Roman"/>
                <a:sym typeface="Times New Roman"/>
              </a:rPr>
              <a:t>Source of figure: Kotonya and Sommerville</a:t>
            </a:r>
            <a:endParaRPr sz="1200">
              <a:solidFill>
                <a:schemeClr val="dk1"/>
              </a:solidFill>
              <a:latin typeface="Times New Roman"/>
              <a:ea typeface="Times New Roman"/>
              <a:cs typeface="Times New Roman"/>
              <a:sym typeface="Times New Roman"/>
            </a:endParaRPr>
          </a:p>
        </p:txBody>
      </p:sp>
      <p:sp>
        <p:nvSpPr>
          <p:cNvPr id="378" name="Google Shape;378;p21"/>
          <p:cNvSpPr/>
          <p:nvPr/>
        </p:nvSpPr>
        <p:spPr>
          <a:xfrm>
            <a:off x="4572000" y="522006"/>
            <a:ext cx="4267200" cy="925794"/>
          </a:xfrm>
          <a:prstGeom prst="wedgeRectCallout">
            <a:avLst>
              <a:gd fmla="val -83504" name="adj1"/>
              <a:gd fmla="val 44754" name="adj2"/>
            </a:avLst>
          </a:prstGeom>
          <a:solidFill>
            <a:srgbClr val="16DEDE"/>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342900" lvl="1" marL="800100" marR="0" rtl="0" algn="l">
              <a:lnSpc>
                <a:spcPct val="90000"/>
              </a:lnSpc>
              <a:spcBef>
                <a:spcPts val="0"/>
              </a:spcBef>
              <a:spcAft>
                <a:spcPts val="0"/>
              </a:spcAft>
              <a:buClr>
                <a:schemeClr val="dk1"/>
              </a:buClr>
              <a:buSzPts val="2000"/>
              <a:buFont typeface="Noto Sans Symbols"/>
              <a:buChar char="✔"/>
            </a:pPr>
            <a:r>
              <a:rPr b="1" i="0" lang="en-CA" sz="2000" u="none" cap="none" strike="noStrike">
                <a:solidFill>
                  <a:schemeClr val="dk1"/>
                </a:solidFill>
                <a:latin typeface="Arial"/>
                <a:ea typeface="Arial"/>
                <a:cs typeface="Arial"/>
                <a:sym typeface="Arial"/>
              </a:rPr>
              <a:t>Why is this here?  </a:t>
            </a:r>
            <a:endParaRPr/>
          </a:p>
          <a:p>
            <a:pPr indent="-342900" lvl="1" marL="800100" marR="0" rtl="0" algn="l">
              <a:lnSpc>
                <a:spcPct val="100000"/>
              </a:lnSpc>
              <a:spcBef>
                <a:spcPts val="0"/>
              </a:spcBef>
              <a:spcAft>
                <a:spcPts val="0"/>
              </a:spcAft>
              <a:buClr>
                <a:schemeClr val="dk1"/>
              </a:buClr>
              <a:buSzPts val="2000"/>
              <a:buFont typeface="Noto Sans Symbols"/>
              <a:buChar char="✔"/>
            </a:pPr>
            <a:r>
              <a:rPr b="1" i="0" lang="en-CA" sz="2000" u="none" cap="none" strike="noStrike">
                <a:solidFill>
                  <a:schemeClr val="dk1"/>
                </a:solidFill>
                <a:latin typeface="Arial"/>
                <a:ea typeface="Arial"/>
                <a:cs typeface="Arial"/>
                <a:sym typeface="Arial"/>
              </a:rPr>
              <a:t>Where does it come from? </a:t>
            </a:r>
            <a:endParaRPr/>
          </a:p>
        </p:txBody>
      </p:sp>
      <p:sp>
        <p:nvSpPr>
          <p:cNvPr id="379" name="Google Shape;379;p21"/>
          <p:cNvSpPr/>
          <p:nvPr/>
        </p:nvSpPr>
        <p:spPr>
          <a:xfrm>
            <a:off x="4343400" y="2565875"/>
            <a:ext cx="4495800" cy="925794"/>
          </a:xfrm>
          <a:prstGeom prst="wedgeRectCallout">
            <a:avLst>
              <a:gd fmla="val -83504" name="adj1"/>
              <a:gd fmla="val 44754" name="adj2"/>
            </a:avLst>
          </a:prstGeom>
          <a:solidFill>
            <a:srgbClr val="FFC000"/>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CA" sz="2000" u="none" cap="none" strike="noStrike">
                <a:solidFill>
                  <a:schemeClr val="dk1"/>
                </a:solidFill>
                <a:latin typeface="Arial"/>
                <a:ea typeface="Arial"/>
                <a:cs typeface="Arial"/>
                <a:sym typeface="Arial"/>
              </a:rPr>
              <a:t>Where is this taken into account? </a:t>
            </a:r>
            <a:endParaRPr/>
          </a:p>
          <a:p>
            <a:pPr indent="0" lvl="1" marL="457200" marR="0" rtl="0" algn="l">
              <a:spcBef>
                <a:spcPts val="0"/>
              </a:spcBef>
              <a:spcAft>
                <a:spcPts val="0"/>
              </a:spcAft>
              <a:buNone/>
            </a:pPr>
            <a:r>
              <a:rPr b="0" i="0" lang="en-CA" sz="2000" u="none" cap="none" strike="noStrike">
                <a:solidFill>
                  <a:schemeClr val="dk1"/>
                </a:solidFill>
                <a:latin typeface="Arial"/>
                <a:ea typeface="Arial"/>
                <a:cs typeface="Arial"/>
                <a:sym typeface="Arial"/>
              </a:rPr>
              <a:t>What are the implications of this?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2"/>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85" name="Google Shape;385;p22"/>
          <p:cNvSpPr txBox="1"/>
          <p:nvPr>
            <p:ph type="title"/>
          </p:nvPr>
        </p:nvSpPr>
        <p:spPr>
          <a:xfrm>
            <a:off x="152400" y="45720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BACKWARD AND FORWARD TRACEABILITY (2)</a:t>
            </a:r>
            <a:endParaRPr/>
          </a:p>
        </p:txBody>
      </p:sp>
      <p:sp>
        <p:nvSpPr>
          <p:cNvPr id="386" name="Google Shape;386;p22"/>
          <p:cNvSpPr txBox="1"/>
          <p:nvPr>
            <p:ph idx="1" type="body"/>
          </p:nvPr>
        </p:nvSpPr>
        <p:spPr>
          <a:xfrm>
            <a:off x="74613" y="1219199"/>
            <a:ext cx="8907462" cy="5248275"/>
          </a:xfrm>
          <a:prstGeom prst="rect">
            <a:avLst/>
          </a:prstGeom>
          <a:noFill/>
          <a:ln>
            <a:noFill/>
          </a:ln>
        </p:spPr>
        <p:txBody>
          <a:bodyPr anchorCtr="0" anchor="t" bIns="45700" lIns="91425" spcFirstLastPara="1" rIns="91425" wrap="square" tIns="45700">
            <a:normAutofit/>
          </a:bodyPr>
          <a:lstStyle/>
          <a:p>
            <a:pPr indent="0" lvl="0" marL="185737" rtl="0" algn="l">
              <a:spcBef>
                <a:spcPts val="0"/>
              </a:spcBef>
              <a:spcAft>
                <a:spcPts val="0"/>
              </a:spcAft>
              <a:buClr>
                <a:schemeClr val="dk1"/>
              </a:buClr>
              <a:buSzPts val="2000"/>
              <a:buFont typeface="Arial"/>
              <a:buNone/>
            </a:pPr>
            <a:r>
              <a:rPr lang="en-CA"/>
              <a:t>Top to bottom from requirements’ point of view</a:t>
            </a:r>
            <a:endParaRPr/>
          </a:p>
          <a:p>
            <a:pPr indent="0" lvl="0" marL="0" rtl="0" algn="l">
              <a:spcBef>
                <a:spcPts val="1000"/>
              </a:spcBef>
              <a:spcAft>
                <a:spcPts val="0"/>
              </a:spcAft>
              <a:buClr>
                <a:schemeClr val="dk1"/>
              </a:buClr>
              <a:buSzPts val="2000"/>
              <a:buNone/>
            </a:pPr>
            <a:r>
              <a:rPr lang="en-CA"/>
              <a:t>Forward-to traceability</a:t>
            </a:r>
            <a:endParaRPr/>
          </a:p>
          <a:p>
            <a:pPr indent="-182880" lvl="1" marL="457200" rtl="0" algn="l">
              <a:spcBef>
                <a:spcPts val="1000"/>
              </a:spcBef>
              <a:spcAft>
                <a:spcPts val="0"/>
              </a:spcAft>
              <a:buSzPts val="2000"/>
              <a:buChar char="•"/>
            </a:pPr>
            <a:r>
              <a:rPr lang="en-CA"/>
              <a:t>Links other documents (which may have preceded the requirements document) to relevant requirements </a:t>
            </a:r>
            <a:r>
              <a:rPr lang="en-CA">
                <a:solidFill>
                  <a:srgbClr val="CC00FF"/>
                </a:solidFill>
              </a:rPr>
              <a:t>[preceded doc 🡪 req doc]</a:t>
            </a:r>
            <a:endParaRPr>
              <a:solidFill>
                <a:srgbClr val="CC00FF"/>
              </a:solidFill>
            </a:endParaRPr>
          </a:p>
          <a:p>
            <a:pPr indent="-182880" lvl="1" marL="457200" rtl="0" algn="l">
              <a:spcBef>
                <a:spcPts val="400"/>
              </a:spcBef>
              <a:spcAft>
                <a:spcPts val="0"/>
              </a:spcAft>
              <a:buSzPts val="2000"/>
              <a:buChar char="•"/>
            </a:pPr>
            <a:r>
              <a:rPr lang="en-CA"/>
              <a:t>Help validation</a:t>
            </a:r>
            <a:endParaRPr/>
          </a:p>
          <a:p>
            <a:pPr indent="-182880" lvl="1" marL="457200" rtl="0" algn="l">
              <a:spcBef>
                <a:spcPts val="400"/>
              </a:spcBef>
              <a:spcAft>
                <a:spcPts val="0"/>
              </a:spcAft>
              <a:buSzPts val="2000"/>
              <a:buChar char="•"/>
            </a:pPr>
            <a:r>
              <a:rPr lang="en-CA"/>
              <a:t>Help evaluate which requirements are affected by changes to users’ needs</a:t>
            </a:r>
            <a:endParaRPr/>
          </a:p>
          <a:p>
            <a:pPr indent="0" lvl="0" marL="0" rtl="0" algn="l">
              <a:spcBef>
                <a:spcPts val="400"/>
              </a:spcBef>
              <a:spcAft>
                <a:spcPts val="0"/>
              </a:spcAft>
              <a:buClr>
                <a:schemeClr val="dk1"/>
              </a:buClr>
              <a:buSzPts val="2000"/>
              <a:buNone/>
            </a:pPr>
            <a:r>
              <a:rPr lang="en-CA"/>
              <a:t>Forward-from traceability</a:t>
            </a:r>
            <a:endParaRPr/>
          </a:p>
          <a:p>
            <a:pPr indent="-182880" lvl="1" marL="457200" rtl="0" algn="l">
              <a:spcBef>
                <a:spcPts val="1000"/>
              </a:spcBef>
              <a:spcAft>
                <a:spcPts val="0"/>
              </a:spcAft>
              <a:buSzPts val="2000"/>
              <a:buChar char="•"/>
            </a:pPr>
            <a:r>
              <a:rPr lang="en-CA"/>
              <a:t>Links requirements to the design and implementation components</a:t>
            </a:r>
            <a:endParaRPr/>
          </a:p>
          <a:p>
            <a:pPr indent="0" lvl="1" marL="274320" rtl="0" algn="l">
              <a:spcBef>
                <a:spcPts val="400"/>
              </a:spcBef>
              <a:spcAft>
                <a:spcPts val="0"/>
              </a:spcAft>
              <a:buSzPts val="2000"/>
              <a:buNone/>
            </a:pPr>
            <a:r>
              <a:rPr lang="en-CA">
                <a:solidFill>
                  <a:srgbClr val="CC00FF"/>
                </a:solidFill>
              </a:rPr>
              <a:t>   </a:t>
            </a:r>
            <a:r>
              <a:rPr lang="en-CA">
                <a:solidFill>
                  <a:srgbClr val="00B0F0"/>
                </a:solidFill>
              </a:rPr>
              <a:t>[red doc 🡪 design/implementation doc] </a:t>
            </a:r>
            <a:endParaRPr>
              <a:solidFill>
                <a:srgbClr val="00B0F0"/>
              </a:solidFill>
            </a:endParaRPr>
          </a:p>
          <a:p>
            <a:pPr indent="-182880" lvl="1" marL="457200" rtl="0" algn="l">
              <a:spcBef>
                <a:spcPts val="400"/>
              </a:spcBef>
              <a:spcAft>
                <a:spcPts val="0"/>
              </a:spcAft>
              <a:buSzPts val="2000"/>
              <a:buChar char="•"/>
            </a:pPr>
            <a:r>
              <a:rPr lang="en-CA"/>
              <a:t>Help assure that all requirements have been satisfied</a:t>
            </a:r>
            <a:endParaRPr/>
          </a:p>
        </p:txBody>
      </p:sp>
      <p:pic>
        <p:nvPicPr>
          <p:cNvPr descr="C:\Users\SAN\AppData\Local\Microsoft\Windows\Temporary Internet Files\Content.IE5\K7Q9Q4OW\MC900238208[1].wmf" id="387" name="Google Shape;387;p22"/>
          <p:cNvPicPr preferRelativeResize="0"/>
          <p:nvPr/>
        </p:nvPicPr>
        <p:blipFill rotWithShape="1">
          <a:blip r:embed="rId4">
            <a:alphaModFix/>
          </a:blip>
          <a:srcRect b="0" l="0" r="0" t="0"/>
          <a:stretch/>
        </p:blipFill>
        <p:spPr>
          <a:xfrm>
            <a:off x="6781800" y="228600"/>
            <a:ext cx="1968906" cy="1795329"/>
          </a:xfrm>
          <a:prstGeom prst="rect">
            <a:avLst/>
          </a:prstGeom>
          <a:noFill/>
          <a:ln>
            <a:noFill/>
          </a:ln>
        </p:spPr>
      </p:pic>
      <p:graphicFrame>
        <p:nvGraphicFramePr>
          <p:cNvPr id="388" name="Google Shape;388;p22"/>
          <p:cNvGraphicFramePr/>
          <p:nvPr/>
        </p:nvGraphicFramePr>
        <p:xfrm>
          <a:off x="228600" y="5447445"/>
          <a:ext cx="8382000" cy="1349375"/>
        </p:xfrm>
        <a:graphic>
          <a:graphicData uri="http://schemas.openxmlformats.org/presentationml/2006/ole">
            <mc:AlternateContent>
              <mc:Choice Requires="v">
                <p:oleObj r:id="rId5" imgH="1349375" imgW="8382000" progId="Word.Document.8" spid="_x0000_s1">
                  <p:embed/>
                </p:oleObj>
              </mc:Choice>
              <mc:Fallback>
                <p:oleObj r:id="rId6" imgH="1349375" imgW="8382000" progId="Word.Document.8">
                  <p:embed/>
                  <p:pic>
                    <p:nvPicPr>
                      <p:cNvPr id="388" name="Google Shape;388;p22"/>
                      <p:cNvPicPr preferRelativeResize="0"/>
                      <p:nvPr/>
                    </p:nvPicPr>
                    <p:blipFill rotWithShape="1">
                      <a:blip r:embed="rId7">
                        <a:alphaModFix/>
                      </a:blip>
                      <a:srcRect b="0" l="0" r="0" t="0"/>
                      <a:stretch/>
                    </p:blipFill>
                    <p:spPr>
                      <a:xfrm>
                        <a:off x="228600" y="5447445"/>
                        <a:ext cx="8382000" cy="1349375"/>
                      </a:xfrm>
                      <a:prstGeom prst="rect">
                        <a:avLst/>
                      </a:prstGeom>
                      <a:noFill/>
                      <a:ln>
                        <a:noFill/>
                      </a:ln>
                    </p:spPr>
                  </p:pic>
                </p:oleObj>
              </mc:Fallback>
            </mc:AlternateContent>
          </a:graphicData>
        </a:graphic>
      </p:graphicFrame>
      <p:sp>
        <p:nvSpPr>
          <p:cNvPr id="389" name="Google Shape;389;p22"/>
          <p:cNvSpPr/>
          <p:nvPr/>
        </p:nvSpPr>
        <p:spPr>
          <a:xfrm>
            <a:off x="228600" y="5715001"/>
            <a:ext cx="2133600" cy="3810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0" name="Google Shape;390;p22"/>
          <p:cNvSpPr/>
          <p:nvPr/>
        </p:nvSpPr>
        <p:spPr>
          <a:xfrm>
            <a:off x="3200400" y="5694218"/>
            <a:ext cx="1995055" cy="38100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23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23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3"/>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396" name="Google Shape;396;p23"/>
          <p:cNvSpPr txBox="1"/>
          <p:nvPr>
            <p:ph type="title"/>
          </p:nvPr>
        </p:nvSpPr>
        <p:spPr>
          <a:xfrm>
            <a:off x="152400" y="45720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BACKWARD AND FORWARD TRACEABILITY (3)</a:t>
            </a:r>
            <a:endParaRPr/>
          </a:p>
        </p:txBody>
      </p:sp>
      <p:sp>
        <p:nvSpPr>
          <p:cNvPr id="397" name="Google Shape;397;p23"/>
          <p:cNvSpPr txBox="1"/>
          <p:nvPr>
            <p:ph idx="1" type="body"/>
          </p:nvPr>
        </p:nvSpPr>
        <p:spPr>
          <a:xfrm>
            <a:off x="35607" y="1219200"/>
            <a:ext cx="8907462" cy="5575300"/>
          </a:xfrm>
          <a:prstGeom prst="rect">
            <a:avLst/>
          </a:prstGeom>
          <a:noFill/>
          <a:ln>
            <a:noFill/>
          </a:ln>
        </p:spPr>
        <p:txBody>
          <a:bodyPr anchorCtr="0" anchor="t" bIns="45700" lIns="91425" spcFirstLastPara="1" rIns="91425" wrap="square" tIns="45700">
            <a:normAutofit/>
          </a:bodyPr>
          <a:lstStyle/>
          <a:p>
            <a:pPr indent="0" lvl="0" marL="185737" rtl="0" algn="l">
              <a:spcBef>
                <a:spcPts val="0"/>
              </a:spcBef>
              <a:spcAft>
                <a:spcPts val="0"/>
              </a:spcAft>
              <a:buClr>
                <a:schemeClr val="dk1"/>
              </a:buClr>
              <a:buSzPts val="2000"/>
              <a:buFont typeface="Arial"/>
              <a:buNone/>
            </a:pPr>
            <a:r>
              <a:rPr lang="en-CA"/>
              <a:t>Bottom to top from requirements’ point of view</a:t>
            </a:r>
            <a:endParaRPr/>
          </a:p>
          <a:p>
            <a:pPr indent="0" lvl="0" marL="0" rtl="0" algn="l">
              <a:spcBef>
                <a:spcPts val="1000"/>
              </a:spcBef>
              <a:spcAft>
                <a:spcPts val="0"/>
              </a:spcAft>
              <a:buClr>
                <a:schemeClr val="dk1"/>
              </a:buClr>
              <a:buSzPts val="2000"/>
              <a:buNone/>
            </a:pPr>
            <a:r>
              <a:rPr lang="en-CA"/>
              <a:t>Backward-to traceability</a:t>
            </a:r>
            <a:endParaRPr/>
          </a:p>
          <a:p>
            <a:pPr indent="-182880" lvl="1" marL="457200" rtl="0" algn="l">
              <a:spcBef>
                <a:spcPts val="1000"/>
              </a:spcBef>
              <a:spcAft>
                <a:spcPts val="0"/>
              </a:spcAft>
              <a:buSzPts val="2000"/>
              <a:buChar char="•"/>
            </a:pPr>
            <a:r>
              <a:rPr lang="en-CA"/>
              <a:t>Links design and implementation components back to requirements</a:t>
            </a:r>
            <a:endParaRPr/>
          </a:p>
          <a:p>
            <a:pPr indent="0" lvl="1" marL="274320" rtl="0" algn="l">
              <a:spcBef>
                <a:spcPts val="400"/>
              </a:spcBef>
              <a:spcAft>
                <a:spcPts val="0"/>
              </a:spcAft>
              <a:buSzPts val="2000"/>
              <a:buNone/>
            </a:pPr>
            <a:r>
              <a:rPr lang="en-CA"/>
              <a:t>   [ </a:t>
            </a:r>
            <a:r>
              <a:rPr lang="en-CA">
                <a:solidFill>
                  <a:srgbClr val="CC00FF"/>
                </a:solidFill>
              </a:rPr>
              <a:t>design/ implementation doc 🡪 req doc</a:t>
            </a:r>
            <a:r>
              <a:rPr lang="en-CA"/>
              <a:t>] </a:t>
            </a:r>
            <a:endParaRPr/>
          </a:p>
          <a:p>
            <a:pPr indent="-182880" lvl="1" marL="457200" rtl="0" algn="l">
              <a:spcBef>
                <a:spcPts val="400"/>
              </a:spcBef>
              <a:spcAft>
                <a:spcPts val="0"/>
              </a:spcAft>
              <a:buSzPts val="2000"/>
              <a:buChar char="•"/>
            </a:pPr>
            <a:r>
              <a:rPr lang="en-CA"/>
              <a:t>Help determine why each item is designed/implemented</a:t>
            </a:r>
            <a:endParaRPr/>
          </a:p>
          <a:p>
            <a:pPr indent="0" lvl="0" marL="0" rtl="0" algn="l">
              <a:spcBef>
                <a:spcPts val="400"/>
              </a:spcBef>
              <a:spcAft>
                <a:spcPts val="0"/>
              </a:spcAft>
              <a:buClr>
                <a:schemeClr val="dk1"/>
              </a:buClr>
              <a:buSzPts val="2000"/>
              <a:buNone/>
            </a:pPr>
            <a:r>
              <a:rPr lang="en-CA"/>
              <a:t>Backward-from traceability</a:t>
            </a:r>
            <a:endParaRPr/>
          </a:p>
          <a:p>
            <a:pPr indent="-182880" lvl="1" marL="457200" rtl="0" algn="l">
              <a:spcBef>
                <a:spcPts val="1000"/>
              </a:spcBef>
              <a:spcAft>
                <a:spcPts val="0"/>
              </a:spcAft>
              <a:buSzPts val="2000"/>
              <a:buChar char="•"/>
            </a:pPr>
            <a:r>
              <a:rPr lang="en-CA"/>
              <a:t>Links requirements to their sources in other documents or people</a:t>
            </a:r>
            <a:endParaRPr/>
          </a:p>
          <a:p>
            <a:pPr indent="0" lvl="1" marL="274320" rtl="0" algn="l">
              <a:spcBef>
                <a:spcPts val="400"/>
              </a:spcBef>
              <a:spcAft>
                <a:spcPts val="0"/>
              </a:spcAft>
              <a:buSzPts val="2000"/>
              <a:buNone/>
            </a:pPr>
            <a:r>
              <a:rPr lang="en-CA"/>
              <a:t>   </a:t>
            </a:r>
            <a:r>
              <a:rPr lang="en-CA">
                <a:solidFill>
                  <a:srgbClr val="00B0F0"/>
                </a:solidFill>
              </a:rPr>
              <a:t>[ req doc 🡪 sources doc/people] </a:t>
            </a:r>
            <a:endParaRPr>
              <a:solidFill>
                <a:srgbClr val="00B0F0"/>
              </a:solidFill>
            </a:endParaRPr>
          </a:p>
          <a:p>
            <a:pPr indent="-182880" lvl="1" marL="457200" rtl="0" algn="l">
              <a:spcBef>
                <a:spcPts val="400"/>
              </a:spcBef>
              <a:spcAft>
                <a:spcPts val="0"/>
              </a:spcAft>
              <a:buSzPts val="2000"/>
              <a:buChar char="•"/>
            </a:pPr>
            <a:r>
              <a:rPr lang="en-CA"/>
              <a:t>Help validation</a:t>
            </a:r>
            <a:endParaRPr/>
          </a:p>
          <a:p>
            <a:pPr indent="-182880" lvl="1" marL="457200" rtl="0" algn="l">
              <a:spcBef>
                <a:spcPts val="400"/>
              </a:spcBef>
              <a:spcAft>
                <a:spcPts val="0"/>
              </a:spcAft>
              <a:buSzPts val="2000"/>
              <a:buChar char="•"/>
            </a:pPr>
            <a:r>
              <a:rPr lang="en-CA"/>
              <a:t>Help evaluate how changes to requirements impact stakeholders needs</a:t>
            </a:r>
            <a:endParaRPr/>
          </a:p>
        </p:txBody>
      </p:sp>
      <p:pic>
        <p:nvPicPr>
          <p:cNvPr descr="C:\Users\SAN\AppData\Local\Microsoft\Windows\Temporary Internet Files\Content.IE5\K3CFTSB4\MC900303033[1].jpg" id="398" name="Google Shape;398;p23"/>
          <p:cNvPicPr preferRelativeResize="0"/>
          <p:nvPr/>
        </p:nvPicPr>
        <p:blipFill rotWithShape="1">
          <a:blip r:embed="rId4">
            <a:alphaModFix/>
          </a:blip>
          <a:srcRect b="0" l="0" r="0" t="0"/>
          <a:stretch/>
        </p:blipFill>
        <p:spPr>
          <a:xfrm>
            <a:off x="6587836" y="152400"/>
            <a:ext cx="2327737" cy="1920383"/>
          </a:xfrm>
          <a:prstGeom prst="rect">
            <a:avLst/>
          </a:prstGeom>
          <a:noFill/>
          <a:ln>
            <a:noFill/>
          </a:ln>
        </p:spPr>
      </p:pic>
      <p:graphicFrame>
        <p:nvGraphicFramePr>
          <p:cNvPr id="399" name="Google Shape;399;p23"/>
          <p:cNvGraphicFramePr/>
          <p:nvPr/>
        </p:nvGraphicFramePr>
        <p:xfrm>
          <a:off x="152400" y="5230812"/>
          <a:ext cx="8382000" cy="1349375"/>
        </p:xfrm>
        <a:graphic>
          <a:graphicData uri="http://schemas.openxmlformats.org/presentationml/2006/ole">
            <mc:AlternateContent>
              <mc:Choice Requires="v">
                <p:oleObj r:id="rId5" imgH="1349375" imgW="8382000" progId="Word.Document.8" spid="_x0000_s1">
                  <p:embed/>
                </p:oleObj>
              </mc:Choice>
              <mc:Fallback>
                <p:oleObj r:id="rId6" imgH="1349375" imgW="8382000" progId="Word.Document.8">
                  <p:embed/>
                  <p:pic>
                    <p:nvPicPr>
                      <p:cNvPr id="399" name="Google Shape;399;p23"/>
                      <p:cNvPicPr preferRelativeResize="0"/>
                      <p:nvPr/>
                    </p:nvPicPr>
                    <p:blipFill rotWithShape="1">
                      <a:blip r:embed="rId7">
                        <a:alphaModFix/>
                      </a:blip>
                      <a:srcRect b="0" l="0" r="0" t="0"/>
                      <a:stretch/>
                    </p:blipFill>
                    <p:spPr>
                      <a:xfrm>
                        <a:off x="152400" y="5230812"/>
                        <a:ext cx="8382000" cy="1349375"/>
                      </a:xfrm>
                      <a:prstGeom prst="rect">
                        <a:avLst/>
                      </a:prstGeom>
                      <a:noFill/>
                      <a:ln>
                        <a:noFill/>
                      </a:ln>
                    </p:spPr>
                  </p:pic>
                </p:oleObj>
              </mc:Fallback>
            </mc:AlternateContent>
          </a:graphicData>
        </a:graphic>
      </p:graphicFrame>
      <p:sp>
        <p:nvSpPr>
          <p:cNvPr id="400" name="Google Shape;400;p23"/>
          <p:cNvSpPr/>
          <p:nvPr/>
        </p:nvSpPr>
        <p:spPr>
          <a:xfrm>
            <a:off x="2777837" y="5791201"/>
            <a:ext cx="2209801" cy="384465"/>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dk1"/>
              </a:solidFill>
              <a:latin typeface="Arial"/>
              <a:ea typeface="Arial"/>
              <a:cs typeface="Arial"/>
              <a:sym typeface="Arial"/>
            </a:endParaRPr>
          </a:p>
        </p:txBody>
      </p:sp>
      <p:sp>
        <p:nvSpPr>
          <p:cNvPr id="401" name="Google Shape;401;p23"/>
          <p:cNvSpPr/>
          <p:nvPr/>
        </p:nvSpPr>
        <p:spPr>
          <a:xfrm>
            <a:off x="6172200" y="5715002"/>
            <a:ext cx="2057400" cy="53686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23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23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4"/>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407" name="Google Shape;407;p24"/>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TYPES OF TRACEABILITY (1)</a:t>
            </a:r>
            <a:endParaRPr/>
          </a:p>
        </p:txBody>
      </p:sp>
      <p:sp>
        <p:nvSpPr>
          <p:cNvPr id="408" name="Google Shape;408;p24"/>
          <p:cNvSpPr txBox="1"/>
          <p:nvPr>
            <p:ph idx="1" type="body"/>
          </p:nvPr>
        </p:nvSpPr>
        <p:spPr>
          <a:xfrm>
            <a:off x="457199" y="892175"/>
            <a:ext cx="8077201" cy="5575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Noto Sans Symbols"/>
              <a:buChar char="⮚"/>
            </a:pPr>
            <a:r>
              <a:rPr lang="en-CA"/>
              <a:t>Requirements – </a:t>
            </a:r>
            <a:r>
              <a:rPr lang="en-CA">
                <a:solidFill>
                  <a:srgbClr val="FF0000"/>
                </a:solidFill>
              </a:rPr>
              <a:t>source</a:t>
            </a:r>
            <a:r>
              <a:rPr lang="en-CA"/>
              <a:t> traceability</a:t>
            </a:r>
            <a:endParaRPr/>
          </a:p>
          <a:p>
            <a:pPr indent="-182880" lvl="1" marL="457200" rtl="0" algn="l">
              <a:spcBef>
                <a:spcPts val="1000"/>
              </a:spcBef>
              <a:spcAft>
                <a:spcPts val="0"/>
              </a:spcAft>
              <a:buSzPts val="2000"/>
              <a:buChar char="•"/>
            </a:pPr>
            <a:r>
              <a:rPr lang="en-CA"/>
              <a:t>Links requirements with a person or document</a:t>
            </a:r>
            <a:endParaRPr/>
          </a:p>
          <a:p>
            <a:pPr indent="-342900" lvl="0" marL="342900" rtl="0" algn="l">
              <a:spcBef>
                <a:spcPts val="400"/>
              </a:spcBef>
              <a:spcAft>
                <a:spcPts val="0"/>
              </a:spcAft>
              <a:buClr>
                <a:schemeClr val="dk1"/>
              </a:buClr>
              <a:buSzPts val="2000"/>
              <a:buFont typeface="Noto Sans Symbols"/>
              <a:buChar char="⮚"/>
            </a:pPr>
            <a:r>
              <a:rPr lang="en-CA"/>
              <a:t>Requirements – </a:t>
            </a:r>
            <a:r>
              <a:rPr lang="en-CA">
                <a:solidFill>
                  <a:srgbClr val="FF0000"/>
                </a:solidFill>
              </a:rPr>
              <a:t>rationale</a:t>
            </a:r>
            <a:r>
              <a:rPr lang="en-CA"/>
              <a:t> traceability</a:t>
            </a:r>
            <a:endParaRPr/>
          </a:p>
          <a:p>
            <a:pPr indent="-342900" lvl="0" marL="342900" rtl="0" algn="l">
              <a:spcBef>
                <a:spcPts val="1000"/>
              </a:spcBef>
              <a:spcAft>
                <a:spcPts val="0"/>
              </a:spcAft>
              <a:buClr>
                <a:schemeClr val="dk1"/>
              </a:buClr>
              <a:buSzPts val="2000"/>
              <a:buFont typeface="Noto Sans Symbols"/>
              <a:buChar char="⮚"/>
            </a:pPr>
            <a:r>
              <a:rPr lang="en-CA"/>
              <a:t>Requirements – </a:t>
            </a:r>
            <a:r>
              <a:rPr lang="en-CA">
                <a:solidFill>
                  <a:srgbClr val="FF0000"/>
                </a:solidFill>
              </a:rPr>
              <a:t>requirements</a:t>
            </a:r>
            <a:r>
              <a:rPr lang="en-CA"/>
              <a:t> traceability</a:t>
            </a:r>
            <a:endParaRPr/>
          </a:p>
          <a:p>
            <a:pPr indent="-182880" lvl="1" marL="457200" rtl="0" algn="l">
              <a:spcBef>
                <a:spcPts val="1000"/>
              </a:spcBef>
              <a:spcAft>
                <a:spcPts val="0"/>
              </a:spcAft>
              <a:buSzPts val="2000"/>
              <a:buChar char="•"/>
            </a:pPr>
            <a:r>
              <a:rPr lang="en-CA"/>
              <a:t>Links requirements with other requirements which are, in some way, dependent on them</a:t>
            </a:r>
            <a:endParaRPr/>
          </a:p>
          <a:p>
            <a:pPr indent="-342900" lvl="0" marL="342900" rtl="0" algn="l">
              <a:spcBef>
                <a:spcPts val="400"/>
              </a:spcBef>
              <a:spcAft>
                <a:spcPts val="0"/>
              </a:spcAft>
              <a:buClr>
                <a:schemeClr val="dk1"/>
              </a:buClr>
              <a:buSzPts val="2000"/>
              <a:buFont typeface="Noto Sans Symbols"/>
              <a:buChar char="⮚"/>
            </a:pPr>
            <a:r>
              <a:rPr lang="en-CA"/>
              <a:t>Requirements – </a:t>
            </a:r>
            <a:r>
              <a:rPr lang="en-CA">
                <a:solidFill>
                  <a:srgbClr val="FF0000"/>
                </a:solidFill>
              </a:rPr>
              <a:t>architecture</a:t>
            </a:r>
            <a:r>
              <a:rPr lang="en-CA"/>
              <a:t> traceability</a:t>
            </a:r>
            <a:endParaRPr/>
          </a:p>
          <a:p>
            <a:pPr indent="-182880" lvl="1" marL="457200" rtl="0" algn="l">
              <a:spcBef>
                <a:spcPts val="1000"/>
              </a:spcBef>
              <a:spcAft>
                <a:spcPts val="0"/>
              </a:spcAft>
              <a:buSzPts val="2000"/>
              <a:buChar char="•"/>
            </a:pPr>
            <a:r>
              <a:rPr lang="en-CA"/>
              <a:t>Links requirements with the subsystems where these requirements are implemented (particularly important where subsystems are being developed by different subcontractors)</a:t>
            </a:r>
            <a:endParaRPr/>
          </a:p>
          <a:p>
            <a:pPr indent="-342900" lvl="0" marL="342900" rtl="0" algn="l">
              <a:spcBef>
                <a:spcPts val="400"/>
              </a:spcBef>
              <a:spcAft>
                <a:spcPts val="0"/>
              </a:spcAft>
              <a:buClr>
                <a:schemeClr val="dk1"/>
              </a:buClr>
              <a:buSzPts val="2000"/>
              <a:buFont typeface="Noto Sans Symbols"/>
              <a:buChar char="⮚"/>
            </a:pPr>
            <a:r>
              <a:rPr lang="en-CA"/>
              <a:t>Requirements – </a:t>
            </a:r>
            <a:r>
              <a:rPr lang="en-CA">
                <a:solidFill>
                  <a:srgbClr val="FF0000"/>
                </a:solidFill>
              </a:rPr>
              <a:t>design</a:t>
            </a:r>
            <a:r>
              <a:rPr lang="en-CA"/>
              <a:t> traceability</a:t>
            </a:r>
            <a:endParaRPr/>
          </a:p>
          <a:p>
            <a:pPr indent="-182880" lvl="1" marL="457200" rtl="0" algn="l">
              <a:spcBef>
                <a:spcPts val="1000"/>
              </a:spcBef>
              <a:spcAft>
                <a:spcPts val="0"/>
              </a:spcAft>
              <a:buSzPts val="2000"/>
              <a:buChar char="•"/>
            </a:pPr>
            <a:r>
              <a:rPr lang="en-CA"/>
              <a:t>Links requirements with specific hardware or software components in the system which are used to implement the requirement</a:t>
            </a:r>
            <a:endParaRPr/>
          </a:p>
        </p:txBody>
      </p:sp>
      <p:pic>
        <p:nvPicPr>
          <p:cNvPr descr="C:\Users\SAN\AppData\Local\Microsoft\Windows\Temporary Internet Files\Content.IE5\9I2ZGI9E\MP900442524[2].jpg" id="409" name="Google Shape;409;p24"/>
          <p:cNvPicPr preferRelativeResize="0"/>
          <p:nvPr/>
        </p:nvPicPr>
        <p:blipFill rotWithShape="1">
          <a:blip r:embed="rId3">
            <a:alphaModFix/>
          </a:blip>
          <a:srcRect b="0" l="0" r="0" t="0"/>
          <a:stretch/>
        </p:blipFill>
        <p:spPr>
          <a:xfrm>
            <a:off x="6553200" y="838200"/>
            <a:ext cx="2286000" cy="152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5"/>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415" name="Google Shape;415;p25"/>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TYPES OF TRACEABILITY (2)</a:t>
            </a:r>
            <a:endParaRPr/>
          </a:p>
        </p:txBody>
      </p:sp>
      <p:sp>
        <p:nvSpPr>
          <p:cNvPr id="416" name="Google Shape;416;p25"/>
          <p:cNvSpPr txBox="1"/>
          <p:nvPr>
            <p:ph idx="1" type="body"/>
          </p:nvPr>
        </p:nvSpPr>
        <p:spPr>
          <a:xfrm>
            <a:off x="533399" y="892175"/>
            <a:ext cx="8001001" cy="5575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Noto Sans Symbols"/>
              <a:buChar char="⮚"/>
            </a:pPr>
            <a:r>
              <a:rPr lang="en-CA"/>
              <a:t>Requirements – </a:t>
            </a:r>
            <a:r>
              <a:rPr lang="en-CA">
                <a:solidFill>
                  <a:srgbClr val="FF0000"/>
                </a:solidFill>
              </a:rPr>
              <a:t>interface</a:t>
            </a:r>
            <a:r>
              <a:rPr lang="en-CA"/>
              <a:t> traceability</a:t>
            </a:r>
            <a:endParaRPr/>
          </a:p>
          <a:p>
            <a:pPr indent="-182880" lvl="1" marL="457200" rtl="0" algn="l">
              <a:spcBef>
                <a:spcPts val="1000"/>
              </a:spcBef>
              <a:spcAft>
                <a:spcPts val="0"/>
              </a:spcAft>
              <a:buSzPts val="2000"/>
              <a:buChar char="•"/>
            </a:pPr>
            <a:r>
              <a:rPr lang="en-CA"/>
              <a:t>Links requirements with the interfaces of external systems which are used in the provision of the requirements</a:t>
            </a:r>
            <a:endParaRPr/>
          </a:p>
          <a:p>
            <a:pPr indent="-342900" lvl="0" marL="342900" rtl="0" algn="l">
              <a:spcBef>
                <a:spcPts val="400"/>
              </a:spcBef>
              <a:spcAft>
                <a:spcPts val="0"/>
              </a:spcAft>
              <a:buClr>
                <a:schemeClr val="dk1"/>
              </a:buClr>
              <a:buSzPts val="2000"/>
              <a:buFont typeface="Noto Sans Symbols"/>
              <a:buChar char="⮚"/>
            </a:pPr>
            <a:r>
              <a:rPr lang="en-CA"/>
              <a:t>Requirements – </a:t>
            </a:r>
            <a:r>
              <a:rPr lang="en-CA">
                <a:solidFill>
                  <a:srgbClr val="FF0000"/>
                </a:solidFill>
              </a:rPr>
              <a:t>feature</a:t>
            </a:r>
            <a:r>
              <a:rPr lang="en-CA"/>
              <a:t> traceability</a:t>
            </a:r>
            <a:endParaRPr/>
          </a:p>
          <a:p>
            <a:pPr indent="-342900" lvl="0" marL="342900" rtl="0" algn="l">
              <a:spcBef>
                <a:spcPts val="1000"/>
              </a:spcBef>
              <a:spcAft>
                <a:spcPts val="0"/>
              </a:spcAft>
              <a:buClr>
                <a:schemeClr val="dk1"/>
              </a:buClr>
              <a:buSzPts val="2000"/>
              <a:buFont typeface="Noto Sans Symbols"/>
              <a:buChar char="⮚"/>
            </a:pPr>
            <a:r>
              <a:rPr lang="en-CA"/>
              <a:t>Requirements – </a:t>
            </a:r>
            <a:r>
              <a:rPr lang="en-CA">
                <a:solidFill>
                  <a:srgbClr val="FF0000"/>
                </a:solidFill>
              </a:rPr>
              <a:t>tests</a:t>
            </a:r>
            <a:r>
              <a:rPr lang="en-CA"/>
              <a:t> traceability</a:t>
            </a:r>
            <a:endParaRPr/>
          </a:p>
          <a:p>
            <a:pPr indent="-182880" lvl="1" marL="457200" rtl="0" algn="l">
              <a:spcBef>
                <a:spcPts val="1000"/>
              </a:spcBef>
              <a:spcAft>
                <a:spcPts val="0"/>
              </a:spcAft>
              <a:buSzPts val="2000"/>
              <a:buChar char="•"/>
            </a:pPr>
            <a:r>
              <a:rPr lang="en-CA"/>
              <a:t>Links requirements with test cases verifying them (used to verify that the requirement is implemented)</a:t>
            </a:r>
            <a:endParaRPr/>
          </a:p>
          <a:p>
            <a:pPr indent="-342900" lvl="0" marL="342900" rtl="0" algn="l">
              <a:spcBef>
                <a:spcPts val="400"/>
              </a:spcBef>
              <a:spcAft>
                <a:spcPts val="0"/>
              </a:spcAft>
              <a:buClr>
                <a:schemeClr val="dk1"/>
              </a:buClr>
              <a:buSzPts val="2000"/>
              <a:buFont typeface="Noto Sans Symbols"/>
              <a:buChar char="⮚"/>
            </a:pPr>
            <a:r>
              <a:rPr lang="en-CA"/>
              <a:t>Requirements – </a:t>
            </a:r>
            <a:r>
              <a:rPr lang="en-CA">
                <a:solidFill>
                  <a:srgbClr val="FF0000"/>
                </a:solidFill>
              </a:rPr>
              <a:t>code</a:t>
            </a:r>
            <a:r>
              <a:rPr lang="en-CA"/>
              <a:t> traceability</a:t>
            </a:r>
            <a:endParaRPr/>
          </a:p>
          <a:p>
            <a:pPr indent="-182880" lvl="1" marL="457200" rtl="0" algn="l">
              <a:spcBef>
                <a:spcPts val="1000"/>
              </a:spcBef>
              <a:spcAft>
                <a:spcPts val="0"/>
              </a:spcAft>
              <a:buSzPts val="2000"/>
              <a:buChar char="•"/>
            </a:pPr>
            <a:r>
              <a:rPr lang="en-CA"/>
              <a:t>Generally not directly established, but can be inferred</a:t>
            </a:r>
            <a:endParaRPr/>
          </a:p>
          <a:p>
            <a:pPr indent="0" lvl="0" marL="0" rtl="0" algn="l">
              <a:spcBef>
                <a:spcPts val="400"/>
              </a:spcBef>
              <a:spcAft>
                <a:spcPts val="0"/>
              </a:spcAft>
              <a:buClr>
                <a:schemeClr val="dk1"/>
              </a:buClr>
              <a:buSzPts val="2000"/>
              <a:buNone/>
            </a:pPr>
            <a:r>
              <a:t/>
            </a:r>
            <a:endParaRPr/>
          </a:p>
        </p:txBody>
      </p:sp>
      <p:pic>
        <p:nvPicPr>
          <p:cNvPr descr="C:\Users\SAN\AppData\Local\Microsoft\Windows\Temporary Internet Files\Content.IE5\9I2ZGI9E\MP900442524[2].jpg" id="417" name="Google Shape;417;p25"/>
          <p:cNvPicPr preferRelativeResize="0"/>
          <p:nvPr/>
        </p:nvPicPr>
        <p:blipFill rotWithShape="1">
          <a:blip r:embed="rId3">
            <a:alphaModFix/>
          </a:blip>
          <a:srcRect b="0" l="0" r="0" t="0"/>
          <a:stretch/>
        </p:blipFill>
        <p:spPr>
          <a:xfrm>
            <a:off x="6553200" y="4876800"/>
            <a:ext cx="2286000" cy="152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423" name="Google Shape;423;p26"/>
          <p:cNvSpPr txBox="1"/>
          <p:nvPr>
            <p:ph type="title"/>
          </p:nvPr>
        </p:nvSpPr>
        <p:spPr>
          <a:xfrm>
            <a:off x="118269" y="60960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REPRESENTATION </a:t>
            </a:r>
            <a:br>
              <a:rPr lang="en-CA"/>
            </a:br>
            <a:r>
              <a:rPr lang="en-CA"/>
              <a:t>– TRACEABILITY TABLE</a:t>
            </a:r>
            <a:endParaRPr/>
          </a:p>
        </p:txBody>
      </p:sp>
      <p:sp>
        <p:nvSpPr>
          <p:cNvPr id="424" name="Google Shape;424;p26"/>
          <p:cNvSpPr txBox="1"/>
          <p:nvPr>
            <p:ph idx="1" type="body"/>
          </p:nvPr>
        </p:nvSpPr>
        <p:spPr>
          <a:xfrm>
            <a:off x="228599" y="1295399"/>
            <a:ext cx="8753475" cy="517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CA"/>
              <a:t>Show the </a:t>
            </a:r>
            <a:r>
              <a:rPr lang="en-CA">
                <a:solidFill>
                  <a:srgbClr val="CC00FF"/>
                </a:solidFill>
              </a:rPr>
              <a:t>relationships</a:t>
            </a:r>
            <a:r>
              <a:rPr lang="en-CA"/>
              <a:t> between </a:t>
            </a:r>
            <a:r>
              <a:rPr lang="en-CA">
                <a:solidFill>
                  <a:srgbClr val="00B050"/>
                </a:solidFill>
              </a:rPr>
              <a:t>requirements</a:t>
            </a:r>
            <a:r>
              <a:rPr lang="en-CA"/>
              <a:t> or between requirements and </a:t>
            </a:r>
            <a:r>
              <a:rPr lang="en-CA">
                <a:solidFill>
                  <a:srgbClr val="00B050"/>
                </a:solidFill>
              </a:rPr>
              <a:t>other artifacts</a:t>
            </a:r>
            <a:endParaRPr/>
          </a:p>
          <a:p>
            <a:pPr indent="0" lvl="0" marL="0" rtl="0" algn="l">
              <a:spcBef>
                <a:spcPts val="1000"/>
              </a:spcBef>
              <a:spcAft>
                <a:spcPts val="0"/>
              </a:spcAft>
              <a:buClr>
                <a:schemeClr val="dk1"/>
              </a:buClr>
              <a:buSzPts val="2000"/>
              <a:buNone/>
            </a:pPr>
            <a:r>
              <a:rPr lang="en-CA"/>
              <a:t>Table can be set up to show links between several different elements</a:t>
            </a:r>
            <a:endParaRPr/>
          </a:p>
          <a:p>
            <a:pPr indent="0" lvl="0" marL="0" rtl="0" algn="l">
              <a:spcBef>
                <a:spcPts val="1000"/>
              </a:spcBef>
              <a:spcAft>
                <a:spcPts val="0"/>
              </a:spcAft>
              <a:buClr>
                <a:schemeClr val="dk1"/>
              </a:buClr>
              <a:buSzPts val="2000"/>
              <a:buNone/>
            </a:pPr>
            <a:r>
              <a:rPr lang="en-CA"/>
              <a:t>Backward and forward traceability</a:t>
            </a:r>
            <a:endParaRPr/>
          </a:p>
          <a:p>
            <a:pPr indent="0" lvl="0" marL="0" rtl="0" algn="l">
              <a:spcBef>
                <a:spcPts val="1000"/>
              </a:spcBef>
              <a:spcAft>
                <a:spcPts val="0"/>
              </a:spcAft>
              <a:buClr>
                <a:schemeClr val="dk1"/>
              </a:buClr>
              <a:buSzPts val="2000"/>
              <a:buNone/>
            </a:pPr>
            <a:r>
              <a:rPr lang="en-CA"/>
              <a:t>Difficult to capture different types of links</a:t>
            </a:r>
            <a:endParaRPr/>
          </a:p>
          <a:p>
            <a:pPr indent="0" lvl="0" marL="0" rtl="0" algn="l">
              <a:spcBef>
                <a:spcPts val="1000"/>
              </a:spcBef>
              <a:spcAft>
                <a:spcPts val="0"/>
              </a:spcAft>
              <a:buClr>
                <a:schemeClr val="dk1"/>
              </a:buClr>
              <a:buSzPts val="2000"/>
              <a:buNone/>
            </a:pPr>
            <a:r>
              <a:t/>
            </a:r>
            <a:endParaRPr/>
          </a:p>
        </p:txBody>
      </p:sp>
      <p:pic>
        <p:nvPicPr>
          <p:cNvPr id="425" name="Google Shape;425;p26"/>
          <p:cNvPicPr preferRelativeResize="0"/>
          <p:nvPr/>
        </p:nvPicPr>
        <p:blipFill rotWithShape="1">
          <a:blip r:embed="rId3">
            <a:alphaModFix/>
          </a:blip>
          <a:srcRect b="0" l="0" r="0" t="0"/>
          <a:stretch/>
        </p:blipFill>
        <p:spPr>
          <a:xfrm>
            <a:off x="381000" y="3603624"/>
            <a:ext cx="8458200" cy="2441575"/>
          </a:xfrm>
          <a:prstGeom prst="rect">
            <a:avLst/>
          </a:prstGeom>
          <a:noFill/>
          <a:ln>
            <a:noFill/>
          </a:ln>
        </p:spPr>
      </p:pic>
      <p:pic>
        <p:nvPicPr>
          <p:cNvPr id="426" name="Google Shape;426;p26"/>
          <p:cNvPicPr preferRelativeResize="0"/>
          <p:nvPr/>
        </p:nvPicPr>
        <p:blipFill rotWithShape="1">
          <a:blip r:embed="rId4">
            <a:alphaModFix/>
          </a:blip>
          <a:srcRect b="0" l="0" r="0" t="0"/>
          <a:stretch/>
        </p:blipFill>
        <p:spPr>
          <a:xfrm>
            <a:off x="7010400" y="93984"/>
            <a:ext cx="1828800" cy="11278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7"/>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432" name="Google Shape;432;p27"/>
          <p:cNvSpPr txBox="1"/>
          <p:nvPr>
            <p:ph type="title"/>
          </p:nvPr>
        </p:nvSpPr>
        <p:spPr>
          <a:xfrm>
            <a:off x="152400" y="53340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REPRESENTATION </a:t>
            </a:r>
            <a:br>
              <a:rPr lang="en-CA"/>
            </a:br>
            <a:r>
              <a:rPr lang="en-CA"/>
              <a:t>– TRACEABILITY MATRIX</a:t>
            </a:r>
            <a:endParaRPr/>
          </a:p>
        </p:txBody>
      </p:sp>
      <p:sp>
        <p:nvSpPr>
          <p:cNvPr id="433" name="Google Shape;433;p27"/>
          <p:cNvSpPr txBox="1"/>
          <p:nvPr>
            <p:ph idx="1" type="body"/>
          </p:nvPr>
        </p:nvSpPr>
        <p:spPr>
          <a:xfrm>
            <a:off x="304800" y="1143000"/>
            <a:ext cx="8678862" cy="5575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CA"/>
              <a:t>Define </a:t>
            </a:r>
            <a:r>
              <a:rPr lang="en-CA">
                <a:solidFill>
                  <a:srgbClr val="CC00FF"/>
                </a:solidFill>
              </a:rPr>
              <a:t>links</a:t>
            </a:r>
            <a:r>
              <a:rPr lang="en-CA"/>
              <a:t> between </a:t>
            </a:r>
            <a:r>
              <a:rPr lang="en-CA">
                <a:solidFill>
                  <a:srgbClr val="00B050"/>
                </a:solidFill>
              </a:rPr>
              <a:t>pairs of elements</a:t>
            </a:r>
            <a:endParaRPr/>
          </a:p>
          <a:p>
            <a:pPr indent="-182880" lvl="1" marL="457200" rtl="0" algn="l">
              <a:spcBef>
                <a:spcPts val="1000"/>
              </a:spcBef>
              <a:spcAft>
                <a:spcPts val="0"/>
              </a:spcAft>
              <a:buSzPts val="2000"/>
              <a:buChar char="•"/>
            </a:pPr>
            <a:r>
              <a:rPr lang="en-CA"/>
              <a:t>E.g., requirements to requirement, use case to requirement, requirement to test case…</a:t>
            </a:r>
            <a:endParaRPr/>
          </a:p>
          <a:p>
            <a:pPr indent="0" lvl="0" marL="0" rtl="0" algn="l">
              <a:spcBef>
                <a:spcPts val="400"/>
              </a:spcBef>
              <a:spcAft>
                <a:spcPts val="0"/>
              </a:spcAft>
              <a:buClr>
                <a:schemeClr val="dk1"/>
              </a:buClr>
              <a:buSzPts val="2000"/>
              <a:buNone/>
            </a:pPr>
            <a:r>
              <a:rPr lang="en-CA"/>
              <a:t>Can be used to defined relationships between pairs</a:t>
            </a:r>
            <a:endParaRPr/>
          </a:p>
          <a:p>
            <a:pPr indent="-182880" lvl="1" marL="457200" rtl="0" algn="l">
              <a:spcBef>
                <a:spcPts val="1000"/>
              </a:spcBef>
              <a:spcAft>
                <a:spcPts val="0"/>
              </a:spcAft>
              <a:buSzPts val="2000"/>
              <a:buChar char="•"/>
            </a:pPr>
            <a:r>
              <a:rPr lang="en-CA"/>
              <a:t>E.g., specifies/is specified by, depends on, is parent of, constrains…</a:t>
            </a:r>
            <a:endParaRPr/>
          </a:p>
          <a:p>
            <a:pPr indent="0" lvl="0" marL="0" rtl="0" algn="l">
              <a:spcBef>
                <a:spcPts val="400"/>
              </a:spcBef>
              <a:spcAft>
                <a:spcPts val="0"/>
              </a:spcAft>
              <a:buClr>
                <a:schemeClr val="dk1"/>
              </a:buClr>
              <a:buSzPts val="2000"/>
              <a:buNone/>
            </a:pPr>
            <a:r>
              <a:rPr lang="en-CA"/>
              <a:t>More amenable to automation than traceability table</a:t>
            </a:r>
            <a:endParaRPr/>
          </a:p>
          <a:p>
            <a:pPr indent="0" lvl="0" marL="0" rtl="0" algn="l">
              <a:spcBef>
                <a:spcPts val="1000"/>
              </a:spcBef>
              <a:spcAft>
                <a:spcPts val="0"/>
              </a:spcAft>
              <a:buClr>
                <a:schemeClr val="dk1"/>
              </a:buClr>
              <a:buSzPts val="2000"/>
              <a:buNone/>
            </a:pPr>
            <a:r>
              <a:t/>
            </a:r>
            <a:endParaRPr/>
          </a:p>
        </p:txBody>
      </p:sp>
      <p:graphicFrame>
        <p:nvGraphicFramePr>
          <p:cNvPr id="434" name="Google Shape;434;p27"/>
          <p:cNvGraphicFramePr/>
          <p:nvPr/>
        </p:nvGraphicFramePr>
        <p:xfrm>
          <a:off x="1385888" y="3738563"/>
          <a:ext cx="5537200" cy="2511425"/>
        </p:xfrm>
        <a:graphic>
          <a:graphicData uri="http://schemas.openxmlformats.org/presentationml/2006/ole">
            <mc:AlternateContent>
              <mc:Choice Requires="v">
                <p:oleObj r:id="rId4" imgH="2511425" imgW="5537200" progId="Word.Document.6" spid="_x0000_s1">
                  <p:embed/>
                </p:oleObj>
              </mc:Choice>
              <mc:Fallback>
                <p:oleObj r:id="rId5" imgH="2511425" imgW="5537200" progId="Word.Document.6">
                  <p:embed/>
                  <p:pic>
                    <p:nvPicPr>
                      <p:cNvPr id="434" name="Google Shape;434;p27"/>
                      <p:cNvPicPr preferRelativeResize="0"/>
                      <p:nvPr/>
                    </p:nvPicPr>
                    <p:blipFill rotWithShape="1">
                      <a:blip r:embed="rId6">
                        <a:alphaModFix/>
                      </a:blip>
                      <a:srcRect b="0" l="0" r="38763" t="0"/>
                      <a:stretch/>
                    </p:blipFill>
                    <p:spPr>
                      <a:xfrm>
                        <a:off x="1385888" y="3738563"/>
                        <a:ext cx="5537200" cy="2511425"/>
                      </a:xfrm>
                      <a:prstGeom prst="rect">
                        <a:avLst/>
                      </a:prstGeom>
                      <a:noFill/>
                      <a:ln>
                        <a:noFill/>
                      </a:ln>
                    </p:spPr>
                  </p:pic>
                </p:oleObj>
              </mc:Fallback>
            </mc:AlternateContent>
          </a:graphicData>
        </a:graphic>
      </p:graphicFrame>
      <p:pic>
        <p:nvPicPr>
          <p:cNvPr id="435" name="Google Shape;435;p27"/>
          <p:cNvPicPr preferRelativeResize="0"/>
          <p:nvPr/>
        </p:nvPicPr>
        <p:blipFill rotWithShape="1">
          <a:blip r:embed="rId7">
            <a:alphaModFix/>
          </a:blip>
          <a:srcRect b="0" l="0" r="0" t="0"/>
          <a:stretch/>
        </p:blipFill>
        <p:spPr>
          <a:xfrm>
            <a:off x="7010400" y="93984"/>
            <a:ext cx="1828800" cy="112781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8"/>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441" name="Google Shape;441;p28"/>
          <p:cNvSpPr txBox="1"/>
          <p:nvPr>
            <p:ph type="title"/>
          </p:nvPr>
        </p:nvSpPr>
        <p:spPr>
          <a:xfrm>
            <a:off x="152400" y="533400"/>
            <a:ext cx="87550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  REPRESENTATION </a:t>
            </a:r>
            <a:br>
              <a:rPr lang="en-CA"/>
            </a:br>
            <a:r>
              <a:rPr lang="en-CA"/>
              <a:t>  –TRACEABILITY LIST</a:t>
            </a:r>
            <a:endParaRPr/>
          </a:p>
        </p:txBody>
      </p:sp>
      <p:sp>
        <p:nvSpPr>
          <p:cNvPr id="442" name="Google Shape;442;p28"/>
          <p:cNvSpPr txBox="1"/>
          <p:nvPr>
            <p:ph idx="1" type="body"/>
          </p:nvPr>
        </p:nvSpPr>
        <p:spPr>
          <a:xfrm>
            <a:off x="380999" y="1143000"/>
            <a:ext cx="8382001" cy="5422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CA"/>
              <a:t>Traceability matrices become more of a problem when there are hundreds or thousands of requirements as the matrices become large and are sparsely populated</a:t>
            </a:r>
            <a:endParaRPr/>
          </a:p>
          <a:p>
            <a:pPr indent="0" lvl="0" marL="0" rtl="0" algn="l">
              <a:spcBef>
                <a:spcPts val="1000"/>
              </a:spcBef>
              <a:spcAft>
                <a:spcPts val="0"/>
              </a:spcAft>
              <a:buClr>
                <a:schemeClr val="dk1"/>
              </a:buClr>
              <a:buSzPts val="2000"/>
              <a:buNone/>
            </a:pPr>
            <a:r>
              <a:rPr lang="en-CA"/>
              <a:t>A simplified form of a traceability matrix may be used where, along with each requirement description, one or more lists of the identifiers of related requirements are maintained</a:t>
            </a:r>
            <a:endParaRPr/>
          </a:p>
          <a:p>
            <a:pPr indent="0" lvl="0" marL="0" rtl="0" algn="l">
              <a:spcBef>
                <a:spcPts val="1000"/>
              </a:spcBef>
              <a:spcAft>
                <a:spcPts val="0"/>
              </a:spcAft>
              <a:buClr>
                <a:schemeClr val="dk1"/>
              </a:buClr>
              <a:buSzPts val="2000"/>
              <a:buNone/>
            </a:pPr>
            <a:r>
              <a:t/>
            </a:r>
            <a:endParaRPr/>
          </a:p>
        </p:txBody>
      </p:sp>
      <p:graphicFrame>
        <p:nvGraphicFramePr>
          <p:cNvPr id="443" name="Google Shape;443;p28"/>
          <p:cNvGraphicFramePr/>
          <p:nvPr/>
        </p:nvGraphicFramePr>
        <p:xfrm>
          <a:off x="2209800" y="3733800"/>
          <a:ext cx="4724400" cy="2184400"/>
        </p:xfrm>
        <a:graphic>
          <a:graphicData uri="http://schemas.openxmlformats.org/presentationml/2006/ole">
            <mc:AlternateContent>
              <mc:Choice Requires="v">
                <p:oleObj r:id="rId4" imgH="2184400" imgW="4724400" progId="Word.Document.6" spid="_x0000_s1">
                  <p:embed/>
                </p:oleObj>
              </mc:Choice>
              <mc:Fallback>
                <p:oleObj r:id="rId5" imgH="2184400" imgW="4724400" progId="Word.Document.6">
                  <p:embed/>
                  <p:pic>
                    <p:nvPicPr>
                      <p:cNvPr id="443" name="Google Shape;443;p28"/>
                      <p:cNvPicPr preferRelativeResize="0"/>
                      <p:nvPr/>
                    </p:nvPicPr>
                    <p:blipFill rotWithShape="1">
                      <a:blip r:embed="rId6">
                        <a:alphaModFix/>
                      </a:blip>
                      <a:srcRect b="0" l="12044" r="33321" t="0"/>
                      <a:stretch/>
                    </p:blipFill>
                    <p:spPr>
                      <a:xfrm>
                        <a:off x="2209800" y="3733800"/>
                        <a:ext cx="4724400" cy="2184400"/>
                      </a:xfrm>
                      <a:prstGeom prst="rect">
                        <a:avLst/>
                      </a:prstGeom>
                      <a:noFill/>
                      <a:ln>
                        <a:noFill/>
                      </a:ln>
                    </p:spPr>
                  </p:pic>
                </p:oleObj>
              </mc:Fallback>
            </mc:AlternateContent>
          </a:graphicData>
        </a:graphic>
      </p:graphicFrame>
      <p:pic>
        <p:nvPicPr>
          <p:cNvPr id="444" name="Google Shape;444;p28"/>
          <p:cNvPicPr preferRelativeResize="0"/>
          <p:nvPr/>
        </p:nvPicPr>
        <p:blipFill rotWithShape="1">
          <a:blip r:embed="rId7">
            <a:alphaModFix/>
          </a:blip>
          <a:srcRect b="0" l="0" r="0" t="0"/>
          <a:stretch/>
        </p:blipFill>
        <p:spPr>
          <a:xfrm>
            <a:off x="7010400" y="93984"/>
            <a:ext cx="1828800" cy="112781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9"/>
          <p:cNvSpPr/>
          <p:nvPr/>
        </p:nvSpPr>
        <p:spPr>
          <a:xfrm>
            <a:off x="571500" y="1765300"/>
            <a:ext cx="8369300" cy="3822700"/>
          </a:xfrm>
          <a:prstGeom prst="roundRect">
            <a:avLst>
              <a:gd fmla="val 16667" name="adj"/>
            </a:avLst>
          </a:prstGeom>
          <a:solidFill>
            <a:srgbClr val="E2E5FA"/>
          </a:solidFill>
          <a:ln>
            <a:noFill/>
          </a:ln>
        </p:spPr>
        <p:txBody>
          <a:bodyPr anchorCtr="0" anchor="ctr" bIns="46025" lIns="92075" spcFirstLastPara="1" rIns="92075" wrap="square" tIns="460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29"/>
          <p:cNvSpPr txBox="1"/>
          <p:nvPr>
            <p:ph type="title"/>
          </p:nvPr>
        </p:nvSpPr>
        <p:spPr>
          <a:xfrm>
            <a:off x="287337" y="228600"/>
            <a:ext cx="8653463" cy="762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REPRESENTATION </a:t>
            </a:r>
            <a:br>
              <a:rPr lang="en-CA"/>
            </a:br>
            <a:r>
              <a:rPr lang="en-CA"/>
              <a:t>- FEATURE DIAGRAMS</a:t>
            </a:r>
            <a:endParaRPr/>
          </a:p>
        </p:txBody>
      </p:sp>
      <p:sp>
        <p:nvSpPr>
          <p:cNvPr id="451" name="Google Shape;451;p29"/>
          <p:cNvSpPr txBox="1"/>
          <p:nvPr>
            <p:ph idx="1" type="body"/>
          </p:nvPr>
        </p:nvSpPr>
        <p:spPr>
          <a:xfrm>
            <a:off x="188913" y="993776"/>
            <a:ext cx="8361363" cy="11763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n-CA" sz="2000"/>
              <a:t>For </a:t>
            </a:r>
            <a:r>
              <a:rPr i="1" lang="en-CA" sz="2000"/>
              <a:t>Variant</a:t>
            </a:r>
            <a:r>
              <a:rPr lang="en-CA" sz="2000"/>
              <a:t> link type:  graphical representation of commonalities</a:t>
            </a:r>
            <a:endParaRPr sz="2000"/>
          </a:p>
          <a:p>
            <a:pPr indent="0" lvl="0" marL="0" rtl="0" algn="l">
              <a:lnSpc>
                <a:spcPct val="60000"/>
              </a:lnSpc>
              <a:spcBef>
                <a:spcPts val="1000"/>
              </a:spcBef>
              <a:spcAft>
                <a:spcPts val="0"/>
              </a:spcAft>
              <a:buClr>
                <a:schemeClr val="dk1"/>
              </a:buClr>
              <a:buSzPts val="2000"/>
              <a:buFont typeface="Noto Sans Symbols"/>
              <a:buNone/>
            </a:pPr>
            <a:r>
              <a:rPr lang="en-CA" sz="2000"/>
              <a:t>                                        &amp; variations in system family</a:t>
            </a:r>
            <a:endParaRPr sz="2000"/>
          </a:p>
        </p:txBody>
      </p:sp>
      <p:sp>
        <p:nvSpPr>
          <p:cNvPr id="452" name="Google Shape;452;p29"/>
          <p:cNvSpPr/>
          <p:nvPr/>
        </p:nvSpPr>
        <p:spPr>
          <a:xfrm>
            <a:off x="188913" y="5492750"/>
            <a:ext cx="7764462" cy="1176338"/>
          </a:xfrm>
          <a:prstGeom prst="rect">
            <a:avLst/>
          </a:prstGeom>
          <a:noFill/>
          <a:ln>
            <a:noFill/>
          </a:ln>
        </p:spPr>
        <p:txBody>
          <a:bodyPr anchorCtr="1" anchor="ctr" bIns="46025" lIns="92075" spcFirstLastPara="1" rIns="92075" wrap="square" tIns="46025">
            <a:noAutofit/>
          </a:bodyPr>
          <a:lstStyle/>
          <a:p>
            <a:pPr indent="-342900" lvl="0" marL="342900" marR="0" rtl="0" algn="l">
              <a:lnSpc>
                <a:spcPct val="110000"/>
              </a:lnSpc>
              <a:spcBef>
                <a:spcPts val="0"/>
              </a:spcBef>
              <a:spcAft>
                <a:spcPts val="0"/>
              </a:spcAft>
              <a:buNone/>
            </a:pPr>
            <a:r>
              <a:rPr lang="en-CA" sz="2600">
                <a:solidFill>
                  <a:schemeClr val="dk2"/>
                </a:solidFill>
                <a:latin typeface="Noto Sans Symbols"/>
                <a:ea typeface="Noto Sans Symbols"/>
                <a:cs typeface="Noto Sans Symbols"/>
                <a:sym typeface="Noto Sans Symbols"/>
              </a:rPr>
              <a:t>☺</a:t>
            </a:r>
            <a:r>
              <a:rPr b="0" lang="en-CA" sz="2200">
                <a:solidFill>
                  <a:schemeClr val="dk1"/>
                </a:solidFill>
                <a:latin typeface="Comic Sans MS"/>
                <a:ea typeface="Comic Sans MS"/>
                <a:cs typeface="Comic Sans MS"/>
                <a:sym typeface="Comic Sans MS"/>
              </a:rPr>
              <a:t> </a:t>
            </a:r>
            <a:r>
              <a:rPr b="0" lang="en-CA" sz="2000">
                <a:solidFill>
                  <a:schemeClr val="dk1"/>
                </a:solidFill>
                <a:latin typeface="Comic Sans MS"/>
                <a:ea typeface="Comic Sans MS"/>
                <a:cs typeface="Comic Sans MS"/>
                <a:sym typeface="Comic Sans MS"/>
              </a:rPr>
              <a:t>Compact representation of large number of variants:</a:t>
            </a:r>
            <a:endParaRPr/>
          </a:p>
          <a:p>
            <a:pPr indent="-285750" lvl="1" marL="742950" marR="0" rtl="0" algn="l">
              <a:lnSpc>
                <a:spcPct val="90000"/>
              </a:lnSpc>
              <a:spcBef>
                <a:spcPts val="450"/>
              </a:spcBef>
              <a:spcAft>
                <a:spcPts val="0"/>
              </a:spcAft>
              <a:buClr>
                <a:srgbClr val="009999"/>
              </a:buClr>
              <a:buSzPts val="1800"/>
              <a:buFont typeface="Comic Sans MS"/>
              <a:buNone/>
            </a:pPr>
            <a:r>
              <a:rPr b="0" i="0" lang="en-CA" sz="1800" u="none" cap="none" strike="noStrike">
                <a:solidFill>
                  <a:srgbClr val="009999"/>
                </a:solidFill>
                <a:latin typeface="Comic Sans MS"/>
                <a:ea typeface="Comic Sans MS"/>
                <a:cs typeface="Comic Sans MS"/>
                <a:sym typeface="Comic Sans MS"/>
              </a:rPr>
              <a:t>1 </a:t>
            </a:r>
            <a:r>
              <a:rPr b="0" i="0" lang="en-CA" sz="1800" u="none" cap="none" strike="noStrike">
                <a:solidFill>
                  <a:srgbClr val="808080"/>
                </a:solidFill>
                <a:latin typeface="Comic Sans MS"/>
                <a:ea typeface="Comic Sans MS"/>
                <a:cs typeface="Comic Sans MS"/>
                <a:sym typeface="Comic Sans MS"/>
              </a:rPr>
              <a:t>(</a:t>
            </a:r>
            <a:r>
              <a:rPr b="0" i="1" lang="en-CA" sz="1800" u="none" cap="none" strike="noStrike">
                <a:solidFill>
                  <a:srgbClr val="808080"/>
                </a:solidFill>
                <a:latin typeface="Comic Sans MS"/>
                <a:ea typeface="Comic Sans MS"/>
                <a:cs typeface="Comic Sans MS"/>
                <a:sym typeface="Comic Sans MS"/>
              </a:rPr>
              <a:t>MeetingInitiation</a:t>
            </a:r>
            <a:r>
              <a:rPr b="0" i="0" lang="en-CA" sz="1800" u="none" cap="none" strike="noStrike">
                <a:solidFill>
                  <a:srgbClr val="808080"/>
                </a:solidFill>
                <a:latin typeface="Comic Sans MS"/>
                <a:ea typeface="Comic Sans MS"/>
                <a:cs typeface="Comic Sans MS"/>
                <a:sym typeface="Comic Sans MS"/>
              </a:rPr>
              <a:t>)</a:t>
            </a:r>
            <a:r>
              <a:rPr b="0" i="0" lang="en-CA" sz="1800" u="none" cap="none" strike="noStrike">
                <a:solidFill>
                  <a:srgbClr val="009999"/>
                </a:solidFill>
                <a:latin typeface="Comic Sans MS"/>
                <a:ea typeface="Comic Sans MS"/>
                <a:cs typeface="Comic Sans MS"/>
                <a:sym typeface="Comic Sans MS"/>
              </a:rPr>
              <a:t> </a:t>
            </a:r>
            <a:r>
              <a:rPr b="0" i="0" lang="en-CA" sz="1800" u="none" cap="none" strike="noStrike">
                <a:solidFill>
                  <a:srgbClr val="009999"/>
                </a:solidFill>
                <a:latin typeface="Noto Sans Symbols"/>
                <a:ea typeface="Noto Sans Symbols"/>
                <a:cs typeface="Noto Sans Symbols"/>
                <a:sym typeface="Noto Sans Symbols"/>
              </a:rPr>
              <a:t>× </a:t>
            </a:r>
            <a:r>
              <a:rPr b="0" i="0" lang="en-CA" sz="1800" u="none" cap="none" strike="noStrike">
                <a:solidFill>
                  <a:srgbClr val="009999"/>
                </a:solidFill>
                <a:latin typeface="Comic Sans MS"/>
                <a:ea typeface="Comic Sans MS"/>
                <a:cs typeface="Comic Sans MS"/>
                <a:sym typeface="Comic Sans MS"/>
              </a:rPr>
              <a:t>2 </a:t>
            </a:r>
            <a:r>
              <a:rPr b="0" i="0" lang="en-CA" sz="1800" u="none" cap="none" strike="noStrike">
                <a:solidFill>
                  <a:srgbClr val="808080"/>
                </a:solidFill>
                <a:latin typeface="Comic Sans MS"/>
                <a:ea typeface="Comic Sans MS"/>
                <a:cs typeface="Comic Sans MS"/>
                <a:sym typeface="Comic Sans MS"/>
              </a:rPr>
              <a:t>(</a:t>
            </a:r>
            <a:r>
              <a:rPr b="0" i="1" lang="en-CA" sz="1800" u="none" cap="none" strike="noStrike">
                <a:solidFill>
                  <a:srgbClr val="808080"/>
                </a:solidFill>
                <a:latin typeface="Comic Sans MS"/>
                <a:ea typeface="Comic Sans MS"/>
                <a:cs typeface="Comic Sans MS"/>
                <a:sym typeface="Comic Sans MS"/>
              </a:rPr>
              <a:t>ConstraintsAcquisition</a:t>
            </a:r>
            <a:r>
              <a:rPr b="0" i="0" lang="en-CA" sz="1800" u="none" cap="none" strike="noStrike">
                <a:solidFill>
                  <a:srgbClr val="808080"/>
                </a:solidFill>
                <a:latin typeface="Comic Sans MS"/>
                <a:ea typeface="Comic Sans MS"/>
                <a:cs typeface="Comic Sans MS"/>
                <a:sym typeface="Comic Sans MS"/>
              </a:rPr>
              <a:t>)</a:t>
            </a:r>
            <a:r>
              <a:rPr b="0" i="0" lang="en-CA" sz="1800" u="none" cap="none" strike="noStrike">
                <a:solidFill>
                  <a:srgbClr val="009999"/>
                </a:solidFill>
                <a:latin typeface="Comic Sans MS"/>
                <a:ea typeface="Comic Sans MS"/>
                <a:cs typeface="Comic Sans MS"/>
                <a:sym typeface="Comic Sans MS"/>
              </a:rPr>
              <a:t> </a:t>
            </a:r>
            <a:r>
              <a:rPr b="0" i="0" lang="en-CA" sz="1800" u="none" cap="none" strike="noStrike">
                <a:solidFill>
                  <a:srgbClr val="009999"/>
                </a:solidFill>
                <a:latin typeface="Noto Sans Symbols"/>
                <a:ea typeface="Noto Sans Symbols"/>
                <a:cs typeface="Noto Sans Symbols"/>
                <a:sym typeface="Noto Sans Symbols"/>
              </a:rPr>
              <a:t>× </a:t>
            </a:r>
            <a:r>
              <a:rPr b="0" i="0" lang="en-CA" sz="1800" u="none" cap="none" strike="noStrike">
                <a:solidFill>
                  <a:srgbClr val="009999"/>
                </a:solidFill>
                <a:latin typeface="Comic Sans MS"/>
                <a:ea typeface="Comic Sans MS"/>
                <a:cs typeface="Comic Sans MS"/>
                <a:sym typeface="Comic Sans MS"/>
              </a:rPr>
              <a:t>3 </a:t>
            </a:r>
            <a:r>
              <a:rPr b="0" i="0" lang="en-CA" sz="1800" u="none" cap="none" strike="noStrike">
                <a:solidFill>
                  <a:srgbClr val="808080"/>
                </a:solidFill>
                <a:latin typeface="Comic Sans MS"/>
                <a:ea typeface="Comic Sans MS"/>
                <a:cs typeface="Comic Sans MS"/>
                <a:sym typeface="Comic Sans MS"/>
              </a:rPr>
              <a:t>(</a:t>
            </a:r>
            <a:r>
              <a:rPr b="0" i="1" lang="en-CA" sz="1800" u="none" cap="none" strike="noStrike">
                <a:solidFill>
                  <a:srgbClr val="808080"/>
                </a:solidFill>
                <a:latin typeface="Comic Sans MS"/>
                <a:ea typeface="Comic Sans MS"/>
                <a:cs typeface="Comic Sans MS"/>
                <a:sym typeface="Comic Sans MS"/>
              </a:rPr>
              <a:t>Planning</a:t>
            </a:r>
            <a:r>
              <a:rPr b="0" i="0" lang="en-CA" sz="1800" u="none" cap="none" strike="noStrike">
                <a:solidFill>
                  <a:srgbClr val="808080"/>
                </a:solidFill>
                <a:latin typeface="Comic Sans MS"/>
                <a:ea typeface="Comic Sans MS"/>
                <a:cs typeface="Comic Sans MS"/>
                <a:sym typeface="Comic Sans MS"/>
              </a:rPr>
              <a:t>)</a:t>
            </a:r>
            <a:r>
              <a:rPr b="0" i="0" lang="en-CA" sz="1800" u="none" cap="none" strike="noStrike">
                <a:solidFill>
                  <a:srgbClr val="009999"/>
                </a:solidFill>
                <a:latin typeface="Comic Sans MS"/>
                <a:ea typeface="Comic Sans MS"/>
                <a:cs typeface="Comic Sans MS"/>
                <a:sym typeface="Comic Sans MS"/>
              </a:rPr>
              <a:t> </a:t>
            </a:r>
            <a:endParaRPr b="0" i="0" sz="1800" u="none" cap="none" strike="noStrike">
              <a:solidFill>
                <a:srgbClr val="009999"/>
              </a:solidFill>
              <a:latin typeface="Comic Sans MS"/>
              <a:ea typeface="Comic Sans MS"/>
              <a:cs typeface="Comic Sans MS"/>
              <a:sym typeface="Comic Sans MS"/>
            </a:endParaRPr>
          </a:p>
          <a:p>
            <a:pPr indent="-285750" lvl="1" marL="742950" marR="0" rtl="0" algn="l">
              <a:lnSpc>
                <a:spcPct val="90000"/>
              </a:lnSpc>
              <a:spcBef>
                <a:spcPts val="450"/>
              </a:spcBef>
              <a:spcAft>
                <a:spcPts val="0"/>
              </a:spcAft>
              <a:buClr>
                <a:srgbClr val="009999"/>
              </a:buClr>
              <a:buSzPts val="1800"/>
              <a:buFont typeface="Noto Sans Symbols"/>
              <a:buNone/>
            </a:pPr>
            <a:r>
              <a:rPr b="0" i="0" lang="en-CA" sz="1800" u="none" cap="none" strike="noStrike">
                <a:solidFill>
                  <a:srgbClr val="009999"/>
                </a:solidFill>
                <a:latin typeface="Noto Sans Symbols"/>
                <a:ea typeface="Noto Sans Symbols"/>
                <a:cs typeface="Noto Sans Symbols"/>
                <a:sym typeface="Noto Sans Symbols"/>
              </a:rPr>
              <a:t>× </a:t>
            </a:r>
            <a:r>
              <a:rPr b="0" i="0" lang="en-CA" sz="1800" u="none" cap="none" strike="noStrike">
                <a:solidFill>
                  <a:srgbClr val="009999"/>
                </a:solidFill>
                <a:latin typeface="Comic Sans MS"/>
                <a:ea typeface="Comic Sans MS"/>
                <a:cs typeface="Comic Sans MS"/>
                <a:sym typeface="Comic Sans MS"/>
              </a:rPr>
              <a:t>2 </a:t>
            </a:r>
            <a:r>
              <a:rPr b="0" i="0" lang="en-CA" sz="1800" u="none" cap="none" strike="noStrike">
                <a:solidFill>
                  <a:srgbClr val="808080"/>
                </a:solidFill>
                <a:latin typeface="Comic Sans MS"/>
                <a:ea typeface="Comic Sans MS"/>
                <a:cs typeface="Comic Sans MS"/>
                <a:sym typeface="Comic Sans MS"/>
              </a:rPr>
              <a:t>(</a:t>
            </a:r>
            <a:r>
              <a:rPr b="0" i="1" lang="en-CA" sz="1800" u="none" cap="none" strike="noStrike">
                <a:solidFill>
                  <a:srgbClr val="808080"/>
                </a:solidFill>
                <a:latin typeface="Comic Sans MS"/>
                <a:ea typeface="Comic Sans MS"/>
                <a:cs typeface="Comic Sans MS"/>
                <a:sym typeface="Comic Sans MS"/>
              </a:rPr>
              <a:t>ConflictResolution</a:t>
            </a:r>
            <a:r>
              <a:rPr b="0" i="0" lang="en-CA" sz="1800" u="none" cap="none" strike="noStrike">
                <a:solidFill>
                  <a:srgbClr val="808080"/>
                </a:solidFill>
                <a:latin typeface="Comic Sans MS"/>
                <a:ea typeface="Comic Sans MS"/>
                <a:cs typeface="Comic Sans MS"/>
                <a:sym typeface="Comic Sans MS"/>
              </a:rPr>
              <a:t>)</a:t>
            </a:r>
            <a:r>
              <a:rPr b="0" i="0" lang="en-CA" sz="1800" u="none" cap="none" strike="noStrike">
                <a:solidFill>
                  <a:srgbClr val="009999"/>
                </a:solidFill>
                <a:latin typeface="Comic Sans MS"/>
                <a:ea typeface="Comic Sans MS"/>
                <a:cs typeface="Comic Sans MS"/>
                <a:sym typeface="Comic Sans MS"/>
              </a:rPr>
              <a:t> </a:t>
            </a:r>
            <a:r>
              <a:rPr b="0" i="0" lang="en-CA" sz="1800" u="none" cap="none" strike="noStrike">
                <a:solidFill>
                  <a:srgbClr val="009999"/>
                </a:solidFill>
                <a:latin typeface="Noto Sans Symbols"/>
                <a:ea typeface="Noto Sans Symbols"/>
                <a:cs typeface="Noto Sans Symbols"/>
                <a:sym typeface="Noto Sans Symbols"/>
              </a:rPr>
              <a:t>× </a:t>
            </a:r>
            <a:r>
              <a:rPr b="0" i="0" lang="en-CA" sz="1800" u="none" cap="none" strike="noStrike">
                <a:solidFill>
                  <a:srgbClr val="009999"/>
                </a:solidFill>
                <a:latin typeface="Comic Sans MS"/>
                <a:ea typeface="Comic Sans MS"/>
                <a:cs typeface="Comic Sans MS"/>
                <a:sym typeface="Comic Sans MS"/>
              </a:rPr>
              <a:t>3 </a:t>
            </a:r>
            <a:r>
              <a:rPr b="0" i="0" lang="en-CA" sz="1800" u="none" cap="none" strike="noStrike">
                <a:solidFill>
                  <a:srgbClr val="808080"/>
                </a:solidFill>
                <a:latin typeface="Comic Sans MS"/>
                <a:ea typeface="Comic Sans MS"/>
                <a:cs typeface="Comic Sans MS"/>
                <a:sym typeface="Comic Sans MS"/>
              </a:rPr>
              <a:t>(</a:t>
            </a:r>
            <a:r>
              <a:rPr b="0" i="1" lang="en-CA" sz="1800" u="none" cap="none" strike="noStrike">
                <a:solidFill>
                  <a:srgbClr val="808080"/>
                </a:solidFill>
                <a:latin typeface="Comic Sans MS"/>
                <a:ea typeface="Comic Sans MS"/>
                <a:cs typeface="Comic Sans MS"/>
                <a:sym typeface="Comic Sans MS"/>
              </a:rPr>
              <a:t>MeetingNotification</a:t>
            </a:r>
            <a:r>
              <a:rPr b="0" i="0" lang="en-CA" sz="1800" u="none" cap="none" strike="noStrike">
                <a:solidFill>
                  <a:srgbClr val="808080"/>
                </a:solidFill>
                <a:latin typeface="Comic Sans MS"/>
                <a:ea typeface="Comic Sans MS"/>
                <a:cs typeface="Comic Sans MS"/>
                <a:sym typeface="Comic Sans MS"/>
              </a:rPr>
              <a:t>)</a:t>
            </a:r>
            <a:r>
              <a:rPr b="0" i="0" lang="en-CA" sz="1800" u="none" cap="none" strike="noStrike">
                <a:solidFill>
                  <a:srgbClr val="009999"/>
                </a:solidFill>
                <a:latin typeface="Comic Sans MS"/>
                <a:ea typeface="Comic Sans MS"/>
                <a:cs typeface="Comic Sans MS"/>
                <a:sym typeface="Comic Sans MS"/>
              </a:rPr>
              <a:t> </a:t>
            </a:r>
            <a:r>
              <a:rPr b="0" i="0" lang="en-CA" sz="1800" u="none" cap="none" strike="noStrike">
                <a:solidFill>
                  <a:schemeClr val="dk2"/>
                </a:solidFill>
                <a:latin typeface="Comic Sans MS"/>
                <a:ea typeface="Comic Sans MS"/>
                <a:cs typeface="Comic Sans MS"/>
                <a:sym typeface="Comic Sans MS"/>
              </a:rPr>
              <a:t>=</a:t>
            </a:r>
            <a:r>
              <a:rPr b="0" i="0" lang="en-CA" sz="1800" u="none" cap="none" strike="noStrike">
                <a:solidFill>
                  <a:srgbClr val="009999"/>
                </a:solidFill>
                <a:latin typeface="Comic Sans MS"/>
                <a:ea typeface="Comic Sans MS"/>
                <a:cs typeface="Comic Sans MS"/>
                <a:sym typeface="Comic Sans MS"/>
              </a:rPr>
              <a:t>  36 variants </a:t>
            </a:r>
            <a:endParaRPr/>
          </a:p>
        </p:txBody>
      </p:sp>
      <p:graphicFrame>
        <p:nvGraphicFramePr>
          <p:cNvPr id="453" name="Google Shape;453;p29"/>
          <p:cNvGraphicFramePr/>
          <p:nvPr/>
        </p:nvGraphicFramePr>
        <p:xfrm>
          <a:off x="785813" y="1781175"/>
          <a:ext cx="7743825" cy="3736975"/>
        </p:xfrm>
        <a:graphic>
          <a:graphicData uri="http://schemas.openxmlformats.org/presentationml/2006/ole">
            <mc:AlternateContent>
              <mc:Choice Requires="v">
                <p:oleObj r:id="rId4" imgH="3736975" imgW="7743825" progId="Word.Picture.8" spid="_x0000_s1">
                  <p:embed/>
                </p:oleObj>
              </mc:Choice>
              <mc:Fallback>
                <p:oleObj r:id="rId5" imgH="3736975" imgW="7743825" progId="Word.Picture.8">
                  <p:embed/>
                  <p:pic>
                    <p:nvPicPr>
                      <p:cNvPr id="453" name="Google Shape;453;p29"/>
                      <p:cNvPicPr preferRelativeResize="0"/>
                      <p:nvPr/>
                    </p:nvPicPr>
                    <p:blipFill rotWithShape="1">
                      <a:blip r:embed="rId6">
                        <a:alphaModFix/>
                      </a:blip>
                      <a:srcRect b="0" l="0" r="0" t="0"/>
                      <a:stretch/>
                    </p:blipFill>
                    <p:spPr>
                      <a:xfrm>
                        <a:off x="785813" y="1781175"/>
                        <a:ext cx="7743825" cy="3736975"/>
                      </a:xfrm>
                      <a:prstGeom prst="rect">
                        <a:avLst/>
                      </a:prstGeom>
                      <a:noFill/>
                      <a:ln>
                        <a:noFill/>
                      </a:ln>
                    </p:spPr>
                  </p:pic>
                </p:oleObj>
              </mc:Fallback>
            </mc:AlternateContent>
          </a:graphicData>
        </a:graphic>
      </p:graphicFrame>
      <p:sp>
        <p:nvSpPr>
          <p:cNvPr id="454" name="Google Shape;454;p29"/>
          <p:cNvSpPr/>
          <p:nvPr/>
        </p:nvSpPr>
        <p:spPr>
          <a:xfrm>
            <a:off x="5730875" y="1704975"/>
            <a:ext cx="3163888" cy="525463"/>
          </a:xfrm>
          <a:prstGeom prst="rect">
            <a:avLst/>
          </a:prstGeom>
          <a:noFill/>
          <a:ln>
            <a:noFill/>
          </a:ln>
        </p:spPr>
        <p:txBody>
          <a:bodyPr anchorCtr="1" anchor="ctr" bIns="46025" lIns="92075" spcFirstLastPara="1" rIns="92075" wrap="square" tIns="46025">
            <a:noAutofit/>
          </a:bodyPr>
          <a:lstStyle/>
          <a:p>
            <a:pPr indent="-342900" lvl="0" marL="342900" marR="0" rtl="0" algn="l">
              <a:lnSpc>
                <a:spcPct val="90000"/>
              </a:lnSpc>
              <a:spcBef>
                <a:spcPts val="0"/>
              </a:spcBef>
              <a:spcAft>
                <a:spcPts val="0"/>
              </a:spcAft>
              <a:buNone/>
            </a:pPr>
            <a:r>
              <a:rPr b="0" i="1" lang="en-CA" sz="1800">
                <a:solidFill>
                  <a:schemeClr val="dk2"/>
                </a:solidFill>
                <a:latin typeface="Comic Sans MS"/>
                <a:ea typeface="Comic Sans MS"/>
                <a:cs typeface="Comic Sans MS"/>
                <a:sym typeface="Comic Sans MS"/>
              </a:rPr>
              <a:t>feature aggregation</a:t>
            </a:r>
            <a:endParaRPr i="1" sz="1800">
              <a:solidFill>
                <a:schemeClr val="dk2"/>
              </a:solidFill>
              <a:latin typeface="Comic Sans MS"/>
              <a:ea typeface="Comic Sans MS"/>
              <a:cs typeface="Comic Sans MS"/>
              <a:sym typeface="Comic Sans MS"/>
            </a:endParaRPr>
          </a:p>
        </p:txBody>
      </p:sp>
      <p:sp>
        <p:nvSpPr>
          <p:cNvPr id="455" name="Google Shape;455;p29"/>
          <p:cNvSpPr/>
          <p:nvPr/>
        </p:nvSpPr>
        <p:spPr>
          <a:xfrm>
            <a:off x="5784850" y="1938338"/>
            <a:ext cx="438150" cy="463550"/>
          </a:xfrm>
          <a:custGeom>
            <a:rect b="b" l="l" r="r" t="t"/>
            <a:pathLst>
              <a:path extrusionOk="0" h="292" w="276">
                <a:moveTo>
                  <a:pt x="20" y="292"/>
                </a:moveTo>
                <a:cubicBezTo>
                  <a:pt x="10" y="238"/>
                  <a:pt x="0" y="185"/>
                  <a:pt x="20" y="146"/>
                </a:cubicBezTo>
                <a:cubicBezTo>
                  <a:pt x="40" y="107"/>
                  <a:pt x="96" y="79"/>
                  <a:pt x="139" y="55"/>
                </a:cubicBezTo>
                <a:cubicBezTo>
                  <a:pt x="182" y="31"/>
                  <a:pt x="229" y="15"/>
                  <a:pt x="276" y="0"/>
                </a:cubicBezTo>
              </a:path>
            </a:pathLst>
          </a:custGeom>
          <a:noFill/>
          <a:ln cap="flat" cmpd="sng" w="12700">
            <a:solidFill>
              <a:schemeClr val="dk2"/>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6" name="Google Shape;456;p29"/>
          <p:cNvSpPr/>
          <p:nvPr/>
        </p:nvSpPr>
        <p:spPr>
          <a:xfrm>
            <a:off x="527050" y="1843088"/>
            <a:ext cx="1466850" cy="527050"/>
          </a:xfrm>
          <a:prstGeom prst="rect">
            <a:avLst/>
          </a:prstGeom>
          <a:noFill/>
          <a:ln>
            <a:noFill/>
          </a:ln>
        </p:spPr>
        <p:txBody>
          <a:bodyPr anchorCtr="1" anchor="ctr" bIns="46025" lIns="92075" spcFirstLastPara="1" rIns="92075" wrap="square" tIns="46025">
            <a:noAutofit/>
          </a:bodyPr>
          <a:lstStyle/>
          <a:p>
            <a:pPr indent="-342900" lvl="0" marL="342900" marR="0" rtl="0" algn="l">
              <a:lnSpc>
                <a:spcPct val="90000"/>
              </a:lnSpc>
              <a:spcBef>
                <a:spcPts val="0"/>
              </a:spcBef>
              <a:spcAft>
                <a:spcPts val="0"/>
              </a:spcAft>
              <a:buNone/>
            </a:pPr>
            <a:r>
              <a:rPr b="0" i="1" lang="en-CA" sz="1800">
                <a:solidFill>
                  <a:schemeClr val="dk2"/>
                </a:solidFill>
                <a:latin typeface="Comic Sans MS"/>
                <a:ea typeface="Comic Sans MS"/>
                <a:cs typeface="Comic Sans MS"/>
                <a:sym typeface="Comic Sans MS"/>
              </a:rPr>
              <a:t>mandatory</a:t>
            </a:r>
            <a:endParaRPr i="1" sz="1800">
              <a:solidFill>
                <a:schemeClr val="dk2"/>
              </a:solidFill>
              <a:latin typeface="Comic Sans MS"/>
              <a:ea typeface="Comic Sans MS"/>
              <a:cs typeface="Comic Sans MS"/>
              <a:sym typeface="Comic Sans MS"/>
            </a:endParaRPr>
          </a:p>
        </p:txBody>
      </p:sp>
      <p:sp>
        <p:nvSpPr>
          <p:cNvPr id="457" name="Google Shape;457;p29"/>
          <p:cNvSpPr/>
          <p:nvPr/>
        </p:nvSpPr>
        <p:spPr>
          <a:xfrm flipH="1" rot="10800000">
            <a:off x="1292225" y="2147888"/>
            <a:ext cx="438150" cy="463550"/>
          </a:xfrm>
          <a:custGeom>
            <a:rect b="b" l="l" r="r" t="t"/>
            <a:pathLst>
              <a:path extrusionOk="0" h="292" w="276">
                <a:moveTo>
                  <a:pt x="20" y="292"/>
                </a:moveTo>
                <a:cubicBezTo>
                  <a:pt x="10" y="238"/>
                  <a:pt x="0" y="185"/>
                  <a:pt x="20" y="146"/>
                </a:cubicBezTo>
                <a:cubicBezTo>
                  <a:pt x="40" y="107"/>
                  <a:pt x="96" y="79"/>
                  <a:pt x="139" y="55"/>
                </a:cubicBezTo>
                <a:cubicBezTo>
                  <a:pt x="182" y="31"/>
                  <a:pt x="229" y="15"/>
                  <a:pt x="276" y="0"/>
                </a:cubicBezTo>
              </a:path>
            </a:pathLst>
          </a:custGeom>
          <a:noFill/>
          <a:ln cap="flat" cmpd="sng" w="12700">
            <a:solidFill>
              <a:schemeClr val="dk2"/>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8" name="Google Shape;458;p29"/>
          <p:cNvSpPr/>
          <p:nvPr/>
        </p:nvSpPr>
        <p:spPr>
          <a:xfrm>
            <a:off x="5180013" y="2517775"/>
            <a:ext cx="1466850" cy="527050"/>
          </a:xfrm>
          <a:prstGeom prst="rect">
            <a:avLst/>
          </a:prstGeom>
          <a:noFill/>
          <a:ln>
            <a:noFill/>
          </a:ln>
        </p:spPr>
        <p:txBody>
          <a:bodyPr anchorCtr="1" anchor="ctr" bIns="46025" lIns="92075" spcFirstLastPara="1" rIns="92075" wrap="square" tIns="46025">
            <a:noAutofit/>
          </a:bodyPr>
          <a:lstStyle/>
          <a:p>
            <a:pPr indent="-342900" lvl="0" marL="342900" marR="0" rtl="0" algn="l">
              <a:lnSpc>
                <a:spcPct val="90000"/>
              </a:lnSpc>
              <a:spcBef>
                <a:spcPts val="0"/>
              </a:spcBef>
              <a:spcAft>
                <a:spcPts val="0"/>
              </a:spcAft>
              <a:buNone/>
            </a:pPr>
            <a:r>
              <a:rPr b="0" i="1" lang="en-CA" sz="1800">
                <a:solidFill>
                  <a:schemeClr val="dk2"/>
                </a:solidFill>
                <a:latin typeface="Comic Sans MS"/>
                <a:ea typeface="Comic Sans MS"/>
                <a:cs typeface="Comic Sans MS"/>
                <a:sym typeface="Comic Sans MS"/>
              </a:rPr>
              <a:t>optional</a:t>
            </a:r>
            <a:endParaRPr i="1" sz="1800">
              <a:solidFill>
                <a:schemeClr val="dk2"/>
              </a:solidFill>
              <a:latin typeface="Comic Sans MS"/>
              <a:ea typeface="Comic Sans MS"/>
              <a:cs typeface="Comic Sans MS"/>
              <a:sym typeface="Comic Sans MS"/>
            </a:endParaRPr>
          </a:p>
        </p:txBody>
      </p:sp>
      <p:sp>
        <p:nvSpPr>
          <p:cNvPr id="459" name="Google Shape;459;p29"/>
          <p:cNvSpPr/>
          <p:nvPr/>
        </p:nvSpPr>
        <p:spPr>
          <a:xfrm>
            <a:off x="5735638" y="2728913"/>
            <a:ext cx="161925" cy="463550"/>
          </a:xfrm>
          <a:custGeom>
            <a:rect b="b" l="l" r="r" t="t"/>
            <a:pathLst>
              <a:path extrusionOk="0" h="292" w="276">
                <a:moveTo>
                  <a:pt x="20" y="292"/>
                </a:moveTo>
                <a:cubicBezTo>
                  <a:pt x="10" y="238"/>
                  <a:pt x="0" y="185"/>
                  <a:pt x="20" y="146"/>
                </a:cubicBezTo>
                <a:cubicBezTo>
                  <a:pt x="40" y="107"/>
                  <a:pt x="96" y="79"/>
                  <a:pt x="139" y="55"/>
                </a:cubicBezTo>
                <a:cubicBezTo>
                  <a:pt x="182" y="31"/>
                  <a:pt x="229" y="15"/>
                  <a:pt x="276" y="0"/>
                </a:cubicBezTo>
              </a:path>
            </a:pathLst>
          </a:custGeom>
          <a:noFill/>
          <a:ln cap="flat" cmpd="sng" w="12700">
            <a:solidFill>
              <a:schemeClr val="dk2"/>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0" name="Google Shape;460;p29"/>
          <p:cNvSpPr/>
          <p:nvPr/>
        </p:nvSpPr>
        <p:spPr>
          <a:xfrm>
            <a:off x="7637463" y="3060700"/>
            <a:ext cx="1393825" cy="525463"/>
          </a:xfrm>
          <a:prstGeom prst="rect">
            <a:avLst/>
          </a:prstGeom>
          <a:noFill/>
          <a:ln>
            <a:noFill/>
          </a:ln>
        </p:spPr>
        <p:txBody>
          <a:bodyPr anchorCtr="1" anchor="ctr" bIns="46025" lIns="92075" spcFirstLastPara="1" rIns="92075" wrap="square" tIns="46025">
            <a:noAutofit/>
          </a:bodyPr>
          <a:lstStyle/>
          <a:p>
            <a:pPr indent="-342900" lvl="0" marL="342900" marR="0" rtl="0" algn="l">
              <a:lnSpc>
                <a:spcPct val="90000"/>
              </a:lnSpc>
              <a:spcBef>
                <a:spcPts val="0"/>
              </a:spcBef>
              <a:spcAft>
                <a:spcPts val="0"/>
              </a:spcAft>
              <a:buNone/>
            </a:pPr>
            <a:r>
              <a:rPr b="0" i="1" lang="en-CA" sz="1800">
                <a:solidFill>
                  <a:schemeClr val="dk2"/>
                </a:solidFill>
                <a:latin typeface="Comic Sans MS"/>
                <a:ea typeface="Comic Sans MS"/>
                <a:cs typeface="Comic Sans MS"/>
                <a:sym typeface="Comic Sans MS"/>
              </a:rPr>
              <a:t>exclusive OR</a:t>
            </a:r>
            <a:endParaRPr i="1" sz="1800">
              <a:solidFill>
                <a:schemeClr val="dk2"/>
              </a:solidFill>
              <a:latin typeface="Comic Sans MS"/>
              <a:ea typeface="Comic Sans MS"/>
              <a:cs typeface="Comic Sans MS"/>
              <a:sym typeface="Comic Sans MS"/>
            </a:endParaRPr>
          </a:p>
        </p:txBody>
      </p:sp>
      <p:sp>
        <p:nvSpPr>
          <p:cNvPr id="461" name="Google Shape;461;p29"/>
          <p:cNvSpPr/>
          <p:nvPr/>
        </p:nvSpPr>
        <p:spPr>
          <a:xfrm>
            <a:off x="7418388" y="3194050"/>
            <a:ext cx="452437" cy="173038"/>
          </a:xfrm>
          <a:custGeom>
            <a:rect b="b" l="l" r="r" t="t"/>
            <a:pathLst>
              <a:path extrusionOk="0" h="292" w="276">
                <a:moveTo>
                  <a:pt x="20" y="292"/>
                </a:moveTo>
                <a:cubicBezTo>
                  <a:pt x="10" y="238"/>
                  <a:pt x="0" y="185"/>
                  <a:pt x="20" y="146"/>
                </a:cubicBezTo>
                <a:cubicBezTo>
                  <a:pt x="40" y="107"/>
                  <a:pt x="96" y="79"/>
                  <a:pt x="139" y="55"/>
                </a:cubicBezTo>
                <a:cubicBezTo>
                  <a:pt x="182" y="31"/>
                  <a:pt x="229" y="15"/>
                  <a:pt x="276" y="0"/>
                </a:cubicBezTo>
              </a:path>
            </a:pathLst>
          </a:custGeom>
          <a:noFill/>
          <a:ln cap="flat" cmpd="sng" w="12700">
            <a:solidFill>
              <a:schemeClr val="dk2"/>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29"/>
          <p:cNvSpPr/>
          <p:nvPr/>
        </p:nvSpPr>
        <p:spPr>
          <a:xfrm>
            <a:off x="2411413" y="3633788"/>
            <a:ext cx="1684337" cy="511175"/>
          </a:xfrm>
          <a:prstGeom prst="rect">
            <a:avLst/>
          </a:prstGeom>
          <a:noFill/>
          <a:ln>
            <a:noFill/>
          </a:ln>
        </p:spPr>
        <p:txBody>
          <a:bodyPr anchorCtr="1" anchor="ctr" bIns="46025" lIns="92075" spcFirstLastPara="1" rIns="92075" wrap="square" tIns="46025">
            <a:noAutofit/>
          </a:bodyPr>
          <a:lstStyle/>
          <a:p>
            <a:pPr indent="-342900" lvl="0" marL="342900" marR="0" rtl="0" algn="l">
              <a:lnSpc>
                <a:spcPct val="90000"/>
              </a:lnSpc>
              <a:spcBef>
                <a:spcPts val="0"/>
              </a:spcBef>
              <a:spcAft>
                <a:spcPts val="0"/>
              </a:spcAft>
              <a:buNone/>
            </a:pPr>
            <a:r>
              <a:rPr b="0" i="1" lang="en-CA" sz="1800">
                <a:solidFill>
                  <a:schemeClr val="dk2"/>
                </a:solidFill>
                <a:latin typeface="Comic Sans MS"/>
                <a:ea typeface="Comic Sans MS"/>
                <a:cs typeface="Comic Sans MS"/>
                <a:sym typeface="Comic Sans MS"/>
              </a:rPr>
              <a:t>non-exclusive OR</a:t>
            </a:r>
            <a:endParaRPr i="1" sz="1800">
              <a:solidFill>
                <a:schemeClr val="dk2"/>
              </a:solidFill>
              <a:latin typeface="Comic Sans MS"/>
              <a:ea typeface="Comic Sans MS"/>
              <a:cs typeface="Comic Sans MS"/>
              <a:sym typeface="Comic Sans MS"/>
            </a:endParaRPr>
          </a:p>
        </p:txBody>
      </p:sp>
      <p:sp>
        <p:nvSpPr>
          <p:cNvPr id="463" name="Google Shape;463;p29"/>
          <p:cNvSpPr/>
          <p:nvPr/>
        </p:nvSpPr>
        <p:spPr>
          <a:xfrm>
            <a:off x="2025650" y="3736975"/>
            <a:ext cx="512763" cy="85725"/>
          </a:xfrm>
          <a:custGeom>
            <a:rect b="b" l="l" r="r" t="t"/>
            <a:pathLst>
              <a:path extrusionOk="0" h="292" w="276">
                <a:moveTo>
                  <a:pt x="20" y="292"/>
                </a:moveTo>
                <a:cubicBezTo>
                  <a:pt x="10" y="238"/>
                  <a:pt x="0" y="185"/>
                  <a:pt x="20" y="146"/>
                </a:cubicBezTo>
                <a:cubicBezTo>
                  <a:pt x="40" y="107"/>
                  <a:pt x="96" y="79"/>
                  <a:pt x="139" y="55"/>
                </a:cubicBezTo>
                <a:cubicBezTo>
                  <a:pt x="182" y="31"/>
                  <a:pt x="229" y="15"/>
                  <a:pt x="276" y="0"/>
                </a:cubicBezTo>
              </a:path>
            </a:pathLst>
          </a:custGeom>
          <a:noFill/>
          <a:ln cap="flat" cmpd="sng" w="12700">
            <a:solidFill>
              <a:schemeClr val="dk2"/>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64" name="Google Shape;464;p29"/>
          <p:cNvPicPr preferRelativeResize="0"/>
          <p:nvPr/>
        </p:nvPicPr>
        <p:blipFill rotWithShape="1">
          <a:blip r:embed="rId7">
            <a:alphaModFix/>
          </a:blip>
          <a:srcRect b="0" l="0" r="0" t="0"/>
          <a:stretch/>
        </p:blipFill>
        <p:spPr>
          <a:xfrm>
            <a:off x="7418388" y="93984"/>
            <a:ext cx="1420812" cy="876209"/>
          </a:xfrm>
          <a:prstGeom prst="rect">
            <a:avLst/>
          </a:prstGeom>
          <a:noFill/>
          <a:ln>
            <a:noFill/>
          </a:ln>
        </p:spPr>
      </p:pic>
      <p:sp>
        <p:nvSpPr>
          <p:cNvPr id="465" name="Google Shape;465;p2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2738438" y="1198563"/>
            <a:ext cx="4021137" cy="7429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3"/>
          <p:cNvSpPr/>
          <p:nvPr/>
        </p:nvSpPr>
        <p:spPr>
          <a:xfrm>
            <a:off x="2463800" y="6088063"/>
            <a:ext cx="4321175" cy="7699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3"/>
          <p:cNvSpPr/>
          <p:nvPr/>
        </p:nvSpPr>
        <p:spPr>
          <a:xfrm>
            <a:off x="5153025" y="4430713"/>
            <a:ext cx="2878138" cy="9445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12" name="Google Shape;112;p3"/>
          <p:cNvGrpSpPr/>
          <p:nvPr/>
        </p:nvGrpSpPr>
        <p:grpSpPr>
          <a:xfrm>
            <a:off x="4297363" y="1778000"/>
            <a:ext cx="150812" cy="3614738"/>
            <a:chOff x="2779" y="1129"/>
            <a:chExt cx="189" cy="2609"/>
          </a:xfrm>
        </p:grpSpPr>
        <p:cxnSp>
          <p:nvCxnSpPr>
            <p:cNvPr id="113" name="Google Shape;113;p3"/>
            <p:cNvCxnSpPr/>
            <p:nvPr/>
          </p:nvCxnSpPr>
          <p:spPr>
            <a:xfrm>
              <a:off x="2874" y="1263"/>
              <a:ext cx="1" cy="2341"/>
            </a:xfrm>
            <a:prstGeom prst="straightConnector1">
              <a:avLst/>
            </a:prstGeom>
            <a:noFill/>
            <a:ln cap="flat" cmpd="sng" w="19050">
              <a:solidFill>
                <a:srgbClr val="000000"/>
              </a:solidFill>
              <a:prstDash val="solid"/>
              <a:round/>
              <a:headEnd len="med" w="med" type="none"/>
              <a:tailEnd len="med" w="med" type="none"/>
            </a:ln>
          </p:spPr>
        </p:cxnSp>
        <p:sp>
          <p:nvSpPr>
            <p:cNvPr id="114" name="Google Shape;114;p3"/>
            <p:cNvSpPr/>
            <p:nvPr/>
          </p:nvSpPr>
          <p:spPr>
            <a:xfrm>
              <a:off x="2795" y="1129"/>
              <a:ext cx="173" cy="168"/>
            </a:xfrm>
            <a:custGeom>
              <a:rect b="b" l="l" r="r" t="t"/>
              <a:pathLst>
                <a:path extrusionOk="0" h="168" w="173">
                  <a:moveTo>
                    <a:pt x="173" y="168"/>
                  </a:moveTo>
                  <a:lnTo>
                    <a:pt x="79" y="0"/>
                  </a:lnTo>
                  <a:lnTo>
                    <a:pt x="0" y="168"/>
                  </a:lnTo>
                  <a:lnTo>
                    <a:pt x="173" y="168"/>
                  </a:lnTo>
                  <a:close/>
                </a:path>
              </a:pathLst>
            </a:custGeom>
            <a:solidFill>
              <a:srgbClr val="000000"/>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3"/>
            <p:cNvSpPr/>
            <p:nvPr/>
          </p:nvSpPr>
          <p:spPr>
            <a:xfrm>
              <a:off x="2779" y="3570"/>
              <a:ext cx="173" cy="168"/>
            </a:xfrm>
            <a:custGeom>
              <a:rect b="b" l="l" r="r" t="t"/>
              <a:pathLst>
                <a:path extrusionOk="0" h="168" w="173">
                  <a:moveTo>
                    <a:pt x="0" y="0"/>
                  </a:moveTo>
                  <a:lnTo>
                    <a:pt x="95" y="168"/>
                  </a:lnTo>
                  <a:lnTo>
                    <a:pt x="173" y="0"/>
                  </a:lnTo>
                  <a:lnTo>
                    <a:pt x="0" y="0"/>
                  </a:lnTo>
                  <a:close/>
                </a:path>
              </a:pathLst>
            </a:custGeom>
            <a:solidFill>
              <a:srgbClr val="000000"/>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16" name="Google Shape;116;p3"/>
          <p:cNvGrpSpPr/>
          <p:nvPr/>
        </p:nvGrpSpPr>
        <p:grpSpPr>
          <a:xfrm>
            <a:off x="935038" y="3298825"/>
            <a:ext cx="6911975" cy="233363"/>
            <a:chOff x="1190" y="2300"/>
            <a:chExt cx="3415" cy="200"/>
          </a:xfrm>
        </p:grpSpPr>
        <p:cxnSp>
          <p:nvCxnSpPr>
            <p:cNvPr id="117" name="Google Shape;117;p3"/>
            <p:cNvCxnSpPr/>
            <p:nvPr/>
          </p:nvCxnSpPr>
          <p:spPr>
            <a:xfrm flipH="1">
              <a:off x="1316" y="2400"/>
              <a:ext cx="3163" cy="1"/>
            </a:xfrm>
            <a:prstGeom prst="straightConnector1">
              <a:avLst/>
            </a:prstGeom>
            <a:noFill/>
            <a:ln cap="flat" cmpd="sng" w="19050">
              <a:solidFill>
                <a:schemeClr val="dk1"/>
              </a:solidFill>
              <a:prstDash val="solid"/>
              <a:round/>
              <a:headEnd len="med" w="med" type="none"/>
              <a:tailEnd len="med" w="med" type="none"/>
            </a:ln>
          </p:spPr>
        </p:cxnSp>
        <p:sp>
          <p:nvSpPr>
            <p:cNvPr id="118" name="Google Shape;118;p3"/>
            <p:cNvSpPr/>
            <p:nvPr/>
          </p:nvSpPr>
          <p:spPr>
            <a:xfrm>
              <a:off x="4447" y="2316"/>
              <a:ext cx="158" cy="184"/>
            </a:xfrm>
            <a:custGeom>
              <a:rect b="b" l="l" r="r" t="t"/>
              <a:pathLst>
                <a:path extrusionOk="0" h="184" w="158">
                  <a:moveTo>
                    <a:pt x="0" y="184"/>
                  </a:moveTo>
                  <a:lnTo>
                    <a:pt x="158" y="84"/>
                  </a:lnTo>
                  <a:lnTo>
                    <a:pt x="0" y="0"/>
                  </a:lnTo>
                  <a:lnTo>
                    <a:pt x="0" y="184"/>
                  </a:lnTo>
                  <a:close/>
                </a:path>
              </a:pathLst>
            </a:custGeom>
            <a:solidFill>
              <a:srgbClr val="000000"/>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3"/>
            <p:cNvSpPr/>
            <p:nvPr/>
          </p:nvSpPr>
          <p:spPr>
            <a:xfrm>
              <a:off x="1190" y="2300"/>
              <a:ext cx="158" cy="184"/>
            </a:xfrm>
            <a:custGeom>
              <a:rect b="b" l="l" r="r" t="t"/>
              <a:pathLst>
                <a:path extrusionOk="0" h="184" w="158">
                  <a:moveTo>
                    <a:pt x="158" y="0"/>
                  </a:moveTo>
                  <a:lnTo>
                    <a:pt x="0" y="100"/>
                  </a:lnTo>
                  <a:lnTo>
                    <a:pt x="158" y="184"/>
                  </a:lnTo>
                  <a:lnTo>
                    <a:pt x="158" y="0"/>
                  </a:lnTo>
                  <a:close/>
                </a:path>
              </a:pathLst>
            </a:custGeom>
            <a:solidFill>
              <a:srgbClr val="000000"/>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0" name="Google Shape;120;p3"/>
          <p:cNvSpPr/>
          <p:nvPr/>
        </p:nvSpPr>
        <p:spPr>
          <a:xfrm>
            <a:off x="3522663" y="3349625"/>
            <a:ext cx="1173162" cy="5270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3"/>
          <p:cNvSpPr/>
          <p:nvPr/>
        </p:nvSpPr>
        <p:spPr>
          <a:xfrm>
            <a:off x="3687763" y="3460750"/>
            <a:ext cx="492125" cy="30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000000"/>
              </a:buClr>
              <a:buSzPts val="2000"/>
              <a:buFont typeface="Arial"/>
              <a:buNone/>
            </a:pPr>
            <a:r>
              <a:rPr b="0" lang="en-CA" sz="2000">
                <a:solidFill>
                  <a:srgbClr val="000000"/>
                </a:solidFill>
                <a:latin typeface="Arial"/>
                <a:ea typeface="Arial"/>
                <a:cs typeface="Arial"/>
                <a:sym typeface="Arial"/>
              </a:rPr>
              <a:t>start</a:t>
            </a:r>
            <a:endParaRPr b="0" sz="2800">
              <a:solidFill>
                <a:schemeClr val="dk1"/>
              </a:solidFill>
              <a:latin typeface="Arial"/>
              <a:ea typeface="Arial"/>
              <a:cs typeface="Arial"/>
              <a:sym typeface="Arial"/>
            </a:endParaRPr>
          </a:p>
        </p:txBody>
      </p:sp>
      <p:sp>
        <p:nvSpPr>
          <p:cNvPr id="122" name="Google Shape;122;p3"/>
          <p:cNvSpPr/>
          <p:nvPr/>
        </p:nvSpPr>
        <p:spPr>
          <a:xfrm>
            <a:off x="3368675" y="2536825"/>
            <a:ext cx="1039813" cy="923925"/>
          </a:xfrm>
          <a:custGeom>
            <a:rect b="b" l="l" r="r" t="t"/>
            <a:pathLst>
              <a:path extrusionOk="0" h="703" w="739">
                <a:moveTo>
                  <a:pt x="0" y="686"/>
                </a:moveTo>
                <a:lnTo>
                  <a:pt x="31" y="703"/>
                </a:lnTo>
                <a:lnTo>
                  <a:pt x="78" y="519"/>
                </a:lnTo>
                <a:lnTo>
                  <a:pt x="110" y="435"/>
                </a:lnTo>
                <a:lnTo>
                  <a:pt x="94" y="435"/>
                </a:lnTo>
                <a:lnTo>
                  <a:pt x="94" y="452"/>
                </a:lnTo>
                <a:lnTo>
                  <a:pt x="141" y="368"/>
                </a:lnTo>
                <a:lnTo>
                  <a:pt x="125" y="351"/>
                </a:lnTo>
                <a:lnTo>
                  <a:pt x="141" y="368"/>
                </a:lnTo>
                <a:lnTo>
                  <a:pt x="204" y="285"/>
                </a:lnTo>
                <a:lnTo>
                  <a:pt x="283" y="218"/>
                </a:lnTo>
                <a:lnTo>
                  <a:pt x="361" y="151"/>
                </a:lnTo>
                <a:lnTo>
                  <a:pt x="440" y="101"/>
                </a:lnTo>
                <a:lnTo>
                  <a:pt x="519" y="67"/>
                </a:lnTo>
                <a:lnTo>
                  <a:pt x="597" y="50"/>
                </a:lnTo>
                <a:lnTo>
                  <a:pt x="582" y="34"/>
                </a:lnTo>
                <a:lnTo>
                  <a:pt x="582" y="50"/>
                </a:lnTo>
                <a:lnTo>
                  <a:pt x="739" y="34"/>
                </a:lnTo>
                <a:lnTo>
                  <a:pt x="739" y="0"/>
                </a:lnTo>
                <a:lnTo>
                  <a:pt x="597" y="17"/>
                </a:lnTo>
                <a:lnTo>
                  <a:pt x="582" y="17"/>
                </a:lnTo>
                <a:lnTo>
                  <a:pt x="503" y="34"/>
                </a:lnTo>
                <a:lnTo>
                  <a:pt x="424" y="67"/>
                </a:lnTo>
                <a:lnTo>
                  <a:pt x="346" y="117"/>
                </a:lnTo>
                <a:lnTo>
                  <a:pt x="267" y="184"/>
                </a:lnTo>
                <a:lnTo>
                  <a:pt x="188" y="251"/>
                </a:lnTo>
                <a:lnTo>
                  <a:pt x="125" y="335"/>
                </a:lnTo>
                <a:lnTo>
                  <a:pt x="125" y="351"/>
                </a:lnTo>
                <a:lnTo>
                  <a:pt x="78" y="418"/>
                </a:lnTo>
                <a:lnTo>
                  <a:pt x="78" y="435"/>
                </a:lnTo>
                <a:lnTo>
                  <a:pt x="78" y="435"/>
                </a:lnTo>
                <a:lnTo>
                  <a:pt x="47" y="519"/>
                </a:lnTo>
                <a:lnTo>
                  <a:pt x="0" y="686"/>
                </a:lnTo>
                <a:close/>
              </a:path>
            </a:pathLst>
          </a:custGeom>
          <a:solidFill>
            <a:schemeClr val="hlink"/>
          </a:solidFill>
          <a:ln cap="flat" cmpd="sng" w="9525">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3"/>
          <p:cNvSpPr/>
          <p:nvPr/>
        </p:nvSpPr>
        <p:spPr>
          <a:xfrm>
            <a:off x="4386263" y="2516188"/>
            <a:ext cx="1306512" cy="876300"/>
          </a:xfrm>
          <a:custGeom>
            <a:rect b="b" l="l" r="r" t="t"/>
            <a:pathLst>
              <a:path extrusionOk="0" h="668" w="929">
                <a:moveTo>
                  <a:pt x="0" y="0"/>
                </a:moveTo>
                <a:lnTo>
                  <a:pt x="0" y="33"/>
                </a:lnTo>
                <a:lnTo>
                  <a:pt x="236" y="66"/>
                </a:lnTo>
                <a:lnTo>
                  <a:pt x="346" y="100"/>
                </a:lnTo>
                <a:lnTo>
                  <a:pt x="457" y="133"/>
                </a:lnTo>
                <a:lnTo>
                  <a:pt x="551" y="200"/>
                </a:lnTo>
                <a:lnTo>
                  <a:pt x="661" y="267"/>
                </a:lnTo>
                <a:lnTo>
                  <a:pt x="756" y="334"/>
                </a:lnTo>
                <a:lnTo>
                  <a:pt x="834" y="401"/>
                </a:lnTo>
                <a:lnTo>
                  <a:pt x="866" y="468"/>
                </a:lnTo>
                <a:lnTo>
                  <a:pt x="881" y="451"/>
                </a:lnTo>
                <a:lnTo>
                  <a:pt x="866" y="451"/>
                </a:lnTo>
                <a:lnTo>
                  <a:pt x="881" y="535"/>
                </a:lnTo>
                <a:lnTo>
                  <a:pt x="897" y="668"/>
                </a:lnTo>
                <a:lnTo>
                  <a:pt x="929" y="668"/>
                </a:lnTo>
                <a:lnTo>
                  <a:pt x="913" y="535"/>
                </a:lnTo>
                <a:lnTo>
                  <a:pt x="897" y="451"/>
                </a:lnTo>
                <a:lnTo>
                  <a:pt x="881" y="434"/>
                </a:lnTo>
                <a:lnTo>
                  <a:pt x="850" y="367"/>
                </a:lnTo>
                <a:lnTo>
                  <a:pt x="771" y="301"/>
                </a:lnTo>
                <a:lnTo>
                  <a:pt x="677" y="234"/>
                </a:lnTo>
                <a:lnTo>
                  <a:pt x="567" y="167"/>
                </a:lnTo>
                <a:lnTo>
                  <a:pt x="472" y="100"/>
                </a:lnTo>
                <a:lnTo>
                  <a:pt x="362" y="66"/>
                </a:lnTo>
                <a:lnTo>
                  <a:pt x="252" y="33"/>
                </a:lnTo>
                <a:lnTo>
                  <a:pt x="0" y="0"/>
                </a:lnTo>
                <a:close/>
              </a:path>
            </a:pathLst>
          </a:custGeom>
          <a:solidFill>
            <a:schemeClr val="hlink"/>
          </a:solidFill>
          <a:ln cap="flat" cmpd="sng" w="127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3"/>
          <p:cNvSpPr/>
          <p:nvPr/>
        </p:nvSpPr>
        <p:spPr>
          <a:xfrm>
            <a:off x="3368675" y="3414713"/>
            <a:ext cx="1084263" cy="592137"/>
          </a:xfrm>
          <a:custGeom>
            <a:rect b="b" l="l" r="r" t="t"/>
            <a:pathLst>
              <a:path extrusionOk="0" h="451" w="771">
                <a:moveTo>
                  <a:pt x="31" y="0"/>
                </a:moveTo>
                <a:lnTo>
                  <a:pt x="0" y="17"/>
                </a:lnTo>
                <a:lnTo>
                  <a:pt x="47" y="117"/>
                </a:lnTo>
                <a:lnTo>
                  <a:pt x="47" y="134"/>
                </a:lnTo>
                <a:lnTo>
                  <a:pt x="78" y="184"/>
                </a:lnTo>
                <a:lnTo>
                  <a:pt x="141" y="234"/>
                </a:lnTo>
                <a:lnTo>
                  <a:pt x="188" y="284"/>
                </a:lnTo>
                <a:lnTo>
                  <a:pt x="267" y="334"/>
                </a:lnTo>
                <a:lnTo>
                  <a:pt x="456" y="418"/>
                </a:lnTo>
                <a:lnTo>
                  <a:pt x="597" y="451"/>
                </a:lnTo>
                <a:lnTo>
                  <a:pt x="771" y="451"/>
                </a:lnTo>
                <a:lnTo>
                  <a:pt x="771" y="418"/>
                </a:lnTo>
                <a:lnTo>
                  <a:pt x="613" y="418"/>
                </a:lnTo>
                <a:lnTo>
                  <a:pt x="472" y="385"/>
                </a:lnTo>
                <a:lnTo>
                  <a:pt x="283" y="301"/>
                </a:lnTo>
                <a:lnTo>
                  <a:pt x="204" y="251"/>
                </a:lnTo>
                <a:lnTo>
                  <a:pt x="157" y="201"/>
                </a:lnTo>
                <a:lnTo>
                  <a:pt x="94" y="151"/>
                </a:lnTo>
                <a:lnTo>
                  <a:pt x="62" y="100"/>
                </a:lnTo>
                <a:lnTo>
                  <a:pt x="62" y="117"/>
                </a:lnTo>
                <a:lnTo>
                  <a:pt x="78" y="117"/>
                </a:lnTo>
                <a:lnTo>
                  <a:pt x="31" y="0"/>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3"/>
          <p:cNvSpPr/>
          <p:nvPr/>
        </p:nvSpPr>
        <p:spPr>
          <a:xfrm>
            <a:off x="3876675" y="2997200"/>
            <a:ext cx="554038" cy="417513"/>
          </a:xfrm>
          <a:custGeom>
            <a:rect b="b" l="l" r="r" t="t"/>
            <a:pathLst>
              <a:path extrusionOk="0" h="318" w="394">
                <a:moveTo>
                  <a:pt x="0" y="301"/>
                </a:moveTo>
                <a:lnTo>
                  <a:pt x="32" y="318"/>
                </a:lnTo>
                <a:lnTo>
                  <a:pt x="63" y="234"/>
                </a:lnTo>
                <a:lnTo>
                  <a:pt x="48" y="234"/>
                </a:lnTo>
                <a:lnTo>
                  <a:pt x="48" y="251"/>
                </a:lnTo>
                <a:lnTo>
                  <a:pt x="95" y="184"/>
                </a:lnTo>
                <a:lnTo>
                  <a:pt x="95" y="184"/>
                </a:lnTo>
                <a:lnTo>
                  <a:pt x="126" y="151"/>
                </a:lnTo>
                <a:lnTo>
                  <a:pt x="158" y="117"/>
                </a:lnTo>
                <a:lnTo>
                  <a:pt x="252" y="67"/>
                </a:lnTo>
                <a:lnTo>
                  <a:pt x="331" y="34"/>
                </a:lnTo>
                <a:lnTo>
                  <a:pt x="315" y="17"/>
                </a:lnTo>
                <a:lnTo>
                  <a:pt x="315" y="34"/>
                </a:lnTo>
                <a:lnTo>
                  <a:pt x="394" y="34"/>
                </a:lnTo>
                <a:lnTo>
                  <a:pt x="394" y="0"/>
                </a:lnTo>
                <a:lnTo>
                  <a:pt x="331" y="0"/>
                </a:lnTo>
                <a:lnTo>
                  <a:pt x="315" y="0"/>
                </a:lnTo>
                <a:lnTo>
                  <a:pt x="236" y="34"/>
                </a:lnTo>
                <a:lnTo>
                  <a:pt x="142" y="84"/>
                </a:lnTo>
                <a:lnTo>
                  <a:pt x="111" y="117"/>
                </a:lnTo>
                <a:lnTo>
                  <a:pt x="79" y="168"/>
                </a:lnTo>
                <a:lnTo>
                  <a:pt x="79" y="168"/>
                </a:lnTo>
                <a:lnTo>
                  <a:pt x="79" y="151"/>
                </a:lnTo>
                <a:lnTo>
                  <a:pt x="32" y="218"/>
                </a:lnTo>
                <a:lnTo>
                  <a:pt x="32" y="234"/>
                </a:lnTo>
                <a:lnTo>
                  <a:pt x="32" y="234"/>
                </a:lnTo>
                <a:lnTo>
                  <a:pt x="0" y="301"/>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3"/>
          <p:cNvSpPr/>
          <p:nvPr/>
        </p:nvSpPr>
        <p:spPr>
          <a:xfrm>
            <a:off x="4430713" y="2976563"/>
            <a:ext cx="708025" cy="460375"/>
          </a:xfrm>
          <a:custGeom>
            <a:rect b="b" l="l" r="r" t="t"/>
            <a:pathLst>
              <a:path extrusionOk="0" h="351" w="503">
                <a:moveTo>
                  <a:pt x="0" y="0"/>
                </a:moveTo>
                <a:lnTo>
                  <a:pt x="0" y="33"/>
                </a:lnTo>
                <a:lnTo>
                  <a:pt x="126" y="50"/>
                </a:lnTo>
                <a:lnTo>
                  <a:pt x="252" y="83"/>
                </a:lnTo>
                <a:lnTo>
                  <a:pt x="362" y="150"/>
                </a:lnTo>
                <a:lnTo>
                  <a:pt x="409" y="184"/>
                </a:lnTo>
                <a:lnTo>
                  <a:pt x="440" y="217"/>
                </a:lnTo>
                <a:lnTo>
                  <a:pt x="456" y="250"/>
                </a:lnTo>
                <a:lnTo>
                  <a:pt x="472" y="234"/>
                </a:lnTo>
                <a:lnTo>
                  <a:pt x="456" y="234"/>
                </a:lnTo>
                <a:lnTo>
                  <a:pt x="472" y="284"/>
                </a:lnTo>
                <a:lnTo>
                  <a:pt x="472" y="351"/>
                </a:lnTo>
                <a:lnTo>
                  <a:pt x="503" y="351"/>
                </a:lnTo>
                <a:lnTo>
                  <a:pt x="503" y="284"/>
                </a:lnTo>
                <a:lnTo>
                  <a:pt x="488" y="234"/>
                </a:lnTo>
                <a:lnTo>
                  <a:pt x="472" y="217"/>
                </a:lnTo>
                <a:lnTo>
                  <a:pt x="456" y="184"/>
                </a:lnTo>
                <a:lnTo>
                  <a:pt x="425" y="150"/>
                </a:lnTo>
                <a:lnTo>
                  <a:pt x="377" y="117"/>
                </a:lnTo>
                <a:lnTo>
                  <a:pt x="267" y="50"/>
                </a:lnTo>
                <a:lnTo>
                  <a:pt x="141" y="16"/>
                </a:lnTo>
                <a:lnTo>
                  <a:pt x="0" y="0"/>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3"/>
          <p:cNvSpPr/>
          <p:nvPr/>
        </p:nvSpPr>
        <p:spPr>
          <a:xfrm>
            <a:off x="4452938" y="3392488"/>
            <a:ext cx="708025" cy="593725"/>
          </a:xfrm>
          <a:custGeom>
            <a:rect b="b" l="l" r="r" t="t"/>
            <a:pathLst>
              <a:path extrusionOk="0" h="452" w="503">
                <a:moveTo>
                  <a:pt x="0" y="418"/>
                </a:moveTo>
                <a:lnTo>
                  <a:pt x="0" y="452"/>
                </a:lnTo>
                <a:lnTo>
                  <a:pt x="141" y="435"/>
                </a:lnTo>
                <a:lnTo>
                  <a:pt x="204" y="418"/>
                </a:lnTo>
                <a:lnTo>
                  <a:pt x="267" y="385"/>
                </a:lnTo>
                <a:lnTo>
                  <a:pt x="314" y="351"/>
                </a:lnTo>
                <a:lnTo>
                  <a:pt x="377" y="301"/>
                </a:lnTo>
                <a:lnTo>
                  <a:pt x="424" y="251"/>
                </a:lnTo>
                <a:lnTo>
                  <a:pt x="424" y="234"/>
                </a:lnTo>
                <a:lnTo>
                  <a:pt x="456" y="201"/>
                </a:lnTo>
                <a:lnTo>
                  <a:pt x="440" y="184"/>
                </a:lnTo>
                <a:lnTo>
                  <a:pt x="456" y="201"/>
                </a:lnTo>
                <a:lnTo>
                  <a:pt x="472" y="168"/>
                </a:lnTo>
                <a:lnTo>
                  <a:pt x="487" y="151"/>
                </a:lnTo>
                <a:lnTo>
                  <a:pt x="503" y="101"/>
                </a:lnTo>
                <a:lnTo>
                  <a:pt x="503" y="0"/>
                </a:lnTo>
                <a:lnTo>
                  <a:pt x="472" y="0"/>
                </a:lnTo>
                <a:lnTo>
                  <a:pt x="472" y="101"/>
                </a:lnTo>
                <a:lnTo>
                  <a:pt x="456" y="151"/>
                </a:lnTo>
                <a:lnTo>
                  <a:pt x="472" y="151"/>
                </a:lnTo>
                <a:lnTo>
                  <a:pt x="456" y="134"/>
                </a:lnTo>
                <a:lnTo>
                  <a:pt x="440" y="168"/>
                </a:lnTo>
                <a:lnTo>
                  <a:pt x="424" y="184"/>
                </a:lnTo>
                <a:lnTo>
                  <a:pt x="440" y="184"/>
                </a:lnTo>
                <a:lnTo>
                  <a:pt x="393" y="234"/>
                </a:lnTo>
                <a:lnTo>
                  <a:pt x="409" y="234"/>
                </a:lnTo>
                <a:lnTo>
                  <a:pt x="409" y="218"/>
                </a:lnTo>
                <a:lnTo>
                  <a:pt x="361" y="268"/>
                </a:lnTo>
                <a:lnTo>
                  <a:pt x="298" y="318"/>
                </a:lnTo>
                <a:lnTo>
                  <a:pt x="251" y="351"/>
                </a:lnTo>
                <a:lnTo>
                  <a:pt x="188" y="385"/>
                </a:lnTo>
                <a:lnTo>
                  <a:pt x="125" y="402"/>
                </a:lnTo>
                <a:lnTo>
                  <a:pt x="0" y="418"/>
                </a:lnTo>
                <a:close/>
              </a:path>
            </a:pathLst>
          </a:custGeom>
          <a:solidFill>
            <a:srgbClr val="96969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3"/>
          <p:cNvSpPr/>
          <p:nvPr/>
        </p:nvSpPr>
        <p:spPr>
          <a:xfrm>
            <a:off x="4452938" y="3392488"/>
            <a:ext cx="1239837" cy="1054100"/>
          </a:xfrm>
          <a:custGeom>
            <a:rect b="b" l="l" r="r" t="t"/>
            <a:pathLst>
              <a:path extrusionOk="0" h="803" w="881">
                <a:moveTo>
                  <a:pt x="0" y="769"/>
                </a:moveTo>
                <a:lnTo>
                  <a:pt x="0" y="803"/>
                </a:lnTo>
                <a:lnTo>
                  <a:pt x="236" y="769"/>
                </a:lnTo>
                <a:lnTo>
                  <a:pt x="456" y="686"/>
                </a:lnTo>
                <a:lnTo>
                  <a:pt x="550" y="619"/>
                </a:lnTo>
                <a:lnTo>
                  <a:pt x="645" y="535"/>
                </a:lnTo>
                <a:lnTo>
                  <a:pt x="739" y="452"/>
                </a:lnTo>
                <a:lnTo>
                  <a:pt x="802" y="368"/>
                </a:lnTo>
                <a:lnTo>
                  <a:pt x="833" y="285"/>
                </a:lnTo>
                <a:lnTo>
                  <a:pt x="849" y="268"/>
                </a:lnTo>
                <a:lnTo>
                  <a:pt x="865" y="184"/>
                </a:lnTo>
                <a:lnTo>
                  <a:pt x="881" y="0"/>
                </a:lnTo>
                <a:lnTo>
                  <a:pt x="849" y="0"/>
                </a:lnTo>
                <a:lnTo>
                  <a:pt x="833" y="184"/>
                </a:lnTo>
                <a:lnTo>
                  <a:pt x="818" y="268"/>
                </a:lnTo>
                <a:lnTo>
                  <a:pt x="833" y="268"/>
                </a:lnTo>
                <a:lnTo>
                  <a:pt x="818" y="251"/>
                </a:lnTo>
                <a:lnTo>
                  <a:pt x="786" y="351"/>
                </a:lnTo>
                <a:lnTo>
                  <a:pt x="723" y="418"/>
                </a:lnTo>
                <a:lnTo>
                  <a:pt x="629" y="502"/>
                </a:lnTo>
                <a:lnTo>
                  <a:pt x="534" y="586"/>
                </a:lnTo>
                <a:lnTo>
                  <a:pt x="440" y="652"/>
                </a:lnTo>
                <a:lnTo>
                  <a:pt x="220" y="736"/>
                </a:lnTo>
                <a:lnTo>
                  <a:pt x="0" y="769"/>
                </a:lnTo>
                <a:close/>
              </a:path>
            </a:pathLst>
          </a:custGeom>
          <a:solidFill>
            <a:schemeClr val="hlink"/>
          </a:solidFill>
          <a:ln cap="flat" cmpd="sng" w="127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3"/>
          <p:cNvSpPr/>
          <p:nvPr/>
        </p:nvSpPr>
        <p:spPr>
          <a:xfrm>
            <a:off x="2859088" y="3460750"/>
            <a:ext cx="1549400" cy="1008063"/>
          </a:xfrm>
          <a:custGeom>
            <a:rect b="b" l="l" r="r" t="t"/>
            <a:pathLst>
              <a:path extrusionOk="0" h="769" w="1101">
                <a:moveTo>
                  <a:pt x="31" y="0"/>
                </a:moveTo>
                <a:lnTo>
                  <a:pt x="0" y="16"/>
                </a:lnTo>
                <a:lnTo>
                  <a:pt x="63" y="183"/>
                </a:lnTo>
                <a:lnTo>
                  <a:pt x="94" y="284"/>
                </a:lnTo>
                <a:lnTo>
                  <a:pt x="110" y="300"/>
                </a:lnTo>
                <a:lnTo>
                  <a:pt x="173" y="384"/>
                </a:lnTo>
                <a:lnTo>
                  <a:pt x="267" y="468"/>
                </a:lnTo>
                <a:lnTo>
                  <a:pt x="377" y="568"/>
                </a:lnTo>
                <a:lnTo>
                  <a:pt x="503" y="635"/>
                </a:lnTo>
                <a:lnTo>
                  <a:pt x="629" y="685"/>
                </a:lnTo>
                <a:lnTo>
                  <a:pt x="629" y="668"/>
                </a:lnTo>
                <a:lnTo>
                  <a:pt x="629" y="685"/>
                </a:lnTo>
                <a:lnTo>
                  <a:pt x="739" y="718"/>
                </a:lnTo>
                <a:lnTo>
                  <a:pt x="865" y="752"/>
                </a:lnTo>
                <a:lnTo>
                  <a:pt x="1101" y="769"/>
                </a:lnTo>
                <a:lnTo>
                  <a:pt x="1101" y="735"/>
                </a:lnTo>
                <a:lnTo>
                  <a:pt x="881" y="718"/>
                </a:lnTo>
                <a:lnTo>
                  <a:pt x="755" y="685"/>
                </a:lnTo>
                <a:lnTo>
                  <a:pt x="645" y="652"/>
                </a:lnTo>
                <a:lnTo>
                  <a:pt x="629" y="652"/>
                </a:lnTo>
                <a:lnTo>
                  <a:pt x="519" y="601"/>
                </a:lnTo>
                <a:lnTo>
                  <a:pt x="393" y="535"/>
                </a:lnTo>
                <a:lnTo>
                  <a:pt x="283" y="434"/>
                </a:lnTo>
                <a:lnTo>
                  <a:pt x="188" y="351"/>
                </a:lnTo>
                <a:lnTo>
                  <a:pt x="126" y="267"/>
                </a:lnTo>
                <a:lnTo>
                  <a:pt x="110" y="284"/>
                </a:lnTo>
                <a:lnTo>
                  <a:pt x="126" y="284"/>
                </a:lnTo>
                <a:lnTo>
                  <a:pt x="94" y="183"/>
                </a:lnTo>
                <a:lnTo>
                  <a:pt x="31" y="0"/>
                </a:lnTo>
                <a:close/>
              </a:path>
            </a:pathLst>
          </a:custGeom>
          <a:solidFill>
            <a:schemeClr val="hlink"/>
          </a:solidFill>
          <a:ln cap="flat" cmpd="sng" w="12700">
            <a:solidFill>
              <a:schemeClr val="hlink"/>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 name="Google Shape;130;p3"/>
          <p:cNvSpPr/>
          <p:nvPr/>
        </p:nvSpPr>
        <p:spPr>
          <a:xfrm>
            <a:off x="1848938" y="1863262"/>
            <a:ext cx="1566134" cy="33855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Chap. 2 &amp; 3:</a:t>
            </a:r>
            <a:endParaRPr b="0" sz="1800">
              <a:solidFill>
                <a:srgbClr val="777777"/>
              </a:solidFill>
              <a:latin typeface="Comic Sans MS"/>
              <a:ea typeface="Comic Sans MS"/>
              <a:cs typeface="Comic Sans MS"/>
              <a:sym typeface="Comic Sans MS"/>
            </a:endParaRPr>
          </a:p>
        </p:txBody>
      </p:sp>
      <p:grpSp>
        <p:nvGrpSpPr>
          <p:cNvPr id="131" name="Google Shape;131;p3"/>
          <p:cNvGrpSpPr/>
          <p:nvPr/>
        </p:nvGrpSpPr>
        <p:grpSpPr>
          <a:xfrm>
            <a:off x="5680075" y="1863262"/>
            <a:ext cx="1430337" cy="1228366"/>
            <a:chOff x="3578" y="1399"/>
            <a:chExt cx="901" cy="506"/>
          </a:xfrm>
        </p:grpSpPr>
        <p:sp>
          <p:nvSpPr>
            <p:cNvPr id="132" name="Google Shape;132;p3"/>
            <p:cNvSpPr/>
            <p:nvPr/>
          </p:nvSpPr>
          <p:spPr>
            <a:xfrm>
              <a:off x="3578" y="1399"/>
              <a:ext cx="655" cy="13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Chap. 4:</a:t>
              </a:r>
              <a:endParaRPr b="0" sz="2200">
                <a:solidFill>
                  <a:srgbClr val="777777"/>
                </a:solidFill>
                <a:latin typeface="Comic Sans MS"/>
                <a:ea typeface="Comic Sans MS"/>
                <a:cs typeface="Comic Sans MS"/>
                <a:sym typeface="Comic Sans MS"/>
              </a:endParaRPr>
            </a:p>
          </p:txBody>
        </p:sp>
        <p:sp>
          <p:nvSpPr>
            <p:cNvPr id="133" name="Google Shape;133;p3"/>
            <p:cNvSpPr/>
            <p:nvPr/>
          </p:nvSpPr>
          <p:spPr>
            <a:xfrm>
              <a:off x="3592" y="1598"/>
              <a:ext cx="887" cy="30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Evaluation</a:t>
              </a:r>
              <a:endParaRPr/>
            </a:p>
            <a:p>
              <a:pPr indent="0" lvl="0" marL="0" marR="0" rtl="0" algn="l">
                <a:spcBef>
                  <a:spcPts val="0"/>
                </a:spcBef>
                <a:spcAft>
                  <a:spcPts val="0"/>
                </a:spcAft>
                <a:buClr>
                  <a:schemeClr val="dk1"/>
                </a:buClr>
                <a:buSzPts val="2200"/>
                <a:buFont typeface="Arial"/>
                <a:buNone/>
              </a:pPr>
              <a:r>
                <a:t/>
              </a:r>
              <a:endParaRPr b="0" sz="2200">
                <a:solidFill>
                  <a:srgbClr val="777777"/>
                </a:solidFill>
                <a:latin typeface="Comic Sans MS"/>
                <a:ea typeface="Comic Sans MS"/>
                <a:cs typeface="Comic Sans MS"/>
                <a:sym typeface="Comic Sans MS"/>
              </a:endParaRPr>
            </a:p>
            <a:p>
              <a:pPr indent="0" lvl="0" marL="0" marR="0" rtl="0" algn="l">
                <a:lnSpc>
                  <a:spcPct val="20000"/>
                </a:lnSpc>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techniques</a:t>
              </a:r>
              <a:endParaRPr sz="2200">
                <a:solidFill>
                  <a:srgbClr val="777777"/>
                </a:solidFill>
                <a:latin typeface="Arial"/>
                <a:ea typeface="Arial"/>
                <a:cs typeface="Arial"/>
                <a:sym typeface="Arial"/>
              </a:endParaRPr>
            </a:p>
          </p:txBody>
        </p:sp>
      </p:grpSp>
      <p:sp>
        <p:nvSpPr>
          <p:cNvPr id="134" name="Google Shape;134;p3"/>
          <p:cNvSpPr/>
          <p:nvPr/>
        </p:nvSpPr>
        <p:spPr>
          <a:xfrm>
            <a:off x="3298825" y="1336675"/>
            <a:ext cx="2159000" cy="377825"/>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Clr>
                <a:srgbClr val="0000FF"/>
              </a:buClr>
              <a:buSzPts val="3100"/>
              <a:buFont typeface="Times New Roman"/>
              <a:buNone/>
            </a:pPr>
            <a:r>
              <a:rPr b="0" i="1" lang="en-CA" sz="3100">
                <a:solidFill>
                  <a:srgbClr val="0000FF"/>
                </a:solidFill>
                <a:latin typeface="Times New Roman"/>
                <a:ea typeface="Times New Roman"/>
                <a:cs typeface="Times New Roman"/>
                <a:sym typeface="Times New Roman"/>
              </a:rPr>
              <a:t> </a:t>
            </a:r>
            <a:r>
              <a:rPr b="0" i="1" lang="en-CA" sz="2000">
                <a:solidFill>
                  <a:srgbClr val="009999"/>
                </a:solidFill>
                <a:latin typeface="Arial"/>
                <a:ea typeface="Arial"/>
                <a:cs typeface="Arial"/>
                <a:sym typeface="Arial"/>
              </a:rPr>
              <a:t>alternative options</a:t>
            </a:r>
            <a:endParaRPr b="0" sz="1800">
              <a:solidFill>
                <a:schemeClr val="dk1"/>
              </a:solidFill>
              <a:latin typeface="Arial"/>
              <a:ea typeface="Arial"/>
              <a:cs typeface="Arial"/>
              <a:sym typeface="Arial"/>
            </a:endParaRPr>
          </a:p>
        </p:txBody>
      </p:sp>
      <p:sp>
        <p:nvSpPr>
          <p:cNvPr id="135" name="Google Shape;135;p3"/>
          <p:cNvSpPr/>
          <p:nvPr/>
        </p:nvSpPr>
        <p:spPr>
          <a:xfrm>
            <a:off x="5624513" y="3460750"/>
            <a:ext cx="2392362" cy="9636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36" name="Google Shape;136;p3"/>
          <p:cNvGrpSpPr/>
          <p:nvPr/>
        </p:nvGrpSpPr>
        <p:grpSpPr>
          <a:xfrm>
            <a:off x="6307138" y="3440113"/>
            <a:ext cx="1481137" cy="601662"/>
            <a:chOff x="4273" y="2284"/>
            <a:chExt cx="933" cy="379"/>
          </a:xfrm>
        </p:grpSpPr>
        <p:sp>
          <p:nvSpPr>
            <p:cNvPr id="137" name="Google Shape;137;p3"/>
            <p:cNvSpPr/>
            <p:nvPr/>
          </p:nvSpPr>
          <p:spPr>
            <a:xfrm>
              <a:off x="4485" y="2284"/>
              <a:ext cx="498" cy="19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chemeClr val="accent2"/>
                </a:buClr>
                <a:buSzPts val="2000"/>
                <a:buFont typeface="Arial"/>
                <a:buNone/>
              </a:pPr>
              <a:r>
                <a:rPr b="0" i="1" lang="en-CA" sz="2000">
                  <a:solidFill>
                    <a:schemeClr val="accent2"/>
                  </a:solidFill>
                  <a:latin typeface="Arial"/>
                  <a:ea typeface="Arial"/>
                  <a:cs typeface="Arial"/>
                  <a:sym typeface="Arial"/>
                </a:rPr>
                <a:t>agreed</a:t>
              </a:r>
              <a:endParaRPr b="0" sz="2000">
                <a:solidFill>
                  <a:schemeClr val="accent2"/>
                </a:solidFill>
                <a:latin typeface="Arial"/>
                <a:ea typeface="Arial"/>
                <a:cs typeface="Arial"/>
                <a:sym typeface="Arial"/>
              </a:endParaRPr>
            </a:p>
          </p:txBody>
        </p:sp>
        <p:sp>
          <p:nvSpPr>
            <p:cNvPr id="138" name="Google Shape;138;p3"/>
            <p:cNvSpPr/>
            <p:nvPr/>
          </p:nvSpPr>
          <p:spPr>
            <a:xfrm>
              <a:off x="4273" y="2471"/>
              <a:ext cx="933" cy="19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chemeClr val="accent2"/>
                </a:buClr>
                <a:buSzPts val="2000"/>
                <a:buFont typeface="Arial"/>
                <a:buNone/>
              </a:pPr>
              <a:r>
                <a:rPr b="0" i="1" lang="en-CA" sz="2000">
                  <a:solidFill>
                    <a:schemeClr val="accent2"/>
                  </a:solidFill>
                  <a:latin typeface="Arial"/>
                  <a:ea typeface="Arial"/>
                  <a:cs typeface="Arial"/>
                  <a:sym typeface="Arial"/>
                </a:rPr>
                <a:t>requirements</a:t>
              </a:r>
              <a:endParaRPr b="0" sz="2000">
                <a:solidFill>
                  <a:schemeClr val="accent2"/>
                </a:solidFill>
                <a:latin typeface="Arial"/>
                <a:ea typeface="Arial"/>
                <a:cs typeface="Arial"/>
                <a:sym typeface="Arial"/>
              </a:endParaRPr>
            </a:p>
          </p:txBody>
        </p:sp>
      </p:grpSp>
      <p:sp>
        <p:nvSpPr>
          <p:cNvPr id="139" name="Google Shape;139;p3"/>
          <p:cNvSpPr/>
          <p:nvPr/>
        </p:nvSpPr>
        <p:spPr>
          <a:xfrm>
            <a:off x="3003550" y="5391150"/>
            <a:ext cx="2947988" cy="304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chemeClr val="accent2"/>
              </a:buClr>
              <a:buSzPts val="2000"/>
              <a:buFont typeface="Arial"/>
              <a:buNone/>
            </a:pPr>
            <a:r>
              <a:rPr b="0" i="1" lang="en-CA" sz="2000">
                <a:solidFill>
                  <a:schemeClr val="accent2"/>
                </a:solidFill>
                <a:latin typeface="Arial"/>
                <a:ea typeface="Arial"/>
                <a:cs typeface="Arial"/>
                <a:sym typeface="Arial"/>
              </a:rPr>
              <a:t>documented requirements</a:t>
            </a:r>
            <a:endParaRPr b="0" sz="2000">
              <a:solidFill>
                <a:schemeClr val="dk1"/>
              </a:solidFill>
              <a:latin typeface="Arial"/>
              <a:ea typeface="Arial"/>
              <a:cs typeface="Arial"/>
              <a:sym typeface="Arial"/>
            </a:endParaRPr>
          </a:p>
        </p:txBody>
      </p:sp>
      <p:grpSp>
        <p:nvGrpSpPr>
          <p:cNvPr id="140" name="Google Shape;140;p3"/>
          <p:cNvGrpSpPr/>
          <p:nvPr/>
        </p:nvGrpSpPr>
        <p:grpSpPr>
          <a:xfrm>
            <a:off x="962025" y="3422650"/>
            <a:ext cx="2020888" cy="598488"/>
            <a:chOff x="933" y="2291"/>
            <a:chExt cx="1273" cy="377"/>
          </a:xfrm>
        </p:grpSpPr>
        <p:sp>
          <p:nvSpPr>
            <p:cNvPr id="141" name="Google Shape;141;p3"/>
            <p:cNvSpPr/>
            <p:nvPr/>
          </p:nvSpPr>
          <p:spPr>
            <a:xfrm>
              <a:off x="933" y="2291"/>
              <a:ext cx="1273" cy="19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chemeClr val="accent2"/>
                </a:buClr>
                <a:buSzPts val="2000"/>
                <a:buFont typeface="Arial"/>
                <a:buNone/>
              </a:pPr>
              <a:r>
                <a:rPr b="0" i="1" lang="en-CA" sz="2000">
                  <a:solidFill>
                    <a:schemeClr val="accent2"/>
                  </a:solidFill>
                  <a:latin typeface="Arial"/>
                  <a:ea typeface="Arial"/>
                  <a:cs typeface="Arial"/>
                  <a:sym typeface="Arial"/>
                </a:rPr>
                <a:t>consolidated</a:t>
              </a:r>
              <a:endParaRPr b="0" sz="2000">
                <a:solidFill>
                  <a:schemeClr val="accent2"/>
                </a:solidFill>
                <a:latin typeface="Arial"/>
                <a:ea typeface="Arial"/>
                <a:cs typeface="Arial"/>
                <a:sym typeface="Arial"/>
              </a:endParaRPr>
            </a:p>
          </p:txBody>
        </p:sp>
        <p:sp>
          <p:nvSpPr>
            <p:cNvPr id="142" name="Google Shape;142;p3"/>
            <p:cNvSpPr/>
            <p:nvPr/>
          </p:nvSpPr>
          <p:spPr>
            <a:xfrm>
              <a:off x="1121" y="2476"/>
              <a:ext cx="933" cy="19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chemeClr val="accent2"/>
                </a:buClr>
                <a:buSzPts val="2000"/>
                <a:buFont typeface="Arial"/>
                <a:buNone/>
              </a:pPr>
              <a:r>
                <a:rPr b="0" i="1" lang="en-CA" sz="2000">
                  <a:solidFill>
                    <a:schemeClr val="accent2"/>
                  </a:solidFill>
                  <a:latin typeface="Arial"/>
                  <a:ea typeface="Arial"/>
                  <a:cs typeface="Arial"/>
                  <a:sym typeface="Arial"/>
                </a:rPr>
                <a:t>requirements</a:t>
              </a:r>
              <a:endParaRPr b="0" sz="2000">
                <a:solidFill>
                  <a:schemeClr val="accent2"/>
                </a:solidFill>
                <a:latin typeface="Arial"/>
                <a:ea typeface="Arial"/>
                <a:cs typeface="Arial"/>
                <a:sym typeface="Arial"/>
              </a:endParaRPr>
            </a:p>
          </p:txBody>
        </p:sp>
      </p:grpSp>
      <p:grpSp>
        <p:nvGrpSpPr>
          <p:cNvPr id="143" name="Google Shape;143;p3"/>
          <p:cNvGrpSpPr/>
          <p:nvPr/>
        </p:nvGrpSpPr>
        <p:grpSpPr>
          <a:xfrm>
            <a:off x="5724525" y="4186238"/>
            <a:ext cx="1579563" cy="1220058"/>
            <a:chOff x="3762" y="2718"/>
            <a:chExt cx="995" cy="417"/>
          </a:xfrm>
        </p:grpSpPr>
        <p:sp>
          <p:nvSpPr>
            <p:cNvPr id="144" name="Google Shape;144;p3"/>
            <p:cNvSpPr/>
            <p:nvPr/>
          </p:nvSpPr>
          <p:spPr>
            <a:xfrm>
              <a:off x="3793" y="2718"/>
              <a:ext cx="709" cy="11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Chap. 5: </a:t>
              </a:r>
              <a:endParaRPr b="0" sz="2200">
                <a:solidFill>
                  <a:srgbClr val="777777"/>
                </a:solidFill>
                <a:latin typeface="Comic Sans MS"/>
                <a:ea typeface="Comic Sans MS"/>
                <a:cs typeface="Comic Sans MS"/>
                <a:sym typeface="Comic Sans MS"/>
              </a:endParaRPr>
            </a:p>
          </p:txBody>
        </p:sp>
        <p:sp>
          <p:nvSpPr>
            <p:cNvPr id="145" name="Google Shape;145;p3"/>
            <p:cNvSpPr/>
            <p:nvPr/>
          </p:nvSpPr>
          <p:spPr>
            <a:xfrm>
              <a:off x="3762" y="2927"/>
              <a:ext cx="995" cy="208"/>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Spec/doc</a:t>
              </a:r>
              <a:endParaRPr/>
            </a:p>
            <a:p>
              <a:pPr indent="0" lvl="0" marL="0" marR="0" rtl="0" algn="l">
                <a:lnSpc>
                  <a:spcPct val="80000"/>
                </a:lnSpc>
                <a:spcBef>
                  <a:spcPts val="0"/>
                </a:spcBef>
                <a:spcAft>
                  <a:spcPts val="0"/>
                </a:spcAft>
                <a:buClr>
                  <a:schemeClr val="dk1"/>
                </a:buClr>
                <a:buSzPts val="2200"/>
                <a:buFont typeface="Arial"/>
                <a:buNone/>
              </a:pPr>
              <a:r>
                <a:t/>
              </a:r>
              <a:endParaRPr b="0" sz="2200">
                <a:solidFill>
                  <a:srgbClr val="777777"/>
                </a:solidFill>
                <a:latin typeface="Comic Sans MS"/>
                <a:ea typeface="Comic Sans MS"/>
                <a:cs typeface="Comic Sans MS"/>
                <a:sym typeface="Comic Sans MS"/>
              </a:endParaRPr>
            </a:p>
            <a:p>
              <a:pPr indent="0" lvl="0" marL="0" marR="0" rtl="0" algn="l">
                <a:lnSpc>
                  <a:spcPct val="20000"/>
                </a:lnSpc>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techniques</a:t>
              </a:r>
              <a:endParaRPr b="0" sz="2200">
                <a:solidFill>
                  <a:srgbClr val="777777"/>
                </a:solidFill>
                <a:latin typeface="Comic Sans MS"/>
                <a:ea typeface="Comic Sans MS"/>
                <a:cs typeface="Comic Sans MS"/>
                <a:sym typeface="Comic Sans MS"/>
              </a:endParaRPr>
            </a:p>
          </p:txBody>
        </p:sp>
      </p:grpSp>
      <p:sp>
        <p:nvSpPr>
          <p:cNvPr id="146" name="Google Shape;146;p3"/>
          <p:cNvSpPr/>
          <p:nvPr/>
        </p:nvSpPr>
        <p:spPr>
          <a:xfrm>
            <a:off x="931863" y="4316413"/>
            <a:ext cx="2878137" cy="9413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47" name="Google Shape;147;p3"/>
          <p:cNvGrpSpPr/>
          <p:nvPr/>
        </p:nvGrpSpPr>
        <p:grpSpPr>
          <a:xfrm>
            <a:off x="2133600" y="4235450"/>
            <a:ext cx="1443037" cy="1092778"/>
            <a:chOff x="1554" y="2695"/>
            <a:chExt cx="909" cy="511"/>
          </a:xfrm>
        </p:grpSpPr>
        <p:sp>
          <p:nvSpPr>
            <p:cNvPr id="148" name="Google Shape;148;p3"/>
            <p:cNvSpPr/>
            <p:nvPr/>
          </p:nvSpPr>
          <p:spPr>
            <a:xfrm>
              <a:off x="1554" y="2695"/>
              <a:ext cx="655" cy="15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Chap. 6:</a:t>
              </a:r>
              <a:endParaRPr sz="2200">
                <a:solidFill>
                  <a:srgbClr val="777777"/>
                </a:solidFill>
                <a:latin typeface="Arial"/>
                <a:ea typeface="Arial"/>
                <a:cs typeface="Arial"/>
                <a:sym typeface="Arial"/>
              </a:endParaRPr>
            </a:p>
          </p:txBody>
        </p:sp>
        <p:sp>
          <p:nvSpPr>
            <p:cNvPr id="149" name="Google Shape;149;p3"/>
            <p:cNvSpPr/>
            <p:nvPr/>
          </p:nvSpPr>
          <p:spPr>
            <a:xfrm>
              <a:off x="1576" y="2921"/>
              <a:ext cx="887" cy="285"/>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QA</a:t>
              </a:r>
              <a:endParaRPr/>
            </a:p>
            <a:p>
              <a:pPr indent="0" lvl="0" marL="0" marR="0" rtl="0" algn="l">
                <a:lnSpc>
                  <a:spcPct val="80000"/>
                </a:lnSpc>
                <a:spcBef>
                  <a:spcPts val="0"/>
                </a:spcBef>
                <a:spcAft>
                  <a:spcPts val="0"/>
                </a:spcAft>
                <a:buClr>
                  <a:schemeClr val="dk1"/>
                </a:buClr>
                <a:buSzPts val="2200"/>
                <a:buFont typeface="Arial"/>
                <a:buNone/>
              </a:pPr>
              <a:r>
                <a:t/>
              </a:r>
              <a:endParaRPr b="0" sz="2200">
                <a:solidFill>
                  <a:srgbClr val="777777"/>
                </a:solidFill>
                <a:latin typeface="Comic Sans MS"/>
                <a:ea typeface="Comic Sans MS"/>
                <a:cs typeface="Comic Sans MS"/>
                <a:sym typeface="Comic Sans MS"/>
              </a:endParaRPr>
            </a:p>
            <a:p>
              <a:pPr indent="0" lvl="0" marL="0" marR="0" rtl="0" algn="l">
                <a:lnSpc>
                  <a:spcPct val="20000"/>
                </a:lnSpc>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techniques</a:t>
              </a:r>
              <a:endParaRPr b="0" sz="2200">
                <a:solidFill>
                  <a:srgbClr val="777777"/>
                </a:solidFill>
                <a:latin typeface="Arial"/>
                <a:ea typeface="Arial"/>
                <a:cs typeface="Arial"/>
                <a:sym typeface="Arial"/>
              </a:endParaRPr>
            </a:p>
          </p:txBody>
        </p:sp>
      </p:grpSp>
      <p:sp>
        <p:nvSpPr>
          <p:cNvPr id="150" name="Google Shape;150;p3"/>
          <p:cNvSpPr/>
          <p:nvPr/>
        </p:nvSpPr>
        <p:spPr>
          <a:xfrm>
            <a:off x="3824288" y="3327400"/>
            <a:ext cx="185737" cy="161925"/>
          </a:xfrm>
          <a:prstGeom prst="ellipse">
            <a:avLst/>
          </a:prstGeom>
          <a:solidFill>
            <a:srgbClr val="000000"/>
          </a:solidFill>
          <a:ln cap="flat" cmpd="sng" w="254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3"/>
          <p:cNvSpPr/>
          <p:nvPr/>
        </p:nvSpPr>
        <p:spPr>
          <a:xfrm>
            <a:off x="855663" y="688975"/>
            <a:ext cx="6642100" cy="33496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777777"/>
              </a:buClr>
              <a:buSzPts val="2200"/>
              <a:buFont typeface="Comic Sans MS"/>
              <a:buNone/>
            </a:pPr>
            <a:r>
              <a:rPr b="0" lang="en-CA" sz="2200">
                <a:solidFill>
                  <a:srgbClr val="777777"/>
                </a:solidFill>
                <a:latin typeface="Comic Sans MS"/>
                <a:ea typeface="Comic Sans MS"/>
                <a:cs typeface="Comic Sans MS"/>
                <a:sym typeface="Comic Sans MS"/>
              </a:rPr>
              <a:t>Chap.1:  RE products and processes</a:t>
            </a:r>
            <a:endParaRPr b="0" sz="2200">
              <a:solidFill>
                <a:srgbClr val="777777"/>
              </a:solidFill>
              <a:latin typeface="Times New Roman"/>
              <a:ea typeface="Times New Roman"/>
              <a:cs typeface="Times New Roman"/>
              <a:sym typeface="Times New Roman"/>
            </a:endParaRPr>
          </a:p>
        </p:txBody>
      </p:sp>
      <p:sp>
        <p:nvSpPr>
          <p:cNvPr id="152" name="Google Shape;152;p3"/>
          <p:cNvSpPr/>
          <p:nvPr/>
        </p:nvSpPr>
        <p:spPr>
          <a:xfrm>
            <a:off x="1377950" y="5969000"/>
            <a:ext cx="6858000"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rgbClr val="FF0000"/>
              </a:buClr>
              <a:buSzPts val="1800"/>
              <a:buFont typeface="Comic Sans MS"/>
              <a:buNone/>
            </a:pPr>
            <a:r>
              <a:rPr b="0" lang="en-CA" sz="1800">
                <a:solidFill>
                  <a:srgbClr val="FF0000"/>
                </a:solidFill>
                <a:latin typeface="Comic Sans MS"/>
                <a:ea typeface="Comic Sans MS"/>
                <a:cs typeface="Comic Sans MS"/>
                <a:sym typeface="Comic Sans MS"/>
              </a:rPr>
              <a:t>Chap. 7:  Requirements evolution techniques </a:t>
            </a:r>
            <a:endParaRPr b="0" sz="2200">
              <a:solidFill>
                <a:srgbClr val="FF0000"/>
              </a:solidFill>
              <a:latin typeface="Comic Sans MS"/>
              <a:ea typeface="Comic Sans MS"/>
              <a:cs typeface="Comic Sans MS"/>
              <a:sym typeface="Comic Sans MS"/>
            </a:endParaRPr>
          </a:p>
        </p:txBody>
      </p:sp>
      <p:pic>
        <p:nvPicPr>
          <p:cNvPr descr="C:\Program Files\Common Files\Microsoft Shared\Clipart\cagcat50\pe01460_.wmf" id="153" name="Google Shape;153;p3"/>
          <p:cNvPicPr preferRelativeResize="0"/>
          <p:nvPr/>
        </p:nvPicPr>
        <p:blipFill rotWithShape="1">
          <a:blip r:embed="rId3">
            <a:alphaModFix/>
          </a:blip>
          <a:srcRect b="0" l="0" r="0" t="0"/>
          <a:stretch/>
        </p:blipFill>
        <p:spPr>
          <a:xfrm>
            <a:off x="1301750" y="2039938"/>
            <a:ext cx="720725" cy="895350"/>
          </a:xfrm>
          <a:prstGeom prst="rect">
            <a:avLst/>
          </a:prstGeom>
          <a:noFill/>
          <a:ln>
            <a:noFill/>
          </a:ln>
        </p:spPr>
      </p:pic>
      <p:pic>
        <p:nvPicPr>
          <p:cNvPr descr="C:\Program Files\Fichiers communs\Microsoft Shared\Clipart\cagcat50\PE01561_.wmf" id="154" name="Google Shape;154;p3"/>
          <p:cNvPicPr preferRelativeResize="0"/>
          <p:nvPr/>
        </p:nvPicPr>
        <p:blipFill rotWithShape="1">
          <a:blip r:embed="rId4">
            <a:alphaModFix/>
          </a:blip>
          <a:srcRect b="0" l="0" r="0" t="0"/>
          <a:stretch/>
        </p:blipFill>
        <p:spPr>
          <a:xfrm>
            <a:off x="7224713" y="2270125"/>
            <a:ext cx="981075" cy="650875"/>
          </a:xfrm>
          <a:prstGeom prst="rect">
            <a:avLst/>
          </a:prstGeom>
          <a:noFill/>
          <a:ln>
            <a:noFill/>
          </a:ln>
        </p:spPr>
      </p:pic>
      <p:pic>
        <p:nvPicPr>
          <p:cNvPr id="155" name="Google Shape;155;p3"/>
          <p:cNvPicPr preferRelativeResize="0"/>
          <p:nvPr/>
        </p:nvPicPr>
        <p:blipFill rotWithShape="1">
          <a:blip r:embed="rId5">
            <a:alphaModFix/>
          </a:blip>
          <a:srcRect b="0" l="0" r="0" t="0"/>
          <a:stretch/>
        </p:blipFill>
        <p:spPr>
          <a:xfrm>
            <a:off x="7151688" y="4238625"/>
            <a:ext cx="796925" cy="747713"/>
          </a:xfrm>
          <a:prstGeom prst="rect">
            <a:avLst/>
          </a:prstGeom>
          <a:noFill/>
          <a:ln>
            <a:noFill/>
          </a:ln>
        </p:spPr>
      </p:pic>
      <p:pic>
        <p:nvPicPr>
          <p:cNvPr id="156" name="Google Shape;156;p3"/>
          <p:cNvPicPr preferRelativeResize="0"/>
          <p:nvPr/>
        </p:nvPicPr>
        <p:blipFill rotWithShape="1">
          <a:blip r:embed="rId6">
            <a:alphaModFix/>
          </a:blip>
          <a:srcRect b="0" l="0" r="0" t="0"/>
          <a:stretch/>
        </p:blipFill>
        <p:spPr>
          <a:xfrm>
            <a:off x="1235075" y="4265613"/>
            <a:ext cx="809625" cy="811212"/>
          </a:xfrm>
          <a:prstGeom prst="rect">
            <a:avLst/>
          </a:prstGeom>
          <a:noFill/>
          <a:ln>
            <a:noFill/>
          </a:ln>
        </p:spPr>
      </p:pic>
      <p:pic>
        <p:nvPicPr>
          <p:cNvPr id="157" name="Google Shape;157;p3"/>
          <p:cNvPicPr preferRelativeResize="0"/>
          <p:nvPr/>
        </p:nvPicPr>
        <p:blipFill rotWithShape="1">
          <a:blip r:embed="rId7">
            <a:alphaModFix/>
          </a:blip>
          <a:srcRect b="0" l="0" r="0" t="0"/>
          <a:stretch/>
        </p:blipFill>
        <p:spPr>
          <a:xfrm>
            <a:off x="739774" y="5695950"/>
            <a:ext cx="1068753" cy="627063"/>
          </a:xfrm>
          <a:prstGeom prst="rect">
            <a:avLst/>
          </a:prstGeom>
          <a:noFill/>
          <a:ln>
            <a:noFill/>
          </a:ln>
        </p:spPr>
      </p:pic>
      <p:pic>
        <p:nvPicPr>
          <p:cNvPr descr="logo-tgv" id="158" name="Google Shape;158;p3"/>
          <p:cNvPicPr preferRelativeResize="0"/>
          <p:nvPr/>
        </p:nvPicPr>
        <p:blipFill rotWithShape="1">
          <a:blip r:embed="rId8">
            <a:alphaModFix/>
          </a:blip>
          <a:srcRect b="0" l="0" r="0" t="0"/>
          <a:stretch/>
        </p:blipFill>
        <p:spPr>
          <a:xfrm>
            <a:off x="7550150" y="5695950"/>
            <a:ext cx="1282700" cy="714375"/>
          </a:xfrm>
          <a:prstGeom prst="rect">
            <a:avLst/>
          </a:prstGeom>
          <a:noFill/>
          <a:ln>
            <a:noFill/>
          </a:ln>
        </p:spPr>
      </p:pic>
      <p:sp>
        <p:nvSpPr>
          <p:cNvPr id="159" name="Google Shape;159;p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id="160" name="Google Shape;160;p3"/>
          <p:cNvPicPr preferRelativeResize="0"/>
          <p:nvPr/>
        </p:nvPicPr>
        <p:blipFill rotWithShape="1">
          <a:blip r:embed="rId9">
            <a:alphaModFix/>
          </a:blip>
          <a:srcRect b="0" l="0" r="0" t="0"/>
          <a:stretch/>
        </p:blipFill>
        <p:spPr>
          <a:xfrm>
            <a:off x="1808528" y="2178051"/>
            <a:ext cx="1755775" cy="13541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idx="12" type="sldNum"/>
          </p:nvPr>
        </p:nvSpPr>
        <p:spPr>
          <a:xfrm>
            <a:off x="457200" y="6172201"/>
            <a:ext cx="3429000" cy="304800"/>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200"/>
              <a:buFont typeface="Arial"/>
              <a:buNone/>
            </a:pPr>
            <a:fld id="{00000000-1234-1234-1234-123412341234}" type="slidenum">
              <a:rPr lang="en-CA" sz="1200">
                <a:solidFill>
                  <a:srgbClr val="002654"/>
                </a:solidFill>
                <a:latin typeface="Arial"/>
                <a:ea typeface="Arial"/>
                <a:cs typeface="Arial"/>
                <a:sym typeface="Arial"/>
              </a:rPr>
              <a:t>‹#›</a:t>
            </a:fld>
            <a:endParaRPr sz="1200">
              <a:solidFill>
                <a:srgbClr val="002654"/>
              </a:solidFill>
              <a:latin typeface="Arial"/>
              <a:ea typeface="Arial"/>
              <a:cs typeface="Arial"/>
              <a:sym typeface="Arial"/>
            </a:endParaRPr>
          </a:p>
        </p:txBody>
      </p:sp>
      <p:sp>
        <p:nvSpPr>
          <p:cNvPr id="471" name="Google Shape;471;p30"/>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TRACEABILITY PLANNING</a:t>
            </a:r>
            <a:endParaRPr/>
          </a:p>
        </p:txBody>
      </p:sp>
      <p:sp>
        <p:nvSpPr>
          <p:cNvPr id="472" name="Google Shape;472;p30"/>
          <p:cNvSpPr txBox="1"/>
          <p:nvPr>
            <p:ph idx="1" type="body"/>
          </p:nvPr>
        </p:nvSpPr>
        <p:spPr>
          <a:xfrm>
            <a:off x="74613" y="892175"/>
            <a:ext cx="8907462" cy="5575300"/>
          </a:xfrm>
          <a:prstGeom prst="rect">
            <a:avLst/>
          </a:prstGeom>
          <a:noFill/>
          <a:ln>
            <a:noFill/>
          </a:ln>
        </p:spPr>
        <p:txBody>
          <a:bodyPr anchorCtr="0" anchor="t" bIns="45700" lIns="91425" spcFirstLastPara="1" rIns="91425" wrap="square" tIns="45700">
            <a:normAutofit lnSpcReduction="10000"/>
          </a:bodyPr>
          <a:lstStyle/>
          <a:p>
            <a:pPr indent="0" lvl="0" marL="184150" rtl="0" algn="l">
              <a:spcBef>
                <a:spcPts val="0"/>
              </a:spcBef>
              <a:spcAft>
                <a:spcPts val="0"/>
              </a:spcAft>
              <a:buClr>
                <a:schemeClr val="dk1"/>
              </a:buClr>
              <a:buSzPts val="2000"/>
              <a:buFont typeface="Arial"/>
              <a:buNone/>
            </a:pPr>
            <a:r>
              <a:rPr lang="en-CA"/>
              <a:t>Planning traceability? - Yes, just like any other project!</a:t>
            </a:r>
            <a:endParaRPr/>
          </a:p>
          <a:p>
            <a:pPr indent="0" lvl="0" marL="184150" rtl="0" algn="l">
              <a:spcBef>
                <a:spcPts val="1000"/>
              </a:spcBef>
              <a:spcAft>
                <a:spcPts val="0"/>
              </a:spcAft>
              <a:buClr>
                <a:schemeClr val="dk1"/>
              </a:buClr>
              <a:buSzPts val="2000"/>
              <a:buNone/>
            </a:pPr>
            <a:r>
              <a:rPr lang="en-CA" sz="2000"/>
              <a:t>Who are the stakeholders?</a:t>
            </a:r>
            <a:endParaRPr/>
          </a:p>
          <a:p>
            <a:pPr indent="0" lvl="0" marL="184150" rtl="0" algn="l">
              <a:spcBef>
                <a:spcPts val="1000"/>
              </a:spcBef>
              <a:spcAft>
                <a:spcPts val="0"/>
              </a:spcAft>
              <a:buClr>
                <a:schemeClr val="dk1"/>
              </a:buClr>
              <a:buSzPts val="2000"/>
              <a:buNone/>
            </a:pPr>
            <a:r>
              <a:rPr lang="en-CA" sz="2000"/>
              <a:t>What are the needs (analysis, reports…)?</a:t>
            </a:r>
            <a:endParaRPr/>
          </a:p>
          <a:p>
            <a:pPr indent="-182880" lvl="1" marL="457200" rtl="0" algn="l">
              <a:spcBef>
                <a:spcPts val="1000"/>
              </a:spcBef>
              <a:spcAft>
                <a:spcPts val="0"/>
              </a:spcAft>
              <a:buSzPts val="2000"/>
              <a:buChar char="•"/>
            </a:pPr>
            <a:r>
              <a:rPr lang="en-CA"/>
              <a:t>Useful, measurable, feasible objectives</a:t>
            </a:r>
            <a:endParaRPr/>
          </a:p>
          <a:p>
            <a:pPr indent="0" lvl="0" marL="184150" rtl="0" algn="l">
              <a:spcBef>
                <a:spcPts val="400"/>
              </a:spcBef>
              <a:spcAft>
                <a:spcPts val="0"/>
              </a:spcAft>
              <a:buClr>
                <a:schemeClr val="dk1"/>
              </a:buClr>
              <a:buSzPts val="2000"/>
              <a:buNone/>
            </a:pPr>
            <a:r>
              <a:rPr lang="en-CA" sz="2000"/>
              <a:t>Definition of links and attributes</a:t>
            </a:r>
            <a:endParaRPr/>
          </a:p>
          <a:p>
            <a:pPr indent="-182880" lvl="1" marL="457200" rtl="0" algn="l">
              <a:spcBef>
                <a:spcPts val="1000"/>
              </a:spcBef>
              <a:spcAft>
                <a:spcPts val="0"/>
              </a:spcAft>
              <a:buSzPts val="2000"/>
              <a:buChar char="•"/>
            </a:pPr>
            <a:r>
              <a:rPr lang="en-CA"/>
              <a:t>Can some be inferred automatically?</a:t>
            </a:r>
            <a:endParaRPr/>
          </a:p>
          <a:p>
            <a:pPr indent="0" lvl="0" marL="184150" rtl="0" algn="l">
              <a:spcBef>
                <a:spcPts val="400"/>
              </a:spcBef>
              <a:spcAft>
                <a:spcPts val="0"/>
              </a:spcAft>
              <a:buClr>
                <a:schemeClr val="dk1"/>
              </a:buClr>
              <a:buSzPts val="2000"/>
              <a:buNone/>
            </a:pPr>
            <a:r>
              <a:rPr lang="en-CA" sz="2000"/>
              <a:t>Process (who collects and when to collect traceability information)</a:t>
            </a:r>
            <a:endParaRPr/>
          </a:p>
          <a:p>
            <a:pPr indent="-182880" lvl="1" marL="457200" rtl="0" algn="l">
              <a:spcBef>
                <a:spcPts val="1000"/>
              </a:spcBef>
              <a:spcAft>
                <a:spcPts val="0"/>
              </a:spcAft>
              <a:buSzPts val="2000"/>
              <a:buChar char="•"/>
            </a:pPr>
            <a:r>
              <a:rPr lang="en-CA"/>
              <a:t>Roles, access</a:t>
            </a:r>
            <a:endParaRPr/>
          </a:p>
          <a:p>
            <a:pPr indent="-182880" lvl="1" marL="457200" rtl="0" algn="l">
              <a:spcBef>
                <a:spcPts val="400"/>
              </a:spcBef>
              <a:spcAft>
                <a:spcPts val="0"/>
              </a:spcAft>
              <a:buSzPts val="2000"/>
              <a:buChar char="•"/>
            </a:pPr>
            <a:r>
              <a:rPr lang="en-CA"/>
              <a:t>Data/link input and updates</a:t>
            </a:r>
            <a:endParaRPr/>
          </a:p>
          <a:p>
            <a:pPr indent="-182880" lvl="1" marL="457200" rtl="0" algn="l">
              <a:spcBef>
                <a:spcPts val="400"/>
              </a:spcBef>
              <a:spcAft>
                <a:spcPts val="0"/>
              </a:spcAft>
              <a:buSzPts val="2000"/>
              <a:buChar char="•"/>
            </a:pPr>
            <a:r>
              <a:rPr lang="en-CA"/>
              <a:t>Exceptional situations (e.g., lack of time)</a:t>
            </a:r>
            <a:endParaRPr/>
          </a:p>
          <a:p>
            <a:pPr indent="0" lvl="0" marL="184150" rtl="0" algn="l">
              <a:spcBef>
                <a:spcPts val="400"/>
              </a:spcBef>
              <a:spcAft>
                <a:spcPts val="0"/>
              </a:spcAft>
              <a:buClr>
                <a:schemeClr val="dk1"/>
              </a:buClr>
              <a:buSzPts val="2000"/>
              <a:buNone/>
            </a:pPr>
            <a:r>
              <a:rPr lang="en-CA" sz="2000"/>
              <a:t>Representations, queries, tools</a:t>
            </a:r>
            <a:endParaRPr/>
          </a:p>
          <a:p>
            <a:pPr indent="0" lvl="0" marL="184150" rtl="0" algn="l">
              <a:spcBef>
                <a:spcPts val="1000"/>
              </a:spcBef>
              <a:spcAft>
                <a:spcPts val="0"/>
              </a:spcAft>
              <a:buClr>
                <a:schemeClr val="dk1"/>
              </a:buClr>
              <a:buSzPts val="2000"/>
              <a:buNone/>
            </a:pPr>
            <a:r>
              <a:rPr lang="en-CA" sz="2000"/>
              <a:t>…</a:t>
            </a:r>
            <a:endParaRPr/>
          </a:p>
          <a:p>
            <a:pPr indent="0" lvl="0" marL="184150" rtl="0" algn="l">
              <a:spcBef>
                <a:spcPts val="1000"/>
              </a:spcBef>
              <a:spcAft>
                <a:spcPts val="0"/>
              </a:spcAft>
              <a:buClr>
                <a:schemeClr val="dk1"/>
              </a:buClr>
              <a:buSzPts val="2000"/>
              <a:buNone/>
            </a:pPr>
            <a:r>
              <a:rPr lang="en-CA" sz="2000"/>
              <a:t>Traceability policies define what and how traceability information should be maintained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1"/>
          <p:cNvSpPr txBox="1"/>
          <p:nvPr>
            <p:ph type="title"/>
          </p:nvPr>
        </p:nvSpPr>
        <p:spPr>
          <a:xfrm>
            <a:off x="457200" y="152718"/>
            <a:ext cx="83058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TRACEABILITY PROCESS</a:t>
            </a:r>
            <a:br>
              <a:rPr lang="en-CA"/>
            </a:br>
            <a:r>
              <a:rPr lang="en-CA"/>
              <a:t> </a:t>
            </a:r>
            <a:r>
              <a:rPr i="1" lang="en-CA" sz="2700"/>
              <a:t>– LET’S DISCUSS DURING LECTURE </a:t>
            </a:r>
            <a:endParaRPr i="1" sz="2700"/>
          </a:p>
        </p:txBody>
      </p:sp>
      <p:sp>
        <p:nvSpPr>
          <p:cNvPr id="478" name="Google Shape;478;p31"/>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
        <p:nvSpPr>
          <p:cNvPr id="479" name="Google Shape;479;p31"/>
          <p:cNvSpPr txBox="1"/>
          <p:nvPr>
            <p:ph idx="1" type="body"/>
          </p:nvPr>
        </p:nvSpPr>
        <p:spPr>
          <a:xfrm>
            <a:off x="457200" y="1752600"/>
            <a:ext cx="8077200" cy="43735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t/>
            </a:r>
            <a:endParaRPr/>
          </a:p>
        </p:txBody>
      </p:sp>
      <p:graphicFrame>
        <p:nvGraphicFramePr>
          <p:cNvPr id="480" name="Google Shape;480;p31"/>
          <p:cNvGraphicFramePr/>
          <p:nvPr/>
        </p:nvGraphicFramePr>
        <p:xfrm>
          <a:off x="228600" y="1981200"/>
          <a:ext cx="8534400" cy="1447800"/>
        </p:xfrm>
        <a:graphic>
          <a:graphicData uri="http://schemas.openxmlformats.org/presentationml/2006/ole">
            <mc:AlternateContent>
              <mc:Choice Requires="v">
                <p:oleObj r:id="rId4" imgH="1447800" imgW="8534400" progId="Word.Picture.8" spid="_x0000_s1">
                  <p:embed/>
                </p:oleObj>
              </mc:Choice>
              <mc:Fallback>
                <p:oleObj r:id="rId5" imgH="1447800" imgW="8534400" progId="Word.Picture.8">
                  <p:embed/>
                  <p:pic>
                    <p:nvPicPr>
                      <p:cNvPr id="480" name="Google Shape;480;p31"/>
                      <p:cNvPicPr preferRelativeResize="0"/>
                      <p:nvPr/>
                    </p:nvPicPr>
                    <p:blipFill rotWithShape="1">
                      <a:blip r:embed="rId6">
                        <a:alphaModFix/>
                      </a:blip>
                      <a:srcRect b="0" l="0" r="0" t="0"/>
                      <a:stretch/>
                    </p:blipFill>
                    <p:spPr>
                      <a:xfrm>
                        <a:off x="228600" y="1981200"/>
                        <a:ext cx="8534400" cy="1447800"/>
                      </a:xfrm>
                      <a:prstGeom prst="rect">
                        <a:avLst/>
                      </a:prstGeom>
                      <a:noFill/>
                      <a:ln>
                        <a:noFill/>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2"/>
          <p:cNvSpPr txBox="1"/>
          <p:nvPr>
            <p:ph type="title"/>
          </p:nvPr>
        </p:nvSpPr>
        <p:spPr>
          <a:xfrm>
            <a:off x="1143000" y="381000"/>
            <a:ext cx="7391400" cy="7616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REQUIREMENTS EVOLUTION AND MANAGEMENT : OUTLINE </a:t>
            </a:r>
            <a:endParaRPr/>
          </a:p>
        </p:txBody>
      </p:sp>
      <p:sp>
        <p:nvSpPr>
          <p:cNvPr id="486" name="Google Shape;486;p32"/>
          <p:cNvSpPr txBox="1"/>
          <p:nvPr>
            <p:ph idx="1" type="body"/>
          </p:nvPr>
        </p:nvSpPr>
        <p:spPr>
          <a:xfrm>
            <a:off x="457200" y="1219200"/>
            <a:ext cx="76200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lang="en-CA"/>
              <a:t>Change management </a:t>
            </a:r>
            <a:endParaRPr/>
          </a:p>
          <a:p>
            <a:pPr indent="-342900" lvl="0" marL="342900" rtl="0" algn="l">
              <a:spcBef>
                <a:spcPts val="1000"/>
              </a:spcBef>
              <a:spcAft>
                <a:spcPts val="0"/>
              </a:spcAft>
              <a:buClr>
                <a:schemeClr val="dk1"/>
              </a:buClr>
              <a:buSzPts val="2000"/>
              <a:buFont typeface="Arial"/>
              <a:buChar char="•"/>
            </a:pPr>
            <a:r>
              <a:rPr lang="en-CA"/>
              <a:t>Impacts of requirements changes </a:t>
            </a:r>
            <a:endParaRPr/>
          </a:p>
          <a:p>
            <a:pPr indent="-342900" lvl="0" marL="342900" rtl="0" algn="l">
              <a:spcBef>
                <a:spcPts val="1000"/>
              </a:spcBef>
              <a:spcAft>
                <a:spcPts val="0"/>
              </a:spcAft>
              <a:buClr>
                <a:schemeClr val="dk1"/>
              </a:buClr>
              <a:buSzPts val="2000"/>
              <a:buFont typeface="Arial"/>
              <a:buChar char="•"/>
            </a:pPr>
            <a:r>
              <a:rPr lang="en-CA"/>
              <a:t>Traceability management </a:t>
            </a:r>
            <a:endParaRPr/>
          </a:p>
          <a:p>
            <a:pPr indent="-342900" lvl="0" marL="342900" rtl="0" algn="l">
              <a:spcBef>
                <a:spcPts val="1000"/>
              </a:spcBef>
              <a:spcAft>
                <a:spcPts val="0"/>
              </a:spcAft>
              <a:buClr>
                <a:srgbClr val="FF0000"/>
              </a:buClr>
              <a:buSzPts val="2000"/>
              <a:buFont typeface="Arial"/>
              <a:buChar char="•"/>
            </a:pPr>
            <a:r>
              <a:rPr lang="en-CA">
                <a:solidFill>
                  <a:srgbClr val="FF0000"/>
                </a:solidFill>
              </a:rPr>
              <a:t>Measurement metrics </a:t>
            </a:r>
            <a:endParaRPr/>
          </a:p>
          <a:p>
            <a:pPr indent="-342900" lvl="0" marL="342900" rtl="0" algn="l">
              <a:spcBef>
                <a:spcPts val="1000"/>
              </a:spcBef>
              <a:spcAft>
                <a:spcPts val="0"/>
              </a:spcAft>
              <a:buClr>
                <a:srgbClr val="FF0000"/>
              </a:buClr>
              <a:buSzPts val="2000"/>
              <a:buFont typeface="Arial"/>
              <a:buChar char="•"/>
            </a:pPr>
            <a:r>
              <a:rPr lang="en-CA">
                <a:solidFill>
                  <a:srgbClr val="FF0000"/>
                </a:solidFill>
              </a:rPr>
              <a:t>Scalability </a:t>
            </a:r>
            <a:endParaRPr/>
          </a:p>
          <a:p>
            <a:pPr indent="-342900" lvl="0" marL="342900" rtl="0" algn="l">
              <a:spcBef>
                <a:spcPts val="1000"/>
              </a:spcBef>
              <a:spcAft>
                <a:spcPts val="0"/>
              </a:spcAft>
              <a:buClr>
                <a:schemeClr val="dk1"/>
              </a:buClr>
              <a:buSzPts val="2000"/>
              <a:buFont typeface="Arial"/>
              <a:buChar char="•"/>
            </a:pPr>
            <a:r>
              <a:rPr lang="en-CA"/>
              <a:t>Tools support </a:t>
            </a:r>
            <a:endParaRPr/>
          </a:p>
        </p:txBody>
      </p:sp>
      <p:sp>
        <p:nvSpPr>
          <p:cNvPr id="487" name="Google Shape;487;p32"/>
          <p:cNvSpPr/>
          <p:nvPr/>
        </p:nvSpPr>
        <p:spPr>
          <a:xfrm>
            <a:off x="29911" y="2514600"/>
            <a:ext cx="5609602" cy="9144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488" name="Google Shape;488;p32"/>
          <p:cNvPicPr preferRelativeResize="0"/>
          <p:nvPr/>
        </p:nvPicPr>
        <p:blipFill rotWithShape="1">
          <a:blip r:embed="rId3">
            <a:alphaModFix/>
          </a:blip>
          <a:srcRect b="0" l="0" r="0" t="0"/>
          <a:stretch/>
        </p:blipFill>
        <p:spPr>
          <a:xfrm>
            <a:off x="171450" y="71438"/>
            <a:ext cx="1047750" cy="1147762"/>
          </a:xfrm>
          <a:prstGeom prst="rect">
            <a:avLst/>
          </a:prstGeom>
          <a:noFill/>
          <a:ln>
            <a:noFill/>
          </a:ln>
        </p:spPr>
      </p:pic>
      <p:sp>
        <p:nvSpPr>
          <p:cNvPr id="489" name="Google Shape;489;p32"/>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23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3"/>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MEASUREMENT METRICS </a:t>
            </a:r>
            <a:endParaRPr/>
          </a:p>
        </p:txBody>
      </p:sp>
      <p:sp>
        <p:nvSpPr>
          <p:cNvPr id="495" name="Google Shape;495;p33"/>
          <p:cNvSpPr txBox="1"/>
          <p:nvPr>
            <p:ph idx="1" type="body"/>
          </p:nvPr>
        </p:nvSpPr>
        <p:spPr>
          <a:xfrm>
            <a:off x="457200" y="1752600"/>
            <a:ext cx="7620000" cy="4373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Noto Sans Symbols"/>
              <a:buChar char="⮚"/>
            </a:pPr>
            <a:r>
              <a:rPr lang="en-CA" sz="2400"/>
              <a:t>RE metrics may be used to provide guidance on improving the RE process – from full life cycle to specific RE artifacts </a:t>
            </a:r>
            <a:endParaRPr/>
          </a:p>
          <a:p>
            <a:pPr indent="-342900" lvl="0" marL="342900" rtl="0" algn="l">
              <a:spcBef>
                <a:spcPts val="1080"/>
              </a:spcBef>
              <a:spcAft>
                <a:spcPts val="0"/>
              </a:spcAft>
              <a:buClr>
                <a:schemeClr val="dk1"/>
              </a:buClr>
              <a:buSzPts val="2400"/>
              <a:buFont typeface="Noto Sans Symbols"/>
              <a:buChar char="⮚"/>
            </a:pPr>
            <a:r>
              <a:rPr lang="en-CA" sz="2400"/>
              <a:t>Measurements can be used to perform analyses that are compared to benchmark values</a:t>
            </a:r>
            <a:endParaRPr/>
          </a:p>
          <a:p>
            <a:pPr indent="-342900" lvl="0" marL="342900" rtl="0" algn="l">
              <a:spcBef>
                <a:spcPts val="1080"/>
              </a:spcBef>
              <a:spcAft>
                <a:spcPts val="0"/>
              </a:spcAft>
              <a:buClr>
                <a:schemeClr val="dk1"/>
              </a:buClr>
              <a:buSzPts val="2400"/>
              <a:buFont typeface="Noto Sans Symbols"/>
              <a:buChar char="⮚"/>
            </a:pPr>
            <a:r>
              <a:rPr lang="en-CA" sz="2400"/>
              <a:t>2 main categories of metrics : </a:t>
            </a:r>
            <a:r>
              <a:rPr lang="en-CA" sz="2400">
                <a:solidFill>
                  <a:srgbClr val="FF0000"/>
                </a:solidFill>
              </a:rPr>
              <a:t>Project metrics</a:t>
            </a:r>
            <a:r>
              <a:rPr lang="en-CA" sz="2400"/>
              <a:t> and </a:t>
            </a:r>
            <a:r>
              <a:rPr lang="en-CA" sz="2400">
                <a:solidFill>
                  <a:srgbClr val="FF0000"/>
                </a:solidFill>
              </a:rPr>
              <a:t>Quality metrics </a:t>
            </a:r>
            <a:endParaRPr/>
          </a:p>
          <a:p>
            <a:pPr indent="0" lvl="0" marL="0" rtl="0" algn="l">
              <a:spcBef>
                <a:spcPts val="1000"/>
              </a:spcBef>
              <a:spcAft>
                <a:spcPts val="0"/>
              </a:spcAft>
              <a:buClr>
                <a:schemeClr val="dk1"/>
              </a:buClr>
              <a:buSzPts val="2000"/>
              <a:buNone/>
            </a:pPr>
            <a:r>
              <a:rPr lang="en-CA"/>
              <a:t> </a:t>
            </a:r>
            <a:endParaRPr/>
          </a:p>
          <a:p>
            <a:pPr indent="0" lvl="0" marL="0" rtl="0" algn="l">
              <a:spcBef>
                <a:spcPts val="1000"/>
              </a:spcBef>
              <a:spcAft>
                <a:spcPts val="0"/>
              </a:spcAft>
              <a:buClr>
                <a:schemeClr val="dk1"/>
              </a:buClr>
              <a:buSzPts val="2000"/>
              <a:buNone/>
            </a:pPr>
            <a:r>
              <a:t/>
            </a:r>
            <a:endParaRPr/>
          </a:p>
        </p:txBody>
      </p:sp>
      <p:sp>
        <p:nvSpPr>
          <p:cNvPr id="496" name="Google Shape;496;p3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C:\Users\SAN\AppData\Local\Microsoft\Windows\Temporary Internet Files\Content.IE5\9I2ZGI9E\MC900078805[1].wmf" id="497" name="Google Shape;497;p33"/>
          <p:cNvPicPr preferRelativeResize="0"/>
          <p:nvPr/>
        </p:nvPicPr>
        <p:blipFill rotWithShape="1">
          <a:blip r:embed="rId3">
            <a:alphaModFix/>
          </a:blip>
          <a:srcRect b="0" l="0" r="0" t="0"/>
          <a:stretch/>
        </p:blipFill>
        <p:spPr>
          <a:xfrm>
            <a:off x="5334000" y="4800600"/>
            <a:ext cx="3162269" cy="1905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4"/>
          <p:cNvSpPr txBox="1"/>
          <p:nvPr>
            <p:ph type="title"/>
          </p:nvPr>
        </p:nvSpPr>
        <p:spPr>
          <a:xfrm>
            <a:off x="457200" y="152718"/>
            <a:ext cx="5791200" cy="8378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PROJECT METRICS </a:t>
            </a:r>
            <a:endParaRPr/>
          </a:p>
        </p:txBody>
      </p:sp>
      <p:sp>
        <p:nvSpPr>
          <p:cNvPr id="503" name="Google Shape;503;p34"/>
          <p:cNvSpPr txBox="1"/>
          <p:nvPr>
            <p:ph idx="1" type="body"/>
          </p:nvPr>
        </p:nvSpPr>
        <p:spPr>
          <a:xfrm>
            <a:off x="529250" y="1143000"/>
            <a:ext cx="7620000" cy="43735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Noto Sans Symbols"/>
              <a:buChar char="⮚"/>
            </a:pPr>
            <a:r>
              <a:rPr lang="en-CA" sz="2400"/>
              <a:t>Use to management, assist in understanding </a:t>
            </a:r>
            <a:r>
              <a:rPr lang="en-CA" sz="2400">
                <a:solidFill>
                  <a:srgbClr val="FF0000"/>
                </a:solidFill>
              </a:rPr>
              <a:t>progress and productivity </a:t>
            </a:r>
            <a:endParaRPr/>
          </a:p>
          <a:p>
            <a:pPr indent="-342900" lvl="0" marL="342900" rtl="0" algn="l">
              <a:spcBef>
                <a:spcPts val="1080"/>
              </a:spcBef>
              <a:spcAft>
                <a:spcPts val="0"/>
              </a:spcAft>
              <a:buClr>
                <a:schemeClr val="dk1"/>
              </a:buClr>
              <a:buSzPts val="2400"/>
              <a:buFont typeface="Noto Sans Symbols"/>
              <a:buChar char="⮚"/>
            </a:pPr>
            <a:r>
              <a:rPr lang="en-CA" sz="2400"/>
              <a:t>Used for day-to-day evaluation of </a:t>
            </a:r>
            <a:r>
              <a:rPr lang="en-CA" sz="2400">
                <a:solidFill>
                  <a:srgbClr val="FF0000"/>
                </a:solidFill>
              </a:rPr>
              <a:t>project status</a:t>
            </a:r>
            <a:r>
              <a:rPr lang="en-CA" sz="2400"/>
              <a:t>, and to determine the </a:t>
            </a:r>
            <a:r>
              <a:rPr lang="en-CA" sz="2400">
                <a:solidFill>
                  <a:srgbClr val="FF0000"/>
                </a:solidFill>
              </a:rPr>
              <a:t>completeness</a:t>
            </a:r>
            <a:r>
              <a:rPr lang="en-CA" sz="2400"/>
              <a:t> of an artifact or task to trigger the review process </a:t>
            </a:r>
            <a:endParaRPr/>
          </a:p>
          <a:p>
            <a:pPr indent="-342900" lvl="0" marL="342900" rtl="0" algn="l">
              <a:spcBef>
                <a:spcPts val="1080"/>
              </a:spcBef>
              <a:spcAft>
                <a:spcPts val="0"/>
              </a:spcAft>
              <a:buClr>
                <a:schemeClr val="dk1"/>
              </a:buClr>
              <a:buSzPts val="2400"/>
              <a:buFont typeface="Noto Sans Symbols"/>
              <a:buChar char="⮚"/>
            </a:pPr>
            <a:r>
              <a:rPr lang="en-CA" sz="2400"/>
              <a:t>Eg: </a:t>
            </a:r>
            <a:endParaRPr/>
          </a:p>
          <a:p>
            <a:pPr indent="-342900" lvl="0" marL="342900" rtl="0" algn="l">
              <a:spcBef>
                <a:spcPts val="1080"/>
              </a:spcBef>
              <a:spcAft>
                <a:spcPts val="0"/>
              </a:spcAft>
              <a:buClr>
                <a:schemeClr val="dk1"/>
              </a:buClr>
              <a:buSzPts val="2400"/>
              <a:buFont typeface="Noto Sans Symbols"/>
              <a:buChar char="✔"/>
            </a:pPr>
            <a:r>
              <a:rPr lang="en-CA" sz="2400"/>
              <a:t>Completeness – An indication of project progress  </a:t>
            </a:r>
            <a:endParaRPr/>
          </a:p>
          <a:p>
            <a:pPr indent="-342900" lvl="0" marL="342900" rtl="0" algn="l">
              <a:spcBef>
                <a:spcPts val="1080"/>
              </a:spcBef>
              <a:spcAft>
                <a:spcPts val="0"/>
              </a:spcAft>
              <a:buClr>
                <a:schemeClr val="dk1"/>
              </a:buClr>
              <a:buSzPts val="2400"/>
              <a:buFont typeface="Noto Sans Symbols"/>
              <a:buChar char="✔"/>
            </a:pPr>
            <a:r>
              <a:rPr lang="en-CA" sz="2400"/>
              <a:t>Coverage – Indicates percent overall project completion </a:t>
            </a:r>
            <a:endParaRPr sz="2400"/>
          </a:p>
        </p:txBody>
      </p:sp>
      <p:sp>
        <p:nvSpPr>
          <p:cNvPr id="504" name="Google Shape;504;p3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C:\Program Files (x86)\Microsoft Office\MEDIA\CAGCAT10\j0233018.wmf" id="505" name="Google Shape;505;p34"/>
          <p:cNvPicPr preferRelativeResize="0"/>
          <p:nvPr/>
        </p:nvPicPr>
        <p:blipFill rotWithShape="1">
          <a:blip r:embed="rId3">
            <a:alphaModFix/>
          </a:blip>
          <a:srcRect b="0" l="0" r="0" t="0"/>
          <a:stretch/>
        </p:blipFill>
        <p:spPr>
          <a:xfrm>
            <a:off x="6400800" y="5105400"/>
            <a:ext cx="2125301" cy="167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5"/>
          <p:cNvSpPr txBox="1"/>
          <p:nvPr>
            <p:ph type="title"/>
          </p:nvPr>
        </p:nvSpPr>
        <p:spPr>
          <a:xfrm>
            <a:off x="457200" y="152718"/>
            <a:ext cx="5791200" cy="7616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QUALITY METRICS </a:t>
            </a:r>
            <a:endParaRPr/>
          </a:p>
        </p:txBody>
      </p:sp>
      <p:sp>
        <p:nvSpPr>
          <p:cNvPr id="511" name="Google Shape;511;p35"/>
          <p:cNvSpPr txBox="1"/>
          <p:nvPr>
            <p:ph idx="1" type="body"/>
          </p:nvPr>
        </p:nvSpPr>
        <p:spPr>
          <a:xfrm>
            <a:off x="457200" y="914400"/>
            <a:ext cx="7620000" cy="4830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Noto Sans Symbols"/>
              <a:buChar char="⮚"/>
            </a:pPr>
            <a:r>
              <a:rPr lang="en-CA" sz="2400"/>
              <a:t>Provides information on the </a:t>
            </a:r>
            <a:r>
              <a:rPr lang="en-CA" sz="2400">
                <a:solidFill>
                  <a:srgbClr val="FF0000"/>
                </a:solidFill>
              </a:rPr>
              <a:t>quality</a:t>
            </a:r>
            <a:r>
              <a:rPr lang="en-CA" sz="2400"/>
              <a:t> of the various work product </a:t>
            </a:r>
            <a:endParaRPr/>
          </a:p>
          <a:p>
            <a:pPr indent="-342900" lvl="0" marL="342900" rtl="0" algn="l">
              <a:spcBef>
                <a:spcPts val="1080"/>
              </a:spcBef>
              <a:spcAft>
                <a:spcPts val="0"/>
              </a:spcAft>
              <a:buClr>
                <a:schemeClr val="dk1"/>
              </a:buClr>
              <a:buSzPts val="2400"/>
              <a:buFont typeface="Noto Sans Symbols"/>
              <a:buChar char="⮚"/>
            </a:pPr>
            <a:r>
              <a:rPr lang="en-CA" sz="2400"/>
              <a:t>Use to measure the quality of the requirements artifacts but do not necessarily convey information about project progress or productivity </a:t>
            </a:r>
            <a:endParaRPr/>
          </a:p>
          <a:p>
            <a:pPr indent="-342900" lvl="0" marL="342900" rtl="0" algn="l">
              <a:spcBef>
                <a:spcPts val="1080"/>
              </a:spcBef>
              <a:spcAft>
                <a:spcPts val="0"/>
              </a:spcAft>
              <a:buClr>
                <a:schemeClr val="dk1"/>
              </a:buClr>
              <a:buSzPts val="2400"/>
              <a:buFont typeface="Noto Sans Symbols"/>
              <a:buChar char="⮚"/>
            </a:pPr>
            <a:r>
              <a:rPr lang="en-CA" sz="2400"/>
              <a:t>Eg: </a:t>
            </a:r>
            <a:endParaRPr/>
          </a:p>
          <a:p>
            <a:pPr indent="-342900" lvl="0" marL="342900" rtl="0" algn="l">
              <a:spcBef>
                <a:spcPts val="1080"/>
              </a:spcBef>
              <a:spcAft>
                <a:spcPts val="0"/>
              </a:spcAft>
              <a:buClr>
                <a:schemeClr val="dk1"/>
              </a:buClr>
              <a:buSzPts val="2400"/>
              <a:buFont typeface="Noto Sans Symbols"/>
              <a:buChar char="✔"/>
            </a:pPr>
            <a:r>
              <a:rPr lang="en-CA" sz="2400"/>
              <a:t>Derivation – all requirements are traceable back to stakeholder requests  </a:t>
            </a:r>
            <a:endParaRPr/>
          </a:p>
          <a:p>
            <a:pPr indent="-342900" lvl="0" marL="342900" rtl="0" algn="l">
              <a:spcBef>
                <a:spcPts val="1080"/>
              </a:spcBef>
              <a:spcAft>
                <a:spcPts val="0"/>
              </a:spcAft>
              <a:buClr>
                <a:schemeClr val="dk1"/>
              </a:buClr>
              <a:buSzPts val="2400"/>
              <a:buFont typeface="Noto Sans Symbols"/>
              <a:buChar char="✔"/>
            </a:pPr>
            <a:r>
              <a:rPr lang="en-CA" sz="2400"/>
              <a:t>Requirement quality – Percent of requirements passing a first review </a:t>
            </a:r>
            <a:endParaRPr sz="2400"/>
          </a:p>
        </p:txBody>
      </p:sp>
      <p:sp>
        <p:nvSpPr>
          <p:cNvPr id="512" name="Google Shape;512;p3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C:\Users\SAN\AppData\Local\Microsoft\Windows\Temporary Internet Files\Content.IE5\9I2ZGI9E\MC900441510[1].png" id="513" name="Google Shape;513;p35"/>
          <p:cNvPicPr preferRelativeResize="0"/>
          <p:nvPr/>
        </p:nvPicPr>
        <p:blipFill rotWithShape="1">
          <a:blip r:embed="rId3">
            <a:alphaModFix/>
          </a:blip>
          <a:srcRect b="0" l="0" r="0" t="0"/>
          <a:stretch/>
        </p:blipFill>
        <p:spPr>
          <a:xfrm>
            <a:off x="7086600" y="76200"/>
            <a:ext cx="1828572" cy="182857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6"/>
          <p:cNvSpPr txBox="1"/>
          <p:nvPr>
            <p:ph type="title"/>
          </p:nvPr>
        </p:nvSpPr>
        <p:spPr>
          <a:xfrm>
            <a:off x="457200" y="152718"/>
            <a:ext cx="5791200" cy="8378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SCALABILITY </a:t>
            </a:r>
            <a:endParaRPr/>
          </a:p>
        </p:txBody>
      </p:sp>
      <p:sp>
        <p:nvSpPr>
          <p:cNvPr id="519" name="Google Shape;519;p36"/>
          <p:cNvSpPr txBox="1"/>
          <p:nvPr>
            <p:ph idx="1" type="body"/>
          </p:nvPr>
        </p:nvSpPr>
        <p:spPr>
          <a:xfrm>
            <a:off x="2348345" y="1219200"/>
            <a:ext cx="6705600" cy="49831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Font typeface="Noto Sans Symbols"/>
              <a:buChar char="⮚"/>
            </a:pPr>
            <a:r>
              <a:rPr lang="en-CA" sz="2400"/>
              <a:t>Processes put in place at the </a:t>
            </a:r>
            <a:r>
              <a:rPr lang="en-CA" sz="2400">
                <a:solidFill>
                  <a:srgbClr val="FF0000"/>
                </a:solidFill>
              </a:rPr>
              <a:t>beginning </a:t>
            </a:r>
            <a:r>
              <a:rPr lang="en-CA" sz="2400"/>
              <a:t>may </a:t>
            </a:r>
            <a:r>
              <a:rPr lang="en-CA" sz="2400">
                <a:solidFill>
                  <a:srgbClr val="FF0000"/>
                </a:solidFill>
              </a:rPr>
              <a:t>not take into consideration</a:t>
            </a:r>
            <a:r>
              <a:rPr lang="en-CA" sz="2400"/>
              <a:t> the number of requirements</a:t>
            </a:r>
            <a:endParaRPr/>
          </a:p>
          <a:p>
            <a:pPr indent="-201930" lvl="0" marL="342900" rtl="0" algn="l">
              <a:spcBef>
                <a:spcPts val="1044"/>
              </a:spcBef>
              <a:spcAft>
                <a:spcPts val="0"/>
              </a:spcAft>
              <a:buClr>
                <a:schemeClr val="dk1"/>
              </a:buClr>
              <a:buSzPct val="100000"/>
              <a:buFont typeface="Noto Sans Symbols"/>
              <a:buNone/>
            </a:pPr>
            <a:r>
              <a:t/>
            </a:r>
            <a:endParaRPr sz="2400"/>
          </a:p>
          <a:p>
            <a:pPr indent="-342900" lvl="0" marL="342900" rtl="0" algn="l">
              <a:spcBef>
                <a:spcPts val="1044"/>
              </a:spcBef>
              <a:spcAft>
                <a:spcPts val="0"/>
              </a:spcAft>
              <a:buClr>
                <a:schemeClr val="dk1"/>
              </a:buClr>
              <a:buSzPct val="100000"/>
              <a:buFont typeface="Noto Sans Symbols"/>
              <a:buChar char="⮚"/>
            </a:pPr>
            <a:r>
              <a:rPr lang="en-CA" sz="2400"/>
              <a:t>For eg: Beginning – 50 features (not large)</a:t>
            </a:r>
            <a:endParaRPr/>
          </a:p>
          <a:p>
            <a:pPr indent="0" lvl="0" marL="0" rtl="0" algn="l">
              <a:spcBef>
                <a:spcPts val="1044"/>
              </a:spcBef>
              <a:spcAft>
                <a:spcPts val="0"/>
              </a:spcAft>
              <a:buClr>
                <a:schemeClr val="dk1"/>
              </a:buClr>
              <a:buSzPct val="100000"/>
              <a:buNone/>
            </a:pPr>
            <a:r>
              <a:rPr lang="en-CA" sz="2400"/>
              <a:t>                  At the end – 5000 features (very large)  </a:t>
            </a:r>
            <a:endParaRPr/>
          </a:p>
          <a:p>
            <a:pPr indent="0" lvl="0" marL="0" rtl="0" algn="l">
              <a:spcBef>
                <a:spcPts val="1044"/>
              </a:spcBef>
              <a:spcAft>
                <a:spcPts val="0"/>
              </a:spcAft>
              <a:buClr>
                <a:schemeClr val="dk1"/>
              </a:buClr>
              <a:buSzPct val="100000"/>
              <a:buNone/>
            </a:pPr>
            <a:r>
              <a:rPr lang="en-CA" sz="2400"/>
              <a:t>                  due to explosion of each feature  </a:t>
            </a:r>
            <a:endParaRPr/>
          </a:p>
          <a:p>
            <a:pPr indent="-201930" lvl="0" marL="342900" rtl="0" algn="l">
              <a:spcBef>
                <a:spcPts val="1044"/>
              </a:spcBef>
              <a:spcAft>
                <a:spcPts val="0"/>
              </a:spcAft>
              <a:buClr>
                <a:schemeClr val="dk1"/>
              </a:buClr>
              <a:buSzPct val="100000"/>
              <a:buFont typeface="Noto Sans Symbols"/>
              <a:buNone/>
            </a:pPr>
            <a:r>
              <a:t/>
            </a:r>
            <a:endParaRPr sz="2400"/>
          </a:p>
          <a:p>
            <a:pPr indent="-342900" lvl="0" marL="342900" rtl="0" algn="l">
              <a:spcBef>
                <a:spcPts val="1044"/>
              </a:spcBef>
              <a:spcAft>
                <a:spcPts val="0"/>
              </a:spcAft>
              <a:buClr>
                <a:schemeClr val="dk1"/>
              </a:buClr>
              <a:buSzPct val="100000"/>
              <a:buFont typeface="Noto Sans Symbols"/>
              <a:buChar char="⮚"/>
            </a:pPr>
            <a:r>
              <a:rPr lang="en-CA" sz="2400"/>
              <a:t>Such </a:t>
            </a:r>
            <a:r>
              <a:rPr lang="en-CA" sz="2400">
                <a:solidFill>
                  <a:srgbClr val="FF0000"/>
                </a:solidFill>
              </a:rPr>
              <a:t>large numbers of requirements </a:t>
            </a:r>
            <a:r>
              <a:rPr lang="en-CA" sz="2400"/>
              <a:t>to manage and trace is not unreasonable for today’s large project  with the </a:t>
            </a:r>
            <a:r>
              <a:rPr lang="en-CA" sz="2400">
                <a:solidFill>
                  <a:srgbClr val="FF0000"/>
                </a:solidFill>
              </a:rPr>
              <a:t>supports of techniques and Requirements Management tools  </a:t>
            </a:r>
            <a:endParaRPr/>
          </a:p>
          <a:p>
            <a:pPr indent="0" lvl="0" marL="0" rtl="0" algn="l">
              <a:spcBef>
                <a:spcPts val="970"/>
              </a:spcBef>
              <a:spcAft>
                <a:spcPts val="0"/>
              </a:spcAft>
              <a:buClr>
                <a:schemeClr val="dk1"/>
              </a:buClr>
              <a:buSzPct val="100000"/>
              <a:buNone/>
            </a:pPr>
            <a:r>
              <a:t/>
            </a:r>
            <a:endParaRPr>
              <a:solidFill>
                <a:srgbClr val="FF0000"/>
              </a:solidFill>
            </a:endParaRPr>
          </a:p>
        </p:txBody>
      </p:sp>
      <p:sp>
        <p:nvSpPr>
          <p:cNvPr id="520" name="Google Shape;520;p3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C:\Users\SAN\AppData\Local\Microsoft\Windows\Temporary Internet Files\Content.IE5\K7Q9Q4OW\MP900422458[1].jpg" id="521" name="Google Shape;521;p36"/>
          <p:cNvPicPr preferRelativeResize="0"/>
          <p:nvPr/>
        </p:nvPicPr>
        <p:blipFill rotWithShape="1">
          <a:blip r:embed="rId3">
            <a:alphaModFix/>
          </a:blip>
          <a:srcRect b="0" l="0" r="0" t="0"/>
          <a:stretch/>
        </p:blipFill>
        <p:spPr>
          <a:xfrm>
            <a:off x="228600" y="1828800"/>
            <a:ext cx="2133600" cy="5029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7"/>
          <p:cNvSpPr txBox="1"/>
          <p:nvPr>
            <p:ph type="title"/>
          </p:nvPr>
        </p:nvSpPr>
        <p:spPr>
          <a:xfrm>
            <a:off x="1143000" y="381000"/>
            <a:ext cx="7391400" cy="7616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REQUIREMENTS EVOLUTION AND MANAGEMENT : OUTLINE </a:t>
            </a:r>
            <a:endParaRPr/>
          </a:p>
        </p:txBody>
      </p:sp>
      <p:sp>
        <p:nvSpPr>
          <p:cNvPr id="527" name="Google Shape;527;p37"/>
          <p:cNvSpPr txBox="1"/>
          <p:nvPr>
            <p:ph idx="1" type="body"/>
          </p:nvPr>
        </p:nvSpPr>
        <p:spPr>
          <a:xfrm>
            <a:off x="457200" y="1219200"/>
            <a:ext cx="76200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Font typeface="Arial"/>
              <a:buChar char="•"/>
            </a:pPr>
            <a:r>
              <a:rPr lang="en-CA"/>
              <a:t>Change management </a:t>
            </a:r>
            <a:endParaRPr/>
          </a:p>
          <a:p>
            <a:pPr indent="-342900" lvl="0" marL="342900" rtl="0" algn="l">
              <a:spcBef>
                <a:spcPts val="1000"/>
              </a:spcBef>
              <a:spcAft>
                <a:spcPts val="0"/>
              </a:spcAft>
              <a:buClr>
                <a:schemeClr val="dk1"/>
              </a:buClr>
              <a:buSzPts val="2000"/>
              <a:buFont typeface="Arial"/>
              <a:buChar char="•"/>
            </a:pPr>
            <a:r>
              <a:rPr lang="en-CA"/>
              <a:t>Impacts of requirements changes </a:t>
            </a:r>
            <a:endParaRPr/>
          </a:p>
          <a:p>
            <a:pPr indent="-342900" lvl="0" marL="342900" rtl="0" algn="l">
              <a:spcBef>
                <a:spcPts val="1000"/>
              </a:spcBef>
              <a:spcAft>
                <a:spcPts val="0"/>
              </a:spcAft>
              <a:buClr>
                <a:schemeClr val="dk1"/>
              </a:buClr>
              <a:buSzPts val="2000"/>
              <a:buFont typeface="Arial"/>
              <a:buChar char="•"/>
            </a:pPr>
            <a:r>
              <a:rPr lang="en-CA"/>
              <a:t>Traceability management </a:t>
            </a:r>
            <a:endParaRPr/>
          </a:p>
          <a:p>
            <a:pPr indent="-342900" lvl="0" marL="342900" rtl="0" algn="l">
              <a:spcBef>
                <a:spcPts val="1000"/>
              </a:spcBef>
              <a:spcAft>
                <a:spcPts val="0"/>
              </a:spcAft>
              <a:buClr>
                <a:schemeClr val="dk1"/>
              </a:buClr>
              <a:buSzPts val="2000"/>
              <a:buFont typeface="Arial"/>
              <a:buChar char="•"/>
            </a:pPr>
            <a:r>
              <a:rPr lang="en-CA"/>
              <a:t>Measurement metrics </a:t>
            </a:r>
            <a:endParaRPr/>
          </a:p>
          <a:p>
            <a:pPr indent="-342900" lvl="0" marL="342900" rtl="0" algn="l">
              <a:spcBef>
                <a:spcPts val="1000"/>
              </a:spcBef>
              <a:spcAft>
                <a:spcPts val="0"/>
              </a:spcAft>
              <a:buClr>
                <a:schemeClr val="dk1"/>
              </a:buClr>
              <a:buSzPts val="2000"/>
              <a:buFont typeface="Arial"/>
              <a:buChar char="•"/>
            </a:pPr>
            <a:r>
              <a:rPr lang="en-CA"/>
              <a:t>Scalability </a:t>
            </a:r>
            <a:endParaRPr/>
          </a:p>
          <a:p>
            <a:pPr indent="-342900" lvl="0" marL="342900" rtl="0" algn="l">
              <a:spcBef>
                <a:spcPts val="1000"/>
              </a:spcBef>
              <a:spcAft>
                <a:spcPts val="0"/>
              </a:spcAft>
              <a:buClr>
                <a:srgbClr val="FF0000"/>
              </a:buClr>
              <a:buSzPts val="2000"/>
              <a:buFont typeface="Arial"/>
              <a:buChar char="•"/>
            </a:pPr>
            <a:r>
              <a:rPr lang="en-CA">
                <a:solidFill>
                  <a:srgbClr val="FF0000"/>
                </a:solidFill>
              </a:rPr>
              <a:t>Tools support </a:t>
            </a:r>
            <a:endParaRPr>
              <a:solidFill>
                <a:srgbClr val="FF0000"/>
              </a:solidFill>
            </a:endParaRPr>
          </a:p>
        </p:txBody>
      </p:sp>
      <p:sp>
        <p:nvSpPr>
          <p:cNvPr id="528" name="Google Shape;528;p37"/>
          <p:cNvSpPr/>
          <p:nvPr/>
        </p:nvSpPr>
        <p:spPr>
          <a:xfrm>
            <a:off x="0" y="3418318"/>
            <a:ext cx="5609602" cy="4572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529" name="Google Shape;529;p37"/>
          <p:cNvPicPr preferRelativeResize="0"/>
          <p:nvPr/>
        </p:nvPicPr>
        <p:blipFill rotWithShape="1">
          <a:blip r:embed="rId3">
            <a:alphaModFix/>
          </a:blip>
          <a:srcRect b="0" l="0" r="0" t="0"/>
          <a:stretch/>
        </p:blipFill>
        <p:spPr>
          <a:xfrm>
            <a:off x="171450" y="71438"/>
            <a:ext cx="1047750" cy="1147762"/>
          </a:xfrm>
          <a:prstGeom prst="rect">
            <a:avLst/>
          </a:prstGeom>
          <a:noFill/>
          <a:ln>
            <a:noFill/>
          </a:ln>
        </p:spPr>
      </p:pic>
      <p:sp>
        <p:nvSpPr>
          <p:cNvPr id="530" name="Google Shape;530;p37"/>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1230"/>
                                        <p:tgtEl>
                                          <p:spTgt spid="5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8"/>
          <p:cNvSpPr txBox="1"/>
          <p:nvPr>
            <p:ph idx="12" type="sldNum"/>
          </p:nvPr>
        </p:nvSpPr>
        <p:spPr>
          <a:xfrm>
            <a:off x="8229600" y="6172200"/>
            <a:ext cx="685800" cy="457199"/>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600"/>
              <a:buFont typeface="Arial"/>
              <a:buNone/>
            </a:pPr>
            <a:fld id="{00000000-1234-1234-1234-123412341234}" type="slidenum">
              <a:rPr lang="en-CA" sz="1600">
                <a:solidFill>
                  <a:srgbClr val="002654"/>
                </a:solidFill>
                <a:latin typeface="Arial"/>
                <a:ea typeface="Arial"/>
                <a:cs typeface="Arial"/>
                <a:sym typeface="Arial"/>
              </a:rPr>
              <a:t>‹#›</a:t>
            </a:fld>
            <a:endParaRPr sz="1600">
              <a:solidFill>
                <a:srgbClr val="002654"/>
              </a:solidFill>
              <a:latin typeface="Arial"/>
              <a:ea typeface="Arial"/>
              <a:cs typeface="Arial"/>
              <a:sym typeface="Arial"/>
            </a:endParaRPr>
          </a:p>
        </p:txBody>
      </p:sp>
      <p:sp>
        <p:nvSpPr>
          <p:cNvPr id="536" name="Google Shape;536;p38"/>
          <p:cNvSpPr txBox="1"/>
          <p:nvPr>
            <p:ph type="title"/>
          </p:nvPr>
        </p:nvSpPr>
        <p:spPr>
          <a:xfrm>
            <a:off x="304800" y="152400"/>
            <a:ext cx="70866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REQUIREMENTS MANAGEMENT (RM) TOOLS </a:t>
            </a:r>
            <a:endParaRPr/>
          </a:p>
        </p:txBody>
      </p:sp>
      <p:sp>
        <p:nvSpPr>
          <p:cNvPr id="537" name="Google Shape;537;p38"/>
          <p:cNvSpPr txBox="1"/>
          <p:nvPr>
            <p:ph idx="1" type="body"/>
          </p:nvPr>
        </p:nvSpPr>
        <p:spPr>
          <a:xfrm>
            <a:off x="236538" y="1143000"/>
            <a:ext cx="8221662" cy="5400675"/>
          </a:xfrm>
          <a:prstGeom prst="rect">
            <a:avLst/>
          </a:prstGeom>
          <a:noFill/>
          <a:ln>
            <a:noFill/>
          </a:ln>
        </p:spPr>
        <p:txBody>
          <a:bodyPr anchorCtr="0" anchor="t" bIns="45700" lIns="91425" spcFirstLastPara="1" rIns="91425" wrap="square" tIns="45700">
            <a:noAutofit/>
          </a:bodyPr>
          <a:lstStyle/>
          <a:p>
            <a:pPr indent="0" lvl="0" marL="184150" rtl="0" algn="l">
              <a:spcBef>
                <a:spcPts val="0"/>
              </a:spcBef>
              <a:spcAft>
                <a:spcPts val="0"/>
              </a:spcAft>
              <a:buClr>
                <a:schemeClr val="dk1"/>
              </a:buClr>
              <a:buSzPts val="2200"/>
              <a:buFont typeface="Arial"/>
              <a:buNone/>
            </a:pPr>
            <a:r>
              <a:rPr lang="en-CA" sz="2200"/>
              <a:t>Different companies will use different tools, which may or may not be tailored to the requirements management task</a:t>
            </a:r>
            <a:endParaRPr/>
          </a:p>
          <a:p>
            <a:pPr indent="-342900" lvl="0" marL="527050" rtl="0" algn="l">
              <a:spcBef>
                <a:spcPts val="1040"/>
              </a:spcBef>
              <a:spcAft>
                <a:spcPts val="0"/>
              </a:spcAft>
              <a:buClr>
                <a:schemeClr val="dk1"/>
              </a:buClr>
              <a:buSzPts val="2200"/>
              <a:buFont typeface="Noto Sans Symbols"/>
              <a:buChar char="✔"/>
            </a:pPr>
            <a:r>
              <a:rPr lang="en-CA" sz="2200"/>
              <a:t>Word processor (Microsoft Word with templates…)</a:t>
            </a:r>
            <a:endParaRPr/>
          </a:p>
          <a:p>
            <a:pPr indent="-342900" lvl="0" marL="527050" rtl="0" algn="l">
              <a:spcBef>
                <a:spcPts val="1040"/>
              </a:spcBef>
              <a:spcAft>
                <a:spcPts val="0"/>
              </a:spcAft>
              <a:buClr>
                <a:schemeClr val="dk1"/>
              </a:buClr>
              <a:buSzPts val="2200"/>
              <a:buFont typeface="Noto Sans Symbols"/>
              <a:buChar char="✔"/>
            </a:pPr>
            <a:r>
              <a:rPr lang="en-CA" sz="2200"/>
              <a:t>Spreadsheet (Microsoft Excel…)</a:t>
            </a:r>
            <a:endParaRPr/>
          </a:p>
          <a:p>
            <a:pPr indent="-342900" lvl="0" marL="527050" rtl="0" algn="l">
              <a:spcBef>
                <a:spcPts val="1040"/>
              </a:spcBef>
              <a:spcAft>
                <a:spcPts val="0"/>
              </a:spcAft>
              <a:buClr>
                <a:schemeClr val="dk1"/>
              </a:buClr>
              <a:buSzPts val="2200"/>
              <a:buFont typeface="Noto Sans Symbols"/>
              <a:buChar char="✔"/>
            </a:pPr>
            <a:r>
              <a:rPr lang="en-CA" sz="2200"/>
              <a:t>Industrial-strength, commercial RM tools</a:t>
            </a:r>
            <a:endParaRPr/>
          </a:p>
          <a:p>
            <a:pPr indent="-342900" lvl="0" marL="527050" rtl="0" algn="l">
              <a:spcBef>
                <a:spcPts val="1040"/>
              </a:spcBef>
              <a:spcAft>
                <a:spcPts val="0"/>
              </a:spcAft>
              <a:buClr>
                <a:schemeClr val="dk1"/>
              </a:buClr>
              <a:buSzPts val="2200"/>
              <a:buFont typeface="Noto Sans Symbols"/>
              <a:buChar char="✔"/>
            </a:pPr>
            <a:r>
              <a:rPr lang="en-CA" sz="2200"/>
              <a:t>Internal tools</a:t>
            </a:r>
            <a:endParaRPr/>
          </a:p>
          <a:p>
            <a:pPr indent="-342900" lvl="0" marL="527050" rtl="0" algn="l">
              <a:spcBef>
                <a:spcPts val="1040"/>
              </a:spcBef>
              <a:spcAft>
                <a:spcPts val="0"/>
              </a:spcAft>
              <a:buClr>
                <a:schemeClr val="dk1"/>
              </a:buClr>
              <a:buSzPts val="2200"/>
              <a:buFont typeface="Noto Sans Symbols"/>
              <a:buChar char="✔"/>
            </a:pPr>
            <a:r>
              <a:rPr lang="en-CA" sz="2200"/>
              <a:t>Open source RM tools</a:t>
            </a:r>
            <a:endParaRPr/>
          </a:p>
          <a:p>
            <a:pPr indent="-342900" lvl="0" marL="527050" rtl="0" algn="l">
              <a:spcBef>
                <a:spcPts val="1040"/>
              </a:spcBef>
              <a:spcAft>
                <a:spcPts val="0"/>
              </a:spcAft>
              <a:buClr>
                <a:schemeClr val="dk1"/>
              </a:buClr>
              <a:buSzPts val="2200"/>
              <a:buFont typeface="Noto Sans Symbols"/>
              <a:buChar char="✔"/>
            </a:pPr>
            <a:r>
              <a:rPr lang="en-CA" sz="2200"/>
              <a:t>Bug tracking tools </a:t>
            </a:r>
            <a:endParaRPr/>
          </a:p>
          <a:p>
            <a:pPr indent="-342900" lvl="0" marL="527050" rtl="0" algn="l">
              <a:spcBef>
                <a:spcPts val="1040"/>
              </a:spcBef>
              <a:spcAft>
                <a:spcPts val="0"/>
              </a:spcAft>
              <a:buClr>
                <a:schemeClr val="dk1"/>
              </a:buClr>
              <a:buSzPts val="2200"/>
              <a:buFont typeface="Noto Sans Symbols"/>
              <a:buChar char="✔"/>
            </a:pPr>
            <a:r>
              <a:rPr lang="en-CA" sz="2200"/>
              <a:t>Collaboration tools </a:t>
            </a:r>
            <a:endParaRPr/>
          </a:p>
          <a:p>
            <a:pPr indent="-342900" lvl="0" marL="527050" rtl="0" algn="l">
              <a:spcBef>
                <a:spcPts val="1040"/>
              </a:spcBef>
              <a:spcAft>
                <a:spcPts val="0"/>
              </a:spcAft>
              <a:buClr>
                <a:schemeClr val="dk1"/>
              </a:buClr>
              <a:buSzPts val="2200"/>
              <a:buFont typeface="Noto Sans Symbols"/>
              <a:buChar char="✔"/>
            </a:pPr>
            <a:r>
              <a:rPr lang="en-CA" sz="2200"/>
              <a:t>Prototyping tools </a:t>
            </a:r>
            <a:endParaRPr/>
          </a:p>
          <a:p>
            <a:pPr indent="-342900" lvl="0" marL="527050" rtl="0" algn="l">
              <a:spcBef>
                <a:spcPts val="1040"/>
              </a:spcBef>
              <a:spcAft>
                <a:spcPts val="0"/>
              </a:spcAft>
              <a:buClr>
                <a:schemeClr val="dk1"/>
              </a:buClr>
              <a:buSzPts val="2200"/>
              <a:buFont typeface="Noto Sans Symbols"/>
              <a:buChar char="✔"/>
            </a:pPr>
            <a:r>
              <a:rPr lang="en-CA" sz="2200"/>
              <a:t>Modeling tools </a:t>
            </a:r>
            <a:endParaRPr/>
          </a:p>
          <a:p>
            <a:pPr indent="-342900" lvl="0" marL="527050" rtl="0" algn="l">
              <a:spcBef>
                <a:spcPts val="1040"/>
              </a:spcBef>
              <a:spcAft>
                <a:spcPts val="0"/>
              </a:spcAft>
              <a:buClr>
                <a:schemeClr val="dk1"/>
              </a:buClr>
              <a:buSzPts val="2200"/>
              <a:buFont typeface="Noto Sans Symbols"/>
              <a:buChar char="✔"/>
            </a:pPr>
            <a:r>
              <a:rPr lang="en-CA" sz="2200"/>
              <a:t>Etc </a:t>
            </a:r>
            <a:endParaRPr/>
          </a:p>
        </p:txBody>
      </p:sp>
      <p:pic>
        <p:nvPicPr>
          <p:cNvPr descr="C:\Users\SAN\AppData\Local\Microsoft\Windows\Temporary Internet Files\Content.IE5\Z37HZHEI\MP900422989[1].jpg" id="538" name="Google Shape;538;p38"/>
          <p:cNvPicPr preferRelativeResize="0"/>
          <p:nvPr/>
        </p:nvPicPr>
        <p:blipFill rotWithShape="1">
          <a:blip r:embed="rId3">
            <a:alphaModFix/>
          </a:blip>
          <a:srcRect b="0" l="0" r="0" t="0"/>
          <a:stretch/>
        </p:blipFill>
        <p:spPr>
          <a:xfrm>
            <a:off x="6858000" y="3124200"/>
            <a:ext cx="1894061" cy="301881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9"/>
          <p:cNvSpPr txBox="1"/>
          <p:nvPr>
            <p:ph type="title"/>
          </p:nvPr>
        </p:nvSpPr>
        <p:spPr>
          <a:xfrm>
            <a:off x="457200" y="152400"/>
            <a:ext cx="7543800" cy="609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b="1" lang="en-CA"/>
              <a:t>RM TOOL CAPABILITIES </a:t>
            </a:r>
            <a:endParaRPr/>
          </a:p>
        </p:txBody>
      </p:sp>
      <p:sp>
        <p:nvSpPr>
          <p:cNvPr id="544" name="Google Shape;544;p3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id="545" name="Google Shape;545;p39"/>
          <p:cNvPicPr preferRelativeResize="0"/>
          <p:nvPr>
            <p:ph idx="1" type="body"/>
          </p:nvPr>
        </p:nvPicPr>
        <p:blipFill rotWithShape="1">
          <a:blip r:embed="rId3">
            <a:alphaModFix/>
          </a:blip>
          <a:srcRect b="0" l="0" r="0" t="0"/>
          <a:stretch/>
        </p:blipFill>
        <p:spPr>
          <a:xfrm>
            <a:off x="76200" y="990600"/>
            <a:ext cx="8686800" cy="571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1143000" y="381000"/>
            <a:ext cx="7391400" cy="7616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REQUIREMENTS EVOLUTION AND MANAGEMENT : OUTLINE </a:t>
            </a:r>
            <a:endParaRPr/>
          </a:p>
        </p:txBody>
      </p:sp>
      <p:sp>
        <p:nvSpPr>
          <p:cNvPr id="166" name="Google Shape;166;p4"/>
          <p:cNvSpPr txBox="1"/>
          <p:nvPr>
            <p:ph idx="1" type="body"/>
          </p:nvPr>
        </p:nvSpPr>
        <p:spPr>
          <a:xfrm>
            <a:off x="457200" y="1219200"/>
            <a:ext cx="7620000" cy="4906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2000"/>
              <a:buFont typeface="Arial"/>
              <a:buChar char="•"/>
            </a:pPr>
            <a:r>
              <a:rPr lang="en-CA">
                <a:solidFill>
                  <a:srgbClr val="FF0000"/>
                </a:solidFill>
              </a:rPr>
              <a:t>Change management </a:t>
            </a:r>
            <a:endParaRPr/>
          </a:p>
          <a:p>
            <a:pPr indent="-342900" lvl="0" marL="342900" rtl="0" algn="l">
              <a:spcBef>
                <a:spcPts val="1000"/>
              </a:spcBef>
              <a:spcAft>
                <a:spcPts val="0"/>
              </a:spcAft>
              <a:buClr>
                <a:srgbClr val="FF0000"/>
              </a:buClr>
              <a:buSzPts val="2000"/>
              <a:buFont typeface="Arial"/>
              <a:buChar char="•"/>
            </a:pPr>
            <a:r>
              <a:rPr lang="en-CA">
                <a:solidFill>
                  <a:srgbClr val="FF0000"/>
                </a:solidFill>
              </a:rPr>
              <a:t>Impacts of requirements changes </a:t>
            </a:r>
            <a:endParaRPr/>
          </a:p>
          <a:p>
            <a:pPr indent="-342900" lvl="0" marL="342900" rtl="0" algn="l">
              <a:spcBef>
                <a:spcPts val="1000"/>
              </a:spcBef>
              <a:spcAft>
                <a:spcPts val="0"/>
              </a:spcAft>
              <a:buClr>
                <a:schemeClr val="dk1"/>
              </a:buClr>
              <a:buSzPts val="2000"/>
              <a:buFont typeface="Arial"/>
              <a:buChar char="•"/>
            </a:pPr>
            <a:r>
              <a:rPr lang="en-CA"/>
              <a:t>Traceability management </a:t>
            </a:r>
            <a:endParaRPr/>
          </a:p>
          <a:p>
            <a:pPr indent="-342900" lvl="0" marL="342900" rtl="0" algn="l">
              <a:spcBef>
                <a:spcPts val="1000"/>
              </a:spcBef>
              <a:spcAft>
                <a:spcPts val="0"/>
              </a:spcAft>
              <a:buClr>
                <a:schemeClr val="dk1"/>
              </a:buClr>
              <a:buSzPts val="2000"/>
              <a:buFont typeface="Arial"/>
              <a:buChar char="•"/>
            </a:pPr>
            <a:r>
              <a:rPr lang="en-CA"/>
              <a:t>Measurement metrics </a:t>
            </a:r>
            <a:endParaRPr/>
          </a:p>
          <a:p>
            <a:pPr indent="-342900" lvl="0" marL="342900" rtl="0" algn="l">
              <a:spcBef>
                <a:spcPts val="1000"/>
              </a:spcBef>
              <a:spcAft>
                <a:spcPts val="0"/>
              </a:spcAft>
              <a:buClr>
                <a:schemeClr val="dk1"/>
              </a:buClr>
              <a:buSzPts val="2000"/>
              <a:buFont typeface="Arial"/>
              <a:buChar char="•"/>
            </a:pPr>
            <a:r>
              <a:rPr lang="en-CA"/>
              <a:t>Scalability </a:t>
            </a:r>
            <a:endParaRPr/>
          </a:p>
          <a:p>
            <a:pPr indent="-342900" lvl="0" marL="342900" rtl="0" algn="l">
              <a:spcBef>
                <a:spcPts val="1000"/>
              </a:spcBef>
              <a:spcAft>
                <a:spcPts val="0"/>
              </a:spcAft>
              <a:buClr>
                <a:schemeClr val="dk1"/>
              </a:buClr>
              <a:buSzPts val="2000"/>
              <a:buFont typeface="Arial"/>
              <a:buChar char="•"/>
            </a:pPr>
            <a:r>
              <a:rPr lang="en-CA"/>
              <a:t>Tools support </a:t>
            </a:r>
            <a:endParaRPr/>
          </a:p>
        </p:txBody>
      </p:sp>
      <p:sp>
        <p:nvSpPr>
          <p:cNvPr id="167" name="Google Shape;167;p4"/>
          <p:cNvSpPr/>
          <p:nvPr/>
        </p:nvSpPr>
        <p:spPr>
          <a:xfrm>
            <a:off x="142252" y="1143000"/>
            <a:ext cx="5609602" cy="990600"/>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68" name="Google Shape;168;p4"/>
          <p:cNvPicPr preferRelativeResize="0"/>
          <p:nvPr/>
        </p:nvPicPr>
        <p:blipFill rotWithShape="1">
          <a:blip r:embed="rId3">
            <a:alphaModFix/>
          </a:blip>
          <a:srcRect b="0" l="0" r="0" t="0"/>
          <a:stretch/>
        </p:blipFill>
        <p:spPr>
          <a:xfrm>
            <a:off x="171450" y="71438"/>
            <a:ext cx="1047750" cy="1147762"/>
          </a:xfrm>
          <a:prstGeom prst="rect">
            <a:avLst/>
          </a:prstGeom>
          <a:noFill/>
          <a:ln>
            <a:noFill/>
          </a:ln>
        </p:spPr>
      </p:pic>
      <p:sp>
        <p:nvSpPr>
          <p:cNvPr id="169" name="Google Shape;169;p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23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0"/>
          <p:cNvSpPr txBox="1"/>
          <p:nvPr>
            <p:ph idx="12" type="sldNum"/>
          </p:nvPr>
        </p:nvSpPr>
        <p:spPr>
          <a:xfrm>
            <a:off x="8229600" y="6172200"/>
            <a:ext cx="457200" cy="381001"/>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800"/>
              <a:buFont typeface="Arial"/>
              <a:buNone/>
            </a:pPr>
            <a:fld id="{00000000-1234-1234-1234-123412341234}" type="slidenum">
              <a:rPr lang="en-CA" sz="1800">
                <a:solidFill>
                  <a:srgbClr val="002654"/>
                </a:solidFill>
                <a:latin typeface="Arial"/>
                <a:ea typeface="Arial"/>
                <a:cs typeface="Arial"/>
                <a:sym typeface="Arial"/>
              </a:rPr>
              <a:t>‹#›</a:t>
            </a:fld>
            <a:endParaRPr sz="1800">
              <a:solidFill>
                <a:srgbClr val="002654"/>
              </a:solidFill>
              <a:latin typeface="Arial"/>
              <a:ea typeface="Arial"/>
              <a:cs typeface="Arial"/>
              <a:sym typeface="Arial"/>
            </a:endParaRPr>
          </a:p>
        </p:txBody>
      </p:sp>
      <p:sp>
        <p:nvSpPr>
          <p:cNvPr id="551" name="Google Shape;551;p40"/>
          <p:cNvSpPr txBox="1"/>
          <p:nvPr>
            <p:ph type="title"/>
          </p:nvPr>
        </p:nvSpPr>
        <p:spPr>
          <a:xfrm>
            <a:off x="131763" y="20955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RM TOOL ARCHITECTURE – EXAMPLE</a:t>
            </a:r>
            <a:endParaRPr/>
          </a:p>
        </p:txBody>
      </p:sp>
      <p:pic>
        <p:nvPicPr>
          <p:cNvPr id="552" name="Google Shape;552;p40"/>
          <p:cNvPicPr preferRelativeResize="0"/>
          <p:nvPr/>
        </p:nvPicPr>
        <p:blipFill rotWithShape="1">
          <a:blip r:embed="rId3">
            <a:alphaModFix/>
          </a:blip>
          <a:srcRect b="0" l="0" r="0" t="0"/>
          <a:stretch/>
        </p:blipFill>
        <p:spPr>
          <a:xfrm>
            <a:off x="349250" y="1066800"/>
            <a:ext cx="8443913" cy="482758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1"/>
          <p:cNvSpPr txBox="1"/>
          <p:nvPr>
            <p:ph idx="12" type="sldNum"/>
          </p:nvPr>
        </p:nvSpPr>
        <p:spPr>
          <a:xfrm>
            <a:off x="8153400" y="6172200"/>
            <a:ext cx="609600" cy="381001"/>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800"/>
              <a:buFont typeface="Arial"/>
              <a:buNone/>
            </a:pPr>
            <a:fld id="{00000000-1234-1234-1234-123412341234}" type="slidenum">
              <a:rPr lang="en-CA" sz="1800">
                <a:solidFill>
                  <a:srgbClr val="002654"/>
                </a:solidFill>
                <a:latin typeface="Arial"/>
                <a:ea typeface="Arial"/>
                <a:cs typeface="Arial"/>
                <a:sym typeface="Arial"/>
              </a:rPr>
              <a:t>‹#›</a:t>
            </a:fld>
            <a:endParaRPr sz="1800">
              <a:solidFill>
                <a:srgbClr val="002654"/>
              </a:solidFill>
              <a:latin typeface="Arial"/>
              <a:ea typeface="Arial"/>
              <a:cs typeface="Arial"/>
              <a:sym typeface="Arial"/>
            </a:endParaRPr>
          </a:p>
        </p:txBody>
      </p:sp>
      <p:sp>
        <p:nvSpPr>
          <p:cNvPr id="558" name="Google Shape;558;p41"/>
          <p:cNvSpPr txBox="1"/>
          <p:nvPr>
            <p:ph type="title"/>
          </p:nvPr>
        </p:nvSpPr>
        <p:spPr>
          <a:xfrm>
            <a:off x="152400" y="533400"/>
            <a:ext cx="8907462" cy="608013"/>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REQUIREMENTS MANAGEMENT IMPLIES INTEGRATION! </a:t>
            </a:r>
            <a:endParaRPr/>
          </a:p>
        </p:txBody>
      </p:sp>
      <p:graphicFrame>
        <p:nvGraphicFramePr>
          <p:cNvPr id="559" name="Google Shape;559;p41"/>
          <p:cNvGraphicFramePr/>
          <p:nvPr/>
        </p:nvGraphicFramePr>
        <p:xfrm>
          <a:off x="990600" y="1295400"/>
          <a:ext cx="7162800" cy="5105400"/>
        </p:xfrm>
        <a:graphic>
          <a:graphicData uri="http://schemas.openxmlformats.org/presentationml/2006/ole">
            <mc:AlternateContent>
              <mc:Choice Requires="v">
                <p:oleObj r:id="rId4" imgH="5105400" imgW="7162800" progId="Visio.Drawing.6" spid="_x0000_s1">
                  <p:embed/>
                </p:oleObj>
              </mc:Choice>
              <mc:Fallback>
                <p:oleObj r:id="rId5" imgH="5105400" imgW="7162800" progId="Visio.Drawing.6">
                  <p:embed/>
                  <p:pic>
                    <p:nvPicPr>
                      <p:cNvPr id="559" name="Google Shape;559;p41"/>
                      <p:cNvPicPr preferRelativeResize="0"/>
                      <p:nvPr/>
                    </p:nvPicPr>
                    <p:blipFill rotWithShape="1">
                      <a:blip r:embed="rId6">
                        <a:alphaModFix/>
                      </a:blip>
                      <a:srcRect b="0" l="0" r="0" t="0"/>
                      <a:stretch/>
                    </p:blipFill>
                    <p:spPr>
                      <a:xfrm>
                        <a:off x="990600" y="1295400"/>
                        <a:ext cx="7162800" cy="5105400"/>
                      </a:xfrm>
                      <a:prstGeom prst="rect">
                        <a:avLst/>
                      </a:prstGeom>
                      <a:noFill/>
                      <a:ln>
                        <a:noFill/>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2"/>
          <p:cNvSpPr txBox="1"/>
          <p:nvPr>
            <p:ph idx="12" type="sldNum"/>
          </p:nvPr>
        </p:nvSpPr>
        <p:spPr>
          <a:xfrm>
            <a:off x="8388927" y="6172200"/>
            <a:ext cx="457200" cy="457201"/>
          </a:xfrm>
          <a:prstGeom prst="rect">
            <a:avLst/>
          </a:prstGeom>
          <a:noFill/>
          <a:ln>
            <a:noFill/>
          </a:ln>
        </p:spPr>
        <p:txBody>
          <a:bodyPr anchorCtr="0" anchor="b" bIns="0" lIns="91425" spcFirstLastPara="1" rIns="91425" wrap="square" tIns="45700">
            <a:noAutofit/>
          </a:bodyPr>
          <a:lstStyle/>
          <a:p>
            <a:pPr indent="0" lvl="0" marL="0" marR="0" rtl="0" algn="l">
              <a:lnSpc>
                <a:spcPct val="100000"/>
              </a:lnSpc>
              <a:spcBef>
                <a:spcPts val="0"/>
              </a:spcBef>
              <a:spcAft>
                <a:spcPts val="0"/>
              </a:spcAft>
              <a:buClr>
                <a:srgbClr val="002654"/>
              </a:buClr>
              <a:buSzPts val="1800"/>
              <a:buFont typeface="Arial"/>
              <a:buNone/>
            </a:pPr>
            <a:fld id="{00000000-1234-1234-1234-123412341234}" type="slidenum">
              <a:rPr lang="en-CA" sz="1800">
                <a:solidFill>
                  <a:srgbClr val="002654"/>
                </a:solidFill>
                <a:latin typeface="Arial"/>
                <a:ea typeface="Arial"/>
                <a:cs typeface="Arial"/>
                <a:sym typeface="Arial"/>
              </a:rPr>
              <a:t>‹#›</a:t>
            </a:fld>
            <a:endParaRPr sz="1800">
              <a:solidFill>
                <a:srgbClr val="002654"/>
              </a:solidFill>
              <a:latin typeface="Arial"/>
              <a:ea typeface="Arial"/>
              <a:cs typeface="Arial"/>
              <a:sym typeface="Arial"/>
            </a:endParaRPr>
          </a:p>
        </p:txBody>
      </p:sp>
      <p:sp>
        <p:nvSpPr>
          <p:cNvPr id="565" name="Google Shape;565;p42"/>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WHAT SHOULD WE LOOK FOR IN A TOOL?</a:t>
            </a:r>
            <a:endParaRPr/>
          </a:p>
        </p:txBody>
      </p:sp>
      <p:sp>
        <p:nvSpPr>
          <p:cNvPr id="566" name="Google Shape;566;p42"/>
          <p:cNvSpPr txBox="1"/>
          <p:nvPr>
            <p:ph idx="1" type="body"/>
          </p:nvPr>
        </p:nvSpPr>
        <p:spPr>
          <a:xfrm>
            <a:off x="1630680" y="1574800"/>
            <a:ext cx="329184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Font typeface="Noto Sans Symbols"/>
              <a:buChar char="✔"/>
            </a:pPr>
            <a:r>
              <a:rPr lang="en-CA" sz="2000"/>
              <a:t>Types/attributes for requirements and links</a:t>
            </a:r>
            <a:endParaRPr/>
          </a:p>
          <a:p>
            <a:pPr indent="-342900" lvl="0" marL="342900" rtl="0" algn="l">
              <a:spcBef>
                <a:spcPts val="940"/>
              </a:spcBef>
              <a:spcAft>
                <a:spcPts val="0"/>
              </a:spcAft>
              <a:buClr>
                <a:schemeClr val="dk1"/>
              </a:buClr>
              <a:buSzPct val="100000"/>
              <a:buFont typeface="Noto Sans Symbols"/>
              <a:buChar char="✔"/>
            </a:pPr>
            <a:r>
              <a:rPr lang="en-CA" sz="2000"/>
              <a:t>Specifications and models</a:t>
            </a:r>
            <a:endParaRPr/>
          </a:p>
          <a:p>
            <a:pPr indent="-342900" lvl="0" marL="342900" rtl="0" algn="l">
              <a:spcBef>
                <a:spcPts val="940"/>
              </a:spcBef>
              <a:spcAft>
                <a:spcPts val="0"/>
              </a:spcAft>
              <a:buClr>
                <a:schemeClr val="dk1"/>
              </a:buClr>
              <a:buSzPct val="100000"/>
              <a:buFont typeface="Noto Sans Symbols"/>
              <a:buChar char="✔"/>
            </a:pPr>
            <a:r>
              <a:rPr lang="en-CA" sz="2000"/>
              <a:t>Version and change management</a:t>
            </a:r>
            <a:endParaRPr/>
          </a:p>
          <a:p>
            <a:pPr indent="-342900" lvl="0" marL="342900" rtl="0" algn="l">
              <a:spcBef>
                <a:spcPts val="940"/>
              </a:spcBef>
              <a:spcAft>
                <a:spcPts val="0"/>
              </a:spcAft>
              <a:buClr>
                <a:schemeClr val="dk1"/>
              </a:buClr>
              <a:buSzPct val="100000"/>
              <a:buFont typeface="Noto Sans Symbols"/>
              <a:buChar char="✔"/>
            </a:pPr>
            <a:r>
              <a:rPr lang="en-CA" sz="2000"/>
              <a:t>Database repository</a:t>
            </a:r>
            <a:endParaRPr/>
          </a:p>
          <a:p>
            <a:pPr indent="-342900" lvl="0" marL="342900" rtl="0" algn="l">
              <a:spcBef>
                <a:spcPts val="940"/>
              </a:spcBef>
              <a:spcAft>
                <a:spcPts val="0"/>
              </a:spcAft>
              <a:buClr>
                <a:schemeClr val="dk1"/>
              </a:buClr>
              <a:buSzPct val="100000"/>
              <a:buFont typeface="Noto Sans Symbols"/>
              <a:buChar char="✔"/>
            </a:pPr>
            <a:r>
              <a:rPr lang="en-CA" sz="2000"/>
              <a:t>Traceability</a:t>
            </a:r>
            <a:endParaRPr/>
          </a:p>
          <a:p>
            <a:pPr indent="-342900" lvl="0" marL="342900" rtl="0" algn="l">
              <a:spcBef>
                <a:spcPts val="940"/>
              </a:spcBef>
              <a:spcAft>
                <a:spcPts val="0"/>
              </a:spcAft>
              <a:buClr>
                <a:schemeClr val="dk1"/>
              </a:buClr>
              <a:buSzPct val="100000"/>
              <a:buFont typeface="Noto Sans Symbols"/>
              <a:buChar char="✔"/>
            </a:pPr>
            <a:r>
              <a:rPr lang="en-CA" sz="2000"/>
              <a:t>Analysis (impact, completeness, style, differences…)</a:t>
            </a:r>
            <a:endParaRPr/>
          </a:p>
          <a:p>
            <a:pPr indent="-342900" lvl="0" marL="342900" rtl="0" algn="l">
              <a:spcBef>
                <a:spcPts val="940"/>
              </a:spcBef>
              <a:spcAft>
                <a:spcPts val="0"/>
              </a:spcAft>
              <a:buClr>
                <a:schemeClr val="dk1"/>
              </a:buClr>
              <a:buSzPct val="100000"/>
              <a:buFont typeface="Noto Sans Symbols"/>
              <a:buChar char="✔"/>
            </a:pPr>
            <a:r>
              <a:rPr lang="en-CA" sz="2000"/>
              <a:t>Automatic inspection of requirements (according to rules)</a:t>
            </a:r>
            <a:endParaRPr/>
          </a:p>
          <a:p>
            <a:pPr indent="-342900" lvl="0" marL="342900" rtl="0" algn="l">
              <a:spcBef>
                <a:spcPts val="940"/>
              </a:spcBef>
              <a:spcAft>
                <a:spcPts val="0"/>
              </a:spcAft>
              <a:buClr>
                <a:schemeClr val="dk1"/>
              </a:buClr>
              <a:buSzPct val="100000"/>
              <a:buFont typeface="Noto Sans Symbols"/>
              <a:buChar char="✔"/>
            </a:pPr>
            <a:r>
              <a:rPr lang="en-CA" sz="2000"/>
              <a:t>Visualization and reports</a:t>
            </a:r>
            <a:endParaRPr/>
          </a:p>
        </p:txBody>
      </p:sp>
      <p:sp>
        <p:nvSpPr>
          <p:cNvPr id="567" name="Google Shape;567;p42"/>
          <p:cNvSpPr txBox="1"/>
          <p:nvPr>
            <p:ph idx="2" type="body"/>
          </p:nvPr>
        </p:nvSpPr>
        <p:spPr>
          <a:xfrm>
            <a:off x="5090160" y="1574800"/>
            <a:ext cx="329184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Font typeface="Noto Sans Symbols"/>
              <a:buChar char="✔"/>
            </a:pPr>
            <a:r>
              <a:rPr lang="en-CA" sz="2000"/>
              <a:t>Requirements document generation</a:t>
            </a:r>
            <a:endParaRPr/>
          </a:p>
          <a:p>
            <a:pPr indent="-342900" lvl="0" marL="342900" rtl="0" algn="l">
              <a:spcBef>
                <a:spcPts val="970"/>
              </a:spcBef>
              <a:spcAft>
                <a:spcPts val="0"/>
              </a:spcAft>
              <a:buClr>
                <a:schemeClr val="dk1"/>
              </a:buClr>
              <a:buSzPct val="100000"/>
              <a:buFont typeface="Noto Sans Symbols"/>
              <a:buChar char="✔"/>
            </a:pPr>
            <a:r>
              <a:rPr lang="en-CA" sz="2000"/>
              <a:t>Monitoring of requirements statuses</a:t>
            </a:r>
            <a:endParaRPr/>
          </a:p>
          <a:p>
            <a:pPr indent="-342900" lvl="0" marL="342900" rtl="0" algn="l">
              <a:spcBef>
                <a:spcPts val="970"/>
              </a:spcBef>
              <a:spcAft>
                <a:spcPts val="0"/>
              </a:spcAft>
              <a:buClr>
                <a:schemeClr val="dk1"/>
              </a:buClr>
              <a:buSzPct val="100000"/>
              <a:buFont typeface="Noto Sans Symbols"/>
              <a:buChar char="✔"/>
            </a:pPr>
            <a:r>
              <a:rPr lang="en-CA" sz="2000"/>
              <a:t>Access control</a:t>
            </a:r>
            <a:endParaRPr/>
          </a:p>
          <a:p>
            <a:pPr indent="-342900" lvl="0" marL="342900" rtl="0" algn="l">
              <a:spcBef>
                <a:spcPts val="970"/>
              </a:spcBef>
              <a:spcAft>
                <a:spcPts val="0"/>
              </a:spcAft>
              <a:buClr>
                <a:schemeClr val="dk1"/>
              </a:buClr>
              <a:buSzPct val="100000"/>
              <a:buFont typeface="Noto Sans Symbols"/>
              <a:buChar char="✔"/>
            </a:pPr>
            <a:r>
              <a:rPr lang="en-CA" sz="2000"/>
              <a:t>Import/export</a:t>
            </a:r>
            <a:endParaRPr/>
          </a:p>
          <a:p>
            <a:pPr indent="-342900" lvl="0" marL="342900" rtl="0" algn="l">
              <a:spcBef>
                <a:spcPts val="970"/>
              </a:spcBef>
              <a:spcAft>
                <a:spcPts val="0"/>
              </a:spcAft>
              <a:buClr>
                <a:schemeClr val="dk1"/>
              </a:buClr>
              <a:buSzPct val="100000"/>
              <a:buFont typeface="Noto Sans Symbols"/>
              <a:buChar char="✔"/>
            </a:pPr>
            <a:r>
              <a:rPr lang="en-CA" sz="2000"/>
              <a:t>Communication with stakeholders</a:t>
            </a:r>
            <a:endParaRPr/>
          </a:p>
          <a:p>
            <a:pPr indent="-342900" lvl="0" marL="342900" rtl="0" algn="l">
              <a:spcBef>
                <a:spcPts val="970"/>
              </a:spcBef>
              <a:spcAft>
                <a:spcPts val="0"/>
              </a:spcAft>
              <a:buClr>
                <a:schemeClr val="dk1"/>
              </a:buClr>
              <a:buSzPct val="100000"/>
              <a:buFont typeface="Noto Sans Symbols"/>
              <a:buChar char="✔"/>
            </a:pPr>
            <a:r>
              <a:rPr lang="en-CA" sz="2000"/>
              <a:t>Scripting language (for automation)</a:t>
            </a:r>
            <a:endParaRPr/>
          </a:p>
          <a:p>
            <a:pPr indent="-342900" lvl="0" marL="342900" rtl="0" algn="l">
              <a:spcBef>
                <a:spcPts val="970"/>
              </a:spcBef>
              <a:spcAft>
                <a:spcPts val="0"/>
              </a:spcAft>
              <a:buClr>
                <a:schemeClr val="dk1"/>
              </a:buClr>
              <a:buSzPct val="100000"/>
              <a:buFont typeface="Noto Sans Symbols"/>
              <a:buChar char="✔"/>
            </a:pPr>
            <a:r>
              <a:rPr lang="en-CA" sz="2000"/>
              <a:t>Reuse of requirements, models, projects</a:t>
            </a:r>
            <a:endParaRPr/>
          </a:p>
          <a:p>
            <a:pPr indent="-342900" lvl="0" marL="342900" rtl="0" algn="l">
              <a:spcBef>
                <a:spcPts val="970"/>
              </a:spcBef>
              <a:spcAft>
                <a:spcPts val="0"/>
              </a:spcAft>
              <a:buClr>
                <a:schemeClr val="dk1"/>
              </a:buClr>
              <a:buSzPct val="100000"/>
              <a:buFont typeface="Noto Sans Symbols"/>
              <a:buChar char="✔"/>
            </a:pPr>
            <a:r>
              <a:rPr lang="en-CA" sz="2000"/>
              <a:t>…</a:t>
            </a:r>
            <a:endParaRPr/>
          </a:p>
        </p:txBody>
      </p:sp>
      <p:pic>
        <p:nvPicPr>
          <p:cNvPr descr="C:\Users\SAN\AppData\Local\Microsoft\Windows\Temporary Internet Files\Content.IE5\Z37HZHEI\MM900395755[1].gif" id="568" name="Google Shape;568;p42"/>
          <p:cNvPicPr preferRelativeResize="0"/>
          <p:nvPr/>
        </p:nvPicPr>
        <p:blipFill rotWithShape="1">
          <a:blip r:embed="rId3">
            <a:alphaModFix/>
          </a:blip>
          <a:srcRect b="0" l="0" r="0" t="0"/>
          <a:stretch/>
        </p:blipFill>
        <p:spPr>
          <a:xfrm>
            <a:off x="6781800" y="685800"/>
            <a:ext cx="1676400" cy="643890"/>
          </a:xfrm>
          <a:prstGeom prst="rect">
            <a:avLst/>
          </a:prstGeom>
          <a:noFill/>
          <a:ln>
            <a:noFill/>
          </a:ln>
        </p:spPr>
      </p:pic>
      <p:pic>
        <p:nvPicPr>
          <p:cNvPr descr="C:\Users\SAN\AppData\Local\Microsoft\Windows\Temporary Internet Files\Content.IE5\9I2ZGI9E\MC900078753[2].wmf" id="569" name="Google Shape;569;p42"/>
          <p:cNvPicPr preferRelativeResize="0"/>
          <p:nvPr/>
        </p:nvPicPr>
        <p:blipFill rotWithShape="1">
          <a:blip r:embed="rId4">
            <a:alphaModFix/>
          </a:blip>
          <a:srcRect b="0" l="0" r="0" t="0"/>
          <a:stretch/>
        </p:blipFill>
        <p:spPr>
          <a:xfrm>
            <a:off x="457200" y="2895600"/>
            <a:ext cx="914400" cy="257651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3"/>
          <p:cNvSpPr txBox="1"/>
          <p:nvPr>
            <p:ph type="title"/>
          </p:nvPr>
        </p:nvSpPr>
        <p:spPr>
          <a:xfrm>
            <a:off x="228600" y="228600"/>
            <a:ext cx="90678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b="1" lang="en-CA"/>
              <a:t>BENEFITS OF USING AN RM TOOL</a:t>
            </a:r>
            <a:endParaRPr/>
          </a:p>
        </p:txBody>
      </p:sp>
      <p:sp>
        <p:nvSpPr>
          <p:cNvPr id="575" name="Google Shape;575;p43"/>
          <p:cNvSpPr txBox="1"/>
          <p:nvPr>
            <p:ph idx="1" type="body"/>
          </p:nvPr>
        </p:nvSpPr>
        <p:spPr>
          <a:xfrm>
            <a:off x="457200" y="1066800"/>
            <a:ext cx="7620000" cy="4876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CA" sz="2400"/>
              <a:t>Manage versions and changes </a:t>
            </a:r>
            <a:endParaRPr/>
          </a:p>
          <a:p>
            <a:pPr indent="-342900" lvl="0" marL="342900" rtl="0" algn="l">
              <a:spcBef>
                <a:spcPts val="1080"/>
              </a:spcBef>
              <a:spcAft>
                <a:spcPts val="0"/>
              </a:spcAft>
              <a:buClr>
                <a:schemeClr val="dk1"/>
              </a:buClr>
              <a:buSzPts val="2400"/>
              <a:buFont typeface="Arial"/>
              <a:buChar char="•"/>
            </a:pPr>
            <a:r>
              <a:rPr lang="en-CA" sz="2400"/>
              <a:t>Store requirements attributes </a:t>
            </a:r>
            <a:endParaRPr/>
          </a:p>
          <a:p>
            <a:pPr indent="-342900" lvl="0" marL="342900" rtl="0" algn="l">
              <a:spcBef>
                <a:spcPts val="1080"/>
              </a:spcBef>
              <a:spcAft>
                <a:spcPts val="0"/>
              </a:spcAft>
              <a:buClr>
                <a:schemeClr val="dk1"/>
              </a:buClr>
              <a:buSzPts val="2400"/>
              <a:buFont typeface="Arial"/>
              <a:buChar char="•"/>
            </a:pPr>
            <a:r>
              <a:rPr lang="en-CA" sz="2400"/>
              <a:t>Facilitate impact analysis </a:t>
            </a:r>
            <a:endParaRPr/>
          </a:p>
          <a:p>
            <a:pPr indent="-342900" lvl="0" marL="342900" rtl="0" algn="l">
              <a:spcBef>
                <a:spcPts val="1080"/>
              </a:spcBef>
              <a:spcAft>
                <a:spcPts val="0"/>
              </a:spcAft>
              <a:buClr>
                <a:schemeClr val="dk1"/>
              </a:buClr>
              <a:buSzPts val="2400"/>
              <a:buFont typeface="Arial"/>
              <a:buChar char="•"/>
            </a:pPr>
            <a:r>
              <a:rPr lang="en-CA" sz="2400"/>
              <a:t>Identify missing and extraneous requirements </a:t>
            </a:r>
            <a:endParaRPr/>
          </a:p>
          <a:p>
            <a:pPr indent="-342900" lvl="0" marL="342900" rtl="0" algn="l">
              <a:spcBef>
                <a:spcPts val="1080"/>
              </a:spcBef>
              <a:spcAft>
                <a:spcPts val="0"/>
              </a:spcAft>
              <a:buClr>
                <a:schemeClr val="dk1"/>
              </a:buClr>
              <a:buSzPts val="2400"/>
              <a:buFont typeface="Arial"/>
              <a:buChar char="•"/>
            </a:pPr>
            <a:r>
              <a:rPr lang="en-CA" sz="2400"/>
              <a:t>Track requirements status </a:t>
            </a:r>
            <a:endParaRPr/>
          </a:p>
          <a:p>
            <a:pPr indent="-342900" lvl="0" marL="342900" rtl="0" algn="l">
              <a:spcBef>
                <a:spcPts val="1080"/>
              </a:spcBef>
              <a:spcAft>
                <a:spcPts val="0"/>
              </a:spcAft>
              <a:buClr>
                <a:schemeClr val="dk1"/>
              </a:buClr>
              <a:buSzPts val="2400"/>
              <a:buFont typeface="Arial"/>
              <a:buChar char="•"/>
            </a:pPr>
            <a:r>
              <a:rPr lang="en-CA" sz="2400"/>
              <a:t>Control Access </a:t>
            </a:r>
            <a:endParaRPr/>
          </a:p>
          <a:p>
            <a:pPr indent="-342900" lvl="0" marL="342900" rtl="0" algn="l">
              <a:spcBef>
                <a:spcPts val="1080"/>
              </a:spcBef>
              <a:spcAft>
                <a:spcPts val="0"/>
              </a:spcAft>
              <a:buClr>
                <a:schemeClr val="dk1"/>
              </a:buClr>
              <a:buSzPts val="2400"/>
              <a:buFont typeface="Arial"/>
              <a:buChar char="•"/>
            </a:pPr>
            <a:r>
              <a:rPr lang="en-CA" sz="2400"/>
              <a:t>Communicate with stakeholders </a:t>
            </a:r>
            <a:endParaRPr/>
          </a:p>
          <a:p>
            <a:pPr indent="-342900" lvl="0" marL="342900" rtl="0" algn="l">
              <a:spcBef>
                <a:spcPts val="1080"/>
              </a:spcBef>
              <a:spcAft>
                <a:spcPts val="0"/>
              </a:spcAft>
              <a:buClr>
                <a:schemeClr val="dk1"/>
              </a:buClr>
              <a:buSzPts val="2400"/>
              <a:buFont typeface="Arial"/>
              <a:buChar char="•"/>
            </a:pPr>
            <a:r>
              <a:rPr lang="en-CA" sz="2400"/>
              <a:t>Reuse requirements </a:t>
            </a:r>
            <a:endParaRPr/>
          </a:p>
          <a:p>
            <a:pPr indent="-342900" lvl="0" marL="342900" rtl="0" algn="l">
              <a:spcBef>
                <a:spcPts val="1080"/>
              </a:spcBef>
              <a:spcAft>
                <a:spcPts val="0"/>
              </a:spcAft>
              <a:buClr>
                <a:schemeClr val="dk1"/>
              </a:buClr>
              <a:buSzPts val="2400"/>
              <a:buFont typeface="Arial"/>
              <a:buChar char="•"/>
            </a:pPr>
            <a:r>
              <a:rPr lang="en-CA" sz="2400"/>
              <a:t>Track issues status </a:t>
            </a:r>
            <a:endParaRPr sz="2400"/>
          </a:p>
          <a:p>
            <a:pPr indent="0" lvl="0" marL="0" rtl="0" algn="l">
              <a:spcBef>
                <a:spcPts val="1000"/>
              </a:spcBef>
              <a:spcAft>
                <a:spcPts val="0"/>
              </a:spcAft>
              <a:buClr>
                <a:schemeClr val="dk1"/>
              </a:buClr>
              <a:buSzPts val="2000"/>
              <a:buNone/>
            </a:pPr>
            <a:r>
              <a:t/>
            </a:r>
            <a:endParaRPr/>
          </a:p>
        </p:txBody>
      </p:sp>
      <p:sp>
        <p:nvSpPr>
          <p:cNvPr id="576" name="Google Shape;576;p43"/>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C:\Users\SAN\AppData\Local\Microsoft\Windows\Temporary Internet Files\Content.IE5\K7Q9Q4OW\MP900422407[1].jpg" id="577" name="Google Shape;577;p43"/>
          <p:cNvPicPr preferRelativeResize="0"/>
          <p:nvPr/>
        </p:nvPicPr>
        <p:blipFill rotWithShape="1">
          <a:blip r:embed="rId3">
            <a:alphaModFix/>
          </a:blip>
          <a:srcRect b="0" l="0" r="0" t="0"/>
          <a:stretch/>
        </p:blipFill>
        <p:spPr>
          <a:xfrm>
            <a:off x="6172199" y="4343400"/>
            <a:ext cx="2286001" cy="2209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4"/>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pic>
        <p:nvPicPr>
          <p:cNvPr descr="j0078772" id="583" name="Google Shape;583;p44"/>
          <p:cNvPicPr preferRelativeResize="0"/>
          <p:nvPr/>
        </p:nvPicPr>
        <p:blipFill rotWithShape="1">
          <a:blip r:embed="rId3">
            <a:alphaModFix/>
          </a:blip>
          <a:srcRect b="0" l="0" r="0" t="0"/>
          <a:stretch/>
        </p:blipFill>
        <p:spPr>
          <a:xfrm>
            <a:off x="3124200" y="1981200"/>
            <a:ext cx="2291578" cy="1828800"/>
          </a:xfrm>
          <a:prstGeom prst="rect">
            <a:avLst/>
          </a:prstGeom>
          <a:noFill/>
          <a:ln>
            <a:noFill/>
          </a:ln>
        </p:spPr>
      </p:pic>
      <p:sp>
        <p:nvSpPr>
          <p:cNvPr id="584" name="Google Shape;584;p44"/>
          <p:cNvSpPr txBox="1"/>
          <p:nvPr/>
        </p:nvSpPr>
        <p:spPr>
          <a:xfrm>
            <a:off x="2133600" y="3296571"/>
            <a:ext cx="5791200" cy="1371600"/>
          </a:xfrm>
          <a:prstGeom prst="rect">
            <a:avLst/>
          </a:prstGeom>
          <a:noFill/>
          <a:ln>
            <a:noFill/>
          </a:ln>
        </p:spPr>
        <p:txBody>
          <a:bodyPr anchorCtr="0" anchor="b" bIns="45700" lIns="91425" spcFirstLastPara="1" rIns="91425" wrap="square" tIns="45700">
            <a:normAutofit/>
          </a:bodyPr>
          <a:lstStyle/>
          <a:p>
            <a:pPr indent="0" lvl="0" marL="0" marR="0" rtl="0" algn="l">
              <a:spcBef>
                <a:spcPts val="0"/>
              </a:spcBef>
              <a:spcAft>
                <a:spcPts val="0"/>
              </a:spcAft>
              <a:buClr>
                <a:schemeClr val="dk2"/>
              </a:buClr>
              <a:buSzPts val="3600"/>
              <a:buFont typeface="Arial Black"/>
              <a:buNone/>
            </a:pPr>
            <a:r>
              <a:rPr lang="en-CA" sz="3600" cap="none">
                <a:solidFill>
                  <a:schemeClr val="dk2"/>
                </a:solidFill>
                <a:latin typeface="Arial Black"/>
                <a:ea typeface="Arial Black"/>
                <a:cs typeface="Arial Black"/>
                <a:sym typeface="Arial Black"/>
              </a:rPr>
              <a:t>ANY QUESTION…</a:t>
            </a:r>
            <a:endParaRPr sz="3600" cap="none">
              <a:solidFill>
                <a:schemeClr val="dk2"/>
              </a:solidFill>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381000" y="152400"/>
            <a:ext cx="8382001" cy="99028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WHY DO REQUIREMENTS CHANGE?</a:t>
            </a:r>
            <a:endParaRPr/>
          </a:p>
        </p:txBody>
      </p:sp>
      <p:sp>
        <p:nvSpPr>
          <p:cNvPr id="175" name="Google Shape;175;p5"/>
          <p:cNvSpPr txBox="1"/>
          <p:nvPr>
            <p:ph idx="1" type="body"/>
          </p:nvPr>
        </p:nvSpPr>
        <p:spPr>
          <a:xfrm>
            <a:off x="381000" y="1143000"/>
            <a:ext cx="7620000" cy="46021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200"/>
              <a:buNone/>
            </a:pPr>
            <a:r>
              <a:rPr lang="en-CA" sz="2200"/>
              <a:t>Change in software development: as inevitable as difficult to control!</a:t>
            </a:r>
            <a:endParaRPr/>
          </a:p>
          <a:p>
            <a:pPr indent="-182880" lvl="1" marL="457200" rtl="0" algn="l">
              <a:spcBef>
                <a:spcPts val="1040"/>
              </a:spcBef>
              <a:spcAft>
                <a:spcPts val="0"/>
              </a:spcAft>
              <a:buSzPts val="2200"/>
              <a:buChar char="•"/>
            </a:pPr>
            <a:r>
              <a:rPr lang="en-CA" sz="2200"/>
              <a:t>Better understanding: new requirements become apparent</a:t>
            </a:r>
            <a:endParaRPr/>
          </a:p>
          <a:p>
            <a:pPr indent="-182880" lvl="1" marL="457200" rtl="0" algn="l">
              <a:spcBef>
                <a:spcPts val="440"/>
              </a:spcBef>
              <a:spcAft>
                <a:spcPts val="0"/>
              </a:spcAft>
              <a:buSzPts val="2200"/>
              <a:buChar char="•"/>
            </a:pPr>
            <a:r>
              <a:rPr lang="en-CA" sz="2200"/>
              <a:t>Everything else is changing…</a:t>
            </a:r>
            <a:endParaRPr/>
          </a:p>
          <a:p>
            <a:pPr indent="-228600" lvl="2" marL="1143000" rtl="0" algn="l">
              <a:spcBef>
                <a:spcPts val="440"/>
              </a:spcBef>
              <a:spcAft>
                <a:spcPts val="0"/>
              </a:spcAft>
              <a:buSzPts val="2200"/>
              <a:buChar char="•"/>
            </a:pPr>
            <a:r>
              <a:rPr lang="en-CA" sz="2200"/>
              <a:t>Business</a:t>
            </a:r>
            <a:endParaRPr/>
          </a:p>
          <a:p>
            <a:pPr indent="-228600" lvl="2" marL="1143000" rtl="0" algn="l">
              <a:spcBef>
                <a:spcPts val="440"/>
              </a:spcBef>
              <a:spcAft>
                <a:spcPts val="0"/>
              </a:spcAft>
              <a:buSzPts val="2200"/>
              <a:buChar char="•"/>
            </a:pPr>
            <a:r>
              <a:rPr lang="en-CA" sz="2200"/>
              <a:t>Context</a:t>
            </a:r>
            <a:endParaRPr/>
          </a:p>
          <a:p>
            <a:pPr indent="-228600" lvl="2" marL="1143000" rtl="0" algn="l">
              <a:spcBef>
                <a:spcPts val="440"/>
              </a:spcBef>
              <a:spcAft>
                <a:spcPts val="0"/>
              </a:spcAft>
              <a:buSzPts val="2200"/>
              <a:buChar char="•"/>
            </a:pPr>
            <a:r>
              <a:rPr lang="en-CA" sz="2200"/>
              <a:t>Technologies</a:t>
            </a:r>
            <a:endParaRPr/>
          </a:p>
          <a:p>
            <a:pPr indent="-228600" lvl="2" marL="1143000" rtl="0" algn="l">
              <a:spcBef>
                <a:spcPts val="440"/>
              </a:spcBef>
              <a:spcAft>
                <a:spcPts val="0"/>
              </a:spcAft>
              <a:buSzPts val="2200"/>
              <a:buChar char="•"/>
            </a:pPr>
            <a:r>
              <a:rPr lang="en-CA" sz="2200"/>
              <a:t>Markets</a:t>
            </a:r>
            <a:endParaRPr/>
          </a:p>
          <a:p>
            <a:pPr indent="-228600" lvl="2" marL="1143000" rtl="0" algn="l">
              <a:spcBef>
                <a:spcPts val="440"/>
              </a:spcBef>
              <a:spcAft>
                <a:spcPts val="0"/>
              </a:spcAft>
              <a:buSzPts val="2200"/>
              <a:buChar char="•"/>
            </a:pPr>
            <a:r>
              <a:rPr lang="en-CA" sz="2200"/>
              <a:t>…</a:t>
            </a:r>
            <a:endParaRPr/>
          </a:p>
          <a:p>
            <a:pPr indent="0" lvl="1" marL="274320" rtl="0" algn="l">
              <a:spcBef>
                <a:spcPts val="400"/>
              </a:spcBef>
              <a:spcAft>
                <a:spcPts val="0"/>
              </a:spcAft>
              <a:buSzPts val="2000"/>
              <a:buNone/>
            </a:pPr>
            <a:r>
              <a:t/>
            </a:r>
            <a:endParaRPr/>
          </a:p>
        </p:txBody>
      </p:sp>
      <p:pic>
        <p:nvPicPr>
          <p:cNvPr descr="C:\Users\SAN\AppData\Local\Microsoft\Windows\Temporary Internet Files\Content.IE5\K7Q9Q4OW\MM900282747[1].gif" id="176" name="Google Shape;176;p5"/>
          <p:cNvPicPr preferRelativeResize="0"/>
          <p:nvPr/>
        </p:nvPicPr>
        <p:blipFill rotWithShape="1">
          <a:blip r:embed="rId3">
            <a:alphaModFix/>
          </a:blip>
          <a:srcRect b="0" l="0" r="0" t="0"/>
          <a:stretch/>
        </p:blipFill>
        <p:spPr>
          <a:xfrm>
            <a:off x="6934200" y="5181600"/>
            <a:ext cx="1454209" cy="1454209"/>
          </a:xfrm>
          <a:prstGeom prst="rect">
            <a:avLst/>
          </a:prstGeom>
          <a:noFill/>
          <a:ln>
            <a:noFill/>
          </a:ln>
        </p:spPr>
      </p:pic>
      <p:sp>
        <p:nvSpPr>
          <p:cNvPr id="177" name="Google Shape;177;p5"/>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
        <p:nvSpPr>
          <p:cNvPr id="178" name="Google Shape;178;p5"/>
          <p:cNvSpPr/>
          <p:nvPr/>
        </p:nvSpPr>
        <p:spPr>
          <a:xfrm>
            <a:off x="304800" y="5105140"/>
            <a:ext cx="6629400" cy="1330296"/>
          </a:xfrm>
          <a:prstGeom prst="cloudCallout">
            <a:avLst>
              <a:gd fmla="val 47644" name="adj1"/>
              <a:gd fmla="val 69587" name="adj2"/>
            </a:avLst>
          </a:prstGeom>
          <a:solidFill>
            <a:srgbClr val="92D050"/>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CA" sz="2000">
                <a:solidFill>
                  <a:schemeClr val="dk1"/>
                </a:solidFill>
                <a:latin typeface="Arial"/>
                <a:ea typeface="Arial"/>
                <a:cs typeface="Arial"/>
                <a:sym typeface="Arial"/>
              </a:rPr>
              <a:t>Possible responses to change …</a:t>
            </a:r>
            <a:endParaRPr/>
          </a:p>
          <a:p>
            <a:pPr indent="0" lvl="0" marL="0" marR="0" rtl="0" algn="l">
              <a:spcBef>
                <a:spcPts val="0"/>
              </a:spcBef>
              <a:spcAft>
                <a:spcPts val="0"/>
              </a:spcAft>
              <a:buNone/>
            </a:pPr>
            <a:r>
              <a:rPr b="1" lang="en-CA" sz="2000">
                <a:solidFill>
                  <a:srgbClr val="FF0000"/>
                </a:solidFill>
                <a:latin typeface="Arial"/>
                <a:ea typeface="Arial"/>
                <a:cs typeface="Arial"/>
                <a:sym typeface="Arial"/>
              </a:rPr>
              <a:t>Add, modify, or remove  requirements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6"/>
          <p:cNvSpPr txBox="1"/>
          <p:nvPr>
            <p:ph type="title"/>
          </p:nvPr>
        </p:nvSpPr>
        <p:spPr>
          <a:xfrm>
            <a:off x="914400" y="452438"/>
            <a:ext cx="7375525" cy="762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10000"/>
              </a:lnSpc>
              <a:spcBef>
                <a:spcPts val="0"/>
              </a:spcBef>
              <a:spcAft>
                <a:spcPts val="0"/>
              </a:spcAft>
              <a:buClr>
                <a:schemeClr val="dk2"/>
              </a:buClr>
              <a:buSzPct val="100000"/>
              <a:buFont typeface="Arial Black"/>
              <a:buNone/>
            </a:pPr>
            <a:r>
              <a:rPr lang="en-CA"/>
              <a:t>REQUIREMENTS CHANGES MUST BE MANAGED</a:t>
            </a:r>
            <a:endParaRPr/>
          </a:p>
        </p:txBody>
      </p:sp>
      <p:sp>
        <p:nvSpPr>
          <p:cNvPr id="185" name="Google Shape;185;p6"/>
          <p:cNvSpPr txBox="1"/>
          <p:nvPr>
            <p:ph idx="1" type="body"/>
          </p:nvPr>
        </p:nvSpPr>
        <p:spPr>
          <a:xfrm>
            <a:off x="381000" y="1214438"/>
            <a:ext cx="8839200" cy="5080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Noto Sans Symbols"/>
              <a:buChar char="✔"/>
            </a:pPr>
            <a:r>
              <a:rPr lang="en-CA"/>
              <a:t>The problem </a:t>
            </a:r>
            <a:r>
              <a:rPr lang="en-CA">
                <a:solidFill>
                  <a:srgbClr val="CC00FF"/>
                </a:solidFill>
              </a:rPr>
              <a:t>world</a:t>
            </a:r>
            <a:r>
              <a:rPr lang="en-CA"/>
              <a:t> </a:t>
            </a:r>
            <a:r>
              <a:rPr lang="en-CA">
                <a:solidFill>
                  <a:srgbClr val="CC00FF"/>
                </a:solidFill>
              </a:rPr>
              <a:t>keeps changing</a:t>
            </a:r>
            <a:endParaRPr>
              <a:solidFill>
                <a:srgbClr val="CC00FF"/>
              </a:solidFill>
            </a:endParaRPr>
          </a:p>
          <a:p>
            <a:pPr indent="-182880" lvl="1" marL="457200" rtl="0" algn="l">
              <a:spcBef>
                <a:spcPts val="900"/>
              </a:spcBef>
              <a:spcAft>
                <a:spcPts val="0"/>
              </a:spcAft>
              <a:buSzPts val="2000"/>
              <a:buChar char="•"/>
            </a:pPr>
            <a:r>
              <a:rPr lang="en-CA"/>
              <a:t>organizational changes, new regulations, new opportunities, alternative technologies, evolving priorities &amp; constraints</a:t>
            </a:r>
            <a:endParaRPr/>
          </a:p>
          <a:p>
            <a:pPr indent="-182880" lvl="1" marL="457200" rtl="0" algn="l">
              <a:spcBef>
                <a:spcPts val="300"/>
              </a:spcBef>
              <a:spcAft>
                <a:spcPts val="0"/>
              </a:spcAft>
              <a:buSzPts val="2000"/>
              <a:buChar char="•"/>
            </a:pPr>
            <a:r>
              <a:rPr lang="en-CA"/>
              <a:t>better understanding of system features, strengths, limitations, defects </a:t>
            </a:r>
            <a:endParaRPr/>
          </a:p>
          <a:p>
            <a:pPr indent="-342900" lvl="0" marL="342900" rtl="0" algn="l">
              <a:spcBef>
                <a:spcPts val="500"/>
              </a:spcBef>
              <a:spcAft>
                <a:spcPts val="0"/>
              </a:spcAft>
              <a:buClr>
                <a:srgbClr val="CC00FF"/>
              </a:buClr>
              <a:buSzPts val="2000"/>
              <a:buFont typeface="Noto Sans Symbols"/>
              <a:buChar char="✔"/>
            </a:pPr>
            <a:r>
              <a:rPr lang="en-CA">
                <a:solidFill>
                  <a:srgbClr val="CC00FF"/>
                </a:solidFill>
              </a:rPr>
              <a:t>Causes changes </a:t>
            </a:r>
            <a:r>
              <a:rPr lang="en-CA" sz="2000"/>
              <a:t>in</a:t>
            </a:r>
            <a:r>
              <a:rPr lang="en-CA"/>
              <a:t> objectives, concepts, reqs, assumptions</a:t>
            </a:r>
            <a:endParaRPr/>
          </a:p>
          <a:p>
            <a:pPr indent="-182880" lvl="1" marL="457200" rtl="0" algn="l">
              <a:spcBef>
                <a:spcPts val="820"/>
              </a:spcBef>
              <a:spcAft>
                <a:spcPts val="0"/>
              </a:spcAft>
              <a:buSzPts val="2000"/>
              <a:buChar char="•"/>
            </a:pPr>
            <a:r>
              <a:rPr lang="en-CA"/>
              <a:t>during RE, during software development, after deployment</a:t>
            </a:r>
            <a:endParaRPr/>
          </a:p>
          <a:p>
            <a:pPr indent="-342900" lvl="0" marL="342900" rtl="0" algn="l">
              <a:spcBef>
                <a:spcPts val="500"/>
              </a:spcBef>
              <a:spcAft>
                <a:spcPts val="0"/>
              </a:spcAft>
              <a:buClr>
                <a:schemeClr val="dk1"/>
              </a:buClr>
              <a:buSzPts val="2000"/>
              <a:buFont typeface="Noto Sans Symbols"/>
              <a:buChar char="✔"/>
            </a:pPr>
            <a:r>
              <a:rPr lang="en-CA"/>
              <a:t>Triggers </a:t>
            </a:r>
            <a:r>
              <a:rPr lang="en-CA">
                <a:solidFill>
                  <a:srgbClr val="CC00FF"/>
                </a:solidFill>
              </a:rPr>
              <a:t>new RE cycle  </a:t>
            </a:r>
            <a:r>
              <a:rPr lang="en-CA" sz="2000"/>
              <a:t>(elicit, evaluate, document, consolidate)</a:t>
            </a:r>
            <a:endParaRPr/>
          </a:p>
          <a:p>
            <a:pPr indent="-182880" lvl="1" marL="457200" rtl="0" algn="l">
              <a:spcBef>
                <a:spcPts val="820"/>
              </a:spcBef>
              <a:spcAft>
                <a:spcPts val="0"/>
              </a:spcAft>
              <a:buSzPts val="2000"/>
              <a:buChar char="•"/>
            </a:pPr>
            <a:r>
              <a:rPr lang="en-CA"/>
              <a:t>facilitated by change anticipation, traceability management</a:t>
            </a:r>
            <a:endParaRPr/>
          </a:p>
          <a:p>
            <a:pPr indent="-342900" lvl="0" marL="342900" rtl="0" algn="l">
              <a:lnSpc>
                <a:spcPct val="130000"/>
              </a:lnSpc>
              <a:spcBef>
                <a:spcPts val="220"/>
              </a:spcBef>
              <a:spcAft>
                <a:spcPts val="0"/>
              </a:spcAft>
              <a:buClr>
                <a:schemeClr val="dk1"/>
              </a:buClr>
              <a:buSzPts val="2000"/>
              <a:buFont typeface="Noto Sans Symbols"/>
              <a:buChar char="✔"/>
            </a:pPr>
            <a:r>
              <a:rPr lang="en-CA"/>
              <a:t>Information management </a:t>
            </a:r>
            <a:r>
              <a:rPr lang="en-CA">
                <a:solidFill>
                  <a:srgbClr val="CC00FF"/>
                </a:solidFill>
              </a:rPr>
              <a:t>problem</a:t>
            </a:r>
            <a:endParaRPr sz="2000">
              <a:solidFill>
                <a:srgbClr val="CC00FF"/>
              </a:solidFill>
            </a:endParaRPr>
          </a:p>
          <a:p>
            <a:pPr indent="-182880" lvl="1" marL="457200" rtl="0" algn="l">
              <a:lnSpc>
                <a:spcPct val="100000"/>
              </a:lnSpc>
              <a:spcBef>
                <a:spcPts val="820"/>
              </a:spcBef>
              <a:spcAft>
                <a:spcPts val="0"/>
              </a:spcAft>
              <a:buSzPts val="2000"/>
              <a:buChar char="•"/>
            </a:pPr>
            <a:r>
              <a:rPr lang="en-CA"/>
              <a:t>consistency maintenance, change propagation, versioning</a:t>
            </a:r>
            <a:endParaRPr/>
          </a:p>
          <a:p>
            <a:pPr indent="0" lvl="0" marL="0" rtl="0" algn="l">
              <a:spcBef>
                <a:spcPts val="500"/>
              </a:spcBef>
              <a:spcAft>
                <a:spcPts val="0"/>
              </a:spcAft>
              <a:buClr>
                <a:srgbClr val="FF0000"/>
              </a:buClr>
              <a:buSzPts val="2000"/>
              <a:buNone/>
            </a:pPr>
            <a:r>
              <a:rPr lang="en-CA">
                <a:solidFill>
                  <a:srgbClr val="FF0000"/>
                </a:solidFill>
              </a:rPr>
              <a:t>Requirements (change) management =  process of anticipating, evaluating, agreeing on, propagating changes in RD items</a:t>
            </a:r>
            <a:endParaRPr>
              <a:solidFill>
                <a:srgbClr val="FF0000"/>
              </a:solidFill>
            </a:endParaRPr>
          </a:p>
        </p:txBody>
      </p:sp>
      <p:pic>
        <p:nvPicPr>
          <p:cNvPr id="186" name="Google Shape;186;p6"/>
          <p:cNvPicPr preferRelativeResize="0"/>
          <p:nvPr/>
        </p:nvPicPr>
        <p:blipFill rotWithShape="1">
          <a:blip r:embed="rId3">
            <a:alphaModFix/>
          </a:blip>
          <a:srcRect b="0" l="0" r="0" t="0"/>
          <a:stretch/>
        </p:blipFill>
        <p:spPr>
          <a:xfrm>
            <a:off x="230188" y="196850"/>
            <a:ext cx="788987" cy="406400"/>
          </a:xfrm>
          <a:prstGeom prst="rect">
            <a:avLst/>
          </a:prstGeom>
          <a:noFill/>
          <a:ln>
            <a:noFill/>
          </a:ln>
        </p:spPr>
      </p:pic>
      <p:pic>
        <p:nvPicPr>
          <p:cNvPr descr="logo-tgv" id="187" name="Google Shape;187;p6"/>
          <p:cNvPicPr preferRelativeResize="0"/>
          <p:nvPr/>
        </p:nvPicPr>
        <p:blipFill rotWithShape="1">
          <a:blip r:embed="rId4">
            <a:alphaModFix/>
          </a:blip>
          <a:srcRect b="0" l="0" r="0" t="0"/>
          <a:stretch/>
        </p:blipFill>
        <p:spPr>
          <a:xfrm>
            <a:off x="8232775" y="214313"/>
            <a:ext cx="717550" cy="476250"/>
          </a:xfrm>
          <a:prstGeom prst="rect">
            <a:avLst/>
          </a:prstGeom>
          <a:noFill/>
          <a:ln>
            <a:noFill/>
          </a:ln>
        </p:spPr>
      </p:pic>
      <p:grpSp>
        <p:nvGrpSpPr>
          <p:cNvPr id="188" name="Google Shape;188;p6"/>
          <p:cNvGrpSpPr/>
          <p:nvPr/>
        </p:nvGrpSpPr>
        <p:grpSpPr>
          <a:xfrm>
            <a:off x="3006725" y="6181725"/>
            <a:ext cx="3503613" cy="457200"/>
            <a:chOff x="1903" y="3767"/>
            <a:chExt cx="2207" cy="288"/>
          </a:xfrm>
        </p:grpSpPr>
        <p:grpSp>
          <p:nvGrpSpPr>
            <p:cNvPr id="189" name="Google Shape;189;p6"/>
            <p:cNvGrpSpPr/>
            <p:nvPr/>
          </p:nvGrpSpPr>
          <p:grpSpPr>
            <a:xfrm>
              <a:off x="1903" y="3781"/>
              <a:ext cx="959" cy="258"/>
              <a:chOff x="3201" y="1387"/>
              <a:chExt cx="2248" cy="752"/>
            </a:xfrm>
          </p:grpSpPr>
          <p:sp>
            <p:nvSpPr>
              <p:cNvPr id="190" name="Google Shape;190;p6"/>
              <p:cNvSpPr/>
              <p:nvPr/>
            </p:nvSpPr>
            <p:spPr>
              <a:xfrm>
                <a:off x="3201" y="1400"/>
                <a:ext cx="1451" cy="739"/>
              </a:xfrm>
              <a:prstGeom prst="ellipse">
                <a:avLst/>
              </a:prstGeom>
              <a:solidFill>
                <a:srgbClr val="E2E5FA"/>
              </a:solid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1" name="Google Shape;191;p6"/>
              <p:cNvSpPr/>
              <p:nvPr/>
            </p:nvSpPr>
            <p:spPr>
              <a:xfrm>
                <a:off x="4020" y="1387"/>
                <a:ext cx="1429" cy="739"/>
              </a:xfrm>
              <a:prstGeom prst="ellipse">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6"/>
              <p:cNvSpPr/>
              <p:nvPr/>
            </p:nvSpPr>
            <p:spPr>
              <a:xfrm>
                <a:off x="3616" y="1672"/>
                <a:ext cx="64" cy="71"/>
              </a:xfrm>
              <a:prstGeom prst="ellipse">
                <a:avLst/>
              </a:prstGeom>
              <a:solidFill>
                <a:srgbClr val="1C21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3" name="Google Shape;193;p6"/>
              <p:cNvSpPr/>
              <p:nvPr/>
            </p:nvSpPr>
            <p:spPr>
              <a:xfrm>
                <a:off x="4762" y="1663"/>
                <a:ext cx="64" cy="71"/>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6"/>
              <p:cNvSpPr/>
              <p:nvPr/>
            </p:nvSpPr>
            <p:spPr>
              <a:xfrm>
                <a:off x="4987" y="1608"/>
                <a:ext cx="64" cy="71"/>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5" name="Google Shape;195;p6"/>
              <p:cNvSpPr/>
              <p:nvPr/>
            </p:nvSpPr>
            <p:spPr>
              <a:xfrm>
                <a:off x="3407" y="1613"/>
                <a:ext cx="64" cy="71"/>
              </a:xfrm>
              <a:prstGeom prst="ellipse">
                <a:avLst/>
              </a:prstGeom>
              <a:solidFill>
                <a:srgbClr val="1C21E4"/>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6"/>
              <p:cNvSpPr/>
              <p:nvPr/>
            </p:nvSpPr>
            <p:spPr>
              <a:xfrm>
                <a:off x="5125" y="1758"/>
                <a:ext cx="64" cy="71"/>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6"/>
              <p:cNvSpPr/>
              <p:nvPr/>
            </p:nvSpPr>
            <p:spPr>
              <a:xfrm>
                <a:off x="3673" y="1796"/>
                <a:ext cx="63" cy="71"/>
              </a:xfrm>
              <a:prstGeom prst="ellipse">
                <a:avLst/>
              </a:prstGeom>
              <a:solidFill>
                <a:srgbClr val="1C21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8" name="Google Shape;198;p6"/>
              <p:cNvSpPr/>
              <p:nvPr/>
            </p:nvSpPr>
            <p:spPr>
              <a:xfrm>
                <a:off x="3826" y="1915"/>
                <a:ext cx="82" cy="70"/>
              </a:xfrm>
              <a:prstGeom prst="rect">
                <a:avLst/>
              </a:prstGeom>
              <a:solidFill>
                <a:schemeClr val="dk2"/>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9" name="Google Shape;199;p6"/>
              <p:cNvSpPr/>
              <p:nvPr/>
            </p:nvSpPr>
            <p:spPr>
              <a:xfrm>
                <a:off x="4064" y="1505"/>
                <a:ext cx="554" cy="534"/>
              </a:xfrm>
              <a:prstGeom prst="ellipse">
                <a:avLst/>
              </a:prstGeom>
              <a:solidFill>
                <a:srgbClr val="FBD9DC"/>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6"/>
              <p:cNvSpPr/>
              <p:nvPr/>
            </p:nvSpPr>
            <p:spPr>
              <a:xfrm>
                <a:off x="4175" y="1597"/>
                <a:ext cx="64" cy="71"/>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1" name="Google Shape;201;p6"/>
              <p:cNvSpPr/>
              <p:nvPr/>
            </p:nvSpPr>
            <p:spPr>
              <a:xfrm>
                <a:off x="4239" y="1782"/>
                <a:ext cx="64" cy="71"/>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2" name="Google Shape;202;p6"/>
              <p:cNvSpPr/>
              <p:nvPr/>
            </p:nvSpPr>
            <p:spPr>
              <a:xfrm>
                <a:off x="4295" y="1694"/>
                <a:ext cx="64" cy="71"/>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6"/>
              <p:cNvSpPr/>
              <p:nvPr/>
            </p:nvSpPr>
            <p:spPr>
              <a:xfrm>
                <a:off x="4228" y="1913"/>
                <a:ext cx="82" cy="70"/>
              </a:xfrm>
              <a:prstGeom prst="rect">
                <a:avLst/>
              </a:prstGeom>
              <a:solidFill>
                <a:srgbClr val="CC00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4" name="Google Shape;204;p6"/>
              <p:cNvSpPr/>
              <p:nvPr/>
            </p:nvSpPr>
            <p:spPr>
              <a:xfrm>
                <a:off x="3775" y="1539"/>
                <a:ext cx="64" cy="71"/>
              </a:xfrm>
              <a:prstGeom prst="ellipse">
                <a:avLst/>
              </a:prstGeom>
              <a:solidFill>
                <a:srgbClr val="1C21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6"/>
              <p:cNvSpPr/>
              <p:nvPr/>
            </p:nvSpPr>
            <p:spPr>
              <a:xfrm>
                <a:off x="3514" y="1905"/>
                <a:ext cx="82" cy="70"/>
              </a:xfrm>
              <a:prstGeom prst="rect">
                <a:avLst/>
              </a:prstGeom>
              <a:solidFill>
                <a:schemeClr val="dk2"/>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6" name="Google Shape;206;p6"/>
              <p:cNvSpPr/>
              <p:nvPr/>
            </p:nvSpPr>
            <p:spPr>
              <a:xfrm>
                <a:off x="4446" y="1821"/>
                <a:ext cx="82" cy="70"/>
              </a:xfrm>
              <a:prstGeom prst="rect">
                <a:avLst/>
              </a:prstGeom>
              <a:solidFill>
                <a:srgbClr val="CC00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6"/>
              <p:cNvSpPr/>
              <p:nvPr/>
            </p:nvSpPr>
            <p:spPr>
              <a:xfrm>
                <a:off x="4859" y="1895"/>
                <a:ext cx="64" cy="71"/>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6"/>
              <p:cNvSpPr/>
              <p:nvPr/>
            </p:nvSpPr>
            <p:spPr>
              <a:xfrm>
                <a:off x="3936" y="1494"/>
                <a:ext cx="64" cy="71"/>
              </a:xfrm>
              <a:prstGeom prst="ellipse">
                <a:avLst/>
              </a:prstGeom>
              <a:solidFill>
                <a:srgbClr val="1C21E4"/>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9" name="Google Shape;209;p6"/>
              <p:cNvSpPr/>
              <p:nvPr/>
            </p:nvSpPr>
            <p:spPr>
              <a:xfrm>
                <a:off x="4329" y="1538"/>
                <a:ext cx="64" cy="71"/>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0" name="Google Shape;210;p6"/>
              <p:cNvSpPr/>
              <p:nvPr/>
            </p:nvSpPr>
            <p:spPr>
              <a:xfrm>
                <a:off x="4425" y="1634"/>
                <a:ext cx="64" cy="71"/>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11" name="Google Shape;211;p6"/>
            <p:cNvGrpSpPr/>
            <p:nvPr/>
          </p:nvGrpSpPr>
          <p:grpSpPr>
            <a:xfrm>
              <a:off x="3151" y="3786"/>
              <a:ext cx="959" cy="258"/>
              <a:chOff x="3151" y="3786"/>
              <a:chExt cx="959" cy="258"/>
            </a:xfrm>
          </p:grpSpPr>
          <p:sp>
            <p:nvSpPr>
              <p:cNvPr id="212" name="Google Shape;212;p6"/>
              <p:cNvSpPr/>
              <p:nvPr/>
            </p:nvSpPr>
            <p:spPr>
              <a:xfrm>
                <a:off x="3151" y="3790"/>
                <a:ext cx="619" cy="254"/>
              </a:xfrm>
              <a:prstGeom prst="ellipse">
                <a:avLst/>
              </a:prstGeom>
              <a:solidFill>
                <a:srgbClr val="B8BFF2"/>
              </a:solid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6"/>
              <p:cNvSpPr/>
              <p:nvPr/>
            </p:nvSpPr>
            <p:spPr>
              <a:xfrm>
                <a:off x="3500" y="3786"/>
                <a:ext cx="610" cy="254"/>
              </a:xfrm>
              <a:prstGeom prst="ellipse">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4" name="Google Shape;214;p6"/>
              <p:cNvSpPr/>
              <p:nvPr/>
            </p:nvSpPr>
            <p:spPr>
              <a:xfrm>
                <a:off x="3328" y="3884"/>
                <a:ext cx="27" cy="24"/>
              </a:xfrm>
              <a:prstGeom prst="ellipse">
                <a:avLst/>
              </a:prstGeom>
              <a:solidFill>
                <a:srgbClr val="1C21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6"/>
              <p:cNvSpPr/>
              <p:nvPr/>
            </p:nvSpPr>
            <p:spPr>
              <a:xfrm>
                <a:off x="3817" y="3881"/>
                <a:ext cx="27" cy="24"/>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6"/>
              <p:cNvSpPr/>
              <p:nvPr/>
            </p:nvSpPr>
            <p:spPr>
              <a:xfrm>
                <a:off x="3913" y="3862"/>
                <a:ext cx="27" cy="24"/>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6"/>
              <p:cNvSpPr/>
              <p:nvPr/>
            </p:nvSpPr>
            <p:spPr>
              <a:xfrm>
                <a:off x="3239" y="3864"/>
                <a:ext cx="27" cy="24"/>
              </a:xfrm>
              <a:prstGeom prst="ellipse">
                <a:avLst/>
              </a:prstGeom>
              <a:solidFill>
                <a:srgbClr val="1C21E4"/>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6"/>
              <p:cNvSpPr/>
              <p:nvPr/>
            </p:nvSpPr>
            <p:spPr>
              <a:xfrm>
                <a:off x="3972" y="3913"/>
                <a:ext cx="27" cy="25"/>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6"/>
              <p:cNvSpPr/>
              <p:nvPr/>
            </p:nvSpPr>
            <p:spPr>
              <a:xfrm>
                <a:off x="3352" y="3926"/>
                <a:ext cx="27" cy="25"/>
              </a:xfrm>
              <a:prstGeom prst="ellipse">
                <a:avLst/>
              </a:prstGeom>
              <a:solidFill>
                <a:srgbClr val="1C21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6"/>
              <p:cNvSpPr/>
              <p:nvPr/>
            </p:nvSpPr>
            <p:spPr>
              <a:xfrm>
                <a:off x="3418" y="3967"/>
                <a:ext cx="35" cy="24"/>
              </a:xfrm>
              <a:prstGeom prst="rect">
                <a:avLst/>
              </a:prstGeom>
              <a:solidFill>
                <a:schemeClr val="dk2"/>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6"/>
              <p:cNvSpPr/>
              <p:nvPr/>
            </p:nvSpPr>
            <p:spPr>
              <a:xfrm>
                <a:off x="3519" y="3826"/>
                <a:ext cx="236" cy="184"/>
              </a:xfrm>
              <a:prstGeom prst="ellipse">
                <a:avLst/>
              </a:prstGeom>
              <a:solidFill>
                <a:srgbClr val="FF99CC"/>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6"/>
              <p:cNvSpPr/>
              <p:nvPr/>
            </p:nvSpPr>
            <p:spPr>
              <a:xfrm>
                <a:off x="3567" y="3858"/>
                <a:ext cx="27" cy="24"/>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6"/>
              <p:cNvSpPr/>
              <p:nvPr/>
            </p:nvSpPr>
            <p:spPr>
              <a:xfrm>
                <a:off x="3594" y="3922"/>
                <a:ext cx="27" cy="24"/>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6"/>
              <p:cNvSpPr/>
              <p:nvPr/>
            </p:nvSpPr>
            <p:spPr>
              <a:xfrm>
                <a:off x="3618" y="3891"/>
                <a:ext cx="27" cy="25"/>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5" name="Google Shape;225;p6"/>
              <p:cNvSpPr/>
              <p:nvPr/>
            </p:nvSpPr>
            <p:spPr>
              <a:xfrm>
                <a:off x="3589" y="3966"/>
                <a:ext cx="35" cy="24"/>
              </a:xfrm>
              <a:prstGeom prst="rect">
                <a:avLst/>
              </a:prstGeom>
              <a:solidFill>
                <a:srgbClr val="CC00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6" name="Google Shape;226;p6"/>
              <p:cNvSpPr/>
              <p:nvPr/>
            </p:nvSpPr>
            <p:spPr>
              <a:xfrm>
                <a:off x="3396" y="3838"/>
                <a:ext cx="27" cy="25"/>
              </a:xfrm>
              <a:prstGeom prst="ellipse">
                <a:avLst/>
              </a:prstGeom>
              <a:solidFill>
                <a:srgbClr val="1C21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7" name="Google Shape;227;p6"/>
              <p:cNvSpPr/>
              <p:nvPr/>
            </p:nvSpPr>
            <p:spPr>
              <a:xfrm>
                <a:off x="3285" y="3964"/>
                <a:ext cx="35" cy="24"/>
              </a:xfrm>
              <a:prstGeom prst="rect">
                <a:avLst/>
              </a:prstGeom>
              <a:solidFill>
                <a:schemeClr val="dk2"/>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8" name="Google Shape;228;p6"/>
              <p:cNvSpPr/>
              <p:nvPr/>
            </p:nvSpPr>
            <p:spPr>
              <a:xfrm>
                <a:off x="3682" y="3935"/>
                <a:ext cx="35" cy="24"/>
              </a:xfrm>
              <a:prstGeom prst="rect">
                <a:avLst/>
              </a:prstGeom>
              <a:solidFill>
                <a:srgbClr val="CC00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6"/>
              <p:cNvSpPr/>
              <p:nvPr/>
            </p:nvSpPr>
            <p:spPr>
              <a:xfrm>
                <a:off x="3858" y="3960"/>
                <a:ext cx="28" cy="25"/>
              </a:xfrm>
              <a:prstGeom prst="ellipse">
                <a:avLst/>
              </a:prstGeom>
              <a:solidFill>
                <a:srgbClr val="000000"/>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0" name="Google Shape;230;p6"/>
              <p:cNvSpPr/>
              <p:nvPr/>
            </p:nvSpPr>
            <p:spPr>
              <a:xfrm>
                <a:off x="3465" y="3823"/>
                <a:ext cx="27" cy="24"/>
              </a:xfrm>
              <a:prstGeom prst="ellipse">
                <a:avLst/>
              </a:prstGeom>
              <a:solidFill>
                <a:srgbClr val="1C21E4"/>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1" name="Google Shape;231;p6"/>
              <p:cNvSpPr/>
              <p:nvPr/>
            </p:nvSpPr>
            <p:spPr>
              <a:xfrm>
                <a:off x="3632" y="3838"/>
                <a:ext cx="28" cy="24"/>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6"/>
              <p:cNvSpPr/>
              <p:nvPr/>
            </p:nvSpPr>
            <p:spPr>
              <a:xfrm>
                <a:off x="3673" y="3871"/>
                <a:ext cx="27" cy="24"/>
              </a:xfrm>
              <a:prstGeom prst="ellipse">
                <a:avLst/>
              </a:prstGeom>
              <a:solidFill>
                <a:srgbClr val="00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33" name="Google Shape;233;p6"/>
            <p:cNvSpPr txBox="1"/>
            <p:nvPr/>
          </p:nvSpPr>
          <p:spPr>
            <a:xfrm>
              <a:off x="2847" y="3767"/>
              <a:ext cx="305" cy="28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2"/>
                </a:buClr>
                <a:buSzPts val="1800"/>
                <a:buFont typeface="Arial"/>
                <a:buNone/>
              </a:pPr>
              <a:r>
                <a:rPr lang="en-CA" sz="1800">
                  <a:solidFill>
                    <a:schemeClr val="dk2"/>
                  </a:solidFill>
                  <a:latin typeface="Arial"/>
                  <a:ea typeface="Arial"/>
                  <a:cs typeface="Arial"/>
                  <a:sym typeface="Arial"/>
                </a:rPr>
                <a:t>®</a:t>
              </a:r>
              <a:endParaRPr/>
            </a:p>
          </p:txBody>
        </p:sp>
      </p:grpSp>
      <p:sp>
        <p:nvSpPr>
          <p:cNvPr id="234" name="Google Shape;234;p6"/>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7"/>
          <p:cNvSpPr txBox="1"/>
          <p:nvPr>
            <p:ph type="title"/>
          </p:nvPr>
        </p:nvSpPr>
        <p:spPr>
          <a:xfrm>
            <a:off x="304800" y="0"/>
            <a:ext cx="7086600" cy="76168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600"/>
              <a:buFont typeface="Arial Black"/>
              <a:buNone/>
            </a:pPr>
            <a:r>
              <a:rPr lang="en-CA"/>
              <a:t>CHANGE MANAGEMENT </a:t>
            </a:r>
            <a:endParaRPr/>
          </a:p>
        </p:txBody>
      </p:sp>
      <p:sp>
        <p:nvSpPr>
          <p:cNvPr id="240" name="Google Shape;240;p7"/>
          <p:cNvSpPr txBox="1"/>
          <p:nvPr>
            <p:ph idx="1" type="body"/>
          </p:nvPr>
        </p:nvSpPr>
        <p:spPr>
          <a:xfrm>
            <a:off x="304800" y="762000"/>
            <a:ext cx="7772400" cy="51355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200"/>
              <a:buNone/>
            </a:pPr>
            <a:r>
              <a:rPr lang="en-CA" sz="2200"/>
              <a:t>Concerned with the </a:t>
            </a:r>
            <a:r>
              <a:rPr lang="en-CA" sz="2200">
                <a:solidFill>
                  <a:srgbClr val="CC00FF"/>
                </a:solidFill>
              </a:rPr>
              <a:t>procedures, processes, </a:t>
            </a:r>
            <a:r>
              <a:rPr lang="en-CA" sz="2200"/>
              <a:t>and</a:t>
            </a:r>
            <a:r>
              <a:rPr lang="en-CA" sz="2200">
                <a:solidFill>
                  <a:srgbClr val="CC00FF"/>
                </a:solidFill>
              </a:rPr>
              <a:t> standards </a:t>
            </a:r>
            <a:r>
              <a:rPr lang="en-CA" sz="2200"/>
              <a:t>which are used to </a:t>
            </a:r>
            <a:r>
              <a:rPr lang="en-CA" sz="2200">
                <a:solidFill>
                  <a:srgbClr val="0070C0"/>
                </a:solidFill>
              </a:rPr>
              <a:t>manage changes </a:t>
            </a:r>
            <a:r>
              <a:rPr lang="en-CA" sz="2200"/>
              <a:t>to a system requirements</a:t>
            </a:r>
            <a:endParaRPr/>
          </a:p>
          <a:p>
            <a:pPr indent="0" lvl="0" marL="0" rtl="0" algn="l">
              <a:spcBef>
                <a:spcPts val="1040"/>
              </a:spcBef>
              <a:spcAft>
                <a:spcPts val="0"/>
              </a:spcAft>
              <a:buClr>
                <a:srgbClr val="00B050"/>
              </a:buClr>
              <a:buSzPts val="2200"/>
              <a:buNone/>
            </a:pPr>
            <a:r>
              <a:rPr lang="en-CA" sz="2200">
                <a:solidFill>
                  <a:srgbClr val="00B050"/>
                </a:solidFill>
              </a:rPr>
              <a:t>Change management policies </a:t>
            </a:r>
            <a:r>
              <a:rPr lang="en-CA" sz="2200"/>
              <a:t>may cover</a:t>
            </a:r>
            <a:endParaRPr/>
          </a:p>
          <a:p>
            <a:pPr indent="-182880" lvl="1" marL="457200" rtl="0" algn="l">
              <a:spcBef>
                <a:spcPts val="1040"/>
              </a:spcBef>
              <a:spcAft>
                <a:spcPts val="0"/>
              </a:spcAft>
              <a:buSzPts val="2200"/>
              <a:buChar char="•"/>
            </a:pPr>
            <a:r>
              <a:rPr lang="en-CA" sz="2200"/>
              <a:t>The change request process and the information required to process each change request</a:t>
            </a:r>
            <a:endParaRPr/>
          </a:p>
          <a:p>
            <a:pPr indent="-182880" lvl="1" marL="457200" rtl="0" algn="l">
              <a:spcBef>
                <a:spcPts val="440"/>
              </a:spcBef>
              <a:spcAft>
                <a:spcPts val="0"/>
              </a:spcAft>
              <a:buSzPts val="2200"/>
              <a:buChar char="•"/>
            </a:pPr>
            <a:r>
              <a:rPr lang="en-CA" sz="2200"/>
              <a:t>The process used to analyse the impact and costs of change and the associated traceability information</a:t>
            </a:r>
            <a:endParaRPr/>
          </a:p>
          <a:p>
            <a:pPr indent="-182880" lvl="1" marL="457200" rtl="0" algn="l">
              <a:spcBef>
                <a:spcPts val="440"/>
              </a:spcBef>
              <a:spcAft>
                <a:spcPts val="0"/>
              </a:spcAft>
              <a:buSzPts val="2200"/>
              <a:buChar char="•"/>
            </a:pPr>
            <a:r>
              <a:rPr lang="en-CA" sz="2200"/>
              <a:t>The membership of the body that formally considers change requests</a:t>
            </a:r>
            <a:endParaRPr/>
          </a:p>
          <a:p>
            <a:pPr indent="-182880" lvl="1" marL="457200" rtl="0" algn="l">
              <a:spcBef>
                <a:spcPts val="440"/>
              </a:spcBef>
              <a:spcAft>
                <a:spcPts val="0"/>
              </a:spcAft>
              <a:buSzPts val="2200"/>
              <a:buChar char="•"/>
            </a:pPr>
            <a:r>
              <a:rPr lang="en-CA" sz="2200"/>
              <a:t>Software support (if any) for the change control process</a:t>
            </a:r>
            <a:endParaRPr/>
          </a:p>
          <a:p>
            <a:pPr indent="0" lvl="0" marL="0" rtl="0" algn="l">
              <a:spcBef>
                <a:spcPts val="440"/>
              </a:spcBef>
              <a:spcAft>
                <a:spcPts val="0"/>
              </a:spcAft>
              <a:buClr>
                <a:schemeClr val="dk1"/>
              </a:buClr>
              <a:buSzPts val="2200"/>
              <a:buNone/>
            </a:pPr>
            <a:r>
              <a:t/>
            </a:r>
            <a:endParaRPr sz="2200"/>
          </a:p>
          <a:p>
            <a:pPr indent="0" lvl="0" marL="0" rtl="0" algn="l">
              <a:spcBef>
                <a:spcPts val="1040"/>
              </a:spcBef>
              <a:spcAft>
                <a:spcPts val="0"/>
              </a:spcAft>
              <a:buClr>
                <a:schemeClr val="dk1"/>
              </a:buClr>
              <a:buSzPts val="2200"/>
              <a:buNone/>
            </a:pPr>
            <a:r>
              <a:rPr lang="en-CA" sz="2200"/>
              <a:t>A </a:t>
            </a:r>
            <a:r>
              <a:rPr lang="en-CA" sz="2200">
                <a:solidFill>
                  <a:srgbClr val="C00000"/>
                </a:solidFill>
              </a:rPr>
              <a:t>change request </a:t>
            </a:r>
            <a:r>
              <a:rPr lang="en-CA" sz="2200"/>
              <a:t>may have a status as well as requirements</a:t>
            </a:r>
            <a:endParaRPr/>
          </a:p>
          <a:p>
            <a:pPr indent="-182880" lvl="1" marL="457200" rtl="0" algn="l">
              <a:spcBef>
                <a:spcPts val="1040"/>
              </a:spcBef>
              <a:spcAft>
                <a:spcPts val="0"/>
              </a:spcAft>
              <a:buSzPts val="2200"/>
              <a:buChar char="•"/>
            </a:pPr>
            <a:r>
              <a:rPr lang="en-CA" sz="2200"/>
              <a:t>E.g., proposed, rejected, accepted, included... </a:t>
            </a:r>
            <a:endParaRPr/>
          </a:p>
        </p:txBody>
      </p:sp>
      <p:sp>
        <p:nvSpPr>
          <p:cNvPr id="241" name="Google Shape;241;p7"/>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8"/>
          <p:cNvSpPr txBox="1"/>
          <p:nvPr>
            <p:ph type="title"/>
          </p:nvPr>
        </p:nvSpPr>
        <p:spPr>
          <a:xfrm>
            <a:off x="457200" y="152718"/>
            <a:ext cx="8458200" cy="1371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Arial Black"/>
              <a:buNone/>
            </a:pPr>
            <a:r>
              <a:rPr lang="en-CA" sz="3200"/>
              <a:t>CHANGE MANAGEMENT PROCESS – SUMMARY DIAGRAM </a:t>
            </a:r>
            <a:endParaRPr sz="3200"/>
          </a:p>
        </p:txBody>
      </p:sp>
      <p:graphicFrame>
        <p:nvGraphicFramePr>
          <p:cNvPr id="247" name="Google Shape;247;p8"/>
          <p:cNvGraphicFramePr/>
          <p:nvPr/>
        </p:nvGraphicFramePr>
        <p:xfrm>
          <a:off x="76200" y="2438400"/>
          <a:ext cx="8991600" cy="1529556"/>
        </p:xfrm>
        <a:graphic>
          <a:graphicData uri="http://schemas.openxmlformats.org/presentationml/2006/ole">
            <mc:AlternateContent>
              <mc:Choice Requires="v">
                <p:oleObj r:id="rId4" imgH="1529556" imgW="8991600" progId="Word.Document.8" spid="_x0000_s1">
                  <p:embed/>
                </p:oleObj>
              </mc:Choice>
              <mc:Fallback>
                <p:oleObj r:id="rId5" imgH="1529556" imgW="8991600" progId="Word.Document.8">
                  <p:embed/>
                  <p:pic>
                    <p:nvPicPr>
                      <p:cNvPr id="247" name="Google Shape;247;p8"/>
                      <p:cNvPicPr preferRelativeResize="0"/>
                      <p:nvPr/>
                    </p:nvPicPr>
                    <p:blipFill rotWithShape="1">
                      <a:blip r:embed="rId6">
                        <a:alphaModFix/>
                      </a:blip>
                      <a:srcRect b="0" l="0" r="0" t="0"/>
                      <a:stretch/>
                    </p:blipFill>
                    <p:spPr>
                      <a:xfrm>
                        <a:off x="76200" y="2438400"/>
                        <a:ext cx="8991600" cy="1529556"/>
                      </a:xfrm>
                      <a:prstGeom prst="rect">
                        <a:avLst/>
                      </a:prstGeom>
                      <a:noFill/>
                      <a:ln>
                        <a:noFill/>
                      </a:ln>
                    </p:spPr>
                  </p:pic>
                </p:oleObj>
              </mc:Fallback>
            </mc:AlternateContent>
          </a:graphicData>
        </a:graphic>
      </p:graphicFrame>
      <p:sp>
        <p:nvSpPr>
          <p:cNvPr id="248" name="Google Shape;248;p8"/>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
        <p:nvSpPr>
          <p:cNvPr id="249" name="Google Shape;249;p8"/>
          <p:cNvSpPr/>
          <p:nvPr/>
        </p:nvSpPr>
        <p:spPr>
          <a:xfrm>
            <a:off x="1447800" y="2057400"/>
            <a:ext cx="762000" cy="533400"/>
          </a:xfrm>
          <a:prstGeom prst="heptagon">
            <a:avLst>
              <a:gd fmla="val 102572" name="hf"/>
              <a:gd fmla="val 105210" name="vf"/>
            </a:avLst>
          </a:prstGeom>
          <a:solidFill>
            <a:srgbClr val="16DEDE"/>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800">
                <a:solidFill>
                  <a:schemeClr val="lt1"/>
                </a:solidFill>
                <a:latin typeface="Arial"/>
                <a:ea typeface="Arial"/>
                <a:cs typeface="Arial"/>
                <a:sym typeface="Arial"/>
              </a:rPr>
              <a:t>1</a:t>
            </a:r>
            <a:endParaRPr b="1" sz="1800">
              <a:solidFill>
                <a:schemeClr val="lt1"/>
              </a:solidFill>
              <a:latin typeface="Arial"/>
              <a:ea typeface="Arial"/>
              <a:cs typeface="Arial"/>
              <a:sym typeface="Arial"/>
            </a:endParaRPr>
          </a:p>
        </p:txBody>
      </p:sp>
      <p:sp>
        <p:nvSpPr>
          <p:cNvPr id="250" name="Google Shape;250;p8"/>
          <p:cNvSpPr/>
          <p:nvPr/>
        </p:nvSpPr>
        <p:spPr>
          <a:xfrm>
            <a:off x="3962400" y="2057400"/>
            <a:ext cx="762000" cy="533400"/>
          </a:xfrm>
          <a:prstGeom prst="heptagon">
            <a:avLst>
              <a:gd fmla="val 102572" name="hf"/>
              <a:gd fmla="val 105210" name="vf"/>
            </a:avLst>
          </a:prstGeom>
          <a:solidFill>
            <a:srgbClr val="16DEDE"/>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800">
                <a:solidFill>
                  <a:schemeClr val="lt1"/>
                </a:solidFill>
                <a:latin typeface="Arial"/>
                <a:ea typeface="Arial"/>
                <a:cs typeface="Arial"/>
                <a:sym typeface="Arial"/>
              </a:rPr>
              <a:t>2</a:t>
            </a:r>
            <a:endParaRPr b="1" sz="1800">
              <a:solidFill>
                <a:schemeClr val="lt1"/>
              </a:solidFill>
              <a:latin typeface="Arial"/>
              <a:ea typeface="Arial"/>
              <a:cs typeface="Arial"/>
              <a:sym typeface="Arial"/>
            </a:endParaRPr>
          </a:p>
        </p:txBody>
      </p:sp>
      <p:sp>
        <p:nvSpPr>
          <p:cNvPr id="251" name="Google Shape;251;p8"/>
          <p:cNvSpPr/>
          <p:nvPr/>
        </p:nvSpPr>
        <p:spPr>
          <a:xfrm>
            <a:off x="6480561" y="2029626"/>
            <a:ext cx="762000" cy="533400"/>
          </a:xfrm>
          <a:prstGeom prst="heptagon">
            <a:avLst>
              <a:gd fmla="val 102572" name="hf"/>
              <a:gd fmla="val 105210" name="vf"/>
            </a:avLst>
          </a:prstGeom>
          <a:solidFill>
            <a:srgbClr val="16DEDE"/>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800">
                <a:solidFill>
                  <a:schemeClr val="lt1"/>
                </a:solidFill>
                <a:latin typeface="Arial"/>
                <a:ea typeface="Arial"/>
                <a:cs typeface="Arial"/>
                <a:sym typeface="Arial"/>
              </a:rPr>
              <a:t>3</a:t>
            </a:r>
            <a:endParaRPr b="1"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9"/>
          <p:cNvSpPr txBox="1"/>
          <p:nvPr>
            <p:ph type="title"/>
          </p:nvPr>
        </p:nvSpPr>
        <p:spPr>
          <a:xfrm>
            <a:off x="457200" y="152718"/>
            <a:ext cx="5791200" cy="1371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Arial Black"/>
              <a:buNone/>
            </a:pPr>
            <a:r>
              <a:rPr lang="en-CA"/>
              <a:t>CHANGE MANAGEMENT PROCESS </a:t>
            </a:r>
            <a:endParaRPr/>
          </a:p>
        </p:txBody>
      </p:sp>
      <p:sp>
        <p:nvSpPr>
          <p:cNvPr id="257" name="Google Shape;257;p9"/>
          <p:cNvSpPr txBox="1"/>
          <p:nvPr>
            <p:ph idx="1" type="body"/>
          </p:nvPr>
        </p:nvSpPr>
        <p:spPr>
          <a:xfrm>
            <a:off x="1981200" y="1752600"/>
            <a:ext cx="6781800" cy="43735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rgbClr val="CC00FF"/>
              </a:buClr>
              <a:buSzPct val="100000"/>
              <a:buNone/>
            </a:pPr>
            <a:r>
              <a:rPr lang="en-CA">
                <a:solidFill>
                  <a:srgbClr val="CC00FF"/>
                </a:solidFill>
              </a:rPr>
              <a:t>Some requirements problem is identified</a:t>
            </a:r>
            <a:endParaRPr/>
          </a:p>
          <a:p>
            <a:pPr indent="-182880" lvl="1" marL="457200" rtl="0" algn="l">
              <a:spcBef>
                <a:spcPts val="970"/>
              </a:spcBef>
              <a:spcAft>
                <a:spcPts val="0"/>
              </a:spcAft>
              <a:buSzPct val="100000"/>
              <a:buChar char="•"/>
            </a:pPr>
            <a:r>
              <a:rPr lang="en-CA"/>
              <a:t>Could come from an analysis of the requirements, new customer needs, or operational problems with the system</a:t>
            </a:r>
            <a:endParaRPr/>
          </a:p>
          <a:p>
            <a:pPr indent="-182880" lvl="1" marL="457200" rtl="0" algn="l">
              <a:spcBef>
                <a:spcPts val="370"/>
              </a:spcBef>
              <a:spcAft>
                <a:spcPts val="0"/>
              </a:spcAft>
              <a:buSzPct val="100000"/>
              <a:buChar char="•"/>
            </a:pPr>
            <a:r>
              <a:rPr lang="en-CA"/>
              <a:t>The requirements are analysed using problem information and requirements changes are proposed</a:t>
            </a:r>
            <a:endParaRPr/>
          </a:p>
          <a:p>
            <a:pPr indent="0" lvl="0" marL="0" rtl="0" algn="l">
              <a:spcBef>
                <a:spcPts val="370"/>
              </a:spcBef>
              <a:spcAft>
                <a:spcPts val="0"/>
              </a:spcAft>
              <a:buClr>
                <a:srgbClr val="0070C0"/>
              </a:buClr>
              <a:buSzPct val="100000"/>
              <a:buNone/>
            </a:pPr>
            <a:r>
              <a:rPr lang="en-CA">
                <a:solidFill>
                  <a:srgbClr val="0070C0"/>
                </a:solidFill>
              </a:rPr>
              <a:t>The proposed changes are analysed</a:t>
            </a:r>
            <a:endParaRPr/>
          </a:p>
          <a:p>
            <a:pPr indent="-182880" lvl="1" marL="457200" rtl="0" algn="l">
              <a:spcBef>
                <a:spcPts val="970"/>
              </a:spcBef>
              <a:spcAft>
                <a:spcPts val="0"/>
              </a:spcAft>
              <a:buSzPct val="100000"/>
              <a:buChar char="•"/>
            </a:pPr>
            <a:r>
              <a:rPr lang="en-CA"/>
              <a:t>How many requirements (and, if necessary, system components) are affected? Roughly how much would cost, in both time and money? </a:t>
            </a:r>
            <a:endParaRPr/>
          </a:p>
          <a:p>
            <a:pPr indent="0" lvl="0" marL="0" rtl="0" algn="l">
              <a:spcBef>
                <a:spcPts val="370"/>
              </a:spcBef>
              <a:spcAft>
                <a:spcPts val="0"/>
              </a:spcAft>
              <a:buClr>
                <a:srgbClr val="00B050"/>
              </a:buClr>
              <a:buSzPct val="100000"/>
              <a:buNone/>
            </a:pPr>
            <a:r>
              <a:rPr lang="en-CA">
                <a:solidFill>
                  <a:srgbClr val="00B050"/>
                </a:solidFill>
              </a:rPr>
              <a:t>The change is implemented</a:t>
            </a:r>
            <a:endParaRPr/>
          </a:p>
          <a:p>
            <a:pPr indent="-182880" lvl="1" marL="457200" rtl="0" algn="l">
              <a:spcBef>
                <a:spcPts val="970"/>
              </a:spcBef>
              <a:spcAft>
                <a:spcPts val="0"/>
              </a:spcAft>
              <a:buSzPct val="100000"/>
              <a:buChar char="•"/>
            </a:pPr>
            <a:r>
              <a:rPr lang="en-CA"/>
              <a:t>A set of amendments to the requirements document or a new document version is produced (of course this should be validated with whatever normal quality checking procedures are in place)</a:t>
            </a:r>
            <a:endParaRPr/>
          </a:p>
        </p:txBody>
      </p:sp>
      <p:pic>
        <p:nvPicPr>
          <p:cNvPr descr="C:\Users\SAN\AppData\Local\Microsoft\Windows\Temporary Internet Files\Content.IE5\K3CFTSB4\MC900240353[1].wmf" id="258" name="Google Shape;258;p9"/>
          <p:cNvPicPr preferRelativeResize="0"/>
          <p:nvPr/>
        </p:nvPicPr>
        <p:blipFill rotWithShape="1">
          <a:blip r:embed="rId3">
            <a:alphaModFix/>
          </a:blip>
          <a:srcRect b="0" l="0" r="0" t="0"/>
          <a:stretch/>
        </p:blipFill>
        <p:spPr>
          <a:xfrm>
            <a:off x="152400" y="2484822"/>
            <a:ext cx="1430964" cy="2468177"/>
          </a:xfrm>
          <a:prstGeom prst="rect">
            <a:avLst/>
          </a:prstGeom>
          <a:noFill/>
          <a:ln>
            <a:noFill/>
          </a:ln>
        </p:spPr>
      </p:pic>
      <p:sp>
        <p:nvSpPr>
          <p:cNvPr id="259" name="Google Shape;259;p9"/>
          <p:cNvSpPr txBox="1"/>
          <p:nvPr>
            <p:ph idx="12" type="sldNum"/>
          </p:nvPr>
        </p:nvSpPr>
        <p:spPr>
          <a:xfrm rot="-5400000">
            <a:off x="8227377" y="5885497"/>
            <a:ext cx="131572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n-CA"/>
              <a:t>‹#›</a:t>
            </a:fld>
            <a:endParaRPr/>
          </a:p>
        </p:txBody>
      </p:sp>
      <p:sp>
        <p:nvSpPr>
          <p:cNvPr id="260" name="Google Shape;260;p9"/>
          <p:cNvSpPr/>
          <p:nvPr/>
        </p:nvSpPr>
        <p:spPr>
          <a:xfrm>
            <a:off x="1509529" y="1600200"/>
            <a:ext cx="543626" cy="533400"/>
          </a:xfrm>
          <a:prstGeom prst="heptagon">
            <a:avLst>
              <a:gd fmla="val 102572" name="hf"/>
              <a:gd fmla="val 105210" name="vf"/>
            </a:avLst>
          </a:prstGeom>
          <a:solidFill>
            <a:srgbClr val="16DEDE"/>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800">
                <a:solidFill>
                  <a:schemeClr val="lt1"/>
                </a:solidFill>
                <a:latin typeface="Arial"/>
                <a:ea typeface="Arial"/>
                <a:cs typeface="Arial"/>
                <a:sym typeface="Arial"/>
              </a:rPr>
              <a:t>1</a:t>
            </a:r>
            <a:endParaRPr b="1" sz="1800">
              <a:solidFill>
                <a:schemeClr val="lt1"/>
              </a:solidFill>
              <a:latin typeface="Arial"/>
              <a:ea typeface="Arial"/>
              <a:cs typeface="Arial"/>
              <a:sym typeface="Arial"/>
            </a:endParaRPr>
          </a:p>
        </p:txBody>
      </p:sp>
      <p:sp>
        <p:nvSpPr>
          <p:cNvPr id="261" name="Google Shape;261;p9"/>
          <p:cNvSpPr/>
          <p:nvPr/>
        </p:nvSpPr>
        <p:spPr>
          <a:xfrm>
            <a:off x="1504800" y="4343400"/>
            <a:ext cx="543626" cy="533400"/>
          </a:xfrm>
          <a:prstGeom prst="heptagon">
            <a:avLst>
              <a:gd fmla="val 102572" name="hf"/>
              <a:gd fmla="val 105210" name="vf"/>
            </a:avLst>
          </a:prstGeom>
          <a:solidFill>
            <a:srgbClr val="16DEDE"/>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800">
                <a:solidFill>
                  <a:schemeClr val="lt1"/>
                </a:solidFill>
                <a:latin typeface="Arial"/>
                <a:ea typeface="Arial"/>
                <a:cs typeface="Arial"/>
                <a:sym typeface="Arial"/>
              </a:rPr>
              <a:t>3</a:t>
            </a:r>
            <a:endParaRPr b="1" sz="1800">
              <a:solidFill>
                <a:schemeClr val="lt1"/>
              </a:solidFill>
              <a:latin typeface="Arial"/>
              <a:ea typeface="Arial"/>
              <a:cs typeface="Arial"/>
              <a:sym typeface="Arial"/>
            </a:endParaRPr>
          </a:p>
        </p:txBody>
      </p:sp>
      <p:sp>
        <p:nvSpPr>
          <p:cNvPr id="262" name="Google Shape;262;p9"/>
          <p:cNvSpPr/>
          <p:nvPr/>
        </p:nvSpPr>
        <p:spPr>
          <a:xfrm>
            <a:off x="1509529" y="3124200"/>
            <a:ext cx="543626" cy="533400"/>
          </a:xfrm>
          <a:prstGeom prst="heptagon">
            <a:avLst>
              <a:gd fmla="val 102572" name="hf"/>
              <a:gd fmla="val 105210" name="vf"/>
            </a:avLst>
          </a:prstGeom>
          <a:solidFill>
            <a:srgbClr val="16DEDE"/>
          </a:solidFill>
          <a:ln cap="flat" cmpd="sng" w="28575">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CA" sz="1800">
                <a:solidFill>
                  <a:schemeClr val="lt1"/>
                </a:solidFill>
                <a:latin typeface="Arial"/>
                <a:ea typeface="Arial"/>
                <a:cs typeface="Arial"/>
                <a:sym typeface="Arial"/>
              </a:rPr>
              <a:t>2</a:t>
            </a:r>
            <a:endParaRPr b="1"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2014-03-10T09:50:10Z</dcterms:created>
  <dc:creator>SAN</dc:creator>
</cp:coreProperties>
</file>