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0" r:id="rId47"/>
    <p:sldId id="301" r:id="rId48"/>
  </p:sldIdLst>
  <p:sldSz cx="12192000" cy="6858000"/>
  <p:notesSz cx="7315200" cy="9601200"/>
  <p:embeddedFontLst>
    <p:embeddedFont>
      <p:font typeface="Architects Daughter" panose="020B0604020202020204" charset="0"/>
      <p:regular r:id="rId50"/>
    </p:embeddedFont>
    <p:embeddedFont>
      <p:font typeface="Book Antiqua" panose="02040602050305030304" pitchFamily="18" charset="0"/>
      <p:regular r:id="rId51"/>
      <p:bold r:id="rId52"/>
      <p:italic r:id="rId53"/>
      <p:boldItalic r:id="rId54"/>
    </p:embeddedFont>
    <p:embeddedFont>
      <p:font typeface="Cambria" panose="02040503050406030204" pitchFamily="18" charset="0"/>
      <p:regular r:id="rId55"/>
      <p:bold r:id="rId56"/>
      <p:italic r:id="rId57"/>
      <p:boldItalic r:id="rId58"/>
    </p:embeddedFont>
    <p:embeddedFont>
      <p:font typeface="Kaushan Script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oeS3pt8JVAm8Tj6xxAY4F+W0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2E142-BC89-4A2D-9D8F-09C96BFEA4EC}">
  <a:tblStyle styleId="{C5B2E142-BC89-4A2D-9D8F-09C96BFEA4EC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AEF"/>
          </a:solidFill>
        </a:fill>
      </a:tcStyle>
    </a:wholeTbl>
    <a:band1H>
      <a:tcTxStyle/>
      <a:tcStyle>
        <a:tcBdr/>
        <a:fill>
          <a:solidFill>
            <a:srgbClr val="D2D2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D2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9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we create an object from a class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Name :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Properties:</a:t>
            </a: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plate number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passengers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fuel capacity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: Two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4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4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mention that to create an object, the new operator is used.  More on constructors will be covered later.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Modeling Language (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715434" y="6248400"/>
            <a:ext cx="27389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4334934" y="6248400"/>
            <a:ext cx="38502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905086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4127500" y="-1587500"/>
            <a:ext cx="403860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7526338" y="1811339"/>
            <a:ext cx="5394325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1989138" y="-804861"/>
            <a:ext cx="5394325" cy="79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body" idx="3"/>
          </p:nvPr>
        </p:nvSpPr>
        <p:spPr>
          <a:xfrm>
            <a:off x="7112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body" idx="4"/>
          </p:nvPr>
        </p:nvSpPr>
        <p:spPr>
          <a:xfrm>
            <a:off x="62484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6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0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4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44169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marL="1371600" lvl="2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5pPr>
            <a:lvl6pPr marL="2743200" lvl="5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905086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8312150" y="62579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8312150" y="62579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2457826" y="4523271"/>
            <a:ext cx="7566025" cy="87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2060"/>
                </a:solidFill>
              </a:rPr>
              <a:t>Objects and Classes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2277269" y="2951619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lang="en-US" sz="48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Chapter 4 – Part 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57200" y="1030779"/>
            <a:ext cx="11390243" cy="122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 </a:t>
            </a:r>
            <a:endParaRPr sz="3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Object-Oriented Programming</a:t>
            </a:r>
            <a:endParaRPr sz="3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779463" y="177800"/>
            <a:ext cx="889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Declaring Object Reference Variables</a:t>
            </a:r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836907" y="1371600"/>
            <a:ext cx="11051531" cy="500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60"/>
              <a:buFont typeface="Noto Sans Symbols"/>
              <a:buChar char="▪"/>
            </a:pPr>
            <a:r>
              <a:rPr lang="en-US" sz="2800" dirty="0">
                <a:solidFill>
                  <a:schemeClr val="dk2"/>
                </a:solidFill>
              </a:rPr>
              <a:t>To reference an object, assign the object to a reference variable.</a:t>
            </a:r>
            <a:endParaRPr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360"/>
              <a:buFont typeface="Noto Sans Symbols"/>
              <a:buChar char="▪"/>
            </a:pPr>
            <a:r>
              <a:rPr lang="en-US" sz="2800" dirty="0">
                <a:solidFill>
                  <a:schemeClr val="dk2"/>
                </a:solidFill>
              </a:rPr>
              <a:t>To declare a reference variable, use the syntax:</a:t>
            </a:r>
            <a:endParaRPr dirty="0"/>
          </a:p>
          <a:p>
            <a:pPr marL="355600" lvl="0" indent="-355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dirty="0"/>
          </a:p>
          <a:p>
            <a:pPr marL="3556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1:</a:t>
            </a:r>
            <a:endParaRPr sz="2400" b="1" dirty="0">
              <a:solidFill>
                <a:srgbClr val="5252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 dirty="0" err="1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ClassName</a:t>
            </a:r>
            <a:r>
              <a:rPr lang="en-US" sz="2400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objectRefVar</a:t>
            </a:r>
            <a:r>
              <a:rPr lang="en-US" sz="2400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40005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e.g</a:t>
            </a: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: Circle </a:t>
            </a:r>
            <a:r>
              <a:rPr lang="en-US" sz="2400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myCircle</a:t>
            </a: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40005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myCircle</a:t>
            </a: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= new Circle();</a:t>
            </a:r>
            <a:endParaRPr dirty="0"/>
          </a:p>
          <a:p>
            <a:pPr marL="40005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 dirty="0">
              <a:solidFill>
                <a:srgbClr val="5252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rPr lang="en-US" sz="2700" b="1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2:</a:t>
            </a:r>
            <a:endParaRPr sz="2700" b="1" dirty="0">
              <a:solidFill>
                <a:srgbClr val="5252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56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 err="1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ClassName</a:t>
            </a:r>
            <a:r>
              <a:rPr lang="en-US" sz="2400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objectRefVar</a:t>
            </a:r>
            <a:r>
              <a:rPr lang="en-US" sz="2400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US" sz="2400" dirty="0" err="1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ClassName</a:t>
            </a:r>
            <a:r>
              <a:rPr lang="en-US" sz="2400" dirty="0">
                <a:solidFill>
                  <a:srgbClr val="5252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dirty="0"/>
          </a:p>
          <a:p>
            <a:pPr marL="355600" lvl="0" indent="-3556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4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e.g</a:t>
            </a: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en-US" sz="2400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myCircle</a:t>
            </a:r>
            <a:r>
              <a:rPr lang="en-US" sz="2400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= new Circle();</a:t>
            </a:r>
            <a:endParaRPr dirty="0"/>
          </a:p>
          <a:p>
            <a:pPr marL="40005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5"/>
              <a:buNone/>
            </a:pPr>
            <a:endParaRPr sz="2500" b="1" dirty="0">
              <a:solidFill>
                <a:srgbClr val="0000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211" name="Google Shape;211;p10"/>
          <p:cNvGrpSpPr/>
          <p:nvPr/>
        </p:nvGrpSpPr>
        <p:grpSpPr>
          <a:xfrm>
            <a:off x="7577986" y="2600377"/>
            <a:ext cx="4182954" cy="2197892"/>
            <a:chOff x="7705485" y="2978064"/>
            <a:chExt cx="4182954" cy="2197892"/>
          </a:xfrm>
        </p:grpSpPr>
        <p:graphicFrame>
          <p:nvGraphicFramePr>
            <p:cNvPr id="212" name="Google Shape;212;p10"/>
            <p:cNvGraphicFramePr/>
            <p:nvPr/>
          </p:nvGraphicFramePr>
          <p:xfrm>
            <a:off x="7705485" y="3590044"/>
            <a:ext cx="3570411" cy="158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4" imgW="3570411" imgH="1585912" progId="Word.Picture.8">
                    <p:embed/>
                  </p:oleObj>
                </mc:Choice>
                <mc:Fallback>
                  <p:oleObj r:id="rId4" imgW="3570411" imgH="1585912" progId="Word.Picture.8">
                    <p:embed/>
                    <p:pic>
                      <p:nvPicPr>
                        <p:cNvPr id="212" name="Google Shape;212;p10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7705485" y="3590044"/>
                          <a:ext cx="3570411" cy="158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" name="Google Shape;213;p10"/>
            <p:cNvSpPr/>
            <p:nvPr/>
          </p:nvSpPr>
          <p:spPr>
            <a:xfrm>
              <a:off x="9926289" y="2978064"/>
              <a:ext cx="1962150" cy="4889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spcFirstLastPara="1" wrap="square" lIns="9125" tIns="9125" rIns="91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reference value</a:t>
              </a: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8369163" y="2978064"/>
              <a:ext cx="16557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myCircle</a:t>
              </a:r>
              <a:endParaRPr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0"/>
            <p:cNvCxnSpPr/>
            <p:nvPr/>
          </p:nvCxnSpPr>
          <p:spPr>
            <a:xfrm>
              <a:off x="9305119" y="3439729"/>
              <a:ext cx="0" cy="355599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cxnSp>
        <p:nvCxnSpPr>
          <p:cNvPr id="216" name="Google Shape;216;p10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781198" y="239713"/>
            <a:ext cx="7772400" cy="7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Accessing Objects</a:t>
            </a:r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836908" y="1063625"/>
            <a:ext cx="10430360" cy="5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 dirty="0">
                <a:solidFill>
                  <a:schemeClr val="dk2"/>
                </a:solidFill>
              </a:rPr>
              <a:t>Referencing the object’s data: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b="1" dirty="0">
                <a:solidFill>
                  <a:schemeClr val="dk2"/>
                </a:solidFill>
              </a:rPr>
              <a:t>        </a:t>
            </a:r>
            <a:r>
              <a:rPr lang="en-US" sz="25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objectRefVar.data</a:t>
            </a:r>
            <a:endParaRPr sz="25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endParaRPr sz="2500" b="1" dirty="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i="1" dirty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e.g.,	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en-US" sz="2400" b="1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myCircle</a:t>
            </a:r>
            <a:r>
              <a:rPr lang="en-US" sz="24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= new Circle();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2400" b="1" i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myCircle.radius</a:t>
            </a:r>
            <a:r>
              <a:rPr lang="en-US" sz="2400" b="1" i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 = 5.0;</a:t>
            </a:r>
            <a:endParaRPr sz="2400" i="1" dirty="0">
              <a:solidFill>
                <a:srgbClr val="5252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2400" i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4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myCircle.radius</a:t>
            </a:r>
            <a:r>
              <a:rPr lang="en-US" sz="24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endParaRPr sz="25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 dirty="0">
                <a:solidFill>
                  <a:schemeClr val="dk2"/>
                </a:solidFill>
              </a:rPr>
              <a:t>Invoking the object’s method: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dirty="0">
                <a:solidFill>
                  <a:schemeClr val="dk2"/>
                </a:solidFill>
              </a:rPr>
              <a:t>       </a:t>
            </a:r>
            <a:r>
              <a:rPr lang="en-US" sz="25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objectRefVar.methodName</a:t>
            </a:r>
            <a:r>
              <a:rPr lang="en-US" sz="25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(arguments)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endParaRPr sz="2500" b="1" dirty="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i="1" dirty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e.g.,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75"/>
              <a:buFont typeface="Arial"/>
              <a:buNone/>
            </a:pPr>
            <a:r>
              <a:rPr lang="en-US" sz="25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400" b="1" dirty="0">
                <a:solidFill>
                  <a:srgbClr val="52526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myCircle.getArea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</p:txBody>
      </p:sp>
      <p:sp>
        <p:nvSpPr>
          <p:cNvPr id="224" name="Google Shape;224;p11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1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584200" y="31988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A Simple </a:t>
            </a:r>
            <a:r>
              <a:rPr lang="en-US" sz="3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Class</a:t>
            </a:r>
            <a:endParaRPr sz="3400" u="sng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328321" y="2535678"/>
            <a:ext cx="11253304" cy="397031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c2.radius = 5.0;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System.out.println(“Radius = " + 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c1.getRadius()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 //0.0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System.out.println(“Radius = " + 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c2.getRadius()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 //5.0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System.out.println(“Area = " + 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c1.findArea()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); //0.0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System.out.println(“Area = " + 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c2.findArea()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); //78.5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Google Shape;232;p12"/>
          <p:cNvCxnSpPr/>
          <p:nvPr/>
        </p:nvCxnSpPr>
        <p:spPr>
          <a:xfrm rot="10800000" flipH="1">
            <a:off x="480447" y="911841"/>
            <a:ext cx="4982705" cy="12875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12"/>
          <p:cNvSpPr/>
          <p:nvPr/>
        </p:nvSpPr>
        <p:spPr>
          <a:xfrm>
            <a:off x="6725920" y="401636"/>
            <a:ext cx="5373865" cy="2862322"/>
          </a:xfrm>
          <a:prstGeom prst="rect">
            <a:avLst/>
          </a:prstGeom>
          <a:solidFill>
            <a:srgbClr val="E1E1E9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double 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Circle()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double findArea()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Math.PI * radius * 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952500" y="523082"/>
            <a:ext cx="1021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Trace Code (1)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1082674" y="1279527"/>
            <a:ext cx="577532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1205230" y="1313832"/>
            <a:ext cx="1965326" cy="366929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7224713" y="1265522"/>
            <a:ext cx="3343274" cy="463550"/>
          </a:xfrm>
          <a:prstGeom prst="wedgeRoundRectCallout">
            <a:avLst>
              <a:gd name="adj1" fmla="val 13945"/>
              <a:gd name="adj2" fmla="val 16883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Declare c1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9472295" y="2348945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9010809" y="2286000"/>
            <a:ext cx="5497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1231010" y="3808650"/>
            <a:ext cx="10213975" cy="18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32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an </a:t>
            </a:r>
            <a:r>
              <a:rPr lang="en-US" sz="32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 reference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 It will be used to store the address of a </a:t>
            </a:r>
            <a:r>
              <a:rPr lang="en-US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2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object.</a:t>
            </a:r>
            <a:endParaRPr sz="32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866289" y="1094797"/>
            <a:ext cx="10943419" cy="37885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836908" y="501652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(2)</a:t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571500" y="1390650"/>
            <a:ext cx="64087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c2.radius = 5;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2940449" y="1323748"/>
            <a:ext cx="2586592" cy="526674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4"/>
          <p:cNvGraphicFramePr/>
          <p:nvPr/>
        </p:nvGraphicFramePr>
        <p:xfrm>
          <a:off x="7389814" y="2693806"/>
          <a:ext cx="4320520" cy="191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4320520" imgH="1919097" progId="Word.Picture.8">
                  <p:embed/>
                </p:oleObj>
              </mc:Choice>
              <mc:Fallback>
                <p:oleObj r:id="rId4" imgW="4320520" imgH="1919097" progId="Word.Picture.8">
                  <p:embed/>
                  <p:pic>
                    <p:nvPicPr>
                      <p:cNvPr id="256" name="Google Shape;256;p1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389814" y="2693806"/>
                        <a:ext cx="4320520" cy="1919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Google Shape;257;p14"/>
          <p:cNvSpPr txBox="1"/>
          <p:nvPr/>
        </p:nvSpPr>
        <p:spPr>
          <a:xfrm>
            <a:off x="8964604" y="1713815"/>
            <a:ext cx="5854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4554539" y="4594226"/>
            <a:ext cx="3084511" cy="1025524"/>
          </a:xfrm>
          <a:prstGeom prst="wedgeRoundRectCallout">
            <a:avLst>
              <a:gd name="adj1" fmla="val 56042"/>
              <a:gd name="adj2" fmla="val -14711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260" name="Google Shape;260;p14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14"/>
          <p:cNvSpPr/>
          <p:nvPr/>
        </p:nvSpPr>
        <p:spPr>
          <a:xfrm>
            <a:off x="9550074" y="1788935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>
            <a:spLocks noGrp="1"/>
          </p:cNvSpPr>
          <p:nvPr>
            <p:ph type="title"/>
          </p:nvPr>
        </p:nvSpPr>
        <p:spPr>
          <a:xfrm>
            <a:off x="836908" y="49054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(3)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647700" y="1375889"/>
            <a:ext cx="658733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2461420" y="1382240"/>
            <a:ext cx="386556" cy="389225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15"/>
          <p:cNvGraphicFramePr/>
          <p:nvPr/>
        </p:nvGraphicFramePr>
        <p:xfrm>
          <a:off x="8171657" y="2986091"/>
          <a:ext cx="3840161" cy="170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3840161" imgH="1705730" progId="Word.Picture.8">
                  <p:embed/>
                </p:oleObj>
              </mc:Choice>
              <mc:Fallback>
                <p:oleObj r:id="rId4" imgW="3840161" imgH="1705730" progId="Word.Picture.8">
                  <p:embed/>
                  <p:pic>
                    <p:nvPicPr>
                      <p:cNvPr id="269" name="Google Shape;269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171657" y="2986091"/>
                        <a:ext cx="3840161" cy="1705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Google Shape;270;p15"/>
          <p:cNvSpPr txBox="1"/>
          <p:nvPr/>
        </p:nvSpPr>
        <p:spPr>
          <a:xfrm>
            <a:off x="8992553" y="1807671"/>
            <a:ext cx="5476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5994400" y="3622593"/>
            <a:ext cx="2177257" cy="730250"/>
          </a:xfrm>
          <a:prstGeom prst="wedgeRoundRectCallout">
            <a:avLst>
              <a:gd name="adj1" fmla="val 125310"/>
              <a:gd name="adj2" fmla="val -17604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 object reference to c1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sp>
        <p:nvSpPr>
          <p:cNvPr id="273" name="Google Shape;273;p15"/>
          <p:cNvSpPr txBox="1"/>
          <p:nvPr/>
        </p:nvSpPr>
        <p:spPr>
          <a:xfrm>
            <a:off x="647701" y="4419601"/>
            <a:ext cx="11201399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address of the newly created object is assigned to the object reference </a:t>
            </a:r>
            <a:r>
              <a:rPr lang="en-US" sz="32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c1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i.e.  </a:t>
            </a:r>
            <a:r>
              <a:rPr lang="en-US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will now be “</a:t>
            </a:r>
            <a:r>
              <a:rPr lang="en-US" sz="32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pointing to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” the </a:t>
            </a:r>
            <a:r>
              <a:rPr lang="en-US" sz="3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object.</a:t>
            </a:r>
            <a:endParaRPr sz="32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74" name="Google Shape;274;p1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p15"/>
          <p:cNvSpPr/>
          <p:nvPr/>
        </p:nvSpPr>
        <p:spPr>
          <a:xfrm>
            <a:off x="9483407" y="1882383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5"/>
          <p:cNvCxnSpPr/>
          <p:nvPr/>
        </p:nvCxnSpPr>
        <p:spPr>
          <a:xfrm>
            <a:off x="9814560" y="2103120"/>
            <a:ext cx="0" cy="10668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836908" y="535643"/>
            <a:ext cx="88709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(4)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857250" y="1419225"/>
            <a:ext cx="657509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5" name="Google Shape;285;p16"/>
          <p:cNvGraphicFramePr/>
          <p:nvPr/>
        </p:nvGraphicFramePr>
        <p:xfrm>
          <a:off x="8288800" y="1912421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3347576" imgH="1486933" progId="Word.Picture.8">
                  <p:embed/>
                </p:oleObj>
              </mc:Choice>
              <mc:Fallback>
                <p:oleObj r:id="rId4" imgW="3347576" imgH="1486933" progId="Word.Picture.8">
                  <p:embed/>
                  <p:pic>
                    <p:nvPicPr>
                      <p:cNvPr id="285" name="Google Shape;285;p1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88800" y="1912421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Google Shape;286;p16"/>
          <p:cNvSpPr txBox="1"/>
          <p:nvPr/>
        </p:nvSpPr>
        <p:spPr>
          <a:xfrm>
            <a:off x="8921584" y="1188690"/>
            <a:ext cx="656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836909" y="1819532"/>
            <a:ext cx="1855492" cy="412512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6347743" y="4001943"/>
            <a:ext cx="558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6574087" y="4925546"/>
            <a:ext cx="1615281" cy="458123"/>
          </a:xfrm>
          <a:prstGeom prst="wedgeRoundRectCallout">
            <a:avLst>
              <a:gd name="adj1" fmla="val -42699"/>
              <a:gd name="adj2" fmla="val -167583"/>
              <a:gd name="adj3" fmla="val 16667"/>
            </a:avLst>
          </a:prstGeom>
          <a:solidFill>
            <a:srgbClr val="A2A2C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Declare c2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291" name="Google Shape;291;p16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16"/>
          <p:cNvSpPr/>
          <p:nvPr/>
        </p:nvSpPr>
        <p:spPr>
          <a:xfrm>
            <a:off x="9707858" y="1201191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6"/>
          <p:cNvCxnSpPr/>
          <p:nvPr/>
        </p:nvCxnSpPr>
        <p:spPr>
          <a:xfrm flipH="1">
            <a:off x="10038080" y="1421928"/>
            <a:ext cx="931" cy="644819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94" name="Google Shape;294;p16"/>
          <p:cNvSpPr/>
          <p:nvPr/>
        </p:nvSpPr>
        <p:spPr>
          <a:xfrm>
            <a:off x="6906544" y="4079583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xfrm>
            <a:off x="800100" y="509588"/>
            <a:ext cx="7772400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(5)</a:t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69939" y="1316504"/>
            <a:ext cx="655478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048000" y="1656575"/>
            <a:ext cx="2382441" cy="452954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3856990" y="5246970"/>
            <a:ext cx="2578100" cy="866451"/>
          </a:xfrm>
          <a:prstGeom prst="wedgeRoundRectCallout">
            <a:avLst>
              <a:gd name="adj1" fmla="val 81949"/>
              <a:gd name="adj2" fmla="val -8722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new 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305" name="Google Shape;305;p17"/>
          <p:cNvCxnSpPr/>
          <p:nvPr/>
        </p:nvCxnSpPr>
        <p:spPr>
          <a:xfrm>
            <a:off x="800100" y="1058865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06" name="Google Shape;306;p17"/>
          <p:cNvGraphicFramePr/>
          <p:nvPr/>
        </p:nvGraphicFramePr>
        <p:xfrm>
          <a:off x="8288800" y="1912421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4" imgW="3347576" imgH="1486933" progId="Word.Picture.8">
                  <p:embed/>
                </p:oleObj>
              </mc:Choice>
              <mc:Fallback>
                <p:oleObj r:id="rId4" imgW="3347576" imgH="1486933" progId="Word.Picture.8">
                  <p:embed/>
                  <p:pic>
                    <p:nvPicPr>
                      <p:cNvPr id="306" name="Google Shape;306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88800" y="1912421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" name="Google Shape;307;p17"/>
          <p:cNvSpPr txBox="1"/>
          <p:nvPr/>
        </p:nvSpPr>
        <p:spPr>
          <a:xfrm>
            <a:off x="8921584" y="1188690"/>
            <a:ext cx="656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6347743" y="4001943"/>
            <a:ext cx="558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9707858" y="1201191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7"/>
          <p:cNvCxnSpPr/>
          <p:nvPr/>
        </p:nvCxnSpPr>
        <p:spPr>
          <a:xfrm flipH="1">
            <a:off x="10038080" y="1421928"/>
            <a:ext cx="931" cy="644819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311" name="Google Shape;311;p17"/>
          <p:cNvSpPr/>
          <p:nvPr/>
        </p:nvSpPr>
        <p:spPr>
          <a:xfrm>
            <a:off x="6906544" y="4079583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17"/>
          <p:cNvGraphicFramePr/>
          <p:nvPr/>
        </p:nvGraphicFramePr>
        <p:xfrm>
          <a:off x="6615012" y="4626488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6" imgW="3347576" imgH="1486933" progId="Word.Picture.8">
                  <p:embed/>
                </p:oleObj>
              </mc:Choice>
              <mc:Fallback>
                <p:oleObj r:id="rId6" imgW="3347576" imgH="1486933" progId="Word.Picture.8">
                  <p:embed/>
                  <p:pic>
                    <p:nvPicPr>
                      <p:cNvPr id="312" name="Google Shape;312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615012" y="4626488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>
            <a:off x="742951" y="449265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(6)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663573" y="1192215"/>
            <a:ext cx="6430966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2510473" y="1581075"/>
            <a:ext cx="344487" cy="315583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3322320" y="4626488"/>
            <a:ext cx="2339023" cy="1209117"/>
          </a:xfrm>
          <a:prstGeom prst="wedgeRoundRectCallout">
            <a:avLst>
              <a:gd name="adj1" fmla="val 115928"/>
              <a:gd name="adj2" fmla="val -5928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 object reference to c2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323" name="Google Shape;323;p18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24" name="Google Shape;324;p18"/>
          <p:cNvGraphicFramePr/>
          <p:nvPr/>
        </p:nvGraphicFramePr>
        <p:xfrm>
          <a:off x="8288800" y="1912421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4" imgW="3347576" imgH="1486933" progId="Word.Picture.8">
                  <p:embed/>
                </p:oleObj>
              </mc:Choice>
              <mc:Fallback>
                <p:oleObj r:id="rId4" imgW="3347576" imgH="1486933" progId="Word.Picture.8">
                  <p:embed/>
                  <p:pic>
                    <p:nvPicPr>
                      <p:cNvPr id="324" name="Google Shape;324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88800" y="1912421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" name="Google Shape;325;p18"/>
          <p:cNvSpPr txBox="1"/>
          <p:nvPr/>
        </p:nvSpPr>
        <p:spPr>
          <a:xfrm>
            <a:off x="8921584" y="1188690"/>
            <a:ext cx="656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347743" y="4001943"/>
            <a:ext cx="558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9707858" y="1201191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8"/>
          <p:cNvCxnSpPr/>
          <p:nvPr/>
        </p:nvCxnSpPr>
        <p:spPr>
          <a:xfrm flipH="1">
            <a:off x="10038080" y="1421928"/>
            <a:ext cx="931" cy="644819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329" name="Google Shape;329;p18"/>
          <p:cNvSpPr/>
          <p:nvPr/>
        </p:nvSpPr>
        <p:spPr>
          <a:xfrm>
            <a:off x="6906544" y="4079583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18"/>
          <p:cNvGraphicFramePr/>
          <p:nvPr/>
        </p:nvGraphicFramePr>
        <p:xfrm>
          <a:off x="6615012" y="4626488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6" imgW="3347576" imgH="1486933" progId="Word.Picture.8">
                  <p:embed/>
                </p:oleObj>
              </mc:Choice>
              <mc:Fallback>
                <p:oleObj r:id="rId6" imgW="3347576" imgH="1486933" progId="Word.Picture.8">
                  <p:embed/>
                  <p:pic>
                    <p:nvPicPr>
                      <p:cNvPr id="330" name="Google Shape;330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615012" y="4626488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1" name="Google Shape;331;p18"/>
          <p:cNvCxnSpPr/>
          <p:nvPr/>
        </p:nvCxnSpPr>
        <p:spPr>
          <a:xfrm>
            <a:off x="7291501" y="4262425"/>
            <a:ext cx="3378" cy="472136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782638" y="545308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Trace Code (7)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514350" y="1241428"/>
            <a:ext cx="639445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c1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c2.radius = 5.0;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14350" y="1966474"/>
            <a:ext cx="3011170" cy="407097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129756" y="4970009"/>
            <a:ext cx="2846388" cy="998538"/>
          </a:xfrm>
          <a:prstGeom prst="wedgeRoundRectCallout">
            <a:avLst>
              <a:gd name="adj1" fmla="val 82129"/>
              <a:gd name="adj2" fmla="val 2675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radius in </a:t>
            </a: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343" name="Google Shape;343;p19"/>
          <p:cNvCxnSpPr/>
          <p:nvPr/>
        </p:nvCxnSpPr>
        <p:spPr>
          <a:xfrm>
            <a:off x="514350" y="109537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44" name="Google Shape;344;p19"/>
          <p:cNvGraphicFramePr/>
          <p:nvPr/>
        </p:nvGraphicFramePr>
        <p:xfrm>
          <a:off x="8288800" y="1912421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4" imgW="3347576" imgH="1486933" progId="Word.Picture.8">
                  <p:embed/>
                </p:oleObj>
              </mc:Choice>
              <mc:Fallback>
                <p:oleObj r:id="rId4" imgW="3347576" imgH="1486933" progId="Word.Picture.8">
                  <p:embed/>
                  <p:pic>
                    <p:nvPicPr>
                      <p:cNvPr id="344" name="Google Shape;344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88800" y="1912421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" name="Google Shape;345;p19"/>
          <p:cNvSpPr txBox="1"/>
          <p:nvPr/>
        </p:nvSpPr>
        <p:spPr>
          <a:xfrm>
            <a:off x="8921584" y="1188690"/>
            <a:ext cx="656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347743" y="4001943"/>
            <a:ext cx="558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9707858" y="1201191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9"/>
          <p:cNvCxnSpPr/>
          <p:nvPr/>
        </p:nvCxnSpPr>
        <p:spPr>
          <a:xfrm flipH="1">
            <a:off x="10038080" y="1421928"/>
            <a:ext cx="931" cy="644819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349" name="Google Shape;349;p19"/>
          <p:cNvSpPr/>
          <p:nvPr/>
        </p:nvSpPr>
        <p:spPr>
          <a:xfrm>
            <a:off x="6906544" y="4079583"/>
            <a:ext cx="768985" cy="306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19"/>
          <p:cNvGraphicFramePr/>
          <p:nvPr/>
        </p:nvGraphicFramePr>
        <p:xfrm>
          <a:off x="6615012" y="4626488"/>
          <a:ext cx="3347576" cy="14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6" imgW="3347576" imgH="1486933" progId="Word.Picture.8">
                  <p:embed/>
                </p:oleObj>
              </mc:Choice>
              <mc:Fallback>
                <p:oleObj r:id="rId6" imgW="3347576" imgH="1486933" progId="Word.Picture.8">
                  <p:embed/>
                  <p:pic>
                    <p:nvPicPr>
                      <p:cNvPr id="350" name="Google Shape;350;p1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6615012" y="4626488"/>
                        <a:ext cx="3347576" cy="148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1" name="Google Shape;351;p19"/>
          <p:cNvCxnSpPr/>
          <p:nvPr/>
        </p:nvCxnSpPr>
        <p:spPr>
          <a:xfrm>
            <a:off x="7291501" y="4262425"/>
            <a:ext cx="3378" cy="472136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title" idx="4294967295"/>
          </p:nvPr>
        </p:nvSpPr>
        <p:spPr>
          <a:xfrm>
            <a:off x="889000" y="821505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Learning Outcomes (1)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4294967295"/>
          </p:nvPr>
        </p:nvSpPr>
        <p:spPr>
          <a:xfrm>
            <a:off x="1255363" y="1950850"/>
            <a:ext cx="10182386" cy="310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</a:rPr>
              <a:t>At the end of this lesson, you should be able to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Describe objects and classes.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Use UML graphical notations to model classes and objects.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Declare a class and create an object from a class.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821410" y="1542943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>
            <a:spLocks noGrp="1"/>
          </p:cNvSpPr>
          <p:nvPr>
            <p:ph type="title" idx="4294967295"/>
          </p:nvPr>
        </p:nvSpPr>
        <p:spPr>
          <a:xfrm>
            <a:off x="560388" y="388937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Review of learning outcomes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body" idx="4294967295"/>
          </p:nvPr>
        </p:nvSpPr>
        <p:spPr>
          <a:xfrm>
            <a:off x="655126" y="1593849"/>
            <a:ext cx="10612142" cy="28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</a:rPr>
              <a:t>You should now be able 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Describe objects and classes.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Use UML graphical notations to model classes and objects.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Declare a class and create an object from a class.</a:t>
            </a:r>
            <a:endParaRPr/>
          </a:p>
        </p:txBody>
      </p:sp>
      <p:cxnSp>
        <p:nvCxnSpPr>
          <p:cNvPr id="359" name="Google Shape;359;p20"/>
          <p:cNvCxnSpPr/>
          <p:nvPr/>
        </p:nvCxnSpPr>
        <p:spPr>
          <a:xfrm>
            <a:off x="655126" y="1016000"/>
            <a:ext cx="10612142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>
            <a:spLocks noGrp="1"/>
          </p:cNvSpPr>
          <p:nvPr>
            <p:ph type="ctrTitle"/>
          </p:nvPr>
        </p:nvSpPr>
        <p:spPr>
          <a:xfrm>
            <a:off x="2173518" y="4736254"/>
            <a:ext cx="756602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Objects and Classes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091737" y="3308815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lang="en-US" sz="48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Chapter 4 – Part 2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154984" y="704850"/>
            <a:ext cx="11918196" cy="169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 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 sz="40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>
            <a:spLocks noGrp="1"/>
          </p:cNvSpPr>
          <p:nvPr>
            <p:ph type="title" idx="4294967295"/>
          </p:nvPr>
        </p:nvSpPr>
        <p:spPr>
          <a:xfrm>
            <a:off x="889000" y="350045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</a:rPr>
              <a:t>Learning Outcomes (2)</a:t>
            </a:r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body" idx="4294967295"/>
          </p:nvPr>
        </p:nvSpPr>
        <p:spPr>
          <a:xfrm>
            <a:off x="889000" y="1276351"/>
            <a:ext cx="10378268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</a:rPr>
              <a:t>At the end of this lesson, you should be able 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Differentiate between classes and objects.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Explain how to access objects via object reference variables.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Write constructors in classes.</a:t>
            </a:r>
            <a:endParaRPr/>
          </a:p>
        </p:txBody>
      </p:sp>
      <p:cxnSp>
        <p:nvCxnSpPr>
          <p:cNvPr id="374" name="Google Shape;374;p22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body" idx="1"/>
          </p:nvPr>
        </p:nvSpPr>
        <p:spPr>
          <a:xfrm>
            <a:off x="514350" y="1030290"/>
            <a:ext cx="11277600" cy="5675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A class is a </a:t>
            </a:r>
            <a:r>
              <a:rPr lang="en-US" sz="3200" i="1">
                <a:solidFill>
                  <a:schemeClr val="dk2"/>
                </a:solidFill>
              </a:rPr>
              <a:t>template</a:t>
            </a:r>
            <a:r>
              <a:rPr lang="en-US" sz="3200">
                <a:solidFill>
                  <a:schemeClr val="dk2"/>
                </a:solidFill>
              </a:rPr>
              <a:t> that defines the form of an object.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A class consists of 2 parts:</a:t>
            </a:r>
            <a:endParaRPr/>
          </a:p>
          <a:p>
            <a:pPr marL="457200" lvl="1" indent="-11557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Data Members </a:t>
            </a:r>
            <a:endParaRPr/>
          </a:p>
          <a:p>
            <a:pPr marL="1090613" lvl="2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</a:rPr>
              <a:t>Data or </a:t>
            </a:r>
            <a:r>
              <a:rPr lang="en-US" sz="2800" i="1">
                <a:solidFill>
                  <a:schemeClr val="dk2"/>
                </a:solidFill>
              </a:rPr>
              <a:t>properties</a:t>
            </a:r>
            <a:r>
              <a:rPr lang="en-US" sz="2800">
                <a:solidFill>
                  <a:schemeClr val="dk2"/>
                </a:solidFill>
              </a:rPr>
              <a:t> of a class. </a:t>
            </a:r>
            <a:endParaRPr/>
          </a:p>
          <a:p>
            <a:pPr marL="1090613" lvl="2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</a:rPr>
              <a:t>The </a:t>
            </a:r>
            <a:r>
              <a:rPr lang="en-US" sz="2800" i="1">
                <a:solidFill>
                  <a:schemeClr val="dk2"/>
                </a:solidFill>
              </a:rPr>
              <a:t>nouns</a:t>
            </a:r>
            <a:r>
              <a:rPr lang="en-US" sz="2800">
                <a:solidFill>
                  <a:schemeClr val="dk2"/>
                </a:solidFill>
              </a:rPr>
              <a:t> of the class.</a:t>
            </a:r>
            <a:endParaRPr/>
          </a:p>
          <a:p>
            <a:pPr marL="1090613" lvl="2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</a:rPr>
              <a:t>Represents the state of its objects.</a:t>
            </a:r>
            <a:endParaRPr/>
          </a:p>
          <a:p>
            <a:pPr marL="457200" lvl="1" indent="-11557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Method Members</a:t>
            </a:r>
            <a:endParaRPr/>
          </a:p>
          <a:p>
            <a:pPr marL="976313" lvl="2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⮚"/>
            </a:pPr>
            <a:r>
              <a:rPr lang="en-US" i="1">
                <a:solidFill>
                  <a:schemeClr val="dk2"/>
                </a:solidFill>
              </a:rPr>
              <a:t>Functions</a:t>
            </a:r>
            <a:r>
              <a:rPr lang="en-US">
                <a:solidFill>
                  <a:schemeClr val="dk2"/>
                </a:solidFill>
              </a:rPr>
              <a:t> or </a:t>
            </a:r>
            <a:r>
              <a:rPr lang="en-US" i="1">
                <a:solidFill>
                  <a:schemeClr val="dk2"/>
                </a:solidFill>
              </a:rPr>
              <a:t>actions</a:t>
            </a:r>
            <a:r>
              <a:rPr lang="en-US">
                <a:solidFill>
                  <a:schemeClr val="dk2"/>
                </a:solidFill>
              </a:rPr>
              <a:t> of a class,			        </a:t>
            </a:r>
            <a:endParaRPr/>
          </a:p>
          <a:p>
            <a:pPr marL="976313" lvl="2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⮚"/>
            </a:pPr>
            <a:r>
              <a:rPr lang="en-US">
                <a:solidFill>
                  <a:schemeClr val="dk2"/>
                </a:solidFill>
              </a:rPr>
              <a:t>The </a:t>
            </a:r>
            <a:r>
              <a:rPr lang="en-US" i="1">
                <a:solidFill>
                  <a:schemeClr val="dk2"/>
                </a:solidFill>
              </a:rPr>
              <a:t>verbs</a:t>
            </a:r>
            <a:r>
              <a:rPr lang="en-US">
                <a:solidFill>
                  <a:schemeClr val="dk2"/>
                </a:solidFill>
              </a:rPr>
              <a:t> of the class.</a:t>
            </a:r>
            <a:endParaRPr/>
          </a:p>
          <a:p>
            <a:pPr marL="976313" lvl="2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⮚"/>
            </a:pPr>
            <a:r>
              <a:rPr lang="en-US">
                <a:solidFill>
                  <a:schemeClr val="dk2"/>
                </a:solidFill>
              </a:rPr>
              <a:t>The code that will operate on the data of the class.</a:t>
            </a:r>
            <a:endParaRPr/>
          </a:p>
          <a:p>
            <a:pPr marL="976313" lvl="2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⮚"/>
            </a:pPr>
            <a:r>
              <a:rPr lang="en-US">
                <a:solidFill>
                  <a:schemeClr val="dk2"/>
                </a:solidFill>
              </a:rPr>
              <a:t>Implementation of its objects’ behaviors.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838200" y="321468"/>
            <a:ext cx="8458200" cy="68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Classes</a:t>
            </a: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7239000" y="1912939"/>
            <a:ext cx="4343400" cy="4335462"/>
            <a:chOff x="3084" y="1358"/>
            <a:chExt cx="2452" cy="2314"/>
          </a:xfrm>
        </p:grpSpPr>
        <p:sp>
          <p:nvSpPr>
            <p:cNvPr id="383" name="Google Shape;383;p23"/>
            <p:cNvSpPr txBox="1"/>
            <p:nvPr/>
          </p:nvSpPr>
          <p:spPr>
            <a:xfrm>
              <a:off x="3084" y="1358"/>
              <a:ext cx="2404" cy="21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US" sz="2000" b="1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BankCustomer</a:t>
              </a:r>
              <a:endParaRPr/>
            </a:p>
          </p:txBody>
        </p:sp>
        <p:cxnSp>
          <p:nvCxnSpPr>
            <p:cNvPr id="384" name="Google Shape;384;p23"/>
            <p:cNvCxnSpPr/>
            <p:nvPr/>
          </p:nvCxnSpPr>
          <p:spPr>
            <a:xfrm>
              <a:off x="3280" y="1632"/>
              <a:ext cx="0" cy="1554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23"/>
            <p:cNvCxnSpPr/>
            <p:nvPr/>
          </p:nvCxnSpPr>
          <p:spPr>
            <a:xfrm rot="10800000" flipH="1">
              <a:off x="3302" y="2064"/>
              <a:ext cx="410" cy="7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6" name="Google Shape;386;p23"/>
            <p:cNvSpPr txBox="1"/>
            <p:nvPr/>
          </p:nvSpPr>
          <p:spPr>
            <a:xfrm>
              <a:off x="3696" y="1680"/>
              <a:ext cx="1840" cy="93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63500" marR="0" lvl="0" indent="-635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Data member(s)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I/C Number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Balance</a:t>
              </a:r>
              <a:endParaRPr/>
            </a:p>
          </p:txBody>
        </p:sp>
        <p:cxnSp>
          <p:nvCxnSpPr>
            <p:cNvPr id="387" name="Google Shape;387;p23"/>
            <p:cNvCxnSpPr/>
            <p:nvPr/>
          </p:nvCxnSpPr>
          <p:spPr>
            <a:xfrm>
              <a:off x="3271" y="3191"/>
              <a:ext cx="425" cy="1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" name="Google Shape;388;p23"/>
            <p:cNvSpPr txBox="1"/>
            <p:nvPr/>
          </p:nvSpPr>
          <p:spPr>
            <a:xfrm>
              <a:off x="3712" y="2736"/>
              <a:ext cx="1824" cy="9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63500" marR="0" lvl="0" indent="-635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Method member(s)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Create new Customer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Deposit money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Withdraw money</a:t>
              </a:r>
              <a:endParaRPr/>
            </a:p>
            <a:p>
              <a:pPr marL="288925" marR="0" lvl="1" indent="-127000" algn="l" rtl="0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Char char="•"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Transfer money</a:t>
              </a:r>
              <a:endParaRPr/>
            </a:p>
          </p:txBody>
        </p:sp>
      </p:grpSp>
      <p:cxnSp>
        <p:nvCxnSpPr>
          <p:cNvPr id="389" name="Google Shape;389;p23"/>
          <p:cNvCxnSpPr/>
          <p:nvPr/>
        </p:nvCxnSpPr>
        <p:spPr>
          <a:xfrm>
            <a:off x="836908" y="956366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368077" y="1093788"/>
            <a:ext cx="6475414" cy="42029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⮚"/>
            </a:pPr>
            <a:r>
              <a:rPr lang="en-US" sz="2900" dirty="0">
                <a:solidFill>
                  <a:schemeClr val="dk2"/>
                </a:solidFill>
              </a:rPr>
              <a:t>An</a:t>
            </a:r>
            <a:r>
              <a:rPr lang="en-US" sz="2900" dirty="0">
                <a:solidFill>
                  <a:srgbClr val="FF9933"/>
                </a:solidFill>
              </a:rPr>
              <a:t> </a:t>
            </a:r>
            <a:r>
              <a:rPr lang="en-US" sz="2900" dirty="0">
                <a:solidFill>
                  <a:srgbClr val="0070C0"/>
                </a:solidFill>
              </a:rPr>
              <a:t>object </a:t>
            </a:r>
            <a:r>
              <a:rPr lang="en-US" sz="2900" dirty="0">
                <a:solidFill>
                  <a:schemeClr val="dk2"/>
                </a:solidFill>
              </a:rPr>
              <a:t>is an </a:t>
            </a:r>
            <a:r>
              <a:rPr lang="en-US" sz="2900" dirty="0">
                <a:solidFill>
                  <a:srgbClr val="0070C0"/>
                </a:solidFill>
              </a:rPr>
              <a:t>instance </a:t>
            </a:r>
            <a:r>
              <a:rPr lang="en-US" sz="2900" dirty="0">
                <a:solidFill>
                  <a:schemeClr val="dk2"/>
                </a:solidFill>
              </a:rPr>
              <a:t>of exactly one class.</a:t>
            </a:r>
            <a:endParaRPr dirty="0"/>
          </a:p>
          <a:p>
            <a:pPr marL="342900" lvl="0" indent="-342900" algn="l" rtl="0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⮚"/>
            </a:pPr>
            <a:r>
              <a:rPr lang="en-US" sz="2900" dirty="0">
                <a:solidFill>
                  <a:schemeClr val="dk2"/>
                </a:solidFill>
              </a:rPr>
              <a:t>A class is a </a:t>
            </a:r>
            <a:r>
              <a:rPr lang="en-US" sz="2900" dirty="0">
                <a:solidFill>
                  <a:srgbClr val="0070C0"/>
                </a:solidFill>
              </a:rPr>
              <a:t>logical abstraction</a:t>
            </a:r>
            <a:r>
              <a:rPr lang="en-US" sz="2900" dirty="0">
                <a:solidFill>
                  <a:schemeClr val="dk2"/>
                </a:solidFill>
              </a:rPr>
              <a:t>.</a:t>
            </a:r>
            <a:r>
              <a:rPr lang="en-US" sz="2900" dirty="0"/>
              <a:t>  </a:t>
            </a:r>
            <a:r>
              <a:rPr lang="en-US" sz="2900" dirty="0">
                <a:solidFill>
                  <a:schemeClr val="dk2"/>
                </a:solidFill>
              </a:rPr>
              <a:t>Defines what </a:t>
            </a:r>
            <a:r>
              <a:rPr lang="en-US" sz="2900" dirty="0">
                <a:solidFill>
                  <a:srgbClr val="0070C0"/>
                </a:solidFill>
              </a:rPr>
              <a:t>data </a:t>
            </a:r>
            <a:r>
              <a:rPr lang="en-US" sz="2900" dirty="0">
                <a:solidFill>
                  <a:schemeClr val="dk2"/>
                </a:solidFill>
              </a:rPr>
              <a:t>to store and what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70C0"/>
                </a:solidFill>
              </a:rPr>
              <a:t>actions </a:t>
            </a:r>
            <a:r>
              <a:rPr lang="en-US" sz="2900" dirty="0">
                <a:solidFill>
                  <a:schemeClr val="dk2"/>
                </a:solidFill>
              </a:rPr>
              <a:t>we can operate on the data.</a:t>
            </a:r>
            <a:endParaRPr dirty="0"/>
          </a:p>
          <a:p>
            <a:pPr marL="342900" lvl="0" indent="-342900" algn="l" rtl="0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⮚"/>
            </a:pPr>
            <a:r>
              <a:rPr lang="en-US" sz="2900" dirty="0">
                <a:solidFill>
                  <a:schemeClr val="dk2"/>
                </a:solidFill>
              </a:rPr>
              <a:t>Only when we </a:t>
            </a:r>
            <a:r>
              <a:rPr lang="en-US" sz="2900" dirty="0">
                <a:solidFill>
                  <a:srgbClr val="0070C0"/>
                </a:solidFill>
              </a:rPr>
              <a:t>create an object</a:t>
            </a:r>
            <a:r>
              <a:rPr lang="en-US" sz="2900" dirty="0">
                <a:solidFill>
                  <a:schemeClr val="dk2"/>
                </a:solidFill>
              </a:rPr>
              <a:t>, then we have a </a:t>
            </a:r>
            <a:r>
              <a:rPr lang="en-US" sz="2900" dirty="0">
                <a:solidFill>
                  <a:srgbClr val="0070C0"/>
                </a:solidFill>
              </a:rPr>
              <a:t>actual physical representation </a:t>
            </a:r>
            <a:r>
              <a:rPr lang="en-US" sz="2900" dirty="0">
                <a:solidFill>
                  <a:schemeClr val="dk2"/>
                </a:solidFill>
              </a:rPr>
              <a:t>of that class exists in memory.</a:t>
            </a:r>
            <a:endParaRPr dirty="0"/>
          </a:p>
          <a:p>
            <a:pPr marL="223838" lvl="0" indent="-223838" algn="l" rtl="0">
              <a:spcBef>
                <a:spcPts val="580"/>
              </a:spcBef>
              <a:spcAft>
                <a:spcPts val="0"/>
              </a:spcAft>
              <a:buSzPts val="2175"/>
              <a:buNone/>
            </a:pPr>
            <a:endParaRPr sz="2900" dirty="0">
              <a:solidFill>
                <a:srgbClr val="00FF99"/>
              </a:solidFill>
            </a:endParaRPr>
          </a:p>
          <a:p>
            <a:pPr marL="223838" lvl="0" indent="-85725" algn="l" rtl="0">
              <a:spcBef>
                <a:spcPts val="580"/>
              </a:spcBef>
              <a:spcAft>
                <a:spcPts val="0"/>
              </a:spcAft>
              <a:buSzPts val="2175"/>
              <a:buNone/>
            </a:pPr>
            <a:endParaRPr sz="2900" dirty="0"/>
          </a:p>
          <a:p>
            <a:pPr marL="223838" lvl="0" indent="-85725" algn="l" rtl="0">
              <a:spcBef>
                <a:spcPts val="580"/>
              </a:spcBef>
              <a:spcAft>
                <a:spcPts val="0"/>
              </a:spcAft>
              <a:buSzPts val="2175"/>
              <a:buNone/>
            </a:pPr>
            <a:endParaRPr sz="2900" dirty="0"/>
          </a:p>
          <a:p>
            <a:pPr marL="223838" lvl="0" indent="-85725" algn="l" rtl="0">
              <a:spcBef>
                <a:spcPts val="580"/>
              </a:spcBef>
              <a:spcAft>
                <a:spcPts val="0"/>
              </a:spcAft>
              <a:buSzPts val="2175"/>
              <a:buNone/>
            </a:pPr>
            <a:endParaRPr sz="2900" dirty="0"/>
          </a:p>
          <a:p>
            <a:pPr marL="223838" lvl="0" indent="-85725" algn="l" rtl="0">
              <a:spcBef>
                <a:spcPts val="580"/>
              </a:spcBef>
              <a:spcAft>
                <a:spcPts val="0"/>
              </a:spcAft>
              <a:buSzPts val="2175"/>
              <a:buNone/>
            </a:pPr>
            <a:endParaRPr sz="2900" dirty="0"/>
          </a:p>
        </p:txBody>
      </p:sp>
      <p:sp>
        <p:nvSpPr>
          <p:cNvPr id="395" name="Google Shape;395;p24"/>
          <p:cNvSpPr/>
          <p:nvPr/>
        </p:nvSpPr>
        <p:spPr>
          <a:xfrm>
            <a:off x="836908" y="323057"/>
            <a:ext cx="8458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 vs Classes (1)</a:t>
            </a:r>
            <a:endParaRPr/>
          </a:p>
        </p:txBody>
      </p:sp>
      <p:grpSp>
        <p:nvGrpSpPr>
          <p:cNvPr id="396" name="Google Shape;396;p24"/>
          <p:cNvGrpSpPr/>
          <p:nvPr/>
        </p:nvGrpSpPr>
        <p:grpSpPr>
          <a:xfrm>
            <a:off x="6835234" y="1004888"/>
            <a:ext cx="5357152" cy="5853112"/>
            <a:chOff x="3238" y="754"/>
            <a:chExt cx="2670" cy="3687"/>
          </a:xfrm>
        </p:grpSpPr>
        <p:sp>
          <p:nvSpPr>
            <p:cNvPr id="397" name="Google Shape;397;p24"/>
            <p:cNvSpPr/>
            <p:nvPr/>
          </p:nvSpPr>
          <p:spPr>
            <a:xfrm>
              <a:off x="3238" y="3490"/>
              <a:ext cx="1152" cy="816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 txBox="1"/>
            <p:nvPr/>
          </p:nvSpPr>
          <p:spPr>
            <a:xfrm>
              <a:off x="3340" y="3600"/>
              <a:ext cx="1248" cy="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Tan Chee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193, Jln Big, KL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451021-9-6390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RM4066.67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488" y="3536"/>
              <a:ext cx="1152" cy="816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 rot="1821058">
              <a:off x="3978" y="3188"/>
              <a:ext cx="372" cy="33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 rot="-207427">
              <a:off x="4921" y="3223"/>
              <a:ext cx="345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24"/>
            <p:cNvGrpSpPr/>
            <p:nvPr/>
          </p:nvGrpSpPr>
          <p:grpSpPr>
            <a:xfrm>
              <a:off x="3308" y="754"/>
              <a:ext cx="2452" cy="2379"/>
              <a:chOff x="3084" y="1358"/>
              <a:chExt cx="2452" cy="2379"/>
            </a:xfrm>
          </p:grpSpPr>
          <p:sp>
            <p:nvSpPr>
              <p:cNvPr id="403" name="Google Shape;403;p24"/>
              <p:cNvSpPr txBox="1"/>
              <p:nvPr/>
            </p:nvSpPr>
            <p:spPr>
              <a:xfrm>
                <a:off x="3084" y="1358"/>
                <a:ext cx="2404" cy="25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Class Name: </a:t>
                </a:r>
                <a:r>
                  <a:rPr lang="en-US" sz="2000" b="1">
                    <a:solidFill>
                      <a:srgbClr val="CC3300"/>
                    </a:solidFill>
                    <a:latin typeface="Arial"/>
                    <a:ea typeface="Arial"/>
                    <a:cs typeface="Arial"/>
                    <a:sym typeface="Arial"/>
                  </a:rPr>
                  <a:t>BankCustomer</a:t>
                </a:r>
                <a:endParaRPr/>
              </a:p>
            </p:txBody>
          </p:sp>
          <p:cxnSp>
            <p:nvCxnSpPr>
              <p:cNvPr id="404" name="Google Shape;404;p24"/>
              <p:cNvCxnSpPr/>
              <p:nvPr/>
            </p:nvCxnSpPr>
            <p:spPr>
              <a:xfrm>
                <a:off x="3280" y="1632"/>
                <a:ext cx="0" cy="155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24"/>
              <p:cNvCxnSpPr/>
              <p:nvPr/>
            </p:nvCxnSpPr>
            <p:spPr>
              <a:xfrm rot="10800000" flipH="1">
                <a:off x="3302" y="2064"/>
                <a:ext cx="410" cy="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06" name="Google Shape;406;p24"/>
              <p:cNvSpPr txBox="1"/>
              <p:nvPr/>
            </p:nvSpPr>
            <p:spPr>
              <a:xfrm>
                <a:off x="3696" y="1680"/>
                <a:ext cx="1840" cy="1001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63500" marR="0" lvl="0" indent="-635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CC3300"/>
                    </a:solidFill>
                    <a:latin typeface="Arial"/>
                    <a:ea typeface="Arial"/>
                    <a:cs typeface="Arial"/>
                    <a:sym typeface="Arial"/>
                  </a:rPr>
                  <a:t>Data member(s)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I/C Number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</a:t>
                </a:r>
                <a:endParaRPr/>
              </a:p>
            </p:txBody>
          </p:sp>
          <p:cxnSp>
            <p:nvCxnSpPr>
              <p:cNvPr id="407" name="Google Shape;407;p24"/>
              <p:cNvCxnSpPr/>
              <p:nvPr/>
            </p:nvCxnSpPr>
            <p:spPr>
              <a:xfrm>
                <a:off x="3271" y="3191"/>
                <a:ext cx="489" cy="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08" name="Google Shape;408;p24"/>
              <p:cNvSpPr txBox="1"/>
              <p:nvPr/>
            </p:nvSpPr>
            <p:spPr>
              <a:xfrm>
                <a:off x="3712" y="2736"/>
                <a:ext cx="1824" cy="1001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63500" marR="0" lvl="0" indent="-635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CC3300"/>
                    </a:solidFill>
                    <a:latin typeface="Arial"/>
                    <a:ea typeface="Arial"/>
                    <a:cs typeface="Arial"/>
                    <a:sym typeface="Arial"/>
                  </a:rPr>
                  <a:t>Method member(s)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new Customer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Deposit money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Withdraw money</a:t>
                </a:r>
                <a:endParaRPr/>
              </a:p>
              <a:p>
                <a:pPr marL="288925" marR="0" lvl="1" indent="-114300" algn="l" rtl="0">
                  <a:lnSpc>
                    <a:spcPct val="6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•"/>
                </a:pPr>
                <a:r>
                  <a:rPr lang="en-US" sz="1800" b="1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Transfer money</a:t>
                </a:r>
                <a:endParaRPr/>
              </a:p>
            </p:txBody>
          </p:sp>
        </p:grpSp>
        <p:sp>
          <p:nvSpPr>
            <p:cNvPr id="409" name="Google Shape;409;p24"/>
            <p:cNvSpPr txBox="1"/>
            <p:nvPr/>
          </p:nvSpPr>
          <p:spPr>
            <a:xfrm>
              <a:off x="4660" y="3600"/>
              <a:ext cx="1248" cy="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 Mohd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23, Jln A1, Ipoh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510215-6-5533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RM456.98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0" name="Google Shape;410;p24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1" name="Google Shape;411;p24"/>
          <p:cNvGrpSpPr/>
          <p:nvPr/>
        </p:nvGrpSpPr>
        <p:grpSpPr>
          <a:xfrm>
            <a:off x="499665" y="5522913"/>
            <a:ext cx="5882647" cy="1044655"/>
            <a:chOff x="499665" y="5522913"/>
            <a:chExt cx="5882647" cy="1044655"/>
          </a:xfrm>
        </p:grpSpPr>
        <p:sp>
          <p:nvSpPr>
            <p:cNvPr id="412" name="Google Shape;412;p24"/>
            <p:cNvSpPr txBox="1"/>
            <p:nvPr/>
          </p:nvSpPr>
          <p:spPr>
            <a:xfrm>
              <a:off x="1544320" y="5551328"/>
              <a:ext cx="483799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One object can only belong to one class, while one class can have multiple objects.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3" name="Google Shape;41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9665" y="5522913"/>
              <a:ext cx="1044655" cy="1044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/>
          <p:nvPr/>
        </p:nvSpPr>
        <p:spPr>
          <a:xfrm>
            <a:off x="836908" y="228601"/>
            <a:ext cx="9602492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 vs Classes (3)</a:t>
            </a:r>
            <a:endParaRPr/>
          </a:p>
        </p:txBody>
      </p:sp>
      <p:cxnSp>
        <p:nvCxnSpPr>
          <p:cNvPr id="419" name="Google Shape;419;p2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0" name="Google Shape;420;p25" descr="Image result for aveng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4791" y="1405274"/>
            <a:ext cx="7893998" cy="3392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5"/>
          <p:cNvGrpSpPr/>
          <p:nvPr/>
        </p:nvGrpSpPr>
        <p:grpSpPr>
          <a:xfrm>
            <a:off x="1574108" y="5452726"/>
            <a:ext cx="8644681" cy="1022089"/>
            <a:chOff x="3053798" y="5100184"/>
            <a:chExt cx="5072122" cy="1299149"/>
          </a:xfrm>
        </p:grpSpPr>
        <p:sp>
          <p:nvSpPr>
            <p:cNvPr id="422" name="Google Shape;422;p25"/>
            <p:cNvSpPr txBox="1"/>
            <p:nvPr/>
          </p:nvSpPr>
          <p:spPr>
            <a:xfrm>
              <a:off x="4159241" y="5186645"/>
              <a:ext cx="3966679" cy="1212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2800" dirty="0">
                  <a:solidFill>
                    <a:schemeClr val="dk2"/>
                  </a:solidFill>
                </a:rPr>
                <a:t>Are all the marvel </a:t>
              </a:r>
              <a:r>
                <a:rPr lang="en-US" sz="2800" dirty="0" err="1">
                  <a:solidFill>
                    <a:schemeClr val="dk2"/>
                  </a:solidFill>
                </a:rPr>
                <a:t>charaters</a:t>
              </a:r>
              <a:r>
                <a:rPr lang="en-US" sz="2800" dirty="0">
                  <a:solidFill>
                    <a:schemeClr val="dk2"/>
                  </a:solidFill>
                </a:rPr>
                <a:t> above same?</a:t>
              </a:r>
              <a:endParaRPr dirty="0"/>
            </a:p>
          </p:txBody>
        </p:sp>
        <p:pic>
          <p:nvPicPr>
            <p:cNvPr id="423" name="Google Shape;423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53798" y="5100184"/>
              <a:ext cx="941733" cy="8591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body" idx="1"/>
          </p:nvPr>
        </p:nvSpPr>
        <p:spPr>
          <a:xfrm>
            <a:off x="833733" y="1219201"/>
            <a:ext cx="10433535" cy="72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dk2"/>
                </a:solidFill>
              </a:rPr>
              <a:t>The general form of a class definition is shown here: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1181100" y="1941515"/>
            <a:ext cx="9525000" cy="4708981"/>
          </a:xfrm>
          <a:prstGeom prst="rect">
            <a:avLst/>
          </a:prstGeom>
          <a:solidFill>
            <a:srgbClr val="DFDFEA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&lt;class name&gt;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1828800" y="2495551"/>
            <a:ext cx="5138739" cy="195897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//declare instance variables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var1;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var2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varN</a:t>
            </a:r>
            <a:endParaRPr sz="2200" i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1828800" y="4492627"/>
            <a:ext cx="5130801" cy="188912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//declare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n</a:t>
            </a:r>
            <a:endParaRPr/>
          </a:p>
        </p:txBody>
      </p:sp>
      <p:sp>
        <p:nvSpPr>
          <p:cNvPr id="432" name="Google Shape;432;p26"/>
          <p:cNvSpPr txBox="1"/>
          <p:nvPr/>
        </p:nvSpPr>
        <p:spPr>
          <a:xfrm>
            <a:off x="8243888" y="3228976"/>
            <a:ext cx="1408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part</a:t>
            </a: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8251824" y="4760913"/>
            <a:ext cx="20732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part</a:t>
            </a:r>
            <a:endParaRPr/>
          </a:p>
        </p:txBody>
      </p:sp>
      <p:cxnSp>
        <p:nvCxnSpPr>
          <p:cNvPr id="434" name="Google Shape;434;p26"/>
          <p:cNvCxnSpPr/>
          <p:nvPr/>
        </p:nvCxnSpPr>
        <p:spPr>
          <a:xfrm flipH="1">
            <a:off x="7083425" y="3430589"/>
            <a:ext cx="1176338" cy="15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26"/>
          <p:cNvCxnSpPr/>
          <p:nvPr/>
        </p:nvCxnSpPr>
        <p:spPr>
          <a:xfrm flipH="1">
            <a:off x="7032625" y="4976814"/>
            <a:ext cx="1176338" cy="15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26"/>
          <p:cNvSpPr/>
          <p:nvPr/>
        </p:nvSpPr>
        <p:spPr>
          <a:xfrm>
            <a:off x="833733" y="317501"/>
            <a:ext cx="8458200" cy="67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Defining a Class  </a:t>
            </a:r>
            <a:endParaRPr/>
          </a:p>
        </p:txBody>
      </p:sp>
      <p:cxnSp>
        <p:nvCxnSpPr>
          <p:cNvPr id="437" name="Google Shape;437;p26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38931" y="3799304"/>
            <a:ext cx="2201991" cy="137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657" y="5178496"/>
            <a:ext cx="2184441" cy="127673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7"/>
          <p:cNvSpPr/>
          <p:nvPr/>
        </p:nvSpPr>
        <p:spPr>
          <a:xfrm rot="759880">
            <a:off x="4366722" y="1900238"/>
            <a:ext cx="5969281" cy="3732045"/>
          </a:xfrm>
          <a:prstGeom prst="cloudCallout">
            <a:avLst>
              <a:gd name="adj1" fmla="val -57730"/>
              <a:gd name="adj2" fmla="val 55692"/>
            </a:avLst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3182525" y="570226"/>
            <a:ext cx="789029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Develop a class that represents cars, vans and trucks.</a:t>
            </a:r>
            <a:endParaRPr sz="2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 rot="-632123">
            <a:off x="5391531" y="2459446"/>
            <a:ext cx="3919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1F1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is the </a:t>
            </a:r>
            <a:r>
              <a:rPr lang="en-US" sz="3200" b="1" dirty="0">
                <a:solidFill>
                  <a:srgbClr val="FF1F1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class</a:t>
            </a:r>
            <a:r>
              <a:rPr lang="en-US" sz="2800" b="1" dirty="0">
                <a:solidFill>
                  <a:srgbClr val="FF1F1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name?</a:t>
            </a:r>
            <a:endParaRPr sz="2800" b="1" dirty="0">
              <a:solidFill>
                <a:srgbClr val="FF1F1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 rot="-535436">
            <a:off x="5738641" y="3342344"/>
            <a:ext cx="57711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1F1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are the common properties?</a:t>
            </a:r>
            <a:endParaRPr dirty="0"/>
          </a:p>
        </p:txBody>
      </p:sp>
      <p:pic>
        <p:nvPicPr>
          <p:cNvPr id="448" name="Google Shape;44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00765" y="2351130"/>
            <a:ext cx="2478322" cy="141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812" y="586926"/>
            <a:ext cx="2428875" cy="9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743744" y="463550"/>
            <a:ext cx="84582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Data Members of the </a:t>
            </a:r>
            <a:r>
              <a:rPr lang="en-US" sz="3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8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Class</a:t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952500" y="1092200"/>
            <a:ext cx="8458200" cy="292320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Vehicle class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String plateNo;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 passengers;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 fuelCap;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743744" y="4091608"/>
            <a:ext cx="10439400" cy="2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class definition </a:t>
            </a:r>
            <a:r>
              <a:rPr lang="en-US" sz="32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creates a new data type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457200" marR="0" lvl="0" indent="-45720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84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this case, the new data type is called </a:t>
            </a:r>
            <a:r>
              <a:rPr lang="en-US" sz="3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457200" marR="0" lvl="0" indent="-45720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84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 will use this name to declare objects of type </a:t>
            </a:r>
            <a:r>
              <a:rPr lang="en-US" sz="3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cxnSp>
        <p:nvCxnSpPr>
          <p:cNvPr id="457" name="Google Shape;457;p28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805656" y="1256506"/>
            <a:ext cx="10461611" cy="504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A class declaration is only a type description, it DOES NOT create an actual object.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To actually create a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000">
                <a:solidFill>
                  <a:schemeClr val="dk2"/>
                </a:solidFill>
              </a:rPr>
              <a:t> object, use the following statement.</a:t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584200" y="276225"/>
            <a:ext cx="8458200" cy="6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Creating a </a:t>
            </a:r>
            <a:r>
              <a:rPr lang="en-US" sz="4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Object (1)</a:t>
            </a:r>
            <a:endParaRPr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1614876" y="3629820"/>
            <a:ext cx="8450262" cy="1411287"/>
            <a:chOff x="640" y="1850"/>
            <a:chExt cx="4308" cy="889"/>
          </a:xfrm>
        </p:grpSpPr>
        <p:sp>
          <p:nvSpPr>
            <p:cNvPr id="465" name="Google Shape;465;p29"/>
            <p:cNvSpPr/>
            <p:nvPr/>
          </p:nvSpPr>
          <p:spPr>
            <a:xfrm>
              <a:off x="912" y="1850"/>
              <a:ext cx="4036" cy="463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Vehicle car = new Vehicle();</a:t>
              </a:r>
              <a:endParaRPr/>
            </a:p>
          </p:txBody>
        </p:sp>
        <p:sp>
          <p:nvSpPr>
            <p:cNvPr id="466" name="Google Shape;466;p29"/>
            <p:cNvSpPr txBox="1"/>
            <p:nvPr/>
          </p:nvSpPr>
          <p:spPr>
            <a:xfrm>
              <a:off x="640" y="2448"/>
              <a:ext cx="132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Class name</a:t>
              </a:r>
              <a:endParaRPr/>
            </a:p>
          </p:txBody>
        </p:sp>
        <p:cxnSp>
          <p:nvCxnSpPr>
            <p:cNvPr id="467" name="Google Shape;467;p29"/>
            <p:cNvCxnSpPr/>
            <p:nvPr/>
          </p:nvCxnSpPr>
          <p:spPr>
            <a:xfrm rot="10800000" flipH="1">
              <a:off x="1152" y="2175"/>
              <a:ext cx="82" cy="273"/>
            </a:xfrm>
            <a:prstGeom prst="straightConnector1">
              <a:avLst/>
            </a:prstGeom>
            <a:noFill/>
            <a:ln w="38100" cap="flat" cmpd="sng">
              <a:solidFill>
                <a:srgbClr val="FF27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9"/>
            <p:cNvSpPr txBox="1"/>
            <p:nvPr/>
          </p:nvSpPr>
          <p:spPr>
            <a:xfrm>
              <a:off x="1702" y="2445"/>
              <a:ext cx="240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object reference variable</a:t>
              </a:r>
              <a:endParaRPr/>
            </a:p>
          </p:txBody>
        </p:sp>
        <p:cxnSp>
          <p:nvCxnSpPr>
            <p:cNvPr id="469" name="Google Shape;469;p29"/>
            <p:cNvCxnSpPr/>
            <p:nvPr/>
          </p:nvCxnSpPr>
          <p:spPr>
            <a:xfrm rot="10800000" flipH="1">
              <a:off x="1961" y="2160"/>
              <a:ext cx="105" cy="333"/>
            </a:xfrm>
            <a:prstGeom prst="straightConnector1">
              <a:avLst/>
            </a:prstGeom>
            <a:noFill/>
            <a:ln w="38100" cap="flat" cmpd="sng">
              <a:solidFill>
                <a:srgbClr val="FF27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70" name="Google Shape;470;p29"/>
          <p:cNvSpPr/>
          <p:nvPr/>
        </p:nvSpPr>
        <p:spPr>
          <a:xfrm>
            <a:off x="412749" y="5411389"/>
            <a:ext cx="10854517" cy="90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sz="3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-US" sz="3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will be an instance of </a:t>
            </a:r>
            <a:r>
              <a:rPr lang="en-US" sz="3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(thus, it will have “</a:t>
            </a:r>
            <a:r>
              <a:rPr lang="en-US" sz="32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physical</a:t>
            </a:r>
            <a:r>
              <a:rPr lang="en-US" sz="3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” reality). 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04434" y="473075"/>
            <a:ext cx="1097796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Procedural Paradigm VS. Object-oriented Paradigm</a:t>
            </a:r>
            <a:endParaRPr/>
          </a:p>
        </p:txBody>
      </p:sp>
      <p:graphicFrame>
        <p:nvGraphicFramePr>
          <p:cNvPr id="126" name="Google Shape;126;p3"/>
          <p:cNvGraphicFramePr/>
          <p:nvPr/>
        </p:nvGraphicFramePr>
        <p:xfrm>
          <a:off x="604434" y="1908445"/>
          <a:ext cx="10977975" cy="4339925"/>
        </p:xfrm>
        <a:graphic>
          <a:graphicData uri="http://schemas.openxmlformats.org/drawingml/2006/table">
            <a:tbl>
              <a:tblPr firstRow="1" bandRow="1">
                <a:noFill/>
                <a:tableStyleId>{C5B2E142-BC89-4A2D-9D8F-09C96BFEA4EC}</a:tableStyleId>
              </a:tblPr>
              <a:tblGrid>
                <a:gridCol w="53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Procedural Paradigm (PP)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Object-Oriented Paradigm (OOP)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&amp; methods are loosely coupled.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Couples data and methods together into objects.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design focuses on designing methods.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design focuses on objects and operations on objects.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data and operations on the data are separate, this methodology requires sending data to methods.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Places data and the operations pertaining to the data within a single entity called an object. </a:t>
                      </a:r>
                      <a:endParaRPr sz="28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7" name="Google Shape;127;p3"/>
          <p:cNvCxnSpPr/>
          <p:nvPr/>
        </p:nvCxnSpPr>
        <p:spPr>
          <a:xfrm>
            <a:off x="790414" y="1640183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0"/>
          <p:cNvGrpSpPr/>
          <p:nvPr/>
        </p:nvGrpSpPr>
        <p:grpSpPr>
          <a:xfrm>
            <a:off x="2916308" y="3099249"/>
            <a:ext cx="4894797" cy="2292350"/>
            <a:chOff x="2876552" y="3169203"/>
            <a:chExt cx="4894797" cy="2292350"/>
          </a:xfrm>
        </p:grpSpPr>
        <p:sp>
          <p:nvSpPr>
            <p:cNvPr id="477" name="Google Shape;477;p30"/>
            <p:cNvSpPr/>
            <p:nvPr/>
          </p:nvSpPr>
          <p:spPr>
            <a:xfrm>
              <a:off x="4781293" y="3169203"/>
              <a:ext cx="2990056" cy="2292350"/>
            </a:xfrm>
            <a:prstGeom prst="ellipse">
              <a:avLst/>
            </a:prstGeom>
            <a:solidFill>
              <a:srgbClr val="C0C0D6"/>
            </a:solidFill>
            <a:ln w="9525" cap="flat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 txBox="1"/>
            <p:nvPr/>
          </p:nvSpPr>
          <p:spPr>
            <a:xfrm>
              <a:off x="2876552" y="3471863"/>
              <a:ext cx="1296988" cy="585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car1</a:t>
              </a:r>
              <a:endParaRPr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897190" y="3959225"/>
              <a:ext cx="750888" cy="550863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30"/>
            <p:cNvCxnSpPr/>
            <p:nvPr/>
          </p:nvCxnSpPr>
          <p:spPr>
            <a:xfrm>
              <a:off x="3400168" y="4147483"/>
              <a:ext cx="1382713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1" name="Google Shape;481;p30"/>
          <p:cNvGrpSpPr/>
          <p:nvPr/>
        </p:nvGrpSpPr>
        <p:grpSpPr>
          <a:xfrm>
            <a:off x="4885861" y="3726124"/>
            <a:ext cx="2551113" cy="1095375"/>
            <a:chOff x="2810" y="2843"/>
            <a:chExt cx="1607" cy="690"/>
          </a:xfrm>
        </p:grpSpPr>
        <p:grpSp>
          <p:nvGrpSpPr>
            <p:cNvPr id="482" name="Google Shape;482;p30"/>
            <p:cNvGrpSpPr/>
            <p:nvPr/>
          </p:nvGrpSpPr>
          <p:grpSpPr>
            <a:xfrm>
              <a:off x="3943" y="2852"/>
              <a:ext cx="474" cy="677"/>
              <a:chOff x="3907" y="2957"/>
              <a:chExt cx="474" cy="519"/>
            </a:xfrm>
          </p:grpSpPr>
          <p:sp>
            <p:nvSpPr>
              <p:cNvPr id="483" name="Google Shape;483;p30"/>
              <p:cNvSpPr txBox="1"/>
              <p:nvPr/>
            </p:nvSpPr>
            <p:spPr>
              <a:xfrm>
                <a:off x="3907" y="2957"/>
                <a:ext cx="474" cy="17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0"/>
              <p:cNvSpPr txBox="1"/>
              <p:nvPr/>
            </p:nvSpPr>
            <p:spPr>
              <a:xfrm>
                <a:off x="3907" y="3129"/>
                <a:ext cx="474" cy="1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0"/>
              <p:cNvSpPr txBox="1"/>
              <p:nvPr/>
            </p:nvSpPr>
            <p:spPr>
              <a:xfrm>
                <a:off x="3907" y="3303"/>
                <a:ext cx="474" cy="17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6" name="Google Shape;486;p30"/>
            <p:cNvGrpSpPr/>
            <p:nvPr/>
          </p:nvGrpSpPr>
          <p:grpSpPr>
            <a:xfrm>
              <a:off x="2810" y="2843"/>
              <a:ext cx="1137" cy="690"/>
              <a:chOff x="2810" y="2843"/>
              <a:chExt cx="1137" cy="690"/>
            </a:xfrm>
          </p:grpSpPr>
          <p:sp>
            <p:nvSpPr>
              <p:cNvPr id="487" name="Google Shape;487;p30"/>
              <p:cNvSpPr txBox="1"/>
              <p:nvPr/>
            </p:nvSpPr>
            <p:spPr>
              <a:xfrm>
                <a:off x="2814" y="2843"/>
                <a:ext cx="1132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plateNumber</a:t>
                </a:r>
                <a:endParaRPr sz="1800" b="1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88" name="Google Shape;488;p30"/>
              <p:cNvSpPr txBox="1"/>
              <p:nvPr/>
            </p:nvSpPr>
            <p:spPr>
              <a:xfrm>
                <a:off x="2810" y="3296"/>
                <a:ext cx="1132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fuelCap</a:t>
                </a:r>
                <a:endParaRPr sz="1800" b="1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89" name="Google Shape;489;p30"/>
              <p:cNvSpPr txBox="1"/>
              <p:nvPr/>
            </p:nvSpPr>
            <p:spPr>
              <a:xfrm>
                <a:off x="2815" y="3072"/>
                <a:ext cx="1132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passenger</a:t>
                </a:r>
                <a:endParaRPr/>
              </a:p>
            </p:txBody>
          </p:sp>
        </p:grpSp>
      </p:grpSp>
      <p:sp>
        <p:nvSpPr>
          <p:cNvPr id="490" name="Google Shape;490;p30"/>
          <p:cNvSpPr txBox="1"/>
          <p:nvPr/>
        </p:nvSpPr>
        <p:spPr>
          <a:xfrm>
            <a:off x="836909" y="2083586"/>
            <a:ext cx="104303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 dynamically allocates (that is,  allocates at run time) memory for an object and returns a reference to it.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2141430" y="1253323"/>
            <a:ext cx="6707186" cy="668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Vehicle car1 = new Vehicle();</a:t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836908" y="383384"/>
            <a:ext cx="9316230" cy="63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Creating a </a:t>
            </a:r>
            <a:r>
              <a:rPr lang="en-US" sz="4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Object (2)</a:t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800470" y="5503658"/>
            <a:ext cx="109517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6212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time the instance of a class is created, the object contains its 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own copy 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each instance variable defined by the class.</a:t>
            </a:r>
            <a:endParaRPr/>
          </a:p>
        </p:txBody>
      </p:sp>
      <p:cxnSp>
        <p:nvCxnSpPr>
          <p:cNvPr id="494" name="Google Shape;494;p30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4294967295"/>
          </p:nvPr>
        </p:nvSpPr>
        <p:spPr>
          <a:xfrm>
            <a:off x="848532" y="32385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Default Value for a Data Field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body" idx="4294967295"/>
          </p:nvPr>
        </p:nvSpPr>
        <p:spPr>
          <a:xfrm>
            <a:off x="848532" y="976314"/>
            <a:ext cx="10581468" cy="262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The default value of a data field is </a:t>
            </a:r>
            <a:endParaRPr/>
          </a:p>
          <a:p>
            <a:pPr marL="711200" lvl="1" indent="-3111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>
                <a:solidFill>
                  <a:schemeClr val="dk2"/>
                </a:solidFill>
              </a:rPr>
              <a:t> for a reference type</a:t>
            </a:r>
            <a:endParaRPr/>
          </a:p>
          <a:p>
            <a:pPr marL="711200" lvl="1" indent="-3111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chemeClr val="dk2"/>
                </a:solidFill>
              </a:rPr>
              <a:t> for a numeric type</a:t>
            </a:r>
            <a:endParaRPr/>
          </a:p>
          <a:p>
            <a:pPr marL="711200" lvl="1" indent="-3111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>
                <a:solidFill>
                  <a:schemeClr val="dk2"/>
                </a:solidFill>
              </a:rPr>
              <a:t> for a boolean type</a:t>
            </a:r>
            <a:endParaRPr/>
          </a:p>
          <a:p>
            <a:pPr marL="711200" lvl="1" indent="-3111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'\u0000'</a:t>
            </a:r>
            <a:r>
              <a:rPr lang="en-US">
                <a:solidFill>
                  <a:schemeClr val="dk2"/>
                </a:solidFill>
              </a:rPr>
              <a:t> for a char type. </a:t>
            </a:r>
            <a:endParaRPr/>
          </a:p>
        </p:txBody>
      </p:sp>
      <p:sp>
        <p:nvSpPr>
          <p:cNvPr id="502" name="Google Shape;502;p31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3462338" y="3776663"/>
            <a:ext cx="5284788" cy="2292350"/>
            <a:chOff x="1474" y="2178"/>
            <a:chExt cx="3329" cy="1444"/>
          </a:xfrm>
        </p:grpSpPr>
        <p:sp>
          <p:nvSpPr>
            <p:cNvPr id="504" name="Google Shape;504;p31"/>
            <p:cNvSpPr/>
            <p:nvPr/>
          </p:nvSpPr>
          <p:spPr>
            <a:xfrm>
              <a:off x="2636" y="2178"/>
              <a:ext cx="2167" cy="1444"/>
            </a:xfrm>
            <a:prstGeom prst="ellipse">
              <a:avLst/>
            </a:prstGeom>
            <a:solidFill>
              <a:srgbClr val="C0C0D6"/>
            </a:solidFill>
            <a:ln w="9525" cap="flat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 txBox="1"/>
            <p:nvPr/>
          </p:nvSpPr>
          <p:spPr>
            <a:xfrm>
              <a:off x="1474" y="2465"/>
              <a:ext cx="726" cy="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car1</a:t>
              </a:r>
              <a:endParaRPr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528" y="2772"/>
              <a:ext cx="473" cy="347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1"/>
            <p:cNvCxnSpPr/>
            <p:nvPr/>
          </p:nvCxnSpPr>
          <p:spPr>
            <a:xfrm>
              <a:off x="1765" y="2945"/>
              <a:ext cx="871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08" name="Google Shape;508;p31"/>
            <p:cNvGrpSpPr/>
            <p:nvPr/>
          </p:nvGrpSpPr>
          <p:grpSpPr>
            <a:xfrm>
              <a:off x="2833" y="2553"/>
              <a:ext cx="1607" cy="690"/>
              <a:chOff x="2810" y="2843"/>
              <a:chExt cx="1607" cy="690"/>
            </a:xfrm>
          </p:grpSpPr>
          <p:grpSp>
            <p:nvGrpSpPr>
              <p:cNvPr id="509" name="Google Shape;509;p31"/>
              <p:cNvGrpSpPr/>
              <p:nvPr/>
            </p:nvGrpSpPr>
            <p:grpSpPr>
              <a:xfrm>
                <a:off x="3943" y="2853"/>
                <a:ext cx="474" cy="679"/>
                <a:chOff x="3907" y="2956"/>
                <a:chExt cx="474" cy="520"/>
              </a:xfrm>
            </p:grpSpPr>
            <p:sp>
              <p:nvSpPr>
                <p:cNvPr id="510" name="Google Shape;510;p31"/>
                <p:cNvSpPr txBox="1"/>
                <p:nvPr/>
              </p:nvSpPr>
              <p:spPr>
                <a:xfrm>
                  <a:off x="3907" y="2956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1"/>
                <p:cNvSpPr txBox="1"/>
                <p:nvPr/>
              </p:nvSpPr>
              <p:spPr>
                <a:xfrm>
                  <a:off x="3907" y="3129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1"/>
                <p:cNvSpPr txBox="1"/>
                <p:nvPr/>
              </p:nvSpPr>
              <p:spPr>
                <a:xfrm>
                  <a:off x="3907" y="3303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3" name="Google Shape;513;p31"/>
              <p:cNvGrpSpPr/>
              <p:nvPr/>
            </p:nvGrpSpPr>
            <p:grpSpPr>
              <a:xfrm>
                <a:off x="2810" y="2843"/>
                <a:ext cx="1137" cy="690"/>
                <a:chOff x="2810" y="2843"/>
                <a:chExt cx="1137" cy="690"/>
              </a:xfrm>
            </p:grpSpPr>
            <p:sp>
              <p:nvSpPr>
                <p:cNvPr id="514" name="Google Shape;514;p31"/>
                <p:cNvSpPr txBox="1"/>
                <p:nvPr/>
              </p:nvSpPr>
              <p:spPr>
                <a:xfrm>
                  <a:off x="2814" y="2843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2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plateNumber</a:t>
                  </a:r>
                  <a:endParaRPr sz="1800" b="1">
                    <a:solidFill>
                      <a:schemeClr val="dk2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515" name="Google Shape;515;p31"/>
                <p:cNvSpPr txBox="1"/>
                <p:nvPr/>
              </p:nvSpPr>
              <p:spPr>
                <a:xfrm>
                  <a:off x="2810" y="3296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2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fuelCap</a:t>
                  </a:r>
                  <a:endParaRPr/>
                </a:p>
              </p:txBody>
            </p:sp>
            <p:sp>
              <p:nvSpPr>
                <p:cNvPr id="516" name="Google Shape;516;p31"/>
                <p:cNvSpPr txBox="1"/>
                <p:nvPr/>
              </p:nvSpPr>
              <p:spPr>
                <a:xfrm>
                  <a:off x="2815" y="3072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2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passenger</a:t>
                  </a:r>
                  <a:endParaRPr/>
                </a:p>
              </p:txBody>
            </p:sp>
          </p:grpSp>
        </p:grpSp>
      </p:grpSp>
      <p:sp>
        <p:nvSpPr>
          <p:cNvPr id="517" name="Google Shape;517;p31"/>
          <p:cNvSpPr txBox="1"/>
          <p:nvPr/>
        </p:nvSpPr>
        <p:spPr>
          <a:xfrm>
            <a:off x="7508875" y="4405314"/>
            <a:ext cx="698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7478713" y="4740275"/>
            <a:ext cx="698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9" name="Google Shape;519;p31"/>
          <p:cNvSpPr txBox="1"/>
          <p:nvPr/>
        </p:nvSpPr>
        <p:spPr>
          <a:xfrm>
            <a:off x="7497763" y="5143500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520" name="Google Shape;520;p31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/>
          <p:nvPr/>
        </p:nvSpPr>
        <p:spPr>
          <a:xfrm>
            <a:off x="304800" y="1974851"/>
            <a:ext cx="115443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0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VehicleDemo</a:t>
            </a:r>
            <a:r>
              <a:rPr lang="en-US" sz="2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main(Sting </a:t>
            </a:r>
            <a:r>
              <a:rPr lang="en-US" sz="20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[ ])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Vehicle car = new Vehicle();</a:t>
            </a:r>
            <a:endParaRPr sz="2000" b="0" i="0" u="none" strike="noStrike" cap="none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car.plateNo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“W1”;</a:t>
            </a:r>
            <a:endParaRPr sz="2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car.Passengers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4;</a:t>
            </a:r>
            <a:endParaRPr dirty="0"/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car.fuelCap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20;</a:t>
            </a:r>
            <a:endParaRPr dirty="0"/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(“Plate No: ” +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car.plateNo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(“Number of passengers: ” +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ar.passengers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20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(“Fuel capacity: ” +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car.fuelCap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“ gallons” );</a:t>
            </a:r>
            <a:endParaRPr dirty="0"/>
          </a:p>
          <a:p>
            <a:pPr marL="401638" marR="0" lvl="2" indent="-1127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grpSp>
        <p:nvGrpSpPr>
          <p:cNvPr id="526" name="Google Shape;526;p32"/>
          <p:cNvGrpSpPr/>
          <p:nvPr/>
        </p:nvGrpSpPr>
        <p:grpSpPr>
          <a:xfrm>
            <a:off x="6686724" y="1223895"/>
            <a:ext cx="4962247" cy="2292350"/>
            <a:chOff x="3429" y="297"/>
            <a:chExt cx="3287" cy="1444"/>
          </a:xfrm>
        </p:grpSpPr>
        <p:sp>
          <p:nvSpPr>
            <p:cNvPr id="527" name="Google Shape;527;p32"/>
            <p:cNvSpPr/>
            <p:nvPr/>
          </p:nvSpPr>
          <p:spPr>
            <a:xfrm>
              <a:off x="4559" y="297"/>
              <a:ext cx="2157" cy="1444"/>
            </a:xfrm>
            <a:prstGeom prst="ellipse">
              <a:avLst/>
            </a:prstGeom>
            <a:solidFill>
              <a:srgbClr val="C0C0D6"/>
            </a:solidFill>
            <a:ln w="9525" cap="flat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2"/>
            <p:cNvSpPr txBox="1"/>
            <p:nvPr/>
          </p:nvSpPr>
          <p:spPr>
            <a:xfrm>
              <a:off x="3429" y="480"/>
              <a:ext cx="540" cy="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</a:t>
              </a:r>
              <a:endParaRPr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592" y="811"/>
              <a:ext cx="286" cy="15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32"/>
            <p:cNvCxnSpPr/>
            <p:nvPr/>
          </p:nvCxnSpPr>
          <p:spPr>
            <a:xfrm>
              <a:off x="3760" y="915"/>
              <a:ext cx="799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31" name="Google Shape;531;p32"/>
            <p:cNvGrpSpPr/>
            <p:nvPr/>
          </p:nvGrpSpPr>
          <p:grpSpPr>
            <a:xfrm>
              <a:off x="4613" y="599"/>
              <a:ext cx="1607" cy="691"/>
              <a:chOff x="3871" y="2050"/>
              <a:chExt cx="1607" cy="691"/>
            </a:xfrm>
          </p:grpSpPr>
          <p:grpSp>
            <p:nvGrpSpPr>
              <p:cNvPr id="532" name="Google Shape;532;p32"/>
              <p:cNvGrpSpPr/>
              <p:nvPr/>
            </p:nvGrpSpPr>
            <p:grpSpPr>
              <a:xfrm>
                <a:off x="5004" y="2063"/>
                <a:ext cx="474" cy="678"/>
                <a:chOff x="4968" y="2349"/>
                <a:chExt cx="474" cy="519"/>
              </a:xfrm>
            </p:grpSpPr>
            <p:sp>
              <p:nvSpPr>
                <p:cNvPr id="533" name="Google Shape;533;p32"/>
                <p:cNvSpPr txBox="1"/>
                <p:nvPr/>
              </p:nvSpPr>
              <p:spPr>
                <a:xfrm>
                  <a:off x="4968" y="2349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W1</a:t>
                  </a:r>
                  <a:endParaRPr sz="20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32"/>
                <p:cNvSpPr txBox="1"/>
                <p:nvPr/>
              </p:nvSpPr>
              <p:spPr>
                <a:xfrm>
                  <a:off x="4968" y="2522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sz="20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32"/>
                <p:cNvSpPr txBox="1"/>
                <p:nvPr/>
              </p:nvSpPr>
              <p:spPr>
                <a:xfrm>
                  <a:off x="4968" y="2695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</a:t>
                  </a:r>
                  <a:endParaRPr sz="20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6" name="Google Shape;536;p32"/>
              <p:cNvGrpSpPr/>
              <p:nvPr/>
            </p:nvGrpSpPr>
            <p:grpSpPr>
              <a:xfrm>
                <a:off x="3871" y="2050"/>
                <a:ext cx="1137" cy="690"/>
                <a:chOff x="3871" y="2050"/>
                <a:chExt cx="1137" cy="690"/>
              </a:xfrm>
            </p:grpSpPr>
            <p:sp>
              <p:nvSpPr>
                <p:cNvPr id="537" name="Google Shape;537;p32"/>
                <p:cNvSpPr txBox="1"/>
                <p:nvPr/>
              </p:nvSpPr>
              <p:spPr>
                <a:xfrm>
                  <a:off x="3875" y="2050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plateNo</a:t>
                  </a:r>
                  <a:endParaRPr sz="20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32"/>
                <p:cNvSpPr txBox="1"/>
                <p:nvPr/>
              </p:nvSpPr>
              <p:spPr>
                <a:xfrm>
                  <a:off x="3871" y="2503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fuelCap</a:t>
                  </a:r>
                  <a:endParaRPr sz="20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32"/>
                <p:cNvSpPr txBox="1"/>
                <p:nvPr/>
              </p:nvSpPr>
              <p:spPr>
                <a:xfrm>
                  <a:off x="3876" y="2279"/>
                  <a:ext cx="1132" cy="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passengers</a:t>
                  </a:r>
                  <a:endParaRPr/>
                </a:p>
              </p:txBody>
            </p:sp>
          </p:grpSp>
        </p:grpSp>
      </p:grpSp>
      <p:sp>
        <p:nvSpPr>
          <p:cNvPr id="540" name="Google Shape;540;p32"/>
          <p:cNvSpPr/>
          <p:nvPr/>
        </p:nvSpPr>
        <p:spPr>
          <a:xfrm>
            <a:off x="304800" y="259556"/>
            <a:ext cx="11695642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Accessing Data Members in the </a:t>
            </a:r>
            <a:r>
              <a:rPr lang="en-US" sz="4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Object</a:t>
            </a:r>
            <a:endParaRPr/>
          </a:p>
        </p:txBody>
      </p:sp>
      <p:cxnSp>
        <p:nvCxnSpPr>
          <p:cNvPr id="541" name="Google Shape;541;p32"/>
          <p:cNvCxnSpPr/>
          <p:nvPr/>
        </p:nvCxnSpPr>
        <p:spPr>
          <a:xfrm>
            <a:off x="304800" y="994570"/>
            <a:ext cx="10962468" cy="2143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>
            <a:spLocks noGrp="1"/>
          </p:cNvSpPr>
          <p:nvPr>
            <p:ph type="title"/>
          </p:nvPr>
        </p:nvSpPr>
        <p:spPr>
          <a:xfrm>
            <a:off x="558800" y="292101"/>
            <a:ext cx="8153400" cy="54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Note</a:t>
            </a:r>
            <a:endParaRPr/>
          </a:p>
        </p:txBody>
      </p:sp>
      <p:sp>
        <p:nvSpPr>
          <p:cNvPr id="547" name="Google Shape;547;p33"/>
          <p:cNvSpPr txBox="1">
            <a:spLocks noGrp="1"/>
          </p:cNvSpPr>
          <p:nvPr>
            <p:ph type="body" idx="1"/>
          </p:nvPr>
        </p:nvSpPr>
        <p:spPr>
          <a:xfrm>
            <a:off x="558800" y="1127125"/>
            <a:ext cx="11214100" cy="241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If there is more than one class in a file, </a:t>
            </a:r>
            <a:r>
              <a:rPr lang="en-US" sz="3000" i="1">
                <a:solidFill>
                  <a:schemeClr val="accent6"/>
                </a:solidFill>
              </a:rPr>
              <a:t>only one class can be a </a:t>
            </a:r>
            <a:r>
              <a:rPr lang="en-US" sz="3000" b="1" i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3000" i="1">
                <a:solidFill>
                  <a:schemeClr val="accent6"/>
                </a:solidFill>
              </a:rPr>
              <a:t> class</a:t>
            </a:r>
            <a:r>
              <a:rPr lang="en-US" sz="3000">
                <a:solidFill>
                  <a:schemeClr val="dk2"/>
                </a:solidFill>
              </a:rPr>
              <a:t>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The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3000">
                <a:solidFill>
                  <a:schemeClr val="dk2"/>
                </a:solidFill>
              </a:rPr>
              <a:t> class must have the </a:t>
            </a:r>
            <a:r>
              <a:rPr lang="en-US" sz="3000" i="1">
                <a:solidFill>
                  <a:schemeClr val="accent6"/>
                </a:solidFill>
              </a:rPr>
              <a:t>same name as the file name</a:t>
            </a:r>
            <a:r>
              <a:rPr lang="en-US" sz="3000">
                <a:solidFill>
                  <a:schemeClr val="dk2"/>
                </a:solidFill>
              </a:rPr>
              <a:t>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The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3000">
                <a:solidFill>
                  <a:schemeClr val="dk2"/>
                </a:solidFill>
              </a:rPr>
              <a:t> method must be in a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3000">
                <a:solidFill>
                  <a:schemeClr val="dk2"/>
                </a:solidFill>
              </a:rPr>
              <a:t> class.</a:t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3114812" y="3426289"/>
            <a:ext cx="6685171" cy="3046988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class </a:t>
            </a: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……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public class VehicleDemo</a:t>
            </a: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public static void </a:t>
            </a:r>
            <a:r>
              <a:rPr lang="en-US" sz="24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(Sting args [ ]) {</a:t>
            </a:r>
            <a:endParaRPr/>
          </a:p>
          <a:p>
            <a:pPr marL="276225" marR="0" lvl="2" indent="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…..    </a:t>
            </a:r>
            <a:endParaRPr/>
          </a:p>
          <a:p>
            <a:pPr marL="276225" marR="0" lvl="2" indent="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33"/>
          <p:cNvCxnSpPr/>
          <p:nvPr/>
        </p:nvCxnSpPr>
        <p:spPr>
          <a:xfrm rot="10800000" flipH="1">
            <a:off x="768350" y="971550"/>
            <a:ext cx="10052050" cy="9525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0" name="Google Shape;550;p33"/>
          <p:cNvSpPr/>
          <p:nvPr/>
        </p:nvSpPr>
        <p:spPr>
          <a:xfrm>
            <a:off x="3344932" y="4562061"/>
            <a:ext cx="1008408" cy="387722"/>
          </a:xfrm>
          <a:prstGeom prst="rect">
            <a:avLst/>
          </a:prstGeom>
          <a:solidFill>
            <a:srgbClr val="C0C0D6">
              <a:alpha val="48627"/>
            </a:srgbClr>
          </a:solidFill>
          <a:ln w="25400" cap="flat" cmpd="sng">
            <a:solidFill>
              <a:srgbClr val="4A4A6F">
                <a:alpha val="80784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33"/>
          <p:cNvCxnSpPr/>
          <p:nvPr/>
        </p:nvCxnSpPr>
        <p:spPr>
          <a:xfrm>
            <a:off x="1798983" y="3134191"/>
            <a:ext cx="1426680" cy="1475683"/>
          </a:xfrm>
          <a:prstGeom prst="straightConnector1">
            <a:avLst/>
          </a:prstGeom>
          <a:noFill/>
          <a:ln w="31750" cap="flat" cmpd="sng">
            <a:solidFill>
              <a:srgbClr val="FF272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title"/>
          </p:nvPr>
        </p:nvSpPr>
        <p:spPr>
          <a:xfrm>
            <a:off x="768350" y="114301"/>
            <a:ext cx="815340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Class Methods (1)</a:t>
            </a:r>
            <a:endParaRPr/>
          </a:p>
        </p:txBody>
      </p:sp>
      <p:sp>
        <p:nvSpPr>
          <p:cNvPr id="557" name="Google Shape;557;p34"/>
          <p:cNvSpPr txBox="1">
            <a:spLocks noGrp="1"/>
          </p:cNvSpPr>
          <p:nvPr>
            <p:ph type="body" idx="1"/>
          </p:nvPr>
        </p:nvSpPr>
        <p:spPr>
          <a:xfrm>
            <a:off x="768350" y="1252538"/>
            <a:ext cx="10592076" cy="406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Methods are subroutines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What the class can do or perform.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They provide access to and manipulate the data members of the class.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We will add a method called </a:t>
            </a:r>
            <a:r>
              <a:rPr lang="en-US" sz="3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US" sz="3200">
                <a:solidFill>
                  <a:schemeClr val="dk2"/>
                </a:solidFill>
              </a:rPr>
              <a:t> to the </a:t>
            </a:r>
            <a:r>
              <a:rPr lang="en-US" sz="3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200">
                <a:solidFill>
                  <a:schemeClr val="dk2"/>
                </a:solidFill>
              </a:rPr>
              <a:t> class to return </a:t>
            </a:r>
            <a:r>
              <a:rPr lang="en-US" sz="3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fuel capacity * miles per gallon</a:t>
            </a:r>
            <a:r>
              <a:rPr lang="en-US" sz="3200">
                <a:solidFill>
                  <a:schemeClr val="dk2"/>
                </a:solidFill>
              </a:rPr>
              <a:t>.</a:t>
            </a:r>
            <a:endParaRPr/>
          </a:p>
        </p:txBody>
      </p:sp>
      <p:cxnSp>
        <p:nvCxnSpPr>
          <p:cNvPr id="558" name="Google Shape;558;p34"/>
          <p:cNvCxnSpPr/>
          <p:nvPr/>
        </p:nvCxnSpPr>
        <p:spPr>
          <a:xfrm rot="10800000" flipH="1">
            <a:off x="768350" y="971550"/>
            <a:ext cx="10052050" cy="9525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/>
        </p:nvSpPr>
        <p:spPr>
          <a:xfrm>
            <a:off x="7688276" y="5292397"/>
            <a:ext cx="3389312" cy="4572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-US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64" name="Google Shape;564;p35"/>
          <p:cNvCxnSpPr/>
          <p:nvPr/>
        </p:nvCxnSpPr>
        <p:spPr>
          <a:xfrm rot="10800000" flipH="1">
            <a:off x="9273209" y="4472608"/>
            <a:ext cx="9939" cy="72802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924732" y="400050"/>
            <a:ext cx="8458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 Method Invocation</a:t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376396" y="1152974"/>
            <a:ext cx="3201692" cy="3477875"/>
          </a:xfrm>
          <a:prstGeom prst="rect">
            <a:avLst/>
          </a:prstGeom>
          <a:noFill/>
          <a:ln w="38100" cap="flat" cmpd="sng">
            <a:solidFill>
              <a:srgbClr val="6161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Vehicle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String plateNo;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int passengers;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int fuelCap;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 mpg;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int range()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return fuelCap * mpg;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" name="Google Shape;568;p35"/>
          <p:cNvSpPr/>
          <p:nvPr/>
        </p:nvSpPr>
        <p:spPr>
          <a:xfrm>
            <a:off x="3696531" y="1123157"/>
            <a:ext cx="8286750" cy="3970318"/>
          </a:xfrm>
          <a:prstGeom prst="rect">
            <a:avLst/>
          </a:prstGeom>
          <a:noFill/>
          <a:ln w="38100" cap="flat" cmpd="sng">
            <a:solidFill>
              <a:srgbClr val="6161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VehicleDemo2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main(Sting args [ 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Vehicle car = new Vehicle();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car.plateNo = “W1”;             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car.Passengers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car.fuelCap = 20;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car.mpg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System.out.println(“Range: ” +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car.range() </a:t>
            </a: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 miles”);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>
            <a:spLocks noGrp="1"/>
          </p:cNvSpPr>
          <p:nvPr>
            <p:ph type="title"/>
          </p:nvPr>
        </p:nvSpPr>
        <p:spPr>
          <a:xfrm>
            <a:off x="836908" y="268287"/>
            <a:ext cx="7297737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Constructors (1)</a:t>
            </a:r>
            <a:endParaRPr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3309731" y="1267852"/>
            <a:ext cx="811656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are a special kind of method that are invoked </a:t>
            </a:r>
            <a:r>
              <a:rPr lang="en-US" sz="28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objects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marR="0" lvl="0" indent="-457200" algn="l" rtl="0">
              <a:spcBef>
                <a:spcPts val="25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constructor with no parameters is referred to as a </a:t>
            </a:r>
            <a:r>
              <a:rPr lang="en-US" sz="28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no-arg constructor </a:t>
            </a:r>
            <a:r>
              <a:rPr lang="en-US" sz="2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(aka default constructor)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457200" marR="0" lvl="0" indent="-457200" algn="l" rtl="0">
              <a:spcBef>
                <a:spcPts val="25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must have the </a:t>
            </a:r>
            <a:r>
              <a:rPr lang="en-US" sz="28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name</a:t>
            </a:r>
            <a:r>
              <a:rPr lang="en-US" sz="2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class 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itself. 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25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</a:t>
            </a:r>
            <a:r>
              <a:rPr lang="en-US" sz="28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have a return type</a:t>
            </a: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not even void. 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25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Invoked when using the </a:t>
            </a:r>
            <a:r>
              <a:rPr lang="en-US" sz="2800" b="1" i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operator.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5" name="Google Shape;575;p36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6" name="Google Shape;5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381" y="1267852"/>
            <a:ext cx="2039236" cy="4348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36"/>
          <p:cNvGrpSpPr/>
          <p:nvPr/>
        </p:nvGrpSpPr>
        <p:grpSpPr>
          <a:xfrm>
            <a:off x="3622608" y="5646458"/>
            <a:ext cx="7644660" cy="745434"/>
            <a:chOff x="3622608" y="5646458"/>
            <a:chExt cx="7644660" cy="745434"/>
          </a:xfrm>
        </p:grpSpPr>
        <p:sp>
          <p:nvSpPr>
            <p:cNvPr id="578" name="Google Shape;578;p36"/>
            <p:cNvSpPr txBox="1"/>
            <p:nvPr/>
          </p:nvSpPr>
          <p:spPr>
            <a:xfrm>
              <a:off x="4368042" y="5788343"/>
              <a:ext cx="68992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Constructors play the role of initializing objects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9" name="Google Shape;579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22608" y="5646458"/>
              <a:ext cx="745434" cy="7454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836907" y="419099"/>
            <a:ext cx="1083163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Creating Objects Using Constructors</a:t>
            </a:r>
            <a:endParaRPr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585" name="Google Shape;585;p37"/>
          <p:cNvCxnSpPr/>
          <p:nvPr/>
        </p:nvCxnSpPr>
        <p:spPr>
          <a:xfrm>
            <a:off x="836908" y="1023813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6" name="Google Shape;586;p37"/>
          <p:cNvSpPr/>
          <p:nvPr/>
        </p:nvSpPr>
        <p:spPr>
          <a:xfrm>
            <a:off x="836908" y="1564640"/>
            <a:ext cx="6597562" cy="481584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radius;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Circle() {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Circle(double r){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radius = r;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getArea() {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Math.PI * radius * radius;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558" y="1564640"/>
            <a:ext cx="1431942" cy="143194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7"/>
          <p:cNvSpPr txBox="1"/>
          <p:nvPr/>
        </p:nvSpPr>
        <p:spPr>
          <a:xfrm>
            <a:off x="7659268" y="3091624"/>
            <a:ext cx="4502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How many constructors can be found within the class? </a:t>
            </a:r>
            <a:endParaRPr sz="2400" b="1">
              <a:solidFill>
                <a:schemeClr val="accent2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/>
          <p:nvPr/>
        </p:nvSpPr>
        <p:spPr>
          <a:xfrm>
            <a:off x="365589" y="1207771"/>
            <a:ext cx="6597562" cy="481584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radius;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Circle() {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Circle(double r){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radius = r;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getArea() {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Math.PI * radius * radius;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title"/>
          </p:nvPr>
        </p:nvSpPr>
        <p:spPr>
          <a:xfrm>
            <a:off x="868658" y="17463"/>
            <a:ext cx="8569325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Creating Objects Using Constructors</a:t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605113" y="2373958"/>
            <a:ext cx="1712912" cy="351539"/>
          </a:xfrm>
          <a:prstGeom prst="roundRect">
            <a:avLst>
              <a:gd name="adj" fmla="val 16667"/>
            </a:avLst>
          </a:prstGeom>
          <a:solidFill>
            <a:srgbClr val="FF3300">
              <a:alpha val="15686"/>
            </a:srgbClr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38"/>
          <p:cNvCxnSpPr/>
          <p:nvPr/>
        </p:nvCxnSpPr>
        <p:spPr>
          <a:xfrm>
            <a:off x="868658" y="776289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7" name="Google Shape;597;p38"/>
          <p:cNvSpPr txBox="1">
            <a:spLocks noGrp="1"/>
          </p:cNvSpPr>
          <p:nvPr>
            <p:ph type="body" idx="1"/>
          </p:nvPr>
        </p:nvSpPr>
        <p:spPr>
          <a:xfrm>
            <a:off x="5982629" y="1420727"/>
            <a:ext cx="5646154" cy="2609541"/>
          </a:xfrm>
          <a:prstGeom prst="rect">
            <a:avLst/>
          </a:prstGeom>
          <a:solidFill>
            <a:srgbClr val="DFDFEA"/>
          </a:solidFill>
          <a:ln w="9525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 Circle();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new Circle(5.0);</a:t>
            </a:r>
            <a:r>
              <a:rPr lang="en-US" sz="2800" b="1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2800" b="1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endParaRPr sz="2800">
              <a:solidFill>
                <a:srgbClr val="0070C0"/>
              </a:solidFill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605113" y="3257698"/>
            <a:ext cx="3306487" cy="357993"/>
          </a:xfrm>
          <a:prstGeom prst="roundRect">
            <a:avLst>
              <a:gd name="adj" fmla="val 16667"/>
            </a:avLst>
          </a:prstGeom>
          <a:solidFill>
            <a:srgbClr val="FF3300">
              <a:alpha val="16862"/>
            </a:srgbClr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38"/>
          <p:cNvCxnSpPr/>
          <p:nvPr/>
        </p:nvCxnSpPr>
        <p:spPr>
          <a:xfrm flipH="1">
            <a:off x="2557550" y="2245360"/>
            <a:ext cx="3599410" cy="304367"/>
          </a:xfrm>
          <a:prstGeom prst="straightConnector1">
            <a:avLst/>
          </a:prstGeom>
          <a:noFill/>
          <a:ln w="25400" cap="flat" cmpd="sng">
            <a:solidFill>
              <a:srgbClr val="6161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0" name="Google Shape;600;p38"/>
          <p:cNvCxnSpPr/>
          <p:nvPr/>
        </p:nvCxnSpPr>
        <p:spPr>
          <a:xfrm flipH="1">
            <a:off x="3992880" y="2854960"/>
            <a:ext cx="2164080" cy="581734"/>
          </a:xfrm>
          <a:prstGeom prst="straightConnector1">
            <a:avLst/>
          </a:prstGeom>
          <a:noFill/>
          <a:ln w="25400" cap="flat" cmpd="sng">
            <a:solidFill>
              <a:srgbClr val="61619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>
            <a:spLocks noGrp="1"/>
          </p:cNvSpPr>
          <p:nvPr>
            <p:ph type="title"/>
          </p:nvPr>
        </p:nvSpPr>
        <p:spPr>
          <a:xfrm>
            <a:off x="836908" y="201614"/>
            <a:ext cx="8018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Default Constructor</a:t>
            </a:r>
            <a:endParaRPr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533400" y="1063626"/>
            <a:ext cx="1073386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⮚"/>
            </a:pP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class may be declared without constructors. In this case, a </a:t>
            </a: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no-arg constructor with an empty body </a:t>
            </a: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</a:t>
            </a:r>
            <a:r>
              <a:rPr lang="en-US" sz="2400" b="1" i="1">
                <a:solidFill>
                  <a:srgbClr val="FF1F1F"/>
                </a:solidFill>
                <a:latin typeface="Cambria"/>
                <a:ea typeface="Cambria"/>
                <a:cs typeface="Cambria"/>
                <a:sym typeface="Cambria"/>
              </a:rPr>
              <a:t>implicitly</a:t>
            </a:r>
            <a:r>
              <a:rPr lang="en-US" sz="2400" b="1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1">
                <a:solidFill>
                  <a:srgbClr val="FF1F1F"/>
                </a:solidFill>
                <a:latin typeface="Cambria"/>
                <a:ea typeface="Cambria"/>
                <a:cs typeface="Cambria"/>
                <a:sym typeface="Cambria"/>
              </a:rPr>
              <a:t>declared </a:t>
            </a:r>
            <a:r>
              <a:rPr lang="en-US" sz="2400" b="1">
                <a:solidFill>
                  <a:srgbClr val="FF1F1F"/>
                </a:solidFill>
                <a:latin typeface="Cambria"/>
                <a:ea typeface="Cambria"/>
                <a:cs typeface="Cambria"/>
                <a:sym typeface="Cambria"/>
              </a:rPr>
              <a:t>in the class</a:t>
            </a: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Eg: Circle( ){ }</a:t>
            </a:r>
            <a:endParaRPr/>
          </a:p>
          <a:p>
            <a:pPr marL="355600" marR="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⮚"/>
            </a:pP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This constructor, called a </a:t>
            </a:r>
            <a:r>
              <a:rPr lang="en-US" sz="2400" b="1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default constructor</a:t>
            </a: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is provided automatically </a:t>
            </a:r>
            <a:r>
              <a:rPr lang="en-US" sz="2400" b="1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only if </a:t>
            </a:r>
            <a:r>
              <a:rPr lang="en-US" sz="2400" b="1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 constructors are explicitly declared in the class</a:t>
            </a:r>
            <a:r>
              <a:rPr lang="en-US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400" b="1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7" name="Google Shape;607;p39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8" name="Google Shape;608;p39"/>
          <p:cNvSpPr/>
          <p:nvPr/>
        </p:nvSpPr>
        <p:spPr>
          <a:xfrm>
            <a:off x="1552974" y="3688300"/>
            <a:ext cx="3293165" cy="2523656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radius;</a:t>
            </a:r>
            <a:endParaRPr sz="2000" b="1" i="0" u="sng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6211957" y="3612100"/>
            <a:ext cx="4025348" cy="2599856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radius;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Circle()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4671391" y="4731026"/>
            <a:ext cx="1380697" cy="5963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36908" y="406400"/>
            <a:ext cx="894744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OO Programming Concepts (1)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991892" y="1204914"/>
            <a:ext cx="10590508" cy="504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Object-oriented programming (OOP) involves programming using </a:t>
            </a: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355600" marR="0" lvl="0" indent="-355600" algn="l" rtl="0"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lang="en-US" sz="28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represents an entity in the real world that can be distinctly identified, e.g. a student, a desk, a circle, a button, a loan. </a:t>
            </a:r>
            <a:endParaRPr/>
          </a:p>
          <a:p>
            <a:pPr marL="355600" marR="0" lvl="0" indent="-355600" algn="l" rtl="0"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object is an </a:t>
            </a:r>
            <a:r>
              <a:rPr lang="en-US" sz="28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instance</a:t>
            </a: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a class.</a:t>
            </a:r>
            <a:endParaRPr/>
          </a:p>
          <a:p>
            <a:pPr marL="355600" marR="0" lvl="0" indent="-355600" algn="l" rtl="0"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object has a unique </a:t>
            </a:r>
            <a:r>
              <a:rPr lang="en-US" sz="28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identity</a:t>
            </a: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8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state</a:t>
            </a: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800" i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behaviors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812800" marR="0" lvl="1" indent="-355600" algn="l" rtl="0"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36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state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an object consists of a set of </a:t>
            </a:r>
            <a:r>
              <a:rPr lang="en-US" sz="28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fields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(also known as </a:t>
            </a:r>
            <a:r>
              <a:rPr lang="en-US" sz="28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properties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 with their current values. </a:t>
            </a:r>
            <a:endParaRPr/>
          </a:p>
          <a:p>
            <a:pPr marL="812800" marR="0" lvl="1" indent="-355600" algn="l" rtl="0"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36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behavior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an object is defined by a set of methods. 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505619" y="312735"/>
            <a:ext cx="8458200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70C0"/>
                </a:solidFill>
              </a:rPr>
              <a:t>The </a:t>
            </a:r>
            <a:r>
              <a:rPr lang="en-US" sz="3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800">
                <a:solidFill>
                  <a:srgbClr val="0070C0"/>
                </a:solidFill>
              </a:rPr>
              <a:t> Operator</a:t>
            </a:r>
            <a:endParaRPr/>
          </a:p>
        </p:txBody>
      </p:sp>
      <p:sp>
        <p:nvSpPr>
          <p:cNvPr id="616" name="Google Shape;616;p40"/>
          <p:cNvSpPr txBox="1">
            <a:spLocks noGrp="1"/>
          </p:cNvSpPr>
          <p:nvPr>
            <p:ph type="body" idx="1"/>
          </p:nvPr>
        </p:nvSpPr>
        <p:spPr>
          <a:xfrm>
            <a:off x="505619" y="1016000"/>
            <a:ext cx="10905331" cy="566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None/>
            </a:pPr>
            <a:r>
              <a:rPr lang="en-US" sz="2600">
                <a:solidFill>
                  <a:schemeClr val="dk2"/>
                </a:solidFill>
              </a:rPr>
              <a:t>What actually took place when the </a:t>
            </a:r>
            <a:r>
              <a:rPr lang="en-US" sz="26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600">
                <a:solidFill>
                  <a:srgbClr val="002060"/>
                </a:solidFill>
              </a:rPr>
              <a:t> </a:t>
            </a:r>
            <a:r>
              <a:rPr lang="en-US" sz="2600">
                <a:solidFill>
                  <a:schemeClr val="dk2"/>
                </a:solidFill>
              </a:rPr>
              <a:t>operator was used in the </a:t>
            </a:r>
            <a:r>
              <a:rPr lang="en-US" sz="2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600">
                <a:solidFill>
                  <a:schemeClr val="dk2"/>
                </a:solidFill>
              </a:rPr>
              <a:t> method of </a:t>
            </a:r>
            <a:r>
              <a:rPr lang="en-US" sz="2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VehicleDemo.java</a:t>
            </a:r>
            <a:r>
              <a:rPr lang="en-US" sz="2600">
                <a:solidFill>
                  <a:schemeClr val="dk2"/>
                </a:solidFill>
              </a:rPr>
              <a:t>?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 sz="2600">
                <a:solidFill>
                  <a:srgbClr val="002060"/>
                </a:solidFill>
              </a:rPr>
              <a:t>A </a:t>
            </a:r>
            <a:r>
              <a:rPr lang="en-US" sz="26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2600">
                <a:solidFill>
                  <a:srgbClr val="002060"/>
                </a:solidFill>
              </a:rPr>
              <a:t> object was created by the </a:t>
            </a:r>
            <a:r>
              <a:rPr lang="en-US" sz="2600" i="1">
                <a:solidFill>
                  <a:srgbClr val="002060"/>
                </a:solidFill>
              </a:rPr>
              <a:t>default constructor</a:t>
            </a:r>
            <a:r>
              <a:rPr lang="en-US" sz="2600">
                <a:solidFill>
                  <a:srgbClr val="002060"/>
                </a:solidFill>
              </a:rPr>
              <a:t> for </a:t>
            </a:r>
            <a:r>
              <a:rPr lang="en-US" sz="26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2600">
                <a:solidFill>
                  <a:srgbClr val="002060"/>
                </a:solidFill>
              </a:rPr>
              <a:t> and its fields were initialized to their default values.</a:t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5388825" y="3175377"/>
            <a:ext cx="6180931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 car = new Vehicle();   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car.plateNo = “W1”;             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car.Passengers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car.fuelCap = 20;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car.</a:t>
            </a: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mpg </a:t>
            </a: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…….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40"/>
          <p:cNvSpPr txBox="1"/>
          <p:nvPr/>
        </p:nvSpPr>
        <p:spPr>
          <a:xfrm>
            <a:off x="576150" y="3175377"/>
            <a:ext cx="4336257" cy="1107996"/>
          </a:xfrm>
          <a:prstGeom prst="rect">
            <a:avLst/>
          </a:prstGeom>
          <a:solidFill>
            <a:srgbClr val="FFB7B7"/>
          </a:solidFill>
          <a:ln w="9525" cap="flat" cmpd="sng">
            <a:solidFill>
              <a:srgbClr val="FF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approach would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 used in professionally written Java code!</a:t>
            </a:r>
            <a:endParaRPr sz="2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40"/>
          <p:cNvCxnSpPr/>
          <p:nvPr/>
        </p:nvCxnSpPr>
        <p:spPr>
          <a:xfrm>
            <a:off x="4443131" y="4101377"/>
            <a:ext cx="1473481" cy="1819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0" name="Google Shape;620;p40"/>
          <p:cNvSpPr/>
          <p:nvPr/>
        </p:nvSpPr>
        <p:spPr>
          <a:xfrm>
            <a:off x="576150" y="4627244"/>
            <a:ext cx="4336257" cy="1200329"/>
          </a:xfrm>
          <a:prstGeom prst="rect">
            <a:avLst/>
          </a:prstGeom>
          <a:solidFill>
            <a:srgbClr val="E1E1E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 better way to initialize values to object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  <p:cxnSp>
        <p:nvCxnSpPr>
          <p:cNvPr id="621" name="Google Shape;621;p40"/>
          <p:cNvCxnSpPr/>
          <p:nvPr/>
        </p:nvCxnSpPr>
        <p:spPr>
          <a:xfrm>
            <a:off x="836908" y="1016000"/>
            <a:ext cx="5187656" cy="17464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2" name="Google Shape;622;p40"/>
          <p:cNvSpPr/>
          <p:nvPr/>
        </p:nvSpPr>
        <p:spPr>
          <a:xfrm>
            <a:off x="5916612" y="3729375"/>
            <a:ext cx="4981576" cy="1568182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1"/>
          <p:cNvSpPr/>
          <p:nvPr/>
        </p:nvSpPr>
        <p:spPr>
          <a:xfrm>
            <a:off x="266700" y="1016000"/>
            <a:ext cx="9372600" cy="576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plateNo;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 passengers;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 fuelCap;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 mpg;</a:t>
            </a:r>
            <a:endParaRPr sz="2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Vehicle (String no, int p, int f, int m){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plateNo = 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passengers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fuelCap = 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mpg = 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 range(){  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return fuelCap * mpg; 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8" name="Google Shape;628;p41"/>
          <p:cNvSpPr txBox="1"/>
          <p:nvPr/>
        </p:nvSpPr>
        <p:spPr>
          <a:xfrm>
            <a:off x="7742583" y="1216990"/>
            <a:ext cx="4139647" cy="1988237"/>
          </a:xfrm>
          <a:prstGeom prst="rect">
            <a:avLst/>
          </a:prstGeom>
          <a:solidFill>
            <a:srgbClr val="FFB4B4"/>
          </a:solidFill>
          <a:ln w="9525" cap="flat" cmpd="sng">
            <a:solidFill>
              <a:srgbClr val="9DED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51515"/>
                </a:solidFill>
                <a:latin typeface="Cambria"/>
                <a:ea typeface="Cambria"/>
                <a:cs typeface="Cambria"/>
                <a:sym typeface="Cambria"/>
              </a:rPr>
              <a:t>Constructor:</a:t>
            </a: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rgbClr val="151515"/>
                </a:solidFill>
                <a:latin typeface="Cambria"/>
                <a:ea typeface="Cambria"/>
                <a:cs typeface="Cambria"/>
                <a:sym typeface="Cambria"/>
              </a:rPr>
              <a:t>Same name as class name</a:t>
            </a: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rgbClr val="151515"/>
                </a:solidFill>
                <a:latin typeface="Cambria"/>
                <a:ea typeface="Cambria"/>
                <a:cs typeface="Cambria"/>
                <a:sym typeface="Cambria"/>
              </a:rPr>
              <a:t>No return type</a:t>
            </a: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rgbClr val="151515"/>
                </a:solidFill>
                <a:latin typeface="Cambria"/>
                <a:ea typeface="Cambria"/>
                <a:cs typeface="Cambria"/>
                <a:sym typeface="Cambria"/>
              </a:rPr>
              <a:t>Receive parameter to set  values to data members  </a:t>
            </a:r>
            <a:endParaRPr/>
          </a:p>
        </p:txBody>
      </p:sp>
      <p:cxnSp>
        <p:nvCxnSpPr>
          <p:cNvPr id="629" name="Google Shape;629;p41"/>
          <p:cNvCxnSpPr/>
          <p:nvPr/>
        </p:nvCxnSpPr>
        <p:spPr>
          <a:xfrm flipH="1">
            <a:off x="4710733" y="2574235"/>
            <a:ext cx="3031849" cy="630992"/>
          </a:xfrm>
          <a:prstGeom prst="straightConnector1">
            <a:avLst/>
          </a:prstGeom>
          <a:noFill/>
          <a:ln w="38100" cap="flat" cmpd="sng">
            <a:solidFill>
              <a:srgbClr val="FF272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41"/>
          <p:cNvSpPr/>
          <p:nvPr/>
        </p:nvSpPr>
        <p:spPr>
          <a:xfrm>
            <a:off x="628650" y="457201"/>
            <a:ext cx="10638618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Adding a Parameterized Constructor to </a:t>
            </a:r>
            <a:r>
              <a:rPr lang="en-US" sz="32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-US" sz="32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Class</a:t>
            </a:r>
            <a:endParaRPr sz="32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1" name="Google Shape;631;p41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2" name="Google Shape;632;p41"/>
          <p:cNvSpPr/>
          <p:nvPr/>
        </p:nvSpPr>
        <p:spPr>
          <a:xfrm>
            <a:off x="779757" y="3019709"/>
            <a:ext cx="7202192" cy="2186564"/>
          </a:xfrm>
          <a:prstGeom prst="roundRect">
            <a:avLst>
              <a:gd name="adj" fmla="val 16667"/>
            </a:avLst>
          </a:prstGeom>
          <a:noFill/>
          <a:ln w="44450" cap="flat" cmpd="sng">
            <a:solidFill>
              <a:srgbClr val="4A4A6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10647" y="4816012"/>
            <a:ext cx="8226286" cy="6566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Vehicle car = new Vehicle(“W1”, 4, 20, 10);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836908" y="1418088"/>
            <a:ext cx="4132657" cy="24598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car.plateNo = “W1”;</a:t>
            </a:r>
            <a:endParaRPr sz="2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car.Passengers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car.fuelCap = 20;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car.mpg = 10</a:t>
            </a:r>
            <a:endParaRPr/>
          </a:p>
        </p:txBody>
      </p:sp>
      <p:sp>
        <p:nvSpPr>
          <p:cNvPr id="639" name="Google Shape;639;p42"/>
          <p:cNvSpPr/>
          <p:nvPr/>
        </p:nvSpPr>
        <p:spPr>
          <a:xfrm>
            <a:off x="836908" y="429421"/>
            <a:ext cx="84582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Calling the Parameterized Constructor</a:t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1" name="Google Shape;6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362" y="2648003"/>
            <a:ext cx="1342857" cy="1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233" y="4292545"/>
            <a:ext cx="1400000" cy="13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"/>
          <p:cNvSpPr txBox="1">
            <a:spLocks noGrp="1"/>
          </p:cNvSpPr>
          <p:nvPr>
            <p:ph type="body" idx="1"/>
          </p:nvPr>
        </p:nvSpPr>
        <p:spPr>
          <a:xfrm>
            <a:off x="647700" y="993913"/>
            <a:ext cx="10934699" cy="534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</a:rPr>
              <a:t>Recall that a constructor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is a special method.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initializes an object when it is created.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has the </a:t>
            </a:r>
            <a:r>
              <a:rPr lang="en-US" i="1">
                <a:solidFill>
                  <a:schemeClr val="dk2"/>
                </a:solidFill>
              </a:rPr>
              <a:t>same name as the class name</a:t>
            </a:r>
            <a:r>
              <a:rPr lang="en-US">
                <a:solidFill>
                  <a:schemeClr val="dk2"/>
                </a:solidFill>
              </a:rPr>
              <a:t>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has </a:t>
            </a:r>
            <a:r>
              <a:rPr lang="en-US" i="1">
                <a:solidFill>
                  <a:schemeClr val="dk2"/>
                </a:solidFill>
              </a:rPr>
              <a:t>no explicit return type</a:t>
            </a:r>
            <a:r>
              <a:rPr lang="en-US">
                <a:solidFill>
                  <a:schemeClr val="dk2"/>
                </a:solidFill>
              </a:rPr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⮚"/>
            </a:pPr>
            <a:r>
              <a:rPr lang="en-US" sz="2800">
                <a:solidFill>
                  <a:schemeClr val="dk2"/>
                </a:solidFill>
              </a:rPr>
              <a:t>We use constructors to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give initial values to the instances variables defined by the class.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perform any other startup procedures required to create a fully formed object.</a:t>
            </a:r>
            <a:endParaRPr/>
          </a:p>
        </p:txBody>
      </p:sp>
      <p:sp>
        <p:nvSpPr>
          <p:cNvPr id="648" name="Google Shape;648;p43"/>
          <p:cNvSpPr/>
          <p:nvPr/>
        </p:nvSpPr>
        <p:spPr>
          <a:xfrm>
            <a:off x="647700" y="207963"/>
            <a:ext cx="7867650" cy="62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 Constructors (1)</a:t>
            </a:r>
            <a:endParaRPr/>
          </a:p>
        </p:txBody>
      </p:sp>
      <p:cxnSp>
        <p:nvCxnSpPr>
          <p:cNvPr id="649" name="Google Shape;649;p43"/>
          <p:cNvCxnSpPr/>
          <p:nvPr/>
        </p:nvCxnSpPr>
        <p:spPr>
          <a:xfrm>
            <a:off x="647700" y="85393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0" name="Google Shape;65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8506" y="133405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/>
          <p:nvPr/>
        </p:nvSpPr>
        <p:spPr>
          <a:xfrm>
            <a:off x="677863" y="227012"/>
            <a:ext cx="8458200" cy="57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Class Constructors (2)</a:t>
            </a:r>
            <a:endParaRPr/>
          </a:p>
        </p:txBody>
      </p:sp>
      <p:sp>
        <p:nvSpPr>
          <p:cNvPr id="656" name="Google Shape;656;p44"/>
          <p:cNvSpPr txBox="1">
            <a:spLocks noGrp="1"/>
          </p:cNvSpPr>
          <p:nvPr>
            <p:ph type="body" idx="1"/>
          </p:nvPr>
        </p:nvSpPr>
        <p:spPr>
          <a:xfrm>
            <a:off x="677863" y="805070"/>
            <a:ext cx="10096154" cy="193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may be</a:t>
            </a:r>
            <a:endParaRPr/>
          </a:p>
          <a:p>
            <a:pPr marL="747712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AutoNum type="arabicPeriod"/>
            </a:pPr>
            <a:r>
              <a:rPr lang="en-US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with parameters  (parameterized constructors)</a:t>
            </a:r>
            <a:endParaRPr/>
          </a:p>
          <a:p>
            <a:pPr marL="747712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No-argument / no-arg constructors</a:t>
            </a:r>
            <a:endParaRPr/>
          </a:p>
          <a:p>
            <a:pPr marL="747712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Constructors</a:t>
            </a:r>
            <a:endParaRPr/>
          </a:p>
        </p:txBody>
      </p:sp>
      <p:cxnSp>
        <p:nvCxnSpPr>
          <p:cNvPr id="657" name="Google Shape;657;p44"/>
          <p:cNvCxnSpPr/>
          <p:nvPr/>
        </p:nvCxnSpPr>
        <p:spPr>
          <a:xfrm>
            <a:off x="836908" y="80507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8" name="Google Shape;658;p44"/>
          <p:cNvSpPr txBox="1"/>
          <p:nvPr/>
        </p:nvSpPr>
        <p:spPr>
          <a:xfrm>
            <a:off x="5185258" y="2542110"/>
            <a:ext cx="636030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Vehicle(){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plateNo = “”;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Vehicle (String No, int p, int f, int m){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plateNo = 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passengers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fuelCap = 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mpg = 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1722214" y="4527269"/>
            <a:ext cx="3534104" cy="8597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constructors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3218795" y="3210336"/>
            <a:ext cx="2037522" cy="7951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No-argument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9188" y="167163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03B6-77E1-46C7-AB9B-7F75E2DC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Exercise </a:t>
            </a:r>
            <a:br>
              <a:rPr 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Re-design the following program by using Object-Oriented way</a:t>
            </a:r>
            <a:endParaRPr lang="en-MY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E8AF-B3AD-4092-80C0-24E27217FE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E9B2B-ABD4-48B9-870D-C38D61870FD0}"/>
              </a:ext>
            </a:extLst>
          </p:cNvPr>
          <p:cNvSpPr txBox="1"/>
          <p:nvPr/>
        </p:nvSpPr>
        <p:spPr>
          <a:xfrm>
            <a:off x="878186" y="1955549"/>
            <a:ext cx="10357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terms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amount = 1000.00;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monthlyInstalment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amount/terms;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(“Monthly Instalment : “ +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monthlyInstalment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9C626-6911-4774-A027-B80B6D232DEB}"/>
              </a:ext>
            </a:extLst>
          </p:cNvPr>
          <p:cNvSpPr txBox="1"/>
          <p:nvPr/>
        </p:nvSpPr>
        <p:spPr>
          <a:xfrm>
            <a:off x="9465398" y="6077148"/>
            <a:ext cx="238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class named Loan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56CA3-6A29-478A-B8FC-F9782EE8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311" y="4930589"/>
            <a:ext cx="1699034" cy="11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9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5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5"/>
          <p:cNvSpPr txBox="1">
            <a:spLocks noGrp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Review of learning outcomes</a:t>
            </a:r>
            <a:endParaRPr/>
          </a:p>
        </p:txBody>
      </p:sp>
      <p:sp>
        <p:nvSpPr>
          <p:cNvPr id="669" name="Google Shape;669;p45"/>
          <p:cNvSpPr txBox="1">
            <a:spLocks noGrp="1"/>
          </p:cNvSpPr>
          <p:nvPr>
            <p:ph type="body" idx="4294967295"/>
          </p:nvPr>
        </p:nvSpPr>
        <p:spPr>
          <a:xfrm>
            <a:off x="755373" y="1235074"/>
            <a:ext cx="10793285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</a:rPr>
              <a:t>You should now be able 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Differentiate between classes and objects.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Explain how to access objects via object reference variables.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Write constructors in classes.</a:t>
            </a:r>
            <a:endParaRPr/>
          </a:p>
          <a:p>
            <a:pPr marL="342900" lvl="0" indent="-190500" algn="just" rtl="0"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3200">
              <a:solidFill>
                <a:schemeClr val="dk2"/>
              </a:solidFill>
            </a:endParaRPr>
          </a:p>
        </p:txBody>
      </p:sp>
      <p:cxnSp>
        <p:nvCxnSpPr>
          <p:cNvPr id="670" name="Google Shape;670;p4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76" name="Google Shape;676;p46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711200" y="646113"/>
            <a:ext cx="81534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To Do</a:t>
            </a:r>
            <a:endParaRPr/>
          </a:p>
        </p:txBody>
      </p:sp>
      <p:sp>
        <p:nvSpPr>
          <p:cNvPr id="679" name="Google Shape;679;p46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Review the slides and source code for this chapter.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Read up the relevant portions of the recommended text.</a:t>
            </a:r>
            <a:endParaRPr sz="3200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Do the tutorial and complete the remaining practical questions for this chapter.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We shall selectively discuss them during class.</a:t>
            </a:r>
            <a:endParaRPr/>
          </a:p>
        </p:txBody>
      </p:sp>
      <p:cxnSp>
        <p:nvCxnSpPr>
          <p:cNvPr id="680" name="Google Shape;680;p46"/>
          <p:cNvCxnSpPr/>
          <p:nvPr/>
        </p:nvCxnSpPr>
        <p:spPr>
          <a:xfrm>
            <a:off x="711200" y="141605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836908" y="23484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Objects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087902" y="5196766"/>
            <a:ext cx="717936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object has both a state and behavior.</a:t>
            </a:r>
            <a:endParaRPr/>
          </a:p>
          <a:p>
            <a:pPr marL="896938" marR="0" lvl="1" indent="-439738" algn="l" rtl="0"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312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state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defines the object.</a:t>
            </a:r>
            <a:endParaRPr/>
          </a:p>
          <a:p>
            <a:pPr marL="896938" marR="0" lvl="1" indent="-439738" algn="l" rtl="0"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312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behavior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defines what the object does.</a:t>
            </a:r>
            <a:endParaRPr sz="26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524000" y="23680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5"/>
          <p:cNvGraphicFramePr/>
          <p:nvPr/>
        </p:nvGraphicFramePr>
        <p:xfrm>
          <a:off x="2246243" y="1217615"/>
          <a:ext cx="9021025" cy="372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9021025" imgH="3722134" progId="Word.Picture.8">
                  <p:embed/>
                </p:oleObj>
              </mc:Choice>
              <mc:Fallback>
                <p:oleObj r:id="rId4" imgW="9021025" imgH="3722134" progId="Word.Picture.8">
                  <p:embed/>
                  <p:pic>
                    <p:nvPicPr>
                      <p:cNvPr id="147" name="Google Shape;147;p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246243" y="1217615"/>
                        <a:ext cx="9021025" cy="3722134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Google Shape;148;p5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 txBox="1"/>
          <p:nvPr/>
        </p:nvSpPr>
        <p:spPr>
          <a:xfrm>
            <a:off x="731382" y="4593652"/>
            <a:ext cx="13311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 sz="2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174" y="1621698"/>
            <a:ext cx="1948069" cy="218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339" y="4091316"/>
            <a:ext cx="1403732" cy="46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07187" y="5141363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232475" y="1059183"/>
            <a:ext cx="5331418" cy="31085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class Circle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double radius;</a:t>
            </a:r>
            <a:endParaRPr sz="2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double </a:t>
            </a:r>
            <a:r>
              <a:rPr lang="en-US" sz="2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getArea</a:t>
            </a: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 {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	return </a:t>
            </a:r>
            <a:r>
              <a:rPr lang="en-US" sz="2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Math.PI</a:t>
            </a: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* radius * radius;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5682712" y="2691348"/>
            <a:ext cx="6204488" cy="3477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TestCircle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Circle c = new Circle();</a:t>
            </a:r>
            <a:b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c.radius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System.out.println(“Radius “ + c.radius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System.out.println(“Radius “ + c.getArea());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232474" y="222016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</a:rPr>
              <a:t>Example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232474" y="945399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6"/>
          <p:cNvSpPr/>
          <p:nvPr/>
        </p:nvSpPr>
        <p:spPr>
          <a:xfrm rot="-5400000">
            <a:off x="2585288" y="4025787"/>
            <a:ext cx="619932" cy="5114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086844" y="4591475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Circle template</a:t>
            </a:r>
            <a:endParaRPr sz="1800" i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 rot="5400000">
            <a:off x="9240163" y="3581147"/>
            <a:ext cx="388030" cy="7567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9930400" y="3784217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1800" i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703263" y="307192"/>
            <a:ext cx="76025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Classes (1) 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36908" y="1031876"/>
            <a:ext cx="1074549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▪"/>
            </a:pPr>
            <a:r>
              <a:rPr lang="en-US" sz="30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Classes</a:t>
            </a:r>
            <a:r>
              <a:rPr lang="en-US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are constructs that define objects of the same type. </a:t>
            </a:r>
            <a:endParaRPr/>
          </a:p>
          <a:p>
            <a:pPr marL="355600" marR="0" lvl="0" indent="-355600" algn="l" rtl="0"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class uses 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▪"/>
            </a:pPr>
            <a:r>
              <a:rPr lang="en-US" sz="30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r>
              <a:rPr lang="en-US"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to define </a:t>
            </a:r>
            <a:r>
              <a:rPr lang="en-US" sz="30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fields</a:t>
            </a:r>
            <a:r>
              <a:rPr lang="en-US"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▪"/>
            </a:pPr>
            <a:r>
              <a:rPr lang="en-US" sz="30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lang="en-US"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to define </a:t>
            </a:r>
            <a:r>
              <a:rPr lang="en-US" sz="30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behaviors</a:t>
            </a:r>
            <a:r>
              <a:rPr lang="en-US"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355600" marR="0" lvl="0" indent="-355600" algn="l" rtl="0"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Additionally, a class provides a special type of methods, known as </a:t>
            </a:r>
            <a:r>
              <a:rPr lang="en-US" sz="3000" i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constructors</a:t>
            </a:r>
            <a:r>
              <a:rPr lang="en-US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which are invoked to construct objects from the class. 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6908" y="29261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</a:rPr>
              <a:t>Classes (2)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8"/>
          <p:cNvSpPr/>
          <p:nvPr/>
        </p:nvSpPr>
        <p:spPr>
          <a:xfrm>
            <a:off x="836908" y="1564640"/>
            <a:ext cx="6000772" cy="481584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4A4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double radius;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Circle() {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double getArea() {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Math.PI * radius * radius;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0" b="1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 flipH="1">
            <a:off x="3399790" y="3048000"/>
            <a:ext cx="4169410" cy="3572"/>
          </a:xfrm>
          <a:prstGeom prst="straightConnector1">
            <a:avLst/>
          </a:prstGeom>
          <a:noFill/>
          <a:ln w="9525" cap="flat" cmpd="sng">
            <a:solidFill>
              <a:srgbClr val="6161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8"/>
          <p:cNvCxnSpPr/>
          <p:nvPr/>
        </p:nvCxnSpPr>
        <p:spPr>
          <a:xfrm rot="10800000">
            <a:off x="2962910" y="3772932"/>
            <a:ext cx="4606290" cy="16748"/>
          </a:xfrm>
          <a:prstGeom prst="straightConnector1">
            <a:avLst/>
          </a:prstGeom>
          <a:noFill/>
          <a:ln w="9525" cap="flat" cmpd="sng">
            <a:solidFill>
              <a:srgbClr val="6161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8"/>
          <p:cNvCxnSpPr/>
          <p:nvPr/>
        </p:nvCxnSpPr>
        <p:spPr>
          <a:xfrm flipH="1">
            <a:off x="6524604" y="4920774"/>
            <a:ext cx="1044596" cy="7143"/>
          </a:xfrm>
          <a:prstGeom prst="straightConnector1">
            <a:avLst/>
          </a:prstGeom>
          <a:noFill/>
          <a:ln w="9525" cap="flat" cmpd="sng">
            <a:solidFill>
              <a:srgbClr val="61619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8"/>
          <p:cNvSpPr txBox="1"/>
          <p:nvPr/>
        </p:nvSpPr>
        <p:spPr>
          <a:xfrm>
            <a:off x="7622758" y="2863334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field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(State)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7622758" y="3548619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7622758" y="4713843"/>
            <a:ext cx="205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(</a:t>
            </a:r>
            <a:r>
              <a:rPr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behavior)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836908" y="269876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UML Class Diagram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392430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524000" y="24442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9"/>
          <p:cNvGraphicFramePr/>
          <p:nvPr/>
        </p:nvGraphicFramePr>
        <p:xfrm>
          <a:off x="188075" y="1409700"/>
          <a:ext cx="1161784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11617845" imgH="4667250" progId="Word.Picture.8">
                  <p:embed/>
                </p:oleObj>
              </mc:Choice>
              <mc:Fallback>
                <p:oleObj r:id="rId4" imgW="11617845" imgH="4667250" progId="Word.Picture.8">
                  <p:embed/>
                  <p:pic>
                    <p:nvPicPr>
                      <p:cNvPr id="203" name="Google Shape;203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88075" y="1409700"/>
                        <a:ext cx="11617845" cy="4667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" name="Google Shape;204;p9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2901</Words>
  <Application>Microsoft Office PowerPoint</Application>
  <PresentationFormat>Widescreen</PresentationFormat>
  <Paragraphs>577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Times New Roman</vt:lpstr>
      <vt:lpstr>Noto Sans Symbols</vt:lpstr>
      <vt:lpstr>Architects Daughter</vt:lpstr>
      <vt:lpstr>Book Antiqua</vt:lpstr>
      <vt:lpstr>Kaushan Script</vt:lpstr>
      <vt:lpstr>Arial</vt:lpstr>
      <vt:lpstr>Cambria</vt:lpstr>
      <vt:lpstr>Courier New</vt:lpstr>
      <vt:lpstr>Refined</vt:lpstr>
      <vt:lpstr>Microsoft Word Picture</vt:lpstr>
      <vt:lpstr>Objects and Classes</vt:lpstr>
      <vt:lpstr>Learning Outcomes (1)</vt:lpstr>
      <vt:lpstr>PowerPoint Presentation</vt:lpstr>
      <vt:lpstr>OO Programming Concepts (1)</vt:lpstr>
      <vt:lpstr>Objects</vt:lpstr>
      <vt:lpstr>Example</vt:lpstr>
      <vt:lpstr>Classes (1) </vt:lpstr>
      <vt:lpstr>Classes (2)</vt:lpstr>
      <vt:lpstr>UML Class Diagram</vt:lpstr>
      <vt:lpstr>Declaring Object Reference Variables</vt:lpstr>
      <vt:lpstr>Accessing Objects</vt:lpstr>
      <vt:lpstr>A Simple Circle Class</vt:lpstr>
      <vt:lpstr>Trace Code (1)</vt:lpstr>
      <vt:lpstr>Trace Code (2)</vt:lpstr>
      <vt:lpstr>Trace Code (3)</vt:lpstr>
      <vt:lpstr>Trace Code (4)</vt:lpstr>
      <vt:lpstr>Trace Code (5)</vt:lpstr>
      <vt:lpstr>Trace Code (6)</vt:lpstr>
      <vt:lpstr>Trace Code (7)</vt:lpstr>
      <vt:lpstr>Review of learning outcomes</vt:lpstr>
      <vt:lpstr>Objects and Classes</vt:lpstr>
      <vt:lpstr>Learning Outcomes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Value for a Data Field</vt:lpstr>
      <vt:lpstr>PowerPoint Presentation</vt:lpstr>
      <vt:lpstr>Note</vt:lpstr>
      <vt:lpstr>Class Methods (1)</vt:lpstr>
      <vt:lpstr>PowerPoint Presentation</vt:lpstr>
      <vt:lpstr>Constructors (1)</vt:lpstr>
      <vt:lpstr>Creating Objects Using Constructors</vt:lpstr>
      <vt:lpstr>Creating Objects Using Constructors</vt:lpstr>
      <vt:lpstr>Default Constructor</vt:lpstr>
      <vt:lpstr>The new Operator</vt:lpstr>
      <vt:lpstr>PowerPoint Presentation</vt:lpstr>
      <vt:lpstr>PowerPoint Presentation</vt:lpstr>
      <vt:lpstr>PowerPoint Presentation</vt:lpstr>
      <vt:lpstr>PowerPoint Presentation</vt:lpstr>
      <vt:lpstr>Exercise  Re-design the following program by using Object-Oriented way</vt:lpstr>
      <vt:lpstr>Review of learning outcomes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Steve Armstrong</dc:creator>
  <cp:lastModifiedBy>TARUC</cp:lastModifiedBy>
  <cp:revision>8</cp:revision>
  <dcterms:created xsi:type="dcterms:W3CDTF">2006-08-06T18:27:27Z</dcterms:created>
  <dcterms:modified xsi:type="dcterms:W3CDTF">2024-01-31T07:34:16Z</dcterms:modified>
</cp:coreProperties>
</file>