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7315200" cy="9601200"/>
  <p:embeddedFontLst>
    <p:embeddedFont>
      <p:font typeface="Arial Black" panose="020B0A04020102020204" pitchFamily="34" charset="0"/>
      <p:regular r:id="rId40"/>
      <p:bold r:id="rId41"/>
    </p:embeddedFont>
    <p:embeddedFont>
      <p:font typeface="Book Antiqua" panose="02040602050305030304" pitchFamily="18" charset="0"/>
      <p:regular r:id="rId42"/>
      <p:bold r:id="rId43"/>
      <p:italic r:id="rId44"/>
      <p:boldItalic r:id="rId45"/>
    </p:embeddedFont>
    <p:embeddedFont>
      <p:font typeface="Cambria" panose="02040503050406030204" pitchFamily="18" charset="0"/>
      <p:regular r:id="rId46"/>
      <p:bold r:id="rId47"/>
      <p:italic r:id="rId48"/>
      <p:boldItalic r:id="rId49"/>
    </p:embeddedFont>
    <p:embeddedFont>
      <p:font typeface="Dancing Script" panose="020B0604020202020204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R/n3d55xqCPeG9NanjFKB6mYS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40485B-5B30-4460-A7D8-9B00227DAED2}">
  <a:tblStyle styleId="{B740485B-5B30-4460-A7D8-9B00227DAE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EB18BE3-AEB6-4CBD-A906-9DA77496955B}" styleName="Table_1">
    <a:wholeTbl>
      <a:tcTxStyle b="off" i="off">
        <a:font>
          <a:latin typeface="Cambria"/>
          <a:ea typeface="Cambria"/>
          <a:cs typeface="Cambr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AEF"/>
          </a:solidFill>
        </a:fill>
      </a:tcStyle>
    </a:wholeTbl>
    <a:band1H>
      <a:tcTxStyle/>
      <a:tcStyle>
        <a:tcBdr/>
        <a:fill>
          <a:solidFill>
            <a:srgbClr val="D2D2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2D2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/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/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/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8" name="Google Shape;308;p2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2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 txBox="1"/>
          <p:nvPr/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2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2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2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2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3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3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3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3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3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3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:notes"/>
          <p:cNvSpPr txBox="1"/>
          <p:nvPr/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3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8"/>
          <p:cNvSpPr txBox="1">
            <a:spLocks noGrp="1"/>
          </p:cNvSpPr>
          <p:nvPr>
            <p:ph type="body" idx="1"/>
          </p:nvPr>
        </p:nvSpPr>
        <p:spPr>
          <a:xfrm rot="5400000">
            <a:off x="4127500" y="-1587500"/>
            <a:ext cx="4038600" cy="10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75" name="Google Shape;75;p48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>
            <a:spLocks noGrp="1"/>
          </p:cNvSpPr>
          <p:nvPr>
            <p:ph type="title"/>
          </p:nvPr>
        </p:nvSpPr>
        <p:spPr>
          <a:xfrm rot="5400000">
            <a:off x="7526338" y="1811339"/>
            <a:ext cx="5394325" cy="2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1"/>
          </p:nvPr>
        </p:nvSpPr>
        <p:spPr>
          <a:xfrm rot="5400000">
            <a:off x="1989138" y="-804861"/>
            <a:ext cx="5394325" cy="79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0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87" name="Google Shape;87;p50"/>
          <p:cNvSpPr txBox="1">
            <a:spLocks noGrp="1"/>
          </p:cNvSpPr>
          <p:nvPr>
            <p:ph type="body" idx="2"/>
          </p:nvPr>
        </p:nvSpPr>
        <p:spPr>
          <a:xfrm>
            <a:off x="62484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88" name="Google Shape;88;p50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0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0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1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1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4" name="Google Shape;94;p51"/>
          <p:cNvSpPr txBox="1">
            <a:spLocks noGrp="1"/>
          </p:cNvSpPr>
          <p:nvPr>
            <p:ph type="body" idx="2"/>
          </p:nvPr>
        </p:nvSpPr>
        <p:spPr>
          <a:xfrm>
            <a:off x="6248400" y="18288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51"/>
          <p:cNvSpPr txBox="1">
            <a:spLocks noGrp="1"/>
          </p:cNvSpPr>
          <p:nvPr>
            <p:ph type="body" idx="3"/>
          </p:nvPr>
        </p:nvSpPr>
        <p:spPr>
          <a:xfrm>
            <a:off x="711200" y="39243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6" name="Google Shape;96;p51"/>
          <p:cNvSpPr txBox="1">
            <a:spLocks noGrp="1"/>
          </p:cNvSpPr>
          <p:nvPr>
            <p:ph type="body" idx="4"/>
          </p:nvPr>
        </p:nvSpPr>
        <p:spPr>
          <a:xfrm>
            <a:off x="6248400" y="39243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51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1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1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subTitle" idx="1"/>
          </p:nvPr>
        </p:nvSpPr>
        <p:spPr>
          <a:xfrm>
            <a:off x="1828800" y="3733800"/>
            <a:ext cx="8534400" cy="187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2250"/>
              <a:buFont typeface="Noto Sans Symbols"/>
              <a:buNone/>
              <a:defRPr sz="3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dt" idx="10"/>
          </p:nvPr>
        </p:nvSpPr>
        <p:spPr>
          <a:xfrm>
            <a:off x="715434" y="6248400"/>
            <a:ext cx="273896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ftr" idx="11"/>
          </p:nvPr>
        </p:nvSpPr>
        <p:spPr>
          <a:xfrm>
            <a:off x="4334934" y="6248400"/>
            <a:ext cx="385021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sldNum" idx="12"/>
          </p:nvPr>
        </p:nvSpPr>
        <p:spPr>
          <a:xfrm>
            <a:off x="9050867" y="625792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marL="1371600" lvl="2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2"/>
          </p:nvPr>
        </p:nvSpPr>
        <p:spPr>
          <a:xfrm>
            <a:off x="62484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marL="1371600" lvl="2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44169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2pPr>
            <a:lvl3pPr marL="1371600" lvl="2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5pPr>
            <a:lvl6pPr marL="2743200" lvl="5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marL="3200400" lvl="6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marL="3657600" lvl="7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marL="4114800" lvl="8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6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7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6237" algn="l" rtl="0">
              <a:spcBef>
                <a:spcPts val="62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Char char="■"/>
              <a:defRPr sz="3100" b="0" i="0" u="none" strike="noStrike" cap="none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416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estcalendar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hyperlink" Target="about:blan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stcircle1.jav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foo.jav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hyperlink" Target="http://testcircle3.java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ststudent1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eststudent1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10" Type="http://schemas.openxmlformats.org/officeDocument/2006/relationships/hyperlink" Target="https://www.scientecheasy.com/2020/06/memory-allocation-primitive-nonprimitive.html/" TargetMode="External"/><Relationship Id="rId4" Type="http://schemas.openxmlformats.org/officeDocument/2006/relationships/oleObject" Target="../embeddings/oleObject2.bin"/><Relationship Id="rId9" Type="http://schemas.openxmlformats.org/officeDocument/2006/relationships/hyperlink" Target="https://www.techopedia.com/definition/27492/memory-allo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ctrTitle" idx="4294967295"/>
          </p:nvPr>
        </p:nvSpPr>
        <p:spPr>
          <a:xfrm>
            <a:off x="2260811" y="3036497"/>
            <a:ext cx="7566025" cy="75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Objects and Classes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2402726" y="4321361"/>
            <a:ext cx="75676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None/>
            </a:pPr>
            <a:r>
              <a:rPr lang="en-US" sz="4800" b="1" i="0" u="none" strike="noStrike" cap="none">
                <a:solidFill>
                  <a:srgbClr val="0C0C0C"/>
                </a:solidFill>
                <a:latin typeface="Cambria"/>
                <a:ea typeface="Cambria"/>
                <a:cs typeface="Cambria"/>
                <a:sym typeface="Cambria"/>
              </a:rPr>
              <a:t>Chapter 4 – Part 3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203740" y="949139"/>
            <a:ext cx="11714671" cy="119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BACS2023 </a:t>
            </a:r>
            <a:endParaRPr sz="32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Object-Oriented Programming</a:t>
            </a:r>
            <a:endParaRPr sz="32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 idx="4294967295"/>
          </p:nvPr>
        </p:nvSpPr>
        <p:spPr>
          <a:xfrm>
            <a:off x="836908" y="304800"/>
            <a:ext cx="952629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F7F7F"/>
                </a:solidFill>
              </a:rPr>
              <a:t>Using Classes from the Java Library</a:t>
            </a:r>
            <a:endParaRPr sz="4000" u="sng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91" name="Google Shape;191;p10"/>
          <p:cNvSpPr txBox="1">
            <a:spLocks noGrp="1"/>
          </p:cNvSpPr>
          <p:nvPr>
            <p:ph type="body" idx="4294967295"/>
          </p:nvPr>
        </p:nvSpPr>
        <p:spPr>
          <a:xfrm>
            <a:off x="836908" y="1295400"/>
            <a:ext cx="1043036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rPr lang="en-US" sz="3000">
                <a:solidFill>
                  <a:schemeClr val="dk2"/>
                </a:solidFill>
              </a:rPr>
              <a:t>The Java library contains various classes that we can use to develop programs. 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rPr lang="en-US" sz="3000">
                <a:solidFill>
                  <a:schemeClr val="dk2"/>
                </a:solidFill>
              </a:rPr>
              <a:t>Examples of Java library classes:</a:t>
            </a:r>
            <a:endParaRPr/>
          </a:p>
          <a:p>
            <a:pPr marL="403225" lvl="0" indent="-403225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endParaRPr sz="2800"/>
          </a:p>
        </p:txBody>
      </p:sp>
      <p:graphicFrame>
        <p:nvGraphicFramePr>
          <p:cNvPr id="192" name="Google Shape;192;p10"/>
          <p:cNvGraphicFramePr/>
          <p:nvPr/>
        </p:nvGraphicFramePr>
        <p:xfrm>
          <a:off x="1066801" y="3353490"/>
          <a:ext cx="8076925" cy="2162310"/>
        </p:xfrm>
        <a:graphic>
          <a:graphicData uri="http://schemas.openxmlformats.org/drawingml/2006/table">
            <a:tbl>
              <a:tblPr>
                <a:noFill/>
                <a:tableStyleId>{B740485B-5B30-4460-A7D8-9B00227DAED2}</a:tableStyleId>
              </a:tblPr>
              <a:tblGrid>
                <a:gridCol w="265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8E29"/>
                        </a:buClr>
                        <a:buSzPts val="2400"/>
                        <a:buFont typeface="Cambri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Class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8E29"/>
                        </a:buClr>
                        <a:buSzPts val="2400"/>
                        <a:buFont typeface="Cambria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Example of methods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8E29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LocalDateTime</a:t>
                      </a:r>
                      <a:endParaRPr sz="2400" b="1" i="0" u="none" strike="noStrike" cap="none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8E29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getYear()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8E29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8E29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random()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3" name="Google Shape;193;p10"/>
          <p:cNvCxnSpPr/>
          <p:nvPr/>
        </p:nvCxnSpPr>
        <p:spPr>
          <a:xfrm>
            <a:off x="836908" y="12192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 idx="4294967295"/>
          </p:nvPr>
        </p:nvSpPr>
        <p:spPr>
          <a:xfrm>
            <a:off x="836908" y="382587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F7F7F"/>
                </a:solidFill>
              </a:rPr>
              <a:t>The </a:t>
            </a:r>
            <a:r>
              <a:rPr lang="en-US" sz="4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4000">
                <a:solidFill>
                  <a:srgbClr val="7F7F7F"/>
                </a:solidFill>
              </a:rPr>
              <a:t> Class</a:t>
            </a:r>
            <a:endParaRPr sz="4000" u="sng">
              <a:solidFill>
                <a:srgbClr val="7F7F7F"/>
              </a:solidFill>
              <a:latin typeface="Book Antiqua"/>
              <a:ea typeface="Book Antiqua"/>
              <a:cs typeface="Book Antiqua"/>
              <a:sym typeface="Book Antiqua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4294967295"/>
          </p:nvPr>
        </p:nvSpPr>
        <p:spPr>
          <a:xfrm>
            <a:off x="685800" y="1066800"/>
            <a:ext cx="11022496" cy="229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25"/>
              <a:buFont typeface="Noto Sans Symbols"/>
              <a:buChar char="⮚"/>
            </a:pPr>
            <a:r>
              <a:rPr lang="en-US">
                <a:solidFill>
                  <a:schemeClr val="dk2"/>
                </a:solidFill>
              </a:rPr>
              <a:t>Java does not have a built-in Date class, but </a:t>
            </a:r>
            <a:r>
              <a:rPr lang="en-US" sz="3000">
                <a:solidFill>
                  <a:schemeClr val="dk2"/>
                </a:solidFill>
              </a:rPr>
              <a:t> you import the Date and Time API. </a:t>
            </a:r>
            <a:endParaRPr sz="3000">
              <a:solidFill>
                <a:schemeClr val="dk2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⮚"/>
            </a:pPr>
            <a:r>
              <a:rPr lang="en-US" sz="3000">
                <a:solidFill>
                  <a:schemeClr val="dk2"/>
                </a:solidFill>
              </a:rPr>
              <a:t>You can use the</a:t>
            </a:r>
            <a:r>
              <a:rPr lang="en-US" sz="3000"/>
              <a:t> </a:t>
            </a:r>
            <a:r>
              <a:rPr lang="en-US">
                <a:solidFill>
                  <a:srgbClr val="0000FF"/>
                </a:solidFill>
              </a:rPr>
              <a:t>LocalDateTime</a:t>
            </a:r>
            <a:r>
              <a:rPr lang="en-US" sz="3000">
                <a:solidFill>
                  <a:srgbClr val="0000FF"/>
                </a:solidFill>
              </a:rPr>
              <a:t> </a:t>
            </a:r>
            <a:r>
              <a:rPr lang="en-US" sz="3000">
                <a:solidFill>
                  <a:schemeClr val="dk2"/>
                </a:solidFill>
              </a:rPr>
              <a:t>class to create an instance for the current date and time and use its static method </a:t>
            </a:r>
            <a:r>
              <a:rPr lang="en-US" sz="3000" i="1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now() </a:t>
            </a:r>
            <a:r>
              <a:rPr lang="en-US" sz="3000">
                <a:solidFill>
                  <a:schemeClr val="dk2"/>
                </a:solidFill>
              </a:rPr>
              <a:t>to </a:t>
            </a:r>
            <a:r>
              <a:rPr lang="en-US">
                <a:solidFill>
                  <a:schemeClr val="dk2"/>
                </a:solidFill>
              </a:rPr>
              <a:t>obtains the current date-time from the system clock.</a:t>
            </a:r>
            <a:endParaRPr sz="3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1524000" y="25696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1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1"/>
          <p:cNvSpPr txBox="1"/>
          <p:nvPr/>
        </p:nvSpPr>
        <p:spPr>
          <a:xfrm>
            <a:off x="561975" y="3703271"/>
            <a:ext cx="5248275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java.time.LocalDateTime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561975" y="4076755"/>
            <a:ext cx="5248275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 getYear(): int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 getMonth: Month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 getDayOfMonth(): int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now(): LocalDate</a:t>
            </a:r>
            <a:endParaRPr sz="14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of(year:int, month:Month, dayOfMonth:int): LocalDate</a:t>
            </a:r>
            <a:endParaRPr sz="14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toString():String</a:t>
            </a:r>
            <a:endParaRPr sz="14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5810250" y="4152900"/>
            <a:ext cx="6286499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 the year field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 the month-of-year field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 the day-of-month field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 the current date-time from the system clock in the default time-zone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 instance of LacalDateTime from year, month and day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 datetime as a 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 idx="4294967295"/>
          </p:nvPr>
        </p:nvSpPr>
        <p:spPr>
          <a:xfrm>
            <a:off x="916768" y="4826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The </a:t>
            </a:r>
            <a:r>
              <a:rPr lang="en-US" sz="40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4000">
                <a:solidFill>
                  <a:srgbClr val="595959"/>
                </a:solidFill>
              </a:rPr>
              <a:t> Class Example</a:t>
            </a:r>
            <a:endParaRPr sz="4000" u="sng">
              <a:solidFill>
                <a:srgbClr val="595959"/>
              </a:solidFill>
              <a:latin typeface="Book Antiqua"/>
              <a:ea typeface="Book Antiqua"/>
              <a:cs typeface="Book Antiqua"/>
              <a:sym typeface="Book Antiqua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627358" y="1016000"/>
            <a:ext cx="11126492" cy="480131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D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import 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java.time.LocalDate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import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java.time.Month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2020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DateTest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public static void main(String[]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args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LocalDate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today =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LocalDate.now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LocalDate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aprilFool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LocalDate.of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(2024,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Month.APRIL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, 1);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2020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System.out.println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(“April fool : “ +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aprilFool.toString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());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System.out.println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(“Today : “ +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today.toString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());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2020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DateTimeFormatter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format =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DateTimeFormatter.ofPattern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("dd-MM-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yyyy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");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    String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formatDateTime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today.format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(format);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System.out.println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("After Formatting: " + </a:t>
            </a:r>
            <a:r>
              <a:rPr lang="en-US" sz="1800" b="1" dirty="0" err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formatDateTime</a:t>
            </a: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);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dirty="0"/>
          </a:p>
        </p:txBody>
      </p:sp>
      <p:cxnSp>
        <p:nvCxnSpPr>
          <p:cNvPr id="211" name="Google Shape;211;p12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12"/>
          <p:cNvSpPr txBox="1"/>
          <p:nvPr/>
        </p:nvSpPr>
        <p:spPr>
          <a:xfrm>
            <a:off x="1171575" y="5817314"/>
            <a:ext cx="4733925" cy="923330"/>
          </a:xfrm>
          <a:prstGeom prst="rect">
            <a:avLst/>
          </a:prstGeom>
          <a:solidFill>
            <a:srgbClr val="E1E1E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April fool : 2024-04-01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Today : 2024-05-19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After Formatting: 19-05-2024</a:t>
            </a:r>
            <a:endParaRPr dirty="0"/>
          </a:p>
        </p:txBody>
      </p:sp>
      <p:sp>
        <p:nvSpPr>
          <p:cNvPr id="213" name="Google Shape;213;p12"/>
          <p:cNvSpPr txBox="1">
            <a:spLocks noGrp="1"/>
          </p:cNvSpPr>
          <p:nvPr>
            <p:ph type="body" idx="4294967295"/>
          </p:nvPr>
        </p:nvSpPr>
        <p:spPr>
          <a:xfrm>
            <a:off x="1091633" y="5405823"/>
            <a:ext cx="3778010" cy="41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lvl="0" indent="-296863" algn="l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2400" b="1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Output: </a:t>
            </a:r>
            <a:endParaRPr/>
          </a:p>
        </p:txBody>
      </p:sp>
      <p:sp>
        <p:nvSpPr>
          <p:cNvPr id="214" name="Google Shape;214;p12"/>
          <p:cNvSpPr txBox="1"/>
          <p:nvPr/>
        </p:nvSpPr>
        <p:spPr>
          <a:xfrm>
            <a:off x="9777027" y="1108334"/>
            <a:ext cx="1976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DateTest.java</a:t>
            </a:r>
            <a:endParaRPr sz="1800" u="sng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>
            <a:spLocks noGrp="1"/>
          </p:cNvSpPr>
          <p:nvPr>
            <p:ph type="title" idx="4294967295"/>
          </p:nvPr>
        </p:nvSpPr>
        <p:spPr>
          <a:xfrm>
            <a:off x="836908" y="404813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The </a:t>
            </a:r>
            <a:r>
              <a:rPr lang="en-US" sz="40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-US" sz="4000">
                <a:solidFill>
                  <a:srgbClr val="595959"/>
                </a:solidFill>
              </a:rPr>
              <a:t> Class</a:t>
            </a:r>
            <a:endParaRPr sz="4000" u="sng">
              <a:solidFill>
                <a:srgbClr val="595959"/>
              </a:solidFill>
              <a:latin typeface="Book Antiqua"/>
              <a:ea typeface="Book Antiqua"/>
              <a:cs typeface="Book Antiqua"/>
              <a:sym typeface="Book Antiqua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20" name="Google Shape;220;p13"/>
          <p:cNvSpPr txBox="1">
            <a:spLocks noGrp="1"/>
          </p:cNvSpPr>
          <p:nvPr>
            <p:ph type="body" idx="4294967295"/>
          </p:nvPr>
        </p:nvSpPr>
        <p:spPr>
          <a:xfrm>
            <a:off x="500333" y="1066800"/>
            <a:ext cx="10903788" cy="200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98463" lvl="0" indent="-3984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</a:pPr>
            <a:r>
              <a:rPr lang="en-US" sz="3000">
                <a:solidFill>
                  <a:schemeClr val="dk2"/>
                </a:solidFill>
              </a:rPr>
              <a:t>The</a:t>
            </a:r>
            <a:r>
              <a:rPr lang="en-US" sz="3000"/>
              <a:t> </a:t>
            </a:r>
            <a:r>
              <a:rPr lang="en-US" sz="3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Math.random()</a:t>
            </a:r>
            <a:r>
              <a:rPr lang="en-US" sz="3000">
                <a:solidFill>
                  <a:srgbClr val="0000FF"/>
                </a:solidFill>
              </a:rPr>
              <a:t> </a:t>
            </a:r>
            <a:r>
              <a:rPr lang="en-US" sz="3000">
                <a:solidFill>
                  <a:schemeClr val="dk2"/>
                </a:solidFill>
              </a:rPr>
              <a:t>method returns a random double value between 0.0 and 1.0 (excluding 1.0).</a:t>
            </a:r>
            <a:endParaRPr/>
          </a:p>
          <a:p>
            <a:pPr marL="398463" lvl="0" indent="-398463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</a:pPr>
            <a:r>
              <a:rPr lang="en-US" sz="3000">
                <a:solidFill>
                  <a:schemeClr val="dk2"/>
                </a:solidFill>
              </a:rPr>
              <a:t>The</a:t>
            </a:r>
            <a:r>
              <a:rPr lang="en-US" sz="3000"/>
              <a:t> </a:t>
            </a:r>
            <a:r>
              <a:rPr lang="en-US" sz="3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java.util.Random</a:t>
            </a:r>
            <a:r>
              <a:rPr lang="en-US" sz="3000"/>
              <a:t> </a:t>
            </a:r>
            <a:r>
              <a:rPr lang="en-US" sz="3000">
                <a:solidFill>
                  <a:schemeClr val="dk2"/>
                </a:solidFill>
              </a:rPr>
              <a:t>class provides more useful random number generators. </a:t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1524000" y="25696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1524000" y="24601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13"/>
          <p:cNvGraphicFramePr/>
          <p:nvPr/>
        </p:nvGraphicFramePr>
        <p:xfrm>
          <a:off x="1246188" y="2938463"/>
          <a:ext cx="9790112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5" imgW="9790112" imgH="3844925" progId="Word.Picture.8">
                  <p:embed/>
                </p:oleObj>
              </mc:Choice>
              <mc:Fallback>
                <p:oleObj r:id="rId5" imgW="9790112" imgH="3844925" progId="Word.Picture.8">
                  <p:embed/>
                  <p:pic>
                    <p:nvPicPr>
                      <p:cNvPr id="223" name="Google Shape;223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1246188" y="2938463"/>
                        <a:ext cx="9790112" cy="384492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4" name="Google Shape;224;p13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>
            <a:spLocks noGrp="1"/>
          </p:cNvSpPr>
          <p:nvPr>
            <p:ph type="title" idx="4294967295"/>
          </p:nvPr>
        </p:nvSpPr>
        <p:spPr>
          <a:xfrm>
            <a:off x="750644" y="338139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The </a:t>
            </a:r>
            <a:r>
              <a:rPr lang="en-US" sz="40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-US" sz="4000">
                <a:solidFill>
                  <a:srgbClr val="595959"/>
                </a:solidFill>
              </a:rPr>
              <a:t> Class Example</a:t>
            </a:r>
            <a:endParaRPr sz="4000" u="sng">
              <a:solidFill>
                <a:srgbClr val="595959"/>
              </a:solidFill>
              <a:latin typeface="Book Antiqua"/>
              <a:ea typeface="Book Antiqua"/>
              <a:cs typeface="Book Antiqua"/>
              <a:sym typeface="Book Antiqua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30" name="Google Shape;230;p14"/>
          <p:cNvSpPr txBox="1">
            <a:spLocks noGrp="1"/>
          </p:cNvSpPr>
          <p:nvPr>
            <p:ph type="body" idx="4294967295"/>
          </p:nvPr>
        </p:nvSpPr>
        <p:spPr>
          <a:xfrm>
            <a:off x="897147" y="773114"/>
            <a:ext cx="10283857" cy="130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lang="en-US" sz="3000">
                <a:solidFill>
                  <a:schemeClr val="dk2"/>
                </a:solidFill>
              </a:rPr>
              <a:t>If two </a:t>
            </a:r>
            <a:r>
              <a:rPr lang="en-US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-US" sz="3000">
                <a:solidFill>
                  <a:schemeClr val="dk2"/>
                </a:solidFill>
              </a:rPr>
              <a:t> objects have the same seed, they will generate identical sequences of numbers. For example, the following code creates two </a:t>
            </a:r>
            <a:r>
              <a:rPr lang="en-US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-US" sz="3000">
                <a:solidFill>
                  <a:schemeClr val="dk2"/>
                </a:solidFill>
              </a:rPr>
              <a:t> objects with the </a:t>
            </a:r>
            <a:r>
              <a:rPr lang="en-US" sz="3000">
                <a:solidFill>
                  <a:srgbClr val="0000FF"/>
                </a:solidFill>
              </a:rPr>
              <a:t>same seed 3</a:t>
            </a:r>
            <a:r>
              <a:rPr lang="en-US" sz="3000">
                <a:solidFill>
                  <a:schemeClr val="dk2"/>
                </a:solidFill>
              </a:rPr>
              <a:t>. </a:t>
            </a:r>
            <a:endParaRPr/>
          </a:p>
        </p:txBody>
      </p:sp>
      <p:sp>
        <p:nvSpPr>
          <p:cNvPr id="231" name="Google Shape;231;p14"/>
          <p:cNvSpPr/>
          <p:nvPr/>
        </p:nvSpPr>
        <p:spPr>
          <a:xfrm>
            <a:off x="1524000" y="25696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1524000" y="24601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1092679" y="2226751"/>
            <a:ext cx="10432212" cy="347470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Random random1 = </a:t>
            </a:r>
            <a:r>
              <a:rPr lang="en-US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Random(3);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System.out.print("From random1: ");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10; i++)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System.out.print(random1.nextInt(1000) + " ");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Random random2 = </a:t>
            </a:r>
            <a:r>
              <a:rPr lang="en-US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Random(3);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System.out.print("\nFrom random2: ");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10; i++)</a:t>
            </a:r>
            <a:endParaRPr/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System.out.print(random2.nextInt(1000) + " ");.</a:t>
            </a:r>
            <a:endParaRPr sz="22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1092679" y="5801767"/>
            <a:ext cx="8430883" cy="768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random1: 734 660 210 581 128 202 549 564 459 961 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random2: 734 660 210 581 128 202 549 564 459 961</a:t>
            </a:r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8307987" y="2244209"/>
            <a:ext cx="3150229" cy="4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TestRandom.java</a:t>
            </a:r>
            <a:endParaRPr/>
          </a:p>
        </p:txBody>
      </p:sp>
      <p:cxnSp>
        <p:nvCxnSpPr>
          <p:cNvPr id="236" name="Google Shape;236;p14"/>
          <p:cNvCxnSpPr/>
          <p:nvPr/>
        </p:nvCxnSpPr>
        <p:spPr>
          <a:xfrm>
            <a:off x="750644" y="805703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>
            <a:spLocks noGrp="1"/>
          </p:cNvSpPr>
          <p:nvPr>
            <p:ph type="title" idx="4294967295"/>
          </p:nvPr>
        </p:nvSpPr>
        <p:spPr>
          <a:xfrm>
            <a:off x="836908" y="388937"/>
            <a:ext cx="8153400" cy="62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Review of learning outcomes</a:t>
            </a:r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body" idx="4294967295"/>
          </p:nvPr>
        </p:nvSpPr>
        <p:spPr>
          <a:xfrm>
            <a:off x="836908" y="1303338"/>
            <a:ext cx="10430360" cy="456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50"/>
              <a:buFont typeface="Noto Sans Symbols"/>
              <a:buNone/>
            </a:pPr>
            <a:r>
              <a:rPr lang="en-US" sz="3000">
                <a:solidFill>
                  <a:srgbClr val="0000FF"/>
                </a:solidFill>
              </a:rPr>
              <a:t>You should now be able to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⮚"/>
            </a:pPr>
            <a:r>
              <a:rPr lang="en-US" sz="3000">
                <a:solidFill>
                  <a:schemeClr val="dk2"/>
                </a:solidFill>
              </a:rPr>
              <a:t>Distinguish between object reference variables and primitive data type variables.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⮚"/>
            </a:pPr>
            <a:r>
              <a:rPr lang="en-US" sz="3000">
                <a:solidFill>
                  <a:schemeClr val="dk2"/>
                </a:solidFill>
              </a:rPr>
              <a:t>Describe garbage collection  and the significance of the </a:t>
            </a:r>
            <a:r>
              <a:rPr lang="en-US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3000">
                <a:solidFill>
                  <a:schemeClr val="dk2"/>
                </a:solidFill>
              </a:rPr>
              <a:t> value.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⮚"/>
            </a:pPr>
            <a:r>
              <a:rPr lang="en-US" sz="3000">
                <a:solidFill>
                  <a:schemeClr val="dk2"/>
                </a:solidFill>
              </a:rPr>
              <a:t>Use classes </a:t>
            </a:r>
            <a:r>
              <a:rPr lang="en-US" sz="3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3000">
                <a:solidFill>
                  <a:schemeClr val="dk2"/>
                </a:solidFill>
              </a:rPr>
              <a:t> in the Java library.</a:t>
            </a:r>
            <a:endParaRPr/>
          </a:p>
          <a:p>
            <a:pPr marL="342900" lvl="0" indent="-200025" algn="just" rtl="0">
              <a:spcBef>
                <a:spcPts val="900"/>
              </a:spcBef>
              <a:spcAft>
                <a:spcPts val="0"/>
              </a:spcAft>
              <a:buClr>
                <a:srgbClr val="00FF00"/>
              </a:buClr>
              <a:buSzPts val="2250"/>
              <a:buFont typeface="Noto Sans Symbols"/>
              <a:buNone/>
            </a:pPr>
            <a:endParaRPr sz="3000">
              <a:solidFill>
                <a:schemeClr val="dk2"/>
              </a:solidFill>
            </a:endParaRPr>
          </a:p>
        </p:txBody>
      </p:sp>
      <p:cxnSp>
        <p:nvCxnSpPr>
          <p:cNvPr id="244" name="Google Shape;244;p15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>
            <a:spLocks noGrp="1"/>
          </p:cNvSpPr>
          <p:nvPr>
            <p:ph type="ctrTitle" idx="4294967295"/>
          </p:nvPr>
        </p:nvSpPr>
        <p:spPr>
          <a:xfrm>
            <a:off x="2278064" y="1873250"/>
            <a:ext cx="7566025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Objects and Classes</a:t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>
            <a:off x="2358201" y="4282747"/>
            <a:ext cx="75676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None/>
            </a:pPr>
            <a:r>
              <a:rPr lang="en-US" sz="4800" b="1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Chapter 4 – Part 4</a:t>
            </a:r>
            <a:endParaRPr/>
          </a:p>
        </p:txBody>
      </p:sp>
      <p:sp>
        <p:nvSpPr>
          <p:cNvPr id="251" name="Google Shape;251;p16"/>
          <p:cNvSpPr txBox="1"/>
          <p:nvPr/>
        </p:nvSpPr>
        <p:spPr>
          <a:xfrm>
            <a:off x="483079" y="621335"/>
            <a:ext cx="11317857" cy="119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BACS2023</a:t>
            </a:r>
            <a:endParaRPr sz="32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Object-Oriented Programming</a:t>
            </a:r>
            <a:endParaRPr sz="32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>
            <a:spLocks noGrp="1"/>
          </p:cNvSpPr>
          <p:nvPr>
            <p:ph type="title" idx="4294967295"/>
          </p:nvPr>
        </p:nvSpPr>
        <p:spPr>
          <a:xfrm>
            <a:off x="836908" y="388937"/>
            <a:ext cx="8153400" cy="62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Learning Outcomes (4)</a:t>
            </a:r>
            <a:endParaRPr/>
          </a:p>
        </p:txBody>
      </p:sp>
      <p:sp>
        <p:nvSpPr>
          <p:cNvPr id="258" name="Google Shape;258;p17"/>
          <p:cNvSpPr txBox="1">
            <a:spLocks noGrp="1"/>
          </p:cNvSpPr>
          <p:nvPr>
            <p:ph type="body" idx="4294967295"/>
          </p:nvPr>
        </p:nvSpPr>
        <p:spPr>
          <a:xfrm>
            <a:off x="836908" y="1371601"/>
            <a:ext cx="10567213" cy="382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3200">
                <a:solidFill>
                  <a:srgbClr val="002060"/>
                </a:solidFill>
              </a:rPr>
              <a:t>At the end of this lesson, you should be able to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</a:rPr>
              <a:t>Distinguish between </a:t>
            </a:r>
            <a:r>
              <a:rPr lang="en-US" sz="3200" i="1">
                <a:solidFill>
                  <a:srgbClr val="0070C0"/>
                </a:solidFill>
              </a:rPr>
              <a:t>instance</a:t>
            </a:r>
            <a:r>
              <a:rPr lang="en-US" sz="3200">
                <a:solidFill>
                  <a:srgbClr val="0070C0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and </a:t>
            </a:r>
            <a:r>
              <a:rPr lang="en-US" sz="3200" i="1">
                <a:solidFill>
                  <a:srgbClr val="0070C0"/>
                </a:solidFill>
              </a:rPr>
              <a:t>static</a:t>
            </a:r>
            <a:r>
              <a:rPr lang="en-US" sz="3200">
                <a:solidFill>
                  <a:srgbClr val="0070C0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variables and methods.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</a:rPr>
              <a:t>Explain the use of visibility modifiers.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</a:pPr>
            <a:r>
              <a:rPr lang="en-US" sz="3200">
                <a:solidFill>
                  <a:schemeClr val="dk2"/>
                </a:solidFill>
              </a:rPr>
              <a:t>Declare private data fields with appropriate </a:t>
            </a:r>
            <a:r>
              <a:rPr lang="en-US" sz="3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3200">
                <a:solidFill>
                  <a:schemeClr val="dk2"/>
                </a:solidFill>
              </a:rPr>
              <a:t> and </a:t>
            </a:r>
            <a:r>
              <a:rPr lang="en-US" sz="3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3200">
                <a:solidFill>
                  <a:schemeClr val="dk2"/>
                </a:solidFill>
              </a:rPr>
              <a:t> methods.</a:t>
            </a:r>
            <a:endParaRPr/>
          </a:p>
          <a:p>
            <a:pPr marL="342900" lvl="0" indent="-190500" algn="l" rtl="0">
              <a:spcBef>
                <a:spcPts val="640"/>
              </a:spcBef>
              <a:spcAft>
                <a:spcPts val="0"/>
              </a:spcAft>
              <a:buClr>
                <a:srgbClr val="00FF00"/>
              </a:buClr>
              <a:buSzPts val="2400"/>
              <a:buFont typeface="Noto Sans Symbols"/>
              <a:buNone/>
            </a:pPr>
            <a:endParaRPr sz="3200">
              <a:solidFill>
                <a:schemeClr val="dk2"/>
              </a:solidFill>
            </a:endParaRPr>
          </a:p>
          <a:p>
            <a:pPr marL="342900" lvl="0" indent="-190500" algn="l" rtl="0">
              <a:spcBef>
                <a:spcPts val="640"/>
              </a:spcBef>
              <a:spcAft>
                <a:spcPts val="0"/>
              </a:spcAft>
              <a:buClr>
                <a:srgbClr val="00FF00"/>
              </a:buClr>
              <a:buSzPts val="2400"/>
              <a:buFont typeface="Noto Sans Symbols"/>
              <a:buNone/>
            </a:pPr>
            <a:endParaRPr sz="3200">
              <a:solidFill>
                <a:schemeClr val="dk2"/>
              </a:solidFill>
            </a:endParaRPr>
          </a:p>
          <a:p>
            <a:pPr marL="342900" lvl="0" indent="-190500" algn="l" rtl="0">
              <a:spcBef>
                <a:spcPts val="640"/>
              </a:spcBef>
              <a:spcAft>
                <a:spcPts val="0"/>
              </a:spcAft>
              <a:buSzPts val="2400"/>
              <a:buNone/>
            </a:pPr>
            <a:endParaRPr sz="3200">
              <a:solidFill>
                <a:schemeClr val="dk2"/>
              </a:solidFill>
            </a:endParaRPr>
          </a:p>
        </p:txBody>
      </p:sp>
      <p:cxnSp>
        <p:nvCxnSpPr>
          <p:cNvPr id="259" name="Google Shape;259;p17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title" idx="4294967295"/>
          </p:nvPr>
        </p:nvSpPr>
        <p:spPr>
          <a:xfrm>
            <a:off x="650575" y="12619"/>
            <a:ext cx="8607725" cy="59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Instance Variables and Methods </a:t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447852" y="775179"/>
            <a:ext cx="10835806" cy="86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457200" marR="0" lvl="0" indent="-457200" algn="l" rtl="0">
              <a:lnSpc>
                <a:spcPct val="1248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⮚"/>
            </a:pPr>
            <a:r>
              <a:rPr lang="en-US" sz="2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Instance variables belong to a specific instance.</a:t>
            </a:r>
            <a:endParaRPr/>
          </a:p>
          <a:p>
            <a:pPr marL="457200" marR="0" lvl="0" indent="-457200" algn="l" rtl="0">
              <a:lnSpc>
                <a:spcPct val="1248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⮚"/>
            </a:pPr>
            <a:r>
              <a:rPr lang="en-US" sz="25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Instance methods are invoked by an instance of the class.</a:t>
            </a:r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873499" y="1716737"/>
            <a:ext cx="9984512" cy="4801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public class Circle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private double radius;                   // The radius of the circle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private </a:t>
            </a: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int numberOfObjects;      // no. of objects created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public Circle(double newRadius)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  radius = newRadius;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  numberOfObjects++;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2020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public </a:t>
            </a: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static</a:t>
            </a: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int getNumberOfObjects()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  return numberOfObjects;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2020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public double getArea()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  return radius * radius * Math.PI;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20202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cxnSp>
        <p:nvCxnSpPr>
          <p:cNvPr id="269" name="Google Shape;269;p18"/>
          <p:cNvCxnSpPr/>
          <p:nvPr/>
        </p:nvCxnSpPr>
        <p:spPr>
          <a:xfrm>
            <a:off x="650575" y="610838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 l="13584" t="23585" r="13018" b="24338"/>
          <a:stretch/>
        </p:blipFill>
        <p:spPr>
          <a:xfrm>
            <a:off x="7924800" y="4319231"/>
            <a:ext cx="2667000" cy="189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title" idx="4294967295"/>
          </p:nvPr>
        </p:nvSpPr>
        <p:spPr>
          <a:xfrm>
            <a:off x="760381" y="69011"/>
            <a:ext cx="8593138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F7F7F"/>
                </a:solidFill>
              </a:rPr>
              <a:t>Static Variables, Constants and Methods(1)</a:t>
            </a:r>
            <a:r>
              <a:rPr lang="en-US" sz="3600">
                <a:solidFill>
                  <a:srgbClr val="7F7F7F"/>
                </a:solidFill>
              </a:rPr>
              <a:t> </a:t>
            </a:r>
            <a:endParaRPr sz="3600">
              <a:solidFill>
                <a:srgbClr val="7F7F7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340204" y="625057"/>
            <a:ext cx="11542144" cy="266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Static variables </a:t>
            </a:r>
            <a:endParaRPr/>
          </a:p>
          <a:p>
            <a:pPr marL="914400" marR="0" lvl="1" indent="-457200" algn="l" rtl="0">
              <a:spcBef>
                <a:spcPts val="130"/>
              </a:spcBef>
              <a:spcAft>
                <a:spcPts val="0"/>
              </a:spcAft>
              <a:buClr>
                <a:schemeClr val="dk2"/>
              </a:buClr>
              <a:buSzPts val="2340"/>
              <a:buFont typeface="Noto Sans Symbols"/>
              <a:buChar char="⮚"/>
            </a:pPr>
            <a:r>
              <a:rPr lang="en-US" sz="2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Are</a:t>
            </a:r>
            <a:r>
              <a:rPr lang="en-US" sz="26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600" b="0" i="0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shared</a:t>
            </a:r>
            <a:r>
              <a:rPr lang="en-US" sz="26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by all the instances of the class.</a:t>
            </a:r>
            <a:endParaRPr/>
          </a:p>
          <a:p>
            <a:pPr marL="914400" marR="0" lvl="1" indent="-457200" algn="l" rtl="0">
              <a:spcBef>
                <a:spcPts val="130"/>
              </a:spcBef>
              <a:spcAft>
                <a:spcPts val="0"/>
              </a:spcAft>
              <a:buClr>
                <a:schemeClr val="dk2"/>
              </a:buClr>
              <a:buSzPts val="2340"/>
              <a:buFont typeface="Noto Sans Symbols"/>
              <a:buChar char="⮚"/>
            </a:pPr>
            <a:r>
              <a:rPr lang="en-US" sz="2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May be accessed using the </a:t>
            </a:r>
            <a:r>
              <a:rPr lang="en-US" sz="2600" b="0" i="0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object name </a:t>
            </a:r>
            <a:r>
              <a:rPr lang="en-US" sz="2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or the </a:t>
            </a:r>
            <a:r>
              <a:rPr lang="en-US" sz="2600" b="0" i="1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class</a:t>
            </a:r>
            <a:r>
              <a:rPr lang="en-US" sz="2600" b="0" i="0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name</a:t>
            </a:r>
            <a:r>
              <a:rPr lang="en-US" sz="26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914400" marR="0" lvl="1" indent="-457200" algn="l" rtl="0">
              <a:spcBef>
                <a:spcPts val="130"/>
              </a:spcBef>
              <a:spcAft>
                <a:spcPts val="0"/>
              </a:spcAft>
              <a:buClr>
                <a:schemeClr val="dk2"/>
              </a:buClr>
              <a:buSzPts val="2340"/>
              <a:buFont typeface="Noto Sans Symbols"/>
              <a:buChar char="⮚"/>
            </a:pPr>
            <a:r>
              <a:rPr lang="en-US" sz="2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value for a static variable is stored in a </a:t>
            </a:r>
            <a:r>
              <a:rPr lang="en-US" sz="2600" b="0" i="0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common memory location</a:t>
            </a:r>
            <a:r>
              <a:rPr lang="en-US" sz="2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914400" marR="0" lvl="1" indent="-457200" algn="l" rtl="0">
              <a:spcBef>
                <a:spcPts val="130"/>
              </a:spcBef>
              <a:spcAft>
                <a:spcPts val="0"/>
              </a:spcAft>
              <a:buClr>
                <a:schemeClr val="dk2"/>
              </a:buClr>
              <a:buSzPts val="2340"/>
              <a:buFont typeface="Noto Sans Symbols"/>
              <a:buChar char="⮚"/>
            </a:pPr>
            <a:r>
              <a:rPr lang="en-US" sz="2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All objects will be affected if one of them changes the value of the static variable.</a:t>
            </a:r>
            <a:endParaRPr/>
          </a:p>
        </p:txBody>
      </p:sp>
      <p:graphicFrame>
        <p:nvGraphicFramePr>
          <p:cNvPr id="277" name="Google Shape;277;p19"/>
          <p:cNvGraphicFramePr/>
          <p:nvPr/>
        </p:nvGraphicFramePr>
        <p:xfrm>
          <a:off x="1155940" y="3133401"/>
          <a:ext cx="10299939" cy="339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4" imgW="10299939" imgH="3397575" progId="Word.Picture.8">
                  <p:embed/>
                </p:oleObj>
              </mc:Choice>
              <mc:Fallback>
                <p:oleObj r:id="rId4" imgW="10299939" imgH="3397575" progId="Word.Picture.8">
                  <p:embed/>
                  <p:pic>
                    <p:nvPicPr>
                      <p:cNvPr id="277" name="Google Shape;277;p1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155940" y="3133401"/>
                        <a:ext cx="10299939" cy="339757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8" name="Google Shape;278;p19"/>
          <p:cNvCxnSpPr/>
          <p:nvPr/>
        </p:nvCxnSpPr>
        <p:spPr>
          <a:xfrm>
            <a:off x="767897" y="670556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19"/>
          <p:cNvSpPr txBox="1"/>
          <p:nvPr/>
        </p:nvSpPr>
        <p:spPr>
          <a:xfrm>
            <a:off x="1155940" y="5641746"/>
            <a:ext cx="3002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Notation: 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: private variable or methods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+: public variables or methods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underline: static variables or methods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9"/>
          <p:cNvPicPr preferRelativeResize="0"/>
          <p:nvPr/>
        </p:nvPicPr>
        <p:blipFill rotWithShape="1">
          <a:blip r:embed="rId6">
            <a:alphaModFix/>
          </a:blip>
          <a:srcRect l="27776" t="21605" r="24692" b="22220"/>
          <a:stretch/>
        </p:blipFill>
        <p:spPr>
          <a:xfrm>
            <a:off x="10297486" y="38543"/>
            <a:ext cx="1584862" cy="1873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 idx="4294967295"/>
          </p:nvPr>
        </p:nvSpPr>
        <p:spPr>
          <a:xfrm>
            <a:off x="569343" y="577408"/>
            <a:ext cx="8153400" cy="462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F7F7F"/>
                </a:solidFill>
              </a:rPr>
              <a:t>Learning Outcomes (3)</a:t>
            </a:r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4294967295"/>
          </p:nvPr>
        </p:nvSpPr>
        <p:spPr>
          <a:xfrm>
            <a:off x="569343" y="1371601"/>
            <a:ext cx="10903789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3200">
                <a:solidFill>
                  <a:srgbClr val="0000FF"/>
                </a:solidFill>
              </a:rPr>
              <a:t>At the end of this lesson, you should be able to:</a:t>
            </a:r>
            <a:endParaRPr sz="3200">
              <a:solidFill>
                <a:srgbClr val="0000FF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Distinguish between object reference variables and primitive data type variables.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Describe garbage collection  and the significance of the </a:t>
            </a:r>
            <a:r>
              <a:rPr lang="en-US" sz="2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800">
                <a:solidFill>
                  <a:schemeClr val="dk2"/>
                </a:solidFill>
              </a:rPr>
              <a:t> value.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Use classes </a:t>
            </a:r>
            <a:r>
              <a:rPr lang="en-US" sz="2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2800">
                <a:solidFill>
                  <a:schemeClr val="dk2"/>
                </a:solidFill>
              </a:rPr>
              <a:t> in the Java library.</a:t>
            </a:r>
            <a:endParaRPr/>
          </a:p>
          <a:p>
            <a:pPr marL="342900" lvl="0" indent="-209550" algn="l" rtl="0"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 sz="2800">
              <a:solidFill>
                <a:schemeClr val="dk2"/>
              </a:solidFill>
            </a:endParaRPr>
          </a:p>
          <a:p>
            <a:pPr marL="342900" lvl="0" indent="-209550" algn="l" rtl="0"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 sz="2800">
              <a:solidFill>
                <a:schemeClr val="dk2"/>
              </a:solidFill>
            </a:endParaRPr>
          </a:p>
        </p:txBody>
      </p:sp>
      <p:cxnSp>
        <p:nvCxnSpPr>
          <p:cNvPr id="114" name="Google Shape;114;p2"/>
          <p:cNvCxnSpPr/>
          <p:nvPr/>
        </p:nvCxnSpPr>
        <p:spPr>
          <a:xfrm>
            <a:off x="569343" y="1205781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/>
          <p:nvPr/>
        </p:nvSpPr>
        <p:spPr>
          <a:xfrm>
            <a:off x="3524250" y="222885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3524250" y="22860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543610" y="5073124"/>
            <a:ext cx="9393867" cy="172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9250" marR="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⮚"/>
            </a:pPr>
            <a:r>
              <a:rPr lang="en-US" sz="23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radius</a:t>
            </a:r>
            <a:r>
              <a:rPr lang="en-US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is an </a:t>
            </a:r>
            <a:r>
              <a:rPr lang="en-US" sz="2300" i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instance variable</a:t>
            </a:r>
            <a:r>
              <a:rPr lang="en-US" sz="23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349250" marR="0" lvl="0" indent="-349250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⮚"/>
            </a:pPr>
            <a:r>
              <a:rPr lang="en-US" sz="23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numberOfObjects</a:t>
            </a:r>
            <a:r>
              <a:rPr lang="en-US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is a </a:t>
            </a:r>
            <a:r>
              <a:rPr lang="en-US" sz="2300" i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static variable</a:t>
            </a:r>
            <a:r>
              <a:rPr lang="en-US" sz="23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349250" marR="0" lvl="0" indent="-349250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⮚"/>
            </a:pPr>
            <a:r>
              <a:rPr lang="en-US" sz="23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getNumberOfObjects()</a:t>
            </a: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is a </a:t>
            </a:r>
            <a:r>
              <a:rPr lang="en-US" sz="2300" i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static method</a:t>
            </a:r>
            <a:r>
              <a:rPr lang="en-US" sz="23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349250" marR="0" lvl="0" indent="-349250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⮚"/>
            </a:pP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getArea() </a:t>
            </a:r>
            <a:r>
              <a:rPr lang="en-US" sz="23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is an </a:t>
            </a:r>
            <a:r>
              <a:rPr lang="en-US" sz="2300" i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instance method</a:t>
            </a:r>
            <a:r>
              <a:rPr lang="en-US" sz="23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sp>
        <p:nvSpPr>
          <p:cNvPr id="288" name="Google Shape;288;p20"/>
          <p:cNvSpPr txBox="1"/>
          <p:nvPr/>
        </p:nvSpPr>
        <p:spPr>
          <a:xfrm>
            <a:off x="543610" y="32589"/>
            <a:ext cx="8593138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Static Variables, Constants and Methods(2)</a:t>
            </a:r>
            <a:r>
              <a:rPr lang="en-US" sz="3600" b="1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3600" b="1">
              <a:solidFill>
                <a:srgbClr val="59595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543610" y="643732"/>
            <a:ext cx="10774247" cy="129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⮚"/>
            </a:pPr>
            <a:r>
              <a:rPr lang="en-US" sz="2300" b="1" i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Static methods</a:t>
            </a:r>
            <a:r>
              <a:rPr lang="en-US" sz="2300"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300" b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are not tied to a specific object.</a:t>
            </a:r>
            <a:endParaRPr/>
          </a:p>
          <a:p>
            <a:pPr marL="342900" marR="0" lvl="0" indent="-342900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⮚"/>
            </a:pPr>
            <a:r>
              <a:rPr lang="en-US" sz="2300" b="1" i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Static constants</a:t>
            </a:r>
            <a:r>
              <a:rPr lang="en-US" sz="2300"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300" b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are final variables shared by all the instances of the class.</a:t>
            </a:r>
            <a:endParaRPr/>
          </a:p>
          <a:p>
            <a:pPr marL="342900" marR="0" lvl="0" indent="-342900" algn="l" rtl="0"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⮚"/>
            </a:pPr>
            <a:r>
              <a:rPr lang="en-US" sz="2300" b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To declare static variables, constants and methods, use the </a:t>
            </a:r>
            <a:r>
              <a:rPr lang="en-US" sz="23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300" b="1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modifier.</a:t>
            </a:r>
            <a:endParaRPr/>
          </a:p>
        </p:txBody>
      </p:sp>
      <p:cxnSp>
        <p:nvCxnSpPr>
          <p:cNvPr id="295" name="Google Shape;295;p20"/>
          <p:cNvCxnSpPr/>
          <p:nvPr/>
        </p:nvCxnSpPr>
        <p:spPr>
          <a:xfrm>
            <a:off x="543610" y="604089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6" name="Google Shape;296;p20"/>
          <p:cNvSpPr txBox="1"/>
          <p:nvPr/>
        </p:nvSpPr>
        <p:spPr>
          <a:xfrm>
            <a:off x="1053645" y="4169281"/>
            <a:ext cx="3002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Notation: 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: private variable or methods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+: public variables or methods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underline: static variables or methods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1" name="Picture 1" descr="rId1">
            <a:extLst>
              <a:ext uri="{FF2B5EF4-FFF2-40B4-BE49-F238E27FC236}">
                <a16:creationId xmlns:a16="http://schemas.microsoft.com/office/drawing/2014/main" id="{48353985-9A7C-401B-811A-A45ABF86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40" y="1998754"/>
            <a:ext cx="9131300" cy="271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>
            <a:spLocks noGrp="1"/>
          </p:cNvSpPr>
          <p:nvPr>
            <p:ph type="title"/>
          </p:nvPr>
        </p:nvSpPr>
        <p:spPr>
          <a:xfrm>
            <a:off x="388335" y="76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A Simple </a:t>
            </a:r>
            <a:r>
              <a:rPr lang="en-US" sz="34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3400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rPr>
              <a:t> Class</a:t>
            </a:r>
            <a:endParaRPr sz="3400" u="sng">
              <a:solidFill>
                <a:srgbClr val="595959"/>
              </a:solidFill>
              <a:latin typeface="Book Antiqua"/>
              <a:ea typeface="Book Antiqua"/>
              <a:cs typeface="Book Antiqua"/>
              <a:sym typeface="Book Antiqua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9509113" y="6220173"/>
            <a:ext cx="2619163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TestCircle.java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197835" y="914400"/>
            <a:ext cx="5250465" cy="53245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Circle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private double radius;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private 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int numberOfObjects;</a:t>
            </a:r>
            <a:endParaRPr sz="20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0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public Circle(double radius)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this.radius = radius;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numberOfObjects++;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sz="20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public 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int getNoOfObjects()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return numberOfObjects;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public double findArea()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return Math.PI * radius * radius;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sz="20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	</a:t>
            </a:r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5448300" y="905020"/>
            <a:ext cx="6540500" cy="532453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TestCircle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static void main(String[]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Circle circle1 = new Circle(5);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Circle circle2 = new Circle(17);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System.out.println(“Area : ” +  </a:t>
            </a:r>
            <a:r>
              <a:rPr lang="en-US" sz="2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circle1.findArea());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System.out.println(“No. of objects = " </a:t>
            </a:r>
            <a:r>
              <a:rPr lang="en-US" sz="2000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000" b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C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circle1.getNoOfObjects()</a:t>
            </a: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CC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System.out.println(“Area = " + circle2.findArea());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System.out.println(“No. of objects = " +</a:t>
            </a:r>
            <a:endParaRPr sz="2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circle2.getNoOfObjects());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CC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System.out.println("Circle.getNoOfObjects() = " + </a:t>
            </a:r>
            <a:endParaRPr sz="2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20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Circle.getNoOfObjects());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cxnSp>
        <p:nvCxnSpPr>
          <p:cNvPr id="305" name="Google Shape;305;p21"/>
          <p:cNvCxnSpPr/>
          <p:nvPr/>
        </p:nvCxnSpPr>
        <p:spPr>
          <a:xfrm>
            <a:off x="388335" y="685801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>
            <a:spLocks noGrp="1"/>
          </p:cNvSpPr>
          <p:nvPr>
            <p:ph type="title"/>
          </p:nvPr>
        </p:nvSpPr>
        <p:spPr>
          <a:xfrm>
            <a:off x="1150461" y="25214"/>
            <a:ext cx="9823509" cy="59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7F7F7F"/>
                </a:solidFill>
              </a:rPr>
              <a:t>instance methods </a:t>
            </a:r>
            <a:r>
              <a:rPr lang="en-US" sz="4100">
                <a:solidFill>
                  <a:srgbClr val="595959"/>
                </a:solidFill>
              </a:rPr>
              <a:t>VS</a:t>
            </a:r>
            <a:r>
              <a:rPr lang="en-US" sz="4100"/>
              <a:t> </a:t>
            </a:r>
            <a:r>
              <a:rPr lang="en-US" sz="4100">
                <a:solidFill>
                  <a:srgbClr val="7F7F7F"/>
                </a:solidFill>
              </a:rPr>
              <a:t>static methods</a:t>
            </a:r>
            <a:endParaRPr sz="4100">
              <a:solidFill>
                <a:srgbClr val="7F7F7F"/>
              </a:solidFill>
            </a:endParaRPr>
          </a:p>
        </p:txBody>
      </p:sp>
      <p:cxnSp>
        <p:nvCxnSpPr>
          <p:cNvPr id="312" name="Google Shape;312;p22"/>
          <p:cNvCxnSpPr/>
          <p:nvPr/>
        </p:nvCxnSpPr>
        <p:spPr>
          <a:xfrm flipH="1">
            <a:off x="5672139" y="977901"/>
            <a:ext cx="14287" cy="5959475"/>
          </a:xfrm>
          <a:prstGeom prst="straightConnector1">
            <a:avLst/>
          </a:prstGeom>
          <a:noFill/>
          <a:ln w="25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3" name="Google Shape;313;p22"/>
          <p:cNvGrpSpPr/>
          <p:nvPr/>
        </p:nvGrpSpPr>
        <p:grpSpPr>
          <a:xfrm>
            <a:off x="812799" y="803276"/>
            <a:ext cx="10304017" cy="1384995"/>
            <a:chOff x="-1" y="802638"/>
            <a:chExt cx="8040258" cy="1386143"/>
          </a:xfrm>
        </p:grpSpPr>
        <p:sp>
          <p:nvSpPr>
            <p:cNvPr id="314" name="Google Shape;314;p22"/>
            <p:cNvSpPr txBox="1"/>
            <p:nvPr/>
          </p:nvSpPr>
          <p:spPr>
            <a:xfrm>
              <a:off x="-1" y="802638"/>
              <a:ext cx="3553485" cy="1386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import java.util.Scanner;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Scanner scan = new Scanner(System.in);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System.out.print(“Enter a number: ”);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int number = scan.nextInt();</a:t>
              </a:r>
              <a:endParaRPr/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4096136" y="896597"/>
              <a:ext cx="3944121" cy="1170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import javax.swing.JOptionPane;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String numString =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JOptionPane.</a:t>
              </a: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showInputDialog(“Enter a number: ”);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int number = Integer.parseInt(numString);</a:t>
              </a:r>
              <a:endParaRPr/>
            </a:p>
          </p:txBody>
        </p:sp>
      </p:grpSp>
      <p:grpSp>
        <p:nvGrpSpPr>
          <p:cNvPr id="316" name="Google Shape;316;p22"/>
          <p:cNvGrpSpPr/>
          <p:nvPr/>
        </p:nvGrpSpPr>
        <p:grpSpPr>
          <a:xfrm>
            <a:off x="1524000" y="2341564"/>
            <a:ext cx="9144000" cy="26987"/>
            <a:chOff x="0" y="2341113"/>
            <a:chExt cx="9144000" cy="26778"/>
          </a:xfrm>
        </p:grpSpPr>
        <p:cxnSp>
          <p:nvCxnSpPr>
            <p:cNvPr id="317" name="Google Shape;317;p22"/>
            <p:cNvCxnSpPr/>
            <p:nvPr/>
          </p:nvCxnSpPr>
          <p:spPr>
            <a:xfrm rot="10800000">
              <a:off x="0" y="2341113"/>
              <a:ext cx="3930650" cy="0"/>
            </a:xfrm>
            <a:prstGeom prst="straightConnector1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22"/>
            <p:cNvCxnSpPr/>
            <p:nvPr/>
          </p:nvCxnSpPr>
          <p:spPr>
            <a:xfrm rot="10800000">
              <a:off x="4298950" y="2367891"/>
              <a:ext cx="4845050" cy="0"/>
            </a:xfrm>
            <a:prstGeom prst="straightConnector1">
              <a:avLst/>
            </a:prstGeom>
            <a:noFill/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9" name="Google Shape;319;p22"/>
          <p:cNvSpPr/>
          <p:nvPr/>
        </p:nvSpPr>
        <p:spPr>
          <a:xfrm>
            <a:off x="5991786" y="2695575"/>
            <a:ext cx="5791898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class TestMethod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lang="en-US" sz="1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void main(String[]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	System.out.println("" + max(5,7));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lang="en-US" sz="1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int max(int num1, int num2){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……………...........................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class TestMethodFromOtherClass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public static void main(String[]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	System.out.println("" + </a:t>
            </a:r>
            <a:r>
              <a:rPr lang="en-US" sz="1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TestMethod</a:t>
            </a: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.max(5,7));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	System.out.println("" + Math.max(5,7));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}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grpSp>
        <p:nvGrpSpPr>
          <p:cNvPr id="320" name="Google Shape;320;p22"/>
          <p:cNvGrpSpPr/>
          <p:nvPr/>
        </p:nvGrpSpPr>
        <p:grpSpPr>
          <a:xfrm>
            <a:off x="812800" y="2451101"/>
            <a:ext cx="5283200" cy="4422775"/>
            <a:chOff x="0" y="2451490"/>
            <a:chExt cx="4572000" cy="4423080"/>
          </a:xfrm>
        </p:grpSpPr>
        <p:sp>
          <p:nvSpPr>
            <p:cNvPr id="321" name="Google Shape;321;p22"/>
            <p:cNvSpPr/>
            <p:nvPr/>
          </p:nvSpPr>
          <p:spPr>
            <a:xfrm>
              <a:off x="0" y="2451490"/>
              <a:ext cx="4022725" cy="3108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lang="en-US" sz="1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class Vehicle 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 private String plateNo;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 private int passengers;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 private int fuelCap;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 private int mpg;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public int range()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      return fuelCap * mpg;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 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 public String toString(){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      return “Plate No : ” + plateNo + …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             “Range : ” + range();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 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0" y="5490175"/>
              <a:ext cx="4572000" cy="1384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public class TestVehicle 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   public static void main(String[] args) 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       Vehicle car = new Vehicle();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       System.out.println("" + car.range());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   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</p:grpSp>
      <p:cxnSp>
        <p:nvCxnSpPr>
          <p:cNvPr id="323" name="Google Shape;323;p22"/>
          <p:cNvCxnSpPr/>
          <p:nvPr/>
        </p:nvCxnSpPr>
        <p:spPr>
          <a:xfrm>
            <a:off x="543610" y="604089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/>
          <p:nvPr/>
        </p:nvSpPr>
        <p:spPr>
          <a:xfrm>
            <a:off x="3524250" y="222885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3524250" y="22860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1524000" y="22156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1524000" y="22156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1752600" y="5791200"/>
            <a:ext cx="6477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483079" y="0"/>
            <a:ext cx="11421374" cy="232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6125" marR="0" lvl="1" indent="-2889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FF1F1F"/>
                </a:solidFill>
                <a:latin typeface="Cambria"/>
                <a:ea typeface="Cambria"/>
                <a:cs typeface="Cambria"/>
                <a:sym typeface="Cambria"/>
              </a:rPr>
              <a:t>Caution: </a:t>
            </a:r>
            <a:endParaRPr/>
          </a:p>
          <a:p>
            <a:pPr marL="746125" marR="0" lvl="1" indent="-288925" algn="l" rtl="0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–"/>
            </a:pPr>
            <a:r>
              <a:rPr lang="en-US"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Static variables and methods can be used from instance or static methods in the class. </a:t>
            </a:r>
            <a:endParaRPr/>
          </a:p>
          <a:p>
            <a:pPr marL="746125" marR="0" lvl="1" indent="-288925" algn="l" rtl="0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–"/>
            </a:pPr>
            <a:r>
              <a:rPr lang="en-US"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Instance variable and methods can only be used from instance methods, </a:t>
            </a:r>
            <a:r>
              <a:rPr lang="en-US" sz="2200" b="1" i="0" u="none" strike="noStrike" cap="none">
                <a:solidFill>
                  <a:srgbClr val="FF2728"/>
                </a:solidFill>
                <a:latin typeface="Arial"/>
                <a:ea typeface="Arial"/>
                <a:cs typeface="Arial"/>
                <a:sym typeface="Arial"/>
              </a:rPr>
              <a:t>not from static methods.</a:t>
            </a:r>
            <a:endParaRPr/>
          </a:p>
        </p:txBody>
      </p:sp>
      <p:sp>
        <p:nvSpPr>
          <p:cNvPr id="334" name="Google Shape;334;p23"/>
          <p:cNvSpPr txBox="1"/>
          <p:nvPr/>
        </p:nvSpPr>
        <p:spPr>
          <a:xfrm>
            <a:off x="1223962" y="2469763"/>
            <a:ext cx="10162905" cy="4358116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class Foo{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int </a:t>
            </a:r>
            <a:r>
              <a:rPr lang="en-US" sz="2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5;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 </a:t>
            </a: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n-US" sz="2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2;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lang="en-US" sz="2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void </a:t>
            </a:r>
            <a:r>
              <a:rPr lang="en-US" sz="2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(String [] args)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	int j = </a:t>
            </a:r>
            <a:r>
              <a:rPr lang="en-US" sz="2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m1();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public void </a:t>
            </a:r>
            <a:r>
              <a:rPr lang="en-US" sz="2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m1()  </a:t>
            </a: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	i = i +</a:t>
            </a:r>
            <a:r>
              <a:rPr lang="en-US" sz="2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m2(i, k);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public </a:t>
            </a:r>
            <a:r>
              <a:rPr lang="en-US" sz="2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int </a:t>
            </a:r>
            <a:r>
              <a:rPr lang="en-US" sz="2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m2</a:t>
            </a: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(int i, int j){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	return (int)(Math.pow(i,j));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35" name="Google Shape;335;p23"/>
          <p:cNvSpPr txBox="1"/>
          <p:nvPr/>
        </p:nvSpPr>
        <p:spPr>
          <a:xfrm>
            <a:off x="9862867" y="2548177"/>
            <a:ext cx="1524000" cy="4429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Foo.java</a:t>
            </a:r>
            <a:endParaRPr sz="23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23"/>
          <p:cNvCxnSpPr/>
          <p:nvPr/>
        </p:nvCxnSpPr>
        <p:spPr>
          <a:xfrm>
            <a:off x="1052423" y="672860"/>
            <a:ext cx="10473637" cy="24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>
            <a:spLocks noGrp="1"/>
          </p:cNvSpPr>
          <p:nvPr>
            <p:ph type="title"/>
          </p:nvPr>
        </p:nvSpPr>
        <p:spPr>
          <a:xfrm>
            <a:off x="560863" y="293299"/>
            <a:ext cx="10871200" cy="70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Professional Programming Tip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342" name="Google Shape;342;p24"/>
          <p:cNvSpPr txBox="1">
            <a:spLocks noGrp="1"/>
          </p:cNvSpPr>
          <p:nvPr>
            <p:ph type="body" idx="1"/>
          </p:nvPr>
        </p:nvSpPr>
        <p:spPr>
          <a:xfrm>
            <a:off x="711200" y="1380226"/>
            <a:ext cx="10871200" cy="448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>
                <a:solidFill>
                  <a:schemeClr val="dk2"/>
                </a:solidFill>
              </a:rPr>
              <a:t>To improve readability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Use </a:t>
            </a:r>
            <a:r>
              <a:rPr lang="en-US" sz="2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ClassName.staticVariable</a:t>
            </a:r>
            <a:r>
              <a:rPr lang="en-US" sz="2800">
                <a:solidFill>
                  <a:schemeClr val="dk2"/>
                </a:solidFill>
              </a:rPr>
              <a:t> to access a static variable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Use </a:t>
            </a:r>
            <a:r>
              <a:rPr lang="en-US" sz="2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ClassName.staticMethodName()</a:t>
            </a:r>
            <a:r>
              <a:rPr lang="en-US" sz="2800">
                <a:solidFill>
                  <a:schemeClr val="dk2"/>
                </a:solidFill>
              </a:rPr>
              <a:t> to invoke a static method</a:t>
            </a:r>
            <a:endParaRPr/>
          </a:p>
          <a:p>
            <a:pPr marL="342900" lvl="0" indent="-195262" algn="l" rtl="0">
              <a:spcBef>
                <a:spcPts val="620"/>
              </a:spcBef>
              <a:spcAft>
                <a:spcPts val="0"/>
              </a:spcAft>
              <a:buSzPts val="2325"/>
              <a:buNone/>
            </a:pPr>
            <a:endParaRPr>
              <a:solidFill>
                <a:schemeClr val="dk2"/>
              </a:solidFill>
            </a:endParaRPr>
          </a:p>
        </p:txBody>
      </p:sp>
      <p:cxnSp>
        <p:nvCxnSpPr>
          <p:cNvPr id="343" name="Google Shape;343;p24"/>
          <p:cNvCxnSpPr/>
          <p:nvPr/>
        </p:nvCxnSpPr>
        <p:spPr>
          <a:xfrm>
            <a:off x="560863" y="1000904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 idx="4294967295"/>
          </p:nvPr>
        </p:nvSpPr>
        <p:spPr>
          <a:xfrm>
            <a:off x="647127" y="336791"/>
            <a:ext cx="8153400" cy="62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F7F7F"/>
                </a:solidFill>
              </a:rPr>
              <a:t>Learning Outcomes (5)</a:t>
            </a:r>
            <a:endParaRPr/>
          </a:p>
        </p:txBody>
      </p:sp>
      <p:sp>
        <p:nvSpPr>
          <p:cNvPr id="350" name="Google Shape;350;p25"/>
          <p:cNvSpPr txBox="1">
            <a:spLocks noGrp="1"/>
          </p:cNvSpPr>
          <p:nvPr>
            <p:ph type="body" idx="4294967295"/>
          </p:nvPr>
        </p:nvSpPr>
        <p:spPr>
          <a:xfrm>
            <a:off x="774042" y="1315290"/>
            <a:ext cx="10440298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3200">
                <a:solidFill>
                  <a:srgbClr val="002060"/>
                </a:solidFill>
              </a:rPr>
              <a:t>At the end of this lesson, you should be able to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Distinguish between instance and static variables and methods.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Explain the use of visibility modifiers.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Declare private data fields with appropriate </a:t>
            </a:r>
            <a:r>
              <a:rPr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2800">
                <a:solidFill>
                  <a:schemeClr val="dk2"/>
                </a:solidFill>
              </a:rPr>
              <a:t> and </a:t>
            </a:r>
            <a:r>
              <a:rPr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800">
                <a:solidFill>
                  <a:schemeClr val="dk2"/>
                </a:solidFill>
              </a:rPr>
              <a:t> methods.</a:t>
            </a:r>
            <a:endParaRPr/>
          </a:p>
          <a:p>
            <a:pPr marL="342900" lvl="0" indent="-209550" algn="l" rtl="0"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 sz="2800">
              <a:solidFill>
                <a:schemeClr val="dk2"/>
              </a:solidFill>
            </a:endParaRPr>
          </a:p>
        </p:txBody>
      </p:sp>
      <p:cxnSp>
        <p:nvCxnSpPr>
          <p:cNvPr id="351" name="Google Shape;351;p25"/>
          <p:cNvCxnSpPr/>
          <p:nvPr/>
        </p:nvCxnSpPr>
        <p:spPr>
          <a:xfrm>
            <a:off x="647127" y="963854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title" idx="4294967295"/>
          </p:nvPr>
        </p:nvSpPr>
        <p:spPr>
          <a:xfrm>
            <a:off x="543610" y="58528"/>
            <a:ext cx="8085138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Visibility Modifiers (1)</a:t>
            </a:r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body" idx="4294967295"/>
          </p:nvPr>
        </p:nvSpPr>
        <p:spPr>
          <a:xfrm>
            <a:off x="293298" y="997728"/>
            <a:ext cx="6324990" cy="5696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1938" lvl="0" indent="-26193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Char char="■"/>
            </a:pPr>
            <a:r>
              <a:rPr lang="en-US" sz="2200">
                <a:solidFill>
                  <a:schemeClr val="dk2"/>
                </a:solidFill>
              </a:rPr>
              <a:t>Restricting access to a class’ members is a fundamental part of OOP because it helps prevent </a:t>
            </a:r>
            <a:r>
              <a:rPr lang="en-US" sz="2200" b="1">
                <a:solidFill>
                  <a:srgbClr val="FF0000"/>
                </a:solidFill>
              </a:rPr>
              <a:t>misuse </a:t>
            </a:r>
            <a:r>
              <a:rPr lang="en-US" sz="2200">
                <a:solidFill>
                  <a:schemeClr val="dk2"/>
                </a:solidFill>
              </a:rPr>
              <a:t>of an object.</a:t>
            </a:r>
            <a:endParaRPr/>
          </a:p>
          <a:p>
            <a:pPr marL="261938" lvl="0" indent="-261938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1650"/>
              <a:buChar char="■"/>
            </a:pPr>
            <a:r>
              <a:rPr lang="en-US" sz="2200">
                <a:solidFill>
                  <a:schemeClr val="dk2"/>
                </a:solidFill>
              </a:rPr>
              <a:t>Member access control is achieved through the use of 4 </a:t>
            </a:r>
            <a:r>
              <a:rPr lang="en-US" sz="2200" i="1">
                <a:solidFill>
                  <a:schemeClr val="dk2"/>
                </a:solidFill>
              </a:rPr>
              <a:t>visibility modifiers</a:t>
            </a:r>
            <a:r>
              <a:rPr lang="en-US" sz="2200">
                <a:solidFill>
                  <a:schemeClr val="dk2"/>
                </a:solidFill>
              </a:rPr>
              <a:t>:</a:t>
            </a:r>
            <a:endParaRPr/>
          </a:p>
          <a:p>
            <a:pPr marL="538163" lvl="1" indent="-138112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30"/>
              <a:buChar char="■"/>
            </a:pPr>
            <a:r>
              <a:rPr lang="en-US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endParaRPr/>
          </a:p>
          <a:p>
            <a:pPr marL="538163" lvl="1" indent="-138112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lang="en-US" sz="2200">
                <a:solidFill>
                  <a:schemeClr val="dk2"/>
                </a:solidFill>
              </a:rPr>
              <a:t>	    By default, the class, variable or method can be accessed by any class in the same package (folder).</a:t>
            </a:r>
            <a:endParaRPr sz="2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38163" lvl="1" indent="-138112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30"/>
              <a:buChar char="■"/>
            </a:pPr>
            <a:r>
              <a:rPr lang="en-US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/>
          </a:p>
          <a:p>
            <a:pPr marL="538163" lvl="1" indent="-138112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430"/>
              <a:buNone/>
            </a:pPr>
            <a:r>
              <a:rPr lang="en-US" sz="2200">
                <a:solidFill>
                  <a:schemeClr val="dk2"/>
                </a:solidFill>
              </a:rPr>
              <a:t>	   The class, data, or method is visible to any class in any package. </a:t>
            </a:r>
            <a:endParaRPr sz="2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38163" lvl="1" indent="-138112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30"/>
              <a:buChar char="■"/>
            </a:pPr>
            <a:r>
              <a:rPr lang="en-US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2200" b="1">
                <a:solidFill>
                  <a:srgbClr val="0000FF"/>
                </a:solidFill>
              </a:rPr>
              <a:t> </a:t>
            </a:r>
            <a:endParaRPr/>
          </a:p>
          <a:p>
            <a:pPr marL="538163" lvl="1" indent="-138112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lang="en-US" sz="2200">
                <a:solidFill>
                  <a:schemeClr val="dk2"/>
                </a:solidFill>
              </a:rPr>
              <a:t>	   The data or methods can be accessed only by the declaring class.</a:t>
            </a:r>
            <a:endParaRPr/>
          </a:p>
          <a:p>
            <a:pPr marL="538163" lvl="1" indent="-138112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30"/>
              <a:buChar char="■"/>
            </a:pPr>
            <a:r>
              <a:rPr lang="en-US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sz="2200" b="1">
                <a:solidFill>
                  <a:srgbClr val="0000FF"/>
                </a:solidFill>
              </a:rPr>
              <a:t> </a:t>
            </a:r>
            <a:endParaRPr/>
          </a:p>
          <a:p>
            <a:pPr marL="538163" lvl="1" indent="-138112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lang="en-US" sz="2200">
                <a:solidFill>
                  <a:schemeClr val="dk2"/>
                </a:solidFill>
              </a:rPr>
              <a:t>   	(Will be covered in a future chapter).</a:t>
            </a:r>
            <a:endParaRPr/>
          </a:p>
        </p:txBody>
      </p:sp>
      <p:sp>
        <p:nvSpPr>
          <p:cNvPr id="358" name="Google Shape;358;p26"/>
          <p:cNvSpPr/>
          <p:nvPr/>
        </p:nvSpPr>
        <p:spPr>
          <a:xfrm>
            <a:off x="7245663" y="162238"/>
            <a:ext cx="4658789" cy="655564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Vehicle </a:t>
            </a: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String plateNo;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int passengers;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int fuelCap;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int mpg;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int range()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return fuelCap * mpg;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VehicleDemo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… </a:t>
            </a:r>
            <a:r>
              <a:rPr lang="en-US" sz="21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lang="en-US" sz="2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Sting args [ ])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car = new Vehicle();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car. plateNo = “WWW 1234”;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car. Passengers = 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car. fuelCap = 20;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car. mpg =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……….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cxnSp>
        <p:nvCxnSpPr>
          <p:cNvPr id="359" name="Google Shape;359;p26"/>
          <p:cNvCxnSpPr/>
          <p:nvPr/>
        </p:nvCxnSpPr>
        <p:spPr>
          <a:xfrm>
            <a:off x="543610" y="604089"/>
            <a:ext cx="6218975" cy="23542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/>
        </p:nvSpPr>
        <p:spPr>
          <a:xfrm>
            <a:off x="1144437" y="565150"/>
            <a:ext cx="9144000" cy="598471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Circle {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double radius;    // declare radius data as private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Circle()     // default constructor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   radius = 1.0;    }   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void setRadius( double r)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    radius = r;   }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findArea()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    return Math.PI * radius * radius;     }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// end Circle Class</a:t>
            </a:r>
            <a:endParaRPr/>
          </a:p>
          <a:p>
            <a:pPr marL="0" marR="0" lvl="0" indent="0" algn="l" rtl="0">
              <a:spcBef>
                <a:spcPts val="9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TestModifier { 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static void main(String [] args) { 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Circle c1 = new Circle();      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c1.radius = 5.2;  // Invalid statement: access violation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c1.setRadius(5.2);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System.out.println(“Area for c1 = ” + c1.findArea());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1144437" y="107950"/>
            <a:ext cx="80851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Visibility Modifiers (2)</a:t>
            </a:r>
            <a:endParaRPr/>
          </a:p>
        </p:txBody>
      </p:sp>
      <p:cxnSp>
        <p:nvCxnSpPr>
          <p:cNvPr id="366" name="Google Shape;366;p27"/>
          <p:cNvCxnSpPr/>
          <p:nvPr/>
        </p:nvCxnSpPr>
        <p:spPr>
          <a:xfrm rot="10800000" flipH="1">
            <a:off x="1144437" y="3705045"/>
            <a:ext cx="9144000" cy="33338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/>
          <p:nvPr/>
        </p:nvSpPr>
        <p:spPr>
          <a:xfrm>
            <a:off x="3810000" y="208438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3495675" y="2486025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1000664" y="5193239"/>
            <a:ext cx="838200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1463" marR="0" lvl="0" indent="-271463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80"/>
              <a:buFont typeface="Noto Sans Symbols"/>
              <a:buChar char="▪"/>
            </a:pPr>
            <a:r>
              <a:rPr lang="en-US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</a:t>
            </a:r>
            <a:r>
              <a:rPr lang="en-US" sz="24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modifier restricts access to within a </a:t>
            </a:r>
            <a:r>
              <a:rPr lang="en-US" sz="24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</a:t>
            </a:r>
            <a:r>
              <a:rPr lang="en-US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271463" marR="0" lvl="0" indent="-271463" algn="l" rtl="0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880"/>
              <a:buFont typeface="Noto Sans Symbols"/>
              <a:buChar char="▪"/>
            </a:pPr>
            <a:r>
              <a:rPr lang="en-US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</a:t>
            </a:r>
            <a:r>
              <a:rPr lang="en-US" sz="24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modifier restricts access to within a </a:t>
            </a:r>
            <a:r>
              <a:rPr lang="en-US" sz="24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package</a:t>
            </a:r>
            <a:r>
              <a:rPr lang="en-US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marL="271463" marR="0" lvl="0" indent="-271463" algn="l" rtl="0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880"/>
              <a:buFont typeface="Noto Sans Symbols"/>
              <a:buChar char="▪"/>
            </a:pPr>
            <a:r>
              <a:rPr lang="en-US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</a:t>
            </a:r>
            <a:r>
              <a:rPr lang="en-US" sz="240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modifier enables unrestricted access. </a:t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1524000" y="230135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5" name="Google Shape;375;p28"/>
          <p:cNvGraphicFramePr/>
          <p:nvPr/>
        </p:nvGraphicFramePr>
        <p:xfrm>
          <a:off x="641350" y="227013"/>
          <a:ext cx="9871075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4" imgW="9871075" imgH="3546475" progId="Word.Picture.8">
                  <p:embed/>
                </p:oleObj>
              </mc:Choice>
              <mc:Fallback>
                <p:oleObj r:id="rId4" imgW="9871075" imgH="3546475" progId="Word.Picture.8">
                  <p:embed/>
                  <p:pic>
                    <p:nvPicPr>
                      <p:cNvPr id="375" name="Google Shape;375;p2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41350" y="227013"/>
                        <a:ext cx="9871075" cy="354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" name="Google Shape;376;p28"/>
          <p:cNvSpPr/>
          <p:nvPr/>
        </p:nvSpPr>
        <p:spPr>
          <a:xfrm>
            <a:off x="1524000" y="28442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7" name="Google Shape;377;p28"/>
          <p:cNvGraphicFramePr/>
          <p:nvPr/>
        </p:nvGraphicFramePr>
        <p:xfrm>
          <a:off x="1000664" y="3505201"/>
          <a:ext cx="8829136" cy="164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6" imgW="8829136" imgH="1648032" progId="Word.Picture.8">
                  <p:embed/>
                </p:oleObj>
              </mc:Choice>
              <mc:Fallback>
                <p:oleObj r:id="rId6" imgW="8829136" imgH="1648032" progId="Word.Picture.8">
                  <p:embed/>
                  <p:pic>
                    <p:nvPicPr>
                      <p:cNvPr id="377" name="Google Shape;377;p28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1000664" y="3505201"/>
                        <a:ext cx="8829136" cy="164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>
            <a:spLocks noGrp="1"/>
          </p:cNvSpPr>
          <p:nvPr>
            <p:ph type="title" idx="4294967295"/>
          </p:nvPr>
        </p:nvSpPr>
        <p:spPr>
          <a:xfrm>
            <a:off x="543610" y="297851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NOTE</a:t>
            </a:r>
            <a:endParaRPr>
              <a:solidFill>
                <a:srgbClr val="59595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83" name="Google Shape;383;p29"/>
          <p:cNvSpPr/>
          <p:nvPr/>
        </p:nvSpPr>
        <p:spPr>
          <a:xfrm>
            <a:off x="543609" y="1066800"/>
            <a:ext cx="10618971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 object </a:t>
            </a:r>
            <a:r>
              <a:rPr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cannot access </a:t>
            </a: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its private members, as shown in (b). It is OK, however, if the object is declared in its own class, as shown in (a). </a:t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1524000" y="23156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5" name="Google Shape;385;p29"/>
          <p:cNvGraphicFramePr/>
          <p:nvPr/>
        </p:nvGraphicFramePr>
        <p:xfrm>
          <a:off x="543609" y="2757096"/>
          <a:ext cx="10941148" cy="3581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4" imgW="10941148" imgH="3581641" progId="Word.Picture.8">
                  <p:embed/>
                </p:oleObj>
              </mc:Choice>
              <mc:Fallback>
                <p:oleObj r:id="rId4" imgW="10941148" imgH="3581641" progId="Word.Picture.8">
                  <p:embed/>
                  <p:pic>
                    <p:nvPicPr>
                      <p:cNvPr id="385" name="Google Shape;385;p2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43609" y="2757096"/>
                        <a:ext cx="10941148" cy="3581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6" name="Google Shape;386;p29"/>
          <p:cNvCxnSpPr/>
          <p:nvPr/>
        </p:nvCxnSpPr>
        <p:spPr>
          <a:xfrm>
            <a:off x="543610" y="983651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836908" y="1204253"/>
            <a:ext cx="11102050" cy="529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All classes have constructors, whether you define it or not.</a:t>
            </a:r>
            <a:endParaRPr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If no constructor is defined in the class, a</a:t>
            </a:r>
            <a:r>
              <a:rPr lang="en-US" sz="3200"/>
              <a:t> </a:t>
            </a:r>
            <a:r>
              <a:rPr lang="en-US" sz="3200" i="1">
                <a:solidFill>
                  <a:srgbClr val="0070C0"/>
                </a:solidFill>
              </a:rPr>
              <a:t>default constructor</a:t>
            </a:r>
            <a:r>
              <a:rPr lang="en-US" sz="3200">
                <a:solidFill>
                  <a:srgbClr val="0070C0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is automatically provided as follows:  </a:t>
            </a:r>
            <a:endParaRPr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en-US" sz="3200" b="1">
                <a:solidFill>
                  <a:srgbClr val="99FF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2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Circle1(){ }</a:t>
            </a:r>
            <a:endParaRPr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However, </a:t>
            </a:r>
            <a:r>
              <a:rPr lang="en-US" sz="3200">
                <a:solidFill>
                  <a:srgbClr val="0070C0"/>
                </a:solidFill>
              </a:rPr>
              <a:t>once you define your own constructor(s), the default constructor is no longer provided automatically.</a:t>
            </a:r>
            <a:endParaRPr/>
          </a:p>
          <a:p>
            <a:pPr marL="742950" lvl="1" indent="-285750" algn="l" rtl="0">
              <a:spcBef>
                <a:spcPts val="1600"/>
              </a:spcBef>
              <a:spcAft>
                <a:spcPts val="0"/>
              </a:spcAft>
              <a:buSzPts val="2080"/>
              <a:buChar char="■"/>
            </a:pPr>
            <a:r>
              <a:rPr lang="en-US" sz="3200">
                <a:solidFill>
                  <a:schemeClr val="dk2"/>
                </a:solidFill>
              </a:rPr>
              <a:t>Hence, if you still want a no-argument constructor, you have to define it yourself/explicitly.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836908" y="341314"/>
            <a:ext cx="9386592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Default Constructors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9403769" y="6091404"/>
            <a:ext cx="1863500" cy="41138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Circle1.java</a:t>
            </a:r>
            <a:endParaRPr/>
          </a:p>
        </p:txBody>
      </p:sp>
      <p:cxnSp>
        <p:nvCxnSpPr>
          <p:cNvPr id="122" name="Google Shape;122;p3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>
            <a:spLocks noGrp="1"/>
          </p:cNvSpPr>
          <p:nvPr>
            <p:ph type="body" idx="4294967295"/>
          </p:nvPr>
        </p:nvSpPr>
        <p:spPr>
          <a:xfrm>
            <a:off x="371081" y="1200691"/>
            <a:ext cx="11188316" cy="526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It is </a:t>
            </a:r>
            <a:r>
              <a:rPr lang="en-US" sz="2800">
                <a:solidFill>
                  <a:srgbClr val="FF0000"/>
                </a:solidFill>
              </a:rPr>
              <a:t>not good </a:t>
            </a:r>
            <a:r>
              <a:rPr lang="en-US" sz="2800">
                <a:solidFill>
                  <a:schemeClr val="dk2"/>
                </a:solidFill>
              </a:rPr>
              <a:t>for the data members of one class to be able to modified directly from another class because: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chemeClr val="dk2"/>
                </a:solidFill>
              </a:rPr>
              <a:t>Data may be tampered.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chemeClr val="dk2"/>
                </a:solidFill>
              </a:rPr>
              <a:t>It makes the class difficult to maintain and vulnerable to bugs.</a:t>
            </a:r>
            <a:endParaRPr/>
          </a:p>
          <a:p>
            <a:pPr marL="355600" lvl="0" indent="-355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To protect data fields from direct modification and to make the class easy to maintain, declare the data fields as </a:t>
            </a:r>
            <a:r>
              <a:rPr lang="en-US" sz="28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2800">
                <a:solidFill>
                  <a:schemeClr val="dk2"/>
                </a:solidFill>
              </a:rPr>
              <a:t>.</a:t>
            </a:r>
            <a:endParaRPr/>
          </a:p>
          <a:p>
            <a:pPr marL="355600" lvl="0" indent="-355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A private data field cannot be accessed by an object through a direct reference outside the class.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chemeClr val="dk2"/>
                </a:solidFill>
              </a:rPr>
              <a:t>How then can a client retrieve and modify a data field?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>
                <a:solidFill>
                  <a:schemeClr val="dk2"/>
                </a:solidFill>
              </a:rPr>
              <a:t>	By providing </a:t>
            </a:r>
            <a:r>
              <a:rPr lang="en-US" sz="2400" b="1" i="1">
                <a:solidFill>
                  <a:schemeClr val="dk2"/>
                </a:solidFill>
              </a:rPr>
              <a:t>accessor</a:t>
            </a:r>
            <a:r>
              <a:rPr lang="en-US" sz="2400">
                <a:solidFill>
                  <a:schemeClr val="dk2"/>
                </a:solidFill>
              </a:rPr>
              <a:t> and </a:t>
            </a:r>
            <a:r>
              <a:rPr lang="en-US" sz="2400" b="1" i="1">
                <a:solidFill>
                  <a:schemeClr val="dk2"/>
                </a:solidFill>
              </a:rPr>
              <a:t>mutator</a:t>
            </a:r>
            <a:r>
              <a:rPr lang="en-US" sz="2400">
                <a:solidFill>
                  <a:schemeClr val="dk2"/>
                </a:solidFill>
              </a:rPr>
              <a:t> methods.</a:t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543610" y="338138"/>
            <a:ext cx="8448675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Why Data Fields Should Be </a:t>
            </a:r>
            <a:r>
              <a:rPr lang="en-US" sz="380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3800" b="1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  <a:endParaRPr/>
          </a:p>
        </p:txBody>
      </p:sp>
      <p:cxnSp>
        <p:nvCxnSpPr>
          <p:cNvPr id="393" name="Google Shape;393;p30"/>
          <p:cNvCxnSpPr/>
          <p:nvPr/>
        </p:nvCxnSpPr>
        <p:spPr>
          <a:xfrm>
            <a:off x="543610" y="947738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/>
          <p:nvPr/>
        </p:nvSpPr>
        <p:spPr>
          <a:xfrm>
            <a:off x="1" y="17252"/>
            <a:ext cx="2156604" cy="208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Mutators</a:t>
            </a:r>
            <a:endParaRPr sz="2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and </a:t>
            </a:r>
            <a:endParaRPr sz="2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Accessors </a:t>
            </a:r>
            <a:endParaRPr sz="2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9" name="Google Shape;399;p31"/>
          <p:cNvSpPr txBox="1"/>
          <p:nvPr/>
        </p:nvSpPr>
        <p:spPr>
          <a:xfrm>
            <a:off x="1673525" y="17253"/>
            <a:ext cx="10518475" cy="68453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// file Name : Circle2Demo.java</a:t>
            </a:r>
            <a:endParaRPr/>
          </a:p>
          <a:p>
            <a:pPr marL="0" marR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800" b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Circle2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private double radius;</a:t>
            </a: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// </a:t>
            </a:r>
            <a:r>
              <a:rPr lang="en-US" sz="1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declare radius data as private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Circle2</a:t>
            </a: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     // default constructor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{   radius = 1.0;    }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public void setRadius( double 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{    radius = r;   }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   </a:t>
            </a:r>
            <a:r>
              <a:rPr lang="en-US" sz="1800" b="1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public double getRadius()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 Black"/>
                <a:ea typeface="Arial Black"/>
                <a:cs typeface="Arial Black"/>
                <a:sym typeface="Arial Black"/>
              </a:rPr>
              <a:t>    {   return radius;}   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public double findArea()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{    return Math.PI * radius * radius;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  // end Circle2 Class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800" b="1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Circle2Demo</a:t>
            </a: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public static void main(String [] args)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Circle2 C1 = new Circle2();      </a:t>
            </a:r>
            <a:endParaRPr/>
          </a:p>
          <a:p>
            <a:pPr marL="0" marR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1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// C1.radius = 5.2;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    C1.setRadius(5.2);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System.out.println(“Radius of c1 = ” + c1.radius); </a:t>
            </a:r>
            <a:r>
              <a:rPr lang="en-US" sz="3500" b="1">
                <a:solidFill>
                  <a:srgbClr val="FF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? ? </a:t>
            </a:r>
            <a:endParaRPr sz="18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System.out.println(“Area for C1 = ” + C1.findArea());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6932762" y="1515852"/>
            <a:ext cx="4454525" cy="101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DED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define public method called </a:t>
            </a:r>
            <a:r>
              <a:rPr lang="en-US" sz="2000" b="1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setRadius</a:t>
            </a: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 to be called by other class. </a:t>
            </a:r>
            <a:endParaRPr/>
          </a:p>
        </p:txBody>
      </p:sp>
      <p:cxnSp>
        <p:nvCxnSpPr>
          <p:cNvPr id="401" name="Google Shape;401;p31"/>
          <p:cNvCxnSpPr/>
          <p:nvPr/>
        </p:nvCxnSpPr>
        <p:spPr>
          <a:xfrm flipH="1">
            <a:off x="5801916" y="1790522"/>
            <a:ext cx="1049338" cy="34290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2" name="Google Shape;402;p31"/>
          <p:cNvSpPr txBox="1"/>
          <p:nvPr/>
        </p:nvSpPr>
        <p:spPr>
          <a:xfrm>
            <a:off x="7026276" y="4588685"/>
            <a:ext cx="3554412" cy="71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DED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Invalid statement: Access violation</a:t>
            </a:r>
            <a:endParaRPr/>
          </a:p>
        </p:txBody>
      </p:sp>
      <p:cxnSp>
        <p:nvCxnSpPr>
          <p:cNvPr id="403" name="Google Shape;403;p31"/>
          <p:cNvCxnSpPr/>
          <p:nvPr/>
        </p:nvCxnSpPr>
        <p:spPr>
          <a:xfrm flipH="1">
            <a:off x="4577556" y="4883241"/>
            <a:ext cx="2448720" cy="179387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04" name="Google Shape;404;p31"/>
          <p:cNvGrpSpPr/>
          <p:nvPr/>
        </p:nvGrpSpPr>
        <p:grpSpPr>
          <a:xfrm>
            <a:off x="1989138" y="2184400"/>
            <a:ext cx="3843787" cy="697781"/>
            <a:chOff x="293121" y="2694214"/>
            <a:chExt cx="3527766" cy="638403"/>
          </a:xfrm>
        </p:grpSpPr>
        <p:cxnSp>
          <p:nvCxnSpPr>
            <p:cNvPr id="405" name="Google Shape;405;p31"/>
            <p:cNvCxnSpPr/>
            <p:nvPr/>
          </p:nvCxnSpPr>
          <p:spPr>
            <a:xfrm>
              <a:off x="293121" y="2694214"/>
              <a:ext cx="3527766" cy="15881"/>
            </a:xfrm>
            <a:prstGeom prst="straightConnector1">
              <a:avLst/>
            </a:prstGeom>
            <a:noFill/>
            <a:ln w="22225" cap="flat" cmpd="sng">
              <a:solidFill>
                <a:srgbClr val="FF272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6" name="Google Shape;406;p31"/>
            <p:cNvCxnSpPr/>
            <p:nvPr/>
          </p:nvCxnSpPr>
          <p:spPr>
            <a:xfrm>
              <a:off x="293121" y="3297680"/>
              <a:ext cx="3527766" cy="34937"/>
            </a:xfrm>
            <a:prstGeom prst="straightConnector1">
              <a:avLst/>
            </a:prstGeom>
            <a:noFill/>
            <a:ln w="22225" cap="flat" cmpd="sng">
              <a:solidFill>
                <a:srgbClr val="FF272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7" name="Google Shape;407;p31"/>
            <p:cNvCxnSpPr/>
            <p:nvPr/>
          </p:nvCxnSpPr>
          <p:spPr>
            <a:xfrm rot="5400000">
              <a:off x="3519156" y="3013417"/>
              <a:ext cx="587585" cy="15877"/>
            </a:xfrm>
            <a:prstGeom prst="straightConnector1">
              <a:avLst/>
            </a:prstGeom>
            <a:noFill/>
            <a:ln w="22225" cap="flat" cmpd="sng">
              <a:solidFill>
                <a:srgbClr val="FF272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8" name="Google Shape;408;p31"/>
            <p:cNvCxnSpPr/>
            <p:nvPr/>
          </p:nvCxnSpPr>
          <p:spPr>
            <a:xfrm rot="5400000">
              <a:off x="-7818" y="3012621"/>
              <a:ext cx="603466" cy="1587"/>
            </a:xfrm>
            <a:prstGeom prst="straightConnector1">
              <a:avLst/>
            </a:prstGeom>
            <a:noFill/>
            <a:ln w="22225" cap="flat" cmpd="sng">
              <a:solidFill>
                <a:srgbClr val="FF272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>
            <a:spLocks noGrp="1"/>
          </p:cNvSpPr>
          <p:nvPr>
            <p:ph type="title" idx="4294967295"/>
          </p:nvPr>
        </p:nvSpPr>
        <p:spPr>
          <a:xfrm>
            <a:off x="543610" y="273051"/>
            <a:ext cx="8085137" cy="67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Accessor/Mutator Methods</a:t>
            </a:r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body" idx="4294967295"/>
          </p:nvPr>
        </p:nvSpPr>
        <p:spPr>
          <a:xfrm>
            <a:off x="80514" y="1137520"/>
            <a:ext cx="12111486" cy="540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 i="1">
                <a:solidFill>
                  <a:srgbClr val="0000FF"/>
                </a:solidFill>
              </a:rPr>
              <a:t>Accessor</a:t>
            </a:r>
            <a:r>
              <a:rPr lang="en-US" sz="2800" b="1">
                <a:solidFill>
                  <a:srgbClr val="0000FF"/>
                </a:solidFill>
              </a:rPr>
              <a:t> </a:t>
            </a:r>
            <a:r>
              <a:rPr lang="en-US" sz="2800">
                <a:solidFill>
                  <a:schemeClr val="dk2"/>
                </a:solidFill>
              </a:rPr>
              <a:t>methods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Methods used to </a:t>
            </a:r>
            <a:r>
              <a:rPr lang="en-US" b="1" u="sng">
                <a:solidFill>
                  <a:srgbClr val="0000FF"/>
                </a:solidFill>
              </a:rPr>
              <a:t>read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chemeClr val="dk2"/>
                </a:solidFill>
              </a:rPr>
              <a:t>properties.	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a.k.a. </a:t>
            </a:r>
            <a:r>
              <a:rPr lang="en-US" i="1">
                <a:solidFill>
                  <a:schemeClr val="dk2"/>
                </a:solidFill>
              </a:rPr>
              <a:t>getter</a:t>
            </a:r>
            <a:r>
              <a:rPr lang="en-US">
                <a:solidFill>
                  <a:schemeClr val="dk2"/>
                </a:solidFill>
              </a:rPr>
              <a:t> or </a:t>
            </a:r>
            <a:r>
              <a:rPr lang="en-US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b="1">
                <a:solidFill>
                  <a:schemeClr val="dk2"/>
                </a:solidFill>
              </a:rPr>
              <a:t> </a:t>
            </a:r>
            <a:r>
              <a:rPr lang="en-US">
                <a:solidFill>
                  <a:schemeClr val="dk2"/>
                </a:solidFill>
              </a:rPr>
              <a:t>methods 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Has the following method signature: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>
                <a:solidFill>
                  <a:schemeClr val="dk2"/>
                </a:solidFill>
              </a:rPr>
              <a:t>		</a:t>
            </a:r>
            <a:r>
              <a:rPr lang="en-US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returnType getPropertyName()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lvl="0" indent="-355600" algn="l" rtl="0">
              <a:lnSpc>
                <a:spcPct val="90000"/>
              </a:lnSpc>
              <a:spcBef>
                <a:spcPts val="2240"/>
              </a:spcBef>
              <a:spcAft>
                <a:spcPts val="0"/>
              </a:spcAft>
              <a:buSzPts val="2100"/>
              <a:buChar char="■"/>
            </a:pPr>
            <a:r>
              <a:rPr lang="en-US" sz="2800" i="1">
                <a:solidFill>
                  <a:srgbClr val="0000FF"/>
                </a:solidFill>
              </a:rPr>
              <a:t>Mutator </a:t>
            </a:r>
            <a:r>
              <a:rPr lang="en-US" sz="2800">
                <a:solidFill>
                  <a:schemeClr val="dk2"/>
                </a:solidFill>
              </a:rPr>
              <a:t>methods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Methods used to </a:t>
            </a:r>
            <a:r>
              <a:rPr lang="en-US" b="1" u="sng">
                <a:solidFill>
                  <a:srgbClr val="0000FF"/>
                </a:solidFill>
              </a:rPr>
              <a:t>modify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chemeClr val="dk2"/>
                </a:solidFill>
              </a:rPr>
              <a:t>properties.	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a.k.a. </a:t>
            </a:r>
            <a:r>
              <a:rPr lang="en-US" i="1">
                <a:solidFill>
                  <a:schemeClr val="dk2"/>
                </a:solidFill>
              </a:rPr>
              <a:t>setter</a:t>
            </a:r>
            <a:r>
              <a:rPr lang="en-US">
                <a:solidFill>
                  <a:schemeClr val="dk2"/>
                </a:solidFill>
              </a:rPr>
              <a:t> or </a:t>
            </a:r>
            <a:r>
              <a:rPr lang="en-US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b="1">
                <a:solidFill>
                  <a:schemeClr val="dk2"/>
                </a:solidFill>
              </a:rPr>
              <a:t> </a:t>
            </a:r>
            <a:r>
              <a:rPr lang="en-US">
                <a:solidFill>
                  <a:schemeClr val="dk2"/>
                </a:solidFill>
              </a:rPr>
              <a:t>methods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Has the following method signature: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 b="1">
                <a:solidFill>
                  <a:schemeClr val="dk2"/>
                </a:solidFill>
              </a:rPr>
              <a:t>	  </a:t>
            </a:r>
            <a:r>
              <a:rPr lang="en-US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setPropertyName(datatype propertyValue)</a:t>
            </a:r>
            <a:endParaRPr/>
          </a:p>
        </p:txBody>
      </p:sp>
      <p:cxnSp>
        <p:nvCxnSpPr>
          <p:cNvPr id="415" name="Google Shape;415;p32"/>
          <p:cNvCxnSpPr/>
          <p:nvPr/>
        </p:nvCxnSpPr>
        <p:spPr>
          <a:xfrm>
            <a:off x="543610" y="947738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>
            <a:spLocks noGrp="1"/>
          </p:cNvSpPr>
          <p:nvPr>
            <p:ph type="title" idx="4294967295"/>
          </p:nvPr>
        </p:nvSpPr>
        <p:spPr>
          <a:xfrm>
            <a:off x="465825" y="165102"/>
            <a:ext cx="11110823" cy="84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Example of Data Field Encapsulation</a:t>
            </a:r>
            <a:endParaRPr>
              <a:solidFill>
                <a:srgbClr val="59595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1" name="Google Shape;421;p33"/>
          <p:cNvSpPr/>
          <p:nvPr/>
        </p:nvSpPr>
        <p:spPr>
          <a:xfrm>
            <a:off x="1524000" y="23791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2" name="Google Shape;422;p33"/>
          <p:cNvGraphicFramePr/>
          <p:nvPr/>
        </p:nvGraphicFramePr>
        <p:xfrm>
          <a:off x="57508" y="1255177"/>
          <a:ext cx="11915956" cy="489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4" imgW="11915956" imgH="4895274" progId="Word.Picture.8">
                  <p:embed/>
                </p:oleObj>
              </mc:Choice>
              <mc:Fallback>
                <p:oleObj r:id="rId4" imgW="11915956" imgH="4895274" progId="Word.Picture.8">
                  <p:embed/>
                  <p:pic>
                    <p:nvPicPr>
                      <p:cNvPr id="422" name="Google Shape;422;p3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7508" y="1255177"/>
                        <a:ext cx="11915956" cy="4895274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" name="Google Shape;423;p33"/>
          <p:cNvSpPr txBox="1"/>
          <p:nvPr/>
        </p:nvSpPr>
        <p:spPr>
          <a:xfrm>
            <a:off x="3418007" y="6041497"/>
            <a:ext cx="310356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TestCircle3.java</a:t>
            </a:r>
            <a:endParaRPr sz="2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33"/>
          <p:cNvCxnSpPr/>
          <p:nvPr/>
        </p:nvCxnSpPr>
        <p:spPr>
          <a:xfrm>
            <a:off x="465825" y="1147524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/>
          <p:nvPr/>
        </p:nvSpPr>
        <p:spPr>
          <a:xfrm>
            <a:off x="552091" y="117476"/>
            <a:ext cx="6055743" cy="6740525"/>
          </a:xfrm>
          <a:prstGeom prst="rect">
            <a:avLst/>
          </a:prstGeom>
          <a:noFill/>
          <a:ln w="9525" cap="flat" cmpd="sng">
            <a:solidFill>
              <a:srgbClr val="FF27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class Student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private String 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private int creditHours;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private int pointEarned;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private double gpa;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 Student(String d,int c,int p) </a:t>
            </a: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id = 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creditHours = c;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pointEarned = 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 void setCreditHour(int c)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{     creditHours = c;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 void setPointEarned(int p)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{     pointEarned = p;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 String getId()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{ return id;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public int getPointEarned()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{ return pointEarned;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 int getGpa()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{ return gpa;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public void computeGPA()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{ gpa = (double)pointEarned / creditHours;}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30" name="Google Shape;430;p34"/>
          <p:cNvSpPr txBox="1"/>
          <p:nvPr/>
        </p:nvSpPr>
        <p:spPr>
          <a:xfrm>
            <a:off x="6223000" y="347663"/>
            <a:ext cx="5480171" cy="3140075"/>
          </a:xfrm>
          <a:prstGeom prst="rect">
            <a:avLst/>
          </a:prstGeom>
          <a:solidFill>
            <a:srgbClr val="ECFFD9"/>
          </a:solidFill>
          <a:ln w="9525" cap="flat" cmpd="sng">
            <a:solidFill>
              <a:srgbClr val="FF27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class TestStudent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Student s = new Student(“111”,30, 90);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s.computeGPA();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System.out.println(s.getId()+ “scored 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+ s.getGpa();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>
            <a:spLocks noGrp="1"/>
          </p:cNvSpPr>
          <p:nvPr>
            <p:ph type="title"/>
          </p:nvPr>
        </p:nvSpPr>
        <p:spPr>
          <a:xfrm>
            <a:off x="681632" y="395755"/>
            <a:ext cx="8153400" cy="65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UML Diagram access modifiers</a:t>
            </a:r>
            <a:endParaRPr>
              <a:solidFill>
                <a:srgbClr val="59595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aphicFrame>
        <p:nvGraphicFramePr>
          <p:cNvPr id="436" name="Google Shape;436;p35"/>
          <p:cNvGraphicFramePr/>
          <p:nvPr/>
        </p:nvGraphicFramePr>
        <p:xfrm>
          <a:off x="2057401" y="1532777"/>
          <a:ext cx="8086175" cy="4410825"/>
        </p:xfrm>
        <a:graphic>
          <a:graphicData uri="http://schemas.openxmlformats.org/drawingml/2006/table">
            <a:tbl>
              <a:tblPr firstRow="1" bandRow="1">
                <a:noFill/>
                <a:tableStyleId>{DEB18BE3-AEB6-4CBD-A906-9DA77496955B}</a:tableStyleId>
              </a:tblPr>
              <a:tblGrid>
                <a:gridCol w="80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endParaRPr sz="32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-radius: double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+Circle()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+Circle(radius: int)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+Circle(radius: double)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+getRadius(): double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+setRadius(radius: double): void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+getArea(): double</a:t>
                      </a:r>
                      <a:endParaRPr sz="32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7" name="Google Shape;437;p35"/>
          <p:cNvSpPr/>
          <p:nvPr/>
        </p:nvSpPr>
        <p:spPr>
          <a:xfrm>
            <a:off x="1524000" y="23791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35"/>
          <p:cNvCxnSpPr/>
          <p:nvPr/>
        </p:nvCxnSpPr>
        <p:spPr>
          <a:xfrm>
            <a:off x="681632" y="1128385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"/>
          <p:cNvSpPr txBox="1">
            <a:spLocks noGrp="1"/>
          </p:cNvSpPr>
          <p:nvPr>
            <p:ph type="title" idx="4294967295"/>
          </p:nvPr>
        </p:nvSpPr>
        <p:spPr>
          <a:xfrm>
            <a:off x="647127" y="422276"/>
            <a:ext cx="8153400" cy="62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Review of learning outcomes</a:t>
            </a:r>
            <a:endParaRPr/>
          </a:p>
        </p:txBody>
      </p:sp>
      <p:sp>
        <p:nvSpPr>
          <p:cNvPr id="445" name="Google Shape;445;p36"/>
          <p:cNvSpPr txBox="1">
            <a:spLocks noGrp="1"/>
          </p:cNvSpPr>
          <p:nvPr>
            <p:ph type="body" idx="4294967295"/>
          </p:nvPr>
        </p:nvSpPr>
        <p:spPr>
          <a:xfrm>
            <a:off x="647127" y="1354108"/>
            <a:ext cx="10430360" cy="339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3200">
                <a:solidFill>
                  <a:srgbClr val="0000FF"/>
                </a:solidFill>
              </a:rPr>
              <a:t>You should now be able to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Distinguish between instance and static variables and methods.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Explain the use of visibility modifiers.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Declare private data fields with appropriate </a:t>
            </a:r>
            <a:r>
              <a:rPr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2800">
                <a:solidFill>
                  <a:schemeClr val="dk2"/>
                </a:solidFill>
              </a:rPr>
              <a:t> and </a:t>
            </a:r>
            <a:r>
              <a:rPr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800">
                <a:solidFill>
                  <a:schemeClr val="dk2"/>
                </a:solidFill>
              </a:rPr>
              <a:t> methods.</a:t>
            </a:r>
            <a:endParaRPr/>
          </a:p>
          <a:p>
            <a:pPr marL="342900" lvl="0" indent="-209550" algn="just" rtl="0">
              <a:spcBef>
                <a:spcPts val="840"/>
              </a:spcBef>
              <a:spcAft>
                <a:spcPts val="0"/>
              </a:spcAft>
              <a:buSzPts val="2100"/>
              <a:buNone/>
            </a:pPr>
            <a:endParaRPr sz="2800">
              <a:solidFill>
                <a:schemeClr val="dk2"/>
              </a:solidFill>
            </a:endParaRPr>
          </a:p>
        </p:txBody>
      </p:sp>
      <p:cxnSp>
        <p:nvCxnSpPr>
          <p:cNvPr id="446" name="Google Shape;446;p36"/>
          <p:cNvCxnSpPr/>
          <p:nvPr/>
        </p:nvCxnSpPr>
        <p:spPr>
          <a:xfrm>
            <a:off x="647127" y="1112839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>
            <a:spLocks noGrp="1"/>
          </p:cNvSpPr>
          <p:nvPr>
            <p:ph type="title"/>
          </p:nvPr>
        </p:nvSpPr>
        <p:spPr>
          <a:xfrm>
            <a:off x="711200" y="473076"/>
            <a:ext cx="81534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To Do</a:t>
            </a:r>
            <a:endParaRPr/>
          </a:p>
        </p:txBody>
      </p:sp>
      <p:sp>
        <p:nvSpPr>
          <p:cNvPr id="452" name="Google Shape;452;p37"/>
          <p:cNvSpPr txBox="1">
            <a:spLocks noGrp="1"/>
          </p:cNvSpPr>
          <p:nvPr>
            <p:ph type="body" idx="1"/>
          </p:nvPr>
        </p:nvSpPr>
        <p:spPr>
          <a:xfrm>
            <a:off x="671773" y="1815152"/>
            <a:ext cx="10871200" cy="3640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Review the slides and source code for this chapter.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Read up the relevant portions of the recommended text </a:t>
            </a:r>
            <a:endParaRPr sz="3200">
              <a:solidFill>
                <a:schemeClr val="dk2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Do the tutorial and complete the remaining practical questions for this chapter.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We shall selectively discuss them during class.</a:t>
            </a:r>
            <a:endParaRPr/>
          </a:p>
        </p:txBody>
      </p:sp>
      <p:cxnSp>
        <p:nvCxnSpPr>
          <p:cNvPr id="453" name="Google Shape;453;p37"/>
          <p:cNvCxnSpPr/>
          <p:nvPr/>
        </p:nvCxnSpPr>
        <p:spPr>
          <a:xfrm>
            <a:off x="711200" y="1390651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629874" y="85351"/>
            <a:ext cx="77724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F7F7F"/>
                </a:solidFill>
              </a:rPr>
              <a:t>Default Value for Data Fields</a:t>
            </a:r>
            <a:endParaRPr/>
          </a:p>
        </p:txBody>
      </p:sp>
      <p:graphicFrame>
        <p:nvGraphicFramePr>
          <p:cNvPr id="128" name="Google Shape;128;p4"/>
          <p:cNvGraphicFramePr/>
          <p:nvPr/>
        </p:nvGraphicFramePr>
        <p:xfrm>
          <a:off x="733061" y="904035"/>
          <a:ext cx="5112000" cy="2391780"/>
        </p:xfrm>
        <a:graphic>
          <a:graphicData uri="http://schemas.openxmlformats.org/drawingml/2006/table">
            <a:tbl>
              <a:tblPr>
                <a:noFill/>
                <a:tableStyleId>{B740485B-5B30-4460-A7D8-9B00227DAED2}</a:tableStyleId>
              </a:tblPr>
              <a:tblGrid>
                <a:gridCol w="272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25"/>
                        <a:buFont typeface="Noto Sans Symbols"/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Field Type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25"/>
                        <a:buFont typeface="Noto Sans Symbols"/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Default Value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25"/>
                        <a:buFont typeface="Noto Sans Symbols"/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Reference type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25"/>
                        <a:buFont typeface="Noto Sans Symbols"/>
                        <a:buNone/>
                      </a:pPr>
                      <a:r>
                        <a:rPr lang="en-US" sz="23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25"/>
                        <a:buFont typeface="Noto Sans Symbols"/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Numeric types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25"/>
                        <a:buFont typeface="Noto Sans Symbols"/>
                        <a:buNone/>
                      </a:pPr>
                      <a:r>
                        <a:rPr lang="en-US" sz="23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25"/>
                        <a:buFont typeface="Noto Sans Symbols"/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Boolean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25"/>
                        <a:buFont typeface="Noto Sans Symbols"/>
                        <a:buNone/>
                      </a:pPr>
                      <a:r>
                        <a:rPr lang="en-US" sz="23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25"/>
                        <a:buFont typeface="Noto Sans Symbols"/>
                        <a:buNone/>
                      </a:pPr>
                      <a:r>
                        <a:rPr lang="en-US" sz="2300" b="0" i="0" u="none" strike="noStrike" cap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char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25"/>
                        <a:buFont typeface="Noto Sans Symbols"/>
                        <a:buNone/>
                      </a:pPr>
                      <a:r>
                        <a:rPr lang="en-US" sz="2300" b="1" i="0" u="none" strike="noStrike" cap="none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'\u0000'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9" name="Google Shape;129;p4"/>
          <p:cNvSpPr/>
          <p:nvPr/>
        </p:nvSpPr>
        <p:spPr>
          <a:xfrm>
            <a:off x="6176514" y="1003301"/>
            <a:ext cx="4883720" cy="2193196"/>
          </a:xfrm>
          <a:prstGeom prst="rect">
            <a:avLst/>
          </a:prstGeom>
          <a:solidFill>
            <a:srgbClr val="CCFF99"/>
          </a:solidFill>
          <a:ln w="9525" cap="flat" cmpd="sng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endParaRPr sz="2200" b="1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String name; </a:t>
            </a:r>
            <a:endParaRPr sz="2200" b="1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int age; </a:t>
            </a:r>
            <a:endParaRPr sz="2200" b="1" i="0" u="none" strike="noStrike" cap="non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boolean isScienceMajor;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char gender;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4">
            <a:hlinkClick r:id="rId3"/>
          </p:cNvPr>
          <p:cNvSpPr/>
          <p:nvPr/>
        </p:nvSpPr>
        <p:spPr>
          <a:xfrm>
            <a:off x="733060" y="3352136"/>
            <a:ext cx="10327173" cy="31535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TestStudent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Student student = new Student();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900" b="1" i="0" u="none" strike="noStrike" cap="none">
                <a:solidFill>
                  <a:srgbClr val="FF2728"/>
                </a:solidFill>
                <a:latin typeface="Courier New"/>
                <a:ea typeface="Courier New"/>
                <a:cs typeface="Courier New"/>
                <a:sym typeface="Courier New"/>
              </a:rPr>
              <a:t>int count;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System.out.println("name? " + student.name);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System.out.println("age? " + student.age);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System.out.println("isScienceMajor? " + student.isScienceMajor);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System.out.println("gender? " + student.gender);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System.out.println(“count? ” + </a:t>
            </a:r>
            <a:r>
              <a:rPr lang="en-US" sz="19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 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31" name="Google Shape;131;p4"/>
          <p:cNvCxnSpPr/>
          <p:nvPr/>
        </p:nvCxnSpPr>
        <p:spPr>
          <a:xfrm>
            <a:off x="629874" y="750888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2841299" y="6087189"/>
            <a:ext cx="8595433" cy="6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lang="en-US" sz="2200" b="1" i="1">
                <a:solidFill>
                  <a:srgbClr val="FFCC00"/>
                </a:solidFill>
              </a:rPr>
              <a:t>Reminder:</a:t>
            </a:r>
            <a:r>
              <a:rPr lang="en-US" sz="2200" b="1">
                <a:solidFill>
                  <a:srgbClr val="FFCC00"/>
                </a:solidFill>
              </a:rPr>
              <a:t>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650"/>
              <a:buNone/>
            </a:pPr>
            <a:r>
              <a:rPr lang="en-US" sz="2200" b="1">
                <a:solidFill>
                  <a:srgbClr val="FFCC00"/>
                </a:solidFill>
              </a:rPr>
              <a:t>No default values are assigned to local variables inside a method.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75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Data fields of reference types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711200" y="1626577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25"/>
              <a:buChar char="■"/>
            </a:pPr>
            <a:r>
              <a:rPr lang="en-US">
                <a:solidFill>
                  <a:srgbClr val="595959"/>
                </a:solidFill>
              </a:rPr>
              <a:t>E.g. in the 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>
                <a:solidFill>
                  <a:srgbClr val="595959"/>
                </a:solidFill>
              </a:rPr>
              <a:t>class, the data field 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>
                <a:solidFill>
                  <a:srgbClr val="595959"/>
                </a:solidFill>
              </a:rPr>
              <a:t>is of the 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>
                <a:solidFill>
                  <a:srgbClr val="595959"/>
                </a:solidFill>
              </a:rPr>
              <a:t>type, a predefined Java class.</a:t>
            </a:r>
            <a:endParaRPr>
              <a:solidFill>
                <a:srgbClr val="595959"/>
              </a:solidFill>
            </a:endParaRPr>
          </a:p>
          <a:p>
            <a:pPr marL="342900" lvl="0" indent="-342900" algn="l" rtl="0">
              <a:spcBef>
                <a:spcPts val="620"/>
              </a:spcBef>
              <a:spcAft>
                <a:spcPts val="0"/>
              </a:spcAft>
              <a:buSzPts val="2325"/>
              <a:buChar char="■"/>
            </a:pPr>
            <a:r>
              <a:rPr lang="en-US">
                <a:solidFill>
                  <a:srgbClr val="595959"/>
                </a:solidFill>
              </a:rPr>
              <a:t>Default value for reference-typed data fields:</a:t>
            </a:r>
            <a:r>
              <a:rPr lang="en-US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>
                <a:solidFill>
                  <a:schemeClr val="dk2"/>
                </a:solidFill>
              </a:rPr>
              <a:t>.</a:t>
            </a:r>
            <a:endParaRPr/>
          </a:p>
        </p:txBody>
      </p:sp>
      <p:cxnSp>
        <p:nvCxnSpPr>
          <p:cNvPr id="139" name="Google Shape;139;p5"/>
          <p:cNvCxnSpPr/>
          <p:nvPr/>
        </p:nvCxnSpPr>
        <p:spPr>
          <a:xfrm>
            <a:off x="836908" y="137831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 idx="4294967295"/>
          </p:nvPr>
        </p:nvSpPr>
        <p:spPr>
          <a:xfrm>
            <a:off x="836908" y="361950"/>
            <a:ext cx="80518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Example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4294967295"/>
          </p:nvPr>
        </p:nvSpPr>
        <p:spPr>
          <a:xfrm>
            <a:off x="1069675" y="2362199"/>
            <a:ext cx="9454551" cy="36762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75"/>
              <a:buNone/>
            </a:pPr>
            <a:r>
              <a:rPr lang="en-US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Test {</a:t>
            </a:r>
            <a:endParaRPr sz="29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175"/>
              <a:buNone/>
            </a:pPr>
            <a:r>
              <a:rPr lang="en-US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 sz="29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175"/>
              <a:buNone/>
            </a:pPr>
            <a:r>
              <a:rPr lang="en-US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x;     </a:t>
            </a:r>
            <a:r>
              <a:rPr lang="en-US" sz="29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// x has no default value</a:t>
            </a:r>
            <a:endParaRPr sz="29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175"/>
              <a:buNone/>
            </a:pPr>
            <a:r>
              <a:rPr lang="en-US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y;  </a:t>
            </a:r>
            <a:r>
              <a:rPr lang="en-US" sz="29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// y has no default value</a:t>
            </a:r>
            <a:endParaRPr sz="29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175"/>
              <a:buNone/>
            </a:pPr>
            <a:r>
              <a:rPr lang="en-US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System.out.println("x is " + x); </a:t>
            </a:r>
            <a:endParaRPr sz="29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175"/>
              <a:buNone/>
            </a:pPr>
            <a:r>
              <a:rPr lang="en-US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System.out.println("y is " + y); </a:t>
            </a:r>
            <a:endParaRPr sz="29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175"/>
              <a:buNone/>
            </a:pPr>
            <a:r>
              <a:rPr lang="en-US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9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175"/>
              <a:buNone/>
            </a:pPr>
            <a:r>
              <a:rPr lang="en-US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46" name="Google Shape;146;p6"/>
          <p:cNvCxnSpPr/>
          <p:nvPr/>
        </p:nvCxnSpPr>
        <p:spPr>
          <a:xfrm flipH="1">
            <a:off x="7090913" y="5126968"/>
            <a:ext cx="1367287" cy="91152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sm" len="sm"/>
            <a:tailEnd type="none" w="sm" len="sm"/>
          </a:ln>
        </p:spPr>
      </p:cxnSp>
      <p:cxnSp>
        <p:nvCxnSpPr>
          <p:cNvPr id="147" name="Google Shape;147;p6"/>
          <p:cNvCxnSpPr/>
          <p:nvPr/>
        </p:nvCxnSpPr>
        <p:spPr>
          <a:xfrm flipH="1">
            <a:off x="6883879" y="4664074"/>
            <a:ext cx="1574320" cy="1374417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stealth" w="sm" len="sm"/>
            <a:tailEnd type="none" w="sm" len="sm"/>
          </a:ln>
        </p:spPr>
      </p:cxnSp>
      <p:sp>
        <p:nvSpPr>
          <p:cNvPr id="148" name="Google Shape;148;p6"/>
          <p:cNvSpPr txBox="1"/>
          <p:nvPr/>
        </p:nvSpPr>
        <p:spPr>
          <a:xfrm>
            <a:off x="3780528" y="5803096"/>
            <a:ext cx="44957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Compilation error: variables not initialized</a:t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836908" y="1137642"/>
            <a:ext cx="10430360" cy="110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Java assigns no default value to a local variable inside a method. </a:t>
            </a:r>
            <a:endParaRPr/>
          </a:p>
        </p:txBody>
      </p:sp>
      <p:cxnSp>
        <p:nvCxnSpPr>
          <p:cNvPr id="150" name="Google Shape;150;p6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711200" y="-127000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1F1F"/>
                </a:solidFill>
              </a:rPr>
              <a:t>Caution</a:t>
            </a:r>
            <a:endParaRPr>
              <a:solidFill>
                <a:srgbClr val="FF1F1F"/>
              </a:solidFill>
            </a:endParaRPr>
          </a:p>
        </p:txBody>
      </p:sp>
      <p:sp>
        <p:nvSpPr>
          <p:cNvPr id="157" name="Google Shape;157;p7"/>
          <p:cNvSpPr txBox="1">
            <a:spLocks noGrp="1"/>
          </p:cNvSpPr>
          <p:nvPr>
            <p:ph type="body" idx="1"/>
          </p:nvPr>
        </p:nvSpPr>
        <p:spPr>
          <a:xfrm>
            <a:off x="711200" y="1483743"/>
            <a:ext cx="10871200" cy="288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32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lang="en-US" sz="3200"/>
              <a:t> </a:t>
            </a:r>
            <a:r>
              <a:rPr lang="en-US" sz="3200">
                <a:solidFill>
                  <a:schemeClr val="dk2"/>
                </a:solidFill>
              </a:rPr>
              <a:t>is a common error.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It occurs when you invoke a method on a reference variable or data field with a </a:t>
            </a:r>
            <a:r>
              <a:rPr lang="en-US" sz="32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3200">
                <a:solidFill>
                  <a:srgbClr val="0070C0"/>
                </a:solidFill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value.</a:t>
            </a:r>
            <a:endParaRPr sz="3200">
              <a:solidFill>
                <a:schemeClr val="dk2"/>
              </a:solidFill>
            </a:endParaRPr>
          </a:p>
        </p:txBody>
      </p:sp>
      <p:cxnSp>
        <p:nvCxnSpPr>
          <p:cNvPr id="158" name="Google Shape;158;p7"/>
          <p:cNvCxnSpPr/>
          <p:nvPr/>
        </p:nvCxnSpPr>
        <p:spPr>
          <a:xfrm>
            <a:off x="836908" y="101600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7">
            <a:hlinkClick r:id="rId3"/>
          </p:cNvPr>
          <p:cNvSpPr/>
          <p:nvPr/>
        </p:nvSpPr>
        <p:spPr>
          <a:xfrm>
            <a:off x="2411718" y="3589445"/>
            <a:ext cx="7470163" cy="21606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TestStudent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900" b="1" i="0" u="none" strike="noStrike" cap="none">
                <a:solidFill>
                  <a:srgbClr val="FF2728"/>
                </a:solidFill>
                <a:latin typeface="Courier New"/>
                <a:ea typeface="Courier New"/>
                <a:cs typeface="Courier New"/>
                <a:sym typeface="Courier New"/>
              </a:rPr>
              <a:t>Student student;</a:t>
            </a:r>
            <a:endParaRPr sz="1900" b="1" i="0" u="none" strike="noStrike" cap="none">
              <a:solidFill>
                <a:srgbClr val="FF27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System.out.println("name : " + </a:t>
            </a:r>
            <a:r>
              <a:rPr lang="en-US" sz="1900" b="1" i="0" u="none" strike="noStrike" cap="none">
                <a:solidFill>
                  <a:srgbClr val="FF2728"/>
                </a:solidFill>
                <a:latin typeface="Courier New"/>
                <a:ea typeface="Courier New"/>
                <a:cs typeface="Courier New"/>
                <a:sym typeface="Courier New"/>
              </a:rPr>
              <a:t>student.name</a:t>
            </a: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900" b="1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title" idx="4294967295"/>
          </p:nvPr>
        </p:nvSpPr>
        <p:spPr>
          <a:xfrm>
            <a:off x="638355" y="381000"/>
            <a:ext cx="10944045" cy="135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F7F7F"/>
                </a:solidFill>
              </a:rPr>
              <a:t>Differences between Variables of </a:t>
            </a:r>
            <a:br>
              <a:rPr lang="en-US" sz="3600">
                <a:solidFill>
                  <a:srgbClr val="7F7F7F"/>
                </a:solidFill>
              </a:rPr>
            </a:br>
            <a:r>
              <a:rPr lang="en-US" sz="3600">
                <a:solidFill>
                  <a:srgbClr val="7F7F7F"/>
                </a:solidFill>
              </a:rPr>
              <a:t>Primitive Data Types and Object Types</a:t>
            </a:r>
            <a:br>
              <a:rPr lang="en-US" sz="3600">
                <a:solidFill>
                  <a:srgbClr val="7F7F7F"/>
                </a:solidFill>
                <a:latin typeface="Courier"/>
                <a:ea typeface="Courier"/>
                <a:cs typeface="Courier"/>
                <a:sym typeface="Courier"/>
              </a:rPr>
            </a:br>
            <a:endParaRPr sz="3600">
              <a:solidFill>
                <a:srgbClr val="7F7F7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4637088" y="242728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3895725" y="2886075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8"/>
          <p:cNvGraphicFramePr/>
          <p:nvPr/>
        </p:nvGraphicFramePr>
        <p:xfrm>
          <a:off x="328087" y="2122098"/>
          <a:ext cx="11400173" cy="281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11400173" imgH="2812211" progId="Word.Picture.8">
                  <p:embed/>
                </p:oleObj>
              </mc:Choice>
              <mc:Fallback>
                <p:oleObj r:id="rId4" imgW="11400173" imgH="2812211" progId="Word.Picture.8">
                  <p:embed/>
                  <p:pic>
                    <p:nvPicPr>
                      <p:cNvPr id="168" name="Google Shape;168;p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28087" y="2122098"/>
                        <a:ext cx="11400173" cy="2812211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" name="Google Shape;169;p8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8"/>
          <p:cNvCxnSpPr/>
          <p:nvPr/>
        </p:nvCxnSpPr>
        <p:spPr>
          <a:xfrm>
            <a:off x="666297" y="1412815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 idx="4294967295"/>
          </p:nvPr>
        </p:nvSpPr>
        <p:spPr>
          <a:xfrm>
            <a:off x="836908" y="0"/>
            <a:ext cx="10430360" cy="130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F7F7F"/>
                </a:solidFill>
              </a:rPr>
              <a:t>Copying Variables of Primitive Data Types and Object Types</a:t>
            </a:r>
            <a:endParaRPr/>
          </a:p>
        </p:txBody>
      </p:sp>
      <p:sp>
        <p:nvSpPr>
          <p:cNvPr id="176" name="Google Shape;176;p9"/>
          <p:cNvSpPr/>
          <p:nvPr/>
        </p:nvSpPr>
        <p:spPr>
          <a:xfrm>
            <a:off x="1524000" y="237279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1524000" y="26458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9"/>
          <p:cNvGraphicFramePr/>
          <p:nvPr/>
        </p:nvGraphicFramePr>
        <p:xfrm>
          <a:off x="348722" y="1309688"/>
          <a:ext cx="4958292" cy="2881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4" imgW="4958292" imgH="2881311" progId="Word.Picture.8">
                  <p:embed/>
                </p:oleObj>
              </mc:Choice>
              <mc:Fallback>
                <p:oleObj r:id="rId4" imgW="4958292" imgH="2881311" progId="Word.Picture.8">
                  <p:embed/>
                  <p:pic>
                    <p:nvPicPr>
                      <p:cNvPr id="178" name="Google Shape;178;p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48722" y="1309688"/>
                        <a:ext cx="4958292" cy="2881311"/>
                      </a:xfrm>
                      <a:prstGeom prst="rect">
                        <a:avLst/>
                      </a:prstGeom>
                      <a:solidFill>
                        <a:srgbClr val="F2F2F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" name="Google Shape;179;p9"/>
          <p:cNvSpPr/>
          <p:nvPr/>
        </p:nvSpPr>
        <p:spPr>
          <a:xfrm>
            <a:off x="1524000" y="237279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9"/>
          <p:cNvGraphicFramePr/>
          <p:nvPr/>
        </p:nvGraphicFramePr>
        <p:xfrm>
          <a:off x="5429250" y="1309688"/>
          <a:ext cx="5946775" cy="288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6" imgW="5946775" imgH="2884487" progId="Word.Picture.8">
                  <p:embed/>
                </p:oleObj>
              </mc:Choice>
              <mc:Fallback>
                <p:oleObj r:id="rId6" imgW="5946775" imgH="2884487" progId="Word.Picture.8">
                  <p:embed/>
                  <p:pic>
                    <p:nvPicPr>
                      <p:cNvPr id="180" name="Google Shape;180;p9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5429250" y="1309688"/>
                        <a:ext cx="5946775" cy="2884487"/>
                      </a:xfrm>
                      <a:prstGeom prst="rect">
                        <a:avLst/>
                      </a:prstGeom>
                      <a:solidFill>
                        <a:srgbClr val="F2F2F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" name="Google Shape;181;p9"/>
          <p:cNvSpPr txBox="1"/>
          <p:nvPr/>
        </p:nvSpPr>
        <p:spPr>
          <a:xfrm>
            <a:off x="2470114" y="5391150"/>
            <a:ext cx="7429500" cy="7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If you know that an object is no longer needed, you can explicitly assign </a:t>
            </a:r>
            <a:r>
              <a:rPr lang="en-US" sz="22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to a reference variable for the object. 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348722" y="4191000"/>
            <a:ext cx="11027304" cy="106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object previously referenced by </a:t>
            </a:r>
            <a:r>
              <a:rPr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is no longer referenced. This object is known as </a:t>
            </a:r>
            <a:r>
              <a:rPr lang="en-US" sz="2800" i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garbage</a:t>
            </a: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 it will automatically collected by JVM.</a:t>
            </a:r>
            <a:endParaRPr sz="2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3" name="Google Shape;183;p9"/>
          <p:cNvCxnSpPr/>
          <p:nvPr/>
        </p:nvCxnSpPr>
        <p:spPr>
          <a:xfrm>
            <a:off x="836908" y="1301750"/>
            <a:ext cx="10430360" cy="0"/>
          </a:xfrm>
          <a:prstGeom prst="straightConnector1">
            <a:avLst/>
          </a:prstGeom>
          <a:noFill/>
          <a:ln w="31750" cap="flat" cmpd="sng">
            <a:solidFill>
              <a:srgbClr val="61619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4" name="Google Shape;184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764424">
            <a:off x="1492284" y="5421291"/>
            <a:ext cx="996878" cy="96627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9"/>
          <p:cNvSpPr txBox="1"/>
          <p:nvPr/>
        </p:nvSpPr>
        <p:spPr>
          <a:xfrm>
            <a:off x="2470114" y="6023926"/>
            <a:ext cx="92757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https://www.techopedia.com/definition/27492/memory-allocation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https://www.scientecheasy.com/2020/06/memory-allocation-primitive-nonprimitive.html/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fined">
  <a:themeElements>
    <a:clrScheme name="Refined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3213</Words>
  <Application>Microsoft Office PowerPoint</Application>
  <PresentationFormat>Widescreen</PresentationFormat>
  <Paragraphs>478</Paragraphs>
  <Slides>37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 Black</vt:lpstr>
      <vt:lpstr>Book Antiqua</vt:lpstr>
      <vt:lpstr>Cambria</vt:lpstr>
      <vt:lpstr>Arial</vt:lpstr>
      <vt:lpstr>Courier New</vt:lpstr>
      <vt:lpstr>Dancing Script</vt:lpstr>
      <vt:lpstr>Noto Sans Symbols</vt:lpstr>
      <vt:lpstr>Times New Roman</vt:lpstr>
      <vt:lpstr>Courier</vt:lpstr>
      <vt:lpstr>Refined</vt:lpstr>
      <vt:lpstr>Microsoft Word Picture</vt:lpstr>
      <vt:lpstr>Objects and Classes</vt:lpstr>
      <vt:lpstr>Learning Outcomes (3)</vt:lpstr>
      <vt:lpstr>PowerPoint Presentation</vt:lpstr>
      <vt:lpstr>Default Value for Data Fields</vt:lpstr>
      <vt:lpstr>Data fields of reference types</vt:lpstr>
      <vt:lpstr>Example</vt:lpstr>
      <vt:lpstr>Caution</vt:lpstr>
      <vt:lpstr>Differences between Variables of  Primitive Data Types and Object Types </vt:lpstr>
      <vt:lpstr>Copying Variables of Primitive Data Types and Object Types</vt:lpstr>
      <vt:lpstr>Using Classes from the Java Library</vt:lpstr>
      <vt:lpstr>The Date Class</vt:lpstr>
      <vt:lpstr>The Date Class Example</vt:lpstr>
      <vt:lpstr>The Random Class</vt:lpstr>
      <vt:lpstr>The Random Class Example</vt:lpstr>
      <vt:lpstr>Review of learning outcomes</vt:lpstr>
      <vt:lpstr>Objects and Classes</vt:lpstr>
      <vt:lpstr>Learning Outcomes (4)</vt:lpstr>
      <vt:lpstr>Instance Variables and Methods </vt:lpstr>
      <vt:lpstr>Static Variables, Constants and Methods(1) </vt:lpstr>
      <vt:lpstr>PowerPoint Presentation</vt:lpstr>
      <vt:lpstr>A Simple Circle Class</vt:lpstr>
      <vt:lpstr>instance methods VS static methods</vt:lpstr>
      <vt:lpstr>PowerPoint Presentation</vt:lpstr>
      <vt:lpstr>Professional Programming Tip</vt:lpstr>
      <vt:lpstr>Learning Outcomes (5)</vt:lpstr>
      <vt:lpstr>Visibility Modifiers (1)</vt:lpstr>
      <vt:lpstr>PowerPoint Presentation</vt:lpstr>
      <vt:lpstr>PowerPoint Presentation</vt:lpstr>
      <vt:lpstr>NOTE</vt:lpstr>
      <vt:lpstr>PowerPoint Presentation</vt:lpstr>
      <vt:lpstr>PowerPoint Presentation</vt:lpstr>
      <vt:lpstr>Accessor/Mutator Methods</vt:lpstr>
      <vt:lpstr>Example of Data Field Encapsulation</vt:lpstr>
      <vt:lpstr>PowerPoint Presentation</vt:lpstr>
      <vt:lpstr>UML Diagram access modifiers</vt:lpstr>
      <vt:lpstr>Review of learning outcomes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creator>Steve Armstrong</dc:creator>
  <cp:lastModifiedBy>TARUC</cp:lastModifiedBy>
  <cp:revision>2</cp:revision>
  <dcterms:created xsi:type="dcterms:W3CDTF">2006-08-06T18:27:27Z</dcterms:created>
  <dcterms:modified xsi:type="dcterms:W3CDTF">2024-01-26T08:35:26Z</dcterms:modified>
</cp:coreProperties>
</file>