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7315200" cy="9601200"/>
  <p:embeddedFontLst>
    <p:embeddedFont>
      <p:font typeface="Book Antiqu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jksaUxjpaPXdjP2jTcjY1y+e9A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ookAntiqua-bold.fntdata"/><Relationship Id="rId30" Type="http://schemas.openxmlformats.org/officeDocument/2006/relationships/font" Target="fonts/BookAntiqua-regular.fntdata"/><Relationship Id="rId11" Type="http://schemas.openxmlformats.org/officeDocument/2006/relationships/slide" Target="slides/slide6.xml"/><Relationship Id="rId33" Type="http://schemas.openxmlformats.org/officeDocument/2006/relationships/font" Target="fonts/BookAntiqua-boldItalic.fntdata"/><Relationship Id="rId10" Type="http://schemas.openxmlformats.org/officeDocument/2006/relationships/slide" Target="slides/slide5.xml"/><Relationship Id="rId32" Type="http://schemas.openxmlformats.org/officeDocument/2006/relationships/font" Target="fonts/BookAntiqu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/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23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2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/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457200" y="720725"/>
            <a:ext cx="64008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idx="10" type="dt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1" type="ftr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4127500" y="-1587500"/>
            <a:ext cx="4038600" cy="10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526338" y="1811339"/>
            <a:ext cx="5394325" cy="271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989138" y="-804861"/>
            <a:ext cx="5394325" cy="79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7"/>
          <p:cNvSpPr txBox="1"/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" type="body"/>
          </p:nvPr>
        </p:nvSpPr>
        <p:spPr>
          <a:xfrm>
            <a:off x="7112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2" type="body"/>
          </p:nvPr>
        </p:nvSpPr>
        <p:spPr>
          <a:xfrm>
            <a:off x="62484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0" type="dt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1" type="ftr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/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" type="body"/>
          </p:nvPr>
        </p:nvSpPr>
        <p:spPr>
          <a:xfrm>
            <a:off x="711200" y="18288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2" type="body"/>
          </p:nvPr>
        </p:nvSpPr>
        <p:spPr>
          <a:xfrm>
            <a:off x="6248400" y="18288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3" type="body"/>
          </p:nvPr>
        </p:nvSpPr>
        <p:spPr>
          <a:xfrm>
            <a:off x="711200" y="39243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4" type="body"/>
          </p:nvPr>
        </p:nvSpPr>
        <p:spPr>
          <a:xfrm>
            <a:off x="6248400" y="39243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97" name="Google Shape;97;p38"/>
          <p:cNvSpPr txBox="1"/>
          <p:nvPr>
            <p:ph idx="10" type="dt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1" type="ftr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8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" type="body"/>
          </p:nvPr>
        </p:nvSpPr>
        <p:spPr>
          <a:xfrm>
            <a:off x="711200" y="1828800"/>
            <a:ext cx="10871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2894" lvl="1" marL="9144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0" type="dt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ctrTitle"/>
          </p:nvPr>
        </p:nvSpPr>
        <p:spPr>
          <a:xfrm>
            <a:off x="1625600" y="838200"/>
            <a:ext cx="9042400" cy="25590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subTitle"/>
          </p:nvPr>
        </p:nvSpPr>
        <p:spPr>
          <a:xfrm>
            <a:off x="1828800" y="3733800"/>
            <a:ext cx="8534400" cy="187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2250"/>
              <a:buFont typeface="Noto Sans Symbols"/>
              <a:buNone/>
              <a:defRPr sz="3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715434" y="6248400"/>
            <a:ext cx="2738967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4334934" y="6248400"/>
            <a:ext cx="3850217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9050867" y="625792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9pPr>
          </a:lstStyle>
          <a:p/>
        </p:txBody>
      </p:sp>
      <p:sp>
        <p:nvSpPr>
          <p:cNvPr id="34" name="Google Shape;34;p29"/>
          <p:cNvSpPr txBox="1"/>
          <p:nvPr>
            <p:ph idx="10" type="dt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1" type="ftr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7112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298450" lvl="2" marL="13716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62484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27660" lvl="1" marL="9144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indent="-298450" lvl="2" marL="13716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9pPr>
          </a:lstStyle>
          <a:p/>
        </p:txBody>
      </p:sp>
      <p:sp>
        <p:nvSpPr>
          <p:cNvPr id="41" name="Google Shape;41;p30"/>
          <p:cNvSpPr txBox="1"/>
          <p:nvPr>
            <p:ph idx="10" type="dt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1" type="ftr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48" name="Google Shape;48;p3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/>
            </a:lvl9pPr>
          </a:lstStyle>
          <a:p/>
        </p:txBody>
      </p:sp>
      <p:sp>
        <p:nvSpPr>
          <p:cNvPr id="49" name="Google Shape;49;p31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11150" lvl="1" marL="9144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indent="-291464" lvl="2" marL="13716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5pPr>
            <a:lvl6pPr indent="-314960" lvl="5" marL="274320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6pPr>
            <a:lvl7pPr indent="-314960" lvl="6" marL="320040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7pPr>
            <a:lvl8pPr indent="-314959" lvl="7" marL="365760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8pPr>
            <a:lvl9pPr indent="-314959" lvl="8" marL="411480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0" type="dt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44169" lvl="1" marL="9144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2pPr>
            <a:lvl3pPr indent="-312419" lvl="2" marL="13716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36550" lvl="4" marL="228600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5pPr>
            <a:lvl6pPr indent="-336550" lvl="5" marL="274320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indent="-336550" lvl="6" marL="320040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indent="-336550" lvl="7" marL="365760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indent="-336550" lvl="8" marL="411480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711200" y="1828800"/>
            <a:ext cx="10871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6237" lvl="0" marL="457200" marR="0" rtl="0" algn="l">
              <a:spcBef>
                <a:spcPts val="620"/>
              </a:spcBef>
              <a:spcAft>
                <a:spcPts val="0"/>
              </a:spcAft>
              <a:buClr>
                <a:schemeClr val="accent2"/>
              </a:buClr>
              <a:buSzPts val="2325"/>
              <a:buFont typeface="Noto Sans Symbols"/>
              <a:buChar char="■"/>
              <a:defRPr b="0" i="0" sz="3100" u="none" cap="none" strike="noStrike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44169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124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365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365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365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365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365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about:blan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3.vml"/><Relationship Id="rId4" Type="http://schemas.openxmlformats.org/officeDocument/2006/relationships/hyperlink" Target="about:blank" TargetMode="External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3.bin"/><Relationship Id="rId7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4.vml"/><Relationship Id="rId4" Type="http://schemas.openxmlformats.org/officeDocument/2006/relationships/hyperlink" Target="about:blank" TargetMode="External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Relationship Id="rId7" Type="http://schemas.openxmlformats.org/officeDocument/2006/relationships/hyperlink" Target="http://html/TestPassObject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2.vml"/><Relationship Id="rId4" Type="http://schemas.openxmlformats.org/officeDocument/2006/relationships/hyperlink" Target="about:blank" TargetMode="External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totalarea.jav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idx="4294967295" type="ctrTitle"/>
          </p:nvPr>
        </p:nvSpPr>
        <p:spPr>
          <a:xfrm>
            <a:off x="2352676" y="1858963"/>
            <a:ext cx="7566025" cy="15240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Objects and Classes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2459038" y="4169287"/>
            <a:ext cx="73533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ans Symbols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Chapter 4 – Part 5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173421" y="615923"/>
            <a:ext cx="11855669" cy="1198562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BACS2023</a:t>
            </a:r>
            <a:endParaRPr b="1" i="0" sz="3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Object-Oriented Programming</a:t>
            </a:r>
            <a:endParaRPr b="1" i="0" sz="3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865618" y="469901"/>
            <a:ext cx="7766050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95959"/>
                </a:solidFill>
              </a:rPr>
              <a:t>Class Design Guideline - 1</a:t>
            </a:r>
            <a:endParaRPr/>
          </a:p>
        </p:txBody>
      </p:sp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992228" y="1358900"/>
            <a:ext cx="10693494" cy="4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1" i="1" lang="en-US" sz="3000">
                <a:solidFill>
                  <a:schemeClr val="dk2"/>
                </a:solidFill>
              </a:rPr>
              <a:t>Cohesion</a:t>
            </a:r>
            <a:endParaRPr/>
          </a:p>
          <a:p>
            <a:pPr indent="-282575" lvl="1" marL="682625" rtl="0" algn="l">
              <a:spcBef>
                <a:spcPts val="60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>
                <a:solidFill>
                  <a:schemeClr val="dk2"/>
                </a:solidFill>
              </a:rPr>
              <a:t>A class should </a:t>
            </a:r>
            <a:r>
              <a:rPr i="1" lang="en-US" sz="3000">
                <a:solidFill>
                  <a:srgbClr val="0070C0"/>
                </a:solidFill>
              </a:rPr>
              <a:t>describe a single entity</a:t>
            </a:r>
            <a:r>
              <a:rPr lang="en-US" sz="3000">
                <a:solidFill>
                  <a:schemeClr val="dk2"/>
                </a:solidFill>
              </a:rPr>
              <a:t>. </a:t>
            </a:r>
            <a:endParaRPr/>
          </a:p>
          <a:p>
            <a:pPr indent="-282575" lvl="1" marL="682625" rtl="0" algn="l">
              <a:spcBef>
                <a:spcPts val="60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>
                <a:solidFill>
                  <a:schemeClr val="dk2"/>
                </a:solidFill>
              </a:rPr>
              <a:t>All the class operations should logically fit together to support a coherent purpose.</a:t>
            </a:r>
            <a:endParaRPr/>
          </a:p>
          <a:p>
            <a:pPr indent="-228600" lvl="2" marL="1143000" rtl="0" algn="l">
              <a:spcBef>
                <a:spcPts val="1500"/>
              </a:spcBef>
              <a:spcAft>
                <a:spcPts val="0"/>
              </a:spcAft>
              <a:buSzPts val="1650"/>
              <a:buChar char="■"/>
            </a:pPr>
            <a:r>
              <a:rPr i="1" lang="en-US" sz="3000">
                <a:solidFill>
                  <a:schemeClr val="dk2"/>
                </a:solidFill>
              </a:rPr>
              <a:t>E.g.,</a:t>
            </a:r>
            <a:r>
              <a:rPr lang="en-US" sz="3000">
                <a:solidFill>
                  <a:schemeClr val="dk2"/>
                </a:solidFill>
              </a:rPr>
              <a:t> you should not combine students and staff in the same class.</a:t>
            </a:r>
            <a:endParaRPr/>
          </a:p>
        </p:txBody>
      </p:sp>
      <p:cxnSp>
        <p:nvCxnSpPr>
          <p:cNvPr id="181" name="Google Shape;181;p10"/>
          <p:cNvCxnSpPr/>
          <p:nvPr/>
        </p:nvCxnSpPr>
        <p:spPr>
          <a:xfrm>
            <a:off x="992228" y="1131378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602147" y="522612"/>
            <a:ext cx="7766050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95959"/>
                </a:solidFill>
              </a:rPr>
              <a:t>Class Design Guideline - 2</a:t>
            </a:r>
            <a:endParaRPr/>
          </a:p>
        </p:txBody>
      </p:sp>
      <p:sp>
        <p:nvSpPr>
          <p:cNvPr id="187" name="Google Shape;187;p11"/>
          <p:cNvSpPr txBox="1"/>
          <p:nvPr>
            <p:ph idx="1" type="body"/>
          </p:nvPr>
        </p:nvSpPr>
        <p:spPr>
          <a:xfrm>
            <a:off x="765752" y="1431940"/>
            <a:ext cx="10430360" cy="4984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i="1" lang="en-US" sz="2800">
                <a:solidFill>
                  <a:schemeClr val="dk2"/>
                </a:solidFill>
              </a:rPr>
              <a:t>Consistency</a:t>
            </a:r>
            <a:endParaRPr/>
          </a:p>
          <a:p>
            <a:pPr indent="-282575" lvl="1" marL="682625" rtl="0" algn="l"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>
                <a:solidFill>
                  <a:srgbClr val="0070C0"/>
                </a:solidFill>
              </a:rPr>
              <a:t>Follow standard </a:t>
            </a:r>
            <a:r>
              <a:rPr lang="en-US">
                <a:solidFill>
                  <a:schemeClr val="dk2"/>
                </a:solidFill>
              </a:rPr>
              <a:t>Java programming style and naming conventions.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1540"/>
              <a:buChar char="■"/>
            </a:pPr>
            <a:r>
              <a:rPr lang="en-US" sz="2800">
                <a:solidFill>
                  <a:schemeClr val="dk2"/>
                </a:solidFill>
              </a:rPr>
              <a:t>Choose informative names for classes, data fields, and methods. 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1540"/>
              <a:buChar char="■"/>
            </a:pPr>
            <a:r>
              <a:rPr lang="en-US" sz="2800">
                <a:solidFill>
                  <a:schemeClr val="dk2"/>
                </a:solidFill>
              </a:rPr>
              <a:t>Always place the data declaration before the constructor, and place constructors before methods. 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1540"/>
              <a:buChar char="■"/>
            </a:pPr>
            <a:r>
              <a:rPr lang="en-US" sz="2800">
                <a:solidFill>
                  <a:schemeClr val="dk2"/>
                </a:solidFill>
              </a:rPr>
              <a:t>Always provide a constructor and initialize variables to avoid programming errors. </a:t>
            </a:r>
            <a:endParaRPr sz="2800">
              <a:solidFill>
                <a:schemeClr val="dk2"/>
              </a:solidFill>
            </a:endParaRPr>
          </a:p>
          <a:p>
            <a:pPr indent="-282575" lvl="1" marL="682625" rtl="0" algn="l"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>
                <a:solidFill>
                  <a:schemeClr val="dk2"/>
                </a:solidFill>
              </a:rPr>
              <a:t> Provide a public no-arg constructor</a:t>
            </a:r>
            <a:endParaRPr/>
          </a:p>
        </p:txBody>
      </p:sp>
      <p:cxnSp>
        <p:nvCxnSpPr>
          <p:cNvPr id="188" name="Google Shape;188;p11"/>
          <p:cNvCxnSpPr/>
          <p:nvPr/>
        </p:nvCxnSpPr>
        <p:spPr>
          <a:xfrm>
            <a:off x="765752" y="1162375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602148" y="469901"/>
            <a:ext cx="7766050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95959"/>
                </a:solidFill>
              </a:rPr>
              <a:t>Class Design Guideline - 3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602148" y="1431940"/>
            <a:ext cx="10655958" cy="4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1" i="1" lang="en-US" sz="3000">
                <a:solidFill>
                  <a:schemeClr val="dk2"/>
                </a:solidFill>
              </a:rPr>
              <a:t>Encapsulation</a:t>
            </a:r>
            <a:endParaRPr/>
          </a:p>
          <a:p>
            <a:pPr indent="-282575" lvl="1" marL="682625" rtl="0" algn="l">
              <a:spcBef>
                <a:spcPts val="600"/>
              </a:spcBef>
              <a:spcAft>
                <a:spcPts val="0"/>
              </a:spcAft>
              <a:buSzPts val="3000"/>
              <a:buFont typeface="Noto Sans Symbols"/>
              <a:buChar char="▪"/>
            </a:pPr>
            <a:r>
              <a:rPr lang="en-US" sz="3000">
                <a:solidFill>
                  <a:schemeClr val="dk2"/>
                </a:solidFill>
              </a:rPr>
              <a:t>class should use the </a:t>
            </a:r>
            <a:r>
              <a:rPr b="1" lang="en-US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US" sz="3000">
                <a:solidFill>
                  <a:srgbClr val="0000FF"/>
                </a:solidFill>
              </a:rPr>
              <a:t> </a:t>
            </a:r>
            <a:r>
              <a:rPr lang="en-US" sz="3000">
                <a:solidFill>
                  <a:schemeClr val="dk2"/>
                </a:solidFill>
              </a:rPr>
              <a:t>modifier to hide its data from direct access by clients. </a:t>
            </a:r>
            <a:endParaRPr/>
          </a:p>
          <a:p>
            <a:pPr indent="-228600" lvl="2" marL="1143000" rtl="0" algn="l">
              <a:spcBef>
                <a:spcPts val="900"/>
              </a:spcBef>
              <a:spcAft>
                <a:spcPts val="0"/>
              </a:spcAft>
              <a:buSzPts val="1650"/>
              <a:buChar char="■"/>
            </a:pPr>
            <a:r>
              <a:rPr lang="en-US" sz="3000">
                <a:solidFill>
                  <a:schemeClr val="dk2"/>
                </a:solidFill>
              </a:rPr>
              <a:t>You can use </a:t>
            </a:r>
            <a:r>
              <a:rPr b="1" lang="en-US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3000">
                <a:solidFill>
                  <a:srgbClr val="0000FF"/>
                </a:solidFill>
              </a:rPr>
              <a:t> </a:t>
            </a:r>
            <a:r>
              <a:rPr lang="en-US" sz="3000">
                <a:solidFill>
                  <a:schemeClr val="dk2"/>
                </a:solidFill>
              </a:rPr>
              <a:t>methods and </a:t>
            </a:r>
            <a:r>
              <a:rPr b="1" lang="en-US" sz="3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3000">
                <a:solidFill>
                  <a:srgbClr val="0000FF"/>
                </a:solidFill>
              </a:rPr>
              <a:t> </a:t>
            </a:r>
            <a:r>
              <a:rPr lang="en-US" sz="3000">
                <a:solidFill>
                  <a:schemeClr val="dk2"/>
                </a:solidFill>
              </a:rPr>
              <a:t>methods to provide users with access to the private data, but only to private data you want the user to see or to modify. </a:t>
            </a:r>
            <a:endParaRPr/>
          </a:p>
          <a:p>
            <a:pPr indent="-285750" lvl="1" marL="742950" rtl="0" algn="l">
              <a:spcBef>
                <a:spcPts val="1800"/>
              </a:spcBef>
              <a:spcAft>
                <a:spcPts val="0"/>
              </a:spcAft>
              <a:buSzPts val="1950"/>
              <a:buFont typeface="Noto Sans Symbols"/>
              <a:buChar char="▪"/>
            </a:pPr>
            <a:r>
              <a:rPr lang="en-US" sz="3000">
                <a:solidFill>
                  <a:schemeClr val="dk2"/>
                </a:solidFill>
              </a:rPr>
              <a:t>A class should also hide methods not intended for client use. </a:t>
            </a:r>
            <a:endParaRPr/>
          </a:p>
          <a:p>
            <a:pPr indent="-92075" lvl="1" marL="682625" rtl="0" algn="l">
              <a:spcBef>
                <a:spcPts val="600"/>
              </a:spcBef>
              <a:spcAft>
                <a:spcPts val="0"/>
              </a:spcAft>
              <a:buSzPts val="3000"/>
              <a:buFont typeface="Noto Sans Symbols"/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</p:txBody>
      </p:sp>
      <p:cxnSp>
        <p:nvCxnSpPr>
          <p:cNvPr id="195" name="Google Shape;195;p12"/>
          <p:cNvCxnSpPr/>
          <p:nvPr/>
        </p:nvCxnSpPr>
        <p:spPr>
          <a:xfrm>
            <a:off x="827746" y="1109664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617645" y="507114"/>
            <a:ext cx="7766050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95959"/>
                </a:solidFill>
              </a:rPr>
              <a:t>Class Design Guideline - 4</a:t>
            </a:r>
            <a:endParaRPr/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617645" y="1292454"/>
            <a:ext cx="11006084" cy="5232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b="1" i="1" lang="en-US" sz="2800">
                <a:solidFill>
                  <a:schemeClr val="dk2"/>
                </a:solidFill>
              </a:rPr>
              <a:t>Instance vs Static</a:t>
            </a:r>
            <a:endParaRPr/>
          </a:p>
          <a:p>
            <a:pPr indent="-282575" lvl="1" marL="682625" rtl="0" algn="l"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>
                <a:solidFill>
                  <a:schemeClr val="dk2"/>
                </a:solidFill>
              </a:rPr>
              <a:t>A variable or method that is dependent on a specific instance of the class should be an </a:t>
            </a:r>
            <a:r>
              <a:rPr i="1" lang="en-US">
                <a:solidFill>
                  <a:srgbClr val="0000FF"/>
                </a:solidFill>
              </a:rPr>
              <a:t>instance variable </a:t>
            </a:r>
            <a:r>
              <a:rPr i="1" lang="en-US">
                <a:solidFill>
                  <a:schemeClr val="dk2"/>
                </a:solidFill>
              </a:rPr>
              <a:t>or </a:t>
            </a:r>
            <a:r>
              <a:rPr i="1" lang="en-US">
                <a:solidFill>
                  <a:srgbClr val="0000FF"/>
                </a:solidFill>
              </a:rPr>
              <a:t>method</a:t>
            </a:r>
            <a:r>
              <a:rPr lang="en-US">
                <a:solidFill>
                  <a:schemeClr val="dk2"/>
                </a:solidFill>
              </a:rPr>
              <a:t>.</a:t>
            </a:r>
            <a:endParaRPr/>
          </a:p>
          <a:p>
            <a:pPr indent="-282575" lvl="1" marL="682625" rtl="0" algn="l"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>
                <a:solidFill>
                  <a:schemeClr val="dk2"/>
                </a:solidFill>
              </a:rPr>
              <a:t>A variable that is </a:t>
            </a:r>
            <a:r>
              <a:rPr i="1" lang="en-US">
                <a:solidFill>
                  <a:schemeClr val="accent6"/>
                </a:solidFill>
              </a:rPr>
              <a:t>shared by all the instances </a:t>
            </a:r>
            <a:r>
              <a:rPr i="1" lang="en-US">
                <a:solidFill>
                  <a:schemeClr val="dk2"/>
                </a:solidFill>
              </a:rPr>
              <a:t>of the class</a:t>
            </a:r>
            <a:r>
              <a:rPr lang="en-US">
                <a:solidFill>
                  <a:schemeClr val="dk2"/>
                </a:solidFill>
              </a:rPr>
              <a:t> should be declared as a </a:t>
            </a:r>
            <a:r>
              <a:rPr i="1" lang="en-US">
                <a:solidFill>
                  <a:schemeClr val="accent6"/>
                </a:solidFill>
              </a:rPr>
              <a:t>static</a:t>
            </a:r>
            <a:r>
              <a:rPr lang="en-US">
                <a:solidFill>
                  <a:schemeClr val="accent6"/>
                </a:solidFill>
              </a:rPr>
              <a:t> </a:t>
            </a:r>
            <a:r>
              <a:rPr lang="en-US">
                <a:solidFill>
                  <a:schemeClr val="dk2"/>
                </a:solidFill>
              </a:rPr>
              <a:t>variable. 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540"/>
              <a:buChar char="■"/>
            </a:pPr>
            <a:r>
              <a:rPr lang="en-US" sz="2800">
                <a:solidFill>
                  <a:schemeClr val="dk2"/>
                </a:solidFill>
              </a:rPr>
              <a:t>The </a:t>
            </a:r>
            <a:r>
              <a:rPr b="1" lang="en-US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2800">
                <a:solidFill>
                  <a:srgbClr val="0000FF"/>
                </a:solidFill>
              </a:rPr>
              <a:t> </a:t>
            </a:r>
            <a:r>
              <a:rPr lang="en-US" sz="2800">
                <a:solidFill>
                  <a:schemeClr val="dk2"/>
                </a:solidFill>
              </a:rPr>
              <a:t>and </a:t>
            </a:r>
            <a:r>
              <a:rPr b="1" lang="en-US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2800">
                <a:solidFill>
                  <a:srgbClr val="0000FF"/>
                </a:solidFill>
              </a:rPr>
              <a:t> </a:t>
            </a:r>
            <a:r>
              <a:rPr lang="en-US" sz="2800">
                <a:solidFill>
                  <a:schemeClr val="dk2"/>
                </a:solidFill>
              </a:rPr>
              <a:t>methods for the static variable should also be declared as static.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540"/>
              <a:buChar char="■"/>
            </a:pPr>
            <a:r>
              <a:rPr lang="en-US" sz="2800">
                <a:solidFill>
                  <a:schemeClr val="dk2"/>
                </a:solidFill>
              </a:rPr>
              <a:t>Always reference static variables and methods from a class name (rather than a reference variable).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540"/>
              <a:buChar char="■"/>
            </a:pPr>
            <a:r>
              <a:rPr lang="en-US" sz="2800">
                <a:solidFill>
                  <a:schemeClr val="dk2"/>
                </a:solidFill>
              </a:rPr>
              <a:t>Do not pass a parameter from a constructor to initialize a static data field 🡺 it is better to use a </a:t>
            </a:r>
            <a:r>
              <a:rPr b="1" lang="en-US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US" sz="2800">
                <a:solidFill>
                  <a:srgbClr val="0000FF"/>
                </a:solidFill>
              </a:rPr>
              <a:t> </a:t>
            </a:r>
            <a:r>
              <a:rPr lang="en-US" sz="2800">
                <a:solidFill>
                  <a:schemeClr val="dk2"/>
                </a:solidFill>
              </a:rPr>
              <a:t>method. </a:t>
            </a:r>
            <a:endParaRPr/>
          </a:p>
          <a:p>
            <a:pPr indent="-104775" lvl="1" marL="682625" rtl="0" algn="l"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02" name="Google Shape;202;p13"/>
          <p:cNvCxnSpPr/>
          <p:nvPr/>
        </p:nvCxnSpPr>
        <p:spPr>
          <a:xfrm>
            <a:off x="843244" y="1146877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711200" y="473075"/>
            <a:ext cx="10871200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Collection of objects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08" name="Google Shape;208;p14"/>
          <p:cNvSpPr txBox="1"/>
          <p:nvPr>
            <p:ph idx="1" type="body"/>
          </p:nvPr>
        </p:nvSpPr>
        <p:spPr>
          <a:xfrm>
            <a:off x="711200" y="1828800"/>
            <a:ext cx="10871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325"/>
              <a:buChar char="■"/>
            </a:pPr>
            <a:r>
              <a:rPr lang="en-US">
                <a:solidFill>
                  <a:schemeClr val="dk2"/>
                </a:solidFill>
              </a:rPr>
              <a:t>If the college offered up to 50 different courses, you will need to store a collection of </a:t>
            </a:r>
            <a:r>
              <a:rPr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Course</a:t>
            </a:r>
            <a:r>
              <a:rPr lang="en-US">
                <a:solidFill>
                  <a:schemeClr val="dk2"/>
                </a:solidFill>
              </a:rPr>
              <a:t> objects.  </a:t>
            </a:r>
            <a:endParaRPr/>
          </a:p>
          <a:p>
            <a:pPr indent="-342900" lvl="0" marL="342900" rtl="0" algn="l">
              <a:spcBef>
                <a:spcPts val="620"/>
              </a:spcBef>
              <a:spcAft>
                <a:spcPts val="0"/>
              </a:spcAft>
              <a:buSzPts val="2325"/>
              <a:buChar char="■"/>
            </a:pPr>
            <a:r>
              <a:rPr lang="en-US">
                <a:solidFill>
                  <a:schemeClr val="dk2"/>
                </a:solidFill>
              </a:rPr>
              <a:t> One way to store a collection of objects is to declare an </a:t>
            </a:r>
            <a:r>
              <a:rPr i="1" lang="en-US">
                <a:solidFill>
                  <a:srgbClr val="0000FF"/>
                </a:solidFill>
              </a:rPr>
              <a:t>array of objects</a:t>
            </a:r>
            <a:r>
              <a:rPr lang="en-US">
                <a:solidFill>
                  <a:srgbClr val="0000FF"/>
                </a:solidFill>
              </a:rPr>
              <a:t>.</a:t>
            </a:r>
            <a:endParaRPr/>
          </a:p>
        </p:txBody>
      </p:sp>
      <p:cxnSp>
        <p:nvCxnSpPr>
          <p:cNvPr id="209" name="Google Shape;209;p14"/>
          <p:cNvCxnSpPr/>
          <p:nvPr/>
        </p:nvCxnSpPr>
        <p:spPr>
          <a:xfrm>
            <a:off x="711200" y="1317901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Aggregation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827745" y="1828800"/>
            <a:ext cx="10430360" cy="288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325"/>
              <a:buChar char="■"/>
            </a:pPr>
            <a:r>
              <a:rPr lang="en-US">
                <a:solidFill>
                  <a:schemeClr val="dk2"/>
                </a:solidFill>
              </a:rPr>
              <a:t>An object can contain another object.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rgbClr val="0000FF"/>
                </a:solidFill>
              </a:rPr>
              <a:t>Aggregation</a:t>
            </a:r>
            <a:r>
              <a:rPr lang="en-US" sz="3200">
                <a:solidFill>
                  <a:schemeClr val="dk2"/>
                </a:solidFill>
              </a:rPr>
              <a:t> models </a:t>
            </a:r>
            <a:r>
              <a:rPr i="1" lang="en-US" sz="3200">
                <a:solidFill>
                  <a:srgbClr val="0000FF"/>
                </a:solidFill>
              </a:rPr>
              <a:t>has-a</a:t>
            </a:r>
            <a:r>
              <a:rPr lang="en-US" sz="3200">
                <a:solidFill>
                  <a:schemeClr val="dk2"/>
                </a:solidFill>
              </a:rPr>
              <a:t> relationship </a:t>
            </a:r>
            <a:endParaRPr/>
          </a:p>
          <a:p>
            <a:pPr indent="-285750" lvl="1" marL="742950" rtl="0" algn="l">
              <a:spcBef>
                <a:spcPts val="580"/>
              </a:spcBef>
              <a:spcAft>
                <a:spcPts val="0"/>
              </a:spcAft>
              <a:buSzPts val="1885"/>
              <a:buChar char="■"/>
            </a:pPr>
            <a:r>
              <a:rPr lang="en-US" sz="2900">
                <a:solidFill>
                  <a:schemeClr val="dk2"/>
                </a:solidFill>
              </a:rPr>
              <a:t>represents an </a:t>
            </a:r>
            <a:r>
              <a:rPr i="1" lang="en-US" sz="2900">
                <a:solidFill>
                  <a:schemeClr val="dk2"/>
                </a:solidFill>
              </a:rPr>
              <a:t>ownership</a:t>
            </a:r>
            <a:r>
              <a:rPr lang="en-US" sz="2900">
                <a:solidFill>
                  <a:schemeClr val="dk2"/>
                </a:solidFill>
              </a:rPr>
              <a:t> relationship between two objects.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dk2"/>
              </a:solidFill>
            </a:endParaRPr>
          </a:p>
          <a:p>
            <a:pPr indent="-195262" lvl="0" marL="342900" rtl="0" algn="l">
              <a:spcBef>
                <a:spcPts val="620"/>
              </a:spcBef>
              <a:spcAft>
                <a:spcPts val="0"/>
              </a:spcAft>
              <a:buSzPts val="2325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6" name="Google Shape;216;p15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7" name="Google Shape;217;p15"/>
          <p:cNvCxnSpPr/>
          <p:nvPr/>
        </p:nvCxnSpPr>
        <p:spPr>
          <a:xfrm>
            <a:off x="827745" y="1616075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1152040" y="446108"/>
            <a:ext cx="81534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Terminology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23" name="Google Shape;223;p16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4" name="Google Shape;224;p16"/>
          <p:cNvGrpSpPr/>
          <p:nvPr/>
        </p:nvGrpSpPr>
        <p:grpSpPr>
          <a:xfrm>
            <a:off x="1627322" y="1857376"/>
            <a:ext cx="3597141" cy="1942207"/>
            <a:chOff x="357187" y="1857375"/>
            <a:chExt cx="3343276" cy="1942207"/>
          </a:xfrm>
        </p:grpSpPr>
        <p:sp>
          <p:nvSpPr>
            <p:cNvPr id="225" name="Google Shape;225;p16"/>
            <p:cNvSpPr txBox="1"/>
            <p:nvPr/>
          </p:nvSpPr>
          <p:spPr>
            <a:xfrm>
              <a:off x="357188" y="1857375"/>
              <a:ext cx="3343275" cy="523220"/>
            </a:xfrm>
            <a:prstGeom prst="rect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lang="en-US" sz="2800" u="sng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sz="28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6"/>
            <p:cNvSpPr txBox="1"/>
            <p:nvPr/>
          </p:nvSpPr>
          <p:spPr>
            <a:xfrm>
              <a:off x="357187" y="2414587"/>
              <a:ext cx="3343276" cy="1384995"/>
            </a:xfrm>
            <a:prstGeom prst="rect">
              <a:avLst/>
            </a:prstGeom>
            <a:noFill/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name:Ali Nadeem</a:t>
              </a:r>
              <a:endParaRPr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address: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programme: DIA2</a:t>
              </a:r>
              <a:endParaRPr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16"/>
          <p:cNvGrpSpPr/>
          <p:nvPr/>
        </p:nvGrpSpPr>
        <p:grpSpPr>
          <a:xfrm>
            <a:off x="6910386" y="1857376"/>
            <a:ext cx="4046915" cy="1942207"/>
            <a:chOff x="357187" y="1857375"/>
            <a:chExt cx="3343276" cy="1942207"/>
          </a:xfrm>
        </p:grpSpPr>
        <p:sp>
          <p:nvSpPr>
            <p:cNvPr id="228" name="Google Shape;228;p16"/>
            <p:cNvSpPr txBox="1"/>
            <p:nvPr/>
          </p:nvSpPr>
          <p:spPr>
            <a:xfrm>
              <a:off x="357188" y="1857375"/>
              <a:ext cx="3343275" cy="523220"/>
            </a:xfrm>
            <a:prstGeom prst="rect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lang="en-US" sz="2800" u="sng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 sz="28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 txBox="1"/>
            <p:nvPr/>
          </p:nvSpPr>
          <p:spPr>
            <a:xfrm>
              <a:off x="357187" y="2414587"/>
              <a:ext cx="3343276" cy="1384995"/>
            </a:xfrm>
            <a:prstGeom prst="rect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street:1 Jalan 12/3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city: Kuala Lumpur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postcode: 53720</a:t>
              </a:r>
              <a:endParaRPr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16"/>
          <p:cNvSpPr txBox="1"/>
          <p:nvPr/>
        </p:nvSpPr>
        <p:spPr>
          <a:xfrm>
            <a:off x="1966914" y="4257675"/>
            <a:ext cx="33289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Aggregating Object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6896102" y="4214813"/>
            <a:ext cx="33289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Aggregated Object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16"/>
          <p:cNvCxnSpPr/>
          <p:nvPr/>
        </p:nvCxnSpPr>
        <p:spPr>
          <a:xfrm>
            <a:off x="1152040" y="1237364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3" name="Google Shape;233;p16"/>
          <p:cNvGrpSpPr/>
          <p:nvPr/>
        </p:nvGrpSpPr>
        <p:grpSpPr>
          <a:xfrm>
            <a:off x="5208495" y="2971800"/>
            <a:ext cx="1701776" cy="336176"/>
            <a:chOff x="5208495" y="2971800"/>
            <a:chExt cx="1701776" cy="336176"/>
          </a:xfrm>
        </p:grpSpPr>
        <p:sp>
          <p:nvSpPr>
            <p:cNvPr id="234" name="Google Shape;234;p16"/>
            <p:cNvSpPr/>
            <p:nvPr/>
          </p:nvSpPr>
          <p:spPr>
            <a:xfrm>
              <a:off x="5208495" y="2971800"/>
              <a:ext cx="336176" cy="336176"/>
            </a:xfrm>
            <a:prstGeom prst="diamond">
              <a:avLst/>
            </a:prstGeom>
            <a:noFill/>
            <a:ln cap="flat" cmpd="sng" w="508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" name="Google Shape;235;p16"/>
            <p:cNvCxnSpPr>
              <a:stCxn id="234" idx="3"/>
              <a:endCxn id="229" idx="1"/>
            </p:cNvCxnSpPr>
            <p:nvPr/>
          </p:nvCxnSpPr>
          <p:spPr>
            <a:xfrm flipH="1" rot="10800000">
              <a:off x="5544671" y="3107188"/>
              <a:ext cx="1365600" cy="32700"/>
            </a:xfrm>
            <a:prstGeom prst="straightConnector1">
              <a:avLst/>
            </a:prstGeom>
            <a:noFill/>
            <a:ln cap="flat" cmpd="sng" w="4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>
            <p:ph type="title"/>
          </p:nvPr>
        </p:nvSpPr>
        <p:spPr>
          <a:xfrm>
            <a:off x="874240" y="476410"/>
            <a:ext cx="81534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Terminology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41" name="Google Shape;241;p17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1881187" y="1857376"/>
            <a:ext cx="3343276" cy="1942207"/>
            <a:chOff x="357187" y="1857375"/>
            <a:chExt cx="3343276" cy="1942207"/>
          </a:xfrm>
        </p:grpSpPr>
        <p:sp>
          <p:nvSpPr>
            <p:cNvPr id="243" name="Google Shape;243;p17"/>
            <p:cNvSpPr txBox="1"/>
            <p:nvPr/>
          </p:nvSpPr>
          <p:spPr>
            <a:xfrm>
              <a:off x="357188" y="1857375"/>
              <a:ext cx="3343275" cy="523220"/>
            </a:xfrm>
            <a:prstGeom prst="rect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 txBox="1"/>
            <p:nvPr/>
          </p:nvSpPr>
          <p:spPr>
            <a:xfrm>
              <a:off x="357187" y="2414587"/>
              <a:ext cx="3343276" cy="1384995"/>
            </a:xfrm>
            <a:prstGeom prst="rect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-name:String</a:t>
              </a:r>
              <a:endParaRPr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-address: </a:t>
              </a: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-programme: String</a:t>
              </a:r>
              <a:endParaRPr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17"/>
          <p:cNvGrpSpPr/>
          <p:nvPr/>
        </p:nvGrpSpPr>
        <p:grpSpPr>
          <a:xfrm>
            <a:off x="6910387" y="1857376"/>
            <a:ext cx="3343276" cy="1942207"/>
            <a:chOff x="357187" y="1857375"/>
            <a:chExt cx="3343276" cy="1942207"/>
          </a:xfrm>
        </p:grpSpPr>
        <p:sp>
          <p:nvSpPr>
            <p:cNvPr id="246" name="Google Shape;246;p17"/>
            <p:cNvSpPr txBox="1"/>
            <p:nvPr/>
          </p:nvSpPr>
          <p:spPr>
            <a:xfrm>
              <a:off x="357188" y="1857375"/>
              <a:ext cx="3343275" cy="523220"/>
            </a:xfrm>
            <a:prstGeom prst="rect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 txBox="1"/>
            <p:nvPr/>
          </p:nvSpPr>
          <p:spPr>
            <a:xfrm>
              <a:off x="357187" y="2414587"/>
              <a:ext cx="3343276" cy="1384995"/>
            </a:xfrm>
            <a:prstGeom prst="rect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-street: String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-city: String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-postcode: int</a:t>
              </a:r>
              <a:endParaRPr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7"/>
          <p:cNvSpPr txBox="1"/>
          <p:nvPr/>
        </p:nvSpPr>
        <p:spPr>
          <a:xfrm>
            <a:off x="1966914" y="4257675"/>
            <a:ext cx="33289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Aggregating Class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6896102" y="4214813"/>
            <a:ext cx="332898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Aggregated Class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7"/>
          <p:cNvCxnSpPr/>
          <p:nvPr/>
        </p:nvCxnSpPr>
        <p:spPr>
          <a:xfrm>
            <a:off x="874240" y="1206367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1" name="Google Shape;251;p17"/>
          <p:cNvGrpSpPr/>
          <p:nvPr/>
        </p:nvGrpSpPr>
        <p:grpSpPr>
          <a:xfrm>
            <a:off x="5235388" y="2965648"/>
            <a:ext cx="1674998" cy="336176"/>
            <a:chOff x="5235388" y="2965648"/>
            <a:chExt cx="1674998" cy="336176"/>
          </a:xfrm>
        </p:grpSpPr>
        <p:sp>
          <p:nvSpPr>
            <p:cNvPr id="252" name="Google Shape;252;p17"/>
            <p:cNvSpPr/>
            <p:nvPr/>
          </p:nvSpPr>
          <p:spPr>
            <a:xfrm>
              <a:off x="5235388" y="2965648"/>
              <a:ext cx="336176" cy="336176"/>
            </a:xfrm>
            <a:prstGeom prst="diamond">
              <a:avLst/>
            </a:prstGeom>
            <a:noFill/>
            <a:ln cap="flat" cmpd="sng" w="50800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3" name="Google Shape;253;p17"/>
            <p:cNvCxnSpPr/>
            <p:nvPr/>
          </p:nvCxnSpPr>
          <p:spPr>
            <a:xfrm flipH="1" rot="10800000">
              <a:off x="5544671" y="3107086"/>
              <a:ext cx="1365715" cy="32802"/>
            </a:xfrm>
            <a:prstGeom prst="straightConnector1">
              <a:avLst/>
            </a:prstGeom>
            <a:noFill/>
            <a:ln cap="flat" cmpd="sng" w="4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idx="12" type="sldNum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 txBox="1"/>
          <p:nvPr>
            <p:ph type="title"/>
          </p:nvPr>
        </p:nvSpPr>
        <p:spPr>
          <a:xfrm>
            <a:off x="998227" y="417575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</a:rPr>
              <a:t>Aggregation </a:t>
            </a:r>
            <a:endParaRPr sz="4000" u="sng">
              <a:solidFill>
                <a:schemeClr val="dk2"/>
              </a:solidFill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260" name="Google Shape;260;p18"/>
          <p:cNvSpPr txBox="1"/>
          <p:nvPr>
            <p:ph idx="1" type="body"/>
          </p:nvPr>
        </p:nvSpPr>
        <p:spPr>
          <a:xfrm>
            <a:off x="998227" y="1316725"/>
            <a:ext cx="10430360" cy="403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3" lvl="0" marL="34766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An object may be owned by several other aggregating objects.  </a:t>
            </a:r>
            <a:endParaRPr/>
          </a:p>
          <a:p>
            <a:pPr indent="-347663" lvl="0" marL="347663" rtl="0" algn="l">
              <a:spcBef>
                <a:spcPts val="2400"/>
              </a:spcBef>
              <a:spcAft>
                <a:spcPts val="0"/>
              </a:spcAft>
              <a:buSzPts val="31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E.g., 3 students may </a:t>
            </a:r>
            <a:r>
              <a:rPr lang="en-US">
                <a:solidFill>
                  <a:srgbClr val="0000FF"/>
                </a:solidFill>
              </a:rPr>
              <a:t>share</a:t>
            </a:r>
            <a:r>
              <a:rPr lang="en-US">
                <a:solidFill>
                  <a:schemeClr val="dk2"/>
                </a:solidFill>
              </a:rPr>
              <a:t> an apartment.</a:t>
            </a:r>
            <a:endParaRPr/>
          </a:p>
          <a:p>
            <a:pPr indent="-347663" lvl="1" marL="747713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Hence, an address may be </a:t>
            </a:r>
            <a:r>
              <a:rPr lang="en-US">
                <a:solidFill>
                  <a:srgbClr val="0000FF"/>
                </a:solidFill>
              </a:rPr>
              <a:t>owned by 3 students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20"/>
              </a:spcBef>
              <a:spcAft>
                <a:spcPts val="0"/>
              </a:spcAft>
              <a:buSzPts val="2325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4067175" y="300513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18"/>
          <p:cNvCxnSpPr/>
          <p:nvPr/>
        </p:nvCxnSpPr>
        <p:spPr>
          <a:xfrm>
            <a:off x="998227" y="1122094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type="title"/>
          </p:nvPr>
        </p:nvSpPr>
        <p:spPr>
          <a:xfrm>
            <a:off x="892444" y="285751"/>
            <a:ext cx="7772400" cy="723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Object Composition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68" name="Google Shape;268;p19"/>
          <p:cNvSpPr txBox="1"/>
          <p:nvPr>
            <p:ph idx="1" type="body"/>
          </p:nvPr>
        </p:nvSpPr>
        <p:spPr>
          <a:xfrm>
            <a:off x="892444" y="1239916"/>
            <a:ext cx="10613635" cy="4532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If an object is exclusively owned by an aggregating object, the relationship between them is referred to as </a:t>
            </a:r>
            <a:r>
              <a:rPr i="1" lang="en-US" sz="2800">
                <a:solidFill>
                  <a:srgbClr val="0000FF"/>
                </a:solidFill>
              </a:rPr>
              <a:t>composition</a:t>
            </a:r>
            <a:r>
              <a:rPr lang="en-US" sz="2800">
                <a:solidFill>
                  <a:schemeClr val="dk2"/>
                </a:solidFill>
              </a:rPr>
              <a:t>.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>
                <a:solidFill>
                  <a:schemeClr val="dk2"/>
                </a:solidFill>
              </a:rPr>
              <a:t>E.g., a name belongs to </a:t>
            </a:r>
            <a:r>
              <a:rPr lang="en-US">
                <a:solidFill>
                  <a:srgbClr val="0000FF"/>
                </a:solidFill>
              </a:rPr>
              <a:t>only 1</a:t>
            </a:r>
            <a:r>
              <a:rPr lang="en-US">
                <a:solidFill>
                  <a:schemeClr val="dk2"/>
                </a:solidFill>
              </a:rPr>
              <a:t> student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Composition is actually </a:t>
            </a:r>
            <a:r>
              <a:rPr lang="en-US" sz="2800">
                <a:solidFill>
                  <a:srgbClr val="0000FF"/>
                </a:solidFill>
              </a:rPr>
              <a:t>a </a:t>
            </a:r>
            <a:r>
              <a:rPr i="1" lang="en-US" sz="2800">
                <a:solidFill>
                  <a:srgbClr val="0000FF"/>
                </a:solidFill>
              </a:rPr>
              <a:t>special case </a:t>
            </a:r>
            <a:r>
              <a:rPr i="1" lang="en-US" sz="2800">
                <a:solidFill>
                  <a:schemeClr val="dk2"/>
                </a:solidFill>
              </a:rPr>
              <a:t>of the aggregation</a:t>
            </a:r>
            <a:r>
              <a:rPr lang="en-US" sz="2800">
                <a:solidFill>
                  <a:schemeClr val="dk2"/>
                </a:solidFill>
              </a:rPr>
              <a:t> relationship.  </a:t>
            </a:r>
            <a:endParaRPr/>
          </a:p>
        </p:txBody>
      </p:sp>
      <p:sp>
        <p:nvSpPr>
          <p:cNvPr id="269" name="Google Shape;269;p19"/>
          <p:cNvSpPr txBox="1"/>
          <p:nvPr>
            <p:ph idx="12" type="sldNum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19"/>
          <p:cNvCxnSpPr/>
          <p:nvPr/>
        </p:nvCxnSpPr>
        <p:spPr>
          <a:xfrm>
            <a:off x="1075719" y="1009486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>
            <p:ph idx="4294967295" type="title"/>
          </p:nvPr>
        </p:nvSpPr>
        <p:spPr>
          <a:xfrm>
            <a:off x="748520" y="435768"/>
            <a:ext cx="8153400" cy="627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</a:rPr>
              <a:t>Learning Outcomes (5)</a:t>
            </a:r>
            <a:endParaRPr/>
          </a:p>
        </p:txBody>
      </p:sp>
      <p:sp>
        <p:nvSpPr>
          <p:cNvPr id="115" name="Google Shape;115;p2"/>
          <p:cNvSpPr txBox="1"/>
          <p:nvPr>
            <p:ph idx="4294967295" type="body"/>
          </p:nvPr>
        </p:nvSpPr>
        <p:spPr>
          <a:xfrm>
            <a:off x="748520" y="1363851"/>
            <a:ext cx="10627236" cy="309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3200">
                <a:solidFill>
                  <a:srgbClr val="0000FF"/>
                </a:solidFill>
              </a:rPr>
              <a:t>At the end of this lesson, you should be able to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Develop methods with object arguments.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Write code to store and process objects in arrays.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cxnSp>
        <p:nvCxnSpPr>
          <p:cNvPr id="116" name="Google Shape;116;p2"/>
          <p:cNvCxnSpPr/>
          <p:nvPr/>
        </p:nvCxnSpPr>
        <p:spPr>
          <a:xfrm>
            <a:off x="748520" y="1100044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/>
          <p:nvPr>
            <p:ph idx="12" type="sldNum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0"/>
          <p:cNvSpPr txBox="1"/>
          <p:nvPr>
            <p:ph type="title"/>
          </p:nvPr>
        </p:nvSpPr>
        <p:spPr>
          <a:xfrm>
            <a:off x="681926" y="228601"/>
            <a:ext cx="9715436" cy="840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</a:rPr>
              <a:t>Aggregation and Composition Example</a:t>
            </a:r>
            <a:endParaRPr sz="4000" u="sng">
              <a:solidFill>
                <a:srgbClr val="595959"/>
              </a:solid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4067175" y="300513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8" name="Google Shape;278;p20"/>
          <p:cNvGraphicFramePr/>
          <p:nvPr/>
        </p:nvGraphicFramePr>
        <p:xfrm>
          <a:off x="838877" y="1859797"/>
          <a:ext cx="10238579" cy="2140878"/>
        </p:xfrm>
        <a:graphic>
          <a:graphicData uri="http://schemas.openxmlformats.org/presentationml/2006/ole">
            <mc:AlternateContent>
              <mc:Choice Requires="v">
                <p:oleObj r:id="rId5" imgH="2140878" imgW="10238579" progId="Word.Picture.8" spid="_x0000_s1">
                  <p:embed/>
                </p:oleObj>
              </mc:Choice>
              <mc:Fallback>
                <p:oleObj r:id="rId6" imgH="2140878" imgW="10238579" progId="Word.Picture.8">
                  <p:embed/>
                  <p:pic>
                    <p:nvPicPr>
                      <p:cNvPr id="278" name="Google Shape;278;p20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8877" y="1859797"/>
                        <a:ext cx="10238579" cy="2140878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9" name="Google Shape;279;p20"/>
          <p:cNvCxnSpPr/>
          <p:nvPr/>
        </p:nvCxnSpPr>
        <p:spPr>
          <a:xfrm>
            <a:off x="681926" y="1126744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idx="12" type="sldNum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1"/>
          <p:cNvSpPr txBox="1"/>
          <p:nvPr>
            <p:ph type="title"/>
          </p:nvPr>
        </p:nvSpPr>
        <p:spPr>
          <a:xfrm>
            <a:off x="1131685" y="643376"/>
            <a:ext cx="8373297" cy="651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</a:rPr>
              <a:t>Multiplicity</a:t>
            </a:r>
            <a:endParaRPr sz="4000" u="sng">
              <a:solidFill>
                <a:srgbClr val="595959"/>
              </a:solid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4067175" y="300513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p21"/>
          <p:cNvGraphicFramePr/>
          <p:nvPr/>
        </p:nvGraphicFramePr>
        <p:xfrm>
          <a:off x="743827" y="2077295"/>
          <a:ext cx="11206075" cy="2275191"/>
        </p:xfrm>
        <a:graphic>
          <a:graphicData uri="http://schemas.openxmlformats.org/presentationml/2006/ole">
            <mc:AlternateContent>
              <mc:Choice Requires="v">
                <p:oleObj r:id="rId5" imgH="2275191" imgW="11206075" progId="Word.Picture.8" spid="_x0000_s1">
                  <p:embed/>
                </p:oleObj>
              </mc:Choice>
              <mc:Fallback>
                <p:oleObj r:id="rId6" imgH="2275191" imgW="11206075" progId="Word.Picture.8">
                  <p:embed/>
                  <p:pic>
                    <p:nvPicPr>
                      <p:cNvPr id="287" name="Google Shape;287;p21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43827" y="2077295"/>
                        <a:ext cx="11206075" cy="2275191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8" name="Google Shape;288;p21"/>
          <p:cNvCxnSpPr/>
          <p:nvPr/>
        </p:nvCxnSpPr>
        <p:spPr>
          <a:xfrm>
            <a:off x="1131685" y="1478555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"/>
          <p:cNvSpPr txBox="1"/>
          <p:nvPr>
            <p:ph type="title"/>
          </p:nvPr>
        </p:nvSpPr>
        <p:spPr>
          <a:xfrm>
            <a:off x="1249675" y="338462"/>
            <a:ext cx="7772400" cy="723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</a:rPr>
              <a:t>Implementing Aggregation</a:t>
            </a:r>
            <a:endParaRPr/>
          </a:p>
        </p:txBody>
      </p:sp>
      <p:sp>
        <p:nvSpPr>
          <p:cNvPr id="294" name="Google Shape;294;p22"/>
          <p:cNvSpPr txBox="1"/>
          <p:nvPr>
            <p:ph idx="1" type="body"/>
          </p:nvPr>
        </p:nvSpPr>
        <p:spPr>
          <a:xfrm>
            <a:off x="1111617" y="1163106"/>
            <a:ext cx="10430360" cy="1113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solidFill>
                  <a:schemeClr val="dk2"/>
                </a:solidFill>
              </a:rPr>
              <a:t>An aggregation relationship is usually represented as a data field in the aggregating class.</a:t>
            </a:r>
            <a:endParaRPr/>
          </a:p>
        </p:txBody>
      </p:sp>
      <p:sp>
        <p:nvSpPr>
          <p:cNvPr id="295" name="Google Shape;295;p22"/>
          <p:cNvSpPr txBox="1"/>
          <p:nvPr>
            <p:ph idx="12" type="sldNum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1111617" y="2392065"/>
            <a:ext cx="2649945" cy="207387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. . 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97" name="Google Shape;297;p22"/>
          <p:cNvSpPr txBox="1"/>
          <p:nvPr/>
        </p:nvSpPr>
        <p:spPr>
          <a:xfrm>
            <a:off x="4014061" y="2392065"/>
            <a:ext cx="3983064" cy="207387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Student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private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name;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private </a:t>
            </a: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address;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98" name="Google Shape;298;p22"/>
          <p:cNvSpPr txBox="1"/>
          <p:nvPr/>
        </p:nvSpPr>
        <p:spPr>
          <a:xfrm>
            <a:off x="8131465" y="2329832"/>
            <a:ext cx="3225384" cy="207387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. . 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99" name="Google Shape;299;p22"/>
          <p:cNvSpPr txBox="1"/>
          <p:nvPr/>
        </p:nvSpPr>
        <p:spPr>
          <a:xfrm>
            <a:off x="1717830" y="4581150"/>
            <a:ext cx="1997060" cy="46086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Aggregated class</a:t>
            </a:r>
            <a:endParaRPr/>
          </a:p>
        </p:txBody>
      </p:sp>
      <p:sp>
        <p:nvSpPr>
          <p:cNvPr id="300" name="Google Shape;300;p22"/>
          <p:cNvSpPr txBox="1"/>
          <p:nvPr/>
        </p:nvSpPr>
        <p:spPr>
          <a:xfrm>
            <a:off x="8131465" y="4581150"/>
            <a:ext cx="1997060" cy="46086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Aggregated class</a:t>
            </a:r>
            <a:endParaRPr/>
          </a:p>
        </p:txBody>
      </p:sp>
      <p:sp>
        <p:nvSpPr>
          <p:cNvPr id="301" name="Google Shape;301;p22"/>
          <p:cNvSpPr txBox="1"/>
          <p:nvPr/>
        </p:nvSpPr>
        <p:spPr>
          <a:xfrm>
            <a:off x="5135875" y="4581150"/>
            <a:ext cx="1997060" cy="46086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Aggregating class</a:t>
            </a: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1249675" y="5263619"/>
            <a:ext cx="9971097" cy="1113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See	</a:t>
            </a: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Name.java</a:t>
            </a:r>
            <a:r>
              <a:rPr lang="en-US" sz="2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 </a:t>
            </a: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Address.java</a:t>
            </a:r>
            <a:r>
              <a:rPr lang="en-US" sz="2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 </a:t>
            </a: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Student.java</a:t>
            </a:r>
            <a:r>
              <a:rPr lang="en-US" sz="2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	</a:t>
            </a: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TestStudent.java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03" name="Google Shape;303;p22"/>
          <p:cNvCxnSpPr/>
          <p:nvPr/>
        </p:nvCxnSpPr>
        <p:spPr>
          <a:xfrm>
            <a:off x="1111617" y="1062197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3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3"/>
          <p:cNvSpPr txBox="1"/>
          <p:nvPr>
            <p:ph type="title"/>
          </p:nvPr>
        </p:nvSpPr>
        <p:spPr>
          <a:xfrm>
            <a:off x="905237" y="485776"/>
            <a:ext cx="8153400" cy="627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</a:rPr>
              <a:t>Review of learning outcomes</a:t>
            </a:r>
            <a:endParaRPr/>
          </a:p>
        </p:txBody>
      </p:sp>
      <p:sp>
        <p:nvSpPr>
          <p:cNvPr id="313" name="Google Shape;313;p23"/>
          <p:cNvSpPr txBox="1"/>
          <p:nvPr>
            <p:ph idx="1" type="body"/>
          </p:nvPr>
        </p:nvSpPr>
        <p:spPr>
          <a:xfrm>
            <a:off x="905237" y="1184275"/>
            <a:ext cx="10430360" cy="3093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3200">
                <a:solidFill>
                  <a:srgbClr val="0000FF"/>
                </a:solidFill>
              </a:rPr>
              <a:t>You should now be able to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Explain the class design guidelines.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Implement aggregation and composition relationships between classes.</a:t>
            </a:r>
            <a:endParaRPr/>
          </a:p>
          <a:p>
            <a:pPr indent="-342900" lvl="0" marL="342900" rtl="0" algn="just">
              <a:spcBef>
                <a:spcPts val="84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>
              <a:solidFill>
                <a:srgbClr val="0000FF"/>
              </a:solidFill>
            </a:endParaRPr>
          </a:p>
        </p:txBody>
      </p:sp>
      <p:cxnSp>
        <p:nvCxnSpPr>
          <p:cNvPr id="314" name="Google Shape;314;p23"/>
          <p:cNvCxnSpPr/>
          <p:nvPr/>
        </p:nvCxnSpPr>
        <p:spPr>
          <a:xfrm>
            <a:off x="905237" y="1112839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24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830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4"/>
          <p:cNvSpPr txBox="1"/>
          <p:nvPr>
            <p:ph type="title"/>
          </p:nvPr>
        </p:nvSpPr>
        <p:spPr>
          <a:xfrm>
            <a:off x="711200" y="530225"/>
            <a:ext cx="8153400" cy="8046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95959"/>
                </a:solidFill>
              </a:rPr>
              <a:t>To Do</a:t>
            </a:r>
            <a:endParaRPr/>
          </a:p>
        </p:txBody>
      </p:sp>
      <p:sp>
        <p:nvSpPr>
          <p:cNvPr id="323" name="Google Shape;323;p24"/>
          <p:cNvSpPr txBox="1"/>
          <p:nvPr>
            <p:ph idx="1" type="body"/>
          </p:nvPr>
        </p:nvSpPr>
        <p:spPr>
          <a:xfrm>
            <a:off x="711200" y="1828800"/>
            <a:ext cx="10871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2"/>
                </a:solidFill>
              </a:rPr>
              <a:t>Review the slides and source code for this chapter.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2"/>
                </a:solidFill>
              </a:rPr>
              <a:t>Read up the relevant portions of the recommended text.</a:t>
            </a:r>
            <a:endParaRPr sz="3200">
              <a:solidFill>
                <a:schemeClr val="dk2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2"/>
                </a:solidFill>
              </a:rPr>
              <a:t>Do the tutorial and complete the remaining practical questions for this chapter.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820"/>
              <a:buChar char="■"/>
            </a:pPr>
            <a:r>
              <a:rPr lang="en-US">
                <a:solidFill>
                  <a:schemeClr val="dk2"/>
                </a:solidFill>
              </a:rPr>
              <a:t>We shall selectively discuss them during class.</a:t>
            </a:r>
            <a:endParaRPr/>
          </a:p>
        </p:txBody>
      </p:sp>
      <p:cxnSp>
        <p:nvCxnSpPr>
          <p:cNvPr id="324" name="Google Shape;324;p24"/>
          <p:cNvCxnSpPr/>
          <p:nvPr/>
        </p:nvCxnSpPr>
        <p:spPr>
          <a:xfrm>
            <a:off x="711200" y="1334874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idx="4294967295" type="title"/>
          </p:nvPr>
        </p:nvSpPr>
        <p:spPr>
          <a:xfrm>
            <a:off x="775670" y="413007"/>
            <a:ext cx="8135937" cy="447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</a:rPr>
              <a:t>Passing Objects to Methods (1)</a:t>
            </a:r>
            <a:endParaRPr sz="3200">
              <a:solidFill>
                <a:srgbClr val="59595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2" name="Google Shape;122;p3"/>
          <p:cNvSpPr txBox="1"/>
          <p:nvPr>
            <p:ph idx="4294967295" type="body"/>
          </p:nvPr>
        </p:nvSpPr>
        <p:spPr>
          <a:xfrm>
            <a:off x="526942" y="1096909"/>
            <a:ext cx="11267268" cy="5443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75"/>
              <a:buChar char="■"/>
            </a:pPr>
            <a:r>
              <a:rPr lang="en-US" sz="2500">
                <a:solidFill>
                  <a:schemeClr val="dk2"/>
                </a:solidFill>
              </a:rPr>
              <a:t>In Java methods, arguments are </a:t>
            </a:r>
            <a:r>
              <a:rPr i="1" lang="en-US" sz="2500">
                <a:solidFill>
                  <a:srgbClr val="0000FF"/>
                </a:solidFill>
              </a:rPr>
              <a:t>passed by value</a:t>
            </a:r>
            <a:r>
              <a:rPr lang="en-US" sz="2500">
                <a:solidFill>
                  <a:schemeClr val="dk2"/>
                </a:solidFill>
              </a:rPr>
              <a:t>, i.e. during parameter passing, the value of the variable (argument) in the calling method is passed to the method’s parameter.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875"/>
              <a:buChar char="■"/>
            </a:pPr>
            <a:r>
              <a:rPr lang="en-US" sz="2500">
                <a:solidFill>
                  <a:schemeClr val="dk2"/>
                </a:solidFill>
              </a:rPr>
              <a:t>However, the effect of passing by value for reference types is different compared to primitive types: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625"/>
              <a:buChar char="■"/>
            </a:pPr>
            <a:r>
              <a:rPr lang="en-US" sz="2500">
                <a:solidFill>
                  <a:schemeClr val="dk2"/>
                </a:solidFill>
              </a:rPr>
              <a:t>For a </a:t>
            </a:r>
            <a:r>
              <a:rPr i="1" lang="en-US" sz="2500">
                <a:solidFill>
                  <a:schemeClr val="dk2"/>
                </a:solidFill>
              </a:rPr>
              <a:t>primitive-typed argument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375"/>
              <a:buChar char="■"/>
            </a:pPr>
            <a:r>
              <a:rPr lang="en-US" sz="2500">
                <a:solidFill>
                  <a:schemeClr val="dk2"/>
                </a:solidFill>
              </a:rPr>
              <a:t>Changes to the parameter does not affect the variable in the calling method.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625"/>
              <a:buChar char="■"/>
            </a:pPr>
            <a:r>
              <a:rPr lang="en-US" sz="2500">
                <a:solidFill>
                  <a:schemeClr val="dk2"/>
                </a:solidFill>
              </a:rPr>
              <a:t>For a </a:t>
            </a:r>
            <a:r>
              <a:rPr i="1" lang="en-US" sz="2500">
                <a:solidFill>
                  <a:schemeClr val="dk2"/>
                </a:solidFill>
              </a:rPr>
              <a:t>reference-typed argument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375"/>
              <a:buChar char="■"/>
            </a:pPr>
            <a:r>
              <a:rPr lang="en-US" sz="2500">
                <a:solidFill>
                  <a:schemeClr val="dk2"/>
                </a:solidFill>
              </a:rPr>
              <a:t>The value of the variable (argument) is the reference to the object.  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buSzPts val="1375"/>
              <a:buChar char="■"/>
            </a:pPr>
            <a:r>
              <a:rPr lang="en-US" sz="2500">
                <a:solidFill>
                  <a:schemeClr val="dk2"/>
                </a:solidFill>
              </a:rPr>
              <a:t>Therefore, changes to the parameter will affect the variable in the calling method.</a:t>
            </a:r>
            <a:endParaRPr/>
          </a:p>
        </p:txBody>
      </p:sp>
      <p:cxnSp>
        <p:nvCxnSpPr>
          <p:cNvPr id="123" name="Google Shape;123;p3"/>
          <p:cNvCxnSpPr/>
          <p:nvPr/>
        </p:nvCxnSpPr>
        <p:spPr>
          <a:xfrm>
            <a:off x="775670" y="1072128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4122738" y="211455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4122738" y="211455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4122738" y="2114550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4095750" y="271303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133;p4"/>
          <p:cNvGraphicFramePr/>
          <p:nvPr/>
        </p:nvGraphicFramePr>
        <p:xfrm>
          <a:off x="2242088" y="3752638"/>
          <a:ext cx="9448800" cy="2987675"/>
        </p:xfrm>
        <a:graphic>
          <a:graphicData uri="http://schemas.openxmlformats.org/presentationml/2006/ole">
            <mc:AlternateContent>
              <mc:Choice Requires="v">
                <p:oleObj r:id="rId4" imgH="2987675" imgW="9448800" progId="Word.Picture.8" spid="_x0000_s1">
                  <p:embed/>
                </p:oleObj>
              </mc:Choice>
              <mc:Fallback>
                <p:oleObj r:id="rId5" imgH="2987675" imgW="9448800" progId="Word.Picture.8">
                  <p:embed/>
                  <p:pic>
                    <p:nvPicPr>
                      <p:cNvPr id="133" name="Google Shape;133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42088" y="3752638"/>
                        <a:ext cx="9448800" cy="2987675"/>
                      </a:xfrm>
                      <a:prstGeom prst="rect">
                        <a:avLst/>
                      </a:prstGeom>
                      <a:solidFill>
                        <a:srgbClr val="DDFFFF"/>
                      </a:solidFill>
                      <a:ln cap="flat" cmpd="sng" w="9525">
                        <a:solidFill>
                          <a:schemeClr val="dk2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Google Shape;134;p4"/>
          <p:cNvSpPr/>
          <p:nvPr/>
        </p:nvSpPr>
        <p:spPr>
          <a:xfrm>
            <a:off x="639441" y="175934"/>
            <a:ext cx="7559675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Circle myCircle = new Circle(1);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int n = 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printAreas(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myCircle</a:t>
            </a: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System.out.println("\n" + "Radius is " + myCircle.getRadius());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static void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printAreas</a:t>
            </a: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Circle c</a:t>
            </a: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int times)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System.out.println("Radius \t\tArea");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while (times &gt;= 1)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System.out.println(c.getRadius() + "\t\t" + c.getArea());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c.setRadius(c.getRadius() + 1);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times--;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7168828" y="186739"/>
            <a:ext cx="2060575" cy="53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TestPassObject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idx="4294967295" type="title"/>
          </p:nvPr>
        </p:nvSpPr>
        <p:spPr>
          <a:xfrm>
            <a:off x="812247" y="1"/>
            <a:ext cx="8085137" cy="766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</a:rPr>
              <a:t>Array of Objects (1)</a:t>
            </a:r>
            <a:endParaRPr sz="4000" u="sng">
              <a:solidFill>
                <a:srgbClr val="595959"/>
              </a:solid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41" name="Google Shape;141;p5"/>
          <p:cNvSpPr txBox="1"/>
          <p:nvPr>
            <p:ph idx="4294967295" type="body"/>
          </p:nvPr>
        </p:nvSpPr>
        <p:spPr>
          <a:xfrm>
            <a:off x="812247" y="957263"/>
            <a:ext cx="10733990" cy="3180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Eg 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Circle[] circleArray = new Circle[10];</a:t>
            </a:r>
            <a:r>
              <a:rPr b="1" lang="en-US" sz="2400">
                <a:solidFill>
                  <a:schemeClr val="dk2"/>
                </a:solidFill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An array of objects is actually an </a:t>
            </a:r>
            <a:r>
              <a:rPr i="1" lang="en-US" sz="2800">
                <a:solidFill>
                  <a:srgbClr val="0000FF"/>
                </a:solidFill>
              </a:rPr>
              <a:t>array of reference variables</a:t>
            </a:r>
            <a:r>
              <a:rPr lang="en-US" sz="2800">
                <a:solidFill>
                  <a:schemeClr val="dk2"/>
                </a:solidFill>
              </a:rPr>
              <a:t>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Invoking </a:t>
            </a:r>
            <a:r>
              <a:rPr b="1" lang="en-US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circleArray[1].getArea()</a:t>
            </a:r>
            <a:r>
              <a:rPr lang="en-US" sz="2800">
                <a:solidFill>
                  <a:schemeClr val="dk2"/>
                </a:solidFill>
              </a:rPr>
              <a:t> involves two levels of referencing: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5"/>
              <a:buChar char="■"/>
            </a:pPr>
            <a:r>
              <a:rPr b="1" lang="en-US" sz="2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circleArray</a:t>
            </a:r>
            <a:r>
              <a:rPr lang="en-US" sz="2500">
                <a:solidFill>
                  <a:schemeClr val="dk2"/>
                </a:solidFill>
              </a:rPr>
              <a:t> references to the entire array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25"/>
              <a:buChar char="■"/>
            </a:pPr>
            <a:r>
              <a:rPr b="1" lang="en-US" sz="2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circleArray[1]</a:t>
            </a:r>
            <a:r>
              <a:rPr lang="en-US" sz="2500">
                <a:solidFill>
                  <a:schemeClr val="dk2"/>
                </a:solidFill>
              </a:rPr>
              <a:t> references to a </a:t>
            </a:r>
            <a:r>
              <a:rPr b="1" lang="en-US" sz="2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2500">
                <a:solidFill>
                  <a:schemeClr val="dk2"/>
                </a:solidFill>
              </a:rPr>
              <a:t> object.</a:t>
            </a:r>
            <a:r>
              <a:rPr lang="en-US" sz="2500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2500">
              <a:solidFill>
                <a:schemeClr val="dk2"/>
              </a:solidFill>
            </a:endParaRPr>
          </a:p>
        </p:txBody>
      </p:sp>
      <p:graphicFrame>
        <p:nvGraphicFramePr>
          <p:cNvPr id="142" name="Google Shape;142;p5"/>
          <p:cNvGraphicFramePr/>
          <p:nvPr/>
        </p:nvGraphicFramePr>
        <p:xfrm>
          <a:off x="812247" y="3863595"/>
          <a:ext cx="9710443" cy="2678743"/>
        </p:xfrm>
        <a:graphic>
          <a:graphicData uri="http://schemas.openxmlformats.org/presentationml/2006/ole">
            <mc:AlternateContent>
              <mc:Choice Requires="v">
                <p:oleObj r:id="rId5" imgH="2678743" imgW="9710443" progId="Word.Picture.8" spid="_x0000_s1">
                  <p:embed/>
                </p:oleObj>
              </mc:Choice>
              <mc:Fallback>
                <p:oleObj r:id="rId6" imgH="2678743" imgW="9710443" progId="Word.Picture.8">
                  <p:embed/>
                  <p:pic>
                    <p:nvPicPr>
                      <p:cNvPr id="142" name="Google Shape;142;p5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12247" y="3863595"/>
                        <a:ext cx="9710443" cy="2678743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3" name="Google Shape;143;p5"/>
          <p:cNvCxnSpPr/>
          <p:nvPr/>
        </p:nvCxnSpPr>
        <p:spPr>
          <a:xfrm>
            <a:off x="812247" y="766764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4122738" y="288448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418456" y="-1"/>
            <a:ext cx="5903402" cy="6740307"/>
          </a:xfrm>
          <a:prstGeom prst="rect">
            <a:avLst/>
          </a:prstGeom>
          <a:noFill/>
          <a:ln cap="flat" cmpd="sng" w="9525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TotalArea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Circle3 [] cArray;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cArray = </a:t>
            </a:r>
            <a:r>
              <a:rPr b="1" lang="en-US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createCircleArray();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prCircleArray</a:t>
            </a: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(cArray);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Circle3[] createCircleArray() </a:t>
            </a: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Circle3[] c = new Circle3[10];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 (int i = 0; i &lt; c.length;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c[i] = new Circle3(Math.random() * 100);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static void prCircleArray (Circle3[] c) </a:t>
            </a: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System.out.println("Radius\t\t\t" + "Area");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 (int i = 0; i &lt; c.length;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System.out.print(c[i].getRadius() + "\t"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c[i].getArea() + '\n');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System.out.println("The total areas is \t" 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</a:t>
            </a: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(circleArray));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 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6575425" y="-1"/>
            <a:ext cx="5265280" cy="3425125"/>
          </a:xfrm>
          <a:prstGeom prst="rect">
            <a:avLst/>
          </a:prstGeom>
          <a:noFill/>
          <a:ln cap="flat" cmpd="sng" w="9525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static double sum(Circle3[] c)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// Initialize sum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double sum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// Add areas to sum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for (int i = 0; i &lt; c.length;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sum += c[i].getArea();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return sum;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6575425" y="3717979"/>
            <a:ext cx="244792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TotalArea.java</a:t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455786" y="485776"/>
            <a:ext cx="8153400" cy="627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</a:rPr>
              <a:t>Review of learning outcomes</a:t>
            </a:r>
            <a:endParaRPr/>
          </a:p>
        </p:txBody>
      </p:sp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575778" y="1289941"/>
            <a:ext cx="10310367" cy="2755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3200">
                <a:solidFill>
                  <a:srgbClr val="0000FF"/>
                </a:solidFill>
              </a:rPr>
              <a:t>You should now be able to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Develop methods with object arguments.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Write code to store and process objects in arrays.</a:t>
            </a:r>
            <a:endParaRPr/>
          </a:p>
          <a:p>
            <a:pPr indent="-209550" lvl="0" marL="342900" rtl="0" algn="just">
              <a:spcBef>
                <a:spcPts val="84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cxnSp>
        <p:nvCxnSpPr>
          <p:cNvPr id="159" name="Google Shape;159;p7"/>
          <p:cNvCxnSpPr/>
          <p:nvPr/>
        </p:nvCxnSpPr>
        <p:spPr>
          <a:xfrm>
            <a:off x="455786" y="1112839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idx="4294967295" type="ctrTitle"/>
          </p:nvPr>
        </p:nvSpPr>
        <p:spPr>
          <a:xfrm>
            <a:off x="2338025" y="2944677"/>
            <a:ext cx="7566025" cy="70054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Objects and Classes</a:t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2338025" y="4370766"/>
            <a:ext cx="756761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Noto Sans Symbols"/>
              <a:buNone/>
            </a:pPr>
            <a:r>
              <a:rPr b="1" lang="en-US" sz="480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Chapter 4 – Part 6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309967" y="615923"/>
            <a:ext cx="11515240" cy="1383358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BACS2023</a:t>
            </a:r>
            <a:endParaRPr b="1" sz="4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Object-Oriented Programming</a:t>
            </a:r>
            <a:endParaRPr b="1" sz="4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idx="4294967295" type="title"/>
          </p:nvPr>
        </p:nvSpPr>
        <p:spPr>
          <a:xfrm>
            <a:off x="657264" y="342767"/>
            <a:ext cx="8153400" cy="627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595959"/>
                </a:solidFill>
              </a:rPr>
              <a:t>Learning Outcomes (6)</a:t>
            </a:r>
            <a:endParaRPr/>
          </a:p>
        </p:txBody>
      </p:sp>
      <p:sp>
        <p:nvSpPr>
          <p:cNvPr id="173" name="Google Shape;173;p9"/>
          <p:cNvSpPr txBox="1"/>
          <p:nvPr>
            <p:ph idx="4294967295" type="body"/>
          </p:nvPr>
        </p:nvSpPr>
        <p:spPr>
          <a:xfrm>
            <a:off x="657264" y="1332854"/>
            <a:ext cx="10430360" cy="4559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3200">
                <a:solidFill>
                  <a:srgbClr val="0000FF"/>
                </a:solidFill>
              </a:rPr>
              <a:t>At the end of this chapter, you should be able to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Explain the class design guidelines.</a:t>
            </a:r>
            <a:endParaRPr/>
          </a:p>
          <a:p>
            <a:pPr indent="-342900" lvl="0" marL="342900" rtl="0" algn="l">
              <a:spcBef>
                <a:spcPts val="196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2"/>
                </a:solidFill>
              </a:rPr>
              <a:t>Implement aggregation and composition relationships between classes.</a:t>
            </a:r>
            <a:endParaRPr/>
          </a:p>
          <a:p>
            <a:pPr indent="-209550" lvl="0" marL="342900" rtl="0" algn="l">
              <a:spcBef>
                <a:spcPts val="19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cxnSp>
        <p:nvCxnSpPr>
          <p:cNvPr id="174" name="Google Shape;174;p9"/>
          <p:cNvCxnSpPr/>
          <p:nvPr/>
        </p:nvCxnSpPr>
        <p:spPr>
          <a:xfrm>
            <a:off x="657264" y="969830"/>
            <a:ext cx="10430360" cy="0"/>
          </a:xfrm>
          <a:prstGeom prst="straightConnector1">
            <a:avLst/>
          </a:prstGeom>
          <a:noFill/>
          <a:ln cap="flat" cmpd="sng" w="31750">
            <a:solidFill>
              <a:srgbClr val="61619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fined">
  <a:themeElements>
    <a:clrScheme name="Refined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2006-08-06T18:27:27Z</dcterms:created>
  <dc:creator>Steve Armstrong</dc:creator>
</cp:coreProperties>
</file>