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1" r:id="rId1"/>
  </p:sldMasterIdLst>
  <p:notesMasterIdLst>
    <p:notesMasterId r:id="rId50"/>
  </p:notesMasterIdLst>
  <p:handoutMasterIdLst>
    <p:handoutMasterId r:id="rId51"/>
  </p:handoutMasterIdLst>
  <p:sldIdLst>
    <p:sldId id="766" r:id="rId2"/>
    <p:sldId id="689" r:id="rId3"/>
    <p:sldId id="736" r:id="rId4"/>
    <p:sldId id="692" r:id="rId5"/>
    <p:sldId id="783" r:id="rId6"/>
    <p:sldId id="784" r:id="rId7"/>
    <p:sldId id="785" r:id="rId8"/>
    <p:sldId id="735" r:id="rId9"/>
    <p:sldId id="786" r:id="rId10"/>
    <p:sldId id="788" r:id="rId11"/>
    <p:sldId id="789" r:id="rId12"/>
    <p:sldId id="790" r:id="rId13"/>
    <p:sldId id="793" r:id="rId14"/>
    <p:sldId id="794" r:id="rId15"/>
    <p:sldId id="795" r:id="rId16"/>
    <p:sldId id="796" r:id="rId17"/>
    <p:sldId id="797" r:id="rId18"/>
    <p:sldId id="798" r:id="rId19"/>
    <p:sldId id="799" r:id="rId20"/>
    <p:sldId id="800" r:id="rId21"/>
    <p:sldId id="801" r:id="rId22"/>
    <p:sldId id="802" r:id="rId23"/>
    <p:sldId id="803" r:id="rId24"/>
    <p:sldId id="804" r:id="rId25"/>
    <p:sldId id="805" r:id="rId26"/>
    <p:sldId id="718" r:id="rId27"/>
    <p:sldId id="827" r:id="rId28"/>
    <p:sldId id="720" r:id="rId29"/>
    <p:sldId id="721" r:id="rId30"/>
    <p:sldId id="807" r:id="rId31"/>
    <p:sldId id="808" r:id="rId32"/>
    <p:sldId id="809" r:id="rId33"/>
    <p:sldId id="770" r:id="rId34"/>
    <p:sldId id="771" r:id="rId35"/>
    <p:sldId id="768" r:id="rId36"/>
    <p:sldId id="769" r:id="rId37"/>
    <p:sldId id="811" r:id="rId38"/>
    <p:sldId id="812" r:id="rId39"/>
    <p:sldId id="813" r:id="rId40"/>
    <p:sldId id="814" r:id="rId41"/>
    <p:sldId id="815" r:id="rId42"/>
    <p:sldId id="816" r:id="rId43"/>
    <p:sldId id="817" r:id="rId44"/>
    <p:sldId id="818" r:id="rId45"/>
    <p:sldId id="820" r:id="rId46"/>
    <p:sldId id="821" r:id="rId47"/>
    <p:sldId id="727" r:id="rId48"/>
    <p:sldId id="728" r:id="rId49"/>
  </p:sldIdLst>
  <p:sldSz cx="12192000" cy="6858000"/>
  <p:notesSz cx="7315200" cy="9601200"/>
  <p:embeddedFontLst>
    <p:embeddedFont>
      <p:font typeface="Arial Unicode MS" panose="020B0604020202020204" charset="-128"/>
      <p:regular r:id="rId52"/>
    </p:embeddedFont>
    <p:embeddedFont>
      <p:font typeface="Book Antiqua" panose="02040602050305030304" pitchFamily="18" charset="0"/>
      <p:regular r:id="rId53"/>
      <p:bold r:id="rId54"/>
      <p:italic r:id="rId55"/>
      <p:boldItalic r:id="rId56"/>
    </p:embeddedFont>
    <p:embeddedFont>
      <p:font typeface="Cambria" panose="02040503050406030204" pitchFamily="18" charset="0"/>
      <p:regular r:id="rId57"/>
      <p:bold r:id="rId58"/>
      <p:italic r:id="rId59"/>
      <p:boldItalic r:id="rId60"/>
    </p:embeddedFont>
    <p:embeddedFont>
      <p:font typeface="SimSun" panose="02010600030101010101" pitchFamily="2" charset="-122"/>
      <p:regular r:id="rId6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thleen" initials="K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DFFFF"/>
    <a:srgbClr val="ECFFD9"/>
    <a:srgbClr val="00FF00"/>
    <a:srgbClr val="CCFF99"/>
    <a:srgbClr val="FFFF00"/>
    <a:srgbClr val="00FFFF"/>
    <a:srgbClr val="00FF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9" autoAdjust="0"/>
    <p:restoredTop sz="83245" autoAdjust="0"/>
  </p:normalViewPr>
  <p:slideViewPr>
    <p:cSldViewPr snapToGrid="0">
      <p:cViewPr varScale="1">
        <p:scale>
          <a:sx n="95" d="100"/>
          <a:sy n="95" d="100"/>
        </p:scale>
        <p:origin x="1152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5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ms-MY"/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ms-MY"/>
          </a:p>
        </p:txBody>
      </p:sp>
      <p:sp>
        <p:nvSpPr>
          <p:cNvPr id="145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ms-MY"/>
          </a:p>
        </p:txBody>
      </p:sp>
      <p:sp>
        <p:nvSpPr>
          <p:cNvPr id="145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A14C910-BF78-4180-80A6-D1A777002A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55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ms-MY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ms-MY"/>
          </a:p>
        </p:txBody>
      </p:sp>
      <p:sp>
        <p:nvSpPr>
          <p:cNvPr id="153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ms-MY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73EEB2B-0EAF-476C-97AE-96E539372D2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096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B934A278-29D2-48F9-9D4E-F95BC84573F9}" type="slidenum">
              <a:rPr lang="en-US" sz="1300"/>
              <a:pPr algn="r" defTabSz="966788"/>
              <a:t>2</a:t>
            </a:fld>
            <a:endParaRPr lang="en-US" sz="1300"/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ms-MY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7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37A9A4B2-C14B-4167-9170-FCB3B59A5BFC}" type="slidenum">
              <a:rPr lang="en-US" sz="1300"/>
              <a:pPr algn="r" defTabSz="966788"/>
              <a:t>26</a:t>
            </a:fld>
            <a:endParaRPr lang="en-US" sz="1300"/>
          </a:p>
        </p:txBody>
      </p:sp>
      <p:sp>
        <p:nvSpPr>
          <p:cNvPr id="254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54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ms-MY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243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7"/>
          <p:cNvSpPr txBox="1">
            <a:spLocks noGrp="1"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61" tIns="48331" rIns="96661" bIns="48331" anchor="b"/>
          <a:lstStyle/>
          <a:p>
            <a:pPr algn="r" defTabSz="966788"/>
            <a:fld id="{5D9E54C8-3F9F-4336-8644-5E9B86C9C628}" type="slidenum">
              <a:rPr lang="en-US" sz="1300"/>
              <a:pPr algn="r" defTabSz="966788"/>
              <a:t>29</a:t>
            </a:fld>
            <a:endParaRPr lang="en-US" sz="1300"/>
          </a:p>
        </p:txBody>
      </p:sp>
      <p:sp>
        <p:nvSpPr>
          <p:cNvPr id="256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56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ms-MY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09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512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638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920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763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5F6339-76D2-4CE4-B510-58B14FEEEC54}" type="slidenum">
              <a:rPr lang="en-US"/>
              <a:pPr/>
              <a:t>47</a:t>
            </a:fld>
            <a:endParaRPr lang="en-US"/>
          </a:p>
        </p:txBody>
      </p:sp>
      <p:sp>
        <p:nvSpPr>
          <p:cNvPr id="257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57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ms-MY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25600" y="838200"/>
            <a:ext cx="9042400" cy="2559050"/>
          </a:xfrm>
        </p:spPr>
        <p:txBody>
          <a:bodyPr anchorCtr="1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733800"/>
            <a:ext cx="85344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715434" y="6248400"/>
            <a:ext cx="2738967" cy="457200"/>
          </a:xfrm>
        </p:spPr>
        <p:txBody>
          <a:bodyPr/>
          <a:lstStyle>
            <a:lvl1pPr>
              <a:defRPr/>
            </a:lvl1pPr>
          </a:lstStyle>
          <a:p>
            <a:fld id="{6DCD7494-B913-4EBB-8CF7-AB198BB12636}" type="datetime1">
              <a:rPr lang="en-US"/>
              <a:pPr/>
              <a:t>1/26/2024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334934" y="6248400"/>
            <a:ext cx="385021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050867" y="6257925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12A230B2-902B-4941-948F-0E4FE16DCF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312630-5E40-4E89-BBE1-06BA51F26A37}" type="datetime1">
              <a:rPr lang="en-US"/>
              <a:pPr/>
              <a:t>1/26/2024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F1AE9A-E5B7-4BA5-8B44-C0D25486FD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64600" y="473076"/>
            <a:ext cx="2717800" cy="5394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473076"/>
            <a:ext cx="7950200" cy="53943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258081-E3D1-4DE2-B051-A25E8236FDC5}" type="datetime1">
              <a:rPr lang="en-US"/>
              <a:pPr/>
              <a:t>1/26/2024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7FD5CA-79F9-4E12-84F3-2A2BDD0746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11200" y="1828800"/>
            <a:ext cx="5334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828800"/>
            <a:ext cx="5334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BCF68-DDBE-4390-AD5C-B88313855B21}" type="datetime1">
              <a:rPr lang="en-US"/>
              <a:pPr/>
              <a:t>1/26/2024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606A4-4E32-4F50-A225-9481D769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711200" y="473075"/>
            <a:ext cx="1087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11200" y="1828800"/>
            <a:ext cx="53340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48400" y="1828800"/>
            <a:ext cx="53340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711200" y="3924300"/>
            <a:ext cx="53340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8400" y="3924300"/>
            <a:ext cx="5334000" cy="194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DB1C2F-87DF-4A6A-808F-66AE3CF3CE48}" type="datetime1">
              <a:rPr lang="en-US"/>
              <a:pPr/>
              <a:t>1/26/2024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90C06D-65E3-47D9-8028-DB5036D73A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473075"/>
            <a:ext cx="1087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11200" y="1828800"/>
            <a:ext cx="10871200" cy="4038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FA9CF-656A-44F7-AC77-355B6D3AB7F2}" type="datetime1">
              <a:rPr lang="en-US"/>
              <a:pPr/>
              <a:t>1/26/2024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3C8B75-2A4B-423A-9641-D45694E311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771EDA-D39D-4802-8B00-0B5CFF78FA9E}" type="datetime1">
              <a:rPr lang="en-US"/>
              <a:pPr/>
              <a:t>1/26/2024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5E0B1-40E2-4FDC-8F25-62A8F88874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45087D-9C62-4052-ADDF-7EFBB6A28776}" type="datetime1">
              <a:rPr lang="en-US"/>
              <a:pPr/>
              <a:t>1/26/2024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6D69BD-BAD9-4785-84E3-AACFAE08EC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828800"/>
            <a:ext cx="5334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828800"/>
            <a:ext cx="5334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B55116-B4B5-4229-A1A5-78AC4623B2E9}" type="datetime1">
              <a:rPr lang="en-US"/>
              <a:pPr/>
              <a:t>1/26/2024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9D9EA5-A12F-426D-A1D6-59F7207BEF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AD3444-C8BB-4515-8310-7764F8CA339B}" type="datetime1">
              <a:rPr lang="en-US"/>
              <a:pPr/>
              <a:t>1/26/2024</a:t>
            </a:fld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EBCF7-0A27-420F-86E9-320EED53252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1572C-6E0B-4B00-8664-BCB020388936}" type="datetime1">
              <a:rPr lang="en-US"/>
              <a:pPr/>
              <a:t>1/26/2024</a:t>
            </a:fld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8D872E-719C-468B-A26C-9F5729A28A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6EC9D7-7F4F-4734-AD58-E3C46B136FCB}" type="datetime1">
              <a:rPr lang="en-US"/>
              <a:pPr/>
              <a:t>1/26/2024</a:t>
            </a:fld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9BE7F2-6F5F-4572-8EE3-E0F9CA45AC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4E077D-7E7A-4A9D-91ED-D0C458512E2B}" type="datetime1">
              <a:rPr lang="en-US"/>
              <a:pPr/>
              <a:t>1/26/2024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76A5C4-60E6-457E-9C48-5BBB383C2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MY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D0786-1192-4948-BAD0-18DE1FA70E1A}" type="datetime1">
              <a:rPr lang="en-US"/>
              <a:pPr/>
              <a:t>1/26/2024</a:t>
            </a:fld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FD69D-5574-47AF-9E9F-957F2D83D4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473075"/>
            <a:ext cx="10871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9939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828800"/>
            <a:ext cx="108712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0536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1200" y="6248400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CCFC21AA-49B5-402C-ABF0-768B9D8136D0}" type="datetime1">
              <a:rPr lang="en-US"/>
              <a:pPr/>
              <a:t>1/26/2024</a:t>
            </a:fld>
            <a:endParaRPr lang="en-US"/>
          </a:p>
        </p:txBody>
      </p:sp>
      <p:sp>
        <p:nvSpPr>
          <p:cNvPr id="150537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80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Carrano, Data Structures and Abstractions with Java, Second Edition, (c) 2007 Pearson Education, Inc. All rights reserved. 0-13-237045-X</a:t>
            </a:r>
          </a:p>
        </p:txBody>
      </p:sp>
      <p:sp>
        <p:nvSpPr>
          <p:cNvPr id="15053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7C028D8-F8E0-4D2F-B222-962569639423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058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400" b="1">
          <a:solidFill>
            <a:srgbClr val="FFFF00"/>
          </a:solidFill>
          <a:latin typeface="Cambria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3100">
          <a:solidFill>
            <a:srgbClr val="00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5" Type="http://schemas.openxmlformats.org/officeDocument/2006/relationships/hyperlink" Target="Loan.java" TargetMode="External"/><Relationship Id="rId4" Type="http://schemas.openxmlformats.org/officeDocument/2006/relationships/hyperlink" Target="TestLoanClass.jav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6.bin"/><Relationship Id="rId5" Type="http://schemas.openxmlformats.org/officeDocument/2006/relationships/hyperlink" Target="BMI.java" TargetMode="External"/><Relationship Id="rId4" Type="http://schemas.openxmlformats.org/officeDocument/2006/relationships/hyperlink" Target="UseBMIClass.java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hyperlink" Target="file:///F:\AACS2114%20Intro%20To%20OPP\2009-2010\lectures\Chapter%206\Course.java" TargetMode="External"/><Relationship Id="rId4" Type="http://schemas.openxmlformats.org/officeDocument/2006/relationships/hyperlink" Target="file:///F:\AACS2114%20Intro%20To%20OPP\2009-2010\lectures\Chapter%206\TestCourse.java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0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MortgageClass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0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2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winword%20TestMortgageClass.java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3.bin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9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383726" y="2751327"/>
            <a:ext cx="7566025" cy="1524000"/>
          </a:xfrm>
        </p:spPr>
        <p:txBody>
          <a:bodyPr anchorCtr="1"/>
          <a:lstStyle/>
          <a:p>
            <a:pPr algn="ctr" eaLnBrk="1" hangingPunct="1"/>
            <a:r>
              <a:rPr lang="en-US" sz="5000" dirty="0">
                <a:solidFill>
                  <a:schemeClr val="accent6"/>
                </a:solidFill>
              </a:rPr>
              <a:t>Objects &amp; Classes (Summary)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2383726" y="4417261"/>
            <a:ext cx="75676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4800" b="1" dirty="0">
                <a:solidFill>
                  <a:srgbClr val="0070C0"/>
                </a:solidFill>
                <a:latin typeface="Cambria" pitchFamily="18" charset="0"/>
              </a:rPr>
              <a:t>Chapter 4 – Part 7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95947" y="752987"/>
            <a:ext cx="11344758" cy="119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en-US" sz="4000" b="1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BACS2023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en-US" sz="4000" b="1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Object-Oriented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39863" y="0"/>
            <a:ext cx="8534400" cy="609600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Abstraction (1)</a:t>
            </a:r>
            <a:endParaRPr lang="en-US" sz="4000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3" action="ppaction://program"/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863" y="625477"/>
            <a:ext cx="10968368" cy="5077900"/>
          </a:xfrm>
        </p:spPr>
        <p:txBody>
          <a:bodyPr/>
          <a:lstStyle/>
          <a:p>
            <a:pPr marL="350838" indent="-350838"/>
            <a:r>
              <a:rPr lang="en-US" sz="2500" b="1" dirty="0">
                <a:solidFill>
                  <a:schemeClr val="bg1"/>
                </a:solidFill>
              </a:rPr>
              <a:t>OOP provides many levels of abstraction</a:t>
            </a:r>
          </a:p>
          <a:p>
            <a:pPr marL="750888" lvl="1"/>
            <a:r>
              <a:rPr lang="en-US" sz="2400" b="1" dirty="0">
                <a:solidFill>
                  <a:schemeClr val="bg1"/>
                </a:solidFill>
              </a:rPr>
              <a:t>Method abstraction (Chapter 2)</a:t>
            </a:r>
          </a:p>
          <a:p>
            <a:pPr marL="750888" lvl="1"/>
            <a:r>
              <a:rPr lang="en-US" sz="2400" b="1" dirty="0">
                <a:solidFill>
                  <a:schemeClr val="bg1"/>
                </a:solidFill>
              </a:rPr>
              <a:t>Class abstraction</a:t>
            </a:r>
          </a:p>
          <a:p>
            <a:pPr marL="350838" indent="-350838">
              <a:spcBef>
                <a:spcPct val="50000"/>
              </a:spcBef>
            </a:pPr>
            <a:r>
              <a:rPr lang="en-US" sz="2500" b="1" dirty="0">
                <a:solidFill>
                  <a:schemeClr val="bg1"/>
                </a:solidFill>
              </a:rPr>
              <a:t>Class abstraction means to separate class </a:t>
            </a:r>
            <a:r>
              <a:rPr lang="en-US" sz="2500" b="1" i="1" dirty="0">
                <a:solidFill>
                  <a:schemeClr val="bg1"/>
                </a:solidFill>
              </a:rPr>
              <a:t>implementation</a:t>
            </a:r>
            <a:r>
              <a:rPr lang="en-US" sz="2500" b="1" dirty="0">
                <a:solidFill>
                  <a:schemeClr val="bg1"/>
                </a:solidFill>
              </a:rPr>
              <a:t> from the </a:t>
            </a:r>
            <a:r>
              <a:rPr lang="en-US" sz="2500" b="1" i="1" dirty="0">
                <a:solidFill>
                  <a:schemeClr val="bg1"/>
                </a:solidFill>
              </a:rPr>
              <a:t>use</a:t>
            </a:r>
            <a:r>
              <a:rPr lang="en-US" sz="2500" b="1" dirty="0">
                <a:solidFill>
                  <a:schemeClr val="bg1"/>
                </a:solidFill>
              </a:rPr>
              <a:t> of the class. </a:t>
            </a:r>
          </a:p>
          <a:p>
            <a:pPr marL="750888" lvl="1">
              <a:spcBef>
                <a:spcPct val="4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rgbClr val="0000FF"/>
                </a:solidFill>
              </a:rPr>
              <a:t>creator of the class </a:t>
            </a:r>
            <a:r>
              <a:rPr lang="en-US" sz="2400" b="1" dirty="0">
                <a:solidFill>
                  <a:schemeClr val="bg1"/>
                </a:solidFill>
              </a:rPr>
              <a:t>provides a description of the class and lets the user know how the class can be used. </a:t>
            </a:r>
          </a:p>
          <a:p>
            <a:pPr marL="750888" lvl="1">
              <a:spcBef>
                <a:spcPct val="4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The </a:t>
            </a:r>
            <a:r>
              <a:rPr lang="en-US" sz="2400" b="1" dirty="0">
                <a:solidFill>
                  <a:srgbClr val="0000FF"/>
                </a:solidFill>
              </a:rPr>
              <a:t>user of the class </a:t>
            </a:r>
            <a:r>
              <a:rPr lang="en-US" sz="2400" b="1" dirty="0">
                <a:solidFill>
                  <a:schemeClr val="bg1"/>
                </a:solidFill>
              </a:rPr>
              <a:t>does not need to know how the class is implemented. </a:t>
            </a:r>
          </a:p>
          <a:p>
            <a:pPr marL="350838" indent="-350838">
              <a:spcBef>
                <a:spcPct val="50000"/>
              </a:spcBef>
            </a:pPr>
            <a:r>
              <a:rPr lang="en-US" sz="2500" b="1" dirty="0">
                <a:solidFill>
                  <a:schemeClr val="bg1"/>
                </a:solidFill>
              </a:rPr>
              <a:t>The details of implementation are </a:t>
            </a:r>
            <a:r>
              <a:rPr lang="en-US" sz="2500" b="1" i="1" dirty="0">
                <a:solidFill>
                  <a:schemeClr val="bg1"/>
                </a:solidFill>
              </a:rPr>
              <a:t>encapsulated</a:t>
            </a:r>
            <a:r>
              <a:rPr lang="en-US" sz="2500" b="1" dirty="0">
                <a:solidFill>
                  <a:schemeClr val="bg1"/>
                </a:solidFill>
              </a:rPr>
              <a:t> and </a:t>
            </a:r>
            <a:r>
              <a:rPr lang="en-US" sz="2500" b="1" i="1" dirty="0">
                <a:solidFill>
                  <a:schemeClr val="bg1"/>
                </a:solidFill>
              </a:rPr>
              <a:t>hidden</a:t>
            </a:r>
            <a:r>
              <a:rPr lang="en-US" sz="2500" b="1" dirty="0">
                <a:solidFill>
                  <a:schemeClr val="bg1"/>
                </a:solidFill>
              </a:rPr>
              <a:t> from the user – this is known as </a:t>
            </a:r>
            <a:r>
              <a:rPr lang="en-US" sz="2500" b="1" i="1" dirty="0">
                <a:solidFill>
                  <a:schemeClr val="bg1"/>
                </a:solidFill>
              </a:rPr>
              <a:t>class encapsulation</a:t>
            </a:r>
            <a:r>
              <a:rPr lang="en-US" sz="2500" b="1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126" name="Rectangle 4"/>
          <p:cNvSpPr>
            <a:spLocks noChangeArrowheads="1"/>
          </p:cNvSpPr>
          <p:nvPr/>
        </p:nvSpPr>
        <p:spPr bwMode="auto">
          <a:xfrm>
            <a:off x="3438525" y="29718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724032"/>
              </p:ext>
            </p:extLst>
          </p:nvPr>
        </p:nvGraphicFramePr>
        <p:xfrm>
          <a:off x="1368318" y="5537576"/>
          <a:ext cx="9310014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63" r:id="rId4" imgW="5315712" imgH="914400" progId="Word.Picture.8">
                  <p:embed/>
                </p:oleObj>
              </mc:Choice>
              <mc:Fallback>
                <p:oleObj r:id="rId4" imgW="5315712" imgH="9144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318" y="5537576"/>
                        <a:ext cx="9310014" cy="14811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39863" y="625476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383" y="228600"/>
            <a:ext cx="8534400" cy="6858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Abstraction (2)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3" action="ppaction://program"/>
            </a:endParaRP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3421" y="1201738"/>
            <a:ext cx="10430360" cy="3276600"/>
          </a:xfrm>
        </p:spPr>
        <p:txBody>
          <a:bodyPr/>
          <a:lstStyle/>
          <a:p>
            <a:pPr marL="350838" indent="-350838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The collection of methods and fields that are accessible from outside the class, together with the description of how these members are expected to behave, serves as the </a:t>
            </a:r>
            <a:r>
              <a:rPr lang="en-US" sz="2800" b="1" i="1" dirty="0">
                <a:solidFill>
                  <a:schemeClr val="bg1"/>
                </a:solidFill>
              </a:rPr>
              <a:t>class contract</a:t>
            </a:r>
            <a:r>
              <a:rPr lang="en-US" sz="2800" b="1" dirty="0">
                <a:solidFill>
                  <a:schemeClr val="bg1"/>
                </a:solidFill>
              </a:rPr>
              <a:t>.</a:t>
            </a:r>
          </a:p>
          <a:p>
            <a:pPr marL="350838" indent="-350838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E.g. you can create a 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Circle</a:t>
            </a:r>
            <a:r>
              <a:rPr lang="en-US" sz="2800" dirty="0">
                <a:solidFill>
                  <a:schemeClr val="bg1"/>
                </a:solidFill>
              </a:rPr>
              <a:t> object and find the area of the circle without knowing how the area is computed.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68174"/>
              </p:ext>
            </p:extLst>
          </p:nvPr>
        </p:nvGraphicFramePr>
        <p:xfrm>
          <a:off x="1069383" y="4210455"/>
          <a:ext cx="10210797" cy="1756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87" r:id="rId4" imgW="5315712" imgH="914400" progId="Word.Picture.8">
                  <p:embed/>
                </p:oleObj>
              </mc:Choice>
              <mc:Fallback>
                <p:oleObj r:id="rId4" imgW="5315712" imgH="9144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383" y="4210455"/>
                        <a:ext cx="10210797" cy="1756392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233421" y="9144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235596" y="365719"/>
            <a:ext cx="8153400" cy="595312"/>
          </a:xfrm>
        </p:spPr>
        <p:txBody>
          <a:bodyPr/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Real-Life Analogy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5878" y="1238494"/>
            <a:ext cx="10678331" cy="4883337"/>
          </a:xfrm>
        </p:spPr>
        <p:txBody>
          <a:bodyPr/>
          <a:lstStyle/>
          <a:p>
            <a:r>
              <a:rPr lang="en-US" sz="2800">
                <a:solidFill>
                  <a:schemeClr val="bg1"/>
                </a:solidFill>
              </a:rPr>
              <a:t>A PC is made up of many components (e.g. motherboard, HDD, fan, etc.)</a:t>
            </a:r>
          </a:p>
          <a:p>
            <a:r>
              <a:rPr lang="en-US" sz="2800">
                <a:solidFill>
                  <a:schemeClr val="bg1"/>
                </a:solidFill>
              </a:rPr>
              <a:t>Each component can be viewed as an object that has properties and methods.</a:t>
            </a:r>
          </a:p>
          <a:p>
            <a:r>
              <a:rPr lang="en-US" sz="2800">
                <a:solidFill>
                  <a:schemeClr val="bg1"/>
                </a:solidFill>
              </a:rPr>
              <a:t>To get the components to work together, you just need to know how each component is used and how it interacts with the others.</a:t>
            </a:r>
          </a:p>
          <a:p>
            <a:pPr lvl="1"/>
            <a:r>
              <a:rPr lang="en-US" sz="2400">
                <a:solidFill>
                  <a:schemeClr val="bg1"/>
                </a:solidFill>
              </a:rPr>
              <a:t>You don’t need to know how they work internally – the internal implementation is encapsulated and hidden from you.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sz="2800" i="1">
                <a:solidFill>
                  <a:schemeClr val="bg1"/>
                </a:solidFill>
              </a:rPr>
              <a:t>You can build a computer without knowing how a component is implemented!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35596" y="1006772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220" y="396875"/>
            <a:ext cx="8495273" cy="609600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Thinking in Objects: Getting a Loan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220" y="1155700"/>
            <a:ext cx="10550999" cy="5106988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A specific loan can be viewed as an object of a </a:t>
            </a:r>
            <a:r>
              <a:rPr lang="en-US" sz="2800" dirty="0">
                <a:solidFill>
                  <a:srgbClr val="002060"/>
                </a:solidFill>
                <a:latin typeface="Courier New" pitchFamily="49" charset="0"/>
              </a:rPr>
              <a:t>Loan</a:t>
            </a:r>
            <a:r>
              <a:rPr lang="en-US" sz="2600" dirty="0">
                <a:solidFill>
                  <a:srgbClr val="002060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class.</a:t>
            </a:r>
          </a:p>
          <a:p>
            <a:pPr lvl="1">
              <a:spcBef>
                <a:spcPct val="35000"/>
              </a:spcBef>
            </a:pPr>
            <a:r>
              <a:rPr lang="en-US" sz="2300" dirty="0">
                <a:solidFill>
                  <a:schemeClr val="bg1"/>
                </a:solidFill>
              </a:rPr>
              <a:t>Data properties: </a:t>
            </a:r>
            <a:r>
              <a:rPr lang="en-US" sz="2300" i="1" dirty="0">
                <a:solidFill>
                  <a:schemeClr val="bg1"/>
                </a:solidFill>
              </a:rPr>
              <a:t>interest rate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i="1" dirty="0">
                <a:solidFill>
                  <a:schemeClr val="bg1"/>
                </a:solidFill>
              </a:rPr>
              <a:t>loan amount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i="1" dirty="0">
                <a:solidFill>
                  <a:schemeClr val="bg1"/>
                </a:solidFill>
              </a:rPr>
              <a:t>loan period</a:t>
            </a:r>
            <a:r>
              <a:rPr lang="en-US" sz="2300" dirty="0">
                <a:solidFill>
                  <a:schemeClr val="bg1"/>
                </a:solidFill>
              </a:rPr>
              <a:t>.</a:t>
            </a:r>
          </a:p>
          <a:p>
            <a:pPr lvl="1">
              <a:spcBef>
                <a:spcPct val="35000"/>
              </a:spcBef>
            </a:pPr>
            <a:r>
              <a:rPr lang="en-US" sz="2300" dirty="0">
                <a:solidFill>
                  <a:schemeClr val="bg1"/>
                </a:solidFill>
              </a:rPr>
              <a:t>Methods: </a:t>
            </a:r>
            <a:r>
              <a:rPr lang="en-US" sz="2300" i="1" dirty="0">
                <a:solidFill>
                  <a:schemeClr val="bg1"/>
                </a:solidFill>
              </a:rPr>
              <a:t>compute monthly payment</a:t>
            </a:r>
            <a:r>
              <a:rPr lang="en-US" sz="2300" dirty="0">
                <a:solidFill>
                  <a:schemeClr val="bg1"/>
                </a:solidFill>
              </a:rPr>
              <a:t>, </a:t>
            </a:r>
            <a:r>
              <a:rPr lang="en-US" sz="2300" i="1" dirty="0">
                <a:solidFill>
                  <a:schemeClr val="bg1"/>
                </a:solidFill>
              </a:rPr>
              <a:t>compute total payment</a:t>
            </a:r>
            <a:r>
              <a:rPr lang="en-US" sz="23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2600" dirty="0">
                <a:solidFill>
                  <a:schemeClr val="bg1"/>
                </a:solidFill>
              </a:rPr>
              <a:t>When you buy a car, a loan object is created by instantiating the class with your loan interest rate, loan amount and loan period.</a:t>
            </a:r>
          </a:p>
          <a:p>
            <a:pPr>
              <a:spcBef>
                <a:spcPct val="50000"/>
              </a:spcBef>
            </a:pPr>
            <a:r>
              <a:rPr lang="en-US" sz="2600" dirty="0">
                <a:solidFill>
                  <a:schemeClr val="bg1"/>
                </a:solidFill>
              </a:rPr>
              <a:t>You can then use the methods to find the monthly payment and total payment of your loan.</a:t>
            </a:r>
          </a:p>
          <a:p>
            <a:pPr>
              <a:spcBef>
                <a:spcPct val="50000"/>
              </a:spcBef>
            </a:pPr>
            <a:r>
              <a:rPr lang="en-US" sz="2600" dirty="0">
                <a:solidFill>
                  <a:schemeClr val="bg1"/>
                </a:solidFill>
              </a:rPr>
              <a:t>As a user of the </a:t>
            </a: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Loan</a:t>
            </a:r>
            <a:r>
              <a:rPr lang="en-US" sz="2600" dirty="0">
                <a:solidFill>
                  <a:schemeClr val="bg1"/>
                </a:solidFill>
              </a:rPr>
              <a:t> class you do not need to know how these methods are implemented.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150220" y="1006475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6365" y="187327"/>
            <a:ext cx="7772400" cy="6096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Designing the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Loan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3" action="ppaction://program"/>
            </a:endParaRPr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4895850" y="237013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235524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320130" y="6179564"/>
            <a:ext cx="2133600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 dirty="0" err="1">
                <a:solidFill>
                  <a:schemeClr val="accent1"/>
                </a:solidFill>
                <a:latin typeface="Book Antiqua" pitchFamily="18" charset="0"/>
                <a:cs typeface="Arial" pitchFamily="34" charset="0"/>
                <a:hlinkClick r:id="rId4" action="ppaction://hlinkfile"/>
              </a:rPr>
              <a:t>TestLoanClass</a:t>
            </a:r>
            <a:endParaRPr lang="en-US" sz="2400" dirty="0">
              <a:solidFill>
                <a:schemeClr val="accen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35526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6022216" y="6179564"/>
            <a:ext cx="1066800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chemeClr val="accent1"/>
                </a:solidFill>
                <a:latin typeface="Book Antiqua" pitchFamily="18" charset="0"/>
                <a:cs typeface="Arial" pitchFamily="34" charset="0"/>
                <a:hlinkClick r:id="rId5" action="ppaction://hlinkfile"/>
              </a:rPr>
              <a:t>Loan</a:t>
            </a:r>
            <a:endParaRPr lang="en-US" sz="2400">
              <a:solidFill>
                <a:schemeClr val="accen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4579938" y="237013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1524000" y="1806575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4081463" y="172878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7589837" y="2105040"/>
            <a:ext cx="4088815" cy="259763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168275" indent="-168275"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Cambria" pitchFamily="18" charset="0"/>
              </a:rPr>
              <a:t>The UML diagram serves as a contract for the 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Loan</a:t>
            </a:r>
            <a:r>
              <a:rPr lang="en-US" sz="2200" dirty="0">
                <a:solidFill>
                  <a:schemeClr val="bg1"/>
                </a:solidFill>
                <a:latin typeface="Cambria" pitchFamily="18" charset="0"/>
              </a:rPr>
              <a:t> class.</a:t>
            </a:r>
          </a:p>
          <a:p>
            <a:pPr marL="168275" indent="-168275">
              <a:spcBef>
                <a:spcPct val="400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chemeClr val="bg1"/>
                </a:solidFill>
                <a:latin typeface="Cambria" pitchFamily="18" charset="0"/>
              </a:rPr>
              <a:t>All the data properties and methods in the 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Loan</a:t>
            </a:r>
            <a:r>
              <a:rPr lang="en-US" sz="2200" dirty="0">
                <a:solidFill>
                  <a:schemeClr val="bg1"/>
                </a:solidFill>
                <a:latin typeface="Cambria" pitchFamily="18" charset="0"/>
              </a:rPr>
              <a:t> class are tied to a specific instance of the 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Loan</a:t>
            </a:r>
            <a:r>
              <a:rPr lang="en-US" sz="2200" dirty="0">
                <a:solidFill>
                  <a:schemeClr val="bg1"/>
                </a:solidFill>
                <a:latin typeface="Cambria" pitchFamily="18" charset="0"/>
              </a:rPr>
              <a:t> class.  Thus, they are instance variables or methods.</a:t>
            </a:r>
          </a:p>
        </p:txBody>
      </p:sp>
      <p:sp>
        <p:nvSpPr>
          <p:cNvPr id="7180" name="Rectangle 12"/>
          <p:cNvSpPr>
            <a:spLocks noChangeArrowheads="1"/>
          </p:cNvSpPr>
          <p:nvPr/>
        </p:nvSpPr>
        <p:spPr bwMode="auto">
          <a:xfrm>
            <a:off x="1524000" y="1401247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717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6239769"/>
              </p:ext>
            </p:extLst>
          </p:nvPr>
        </p:nvGraphicFramePr>
        <p:xfrm>
          <a:off x="1208088" y="969962"/>
          <a:ext cx="6229351" cy="5283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211" name="Picture" r:id="rId6" imgW="4029840" imgH="3412440" progId="Word.Picture.8">
                  <p:embed/>
                </p:oleObj>
              </mc:Choice>
              <mc:Fallback>
                <p:oleObj name="Picture" r:id="rId6" imgW="4029840" imgH="3412440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969962"/>
                        <a:ext cx="6229351" cy="5283361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Rectangle 14"/>
          <p:cNvSpPr>
            <a:spLocks noChangeArrowheads="1"/>
          </p:cNvSpPr>
          <p:nvPr/>
        </p:nvSpPr>
        <p:spPr bwMode="auto">
          <a:xfrm>
            <a:off x="1524000" y="4999039"/>
            <a:ext cx="247015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</a:pPr>
            <a:r>
              <a:rPr lang="en-US" sz="1200" b="1" i="1">
                <a:solidFill>
                  <a:srgbClr val="0000FF"/>
                </a:solidFill>
                <a:latin typeface="Courier New" pitchFamily="49" charset="0"/>
              </a:rPr>
              <a:t>	</a:t>
            </a:r>
            <a:endParaRPr lang="en-US" sz="2400">
              <a:latin typeface="Times New Roman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1524000" y="8128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976747" y="365045"/>
            <a:ext cx="8153400" cy="563563"/>
          </a:xfrm>
        </p:spPr>
        <p:txBody>
          <a:bodyPr/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Class User and Class Writer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747" y="1203325"/>
            <a:ext cx="10430360" cy="5151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As a programmer, you will play the role of both </a:t>
            </a:r>
            <a:r>
              <a:rPr lang="en-US" sz="2800" i="1" dirty="0">
                <a:solidFill>
                  <a:srgbClr val="0000FF"/>
                </a:solidFill>
              </a:rPr>
              <a:t>class user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and </a:t>
            </a:r>
            <a:r>
              <a:rPr lang="en-US" sz="2800" i="1" dirty="0">
                <a:solidFill>
                  <a:srgbClr val="0000FF"/>
                </a:solidFill>
              </a:rPr>
              <a:t>class writer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The user can use the class without knowing how the class is implemented.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From a class developer’s perspective, a class is designed for use by many different customers.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sz="2400" dirty="0">
                <a:solidFill>
                  <a:schemeClr val="bg1"/>
                </a:solidFill>
              </a:rPr>
              <a:t>In order to be useful in a wide range of applications, a class should </a:t>
            </a:r>
            <a:r>
              <a:rPr lang="en-US" sz="2400" dirty="0">
                <a:solidFill>
                  <a:srgbClr val="0000FF"/>
                </a:solidFill>
              </a:rPr>
              <a:t>provide a variety of ways </a:t>
            </a:r>
            <a:r>
              <a:rPr lang="en-US" sz="2400" dirty="0">
                <a:solidFill>
                  <a:schemeClr val="bg1"/>
                </a:solidFill>
              </a:rPr>
              <a:t>for customization through constructors, properties and methods.</a:t>
            </a:r>
          </a:p>
          <a:p>
            <a:pPr lvl="1">
              <a:lnSpc>
                <a:spcPct val="90000"/>
              </a:lnSpc>
              <a:spcBef>
                <a:spcPct val="35000"/>
              </a:spcBef>
            </a:pPr>
            <a:r>
              <a:rPr lang="en-US" sz="2400" dirty="0">
                <a:solidFill>
                  <a:schemeClr val="bg1"/>
                </a:solidFill>
              </a:rPr>
              <a:t>E.g. the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Loan</a:t>
            </a:r>
            <a:r>
              <a:rPr lang="en-US" sz="2400" dirty="0">
                <a:solidFill>
                  <a:schemeClr val="bg1"/>
                </a:solidFill>
              </a:rPr>
              <a:t> class has 2 constructors.  Thus, you can construct a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</a:rPr>
              <a:t>Loan</a:t>
            </a:r>
            <a:r>
              <a:rPr lang="en-US" sz="2400" dirty="0">
                <a:solidFill>
                  <a:schemeClr val="bg1"/>
                </a:solidFill>
              </a:rPr>
              <a:t> object by using the no-</a:t>
            </a:r>
            <a:r>
              <a:rPr lang="en-US" sz="2400" dirty="0" err="1">
                <a:solidFill>
                  <a:schemeClr val="bg1"/>
                </a:solidFill>
              </a:rPr>
              <a:t>arg</a:t>
            </a:r>
            <a:r>
              <a:rPr lang="en-US" sz="2400" dirty="0">
                <a:solidFill>
                  <a:schemeClr val="bg1"/>
                </a:solidFill>
              </a:rPr>
              <a:t> constructor or the one with the 3 parameters.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76747" y="1065966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678051" y="397174"/>
            <a:ext cx="8153400" cy="74771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Procedural Programming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051" y="1403350"/>
            <a:ext cx="10310330" cy="446405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Characterized by </a:t>
            </a:r>
          </a:p>
          <a:p>
            <a:pPr lvl="1">
              <a:spcBef>
                <a:spcPct val="50000"/>
              </a:spcBef>
            </a:pPr>
            <a:r>
              <a:rPr lang="en-US" i="1" dirty="0">
                <a:solidFill>
                  <a:srgbClr val="0000FF"/>
                </a:solidFill>
              </a:rPr>
              <a:t>Modular programming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the use of subroutines (both stand-alone as well as functions or procedures within a compilation unit).</a:t>
            </a:r>
          </a:p>
          <a:p>
            <a:pPr lvl="1">
              <a:spcBef>
                <a:spcPct val="50000"/>
              </a:spcBef>
            </a:pPr>
            <a:r>
              <a:rPr lang="en-US" i="1" dirty="0">
                <a:solidFill>
                  <a:srgbClr val="0000FF"/>
                </a:solidFill>
              </a:rPr>
              <a:t>Structured programming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– writing program logic using the 3 basic programming constructs (sequence, selection and repetition) without needing to use the GOTO.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58021" y="1231041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765209" y="466941"/>
            <a:ext cx="8153400" cy="64135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OOP?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5209" y="1447800"/>
            <a:ext cx="10430360" cy="4419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Prior to the invention of OOP, many software projects were nearing or exceeding the point where the procedural approach no longer works.</a:t>
            </a:r>
          </a:p>
          <a:p>
            <a:r>
              <a:rPr lang="en-US" dirty="0">
                <a:solidFill>
                  <a:schemeClr val="bg1"/>
                </a:solidFill>
              </a:rPr>
              <a:t>The OO approach was created to help programmers break through these barriers.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65209" y="122146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105083" y="320676"/>
            <a:ext cx="8153400" cy="7921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OO Approach (1)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5083" y="1570039"/>
            <a:ext cx="10430360" cy="4814887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OOP took the best of structured programming and combined them with several new concepts. </a:t>
            </a:r>
            <a:r>
              <a:rPr lang="en-US" sz="2800" dirty="0">
                <a:solidFill>
                  <a:srgbClr val="FF0000"/>
                </a:solidFill>
              </a:rPr>
              <a:t>Other than OO, we have component-based programming approach.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result was a different way of organizing a program, i.e.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Organizing a program around its data (what is being affected)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 “</a:t>
            </a:r>
            <a:r>
              <a:rPr lang="en-US" i="1" dirty="0">
                <a:solidFill>
                  <a:schemeClr val="bg1"/>
                </a:solidFill>
                <a:sym typeface="Wingdings" pitchFamily="2" charset="2"/>
              </a:rPr>
              <a:t>data controlling access to code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”</a:t>
            </a:r>
          </a:p>
          <a:p>
            <a:pPr lvl="1">
              <a:buFont typeface="Wingdings" pitchFamily="2" charset="2"/>
              <a:buNone/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rather than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around its code (what is happening)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”</a:t>
            </a:r>
            <a:r>
              <a:rPr lang="en-US" i="1" dirty="0">
                <a:solidFill>
                  <a:schemeClr val="bg1"/>
                </a:solidFill>
                <a:sym typeface="Wingdings" pitchFamily="2" charset="2"/>
              </a:rPr>
              <a:t>code acting on data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”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105083" y="1265239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4217" y="473076"/>
            <a:ext cx="8153400" cy="7921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OO Approach (2)</a:t>
            </a:r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4217" y="1570039"/>
            <a:ext cx="10430360" cy="4814887"/>
          </a:xfrm>
        </p:spPr>
        <p:txBody>
          <a:bodyPr/>
          <a:lstStyle/>
          <a:p>
            <a:r>
              <a:rPr lang="en-US" sz="3000" dirty="0">
                <a:solidFill>
                  <a:schemeClr val="bg1"/>
                </a:solidFill>
              </a:rPr>
              <a:t>The OO approach is a paradigm shift from the procedural approach.</a:t>
            </a:r>
          </a:p>
          <a:p>
            <a:pPr lvl="1"/>
            <a:r>
              <a:rPr lang="en-US" sz="3000" dirty="0">
                <a:solidFill>
                  <a:schemeClr val="bg1"/>
                </a:solidFill>
              </a:rPr>
              <a:t>OO programs are organized around </a:t>
            </a:r>
            <a:r>
              <a:rPr lang="en-US" sz="3000" dirty="0">
                <a:solidFill>
                  <a:srgbClr val="0000FF"/>
                </a:solidFill>
              </a:rPr>
              <a:t>data</a:t>
            </a:r>
            <a:r>
              <a:rPr lang="en-US" sz="3000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3000" dirty="0">
                <a:solidFill>
                  <a:schemeClr val="bg1"/>
                </a:solidFill>
              </a:rPr>
              <a:t>You define the </a:t>
            </a:r>
            <a:r>
              <a:rPr lang="en-US" sz="3000" dirty="0">
                <a:solidFill>
                  <a:srgbClr val="0000FF"/>
                </a:solidFill>
              </a:rPr>
              <a:t>data</a:t>
            </a:r>
            <a:r>
              <a:rPr lang="en-US" sz="3000" dirty="0">
                <a:solidFill>
                  <a:schemeClr val="bg1"/>
                </a:solidFill>
              </a:rPr>
              <a:t> and the </a:t>
            </a:r>
            <a:r>
              <a:rPr lang="en-US" sz="3000" dirty="0">
                <a:solidFill>
                  <a:srgbClr val="0000FF"/>
                </a:solidFill>
              </a:rPr>
              <a:t>routines</a:t>
            </a:r>
            <a:r>
              <a:rPr lang="en-US" sz="3000" dirty="0">
                <a:solidFill>
                  <a:schemeClr val="bg1"/>
                </a:solidFill>
              </a:rPr>
              <a:t> that are permitted to act on that data.</a:t>
            </a:r>
          </a:p>
          <a:p>
            <a:pPr lvl="1"/>
            <a:endParaRPr lang="en-US" sz="30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4217" y="1265239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Rectangle 10"/>
          <p:cNvSpPr txBox="1">
            <a:spLocks noGrp="1" noChangeArrowheads="1"/>
          </p:cNvSpPr>
          <p:nvPr/>
        </p:nvSpPr>
        <p:spPr bwMode="auto">
          <a:xfrm>
            <a:off x="830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0D37C70-AF7B-45CE-91F5-E1213C80AFC5}" type="slidenum">
              <a:rPr lang="en-US" sz="1000"/>
              <a:pPr algn="r"/>
              <a:t>2</a:t>
            </a:fld>
            <a:endParaRPr lang="en-US" sz="1000"/>
          </a:p>
        </p:txBody>
      </p:sp>
      <p:sp>
        <p:nvSpPr>
          <p:cNvPr id="11981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04900" y="474366"/>
            <a:ext cx="8153400" cy="62706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 (7)</a:t>
            </a: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83119" y="1374775"/>
            <a:ext cx="10430360" cy="46101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3200" dirty="0">
                <a:solidFill>
                  <a:srgbClr val="0000FF"/>
                </a:solidFill>
              </a:rPr>
              <a:t>At the end of this chapter, you should be able to</a:t>
            </a:r>
          </a:p>
          <a:p>
            <a:pPr>
              <a:spcBef>
                <a:spcPct val="70000"/>
              </a:spcBef>
            </a:pPr>
            <a:r>
              <a:rPr lang="en-US" sz="2800" dirty="0">
                <a:solidFill>
                  <a:schemeClr val="bg1"/>
                </a:solidFill>
              </a:rPr>
              <a:t>Explain the concept of encapsulation.</a:t>
            </a:r>
          </a:p>
          <a:p>
            <a:pPr>
              <a:spcBef>
                <a:spcPct val="70000"/>
              </a:spcBef>
            </a:pPr>
            <a:r>
              <a:rPr lang="en-US" sz="2800" dirty="0">
                <a:solidFill>
                  <a:schemeClr val="bg1"/>
                </a:solidFill>
              </a:rPr>
              <a:t>Evaluate the differences between the procedural paradigm and object-oriented paradigm.</a:t>
            </a:r>
          </a:p>
          <a:p>
            <a:pPr>
              <a:spcBef>
                <a:spcPct val="70000"/>
              </a:spcBef>
            </a:pPr>
            <a:r>
              <a:rPr lang="en-US" sz="2800" dirty="0">
                <a:solidFill>
                  <a:schemeClr val="bg1"/>
                </a:solidFill>
              </a:rPr>
              <a:t>Discuss how the object-oriented approach provides the benefit of code reuse.</a:t>
            </a:r>
          </a:p>
          <a:p>
            <a:pPr>
              <a:spcBef>
                <a:spcPct val="70000"/>
              </a:spcBef>
            </a:pPr>
            <a:endParaRPr lang="en-US" sz="2800" dirty="0">
              <a:solidFill>
                <a:schemeClr val="bg1"/>
              </a:solidFill>
            </a:endParaRPr>
          </a:p>
          <a:p>
            <a:pPr>
              <a:spcBef>
                <a:spcPct val="70000"/>
              </a:spcBef>
              <a:buFont typeface="Wingdings" pitchFamily="2" charset="2"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Font typeface="Wingdings" pitchFamily="2" charset="2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183119" y="1101429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595313"/>
            <a:ext cx="8534400" cy="685800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Object-Oriented Thinking</a:t>
            </a:r>
            <a:endParaRPr lang="en-US" sz="4000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 action="ppaction://program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7905" y="1630364"/>
            <a:ext cx="10430360" cy="4351337"/>
          </a:xfrm>
        </p:spPr>
        <p:txBody>
          <a:bodyPr/>
          <a:lstStyle/>
          <a:p>
            <a:pPr marL="396875" indent="-396875"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There are differences between the procedural programming and object-oriented programming approaches.</a:t>
            </a:r>
          </a:p>
          <a:p>
            <a:pPr marL="396875" indent="-396875"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Classes provide more </a:t>
            </a:r>
            <a:r>
              <a:rPr lang="en-US" sz="2800" dirty="0">
                <a:solidFill>
                  <a:srgbClr val="0000FF"/>
                </a:solidFill>
              </a:rPr>
              <a:t>flexibility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dirty="0">
                <a:solidFill>
                  <a:srgbClr val="0000FF"/>
                </a:solidFill>
              </a:rPr>
              <a:t>modularity</a:t>
            </a:r>
            <a:r>
              <a:rPr lang="en-US" sz="2800" dirty="0">
                <a:solidFill>
                  <a:schemeClr val="bg1"/>
                </a:solidFill>
              </a:rPr>
              <a:t> for building </a:t>
            </a:r>
            <a:r>
              <a:rPr lang="en-US" sz="2800" dirty="0">
                <a:solidFill>
                  <a:srgbClr val="0000FF"/>
                </a:solidFill>
              </a:rPr>
              <a:t>reusable</a:t>
            </a:r>
            <a:r>
              <a:rPr lang="en-US" sz="2800" dirty="0">
                <a:solidFill>
                  <a:schemeClr val="bg1"/>
                </a:solidFill>
              </a:rPr>
              <a:t> software.</a:t>
            </a:r>
          </a:p>
          <a:p>
            <a:pPr marL="396875" indent="-396875"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Thus, the OOP approach provides the benefits of developing </a:t>
            </a:r>
            <a:r>
              <a:rPr lang="en-US" sz="2800" dirty="0">
                <a:solidFill>
                  <a:srgbClr val="0000FF"/>
                </a:solidFill>
              </a:rPr>
              <a:t>reusable</a:t>
            </a:r>
            <a:r>
              <a:rPr lang="en-US" sz="2800" dirty="0">
                <a:solidFill>
                  <a:schemeClr val="bg1"/>
                </a:solidFill>
              </a:rPr>
              <a:t> code using objects and classes.</a:t>
            </a:r>
          </a:p>
        </p:txBody>
      </p:sp>
      <p:sp>
        <p:nvSpPr>
          <p:cNvPr id="40965" name="Rectangle 4"/>
          <p:cNvSpPr>
            <a:spLocks noChangeArrowheads="1"/>
          </p:cNvSpPr>
          <p:nvPr/>
        </p:nvSpPr>
        <p:spPr bwMode="auto">
          <a:xfrm>
            <a:off x="3438525" y="297180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cxnSp>
        <p:nvCxnSpPr>
          <p:cNvPr id="6" name="Straight Connector 5"/>
          <p:cNvCxnSpPr/>
          <p:nvPr/>
        </p:nvCxnSpPr>
        <p:spPr>
          <a:xfrm>
            <a:off x="867905" y="12811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863093" y="473075"/>
            <a:ext cx="8153400" cy="655638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Problem: Computing BMI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093" y="1295400"/>
            <a:ext cx="10543660" cy="4953000"/>
          </a:xfrm>
        </p:spPr>
        <p:txBody>
          <a:bodyPr/>
          <a:lstStyle/>
          <a:p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ComputeBMI.java</a:t>
            </a:r>
            <a:r>
              <a:rPr lang="en-US" sz="2600" dirty="0">
                <a:solidFill>
                  <a:schemeClr val="bg1"/>
                </a:solidFill>
              </a:rPr>
              <a:t> uses the procedural approach.</a:t>
            </a:r>
          </a:p>
          <a:p>
            <a:pPr>
              <a:spcBef>
                <a:spcPct val="50000"/>
              </a:spcBef>
            </a:pPr>
            <a:r>
              <a:rPr lang="en-US" sz="2600" dirty="0">
                <a:solidFill>
                  <a:schemeClr val="bg1"/>
                </a:solidFill>
              </a:rPr>
              <a:t>Suppose you need to associate the weight and height with a person’s name and birthdate.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Method 1: Declare separate variables to store these values</a:t>
            </a:r>
          </a:p>
          <a:p>
            <a:pPr lvl="1">
              <a:buFont typeface="Wingdings" pitchFamily="2" charset="2"/>
              <a:buNone/>
            </a:pPr>
            <a:r>
              <a:rPr lang="en-US" sz="2600" dirty="0">
                <a:solidFill>
                  <a:schemeClr val="bg1"/>
                </a:solidFill>
              </a:rPr>
              <a:t>	</a:t>
            </a:r>
            <a:r>
              <a:rPr lang="en-US" sz="2600" i="1" dirty="0">
                <a:solidFill>
                  <a:schemeClr val="bg1"/>
                </a:solidFill>
                <a:sym typeface="Wingdings" pitchFamily="2" charset="2"/>
              </a:rPr>
              <a:t> These values are </a:t>
            </a:r>
            <a:r>
              <a:rPr lang="en-US" sz="2600" i="1" dirty="0">
                <a:solidFill>
                  <a:srgbClr val="0000FF"/>
                </a:solidFill>
                <a:sym typeface="Wingdings" pitchFamily="2" charset="2"/>
              </a:rPr>
              <a:t>not tightly coupled</a:t>
            </a:r>
            <a:r>
              <a:rPr lang="en-US" sz="2600" i="1" dirty="0">
                <a:solidFill>
                  <a:schemeClr val="bg1"/>
                </a:solidFill>
                <a:sym typeface="Wingdings" pitchFamily="2" charset="2"/>
              </a:rPr>
              <a:t>.</a:t>
            </a:r>
          </a:p>
          <a:p>
            <a:pPr lvl="1">
              <a:spcBef>
                <a:spcPct val="40000"/>
              </a:spcBef>
            </a:pPr>
            <a:r>
              <a:rPr lang="en-US" sz="2600" dirty="0">
                <a:solidFill>
                  <a:schemeClr val="bg1"/>
                </a:solidFill>
              </a:rPr>
              <a:t>Method 2: Create an object that contains the variables, i.e. create a </a:t>
            </a: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BMI</a:t>
            </a:r>
            <a:r>
              <a:rPr lang="en-US" sz="2600" dirty="0">
                <a:solidFill>
                  <a:schemeClr val="bg1"/>
                </a:solidFill>
              </a:rPr>
              <a:t> class.  Since these values are tied to individual objects, use instance data fields.</a:t>
            </a:r>
          </a:p>
          <a:p>
            <a:pPr lvl="1">
              <a:buFont typeface="Wingdings" pitchFamily="2" charset="2"/>
              <a:buNone/>
            </a:pPr>
            <a:r>
              <a:rPr lang="en-US" sz="2600" i="1" dirty="0">
                <a:solidFill>
                  <a:schemeClr val="bg1"/>
                </a:solidFill>
                <a:sym typeface="Wingdings" pitchFamily="2" charset="2"/>
              </a:rPr>
              <a:t>	 These values are </a:t>
            </a:r>
            <a:r>
              <a:rPr lang="en-US" sz="2600" i="1" dirty="0">
                <a:solidFill>
                  <a:srgbClr val="0000FF"/>
                </a:solidFill>
                <a:sym typeface="Wingdings" pitchFamily="2" charset="2"/>
              </a:rPr>
              <a:t>tightly coupled</a:t>
            </a:r>
            <a:r>
              <a:rPr lang="en-US" sz="2600" i="1" dirty="0">
                <a:solidFill>
                  <a:schemeClr val="bg1"/>
                </a:solidFill>
                <a:sym typeface="Wingdings" pitchFamily="2" charset="2"/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042017"/>
              </p:ext>
            </p:extLst>
          </p:nvPr>
        </p:nvGraphicFramePr>
        <p:xfrm>
          <a:off x="7254291" y="921836"/>
          <a:ext cx="4576148" cy="519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235" name="Picture" r:id="rId3" imgW="2120760" imgH="2434680" progId="Word.Picture.8">
                  <p:embed/>
                </p:oleObj>
              </mc:Choice>
              <mc:Fallback>
                <p:oleObj name="Picture" r:id="rId3" imgW="2120760" imgH="2434680" progId="Word.Picture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291" y="921836"/>
                        <a:ext cx="4576148" cy="519020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336885" y="665164"/>
            <a:ext cx="6654466" cy="6232475"/>
          </a:xfrm>
          <a:prstGeom prst="rect">
            <a:avLst/>
          </a:prstGeom>
          <a:noFill/>
          <a:ln w="9525">
            <a:solidFill>
              <a:srgbClr val="CCFF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java.util.Scanner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endParaRPr lang="en-US" sz="19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ComputeBMI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{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public static void main(String[]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Scanner input = new Scanner(System.in);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("Enter weight in pounds: ");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double </a:t>
            </a:r>
            <a:r>
              <a:rPr lang="en-US" sz="19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weight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input.nextDouble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System.out.print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("Enter height in inches: ");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double </a:t>
            </a:r>
            <a:r>
              <a:rPr lang="en-US" sz="19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height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input.nextDouble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double </a:t>
            </a:r>
            <a:r>
              <a:rPr lang="en-US" sz="19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sz="19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computeBMI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(weight, height);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("Your BMI is " +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if (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&lt; 16)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("You are seriously underweight");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else if (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&lt; 18)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("You are underweight");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…….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public static double </a:t>
            </a:r>
            <a:r>
              <a:rPr lang="en-US" sz="19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computeBMI</a:t>
            </a:r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(double w, double h) {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…….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}</a:t>
            </a:r>
          </a:p>
          <a:p>
            <a:r>
              <a:rPr lang="en-US" sz="19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}  	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793372" y="23480"/>
            <a:ext cx="54673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lnSpc>
                <a:spcPct val="80000"/>
              </a:lnSpc>
              <a:defRPr/>
            </a:pPr>
            <a:r>
              <a:rPr lang="en-US" sz="2800" b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Procedural Programming</a:t>
            </a:r>
          </a:p>
        </p:txBody>
      </p:sp>
      <p:sp>
        <p:nvSpPr>
          <p:cNvPr id="8198" name="TextBox 8"/>
          <p:cNvSpPr txBox="1">
            <a:spLocks noChangeArrowheads="1"/>
          </p:cNvSpPr>
          <p:nvPr/>
        </p:nvSpPr>
        <p:spPr bwMode="auto">
          <a:xfrm>
            <a:off x="7962900" y="247651"/>
            <a:ext cx="21526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OOP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217738" y="203200"/>
            <a:ext cx="7772400" cy="60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The BMI Class</a:t>
            </a:r>
            <a:endParaRPr lang="en-US" dirty="0">
              <a:solidFill>
                <a:srgbClr val="0000FF"/>
              </a:solidFill>
              <a:hlinkClick r:id="rId3" action="ppaction://program"/>
            </a:endParaRPr>
          </a:p>
        </p:txBody>
      </p:sp>
      <p:sp>
        <p:nvSpPr>
          <p:cNvPr id="9221" name="Rectangle 3"/>
          <p:cNvSpPr>
            <a:spLocks noChangeArrowheads="1"/>
          </p:cNvSpPr>
          <p:nvPr/>
        </p:nvSpPr>
        <p:spPr bwMode="auto">
          <a:xfrm>
            <a:off x="4895850" y="237013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258052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601200" y="5917639"/>
            <a:ext cx="2133600" cy="533400"/>
          </a:xfrm>
          <a:prstGeom prst="actionButtonBlank">
            <a:avLst/>
          </a:prstGeom>
          <a:solidFill>
            <a:schemeClr val="tx1">
              <a:lumMod val="85000"/>
            </a:schemeClr>
          </a:solidFill>
          <a:ln w="19050">
            <a:solidFill>
              <a:schemeClr val="accent1">
                <a:shade val="95000"/>
                <a:satMod val="105000"/>
              </a:schemeClr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 dirty="0" err="1">
                <a:solidFill>
                  <a:srgbClr val="0000FF"/>
                </a:solidFill>
                <a:latin typeface="Book Antiqua" pitchFamily="18" charset="0"/>
                <a:cs typeface="Arial" pitchFamily="34" charset="0"/>
                <a:hlinkClick r:id="rId4" action="ppaction://hlinkfile"/>
              </a:rPr>
              <a:t>UseBMIClass</a:t>
            </a:r>
            <a:endParaRPr lang="en-US" sz="2400" dirty="0">
              <a:solidFill>
                <a:srgbClr val="0000FF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8054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0198100" y="5203409"/>
            <a:ext cx="1536700" cy="533400"/>
          </a:xfrm>
          <a:prstGeom prst="actionButtonBlank">
            <a:avLst/>
          </a:prstGeom>
          <a:solidFill>
            <a:schemeClr val="tx1">
              <a:lumMod val="95000"/>
            </a:schemeClr>
          </a:solidFill>
          <a:ln w="19050">
            <a:solidFill>
              <a:schemeClr val="tx1">
                <a:lumMod val="85000"/>
              </a:schemeClr>
            </a:solidFill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0000FF"/>
                </a:solidFill>
                <a:latin typeface="Book Antiqua" pitchFamily="18" charset="0"/>
                <a:cs typeface="Arial" pitchFamily="34" charset="0"/>
                <a:hlinkClick r:id="rId5" action="ppaction://hlinkfile"/>
              </a:rPr>
              <a:t>BMI</a:t>
            </a:r>
            <a:endParaRPr lang="en-US" sz="2400" dirty="0">
              <a:solidFill>
                <a:srgbClr val="0000FF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224" name="Rectangle 7"/>
          <p:cNvSpPr>
            <a:spLocks noChangeArrowheads="1"/>
          </p:cNvSpPr>
          <p:nvPr/>
        </p:nvSpPr>
        <p:spPr bwMode="auto">
          <a:xfrm>
            <a:off x="4579938" y="237013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9225" name="Rectangle 8"/>
          <p:cNvSpPr>
            <a:spLocks noChangeArrowheads="1"/>
          </p:cNvSpPr>
          <p:nvPr/>
        </p:nvSpPr>
        <p:spPr bwMode="auto">
          <a:xfrm>
            <a:off x="1524000" y="1806575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9226" name="Rectangle 9"/>
          <p:cNvSpPr>
            <a:spLocks noChangeArrowheads="1"/>
          </p:cNvSpPr>
          <p:nvPr/>
        </p:nvSpPr>
        <p:spPr bwMode="auto">
          <a:xfrm>
            <a:off x="1524000" y="1806576"/>
            <a:ext cx="91440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r>
              <a:rPr lang="en-US" sz="1200" b="1" i="1">
                <a:solidFill>
                  <a:srgbClr val="0000FF"/>
                </a:solidFill>
                <a:latin typeface="Courier"/>
                <a:cs typeface="Times New Roman" pitchFamily="18" charset="0"/>
              </a:rPr>
              <a:t>	</a:t>
            </a:r>
          </a:p>
          <a:p>
            <a:pPr eaLnBrk="0" hangingPunct="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9227" name="Rectangle 10"/>
          <p:cNvSpPr>
            <a:spLocks noChangeArrowheads="1"/>
          </p:cNvSpPr>
          <p:nvPr/>
        </p:nvSpPr>
        <p:spPr bwMode="auto">
          <a:xfrm>
            <a:off x="4081463" y="172878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9228" name="Rectangle 11"/>
          <p:cNvSpPr>
            <a:spLocks noChangeArrowheads="1"/>
          </p:cNvSpPr>
          <p:nvPr/>
        </p:nvSpPr>
        <p:spPr bwMode="auto">
          <a:xfrm>
            <a:off x="1524000" y="1644134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ms-MY"/>
          </a:p>
        </p:txBody>
      </p:sp>
      <p:sp>
        <p:nvSpPr>
          <p:cNvPr id="9229" name="Rectangle 12"/>
          <p:cNvSpPr>
            <a:spLocks noChangeArrowheads="1"/>
          </p:cNvSpPr>
          <p:nvPr/>
        </p:nvSpPr>
        <p:spPr bwMode="auto">
          <a:xfrm>
            <a:off x="1524000" y="1401247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sp>
        <p:nvSpPr>
          <p:cNvPr id="9230" name="Rectangle 13"/>
          <p:cNvSpPr>
            <a:spLocks noChangeArrowheads="1"/>
          </p:cNvSpPr>
          <p:nvPr/>
        </p:nvSpPr>
        <p:spPr bwMode="auto">
          <a:xfrm>
            <a:off x="1524000" y="4999039"/>
            <a:ext cx="2470150" cy="2746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eaLnBrk="0" hangingPunct="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</a:pPr>
            <a:r>
              <a:rPr lang="en-US" sz="1200" b="1" i="1">
                <a:solidFill>
                  <a:srgbClr val="0000FF"/>
                </a:solidFill>
                <a:latin typeface="Courier New" pitchFamily="49" charset="0"/>
              </a:rPr>
              <a:t>	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231" name="Rectangle 14"/>
          <p:cNvSpPr>
            <a:spLocks noChangeArrowheads="1"/>
          </p:cNvSpPr>
          <p:nvPr/>
        </p:nvSpPr>
        <p:spPr bwMode="auto">
          <a:xfrm>
            <a:off x="1524000" y="200608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sp>
        <p:nvSpPr>
          <p:cNvPr id="9232" name="Rectangle 15"/>
          <p:cNvSpPr>
            <a:spLocks noChangeArrowheads="1"/>
          </p:cNvSpPr>
          <p:nvPr/>
        </p:nvSpPr>
        <p:spPr bwMode="auto">
          <a:xfrm>
            <a:off x="1524000" y="20251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92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580913"/>
              </p:ext>
            </p:extLst>
          </p:nvPr>
        </p:nvGraphicFramePr>
        <p:xfrm>
          <a:off x="774700" y="882650"/>
          <a:ext cx="8242300" cy="568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5260" name="Picture" r:id="rId6" imgW="3540600" imgH="2434680" progId="Word.Picture.8">
                  <p:embed/>
                </p:oleObj>
              </mc:Choice>
              <mc:Fallback>
                <p:oleObj name="Picture" r:id="rId6" imgW="3540600" imgH="2434680" progId="Word.Picture.8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882650"/>
                        <a:ext cx="8242300" cy="56864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863093" y="299244"/>
            <a:ext cx="8153400" cy="715963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Procedural vs OO Paradigm (1)</a:t>
            </a:r>
          </a:p>
        </p:txBody>
      </p:sp>
      <p:graphicFrame>
        <p:nvGraphicFramePr>
          <p:cNvPr id="287781" name="Group 3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538222"/>
              </p:ext>
            </p:extLst>
          </p:nvPr>
        </p:nvGraphicFramePr>
        <p:xfrm>
          <a:off x="863092" y="1600201"/>
          <a:ext cx="10302212" cy="4704346"/>
        </p:xfrm>
        <a:graphic>
          <a:graphicData uri="http://schemas.openxmlformats.org/drawingml/2006/table">
            <a:tbl>
              <a:tblPr/>
              <a:tblGrid>
                <a:gridCol w="5151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11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05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charset="0"/>
                        </a:rPr>
                        <a:t>Procedural Paradigm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charset="0"/>
                        </a:rPr>
                        <a:t>OO Paradigm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06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charset="0"/>
                        </a:rPr>
                        <a:t>Data &amp; methods are loosely coupled.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charset="0"/>
                        </a:rPr>
                        <a:t>Couples data and methods together into objects.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405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charset="0"/>
                        </a:rPr>
                        <a:t>Software design focuses on designing methods.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charset="0"/>
                        </a:rPr>
                        <a:t>Software design focuses on objects and operations on objects.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8817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charset="0"/>
                        </a:rPr>
                        <a:t>As data and operations on the data are separate, this methodology requires sending data to methods.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>
                          <a:schemeClr val="accent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cs typeface="Arial" charset="0"/>
                        </a:rPr>
                        <a:t>Places data and the operations pertaining to the data within a single entity called an object.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863093" y="292101"/>
            <a:ext cx="8153400" cy="715963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Procedural vs OO Paradigm (2)</a:t>
            </a:r>
          </a:p>
        </p:txBody>
      </p:sp>
      <p:sp>
        <p:nvSpPr>
          <p:cNvPr id="44036" name="Rectangle 21"/>
          <p:cNvSpPr>
            <a:spLocks noChangeArrowheads="1"/>
          </p:cNvSpPr>
          <p:nvPr/>
        </p:nvSpPr>
        <p:spPr bwMode="auto">
          <a:xfrm>
            <a:off x="863093" y="1249363"/>
            <a:ext cx="10558886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3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2500" dirty="0">
                <a:solidFill>
                  <a:schemeClr val="bg1"/>
                </a:solidFill>
                <a:latin typeface="Cambria" pitchFamily="18" charset="0"/>
                <a:sym typeface="Wingdings" pitchFamily="2" charset="2"/>
              </a:rPr>
              <a:t>The OO approach combines the power of the procedural paradigm with an added dimension that integrates data with operations into objects.</a:t>
            </a:r>
          </a:p>
          <a:p>
            <a:pPr marL="342900" indent="-342900" eaLnBrk="0" hangingPunct="0">
              <a:spcBef>
                <a:spcPct val="3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2500" dirty="0">
                <a:solidFill>
                  <a:schemeClr val="bg1"/>
                </a:solidFill>
                <a:latin typeface="Cambria" pitchFamily="18" charset="0"/>
                <a:sym typeface="Wingdings" pitchFamily="2" charset="2"/>
              </a:rPr>
              <a:t>This approach solves many problems inherent in procedural programming.</a:t>
            </a:r>
          </a:p>
          <a:p>
            <a:pPr marL="342900" indent="-342900" eaLnBrk="0" hangingPunct="0">
              <a:spcBef>
                <a:spcPct val="3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2500" dirty="0">
                <a:solidFill>
                  <a:schemeClr val="bg1"/>
                </a:solidFill>
                <a:latin typeface="Cambria" pitchFamily="18" charset="0"/>
                <a:sym typeface="Wingdings" pitchFamily="2" charset="2"/>
              </a:rPr>
              <a:t>The OOP approach organizes programs in a way that </a:t>
            </a:r>
            <a:r>
              <a:rPr lang="en-US" sz="2500" dirty="0">
                <a:solidFill>
                  <a:srgbClr val="002060"/>
                </a:solidFill>
                <a:latin typeface="Cambria" pitchFamily="18" charset="0"/>
                <a:sym typeface="Wingdings" pitchFamily="2" charset="2"/>
              </a:rPr>
              <a:t>mirrors the real world</a:t>
            </a:r>
            <a:r>
              <a:rPr lang="en-US" sz="2500" dirty="0">
                <a:solidFill>
                  <a:schemeClr val="bg1"/>
                </a:solidFill>
                <a:latin typeface="Cambria" pitchFamily="18" charset="0"/>
                <a:sym typeface="Wingdings" pitchFamily="2" charset="2"/>
              </a:rPr>
              <a:t>, in which all objects are associated with both attributes and activities.</a:t>
            </a:r>
          </a:p>
          <a:p>
            <a:pPr marL="342900" indent="-342900" eaLnBrk="0" hangingPunct="0">
              <a:spcBef>
                <a:spcPct val="3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2500" dirty="0">
                <a:solidFill>
                  <a:schemeClr val="bg1"/>
                </a:solidFill>
                <a:latin typeface="Cambria" pitchFamily="18" charset="0"/>
                <a:sym typeface="Wingdings" pitchFamily="2" charset="2"/>
              </a:rPr>
              <a:t>Using objects </a:t>
            </a:r>
            <a:r>
              <a:rPr lang="en-US" sz="2500" dirty="0">
                <a:solidFill>
                  <a:srgbClr val="002060"/>
                </a:solidFill>
                <a:latin typeface="Cambria" pitchFamily="18" charset="0"/>
                <a:sym typeface="Wingdings" pitchFamily="2" charset="2"/>
              </a:rPr>
              <a:t>improves software reusability </a:t>
            </a:r>
            <a:r>
              <a:rPr lang="en-US" sz="2500" dirty="0">
                <a:solidFill>
                  <a:schemeClr val="bg1"/>
                </a:solidFill>
                <a:latin typeface="Cambria" pitchFamily="18" charset="0"/>
                <a:sym typeface="Wingdings" pitchFamily="2" charset="2"/>
              </a:rPr>
              <a:t>and makes programs </a:t>
            </a:r>
            <a:r>
              <a:rPr lang="en-US" sz="2500" dirty="0">
                <a:solidFill>
                  <a:srgbClr val="002060"/>
                </a:solidFill>
                <a:latin typeface="Cambria" pitchFamily="18" charset="0"/>
                <a:sym typeface="Wingdings" pitchFamily="2" charset="2"/>
              </a:rPr>
              <a:t>easier to develop</a:t>
            </a:r>
            <a:r>
              <a:rPr lang="en-US" sz="2500" dirty="0">
                <a:solidFill>
                  <a:schemeClr val="bg1"/>
                </a:solidFill>
                <a:latin typeface="Cambria" pitchFamily="18" charset="0"/>
                <a:sym typeface="Wingdings" pitchFamily="2" charset="2"/>
              </a:rPr>
              <a:t> and </a:t>
            </a:r>
            <a:r>
              <a:rPr lang="en-US" sz="2500" dirty="0">
                <a:solidFill>
                  <a:srgbClr val="002060"/>
                </a:solidFill>
                <a:latin typeface="Cambria" pitchFamily="18" charset="0"/>
                <a:sym typeface="Wingdings" pitchFamily="2" charset="2"/>
              </a:rPr>
              <a:t>easier to maintain</a:t>
            </a:r>
            <a:r>
              <a:rPr lang="en-US" sz="2500" dirty="0">
                <a:solidFill>
                  <a:schemeClr val="bg1"/>
                </a:solidFill>
                <a:latin typeface="Cambria" pitchFamily="18" charset="0"/>
                <a:sym typeface="Wingdings" pitchFamily="2" charset="2"/>
              </a:rPr>
              <a:t>.</a:t>
            </a:r>
          </a:p>
          <a:p>
            <a:pPr marL="342900" indent="-342900" eaLnBrk="0" hangingPunct="0">
              <a:spcBef>
                <a:spcPct val="3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2500" dirty="0">
                <a:solidFill>
                  <a:schemeClr val="bg1"/>
                </a:solidFill>
                <a:latin typeface="Cambria" pitchFamily="18" charset="0"/>
                <a:sym typeface="Wingdings" pitchFamily="2" charset="2"/>
              </a:rPr>
              <a:t>OOP involves thinking in terms of objects: </a:t>
            </a:r>
            <a:r>
              <a:rPr lang="en-US" sz="2500" i="1" dirty="0">
                <a:solidFill>
                  <a:srgbClr val="0000FF"/>
                </a:solidFill>
                <a:latin typeface="Cambria" pitchFamily="18" charset="0"/>
                <a:sym typeface="Wingdings" pitchFamily="2" charset="2"/>
              </a:rPr>
              <a:t>a program can be viewed as a collection of cooperating objects</a:t>
            </a:r>
            <a:r>
              <a:rPr lang="en-US" sz="2500" dirty="0">
                <a:solidFill>
                  <a:srgbClr val="0000FF"/>
                </a:solidFill>
                <a:latin typeface="Cambria" pitchFamily="18" charset="0"/>
                <a:sym typeface="Wingdings" pitchFamily="2" charset="2"/>
              </a:rPr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3093" y="501650"/>
            <a:ext cx="8153400" cy="62706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of learning outcomes</a:t>
            </a:r>
          </a:p>
        </p:txBody>
      </p:sp>
      <p:sp>
        <p:nvSpPr>
          <p:cNvPr id="14131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3093" y="1247749"/>
            <a:ext cx="10430360" cy="50133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3200" dirty="0">
                <a:solidFill>
                  <a:srgbClr val="0000FF"/>
                </a:solidFill>
              </a:rPr>
              <a:t>You should now be able to</a:t>
            </a:r>
          </a:p>
          <a:p>
            <a:pPr>
              <a:spcBef>
                <a:spcPct val="70000"/>
              </a:spcBef>
            </a:pPr>
            <a:r>
              <a:rPr lang="en-US" sz="3200" dirty="0">
                <a:solidFill>
                  <a:schemeClr val="bg1"/>
                </a:solidFill>
              </a:rPr>
              <a:t>Explain the concept of encapsulation.</a:t>
            </a:r>
          </a:p>
          <a:p>
            <a:pPr>
              <a:spcBef>
                <a:spcPct val="70000"/>
              </a:spcBef>
            </a:pPr>
            <a:r>
              <a:rPr lang="en-US" sz="3200" dirty="0">
                <a:solidFill>
                  <a:schemeClr val="bg1"/>
                </a:solidFill>
              </a:rPr>
              <a:t>Evaluate the differences between the procedural paradigm and object-oriented paradigm.</a:t>
            </a:r>
          </a:p>
          <a:p>
            <a:pPr>
              <a:spcBef>
                <a:spcPct val="70000"/>
              </a:spcBef>
            </a:pPr>
            <a:r>
              <a:rPr lang="en-US" sz="3200" dirty="0">
                <a:solidFill>
                  <a:schemeClr val="bg1"/>
                </a:solidFill>
              </a:rPr>
              <a:t>Discuss how the object-oriented approach provides the benefit of code reuse.</a:t>
            </a:r>
          </a:p>
          <a:p>
            <a:pPr algn="just" eaLnBrk="1" hangingPunct="1">
              <a:spcBef>
                <a:spcPct val="30000"/>
              </a:spcBef>
              <a:buFont typeface="Wingdings" pitchFamily="2" charset="2"/>
              <a:buNone/>
            </a:pPr>
            <a:endParaRPr lang="en-US" altLang="zh-CN" sz="28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7" name="Rectangle 2"/>
          <p:cNvSpPr>
            <a:spLocks noGrp="1" noChangeArrowheads="1"/>
          </p:cNvSpPr>
          <p:nvPr>
            <p:ph type="title"/>
          </p:nvPr>
        </p:nvSpPr>
        <p:spPr>
          <a:xfrm>
            <a:off x="832097" y="598596"/>
            <a:ext cx="8153400" cy="91757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1"/>
                </a:solidFill>
              </a:rPr>
              <a:t>To Do</a:t>
            </a:r>
          </a:p>
        </p:txBody>
      </p:sp>
      <p:sp>
        <p:nvSpPr>
          <p:cNvPr id="151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Review the slides and source code for this chapter.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Read up the relevant portions of the recommended text.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Do the tutorial and complete the remaining practical questions for this chapter.</a:t>
            </a:r>
          </a:p>
          <a:p>
            <a:pPr lvl="1" eaLnBrk="1" hangingPunct="1"/>
            <a:r>
              <a:rPr lang="en-US" dirty="0">
                <a:solidFill>
                  <a:schemeClr val="bg1"/>
                </a:solidFill>
              </a:rPr>
              <a:t>We shall selectively discuss them during class.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2097" y="1516171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5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416308" y="3240493"/>
            <a:ext cx="7566025" cy="793535"/>
          </a:xfrm>
        </p:spPr>
        <p:txBody>
          <a:bodyPr anchorCtr="1"/>
          <a:lstStyle/>
          <a:p>
            <a:pPr algn="ctr" eaLnBrk="1" hangingPunct="1"/>
            <a:r>
              <a:rPr lang="en-US" sz="5000" dirty="0">
                <a:solidFill>
                  <a:schemeClr val="accent6">
                    <a:lumMod val="50000"/>
                  </a:schemeClr>
                </a:solidFill>
              </a:rPr>
              <a:t>Objects &amp; Classes</a:t>
            </a: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2213107" y="4775251"/>
            <a:ext cx="79724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latin typeface="Cambria" pitchFamily="18" charset="0"/>
              </a:rPr>
              <a:t>Chapter 4 – Part 8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2441" y="752986"/>
            <a:ext cx="11313762" cy="1587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en-US" sz="3200" b="1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BACS2023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en-US" sz="3200" b="1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Object-Oriented Programming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63093" y="368301"/>
            <a:ext cx="8153400" cy="62706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Outcomes (8)</a:t>
            </a:r>
          </a:p>
        </p:txBody>
      </p:sp>
      <p:sp>
        <p:nvSpPr>
          <p:cNvPr id="1443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63093" y="1262063"/>
            <a:ext cx="10430359" cy="4387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sz="3200" dirty="0">
                <a:solidFill>
                  <a:srgbClr val="0000FF"/>
                </a:solidFill>
              </a:rPr>
              <a:t>At the end of this chapter, you should be able to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Explain the use of visibility modifiers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Determine the scope of variables in the context of a class</a:t>
            </a:r>
          </a:p>
          <a:p>
            <a:pPr>
              <a:spcBef>
                <a:spcPct val="50000"/>
              </a:spcBef>
            </a:pPr>
            <a:endParaRPr lang="en-US" sz="2800" dirty="0">
              <a:solidFill>
                <a:schemeClr val="bg1"/>
              </a:solidFill>
            </a:endParaRPr>
          </a:p>
          <a:p>
            <a:pPr>
              <a:spcBef>
                <a:spcPct val="50000"/>
              </a:spcBef>
            </a:pP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1200" y="688080"/>
            <a:ext cx="10871200" cy="717173"/>
          </a:xfrm>
        </p:spPr>
        <p:txBody>
          <a:bodyPr/>
          <a:lstStyle/>
          <a:p>
            <a:r>
              <a:rPr lang="en-US" sz="42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foundational principles of OO: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800" b="1" i="1" dirty="0">
                <a:solidFill>
                  <a:srgbClr val="0070C0"/>
                </a:solidFill>
              </a:rPr>
              <a:t>Encapsulation</a:t>
            </a:r>
          </a:p>
          <a:p>
            <a:r>
              <a:rPr lang="en-US" sz="3800" dirty="0">
                <a:solidFill>
                  <a:schemeClr val="bg1"/>
                </a:solidFill>
              </a:rPr>
              <a:t>Inheritance</a:t>
            </a:r>
          </a:p>
          <a:p>
            <a:r>
              <a:rPr lang="en-US" sz="3800" dirty="0">
                <a:solidFill>
                  <a:schemeClr val="bg1"/>
                </a:solidFill>
              </a:rPr>
              <a:t>Polymorphism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74879" y="1617026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909588" y="790413"/>
            <a:ext cx="10430359" cy="763749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Problem: Processing Course Information</a:t>
            </a:r>
          </a:p>
        </p:txBody>
      </p:sp>
      <p:sp>
        <p:nvSpPr>
          <p:cNvPr id="45060" name="Rectangle 21"/>
          <p:cNvSpPr>
            <a:spLocks noChangeArrowheads="1"/>
          </p:cNvSpPr>
          <p:nvPr/>
        </p:nvSpPr>
        <p:spPr bwMode="auto">
          <a:xfrm>
            <a:off x="909587" y="1776413"/>
            <a:ext cx="10430359" cy="450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ts val="12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Cambria" pitchFamily="18" charset="0"/>
                <a:sym typeface="Wingdings" pitchFamily="2" charset="2"/>
              </a:rPr>
              <a:t>Each course has a name and students who take this course.</a:t>
            </a:r>
          </a:p>
          <a:p>
            <a:pPr marL="342900" indent="-342900" eaLnBrk="0" hangingPunct="0">
              <a:spcBef>
                <a:spcPts val="12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Cambria" pitchFamily="18" charset="0"/>
                <a:sym typeface="Wingdings" pitchFamily="2" charset="2"/>
              </a:rPr>
              <a:t>You should be able to add / drop a student to / from the course.</a:t>
            </a:r>
          </a:p>
          <a:p>
            <a:pPr marL="342900" indent="-342900" eaLnBrk="0" hangingPunct="0">
              <a:spcBef>
                <a:spcPts val="1200"/>
              </a:spcBef>
              <a:buClr>
                <a:schemeClr val="accent2"/>
              </a:buClr>
              <a:buSzPct val="75000"/>
            </a:pPr>
            <a:r>
              <a:rPr lang="en-US" sz="2800" dirty="0">
                <a:solidFill>
                  <a:schemeClr val="bg1">
                    <a:lumMod val="65000"/>
                    <a:lumOff val="35000"/>
                  </a:schemeClr>
                </a:solidFill>
                <a:latin typeface="Cambria" pitchFamily="18" charset="0"/>
                <a:sym typeface="Wingdings" pitchFamily="2" charset="2"/>
              </a:rPr>
              <a:t></a:t>
            </a:r>
            <a:r>
              <a:rPr lang="en-US" sz="2800" i="1" dirty="0">
                <a:solidFill>
                  <a:schemeClr val="bg1">
                    <a:lumMod val="65000"/>
                    <a:lumOff val="35000"/>
                  </a:schemeClr>
                </a:solidFill>
                <a:latin typeface="Cambria" pitchFamily="18" charset="0"/>
                <a:sym typeface="Wingdings" pitchFamily="2" charset="2"/>
              </a:rPr>
              <a:t>Use a class to model the course.</a:t>
            </a:r>
          </a:p>
          <a:p>
            <a:pPr marL="800100" lvl="1" indent="-342900" eaLnBrk="0" hangingPunct="0">
              <a:spcBef>
                <a:spcPts val="12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2800" b="1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Course.class</a:t>
            </a:r>
            <a:endParaRPr lang="en-US" sz="2800" b="1" dirty="0">
              <a:solidFill>
                <a:schemeClr val="bg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pPr marL="800100" lvl="1" indent="-342900" eaLnBrk="0" hangingPunct="0">
              <a:spcBef>
                <a:spcPts val="12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r>
              <a:rPr lang="en-US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TestCourse.java</a:t>
            </a:r>
          </a:p>
          <a:p>
            <a:pPr marL="342900" indent="-342900" eaLnBrk="0" hangingPunct="0">
              <a:spcBef>
                <a:spcPts val="1200"/>
              </a:spcBef>
              <a:buClr>
                <a:schemeClr val="accent2"/>
              </a:buClr>
              <a:buSzPct val="75000"/>
            </a:pPr>
            <a:r>
              <a:rPr lang="en-US" sz="2800" i="1" dirty="0">
                <a:solidFill>
                  <a:schemeClr val="bg1">
                    <a:lumMod val="65000"/>
                    <a:lumOff val="35000"/>
                  </a:schemeClr>
                </a:solidFill>
                <a:latin typeface="Cambria" pitchFamily="18" charset="0"/>
                <a:sym typeface="Wingdings" pitchFamily="2" charset="2"/>
              </a:rPr>
              <a:t>	Notice that you could use the </a:t>
            </a:r>
            <a:r>
              <a:rPr lang="en-US" sz="2800" b="1" dirty="0">
                <a:solidFill>
                  <a:schemeClr val="bg1">
                    <a:lumMod val="65000"/>
                    <a:lumOff val="35000"/>
                  </a:schemeClr>
                </a:solidFill>
                <a:latin typeface="Courier New" pitchFamily="49" charset="0"/>
                <a:sym typeface="Wingdings" pitchFamily="2" charset="2"/>
              </a:rPr>
              <a:t>Course</a:t>
            </a:r>
            <a:r>
              <a:rPr lang="en-US" sz="2800" i="1" dirty="0">
                <a:solidFill>
                  <a:schemeClr val="bg1">
                    <a:lumMod val="65000"/>
                    <a:lumOff val="35000"/>
                  </a:schemeClr>
                </a:solidFill>
                <a:latin typeface="Cambria" pitchFamily="18" charset="0"/>
                <a:sym typeface="Wingdings" pitchFamily="2" charset="2"/>
              </a:rPr>
              <a:t> class without knowing how it is implemented.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909588" y="161349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406401"/>
            <a:ext cx="8153400" cy="6096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The Course Class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3" action="ppaction://program"/>
            </a:endParaRPr>
          </a:p>
        </p:txBody>
      </p:sp>
      <p:sp>
        <p:nvSpPr>
          <p:cNvPr id="10245" name="Rectangle 3"/>
          <p:cNvSpPr>
            <a:spLocks noChangeArrowheads="1"/>
          </p:cNvSpPr>
          <p:nvPr/>
        </p:nvSpPr>
        <p:spPr bwMode="auto">
          <a:xfrm>
            <a:off x="4895850" y="237013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259076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924550" y="5896310"/>
            <a:ext cx="2343150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 dirty="0" err="1">
                <a:solidFill>
                  <a:schemeClr val="accent1"/>
                </a:solidFill>
                <a:latin typeface="Book Antiqua" pitchFamily="18" charset="0"/>
                <a:cs typeface="Arial" pitchFamily="34" charset="0"/>
                <a:hlinkClick r:id="rId4" action="ppaction://hlinkfile"/>
              </a:rPr>
              <a:t>TestCourse</a:t>
            </a:r>
            <a:endParaRPr lang="en-US" sz="2400" dirty="0">
              <a:solidFill>
                <a:schemeClr val="accen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9078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428541" y="5896310"/>
            <a:ext cx="1287462" cy="533400"/>
          </a:xfrm>
          <a:prstGeom prst="actionButtonBlank">
            <a:avLst/>
          </a:prstGeom>
          <a:solidFill>
            <a:schemeClr val="tx1"/>
          </a:solidFill>
          <a:ln w="19050">
            <a:noFill/>
            <a:miter lim="800000"/>
            <a:headEnd type="none" w="sm" len="sm"/>
            <a:tailEnd type="none" w="sm" len="sm"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400">
                <a:solidFill>
                  <a:schemeClr val="accent1"/>
                </a:solidFill>
                <a:latin typeface="Book Antiqua" pitchFamily="18" charset="0"/>
                <a:cs typeface="Arial" pitchFamily="34" charset="0"/>
                <a:hlinkClick r:id="rId5" action="ppaction://hlinkfile"/>
              </a:rPr>
              <a:t>Course</a:t>
            </a:r>
            <a:endParaRPr lang="en-US" sz="2400">
              <a:solidFill>
                <a:schemeClr val="accent1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4579938" y="237013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1524000" y="1806575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10250" name="Rectangle 9"/>
          <p:cNvSpPr>
            <a:spLocks noChangeArrowheads="1"/>
          </p:cNvSpPr>
          <p:nvPr/>
        </p:nvSpPr>
        <p:spPr bwMode="auto">
          <a:xfrm>
            <a:off x="1524000" y="1806576"/>
            <a:ext cx="9144000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r>
              <a:rPr lang="en-US" sz="1200" b="1" i="1">
                <a:solidFill>
                  <a:srgbClr val="0000FF"/>
                </a:solidFill>
                <a:latin typeface="Courier"/>
                <a:cs typeface="Times New Roman" pitchFamily="18" charset="0"/>
              </a:rPr>
              <a:t>	</a:t>
            </a:r>
          </a:p>
          <a:p>
            <a:pPr eaLnBrk="0" hangingPunct="0"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0251" name="Rectangle 10"/>
          <p:cNvSpPr>
            <a:spLocks noChangeArrowheads="1"/>
          </p:cNvSpPr>
          <p:nvPr/>
        </p:nvSpPr>
        <p:spPr bwMode="auto">
          <a:xfrm>
            <a:off x="4081463" y="172878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10252" name="Rectangle 11"/>
          <p:cNvSpPr>
            <a:spLocks noChangeArrowheads="1"/>
          </p:cNvSpPr>
          <p:nvPr/>
        </p:nvSpPr>
        <p:spPr bwMode="auto">
          <a:xfrm>
            <a:off x="1524000" y="1644134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ms-MY"/>
          </a:p>
        </p:txBody>
      </p:sp>
      <p:sp>
        <p:nvSpPr>
          <p:cNvPr id="10253" name="Rectangle 12"/>
          <p:cNvSpPr>
            <a:spLocks noChangeArrowheads="1"/>
          </p:cNvSpPr>
          <p:nvPr/>
        </p:nvSpPr>
        <p:spPr bwMode="auto">
          <a:xfrm>
            <a:off x="1524000" y="244423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1024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22877"/>
              </p:ext>
            </p:extLst>
          </p:nvPr>
        </p:nvGraphicFramePr>
        <p:xfrm>
          <a:off x="863093" y="1241426"/>
          <a:ext cx="10156966" cy="4443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3" name="Picture" r:id="rId6" imgW="3660648" imgH="1598676" progId="Word.Picture.8">
                  <p:embed/>
                </p:oleObj>
              </mc:Choice>
              <mc:Fallback>
                <p:oleObj name="Picture" r:id="rId6" imgW="3660648" imgH="1598676" progId="Word.Picture.8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093" y="1241426"/>
                        <a:ext cx="10156966" cy="444307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1053" y="1"/>
            <a:ext cx="5342021" cy="729456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public class Course {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private String courseName;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private String[] students = new String[100];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private int numberOfStudents;</a:t>
            </a:r>
          </a:p>
          <a:p>
            <a:pPr>
              <a:defRPr/>
            </a:pPr>
            <a:r>
              <a:rPr lang="ms-MY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public Course(String courseName)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  this.courseName = courseName;  }</a:t>
            </a:r>
          </a:p>
          <a:p>
            <a:pPr>
              <a:defRPr/>
            </a:pPr>
            <a:endParaRPr lang="ms-MY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void addStudent(String student) </a:t>
            </a: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students[numberOfStudents] = student;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numberOfStudents++;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defRPr/>
            </a:pPr>
            <a:endParaRPr lang="ms-MY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String[] getStudents() 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  return students;  }</a:t>
            </a:r>
          </a:p>
          <a:p>
            <a:pPr>
              <a:defRPr/>
            </a:pPr>
            <a:endParaRPr lang="ms-MY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int getNumOfStudents() </a:t>
            </a: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  return numberOfStudents;  }  </a:t>
            </a:r>
          </a:p>
          <a:p>
            <a:pPr>
              <a:defRPr/>
            </a:pPr>
            <a:endParaRPr lang="ms-MY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String getCourseName() 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  return courseName;  }  </a:t>
            </a:r>
          </a:p>
          <a:p>
            <a:pPr>
              <a:defRPr/>
            </a:pPr>
            <a:endParaRPr lang="ms-MY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void dropStudent(String student) </a:t>
            </a: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// Left as an exercise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defRPr/>
            </a:pPr>
            <a:r>
              <a:rPr lang="ms-MY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sp>
        <p:nvSpPr>
          <p:cNvPr id="45060" name="TextBox 5"/>
          <p:cNvSpPr txBox="1">
            <a:spLocks noChangeArrowheads="1"/>
          </p:cNvSpPr>
          <p:nvPr/>
        </p:nvSpPr>
        <p:spPr bwMode="auto">
          <a:xfrm>
            <a:off x="6035674" y="0"/>
            <a:ext cx="5482557" cy="7016750"/>
          </a:xfrm>
          <a:prstGeom prst="rect">
            <a:avLst/>
          </a:prstGeom>
          <a:solidFill>
            <a:schemeClr val="tx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ms-MY" dirty="0">
                <a:solidFill>
                  <a:schemeClr val="bg1"/>
                </a:solidFill>
              </a:rPr>
              <a:t>public class TestCourse {</a:t>
            </a:r>
          </a:p>
          <a:p>
            <a:r>
              <a:rPr lang="ms-MY" dirty="0">
                <a:solidFill>
                  <a:schemeClr val="bg1"/>
                </a:solidFill>
              </a:rPr>
              <a:t>  public static void main(String[] args) {</a:t>
            </a:r>
          </a:p>
          <a:p>
            <a:r>
              <a:rPr lang="ms-MY" dirty="0">
                <a:solidFill>
                  <a:schemeClr val="bg1"/>
                </a:solidFill>
              </a:rPr>
              <a:t>    Course c1 = new Course(“OOP");</a:t>
            </a:r>
          </a:p>
          <a:p>
            <a:r>
              <a:rPr lang="ms-MY" dirty="0">
                <a:solidFill>
                  <a:schemeClr val="bg1"/>
                </a:solidFill>
              </a:rPr>
              <a:t>    Course c2 = new Course(“IS”);</a:t>
            </a:r>
          </a:p>
          <a:p>
            <a:endParaRPr lang="ms-MY" dirty="0">
              <a:solidFill>
                <a:schemeClr val="bg1"/>
              </a:solidFill>
            </a:endParaRPr>
          </a:p>
          <a:p>
            <a:r>
              <a:rPr lang="ms-MY" dirty="0">
                <a:solidFill>
                  <a:schemeClr val="bg1"/>
                </a:solidFill>
              </a:rPr>
              <a:t>    c1.</a:t>
            </a:r>
            <a:r>
              <a:rPr lang="ms-MY" dirty="0">
                <a:solidFill>
                  <a:srgbClr val="FF0000"/>
                </a:solidFill>
              </a:rPr>
              <a:t>addStudent</a:t>
            </a:r>
            <a:r>
              <a:rPr lang="ms-MY" dirty="0">
                <a:solidFill>
                  <a:schemeClr val="bg1"/>
                </a:solidFill>
              </a:rPr>
              <a:t>("Peter Jones");</a:t>
            </a:r>
          </a:p>
          <a:p>
            <a:r>
              <a:rPr lang="ms-MY" dirty="0">
                <a:solidFill>
                  <a:schemeClr val="bg1"/>
                </a:solidFill>
              </a:rPr>
              <a:t>    c1.</a:t>
            </a:r>
            <a:r>
              <a:rPr lang="ms-MY" dirty="0">
                <a:solidFill>
                  <a:srgbClr val="FF0000"/>
                </a:solidFill>
              </a:rPr>
              <a:t>addStuden</a:t>
            </a:r>
            <a:r>
              <a:rPr lang="ms-MY" dirty="0">
                <a:solidFill>
                  <a:schemeClr val="bg1"/>
                </a:solidFill>
              </a:rPr>
              <a:t>t("Brian Smith");</a:t>
            </a:r>
          </a:p>
          <a:p>
            <a:r>
              <a:rPr lang="ms-MY" dirty="0">
                <a:solidFill>
                  <a:schemeClr val="bg1"/>
                </a:solidFill>
              </a:rPr>
              <a:t>    c1.</a:t>
            </a:r>
            <a:r>
              <a:rPr lang="ms-MY" dirty="0">
                <a:solidFill>
                  <a:srgbClr val="FF0000"/>
                </a:solidFill>
              </a:rPr>
              <a:t>addStudent</a:t>
            </a:r>
            <a:r>
              <a:rPr lang="ms-MY" dirty="0">
                <a:solidFill>
                  <a:schemeClr val="bg1"/>
                </a:solidFill>
              </a:rPr>
              <a:t>("Anne Kennedy");</a:t>
            </a:r>
          </a:p>
          <a:p>
            <a:endParaRPr lang="ms-MY" dirty="0">
              <a:solidFill>
                <a:schemeClr val="bg1"/>
              </a:solidFill>
            </a:endParaRPr>
          </a:p>
          <a:p>
            <a:r>
              <a:rPr lang="ms-MY" dirty="0">
                <a:solidFill>
                  <a:schemeClr val="bg1"/>
                </a:solidFill>
              </a:rPr>
              <a:t>    c2.</a:t>
            </a:r>
            <a:r>
              <a:rPr lang="ms-MY" dirty="0">
                <a:solidFill>
                  <a:srgbClr val="FF0000"/>
                </a:solidFill>
              </a:rPr>
              <a:t>addStudent</a:t>
            </a:r>
            <a:r>
              <a:rPr lang="ms-MY" dirty="0">
                <a:solidFill>
                  <a:schemeClr val="bg1"/>
                </a:solidFill>
              </a:rPr>
              <a:t>("Peter Jones");</a:t>
            </a:r>
          </a:p>
          <a:p>
            <a:r>
              <a:rPr lang="ms-MY" dirty="0">
                <a:solidFill>
                  <a:schemeClr val="bg1"/>
                </a:solidFill>
              </a:rPr>
              <a:t>    c2.</a:t>
            </a:r>
            <a:r>
              <a:rPr lang="ms-MY" dirty="0">
                <a:solidFill>
                  <a:srgbClr val="FF0000"/>
                </a:solidFill>
              </a:rPr>
              <a:t>addStudent</a:t>
            </a:r>
            <a:r>
              <a:rPr lang="ms-MY" dirty="0">
                <a:solidFill>
                  <a:schemeClr val="bg1"/>
                </a:solidFill>
              </a:rPr>
              <a:t>("Steve Smith");</a:t>
            </a:r>
          </a:p>
          <a:p>
            <a:endParaRPr lang="ms-MY" dirty="0">
              <a:solidFill>
                <a:schemeClr val="bg1"/>
              </a:solidFill>
            </a:endParaRPr>
          </a:p>
          <a:p>
            <a:r>
              <a:rPr lang="ms-MY" dirty="0">
                <a:solidFill>
                  <a:schemeClr val="bg1"/>
                </a:solidFill>
              </a:rPr>
              <a:t>    System.out.println(“No. of students in "</a:t>
            </a:r>
          </a:p>
          <a:p>
            <a:r>
              <a:rPr lang="ms-MY" dirty="0">
                <a:solidFill>
                  <a:schemeClr val="bg1"/>
                </a:solidFill>
              </a:rPr>
              <a:t>       + c1.</a:t>
            </a:r>
            <a:r>
              <a:rPr lang="ms-MY" dirty="0">
                <a:solidFill>
                  <a:srgbClr val="FF0000"/>
                </a:solidFill>
              </a:rPr>
              <a:t>getCourseName</a:t>
            </a:r>
            <a:r>
              <a:rPr lang="ms-MY" dirty="0">
                <a:solidFill>
                  <a:schemeClr val="bg1"/>
                </a:solidFill>
              </a:rPr>
              <a:t>() + “ = “       </a:t>
            </a:r>
          </a:p>
          <a:p>
            <a:r>
              <a:rPr lang="ms-MY" dirty="0">
                <a:solidFill>
                  <a:schemeClr val="bg1"/>
                </a:solidFill>
              </a:rPr>
              <a:t>       + c1.</a:t>
            </a:r>
            <a:r>
              <a:rPr lang="ms-MY" dirty="0">
                <a:solidFill>
                  <a:srgbClr val="FF0000"/>
                </a:solidFill>
              </a:rPr>
              <a:t>getNumOfStudents</a:t>
            </a:r>
            <a:r>
              <a:rPr lang="ms-MY" dirty="0">
                <a:solidFill>
                  <a:schemeClr val="bg1"/>
                </a:solidFill>
              </a:rPr>
              <a:t>());</a:t>
            </a:r>
          </a:p>
          <a:p>
            <a:r>
              <a:rPr lang="ms-MY" dirty="0">
                <a:solidFill>
                  <a:schemeClr val="bg1"/>
                </a:solidFill>
              </a:rPr>
              <a:t>    String[] students =c1.</a:t>
            </a:r>
            <a:r>
              <a:rPr lang="ms-MY" dirty="0">
                <a:solidFill>
                  <a:srgbClr val="0000CC"/>
                </a:solidFill>
              </a:rPr>
              <a:t>getStudents</a:t>
            </a:r>
            <a:r>
              <a:rPr lang="ms-MY" dirty="0">
                <a:solidFill>
                  <a:schemeClr val="bg1"/>
                </a:solidFill>
              </a:rPr>
              <a:t>();</a:t>
            </a:r>
          </a:p>
          <a:p>
            <a:r>
              <a:rPr lang="ms-MY" dirty="0">
                <a:solidFill>
                  <a:schemeClr val="bg1"/>
                </a:solidFill>
              </a:rPr>
              <a:t>    for (int i=0; i&lt; </a:t>
            </a:r>
            <a:r>
              <a:rPr lang="ms-MY" dirty="0">
                <a:solidFill>
                  <a:srgbClr val="FF0000"/>
                </a:solidFill>
              </a:rPr>
              <a:t>c1.getNumOfStudents(); </a:t>
            </a:r>
            <a:r>
              <a:rPr lang="ms-MY" dirty="0">
                <a:solidFill>
                  <a:schemeClr val="bg1"/>
                </a:solidFill>
              </a:rPr>
              <a:t>i++)</a:t>
            </a:r>
          </a:p>
          <a:p>
            <a:r>
              <a:rPr lang="ms-MY" dirty="0">
                <a:solidFill>
                  <a:schemeClr val="bg1"/>
                </a:solidFill>
              </a:rPr>
              <a:t>      System.out.print(students[i] + ", ");</a:t>
            </a:r>
          </a:p>
          <a:p>
            <a:r>
              <a:rPr lang="ms-MY" dirty="0">
                <a:solidFill>
                  <a:schemeClr val="bg1"/>
                </a:solidFill>
              </a:rPr>
              <a:t>    </a:t>
            </a:r>
          </a:p>
          <a:p>
            <a:r>
              <a:rPr lang="ms-MY" dirty="0">
                <a:solidFill>
                  <a:schemeClr val="bg1"/>
                </a:solidFill>
              </a:rPr>
              <a:t>    System.out.println();</a:t>
            </a:r>
          </a:p>
          <a:p>
            <a:r>
              <a:rPr lang="ms-MY" dirty="0">
                <a:solidFill>
                  <a:schemeClr val="bg1"/>
                </a:solidFill>
              </a:rPr>
              <a:t>    System.out.println(“No. of students in “     </a:t>
            </a:r>
          </a:p>
          <a:p>
            <a:r>
              <a:rPr lang="ms-MY" dirty="0">
                <a:solidFill>
                  <a:schemeClr val="bg1"/>
                </a:solidFill>
              </a:rPr>
              <a:t>     + c2.</a:t>
            </a:r>
            <a:r>
              <a:rPr lang="ms-MY" dirty="0">
                <a:solidFill>
                  <a:srgbClr val="FF0000"/>
                </a:solidFill>
              </a:rPr>
              <a:t>getCourseName() </a:t>
            </a:r>
            <a:r>
              <a:rPr lang="ms-MY" dirty="0">
                <a:solidFill>
                  <a:schemeClr val="bg1"/>
                </a:solidFill>
              </a:rPr>
              <a:t>+ “ = “ </a:t>
            </a:r>
          </a:p>
          <a:p>
            <a:r>
              <a:rPr lang="ms-MY" dirty="0">
                <a:solidFill>
                  <a:schemeClr val="bg1"/>
                </a:solidFill>
              </a:rPr>
              <a:t>      + c2.</a:t>
            </a:r>
            <a:r>
              <a:rPr lang="ms-MY" dirty="0">
                <a:solidFill>
                  <a:srgbClr val="FF0000"/>
                </a:solidFill>
              </a:rPr>
              <a:t>getNumOfStudents</a:t>
            </a:r>
            <a:r>
              <a:rPr lang="ms-MY" dirty="0">
                <a:solidFill>
                  <a:schemeClr val="bg1"/>
                </a:solidFill>
              </a:rPr>
              <a:t>());</a:t>
            </a:r>
          </a:p>
          <a:p>
            <a:r>
              <a:rPr lang="ms-MY" dirty="0">
                <a:solidFill>
                  <a:schemeClr val="bg1"/>
                </a:solidFill>
              </a:rPr>
              <a:t>  }</a:t>
            </a:r>
          </a:p>
          <a:p>
            <a:r>
              <a:rPr lang="ms-MY" dirty="0">
                <a:solidFill>
                  <a:schemeClr val="bg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3093" y="295277"/>
            <a:ext cx="8153400" cy="72707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Visibility Modifiers</a:t>
            </a:r>
            <a:endParaRPr lang="en-MY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63093" y="1643064"/>
            <a:ext cx="10430360" cy="422433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Restricting access to a class’ members is a fundamental part of OOP because it helps prevent misuse of an object.</a:t>
            </a:r>
          </a:p>
          <a:p>
            <a:pPr>
              <a:spcBef>
                <a:spcPts val="2400"/>
              </a:spcBef>
            </a:pPr>
            <a:r>
              <a:rPr lang="en-US" dirty="0">
                <a:solidFill>
                  <a:schemeClr val="bg1"/>
                </a:solidFill>
              </a:rPr>
              <a:t>Member access control is achieved through the use of 4 </a:t>
            </a:r>
            <a:r>
              <a:rPr lang="en-US" i="1" dirty="0">
                <a:solidFill>
                  <a:schemeClr val="bg1"/>
                </a:solidFill>
              </a:rPr>
              <a:t>visibility modifiers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MY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63093" y="388145"/>
            <a:ext cx="8153400" cy="72707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Visibility Modifiers</a:t>
            </a:r>
            <a:endParaRPr lang="en-MY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931991"/>
              </p:ext>
            </p:extLst>
          </p:nvPr>
        </p:nvGraphicFramePr>
        <p:xfrm>
          <a:off x="1171074" y="1556083"/>
          <a:ext cx="9785684" cy="412282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652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3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0705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private</a:t>
                      </a:r>
                      <a:endParaRPr lang="en-MY" sz="2800" b="1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800" b="0" dirty="0"/>
                        <a:t>The data or</a:t>
                      </a:r>
                      <a:r>
                        <a:rPr lang="en-US" sz="2800" b="0" baseline="0" dirty="0"/>
                        <a:t> methods can be accessed only within the declaring class</a:t>
                      </a:r>
                      <a:endParaRPr lang="en-MY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61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default</a:t>
                      </a:r>
                      <a:endParaRPr lang="en-MY" sz="2800" b="1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800" b="0" dirty="0"/>
                        <a:t>By default, the class, variable or method can be accessed by any class in the same</a:t>
                      </a:r>
                      <a:r>
                        <a:rPr lang="en-US" sz="2800" b="0" baseline="0" dirty="0"/>
                        <a:t> package (folder)</a:t>
                      </a:r>
                      <a:endParaRPr lang="en-MY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225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protected</a:t>
                      </a:r>
                      <a:endParaRPr lang="en-MY" sz="2800" b="1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800" b="0" i="1" dirty="0">
                          <a:solidFill>
                            <a:srgbClr val="FF0000"/>
                          </a:solidFill>
                        </a:rPr>
                        <a:t>[Will be</a:t>
                      </a:r>
                      <a:r>
                        <a:rPr lang="en-US" sz="2800" b="0" i="1" baseline="0" dirty="0">
                          <a:solidFill>
                            <a:srgbClr val="FF0000"/>
                          </a:solidFill>
                        </a:rPr>
                        <a:t> covered in a future chapter]</a:t>
                      </a:r>
                      <a:endParaRPr lang="en-MY" sz="2800" b="0" i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0705"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public</a:t>
                      </a:r>
                      <a:endParaRPr lang="en-MY" sz="2800" b="1" dirty="0">
                        <a:solidFill>
                          <a:schemeClr val="bg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2800" b="0" dirty="0"/>
                        <a:t>The class data or method is visible to any class in any package</a:t>
                      </a:r>
                      <a:endParaRPr lang="en-MY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3810000" y="208438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24582" name="Rectangle 9"/>
          <p:cNvSpPr>
            <a:spLocks noChangeArrowheads="1"/>
          </p:cNvSpPr>
          <p:nvPr/>
        </p:nvSpPr>
        <p:spPr bwMode="auto">
          <a:xfrm>
            <a:off x="3495675" y="2486025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24583" name="Text Box 10"/>
          <p:cNvSpPr txBox="1">
            <a:spLocks noChangeArrowheads="1"/>
          </p:cNvSpPr>
          <p:nvPr/>
        </p:nvSpPr>
        <p:spPr bwMode="auto">
          <a:xfrm>
            <a:off x="1283368" y="5019677"/>
            <a:ext cx="9625264" cy="1600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marL="271463" indent="-271463">
              <a:spcBef>
                <a:spcPct val="500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6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The </a:t>
            </a:r>
            <a:r>
              <a:rPr lang="en-US" sz="2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sz="26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 modifier restricts access to within a class.</a:t>
            </a:r>
          </a:p>
          <a:p>
            <a:pPr marL="271463" indent="-271463">
              <a:spcBef>
                <a:spcPts val="12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6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The </a:t>
            </a:r>
            <a:r>
              <a:rPr lang="en-US" sz="2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default</a:t>
            </a:r>
            <a:r>
              <a:rPr lang="en-US" sz="26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 modifier restricts access to within a package. </a:t>
            </a:r>
          </a:p>
          <a:p>
            <a:pPr marL="271463" indent="-271463">
              <a:spcBef>
                <a:spcPts val="1200"/>
              </a:spcBef>
              <a:buClr>
                <a:srgbClr val="C00000"/>
              </a:buClr>
              <a:buSzPct val="120000"/>
              <a:buFont typeface="Wingdings" pitchFamily="2" charset="2"/>
              <a:buChar char="§"/>
            </a:pPr>
            <a:r>
              <a:rPr lang="en-US" sz="26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The </a:t>
            </a:r>
            <a:r>
              <a:rPr lang="en-US" sz="2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26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 modifier enables unrestricted access.</a:t>
            </a:r>
            <a:r>
              <a:rPr lang="en-US" sz="2600" dirty="0">
                <a:solidFill>
                  <a:schemeClr val="bg1"/>
                </a:solidFill>
                <a:latin typeface="Cambria" pitchFamily="18" charset="0"/>
              </a:rPr>
              <a:t> </a:t>
            </a:r>
          </a:p>
        </p:txBody>
      </p:sp>
      <p:sp>
        <p:nvSpPr>
          <p:cNvPr id="24584" name="Rectangle 12"/>
          <p:cNvSpPr>
            <a:spLocks noChangeArrowheads="1"/>
          </p:cNvSpPr>
          <p:nvPr/>
        </p:nvSpPr>
        <p:spPr bwMode="auto">
          <a:xfrm>
            <a:off x="1524000" y="2301359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6750943"/>
              </p:ext>
            </p:extLst>
          </p:nvPr>
        </p:nvGraphicFramePr>
        <p:xfrm>
          <a:off x="1058779" y="7086"/>
          <a:ext cx="9849853" cy="3391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4" name="Picture" r:id="rId4" imgW="5260848" imgH="1883664" progId="Word.Picture.8">
                  <p:embed/>
                </p:oleObj>
              </mc:Choice>
              <mc:Fallback>
                <p:oleObj name="Picture" r:id="rId4" imgW="5260848" imgH="1883664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779" y="7086"/>
                        <a:ext cx="9849853" cy="33917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14"/>
          <p:cNvSpPr>
            <a:spLocks noChangeArrowheads="1"/>
          </p:cNvSpPr>
          <p:nvPr/>
        </p:nvSpPr>
        <p:spPr bwMode="auto">
          <a:xfrm>
            <a:off x="1524000" y="284428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964071"/>
              </p:ext>
            </p:extLst>
          </p:nvPr>
        </p:nvGraphicFramePr>
        <p:xfrm>
          <a:off x="1653871" y="3387209"/>
          <a:ext cx="8869749" cy="152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5" name="Picture" r:id="rId6" imgW="4286160" imgH="800280" progId="Word.Picture.8">
                  <p:embed/>
                </p:oleObj>
              </mc:Choice>
              <mc:Fallback>
                <p:oleObj name="Picture" r:id="rId6" imgW="4286160" imgH="800280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3871" y="3387209"/>
                        <a:ext cx="8869749" cy="15261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8547" y="381000"/>
            <a:ext cx="7772400" cy="6858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5605" name="Rectangle 3"/>
          <p:cNvSpPr>
            <a:spLocks noChangeArrowheads="1"/>
          </p:cNvSpPr>
          <p:nvPr/>
        </p:nvSpPr>
        <p:spPr bwMode="auto">
          <a:xfrm>
            <a:off x="898547" y="1066800"/>
            <a:ext cx="10394906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r>
              <a:rPr lang="en-US" sz="2800" dirty="0">
                <a:solidFill>
                  <a:schemeClr val="bg1"/>
                </a:solidFill>
                <a:latin typeface="Cambria" pitchFamily="18" charset="0"/>
                <a:cs typeface="Courier New" pitchFamily="49" charset="0"/>
              </a:rPr>
              <a:t>An object cannot access its private members, as shown in (b). It is OK, however, if the object is declared in its own class, as shown in (a).</a:t>
            </a:r>
            <a:r>
              <a:rPr lang="en-US" sz="2800" dirty="0">
                <a:solidFill>
                  <a:schemeClr val="bg1"/>
                </a:solidFill>
                <a:latin typeface="Cambria" pitchFamily="18" charset="0"/>
              </a:rPr>
              <a:t> 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1524000" y="2315647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212101"/>
              </p:ext>
            </p:extLst>
          </p:nvPr>
        </p:nvGraphicFramePr>
        <p:xfrm>
          <a:off x="1146605" y="2728913"/>
          <a:ext cx="10222607" cy="3346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7" name="Picture" r:id="rId4" imgW="5674320" imgH="1856880" progId="Word.Picture.8">
                  <p:embed/>
                </p:oleObj>
              </mc:Choice>
              <mc:Fallback>
                <p:oleObj name="Picture" r:id="rId4" imgW="5674320" imgH="185688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605" y="2728913"/>
                        <a:ext cx="10222607" cy="3346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40585" y="1"/>
            <a:ext cx="8153400" cy="669925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Variables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0585" y="598489"/>
            <a:ext cx="10430360" cy="2089149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700" dirty="0">
                <a:solidFill>
                  <a:schemeClr val="bg1"/>
                </a:solidFill>
              </a:rPr>
              <a:t>A variable defined inside a method is referred to as a </a:t>
            </a:r>
            <a:r>
              <a:rPr lang="en-US" sz="2700" i="1" dirty="0">
                <a:solidFill>
                  <a:schemeClr val="bg1"/>
                </a:solidFill>
              </a:rPr>
              <a:t>local variable</a:t>
            </a:r>
            <a:r>
              <a:rPr lang="en-US" sz="27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2700" dirty="0">
                <a:solidFill>
                  <a:schemeClr val="bg1"/>
                </a:solidFill>
              </a:rPr>
              <a:t>Instance and static variables in a class are referred to as the </a:t>
            </a:r>
            <a:r>
              <a:rPr lang="en-US" sz="2700" i="1" dirty="0">
                <a:solidFill>
                  <a:schemeClr val="bg1"/>
                </a:solidFill>
              </a:rPr>
              <a:t>class variables</a:t>
            </a:r>
            <a:r>
              <a:rPr lang="en-US" sz="2700" dirty="0">
                <a:solidFill>
                  <a:schemeClr val="bg1"/>
                </a:solidFill>
              </a:rPr>
              <a:t> or </a:t>
            </a:r>
            <a:r>
              <a:rPr lang="en-US" sz="2700" i="1" dirty="0">
                <a:solidFill>
                  <a:schemeClr val="bg1"/>
                </a:solidFill>
              </a:rPr>
              <a:t>data fields</a:t>
            </a:r>
            <a:r>
              <a:rPr lang="en-US" sz="27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923217" y="2300181"/>
            <a:ext cx="5597525" cy="4340225"/>
          </a:xfrm>
          <a:prstGeom prst="rect">
            <a:avLst/>
          </a:prstGeom>
          <a:noFill/>
          <a:ln w="9525">
            <a:solidFill>
              <a:srgbClr val="99FFCC"/>
            </a:solidFill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0" hangingPunct="0">
              <a:defRPr/>
            </a:pPr>
            <a:r>
              <a:rPr lang="en-GB" sz="1100" dirty="0">
                <a:solidFill>
                  <a:schemeClr val="bg1"/>
                </a:solidFill>
                <a:latin typeface="Courier New" pitchFamily="49" charset="0"/>
                <a:ea typeface="SimSun" pitchFamily="2" charset="-122"/>
                <a:cs typeface="Arial" pitchFamily="34" charset="0"/>
              </a:rPr>
              <a:t> </a:t>
            </a: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public class Test{</a:t>
            </a:r>
            <a:endParaRPr lang="ms-MY" sz="23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</a:t>
            </a:r>
            <a:r>
              <a:rPr lang="en-GB" sz="23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p = 0;</a:t>
            </a:r>
            <a:endParaRPr lang="ms-MY" sz="23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static </a:t>
            </a:r>
            <a:r>
              <a:rPr lang="en-GB" sz="23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q = 0;</a:t>
            </a:r>
          </a:p>
          <a:p>
            <a:pPr eaLnBrk="0" hangingPunct="0">
              <a:defRPr/>
            </a:pPr>
            <a:endParaRPr lang="ms-MY" sz="23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public static void main(String [] </a:t>
            </a:r>
            <a:r>
              <a:rPr lang="en-GB" sz="23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args</a:t>
            </a: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){</a:t>
            </a:r>
            <a:endParaRPr lang="ms-MY" sz="23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fr-FR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 </a:t>
            </a:r>
            <a:r>
              <a:rPr lang="fr-FR" sz="23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fr-FR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p = 2;</a:t>
            </a:r>
            <a:endParaRPr lang="ms-MY" sz="23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fr-FR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 </a:t>
            </a:r>
            <a:r>
              <a:rPr lang="fr-FR" sz="23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fr-FR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r = 3;</a:t>
            </a:r>
            <a:endParaRPr lang="ms-MY" sz="23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 r =p + q;</a:t>
            </a:r>
            <a:endParaRPr lang="ms-MY" sz="23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</a:t>
            </a:r>
            <a:r>
              <a:rPr lang="en-US" sz="23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System.out.println</a:t>
            </a: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(" r = "+ r);</a:t>
            </a:r>
            <a:endParaRPr lang="ms-MY" sz="23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</a:t>
            </a:r>
            <a:r>
              <a:rPr lang="en-US" sz="23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System.out.println</a:t>
            </a: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(" q = "+ q);</a:t>
            </a:r>
            <a:endParaRPr lang="ms-MY" sz="23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}</a:t>
            </a:r>
          </a:p>
          <a:p>
            <a:pPr eaLnBrk="0" hangingPunct="0">
              <a:defRPr/>
            </a:pPr>
            <a:r>
              <a:rPr lang="en-GB" sz="23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}</a:t>
            </a:r>
            <a:r>
              <a:rPr lang="ms-MY" sz="2300" dirty="0">
                <a:solidFill>
                  <a:schemeClr val="bg1"/>
                </a:solidFill>
                <a:latin typeface="Cambria" pitchFamily="18" charset="0"/>
                <a:cs typeface="Arial" pitchFamily="34" charset="0"/>
              </a:rPr>
              <a:t>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40585" y="669926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840890" y="0"/>
            <a:ext cx="7772400" cy="623888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of Variables (1)</a:t>
            </a:r>
            <a:endParaRPr lang="en-US" sz="4000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 action="ppaction://program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890" y="923926"/>
            <a:ext cx="6272831" cy="5662854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600" dirty="0">
                <a:solidFill>
                  <a:schemeClr val="bg1"/>
                </a:solidFill>
              </a:rPr>
              <a:t>Instance and Static Variables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The scope of instance and static variables is the entire class. 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They can be </a:t>
            </a:r>
            <a:r>
              <a:rPr lang="en-US" sz="2600" i="1" dirty="0">
                <a:solidFill>
                  <a:srgbClr val="0000FF"/>
                </a:solidFill>
              </a:rPr>
              <a:t>declared anywhere</a:t>
            </a:r>
            <a:r>
              <a:rPr lang="en-US" sz="2600" dirty="0">
                <a:solidFill>
                  <a:srgbClr val="0000FF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inside a class.</a:t>
            </a:r>
          </a:p>
          <a:p>
            <a:pPr>
              <a:spcBef>
                <a:spcPct val="70000"/>
              </a:spcBef>
            </a:pPr>
            <a:r>
              <a:rPr lang="en-US" sz="2600" dirty="0">
                <a:solidFill>
                  <a:schemeClr val="bg1"/>
                </a:solidFill>
              </a:rPr>
              <a:t>Local Variables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The scope of a local variable starts from its declaration and continues to the end of the block that contains the variable. 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A local variable </a:t>
            </a:r>
            <a:r>
              <a:rPr lang="en-US" sz="2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must</a:t>
            </a:r>
            <a:r>
              <a:rPr lang="en-US" sz="2600" i="1" dirty="0">
                <a:solidFill>
                  <a:schemeClr val="bg1"/>
                </a:solidFill>
              </a:rPr>
              <a:t> </a:t>
            </a:r>
            <a:r>
              <a:rPr lang="en-US" sz="26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 initialized explicitly</a:t>
            </a:r>
            <a:r>
              <a:rPr lang="en-US" sz="2600" dirty="0">
                <a:solidFill>
                  <a:schemeClr val="bg1"/>
                </a:solidFill>
              </a:rPr>
              <a:t> before it can be used.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231171" y="1379315"/>
            <a:ext cx="4439052" cy="4154984"/>
          </a:xfrm>
          <a:prstGeom prst="rect">
            <a:avLst/>
          </a:prstGeom>
          <a:noFill/>
          <a:ln w="9525">
            <a:solidFill>
              <a:srgbClr val="99FFCC"/>
            </a:solidFill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ourier New" pitchFamily="49" charset="0"/>
                <a:ea typeface="SimSun" pitchFamily="2" charset="-122"/>
                <a:cs typeface="Arial" pitchFamily="34" charset="0"/>
              </a:rPr>
              <a:t> 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public class Test{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p = 0;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static 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q = 0;</a:t>
            </a:r>
          </a:p>
          <a:p>
            <a:pPr eaLnBrk="0" hangingPunct="0">
              <a:defRPr/>
            </a:pP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public static void  main(.....){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fr-FR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 </a:t>
            </a:r>
            <a:r>
              <a:rPr lang="fr-FR" sz="2200" dirty="0" err="1">
                <a:solidFill>
                  <a:srgbClr val="0000FF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fr-FR" sz="2200" dirty="0">
                <a:solidFill>
                  <a:srgbClr val="0000FF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p = 2;</a:t>
            </a:r>
            <a:endParaRPr lang="ms-MY" sz="2200" dirty="0">
              <a:solidFill>
                <a:srgbClr val="0000FF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fr-FR" sz="2200" dirty="0">
                <a:solidFill>
                  <a:srgbClr val="0000FF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 </a:t>
            </a:r>
            <a:r>
              <a:rPr lang="fr-FR" sz="2200" dirty="0" err="1">
                <a:solidFill>
                  <a:srgbClr val="0000FF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fr-FR" sz="2200" dirty="0">
                <a:solidFill>
                  <a:srgbClr val="0000FF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r = 3;</a:t>
            </a:r>
            <a:endParaRPr lang="ms-MY" sz="2200" dirty="0">
              <a:solidFill>
                <a:srgbClr val="0000FF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 r =p + q;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</a:t>
            </a:r>
            <a:r>
              <a:rPr lang="en-US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System.out.println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(" r = "+ r);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</a:t>
            </a:r>
            <a:r>
              <a:rPr lang="en-US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System.out.println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(" q = "+ q);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}</a:t>
            </a: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}</a:t>
            </a:r>
            <a:r>
              <a:rPr lang="ms-MY" sz="2200" dirty="0">
                <a:solidFill>
                  <a:schemeClr val="bg1"/>
                </a:solidFill>
                <a:latin typeface="Cambria" pitchFamily="18" charset="0"/>
                <a:cs typeface="Arial" pitchFamily="34" charset="0"/>
              </a:rPr>
              <a:t>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971581" y="623888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16689" y="0"/>
            <a:ext cx="7772400" cy="623888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Scope of Variables (2)</a:t>
            </a:r>
            <a:endParaRPr lang="en-US" sz="4000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 action="ppaction://program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093" y="590551"/>
            <a:ext cx="5939345" cy="5870575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You can declare a class’s variable only once, but you can declare the same variable in a method many times </a:t>
            </a:r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 different </a:t>
            </a:r>
            <a:r>
              <a:rPr lang="en-US" sz="24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nonnesting</a:t>
            </a:r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blocks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If a local variable has the same name as a class’s variable,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The local variable takes precedence.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The class’s variable with the same name is </a:t>
            </a:r>
            <a:r>
              <a:rPr lang="en-US" sz="2400" i="1" dirty="0">
                <a:solidFill>
                  <a:schemeClr val="bg1"/>
                </a:solidFill>
              </a:rPr>
              <a:t>hidden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Tip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To avoid confusion and mistakes, do not use the names of instance or static variables as local variable names.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48842" y="811153"/>
            <a:ext cx="5167472" cy="5509200"/>
          </a:xfrm>
          <a:prstGeom prst="rect">
            <a:avLst/>
          </a:prstGeom>
          <a:noFill/>
          <a:ln w="9525">
            <a:solidFill>
              <a:srgbClr val="99FFCC"/>
            </a:solidFill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ourier New" pitchFamily="49" charset="0"/>
                <a:ea typeface="SimSun" pitchFamily="2" charset="-122"/>
                <a:cs typeface="Arial" pitchFamily="34" charset="0"/>
              </a:rPr>
              <a:t> 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public class Test{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GB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p 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= 0;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static 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q = 0;</a:t>
            </a:r>
          </a:p>
          <a:p>
            <a:pPr eaLnBrk="0" hangingPunct="0">
              <a:defRPr/>
            </a:pP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public static void  main(....){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fr-FR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 </a:t>
            </a:r>
            <a:r>
              <a:rPr lang="fr-FR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fr-FR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fr-FR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p</a:t>
            </a:r>
            <a:r>
              <a:rPr lang="fr-FR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= 2;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fr-FR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 </a:t>
            </a:r>
            <a:r>
              <a:rPr lang="fr-FR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fr-FR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r = 3;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 r =</a:t>
            </a:r>
            <a:r>
              <a:rPr lang="en-GB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p 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+ q;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</a:t>
            </a:r>
            <a:r>
              <a:rPr lang="en-US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System.out.println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(" r = "+ r);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</a:t>
            </a:r>
            <a:r>
              <a:rPr lang="en-US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System.out.println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(" q = "+ q);</a:t>
            </a: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for (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= 0; 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&lt; p; 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++)</a:t>
            </a: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  ...</a:t>
            </a: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for (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int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= 0; 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&lt; r; </a:t>
            </a:r>
            <a:r>
              <a:rPr lang="en-GB" sz="2200" dirty="0" err="1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i</a:t>
            </a: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++)</a:t>
            </a: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      ....</a:t>
            </a:r>
            <a:endParaRPr lang="ms-MY" sz="2200" dirty="0">
              <a:solidFill>
                <a:schemeClr val="bg1"/>
              </a:solidFill>
              <a:latin typeface="Cambria" pitchFamily="18" charset="0"/>
              <a:cs typeface="Arial" pitchFamily="34" charset="0"/>
            </a:endParaRP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   }</a:t>
            </a:r>
          </a:p>
          <a:p>
            <a:pPr eaLnBrk="0" hangingPunct="0">
              <a:defRPr/>
            </a:pPr>
            <a:r>
              <a:rPr lang="en-GB" sz="2200" dirty="0">
                <a:solidFill>
                  <a:schemeClr val="bg1"/>
                </a:solidFill>
                <a:latin typeface="Cambria" pitchFamily="18" charset="0"/>
                <a:ea typeface="SimSun" pitchFamily="2" charset="-122"/>
                <a:cs typeface="Arial" pitchFamily="34" charset="0"/>
              </a:rPr>
              <a:t> }</a:t>
            </a:r>
            <a:r>
              <a:rPr lang="ms-MY" sz="2200" dirty="0">
                <a:solidFill>
                  <a:schemeClr val="bg1"/>
                </a:solidFill>
                <a:latin typeface="Cambria" pitchFamily="18" charset="0"/>
                <a:cs typeface="Arial" pitchFamily="34" charset="0"/>
              </a:rPr>
              <a:t>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63093" y="623888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790414" y="506546"/>
            <a:ext cx="10649049" cy="787906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class – the basic unit of encapsulation</a:t>
            </a:r>
          </a:p>
        </p:txBody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9103" y="1761565"/>
            <a:ext cx="10430360" cy="4303059"/>
          </a:xfrm>
        </p:spPr>
        <p:txBody>
          <a:bodyPr/>
          <a:lstStyle/>
          <a:p>
            <a:pPr marL="438150" indent="-381000">
              <a:lnSpc>
                <a:spcPct val="80000"/>
              </a:lnSpc>
            </a:pP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A class defines the form of an object – it specifies both the data and code that will operate on the data.</a:t>
            </a:r>
          </a:p>
          <a:p>
            <a:pPr marL="438150" indent="-381000">
              <a:spcBef>
                <a:spcPts val="1800"/>
              </a:spcBef>
            </a:pPr>
            <a:r>
              <a:rPr lang="en-US" sz="32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In its support for encapsulation, the class provides 2 major benefits:</a:t>
            </a:r>
          </a:p>
          <a:p>
            <a:pPr marL="971550" lvl="1" indent="-514350">
              <a:spcBef>
                <a:spcPts val="1200"/>
              </a:spcBef>
              <a:buClrTx/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It links data with the code that manipulates it.</a:t>
            </a:r>
          </a:p>
          <a:p>
            <a:pPr marL="838200" lvl="1" indent="-381000">
              <a:spcBef>
                <a:spcPts val="1200"/>
              </a:spcBef>
              <a:buClrTx/>
              <a:buFont typeface="Wingdings" pitchFamily="2" charset="2"/>
              <a:buAutoNum type="arabicPeriod"/>
            </a:pP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It provides means by which access to members can be  controlled.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009103" y="1450156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832096" y="0"/>
            <a:ext cx="8153400" cy="7620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this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2" action="ppaction://program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095" y="1033464"/>
            <a:ext cx="5599701" cy="5534024"/>
          </a:xfrm>
        </p:spPr>
        <p:txBody>
          <a:bodyPr/>
          <a:lstStyle/>
          <a:p>
            <a:r>
              <a:rPr lang="en-US" sz="2600" dirty="0">
                <a:solidFill>
                  <a:schemeClr val="bg1"/>
                </a:solidFill>
              </a:rPr>
              <a:t>The </a:t>
            </a: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this</a:t>
            </a:r>
            <a:r>
              <a:rPr lang="en-US" sz="2600" dirty="0">
                <a:solidFill>
                  <a:schemeClr val="bg1"/>
                </a:solidFill>
              </a:rPr>
              <a:t> keyword is the name of a reference that refers to a </a:t>
            </a:r>
            <a:r>
              <a:rPr lang="en-US" sz="26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calling object itself</a:t>
            </a:r>
            <a:r>
              <a:rPr lang="en-US" sz="2600" dirty="0">
                <a:solidFill>
                  <a:schemeClr val="bg1"/>
                </a:solidFill>
              </a:rPr>
              <a:t>. </a:t>
            </a:r>
          </a:p>
          <a:p>
            <a:pPr>
              <a:spcBef>
                <a:spcPct val="70000"/>
              </a:spcBef>
            </a:pPr>
            <a:r>
              <a:rPr lang="en-US" sz="2600" dirty="0">
                <a:solidFill>
                  <a:schemeClr val="bg1"/>
                </a:solidFill>
              </a:rPr>
              <a:t>Common uses of the </a:t>
            </a:r>
            <a:r>
              <a:rPr lang="en-US" sz="2600" b="1" dirty="0">
                <a:solidFill>
                  <a:schemeClr val="bg1"/>
                </a:solidFill>
                <a:latin typeface="Courier New" pitchFamily="49" charset="0"/>
              </a:rPr>
              <a:t>this</a:t>
            </a:r>
            <a:r>
              <a:rPr lang="en-US" sz="2600" dirty="0">
                <a:solidFill>
                  <a:schemeClr val="bg1"/>
                </a:solidFill>
              </a:rPr>
              <a:t> keyword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to reference a class’s </a:t>
            </a:r>
            <a:r>
              <a:rPr lang="en-US" sz="2600" i="1" dirty="0">
                <a:solidFill>
                  <a:srgbClr val="0000FF"/>
                </a:solidFill>
              </a:rPr>
              <a:t>hidden data fields</a:t>
            </a:r>
            <a:r>
              <a:rPr lang="en-US" sz="2600" dirty="0">
                <a:solidFill>
                  <a:srgbClr val="0000FF"/>
                </a:solidFill>
              </a:rPr>
              <a:t>. </a:t>
            </a: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to enable a constructor to </a:t>
            </a:r>
            <a:r>
              <a:rPr lang="en-US" sz="2600" dirty="0">
                <a:solidFill>
                  <a:srgbClr val="0000FF"/>
                </a:solidFill>
              </a:rPr>
              <a:t>invoke another constructor</a:t>
            </a:r>
            <a:r>
              <a:rPr lang="en-US" sz="2600" dirty="0">
                <a:solidFill>
                  <a:schemeClr val="bg1"/>
                </a:solidFill>
              </a:rPr>
              <a:t> of the same class. 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633275" y="990601"/>
            <a:ext cx="5181600" cy="5619750"/>
          </a:xfrm>
          <a:prstGeom prst="rect">
            <a:avLst/>
          </a:prstGeom>
          <a:solidFill>
            <a:srgbClr val="E1FFFF"/>
          </a:solidFill>
          <a:ln w="38100" algn="ctr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900" b="1">
                <a:solidFill>
                  <a:srgbClr val="333300"/>
                </a:solidFill>
              </a:rPr>
              <a:t>class Circle {</a:t>
            </a:r>
          </a:p>
          <a:p>
            <a:r>
              <a:rPr lang="en-US" sz="1900" b="1">
                <a:solidFill>
                  <a:srgbClr val="333300"/>
                </a:solidFill>
              </a:rPr>
              <a:t>   private double radius;</a:t>
            </a:r>
          </a:p>
          <a:p>
            <a:r>
              <a:rPr lang="en-US" sz="1900" b="1">
                <a:solidFill>
                  <a:srgbClr val="333300"/>
                </a:solidFill>
              </a:rPr>
              <a:t>	</a:t>
            </a:r>
          </a:p>
          <a:p>
            <a:r>
              <a:rPr lang="en-US" sz="1900" b="1">
                <a:solidFill>
                  <a:srgbClr val="333300"/>
                </a:solidFill>
              </a:rPr>
              <a:t>   public Circle(double radius) {</a:t>
            </a:r>
          </a:p>
          <a:p>
            <a:r>
              <a:rPr lang="en-US" sz="1900" b="1">
                <a:solidFill>
                  <a:srgbClr val="333300"/>
                </a:solidFill>
              </a:rPr>
              <a:t>     </a:t>
            </a:r>
            <a:r>
              <a:rPr lang="en-US" sz="1900" b="1">
                <a:solidFill>
                  <a:srgbClr val="FF0000"/>
                </a:solidFill>
              </a:rPr>
              <a:t>this</a:t>
            </a:r>
            <a:r>
              <a:rPr lang="en-US" sz="1900" b="1">
                <a:solidFill>
                  <a:srgbClr val="333300"/>
                </a:solidFill>
              </a:rPr>
              <a:t>.radius = radius;</a:t>
            </a:r>
          </a:p>
          <a:p>
            <a:r>
              <a:rPr lang="en-US" sz="1900" b="1">
                <a:solidFill>
                  <a:srgbClr val="333300"/>
                </a:solidFill>
              </a:rPr>
              <a:t>   }</a:t>
            </a:r>
          </a:p>
          <a:p>
            <a:r>
              <a:rPr lang="en-US" sz="1900" b="1">
                <a:solidFill>
                  <a:srgbClr val="333300"/>
                </a:solidFill>
              </a:rPr>
              <a:t>   public Circle() {</a:t>
            </a:r>
          </a:p>
          <a:p>
            <a:r>
              <a:rPr lang="en-US" sz="1900" b="1">
                <a:solidFill>
                  <a:srgbClr val="333300"/>
                </a:solidFill>
              </a:rPr>
              <a:t>     </a:t>
            </a:r>
            <a:r>
              <a:rPr lang="en-US" sz="1900" b="1">
                <a:solidFill>
                  <a:srgbClr val="FF0000"/>
                </a:solidFill>
              </a:rPr>
              <a:t>this</a:t>
            </a:r>
            <a:r>
              <a:rPr lang="en-US" sz="1900" b="1">
                <a:solidFill>
                  <a:srgbClr val="333300"/>
                </a:solidFill>
              </a:rPr>
              <a:t>(1.0);</a:t>
            </a:r>
          </a:p>
          <a:p>
            <a:r>
              <a:rPr lang="en-US" sz="1900" b="1">
                <a:solidFill>
                  <a:srgbClr val="333300"/>
                </a:solidFill>
              </a:rPr>
              <a:t>   }</a:t>
            </a:r>
          </a:p>
          <a:p>
            <a:r>
              <a:rPr lang="en-US" sz="1900" b="1">
                <a:solidFill>
                  <a:srgbClr val="333300"/>
                </a:solidFill>
              </a:rPr>
              <a:t>   public double findArea() {</a:t>
            </a:r>
          </a:p>
          <a:p>
            <a:r>
              <a:rPr lang="en-US" sz="1900" b="1">
                <a:solidFill>
                  <a:srgbClr val="333300"/>
                </a:solidFill>
              </a:rPr>
              <a:t>     return Math.PI * </a:t>
            </a:r>
            <a:r>
              <a:rPr lang="en-US" sz="1900" b="1">
                <a:solidFill>
                  <a:srgbClr val="FF0000"/>
                </a:solidFill>
              </a:rPr>
              <a:t>this</a:t>
            </a:r>
            <a:r>
              <a:rPr lang="en-US" sz="1900" b="1">
                <a:solidFill>
                  <a:srgbClr val="333300"/>
                </a:solidFill>
              </a:rPr>
              <a:t>.radius * </a:t>
            </a:r>
            <a:r>
              <a:rPr lang="en-US" sz="1900" b="1">
                <a:solidFill>
                  <a:srgbClr val="FF0000"/>
                </a:solidFill>
              </a:rPr>
              <a:t>this</a:t>
            </a:r>
            <a:r>
              <a:rPr lang="en-US" sz="1900" b="1">
                <a:solidFill>
                  <a:srgbClr val="333300"/>
                </a:solidFill>
              </a:rPr>
              <a:t>.radius;</a:t>
            </a:r>
          </a:p>
          <a:p>
            <a:r>
              <a:rPr lang="en-US" sz="1900" b="1">
                <a:solidFill>
                  <a:srgbClr val="333300"/>
                </a:solidFill>
              </a:rPr>
              <a:t>   }</a:t>
            </a:r>
          </a:p>
          <a:p>
            <a:r>
              <a:rPr lang="en-US" sz="1900" b="1">
                <a:solidFill>
                  <a:srgbClr val="333300"/>
                </a:solidFill>
              </a:rPr>
              <a:t>   …..</a:t>
            </a:r>
          </a:p>
          <a:p>
            <a:r>
              <a:rPr lang="en-US" sz="1900" b="1">
                <a:solidFill>
                  <a:srgbClr val="333300"/>
                </a:solidFill>
              </a:rPr>
              <a:t>}</a:t>
            </a:r>
          </a:p>
          <a:p>
            <a:r>
              <a:rPr lang="en-US" sz="1900" b="1">
                <a:solidFill>
                  <a:srgbClr val="333300"/>
                </a:solidFill>
              </a:rPr>
              <a:t>public class TestCircle{</a:t>
            </a:r>
          </a:p>
          <a:p>
            <a:r>
              <a:rPr lang="en-US" sz="1900" b="1">
                <a:solidFill>
                  <a:srgbClr val="333300"/>
                </a:solidFill>
              </a:rPr>
              <a:t>  public static void main(String [] args){</a:t>
            </a:r>
          </a:p>
          <a:p>
            <a:r>
              <a:rPr lang="en-US" sz="1900" b="1">
                <a:solidFill>
                  <a:srgbClr val="333300"/>
                </a:solidFill>
              </a:rPr>
              <a:t>     Circle c1 = new Circle();</a:t>
            </a:r>
          </a:p>
          <a:p>
            <a:r>
              <a:rPr lang="en-US" sz="1900" b="1">
                <a:solidFill>
                  <a:srgbClr val="333300"/>
                </a:solidFill>
              </a:rPr>
              <a:t>     Circle c2 = new Circle(2.6);</a:t>
            </a:r>
          </a:p>
          <a:p>
            <a:r>
              <a:rPr lang="en-US" sz="1900" b="1">
                <a:solidFill>
                  <a:srgbClr val="333300"/>
                </a:solidFill>
              </a:rPr>
              <a:t>     double area=c2.findArea();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832096" y="762000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878591" y="237883"/>
            <a:ext cx="8474075" cy="655638"/>
          </a:xfrm>
        </p:spPr>
        <p:txBody>
          <a:bodyPr/>
          <a:lstStyle/>
          <a:p>
            <a:r>
              <a:rPr lang="en-US" sz="36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the Hidden Data Fields (1)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8591" y="1014414"/>
            <a:ext cx="10430360" cy="2875661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A property name is often used as the parameter name in a </a:t>
            </a:r>
            <a:r>
              <a:rPr lang="en-US" sz="2800" b="1" dirty="0">
                <a:solidFill>
                  <a:schemeClr val="bg1"/>
                </a:solidFill>
                <a:latin typeface="Courier New" pitchFamily="49" charset="0"/>
              </a:rPr>
              <a:t>set</a:t>
            </a:r>
            <a:r>
              <a:rPr lang="en-US" sz="2800" dirty="0">
                <a:solidFill>
                  <a:schemeClr val="bg1"/>
                </a:solidFill>
              </a:rPr>
              <a:t> method for the property.</a:t>
            </a:r>
          </a:p>
          <a:p>
            <a:pPr lvl="1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Thus, you need to reference the hidden property name in the method in order to set a new value to it.</a:t>
            </a:r>
          </a:p>
          <a:p>
            <a:pPr lvl="1"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A hidden static variable can be assessed simply by using </a:t>
            </a:r>
            <a:r>
              <a:rPr lang="en-US" sz="2400" b="1" dirty="0" err="1">
                <a:solidFill>
                  <a:srgbClr val="0000FF"/>
                </a:solidFill>
                <a:latin typeface="Courier New" pitchFamily="49" charset="0"/>
              </a:rPr>
              <a:t>ClassName.StaticVariable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lvl="1">
              <a:spcBef>
                <a:spcPct val="50000"/>
              </a:spcBef>
            </a:pPr>
            <a:endParaRPr lang="en-US" sz="2400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spcBef>
                <a:spcPct val="50000"/>
              </a:spcBef>
            </a:pP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604539"/>
              </p:ext>
            </p:extLst>
          </p:nvPr>
        </p:nvGraphicFramePr>
        <p:xfrm>
          <a:off x="2851689" y="3741411"/>
          <a:ext cx="6369804" cy="3116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07" name="Picture" r:id="rId3" imgW="5117592" imgH="1633728" progId="Word.Picture.8">
                  <p:embed/>
                </p:oleObj>
              </mc:Choice>
              <mc:Fallback>
                <p:oleObj name="Picture" r:id="rId3" imgW="5117592" imgH="163372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8386"/>
                      <a:stretch>
                        <a:fillRect/>
                      </a:stretch>
                    </p:blipFill>
                    <p:spPr bwMode="auto">
                      <a:xfrm>
                        <a:off x="2851689" y="3741411"/>
                        <a:ext cx="6369804" cy="3116589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878591" y="893521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717065" y="5902165"/>
            <a:ext cx="1257891" cy="250662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863093" y="287339"/>
            <a:ext cx="9144000" cy="762000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 the Hidden Data Fields (2)</a:t>
            </a:r>
            <a:endParaRPr lang="en-US" sz="4000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3" action="ppaction://program"/>
            </a:endParaRPr>
          </a:p>
        </p:txBody>
      </p:sp>
      <p:sp>
        <p:nvSpPr>
          <p:cNvPr id="2053" name="Rectangle 3"/>
          <p:cNvSpPr>
            <a:spLocks noChangeArrowheads="1"/>
          </p:cNvSpPr>
          <p:nvPr/>
        </p:nvSpPr>
        <p:spPr bwMode="auto">
          <a:xfrm>
            <a:off x="3571875" y="260985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1524000" y="2425184"/>
            <a:ext cx="184731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ms-MY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528300"/>
              </p:ext>
            </p:extLst>
          </p:nvPr>
        </p:nvGraphicFramePr>
        <p:xfrm>
          <a:off x="1218624" y="1128713"/>
          <a:ext cx="9719298" cy="3152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331" name="Picture" r:id="rId4" imgW="5117592" imgH="1633728" progId="Word.Picture.8">
                  <p:embed/>
                </p:oleObj>
              </mc:Choice>
              <mc:Fallback>
                <p:oleObj name="Picture" r:id="rId4" imgW="5117592" imgH="1633728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624" y="1128713"/>
                        <a:ext cx="9719298" cy="3152156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069383" y="4191001"/>
            <a:ext cx="10224070" cy="2349284"/>
          </a:xfrm>
          <a:noFill/>
        </p:spPr>
        <p:txBody>
          <a:bodyPr/>
          <a:lstStyle/>
          <a:p>
            <a:r>
              <a:rPr lang="en-US" sz="2200" b="1" dirty="0" err="1">
                <a:solidFill>
                  <a:schemeClr val="bg1"/>
                </a:solidFill>
                <a:latin typeface="Courier New" pitchFamily="49" charset="0"/>
              </a:rPr>
              <a:t>this.i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= </a:t>
            </a:r>
            <a:r>
              <a:rPr lang="en-US" sz="2200" b="1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2200" dirty="0">
                <a:solidFill>
                  <a:schemeClr val="bg1"/>
                </a:solidFill>
              </a:rPr>
              <a:t> means “assign the value of parameter </a:t>
            </a:r>
            <a:r>
              <a:rPr lang="en-US" sz="2200" b="1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2200" dirty="0">
                <a:solidFill>
                  <a:schemeClr val="bg1"/>
                </a:solidFill>
              </a:rPr>
              <a:t> to the data field </a:t>
            </a:r>
            <a:r>
              <a:rPr lang="en-US" sz="2200" b="1" dirty="0" err="1">
                <a:solidFill>
                  <a:schemeClr val="bg1"/>
                </a:solidFill>
                <a:latin typeface="Courier New" pitchFamily="49" charset="0"/>
              </a:rPr>
              <a:t>i</a:t>
            </a:r>
            <a:r>
              <a:rPr lang="en-US" sz="2200" dirty="0">
                <a:solidFill>
                  <a:schemeClr val="bg1"/>
                </a:solidFill>
              </a:rPr>
              <a:t> of the calling object”.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The keyword </a:t>
            </a:r>
            <a:r>
              <a:rPr lang="en-US" sz="2200" b="1" dirty="0">
                <a:solidFill>
                  <a:srgbClr val="0000FF"/>
                </a:solidFill>
                <a:latin typeface="Courier New" pitchFamily="49" charset="0"/>
              </a:rPr>
              <a:t>this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refers to the object that invokes the instance method </a:t>
            </a:r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</a:rPr>
              <a:t>setI</a:t>
            </a:r>
            <a:r>
              <a:rPr lang="en-US" sz="2200" dirty="0">
                <a:solidFill>
                  <a:schemeClr val="bg1"/>
                </a:solidFill>
              </a:rPr>
              <a:t>.</a:t>
            </a:r>
          </a:p>
          <a:p>
            <a:r>
              <a:rPr lang="en-US" sz="2200" b="1" dirty="0" err="1">
                <a:solidFill>
                  <a:srgbClr val="0000FF"/>
                </a:solidFill>
                <a:latin typeface="Courier New" pitchFamily="49" charset="0"/>
              </a:rPr>
              <a:t>Foo.k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= k</a:t>
            </a:r>
            <a:r>
              <a:rPr lang="en-US" sz="2200" dirty="0">
                <a:solidFill>
                  <a:schemeClr val="bg1"/>
                </a:solidFill>
              </a:rPr>
              <a:t> means that the value in parameter 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k</a:t>
            </a:r>
            <a:r>
              <a:rPr lang="en-US" sz="2200" dirty="0">
                <a:solidFill>
                  <a:schemeClr val="bg1"/>
                </a:solidFill>
              </a:rPr>
              <a:t> is assigned to the static data field 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k</a:t>
            </a:r>
            <a:r>
              <a:rPr lang="en-US" sz="2200" dirty="0">
                <a:solidFill>
                  <a:schemeClr val="bg1"/>
                </a:solidFill>
              </a:rPr>
              <a:t> of the class, which is shared by all the objects of the class.</a:t>
            </a:r>
          </a:p>
        </p:txBody>
      </p:sp>
      <p:sp>
        <p:nvSpPr>
          <p:cNvPr id="8" name="Rectangle 7"/>
          <p:cNvSpPr/>
          <p:nvPr/>
        </p:nvSpPr>
        <p:spPr>
          <a:xfrm>
            <a:off x="1856057" y="3327310"/>
            <a:ext cx="1259102" cy="237300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55795" y="2719631"/>
            <a:ext cx="1388924" cy="259551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55795" y="2027294"/>
            <a:ext cx="1388924" cy="233864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ms-MY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863093" y="292894"/>
            <a:ext cx="9144000" cy="762000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Calling Overloaded Constructor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linkClick r:id="rId3" action="ppaction://program"/>
            </a:endParaRPr>
          </a:p>
        </p:txBody>
      </p:sp>
      <p:sp>
        <p:nvSpPr>
          <p:cNvPr id="3077" name="Rectangle 3"/>
          <p:cNvSpPr>
            <a:spLocks noChangeArrowheads="1"/>
          </p:cNvSpPr>
          <p:nvPr/>
        </p:nvSpPr>
        <p:spPr bwMode="auto">
          <a:xfrm>
            <a:off x="3571875" y="2609850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4443413" y="243363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sp>
        <p:nvSpPr>
          <p:cNvPr id="3079" name="Rectangle 5"/>
          <p:cNvSpPr>
            <a:spLocks noChangeArrowheads="1"/>
          </p:cNvSpPr>
          <p:nvPr/>
        </p:nvSpPr>
        <p:spPr bwMode="auto">
          <a:xfrm>
            <a:off x="4395788" y="2433638"/>
            <a:ext cx="91440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ms-MY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806040"/>
              </p:ext>
            </p:extLst>
          </p:nvPr>
        </p:nvGraphicFramePr>
        <p:xfrm>
          <a:off x="1523999" y="1143000"/>
          <a:ext cx="9769453" cy="535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355" name="Picture" r:id="rId4" imgW="3398400" imgH="1990080" progId="Word.Picture.8">
                  <p:embed/>
                </p:oleObj>
              </mc:Choice>
              <mc:Fallback>
                <p:oleObj name="Picture" r:id="rId4" imgW="3398400" imgH="199008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999" y="1143000"/>
                        <a:ext cx="9769453" cy="5353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98270" y="96110"/>
            <a:ext cx="8245475" cy="592138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 on Overloading Constructors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6427" y="933801"/>
            <a:ext cx="5610387" cy="5281019"/>
          </a:xfrm>
          <a:noFill/>
        </p:spPr>
        <p:txBody>
          <a:bodyPr/>
          <a:lstStyle/>
          <a:p>
            <a:pPr>
              <a:buSzPct val="120000"/>
              <a:buFont typeface="Wingdings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If a class has multiple constructors, it is better to implement them using </a:t>
            </a:r>
            <a:r>
              <a:rPr lang="en-US" sz="2100" b="1" dirty="0">
                <a:solidFill>
                  <a:schemeClr val="bg1"/>
                </a:solidFill>
                <a:latin typeface="Courier New" pitchFamily="49" charset="0"/>
              </a:rPr>
              <a:t>this(</a:t>
            </a:r>
            <a:r>
              <a:rPr lang="en-US" sz="2100" b="1" dirty="0" err="1">
                <a:solidFill>
                  <a:schemeClr val="bg1"/>
                </a:solidFill>
                <a:latin typeface="Courier New" pitchFamily="49" charset="0"/>
              </a:rPr>
              <a:t>argument_list</a:t>
            </a:r>
            <a:r>
              <a:rPr lang="en-US" sz="21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  <a:r>
              <a:rPr lang="en-US" sz="2100" dirty="0">
                <a:solidFill>
                  <a:schemeClr val="bg1"/>
                </a:solidFill>
              </a:rPr>
              <a:t> as much as possible</a:t>
            </a:r>
          </a:p>
          <a:p>
            <a:pPr lvl="1">
              <a:buSzPct val="120000"/>
              <a:buFont typeface="Wingdings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A constructor with no or fewer arguments can invoke the constructor with more arguments using </a:t>
            </a:r>
            <a:r>
              <a:rPr lang="en-US" sz="2100" b="1" dirty="0">
                <a:solidFill>
                  <a:srgbClr val="0000FF"/>
                </a:solidFill>
                <a:latin typeface="Courier New" pitchFamily="49" charset="0"/>
              </a:rPr>
              <a:t>this(</a:t>
            </a:r>
            <a:r>
              <a:rPr lang="en-US" sz="2100" b="1" dirty="0" err="1">
                <a:solidFill>
                  <a:srgbClr val="0000FF"/>
                </a:solidFill>
                <a:latin typeface="Courier New" pitchFamily="49" charset="0"/>
              </a:rPr>
              <a:t>argument_list</a:t>
            </a:r>
            <a:r>
              <a:rPr lang="en-US" sz="2100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r>
              <a:rPr lang="en-US" sz="2100" dirty="0">
                <a:solidFill>
                  <a:schemeClr val="bg1"/>
                </a:solidFill>
              </a:rPr>
              <a:t>.</a:t>
            </a:r>
            <a:endParaRPr lang="en-US" sz="2100" b="1" dirty="0">
              <a:solidFill>
                <a:schemeClr val="bg1"/>
              </a:solidFill>
            </a:endParaRPr>
          </a:p>
          <a:p>
            <a:pPr lvl="1">
              <a:buSzPct val="120000"/>
              <a:buFont typeface="Wingdings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This simplifies coding by making the class easier to read and modify.</a:t>
            </a:r>
          </a:p>
          <a:p>
            <a:pPr lvl="1">
              <a:buSzPct val="120000"/>
              <a:buFont typeface="Wingdings" pitchFamily="2" charset="2"/>
              <a:buChar char="§"/>
            </a:pPr>
            <a:r>
              <a:rPr lang="en-US" sz="2100" dirty="0">
                <a:solidFill>
                  <a:schemeClr val="bg1"/>
                </a:solidFill>
              </a:rPr>
              <a:t>Java requires that the </a:t>
            </a:r>
            <a:r>
              <a:rPr lang="en-US" sz="2100" b="1" dirty="0">
                <a:solidFill>
                  <a:srgbClr val="0000FF"/>
                </a:solidFill>
                <a:latin typeface="Courier New" pitchFamily="49" charset="0"/>
              </a:rPr>
              <a:t>this(</a:t>
            </a:r>
            <a:r>
              <a:rPr lang="en-US" sz="2100" b="1" dirty="0" err="1">
                <a:solidFill>
                  <a:srgbClr val="0000FF"/>
                </a:solidFill>
                <a:latin typeface="Courier New" pitchFamily="49" charset="0"/>
              </a:rPr>
              <a:t>argument_list</a:t>
            </a:r>
            <a:r>
              <a:rPr lang="en-US" sz="2100" b="1" dirty="0">
                <a:solidFill>
                  <a:srgbClr val="0000FF"/>
                </a:solidFill>
                <a:latin typeface="Courier New" pitchFamily="49" charset="0"/>
              </a:rPr>
              <a:t>)</a:t>
            </a:r>
            <a:r>
              <a:rPr lang="en-US" sz="2100" dirty="0">
                <a:solidFill>
                  <a:schemeClr val="bg1"/>
                </a:solidFill>
              </a:rPr>
              <a:t> statement appear first in the constructor before any other statements.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6504230" y="933801"/>
            <a:ext cx="5165994" cy="5730470"/>
          </a:xfrm>
          <a:prstGeom prst="rect">
            <a:avLst/>
          </a:prstGeom>
          <a:solidFill>
            <a:srgbClr val="E1FFFF"/>
          </a:solidFill>
          <a:ln w="38100" algn="ctr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1">
                <a:solidFill>
                  <a:schemeClr val="bg1"/>
                </a:solidFill>
              </a:rPr>
              <a:t>class Student {</a:t>
            </a:r>
          </a:p>
          <a:p>
            <a:r>
              <a:rPr lang="en-US" sz="1700" b="1">
                <a:solidFill>
                  <a:schemeClr val="bg1"/>
                </a:solidFill>
              </a:rPr>
              <a:t>   private String id;</a:t>
            </a:r>
          </a:p>
          <a:p>
            <a:r>
              <a:rPr lang="en-US" sz="1700" b="1">
                <a:solidFill>
                  <a:schemeClr val="bg1"/>
                </a:solidFill>
              </a:rPr>
              <a:t>   private String name;	</a:t>
            </a:r>
          </a:p>
          <a:p>
            <a:r>
              <a:rPr lang="en-US" sz="1700" b="1">
                <a:solidFill>
                  <a:schemeClr val="bg1"/>
                </a:solidFill>
              </a:rPr>
              <a:t>   public Student (String id, String name ) {</a:t>
            </a:r>
          </a:p>
          <a:p>
            <a:r>
              <a:rPr lang="en-US" sz="1700" b="1">
                <a:solidFill>
                  <a:srgbClr val="FF0000"/>
                </a:solidFill>
              </a:rPr>
              <a:t>     this</a:t>
            </a:r>
            <a:r>
              <a:rPr lang="en-US" sz="1700" b="1">
                <a:solidFill>
                  <a:schemeClr val="bg1"/>
                </a:solidFill>
              </a:rPr>
              <a:t>.id = id;</a:t>
            </a:r>
          </a:p>
          <a:p>
            <a:r>
              <a:rPr lang="en-US" sz="1700" b="1">
                <a:solidFill>
                  <a:schemeClr val="bg1"/>
                </a:solidFill>
              </a:rPr>
              <a:t>     </a:t>
            </a:r>
            <a:r>
              <a:rPr lang="en-US" sz="1700" b="1">
                <a:solidFill>
                  <a:srgbClr val="FF0000"/>
                </a:solidFill>
              </a:rPr>
              <a:t>this</a:t>
            </a:r>
            <a:r>
              <a:rPr lang="en-US" sz="1700" b="1">
                <a:solidFill>
                  <a:schemeClr val="bg1"/>
                </a:solidFill>
              </a:rPr>
              <a:t>.name = name;</a:t>
            </a:r>
          </a:p>
          <a:p>
            <a:r>
              <a:rPr lang="en-US" sz="1700" b="1">
                <a:solidFill>
                  <a:schemeClr val="bg1"/>
                </a:solidFill>
              </a:rPr>
              <a:t>   }</a:t>
            </a:r>
          </a:p>
          <a:p>
            <a:r>
              <a:rPr lang="en-US" sz="1700" b="1">
                <a:solidFill>
                  <a:schemeClr val="bg1"/>
                </a:solidFill>
              </a:rPr>
              <a:t>   public Student() {</a:t>
            </a:r>
          </a:p>
          <a:p>
            <a:r>
              <a:rPr lang="en-US" sz="1700" b="1">
                <a:solidFill>
                  <a:schemeClr val="bg1"/>
                </a:solidFill>
              </a:rPr>
              <a:t>     </a:t>
            </a:r>
            <a:r>
              <a:rPr lang="en-US" sz="1700" b="1">
                <a:solidFill>
                  <a:srgbClr val="FF0000"/>
                </a:solidFill>
              </a:rPr>
              <a:t>this(“111”);</a:t>
            </a:r>
          </a:p>
          <a:p>
            <a:r>
              <a:rPr lang="en-US" sz="1700" b="1">
                <a:solidFill>
                  <a:schemeClr val="bg1"/>
                </a:solidFill>
              </a:rPr>
              <a:t>     name=“ABC”;</a:t>
            </a:r>
          </a:p>
          <a:p>
            <a:r>
              <a:rPr lang="en-US" sz="1700" b="1">
                <a:solidFill>
                  <a:schemeClr val="bg1"/>
                </a:solidFill>
              </a:rPr>
              <a:t>   }</a:t>
            </a:r>
          </a:p>
          <a:p>
            <a:r>
              <a:rPr lang="en-US" sz="1700" b="1">
                <a:solidFill>
                  <a:schemeClr val="bg1"/>
                </a:solidFill>
              </a:rPr>
              <a:t>   public Student(String id) {</a:t>
            </a:r>
          </a:p>
          <a:p>
            <a:r>
              <a:rPr lang="en-US" sz="1700" b="1">
                <a:solidFill>
                  <a:srgbClr val="FF0000"/>
                </a:solidFill>
              </a:rPr>
              <a:t>     this(id, “”);</a:t>
            </a:r>
          </a:p>
          <a:p>
            <a:r>
              <a:rPr lang="en-US" sz="1700" b="1">
                <a:solidFill>
                  <a:schemeClr val="bg1"/>
                </a:solidFill>
              </a:rPr>
              <a:t>   }</a:t>
            </a:r>
          </a:p>
          <a:p>
            <a:r>
              <a:rPr lang="en-US" sz="1700" b="1">
                <a:solidFill>
                  <a:schemeClr val="bg1"/>
                </a:solidFill>
              </a:rPr>
              <a:t>…..</a:t>
            </a:r>
          </a:p>
          <a:p>
            <a:r>
              <a:rPr lang="en-US" sz="1700" b="1">
                <a:solidFill>
                  <a:schemeClr val="bg1"/>
                </a:solidFill>
              </a:rPr>
              <a:t>}</a:t>
            </a:r>
          </a:p>
          <a:p>
            <a:r>
              <a:rPr lang="en-US" sz="1700" b="1">
                <a:solidFill>
                  <a:schemeClr val="bg1"/>
                </a:solidFill>
              </a:rPr>
              <a:t>public class TestStudent{</a:t>
            </a:r>
          </a:p>
          <a:p>
            <a:r>
              <a:rPr lang="en-US" sz="1700" b="1">
                <a:solidFill>
                  <a:schemeClr val="bg1"/>
                </a:solidFill>
              </a:rPr>
              <a:t>  public static void main(String [] args){</a:t>
            </a:r>
          </a:p>
          <a:p>
            <a:r>
              <a:rPr lang="en-US" sz="1700" b="1">
                <a:solidFill>
                  <a:schemeClr val="bg1"/>
                </a:solidFill>
              </a:rPr>
              <a:t>     Student s1=new Student();</a:t>
            </a:r>
          </a:p>
          <a:p>
            <a:r>
              <a:rPr lang="en-US" sz="1700" b="1">
                <a:solidFill>
                  <a:schemeClr val="bg1"/>
                </a:solidFill>
              </a:rPr>
              <a:t>     Student s2=new Student(“484”);</a:t>
            </a:r>
          </a:p>
          <a:p>
            <a:r>
              <a:rPr lang="en-US" sz="1700" b="1">
                <a:solidFill>
                  <a:schemeClr val="bg1"/>
                </a:solidFill>
              </a:rPr>
              <a:t>     Student s3=new Student(“555”, “Jane”);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98270" y="75675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91892" y="1179513"/>
            <a:ext cx="10445857" cy="4589462"/>
          </a:xfrm>
          <a:noFill/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Constructors may also be </a:t>
            </a:r>
            <a:r>
              <a:rPr lang="en-US" i="1" dirty="0">
                <a:solidFill>
                  <a:srgbClr val="0000FF"/>
                </a:solidFill>
              </a:rPr>
              <a:t>overloaded</a:t>
            </a:r>
          </a:p>
          <a:p>
            <a:pPr lvl="1">
              <a:spcBef>
                <a:spcPct val="30000"/>
              </a:spcBef>
            </a:pPr>
            <a:r>
              <a:rPr lang="en-US" dirty="0">
                <a:solidFill>
                  <a:schemeClr val="bg1"/>
                </a:solidFill>
              </a:rPr>
              <a:t>i.e. there may be two or more constructors within the same class </a:t>
            </a:r>
            <a:r>
              <a:rPr lang="en-US" i="1" dirty="0">
                <a:solidFill>
                  <a:schemeClr val="bg1"/>
                </a:solidFill>
              </a:rPr>
              <a:t>as long as their </a:t>
            </a:r>
            <a:r>
              <a:rPr lang="en-US" i="1" dirty="0">
                <a:solidFill>
                  <a:srgbClr val="0000FF"/>
                </a:solidFill>
              </a:rPr>
              <a:t>parameter lists are different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Different parameter lists mean either:</a:t>
            </a:r>
          </a:p>
          <a:p>
            <a:pPr lvl="1">
              <a:spcBef>
                <a:spcPct val="30000"/>
              </a:spcBef>
            </a:pPr>
            <a:r>
              <a:rPr lang="en-US" i="1" dirty="0">
                <a:solidFill>
                  <a:srgbClr val="0000FF"/>
                </a:solidFill>
              </a:rPr>
              <a:t>different number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of parameters, or</a:t>
            </a:r>
            <a:endParaRPr lang="en-AU" dirty="0">
              <a:solidFill>
                <a:schemeClr val="bg1"/>
              </a:solidFill>
            </a:endParaRPr>
          </a:p>
          <a:p>
            <a:pPr lvl="1">
              <a:spcBef>
                <a:spcPct val="30000"/>
              </a:spcBef>
            </a:pPr>
            <a:r>
              <a:rPr lang="en-US" i="1" dirty="0">
                <a:solidFill>
                  <a:srgbClr val="0000FF"/>
                </a:solidFill>
              </a:rPr>
              <a:t>different data types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of parameters</a:t>
            </a:r>
          </a:p>
        </p:txBody>
      </p:sp>
      <p:sp>
        <p:nvSpPr>
          <p:cNvPr id="13316" name="Rectangle 2"/>
          <p:cNvSpPr>
            <a:spLocks noChangeArrowheads="1"/>
          </p:cNvSpPr>
          <p:nvPr/>
        </p:nvSpPr>
        <p:spPr bwMode="auto">
          <a:xfrm>
            <a:off x="863093" y="454027"/>
            <a:ext cx="8240712" cy="62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lnSpc>
                <a:spcPct val="80000"/>
              </a:lnSpc>
            </a:pPr>
            <a:r>
              <a:rPr lang="en-US" sz="3600" b="1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Constructors Overloading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1738313" y="733425"/>
            <a:ext cx="8350250" cy="5969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fr-FR" sz="1600" b="1" dirty="0">
                <a:solidFill>
                  <a:schemeClr val="bg1"/>
                </a:solidFill>
                <a:latin typeface="Courier New" pitchFamily="49" charset="0"/>
              </a:rPr>
              <a:t>public class Circle { </a:t>
            </a:r>
          </a:p>
          <a:p>
            <a:pPr eaLnBrk="0" hangingPunct="0"/>
            <a:r>
              <a:rPr lang="fr-FR" sz="1600" b="1" dirty="0">
                <a:solidFill>
                  <a:schemeClr val="bg1"/>
                </a:solidFill>
                <a:latin typeface="Courier New" pitchFamily="49" charset="0"/>
              </a:rPr>
              <a:t>  double radius;</a:t>
            </a:r>
          </a:p>
          <a:p>
            <a:pPr eaLnBrk="0" hangingPunct="0"/>
            <a:r>
              <a:rPr lang="fr-FR" sz="1600" b="1" dirty="0">
                <a:solidFill>
                  <a:schemeClr val="bg1"/>
                </a:solidFill>
                <a:latin typeface="Courier New" pitchFamily="49" charset="0"/>
              </a:rPr>
              <a:t>	</a:t>
            </a:r>
          </a:p>
          <a:p>
            <a:pPr eaLnBrk="0" hangingPunct="0"/>
            <a:r>
              <a:rPr lang="fr-FR" sz="1600" b="1" dirty="0">
                <a:solidFill>
                  <a:schemeClr val="bg1"/>
                </a:solidFill>
                <a:latin typeface="Courier New" pitchFamily="49" charset="0"/>
              </a:rPr>
              <a:t>  Circle()</a:t>
            </a:r>
          </a:p>
          <a:p>
            <a:pPr eaLnBrk="0" hangingPunct="0"/>
            <a:r>
              <a:rPr lang="fr-FR" sz="1600" b="1" dirty="0">
                <a:solidFill>
                  <a:schemeClr val="bg1"/>
                </a:solidFill>
                <a:latin typeface="Courier New" pitchFamily="49" charset="0"/>
              </a:rPr>
              <a:t>  {   radius = 1.0;   }</a:t>
            </a:r>
          </a:p>
          <a:p>
            <a:pPr eaLnBrk="0" hangingPunct="0"/>
            <a:endParaRPr lang="fr-FR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r>
              <a:rPr lang="fr-FR" sz="1600" b="1" dirty="0">
                <a:solidFill>
                  <a:schemeClr val="bg1"/>
                </a:solidFill>
                <a:latin typeface="Courier New" pitchFamily="49" charset="0"/>
              </a:rPr>
              <a:t>  Circle(</a:t>
            </a:r>
            <a:r>
              <a:rPr lang="fr-FR" sz="1600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fr-FR" sz="1600" b="1" dirty="0">
                <a:solidFill>
                  <a:schemeClr val="bg1"/>
                </a:solidFill>
                <a:latin typeface="Courier New" pitchFamily="49" charset="0"/>
              </a:rPr>
              <a:t> r)</a:t>
            </a:r>
          </a:p>
          <a:p>
            <a:pPr eaLnBrk="0" hangingPunct="0"/>
            <a:r>
              <a:rPr lang="fr-FR" sz="1600" b="1" dirty="0">
                <a:solidFill>
                  <a:schemeClr val="bg1"/>
                </a:solidFill>
                <a:latin typeface="Courier New" pitchFamily="49" charset="0"/>
              </a:rPr>
              <a:t>  {    radius = r;     }</a:t>
            </a:r>
          </a:p>
          <a:p>
            <a:pPr eaLnBrk="0" hangingPunct="0"/>
            <a:endParaRPr lang="fr-FR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r>
              <a:rPr lang="fr-FR" sz="1600" b="1" dirty="0">
                <a:solidFill>
                  <a:schemeClr val="bg1"/>
                </a:solidFill>
                <a:latin typeface="Courier New" pitchFamily="49" charset="0"/>
              </a:rPr>
              <a:t>  Circle(double r)</a:t>
            </a:r>
          </a:p>
          <a:p>
            <a:pPr eaLnBrk="0" hangingPunct="0"/>
            <a:r>
              <a:rPr lang="fr-FR" sz="1600" b="1" dirty="0">
                <a:solidFill>
                  <a:schemeClr val="bg1"/>
                </a:solidFill>
                <a:latin typeface="Courier New" pitchFamily="49" charset="0"/>
              </a:rPr>
              <a:t>  {    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radius = r;    }</a:t>
            </a:r>
          </a:p>
          <a:p>
            <a:pPr eaLnBrk="0" hangingPunct="0"/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double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findArea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()</a:t>
            </a:r>
          </a:p>
          <a:p>
            <a:pPr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{    return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Math.PI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* radius * radius;    }</a:t>
            </a:r>
          </a:p>
          <a:p>
            <a:pPr eaLnBrk="0" hangingPunct="0"/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public static void main(String []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args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 { </a:t>
            </a:r>
          </a:p>
          <a:p>
            <a:pPr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Circle C1 = new Circle(); </a:t>
            </a:r>
            <a:endParaRPr lang="en-GB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Courier New" pitchFamily="49" charset="0"/>
              </a:rPr>
              <a:t>    Circle C2 = new Circle(2);  // accept </a:t>
            </a:r>
            <a:r>
              <a:rPr lang="en-GB" sz="1600" b="1" dirty="0" err="1">
                <a:solidFill>
                  <a:schemeClr val="bg1"/>
                </a:solidFill>
                <a:latin typeface="Courier New" pitchFamily="49" charset="0"/>
              </a:rPr>
              <a:t>int</a:t>
            </a:r>
            <a:r>
              <a:rPr lang="en-GB" sz="1600" b="1" dirty="0">
                <a:solidFill>
                  <a:schemeClr val="bg1"/>
                </a:solidFill>
                <a:latin typeface="Courier New" pitchFamily="49" charset="0"/>
              </a:rPr>
              <a:t> as parameter</a:t>
            </a:r>
          </a:p>
          <a:p>
            <a:pPr eaLnBrk="0" hangingPunct="0"/>
            <a:r>
              <a:rPr lang="en-GB" sz="1600" b="1" dirty="0">
                <a:solidFill>
                  <a:schemeClr val="bg1"/>
                </a:solidFill>
                <a:latin typeface="Courier New" pitchFamily="49" charset="0"/>
              </a:rPr>
              <a:t>    Circle C3 = new Circle(3.5); // accept double as parameter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System.out.println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(“Area for C1 = ” + C1.findArea());</a:t>
            </a:r>
          </a:p>
          <a:p>
            <a:pPr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System.out.println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(“Area for C2 = ” + C2.findArea());</a:t>
            </a:r>
          </a:p>
          <a:p>
            <a:pPr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System.out.println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(“Area for C3 = ” + C3.findArea());</a:t>
            </a:r>
          </a:p>
          <a:p>
            <a:pPr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4340" name="Rectangle 2"/>
          <p:cNvSpPr>
            <a:spLocks noChangeArrowheads="1"/>
          </p:cNvSpPr>
          <p:nvPr/>
        </p:nvSpPr>
        <p:spPr bwMode="auto">
          <a:xfrm>
            <a:off x="851389" y="192881"/>
            <a:ext cx="8240712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lnSpc>
                <a:spcPct val="80000"/>
              </a:lnSpc>
            </a:pPr>
            <a:r>
              <a:rPr lang="en-US" sz="3200" b="1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itchFamily="18" charset="0"/>
              </a:rPr>
              <a:t>Constructors Overloading Example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95913" y="1524000"/>
            <a:ext cx="4343400" cy="793750"/>
            <a:chOff x="2448" y="672"/>
            <a:chExt cx="2736" cy="500"/>
          </a:xfrm>
        </p:grpSpPr>
        <p:sp>
          <p:nvSpPr>
            <p:cNvPr id="14343" name="Line 8"/>
            <p:cNvSpPr>
              <a:spLocks noChangeShapeType="1"/>
            </p:cNvSpPr>
            <p:nvPr/>
          </p:nvSpPr>
          <p:spPr bwMode="auto">
            <a:xfrm flipH="1">
              <a:off x="2448" y="912"/>
              <a:ext cx="912" cy="48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4344" name="Text Box 9"/>
            <p:cNvSpPr txBox="1">
              <a:spLocks noChangeArrowheads="1"/>
            </p:cNvSpPr>
            <p:nvPr/>
          </p:nvSpPr>
          <p:spPr bwMode="auto">
            <a:xfrm>
              <a:off x="2976" y="672"/>
              <a:ext cx="2208" cy="5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300" b="1">
                  <a:solidFill>
                    <a:schemeClr val="bg1"/>
                  </a:solidFill>
                </a:rPr>
                <a:t>Constructor overloading</a:t>
              </a:r>
            </a:p>
          </p:txBody>
        </p:sp>
      </p:grpSp>
      <p:cxnSp>
        <p:nvCxnSpPr>
          <p:cNvPr id="9" name="Straight Connector 8"/>
          <p:cNvCxnSpPr/>
          <p:nvPr/>
        </p:nvCxnSpPr>
        <p:spPr>
          <a:xfrm>
            <a:off x="851389" y="733425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738313" y="1425844"/>
            <a:ext cx="3484616" cy="22007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7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3" name="Rectangle 2"/>
          <p:cNvSpPr>
            <a:spLocks noGrp="1" noChangeArrowheads="1"/>
          </p:cNvSpPr>
          <p:nvPr>
            <p:ph type="title"/>
          </p:nvPr>
        </p:nvSpPr>
        <p:spPr>
          <a:xfrm>
            <a:off x="863093" y="501650"/>
            <a:ext cx="8153400" cy="627063"/>
          </a:xfrm>
        </p:spPr>
        <p:txBody>
          <a:bodyPr/>
          <a:lstStyle/>
          <a:p>
            <a:pPr eaLnBrk="1" hangingPunct="1"/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 of learning outcomes</a:t>
            </a:r>
          </a:p>
        </p:txBody>
      </p:sp>
      <p:sp>
        <p:nvSpPr>
          <p:cNvPr id="150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3093" y="1303338"/>
            <a:ext cx="10430360" cy="528320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sz="3200" dirty="0">
                <a:solidFill>
                  <a:srgbClr val="0000FF"/>
                </a:solidFill>
              </a:rPr>
              <a:t>You should now be able to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Explain the use of visibility modifiers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Determine the scope of variables in the context of a class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solidFill>
                  <a:schemeClr val="bg1"/>
                </a:solidFill>
              </a:rPr>
              <a:t>Create immutable objects from immutable classes to protect the contents of objects.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63093" y="11287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7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454914"/>
            <a:ext cx="8153400" cy="91757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Do</a:t>
            </a:r>
          </a:p>
        </p:txBody>
      </p:sp>
      <p:sp>
        <p:nvSpPr>
          <p:cNvPr id="151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Review the slides and source code for this chapter.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Read up the relevant portions of the recommended text.</a:t>
            </a:r>
          </a:p>
          <a:p>
            <a:pPr eaLnBrk="1" hangingPunct="1"/>
            <a:r>
              <a:rPr lang="en-US" sz="3200" dirty="0">
                <a:solidFill>
                  <a:schemeClr val="bg1"/>
                </a:solidFill>
              </a:rPr>
              <a:t>Do the tutorial and complete the remaining practical questions for this chapter.</a:t>
            </a:r>
          </a:p>
          <a:p>
            <a:pPr lvl="1" eaLnBrk="1" hangingPunct="1"/>
            <a:r>
              <a:rPr lang="en-US" dirty="0">
                <a:solidFill>
                  <a:schemeClr val="bg1"/>
                </a:solidFill>
              </a:rPr>
              <a:t>We shall selectively discuss them during class.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11200" y="1372489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900946" y="-15498"/>
            <a:ext cx="8153400" cy="606425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 (1)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946" y="669926"/>
            <a:ext cx="5952292" cy="6188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i="1" dirty="0">
                <a:solidFill>
                  <a:srgbClr val="0000FF"/>
                </a:solidFill>
              </a:rPr>
              <a:t>Encapsulation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is a programming mechanism that </a:t>
            </a:r>
            <a:r>
              <a:rPr lang="en-US" sz="2400" dirty="0">
                <a:solidFill>
                  <a:srgbClr val="0000FF"/>
                </a:solidFill>
              </a:rPr>
              <a:t>binds together </a:t>
            </a:r>
            <a:r>
              <a:rPr lang="en-US" sz="2400" dirty="0">
                <a:solidFill>
                  <a:schemeClr val="bg1"/>
                </a:solidFill>
              </a:rPr>
              <a:t>code and the data it manipulates.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This keeps both data and code safe from external interference and misuse.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2400" dirty="0">
                <a:solidFill>
                  <a:schemeClr val="bg1"/>
                </a:solidFill>
              </a:rPr>
              <a:t>In an OO language, code and data can be bound together in such a way that a self-contained </a:t>
            </a:r>
            <a:r>
              <a:rPr lang="en-US" sz="2400" b="1" i="1" dirty="0">
                <a:solidFill>
                  <a:schemeClr val="bg1"/>
                </a:solidFill>
              </a:rPr>
              <a:t>black box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is created.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Within the box are all necessary data and code.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When code and data are linked together in this fashion, an object is created.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 </a:t>
            </a:r>
            <a:r>
              <a:rPr lang="en-US" sz="2400" i="1" dirty="0">
                <a:solidFill>
                  <a:srgbClr val="0070C0"/>
                </a:solidFill>
                <a:sym typeface="Wingdings" pitchFamily="2" charset="2"/>
              </a:rPr>
              <a:t>Thus, an object is the device that supports encapsulation.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7177088" y="1003301"/>
            <a:ext cx="4524132" cy="5397499"/>
            <a:chOff x="3388" y="613"/>
            <a:chExt cx="2372" cy="3143"/>
          </a:xfrm>
        </p:grpSpPr>
        <p:sp>
          <p:nvSpPr>
            <p:cNvPr id="26630" name="Rectangle 6"/>
            <p:cNvSpPr>
              <a:spLocks noChangeArrowheads="1"/>
            </p:cNvSpPr>
            <p:nvPr/>
          </p:nvSpPr>
          <p:spPr bwMode="auto">
            <a:xfrm>
              <a:off x="3388" y="906"/>
              <a:ext cx="1206" cy="2850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7A9999"/>
              </a:prstShdw>
            </a:effectLst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22535" name="Text Box 7"/>
            <p:cNvSpPr txBox="1">
              <a:spLocks noChangeArrowheads="1"/>
            </p:cNvSpPr>
            <p:nvPr/>
          </p:nvSpPr>
          <p:spPr bwMode="auto">
            <a:xfrm>
              <a:off x="3633" y="613"/>
              <a:ext cx="1098" cy="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3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Class</a:t>
              </a:r>
            </a:p>
          </p:txBody>
        </p:sp>
        <p:sp>
          <p:nvSpPr>
            <p:cNvPr id="22536" name="Text Box 8"/>
            <p:cNvSpPr txBox="1">
              <a:spLocks noChangeArrowheads="1"/>
            </p:cNvSpPr>
            <p:nvPr/>
          </p:nvSpPr>
          <p:spPr bwMode="auto">
            <a:xfrm>
              <a:off x="3702" y="961"/>
              <a:ext cx="49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Data</a:t>
              </a:r>
            </a:p>
          </p:txBody>
        </p:sp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3587" y="1230"/>
              <a:ext cx="768" cy="100"/>
              <a:chOff x="3794" y="1176"/>
              <a:chExt cx="768" cy="100"/>
            </a:xfrm>
          </p:grpSpPr>
          <p:sp>
            <p:nvSpPr>
              <p:cNvPr id="26652" name="Rectangle 9"/>
              <p:cNvSpPr>
                <a:spLocks noChangeArrowheads="1"/>
              </p:cNvSpPr>
              <p:nvPr/>
            </p:nvSpPr>
            <p:spPr bwMode="auto">
              <a:xfrm>
                <a:off x="3794" y="1182"/>
                <a:ext cx="108" cy="92"/>
              </a:xfrm>
              <a:prstGeom prst="rect">
                <a:avLst/>
              </a:prstGeom>
              <a:solidFill>
                <a:srgbClr val="800000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4D0000"/>
                </a:prstShdw>
              </a:effectLst>
            </p:spPr>
            <p:txBody>
              <a:bodyPr wrap="none" anchor="ctr"/>
              <a:lstStyle/>
              <a:p>
                <a:endParaRPr lang="ms-MY"/>
              </a:p>
            </p:txBody>
          </p:sp>
          <p:sp>
            <p:nvSpPr>
              <p:cNvPr id="26653" name="Rectangle 10"/>
              <p:cNvSpPr>
                <a:spLocks noChangeArrowheads="1"/>
              </p:cNvSpPr>
              <p:nvPr/>
            </p:nvSpPr>
            <p:spPr bwMode="auto">
              <a:xfrm>
                <a:off x="3967" y="1179"/>
                <a:ext cx="108" cy="92"/>
              </a:xfrm>
              <a:prstGeom prst="rect">
                <a:avLst/>
              </a:prstGeom>
              <a:solidFill>
                <a:srgbClr val="800000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4D0000"/>
                </a:prstShdw>
              </a:effectLst>
            </p:spPr>
            <p:txBody>
              <a:bodyPr wrap="none" anchor="ctr"/>
              <a:lstStyle/>
              <a:p>
                <a:endParaRPr lang="ms-MY"/>
              </a:p>
            </p:txBody>
          </p:sp>
          <p:sp>
            <p:nvSpPr>
              <p:cNvPr id="26654" name="Rectangle 11"/>
              <p:cNvSpPr>
                <a:spLocks noChangeArrowheads="1"/>
              </p:cNvSpPr>
              <p:nvPr/>
            </p:nvSpPr>
            <p:spPr bwMode="auto">
              <a:xfrm>
                <a:off x="4139" y="1184"/>
                <a:ext cx="108" cy="92"/>
              </a:xfrm>
              <a:prstGeom prst="rect">
                <a:avLst/>
              </a:prstGeom>
              <a:solidFill>
                <a:srgbClr val="800000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4D0000"/>
                </a:prstShdw>
              </a:effectLst>
            </p:spPr>
            <p:txBody>
              <a:bodyPr wrap="none" anchor="ctr"/>
              <a:lstStyle/>
              <a:p>
                <a:endParaRPr lang="ms-MY"/>
              </a:p>
            </p:txBody>
          </p:sp>
          <p:sp>
            <p:nvSpPr>
              <p:cNvPr id="26655" name="Rectangle 12"/>
              <p:cNvSpPr>
                <a:spLocks noChangeArrowheads="1"/>
              </p:cNvSpPr>
              <p:nvPr/>
            </p:nvSpPr>
            <p:spPr bwMode="auto">
              <a:xfrm>
                <a:off x="4297" y="1179"/>
                <a:ext cx="108" cy="92"/>
              </a:xfrm>
              <a:prstGeom prst="rect">
                <a:avLst/>
              </a:prstGeom>
              <a:solidFill>
                <a:srgbClr val="800000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4D0000"/>
                </a:prstShdw>
              </a:effectLst>
            </p:spPr>
            <p:txBody>
              <a:bodyPr wrap="none" anchor="ctr"/>
              <a:lstStyle/>
              <a:p>
                <a:endParaRPr lang="ms-MY"/>
              </a:p>
            </p:txBody>
          </p:sp>
          <p:sp>
            <p:nvSpPr>
              <p:cNvPr id="26656" name="Rectangle 13"/>
              <p:cNvSpPr>
                <a:spLocks noChangeArrowheads="1"/>
              </p:cNvSpPr>
              <p:nvPr/>
            </p:nvSpPr>
            <p:spPr bwMode="auto">
              <a:xfrm>
                <a:off x="4454" y="1176"/>
                <a:ext cx="108" cy="92"/>
              </a:xfrm>
              <a:prstGeom prst="rect">
                <a:avLst/>
              </a:prstGeom>
              <a:solidFill>
                <a:srgbClr val="800000"/>
              </a:solidFill>
              <a:ln w="9525">
                <a:noFill/>
                <a:miter lim="800000"/>
                <a:headEnd/>
                <a:tailEnd/>
              </a:ln>
              <a:effectLst>
                <a:prstShdw prst="shdw17" dist="17961" dir="2700000">
                  <a:srgbClr val="4D0000"/>
                </a:prstShdw>
              </a:effectLst>
            </p:spPr>
            <p:txBody>
              <a:bodyPr wrap="none" anchor="ctr"/>
              <a:lstStyle/>
              <a:p>
                <a:endParaRPr lang="ms-MY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4056" y="1675"/>
              <a:ext cx="472" cy="547"/>
              <a:chOff x="791" y="1475"/>
              <a:chExt cx="472" cy="547"/>
            </a:xfrm>
          </p:grpSpPr>
          <p:sp>
            <p:nvSpPr>
              <p:cNvPr id="22544" name="AutoShape 16"/>
              <p:cNvSpPr>
                <a:spLocks noChangeArrowheads="1"/>
              </p:cNvSpPr>
              <p:nvPr/>
            </p:nvSpPr>
            <p:spPr bwMode="auto">
              <a:xfrm>
                <a:off x="791" y="1475"/>
                <a:ext cx="469" cy="46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ms-MY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45" name="AutoShape 17"/>
              <p:cNvSpPr>
                <a:spLocks noChangeArrowheads="1"/>
              </p:cNvSpPr>
              <p:nvPr/>
            </p:nvSpPr>
            <p:spPr bwMode="auto">
              <a:xfrm rot="10800000">
                <a:off x="794" y="1562"/>
                <a:ext cx="469" cy="46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ms-MY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3484" y="2377"/>
              <a:ext cx="472" cy="547"/>
              <a:chOff x="791" y="1475"/>
              <a:chExt cx="472" cy="547"/>
            </a:xfrm>
          </p:grpSpPr>
          <p:sp>
            <p:nvSpPr>
              <p:cNvPr id="22547" name="AutoShape 19"/>
              <p:cNvSpPr>
                <a:spLocks noChangeArrowheads="1"/>
              </p:cNvSpPr>
              <p:nvPr/>
            </p:nvSpPr>
            <p:spPr bwMode="auto">
              <a:xfrm>
                <a:off x="791" y="1475"/>
                <a:ext cx="469" cy="46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ms-MY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48" name="AutoShape 20"/>
              <p:cNvSpPr>
                <a:spLocks noChangeArrowheads="1"/>
              </p:cNvSpPr>
              <p:nvPr/>
            </p:nvSpPr>
            <p:spPr bwMode="auto">
              <a:xfrm rot="10800000">
                <a:off x="794" y="1562"/>
                <a:ext cx="469" cy="46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ms-MY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463" y="1706"/>
              <a:ext cx="472" cy="547"/>
              <a:chOff x="791" y="1475"/>
              <a:chExt cx="472" cy="547"/>
            </a:xfrm>
          </p:grpSpPr>
          <p:sp>
            <p:nvSpPr>
              <p:cNvPr id="22550" name="AutoShape 22"/>
              <p:cNvSpPr>
                <a:spLocks noChangeArrowheads="1"/>
              </p:cNvSpPr>
              <p:nvPr/>
            </p:nvSpPr>
            <p:spPr bwMode="auto">
              <a:xfrm>
                <a:off x="791" y="1475"/>
                <a:ext cx="469" cy="46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ms-MY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51" name="AutoShape 23"/>
              <p:cNvSpPr>
                <a:spLocks noChangeArrowheads="1"/>
              </p:cNvSpPr>
              <p:nvPr/>
            </p:nvSpPr>
            <p:spPr bwMode="auto">
              <a:xfrm rot="10800000">
                <a:off x="794" y="1562"/>
                <a:ext cx="469" cy="46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ms-MY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24"/>
            <p:cNvGrpSpPr>
              <a:grpSpLocks/>
            </p:cNvGrpSpPr>
            <p:nvPr/>
          </p:nvGrpSpPr>
          <p:grpSpPr bwMode="auto">
            <a:xfrm>
              <a:off x="4098" y="2346"/>
              <a:ext cx="472" cy="547"/>
              <a:chOff x="791" y="1475"/>
              <a:chExt cx="472" cy="547"/>
            </a:xfrm>
          </p:grpSpPr>
          <p:sp>
            <p:nvSpPr>
              <p:cNvPr id="22553" name="AutoShape 25"/>
              <p:cNvSpPr>
                <a:spLocks noChangeArrowheads="1"/>
              </p:cNvSpPr>
              <p:nvPr/>
            </p:nvSpPr>
            <p:spPr bwMode="auto">
              <a:xfrm>
                <a:off x="791" y="1475"/>
                <a:ext cx="469" cy="46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ms-MY"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554" name="AutoShape 26"/>
              <p:cNvSpPr>
                <a:spLocks noChangeArrowheads="1"/>
              </p:cNvSpPr>
              <p:nvPr/>
            </p:nvSpPr>
            <p:spPr bwMode="auto">
              <a:xfrm rot="10800000">
                <a:off x="794" y="1562"/>
                <a:ext cx="469" cy="46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>
                <a:prstShdw prst="shdw17" dist="17961" dir="2700000">
                  <a:schemeClr val="bg1">
                    <a:gamma/>
                    <a:shade val="60000"/>
                    <a:invGamma/>
                  </a:schemeClr>
                </a:prst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ms-MY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2555" name="Text Box 27"/>
            <p:cNvSpPr txBox="1">
              <a:spLocks noChangeArrowheads="1"/>
            </p:cNvSpPr>
            <p:nvPr/>
          </p:nvSpPr>
          <p:spPr bwMode="auto">
            <a:xfrm>
              <a:off x="3510" y="3026"/>
              <a:ext cx="921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Methods that operate on the data</a:t>
              </a:r>
            </a:p>
          </p:txBody>
        </p:sp>
        <p:sp>
          <p:nvSpPr>
            <p:cNvPr id="26639" name="AutoShape 28"/>
            <p:cNvSpPr>
              <a:spLocks noChangeArrowheads="1"/>
            </p:cNvSpPr>
            <p:nvPr/>
          </p:nvSpPr>
          <p:spPr bwMode="auto">
            <a:xfrm>
              <a:off x="3663" y="1414"/>
              <a:ext cx="103" cy="237"/>
            </a:xfrm>
            <a:prstGeom prst="upDownArrow">
              <a:avLst>
                <a:gd name="adj1" fmla="val 50000"/>
                <a:gd name="adj2" fmla="val 46019"/>
              </a:avLst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1F00"/>
              </a:prstShdw>
            </a:effectLst>
          </p:spPr>
          <p:txBody>
            <a:bodyPr vert="eaVert" wrap="none" anchor="ctr"/>
            <a:lstStyle/>
            <a:p>
              <a:endParaRPr lang="ms-MY"/>
            </a:p>
          </p:txBody>
        </p:sp>
        <p:sp>
          <p:nvSpPr>
            <p:cNvPr id="26640" name="AutoShape 29"/>
            <p:cNvSpPr>
              <a:spLocks noChangeArrowheads="1"/>
            </p:cNvSpPr>
            <p:nvPr/>
          </p:nvSpPr>
          <p:spPr bwMode="auto">
            <a:xfrm>
              <a:off x="4197" y="1403"/>
              <a:ext cx="103" cy="237"/>
            </a:xfrm>
            <a:prstGeom prst="upDownArrow">
              <a:avLst>
                <a:gd name="adj1" fmla="val 50000"/>
                <a:gd name="adj2" fmla="val 46019"/>
              </a:avLst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1F00"/>
              </a:prstShdw>
            </a:effectLst>
          </p:spPr>
          <p:txBody>
            <a:bodyPr vert="eaVert" wrap="none" anchor="ctr"/>
            <a:lstStyle/>
            <a:p>
              <a:endParaRPr lang="ms-MY"/>
            </a:p>
          </p:txBody>
        </p:sp>
        <p:sp>
          <p:nvSpPr>
            <p:cNvPr id="26641" name="AutoShape 30"/>
            <p:cNvSpPr>
              <a:spLocks noChangeArrowheads="1"/>
            </p:cNvSpPr>
            <p:nvPr/>
          </p:nvSpPr>
          <p:spPr bwMode="auto">
            <a:xfrm>
              <a:off x="4577" y="1897"/>
              <a:ext cx="307" cy="176"/>
            </a:xfrm>
            <a:prstGeom prst="leftRightArrow">
              <a:avLst>
                <a:gd name="adj1" fmla="val 50000"/>
                <a:gd name="adj2" fmla="val 34886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9900"/>
              </a:prstShdw>
            </a:effectLst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26642" name="AutoShape 31"/>
            <p:cNvSpPr>
              <a:spLocks noChangeArrowheads="1"/>
            </p:cNvSpPr>
            <p:nvPr/>
          </p:nvSpPr>
          <p:spPr bwMode="auto">
            <a:xfrm>
              <a:off x="4588" y="2492"/>
              <a:ext cx="307" cy="176"/>
            </a:xfrm>
            <a:prstGeom prst="leftRightArrow">
              <a:avLst>
                <a:gd name="adj1" fmla="val 50000"/>
                <a:gd name="adj2" fmla="val 34886"/>
              </a:avLst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rgbClr val="999900"/>
              </a:prstShdw>
            </a:effectLst>
          </p:spPr>
          <p:txBody>
            <a:bodyPr wrap="none" anchor="ctr"/>
            <a:lstStyle/>
            <a:p>
              <a:endParaRPr lang="ms-MY"/>
            </a:p>
          </p:txBody>
        </p:sp>
        <p:sp>
          <p:nvSpPr>
            <p:cNvPr id="22560" name="Text Box 32"/>
            <p:cNvSpPr txBox="1">
              <a:spLocks noChangeArrowheads="1"/>
            </p:cNvSpPr>
            <p:nvPr/>
          </p:nvSpPr>
          <p:spPr bwMode="auto">
            <a:xfrm>
              <a:off x="4923" y="1867"/>
              <a:ext cx="837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4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Code outside the class</a:t>
              </a:r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900946" y="606426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8316" y="226663"/>
            <a:ext cx="8170862" cy="476250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 (2)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9229" y="1179163"/>
            <a:ext cx="10430360" cy="4535837"/>
          </a:xfrm>
        </p:spPr>
        <p:txBody>
          <a:bodyPr/>
          <a:lstStyle/>
          <a:p>
            <a:pPr marL="0" indent="0">
              <a:spcBef>
                <a:spcPts val="75"/>
              </a:spcBef>
              <a:buNone/>
            </a:pPr>
            <a:r>
              <a:rPr lang="en-US" sz="2500" dirty="0">
                <a:solidFill>
                  <a:schemeClr val="bg1"/>
                </a:solidFill>
              </a:rPr>
              <a:t>Within an object, </a:t>
            </a:r>
            <a:r>
              <a:rPr lang="en-US" sz="2500" i="1" dirty="0">
                <a:solidFill>
                  <a:srgbClr val="0070C0"/>
                </a:solidFill>
              </a:rPr>
              <a:t>code, data , or both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>
                <a:solidFill>
                  <a:schemeClr val="bg1"/>
                </a:solidFill>
              </a:rPr>
              <a:t>may be </a:t>
            </a:r>
            <a:r>
              <a:rPr lang="en-US" sz="2500" i="1" dirty="0">
                <a:solidFill>
                  <a:srgbClr val="0070C0"/>
                </a:solidFill>
              </a:rPr>
              <a:t>private</a:t>
            </a:r>
            <a:r>
              <a:rPr lang="en-US" sz="2500" dirty="0">
                <a:solidFill>
                  <a:srgbClr val="0070C0"/>
                </a:solidFill>
              </a:rPr>
              <a:t> </a:t>
            </a:r>
            <a:r>
              <a:rPr lang="en-US" sz="2500" dirty="0">
                <a:solidFill>
                  <a:schemeClr val="bg1"/>
                </a:solidFill>
              </a:rPr>
              <a:t>to that object or </a:t>
            </a:r>
            <a:r>
              <a:rPr lang="en-US" sz="2500" i="1" dirty="0">
                <a:solidFill>
                  <a:srgbClr val="0070C0"/>
                </a:solidFill>
              </a:rPr>
              <a:t>public</a:t>
            </a:r>
            <a:r>
              <a:rPr lang="en-US" sz="2500" dirty="0">
                <a:solidFill>
                  <a:schemeClr val="bg1"/>
                </a:solidFill>
              </a:rPr>
              <a:t>.</a:t>
            </a:r>
          </a:p>
          <a:p>
            <a:pPr marL="0" indent="0">
              <a:spcBef>
                <a:spcPts val="75"/>
              </a:spcBef>
              <a:buNone/>
            </a:pPr>
            <a:endParaRPr lang="en-US" sz="2500" dirty="0">
              <a:solidFill>
                <a:schemeClr val="bg1"/>
              </a:solidFill>
            </a:endParaRPr>
          </a:p>
          <a:p>
            <a:pPr marL="688975" lvl="1" indent="-342900">
              <a:spcBef>
                <a:spcPts val="75"/>
              </a:spcBef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1"/>
                </a:solidFill>
              </a:rPr>
              <a:t>Private code or data is known to and accessible by only another part of the same object, i.e. they cannot be accessed outside the object.</a:t>
            </a:r>
          </a:p>
          <a:p>
            <a:pPr marL="688975" lvl="1" indent="-342900">
              <a:spcBef>
                <a:spcPts val="75"/>
              </a:spcBef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bg1"/>
              </a:solidFill>
            </a:endParaRPr>
          </a:p>
          <a:p>
            <a:pPr marL="688975" lvl="1" indent="-342900">
              <a:spcBef>
                <a:spcPts val="75"/>
              </a:spcBef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1"/>
                </a:solidFill>
              </a:rPr>
              <a:t>Public code or data may be accessed by other parts of the program.</a:t>
            </a:r>
          </a:p>
          <a:p>
            <a:pPr marL="688975" lvl="1" indent="-342900">
              <a:spcBef>
                <a:spcPts val="75"/>
              </a:spcBef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bg1"/>
              </a:solidFill>
            </a:endParaRPr>
          </a:p>
          <a:p>
            <a:pPr marL="688975" lvl="1" indent="-342900">
              <a:spcBef>
                <a:spcPts val="75"/>
              </a:spcBef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1"/>
                </a:solidFill>
              </a:rPr>
              <a:t>Typically, the public methods of an object are used to provide a controlled interface to the private elements of the object.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148316" y="702913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17308" y="38101"/>
            <a:ext cx="8153400" cy="606425"/>
          </a:xfrm>
        </p:spPr>
        <p:txBody>
          <a:bodyPr/>
          <a:lstStyle/>
          <a:p>
            <a:r>
              <a:rPr lang="en-US" sz="40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 (3)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1171" y="723228"/>
            <a:ext cx="5785643" cy="5570294"/>
          </a:xfrm>
        </p:spPr>
        <p:txBody>
          <a:bodyPr/>
          <a:lstStyle/>
          <a:p>
            <a:pPr marL="419100" indent="-419100">
              <a:lnSpc>
                <a:spcPct val="80000"/>
              </a:lnSpc>
              <a:spcBef>
                <a:spcPct val="50000"/>
              </a:spcBef>
            </a:pPr>
            <a:r>
              <a:rPr lang="en-US" sz="2500" dirty="0">
                <a:solidFill>
                  <a:schemeClr val="bg1"/>
                </a:solidFill>
              </a:rPr>
              <a:t>In an OO language, the basic unit of encapsulation is the </a:t>
            </a:r>
            <a:r>
              <a:rPr lang="en-US" sz="2500" b="1" i="1" dirty="0">
                <a:solidFill>
                  <a:schemeClr val="bg1"/>
                </a:solidFill>
              </a:rPr>
              <a:t>class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</a:p>
          <a:p>
            <a:pPr marL="838200" lvl="1" indent="-381000">
              <a:lnSpc>
                <a:spcPct val="80000"/>
              </a:lnSpc>
            </a:pPr>
            <a:r>
              <a:rPr lang="en-US" sz="2500" dirty="0">
                <a:solidFill>
                  <a:schemeClr val="bg1"/>
                </a:solidFill>
              </a:rPr>
              <a:t>A class defines the form of an object – it specifies both the data and code that will operate on the data.</a:t>
            </a:r>
            <a:endParaRPr lang="en-US" sz="2500" dirty="0">
              <a:solidFill>
                <a:schemeClr val="bg1"/>
              </a:solidFill>
              <a:sym typeface="Wingdings" pitchFamily="2" charset="2"/>
            </a:endParaRPr>
          </a:p>
          <a:p>
            <a:pPr marL="419100" indent="-419100">
              <a:lnSpc>
                <a:spcPct val="80000"/>
              </a:lnSpc>
            </a:pPr>
            <a:endParaRPr lang="en-US" sz="2500" dirty="0">
              <a:solidFill>
                <a:schemeClr val="bg1"/>
              </a:solidFill>
            </a:endParaRPr>
          </a:p>
          <a:p>
            <a:pPr marL="419100" indent="-419100">
              <a:lnSpc>
                <a:spcPct val="80000"/>
              </a:lnSpc>
            </a:pPr>
            <a:r>
              <a:rPr lang="en-US" sz="2500" dirty="0">
                <a:solidFill>
                  <a:schemeClr val="bg1"/>
                </a:solidFill>
              </a:rPr>
              <a:t>In its support for encapsulation, the class provides 2 major benefits:</a:t>
            </a:r>
          </a:p>
          <a:p>
            <a:pPr marL="838200" lvl="1" indent="-381000">
              <a:lnSpc>
                <a:spcPct val="80000"/>
              </a:lnSpc>
              <a:buClrTx/>
              <a:buFont typeface="Wingdings" pitchFamily="2" charset="2"/>
              <a:buAutoNum type="arabicPeriod"/>
            </a:pPr>
            <a:r>
              <a:rPr lang="en-US" sz="2500" dirty="0">
                <a:solidFill>
                  <a:schemeClr val="bg1"/>
                </a:solidFill>
              </a:rPr>
              <a:t>It links data with the code that manipulates it.</a:t>
            </a:r>
          </a:p>
          <a:p>
            <a:pPr marL="838200" lvl="1" indent="-381000">
              <a:lnSpc>
                <a:spcPct val="80000"/>
              </a:lnSpc>
              <a:buClr>
                <a:srgbClr val="66FFFF"/>
              </a:buClr>
              <a:buFont typeface="Wingdings" pitchFamily="2" charset="2"/>
              <a:buAutoNum type="arabicPeriod"/>
            </a:pPr>
            <a:endParaRPr lang="en-US" sz="2500" dirty="0">
              <a:solidFill>
                <a:schemeClr val="bg1"/>
              </a:solidFill>
            </a:endParaRPr>
          </a:p>
          <a:p>
            <a:pPr marL="838200" lvl="1" indent="-381000">
              <a:lnSpc>
                <a:spcPct val="80000"/>
              </a:lnSpc>
              <a:buClrTx/>
              <a:buFont typeface="Wingdings" pitchFamily="2" charset="2"/>
              <a:buAutoNum type="arabicPeriod"/>
            </a:pPr>
            <a:r>
              <a:rPr lang="en-US" sz="2500" dirty="0">
                <a:solidFill>
                  <a:schemeClr val="bg1"/>
                </a:solidFill>
              </a:rPr>
              <a:t>It provides means by which access to members can be controlled.</a:t>
            </a:r>
          </a:p>
        </p:txBody>
      </p:sp>
      <p:sp>
        <p:nvSpPr>
          <p:cNvPr id="3" name="Rectangle 2"/>
          <p:cNvSpPr/>
          <p:nvPr/>
        </p:nvSpPr>
        <p:spPr>
          <a:xfrm>
            <a:off x="6502951" y="0"/>
            <a:ext cx="5523733" cy="701675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public class Student {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private String id;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private int creditHours;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private int pointEarned;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private double gpa;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ms-MY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Student(String d,int c,int p) </a:t>
            </a: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setId(d);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setCreditHours(c);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setPointEarned(p);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void setId(String d)</a:t>
            </a: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 id = d;  }</a:t>
            </a:r>
          </a:p>
          <a:p>
            <a:pPr>
              <a:defRPr/>
            </a:pPr>
            <a:r>
              <a:rPr lang="ms-MY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public void setCreditHour(int c) 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   creditHours = c;  }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void setPointEarned(int p) 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   pointEarned = p;  }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String getId()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return id;	}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int getPointEarned()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return pointEarned; }</a:t>
            </a:r>
          </a:p>
          <a:p>
            <a:pPr>
              <a:defRPr/>
            </a:pPr>
            <a:r>
              <a:rPr lang="en-US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int getGpa()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return gpa; }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void computeGPA()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gpa = (double)pointEarned / creditHours;}</a:t>
            </a:r>
          </a:p>
          <a:p>
            <a:pPr>
              <a:defRPr/>
            </a:pPr>
            <a:r>
              <a:rPr lang="ms-MY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717308" y="606426"/>
            <a:ext cx="5559506" cy="381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121126" y="494971"/>
            <a:ext cx="8170862" cy="632012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4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sz="4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private</a:t>
            </a: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123979"/>
              </p:ext>
            </p:extLst>
          </p:nvPr>
        </p:nvGraphicFramePr>
        <p:xfrm>
          <a:off x="859221" y="1754897"/>
          <a:ext cx="10878162" cy="4211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9" name="Picture" r:id="rId3" imgW="5674320" imgH="1856880" progId="Word.Picture.8">
                  <p:embed/>
                </p:oleObj>
              </mc:Choice>
              <mc:Fallback>
                <p:oleObj name="Picture" r:id="rId3" imgW="5674320" imgH="1856880" progId="Word.Pictur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221" y="1754897"/>
                        <a:ext cx="10878162" cy="42119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/>
          <p:cNvCxnSpPr/>
          <p:nvPr/>
        </p:nvCxnSpPr>
        <p:spPr>
          <a:xfrm>
            <a:off x="1121126" y="1189947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46" y="1588"/>
            <a:ext cx="8461375" cy="606425"/>
          </a:xfrm>
        </p:spPr>
        <p:txBody>
          <a:bodyPr/>
          <a:lstStyle/>
          <a:p>
            <a:r>
              <a:rPr lang="en-US" sz="3800" dirty="0">
                <a:solidFill>
                  <a:schemeClr val="bg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Access to Class Members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441" y="676250"/>
            <a:ext cx="5628845" cy="6181750"/>
          </a:xfrm>
        </p:spPr>
        <p:txBody>
          <a:bodyPr/>
          <a:lstStyle/>
          <a:p>
            <a:pPr marL="419100" indent="-419100"/>
            <a:r>
              <a:rPr lang="en-US" sz="2300" dirty="0">
                <a:solidFill>
                  <a:schemeClr val="bg1"/>
                </a:solidFill>
              </a:rPr>
              <a:t>Restricting access to a class’s members is a fundamental part of OOP because it helps prevent the </a:t>
            </a:r>
            <a:r>
              <a:rPr lang="en-US" sz="2300" dirty="0">
                <a:solidFill>
                  <a:schemeClr val="accent6"/>
                </a:solidFill>
              </a:rPr>
              <a:t>misuse</a:t>
            </a:r>
            <a:r>
              <a:rPr lang="en-US" sz="2300" dirty="0">
                <a:solidFill>
                  <a:schemeClr val="bg1"/>
                </a:solidFill>
              </a:rPr>
              <a:t> of an object.</a:t>
            </a:r>
          </a:p>
          <a:p>
            <a:pPr marL="419100" indent="-419100"/>
            <a:r>
              <a:rPr lang="en-US" sz="2300" dirty="0">
                <a:solidFill>
                  <a:schemeClr val="bg1"/>
                </a:solidFill>
              </a:rPr>
              <a:t>By allowing access to </a:t>
            </a:r>
            <a:r>
              <a:rPr lang="en-US" sz="2300" dirty="0">
                <a:solidFill>
                  <a:schemeClr val="accent6"/>
                </a:solidFill>
              </a:rPr>
              <a:t>private data </a:t>
            </a:r>
            <a:r>
              <a:rPr lang="en-US" sz="2300" dirty="0">
                <a:solidFill>
                  <a:schemeClr val="bg1"/>
                </a:solidFill>
              </a:rPr>
              <a:t>only through a well-defined set of methods, </a:t>
            </a:r>
          </a:p>
          <a:p>
            <a:pPr marL="838200" lvl="1" indent="-381000"/>
            <a:r>
              <a:rPr lang="en-US" sz="2300" dirty="0">
                <a:solidFill>
                  <a:schemeClr val="bg1"/>
                </a:solidFill>
              </a:rPr>
              <a:t>you can prevent improper values from being assigned to that data (e.g. by performing a range check).</a:t>
            </a:r>
          </a:p>
          <a:p>
            <a:pPr marL="838200" lvl="1" indent="-381000"/>
            <a:r>
              <a:rPr lang="en-US" sz="2300" dirty="0">
                <a:solidFill>
                  <a:schemeClr val="bg1"/>
                </a:solidFill>
              </a:rPr>
              <a:t>it is not possible for code outside the class to set the value of a private member directly.</a:t>
            </a:r>
          </a:p>
          <a:p>
            <a:pPr marL="838200" lvl="1" indent="-381000"/>
            <a:r>
              <a:rPr lang="en-US" sz="2300" dirty="0">
                <a:solidFill>
                  <a:schemeClr val="bg1"/>
                </a:solidFill>
              </a:rPr>
              <a:t>you can also control precisely how and when the data within an object is used.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8495" y="604840"/>
            <a:ext cx="5215180" cy="62484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public class Student {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private String id;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private int creditHours;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private int pointEarned;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private double gpa;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ms-MY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Student(String d,int c,int p) </a:t>
            </a: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setId(d);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setCreditHours(c);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setPointEarned(p);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}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void setId(String d) 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 id = d;  }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void setCreditHour(int c) 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   creditHours = c;  }</a:t>
            </a:r>
          </a:p>
          <a:p>
            <a:pPr>
              <a:defRPr/>
            </a:pPr>
            <a:r>
              <a:rPr lang="ms-MY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public void setPointEarned(int p</a:t>
            </a: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) 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    pointEarned = p;  }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String getId()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return id;	}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int getPointEarned()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return pointEarned; }</a:t>
            </a:r>
          </a:p>
          <a:p>
            <a:pPr>
              <a:defRPr/>
            </a:pPr>
            <a:r>
              <a:rPr lang="en-U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int getGpa()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return gpa; }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ms-MY" sz="1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public void computeGPA()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{ gpa = (double)pointEarned / creditHours;}</a:t>
            </a:r>
          </a:p>
          <a:p>
            <a:pPr>
              <a:defRPr/>
            </a:pPr>
            <a:r>
              <a:rPr lang="ms-MY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144346" y="606426"/>
            <a:ext cx="10430360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Refined">
  <a:themeElements>
    <a:clrScheme name="Refined 1">
      <a:dk1>
        <a:srgbClr val="666633"/>
      </a:dk1>
      <a:lt1>
        <a:srgbClr val="FFFFFF"/>
      </a:lt1>
      <a:dk2>
        <a:srgbClr val="000000"/>
      </a:dk2>
      <a:lt2>
        <a:srgbClr val="FFFFFF"/>
      </a:lt2>
      <a:accent1>
        <a:srgbClr val="666699"/>
      </a:accent1>
      <a:accent2>
        <a:srgbClr val="990000"/>
      </a:accent2>
      <a:accent3>
        <a:srgbClr val="AAAAAA"/>
      </a:accent3>
      <a:accent4>
        <a:srgbClr val="DADADA"/>
      </a:accent4>
      <a:accent5>
        <a:srgbClr val="B8B8CA"/>
      </a:accent5>
      <a:accent6>
        <a:srgbClr val="8A0000"/>
      </a:accent6>
      <a:hlink>
        <a:srgbClr val="999900"/>
      </a:hlink>
      <a:folHlink>
        <a:srgbClr val="FFFFFF"/>
      </a:folHlink>
    </a:clrScheme>
    <a:fontScheme name="Refined">
      <a:majorFont>
        <a:latin typeface="Cambria"/>
        <a:ea typeface=""/>
        <a:cs typeface="Arial"/>
      </a:majorFont>
      <a:minorFont>
        <a:latin typeface="Cambr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Refined</Template>
  <TotalTime>3976</TotalTime>
  <Words>3920</Words>
  <Application>Microsoft Office PowerPoint</Application>
  <PresentationFormat>Widescreen</PresentationFormat>
  <Paragraphs>469</Paragraphs>
  <Slides>48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Book Antiqua</vt:lpstr>
      <vt:lpstr>SimSun</vt:lpstr>
      <vt:lpstr>Arial Unicode MS</vt:lpstr>
      <vt:lpstr>Cambria</vt:lpstr>
      <vt:lpstr>Arial</vt:lpstr>
      <vt:lpstr>Courier New</vt:lpstr>
      <vt:lpstr>Times New Roman</vt:lpstr>
      <vt:lpstr>Wingdings</vt:lpstr>
      <vt:lpstr>Courier</vt:lpstr>
      <vt:lpstr>Refined</vt:lpstr>
      <vt:lpstr>Picture</vt:lpstr>
      <vt:lpstr>Microsoft Word Picture</vt:lpstr>
      <vt:lpstr>Objects &amp; Classes (Summary)</vt:lpstr>
      <vt:lpstr>Learning Outcomes (7)</vt:lpstr>
      <vt:lpstr>3 foundational principles of OO:</vt:lpstr>
      <vt:lpstr>The class – the basic unit of encapsulation</vt:lpstr>
      <vt:lpstr>Encapsulation (1)</vt:lpstr>
      <vt:lpstr>Encapsulation (2)</vt:lpstr>
      <vt:lpstr>Encapsulation (3)</vt:lpstr>
      <vt:lpstr>public vs private</vt:lpstr>
      <vt:lpstr>Controlling Access to Class Members</vt:lpstr>
      <vt:lpstr>Class Abstraction (1)</vt:lpstr>
      <vt:lpstr>Class Abstraction (2)</vt:lpstr>
      <vt:lpstr>A Real-Life Analogy</vt:lpstr>
      <vt:lpstr>Thinking in Objects: Getting a Loan</vt:lpstr>
      <vt:lpstr>Designing the Loan Class</vt:lpstr>
      <vt:lpstr>Class User and Class Writer</vt:lpstr>
      <vt:lpstr>Procedural Programming</vt:lpstr>
      <vt:lpstr>Why OOP?</vt:lpstr>
      <vt:lpstr>The OO Approach (1)</vt:lpstr>
      <vt:lpstr>The OO Approach (2)</vt:lpstr>
      <vt:lpstr>Object-Oriented Thinking</vt:lpstr>
      <vt:lpstr>Problem: Computing BMI</vt:lpstr>
      <vt:lpstr>PowerPoint Presentation</vt:lpstr>
      <vt:lpstr>The BMI Class</vt:lpstr>
      <vt:lpstr>Procedural vs OO Paradigm (1)</vt:lpstr>
      <vt:lpstr>Procedural vs OO Paradigm (2)</vt:lpstr>
      <vt:lpstr>Review of learning outcomes</vt:lpstr>
      <vt:lpstr>To Do</vt:lpstr>
      <vt:lpstr>Objects &amp; Classes</vt:lpstr>
      <vt:lpstr>Learning Outcomes (8)</vt:lpstr>
      <vt:lpstr>Problem: Processing Course Information</vt:lpstr>
      <vt:lpstr>Example: The Course Class</vt:lpstr>
      <vt:lpstr>PowerPoint Presentation</vt:lpstr>
      <vt:lpstr>Visibility Modifiers</vt:lpstr>
      <vt:lpstr>4 Visibility Modifiers</vt:lpstr>
      <vt:lpstr>PowerPoint Presentation</vt:lpstr>
      <vt:lpstr>NOTE</vt:lpstr>
      <vt:lpstr>Variables</vt:lpstr>
      <vt:lpstr>Scope of Variables (1)</vt:lpstr>
      <vt:lpstr>Scope of Variables (2)</vt:lpstr>
      <vt:lpstr>The this Keyword </vt:lpstr>
      <vt:lpstr>Reference the Hidden Data Fields (1)</vt:lpstr>
      <vt:lpstr>Reference the Hidden Data Fields (2)</vt:lpstr>
      <vt:lpstr>Calling Overloaded Constructor</vt:lpstr>
      <vt:lpstr>Tip on Overloading Constructors</vt:lpstr>
      <vt:lpstr>PowerPoint Presentation</vt:lpstr>
      <vt:lpstr>PowerPoint Presentation</vt:lpstr>
      <vt:lpstr>Review of learning outcomes</vt:lpstr>
      <vt:lpstr>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Classes</dc:title>
  <dc:creator>Steve Armstrong</dc:creator>
  <cp:lastModifiedBy>TARUC</cp:lastModifiedBy>
  <cp:revision>462</cp:revision>
  <dcterms:created xsi:type="dcterms:W3CDTF">2006-08-06T18:27:27Z</dcterms:created>
  <dcterms:modified xsi:type="dcterms:W3CDTF">2024-01-26T08:38:45Z</dcterms:modified>
</cp:coreProperties>
</file>