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49" roundtripDataSignature="AMtx7mhiD/6iXDtTmi2lDHffkFoCRwSm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280383-2130-4A49-8637-38CFC17BF88C}">
  <a:tblStyle styleId="{88280383-2130-4A49-8637-38CFC17BF8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betterism/the-blind-men-and-the-elephant-596ec8a72a7d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paginas.fe.up.pt/~acbrito/laudon/ch7/chpt7-1main.htm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/>
              <a:t>A database management system (DBMS) is a collection of programs that manages the database structure and controls access to the data stored in the database. </a:t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https://medium.com/betterism/the-blind-men-and-the-elephant-596ec8a72a7d</a:t>
            </a:r>
            <a:r>
              <a:rPr lang="en-US"/>
              <a:t> </a:t>
            </a:r>
            <a:endParaRPr/>
          </a:p>
        </p:txBody>
      </p:sp>
      <p:sp>
        <p:nvSpPr>
          <p:cNvPr id="152" name="Google Shape;15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900"/>
              <a:t>The person responsible for developing and managing a computerized file processing system. </a:t>
            </a:r>
            <a:endParaRPr/>
          </a:p>
        </p:txBody>
      </p:sp>
      <p:sp>
        <p:nvSpPr>
          <p:cNvPr id="210" name="Google Shape;21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54113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2"/>
              </a:rPr>
              <a:t>https://paginas.fe.up.pt/~acbrito/laudon/ch7/chpt7-1main.htm</a:t>
            </a:r>
            <a:r>
              <a:rPr lang="en-US"/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3:notes"/>
          <p:cNvSpPr/>
          <p:nvPr>
            <p:ph idx="2" type="sldImg"/>
          </p:nvPr>
        </p:nvSpPr>
        <p:spPr>
          <a:xfrm>
            <a:off x="1154113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364ee10f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364ee10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1f364ee10f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1" name="Google Shape;361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2" name="Google Shape;36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1" name="Google Shape;371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01841fced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01841fced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01841fced8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54113" y="692150"/>
            <a:ext cx="4554537" cy="3416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900"/>
              <a:t>A shared, integrated computer structure that houses a collection of related data. A database contains two types of data: end-user data (raw facts) and metadata. </a:t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1pPr>
            <a:lvl2pPr lvl="1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  <a:defRPr/>
            </a:lvl4pPr>
            <a:lvl5pPr lvl="4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9pPr>
          </a:lstStyle>
          <a:p/>
        </p:txBody>
      </p:sp>
      <p:sp>
        <p:nvSpPr>
          <p:cNvPr id="18" name="Google Shape;18;p43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5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52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5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3" name="Google Shape;63;p53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4"/>
          <p:cNvSpPr txBox="1"/>
          <p:nvPr>
            <p:ph idx="1" type="body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7" name="Google Shape;67;p54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5"/>
          <p:cNvSpPr txBox="1"/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5"/>
          <p:cNvSpPr txBox="1"/>
          <p:nvPr>
            <p:ph idx="1" type="body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55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2" name="Google Shape;22;p44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over Text" type="objOverTx">
  <p:cSld name="OBJECT_OVER_TEX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1" type="body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2" type="body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6"/>
          <p:cNvSpPr txBox="1"/>
          <p:nvPr>
            <p:ph idx="1" type="body"/>
          </p:nvPr>
        </p:nvSpPr>
        <p:spPr>
          <a:xfrm>
            <a:off x="685800" y="19812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1" name="Google Shape;31;p46"/>
          <p:cNvSpPr txBox="1"/>
          <p:nvPr>
            <p:ph idx="2" type="body"/>
          </p:nvPr>
        </p:nvSpPr>
        <p:spPr>
          <a:xfrm>
            <a:off x="685800" y="4114800"/>
            <a:ext cx="77724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47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8"/>
          <p:cNvSpPr txBox="1"/>
          <p:nvPr>
            <p:ph idx="1" type="body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0" name="Google Shape;40;p48"/>
          <p:cNvSpPr txBox="1"/>
          <p:nvPr>
            <p:ph idx="2" type="body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1" name="Google Shape;41;p48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4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4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7" name="Google Shape;47;p4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8" name="Google Shape;48;p49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1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93700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  <a:defRPr b="0" i="0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68300" lvl="3" marL="18288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2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9C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560"/>
              </a:spcBef>
              <a:spcAft>
                <a:spcPts val="0"/>
              </a:spcAft>
              <a:buClr>
                <a:srgbClr val="FF6600"/>
              </a:buClr>
              <a:buSzPts val="2100"/>
              <a:buFont typeface="Arial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42"/>
          <p:cNvSpPr txBox="1"/>
          <p:nvPr/>
        </p:nvSpPr>
        <p:spPr>
          <a:xfrm>
            <a:off x="8137525" y="66675"/>
            <a:ext cx="36195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42"/>
          <p:cNvSpPr txBox="1"/>
          <p:nvPr/>
        </p:nvSpPr>
        <p:spPr>
          <a:xfrm>
            <a:off x="8610600" y="6583363"/>
            <a:ext cx="533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9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nx.org/content/m28156/latest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762000" y="2206450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2</a:t>
            </a:r>
            <a:endParaRPr/>
          </a:p>
        </p:txBody>
      </p:sp>
      <p:sp>
        <p:nvSpPr>
          <p:cNvPr id="77" name="Google Shape;77;p1"/>
          <p:cNvSpPr txBox="1"/>
          <p:nvPr>
            <p:ph idx="1" type="subTitle"/>
          </p:nvPr>
        </p:nvSpPr>
        <p:spPr>
          <a:xfrm>
            <a:off x="1447800" y="3581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Database Concepts</a:t>
            </a:r>
            <a:endParaRPr sz="3200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Users\Wesley\Desktop\2014May AACS3013\Chapter 2\180px-DatabaseUsers.gif"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752600"/>
            <a:ext cx="2965450" cy="2998788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0" y="685800"/>
            <a:ext cx="87630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DBMS (database management system):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Collection of programs that manages database structure and controls access to data</a:t>
            </a:r>
            <a:endParaRPr/>
          </a:p>
          <a:p>
            <a:pPr indent="-120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120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120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120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120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120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1206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Possible to share data among multiple applications or users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Makes data management more efficient and effective</a:t>
            </a:r>
            <a:endParaRPr/>
          </a:p>
        </p:txBody>
      </p:sp>
      <p:sp>
        <p:nvSpPr>
          <p:cNvPr id="149" name="Google Shape;149;p9"/>
          <p:cNvSpPr txBox="1"/>
          <p:nvPr>
            <p:ph type="title"/>
          </p:nvPr>
        </p:nvSpPr>
        <p:spPr>
          <a:xfrm>
            <a:off x="2400300" y="0"/>
            <a:ext cx="4343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Approach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idx="11" type="ftr"/>
          </p:nvPr>
        </p:nvSpPr>
        <p:spPr>
          <a:xfrm>
            <a:off x="1181100" y="6324525"/>
            <a:ext cx="67818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10"/>
          <p:cNvSpPr txBox="1"/>
          <p:nvPr>
            <p:ph type="title"/>
          </p:nvPr>
        </p:nvSpPr>
        <p:spPr>
          <a:xfrm>
            <a:off x="685800" y="19782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 Makes Data Management More Efficient and Effective</a:t>
            </a:r>
            <a:endParaRPr/>
          </a:p>
        </p:txBody>
      </p:sp>
      <p:sp>
        <p:nvSpPr>
          <p:cNvPr id="156" name="Google Shape;156;p10"/>
          <p:cNvSpPr txBox="1"/>
          <p:nvPr>
            <p:ph idx="1" type="body"/>
          </p:nvPr>
        </p:nvSpPr>
        <p:spPr>
          <a:xfrm>
            <a:off x="152400" y="1497825"/>
            <a:ext cx="8881800" cy="48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End users have better access to more and better-managed data</a:t>
            </a:r>
            <a:endParaRPr/>
          </a:p>
          <a:p>
            <a:pPr indent="-285750" lvl="1" marL="74295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Promotes integrated view of organization’s operations</a:t>
            </a:r>
            <a:endParaRPr/>
          </a:p>
          <a:p>
            <a:pPr indent="-228600" lvl="2" marL="11430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Better understanding and minimize errors VS individualistic view </a:t>
            </a:r>
            <a:r>
              <a:rPr lang="en-US">
                <a:solidFill>
                  <a:srgbClr val="FF0000"/>
                </a:solidFill>
              </a:rPr>
              <a:t>(the story of the 4 blind man describing an elephant)</a:t>
            </a:r>
            <a:endParaRPr/>
          </a:p>
          <a:p>
            <a:pPr indent="-285750" lvl="1" marL="74295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Probability of data inconsistency is greatly reduced</a:t>
            </a:r>
            <a:endParaRPr/>
          </a:p>
          <a:p>
            <a:pPr indent="-285750" lvl="1" marL="742950" rtl="0" algn="just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Possible to produce quick answers to ad hoc queries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idx="11" type="ftr"/>
          </p:nvPr>
        </p:nvSpPr>
        <p:spPr>
          <a:xfrm>
            <a:off x="1181100" y="6296350"/>
            <a:ext cx="67818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</a:t>
            </a:r>
            <a:r>
              <a:rPr lang="en-US"/>
              <a:t>12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1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DBMS Manages the Interaction Between the End User and the Database</a:t>
            </a:r>
            <a:endParaRPr/>
          </a:p>
        </p:txBody>
      </p:sp>
      <p:pic>
        <p:nvPicPr>
          <p:cNvPr id="163" name="Google Shape;163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213" y="1915875"/>
            <a:ext cx="8105577" cy="348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Databases</a:t>
            </a:r>
            <a:endParaRPr/>
          </a:p>
        </p:txBody>
      </p:sp>
      <p:sp>
        <p:nvSpPr>
          <p:cNvPr id="170" name="Google Shape;170;p12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Single-user:</a:t>
            </a:r>
            <a:endParaRPr/>
          </a:p>
          <a:p>
            <a:pPr indent="-285750" lvl="1" marL="742950" rtl="0" algn="just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Supports only one user at a time</a:t>
            </a:r>
            <a:endParaRPr/>
          </a:p>
          <a:p>
            <a:pPr indent="-342900" lvl="0" marL="342900" rtl="0" algn="just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Desktop:</a:t>
            </a:r>
            <a:endParaRPr/>
          </a:p>
          <a:p>
            <a:pPr indent="-285750" lvl="1" marL="742950" rtl="0" algn="just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Single-user database running on a personal computer</a:t>
            </a:r>
            <a:endParaRPr/>
          </a:p>
          <a:p>
            <a:pPr indent="-342900" lvl="0" marL="342900" rtl="0" algn="just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Multi-user:</a:t>
            </a:r>
            <a:endParaRPr/>
          </a:p>
          <a:p>
            <a:pPr indent="-285750" lvl="1" marL="742950" rtl="0" algn="just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Supports multiple concurrent users at the same time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6" name="Google Shape;176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Databases (</a:t>
            </a:r>
            <a:r>
              <a:rPr lang="en-US" sz="2800"/>
              <a:t>continued</a:t>
            </a:r>
            <a:r>
              <a:rPr lang="en-US"/>
              <a:t>)</a:t>
            </a:r>
            <a:endParaRPr/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Workgroup:</a:t>
            </a:r>
            <a:endParaRPr/>
          </a:p>
          <a:p>
            <a:pPr indent="-285750" lvl="1" marL="742950" rtl="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Multi-user database that supports a small group of users or a single department</a:t>
            </a:r>
            <a:endParaRPr/>
          </a:p>
          <a:p>
            <a:pPr indent="-342900" lvl="0" marL="34290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Enterprise:</a:t>
            </a:r>
            <a:endParaRPr/>
          </a:p>
          <a:p>
            <a:pPr indent="-285750" lvl="1" marL="742950" rtl="0" algn="l">
              <a:spcBef>
                <a:spcPts val="20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Multi-user database that supports a large group of users or an entire organization</a:t>
            </a:r>
            <a:endParaRPr/>
          </a:p>
          <a:p>
            <a:pPr indent="-165100" lvl="0" marL="34290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:\Users\Wesley\Desktop\2014May AACS3013\Chapter 2\graphics8.png" id="182" name="Google Shape;18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0" y="2971800"/>
            <a:ext cx="4953000" cy="34147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:\Users\Wesley\Desktop\2014May AACS3013\Chapter 2\graphics7.png" id="183" name="Google Shape;18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0" y="47625"/>
            <a:ext cx="5334000" cy="29019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4"/>
          <p:cNvSpPr txBox="1"/>
          <p:nvPr>
            <p:ph type="title"/>
          </p:nvPr>
        </p:nvSpPr>
        <p:spPr>
          <a:xfrm>
            <a:off x="0" y="0"/>
            <a:ext cx="5943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Location of Databases</a:t>
            </a:r>
            <a:endParaRPr/>
          </a:p>
        </p:txBody>
      </p:sp>
      <p:sp>
        <p:nvSpPr>
          <p:cNvPr id="185" name="Google Shape;185;p14"/>
          <p:cNvSpPr txBox="1"/>
          <p:nvPr>
            <p:ph idx="1" type="body"/>
          </p:nvPr>
        </p:nvSpPr>
        <p:spPr>
          <a:xfrm>
            <a:off x="304800" y="609600"/>
            <a:ext cx="47244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Centralized: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Supports data located at a single site</a:t>
            </a:r>
            <a:endParaRPr/>
          </a:p>
        </p:txBody>
      </p:sp>
      <p:sp>
        <p:nvSpPr>
          <p:cNvPr id="186" name="Google Shape;186;p14"/>
          <p:cNvSpPr txBox="1"/>
          <p:nvPr/>
        </p:nvSpPr>
        <p:spPr>
          <a:xfrm>
            <a:off x="304800" y="5819475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Distributed: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Supports data distributed across several site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idx="11" type="ftr"/>
          </p:nvPr>
        </p:nvSpPr>
        <p:spPr>
          <a:xfrm>
            <a:off x="1181100" y="6296350"/>
            <a:ext cx="67818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1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Uses of Databases</a:t>
            </a:r>
            <a:endParaRPr/>
          </a:p>
        </p:txBody>
      </p:sp>
      <p:sp>
        <p:nvSpPr>
          <p:cNvPr id="193" name="Google Shape;193;p15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Transactional (or production):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Supports a company’s day-to-day operations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warehouse: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Stores data used to generate information required to make tactical or strategic decisions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Such decisions typically require “data massaging”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Often used to store historical data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6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Database Design is Important</a:t>
            </a:r>
            <a:endParaRPr/>
          </a:p>
        </p:txBody>
      </p:sp>
      <p:sp>
        <p:nvSpPr>
          <p:cNvPr id="200" name="Google Shape;200;p16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Defines the database’s expected use</a:t>
            </a:r>
            <a:endParaRPr/>
          </a:p>
          <a:p>
            <a:pPr indent="-342900" lvl="0" marL="3429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Different approach needed for different types of databases</a:t>
            </a:r>
            <a:endParaRPr/>
          </a:p>
          <a:p>
            <a:pPr indent="-342900" lvl="0" marL="3429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Avoid redundant data (unnecessarily duplicated)</a:t>
            </a:r>
            <a:endParaRPr/>
          </a:p>
          <a:p>
            <a:pPr indent="-342900" lvl="0" marL="342900" rtl="0" algn="just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 poorly designed database may lead to poor decision making—and poor decision making can lead to the failure of an organization.  </a:t>
            </a:r>
            <a:endParaRPr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			</a:t>
            </a:r>
            <a:endParaRPr/>
          </a:p>
          <a:p>
            <a:pPr indent="0" lvl="0" marL="34290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		</a:t>
            </a:r>
            <a:endParaRPr/>
          </a:p>
          <a:p>
            <a:pPr indent="0" lvl="0" marL="34290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	</a:t>
            </a:r>
            <a:endParaRPr/>
          </a:p>
          <a:p>
            <a:pPr indent="0" lvl="0" marL="0" rtl="0" algn="just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Manual File Systems</a:t>
            </a:r>
            <a:endParaRPr/>
          </a:p>
        </p:txBody>
      </p:sp>
      <p:sp>
        <p:nvSpPr>
          <p:cNvPr id="207" name="Google Shape;207;p17"/>
          <p:cNvSpPr txBox="1"/>
          <p:nvPr>
            <p:ph idx="1" type="body"/>
          </p:nvPr>
        </p:nvSpPr>
        <p:spPr>
          <a:xfrm>
            <a:off x="685800" y="16764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Traditionally composed of collection of file folders kept in file cabinet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Organization within folders was based on data’s expected use (ideally logically related)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System was adequate for small amounts of data with few reporting requirements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Finding and using data in growing collections of file folders became time-consuming and cumbersome</a:t>
            </a:r>
            <a:endParaRPr/>
          </a:p>
          <a:p>
            <a:pPr indent="-1651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"/>
          <p:cNvSpPr txBox="1"/>
          <p:nvPr>
            <p:ph idx="11" type="ftr"/>
          </p:nvPr>
        </p:nvSpPr>
        <p:spPr>
          <a:xfrm>
            <a:off x="1181100" y="6324600"/>
            <a:ext cx="67818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from Manual File System to Computer File System</a:t>
            </a:r>
            <a:endParaRPr/>
          </a:p>
        </p:txBody>
      </p:sp>
      <p:sp>
        <p:nvSpPr>
          <p:cNvPr id="214" name="Google Shape;214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Could be technically complex, requiring hiring of data processing (DP) specialists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DP specialists created file structures, wrote software, and designed application programs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Resulted in numerous “home-grown” systems being created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Initially, computer files were similar in design to manual files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" name="Google Shape;84;p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chapter, you will learn: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The difference between data and information</a:t>
            </a:r>
            <a:endParaRPr/>
          </a:p>
          <a:p>
            <a:pPr indent="-342900" lvl="0" marL="34290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What a database is, about different types of databases, and why they are valuable assets for decision making</a:t>
            </a:r>
            <a:endParaRPr/>
          </a:p>
          <a:p>
            <a:pPr indent="-342900" lvl="0" marL="34290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Why database design is important</a:t>
            </a:r>
            <a:endParaRPr/>
          </a:p>
          <a:p>
            <a:pPr indent="-342900" lvl="0" marL="34290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 modern databases evolved from files and file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0" y="0"/>
            <a:ext cx="30480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Components of a File</a:t>
            </a:r>
            <a:endParaRPr/>
          </a:p>
        </p:txBody>
      </p:sp>
      <p:pic>
        <p:nvPicPr>
          <p:cNvPr id="220" name="Google Shape;220;p19"/>
          <p:cNvPicPr preferRelativeResize="0"/>
          <p:nvPr/>
        </p:nvPicPr>
        <p:blipFill rotWithShape="1">
          <a:blip r:embed="rId3">
            <a:alphaModFix/>
          </a:blip>
          <a:srcRect b="19517" l="0" r="0" t="0"/>
          <a:stretch/>
        </p:blipFill>
        <p:spPr>
          <a:xfrm>
            <a:off x="1763175" y="1125237"/>
            <a:ext cx="5617650" cy="460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 txBox="1"/>
          <p:nvPr>
            <p:ph idx="11" type="ftr"/>
          </p:nvPr>
        </p:nvSpPr>
        <p:spPr>
          <a:xfrm>
            <a:off x="1181100" y="6324600"/>
            <a:ext cx="67818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Management Information Systems Managing the Digital Firm 9</a:t>
            </a:r>
            <a:r>
              <a:rPr baseline="30000" lang="en-US"/>
              <a:t>th</a:t>
            </a:r>
            <a:r>
              <a:rPr lang="en-US"/>
              <a:t> Edition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0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Early Database Design</a:t>
            </a:r>
            <a:endParaRPr/>
          </a:p>
        </p:txBody>
      </p:sp>
      <p:sp>
        <p:nvSpPr>
          <p:cNvPr id="228" name="Google Shape;228;p20"/>
          <p:cNvSpPr txBox="1"/>
          <p:nvPr>
            <p:ph idx="1" type="body"/>
          </p:nvPr>
        </p:nvSpPr>
        <p:spPr>
          <a:xfrm>
            <a:off x="685800" y="1676400"/>
            <a:ext cx="80010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DP specialist wrote programs for reports: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Monthly summaries of types and amounts of insurance sold by agents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Monthly reports about which customers should be contacted for renewal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Reports that analyzed ratios of insurance types sold by agent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Customer contact letters summarizing coverage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Additional reports were written as required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1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1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Early Database Design (</a:t>
            </a:r>
            <a:r>
              <a:rPr lang="en-US" sz="2800"/>
              <a:t>continued</a:t>
            </a:r>
            <a:r>
              <a:rPr lang="en-US"/>
              <a:t>)</a:t>
            </a:r>
            <a:endParaRPr/>
          </a:p>
        </p:txBody>
      </p:sp>
      <p:sp>
        <p:nvSpPr>
          <p:cNvPr id="235" name="Google Shape;235;p21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Other departments requested databases be written for them</a:t>
            </a:r>
            <a:endParaRPr/>
          </a:p>
          <a:p>
            <a:pPr indent="-285750" lvl="1" marL="74295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SALES database created for sales department</a:t>
            </a:r>
            <a:endParaRPr/>
          </a:p>
          <a:p>
            <a:pPr indent="-285750" lvl="1" marL="742950" rtl="0" algn="l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AGENT database created for personnel department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22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Evolution of Simple File System</a:t>
            </a:r>
            <a:endParaRPr/>
          </a:p>
        </p:txBody>
      </p:sp>
      <p:sp>
        <p:nvSpPr>
          <p:cNvPr id="242" name="Google Shape;242;p22"/>
          <p:cNvSpPr txBox="1"/>
          <p:nvPr>
            <p:ph idx="1" type="body"/>
          </p:nvPr>
        </p:nvSpPr>
        <p:spPr>
          <a:xfrm>
            <a:off x="685800" y="1008875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As number of databases increased, small file system evolved</a:t>
            </a:r>
            <a:endParaRPr/>
          </a:p>
          <a:p>
            <a:pPr indent="-342900" lvl="0" marL="34290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Each file used its own application programs</a:t>
            </a:r>
            <a:endParaRPr/>
          </a:p>
          <a:p>
            <a:pPr indent="-342900" lvl="0" marL="34290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Each file was owned by individual or department who commissioned its creation</a:t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5791200" y="4191000"/>
            <a:ext cx="180975" cy="363538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35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775" y="3934250"/>
            <a:ext cx="4840601" cy="229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/>
          <p:nvPr>
            <p:ph type="title"/>
          </p:nvPr>
        </p:nvSpPr>
        <p:spPr>
          <a:xfrm>
            <a:off x="0" y="0"/>
            <a:ext cx="2667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/>
              <a:t>File-based System</a:t>
            </a:r>
            <a:endParaRPr/>
          </a:p>
        </p:txBody>
      </p:sp>
      <p:sp>
        <p:nvSpPr>
          <p:cNvPr id="250" name="Google Shape;250;p23"/>
          <p:cNvSpPr txBox="1"/>
          <p:nvPr/>
        </p:nvSpPr>
        <p:spPr>
          <a:xfrm>
            <a:off x="0" y="533400"/>
            <a:ext cx="3429000" cy="1471613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90513" lvl="0" marL="290513" marR="0" rtl="0" algn="just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7D3164"/>
              </a:buClr>
              <a:buSzPts val="12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of the files in the systems used its </a:t>
            </a:r>
            <a:r>
              <a:rPr b="1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own</a:t>
            </a: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application programs to store, retrieve and modify data</a:t>
            </a:r>
            <a:endParaRPr/>
          </a:p>
          <a:p>
            <a:pPr indent="-290513" lvl="0" marL="290513" marR="0" rtl="0" algn="just">
              <a:lnSpc>
                <a:spcPct val="85000"/>
              </a:lnSpc>
              <a:spcBef>
                <a:spcPts val="800"/>
              </a:spcBef>
              <a:spcAft>
                <a:spcPts val="0"/>
              </a:spcAft>
              <a:buClr>
                <a:srgbClr val="7D3164"/>
              </a:buClr>
              <a:buSzPts val="1200"/>
              <a:buFont typeface="Arial"/>
              <a:buChar char="●"/>
            </a:pPr>
            <a:r>
              <a:rPr b="1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Each file was owned by the department that created it.</a:t>
            </a:r>
            <a:r>
              <a:rPr b="0" i="0" lang="en-US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6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6050" y="533402"/>
            <a:ext cx="5368550" cy="356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3"/>
          <p:cNvSpPr txBox="1"/>
          <p:nvPr>
            <p:ph idx="11" type="ftr"/>
          </p:nvPr>
        </p:nvSpPr>
        <p:spPr>
          <a:xfrm>
            <a:off x="1181100" y="6324600"/>
            <a:ext cx="67818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/>
              <a:t>Management Information Systems Managing the Digital Firm 9</a:t>
            </a:r>
            <a:r>
              <a:rPr baseline="30000" lang="en-US"/>
              <a:t>th</a:t>
            </a:r>
            <a:r>
              <a:rPr lang="en-US"/>
              <a:t> </a:t>
            </a:r>
            <a:r>
              <a:rPr lang="en-US"/>
              <a:t>Edition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with </a:t>
            </a:r>
            <a:br>
              <a:rPr lang="en-US"/>
            </a:br>
            <a:r>
              <a:rPr lang="en-US"/>
              <a:t>File System Data Management</a:t>
            </a:r>
            <a:endParaRPr/>
          </a:p>
        </p:txBody>
      </p:sp>
      <p:sp>
        <p:nvSpPr>
          <p:cNvPr id="259" name="Google Shape;259;p2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Every task requires extensive programming in a third-generation language (3GL)</a:t>
            </a:r>
            <a:endParaRPr/>
          </a:p>
          <a:p>
            <a:pPr indent="-285750" lvl="1" marL="742950" rtl="0" algn="just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Programmer must specify task and </a:t>
            </a:r>
            <a:r>
              <a:rPr i="1" lang="en-US"/>
              <a:t>how</a:t>
            </a:r>
            <a:r>
              <a:rPr lang="en-US"/>
              <a:t> it must be done</a:t>
            </a:r>
            <a:endParaRPr/>
          </a:p>
          <a:p>
            <a:pPr indent="-342900" lvl="0" marL="342900" rtl="0" algn="just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Modern databases use fourth-generation language (4GL)</a:t>
            </a:r>
            <a:endParaRPr/>
          </a:p>
          <a:p>
            <a:pPr indent="-285750" lvl="1" marL="742950" rtl="0" algn="just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Allows user to specify what must be done </a:t>
            </a:r>
            <a:r>
              <a:rPr i="1" lang="en-US"/>
              <a:t>without specifying how</a:t>
            </a:r>
            <a:r>
              <a:rPr lang="en-US"/>
              <a:t> it is to be done</a:t>
            </a:r>
            <a:endParaRPr/>
          </a:p>
          <a:p>
            <a:pPr indent="-342900" lvl="0" marL="342900" rtl="0" algn="just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5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in 3GL</a:t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Time-consuming, high-level activity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Programmer must be familiar with physical file structure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As system becomes complex, access paths become difficult to manage and tend to produce malfunctions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Complex coding establishes precise location of files and system components and data characteristics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/>
          <p:nvPr>
            <p:ph type="title"/>
          </p:nvPr>
        </p:nvSpPr>
        <p:spPr>
          <a:xfrm>
            <a:off x="76200" y="76200"/>
            <a:ext cx="61722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Programming in 3GL (</a:t>
            </a:r>
            <a:r>
              <a:rPr lang="en-US" sz="2800"/>
              <a:t>continued</a:t>
            </a:r>
            <a:r>
              <a:rPr lang="en-US"/>
              <a:t>)</a:t>
            </a:r>
            <a:endParaRPr/>
          </a:p>
        </p:txBody>
      </p:sp>
      <p:sp>
        <p:nvSpPr>
          <p:cNvPr id="272" name="Google Shape;272;p26"/>
          <p:cNvSpPr txBox="1"/>
          <p:nvPr>
            <p:ph idx="1" type="body"/>
          </p:nvPr>
        </p:nvSpPr>
        <p:spPr>
          <a:xfrm>
            <a:off x="152400" y="6096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Ad hoc queries are impossible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Writing programs to design new reports is time consuming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As number of files increases, system administration becomes difficult 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Making changes in existing file structure is difficult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File structure changes require modifications in all programs that use data in that file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Modifications are likely to produce errors, requiring additional time to “debug” the program</a:t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Security features hard to program and therefore often omitted</a:t>
            </a:r>
            <a:endParaRPr/>
          </a:p>
        </p:txBody>
      </p:sp>
      <p:sp>
        <p:nvSpPr>
          <p:cNvPr id="273" name="Google Shape;273;p26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7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27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Structural and Data Dependence</a:t>
            </a:r>
            <a:endParaRPr/>
          </a:p>
        </p:txBody>
      </p:sp>
      <p:sp>
        <p:nvSpPr>
          <p:cNvPr id="280" name="Google Shape;280;p27"/>
          <p:cNvSpPr txBox="1"/>
          <p:nvPr>
            <p:ph idx="1" type="body"/>
          </p:nvPr>
        </p:nvSpPr>
        <p:spPr>
          <a:xfrm>
            <a:off x="125550" y="1365550"/>
            <a:ext cx="88929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Structural dependence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Access to a file depends on its own structure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dependence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Changes in database structure affect program’s ability to access data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Logical data format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a human being views the data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Physical data format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How the computer “sees” the data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8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2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Redundancy</a:t>
            </a:r>
            <a:endParaRPr/>
          </a:p>
        </p:txBody>
      </p:sp>
      <p:sp>
        <p:nvSpPr>
          <p:cNvPr id="287" name="Google Shape;287;p28"/>
          <p:cNvSpPr txBox="1"/>
          <p:nvPr>
            <p:ph idx="1" type="body"/>
          </p:nvPr>
        </p:nvSpPr>
        <p:spPr>
          <a:xfrm>
            <a:off x="685800" y="1676400"/>
            <a:ext cx="7848600" cy="44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redundancy results in data inconsistency</a:t>
            </a:r>
            <a:endParaRPr/>
          </a:p>
          <a:p>
            <a:pPr indent="-285750" lvl="1" marL="742950" rtl="0" algn="l">
              <a:spcBef>
                <a:spcPts val="104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Different and conflicting versions of the same data appear in different places</a:t>
            </a:r>
            <a:endParaRPr/>
          </a:p>
          <a:p>
            <a:pPr indent="-342900" lvl="0" marL="34290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Errors more likely to occur when complex entries are made in several different files and recur frequently in one or more files</a:t>
            </a:r>
            <a:endParaRPr/>
          </a:p>
          <a:p>
            <a:pPr indent="-342900" lvl="0" marL="342900" rtl="0" algn="l">
              <a:spcBef>
                <a:spcPts val="11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 anomalies develop when required changes in redundant data are not made successfully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chapter, you will learn (</a:t>
            </a:r>
            <a:r>
              <a:rPr lang="en-US" sz="2800"/>
              <a:t>continued</a:t>
            </a:r>
            <a:r>
              <a:rPr lang="en-US"/>
              <a:t>):</a:t>
            </a:r>
            <a:endParaRPr/>
          </a:p>
        </p:txBody>
      </p:sp>
      <p:sp>
        <p:nvSpPr>
          <p:cNvPr id="92" name="Google Shape;92;p3"/>
          <p:cNvSpPr txBox="1"/>
          <p:nvPr>
            <p:ph idx="1" type="body"/>
          </p:nvPr>
        </p:nvSpPr>
        <p:spPr>
          <a:xfrm>
            <a:off x="685800" y="1905000"/>
            <a:ext cx="7772400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About flaws in file system data management</a:t>
            </a:r>
            <a:endParaRPr/>
          </a:p>
          <a:p>
            <a:pPr indent="-342900" lvl="0" marL="34290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 a database system differs from a file system, and how a DBMS functions within the database system</a:t>
            </a:r>
            <a:endParaRPr/>
          </a:p>
          <a:p>
            <a:pPr indent="-342900" lvl="0" marL="342900" rtl="0" algn="l"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About data storage and retrieval </a:t>
            </a:r>
            <a:r>
              <a:rPr lang="en-US"/>
              <a:t>strategies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29"/>
          <p:cNvSpPr txBox="1"/>
          <p:nvPr>
            <p:ph type="title"/>
          </p:nvPr>
        </p:nvSpPr>
        <p:spPr>
          <a:xfrm>
            <a:off x="6858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Anomalies</a:t>
            </a:r>
            <a:endParaRPr/>
          </a:p>
        </p:txBody>
      </p:sp>
      <p:sp>
        <p:nvSpPr>
          <p:cNvPr id="294" name="Google Shape;294;p29"/>
          <p:cNvSpPr txBox="1"/>
          <p:nvPr>
            <p:ph idx="1" type="body"/>
          </p:nvPr>
        </p:nvSpPr>
        <p:spPr>
          <a:xfrm>
            <a:off x="228600" y="8382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None/>
            </a:pPr>
            <a:r>
              <a:rPr lang="en-US">
                <a:solidFill>
                  <a:srgbClr val="FF0000"/>
                </a:solidFill>
              </a:rPr>
              <a:t>Unable to perform certain data maintenance due to errors in database design</a:t>
            </a:r>
            <a:endParaRPr/>
          </a:p>
        </p:txBody>
      </p:sp>
      <p:sp>
        <p:nvSpPr>
          <p:cNvPr id="295" name="Google Shape;295;p29"/>
          <p:cNvSpPr txBox="1"/>
          <p:nvPr/>
        </p:nvSpPr>
        <p:spPr>
          <a:xfrm>
            <a:off x="457200" y="1752600"/>
            <a:ext cx="82296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Modification anomalies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 when changes must be made to existing records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 anomalies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 when entering new records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●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Deletion anomalies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 when deleting records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vs. File System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Problems inherent in file systems make using a database system desirable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File system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Many separate and unrelated files</a:t>
            </a:r>
            <a:endParaRPr/>
          </a:p>
          <a:p>
            <a:pPr indent="-342900" lvl="0" marL="342900" rtl="0" algn="l">
              <a:spcBef>
                <a:spcPts val="16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Database 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Logically related data stored in a single logical data repository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/>
          <p:nvPr>
            <p:ph idx="11" type="ftr"/>
          </p:nvPr>
        </p:nvSpPr>
        <p:spPr>
          <a:xfrm>
            <a:off x="1181100" y="6324600"/>
            <a:ext cx="67818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</a:t>
            </a:r>
            <a:r>
              <a:rPr lang="en-US"/>
              <a:t>12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31"/>
          <p:cNvSpPr txBox="1"/>
          <p:nvPr>
            <p:ph type="title"/>
          </p:nvPr>
        </p:nvSpPr>
        <p:spPr>
          <a:xfrm>
            <a:off x="0" y="0"/>
            <a:ext cx="7010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Contrasting Database and File Systems</a:t>
            </a:r>
            <a:endParaRPr/>
          </a:p>
        </p:txBody>
      </p:sp>
      <p:pic>
        <p:nvPicPr>
          <p:cNvPr id="309" name="Google Shape;30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150" y="914400"/>
            <a:ext cx="6703695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32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Database System Environment</a:t>
            </a:r>
            <a:endParaRPr/>
          </a:p>
        </p:txBody>
      </p:sp>
      <p:sp>
        <p:nvSpPr>
          <p:cNvPr id="316" name="Google Shape;316;p32"/>
          <p:cNvSpPr txBox="1"/>
          <p:nvPr>
            <p:ph idx="1" type="body"/>
          </p:nvPr>
        </p:nvSpPr>
        <p:spPr>
          <a:xfrm>
            <a:off x="685800" y="1524000"/>
            <a:ext cx="80010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Database system is composed of 5 main parts:</a:t>
            </a:r>
            <a:endParaRPr/>
          </a:p>
          <a:p>
            <a:pPr indent="-495300" lvl="1" marL="9525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/>
              <a:t>Hardware</a:t>
            </a:r>
            <a:endParaRPr/>
          </a:p>
          <a:p>
            <a:pPr indent="-495300" lvl="1" marL="9525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/>
              <a:t>Software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Operating system software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DBMS software</a:t>
            </a:r>
            <a:endParaRPr/>
          </a:p>
          <a:p>
            <a:pPr indent="-4572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Application programs and utility software</a:t>
            </a:r>
            <a:endParaRPr/>
          </a:p>
          <a:p>
            <a:pPr indent="-495300" lvl="1" marL="9525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/>
              <a:t>People</a:t>
            </a:r>
            <a:endParaRPr/>
          </a:p>
          <a:p>
            <a:pPr indent="-495300" lvl="1" marL="9525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/>
              <a:t>Procedures</a:t>
            </a:r>
            <a:endParaRPr/>
          </a:p>
          <a:p>
            <a:pPr indent="-495300" lvl="1" marL="9525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AutoNum type="arabicPeriod"/>
            </a:pPr>
            <a:r>
              <a:rPr lang="en-US"/>
              <a:t>Data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idx="11" type="ftr"/>
          </p:nvPr>
        </p:nvSpPr>
        <p:spPr>
          <a:xfrm>
            <a:off x="1181100" y="6305775"/>
            <a:ext cx="67818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</a:t>
            </a:r>
            <a:r>
              <a:rPr lang="en-US"/>
              <a:t>12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33"/>
          <p:cNvSpPr txBox="1"/>
          <p:nvPr>
            <p:ph type="title"/>
          </p:nvPr>
        </p:nvSpPr>
        <p:spPr>
          <a:xfrm>
            <a:off x="0" y="0"/>
            <a:ext cx="7467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/>
              <a:t>The Database System Environment (continued)</a:t>
            </a:r>
            <a:endParaRPr/>
          </a:p>
        </p:txBody>
      </p:sp>
      <p:pic>
        <p:nvPicPr>
          <p:cNvPr id="323" name="Google Shape;32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88" y="762000"/>
            <a:ext cx="7724013" cy="533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3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 Functions</a:t>
            </a:r>
            <a:endParaRPr/>
          </a:p>
        </p:txBody>
      </p:sp>
      <p:sp>
        <p:nvSpPr>
          <p:cNvPr id="330" name="Google Shape;330;p34"/>
          <p:cNvSpPr txBox="1"/>
          <p:nvPr>
            <p:ph idx="1" type="body"/>
          </p:nvPr>
        </p:nvSpPr>
        <p:spPr>
          <a:xfrm>
            <a:off x="685800" y="1600200"/>
            <a:ext cx="80772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Performs functions that guarantee integrity and consistency of data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Data dictionary management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defines data elements and their relationships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Data storage management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stores data and related data entry forms, report definitions, etc. 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Data transformation and presentation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translates logical requests into commands to physically locate and retrieve the requested data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6" name="Google Shape;336;p3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 Functions (</a:t>
            </a:r>
            <a:r>
              <a:rPr lang="en-US" sz="2800"/>
              <a:t>continued</a:t>
            </a:r>
            <a:r>
              <a:rPr lang="en-US"/>
              <a:t>)</a:t>
            </a:r>
            <a:endParaRPr/>
          </a:p>
        </p:txBody>
      </p:sp>
      <p:sp>
        <p:nvSpPr>
          <p:cNvPr id="337" name="Google Shape;337;p35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Security management</a:t>
            </a:r>
            <a:endParaRPr/>
          </a:p>
          <a:p>
            <a:pPr indent="-228600" lvl="2" marL="11430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enforces user security and data privacy within database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Multi-user access control</a:t>
            </a:r>
            <a:endParaRPr/>
          </a:p>
          <a:p>
            <a:pPr indent="-228600" lvl="2" marL="11430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creates structures that allow multiple users to access the data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Backup and recovery management</a:t>
            </a:r>
            <a:endParaRPr/>
          </a:p>
          <a:p>
            <a:pPr indent="-228600" lvl="2" marL="11430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provides backup and data recovery procedures</a:t>
            </a:r>
            <a:endParaRPr/>
          </a:p>
          <a:p>
            <a:pPr indent="-228600" lvl="2" marL="11430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3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DBMS Functions (</a:t>
            </a:r>
            <a:r>
              <a:rPr lang="en-US" sz="2800"/>
              <a:t>continued</a:t>
            </a:r>
            <a:r>
              <a:rPr lang="en-US"/>
              <a:t>)</a:t>
            </a:r>
            <a:endParaRPr/>
          </a:p>
        </p:txBody>
      </p:sp>
      <p:sp>
        <p:nvSpPr>
          <p:cNvPr id="344" name="Google Shape;344;p36"/>
          <p:cNvSpPr txBox="1"/>
          <p:nvPr>
            <p:ph idx="1" type="body"/>
          </p:nvPr>
        </p:nvSpPr>
        <p:spPr>
          <a:xfrm>
            <a:off x="685800" y="1600200"/>
            <a:ext cx="7772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Data integrity management</a:t>
            </a:r>
            <a:endParaRPr/>
          </a:p>
          <a:p>
            <a:pPr indent="-228600" lvl="2" marL="11430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promotes and enforces integrity rules to eliminate data integrity problems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Database access languages and application programming interfaces</a:t>
            </a:r>
            <a:endParaRPr/>
          </a:p>
          <a:p>
            <a:pPr indent="-228600" lvl="2" marL="11430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provides data access through a query language</a:t>
            </a:r>
            <a:endParaRPr/>
          </a:p>
          <a:p>
            <a:pPr indent="-285750" lvl="1" marL="742950" rtl="0" algn="l">
              <a:spcBef>
                <a:spcPts val="156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Database communication interfaces</a:t>
            </a:r>
            <a:endParaRPr/>
          </a:p>
          <a:p>
            <a:pPr indent="-228600" lvl="2" marL="1143000" rtl="0" algn="l">
              <a:spcBef>
                <a:spcPts val="14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/>
              <a:t>allows database to accept end-user requests within a computer network environment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37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</a:t>
            </a:r>
            <a:endParaRPr/>
          </a:p>
        </p:txBody>
      </p:sp>
      <p:sp>
        <p:nvSpPr>
          <p:cNvPr id="351" name="Google Shape;351;p37"/>
          <p:cNvSpPr txBox="1"/>
          <p:nvPr>
            <p:ph idx="1" type="body"/>
          </p:nvPr>
        </p:nvSpPr>
        <p:spPr>
          <a:xfrm>
            <a:off x="685800" y="1828800"/>
            <a:ext cx="81534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Information is derived from data, which is stored in a database</a:t>
            </a:r>
            <a:endParaRPr/>
          </a:p>
          <a:p>
            <a:pPr indent="-342900" lvl="0" marL="34290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To implement and manage a database, use a DBMS</a:t>
            </a:r>
            <a:endParaRPr/>
          </a:p>
          <a:p>
            <a:pPr indent="-342900" lvl="0" marL="34290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Database design defines its structure</a:t>
            </a:r>
            <a:endParaRPr/>
          </a:p>
          <a:p>
            <a:pPr indent="-342900" lvl="0" marL="34290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Good design is important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"/>
          <p:cNvSpPr txBox="1"/>
          <p:nvPr>
            <p:ph idx="11" type="ftr"/>
          </p:nvPr>
        </p:nvSpPr>
        <p:spPr>
          <a:xfrm>
            <a:off x="685800" y="6324600"/>
            <a:ext cx="6781800" cy="2540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3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Summary (</a:t>
            </a:r>
            <a:r>
              <a:rPr lang="en-US" sz="2800"/>
              <a:t>continued</a:t>
            </a:r>
            <a:r>
              <a:rPr lang="en-US"/>
              <a:t>)</a:t>
            </a:r>
            <a:endParaRPr/>
          </a:p>
        </p:txBody>
      </p:sp>
      <p:sp>
        <p:nvSpPr>
          <p:cNvPr id="358" name="Google Shape;358;p3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Databases were preceded by file systems</a:t>
            </a:r>
            <a:endParaRPr/>
          </a:p>
          <a:p>
            <a:pPr indent="-342900" lvl="0" marL="34290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Because file systems lack a DBMS, file management becomes difficult as a file system grows</a:t>
            </a:r>
            <a:endParaRPr/>
          </a:p>
          <a:p>
            <a:pPr indent="-342900" lvl="0" marL="34290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DBMS were developed to address file systems’ inherent weaknesses</a:t>
            </a:r>
            <a:endParaRPr/>
          </a:p>
          <a:p>
            <a:pPr indent="-165100" lvl="0" marL="342900" rtl="0" algn="l"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1f364ee10f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9150"/>
            <a:ext cx="8839200" cy="4699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9"/>
          <p:cNvSpPr txBox="1"/>
          <p:nvPr>
            <p:ph type="title"/>
          </p:nvPr>
        </p:nvSpPr>
        <p:spPr>
          <a:xfrm>
            <a:off x="0" y="990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data storage concepts</a:t>
            </a:r>
            <a:endParaRPr/>
          </a:p>
        </p:txBody>
      </p:sp>
      <p:sp>
        <p:nvSpPr>
          <p:cNvPr id="365" name="Google Shape;365;p39"/>
          <p:cNvSpPr txBox="1"/>
          <p:nvPr>
            <p:ph idx="1" type="body"/>
          </p:nvPr>
        </p:nvSpPr>
        <p:spPr>
          <a:xfrm>
            <a:off x="0" y="1981200"/>
            <a:ext cx="9144000" cy="38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What are the media and devices?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 does it actually work?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What are the most common operations on files?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Typical files storage methods and its uses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 to make access to data faster?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How to make storage of data more permanent?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Indexing files to facilitate faster records access</a:t>
            </a:r>
            <a:endParaRPr/>
          </a:p>
          <a:p>
            <a:pPr indent="-1651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66" name="Google Shape;366;p39"/>
          <p:cNvSpPr txBox="1"/>
          <p:nvPr/>
        </p:nvSpPr>
        <p:spPr>
          <a:xfrm>
            <a:off x="0" y="5867400"/>
            <a:ext cx="8001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Fundamentals of Database Systems, 6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Ed, Elmasri, Navathe - chapters 17,18</a:t>
            </a:r>
            <a:endParaRPr/>
          </a:p>
        </p:txBody>
      </p:sp>
      <p:sp>
        <p:nvSpPr>
          <p:cNvPr id="367" name="Google Shape;367;p39"/>
          <p:cNvSpPr txBox="1"/>
          <p:nvPr/>
        </p:nvSpPr>
        <p:spPr>
          <a:xfrm>
            <a:off x="0" y="0"/>
            <a:ext cx="7772400" cy="1143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9C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9C"/>
                </a:solidFill>
                <a:latin typeface="Arial"/>
                <a:ea typeface="Arial"/>
                <a:cs typeface="Arial"/>
                <a:sym typeface="Arial"/>
              </a:rPr>
              <a:t>Homework – Reading Assignment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0"/>
          <p:cNvSpPr txBox="1"/>
          <p:nvPr>
            <p:ph type="title"/>
          </p:nvPr>
        </p:nvSpPr>
        <p:spPr>
          <a:xfrm>
            <a:off x="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data storage concepts</a:t>
            </a:r>
            <a:endParaRPr/>
          </a:p>
        </p:txBody>
      </p:sp>
      <p:sp>
        <p:nvSpPr>
          <p:cNvPr id="374" name="Google Shape;374;p40"/>
          <p:cNvSpPr txBox="1"/>
          <p:nvPr>
            <p:ph idx="1" type="body"/>
          </p:nvPr>
        </p:nvSpPr>
        <p:spPr>
          <a:xfrm>
            <a:off x="0" y="990600"/>
            <a:ext cx="9144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Disk Storage Devices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Files of Records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Operations on Files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Unordered Files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Ordered Files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Hashed Files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/>
              <a:t>Dynamic and Extendible Hashing Techniques 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RAID Technology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Indexed File</a:t>
            </a:r>
            <a:endParaRPr/>
          </a:p>
        </p:txBody>
      </p:sp>
      <p:sp>
        <p:nvSpPr>
          <p:cNvPr id="375" name="Google Shape;375;p40"/>
          <p:cNvSpPr txBox="1"/>
          <p:nvPr/>
        </p:nvSpPr>
        <p:spPr>
          <a:xfrm>
            <a:off x="0" y="5867400"/>
            <a:ext cx="8001000" cy="708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Reference: Fundamentals of Database Systems, 6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Ed, Elmasri, Navathe - chapters 17,18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1"/>
          <p:cNvSpPr txBox="1"/>
          <p:nvPr>
            <p:ph type="title"/>
          </p:nvPr>
        </p:nvSpPr>
        <p:spPr>
          <a:xfrm>
            <a:off x="152400" y="152400"/>
            <a:ext cx="7796213" cy="687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Operation on Files</a:t>
            </a:r>
            <a:endParaRPr/>
          </a:p>
        </p:txBody>
      </p:sp>
      <p:sp>
        <p:nvSpPr>
          <p:cNvPr id="382" name="Google Shape;382;p41"/>
          <p:cNvSpPr txBox="1"/>
          <p:nvPr>
            <p:ph idx="1" type="body"/>
          </p:nvPr>
        </p:nvSpPr>
        <p:spPr>
          <a:xfrm>
            <a:off x="239713" y="990600"/>
            <a:ext cx="8447087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Typical file operations include: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OPEN</a:t>
            </a:r>
            <a:r>
              <a:rPr lang="en-US" sz="1800"/>
              <a:t>: Readies the file for access, and associates a pointer that will refer to a </a:t>
            </a:r>
            <a:r>
              <a:rPr i="1" lang="en-US" sz="1800"/>
              <a:t>current</a:t>
            </a:r>
            <a:r>
              <a:rPr lang="en-US" sz="1800"/>
              <a:t> file record at each point in time.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FIND</a:t>
            </a:r>
            <a:r>
              <a:rPr lang="en-US" sz="1800"/>
              <a:t>: Searches for the first file record that satisfies a certain condition, and makes it the current file record.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FINDNEXT</a:t>
            </a:r>
            <a:r>
              <a:rPr lang="en-US" sz="1800"/>
              <a:t>: Searches for the next file record (from the current record) that satisfies a certain condition, and makes it the current file record.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READ</a:t>
            </a:r>
            <a:r>
              <a:rPr lang="en-US" sz="1800"/>
              <a:t>: Reads the current file record into a program variable.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INSERT</a:t>
            </a:r>
            <a:r>
              <a:rPr lang="en-US" sz="1800"/>
              <a:t>: Inserts a new record into the file &amp; makes it the current file record.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DELETE</a:t>
            </a:r>
            <a:r>
              <a:rPr lang="en-US" sz="1800"/>
              <a:t>: Removes the current file record from the file, usually by marking the record to indicate that it is no longer valid.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MODIFY</a:t>
            </a:r>
            <a:r>
              <a:rPr lang="en-US" sz="1800"/>
              <a:t>: Changes the values of some fields of the current file record.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CLOSE</a:t>
            </a:r>
            <a:r>
              <a:rPr lang="en-US" sz="1800"/>
              <a:t>: Terminates access to the file.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REORGANIZE</a:t>
            </a:r>
            <a:r>
              <a:rPr lang="en-US" sz="1800"/>
              <a:t>: Reorganizes the file records.</a:t>
            </a:r>
            <a:endParaRPr/>
          </a:p>
          <a:p>
            <a:pPr indent="-228600" lvl="2" marL="11430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/>
              <a:t>For example, the records marked deleted are physically removed from the file or a new organization of the file records is created.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</a:pPr>
            <a:r>
              <a:rPr b="1" lang="en-US" sz="1800"/>
              <a:t>READ_ORDERED</a:t>
            </a:r>
            <a:r>
              <a:rPr lang="en-US" sz="1800"/>
              <a:t>: Read the file blocks in order of a specific field of the file.</a:t>
            </a:r>
            <a:r>
              <a:rPr lang="en-US" sz="1700"/>
              <a:t> </a:t>
            </a:r>
            <a:endParaRPr/>
          </a:p>
          <a:p>
            <a:pPr indent="-177800" lvl="1" marL="742950" rtl="0" algn="l">
              <a:lnSpc>
                <a:spcPct val="8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0" y="0"/>
            <a:ext cx="44196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vs. Information</a:t>
            </a:r>
            <a:endParaRPr/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0" y="3429000"/>
            <a:ext cx="8991600" cy="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000"/>
              <a:t>Accurate, relevant, and timely information is key to good decision making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-US" sz="2000"/>
              <a:t>Good decision making is key to survival in global environment</a:t>
            </a:r>
            <a:endParaRPr/>
          </a:p>
        </p:txBody>
      </p:sp>
      <p:graphicFrame>
        <p:nvGraphicFramePr>
          <p:cNvPr id="105" name="Google Shape;105;p4"/>
          <p:cNvGraphicFramePr/>
          <p:nvPr/>
        </p:nvGraphicFramePr>
        <p:xfrm>
          <a:off x="876300" y="975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{88280383-2130-4A49-8637-38CFC17BF88C}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Information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DDDDD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Raw facts</a:t>
                      </a:r>
                      <a:endParaRPr/>
                    </a:p>
                    <a:p>
                      <a:pPr indent="-317500" lvl="1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-US"/>
                        <a:t>Raw data - Not yet been processed to reveal the meaning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Building blocks of information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Data management</a:t>
                      </a:r>
                      <a:endParaRPr/>
                    </a:p>
                    <a:p>
                      <a:pPr indent="-317500" lvl="1" marL="9144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○"/>
                      </a:pPr>
                      <a:r>
                        <a:rPr lang="en-US"/>
                        <a:t>Generation, storage, and retrieval of data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Produced by processing data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Reveals the meaning of data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Enables </a:t>
                      </a:r>
                      <a:r>
                        <a:rPr lang="en-US"/>
                        <a:t>knowledge</a:t>
                      </a:r>
                      <a:r>
                        <a:rPr lang="en-US"/>
                        <a:t> creation</a:t>
                      </a:r>
                      <a:endParaRPr/>
                    </a:p>
                    <a:p>
                      <a:pPr indent="-317500" lvl="0" marL="45720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/>
                        <a:t>Should be accurate, relevant and timely to enable good decision making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descr="D:\Users\Wesley\Desktop\2014May AACS3013\Chapter 2\Datainformationknowledgeflow.jpg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3791" y="4162200"/>
            <a:ext cx="4836335" cy="269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hat.is_.personal.data2x519.png"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561975"/>
            <a:ext cx="7239000" cy="615156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5"/>
          <p:cNvSpPr txBox="1"/>
          <p:nvPr/>
        </p:nvSpPr>
        <p:spPr>
          <a:xfrm>
            <a:off x="44450" y="71438"/>
            <a:ext cx="4756150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b="0" i="0" lang="en-U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Meaningful Information - example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g201841fced8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875" y="1323950"/>
            <a:ext cx="7458262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g201841fced8_0_0"/>
          <p:cNvSpPr txBox="1"/>
          <p:nvPr/>
        </p:nvSpPr>
        <p:spPr>
          <a:xfrm>
            <a:off x="135150" y="150700"/>
            <a:ext cx="887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800"/>
              <a:buFont typeface="Arial"/>
              <a:buNone/>
            </a:pPr>
            <a:r>
              <a:rPr lang="en-US" sz="2400" u="sng">
                <a:solidFill>
                  <a:schemeClr val="dk1"/>
                </a:solidFill>
              </a:rPr>
              <a:t>Transforming raw data into information - example</a:t>
            </a:r>
            <a:endParaRPr b="0" i="0" sz="24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01841fced8_0_0"/>
          <p:cNvSpPr txBox="1"/>
          <p:nvPr/>
        </p:nvSpPr>
        <p:spPr>
          <a:xfrm>
            <a:off x="756300" y="6124550"/>
            <a:ext cx="76314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12</a:t>
            </a:r>
            <a:r>
              <a:rPr baseline="30000" lang="en-US" sz="1200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lang="en-US" sz="1200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>
            <p:ph type="title"/>
          </p:nvPr>
        </p:nvSpPr>
        <p:spPr>
          <a:xfrm>
            <a:off x="457200" y="304800"/>
            <a:ext cx="8305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Management Trends</a:t>
            </a:r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228600" y="2367000"/>
            <a:ext cx="2286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just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CC6600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Paper</a:t>
            </a:r>
            <a:r>
              <a:rPr lang="en-US"/>
              <a:t> </a:t>
            </a:r>
            <a:r>
              <a:rPr b="1" i="0" lang="en-US" sz="2800" u="none" cap="none" strike="noStrike">
                <a:solidFill>
                  <a:srgbClr val="CC6600"/>
                </a:solidFill>
                <a:latin typeface="Arial"/>
                <a:ea typeface="Arial"/>
                <a:cs typeface="Arial"/>
                <a:sym typeface="Arial"/>
              </a:rPr>
              <a:t>File-based</a:t>
            </a:r>
            <a:endParaRPr/>
          </a:p>
        </p:txBody>
      </p:sp>
      <p:sp>
        <p:nvSpPr>
          <p:cNvPr id="127" name="Google Shape;127;p6"/>
          <p:cNvSpPr txBox="1"/>
          <p:nvPr/>
        </p:nvSpPr>
        <p:spPr>
          <a:xfrm>
            <a:off x="3168750" y="2126700"/>
            <a:ext cx="250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Computer</a:t>
            </a:r>
            <a:r>
              <a:rPr lang="en-US"/>
              <a:t> </a:t>
            </a:r>
            <a:r>
              <a:rPr b="1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File-based</a:t>
            </a:r>
            <a:r>
              <a:rPr lang="en-US"/>
              <a:t> </a:t>
            </a:r>
            <a:r>
              <a:rPr b="1" i="0" lang="en-US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endParaRPr/>
          </a:p>
        </p:txBody>
      </p:sp>
      <p:sp>
        <p:nvSpPr>
          <p:cNvPr id="128" name="Google Shape;128;p6"/>
          <p:cNvSpPr txBox="1"/>
          <p:nvPr/>
        </p:nvSpPr>
        <p:spPr>
          <a:xfrm>
            <a:off x="6324600" y="2438400"/>
            <a:ext cx="228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Database</a:t>
            </a:r>
            <a:endParaRPr/>
          </a:p>
        </p:txBody>
      </p:sp>
      <p:sp>
        <p:nvSpPr>
          <p:cNvPr id="129" name="Google Shape;129;p6"/>
          <p:cNvSpPr txBox="1"/>
          <p:nvPr/>
        </p:nvSpPr>
        <p:spPr>
          <a:xfrm>
            <a:off x="5308575" y="4745125"/>
            <a:ext cx="36975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2800"/>
              <a:buFont typeface="Arial"/>
              <a:buChar char="●"/>
            </a:pPr>
            <a:r>
              <a:rPr b="1" i="0" lang="en-US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b="1" lang="en-US" sz="2800">
                <a:solidFill>
                  <a:srgbClr val="FF0066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Warehouse</a:t>
            </a:r>
            <a:r>
              <a:rPr b="1" lang="en-US" sz="2800">
                <a:solidFill>
                  <a:srgbClr val="FF0066"/>
                </a:solidFill>
              </a:rPr>
              <a:t> </a:t>
            </a:r>
            <a:r>
              <a:rPr b="1" i="0" lang="en-US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-US"/>
              <a:t> </a:t>
            </a:r>
            <a:r>
              <a:rPr b="1" i="0" lang="en-US" sz="2800" u="none" cap="none" strike="noStrike">
                <a:solidFill>
                  <a:srgbClr val="FF0066"/>
                </a:solidFill>
                <a:latin typeface="Arial"/>
                <a:ea typeface="Arial"/>
                <a:cs typeface="Arial"/>
                <a:sym typeface="Arial"/>
              </a:rPr>
              <a:t>Data mining</a:t>
            </a:r>
            <a:endParaRPr/>
          </a:p>
        </p:txBody>
      </p:sp>
      <p:cxnSp>
        <p:nvCxnSpPr>
          <p:cNvPr id="130" name="Google Shape;130;p6"/>
          <p:cNvCxnSpPr/>
          <p:nvPr/>
        </p:nvCxnSpPr>
        <p:spPr>
          <a:xfrm>
            <a:off x="2514600" y="2819400"/>
            <a:ext cx="8382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6"/>
          <p:cNvCxnSpPr/>
          <p:nvPr/>
        </p:nvCxnSpPr>
        <p:spPr>
          <a:xfrm>
            <a:off x="5562600" y="2743200"/>
            <a:ext cx="685800" cy="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2" name="Google Shape;132;p6"/>
          <p:cNvCxnSpPr/>
          <p:nvPr/>
        </p:nvCxnSpPr>
        <p:spPr>
          <a:xfrm>
            <a:off x="7239000" y="3200400"/>
            <a:ext cx="0" cy="1447800"/>
          </a:xfrm>
          <a:prstGeom prst="straightConnector1">
            <a:avLst/>
          </a:prstGeom>
          <a:noFill/>
          <a:ln cap="flat" cmpd="sng" w="5715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3" name="Google Shape;133;p6"/>
          <p:cNvSpPr txBox="1"/>
          <p:nvPr/>
        </p:nvSpPr>
        <p:spPr>
          <a:xfrm>
            <a:off x="0" y="5486400"/>
            <a:ext cx="4400550" cy="10287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Read: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400"/>
              </a:spcBef>
              <a:spcAft>
                <a:spcPts val="0"/>
              </a:spcAft>
              <a:buClr>
                <a:srgbClr val="FF6600"/>
              </a:buClr>
              <a:buSzPts val="1500"/>
              <a:buFont typeface="Arial"/>
              <a:buNone/>
            </a:pPr>
            <a:r>
              <a:rPr b="0" i="0" lang="en-US" sz="2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http://cnx.org/content/m28156/latest/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280"/>
              </a:spcBef>
              <a:spcAft>
                <a:spcPts val="0"/>
              </a:spcAft>
              <a:buClr>
                <a:srgbClr val="FF6600"/>
              </a:buClr>
              <a:buSzPts val="105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Sighted 09/05/2014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idx="11" type="ftr"/>
          </p:nvPr>
        </p:nvSpPr>
        <p:spPr>
          <a:xfrm>
            <a:off x="1181100" y="6334000"/>
            <a:ext cx="6781800" cy="2541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Systems: Design, Implementation, &amp; Management, </a:t>
            </a:r>
            <a:r>
              <a:rPr lang="en-US"/>
              <a:t>6</a:t>
            </a:r>
            <a:r>
              <a:rPr b="0" baseline="3000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-US" sz="1200" u="none" cap="none" strike="noStrike">
                <a:solidFill>
                  <a:srgbClr val="00009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Edition, Rob &amp; Coronel</a:t>
            </a:r>
            <a:endParaRPr b="0" i="0" sz="1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8"/>
          <p:cNvSpPr txBox="1"/>
          <p:nvPr>
            <p:ph type="title"/>
          </p:nvPr>
        </p:nvSpPr>
        <p:spPr>
          <a:xfrm>
            <a:off x="1409700" y="0"/>
            <a:ext cx="6324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Database Approach</a:t>
            </a:r>
            <a:endParaRPr/>
          </a:p>
        </p:txBody>
      </p:sp>
      <p:sp>
        <p:nvSpPr>
          <p:cNvPr id="140" name="Google Shape;140;p8"/>
          <p:cNvSpPr txBox="1"/>
          <p:nvPr>
            <p:ph idx="1" type="body"/>
          </p:nvPr>
        </p:nvSpPr>
        <p:spPr>
          <a:xfrm>
            <a:off x="0" y="838200"/>
            <a:ext cx="88392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/>
              <a:t>Database—shared, integrated computer structure that houses:</a:t>
            </a:r>
            <a:endParaRPr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End user data: </a:t>
            </a:r>
            <a:r>
              <a:rPr lang="en-US" sz="2400"/>
              <a:t>Raw facts of interest to end user</a:t>
            </a:r>
            <a:endParaRPr sz="2400"/>
          </a:p>
          <a:p>
            <a:pPr indent="-285750" lvl="1" marL="74295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en-US" sz="2400"/>
              <a:t>Metadata: Data about data, which end-user data are integrated and managed</a:t>
            </a:r>
            <a:endParaRPr sz="2400"/>
          </a:p>
        </p:txBody>
      </p:sp>
      <p:pic>
        <p:nvPicPr>
          <p:cNvPr descr="graphics3.png" id="141" name="Google Shape;1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1325" y="3532775"/>
            <a:ext cx="4234800" cy="283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btemplate_2001">
  <a:themeElements>
    <a:clrScheme name="dbtemplate_200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2003-10-31T14:41:22Z</dcterms:created>
  <dc:creator>Patti Wolf</dc:creator>
</cp:coreProperties>
</file>