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7315200" cy="9601200"/>
  <p:embeddedFontLst>
    <p:embeddedFont>
      <p:font typeface="Book Antiqua" panose="02040602050305030304" pitchFamily="18" charset="0"/>
      <p:regular r:id="rId35"/>
      <p:bold r:id="rId36"/>
      <p:italic r:id="rId37"/>
      <p:boldItalic r:id="rId38"/>
    </p:embeddedFont>
    <p:embeddedFont>
      <p:font typeface="Cambria" panose="02040503050406030204" pitchFamily="18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9pFU+dwbzOc/HZpR04QEBdVuo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7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Abstract classes</a:t>
            </a:r>
            <a:r>
              <a:rPr lang="en-US"/>
              <a:t> are like regular classes with data and methods, but you </a:t>
            </a:r>
            <a:r>
              <a:rPr lang="en-US" b="1"/>
              <a:t>cannot create instances of abstract classes</a:t>
            </a:r>
            <a:r>
              <a:rPr lang="en-US"/>
              <a:t> using the </a:t>
            </a:r>
            <a:r>
              <a:rPr lang="en-US" b="1"/>
              <a:t>new </a:t>
            </a:r>
            <a:r>
              <a:rPr lang="en-US"/>
              <a:t>operator.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 </a:t>
            </a:r>
            <a:r>
              <a:rPr lang="en-US" b="1"/>
              <a:t>abstract method</a:t>
            </a:r>
            <a:r>
              <a:rPr lang="en-US"/>
              <a:t> is a method </a:t>
            </a:r>
            <a:r>
              <a:rPr lang="en-US" b="1"/>
              <a:t>signature without implementation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Its </a:t>
            </a:r>
            <a:r>
              <a:rPr lang="en-US" b="1"/>
              <a:t>implementation </a:t>
            </a:r>
            <a:r>
              <a:rPr lang="en-US"/>
              <a:t>is provided by the </a:t>
            </a:r>
            <a:r>
              <a:rPr lang="en-US" b="1"/>
              <a:t>subclasses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implementation of </a:t>
            </a:r>
            <a:r>
              <a:rPr lang="en-US" b="1"/>
              <a:t>Circle </a:t>
            </a:r>
            <a:r>
              <a:rPr lang="en-US"/>
              <a:t>and </a:t>
            </a:r>
            <a:r>
              <a:rPr lang="en-US" b="1"/>
              <a:t>Rectangle</a:t>
            </a:r>
            <a:r>
              <a:rPr lang="en-US"/>
              <a:t> is the same as in Listing 9.2 and 9.3 except that don’t have the </a:t>
            </a:r>
            <a:r>
              <a:rPr lang="en-US" b="1"/>
              <a:t>package</a:t>
            </a:r>
            <a:r>
              <a:rPr lang="en-US"/>
              <a:t> statement.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methods </a:t>
            </a:r>
            <a:r>
              <a:rPr lang="en-US" b="1"/>
              <a:t>getArea() </a:t>
            </a:r>
            <a:r>
              <a:rPr lang="en-US"/>
              <a:t>and </a:t>
            </a:r>
            <a:r>
              <a:rPr lang="en-US" b="1"/>
              <a:t>getPerimeter() </a:t>
            </a:r>
            <a:r>
              <a:rPr lang="en-US"/>
              <a:t>defined in the </a:t>
            </a:r>
            <a:r>
              <a:rPr lang="en-US" b="1"/>
              <a:t>GeometricObject </a:t>
            </a:r>
            <a:r>
              <a:rPr lang="en-US"/>
              <a:t>class</a:t>
            </a:r>
            <a:r>
              <a:rPr lang="en-US" b="1"/>
              <a:t> </a:t>
            </a:r>
            <a:r>
              <a:rPr lang="en-US"/>
              <a:t>are</a:t>
            </a:r>
            <a:r>
              <a:rPr lang="en-US" b="1"/>
              <a:t> </a:t>
            </a:r>
            <a:r>
              <a:rPr lang="en-US" b="1" u="sng"/>
              <a:t>overridden</a:t>
            </a:r>
            <a:r>
              <a:rPr lang="en-US" b="1"/>
              <a:t> </a:t>
            </a:r>
            <a:r>
              <a:rPr lang="en-US"/>
              <a:t>in the</a:t>
            </a:r>
            <a:r>
              <a:rPr lang="en-US" b="1"/>
              <a:t> </a:t>
            </a:r>
            <a:r>
              <a:rPr lang="en-US"/>
              <a:t> </a:t>
            </a:r>
            <a:r>
              <a:rPr lang="en-US" b="1"/>
              <a:t>Circle </a:t>
            </a:r>
            <a:r>
              <a:rPr lang="en-US"/>
              <a:t>and </a:t>
            </a:r>
            <a:r>
              <a:rPr lang="en-US" b="1"/>
              <a:t>Rectangle</a:t>
            </a:r>
            <a:r>
              <a:rPr lang="en-US"/>
              <a:t> class.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GeometricObject geoObject1 = new Circle(5);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GeometricObject geoObject2 = new Rectangle(5, 3);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 u="sng"/>
              <a:t>Note: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You cannot create an instance from an abstract class using the </a:t>
            </a:r>
            <a:r>
              <a:rPr lang="en-US" b="1"/>
              <a:t>new</a:t>
            </a:r>
            <a:r>
              <a:rPr lang="en-US"/>
              <a:t> operator,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GeometricObject objects = new GeometricObject;   //  </a:t>
            </a:r>
            <a:r>
              <a:rPr lang="en-US"/>
              <a:t>Invalid statement: an </a:t>
            </a:r>
            <a:r>
              <a:rPr lang="en-US" b="1"/>
              <a:t>instance from an abstract class</a:t>
            </a:r>
            <a:r>
              <a:rPr lang="en-US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but an abstract class can be used as a </a:t>
            </a:r>
            <a:r>
              <a:rPr lang="en-US" b="1"/>
              <a:t>data type</a:t>
            </a:r>
            <a:r>
              <a:rPr lang="en-US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GeometricObject[] objects = new GeometricObject[10];   // </a:t>
            </a:r>
            <a:r>
              <a:rPr lang="en-US"/>
              <a:t>An array whose elements are of </a:t>
            </a:r>
            <a:r>
              <a:rPr lang="en-US" b="1"/>
              <a:t>GeometricObject type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365" name="Google Shape;3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69900" y="727075"/>
            <a:ext cx="6375400" cy="3586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6" name="Google Shape;366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5" name="Google Shape;375;p2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You can now use the </a:t>
            </a:r>
            <a:r>
              <a:rPr lang="en-US" b="1"/>
              <a:t>max method</a:t>
            </a:r>
            <a:r>
              <a:rPr lang="en-US"/>
              <a:t> to find the larger of two objects of </a:t>
            </a:r>
            <a:r>
              <a:rPr lang="en-US" b="1"/>
              <a:t>ComparableRectangle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Here is an example: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ComparableRectangle</a:t>
            </a:r>
            <a:r>
              <a:rPr lang="en-US"/>
              <a:t> rectangle1 = new </a:t>
            </a:r>
            <a:r>
              <a:rPr lang="en-US" b="1"/>
              <a:t>ComparableRectangle</a:t>
            </a:r>
            <a:r>
              <a:rPr lang="en-US"/>
              <a:t>(4,5);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ComparableRectangle</a:t>
            </a:r>
            <a:r>
              <a:rPr lang="en-US"/>
              <a:t> rectangle2 = new </a:t>
            </a:r>
            <a:r>
              <a:rPr lang="en-US" b="1"/>
              <a:t>ComparableRectangle</a:t>
            </a:r>
            <a:r>
              <a:rPr lang="en-US"/>
              <a:t>(3,6);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System.out.println(</a:t>
            </a:r>
            <a:r>
              <a:rPr lang="en-US" b="1"/>
              <a:t>Max.max</a:t>
            </a:r>
            <a:r>
              <a:rPr lang="en-US"/>
              <a:t>(rectangle1, rectangle2));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System.out.println(“\nRectangle1 Compare To Rectangle2\n--------------------------------");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System.out.println(</a:t>
            </a:r>
            <a:r>
              <a:rPr lang="en-US" b="1"/>
              <a:t>rectangle1</a:t>
            </a:r>
            <a:r>
              <a:rPr lang="en-US"/>
              <a:t>.compareTo(</a:t>
            </a:r>
            <a:r>
              <a:rPr lang="en-US" b="1"/>
              <a:t>rectangle2</a:t>
            </a:r>
            <a:r>
              <a:rPr lang="en-US"/>
              <a:t>));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		 		</a:t>
            </a:r>
            <a:r>
              <a:rPr lang="en-US" b="1"/>
              <a:t>CollegeCommunity 								</a:t>
            </a:r>
            <a:r>
              <a:rPr lang="en-US" b="1" i="1"/>
              <a:t>//Concrete Class</a:t>
            </a:r>
            <a:r>
              <a:rPr lang="en-US" b="1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Student      									Staff 					</a:t>
            </a:r>
            <a:r>
              <a:rPr lang="en-US" b="1" i="1"/>
              <a:t>//Concrete Classes</a:t>
            </a:r>
            <a:r>
              <a:rPr lang="en-US" b="1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CertificateStudent  DiplomaStudent  AdvancedDiplomaStudent        AcademicStaff    GeneralStaff    AdminStaff		</a:t>
            </a:r>
            <a:r>
              <a:rPr lang="en-US" b="1" i="1"/>
              <a:t>//Concrete Classes</a:t>
            </a:r>
            <a:r>
              <a:rPr lang="en-US" b="1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----------------------------------------------------------------------------------------------------------------------------------------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  							</a:t>
            </a:r>
            <a:r>
              <a:rPr lang="en-US" b="1"/>
              <a:t>GeometricObject 								</a:t>
            </a:r>
            <a:r>
              <a:rPr lang="en-US" b="1" i="1"/>
              <a:t>//Abstract Class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Circle										Rectangle				</a:t>
            </a:r>
            <a:r>
              <a:rPr lang="en-US" b="1" i="1"/>
              <a:t>//Concrete Classes</a:t>
            </a:r>
            <a:r>
              <a:rPr lang="en-US" b="1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Ball 		Planet		MoonCake					Table		Whiteboard 		Paper		</a:t>
            </a:r>
            <a:r>
              <a:rPr lang="en-US" b="1" i="1"/>
              <a:t>//Concrete Classes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				</a:t>
            </a:r>
            <a:r>
              <a:rPr lang="en-US" b="1" i="1"/>
              <a:t>	   /*multiple inheritance*/	/*multiple inheritance*/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3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System.out.println(</a:t>
            </a:r>
            <a:r>
              <a:rPr lang="en-US" b="1"/>
              <a:t>Max.max</a:t>
            </a:r>
            <a:r>
              <a:rPr lang="en-US"/>
              <a:t>(rectangle1, rectangle2));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created on Fri Jul 25 18:33:18 SGT 2008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color: white and filled: false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/>
          </a:p>
        </p:txBody>
      </p:sp>
      <p:sp>
        <p:nvSpPr>
          <p:cNvPr id="396" name="Google Shape;39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3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You can compute areas and perimeters for all geometric objects, it its better to declare the </a:t>
            </a:r>
            <a:r>
              <a:rPr lang="en-US" b="1"/>
              <a:t>getArea()</a:t>
            </a:r>
            <a:r>
              <a:rPr lang="en-US"/>
              <a:t> and </a:t>
            </a:r>
            <a:r>
              <a:rPr lang="en-US" b="1"/>
              <a:t>getPerimeter()</a:t>
            </a:r>
            <a:r>
              <a:rPr lang="en-US"/>
              <a:t> methods in the </a:t>
            </a:r>
            <a:r>
              <a:rPr lang="en-US" b="1"/>
              <a:t>GeometricObject</a:t>
            </a:r>
            <a:r>
              <a:rPr lang="en-US"/>
              <a:t> class.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But, </a:t>
            </a:r>
            <a:r>
              <a:rPr lang="en-US" b="1"/>
              <a:t>getArea()</a:t>
            </a:r>
            <a:r>
              <a:rPr lang="en-US"/>
              <a:t> and </a:t>
            </a:r>
            <a:r>
              <a:rPr lang="en-US" b="1"/>
              <a:t>getPerimeter()</a:t>
            </a:r>
            <a:r>
              <a:rPr lang="en-US"/>
              <a:t> methods cannot be implemented in the </a:t>
            </a:r>
            <a:r>
              <a:rPr lang="en-US" b="1"/>
              <a:t>GeometricObject</a:t>
            </a:r>
            <a:r>
              <a:rPr lang="en-US"/>
              <a:t> class because their implementation is dependent on the specific type of geometric object.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Therefore, </a:t>
            </a:r>
            <a:r>
              <a:rPr lang="en-US" b="1"/>
              <a:t>getArea()</a:t>
            </a:r>
            <a:r>
              <a:rPr lang="en-US"/>
              <a:t> and </a:t>
            </a:r>
            <a:r>
              <a:rPr lang="en-US" b="1"/>
              <a:t>getPerimeter()</a:t>
            </a:r>
            <a:r>
              <a:rPr lang="en-US"/>
              <a:t> methods are referred to as </a:t>
            </a:r>
            <a:r>
              <a:rPr lang="en-US" b="1"/>
              <a:t>abstract methods</a:t>
            </a:r>
            <a:r>
              <a:rPr lang="en-US"/>
              <a:t> (no implementation).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After you declare the </a:t>
            </a:r>
            <a:r>
              <a:rPr lang="en-US" b="1"/>
              <a:t>abstract methods</a:t>
            </a:r>
            <a:r>
              <a:rPr lang="en-US"/>
              <a:t>  in </a:t>
            </a:r>
            <a:r>
              <a:rPr lang="en-US" b="1"/>
              <a:t>GeometricObject </a:t>
            </a:r>
            <a:r>
              <a:rPr lang="en-US"/>
              <a:t>class, </a:t>
            </a:r>
            <a:r>
              <a:rPr lang="en-US" b="1"/>
              <a:t>GeometricObject </a:t>
            </a:r>
            <a:r>
              <a:rPr lang="en-US"/>
              <a:t>class</a:t>
            </a:r>
            <a:r>
              <a:rPr lang="en-US" b="1"/>
              <a:t> </a:t>
            </a:r>
            <a:r>
              <a:rPr lang="en-US"/>
              <a:t>becomes an</a:t>
            </a:r>
            <a:r>
              <a:rPr lang="en-US" b="1"/>
              <a:t> abstract class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🡺 A </a:t>
            </a:r>
            <a:r>
              <a:rPr lang="en-US" b="1"/>
              <a:t>class</a:t>
            </a:r>
            <a:r>
              <a:rPr lang="en-US"/>
              <a:t> that contains </a:t>
            </a:r>
            <a:r>
              <a:rPr lang="en-US" b="1"/>
              <a:t>abstract methods</a:t>
            </a:r>
            <a:r>
              <a:rPr lang="en-US"/>
              <a:t> must be declared </a:t>
            </a:r>
            <a:r>
              <a:rPr lang="en-US" b="1"/>
              <a:t>abstract</a:t>
            </a:r>
            <a:r>
              <a:rPr lang="en-US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>
            <a:spLocks noGrp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3"/>
          <p:cNvSpPr txBox="1">
            <a:spLocks noGrp="1"/>
          </p:cNvSpPr>
          <p:nvPr>
            <p:ph type="subTitle" idx="1"/>
          </p:nvPr>
        </p:nvSpPr>
        <p:spPr>
          <a:xfrm>
            <a:off x="1828800" y="3733800"/>
            <a:ext cx="8534400" cy="187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SzPts val="2250"/>
              <a:buFont typeface="Noto Sans Symbols"/>
              <a:buNone/>
              <a:defRPr sz="3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dt" idx="10"/>
          </p:nvPr>
        </p:nvSpPr>
        <p:spPr>
          <a:xfrm>
            <a:off x="715962" y="6248400"/>
            <a:ext cx="27384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4335462" y="6248400"/>
            <a:ext cx="3849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9050337" y="625792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marL="914400" lvl="1" indent="-344169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2pPr>
            <a:lvl3pPr marL="1371600" lvl="2" indent="-312419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5pPr>
            <a:lvl6pPr marL="2743200" lvl="5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6pPr>
            <a:lvl7pPr marL="3200400" lvl="6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7pPr>
            <a:lvl8pPr marL="3657600" lvl="7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8pPr>
            <a:lvl9pPr marL="4114800" lvl="8" indent="-336550" algn="l">
              <a:spcBef>
                <a:spcPts val="400"/>
              </a:spcBef>
              <a:spcAft>
                <a:spcPts val="0"/>
              </a:spcAft>
              <a:buSzPts val="1700"/>
              <a:buChar char="▪"/>
              <a:defRPr sz="2000"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4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4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93" name="Google Shape;93;p4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4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marL="914400" lvl="1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spcBef>
                <a:spcPts val="320"/>
              </a:spcBef>
              <a:spcAft>
                <a:spcPts val="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95" name="Google Shape;95;p45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6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6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marL="1371600" lvl="2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101" name="Google Shape;101;p46"/>
          <p:cNvSpPr txBox="1">
            <a:spLocks noGrp="1"/>
          </p:cNvSpPr>
          <p:nvPr>
            <p:ph type="body" idx="2"/>
          </p:nvPr>
        </p:nvSpPr>
        <p:spPr>
          <a:xfrm>
            <a:off x="62484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marL="1371600" lvl="2" indent="-29845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 sz="1800"/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7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88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9pPr>
          </a:lstStyle>
          <a:p>
            <a:endParaRPr/>
          </a:p>
        </p:txBody>
      </p:sp>
      <p:sp>
        <p:nvSpPr>
          <p:cNvPr id="108" name="Google Shape;108;p47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7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7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marL="914400" lvl="1" indent="-32766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2pPr>
            <a:lvl3pPr marL="1371600" lvl="2" indent="-301942" algn="l">
              <a:spcBef>
                <a:spcPts val="420"/>
              </a:spcBef>
              <a:spcAft>
                <a:spcPts val="0"/>
              </a:spcAft>
              <a:buSzPts val="1155"/>
              <a:buChar char="■"/>
              <a:defRPr sz="21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7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7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2"/>
          </p:nvPr>
        </p:nvSpPr>
        <p:spPr>
          <a:xfrm>
            <a:off x="6248400" y="18288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3"/>
          </p:nvPr>
        </p:nvSpPr>
        <p:spPr>
          <a:xfrm>
            <a:off x="711200" y="39243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7" name="Google Shape;47;p38"/>
          <p:cNvSpPr txBox="1">
            <a:spLocks noGrp="1"/>
          </p:cNvSpPr>
          <p:nvPr>
            <p:ph type="body" idx="4"/>
          </p:nvPr>
        </p:nvSpPr>
        <p:spPr>
          <a:xfrm>
            <a:off x="6248400" y="392430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2"/>
          </p:nvPr>
        </p:nvSpPr>
        <p:spPr>
          <a:xfrm>
            <a:off x="6248400" y="1828800"/>
            <a:ext cx="53340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>
            <a:spLocks noGrp="1"/>
          </p:cNvSpPr>
          <p:nvPr>
            <p:ph type="title"/>
          </p:nvPr>
        </p:nvSpPr>
        <p:spPr>
          <a:xfrm rot="5400000">
            <a:off x="7526338" y="1811339"/>
            <a:ext cx="5394325" cy="2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body" idx="1"/>
          </p:nvPr>
        </p:nvSpPr>
        <p:spPr>
          <a:xfrm rot="5400000">
            <a:off x="1989138" y="-804861"/>
            <a:ext cx="5394325" cy="79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1"/>
          </p:nvPr>
        </p:nvSpPr>
        <p:spPr>
          <a:xfrm rot="5400000">
            <a:off x="4127500" y="-1587500"/>
            <a:ext cx="4038600" cy="10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4325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marL="914400" lvl="1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2pPr>
            <a:lvl3pPr marL="1371600" lvl="2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spcBef>
                <a:spcPts val="360"/>
              </a:spcBef>
              <a:spcAft>
                <a:spcPts val="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5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6237" algn="l" rtl="0">
              <a:spcBef>
                <a:spcPts val="62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  <a:defRPr sz="3100" b="0" i="0" u="none" strike="noStrike" cap="none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416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715962" y="6248400"/>
            <a:ext cx="27384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4335462" y="6248400"/>
            <a:ext cx="38496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9050337" y="6257925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FFFF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711200" y="1828800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6237" algn="l" rtl="0">
              <a:spcBef>
                <a:spcPts val="620"/>
              </a:spcBef>
              <a:spcAft>
                <a:spcPts val="0"/>
              </a:spcAft>
              <a:buClr>
                <a:schemeClr val="accent2"/>
              </a:buClr>
              <a:buSzPts val="2325"/>
              <a:buFont typeface="Noto Sans Symbols"/>
              <a:buChar char="■"/>
              <a:defRPr sz="3100" b="0" i="0" u="none" strike="noStrike" cap="none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4169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sz="28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2419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365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dt" idx="10"/>
          </p:nvPr>
        </p:nvSpPr>
        <p:spPr>
          <a:xfrm>
            <a:off x="711200" y="62484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ftr" idx="11"/>
          </p:nvPr>
        </p:nvSpPr>
        <p:spPr>
          <a:xfrm>
            <a:off x="43180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ctrTitle"/>
          </p:nvPr>
        </p:nvSpPr>
        <p:spPr>
          <a:xfrm>
            <a:off x="1882775" y="4500562"/>
            <a:ext cx="8975725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5000"/>
              <a:buFont typeface="Cambria"/>
              <a:buNone/>
            </a:pPr>
            <a:r>
              <a:rPr lang="en-US" sz="5000" b="1" i="0" u="non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Abstract Classes &amp; Interfaces</a:t>
            </a:r>
            <a:endParaRPr/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768350" y="671512"/>
            <a:ext cx="10507662" cy="10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 b="1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BACS2023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rPr lang="en-US" sz="3200" b="1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 Object-Oriented Programming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2035175" y="2743200"/>
            <a:ext cx="7567612" cy="96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4800"/>
              <a:buFont typeface="Cambria"/>
              <a:buNone/>
            </a:pPr>
            <a:r>
              <a:rPr lang="en-US" sz="4800" b="1" i="0" u="none" strike="noStrike" cap="none">
                <a:solidFill>
                  <a:srgbClr val="FF6600"/>
                </a:solidFill>
                <a:latin typeface="Cambria"/>
                <a:ea typeface="Cambria"/>
                <a:cs typeface="Cambria"/>
                <a:sym typeface="Cambria"/>
              </a:rPr>
              <a:t>Chapter 7 – Part 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0" descr="Listing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10"/>
          <p:cNvGrpSpPr/>
          <p:nvPr/>
        </p:nvGrpSpPr>
        <p:grpSpPr>
          <a:xfrm>
            <a:off x="3081337" y="442912"/>
            <a:ext cx="1309687" cy="6234112"/>
            <a:chOff x="981" y="279"/>
            <a:chExt cx="825" cy="3927"/>
          </a:xfrm>
        </p:grpSpPr>
        <p:cxnSp>
          <p:nvCxnSpPr>
            <p:cNvPr id="197" name="Google Shape;197;p10"/>
            <p:cNvCxnSpPr/>
            <p:nvPr/>
          </p:nvCxnSpPr>
          <p:spPr>
            <a:xfrm>
              <a:off x="981" y="279"/>
              <a:ext cx="672" cy="0"/>
            </a:xfrm>
            <a:prstGeom prst="straightConnector1">
              <a:avLst/>
            </a:prstGeom>
            <a:noFill/>
            <a:ln w="38100" cap="flat" cmpd="sng">
              <a:solidFill>
                <a:srgbClr val="8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8" name="Google Shape;198;p10"/>
            <p:cNvCxnSpPr/>
            <p:nvPr/>
          </p:nvCxnSpPr>
          <p:spPr>
            <a:xfrm>
              <a:off x="1131" y="3948"/>
              <a:ext cx="672" cy="0"/>
            </a:xfrm>
            <a:prstGeom prst="straightConnector1">
              <a:avLst/>
            </a:prstGeom>
            <a:noFill/>
            <a:ln w="38100" cap="flat" cmpd="sng">
              <a:solidFill>
                <a:srgbClr val="8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9" name="Google Shape;199;p10"/>
            <p:cNvCxnSpPr/>
            <p:nvPr/>
          </p:nvCxnSpPr>
          <p:spPr>
            <a:xfrm>
              <a:off x="1134" y="4206"/>
              <a:ext cx="672" cy="0"/>
            </a:xfrm>
            <a:prstGeom prst="straightConnector1">
              <a:avLst/>
            </a:prstGeom>
            <a:noFill/>
            <a:ln w="38100" cap="flat" cmpd="sng">
              <a:solidFill>
                <a:srgbClr val="8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00" name="Google Shape;200;p10"/>
          <p:cNvSpPr txBox="1"/>
          <p:nvPr/>
        </p:nvSpPr>
        <p:spPr>
          <a:xfrm>
            <a:off x="2209800" y="5943600"/>
            <a:ext cx="7543800" cy="914400"/>
          </a:xfrm>
          <a:prstGeom prst="rect">
            <a:avLst/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1" descr="Listing 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0"/>
            <a:ext cx="46482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1" descr="Listing 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0"/>
            <a:ext cx="44958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11"/>
          <p:cNvCxnSpPr/>
          <p:nvPr/>
        </p:nvCxnSpPr>
        <p:spPr>
          <a:xfrm>
            <a:off x="3352800" y="476250"/>
            <a:ext cx="533400" cy="0"/>
          </a:xfrm>
          <a:prstGeom prst="straightConnector1">
            <a:avLst/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08" name="Google Shape;208;p11"/>
          <p:cNvCxnSpPr/>
          <p:nvPr/>
        </p:nvCxnSpPr>
        <p:spPr>
          <a:xfrm>
            <a:off x="8415337" y="447675"/>
            <a:ext cx="593725" cy="0"/>
          </a:xfrm>
          <a:prstGeom prst="straightConnector1">
            <a:avLst/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09" name="Google Shape;209;p11"/>
          <p:cNvSpPr txBox="1"/>
          <p:nvPr/>
        </p:nvSpPr>
        <p:spPr>
          <a:xfrm>
            <a:off x="1905000" y="5029200"/>
            <a:ext cx="2819400" cy="762000"/>
          </a:xfrm>
          <a:prstGeom prst="rect">
            <a:avLst/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6400800" y="5181600"/>
            <a:ext cx="2816225" cy="762000"/>
          </a:xfrm>
          <a:prstGeom prst="rect">
            <a:avLst/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1905000" y="3429000"/>
            <a:ext cx="2819400" cy="762000"/>
          </a:xfrm>
          <a:prstGeom prst="rect">
            <a:avLst/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6400800" y="5943600"/>
            <a:ext cx="2816225" cy="762000"/>
          </a:xfrm>
          <a:prstGeom prst="rect">
            <a:avLst/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12" descr="Listing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51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2" descr="Listing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5087937"/>
            <a:ext cx="9144000" cy="177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 txBox="1"/>
          <p:nvPr/>
        </p:nvSpPr>
        <p:spPr>
          <a:xfrm>
            <a:off x="2286000" y="777875"/>
            <a:ext cx="6400800" cy="533400"/>
          </a:xfrm>
          <a:prstGeom prst="rect">
            <a:avLst/>
          </a:prstGeom>
          <a:noFill/>
          <a:ln w="38100" cap="flat" cmpd="sng">
            <a:solidFill>
              <a:srgbClr val="8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8839200" y="1654175"/>
            <a:ext cx="3124200" cy="954087"/>
          </a:xfrm>
          <a:prstGeom prst="rect">
            <a:avLst/>
          </a:prstGeom>
          <a:solidFill>
            <a:srgbClr val="F2F2F2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Cannot create an instance from an abstract class using the </a:t>
            </a:r>
            <a:r>
              <a:rPr lang="en-US" sz="1800" b="1" i="0" u="none">
                <a:solidFill>
                  <a:srgbClr val="FF202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1800" b="1" i="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r>
              <a:rPr lang="en-US" sz="1800" b="1" i="0" u="none">
                <a:solidFill>
                  <a:srgbClr val="FFCC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</p:txBody>
      </p:sp>
      <p:cxnSp>
        <p:nvCxnSpPr>
          <p:cNvPr id="221" name="Google Shape;221;p12"/>
          <p:cNvCxnSpPr/>
          <p:nvPr/>
        </p:nvCxnSpPr>
        <p:spPr>
          <a:xfrm rot="10800000">
            <a:off x="8839200" y="1066800"/>
            <a:ext cx="1485900" cy="466725"/>
          </a:xfrm>
          <a:prstGeom prst="straightConnector1">
            <a:avLst/>
          </a:prstGeom>
          <a:noFill/>
          <a:ln w="38100" cap="flat" cmpd="sng">
            <a:solidFill>
              <a:srgbClr val="CC0066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412750" y="198437"/>
            <a:ext cx="680402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3. Important Points to Note (1)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body" idx="1"/>
          </p:nvPr>
        </p:nvSpPr>
        <p:spPr>
          <a:xfrm>
            <a:off x="412750" y="765175"/>
            <a:ext cx="6578600" cy="383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abstract method </a:t>
            </a:r>
            <a:r>
              <a:rPr lang="en-US" sz="2400" b="0" i="0" u="none">
                <a:solidFill>
                  <a:srgbClr val="FF2929"/>
                </a:solidFill>
                <a:latin typeface="Cambria"/>
                <a:ea typeface="Cambria"/>
                <a:cs typeface="Cambria"/>
                <a:sym typeface="Cambria"/>
              </a:rPr>
              <a:t>cannot 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be contained in a non abstract class.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abstract class </a:t>
            </a:r>
            <a:r>
              <a:rPr lang="en-US" sz="2400" b="0" i="0" u="non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may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contain no abstract methods.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subclass of an abstract superclass </a:t>
            </a:r>
            <a:r>
              <a:rPr lang="en-US" sz="2400" b="0" i="0" u="none">
                <a:solidFill>
                  <a:srgbClr val="FF2020"/>
                </a:solidFill>
                <a:latin typeface="Cambria"/>
                <a:ea typeface="Cambria"/>
                <a:cs typeface="Cambria"/>
                <a:sym typeface="Cambria"/>
              </a:rPr>
              <a:t>must either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Implement all its superclass’ abstract methods, or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Be itself an abstract class.</a:t>
            </a:r>
            <a:endParaRPr/>
          </a:p>
        </p:txBody>
      </p:sp>
      <p:sp>
        <p:nvSpPr>
          <p:cNvPr id="228" name="Google Shape;228;p13"/>
          <p:cNvSpPr txBox="1"/>
          <p:nvPr/>
        </p:nvSpPr>
        <p:spPr>
          <a:xfrm>
            <a:off x="3297237" y="4602162"/>
            <a:ext cx="2046287" cy="736600"/>
          </a:xfrm>
          <a:prstGeom prst="rect">
            <a:avLst/>
          </a:prstGeom>
          <a:solidFill>
            <a:srgbClr val="E7E7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Superclass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Font typeface="Times New Roman"/>
              <a:buNone/>
            </a:pPr>
            <a:r>
              <a:rPr lang="en-US" sz="2100" b="1" i="0" u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(abstract)</a:t>
            </a:r>
            <a:endParaRPr/>
          </a:p>
        </p:txBody>
      </p:sp>
      <p:sp>
        <p:nvSpPr>
          <p:cNvPr id="229" name="Google Shape;229;p13"/>
          <p:cNvSpPr txBox="1"/>
          <p:nvPr/>
        </p:nvSpPr>
        <p:spPr>
          <a:xfrm>
            <a:off x="2546350" y="6159500"/>
            <a:ext cx="1500187" cy="419100"/>
          </a:xfrm>
          <a:prstGeom prst="rect">
            <a:avLst/>
          </a:prstGeom>
          <a:solidFill>
            <a:srgbClr val="E7E7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2F6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342F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subclass1</a:t>
            </a:r>
            <a:endParaRPr/>
          </a:p>
        </p:txBody>
      </p:sp>
      <p:cxnSp>
        <p:nvCxnSpPr>
          <p:cNvPr id="230" name="Google Shape;230;p13"/>
          <p:cNvCxnSpPr/>
          <p:nvPr/>
        </p:nvCxnSpPr>
        <p:spPr>
          <a:xfrm rot="-5400000">
            <a:off x="3190081" y="5553868"/>
            <a:ext cx="744537" cy="419100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31" name="Google Shape;231;p13"/>
          <p:cNvSpPr txBox="1"/>
          <p:nvPr/>
        </p:nvSpPr>
        <p:spPr>
          <a:xfrm>
            <a:off x="7175500" y="165100"/>
            <a:ext cx="4610100" cy="669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1800" b="0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class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GeometricObject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private String color = "white";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private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filled;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private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java.util.Date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dateCreated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0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GeometricObject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{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dateCreated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new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java.util.Date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();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String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getColor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{ return color;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void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setColor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(String color)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{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this.color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color;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……….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String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toString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………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/** Abstract method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getArea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</a:t>
            </a:r>
            <a:r>
              <a:rPr lang="en-US" sz="1800" b="0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double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getArea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/** Abstract method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getPerimeter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</a:t>
            </a:r>
            <a:r>
              <a:rPr lang="en-US" sz="1800" b="0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double </a:t>
            </a:r>
            <a:r>
              <a:rPr lang="en-US" sz="18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getPerimeter</a:t>
            </a: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232" name="Google Shape;232;p13"/>
          <p:cNvSpPr txBox="1"/>
          <p:nvPr/>
        </p:nvSpPr>
        <p:spPr>
          <a:xfrm>
            <a:off x="4187825" y="6178550"/>
            <a:ext cx="1500187" cy="419100"/>
          </a:xfrm>
          <a:prstGeom prst="rect">
            <a:avLst/>
          </a:prstGeom>
          <a:solidFill>
            <a:srgbClr val="E7E7C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2F6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342F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subclass2</a:t>
            </a:r>
            <a:endParaRPr/>
          </a:p>
        </p:txBody>
      </p:sp>
      <p:cxnSp>
        <p:nvCxnSpPr>
          <p:cNvPr id="233" name="Google Shape;233;p13"/>
          <p:cNvCxnSpPr/>
          <p:nvPr/>
        </p:nvCxnSpPr>
        <p:spPr>
          <a:xfrm rot="5400000" flipH="1">
            <a:off x="4406900" y="5567362"/>
            <a:ext cx="815975" cy="358775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34" name="Google Shape;234;p13"/>
          <p:cNvCxnSpPr/>
          <p:nvPr/>
        </p:nvCxnSpPr>
        <p:spPr>
          <a:xfrm rot="10800000" flipH="1">
            <a:off x="577850" y="731837"/>
            <a:ext cx="6413500" cy="11112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>
            <a:spLocks noGrp="1"/>
          </p:cNvSpPr>
          <p:nvPr>
            <p:ph type="title"/>
          </p:nvPr>
        </p:nvSpPr>
        <p:spPr>
          <a:xfrm>
            <a:off x="534987" y="361950"/>
            <a:ext cx="8153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ambria"/>
              <a:buNone/>
            </a:pPr>
            <a:r>
              <a:rPr lang="en-US" sz="36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Important Points to Note (2)</a:t>
            </a:r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body" idx="1"/>
          </p:nvPr>
        </p:nvSpPr>
        <p:spPr>
          <a:xfrm>
            <a:off x="534987" y="895350"/>
            <a:ext cx="8056562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abstract class </a:t>
            </a:r>
            <a:r>
              <a:rPr lang="en-US" sz="2400" b="0" i="0" u="none">
                <a:solidFill>
                  <a:srgbClr val="FF6A6A"/>
                </a:solidFill>
                <a:latin typeface="Cambria"/>
                <a:ea typeface="Cambria"/>
                <a:cs typeface="Cambria"/>
                <a:sym typeface="Cambria"/>
              </a:rPr>
              <a:t>cannot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be instantiated using the </a:t>
            </a:r>
            <a:r>
              <a:rPr lang="en-US" sz="2400" b="1" i="0" u="none">
                <a:solidFill>
                  <a:srgbClr val="FF6A6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operator, i.e.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you cannot create objects of abstract classes. 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abstract class is to be used as a base class for defining new subclasses.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50"/>
              <a:buNone/>
            </a:pPr>
            <a:r>
              <a:rPr lang="en-US" sz="2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However,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Its constructors may still be defined, to be invoked in the constructors of its subclasses.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abstract class can be used as a data type.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subclass </a:t>
            </a:r>
            <a:r>
              <a:rPr lang="en-US" sz="2800" b="0" i="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can be 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abstract even if its superclass is </a:t>
            </a:r>
            <a:r>
              <a:rPr lang="en-US" sz="28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concrete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E.g.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the </a:t>
            </a: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 is concrete, but its subclasses, such as </a:t>
            </a: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may be abstract.</a:t>
            </a:r>
            <a:endParaRPr/>
          </a:p>
        </p:txBody>
      </p:sp>
      <p:sp>
        <p:nvSpPr>
          <p:cNvPr id="241" name="Google Shape;241;p14"/>
          <p:cNvSpPr txBox="1"/>
          <p:nvPr/>
        </p:nvSpPr>
        <p:spPr>
          <a:xfrm>
            <a:off x="9504362" y="1530350"/>
            <a:ext cx="1820862" cy="736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2F6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342F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2F6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342F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(abstract)</a:t>
            </a:r>
            <a:endParaRPr/>
          </a:p>
        </p:txBody>
      </p:sp>
      <p:sp>
        <p:nvSpPr>
          <p:cNvPr id="242" name="Google Shape;242;p14"/>
          <p:cNvSpPr txBox="1"/>
          <p:nvPr/>
        </p:nvSpPr>
        <p:spPr>
          <a:xfrm>
            <a:off x="9664700" y="3371850"/>
            <a:ext cx="1365250" cy="7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9637712" y="3073400"/>
            <a:ext cx="1308100" cy="4191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2F6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342F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</a:t>
            </a:r>
            <a:endParaRPr/>
          </a:p>
        </p:txBody>
      </p:sp>
      <p:cxnSp>
        <p:nvCxnSpPr>
          <p:cNvPr id="244" name="Google Shape;244;p14"/>
          <p:cNvCxnSpPr/>
          <p:nvPr/>
        </p:nvCxnSpPr>
        <p:spPr>
          <a:xfrm rot="10800000">
            <a:off x="10288587" y="2305050"/>
            <a:ext cx="11112" cy="768350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45" name="Google Shape;245;p14"/>
          <p:cNvSpPr txBox="1"/>
          <p:nvPr/>
        </p:nvSpPr>
        <p:spPr>
          <a:xfrm>
            <a:off x="9504362" y="4298950"/>
            <a:ext cx="1820862" cy="736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2F6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342F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2F6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342F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(concrete)</a:t>
            </a:r>
            <a:endParaRPr/>
          </a:p>
        </p:txBody>
      </p:sp>
      <p:sp>
        <p:nvSpPr>
          <p:cNvPr id="246" name="Google Shape;246;p14"/>
          <p:cNvSpPr txBox="1"/>
          <p:nvPr/>
        </p:nvSpPr>
        <p:spPr>
          <a:xfrm>
            <a:off x="9637712" y="5842000"/>
            <a:ext cx="1308100" cy="4191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2F6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342F6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Subclass</a:t>
            </a:r>
            <a:endParaRPr/>
          </a:p>
        </p:txBody>
      </p:sp>
      <p:cxnSp>
        <p:nvCxnSpPr>
          <p:cNvPr id="247" name="Google Shape;247;p14"/>
          <p:cNvCxnSpPr/>
          <p:nvPr/>
        </p:nvCxnSpPr>
        <p:spPr>
          <a:xfrm rot="10800000">
            <a:off x="10288587" y="5073650"/>
            <a:ext cx="11112" cy="768350"/>
          </a:xfrm>
          <a:prstGeom prst="straightConnector1">
            <a:avLst/>
          </a:prstGeom>
          <a:noFill/>
          <a:ln w="34925" cap="flat" cmpd="sng">
            <a:solidFill>
              <a:srgbClr val="FF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248" name="Google Shape;248;p14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601662" y="161925"/>
            <a:ext cx="9144000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300"/>
              <a:buFont typeface="Cambria"/>
              <a:buNone/>
            </a:pPr>
            <a:r>
              <a:rPr lang="en-US" sz="33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4. Advantages of Defining Abstract Methods</a:t>
            </a:r>
            <a:endParaRPr/>
          </a:p>
        </p:txBody>
      </p:sp>
      <p:sp>
        <p:nvSpPr>
          <p:cNvPr id="254" name="Google Shape;254;p15"/>
          <p:cNvSpPr txBox="1">
            <a:spLocks noGrp="1"/>
          </p:cNvSpPr>
          <p:nvPr>
            <p:ph type="body" idx="1"/>
          </p:nvPr>
        </p:nvSpPr>
        <p:spPr>
          <a:xfrm>
            <a:off x="568325" y="1054100"/>
            <a:ext cx="4470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that the abstract methods are implemented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lang="en-US" sz="24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by the subclasses.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invoke the abstract methods on parameters of the superclass (i.e. the abstract class type)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lang="en-US" sz="2000" b="0" i="1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equalArea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displayObject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en-US" sz="20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methods of 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TestGeometricObject.java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255" name="Google Shape;255;p15"/>
          <p:cNvSpPr txBox="1"/>
          <p:nvPr/>
        </p:nvSpPr>
        <p:spPr>
          <a:xfrm>
            <a:off x="5549900" y="490537"/>
            <a:ext cx="6642100" cy="61563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lang="en-US" sz="19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TestGeometricObject</a:t>
            </a: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static void main(String[] </a:t>
            </a:r>
            <a:r>
              <a:rPr lang="en-US" sz="19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args</a:t>
            </a: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){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9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GeometricObject</a:t>
            </a: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g1 = new Circle(5);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9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GeometricObject</a:t>
            </a: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g2 = new Rectangle(5, 3);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9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</a:t>
            </a: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("The two objects have 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the same area? " + </a:t>
            </a:r>
            <a:r>
              <a:rPr lang="en-US" sz="19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equalArea</a:t>
            </a: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(g1, g2));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None/>
            </a:pPr>
            <a:r>
              <a:rPr lang="en-US" sz="11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9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displayObject</a:t>
            </a: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(g1);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9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displayObject</a:t>
            </a: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(g2);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public static </a:t>
            </a:r>
            <a:r>
              <a:rPr lang="en-US" sz="19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</a:t>
            </a: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19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equalArea</a:t>
            </a: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900" b="0" i="0" u="none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GeometricObject</a:t>
            </a: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j1,</a:t>
            </a:r>
            <a:r>
              <a:rPr lang="en-US" sz="1900" b="0" i="0" u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GeometricObject</a:t>
            </a: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j2){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return j1.getArea() == j2.getArea();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Times New Roman"/>
              <a:buNone/>
            </a:pPr>
            <a:r>
              <a:rPr lang="en-US" sz="11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public static void  </a:t>
            </a:r>
            <a:r>
              <a:rPr lang="en-US" sz="1900" b="0" i="0" u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displayObject</a:t>
            </a: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900" b="0" i="0" u="none" dirty="0" err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GeometricObject</a:t>
            </a: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obj){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9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</a:t>
            </a: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9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</a:t>
            </a: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(“Area is " + </a:t>
            </a:r>
            <a:r>
              <a:rPr lang="en-US" sz="19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obj.getArea</a:t>
            </a: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());</a:t>
            </a:r>
            <a:endParaRPr dirty="0"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9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</a:t>
            </a: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(“Perimeter is " +  </a:t>
            </a:r>
            <a:r>
              <a:rPr lang="en-US" sz="19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obj.getPerimeter</a:t>
            </a:r>
            <a:r>
              <a:rPr lang="en-US" sz="19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}  		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Times New Roman"/>
              <a:buNone/>
            </a:pPr>
            <a:r>
              <a:rPr lang="en-US" sz="1900" b="0" i="0" u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dirty="0"/>
          </a:p>
        </p:txBody>
      </p:sp>
      <p:sp>
        <p:nvSpPr>
          <p:cNvPr id="256" name="Google Shape;256;p15"/>
          <p:cNvSpPr txBox="1"/>
          <p:nvPr/>
        </p:nvSpPr>
        <p:spPr>
          <a:xfrm>
            <a:off x="2905125" y="6083300"/>
            <a:ext cx="1782762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2800" b="1" i="0" u="sng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7.1</a:t>
            </a:r>
            <a:endParaRPr/>
          </a:p>
        </p:txBody>
      </p:sp>
      <p:cxnSp>
        <p:nvCxnSpPr>
          <p:cNvPr id="257" name="Google Shape;257;p15"/>
          <p:cNvCxnSpPr/>
          <p:nvPr/>
        </p:nvCxnSpPr>
        <p:spPr>
          <a:xfrm>
            <a:off x="601662" y="52546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>
            <a:spLocks noGrp="1"/>
          </p:cNvSpPr>
          <p:nvPr>
            <p:ph type="title"/>
          </p:nvPr>
        </p:nvSpPr>
        <p:spPr>
          <a:xfrm>
            <a:off x="422275" y="74612"/>
            <a:ext cx="10902950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49262" lvl="0" indent="-44926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300"/>
              <a:buFont typeface="Cambria"/>
              <a:buNone/>
            </a:pPr>
            <a:r>
              <a:rPr lang="en-US" sz="33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5. The </a:t>
            </a:r>
            <a:r>
              <a:rPr lang="en-US" sz="33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Calendar</a:t>
            </a:r>
            <a:r>
              <a:rPr lang="en-US" sz="33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33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GregorianCalendar</a:t>
            </a:r>
            <a:r>
              <a:rPr lang="en-US" sz="33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Classes </a:t>
            </a:r>
            <a:r>
              <a:rPr lang="en-US" sz="3300" b="1" i="0" u="none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[Optional] - (1)</a:t>
            </a:r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body" idx="1"/>
          </p:nvPr>
        </p:nvSpPr>
        <p:spPr>
          <a:xfrm>
            <a:off x="534987" y="1447800"/>
            <a:ext cx="10790237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instance of </a:t>
            </a: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java.util.Date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represents a specific instant in time with millisecond precision.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java.util.Calendar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is an </a:t>
            </a:r>
            <a:r>
              <a:rPr lang="en-US" sz="2700" b="0" i="0" u="non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abstract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base class for extracting detailed calendar information, such as year, month, date, hour, minute, and second.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Subclasses of </a:t>
            </a: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Calendar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can implement specific calendar systems, such as the Gregorian calendar, the lunar calendar and Jewish calendar.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Currently, </a:t>
            </a:r>
            <a:r>
              <a:rPr lang="en-US" sz="27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java.util.GregorianCalendar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for the Gregorian calendar is supported in Java.</a:t>
            </a:r>
            <a:endParaRPr/>
          </a:p>
        </p:txBody>
      </p:sp>
      <p:cxnSp>
        <p:nvCxnSpPr>
          <p:cNvPr id="264" name="Google Shape;264;p16"/>
          <p:cNvCxnSpPr/>
          <p:nvPr/>
        </p:nvCxnSpPr>
        <p:spPr>
          <a:xfrm>
            <a:off x="534987" y="1219200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7" descr="ja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975" y="1158875"/>
            <a:ext cx="10339387" cy="5538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7"/>
          <p:cNvSpPr txBox="1"/>
          <p:nvPr/>
        </p:nvSpPr>
        <p:spPr>
          <a:xfrm>
            <a:off x="534987" y="74612"/>
            <a:ext cx="10790237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500"/>
              <a:buFont typeface="Cambria"/>
              <a:buNone/>
            </a:pPr>
            <a:r>
              <a:rPr lang="en-US" sz="35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35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Calendar</a:t>
            </a:r>
            <a:r>
              <a:rPr lang="en-US" sz="35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35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GregorianCalendar</a:t>
            </a:r>
            <a:r>
              <a:rPr lang="en-US" sz="35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Classes </a:t>
            </a:r>
            <a:r>
              <a:rPr lang="en-US" sz="3500" b="1" i="0" u="none">
                <a:solidFill>
                  <a:srgbClr val="FF2020"/>
                </a:solidFill>
                <a:latin typeface="Cambria"/>
                <a:ea typeface="Cambria"/>
                <a:cs typeface="Cambria"/>
                <a:sym typeface="Cambria"/>
              </a:rPr>
              <a:t>[Optional] - (2)</a:t>
            </a:r>
            <a:endParaRPr/>
          </a:p>
        </p:txBody>
      </p:sp>
      <p:cxnSp>
        <p:nvCxnSpPr>
          <p:cNvPr id="271" name="Google Shape;271;p17"/>
          <p:cNvCxnSpPr/>
          <p:nvPr/>
        </p:nvCxnSpPr>
        <p:spPr>
          <a:xfrm>
            <a:off x="534987" y="1158875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8" descr="GregorianCalend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990600"/>
            <a:ext cx="9144000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422275" y="74612"/>
            <a:ext cx="10158412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ourier New"/>
              <a:buNone/>
            </a:pPr>
            <a:r>
              <a:rPr lang="en-US" sz="32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TestGregorianCalendar.java </a:t>
            </a:r>
            <a:r>
              <a:rPr lang="en-US" sz="3200" b="0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(Demo 7.2)</a:t>
            </a:r>
            <a:endParaRPr/>
          </a:p>
        </p:txBody>
      </p:sp>
      <p:sp>
        <p:nvSpPr>
          <p:cNvPr id="278" name="Google Shape;278;p18"/>
          <p:cNvSpPr txBox="1"/>
          <p:nvPr/>
        </p:nvSpPr>
        <p:spPr>
          <a:xfrm>
            <a:off x="7924800" y="6138862"/>
            <a:ext cx="20526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Demo 7.2</a:t>
            </a:r>
            <a:endParaRPr/>
          </a:p>
        </p:txBody>
      </p:sp>
      <p:cxnSp>
        <p:nvCxnSpPr>
          <p:cNvPr id="279" name="Google Shape;279;p18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534987" y="228600"/>
            <a:ext cx="1079023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6. Interfaces</a:t>
            </a:r>
            <a:endParaRPr/>
          </a:p>
        </p:txBody>
      </p:sp>
      <p:sp>
        <p:nvSpPr>
          <p:cNvPr id="285" name="Google Shape;285;p19"/>
          <p:cNvSpPr txBox="1"/>
          <p:nvPr/>
        </p:nvSpPr>
        <p:spPr>
          <a:xfrm>
            <a:off x="9042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86" name="Google Shape;286;p19"/>
          <p:cNvSpPr txBox="1"/>
          <p:nvPr/>
        </p:nvSpPr>
        <p:spPr>
          <a:xfrm>
            <a:off x="534987" y="1200150"/>
            <a:ext cx="11047412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5"/>
              <a:buFont typeface="Noto Sans Symbols"/>
              <a:buChar char="■"/>
            </a:pPr>
            <a:r>
              <a:rPr lang="en-US" sz="25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interface is a class-like construct that contains </a:t>
            </a:r>
            <a:r>
              <a:rPr lang="en-US" sz="2500" b="0" i="0" u="none">
                <a:solidFill>
                  <a:srgbClr val="FF2020"/>
                </a:solidFill>
                <a:latin typeface="Cambria"/>
                <a:ea typeface="Cambria"/>
                <a:cs typeface="Cambria"/>
                <a:sym typeface="Cambria"/>
              </a:rPr>
              <a:t>only constants and abstract methods</a:t>
            </a:r>
            <a:r>
              <a:rPr lang="en-US" sz="25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2057400" y="2978150"/>
            <a:ext cx="8610600" cy="2465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1028700" marR="0" lvl="0" indent="-800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urier New"/>
              <a:buNone/>
            </a:pPr>
            <a:r>
              <a:rPr lang="en-US" sz="23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/>
          </a:p>
          <a:p>
            <a:pPr marL="1028700" marR="0" lvl="0" indent="-8001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urier New"/>
              <a:buNone/>
            </a:pPr>
            <a:r>
              <a:rPr lang="en-US" sz="23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public interface Edible {</a:t>
            </a:r>
            <a:endParaRPr/>
          </a:p>
          <a:p>
            <a:pPr marL="1028700" marR="0" lvl="0" indent="-8001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urier New"/>
              <a:buNone/>
            </a:pPr>
            <a:r>
              <a:rPr lang="en-US" sz="23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	   /** Describe how to eat */</a:t>
            </a:r>
            <a:endParaRPr/>
          </a:p>
          <a:p>
            <a:pPr marL="1028700" marR="0" lvl="0" indent="-8001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urier New"/>
              <a:buNone/>
            </a:pPr>
            <a:r>
              <a:rPr lang="en-US" sz="23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	   public abstract String howToEat();</a:t>
            </a:r>
            <a:endParaRPr/>
          </a:p>
          <a:p>
            <a:pPr marL="1028700" marR="0" lvl="0" indent="-800100" algn="l" rtl="0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Courier New"/>
              <a:buNone/>
            </a:pPr>
            <a:r>
              <a:rPr lang="en-US" sz="23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cxnSp>
        <p:nvCxnSpPr>
          <p:cNvPr id="288" name="Google Shape;288;p19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title" idx="4294967295"/>
          </p:nvPr>
        </p:nvSpPr>
        <p:spPr>
          <a:xfrm>
            <a:off x="534987" y="336550"/>
            <a:ext cx="9575800" cy="62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Learning Outcomes</a:t>
            </a:r>
            <a:endParaRPr/>
          </a:p>
        </p:txBody>
      </p:sp>
      <p:sp>
        <p:nvSpPr>
          <p:cNvPr id="124" name="Google Shape;124;p2"/>
          <p:cNvSpPr txBox="1">
            <a:spLocks noGrp="1"/>
          </p:cNvSpPr>
          <p:nvPr>
            <p:ph type="body" idx="4294967295"/>
          </p:nvPr>
        </p:nvSpPr>
        <p:spPr>
          <a:xfrm>
            <a:off x="534987" y="1328737"/>
            <a:ext cx="10790237" cy="456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None/>
            </a:pPr>
            <a:r>
              <a:rPr lang="en-US" sz="2700" b="0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At the end of this lesson, you should be able to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89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Design and use abstract classes.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89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Describe the difference between abstract classes and concrete classes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Explain the rationale for creating abstract classes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Define custom interfaces and declare classes that implement interfaces.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Specify behavior for objects using interfaces</a:t>
            </a:r>
            <a:endParaRPr/>
          </a:p>
          <a:p>
            <a:pPr marL="742950" marR="0" lvl="1" indent="-28575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55"/>
              <a:buFont typeface="Noto Sans Symbols"/>
              <a:buChar char="■"/>
            </a:pPr>
            <a:r>
              <a:rPr lang="en-US" sz="27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Define a natural order using the </a:t>
            </a:r>
            <a:r>
              <a:rPr lang="en-US" sz="27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 sz="27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interface.</a:t>
            </a:r>
            <a:endParaRPr/>
          </a:p>
          <a:p>
            <a:pPr marL="342900" marR="0" lvl="0" indent="-214312" algn="l" rtl="0"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25" name="Google Shape;125;p2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/>
        </p:nvSpPr>
        <p:spPr>
          <a:xfrm>
            <a:off x="422275" y="1219200"/>
            <a:ext cx="1090295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 interface is similar to an abstract class, but an abstract class can contain variables and concrete methods as well as constants and abstract methods.</a:t>
            </a:r>
            <a:endParaRPr dirty="0"/>
          </a:p>
          <a:p>
            <a:pPr marL="342900" marR="0" lvl="0" indent="-214312" algn="just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None/>
            </a:pPr>
            <a:endParaRPr sz="2700" b="0" i="0" u="none" dirty="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14312" algn="just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None/>
            </a:pPr>
            <a:endParaRPr sz="2700" b="0" i="0" u="none" dirty="0">
              <a:solidFill>
                <a:srgbClr val="00FF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00FF00"/>
              </a:buClr>
              <a:buSzPts val="2700"/>
              <a:buFont typeface="Cambria"/>
              <a:buNone/>
            </a:pPr>
            <a:r>
              <a:rPr lang="en-US" sz="2700" b="0" i="0" u="none" dirty="0">
                <a:solidFill>
                  <a:srgbClr val="00FF00"/>
                </a:solidFill>
                <a:latin typeface="Cambria"/>
                <a:ea typeface="Cambria"/>
                <a:cs typeface="Cambria"/>
                <a:sym typeface="Cambria"/>
              </a:rPr>
              <a:t>				      	               </a:t>
            </a:r>
            <a:r>
              <a:rPr lang="en-US" sz="2700" b="0" i="0" u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Constants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mbria"/>
              <a:buNone/>
            </a:pPr>
            <a:r>
              <a:rPr lang="en-US" sz="2700" b="0" i="0" u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				                   Abstract Methods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mbria"/>
              <a:buNone/>
            </a:pPr>
            <a:r>
              <a:rPr lang="en-US" sz="2700" b="0" i="0" u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				     </a:t>
            </a:r>
            <a:r>
              <a:rPr lang="en-US" sz="2700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                    </a:t>
            </a:r>
            <a:r>
              <a:rPr lang="en-US" sz="2700" b="0" i="0" u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Variables</a:t>
            </a:r>
            <a:endParaRPr dirty="0"/>
          </a:p>
          <a:p>
            <a:pPr marL="342900" marR="0" lvl="0" indent="-342900" algn="just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ambria"/>
              <a:buNone/>
            </a:pPr>
            <a:r>
              <a:rPr lang="en-US" sz="2700" b="0" i="0" u="none" dirty="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				                   Concrete Methods</a:t>
            </a:r>
            <a:endParaRPr dirty="0"/>
          </a:p>
        </p:txBody>
      </p:sp>
      <p:sp>
        <p:nvSpPr>
          <p:cNvPr id="294" name="Google Shape;294;p20"/>
          <p:cNvSpPr txBox="1"/>
          <p:nvPr/>
        </p:nvSpPr>
        <p:spPr>
          <a:xfrm>
            <a:off x="1781660" y="4030876"/>
            <a:ext cx="146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Interface   </a:t>
            </a:r>
            <a:endParaRPr dirty="0"/>
          </a:p>
        </p:txBody>
      </p:sp>
      <p:sp>
        <p:nvSpPr>
          <p:cNvPr id="295" name="Google Shape;295;p20"/>
          <p:cNvSpPr/>
          <p:nvPr/>
        </p:nvSpPr>
        <p:spPr>
          <a:xfrm rot="20641295">
            <a:off x="3461543" y="3880562"/>
            <a:ext cx="1047750" cy="171450"/>
          </a:xfrm>
          <a:prstGeom prst="rightArrow">
            <a:avLst>
              <a:gd name="adj1" fmla="val 19833"/>
              <a:gd name="adj2" fmla="val 50000"/>
            </a:avLst>
          </a:prstGeom>
          <a:solidFill>
            <a:srgbClr val="99FFCC"/>
          </a:solidFill>
          <a:ln w="25400" cap="flat" cmpd="sng">
            <a:solidFill>
              <a:srgbClr val="4949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>
            <a:off x="3504104" y="4317450"/>
            <a:ext cx="1047640" cy="163599"/>
          </a:xfrm>
          <a:prstGeom prst="rightArrow">
            <a:avLst>
              <a:gd name="adj1" fmla="val 19915"/>
              <a:gd name="adj2" fmla="val 55499"/>
            </a:avLst>
          </a:prstGeom>
          <a:solidFill>
            <a:srgbClr val="99FFCC"/>
          </a:solidFill>
          <a:ln w="25400" cap="flat" cmpd="sng">
            <a:solidFill>
              <a:srgbClr val="4949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 rot="-9780000">
            <a:off x="7410333" y="3877388"/>
            <a:ext cx="1065212" cy="177800"/>
          </a:xfrm>
          <a:prstGeom prst="rightArrow">
            <a:avLst>
              <a:gd name="adj1" fmla="val 19797"/>
              <a:gd name="adj2" fmla="val 50000"/>
            </a:avLst>
          </a:prstGeom>
          <a:solidFill>
            <a:srgbClr val="99FFCC"/>
          </a:solidFill>
          <a:ln w="25400" cap="flat" cmpd="sng">
            <a:solidFill>
              <a:srgbClr val="4949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 rot="10800000">
            <a:off x="7430671" y="4276872"/>
            <a:ext cx="1047750" cy="185737"/>
          </a:xfrm>
          <a:prstGeom prst="rightArrow">
            <a:avLst>
              <a:gd name="adj1" fmla="val 19685"/>
              <a:gd name="adj2" fmla="val 50000"/>
            </a:avLst>
          </a:prstGeom>
          <a:solidFill>
            <a:srgbClr val="99FFCC"/>
          </a:solidFill>
          <a:ln w="25400" cap="flat" cmpd="sng">
            <a:solidFill>
              <a:srgbClr val="4949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 rot="9840000">
            <a:off x="7410511" y="4701434"/>
            <a:ext cx="1047750" cy="168275"/>
          </a:xfrm>
          <a:prstGeom prst="rightArrow">
            <a:avLst>
              <a:gd name="adj1" fmla="val 19865"/>
              <a:gd name="adj2" fmla="val 50000"/>
            </a:avLst>
          </a:prstGeom>
          <a:solidFill>
            <a:srgbClr val="99FFCC"/>
          </a:solidFill>
          <a:ln w="25400" cap="flat" cmpd="sng">
            <a:solidFill>
              <a:srgbClr val="4949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 rot="8847181">
            <a:off x="7426161" y="5051602"/>
            <a:ext cx="1190405" cy="221023"/>
          </a:xfrm>
          <a:prstGeom prst="rightArrow">
            <a:avLst>
              <a:gd name="adj1" fmla="val 20095"/>
              <a:gd name="adj2" fmla="val 50000"/>
            </a:avLst>
          </a:prstGeom>
          <a:solidFill>
            <a:srgbClr val="99FFCC"/>
          </a:solidFill>
          <a:ln w="25400" cap="flat" cmpd="sng">
            <a:solidFill>
              <a:srgbClr val="4949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8686289" y="4208200"/>
            <a:ext cx="23415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 Class</a:t>
            </a:r>
            <a:endParaRPr dirty="0"/>
          </a:p>
        </p:txBody>
      </p:sp>
      <p:sp>
        <p:nvSpPr>
          <p:cNvPr id="302" name="Google Shape;302;p20"/>
          <p:cNvSpPr txBox="1"/>
          <p:nvPr/>
        </p:nvSpPr>
        <p:spPr>
          <a:xfrm>
            <a:off x="534987" y="125412"/>
            <a:ext cx="8229600" cy="7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Interfaces</a:t>
            </a:r>
            <a:endParaRPr/>
          </a:p>
        </p:txBody>
      </p:sp>
      <p:cxnSp>
        <p:nvCxnSpPr>
          <p:cNvPr id="303" name="Google Shape;303;p20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>
            <a:spLocks noGrp="1"/>
          </p:cNvSpPr>
          <p:nvPr>
            <p:ph type="title"/>
          </p:nvPr>
        </p:nvSpPr>
        <p:spPr>
          <a:xfrm>
            <a:off x="454025" y="266700"/>
            <a:ext cx="10871200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Why is an interface useful?</a:t>
            </a:r>
            <a:endParaRPr/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1"/>
          </p:nvPr>
        </p:nvSpPr>
        <p:spPr>
          <a:xfrm>
            <a:off x="696912" y="1223962"/>
            <a:ext cx="10871200" cy="203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We can use interfaces </a:t>
            </a:r>
            <a:r>
              <a:rPr lang="en-US" sz="2800" b="0" i="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to specify behavior 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for objects.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For example, you can specify that the objects are comparable, edible, cloneable using appropriate interfaces.</a:t>
            </a:r>
            <a:endParaRPr/>
          </a:p>
        </p:txBody>
      </p:sp>
      <p:cxnSp>
        <p:nvCxnSpPr>
          <p:cNvPr id="310" name="Google Shape;310;p21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>
            <a:spLocks noGrp="1"/>
          </p:cNvSpPr>
          <p:nvPr>
            <p:ph type="title"/>
          </p:nvPr>
        </p:nvSpPr>
        <p:spPr>
          <a:xfrm>
            <a:off x="534987" y="277812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Define an Interface</a:t>
            </a:r>
            <a:endParaRPr/>
          </a:p>
        </p:txBody>
      </p:sp>
      <p:sp>
        <p:nvSpPr>
          <p:cNvPr id="316" name="Google Shape;316;p22"/>
          <p:cNvSpPr txBox="1">
            <a:spLocks noGrp="1"/>
          </p:cNvSpPr>
          <p:nvPr>
            <p:ph type="body" idx="1"/>
          </p:nvPr>
        </p:nvSpPr>
        <p:spPr>
          <a:xfrm>
            <a:off x="534987" y="914400"/>
            <a:ext cx="10790237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To distinguish an interface from a class, Java uses the following syntax to declare an interface:</a:t>
            </a:r>
            <a:endParaRPr/>
          </a:p>
        </p:txBody>
      </p:sp>
      <p:sp>
        <p:nvSpPr>
          <p:cNvPr id="317" name="Google Shape;317;p22"/>
          <p:cNvSpPr txBox="1"/>
          <p:nvPr/>
        </p:nvSpPr>
        <p:spPr>
          <a:xfrm>
            <a:off x="1752600" y="1981200"/>
            <a:ext cx="8610600" cy="167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InterfaceName { 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constant declarations;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method signatures;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lang="en-US" sz="28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731837" y="38100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mbria"/>
              <a:buNone/>
            </a:pPr>
            <a:r>
              <a:rPr lang="en-US" sz="3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/>
          </a:p>
        </p:txBody>
      </p:sp>
      <p:sp>
        <p:nvSpPr>
          <p:cNvPr id="319" name="Google Shape;319;p22"/>
          <p:cNvSpPr txBox="1"/>
          <p:nvPr/>
        </p:nvSpPr>
        <p:spPr>
          <a:xfrm>
            <a:off x="1752600" y="4419600"/>
            <a:ext cx="8610600" cy="175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Edible 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/** Describe how to eat */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public abstract String howToEat();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urier New"/>
              <a:buNone/>
            </a:pPr>
            <a:r>
              <a:rPr lang="en-US" sz="2400" b="0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320" name="Google Shape;320;p22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3"/>
          <p:cNvSpPr txBox="1">
            <a:spLocks noGrp="1"/>
          </p:cNvSpPr>
          <p:nvPr>
            <p:ph type="title"/>
          </p:nvPr>
        </p:nvSpPr>
        <p:spPr>
          <a:xfrm>
            <a:off x="381000" y="277812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Example</a:t>
            </a:r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body" idx="1"/>
          </p:nvPr>
        </p:nvSpPr>
        <p:spPr>
          <a:xfrm>
            <a:off x="534987" y="1017587"/>
            <a:ext cx="10790237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You can now use the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Edible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interface to specify whether an object is edible. </a:t>
            </a:r>
            <a:endParaRPr/>
          </a:p>
          <a:p>
            <a:pPr marL="339725" lvl="0" indent="-3397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This is accomplished by letting the class for the object implement this interface using the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keyword. </a:t>
            </a:r>
            <a:endParaRPr/>
          </a:p>
          <a:p>
            <a:pPr marL="339725" lvl="0" indent="-3397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E.g.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the classes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Chicken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in Listing 11.5 implement the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Edible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interface. </a:t>
            </a:r>
            <a:endParaRPr/>
          </a:p>
          <a:p>
            <a:pPr marL="339725" lvl="0" indent="-3397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Refer to the classes in the Demo 7.3 folder.</a:t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4953000" y="5365750"/>
            <a:ext cx="24384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7960" dir="2700000">
              <a:srgbClr val="999999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070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rgbClr val="FF707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TestEdible</a:t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2227262" y="5332412"/>
            <a:ext cx="24384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17960" dir="2700000">
              <a:srgbClr val="999999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Edible</a:t>
            </a:r>
            <a:endParaRPr/>
          </a:p>
        </p:txBody>
      </p:sp>
      <p:cxnSp>
        <p:nvCxnSpPr>
          <p:cNvPr id="329" name="Google Shape;329;p23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/>
          <p:nvPr/>
        </p:nvSpPr>
        <p:spPr>
          <a:xfrm>
            <a:off x="604837" y="98425"/>
            <a:ext cx="8978900" cy="715645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TestEdible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static void main(String[] 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Object[] objects = {new Tiger(), new Chicken(), new Apple()};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for (int 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objects.length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++)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if (objects[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r>
              <a:rPr lang="en-US" sz="1700" b="1" i="0" u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i="0" u="none" dirty="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Edible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System.out.println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(((</a:t>
            </a:r>
            <a:r>
              <a:rPr lang="en-US" sz="1700" b="1" i="0" u="none" dirty="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Edible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objects[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]).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howToEat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700" b="1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{}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endParaRPr sz="1700" b="1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Chicken </a:t>
            </a:r>
            <a:r>
              <a:rPr lang="en-US" sz="1700" b="1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extends </a:t>
            </a:r>
            <a:r>
              <a:rPr lang="en-US" sz="1700" b="1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lang="en-US" sz="1700" b="1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implements </a:t>
            </a:r>
            <a:r>
              <a:rPr lang="en-US" sz="1700" b="1" i="0" u="none" dirty="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Edible</a:t>
            </a:r>
            <a:r>
              <a:rPr lang="en-US" sz="1700" b="1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String 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howToEat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{ return "Chicken: Fry it";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Tiger </a:t>
            </a:r>
            <a:r>
              <a:rPr lang="en-US" sz="1700" b="1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extends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i="0" u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{}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endParaRPr sz="1700" b="1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abstract class </a:t>
            </a:r>
            <a:r>
              <a:rPr lang="en-US" sz="17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Fruit</a:t>
            </a:r>
            <a:r>
              <a:rPr lang="en-US" sz="1700" b="1" i="0" u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i="0" u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lang="en-US" sz="17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i="0" u="none" dirty="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Edible</a:t>
            </a:r>
            <a:r>
              <a:rPr lang="en-US" sz="1700" b="1" i="0" u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None/>
            </a:pPr>
            <a:endParaRPr sz="1700" b="1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Apple extends </a:t>
            </a:r>
            <a:r>
              <a:rPr lang="en-US" sz="17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Fruit 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String 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howToEat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endParaRPr sz="1700" b="1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{return "Apple: Make apple cider";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class Orange extends </a:t>
            </a:r>
            <a:r>
              <a:rPr lang="en-US" sz="17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Fruit 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String </a:t>
            </a:r>
            <a:r>
              <a:rPr lang="en-US" sz="1700" b="1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howToEat</a:t>
            </a: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{    return "Orange: Make orange juice";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rPr lang="en-US" sz="1700" b="1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335" name="Google Shape;335;p24"/>
          <p:cNvSpPr txBox="1"/>
          <p:nvPr/>
        </p:nvSpPr>
        <p:spPr>
          <a:xfrm>
            <a:off x="6721475" y="3333750"/>
            <a:ext cx="5221287" cy="16176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mbria"/>
              <a:buNone/>
            </a:pPr>
            <a:r>
              <a:rPr lang="en-US" sz="21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public interface </a:t>
            </a:r>
            <a:r>
              <a:rPr lang="en-US" sz="2100" b="1" i="0" u="none">
                <a:solidFill>
                  <a:srgbClr val="FF6600"/>
                </a:solidFill>
                <a:latin typeface="Cambria"/>
                <a:ea typeface="Cambria"/>
                <a:cs typeface="Cambria"/>
                <a:sym typeface="Cambria"/>
              </a:rPr>
              <a:t>Edible</a:t>
            </a:r>
            <a:r>
              <a:rPr lang="en-US" sz="21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{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mbria"/>
              <a:buNone/>
            </a:pPr>
            <a:r>
              <a:rPr lang="en-US" sz="21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/** Describe how to eat */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mbria"/>
              <a:buNone/>
            </a:pPr>
            <a:r>
              <a:rPr lang="en-US" sz="21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public abstract String howToEat();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ambria"/>
              <a:buNone/>
            </a:pPr>
            <a:r>
              <a:rPr lang="en-US" sz="21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>
            <a:spLocks noGrp="1"/>
          </p:cNvSpPr>
          <p:nvPr>
            <p:ph type="title"/>
          </p:nvPr>
        </p:nvSpPr>
        <p:spPr>
          <a:xfrm>
            <a:off x="401637" y="354012"/>
            <a:ext cx="877093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Omitting Modifiers in Interfaces</a:t>
            </a:r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body" idx="1"/>
          </p:nvPr>
        </p:nvSpPr>
        <p:spPr>
          <a:xfrm>
            <a:off x="534987" y="1143000"/>
            <a:ext cx="10790237" cy="220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98462" lvl="1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 an interface,</a:t>
            </a:r>
            <a:endParaRPr/>
          </a:p>
          <a:p>
            <a:pPr marL="798512" lvl="2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All data fields are </a:t>
            </a:r>
            <a:r>
              <a:rPr lang="en-US" sz="2400" b="1" i="0" u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static</a:t>
            </a:r>
            <a:r>
              <a:rPr lang="en-US" sz="2400" b="0" i="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endParaRPr/>
          </a:p>
          <a:p>
            <a:pPr marL="798512" lvl="2" indent="-28416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all methods are </a:t>
            </a:r>
            <a:r>
              <a:rPr lang="en-US" sz="2400" b="1" i="0" u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</a:t>
            </a:r>
            <a:r>
              <a:rPr lang="en-US" sz="2400" b="0" i="1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/>
          </a:p>
          <a:p>
            <a:pPr marL="398462" lvl="1" indent="-284162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55"/>
              <a:buFont typeface="Noto Sans Symbols"/>
              <a:buChar char="■"/>
            </a:pP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For this reason, these modifiers can be omitted, as shown below:</a:t>
            </a:r>
            <a:endParaRPr/>
          </a:p>
        </p:txBody>
      </p:sp>
      <p:sp>
        <p:nvSpPr>
          <p:cNvPr id="342" name="Google Shape;342;p25"/>
          <p:cNvSpPr txBox="1"/>
          <p:nvPr/>
        </p:nvSpPr>
        <p:spPr>
          <a:xfrm>
            <a:off x="4052887" y="3062287"/>
            <a:ext cx="9144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3" name="Google Shape;343;p25"/>
          <p:cNvGraphicFramePr/>
          <p:nvPr/>
        </p:nvGraphicFramePr>
        <p:xfrm>
          <a:off x="1627187" y="3189287"/>
          <a:ext cx="9864725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4" imgW="9864725" imgH="1770062" progId="Word.Picture.8">
                  <p:embed/>
                </p:oleObj>
              </mc:Choice>
              <mc:Fallback>
                <p:oleObj r:id="rId4" imgW="9864725" imgH="1770062" progId="Word.Picture.8">
                  <p:embed/>
                  <p:pic>
                    <p:nvPicPr>
                      <p:cNvPr id="343" name="Google Shape;343;p2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627187" y="3189287"/>
                        <a:ext cx="9864725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" name="Google Shape;344;p25"/>
          <p:cNvSpPr txBox="1"/>
          <p:nvPr/>
        </p:nvSpPr>
        <p:spPr>
          <a:xfrm>
            <a:off x="1828800" y="5043487"/>
            <a:ext cx="8839200" cy="113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1143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mbria"/>
              <a:buNone/>
            </a:pP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constant defined in an interface can be accessed using syntax </a:t>
            </a:r>
            <a:r>
              <a:rPr lang="en-US" sz="26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InterfaceName.CONSTANT_NAME</a:t>
            </a: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(e.g., </a:t>
            </a:r>
            <a:r>
              <a:rPr lang="en-US" sz="2600" b="0" i="0" u="sng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T1.K</a:t>
            </a:r>
            <a:r>
              <a:rPr lang="en-US" sz="2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). </a:t>
            </a:r>
            <a:endParaRPr/>
          </a:p>
        </p:txBody>
      </p:sp>
      <p:cxnSp>
        <p:nvCxnSpPr>
          <p:cNvPr id="345" name="Google Shape;345;p25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>
            <a:spLocks noGrp="1"/>
          </p:cNvSpPr>
          <p:nvPr>
            <p:ph type="title"/>
          </p:nvPr>
        </p:nvSpPr>
        <p:spPr>
          <a:xfrm>
            <a:off x="293687" y="346075"/>
            <a:ext cx="8537575" cy="617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800"/>
              <a:buFont typeface="Cambria"/>
              <a:buNone/>
            </a:pPr>
            <a:r>
              <a:rPr lang="en-US" sz="3800" b="1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7.  The </a:t>
            </a:r>
            <a:r>
              <a:rPr lang="en-US" sz="3800" b="1" i="0" u="non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Comparable </a:t>
            </a:r>
            <a:r>
              <a:rPr lang="en-US" sz="3800" b="1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Interface</a:t>
            </a:r>
            <a:endParaRPr/>
          </a:p>
        </p:txBody>
      </p:sp>
      <p:sp>
        <p:nvSpPr>
          <p:cNvPr id="351" name="Google Shape;351;p26"/>
          <p:cNvSpPr txBox="1">
            <a:spLocks noGrp="1"/>
          </p:cNvSpPr>
          <p:nvPr>
            <p:ph type="body" idx="1"/>
          </p:nvPr>
        </p:nvSpPr>
        <p:spPr>
          <a:xfrm>
            <a:off x="534987" y="1425575"/>
            <a:ext cx="10790237" cy="3343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This interface is defined in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java.lang package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java.lang;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endParaRPr sz="2800" b="1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Comparable {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compareTo(Object o);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lang="en-US" sz="2800" b="1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52" name="Google Shape;352;p26"/>
          <p:cNvSpPr txBox="1"/>
          <p:nvPr/>
        </p:nvSpPr>
        <p:spPr>
          <a:xfrm>
            <a:off x="1765300" y="4306887"/>
            <a:ext cx="8669337" cy="124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</a:pPr>
            <a:r>
              <a:rPr lang="en-US" sz="25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Many classes (e.g., String and Date) in the Java library implement Comparable to define a natural order for the objects. </a:t>
            </a:r>
            <a:endParaRPr/>
          </a:p>
        </p:txBody>
      </p:sp>
      <p:cxnSp>
        <p:nvCxnSpPr>
          <p:cNvPr id="353" name="Google Shape;353;p26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>
            <a:spLocks noGrp="1"/>
          </p:cNvSpPr>
          <p:nvPr>
            <p:ph type="title"/>
          </p:nvPr>
        </p:nvSpPr>
        <p:spPr>
          <a:xfrm>
            <a:off x="366712" y="277812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4000" b="1" i="0" u="non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Comparable </a:t>
            </a:r>
            <a:r>
              <a:rPr lang="en-US" sz="4000" b="1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Interface</a:t>
            </a:r>
            <a:endParaRPr/>
          </a:p>
        </p:txBody>
      </p:sp>
      <p:sp>
        <p:nvSpPr>
          <p:cNvPr id="359" name="Google Shape;359;p27"/>
          <p:cNvSpPr txBox="1">
            <a:spLocks noGrp="1"/>
          </p:cNvSpPr>
          <p:nvPr>
            <p:ph type="body" idx="1"/>
          </p:nvPr>
        </p:nvSpPr>
        <p:spPr>
          <a:xfrm>
            <a:off x="534987" y="1143000"/>
            <a:ext cx="10790237" cy="121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9725" lvl="0" indent="-339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0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Many classes (e.g., </a:t>
            </a:r>
            <a:r>
              <a:rPr lang="en-US" sz="2400" b="1" i="0" u="non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-US" sz="2400" b="0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2400" b="1" i="0" u="non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US" sz="2400" b="0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) in the Java library implement </a:t>
            </a:r>
            <a:r>
              <a:rPr lang="en-US" sz="2400" b="1" i="0" u="non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 sz="2400" b="0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 to define a natural order for the objects. </a:t>
            </a:r>
            <a:endParaRPr/>
          </a:p>
        </p:txBody>
      </p:sp>
      <p:sp>
        <p:nvSpPr>
          <p:cNvPr id="360" name="Google Shape;360;p27"/>
          <p:cNvSpPr txBox="1"/>
          <p:nvPr/>
        </p:nvSpPr>
        <p:spPr>
          <a:xfrm>
            <a:off x="3843337" y="3052762"/>
            <a:ext cx="9144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p27"/>
          <p:cNvGraphicFramePr/>
          <p:nvPr/>
        </p:nvGraphicFramePr>
        <p:xfrm>
          <a:off x="534987" y="2503487"/>
          <a:ext cx="11223625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4" imgW="11223625" imgH="2068512" progId="Word.Picture.8">
                  <p:embed/>
                </p:oleObj>
              </mc:Choice>
              <mc:Fallback>
                <p:oleObj r:id="rId4" imgW="11223625" imgH="2068512" progId="Word.Picture.8">
                  <p:embed/>
                  <p:pic>
                    <p:nvPicPr>
                      <p:cNvPr id="361" name="Google Shape;361;p2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34987" y="2503487"/>
                        <a:ext cx="11223625" cy="20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2" name="Google Shape;362;p27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>
            <a:spLocks noGrp="1"/>
          </p:cNvSpPr>
          <p:nvPr>
            <p:ph type="title"/>
          </p:nvPr>
        </p:nvSpPr>
        <p:spPr>
          <a:xfrm>
            <a:off x="409575" y="407987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400"/>
              <a:buFont typeface="Cambria"/>
              <a:buNone/>
            </a:pPr>
            <a:r>
              <a:rPr lang="en-US" sz="3400" b="1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Declaring Classes to Implement Comparable</a:t>
            </a:r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body" idx="1"/>
          </p:nvPr>
        </p:nvSpPr>
        <p:spPr>
          <a:xfrm>
            <a:off x="674687" y="3362325"/>
            <a:ext cx="10818812" cy="229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 sz="2600" b="0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Say we want to be able to compare 2 rectangles (eg area), we can declare a new rectangle class that implements </a:t>
            </a:r>
            <a:r>
              <a:rPr lang="en-US" sz="2600" b="1" i="0" u="non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Comparable</a:t>
            </a:r>
            <a:r>
              <a:rPr lang="en-US" sz="2600" b="0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. The instances of this new class are comparable</a:t>
            </a:r>
            <a:r>
              <a:rPr lang="en-US" sz="2600" b="0" i="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. UML Notation: The interface name and method names are italized.  Dashed lines and hollow triangle is used to point to the interface.  </a:t>
            </a:r>
            <a:endParaRPr/>
          </a:p>
        </p:txBody>
      </p:sp>
      <p:sp>
        <p:nvSpPr>
          <p:cNvPr id="370" name="Google Shape;370;p28"/>
          <p:cNvSpPr txBox="1"/>
          <p:nvPr/>
        </p:nvSpPr>
        <p:spPr>
          <a:xfrm>
            <a:off x="1524000" y="2486025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p28"/>
          <p:cNvGraphicFramePr/>
          <p:nvPr/>
        </p:nvGraphicFramePr>
        <p:xfrm>
          <a:off x="674687" y="949325"/>
          <a:ext cx="10650537" cy="22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4" imgW="10650537" imgH="2290762" progId="Word.Picture.8">
                  <p:embed/>
                </p:oleObj>
              </mc:Choice>
              <mc:Fallback>
                <p:oleObj r:id="rId4" imgW="10650537" imgH="2290762" progId="Word.Picture.8">
                  <p:embed/>
                  <p:pic>
                    <p:nvPicPr>
                      <p:cNvPr id="371" name="Google Shape;371;p2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74687" y="949325"/>
                        <a:ext cx="10650537" cy="229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2" name="Google Shape;372;p28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>
            <a:spLocks noGrp="1"/>
          </p:cNvSpPr>
          <p:nvPr>
            <p:ph type="title" idx="4294967295"/>
          </p:nvPr>
        </p:nvSpPr>
        <p:spPr>
          <a:xfrm>
            <a:off x="266700" y="53975"/>
            <a:ext cx="8602662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ourier New"/>
              <a:buNone/>
            </a:pPr>
            <a:r>
              <a:rPr lang="en-US" sz="3600" b="1" i="0" u="none" strike="noStrike" cap="non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ComparableRectangle</a:t>
            </a:r>
            <a:endParaRPr/>
          </a:p>
        </p:txBody>
      </p:sp>
      <p:pic>
        <p:nvPicPr>
          <p:cNvPr id="378" name="Google Shape;378;p29" descr="Listing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837" y="1781175"/>
            <a:ext cx="9144000" cy="44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9" descr="InterfaceComparabl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6037" y="677862"/>
            <a:ext cx="4827587" cy="925512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80" name="Google Shape;380;p29"/>
          <p:cNvSpPr/>
          <p:nvPr/>
        </p:nvSpPr>
        <p:spPr>
          <a:xfrm>
            <a:off x="7158037" y="5430837"/>
            <a:ext cx="2590800" cy="457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63500" dist="17960" dir="2700000">
              <a:srgbClr val="999999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ook Antiqua"/>
              <a:buNone/>
            </a:pPr>
            <a:r>
              <a:rPr lang="en-US" sz="2000" b="0" i="0" u="none">
                <a:solidFill>
                  <a:schemeClr val="accent1"/>
                </a:solidFill>
                <a:latin typeface="Book Antiqua"/>
                <a:ea typeface="Book Antiqua"/>
                <a:cs typeface="Book Antiqua"/>
                <a:sym typeface="Book Antiqua"/>
              </a:rPr>
              <a:t>Demo 7.5</a:t>
            </a:r>
            <a:endParaRPr/>
          </a:p>
        </p:txBody>
      </p:sp>
      <p:graphicFrame>
        <p:nvGraphicFramePr>
          <p:cNvPr id="381" name="Google Shape;381;p29"/>
          <p:cNvGraphicFramePr/>
          <p:nvPr/>
        </p:nvGraphicFramePr>
        <p:xfrm>
          <a:off x="7442200" y="138112"/>
          <a:ext cx="4613275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r:id="rId6" imgW="4613275" imgH="1887537" progId="Word.Picture.8">
                  <p:embed/>
                </p:oleObj>
              </mc:Choice>
              <mc:Fallback>
                <p:oleObj r:id="rId6" imgW="4613275" imgH="1887537" progId="Word.Picture.8">
                  <p:embed/>
                  <p:pic>
                    <p:nvPicPr>
                      <p:cNvPr id="381" name="Google Shape;381;p29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l="31980"/>
                      <a:stretch/>
                    </p:blipFill>
                    <p:spPr>
                      <a:xfrm>
                        <a:off x="7442200" y="138112"/>
                        <a:ext cx="4613275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" name="Google Shape;382;p29"/>
          <p:cNvSpPr txBox="1"/>
          <p:nvPr/>
        </p:nvSpPr>
        <p:spPr>
          <a:xfrm>
            <a:off x="1446212" y="2509837"/>
            <a:ext cx="3000375" cy="257175"/>
          </a:xfrm>
          <a:prstGeom prst="rect">
            <a:avLst/>
          </a:prstGeom>
          <a:solidFill>
            <a:srgbClr val="FF6600">
              <a:alpha val="11764"/>
            </a:srgbClr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9"/>
          <p:cNvSpPr txBox="1"/>
          <p:nvPr/>
        </p:nvSpPr>
        <p:spPr>
          <a:xfrm>
            <a:off x="1301750" y="4059237"/>
            <a:ext cx="4057650" cy="246062"/>
          </a:xfrm>
          <a:prstGeom prst="rect">
            <a:avLst/>
          </a:prstGeom>
          <a:solidFill>
            <a:srgbClr val="FF6600">
              <a:alpha val="11764"/>
            </a:srgbClr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29"/>
          <p:cNvCxnSpPr/>
          <p:nvPr/>
        </p:nvCxnSpPr>
        <p:spPr>
          <a:xfrm>
            <a:off x="254000" y="546100"/>
            <a:ext cx="4192587" cy="15875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414337" y="190500"/>
            <a:ext cx="8382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1. Introduction</a:t>
            </a:r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body" idx="1"/>
          </p:nvPr>
        </p:nvSpPr>
        <p:spPr>
          <a:xfrm>
            <a:off x="414337" y="1106487"/>
            <a:ext cx="7170737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 the inheritance hierarchy, 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classes become more </a:t>
            </a:r>
            <a:r>
              <a:rPr lang="en-US" sz="2400" b="0" i="1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specific </a:t>
            </a:r>
            <a:r>
              <a:rPr lang="en-US" sz="2400" b="0" i="1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and concrete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with each new subclass. </a:t>
            </a:r>
            <a:endParaRPr/>
          </a:p>
          <a:p>
            <a:pPr marL="742950" lvl="1" indent="-285750" algn="just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classes become more </a:t>
            </a:r>
            <a:r>
              <a:rPr lang="en-US" sz="2400" b="0" i="1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general</a:t>
            </a:r>
            <a:r>
              <a:rPr lang="en-US" sz="2400" b="0" i="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(i.e. less specific) if you move  up the class hierarchy. 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Class design should ensure that a superclass contains common features of its subclasses. </a:t>
            </a:r>
            <a:endParaRPr/>
          </a:p>
          <a:p>
            <a:pPr marL="342900" lvl="0" indent="-342900" algn="just" rtl="0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accent2"/>
              </a:buClr>
              <a:buSzPts val="2025"/>
              <a:buFont typeface="Noto Sans Symbols"/>
              <a:buChar char="■"/>
            </a:pP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Sometimes a superclass is so abstract that it cannot have any specific instances. Such a class referred to as an </a:t>
            </a:r>
            <a:r>
              <a:rPr lang="en-US" sz="2700" b="0" i="1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abstract class</a:t>
            </a:r>
            <a:r>
              <a:rPr lang="en-US" sz="27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grpSp>
        <p:nvGrpSpPr>
          <p:cNvPr id="132" name="Google Shape;132;p3"/>
          <p:cNvGrpSpPr/>
          <p:nvPr/>
        </p:nvGrpSpPr>
        <p:grpSpPr>
          <a:xfrm>
            <a:off x="8131175" y="1857375"/>
            <a:ext cx="3352800" cy="1771650"/>
            <a:chOff x="3696" y="1008"/>
            <a:chExt cx="2064" cy="1116"/>
          </a:xfrm>
        </p:grpSpPr>
        <p:sp>
          <p:nvSpPr>
            <p:cNvPr id="133" name="Google Shape;133;p3"/>
            <p:cNvSpPr txBox="1"/>
            <p:nvPr/>
          </p:nvSpPr>
          <p:spPr>
            <a:xfrm>
              <a:off x="3984" y="1008"/>
              <a:ext cx="1344" cy="25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GeometricObject</a:t>
              </a:r>
              <a:endParaRPr/>
            </a:p>
          </p:txBody>
        </p:sp>
        <p:cxnSp>
          <p:nvCxnSpPr>
            <p:cNvPr id="134" name="Google Shape;134;p3"/>
            <p:cNvCxnSpPr/>
            <p:nvPr/>
          </p:nvCxnSpPr>
          <p:spPr>
            <a:xfrm rot="10800000" flipH="1">
              <a:off x="4176" y="1344"/>
              <a:ext cx="288" cy="480"/>
            </a:xfrm>
            <a:prstGeom prst="straightConnector1">
              <a:avLst/>
            </a:prstGeom>
            <a:noFill/>
            <a:ln w="38100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35" name="Google Shape;135;p3"/>
            <p:cNvCxnSpPr/>
            <p:nvPr/>
          </p:nvCxnSpPr>
          <p:spPr>
            <a:xfrm rot="10800000">
              <a:off x="4608" y="1344"/>
              <a:ext cx="528" cy="528"/>
            </a:xfrm>
            <a:prstGeom prst="straightConnector1">
              <a:avLst/>
            </a:prstGeom>
            <a:noFill/>
            <a:ln w="38100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36" name="Google Shape;136;p3"/>
            <p:cNvSpPr txBox="1"/>
            <p:nvPr/>
          </p:nvSpPr>
          <p:spPr>
            <a:xfrm>
              <a:off x="3696" y="1872"/>
              <a:ext cx="864" cy="25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Circle</a:t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4752" y="1872"/>
              <a:ext cx="1008" cy="25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hlink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Rectangle</a:t>
              </a:r>
              <a:endParaRPr/>
            </a:p>
          </p:txBody>
        </p:sp>
      </p:grpSp>
      <p:cxnSp>
        <p:nvCxnSpPr>
          <p:cNvPr id="138" name="Google Shape;138;p3"/>
          <p:cNvCxnSpPr/>
          <p:nvPr/>
        </p:nvCxnSpPr>
        <p:spPr>
          <a:xfrm>
            <a:off x="414337" y="796925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"/>
          <p:cNvSpPr txBox="1">
            <a:spLocks noGrp="1"/>
          </p:cNvSpPr>
          <p:nvPr>
            <p:ph type="title" idx="4294967295"/>
          </p:nvPr>
        </p:nvSpPr>
        <p:spPr>
          <a:xfrm>
            <a:off x="685800" y="182562"/>
            <a:ext cx="8153400" cy="55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ourier New"/>
              <a:buNone/>
            </a:pPr>
            <a:r>
              <a:rPr lang="en-US" sz="3600" b="1" i="0" u="none" strike="noStrike" cap="none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TestComparableRectangle</a:t>
            </a:r>
            <a:endParaRPr/>
          </a:p>
        </p:txBody>
      </p:sp>
      <p:pic>
        <p:nvPicPr>
          <p:cNvPr id="390" name="Google Shape;390;p30" descr="TestComparableRectang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3812" y="777875"/>
            <a:ext cx="9805987" cy="55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0"/>
          <p:cNvSpPr txBox="1"/>
          <p:nvPr/>
        </p:nvSpPr>
        <p:spPr>
          <a:xfrm>
            <a:off x="8839200" y="5181600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Version1</a:t>
            </a:r>
            <a:endParaRPr/>
          </a:p>
        </p:txBody>
      </p:sp>
      <p:sp>
        <p:nvSpPr>
          <p:cNvPr id="392" name="Google Shape;392;p30"/>
          <p:cNvSpPr txBox="1"/>
          <p:nvPr/>
        </p:nvSpPr>
        <p:spPr>
          <a:xfrm>
            <a:off x="9753600" y="5165725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Version2</a:t>
            </a:r>
            <a:endParaRPr/>
          </a:p>
        </p:txBody>
      </p:sp>
      <p:cxnSp>
        <p:nvCxnSpPr>
          <p:cNvPr id="393" name="Google Shape;393;p30"/>
          <p:cNvCxnSpPr/>
          <p:nvPr/>
        </p:nvCxnSpPr>
        <p:spPr>
          <a:xfrm>
            <a:off x="590550" y="733425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/>
        </p:nvSpPr>
        <p:spPr>
          <a:xfrm>
            <a:off x="660400" y="760412"/>
            <a:ext cx="8153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Cambria"/>
              <a:buNone/>
            </a:pPr>
            <a:r>
              <a:rPr lang="en-US" sz="4400" b="1" i="0" u="none">
                <a:solidFill>
                  <a:srgbClr val="595959"/>
                </a:solidFill>
                <a:latin typeface="Cambria"/>
                <a:ea typeface="Cambria"/>
                <a:cs typeface="Cambria"/>
                <a:sym typeface="Cambria"/>
              </a:rPr>
              <a:t>To Do</a:t>
            </a:r>
            <a:endParaRPr/>
          </a:p>
        </p:txBody>
      </p:sp>
      <p:sp>
        <p:nvSpPr>
          <p:cNvPr id="400" name="Google Shape;400;p31"/>
          <p:cNvSpPr txBox="1"/>
          <p:nvPr/>
        </p:nvSpPr>
        <p:spPr>
          <a:xfrm>
            <a:off x="660400" y="2058987"/>
            <a:ext cx="108712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Review the slides and source code for this chapter.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Read up the relevant portions of the recommended text.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32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Do the tutorial and complete the remaining practical questions for this chapter.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We shall selectively discuss them during class.</a:t>
            </a:r>
            <a:endParaRPr/>
          </a:p>
        </p:txBody>
      </p:sp>
      <p:cxnSp>
        <p:nvCxnSpPr>
          <p:cNvPr id="401" name="Google Shape;401;p31"/>
          <p:cNvCxnSpPr/>
          <p:nvPr/>
        </p:nvCxnSpPr>
        <p:spPr>
          <a:xfrm>
            <a:off x="660400" y="1565275"/>
            <a:ext cx="10429875" cy="0"/>
          </a:xfrm>
          <a:prstGeom prst="straightConnector1">
            <a:avLst/>
          </a:prstGeom>
          <a:noFill/>
          <a:ln w="31750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/>
        </p:nvSpPr>
        <p:spPr>
          <a:xfrm>
            <a:off x="1524000" y="1279525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524000" y="1279525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4"/>
          <p:cNvGraphicFramePr/>
          <p:nvPr/>
        </p:nvGraphicFramePr>
        <p:xfrm>
          <a:off x="2054225" y="960437"/>
          <a:ext cx="7610475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4" imgW="7610475" imgH="5715000" progId="Word.Picture.8">
                  <p:embed/>
                </p:oleObj>
              </mc:Choice>
              <mc:Fallback>
                <p:oleObj r:id="rId4" imgW="7610475" imgH="5715000" progId="Word.Picture.8">
                  <p:embed/>
                  <p:pic>
                    <p:nvPicPr>
                      <p:cNvPr id="145" name="Google Shape;145;p4"/>
                      <p:cNvPicPr preferRelativeResize="0"/>
                      <p:nvPr>
                        <p:ph type="body" idx="1"/>
                      </p:nvPr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054225" y="960437"/>
                        <a:ext cx="7610475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6" name="Google Shape;146;p4"/>
          <p:cNvCxnSpPr/>
          <p:nvPr/>
        </p:nvCxnSpPr>
        <p:spPr>
          <a:xfrm>
            <a:off x="465137" y="1047750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47" name="Google Shape;147;p4"/>
          <p:cNvSpPr txBox="1">
            <a:spLocks noGrp="1"/>
          </p:cNvSpPr>
          <p:nvPr>
            <p:ph type="title"/>
          </p:nvPr>
        </p:nvSpPr>
        <p:spPr>
          <a:xfrm>
            <a:off x="379412" y="255587"/>
            <a:ext cx="10818812" cy="88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Courier New"/>
              <a:buNone/>
            </a:pPr>
            <a:r>
              <a:rPr lang="en-US" sz="32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</a:t>
            </a:r>
            <a:r>
              <a:rPr lang="en-US" sz="32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32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2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32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32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classes from Chapter 6 (1)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534987" y="1096962"/>
            <a:ext cx="10915650" cy="537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is the superclass for </a:t>
            </a: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It models common features of geometric objects.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 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contains the </a:t>
            </a:r>
            <a:r>
              <a:rPr lang="en-US" sz="2400" b="1" i="0" u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getArea()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2400" b="1" i="0" u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getPerimeter()</a:t>
            </a:r>
            <a:r>
              <a:rPr lang="en-US" sz="2400" b="0" i="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methods.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Since you can compute areas and perimeters for all geometric objects, it is better to declare the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getArea()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and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getPerimeter()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methods in the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class.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However, these methods </a:t>
            </a:r>
            <a:r>
              <a:rPr lang="en-US" sz="2400" b="0" i="1" u="none" strike="noStrike" cap="none">
                <a:solidFill>
                  <a:srgbClr val="FF2020"/>
                </a:solidFill>
                <a:latin typeface="Cambria"/>
                <a:ea typeface="Cambria"/>
                <a:cs typeface="Cambria"/>
                <a:sym typeface="Cambria"/>
              </a:rPr>
              <a:t>cannot be implemented</a:t>
            </a:r>
            <a:r>
              <a:rPr lang="en-US" sz="2400" b="0" i="0" u="none" strike="noStrike" cap="none">
                <a:solidFill>
                  <a:srgbClr val="FF202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 the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 because their implementation depends on the specific type of geometric object.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Such methods are referred to as </a:t>
            </a:r>
            <a:r>
              <a:rPr lang="en-US" sz="2400" b="0" i="1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abstract methods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Abstract methods can only exist within </a:t>
            </a:r>
            <a:r>
              <a:rPr lang="en-US" sz="2400" b="0" i="1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abstract classes</a:t>
            </a:r>
            <a:r>
              <a:rPr lang="en-US" sz="24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3429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760412" y="165100"/>
            <a:ext cx="10409237" cy="79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ourier New"/>
              <a:buNone/>
            </a:pPr>
            <a:r>
              <a:rPr lang="en-US" sz="32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</a:t>
            </a:r>
            <a:r>
              <a:rPr lang="en-US" sz="32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32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Circle</a:t>
            </a:r>
            <a:r>
              <a:rPr lang="en-US" sz="32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32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Rectangle</a:t>
            </a:r>
            <a:r>
              <a:rPr lang="en-US" sz="3200" b="1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classes from Chapter 6 (2)</a:t>
            </a:r>
            <a:endParaRPr/>
          </a:p>
        </p:txBody>
      </p:sp>
      <p:cxnSp>
        <p:nvCxnSpPr>
          <p:cNvPr id="154" name="Google Shape;154;p5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1042987" y="163512"/>
            <a:ext cx="945832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300"/>
              <a:buFont typeface="Courier New"/>
              <a:buNone/>
            </a:pPr>
            <a:r>
              <a:rPr lang="en-US" sz="33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2.GeometricObject </a:t>
            </a:r>
            <a:r>
              <a:rPr lang="en-US" sz="3300" b="1" i="0" u="non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as an Abstract Class</a:t>
            </a:r>
            <a:r>
              <a:rPr lang="en-US" sz="33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(1)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1524000" y="1279525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1524000" y="1279525"/>
            <a:ext cx="1841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6"/>
          <p:cNvGraphicFramePr/>
          <p:nvPr/>
        </p:nvGraphicFramePr>
        <p:xfrm>
          <a:off x="1042987" y="661987"/>
          <a:ext cx="9194800" cy="619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4" imgW="9194800" imgH="6196012" progId="Word.Picture.8">
                  <p:embed/>
                </p:oleObj>
              </mc:Choice>
              <mc:Fallback>
                <p:oleObj r:id="rId4" imgW="9194800" imgH="6196012" progId="Word.Picture.8">
                  <p:embed/>
                  <p:pic>
                    <p:nvPicPr>
                      <p:cNvPr id="162" name="Google Shape;162;p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042987" y="661987"/>
                        <a:ext cx="9194800" cy="619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Google Shape;163;p6"/>
          <p:cNvSpPr txBox="1"/>
          <p:nvPr/>
        </p:nvSpPr>
        <p:spPr>
          <a:xfrm>
            <a:off x="7894637" y="1647825"/>
            <a:ext cx="3770312" cy="101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the UML class diagram, the names of abstract classes and abstract methods are </a:t>
            </a:r>
            <a:r>
              <a:rPr lang="en-US" sz="2000" b="0" i="1" u="none">
                <a:solidFill>
                  <a:srgbClr val="FF2929"/>
                </a:solidFill>
                <a:latin typeface="Arial"/>
                <a:ea typeface="Arial"/>
                <a:cs typeface="Arial"/>
                <a:sym typeface="Arial"/>
              </a:rPr>
              <a:t>italicized</a:t>
            </a:r>
            <a:r>
              <a:rPr lang="en-US" sz="2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164" name="Google Shape;164;p6"/>
          <p:cNvGrpSpPr/>
          <p:nvPr/>
        </p:nvGrpSpPr>
        <p:grpSpPr>
          <a:xfrm>
            <a:off x="2001837" y="3411537"/>
            <a:ext cx="1852612" cy="644525"/>
            <a:chOff x="660764" y="3504397"/>
            <a:chExt cx="1852253" cy="646331"/>
          </a:xfrm>
        </p:grpSpPr>
        <p:sp>
          <p:nvSpPr>
            <p:cNvPr id="165" name="Google Shape;165;p6"/>
            <p:cNvSpPr/>
            <p:nvPr/>
          </p:nvSpPr>
          <p:spPr>
            <a:xfrm>
              <a:off x="2093998" y="3779804"/>
              <a:ext cx="419019" cy="44575"/>
            </a:xfrm>
            <a:prstGeom prst="notchedRightArrow">
              <a:avLst>
                <a:gd name="adj1" fmla="val 20451"/>
                <a:gd name="adj2" fmla="val 50000"/>
              </a:avLst>
            </a:prstGeom>
            <a:solidFill>
              <a:schemeClr val="accent1"/>
            </a:solidFill>
            <a:ln w="25400" cap="flat" cmpd="sng">
              <a:solidFill>
                <a:srgbClr val="49496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660764" y="3504397"/>
              <a:ext cx="15113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Arial"/>
                <a:buNone/>
              </a:pPr>
              <a:r>
                <a:rPr lang="en-US" sz="1800" b="1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Cannot be implmented</a:t>
              </a:r>
              <a:endParaRPr/>
            </a:p>
          </p:txBody>
        </p:sp>
      </p:grpSp>
      <p:cxnSp>
        <p:nvCxnSpPr>
          <p:cNvPr id="167" name="Google Shape;167;p6"/>
          <p:cNvCxnSpPr/>
          <p:nvPr/>
        </p:nvCxnSpPr>
        <p:spPr>
          <a:xfrm>
            <a:off x="573087" y="682625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>
            <a:spLocks noGrp="1"/>
          </p:cNvSpPr>
          <p:nvPr>
            <p:ph type="body" idx="1"/>
          </p:nvPr>
        </p:nvSpPr>
        <p:spPr>
          <a:xfrm>
            <a:off x="534987" y="1184275"/>
            <a:ext cx="4613275" cy="5141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■"/>
            </a:pP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6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</a:t>
            </a: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abstract class provides the common features (data and methods) for geometric objects.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Char char="■"/>
            </a:pP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constructor in the abstract class is declared </a:t>
            </a:r>
            <a:r>
              <a:rPr lang="en-US" sz="2600" b="1" i="0" u="non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-US" sz="2600" b="0" i="0" u="non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6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because it is used only by its subclasses.</a:t>
            </a:r>
            <a:endParaRPr/>
          </a:p>
          <a:p>
            <a:pPr marL="342900" lvl="0" indent="-219075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accent2"/>
              </a:buClr>
              <a:buSzPts val="1950"/>
              <a:buFont typeface="Noto Sans Symbols"/>
              <a:buNone/>
            </a:pPr>
            <a:endParaRPr sz="2600" b="0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219075" algn="l" rtl="0">
              <a:spcBef>
                <a:spcPts val="520"/>
              </a:spcBef>
              <a:spcAft>
                <a:spcPts val="0"/>
              </a:spcAft>
              <a:buSzPts val="1950"/>
              <a:buNone/>
            </a:pPr>
            <a:endParaRPr sz="2600" b="0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808037" y="473075"/>
            <a:ext cx="893445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400"/>
              <a:buFont typeface="Courier New"/>
              <a:buNone/>
            </a:pPr>
            <a:r>
              <a:rPr lang="en-US" sz="34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 </a:t>
            </a:r>
            <a:r>
              <a:rPr lang="en-US" sz="34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as an Abstract Class (2)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5275262" y="1157287"/>
            <a:ext cx="5819775" cy="55086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2200" b="0" i="0" u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class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GeometricObject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private String color = "white";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private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filled;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private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java.util.Date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dateCreated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200" b="0" i="0" u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GeometricObject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dateCreated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new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java.util.Date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(); </a:t>
            </a:r>
            <a:endParaRPr sz="22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public String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getColor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return color; </a:t>
            </a:r>
            <a:endParaRPr sz="22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……..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cxnSp>
        <p:nvCxnSpPr>
          <p:cNvPr id="175" name="Google Shape;175;p7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>
            <a:spLocks noGrp="1"/>
          </p:cNvSpPr>
          <p:nvPr>
            <p:ph type="body" idx="1"/>
          </p:nvPr>
        </p:nvSpPr>
        <p:spPr>
          <a:xfrm>
            <a:off x="534987" y="1055687"/>
            <a:ext cx="5297487" cy="530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75"/>
              <a:buFont typeface="Noto Sans Symbols"/>
              <a:buChar char="■"/>
            </a:pPr>
            <a:r>
              <a:rPr lang="en-US" sz="25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As geometric object is too general and we </a:t>
            </a:r>
            <a:r>
              <a:rPr lang="en-US" sz="2500" b="0" i="0" u="non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do not know how to compute</a:t>
            </a:r>
            <a:r>
              <a:rPr lang="en-US" sz="25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the area and perimeter (since the formula depends on the specific type of geometric object),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lang="en-US" sz="25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getArea()</a:t>
            </a:r>
            <a:r>
              <a:rPr lang="en-US" sz="25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 sz="25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getPerimeter()</a:t>
            </a:r>
            <a:r>
              <a:rPr lang="en-US" sz="25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are defined as </a:t>
            </a:r>
            <a:r>
              <a:rPr lang="en-US" sz="2500" b="0" i="1" u="none">
                <a:solidFill>
                  <a:srgbClr val="00B0F0"/>
                </a:solidFill>
                <a:latin typeface="Cambria"/>
                <a:ea typeface="Cambria"/>
                <a:cs typeface="Cambria"/>
                <a:sym typeface="Cambria"/>
              </a:rPr>
              <a:t>abstract methods</a:t>
            </a:r>
            <a:r>
              <a:rPr lang="en-US" sz="25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  <a:p>
            <a:pPr marL="342900" lvl="0" indent="-223837" algn="l" rtl="0">
              <a:spcBef>
                <a:spcPts val="500"/>
              </a:spcBef>
              <a:spcAft>
                <a:spcPts val="0"/>
              </a:spcAft>
              <a:buSzPts val="1875"/>
              <a:buNone/>
            </a:pPr>
            <a:endParaRPr sz="2500" b="0" i="0" u="none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1214437" y="225425"/>
            <a:ext cx="893445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400"/>
              <a:buFont typeface="Courier New"/>
              <a:buNone/>
            </a:pPr>
            <a:r>
              <a:rPr lang="en-US" sz="34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GeometricObject </a:t>
            </a:r>
            <a:r>
              <a:rPr lang="en-US" sz="34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as an Abstract Class (3)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5946775" y="1055687"/>
            <a:ext cx="5715000" cy="5508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lang="en-US" sz="2200" b="0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class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GeometricObject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private String color = "white";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private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filled;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private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java.util.Date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dateCreated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200" b="0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GeometricObject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dateCreated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new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java.util.Date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….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/** Abstract method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getArea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200" b="0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 abstract double </a:t>
            </a:r>
            <a:r>
              <a:rPr lang="en-US" sz="2200" b="0" i="0" u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getArea</a:t>
            </a:r>
            <a:r>
              <a:rPr lang="en-US" sz="2200" b="0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endParaRPr sz="2200" b="0" i="0" u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/** Abstract method </a:t>
            </a:r>
            <a:r>
              <a:rPr lang="en-US" sz="2200" b="0" i="0" u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getPerimeter</a:t>
            </a: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*/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200" b="0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public abstract double </a:t>
            </a:r>
            <a:r>
              <a:rPr lang="en-US" sz="2200" b="0" i="0" u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getPerimeter</a:t>
            </a:r>
            <a:r>
              <a:rPr lang="en-US" sz="2200" b="0" i="0" u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None/>
            </a:pPr>
            <a:r>
              <a:rPr lang="en-US" sz="22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cxnSp>
        <p:nvCxnSpPr>
          <p:cNvPr id="183" name="Google Shape;183;p8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534987" y="293687"/>
            <a:ext cx="7772400" cy="65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000"/>
              <a:buFont typeface="Cambria"/>
              <a:buNone/>
            </a:pP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4200" b="1" i="0" u="non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4000" b="1" i="0" u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rPr>
              <a:t> Modifier</a:t>
            </a: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body" idx="1"/>
          </p:nvPr>
        </p:nvSpPr>
        <p:spPr>
          <a:xfrm>
            <a:off x="703262" y="1600200"/>
            <a:ext cx="107473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class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Cannot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be instantiated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Should be </a:t>
            </a:r>
            <a:r>
              <a:rPr lang="en-US" sz="2400" b="0" i="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extended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and implemented in subclasses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■"/>
            </a:pP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lang="en-US" sz="2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28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method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Method signature </a:t>
            </a:r>
            <a:r>
              <a:rPr lang="en-US" sz="2400" b="0" i="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without implementation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Its </a:t>
            </a:r>
            <a:r>
              <a:rPr lang="en-US" sz="2400" b="0" i="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implementation is provided by its subclasses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 class that contains abstract methods </a:t>
            </a:r>
            <a:r>
              <a:rPr lang="en-US" sz="2400" b="0" i="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must be declared abstract</a:t>
            </a:r>
            <a:r>
              <a:rPr lang="en-US" sz="2400" b="0" i="0" u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/>
          </a:p>
        </p:txBody>
      </p:sp>
      <p:cxnSp>
        <p:nvCxnSpPr>
          <p:cNvPr id="190" name="Google Shape;190;p9"/>
          <p:cNvCxnSpPr/>
          <p:nvPr/>
        </p:nvCxnSpPr>
        <p:spPr>
          <a:xfrm>
            <a:off x="534987" y="963612"/>
            <a:ext cx="10790237" cy="0"/>
          </a:xfrm>
          <a:prstGeom prst="straightConnector1">
            <a:avLst/>
          </a:prstGeom>
          <a:noFill/>
          <a:ln w="9525" cap="flat" cmpd="sng">
            <a:solidFill>
              <a:srgbClr val="626297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2418</Words>
  <Application>Microsoft Office PowerPoint</Application>
  <PresentationFormat>Widescreen</PresentationFormat>
  <Paragraphs>312</Paragraphs>
  <Slides>31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Book Antiqua</vt:lpstr>
      <vt:lpstr>Cambria</vt:lpstr>
      <vt:lpstr>Arial</vt:lpstr>
      <vt:lpstr>Courier New</vt:lpstr>
      <vt:lpstr>Times New Roman</vt:lpstr>
      <vt:lpstr>Noto Sans Symbols</vt:lpstr>
      <vt:lpstr>1_Refined</vt:lpstr>
      <vt:lpstr>Refined</vt:lpstr>
      <vt:lpstr>Microsoft Word Picture</vt:lpstr>
      <vt:lpstr>Abstract Classes &amp; Interfaces</vt:lpstr>
      <vt:lpstr>Learning Outcomes</vt:lpstr>
      <vt:lpstr>1. Introduction</vt:lpstr>
      <vt:lpstr>GeometricObject, Circle and Rectangle classes from Chapter 6 (1)</vt:lpstr>
      <vt:lpstr>GeometricObject, Circle and Rectangle classes from Chapter 6 (2)</vt:lpstr>
      <vt:lpstr>2.GeometricObject as an Abstract Class (1)</vt:lpstr>
      <vt:lpstr>GeometricObject as an Abstract Class (2)</vt:lpstr>
      <vt:lpstr>GeometricObject as an Abstract Class (3)</vt:lpstr>
      <vt:lpstr>The abstract Modifier</vt:lpstr>
      <vt:lpstr>PowerPoint Presentation</vt:lpstr>
      <vt:lpstr>PowerPoint Presentation</vt:lpstr>
      <vt:lpstr>PowerPoint Presentation</vt:lpstr>
      <vt:lpstr>3. Important Points to Note (1)</vt:lpstr>
      <vt:lpstr>Important Points to Note (2)</vt:lpstr>
      <vt:lpstr>4. Advantages of Defining Abstract Methods</vt:lpstr>
      <vt:lpstr>5. The Calendar and GregorianCalendar Classes [Optional] - (1)</vt:lpstr>
      <vt:lpstr>PowerPoint Presentation</vt:lpstr>
      <vt:lpstr>TestGregorianCalendar.java (Demo 7.2)</vt:lpstr>
      <vt:lpstr>6. Interfaces</vt:lpstr>
      <vt:lpstr>PowerPoint Presentation</vt:lpstr>
      <vt:lpstr>Why is an interface useful?</vt:lpstr>
      <vt:lpstr>Define an Interface</vt:lpstr>
      <vt:lpstr>Example</vt:lpstr>
      <vt:lpstr>PowerPoint Presentation</vt:lpstr>
      <vt:lpstr>Omitting Modifiers in Interfaces</vt:lpstr>
      <vt:lpstr>7.  The Comparable Interface</vt:lpstr>
      <vt:lpstr>The Comparable Interface</vt:lpstr>
      <vt:lpstr>Declaring Classes to Implement Comparable</vt:lpstr>
      <vt:lpstr>ComparableRectangle</vt:lpstr>
      <vt:lpstr>TestComparableRectangle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Classes &amp; Interfaces</dc:title>
  <dc:creator>Steve Armstrong</dc:creator>
  <cp:lastModifiedBy>TARUC</cp:lastModifiedBy>
  <cp:revision>2</cp:revision>
  <dcterms:created xsi:type="dcterms:W3CDTF">2006-08-06T18:27:27Z</dcterms:created>
  <dcterms:modified xsi:type="dcterms:W3CDTF">2024-01-26T08:16:50Z</dcterms:modified>
</cp:coreProperties>
</file>