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hXHhprX2wdiJIXqVExyqgzsDnWn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974C63-FB43-44D5-ABE7-F75E195DFBFC}">
  <a:tblStyle styleId="{9A974C63-FB43-44D5-ABE7-F75E195DFBFC}"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8"/>
          <p:cNvSpPr>
            <a:spLocks noGrp="1"/>
          </p:cNvSpPr>
          <p:nvPr>
            <p:ph type="pic" idx="2"/>
          </p:nvPr>
        </p:nvSpPr>
        <p:spPr>
          <a:xfrm>
            <a:off x="5183188" y="987425"/>
            <a:ext cx="6172200" cy="4873625"/>
          </a:xfrm>
          <a:prstGeom prst="rect">
            <a:avLst/>
          </a:prstGeom>
          <a:noFill/>
          <a:ln>
            <a:noFill/>
          </a:ln>
        </p:spPr>
      </p:sp>
      <p:sp>
        <p:nvSpPr>
          <p:cNvPr id="64" name="Google Shape;64;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MY"/>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EAF6"/>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MY"/>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470517" y="1331650"/>
            <a:ext cx="10946165" cy="3905368"/>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accent5"/>
              </a:buClr>
              <a:buSzPct val="100000"/>
              <a:buFont typeface="Arial Rounded"/>
              <a:buNone/>
            </a:pPr>
            <a:r>
              <a:rPr lang="en-MY" b="1" dirty="0">
                <a:solidFill>
                  <a:schemeClr val="accent5"/>
                </a:solidFill>
                <a:latin typeface="Arial Rounded"/>
                <a:ea typeface="Arial Rounded"/>
                <a:cs typeface="Arial Rounded"/>
                <a:sym typeface="Arial Rounded"/>
              </a:rPr>
              <a:t>Course Briefing</a:t>
            </a:r>
            <a:br>
              <a:rPr lang="en-MY" b="1" dirty="0">
                <a:solidFill>
                  <a:schemeClr val="accent5"/>
                </a:solidFill>
                <a:latin typeface="Arial Rounded"/>
                <a:ea typeface="Arial Rounded"/>
                <a:cs typeface="Arial Rounded"/>
                <a:sym typeface="Arial Rounded"/>
              </a:rPr>
            </a:br>
            <a:br>
              <a:rPr lang="en-MY" b="1" dirty="0">
                <a:solidFill>
                  <a:schemeClr val="accent5"/>
                </a:solidFill>
                <a:latin typeface="Arial Rounded"/>
                <a:ea typeface="Arial Rounded"/>
                <a:cs typeface="Arial Rounded"/>
                <a:sym typeface="Arial Rounded"/>
              </a:rPr>
            </a:br>
            <a:r>
              <a:rPr lang="en-MY" sz="4000" b="1" dirty="0">
                <a:solidFill>
                  <a:srgbClr val="002060"/>
                </a:solidFill>
                <a:latin typeface="Arial Rounded"/>
                <a:ea typeface="Arial Rounded"/>
                <a:cs typeface="Arial Rounded"/>
                <a:sym typeface="Arial Rounded"/>
              </a:rPr>
              <a:t>BACS2023 </a:t>
            </a:r>
            <a:br>
              <a:rPr lang="en-MY" sz="4000" b="1" dirty="0">
                <a:solidFill>
                  <a:srgbClr val="002060"/>
                </a:solidFill>
                <a:latin typeface="Arial Rounded"/>
                <a:ea typeface="Arial Rounded"/>
                <a:cs typeface="Arial Rounded"/>
                <a:sym typeface="Arial Rounded"/>
              </a:rPr>
            </a:br>
            <a:r>
              <a:rPr lang="en-MY" sz="4000" b="1" dirty="0">
                <a:solidFill>
                  <a:srgbClr val="002060"/>
                </a:solidFill>
                <a:latin typeface="Arial Rounded"/>
                <a:ea typeface="Arial Rounded"/>
                <a:cs typeface="Arial Rounded"/>
                <a:sym typeface="Arial Rounded"/>
              </a:rPr>
              <a:t>Object-Oriented Programming</a:t>
            </a:r>
            <a:br>
              <a:rPr lang="en-MY" sz="4000" b="1" dirty="0">
                <a:solidFill>
                  <a:srgbClr val="002060"/>
                </a:solidFill>
                <a:latin typeface="Arial Rounded"/>
                <a:ea typeface="Arial Rounded"/>
                <a:cs typeface="Arial Rounded"/>
                <a:sym typeface="Arial Rounded"/>
              </a:rPr>
            </a:br>
            <a:br>
              <a:rPr lang="en-MY" b="1" dirty="0">
                <a:solidFill>
                  <a:srgbClr val="002060"/>
                </a:solidFill>
                <a:latin typeface="Arial Rounded"/>
                <a:ea typeface="Arial Rounded"/>
                <a:cs typeface="Arial Rounded"/>
                <a:sym typeface="Arial Rounded"/>
              </a:rPr>
            </a:br>
            <a:r>
              <a:rPr lang="en-MY" sz="3100" b="1" dirty="0">
                <a:solidFill>
                  <a:srgbClr val="002060"/>
                </a:solidFill>
                <a:latin typeface="Arial Rounded"/>
                <a:ea typeface="Arial Rounded"/>
                <a:cs typeface="Arial Rounded"/>
                <a:sym typeface="Arial Rounded"/>
              </a:rPr>
              <a:t>Academic Session: 202401 </a:t>
            </a:r>
            <a:endParaRPr dirty="0"/>
          </a:p>
        </p:txBody>
      </p:sp>
      <p:pic>
        <p:nvPicPr>
          <p:cNvPr id="85" name="Google Shape;85;p1"/>
          <p:cNvPicPr preferRelativeResize="0"/>
          <p:nvPr/>
        </p:nvPicPr>
        <p:blipFill rotWithShape="1">
          <a:blip r:embed="rId3">
            <a:alphaModFix/>
          </a:blip>
          <a:srcRect/>
          <a:stretch/>
        </p:blipFill>
        <p:spPr>
          <a:xfrm>
            <a:off x="875607" y="2659471"/>
            <a:ext cx="1537919" cy="17220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MY" b="1"/>
              <a:t>Course</a:t>
            </a:r>
            <a:endParaRPr/>
          </a:p>
        </p:txBody>
      </p:sp>
      <p:sp>
        <p:nvSpPr>
          <p:cNvPr id="91" name="Google Shape;91;p2"/>
          <p:cNvSpPr txBox="1">
            <a:spLocks noGrp="1"/>
          </p:cNvSpPr>
          <p:nvPr>
            <p:ph type="body" idx="1"/>
          </p:nvPr>
        </p:nvSpPr>
        <p:spPr>
          <a:xfrm>
            <a:off x="838200" y="1609501"/>
            <a:ext cx="10515600" cy="46296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MY" b="1" dirty="0"/>
              <a:t>Code  </a:t>
            </a:r>
            <a:r>
              <a:rPr lang="en-MY" dirty="0"/>
              <a:t>: BACS2023</a:t>
            </a:r>
            <a:endParaRPr dirty="0"/>
          </a:p>
          <a:p>
            <a:pPr marL="0" lvl="0" indent="0" algn="l" rtl="0">
              <a:lnSpc>
                <a:spcPct val="90000"/>
              </a:lnSpc>
              <a:spcBef>
                <a:spcPts val="1000"/>
              </a:spcBef>
              <a:spcAft>
                <a:spcPts val="0"/>
              </a:spcAft>
              <a:buClr>
                <a:schemeClr val="dk1"/>
              </a:buClr>
              <a:buSzPts val="2800"/>
              <a:buNone/>
            </a:pPr>
            <a:r>
              <a:rPr lang="en-MY" b="1" dirty="0"/>
              <a:t>Title   </a:t>
            </a:r>
            <a:r>
              <a:rPr lang="en-MY" dirty="0"/>
              <a:t>: Object-Oriented Programming Techniques</a:t>
            </a:r>
            <a:endParaRPr dirty="0"/>
          </a:p>
          <a:p>
            <a:pPr marL="0" lvl="0" indent="0" algn="l" rtl="0">
              <a:lnSpc>
                <a:spcPct val="90000"/>
              </a:lnSpc>
              <a:spcBef>
                <a:spcPts val="1000"/>
              </a:spcBef>
              <a:spcAft>
                <a:spcPts val="0"/>
              </a:spcAft>
              <a:buClr>
                <a:schemeClr val="dk1"/>
              </a:buClr>
              <a:buSzPts val="2800"/>
              <a:buNone/>
            </a:pPr>
            <a:r>
              <a:rPr lang="en-MY" b="1" dirty="0"/>
              <a:t>Credit</a:t>
            </a:r>
            <a:r>
              <a:rPr lang="en-MY" dirty="0"/>
              <a:t>: 3</a:t>
            </a:r>
            <a:endParaRPr dirty="0"/>
          </a:p>
          <a:p>
            <a:pPr marL="0" lvl="0" indent="0" algn="l" rtl="0">
              <a:lnSpc>
                <a:spcPct val="90000"/>
              </a:lnSpc>
              <a:spcBef>
                <a:spcPts val="1000"/>
              </a:spcBef>
              <a:spcAft>
                <a:spcPts val="0"/>
              </a:spcAft>
              <a:buClr>
                <a:schemeClr val="dk1"/>
              </a:buClr>
              <a:buSzPts val="2800"/>
              <a:buNone/>
            </a:pPr>
            <a:r>
              <a:rPr lang="en-MY" b="1" dirty="0"/>
              <a:t>Pre-requisite:</a:t>
            </a:r>
            <a:r>
              <a:rPr lang="en-MY" dirty="0"/>
              <a:t> BACS1013 Problem Solving and Programming / BACS1014 Problem Solving and Programming </a:t>
            </a: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r>
              <a:rPr lang="en-MY" b="1" dirty="0"/>
              <a:t>Lecture: </a:t>
            </a:r>
            <a:r>
              <a:rPr lang="en-MY" dirty="0"/>
              <a:t>2 hours / week</a:t>
            </a:r>
            <a:endParaRPr dirty="0"/>
          </a:p>
          <a:p>
            <a:pPr marL="0" lvl="0" indent="0" algn="l" rtl="0">
              <a:lnSpc>
                <a:spcPct val="90000"/>
              </a:lnSpc>
              <a:spcBef>
                <a:spcPts val="1000"/>
              </a:spcBef>
              <a:spcAft>
                <a:spcPts val="0"/>
              </a:spcAft>
              <a:buClr>
                <a:schemeClr val="dk1"/>
              </a:buClr>
              <a:buSzPts val="2800"/>
              <a:buNone/>
            </a:pPr>
            <a:r>
              <a:rPr lang="en-MY" b="1" dirty="0"/>
              <a:t>Practical: </a:t>
            </a:r>
            <a:r>
              <a:rPr lang="en-MY" dirty="0"/>
              <a:t>2 hours / week</a:t>
            </a: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r>
              <a:rPr lang="en-MY" b="1" dirty="0"/>
              <a:t>Delivery mode: </a:t>
            </a:r>
            <a:r>
              <a:rPr lang="en-MY" dirty="0"/>
              <a:t>Physical</a:t>
            </a:r>
            <a:endParaRPr dirty="0"/>
          </a:p>
        </p:txBody>
      </p:sp>
      <p:cxnSp>
        <p:nvCxnSpPr>
          <p:cNvPr id="92" name="Google Shape;92;p2"/>
          <p:cNvCxnSpPr/>
          <p:nvPr/>
        </p:nvCxnSpPr>
        <p:spPr>
          <a:xfrm rot="10800000" flipH="1">
            <a:off x="980902" y="1338349"/>
            <a:ext cx="10372898" cy="33251"/>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MY" b="1"/>
              <a:t>Course Learning Outcomes (CLO)</a:t>
            </a:r>
            <a:endParaRPr/>
          </a:p>
        </p:txBody>
      </p:sp>
      <p:graphicFrame>
        <p:nvGraphicFramePr>
          <p:cNvPr id="98" name="Google Shape;98;p3"/>
          <p:cNvGraphicFramePr/>
          <p:nvPr/>
        </p:nvGraphicFramePr>
        <p:xfrm>
          <a:off x="980902" y="2101636"/>
          <a:ext cx="9900475" cy="3451275"/>
        </p:xfrm>
        <a:graphic>
          <a:graphicData uri="http://schemas.openxmlformats.org/drawingml/2006/table">
            <a:tbl>
              <a:tblPr>
                <a:noFill/>
                <a:tableStyleId>{9A974C63-FB43-44D5-ABE7-F75E195DFBFC}</a:tableStyleId>
              </a:tblPr>
              <a:tblGrid>
                <a:gridCol w="1026575">
                  <a:extLst>
                    <a:ext uri="{9D8B030D-6E8A-4147-A177-3AD203B41FA5}">
                      <a16:colId xmlns:a16="http://schemas.microsoft.com/office/drawing/2014/main" val="20000"/>
                    </a:ext>
                  </a:extLst>
                </a:gridCol>
                <a:gridCol w="8873900">
                  <a:extLst>
                    <a:ext uri="{9D8B030D-6E8A-4147-A177-3AD203B41FA5}">
                      <a16:colId xmlns:a16="http://schemas.microsoft.com/office/drawing/2014/main" val="20001"/>
                    </a:ext>
                  </a:extLst>
                </a:gridCol>
              </a:tblGrid>
              <a:tr h="1150425">
                <a:tc>
                  <a:txBody>
                    <a:bodyPr/>
                    <a:lstStyle/>
                    <a:p>
                      <a:pPr marL="0" marR="0" lvl="0" indent="0" algn="ctr" rtl="0">
                        <a:lnSpc>
                          <a:spcPct val="100000"/>
                        </a:lnSpc>
                        <a:spcBef>
                          <a:spcPts val="0"/>
                        </a:spcBef>
                        <a:spcAft>
                          <a:spcPts val="0"/>
                        </a:spcAft>
                        <a:buClr>
                          <a:srgbClr val="000000"/>
                        </a:buClr>
                        <a:buSzPts val="1800"/>
                        <a:buFont typeface="Arial"/>
                        <a:buNone/>
                      </a:pPr>
                      <a:r>
                        <a:rPr lang="en-MY" sz="1800" b="0" i="0" u="none" strike="noStrike" cap="none">
                          <a:solidFill>
                            <a:srgbClr val="000000"/>
                          </a:solidFill>
                          <a:latin typeface="Calibri"/>
                          <a:ea typeface="Calibri"/>
                          <a:cs typeface="Calibri"/>
                          <a:sym typeface="Calibri"/>
                        </a:rPr>
                        <a:t>CLO1</a:t>
                      </a:r>
                      <a:endParaRPr sz="1400" u="none" strike="noStrike" cap="none"/>
                    </a:p>
                  </a:txBody>
                  <a:tcPr marL="8675" marR="8675" marT="867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MY" sz="1800" b="0" i="0" u="none" strike="noStrike" cap="none">
                          <a:solidFill>
                            <a:schemeClr val="dk1"/>
                          </a:solidFill>
                          <a:latin typeface="Calibri"/>
                          <a:ea typeface="Calibri"/>
                          <a:cs typeface="Calibri"/>
                          <a:sym typeface="Calibri"/>
                        </a:rPr>
                        <a:t> Discuss the advantages of object-oriented programming over procedural programming  </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MY" sz="1800" b="0" i="0" u="none" strike="noStrike" cap="none">
                          <a:solidFill>
                            <a:schemeClr val="dk1"/>
                          </a:solidFill>
                          <a:latin typeface="Calibri"/>
                          <a:ea typeface="Calibri"/>
                          <a:cs typeface="Calibri"/>
                          <a:sym typeface="Calibri"/>
                        </a:rPr>
                        <a:t> especially with regards to software maintenance, extensibility and reuse. (C2, PLO1)	</a:t>
                      </a:r>
                      <a:endParaRPr sz="1400" u="none" strike="noStrike" cap="none"/>
                    </a:p>
                  </a:txBody>
                  <a:tcPr marL="8675" marR="8675" marT="867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150425">
                <a:tc>
                  <a:txBody>
                    <a:bodyPr/>
                    <a:lstStyle/>
                    <a:p>
                      <a:pPr marL="0" marR="0" lvl="0" indent="0" algn="ctr" rtl="0">
                        <a:lnSpc>
                          <a:spcPct val="100000"/>
                        </a:lnSpc>
                        <a:spcBef>
                          <a:spcPts val="0"/>
                        </a:spcBef>
                        <a:spcAft>
                          <a:spcPts val="0"/>
                        </a:spcAft>
                        <a:buClr>
                          <a:srgbClr val="000000"/>
                        </a:buClr>
                        <a:buSzPts val="1800"/>
                        <a:buFont typeface="Arial"/>
                        <a:buNone/>
                      </a:pPr>
                      <a:r>
                        <a:rPr lang="en-MY" sz="1800" b="0" i="0" u="none" strike="noStrike" cap="none">
                          <a:solidFill>
                            <a:srgbClr val="000000"/>
                          </a:solidFill>
                          <a:latin typeface="Calibri"/>
                          <a:ea typeface="Calibri"/>
                          <a:cs typeface="Calibri"/>
                          <a:sym typeface="Calibri"/>
                        </a:rPr>
                        <a:t>CLO2</a:t>
                      </a:r>
                      <a:endParaRPr sz="1400" u="none" strike="noStrike" cap="none"/>
                    </a:p>
                  </a:txBody>
                  <a:tcPr marL="8675" marR="8675" marT="867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8D8D8"/>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MY" sz="1800" b="0" i="0" u="none" strike="noStrike" cap="none">
                          <a:solidFill>
                            <a:schemeClr val="dk1"/>
                          </a:solidFill>
                          <a:latin typeface="Calibri"/>
                          <a:ea typeface="Calibri"/>
                          <a:cs typeface="Calibri"/>
                          <a:sym typeface="Calibri"/>
                        </a:rPr>
                        <a:t> Demonstrate an object-oriented program using appropriate programming fundamentals with </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MY" sz="1800" b="0" i="0" u="none" strike="noStrike" cap="none">
                          <a:solidFill>
                            <a:schemeClr val="dk1"/>
                          </a:solidFill>
                          <a:latin typeface="Calibri"/>
                          <a:ea typeface="Calibri"/>
                          <a:cs typeface="Calibri"/>
                          <a:sym typeface="Calibri"/>
                        </a:rPr>
                        <a:t> regards to arrays, methods and exception handling. (P3, PLO3)	</a:t>
                      </a:r>
                      <a:endParaRPr sz="1400" u="none" strike="noStrike" cap="none"/>
                    </a:p>
                  </a:txBody>
                  <a:tcPr marL="8675" marR="8675" marT="867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150425">
                <a:tc>
                  <a:txBody>
                    <a:bodyPr/>
                    <a:lstStyle/>
                    <a:p>
                      <a:pPr marL="0" marR="0" lvl="0" indent="0" algn="ctr" rtl="0">
                        <a:lnSpc>
                          <a:spcPct val="100000"/>
                        </a:lnSpc>
                        <a:spcBef>
                          <a:spcPts val="0"/>
                        </a:spcBef>
                        <a:spcAft>
                          <a:spcPts val="0"/>
                        </a:spcAft>
                        <a:buClr>
                          <a:srgbClr val="000000"/>
                        </a:buClr>
                        <a:buSzPts val="1800"/>
                        <a:buFont typeface="Arial"/>
                        <a:buNone/>
                      </a:pPr>
                      <a:r>
                        <a:rPr lang="en-MY" sz="1800" b="0" i="0" u="none" strike="noStrike" cap="none">
                          <a:solidFill>
                            <a:srgbClr val="000000"/>
                          </a:solidFill>
                          <a:latin typeface="Calibri"/>
                          <a:ea typeface="Calibri"/>
                          <a:cs typeface="Calibri"/>
                          <a:sym typeface="Calibri"/>
                        </a:rPr>
                        <a:t>CLO3</a:t>
                      </a:r>
                      <a:endParaRPr sz="1400" u="none" strike="noStrike" cap="none"/>
                    </a:p>
                  </a:txBody>
                  <a:tcPr marL="8675" marR="8675" marT="867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8D8D8"/>
                    </a:solidFill>
                  </a:tcPr>
                </a:tc>
                <a:tc>
                  <a:txBody>
                    <a:bodyPr/>
                    <a:lstStyle/>
                    <a:p>
                      <a:pPr marL="87313" marR="0" lvl="0" indent="-87313" algn="l" rtl="0">
                        <a:lnSpc>
                          <a:spcPct val="100000"/>
                        </a:lnSpc>
                        <a:spcBef>
                          <a:spcPts val="0"/>
                        </a:spcBef>
                        <a:spcAft>
                          <a:spcPts val="0"/>
                        </a:spcAft>
                        <a:buClr>
                          <a:srgbClr val="000000"/>
                        </a:buClr>
                        <a:buSzPts val="1800"/>
                        <a:buFont typeface="Arial"/>
                        <a:buNone/>
                      </a:pPr>
                      <a:r>
                        <a:rPr lang="en-MY" sz="1800" b="0" i="0" u="none" strike="noStrike" cap="none">
                          <a:solidFill>
                            <a:schemeClr val="dk1"/>
                          </a:solidFill>
                          <a:latin typeface="Calibri"/>
                          <a:ea typeface="Calibri"/>
                          <a:cs typeface="Calibri"/>
                          <a:sym typeface="Calibri"/>
                        </a:rPr>
                        <a:t> </a:t>
                      </a:r>
                      <a:r>
                        <a:rPr lang="en-MY" sz="1800">
                          <a:latin typeface="Calibri"/>
                          <a:ea typeface="Calibri"/>
                          <a:cs typeface="Calibri"/>
                          <a:sym typeface="Calibri"/>
                        </a:rPr>
                        <a:t>Analyse the concepts of encapsulation, inheritance and polymorphism based on programming problems. (C4, PLO2)</a:t>
                      </a:r>
                      <a:endParaRPr sz="1800" i="0" u="none" strike="noStrike" cap="none">
                        <a:solidFill>
                          <a:schemeClr val="dk1"/>
                        </a:solidFill>
                        <a:latin typeface="Calibri"/>
                        <a:ea typeface="Calibri"/>
                        <a:cs typeface="Calibri"/>
                        <a:sym typeface="Calibri"/>
                      </a:endParaRPr>
                    </a:p>
                  </a:txBody>
                  <a:tcPr marL="8675" marR="8675" marT="8675"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bl>
          </a:graphicData>
        </a:graphic>
      </p:graphicFrame>
      <p:sp>
        <p:nvSpPr>
          <p:cNvPr id="99" name="Google Shape;99;p3"/>
          <p:cNvSpPr/>
          <p:nvPr/>
        </p:nvSpPr>
        <p:spPr>
          <a:xfrm>
            <a:off x="914400" y="5763795"/>
            <a:ext cx="996696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MY" sz="2000" b="0" i="1" u="none" strike="noStrike" cap="none">
                <a:solidFill>
                  <a:srgbClr val="2E75B5"/>
                </a:solidFill>
                <a:latin typeface="Calibri"/>
                <a:ea typeface="Calibri"/>
                <a:cs typeface="Calibri"/>
                <a:sym typeface="Calibri"/>
              </a:rPr>
              <a:t>* please refer to course spec for more information</a:t>
            </a:r>
            <a:endParaRPr sz="1400" b="0" i="0" u="none" strike="noStrike" cap="none">
              <a:solidFill>
                <a:srgbClr val="000000"/>
              </a:solidFill>
              <a:latin typeface="Arial"/>
              <a:ea typeface="Arial"/>
              <a:cs typeface="Arial"/>
              <a:sym typeface="Arial"/>
            </a:endParaRPr>
          </a:p>
        </p:txBody>
      </p:sp>
      <p:cxnSp>
        <p:nvCxnSpPr>
          <p:cNvPr id="100" name="Google Shape;100;p3"/>
          <p:cNvCxnSpPr/>
          <p:nvPr/>
        </p:nvCxnSpPr>
        <p:spPr>
          <a:xfrm rot="10800000" flipH="1">
            <a:off x="980902" y="1338349"/>
            <a:ext cx="10372898" cy="33251"/>
          </a:xfrm>
          <a:prstGeom prst="straightConnector1">
            <a:avLst/>
          </a:prstGeom>
          <a:noFill/>
          <a:ln w="9525" cap="flat" cmpd="sng">
            <a:solidFill>
              <a:schemeClr val="accent1"/>
            </a:solidFill>
            <a:prstDash val="solid"/>
            <a:miter lim="800000"/>
            <a:headEnd type="none" w="sm" len="sm"/>
            <a:tailEnd type="none" w="sm" len="sm"/>
          </a:ln>
        </p:spPr>
      </p:cxnSp>
      <p:sp>
        <p:nvSpPr>
          <p:cNvPr id="101" name="Google Shape;101;p3"/>
          <p:cNvSpPr/>
          <p:nvPr/>
        </p:nvSpPr>
        <p:spPr>
          <a:xfrm>
            <a:off x="980902" y="1734189"/>
            <a:ext cx="586749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MY" sz="2000" b="0" i="0" u="none" strike="noStrike" cap="none">
                <a:solidFill>
                  <a:schemeClr val="dk1"/>
                </a:solidFill>
                <a:latin typeface="Calibri"/>
                <a:ea typeface="Calibri"/>
                <a:cs typeface="Calibri"/>
                <a:sym typeface="Calibri"/>
              </a:rPr>
              <a:t>At the end of the course the students will be able to: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060"/>
              </a:buClr>
              <a:buSzPts val="4400"/>
              <a:buFont typeface="Calibri"/>
              <a:buNone/>
            </a:pPr>
            <a:r>
              <a:rPr lang="en-MY" b="1" dirty="0">
                <a:solidFill>
                  <a:srgbClr val="002060"/>
                </a:solidFill>
              </a:rPr>
              <a:t>Assessment components</a:t>
            </a:r>
            <a:endParaRPr dirty="0"/>
          </a:p>
        </p:txBody>
      </p:sp>
      <p:sp>
        <p:nvSpPr>
          <p:cNvPr id="107" name="Google Shape;10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MY" b="1" dirty="0"/>
              <a:t>Course Work (70%)</a:t>
            </a:r>
            <a:endParaRPr dirty="0"/>
          </a:p>
          <a:p>
            <a:pPr marL="685800" lvl="1" indent="-228600" algn="l" rtl="0">
              <a:lnSpc>
                <a:spcPct val="90000"/>
              </a:lnSpc>
              <a:spcBef>
                <a:spcPts val="500"/>
              </a:spcBef>
              <a:spcAft>
                <a:spcPts val="0"/>
              </a:spcAft>
              <a:buClr>
                <a:schemeClr val="dk1"/>
              </a:buClr>
              <a:buSzPts val="2400"/>
              <a:buFont typeface="Noto Sans Symbols"/>
              <a:buChar char="⮚"/>
            </a:pPr>
            <a:r>
              <a:rPr lang="en-MY" dirty="0"/>
              <a:t>Written Test  (40%)   [week 9]</a:t>
            </a:r>
            <a:endParaRPr dirty="0"/>
          </a:p>
          <a:p>
            <a:pPr marL="685800" lvl="1" indent="-228600" algn="l" rtl="0">
              <a:lnSpc>
                <a:spcPct val="90000"/>
              </a:lnSpc>
              <a:spcBef>
                <a:spcPts val="500"/>
              </a:spcBef>
              <a:spcAft>
                <a:spcPts val="0"/>
              </a:spcAft>
              <a:buClr>
                <a:schemeClr val="dk1"/>
              </a:buClr>
              <a:buSzPts val="2400"/>
              <a:buFont typeface="Noto Sans Symbols"/>
              <a:buChar char="⮚"/>
            </a:pPr>
            <a:r>
              <a:rPr lang="en-MY" dirty="0"/>
              <a:t>Assignment (60%)      [week 12]</a:t>
            </a:r>
            <a:endParaRPr dirty="0"/>
          </a:p>
          <a:p>
            <a:pPr marL="457200" lvl="1" indent="0" algn="l" rtl="0">
              <a:lnSpc>
                <a:spcPct val="90000"/>
              </a:lnSpc>
              <a:spcBef>
                <a:spcPts val="500"/>
              </a:spcBef>
              <a:spcAft>
                <a:spcPts val="0"/>
              </a:spcAft>
              <a:buClr>
                <a:schemeClr val="dk1"/>
              </a:buClr>
              <a:buSzPts val="2400"/>
              <a:buNone/>
            </a:pPr>
            <a:endParaRPr dirty="0"/>
          </a:p>
          <a:p>
            <a:pPr marL="0" lvl="0" indent="0" algn="l" rtl="0">
              <a:lnSpc>
                <a:spcPct val="90000"/>
              </a:lnSpc>
              <a:spcBef>
                <a:spcPts val="1000"/>
              </a:spcBef>
              <a:spcAft>
                <a:spcPts val="0"/>
              </a:spcAft>
              <a:buClr>
                <a:schemeClr val="dk1"/>
              </a:buClr>
              <a:buSzPts val="2800"/>
              <a:buNone/>
            </a:pPr>
            <a:r>
              <a:rPr lang="en-MY" b="1" dirty="0"/>
              <a:t>Final Exam (30%)</a:t>
            </a:r>
            <a:endParaRPr dirty="0"/>
          </a:p>
          <a:p>
            <a:pPr marL="0" lvl="0" indent="0" algn="l" rtl="0">
              <a:lnSpc>
                <a:spcPct val="90000"/>
              </a:lnSpc>
              <a:spcBef>
                <a:spcPts val="1000"/>
              </a:spcBef>
              <a:spcAft>
                <a:spcPts val="0"/>
              </a:spcAft>
              <a:buClr>
                <a:schemeClr val="dk1"/>
              </a:buClr>
              <a:buSzPts val="2800"/>
              <a:buNone/>
            </a:pPr>
            <a:endParaRPr dirty="0"/>
          </a:p>
        </p:txBody>
      </p:sp>
      <p:cxnSp>
        <p:nvCxnSpPr>
          <p:cNvPr id="108" name="Google Shape;108;p4"/>
          <p:cNvCxnSpPr/>
          <p:nvPr/>
        </p:nvCxnSpPr>
        <p:spPr>
          <a:xfrm rot="10800000" flipH="1">
            <a:off x="980902" y="1338349"/>
            <a:ext cx="10372898" cy="33251"/>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MY" b="1"/>
              <a:t>What should you do during the classes</a:t>
            </a:r>
            <a:endParaRPr/>
          </a:p>
        </p:txBody>
      </p:sp>
      <p:sp>
        <p:nvSpPr>
          <p:cNvPr id="114" name="Google Shape;114;p5"/>
          <p:cNvSpPr txBox="1">
            <a:spLocks noGrp="1"/>
          </p:cNvSpPr>
          <p:nvPr>
            <p:ph type="body" idx="1"/>
          </p:nvPr>
        </p:nvSpPr>
        <p:spPr>
          <a:xfrm>
            <a:off x="838200" y="1468177"/>
            <a:ext cx="10515600" cy="460842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MY" b="1" u="sng"/>
              <a:t>Lecture</a:t>
            </a:r>
            <a:endParaRPr/>
          </a:p>
          <a:p>
            <a:pPr marL="228600" lvl="0" indent="-228600" algn="just" rtl="0">
              <a:lnSpc>
                <a:spcPct val="90000"/>
              </a:lnSpc>
              <a:spcBef>
                <a:spcPts val="1000"/>
              </a:spcBef>
              <a:spcAft>
                <a:spcPts val="0"/>
              </a:spcAft>
              <a:buClr>
                <a:schemeClr val="dk1"/>
              </a:buClr>
              <a:buSzPts val="2800"/>
              <a:buChar char="•"/>
            </a:pPr>
            <a:r>
              <a:rPr lang="en-MY"/>
              <a:t>All the students required to attend lecture classes to have better understanding on the topics.</a:t>
            </a:r>
            <a:endParaRPr/>
          </a:p>
          <a:p>
            <a:pPr marL="228600" lvl="0" indent="-228600" algn="just" rtl="0">
              <a:lnSpc>
                <a:spcPct val="90000"/>
              </a:lnSpc>
              <a:spcBef>
                <a:spcPts val="1000"/>
              </a:spcBef>
              <a:spcAft>
                <a:spcPts val="0"/>
              </a:spcAft>
              <a:buClr>
                <a:schemeClr val="dk1"/>
              </a:buClr>
              <a:buSzPts val="2800"/>
              <a:buChar char="•"/>
            </a:pPr>
            <a:r>
              <a:rPr lang="en-MY"/>
              <a:t>You are required to participate during the classes.</a:t>
            </a:r>
            <a:endParaRPr/>
          </a:p>
          <a:p>
            <a:pPr marL="0" lvl="0" indent="0" algn="l" rtl="0">
              <a:lnSpc>
                <a:spcPct val="90000"/>
              </a:lnSpc>
              <a:spcBef>
                <a:spcPts val="1000"/>
              </a:spcBef>
              <a:spcAft>
                <a:spcPts val="0"/>
              </a:spcAft>
              <a:buClr>
                <a:schemeClr val="dk1"/>
              </a:buClr>
              <a:buSzPts val="1100"/>
              <a:buNone/>
            </a:pPr>
            <a:endParaRPr sz="1100"/>
          </a:p>
          <a:p>
            <a:pPr marL="228600" lvl="0" indent="-158750" algn="l" rtl="0">
              <a:lnSpc>
                <a:spcPct val="90000"/>
              </a:lnSpc>
              <a:spcBef>
                <a:spcPts val="1000"/>
              </a:spcBef>
              <a:spcAft>
                <a:spcPts val="0"/>
              </a:spcAft>
              <a:buClr>
                <a:schemeClr val="dk1"/>
              </a:buClr>
              <a:buSzPts val="1100"/>
              <a:buNone/>
            </a:pPr>
            <a:endParaRPr sz="1100"/>
          </a:p>
          <a:p>
            <a:pPr marL="0" lvl="0" indent="0" algn="l" rtl="0">
              <a:lnSpc>
                <a:spcPct val="90000"/>
              </a:lnSpc>
              <a:spcBef>
                <a:spcPts val="1000"/>
              </a:spcBef>
              <a:spcAft>
                <a:spcPts val="0"/>
              </a:spcAft>
              <a:buClr>
                <a:schemeClr val="dk1"/>
              </a:buClr>
              <a:buSzPts val="2800"/>
              <a:buNone/>
            </a:pPr>
            <a:r>
              <a:rPr lang="en-MY" b="1" u="sng"/>
              <a:t>Practical</a:t>
            </a:r>
            <a:endParaRPr/>
          </a:p>
          <a:p>
            <a:pPr marL="228600" lvl="0" indent="-228600" algn="just" rtl="0">
              <a:lnSpc>
                <a:spcPct val="90000"/>
              </a:lnSpc>
              <a:spcBef>
                <a:spcPts val="1000"/>
              </a:spcBef>
              <a:spcAft>
                <a:spcPts val="0"/>
              </a:spcAft>
              <a:buClr>
                <a:schemeClr val="dk1"/>
              </a:buClr>
              <a:buSzPts val="2800"/>
              <a:buChar char="•"/>
            </a:pPr>
            <a:r>
              <a:rPr lang="en-MY"/>
              <a:t>Go through the practical questions before the classes and </a:t>
            </a:r>
            <a:r>
              <a:rPr lang="en-MY" b="1" i="1"/>
              <a:t>participate</a:t>
            </a:r>
            <a:r>
              <a:rPr lang="en-MY"/>
              <a:t> in the questions discussion. </a:t>
            </a:r>
            <a:endParaRPr/>
          </a:p>
          <a:p>
            <a:pPr marL="0" lvl="0" indent="0" algn="l" rtl="0">
              <a:lnSpc>
                <a:spcPct val="90000"/>
              </a:lnSpc>
              <a:spcBef>
                <a:spcPts val="1000"/>
              </a:spcBef>
              <a:spcAft>
                <a:spcPts val="0"/>
              </a:spcAft>
              <a:buClr>
                <a:schemeClr val="dk1"/>
              </a:buClr>
              <a:buSzPts val="2800"/>
              <a:buNone/>
            </a:pPr>
            <a:endParaRPr b="1" u="sng"/>
          </a:p>
        </p:txBody>
      </p:sp>
      <p:cxnSp>
        <p:nvCxnSpPr>
          <p:cNvPr id="115" name="Google Shape;115;p5"/>
          <p:cNvCxnSpPr/>
          <p:nvPr/>
        </p:nvCxnSpPr>
        <p:spPr>
          <a:xfrm rot="10800000" flipH="1">
            <a:off x="980902" y="1338349"/>
            <a:ext cx="10372898" cy="33251"/>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MY" b="1" u="sng"/>
              <a:t>Attendance</a:t>
            </a:r>
            <a:r>
              <a:rPr lang="en-MY"/>
              <a:t> </a:t>
            </a:r>
            <a:endParaRPr/>
          </a:p>
        </p:txBody>
      </p:sp>
      <p:sp>
        <p:nvSpPr>
          <p:cNvPr id="121" name="Google Shape;121;p6"/>
          <p:cNvSpPr txBox="1">
            <a:spLocks noGrp="1"/>
          </p:cNvSpPr>
          <p:nvPr>
            <p:ph type="body" idx="1"/>
          </p:nvPr>
        </p:nvSpPr>
        <p:spPr>
          <a:xfrm>
            <a:off x="838200" y="1476491"/>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MY"/>
              <a:t>Attendance code </a:t>
            </a:r>
            <a:r>
              <a:rPr lang="en-MY" b="1" i="1"/>
              <a:t>will be generated</a:t>
            </a:r>
            <a:r>
              <a:rPr lang="en-MY"/>
              <a:t> and share with the students.  Students are required to take their attendance for lecture and practical classes.</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MY"/>
              <a:t>Attendance is important. The barred list will be generated based on the student’s attendance before the end of the semester normally.</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n-MY"/>
              <a:t>Any students whose names appear in the barred list due to failing to satisfy the required attendance percentage set by the faculty will not be allowed to sit for the final exam.</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MY" b="1"/>
              <a:t>Google Classroom </a:t>
            </a:r>
            <a:endParaRPr/>
          </a:p>
        </p:txBody>
      </p:sp>
      <p:sp>
        <p:nvSpPr>
          <p:cNvPr id="127" name="Google Shape;127;p7"/>
          <p:cNvSpPr txBox="1">
            <a:spLocks noGrp="1"/>
          </p:cNvSpPr>
          <p:nvPr>
            <p:ph type="body" idx="1"/>
          </p:nvPr>
        </p:nvSpPr>
        <p:spPr>
          <a:xfrm>
            <a:off x="838200" y="1592360"/>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MY"/>
              <a:t>There will be TWO (2) classrooms that you are required to join:</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MY"/>
              <a:t>Lecture – for all students</a:t>
            </a:r>
            <a:endParaRPr/>
          </a:p>
          <a:p>
            <a:pPr marL="971550" lvl="1" indent="-514350" algn="l" rtl="0">
              <a:lnSpc>
                <a:spcPct val="90000"/>
              </a:lnSpc>
              <a:spcBef>
                <a:spcPts val="500"/>
              </a:spcBef>
              <a:spcAft>
                <a:spcPts val="0"/>
              </a:spcAft>
              <a:buClr>
                <a:schemeClr val="dk1"/>
              </a:buClr>
              <a:buSzPts val="2400"/>
              <a:buFont typeface="Calibri"/>
              <a:buAutoNum type="arabicPeriod"/>
            </a:pPr>
            <a:r>
              <a:rPr lang="en-MY"/>
              <a:t>Practical – for respective tutor</a:t>
            </a:r>
            <a:endParaRPr/>
          </a:p>
          <a:p>
            <a:pPr marL="514350" lvl="0" indent="-336550" algn="l" rtl="0">
              <a:lnSpc>
                <a:spcPct val="90000"/>
              </a:lnSpc>
              <a:spcBef>
                <a:spcPts val="1000"/>
              </a:spcBef>
              <a:spcAft>
                <a:spcPts val="0"/>
              </a:spcAft>
              <a:buClr>
                <a:schemeClr val="dk1"/>
              </a:buClr>
              <a:buSzPts val="2800"/>
              <a:buFont typeface="Calibri"/>
              <a:buNone/>
            </a:pPr>
            <a:endParaRPr/>
          </a:p>
          <a:p>
            <a:pPr marL="0" lvl="0" indent="0" algn="l" rtl="0">
              <a:lnSpc>
                <a:spcPct val="90000"/>
              </a:lnSpc>
              <a:spcBef>
                <a:spcPts val="1000"/>
              </a:spcBef>
              <a:spcAft>
                <a:spcPts val="0"/>
              </a:spcAft>
              <a:buClr>
                <a:schemeClr val="dk1"/>
              </a:buClr>
              <a:buSzPts val="2800"/>
              <a:buNone/>
            </a:pPr>
            <a:r>
              <a:rPr lang="en-MY"/>
              <a:t>All announcements will be made through the Google classroom. Hence, check your google classrooms and email regularly. </a:t>
            </a:r>
            <a:endParaRPr/>
          </a:p>
        </p:txBody>
      </p:sp>
      <p:cxnSp>
        <p:nvCxnSpPr>
          <p:cNvPr id="128" name="Google Shape;128;p7"/>
          <p:cNvCxnSpPr/>
          <p:nvPr/>
        </p:nvCxnSpPr>
        <p:spPr>
          <a:xfrm rot="10800000" flipH="1">
            <a:off x="980902" y="1338349"/>
            <a:ext cx="10372898" cy="33251"/>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5E5C-DD8F-429B-9822-78473F7E4414}"/>
              </a:ext>
            </a:extLst>
          </p:cNvPr>
          <p:cNvSpPr>
            <a:spLocks noGrp="1"/>
          </p:cNvSpPr>
          <p:nvPr>
            <p:ph type="title"/>
          </p:nvPr>
        </p:nvSpPr>
        <p:spPr/>
        <p:txBody>
          <a:bodyPr/>
          <a:lstStyle/>
          <a:p>
            <a:r>
              <a:rPr lang="en-US" dirty="0"/>
              <a:t>Assignment</a:t>
            </a:r>
            <a:endParaRPr lang="en-MY" dirty="0"/>
          </a:p>
        </p:txBody>
      </p:sp>
      <p:sp>
        <p:nvSpPr>
          <p:cNvPr id="3" name="Text Placeholder 2">
            <a:extLst>
              <a:ext uri="{FF2B5EF4-FFF2-40B4-BE49-F238E27FC236}">
                <a16:creationId xmlns:a16="http://schemas.microsoft.com/office/drawing/2014/main" id="{D56663D3-7932-4A4F-AA0B-ABA0337E05E1}"/>
              </a:ext>
            </a:extLst>
          </p:cNvPr>
          <p:cNvSpPr>
            <a:spLocks noGrp="1"/>
          </p:cNvSpPr>
          <p:nvPr>
            <p:ph type="body" idx="1"/>
          </p:nvPr>
        </p:nvSpPr>
        <p:spPr/>
        <p:txBody>
          <a:bodyPr/>
          <a:lstStyle/>
          <a:p>
            <a:r>
              <a:rPr lang="en-US" dirty="0"/>
              <a:t>Group assignment.</a:t>
            </a:r>
          </a:p>
          <a:p>
            <a:r>
              <a:rPr lang="en-US" dirty="0"/>
              <a:t>All members are required to involve in system development.</a:t>
            </a:r>
          </a:p>
          <a:p>
            <a:r>
              <a:rPr lang="en-US" dirty="0"/>
              <a:t>Group member who did not contribute will be requested to leave the group.</a:t>
            </a:r>
          </a:p>
          <a:p>
            <a:endParaRPr lang="en-MY" dirty="0"/>
          </a:p>
        </p:txBody>
      </p:sp>
    </p:spTree>
    <p:extLst>
      <p:ext uri="{BB962C8B-B14F-4D97-AF65-F5344CB8AC3E}">
        <p14:creationId xmlns:p14="http://schemas.microsoft.com/office/powerpoint/2010/main" val="532957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Calibri"/>
              <a:buNone/>
            </a:pPr>
            <a:r>
              <a:rPr lang="en-MY" b="1">
                <a:solidFill>
                  <a:schemeClr val="accent5"/>
                </a:solidFill>
              </a:rPr>
              <a:t>Other matters</a:t>
            </a:r>
            <a:endParaRPr/>
          </a:p>
        </p:txBody>
      </p:sp>
      <p:pic>
        <p:nvPicPr>
          <p:cNvPr id="134" name="Google Shape;134;p8"/>
          <p:cNvPicPr preferRelativeResize="0">
            <a:picLocks noGrp="1"/>
          </p:cNvPicPr>
          <p:nvPr>
            <p:ph type="body" idx="1"/>
          </p:nvPr>
        </p:nvPicPr>
        <p:blipFill rotWithShape="1">
          <a:blip r:embed="rId3">
            <a:alphaModFix/>
          </a:blip>
          <a:srcRect/>
          <a:stretch/>
        </p:blipFill>
        <p:spPr>
          <a:xfrm>
            <a:off x="1958174" y="1825625"/>
            <a:ext cx="8275652" cy="3502155"/>
          </a:xfrm>
          <a:prstGeom prst="rect">
            <a:avLst/>
          </a:prstGeom>
          <a:noFill/>
          <a:ln>
            <a:noFill/>
          </a:ln>
        </p:spPr>
      </p:pic>
      <p:cxnSp>
        <p:nvCxnSpPr>
          <p:cNvPr id="135" name="Google Shape;135;p8"/>
          <p:cNvCxnSpPr/>
          <p:nvPr/>
        </p:nvCxnSpPr>
        <p:spPr>
          <a:xfrm rot="10800000" flipH="1">
            <a:off x="980902" y="1338349"/>
            <a:ext cx="10372898" cy="33251"/>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396</Words>
  <Application>Microsoft Office PowerPoint</Application>
  <PresentationFormat>Widescreen</PresentationFormat>
  <Paragraphs>53</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 Rounded</vt:lpstr>
      <vt:lpstr>Noto Sans Symbols</vt:lpstr>
      <vt:lpstr>Arial</vt:lpstr>
      <vt:lpstr>Calibri</vt:lpstr>
      <vt:lpstr>Office Theme</vt:lpstr>
      <vt:lpstr>Course Briefing  BACS2023  Object-Oriented Programming  Academic Session: 202401 </vt:lpstr>
      <vt:lpstr>Course</vt:lpstr>
      <vt:lpstr>Course Learning Outcomes (CLO)</vt:lpstr>
      <vt:lpstr>Assessment components</vt:lpstr>
      <vt:lpstr>What should you do during the classes</vt:lpstr>
      <vt:lpstr>Attendance </vt:lpstr>
      <vt:lpstr>Google Classroom </vt:lpstr>
      <vt:lpstr>Assignment</vt:lpstr>
      <vt:lpstr>Other matters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Briefing  BACS2023  Object-Oriented Programming  Academic Session: 202401 </dc:title>
  <dc:creator>TARUC</dc:creator>
  <cp:lastModifiedBy>TARUC</cp:lastModifiedBy>
  <cp:revision>2</cp:revision>
  <dcterms:created xsi:type="dcterms:W3CDTF">2020-06-08T03:11:57Z</dcterms:created>
  <dcterms:modified xsi:type="dcterms:W3CDTF">2024-01-26T08:10:54Z</dcterms:modified>
</cp:coreProperties>
</file>