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797675" cy="9874250"/>
  <p:embeddedFontLst>
    <p:embeddedFont>
      <p:font typeface="Roboto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o7PbGZ9LP7CCmpkt94A36WsZ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3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4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5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3febc6bb1_0_0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a3febc6bb1_0_0:notes"/>
          <p:cNvSpPr txBox="1"/>
          <p:nvPr>
            <p:ph idx="1" type="body"/>
          </p:nvPr>
        </p:nvSpPr>
        <p:spPr>
          <a:xfrm>
            <a:off x="679750" y="4690250"/>
            <a:ext cx="54381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1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24" name="Google Shape;24;p3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1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1" name="Google Shape;31;p31"/>
          <p:cNvSpPr txBox="1"/>
          <p:nvPr>
            <p:ph type="ctrTitle"/>
          </p:nvPr>
        </p:nvSpPr>
        <p:spPr>
          <a:xfrm>
            <a:off x="866440" y="2226503"/>
            <a:ext cx="5917679" cy="2550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subTitle"/>
          </p:nvPr>
        </p:nvSpPr>
        <p:spPr>
          <a:xfrm>
            <a:off x="866440" y="4777380"/>
            <a:ext cx="5917679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8080" y="182880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6208" y="326440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 showMasterSp="0">
  <p:cSld name="Panoramic Picture with 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40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7" name="Google Shape;127;p4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0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0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0"/>
            <p:cNvSpPr/>
            <p:nvPr/>
          </p:nvSpPr>
          <p:spPr>
            <a:xfrm rot="10204164">
              <a:off x="426788" y="4564241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0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0"/>
            <p:cNvSpPr/>
            <p:nvPr/>
          </p:nvSpPr>
          <p:spPr>
            <a:xfrm rot="10800000">
              <a:off x="485023" y="2670079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0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37" name="Google Shape;137;p40"/>
          <p:cNvSpPr txBox="1"/>
          <p:nvPr>
            <p:ph type="title"/>
          </p:nvPr>
        </p:nvSpPr>
        <p:spPr>
          <a:xfrm>
            <a:off x="866441" y="4961454"/>
            <a:ext cx="642200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/>
          <p:nvPr>
            <p:ph idx="2" type="pic"/>
          </p:nvPr>
        </p:nvSpPr>
        <p:spPr>
          <a:xfrm>
            <a:off x="866441" y="685800"/>
            <a:ext cx="6422004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39" name="Google Shape;139;p40"/>
          <p:cNvSpPr txBox="1"/>
          <p:nvPr>
            <p:ph idx="1" type="body"/>
          </p:nvPr>
        </p:nvSpPr>
        <p:spPr>
          <a:xfrm>
            <a:off x="866440" y="5528192"/>
            <a:ext cx="6422004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0" name="Google Shape;140;p40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0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41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6" name="Google Shape;146;p4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1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1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1"/>
            <p:cNvSpPr/>
            <p:nvPr/>
          </p:nvSpPr>
          <p:spPr>
            <a:xfrm rot="-589932">
              <a:off x="6359946" y="2780895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1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1"/>
            <p:cNvSpPr/>
            <p:nvPr/>
          </p:nvSpPr>
          <p:spPr>
            <a:xfrm>
              <a:off x="485023" y="2854646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1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56" name="Google Shape;156;p41"/>
          <p:cNvSpPr txBox="1"/>
          <p:nvPr>
            <p:ph type="title"/>
          </p:nvPr>
        </p:nvSpPr>
        <p:spPr>
          <a:xfrm>
            <a:off x="866440" y="927100"/>
            <a:ext cx="6422005" cy="169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" type="body"/>
          </p:nvPr>
        </p:nvSpPr>
        <p:spPr>
          <a:xfrm>
            <a:off x="866440" y="3488023"/>
            <a:ext cx="6422005" cy="2536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8" name="Google Shape;158;p41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1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1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4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64" name="Google Shape;164;p4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2"/>
            <p:cNvSpPr/>
            <p:nvPr/>
          </p:nvSpPr>
          <p:spPr>
            <a:xfrm rot="-589932">
              <a:off x="6359946" y="4309201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2"/>
            <p:cNvSpPr/>
            <p:nvPr/>
          </p:nvSpPr>
          <p:spPr>
            <a:xfrm>
              <a:off x="485023" y="4381500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2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73" name="Google Shape;173;p42"/>
          <p:cNvSpPr txBox="1"/>
          <p:nvPr/>
        </p:nvSpPr>
        <p:spPr>
          <a:xfrm>
            <a:off x="647430" y="651690"/>
            <a:ext cx="6015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2"/>
          <p:cNvSpPr txBox="1"/>
          <p:nvPr/>
        </p:nvSpPr>
        <p:spPr>
          <a:xfrm>
            <a:off x="7069418" y="2900292"/>
            <a:ext cx="61906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2"/>
          <p:cNvSpPr txBox="1"/>
          <p:nvPr>
            <p:ph type="title"/>
          </p:nvPr>
        </p:nvSpPr>
        <p:spPr>
          <a:xfrm>
            <a:off x="1128060" y="927099"/>
            <a:ext cx="6160385" cy="2882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2"/>
          <p:cNvSpPr txBox="1"/>
          <p:nvPr>
            <p:ph idx="1" type="body"/>
          </p:nvPr>
        </p:nvSpPr>
        <p:spPr>
          <a:xfrm>
            <a:off x="1387278" y="3809278"/>
            <a:ext cx="5646143" cy="3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7" name="Google Shape;177;p42"/>
          <p:cNvSpPr txBox="1"/>
          <p:nvPr>
            <p:ph idx="2" type="body"/>
          </p:nvPr>
        </p:nvSpPr>
        <p:spPr>
          <a:xfrm>
            <a:off x="866440" y="5000816"/>
            <a:ext cx="6343673" cy="1010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8" name="Google Shape;178;p42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2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2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43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84" name="Google Shape;184;p4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3"/>
            <p:cNvSpPr/>
            <p:nvPr/>
          </p:nvSpPr>
          <p:spPr>
            <a:xfrm rot="-589932">
              <a:off x="6359946" y="431124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3"/>
            <p:cNvSpPr/>
            <p:nvPr/>
          </p:nvSpPr>
          <p:spPr>
            <a:xfrm>
              <a:off x="485023" y="4381500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3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93" name="Google Shape;193;p43"/>
          <p:cNvSpPr txBox="1"/>
          <p:nvPr>
            <p:ph type="title"/>
          </p:nvPr>
        </p:nvSpPr>
        <p:spPr>
          <a:xfrm>
            <a:off x="866440" y="2057400"/>
            <a:ext cx="642200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3"/>
          <p:cNvSpPr txBox="1"/>
          <p:nvPr>
            <p:ph idx="1" type="body"/>
          </p:nvPr>
        </p:nvSpPr>
        <p:spPr>
          <a:xfrm>
            <a:off x="866441" y="5024908"/>
            <a:ext cx="6422004" cy="994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5" name="Google Shape;195;p43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type="title"/>
          </p:nvPr>
        </p:nvSpPr>
        <p:spPr>
          <a:xfrm>
            <a:off x="866440" y="927100"/>
            <a:ext cx="6423593" cy="70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866440" y="2489200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2" name="Google Shape;202;p44"/>
          <p:cNvSpPr txBox="1"/>
          <p:nvPr>
            <p:ph idx="2" type="body"/>
          </p:nvPr>
        </p:nvSpPr>
        <p:spPr>
          <a:xfrm>
            <a:off x="866440" y="3147164"/>
            <a:ext cx="2313432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3" name="Google Shape;203;p44"/>
          <p:cNvSpPr txBox="1"/>
          <p:nvPr>
            <p:ph idx="3" type="body"/>
          </p:nvPr>
        </p:nvSpPr>
        <p:spPr>
          <a:xfrm>
            <a:off x="3405614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4" name="Google Shape;204;p44"/>
          <p:cNvSpPr txBox="1"/>
          <p:nvPr>
            <p:ph idx="4" type="body"/>
          </p:nvPr>
        </p:nvSpPr>
        <p:spPr>
          <a:xfrm>
            <a:off x="3408471" y="3147164"/>
            <a:ext cx="2318918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5" name="Google Shape;205;p44"/>
          <p:cNvSpPr txBox="1"/>
          <p:nvPr>
            <p:ph idx="5" type="body"/>
          </p:nvPr>
        </p:nvSpPr>
        <p:spPr>
          <a:xfrm>
            <a:off x="5958642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6" name="Google Shape;206;p44"/>
          <p:cNvSpPr txBox="1"/>
          <p:nvPr>
            <p:ph idx="6" type="body"/>
          </p:nvPr>
        </p:nvSpPr>
        <p:spPr>
          <a:xfrm>
            <a:off x="5960935" y="3147164"/>
            <a:ext cx="2316625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7" name="Google Shape;207;p44"/>
          <p:cNvCxnSpPr/>
          <p:nvPr/>
        </p:nvCxnSpPr>
        <p:spPr>
          <a:xfrm>
            <a:off x="3294530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44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44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4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4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>
            <p:ph type="title"/>
          </p:nvPr>
        </p:nvSpPr>
        <p:spPr>
          <a:xfrm>
            <a:off x="866440" y="927100"/>
            <a:ext cx="6345260" cy="70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5"/>
          <p:cNvSpPr txBox="1"/>
          <p:nvPr>
            <p:ph idx="1" type="body"/>
          </p:nvPr>
        </p:nvSpPr>
        <p:spPr>
          <a:xfrm>
            <a:off x="866440" y="4179596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5" name="Google Shape;215;p45"/>
          <p:cNvSpPr/>
          <p:nvPr>
            <p:ph idx="2" type="pic"/>
          </p:nvPr>
        </p:nvSpPr>
        <p:spPr>
          <a:xfrm>
            <a:off x="1019055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216" name="Google Shape;216;p45"/>
          <p:cNvSpPr txBox="1"/>
          <p:nvPr>
            <p:ph idx="3" type="body"/>
          </p:nvPr>
        </p:nvSpPr>
        <p:spPr>
          <a:xfrm>
            <a:off x="866439" y="4837558"/>
            <a:ext cx="2313432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7" name="Google Shape;217;p45"/>
          <p:cNvSpPr txBox="1"/>
          <p:nvPr>
            <p:ph idx="4" type="body"/>
          </p:nvPr>
        </p:nvSpPr>
        <p:spPr>
          <a:xfrm>
            <a:off x="3411125" y="4179595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8" name="Google Shape;218;p45"/>
          <p:cNvSpPr/>
          <p:nvPr>
            <p:ph idx="5" type="pic"/>
          </p:nvPr>
        </p:nvSpPr>
        <p:spPr>
          <a:xfrm>
            <a:off x="3553189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219" name="Google Shape;219;p45"/>
          <p:cNvSpPr txBox="1"/>
          <p:nvPr>
            <p:ph idx="6" type="body"/>
          </p:nvPr>
        </p:nvSpPr>
        <p:spPr>
          <a:xfrm>
            <a:off x="3411125" y="484820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0" name="Google Shape;220;p45"/>
          <p:cNvSpPr txBox="1"/>
          <p:nvPr>
            <p:ph idx="7" type="body"/>
          </p:nvPr>
        </p:nvSpPr>
        <p:spPr>
          <a:xfrm>
            <a:off x="5958642" y="4179596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1" name="Google Shape;221;p45"/>
          <p:cNvSpPr/>
          <p:nvPr>
            <p:ph idx="8" type="pic"/>
          </p:nvPr>
        </p:nvSpPr>
        <p:spPr>
          <a:xfrm>
            <a:off x="6108641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222" name="Google Shape;222;p45"/>
          <p:cNvSpPr txBox="1"/>
          <p:nvPr>
            <p:ph idx="9" type="body"/>
          </p:nvPr>
        </p:nvSpPr>
        <p:spPr>
          <a:xfrm>
            <a:off x="5958642" y="483755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3" name="Google Shape;223;p45"/>
          <p:cNvCxnSpPr/>
          <p:nvPr/>
        </p:nvCxnSpPr>
        <p:spPr>
          <a:xfrm>
            <a:off x="3290019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45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45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5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5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 rot="5400000">
            <a:off x="2271712" y="1081870"/>
            <a:ext cx="3530600" cy="634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1" name="Google Shape;231;p46"/>
          <p:cNvSpPr txBox="1"/>
          <p:nvPr>
            <p:ph idx="10" type="dt"/>
          </p:nvPr>
        </p:nvSpPr>
        <p:spPr>
          <a:xfrm>
            <a:off x="7621301" y="638791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6"/>
          <p:cNvSpPr txBox="1"/>
          <p:nvPr>
            <p:ph idx="11" type="ftr"/>
          </p:nvPr>
        </p:nvSpPr>
        <p:spPr>
          <a:xfrm>
            <a:off x="516133" y="6387910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6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7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236" name="Google Shape;236;p4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7"/>
            <p:cNvSpPr/>
            <p:nvPr/>
          </p:nvSpPr>
          <p:spPr>
            <a:xfrm rot="4966650">
              <a:off x="4673046" y="5107506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47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7"/>
          <p:cNvSpPr/>
          <p:nvPr/>
        </p:nvSpPr>
        <p:spPr>
          <a:xfrm rot="5400000">
            <a:off x="1299309" y="1765596"/>
            <a:ext cx="5995993" cy="3326809"/>
          </a:xfrm>
          <a:custGeom>
            <a:rect b="b" l="l" r="r" t="t"/>
            <a:pathLst>
              <a:path extrusionOk="0" h="2752" w="4960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5" name="Google Shape;245;p4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4320" w="576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Google Shape;246;p47"/>
          <p:cNvSpPr txBox="1"/>
          <p:nvPr>
            <p:ph type="title"/>
          </p:nvPr>
        </p:nvSpPr>
        <p:spPr>
          <a:xfrm rot="5400000">
            <a:off x="4445685" y="3177041"/>
            <a:ext cx="4572001" cy="1113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7"/>
          <p:cNvSpPr txBox="1"/>
          <p:nvPr>
            <p:ph idx="1" type="body"/>
          </p:nvPr>
        </p:nvSpPr>
        <p:spPr>
          <a:xfrm rot="5400000">
            <a:off x="789205" y="1525331"/>
            <a:ext cx="4572001" cy="441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8" name="Google Shape;248;p47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7"/>
          <p:cNvSpPr txBox="1"/>
          <p:nvPr>
            <p:ph idx="11" type="ftr"/>
          </p:nvPr>
        </p:nvSpPr>
        <p:spPr>
          <a:xfrm>
            <a:off x="538546" y="636549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7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3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45" name="Google Shape;45;p3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3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3"/>
            <p:cNvSpPr/>
            <p:nvPr/>
          </p:nvSpPr>
          <p:spPr>
            <a:xfrm rot="-5400000">
              <a:off x="3105027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3" name="Google Shape;53;p33"/>
            <p:cNvSpPr/>
            <p:nvPr/>
          </p:nvSpPr>
          <p:spPr>
            <a:xfrm rot="-5912394">
              <a:off x="3320102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5" name="Google Shape;55;p33"/>
          <p:cNvSpPr txBox="1"/>
          <p:nvPr>
            <p:ph type="title"/>
          </p:nvPr>
        </p:nvSpPr>
        <p:spPr>
          <a:xfrm>
            <a:off x="877534" y="2257588"/>
            <a:ext cx="3090672" cy="302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19261" y="2257588"/>
            <a:ext cx="3082516" cy="302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33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866440" y="2489200"/>
            <a:ext cx="3636980" cy="353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4640581" y="2489203"/>
            <a:ext cx="36369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869918" y="2489200"/>
            <a:ext cx="3633502" cy="759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35"/>
          <p:cNvSpPr txBox="1"/>
          <p:nvPr>
            <p:ph idx="2" type="body"/>
          </p:nvPr>
        </p:nvSpPr>
        <p:spPr>
          <a:xfrm>
            <a:off x="866440" y="3248490"/>
            <a:ext cx="3636980" cy="277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3" type="body"/>
          </p:nvPr>
        </p:nvSpPr>
        <p:spPr>
          <a:xfrm>
            <a:off x="4640581" y="2489200"/>
            <a:ext cx="3636979" cy="756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35"/>
          <p:cNvSpPr txBox="1"/>
          <p:nvPr>
            <p:ph idx="4" type="body"/>
          </p:nvPr>
        </p:nvSpPr>
        <p:spPr>
          <a:xfrm>
            <a:off x="4640581" y="3245835"/>
            <a:ext cx="3636980" cy="277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7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89" name="Google Shape;89;p3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8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8"/>
            <p:cNvSpPr/>
            <p:nvPr/>
          </p:nvSpPr>
          <p:spPr>
            <a:xfrm rot="-5400000">
              <a:off x="2548536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38"/>
            <p:cNvSpPr/>
            <p:nvPr/>
          </p:nvSpPr>
          <p:spPr>
            <a:xfrm rot="-5912394">
              <a:off x="2769747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8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99" name="Google Shape;99;p38"/>
          <p:cNvSpPr txBox="1"/>
          <p:nvPr>
            <p:ph type="title"/>
          </p:nvPr>
        </p:nvSpPr>
        <p:spPr>
          <a:xfrm>
            <a:off x="866440" y="1447800"/>
            <a:ext cx="2712590" cy="149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" type="body"/>
          </p:nvPr>
        </p:nvSpPr>
        <p:spPr>
          <a:xfrm>
            <a:off x="4568927" y="1447800"/>
            <a:ext cx="36328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2" type="body"/>
          </p:nvPr>
        </p:nvSpPr>
        <p:spPr>
          <a:xfrm>
            <a:off x="866441" y="3086845"/>
            <a:ext cx="2712589" cy="2933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2" name="Google Shape;102;p38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8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9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8" name="Google Shape;108;p3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9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9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9"/>
            <p:cNvSpPr/>
            <p:nvPr/>
          </p:nvSpPr>
          <p:spPr>
            <a:xfrm rot="-5400000">
              <a:off x="2852610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39"/>
            <p:cNvSpPr/>
            <p:nvPr/>
          </p:nvSpPr>
          <p:spPr>
            <a:xfrm rot="-5912394">
              <a:off x="3074559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9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18" name="Google Shape;118;p39"/>
          <p:cNvSpPr txBox="1"/>
          <p:nvPr>
            <p:ph type="title"/>
          </p:nvPr>
        </p:nvSpPr>
        <p:spPr>
          <a:xfrm>
            <a:off x="866440" y="1381390"/>
            <a:ext cx="2987089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/>
          <p:nvPr>
            <p:ph idx="2" type="pic"/>
          </p:nvPr>
        </p:nvSpPr>
        <p:spPr>
          <a:xfrm>
            <a:off x="4722909" y="1320800"/>
            <a:ext cx="2791102" cy="42164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0" name="Google Shape;120;p39"/>
          <p:cNvSpPr txBox="1"/>
          <p:nvPr>
            <p:ph idx="1" type="body"/>
          </p:nvPr>
        </p:nvSpPr>
        <p:spPr>
          <a:xfrm>
            <a:off x="866440" y="3086100"/>
            <a:ext cx="2987089" cy="2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1" name="Google Shape;121;p39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0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7" name="Google Shape;7;p3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-16708" r="-1698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058"/>
                  </a:srgbClr>
                </a:gs>
                <a:gs pos="36000">
                  <a:srgbClr val="9B6BF2">
                    <a:alpha val="7058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3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882"/>
                  </a:srgbClr>
                </a:gs>
                <a:gs pos="36000">
                  <a:srgbClr val="9B6BF2">
                    <a:alpha val="5098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0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0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941"/>
                  </a:srgbClr>
                </a:gs>
                <a:gs pos="36000">
                  <a:srgbClr val="9B6BF2">
                    <a:alpha val="5882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196"/>
                  </a:srgbClr>
                </a:gs>
                <a:gs pos="36000">
                  <a:srgbClr val="9B6BF2">
                    <a:alpha val="9019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 rot="-589932">
              <a:off x="6359946" y="179029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485023" y="1856450"/>
              <a:ext cx="8173954" cy="4535226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30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6" name="Google Shape;16;p30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0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"/>
          <p:cNvSpPr txBox="1"/>
          <p:nvPr>
            <p:ph idx="1" type="subTitle"/>
          </p:nvPr>
        </p:nvSpPr>
        <p:spPr>
          <a:xfrm>
            <a:off x="1040475" y="2893825"/>
            <a:ext cx="7239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32"/>
              <a:buNone/>
            </a:pPr>
            <a:r>
              <a:rPr b="1" lang="en-US" sz="5040">
                <a:solidFill>
                  <a:schemeClr val="lt1"/>
                </a:solidFill>
              </a:rPr>
              <a:t>BUSINESS PROPOSALS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/>
          <p:nvPr>
            <p:ph type="title"/>
          </p:nvPr>
        </p:nvSpPr>
        <p:spPr>
          <a:xfrm>
            <a:off x="533400" y="381000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b="1" lang="en-US" sz="4000">
                <a:latin typeface="Aharoni"/>
                <a:ea typeface="Aharoni"/>
                <a:cs typeface="Aharoni"/>
                <a:sym typeface="Aharoni"/>
              </a:rPr>
              <a:t>Overview</a:t>
            </a:r>
            <a:endParaRPr/>
          </a:p>
        </p:txBody>
      </p:sp>
      <p:sp>
        <p:nvSpPr>
          <p:cNvPr id="262" name="Google Shape;262;p2"/>
          <p:cNvSpPr txBox="1"/>
          <p:nvPr>
            <p:ph idx="1" type="body"/>
          </p:nvPr>
        </p:nvSpPr>
        <p:spPr>
          <a:xfrm>
            <a:off x="533400" y="1990360"/>
            <a:ext cx="82296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What is a Proposal?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importance of Proposals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Types of Proposal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Purpose of Proposals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Standard Format of Proposals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</a:t>
            </a:r>
            <a:r>
              <a:rPr lang="en-US">
                <a:solidFill>
                  <a:srgbClr val="70186D"/>
                </a:solidFill>
              </a:rPr>
              <a:t>a) Introduction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0186D"/>
                </a:solidFill>
              </a:rPr>
              <a:t>   b) Background &amp; Purpose </a:t>
            </a:r>
            <a:r>
              <a:rPr b="1" lang="en-US">
                <a:solidFill>
                  <a:srgbClr val="70186D"/>
                </a:solidFill>
              </a:rPr>
              <a:t>OR</a:t>
            </a:r>
            <a:r>
              <a:rPr lang="en-US">
                <a:solidFill>
                  <a:srgbClr val="70186D"/>
                </a:solidFill>
              </a:rPr>
              <a:t> Problem Solution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0186D"/>
                </a:solidFill>
              </a:rPr>
              <a:t>   c) Plan</a:t>
            </a:r>
            <a:endParaRPr>
              <a:solidFill>
                <a:srgbClr val="70186D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0186D"/>
                </a:solidFill>
              </a:rPr>
              <a:t>   d) Schedule</a:t>
            </a:r>
            <a:endParaRPr>
              <a:solidFill>
                <a:srgbClr val="70186D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0186D"/>
                </a:solidFill>
              </a:rPr>
              <a:t>   e) Staffing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0186D"/>
                </a:solidFill>
              </a:rPr>
              <a:t>   f) Budget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0186D"/>
                </a:solidFill>
              </a:rPr>
              <a:t>   g) Authorisation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What is a Proposal?</a:t>
            </a:r>
            <a:endParaRPr/>
          </a:p>
        </p:txBody>
      </p:sp>
      <p:sp>
        <p:nvSpPr>
          <p:cNvPr id="268" name="Google Shape;268;p3"/>
          <p:cNvSpPr txBox="1"/>
          <p:nvPr>
            <p:ph idx="1" type="body"/>
          </p:nvPr>
        </p:nvSpPr>
        <p:spPr>
          <a:xfrm>
            <a:off x="533400" y="2332037"/>
            <a:ext cx="8229600" cy="399256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A document that offers </a:t>
            </a:r>
            <a:r>
              <a:rPr b="1" lang="en-US" sz="2000">
                <a:solidFill>
                  <a:srgbClr val="70186D"/>
                </a:solidFill>
              </a:rPr>
              <a:t>a particular product or service </a:t>
            </a:r>
            <a:r>
              <a:rPr lang="en-US" sz="2000"/>
              <a:t>to a </a:t>
            </a:r>
            <a:r>
              <a:rPr b="1" lang="en-US" sz="2000">
                <a:solidFill>
                  <a:srgbClr val="70186D"/>
                </a:solidFill>
              </a:rPr>
              <a:t>potential buyer or client.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DA2BF"/>
              </a:buClr>
              <a:buSzPts val="1600"/>
              <a:buChar char="►"/>
            </a:pPr>
            <a:r>
              <a:rPr lang="en-US" sz="2000">
                <a:solidFill>
                  <a:srgbClr val="000000"/>
                </a:solidFill>
              </a:rPr>
              <a:t>A short proposal or offer is usually between </a:t>
            </a:r>
            <a:r>
              <a:rPr b="1" lang="en-US" sz="2000">
                <a:solidFill>
                  <a:srgbClr val="70186D"/>
                </a:solidFill>
              </a:rPr>
              <a:t>two to five </a:t>
            </a:r>
            <a:r>
              <a:rPr lang="en-US" sz="2000">
                <a:solidFill>
                  <a:srgbClr val="000000"/>
                </a:solidFill>
              </a:rPr>
              <a:t>pages long in a letter form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DA2BF"/>
              </a:buClr>
              <a:buSzPts val="16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/>
              <a:t>What is a Proposal?</a:t>
            </a:r>
            <a:endParaRPr/>
          </a:p>
        </p:txBody>
      </p:sp>
      <p:sp>
        <p:nvSpPr>
          <p:cNvPr id="274" name="Google Shape;274;p4"/>
          <p:cNvSpPr txBox="1"/>
          <p:nvPr>
            <p:ph idx="1" type="body"/>
          </p:nvPr>
        </p:nvSpPr>
        <p:spPr>
          <a:xfrm>
            <a:off x="864382" y="2489200"/>
            <a:ext cx="7746218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the most important document to help </a:t>
            </a:r>
            <a:r>
              <a:rPr b="1" lang="en-US">
                <a:solidFill>
                  <a:srgbClr val="70186D"/>
                </a:solidFill>
              </a:rPr>
              <a:t>bringing in business and revenue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for the company.</a:t>
            </a:r>
            <a:endParaRPr/>
          </a:p>
          <a:p>
            <a:pPr indent="-251459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helps getting </a:t>
            </a:r>
            <a:r>
              <a:rPr b="1" lang="en-US">
                <a:solidFill>
                  <a:srgbClr val="70186D"/>
                </a:solidFill>
              </a:rPr>
              <a:t>necessary funding </a:t>
            </a:r>
            <a:r>
              <a:rPr lang="en-US"/>
              <a:t>for projects.</a:t>
            </a:r>
            <a:endParaRPr/>
          </a:p>
          <a:p>
            <a:pPr indent="-251459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enables a potential recipient or client to evaluate whether the </a:t>
            </a:r>
            <a:r>
              <a:rPr b="1" lang="en-US">
                <a:solidFill>
                  <a:srgbClr val="70186D"/>
                </a:solidFill>
              </a:rPr>
              <a:t>writer or proposer </a:t>
            </a:r>
            <a:r>
              <a:rPr lang="en-US"/>
              <a:t>is the best person or company to do the project.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"/>
          <p:cNvSpPr/>
          <p:nvPr/>
        </p:nvSpPr>
        <p:spPr>
          <a:xfrm>
            <a:off x="3276600" y="2819400"/>
            <a:ext cx="2667000" cy="1371600"/>
          </a:xfrm>
          <a:prstGeom prst="rect">
            <a:avLst/>
          </a:prstGeom>
          <a:solidFill>
            <a:srgbClr val="2C2442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 of proposals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5"/>
          <p:cNvCxnSpPr/>
          <p:nvPr/>
        </p:nvCxnSpPr>
        <p:spPr>
          <a:xfrm rot="10800000">
            <a:off x="2855694" y="2362994"/>
            <a:ext cx="649506" cy="304006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1" name="Google Shape;281;p5"/>
          <p:cNvCxnSpPr/>
          <p:nvPr/>
        </p:nvCxnSpPr>
        <p:spPr>
          <a:xfrm flipH="1">
            <a:off x="2400300" y="4191000"/>
            <a:ext cx="876300" cy="345319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2" name="Google Shape;282;p5"/>
          <p:cNvCxnSpPr/>
          <p:nvPr/>
        </p:nvCxnSpPr>
        <p:spPr>
          <a:xfrm flipH="1" rot="-5400000">
            <a:off x="4419600" y="4533900"/>
            <a:ext cx="457200" cy="762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Google Shape;283;p5"/>
          <p:cNvCxnSpPr/>
          <p:nvPr/>
        </p:nvCxnSpPr>
        <p:spPr>
          <a:xfrm rot="-5400000">
            <a:off x="4419600" y="2473287"/>
            <a:ext cx="457200" cy="1588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4" name="Google Shape;284;p5"/>
          <p:cNvCxnSpPr/>
          <p:nvPr/>
        </p:nvCxnSpPr>
        <p:spPr>
          <a:xfrm rot="-5400000">
            <a:off x="6019800" y="2286000"/>
            <a:ext cx="533400" cy="5334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5" name="Google Shape;285;p5"/>
          <p:cNvCxnSpPr/>
          <p:nvPr/>
        </p:nvCxnSpPr>
        <p:spPr>
          <a:xfrm>
            <a:off x="5943600" y="4114800"/>
            <a:ext cx="723900" cy="304006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6" name="Google Shape;286;p5"/>
          <p:cNvSpPr/>
          <p:nvPr/>
        </p:nvSpPr>
        <p:spPr>
          <a:xfrm>
            <a:off x="703243" y="1367592"/>
            <a:ext cx="1905000" cy="2133600"/>
          </a:xfrm>
          <a:prstGeom prst="rect">
            <a:avLst/>
          </a:prstGeom>
          <a:solidFill>
            <a:srgbClr val="262626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To solve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609600" y="4059715"/>
            <a:ext cx="1828800" cy="21336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To provide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3430836" y="856835"/>
            <a:ext cx="2286000" cy="14478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To sell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6705600" y="1367592"/>
            <a:ext cx="1828800" cy="1756608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To seek approval to do a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6829540" y="4059715"/>
            <a:ext cx="1752600" cy="22860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To seek funding for a new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3429000" y="4953000"/>
            <a:ext cx="2514600" cy="13716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To enhance an existing condition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idx="1" type="body"/>
          </p:nvPr>
        </p:nvSpPr>
        <p:spPr>
          <a:xfrm>
            <a:off x="457200" y="2286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97" name="Google Shape;297;p7"/>
          <p:cNvSpPr/>
          <p:nvPr/>
        </p:nvSpPr>
        <p:spPr>
          <a:xfrm>
            <a:off x="2971800" y="2743200"/>
            <a:ext cx="3048000" cy="1295400"/>
          </a:xfrm>
          <a:prstGeom prst="ellipse">
            <a:avLst/>
          </a:prstGeom>
          <a:solidFill>
            <a:srgbClr val="FFFF00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Proposals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7"/>
          <p:cNvCxnSpPr/>
          <p:nvPr/>
        </p:nvCxnSpPr>
        <p:spPr>
          <a:xfrm rot="10800000">
            <a:off x="2960323" y="2432891"/>
            <a:ext cx="685800" cy="381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9" name="Google Shape;299;p7"/>
          <p:cNvCxnSpPr/>
          <p:nvPr/>
        </p:nvCxnSpPr>
        <p:spPr>
          <a:xfrm flipH="1" rot="10800000">
            <a:off x="5286719" y="2382855"/>
            <a:ext cx="609600" cy="4572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0" name="Google Shape;300;p7"/>
          <p:cNvCxnSpPr/>
          <p:nvPr/>
        </p:nvCxnSpPr>
        <p:spPr>
          <a:xfrm flipH="1">
            <a:off x="2853369" y="3924299"/>
            <a:ext cx="685800" cy="533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Google Shape;301;p7"/>
          <p:cNvCxnSpPr/>
          <p:nvPr/>
        </p:nvCxnSpPr>
        <p:spPr>
          <a:xfrm>
            <a:off x="5410200" y="3886200"/>
            <a:ext cx="609600" cy="5715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2" name="Google Shape;302;p7"/>
          <p:cNvSpPr/>
          <p:nvPr/>
        </p:nvSpPr>
        <p:spPr>
          <a:xfrm>
            <a:off x="533400" y="452380"/>
            <a:ext cx="3429000" cy="1944477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entury Gothic"/>
              <a:buAutoNum type="arabicPeriod"/>
            </a:pPr>
            <a:r>
              <a:rPr b="1" i="0" lang="en-US" sz="18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Proposals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written by proposer to  someone within organisation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5286719" y="460642"/>
            <a:ext cx="3378965" cy="1893064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External Proposals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written by proposer from one company to a recipient from another 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762000" y="4541244"/>
            <a:ext cx="3352800" cy="1943101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Solicited Proposals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Written based on a request made by the proposal’s recipient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5286719" y="4515998"/>
            <a:ext cx="3200400" cy="19812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Unsolicited Proposals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Initiated by proposer without any request from the recipient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3febc6bb1_0_0"/>
          <p:cNvSpPr txBox="1"/>
          <p:nvPr>
            <p:ph idx="1" type="body"/>
          </p:nvPr>
        </p:nvSpPr>
        <p:spPr>
          <a:xfrm>
            <a:off x="139424" y="2721175"/>
            <a:ext cx="73494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Yap, YW, Fernandez, B, Aloysious, M, Balakrishnan, S &amp; Zainudin, ZZ 2017, Essentials of professional communication: Business and commerce, Cengage Learning, Singapore.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2014-01-15T15:32:46Z</dcterms:created>
  <dc:creator>User</dc:creator>
</cp:coreProperties>
</file>