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embeddedFontLst>
    <p:embeddedFont>
      <p:font typeface="Garamond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9" roundtripDataSignature="AMtx7mgIlNTM9fCZA79pWL8frX4RyH4o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Garamond-regular.fntdata"/><Relationship Id="rId14" Type="http://schemas.openxmlformats.org/officeDocument/2006/relationships/slide" Target="slides/slide10.xml"/><Relationship Id="rId17" Type="http://schemas.openxmlformats.org/officeDocument/2006/relationships/font" Target="fonts/Garamond-italic.fntdata"/><Relationship Id="rId16" Type="http://schemas.openxmlformats.org/officeDocument/2006/relationships/font" Target="fonts/Garamond-bold.fntdata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font" Target="fonts/Garamond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6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oogle Shape;17;p12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descr="HD-PanelTitleR1.png" id="18" name="Google Shape;18;p1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" name="Google Shape;19;p12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Title-UniformTrim.png" id="20" name="Google Shape;20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Title-UniformTrim.png" id="21" name="Google Shape;21;p1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" name="Google Shape;22;p12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Garamond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2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420"/>
              </a:spcBef>
              <a:spcAft>
                <a:spcPts val="0"/>
              </a:spcAft>
              <a:buSzPts val="241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0" type="dt"/>
          </p:nvPr>
        </p:nvSpPr>
        <p:spPr>
          <a:xfrm>
            <a:off x="7983232" y="5037663"/>
            <a:ext cx="8974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2"/>
          <p:cNvSpPr txBox="1"/>
          <p:nvPr>
            <p:ph idx="11" type="ftr"/>
          </p:nvPr>
        </p:nvSpPr>
        <p:spPr>
          <a:xfrm>
            <a:off x="2692397" y="5037663"/>
            <a:ext cx="5214635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2"/>
          <p:cNvSpPr txBox="1"/>
          <p:nvPr>
            <p:ph idx="12" type="sldNum"/>
          </p:nvPr>
        </p:nvSpPr>
        <p:spPr>
          <a:xfrm>
            <a:off x="8956900" y="5037663"/>
            <a:ext cx="55116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27" name="Google Shape;27;p12"/>
          <p:cNvCxnSpPr/>
          <p:nvPr/>
        </p:nvCxnSpPr>
        <p:spPr>
          <a:xfrm>
            <a:off x="2692399" y="3522131"/>
            <a:ext cx="681566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type="title"/>
          </p:nvPr>
        </p:nvSpPr>
        <p:spPr>
          <a:xfrm>
            <a:off x="1295401" y="4815415"/>
            <a:ext cx="960966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1"/>
          <p:cNvSpPr/>
          <p:nvPr>
            <p:ph idx="2" type="pic"/>
          </p:nvPr>
        </p:nvSpPr>
        <p:spPr>
          <a:xfrm>
            <a:off x="1041427" y="1041399"/>
            <a:ext cx="10105972" cy="33358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8" name="Google Shape;88;p21"/>
          <p:cNvSpPr txBox="1"/>
          <p:nvPr>
            <p:ph idx="1" type="body"/>
          </p:nvPr>
        </p:nvSpPr>
        <p:spPr>
          <a:xfrm>
            <a:off x="1295401" y="5382153"/>
            <a:ext cx="96096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280"/>
              </a:spcBef>
              <a:spcAft>
                <a:spcPts val="0"/>
              </a:spcAft>
              <a:buSzPts val="161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9" name="Google Shape;89;p2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type="title"/>
          </p:nvPr>
        </p:nvSpPr>
        <p:spPr>
          <a:xfrm>
            <a:off x="1303868" y="982132"/>
            <a:ext cx="9592732" cy="29548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1303868" y="4343399"/>
            <a:ext cx="9592732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5" name="Google Shape;95;p22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2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98" name="Google Shape;98;p22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type="title"/>
          </p:nvPr>
        </p:nvSpPr>
        <p:spPr>
          <a:xfrm>
            <a:off x="1446213" y="982132"/>
            <a:ext cx="9296398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1674812" y="3352800"/>
            <a:ext cx="8839202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spcBef>
                <a:spcPts val="400"/>
              </a:spcBef>
              <a:spcAft>
                <a:spcPts val="0"/>
              </a:spcAft>
              <a:buSzPts val="2300"/>
              <a:buFont typeface="Garamond"/>
              <a:buNone/>
              <a:defRPr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2" type="body"/>
          </p:nvPr>
        </p:nvSpPr>
        <p:spPr>
          <a:xfrm>
            <a:off x="1295401" y="4343399"/>
            <a:ext cx="9609666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2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sp>
        <p:nvSpPr>
          <p:cNvPr id="106" name="Google Shape;106;p2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07" name="Google Shape;107;p23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08" name="Google Shape;108;p23"/>
          <p:cNvCxnSpPr/>
          <p:nvPr/>
        </p:nvCxnSpPr>
        <p:spPr>
          <a:xfrm>
            <a:off x="1396169" y="4140199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>
            <p:ph type="title"/>
          </p:nvPr>
        </p:nvSpPr>
        <p:spPr>
          <a:xfrm>
            <a:off x="1295402" y="3308581"/>
            <a:ext cx="960966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Garamond"/>
              <a:buNone/>
              <a:defRPr b="0" sz="3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4"/>
          <p:cNvSpPr txBox="1"/>
          <p:nvPr>
            <p:ph idx="1" type="body"/>
          </p:nvPr>
        </p:nvSpPr>
        <p:spPr>
          <a:xfrm>
            <a:off x="1295401" y="4777381"/>
            <a:ext cx="9609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2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5"/>
          <p:cNvSpPr txBox="1"/>
          <p:nvPr>
            <p:ph type="title"/>
          </p:nvPr>
        </p:nvSpPr>
        <p:spPr>
          <a:xfrm>
            <a:off x="1446213" y="982132"/>
            <a:ext cx="929639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aramond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5"/>
          <p:cNvSpPr txBox="1"/>
          <p:nvPr>
            <p:ph idx="1" type="body"/>
          </p:nvPr>
        </p:nvSpPr>
        <p:spPr>
          <a:xfrm>
            <a:off x="1295401" y="3639312"/>
            <a:ext cx="9609668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25"/>
          <p:cNvSpPr txBox="1"/>
          <p:nvPr>
            <p:ph idx="2" type="body"/>
          </p:nvPr>
        </p:nvSpPr>
        <p:spPr>
          <a:xfrm>
            <a:off x="1295401" y="4529667"/>
            <a:ext cx="9609668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2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2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sp>
        <p:nvSpPr>
          <p:cNvPr id="122" name="Google Shape;122;p25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“</a:t>
            </a:r>
            <a:endParaRPr/>
          </a:p>
        </p:txBody>
      </p:sp>
      <p:sp>
        <p:nvSpPr>
          <p:cNvPr id="123" name="Google Shape;123;p25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8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”</a:t>
            </a:r>
            <a:endParaRPr/>
          </a:p>
        </p:txBody>
      </p:sp>
      <p:cxnSp>
        <p:nvCxnSpPr>
          <p:cNvPr id="124" name="Google Shape;124;p25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6"/>
          <p:cNvSpPr txBox="1"/>
          <p:nvPr>
            <p:ph type="title"/>
          </p:nvPr>
        </p:nvSpPr>
        <p:spPr>
          <a:xfrm>
            <a:off x="1295401" y="982132"/>
            <a:ext cx="9609666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6"/>
          <p:cNvSpPr txBox="1"/>
          <p:nvPr>
            <p:ph idx="1" type="body"/>
          </p:nvPr>
        </p:nvSpPr>
        <p:spPr>
          <a:xfrm>
            <a:off x="1295401" y="3630168"/>
            <a:ext cx="9609668" cy="841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322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26"/>
          <p:cNvSpPr txBox="1"/>
          <p:nvPr>
            <p:ph idx="2" type="body"/>
          </p:nvPr>
        </p:nvSpPr>
        <p:spPr>
          <a:xfrm>
            <a:off x="1295400" y="4470399"/>
            <a:ext cx="9609670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9" name="Google Shape;129;p2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132" name="Google Shape;132;p26"/>
          <p:cNvCxnSpPr/>
          <p:nvPr/>
        </p:nvCxnSpPr>
        <p:spPr>
          <a:xfrm>
            <a:off x="1396169" y="3429000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7"/>
          <p:cNvSpPr txBox="1"/>
          <p:nvPr>
            <p:ph idx="1" type="body"/>
          </p:nvPr>
        </p:nvSpPr>
        <p:spPr>
          <a:xfrm rot="5400000">
            <a:off x="4436531" y="-584198"/>
            <a:ext cx="3318936" cy="960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6" name="Google Shape;136;p2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139" name="Google Shape;139;p2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8"/>
          <p:cNvSpPr txBox="1"/>
          <p:nvPr>
            <p:ph type="title"/>
          </p:nvPr>
        </p:nvSpPr>
        <p:spPr>
          <a:xfrm rot="5400000">
            <a:off x="7497936" y="2483551"/>
            <a:ext cx="4893735" cy="18908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8"/>
          <p:cNvSpPr txBox="1"/>
          <p:nvPr>
            <p:ph idx="1" type="body"/>
          </p:nvPr>
        </p:nvSpPr>
        <p:spPr>
          <a:xfrm rot="5400000">
            <a:off x="2565043" y="-287514"/>
            <a:ext cx="4893734" cy="7433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146" name="Google Shape;146;p28"/>
          <p:cNvCxnSpPr/>
          <p:nvPr/>
        </p:nvCxnSpPr>
        <p:spPr>
          <a:xfrm>
            <a:off x="8863890" y="990600"/>
            <a:ext cx="0" cy="487680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13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" name="Google Shape;30;p13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3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2" name="Google Shape;32;p13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3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3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4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2015069" y="1752606"/>
            <a:ext cx="8158688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2015067" y="3846051"/>
            <a:ext cx="8158690" cy="9545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45" name="Google Shape;45;p15"/>
          <p:cNvCxnSpPr/>
          <p:nvPr/>
        </p:nvCxnSpPr>
        <p:spPr>
          <a:xfrm>
            <a:off x="2012723" y="3710585"/>
            <a:ext cx="8163380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" name="Google Shape;47;p16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16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" type="body"/>
          </p:nvPr>
        </p:nvSpPr>
        <p:spPr>
          <a:xfrm>
            <a:off x="1298448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2" type="body"/>
          </p:nvPr>
        </p:nvSpPr>
        <p:spPr>
          <a:xfrm>
            <a:off x="6181344" y="2560320"/>
            <a:ext cx="4718304" cy="33101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1" name="Google Shape;51;p16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6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6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" type="body"/>
          </p:nvPr>
        </p:nvSpPr>
        <p:spPr>
          <a:xfrm>
            <a:off x="129540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7" name="Google Shape;57;p17"/>
          <p:cNvSpPr txBox="1"/>
          <p:nvPr>
            <p:ph idx="2" type="body"/>
          </p:nvPr>
        </p:nvSpPr>
        <p:spPr>
          <a:xfrm>
            <a:off x="129540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58" name="Google Shape;58;p17"/>
          <p:cNvSpPr txBox="1"/>
          <p:nvPr>
            <p:ph idx="3" type="body"/>
          </p:nvPr>
        </p:nvSpPr>
        <p:spPr>
          <a:xfrm>
            <a:off x="6180670" y="2658533"/>
            <a:ext cx="471830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672"/>
              </a:spcBef>
              <a:spcAft>
                <a:spcPts val="0"/>
              </a:spcAft>
              <a:buSzPts val="3220"/>
              <a:buNone/>
              <a:defRPr b="0" sz="28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59" name="Google Shape;59;p17"/>
          <p:cNvSpPr txBox="1"/>
          <p:nvPr>
            <p:ph idx="4" type="body"/>
          </p:nvPr>
        </p:nvSpPr>
        <p:spPr>
          <a:xfrm>
            <a:off x="6180670" y="3243262"/>
            <a:ext cx="4718304" cy="26326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60" name="Google Shape;60;p17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7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7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63" name="Google Shape;63;p17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8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8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69" name="Google Shape;69;p18"/>
          <p:cNvCxnSpPr/>
          <p:nvPr/>
        </p:nvCxnSpPr>
        <p:spPr>
          <a:xfrm>
            <a:off x="1396169" y="2421466"/>
            <a:ext cx="94072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type="title"/>
          </p:nvPr>
        </p:nvSpPr>
        <p:spPr>
          <a:xfrm>
            <a:off x="1293811" y="1388534"/>
            <a:ext cx="3718455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Garamond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9"/>
          <p:cNvSpPr txBox="1"/>
          <p:nvPr>
            <p:ph idx="1" type="body"/>
          </p:nvPr>
        </p:nvSpPr>
        <p:spPr>
          <a:xfrm>
            <a:off x="5418668" y="982131"/>
            <a:ext cx="5469466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73" name="Google Shape;73;p19"/>
          <p:cNvSpPr txBox="1"/>
          <p:nvPr>
            <p:ph idx="2" type="body"/>
          </p:nvPr>
        </p:nvSpPr>
        <p:spPr>
          <a:xfrm>
            <a:off x="1293811" y="3031065"/>
            <a:ext cx="3718455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74" name="Google Shape;74;p19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9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  <p:cxnSp>
        <p:nvCxnSpPr>
          <p:cNvPr id="77" name="Google Shape;77;p19"/>
          <p:cNvCxnSpPr/>
          <p:nvPr/>
        </p:nvCxnSpPr>
        <p:spPr>
          <a:xfrm>
            <a:off x="1396169" y="2912533"/>
            <a:ext cx="3514498" cy="0"/>
          </a:xfrm>
          <a:prstGeom prst="straightConnector1">
            <a:avLst/>
          </a:prstGeom>
          <a:noFill/>
          <a:ln cap="flat" cmpd="sng" w="158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type="title"/>
          </p:nvPr>
        </p:nvSpPr>
        <p:spPr>
          <a:xfrm>
            <a:off x="1295399" y="1883832"/>
            <a:ext cx="6241816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Garamond"/>
              <a:buNone/>
              <a:defRPr b="0" sz="2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0"/>
          <p:cNvSpPr/>
          <p:nvPr>
            <p:ph idx="2" type="pic"/>
          </p:nvPr>
        </p:nvSpPr>
        <p:spPr>
          <a:xfrm>
            <a:off x="8094831" y="1041400"/>
            <a:ext cx="3063347" cy="4775200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81" name="Google Shape;81;p20"/>
          <p:cNvSpPr txBox="1"/>
          <p:nvPr>
            <p:ph idx="1" type="body"/>
          </p:nvPr>
        </p:nvSpPr>
        <p:spPr>
          <a:xfrm>
            <a:off x="1295399" y="3255432"/>
            <a:ext cx="6241816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360"/>
              </a:spcBef>
              <a:spcAft>
                <a:spcPts val="0"/>
              </a:spcAft>
              <a:buSzPts val="2070"/>
              <a:buNone/>
              <a:defRPr sz="18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82" name="Google Shape;82;p20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0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20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8.xml"/><Relationship Id="rId10" Type="http://schemas.openxmlformats.org/officeDocument/2006/relationships/slideLayout" Target="../slideLayouts/slideLayout7.xml"/><Relationship Id="rId21" Type="http://schemas.openxmlformats.org/officeDocument/2006/relationships/theme" Target="../theme/theme2.xml"/><Relationship Id="rId13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9.xml"/><Relationship Id="rId1" Type="http://schemas.openxmlformats.org/officeDocument/2006/relationships/image" Target="../media/image2.jpg"/><Relationship Id="rId2" Type="http://schemas.openxmlformats.org/officeDocument/2006/relationships/image" Target="../media/image7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<Relationship Id="rId9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1.xml"/><Relationship Id="rId17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3.xml"/><Relationship Id="rId5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6.xml"/><Relationship Id="rId6" Type="http://schemas.openxmlformats.org/officeDocument/2006/relationships/slideLayout" Target="../slideLayouts/slideLayout3.xml"/><Relationship Id="rId18" Type="http://schemas.openxmlformats.org/officeDocument/2006/relationships/slideLayout" Target="../slideLayouts/slideLayout15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1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descr="HD-PanelContent.png" id="7" name="Google Shape;7;p1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0" y="0"/>
              <a:ext cx="12188825" cy="685621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Google Shape;8;p11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cap="flat" cmpd="sng" w="15875">
              <a:solidFill>
                <a:schemeClr val="accen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HDRibbonContent-UniformTrim.png" id="9" name="Google Shape;9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DRibbonContent-UniformTrim.png" id="10" name="Google Shape;10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" name="Google Shape;11;p11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  <a:defRPr b="0" i="0" sz="4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" name="Google Shape;12;p11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386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" name="Google Shape;13;p11"/>
          <p:cNvSpPr txBox="1"/>
          <p:nvPr>
            <p:ph idx="10" type="dt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1"/>
          <p:cNvSpPr txBox="1"/>
          <p:nvPr>
            <p:ph idx="11" type="ftr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5" name="Google Shape;15;p11"/>
          <p:cNvSpPr txBox="1"/>
          <p:nvPr>
            <p:ph idx="12" type="sldNum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MY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  <p:sldLayoutId id="2147483662" r:id="rId17"/>
    <p:sldLayoutId id="2147483663" r:id="rId18"/>
    <p:sldLayoutId id="2147483664" r:id="rId19"/>
    <p:sldLayoutId id="2147483665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"/>
          <p:cNvSpPr txBox="1"/>
          <p:nvPr>
            <p:ph type="ctrTitle"/>
          </p:nvPr>
        </p:nvSpPr>
        <p:spPr>
          <a:xfrm>
            <a:off x="2692398" y="1871131"/>
            <a:ext cx="6815669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Garamond"/>
              <a:buNone/>
            </a:pPr>
            <a:r>
              <a:rPr lang="en-MY" sz="3600"/>
              <a:t>CRITICAL AND ANALYTICAL THINKING SKILL</a:t>
            </a:r>
            <a:endParaRPr/>
          </a:p>
        </p:txBody>
      </p:sp>
      <p:sp>
        <p:nvSpPr>
          <p:cNvPr id="152" name="Google Shape;152;p1"/>
          <p:cNvSpPr txBox="1"/>
          <p:nvPr>
            <p:ph idx="1" type="subTitle"/>
          </p:nvPr>
        </p:nvSpPr>
        <p:spPr>
          <a:xfrm>
            <a:off x="2692398" y="3657597"/>
            <a:ext cx="6815669" cy="13208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415"/>
              <a:buNone/>
            </a:pPr>
            <a:r>
              <a:rPr lang="en-MY"/>
              <a:t>SOLUTIONS AND JUSTIFICATIONS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0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MY"/>
              <a:t>USING LANGUAGE OF PROBABILITY</a:t>
            </a:r>
            <a:endParaRPr/>
          </a:p>
        </p:txBody>
      </p:sp>
      <p:sp>
        <p:nvSpPr>
          <p:cNvPr id="246" name="Google Shape;246;p10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Unlikely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The progress is unlikely successful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Very Unlikely 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The progress is very unlikely successful.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Impossible</a:t>
            </a:r>
            <a:endParaRPr/>
          </a:p>
          <a:p>
            <a:pPr indent="0" lvl="0" marL="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There is no chance that the item is faulty.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MY"/>
              <a:t>SOLUTIONS FOR WORKPLACE ISSUES </a:t>
            </a:r>
            <a:endParaRPr/>
          </a:p>
        </p:txBody>
      </p:sp>
      <p:sp>
        <p:nvSpPr>
          <p:cNvPr id="158" name="Google Shape;158;p2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ts val="2760"/>
              <a:buChar char="•"/>
            </a:pPr>
            <a:r>
              <a:rPr lang="en-MY"/>
              <a:t>Solution of an issue can be approached formally or informally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MY"/>
              <a:t>It is important to practice two way communication </a:t>
            </a:r>
            <a:endParaRPr/>
          </a:p>
          <a:p>
            <a:pPr indent="-285750" lvl="0" marL="285750" rtl="0" algn="l">
              <a:spcBef>
                <a:spcPts val="1080"/>
              </a:spcBef>
              <a:spcAft>
                <a:spcPts val="0"/>
              </a:spcAft>
              <a:buSzPts val="2760"/>
              <a:buChar char="•"/>
            </a:pPr>
            <a:r>
              <a:rPr lang="en-MY"/>
              <a:t>It is essential to know both sides of the issues. </a:t>
            </a:r>
            <a:endParaRPr/>
          </a:p>
          <a:p>
            <a:pPr indent="-110490" lvl="0" marL="285750" rtl="0" algn="l"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"/>
          <p:cNvSpPr/>
          <p:nvPr/>
        </p:nvSpPr>
        <p:spPr>
          <a:xfrm>
            <a:off x="1118583" y="1957527"/>
            <a:ext cx="4136996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Open communication </a:t>
            </a:r>
            <a:endParaRPr/>
          </a:p>
        </p:txBody>
      </p:sp>
      <p:sp>
        <p:nvSpPr>
          <p:cNvPr id="164" name="Google Shape;164;p3"/>
          <p:cNvSpPr/>
          <p:nvPr/>
        </p:nvSpPr>
        <p:spPr>
          <a:xfrm>
            <a:off x="4608988" y="2889682"/>
            <a:ext cx="2359980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Termination of employees</a:t>
            </a:r>
            <a:endParaRPr/>
          </a:p>
        </p:txBody>
      </p:sp>
      <p:sp>
        <p:nvSpPr>
          <p:cNvPr id="165" name="Google Shape;165;p3"/>
          <p:cNvSpPr/>
          <p:nvPr/>
        </p:nvSpPr>
        <p:spPr>
          <a:xfrm>
            <a:off x="6968968" y="2871927"/>
            <a:ext cx="3204838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Counselling </a:t>
            </a:r>
            <a:endParaRPr/>
          </a:p>
        </p:txBody>
      </p:sp>
      <p:sp>
        <p:nvSpPr>
          <p:cNvPr id="166" name="Google Shape;166;p3"/>
          <p:cNvSpPr/>
          <p:nvPr/>
        </p:nvSpPr>
        <p:spPr>
          <a:xfrm>
            <a:off x="1118584" y="3786327"/>
            <a:ext cx="4136995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Transfer of employee(s)</a:t>
            </a:r>
            <a:endParaRPr/>
          </a:p>
        </p:txBody>
      </p:sp>
      <p:sp>
        <p:nvSpPr>
          <p:cNvPr id="167" name="Google Shape;167;p3"/>
          <p:cNvSpPr/>
          <p:nvPr/>
        </p:nvSpPr>
        <p:spPr>
          <a:xfrm>
            <a:off x="5255580" y="3786327"/>
            <a:ext cx="4918231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Fair delegation of tasks </a:t>
            </a:r>
            <a:endParaRPr/>
          </a:p>
        </p:txBody>
      </p:sp>
      <p:sp>
        <p:nvSpPr>
          <p:cNvPr id="168" name="Google Shape;168;p3"/>
          <p:cNvSpPr/>
          <p:nvPr/>
        </p:nvSpPr>
        <p:spPr>
          <a:xfrm>
            <a:off x="1127460" y="2871927"/>
            <a:ext cx="3490404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Emphatic listening to employees </a:t>
            </a:r>
            <a:endParaRPr/>
          </a:p>
        </p:txBody>
      </p:sp>
      <p:sp>
        <p:nvSpPr>
          <p:cNvPr id="169" name="Google Shape;169;p3"/>
          <p:cNvSpPr/>
          <p:nvPr/>
        </p:nvSpPr>
        <p:spPr>
          <a:xfrm>
            <a:off x="5255581" y="1966405"/>
            <a:ext cx="4918228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Verbal or warning letter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4"/>
          <p:cNvSpPr/>
          <p:nvPr/>
        </p:nvSpPr>
        <p:spPr>
          <a:xfrm>
            <a:off x="1731146" y="2298576"/>
            <a:ext cx="2365898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Direct confrontation</a:t>
            </a:r>
            <a:endParaRPr/>
          </a:p>
        </p:txBody>
      </p:sp>
      <p:sp>
        <p:nvSpPr>
          <p:cNvPr id="175" name="Google Shape;175;p4"/>
          <p:cNvSpPr/>
          <p:nvPr/>
        </p:nvSpPr>
        <p:spPr>
          <a:xfrm>
            <a:off x="6968971" y="2298576"/>
            <a:ext cx="3018408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Improve time management </a:t>
            </a:r>
            <a:endParaRPr/>
          </a:p>
        </p:txBody>
      </p:sp>
      <p:sp>
        <p:nvSpPr>
          <p:cNvPr id="176" name="Google Shape;176;p4"/>
          <p:cNvSpPr/>
          <p:nvPr/>
        </p:nvSpPr>
        <p:spPr>
          <a:xfrm>
            <a:off x="4097043" y="3212976"/>
            <a:ext cx="2871921" cy="914400"/>
          </a:xfrm>
          <a:prstGeom prst="rect">
            <a:avLst/>
          </a:prstGeom>
          <a:gradFill>
            <a:gsLst>
              <a:gs pos="0">
                <a:srgbClr val="C4CDD9"/>
              </a:gs>
              <a:gs pos="100000">
                <a:srgbClr val="8197B4"/>
              </a:gs>
            </a:gsLst>
            <a:lin ang="5400000" scaled="0"/>
          </a:gra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Seek personal development (training, seminar, workshop)</a:t>
            </a:r>
            <a:endParaRPr/>
          </a:p>
        </p:txBody>
      </p:sp>
      <p:sp>
        <p:nvSpPr>
          <p:cNvPr id="177" name="Google Shape;177;p4"/>
          <p:cNvSpPr/>
          <p:nvPr/>
        </p:nvSpPr>
        <p:spPr>
          <a:xfrm>
            <a:off x="4097043" y="2298576"/>
            <a:ext cx="2871925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Lodging a report to union </a:t>
            </a:r>
            <a:endParaRPr/>
          </a:p>
        </p:txBody>
      </p:sp>
      <p:sp>
        <p:nvSpPr>
          <p:cNvPr id="178" name="Google Shape;178;p4"/>
          <p:cNvSpPr/>
          <p:nvPr/>
        </p:nvSpPr>
        <p:spPr>
          <a:xfrm>
            <a:off x="1731144" y="3212976"/>
            <a:ext cx="2365897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Lodging report to higher management </a:t>
            </a:r>
            <a:endParaRPr/>
          </a:p>
        </p:txBody>
      </p:sp>
      <p:sp>
        <p:nvSpPr>
          <p:cNvPr id="179" name="Google Shape;179;p4"/>
          <p:cNvSpPr/>
          <p:nvPr/>
        </p:nvSpPr>
        <p:spPr>
          <a:xfrm>
            <a:off x="6968968" y="3212976"/>
            <a:ext cx="3018411" cy="914400"/>
          </a:xfrm>
          <a:prstGeom prst="rect">
            <a:avLst/>
          </a:prstGeom>
          <a:gradFill>
            <a:gsLst>
              <a:gs pos="0">
                <a:srgbClr val="F1D5CA"/>
              </a:gs>
              <a:gs pos="100000">
                <a:srgbClr val="E09B79"/>
              </a:gs>
            </a:gsLst>
            <a:lin ang="5400000" scaled="0"/>
          </a:gra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8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Negotiation</a:t>
            </a: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5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MY"/>
              <a:t>GIVING OPINIONS/JUSTIFICATIONS </a:t>
            </a:r>
            <a:endParaRPr/>
          </a:p>
        </p:txBody>
      </p:sp>
      <p:sp>
        <p:nvSpPr>
          <p:cNvPr id="185" name="Google Shape;185;p5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SzPct val="115000"/>
              <a:buChar char="•"/>
            </a:pPr>
            <a:r>
              <a:rPr b="1" lang="en-MY"/>
              <a:t>Premise 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-Reason(s) given to support a conclusion 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-Expression that tell us why something is as it is 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MY"/>
              <a:t>Claim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-Statement that is offered as a reason for believing a premise that is supposedly true.</a:t>
            </a:r>
            <a:endParaRPr/>
          </a:p>
          <a:p>
            <a:pPr indent="-285750" lvl="0" marL="285750" rtl="0" algn="l">
              <a:spcBef>
                <a:spcPts val="1044"/>
              </a:spcBef>
              <a:spcAft>
                <a:spcPts val="0"/>
              </a:spcAft>
              <a:buSzPct val="115000"/>
              <a:buChar char="•"/>
            </a:pPr>
            <a:r>
              <a:rPr b="1" lang="en-MY"/>
              <a:t>Conclusion 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-States a position on the point of view</a:t>
            </a:r>
            <a:endParaRPr/>
          </a:p>
          <a:p>
            <a:pPr indent="0" lvl="0" marL="0" rtl="0" algn="l">
              <a:spcBef>
                <a:spcPts val="1044"/>
              </a:spcBef>
              <a:spcAft>
                <a:spcPts val="0"/>
              </a:spcAft>
              <a:buSzPct val="115000"/>
              <a:buNone/>
            </a:pPr>
            <a:r>
              <a:rPr lang="en-MY"/>
              <a:t>- It is supported by ONE or TWO premises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oogle Shape;190;p6"/>
          <p:cNvGrpSpPr/>
          <p:nvPr/>
        </p:nvGrpSpPr>
        <p:grpSpPr>
          <a:xfrm>
            <a:off x="2032000" y="722311"/>
            <a:ext cx="8354874" cy="5413376"/>
            <a:chOff x="0" y="2645"/>
            <a:chExt cx="8354874" cy="5413376"/>
          </a:xfrm>
        </p:grpSpPr>
        <p:sp>
          <p:nvSpPr>
            <p:cNvPr id="191" name="Google Shape;191;p6"/>
            <p:cNvSpPr/>
            <p:nvPr/>
          </p:nvSpPr>
          <p:spPr>
            <a:xfrm rot="5400000">
              <a:off x="4982814" y="-1797788"/>
              <a:ext cx="1397000" cy="534711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DDDD4">
                <a:alpha val="89803"/>
              </a:srgbClr>
            </a:solidFill>
            <a:ln cap="flat" cmpd="sng" w="15875">
              <a:solidFill>
                <a:srgbClr val="CDDDD4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6"/>
            <p:cNvSpPr txBox="1"/>
            <p:nvPr/>
          </p:nvSpPr>
          <p:spPr>
            <a:xfrm>
              <a:off x="3007755" y="245467"/>
              <a:ext cx="5278923" cy="1260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Garamond"/>
                <a:buChar char="•"/>
              </a:pPr>
              <a:r>
                <a:rPr b="0" i="0" lang="en-MY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I am able to tell him that I expect professionalism in my department </a:t>
              </a:r>
              <a:endParaRPr/>
            </a:p>
          </p:txBody>
        </p:sp>
        <p:sp>
          <p:nvSpPr>
            <p:cNvPr id="193" name="Google Shape;193;p6"/>
            <p:cNvSpPr/>
            <p:nvPr/>
          </p:nvSpPr>
          <p:spPr>
            <a:xfrm>
              <a:off x="0" y="2645"/>
              <a:ext cx="3007754" cy="1746250"/>
            </a:xfrm>
            <a:prstGeom prst="roundRect">
              <a:avLst>
                <a:gd fmla="val 16667" name="adj"/>
              </a:avLst>
            </a:prstGeom>
            <a:solidFill>
              <a:srgbClr val="39976D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6"/>
            <p:cNvSpPr txBox="1"/>
            <p:nvPr/>
          </p:nvSpPr>
          <p:spPr>
            <a:xfrm>
              <a:off x="85245" y="87890"/>
              <a:ext cx="2837264" cy="157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160000" spcFirstLastPara="1" rIns="16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Garamond"/>
                <a:buNone/>
              </a:pPr>
              <a:r>
                <a:rPr b="0" i="0" lang="en-MY" sz="4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Premise </a:t>
              </a:r>
              <a:endParaRPr/>
            </a:p>
          </p:txBody>
        </p:sp>
        <p:sp>
          <p:nvSpPr>
            <p:cNvPr id="195" name="Google Shape;195;p6"/>
            <p:cNvSpPr/>
            <p:nvPr/>
          </p:nvSpPr>
          <p:spPr>
            <a:xfrm rot="5400000">
              <a:off x="4982814" y="35773"/>
              <a:ext cx="1397000" cy="534711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CCD4DE">
                <a:alpha val="89803"/>
              </a:srgbClr>
            </a:solidFill>
            <a:ln cap="flat" cmpd="sng" w="15875">
              <a:solidFill>
                <a:srgbClr val="CCD4DE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6"/>
            <p:cNvSpPr txBox="1"/>
            <p:nvPr/>
          </p:nvSpPr>
          <p:spPr>
            <a:xfrm>
              <a:off x="3007755" y="2079028"/>
              <a:ext cx="5278923" cy="1260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Garamond"/>
                <a:buChar char="•"/>
              </a:pPr>
              <a:r>
                <a:rPr b="0" i="0" lang="en-MY" sz="2900" u="none" cap="none" strike="noStrike">
                  <a:solidFill>
                    <a:schemeClr val="dk1"/>
                  </a:solidFill>
                  <a:highlight>
                    <a:srgbClr val="00FFFF"/>
                  </a:highlight>
                  <a:latin typeface="Garamond"/>
                  <a:ea typeface="Garamond"/>
                  <a:cs typeface="Garamond"/>
                  <a:sym typeface="Garamond"/>
                </a:rPr>
                <a:t>because</a:t>
              </a:r>
              <a:r>
                <a:rPr b="0" i="0" lang="en-MY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 no one respects backstabbers. </a:t>
              </a:r>
              <a:endParaRPr/>
            </a:p>
          </p:txBody>
        </p:sp>
        <p:sp>
          <p:nvSpPr>
            <p:cNvPr id="197" name="Google Shape;197;p6"/>
            <p:cNvSpPr/>
            <p:nvPr/>
          </p:nvSpPr>
          <p:spPr>
            <a:xfrm>
              <a:off x="0" y="1836208"/>
              <a:ext cx="3007754" cy="1746250"/>
            </a:xfrm>
            <a:prstGeom prst="roundRect">
              <a:avLst>
                <a:gd fmla="val 16667" name="adj"/>
              </a:avLst>
            </a:prstGeom>
            <a:solidFill>
              <a:srgbClr val="446E9C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6"/>
            <p:cNvSpPr txBox="1"/>
            <p:nvPr/>
          </p:nvSpPr>
          <p:spPr>
            <a:xfrm>
              <a:off x="85245" y="1921453"/>
              <a:ext cx="2837264" cy="157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160000" spcFirstLastPara="1" rIns="16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Garamond"/>
                <a:buNone/>
              </a:pPr>
              <a:r>
                <a:rPr b="0" i="0" lang="en-MY" sz="4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Claims </a:t>
              </a:r>
              <a:endParaRPr/>
            </a:p>
          </p:txBody>
        </p:sp>
        <p:sp>
          <p:nvSpPr>
            <p:cNvPr id="199" name="Google Shape;199;p6"/>
            <p:cNvSpPr/>
            <p:nvPr/>
          </p:nvSpPr>
          <p:spPr>
            <a:xfrm rot="5400000">
              <a:off x="4955443" y="1869336"/>
              <a:ext cx="1397000" cy="5347119"/>
            </a:xfrm>
            <a:prstGeom prst="round2SameRect">
              <a:avLst>
                <a:gd fmla="val 16667" name="adj1"/>
                <a:gd fmla="val 0" name="adj2"/>
              </a:avLst>
            </a:prstGeom>
            <a:solidFill>
              <a:srgbClr val="DFCBCA">
                <a:alpha val="89803"/>
              </a:srgbClr>
            </a:solidFill>
            <a:ln cap="flat" cmpd="sng" w="15875">
              <a:solidFill>
                <a:srgbClr val="DFCBCA">
                  <a:alpha val="89803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6"/>
            <p:cNvSpPr txBox="1"/>
            <p:nvPr/>
          </p:nvSpPr>
          <p:spPr>
            <a:xfrm>
              <a:off x="2980384" y="3912591"/>
              <a:ext cx="5278923" cy="12606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5225" lIns="110475" spcFirstLastPara="1" rIns="110475" wrap="square" tIns="55225">
              <a:noAutofit/>
            </a:bodyPr>
            <a:lstStyle/>
            <a:p>
              <a:pPr indent="-285750" lvl="1" marL="28575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900"/>
                <a:buFont typeface="Garamond"/>
                <a:buChar char="•"/>
              </a:pPr>
              <a:r>
                <a:rPr b="0" i="0" lang="en-MY" sz="2900" u="none" cap="none" strike="noStrike">
                  <a:solidFill>
                    <a:schemeClr val="dk1"/>
                  </a:solidFill>
                  <a:highlight>
                    <a:srgbClr val="00FFFF"/>
                  </a:highlight>
                  <a:latin typeface="Garamond"/>
                  <a:ea typeface="Garamond"/>
                  <a:cs typeface="Garamond"/>
                  <a:sym typeface="Garamond"/>
                </a:rPr>
                <a:t>Thus</a:t>
              </a:r>
              <a:r>
                <a:rPr b="0" i="0" lang="en-MY" sz="2900" u="none" cap="none" strike="noStrike">
                  <a:solidFill>
                    <a:schemeClr val="dk1"/>
                  </a:solidFill>
                  <a:latin typeface="Garamond"/>
                  <a:ea typeface="Garamond"/>
                  <a:cs typeface="Garamond"/>
                  <a:sym typeface="Garamond"/>
                </a:rPr>
                <a:t>, he will be forced to get the message and be more professional at work</a:t>
              </a:r>
              <a:endParaRPr/>
            </a:p>
          </p:txBody>
        </p:sp>
        <p:sp>
          <p:nvSpPr>
            <p:cNvPr id="201" name="Google Shape;201;p6"/>
            <p:cNvSpPr/>
            <p:nvPr/>
          </p:nvSpPr>
          <p:spPr>
            <a:xfrm>
              <a:off x="0" y="3669771"/>
              <a:ext cx="3007754" cy="1746250"/>
            </a:xfrm>
            <a:prstGeom prst="roundRect">
              <a:avLst>
                <a:gd fmla="val 16667" name="adj"/>
              </a:avLst>
            </a:prstGeom>
            <a:solidFill>
              <a:srgbClr val="A23930"/>
            </a:solidFill>
            <a:ln cap="flat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6"/>
            <p:cNvSpPr txBox="1"/>
            <p:nvPr/>
          </p:nvSpPr>
          <p:spPr>
            <a:xfrm>
              <a:off x="85245" y="3755016"/>
              <a:ext cx="2837264" cy="15757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80000" lIns="160000" spcFirstLastPara="1" rIns="160000" wrap="square" tIns="800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200"/>
                <a:buFont typeface="Garamond"/>
                <a:buNone/>
              </a:pPr>
              <a:r>
                <a:rPr b="0" i="0" lang="en-MY" sz="4200" u="none" cap="none" strike="noStrike">
                  <a:solidFill>
                    <a:schemeClr val="lt1"/>
                  </a:solidFill>
                  <a:latin typeface="Garamond"/>
                  <a:ea typeface="Garamond"/>
                  <a:cs typeface="Garamond"/>
                  <a:sym typeface="Garamond"/>
                </a:rPr>
                <a:t>Conclusion 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MY"/>
              <a:t>PREMISES INDICATOR WORDS</a:t>
            </a:r>
            <a:endParaRPr/>
          </a:p>
        </p:txBody>
      </p:sp>
      <p:sp>
        <p:nvSpPr>
          <p:cNvPr id="208" name="Google Shape;208;p7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t/>
            </a:r>
            <a:endParaRPr/>
          </a:p>
        </p:txBody>
      </p:sp>
      <p:sp>
        <p:nvSpPr>
          <p:cNvPr id="209" name="Google Shape;209;p7"/>
          <p:cNvSpPr/>
          <p:nvPr/>
        </p:nvSpPr>
        <p:spPr>
          <a:xfrm>
            <a:off x="7362541" y="3522461"/>
            <a:ext cx="1478134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Due to</a:t>
            </a:r>
            <a:endParaRPr/>
          </a:p>
        </p:txBody>
      </p:sp>
      <p:sp>
        <p:nvSpPr>
          <p:cNvPr id="210" name="Google Shape;210;p7"/>
          <p:cNvSpPr/>
          <p:nvPr/>
        </p:nvSpPr>
        <p:spPr>
          <a:xfrm>
            <a:off x="4408692" y="3538984"/>
            <a:ext cx="1498104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On account of </a:t>
            </a:r>
            <a:endParaRPr/>
          </a:p>
        </p:txBody>
      </p:sp>
      <p:sp>
        <p:nvSpPr>
          <p:cNvPr id="211" name="Google Shape;211;p7"/>
          <p:cNvSpPr/>
          <p:nvPr/>
        </p:nvSpPr>
        <p:spPr>
          <a:xfrm>
            <a:off x="3377210" y="2624584"/>
            <a:ext cx="1141523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For </a:t>
            </a:r>
            <a:endParaRPr/>
          </a:p>
        </p:txBody>
      </p:sp>
      <p:sp>
        <p:nvSpPr>
          <p:cNvPr id="212" name="Google Shape;212;p7"/>
          <p:cNvSpPr/>
          <p:nvPr/>
        </p:nvSpPr>
        <p:spPr>
          <a:xfrm>
            <a:off x="1411550" y="3538984"/>
            <a:ext cx="1246571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Seeing that </a:t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6672677" y="2624584"/>
            <a:ext cx="914400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As </a:t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5906795" y="3538984"/>
            <a:ext cx="1680281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Given that </a:t>
            </a:r>
            <a:endParaRPr/>
          </a:p>
        </p:txBody>
      </p:sp>
      <p:sp>
        <p:nvSpPr>
          <p:cNvPr id="215" name="Google Shape;215;p7"/>
          <p:cNvSpPr/>
          <p:nvPr/>
        </p:nvSpPr>
        <p:spPr>
          <a:xfrm>
            <a:off x="1411550" y="2624584"/>
            <a:ext cx="1965661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Since </a:t>
            </a:r>
            <a:endParaRPr/>
          </a:p>
        </p:txBody>
      </p:sp>
      <p:sp>
        <p:nvSpPr>
          <p:cNvPr id="216" name="Google Shape;216;p7"/>
          <p:cNvSpPr/>
          <p:nvPr/>
        </p:nvSpPr>
        <p:spPr>
          <a:xfrm>
            <a:off x="2665148" y="3538984"/>
            <a:ext cx="1734099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Owning to</a:t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7594104" y="2624584"/>
            <a:ext cx="1246571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Reason </a:t>
            </a:r>
            <a:endParaRPr/>
          </a:p>
        </p:txBody>
      </p:sp>
      <p:sp>
        <p:nvSpPr>
          <p:cNvPr id="218" name="Google Shape;218;p7"/>
          <p:cNvSpPr/>
          <p:nvPr/>
        </p:nvSpPr>
        <p:spPr>
          <a:xfrm>
            <a:off x="4518733" y="2624584"/>
            <a:ext cx="2160971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Because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8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lang="en-MY"/>
              <a:t>CONCLUSION INDICATOR WORDS </a:t>
            </a:r>
            <a:endParaRPr/>
          </a:p>
        </p:txBody>
      </p:sp>
      <p:sp>
        <p:nvSpPr>
          <p:cNvPr id="224" name="Google Shape;224;p8"/>
          <p:cNvSpPr txBox="1"/>
          <p:nvPr>
            <p:ph idx="1" type="body"/>
          </p:nvPr>
        </p:nvSpPr>
        <p:spPr>
          <a:xfrm>
            <a:off x="1258043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lang="en-MY"/>
              <a:t>SO</a:t>
            </a:r>
            <a:endParaRPr/>
          </a:p>
        </p:txBody>
      </p:sp>
      <p:sp>
        <p:nvSpPr>
          <p:cNvPr id="225" name="Google Shape;225;p8"/>
          <p:cNvSpPr/>
          <p:nvPr/>
        </p:nvSpPr>
        <p:spPr>
          <a:xfrm>
            <a:off x="4990600" y="3501750"/>
            <a:ext cx="1060770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In short </a:t>
            </a:r>
            <a:endParaRPr/>
          </a:p>
        </p:txBody>
      </p:sp>
      <p:sp>
        <p:nvSpPr>
          <p:cNvPr id="226" name="Google Shape;226;p8"/>
          <p:cNvSpPr/>
          <p:nvPr/>
        </p:nvSpPr>
        <p:spPr>
          <a:xfrm>
            <a:off x="2255202" y="3494843"/>
            <a:ext cx="1730227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Accordingly</a:t>
            </a:r>
            <a:endParaRPr/>
          </a:p>
        </p:txBody>
      </p:sp>
      <p:sp>
        <p:nvSpPr>
          <p:cNvPr id="227" name="Google Shape;227;p8"/>
          <p:cNvSpPr/>
          <p:nvPr/>
        </p:nvSpPr>
        <p:spPr>
          <a:xfrm>
            <a:off x="3408188" y="2572141"/>
            <a:ext cx="1592615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 point is </a:t>
            </a:r>
            <a:endParaRPr/>
          </a:p>
        </p:txBody>
      </p:sp>
      <p:sp>
        <p:nvSpPr>
          <p:cNvPr id="228" name="Google Shape;228;p8"/>
          <p:cNvSpPr/>
          <p:nvPr/>
        </p:nvSpPr>
        <p:spPr>
          <a:xfrm>
            <a:off x="6149466" y="2572141"/>
            <a:ext cx="1192366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Must </a:t>
            </a:r>
            <a:endParaRPr/>
          </a:p>
        </p:txBody>
      </p:sp>
      <p:sp>
        <p:nvSpPr>
          <p:cNvPr id="229" name="Google Shape;229;p8"/>
          <p:cNvSpPr/>
          <p:nvPr/>
        </p:nvSpPr>
        <p:spPr>
          <a:xfrm>
            <a:off x="1332761" y="2580443"/>
            <a:ext cx="914400" cy="914400"/>
          </a:xfrm>
          <a:prstGeom prst="rect">
            <a:avLst/>
          </a:prstGeom>
          <a:gradFill>
            <a:gsLst>
              <a:gs pos="0">
                <a:srgbClr val="C3D7CC"/>
              </a:gs>
              <a:gs pos="100000">
                <a:srgbClr val="7FAF97"/>
              </a:gs>
            </a:gsLst>
            <a:lin ang="5400000" scaled="0"/>
          </a:gra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So</a:t>
            </a:r>
            <a:endParaRPr/>
          </a:p>
        </p:txBody>
      </p:sp>
      <p:sp>
        <p:nvSpPr>
          <p:cNvPr id="230" name="Google Shape;230;p8"/>
          <p:cNvSpPr/>
          <p:nvPr/>
        </p:nvSpPr>
        <p:spPr>
          <a:xfrm>
            <a:off x="3962128" y="3501750"/>
            <a:ext cx="1019638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Hence</a:t>
            </a:r>
            <a:endParaRPr/>
          </a:p>
        </p:txBody>
      </p:sp>
      <p:sp>
        <p:nvSpPr>
          <p:cNvPr id="231" name="Google Shape;231;p8"/>
          <p:cNvSpPr/>
          <p:nvPr/>
        </p:nvSpPr>
        <p:spPr>
          <a:xfrm>
            <a:off x="1332761" y="3494843"/>
            <a:ext cx="914400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Thus </a:t>
            </a:r>
            <a:endParaRPr/>
          </a:p>
        </p:txBody>
      </p:sp>
      <p:sp>
        <p:nvSpPr>
          <p:cNvPr id="232" name="Google Shape;232;p8"/>
          <p:cNvSpPr/>
          <p:nvPr/>
        </p:nvSpPr>
        <p:spPr>
          <a:xfrm>
            <a:off x="6060203" y="3484116"/>
            <a:ext cx="1281629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Supposing that</a:t>
            </a:r>
            <a:endParaRPr/>
          </a:p>
        </p:txBody>
      </p:sp>
      <p:sp>
        <p:nvSpPr>
          <p:cNvPr id="233" name="Google Shape;233;p8"/>
          <p:cNvSpPr/>
          <p:nvPr/>
        </p:nvSpPr>
        <p:spPr>
          <a:xfrm>
            <a:off x="4990599" y="2572141"/>
            <a:ext cx="1150033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Should</a:t>
            </a:r>
            <a:endParaRPr/>
          </a:p>
        </p:txBody>
      </p:sp>
      <p:sp>
        <p:nvSpPr>
          <p:cNvPr id="234" name="Google Shape;234;p8"/>
          <p:cNvSpPr/>
          <p:nvPr/>
        </p:nvSpPr>
        <p:spPr>
          <a:xfrm>
            <a:off x="2239762" y="2580443"/>
            <a:ext cx="1160385" cy="914400"/>
          </a:xfrm>
          <a:prstGeom prst="rect">
            <a:avLst/>
          </a:prstGeom>
          <a:gradFill>
            <a:gsLst>
              <a:gs pos="0">
                <a:srgbClr val="D0D7C0"/>
              </a:gs>
              <a:gs pos="100000">
                <a:srgbClr val="A2B179"/>
              </a:gs>
            </a:gsLst>
            <a:lin ang="5400000" scaled="0"/>
          </a:gra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MY" sz="18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Therefore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9"/>
          <p:cNvSpPr txBox="1"/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ct val="100000"/>
              <a:buFont typeface="Garamond"/>
              <a:buNone/>
            </a:pPr>
            <a:r>
              <a:rPr lang="en-MY"/>
              <a:t>USING LANGUAGE OF PROBABILITY</a:t>
            </a:r>
            <a:endParaRPr/>
          </a:p>
        </p:txBody>
      </p:sp>
      <p:sp>
        <p:nvSpPr>
          <p:cNvPr id="240" name="Google Shape;240;p9"/>
          <p:cNvSpPr txBox="1"/>
          <p:nvPr>
            <p:ph idx="1" type="body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 b="1" i="0" u="none" strike="noStrike">
              <a:solidFill>
                <a:srgbClr val="181818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Certainly/Definitely</a:t>
            </a:r>
            <a:endParaRPr/>
          </a:p>
          <a:p>
            <a:pPr indent="0" lvl="0" marL="0" rtl="0" algn="l"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I definitely will tell him I expect professionalism in my department.</a:t>
            </a:r>
            <a:endParaRPr b="1" i="0" u="none" strike="noStrike">
              <a:solidFill>
                <a:srgbClr val="3434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Very likely </a:t>
            </a:r>
            <a:endParaRPr/>
          </a:p>
          <a:p>
            <a:pPr indent="0" lvl="0" marL="0" rtl="0" algn="l"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rPr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I very likely would be abl</a:t>
            </a:r>
            <a:r>
              <a:rPr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 to warn him not to undermine me.</a:t>
            </a:r>
            <a:endParaRPr b="1" i="0" u="none" strike="noStrike">
              <a:solidFill>
                <a:srgbClr val="34343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Likely </a:t>
            </a:r>
            <a:endParaRPr/>
          </a:p>
          <a:p>
            <a:pPr indent="0" lvl="0" marL="0" rtl="0" algn="l"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rPr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He likely will get the message.</a:t>
            </a:r>
            <a:endParaRPr/>
          </a:p>
          <a:p>
            <a:pPr indent="-285750" lvl="0" marL="285750" rtl="0" algn="l">
              <a:spcBef>
                <a:spcPts val="936"/>
              </a:spcBef>
              <a:spcAft>
                <a:spcPts val="0"/>
              </a:spcAft>
              <a:buSzPct val="115000"/>
              <a:buChar char="•"/>
            </a:pPr>
            <a:r>
              <a:rPr b="1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Even Chance (50:50)</a:t>
            </a:r>
            <a:endParaRPr/>
          </a:p>
          <a:p>
            <a:pPr indent="0" lvl="0" marL="0" rtl="0" algn="l"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rPr b="1" lang="en-MY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MY" u="none" strike="noStrike">
                <a:solidFill>
                  <a:srgbClr val="343434"/>
                </a:solidFill>
                <a:latin typeface="Arial"/>
                <a:ea typeface="Arial"/>
                <a:cs typeface="Arial"/>
                <a:sym typeface="Arial"/>
              </a:rPr>
              <a:t>There is an even chance he will change his attitude.</a:t>
            </a:r>
            <a:endParaRPr/>
          </a:p>
          <a:p>
            <a:pPr indent="-163068" lvl="0" marL="285750" rtl="0" algn="l">
              <a:spcBef>
                <a:spcPts val="936"/>
              </a:spcBef>
              <a:spcAft>
                <a:spcPts val="0"/>
              </a:spcAft>
              <a:buSzPct val="115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rganic">
  <a:themeElements>
    <a:clrScheme name="Organic">
      <a:dk1>
        <a:srgbClr val="000000"/>
      </a:dk1>
      <a:lt1>
        <a:srgbClr val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2021-03-14T06:51:56Z</dcterms:created>
  <dc:creator>ny azlinda</dc:creator>
</cp:coreProperties>
</file>