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hdGK9VNqGkLgxur3ZFDfdbGA8E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regular.fntdata"/><Relationship Id="rId14" Type="http://schemas.openxmlformats.org/officeDocument/2006/relationships/slide" Target="slides/slide10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Title-UniformTrim.png" id="20" name="Google Shape;2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27" name="Google Shape;27;p1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98" name="Google Shape;98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MY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MY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2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MY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MY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132" name="Google Shape;132;p2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139" name="Google Shape;139;p2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 rot="5400000">
            <a:off x="2565043" y="-287513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146" name="Google Shape;146;p2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45" name="Google Shape;45;p15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9" name="Google Shape;59;p17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63" name="Google Shape;63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69" name="Google Shape;69;p1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7.jpg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HDRibbonContent-UniformTrim.png" id="9" name="Google Shape;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aramond"/>
              <a:buNone/>
            </a:pPr>
            <a:r>
              <a:rPr lang="en-MY" sz="3600"/>
              <a:t>CRITICAL AND ANALYTICAL THINKING SKILL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MY"/>
              <a:t>SOLUTIONS AND JUSTIFICATIONS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MY"/>
              <a:t>USING LANGUAGE OF PROBABILITY</a:t>
            </a:r>
            <a:endParaRPr/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Unlikely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The progress is unlikely successful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Very Unlikely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The progress is very unlikely successful.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Impossible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There is no chance that the item is faulty.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MY"/>
              <a:t>SOLUTIONS FOR WORKPLACE ISSUES 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MY"/>
              <a:t>Solution to an issue can be approached formally or informally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MY"/>
              <a:t>It is important to practise a two-way communication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MY"/>
              <a:t>It is essential to know both sides of the issues. </a:t>
            </a:r>
            <a:endParaRPr/>
          </a:p>
          <a:p>
            <a:pPr indent="-11049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/>
          <p:nvPr/>
        </p:nvSpPr>
        <p:spPr>
          <a:xfrm>
            <a:off x="1118583" y="1957527"/>
            <a:ext cx="4136996" cy="914400"/>
          </a:xfrm>
          <a:prstGeom prst="rect">
            <a:avLst/>
          </a:prstGeom>
          <a:gradFill>
            <a:gsLst>
              <a:gs pos="0">
                <a:srgbClr val="F1D5CA"/>
              </a:gs>
              <a:gs pos="100000">
                <a:srgbClr val="E09B7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Open communication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/>
          <p:nvPr/>
        </p:nvSpPr>
        <p:spPr>
          <a:xfrm>
            <a:off x="4608988" y="2889682"/>
            <a:ext cx="2359980" cy="914400"/>
          </a:xfrm>
          <a:prstGeom prst="rect">
            <a:avLst/>
          </a:prstGeom>
          <a:gradFill>
            <a:gsLst>
              <a:gs pos="0">
                <a:srgbClr val="F1D5CA"/>
              </a:gs>
              <a:gs pos="100000">
                <a:srgbClr val="E09B7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Termination of employees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3"/>
          <p:cNvSpPr/>
          <p:nvPr/>
        </p:nvSpPr>
        <p:spPr>
          <a:xfrm>
            <a:off x="6968968" y="2871927"/>
            <a:ext cx="3204838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Counselling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1118584" y="3786327"/>
            <a:ext cx="4136995" cy="914400"/>
          </a:xfrm>
          <a:prstGeom prst="rect">
            <a:avLst/>
          </a:prstGeom>
          <a:gradFill>
            <a:gsLst>
              <a:gs pos="0">
                <a:srgbClr val="F1D5CA"/>
              </a:gs>
              <a:gs pos="100000">
                <a:srgbClr val="E09B7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Transfer of employee(s)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5255580" y="3786327"/>
            <a:ext cx="4918231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Fair delegation of tasks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1127460" y="2871927"/>
            <a:ext cx="3490404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Emphatic listening to employees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5255581" y="1966405"/>
            <a:ext cx="4918228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Verbal or warning letter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1731146" y="2298576"/>
            <a:ext cx="2365898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Direct confrontation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6968971" y="2298576"/>
            <a:ext cx="3018408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Improve time management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4097043" y="3212976"/>
            <a:ext cx="2871921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Seek personal development (training, seminar, workshop)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4097043" y="2298576"/>
            <a:ext cx="2871925" cy="914400"/>
          </a:xfrm>
          <a:prstGeom prst="rect">
            <a:avLst/>
          </a:prstGeom>
          <a:gradFill>
            <a:gsLst>
              <a:gs pos="0">
                <a:srgbClr val="F1D5CA"/>
              </a:gs>
              <a:gs pos="100000">
                <a:srgbClr val="E09B7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Lodging a report to union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1731144" y="3212976"/>
            <a:ext cx="2365897" cy="914400"/>
          </a:xfrm>
          <a:prstGeom prst="rect">
            <a:avLst/>
          </a:prstGeom>
          <a:gradFill>
            <a:gsLst>
              <a:gs pos="0">
                <a:srgbClr val="F1D5CA"/>
              </a:gs>
              <a:gs pos="100000">
                <a:srgbClr val="E09B7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Lodging report to higher management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6968968" y="3212976"/>
            <a:ext cx="3018411" cy="914400"/>
          </a:xfrm>
          <a:prstGeom prst="rect">
            <a:avLst/>
          </a:prstGeom>
          <a:gradFill>
            <a:gsLst>
              <a:gs pos="0">
                <a:srgbClr val="F1D5CA"/>
              </a:gs>
              <a:gs pos="100000">
                <a:srgbClr val="E09B7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Negotition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MY"/>
              <a:t>GIVING OPINIONS/JUSTIFICATIONS </a:t>
            </a:r>
            <a:endParaRPr/>
          </a:p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b="1" lang="en-MY"/>
              <a:t>Premise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MY"/>
              <a:t>-Reason(s) given to support a conclusion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MY"/>
              <a:t>-Expression that tells us why something is as it is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MY"/>
              <a:t>Claim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MY"/>
              <a:t>-Statement that is offered as a reason for believing a premise that is supposedly true.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MY"/>
              <a:t>Conclusion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MY"/>
              <a:t>-States a position on the point of view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MY"/>
              <a:t>- It is supported by ONE or TWO premises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6"/>
          <p:cNvGrpSpPr/>
          <p:nvPr/>
        </p:nvGrpSpPr>
        <p:grpSpPr>
          <a:xfrm>
            <a:off x="2032000" y="722311"/>
            <a:ext cx="8354874" cy="5413376"/>
            <a:chOff x="0" y="2645"/>
            <a:chExt cx="8354874" cy="5413376"/>
          </a:xfrm>
        </p:grpSpPr>
        <p:sp>
          <p:nvSpPr>
            <p:cNvPr id="191" name="Google Shape;191;p6"/>
            <p:cNvSpPr/>
            <p:nvPr/>
          </p:nvSpPr>
          <p:spPr>
            <a:xfrm rot="5400000">
              <a:off x="4982814" y="-1797788"/>
              <a:ext cx="1397000" cy="534711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DDDD4">
                <a:alpha val="89411"/>
              </a:srgbClr>
            </a:solidFill>
            <a:ln cap="flat" cmpd="sng" w="15875">
              <a:solidFill>
                <a:srgbClr val="CDDDD4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3007755" y="245467"/>
              <a:ext cx="5278923" cy="1260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Garamond"/>
                <a:buChar char="•"/>
              </a:pPr>
              <a:r>
                <a:rPr b="0" i="0" lang="en-MY" sz="29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 am able to tell him that I expect professionalism in my department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0" y="2645"/>
              <a:ext cx="3007754" cy="1746250"/>
            </a:xfrm>
            <a:prstGeom prst="roundRect">
              <a:avLst>
                <a:gd fmla="val 16667" name="adj"/>
              </a:avLst>
            </a:prstGeom>
            <a:solidFill>
              <a:srgbClr val="39976D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85245" y="87890"/>
              <a:ext cx="2837264" cy="157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160000" spcFirstLastPara="1" rIns="16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Garamond"/>
                <a:buNone/>
              </a:pPr>
              <a:r>
                <a:rPr b="0" i="0" lang="en-MY" sz="4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Premise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6"/>
            <p:cNvSpPr/>
            <p:nvPr/>
          </p:nvSpPr>
          <p:spPr>
            <a:xfrm rot="5400000">
              <a:off x="4982814" y="35773"/>
              <a:ext cx="1397000" cy="534711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D4DE">
                <a:alpha val="89411"/>
              </a:srgbClr>
            </a:solidFill>
            <a:ln cap="flat" cmpd="sng" w="15875">
              <a:solidFill>
                <a:srgbClr val="CCD4DE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3007755" y="2079028"/>
              <a:ext cx="5278923" cy="1260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Garamond"/>
                <a:buChar char="•"/>
              </a:pPr>
              <a:r>
                <a:rPr b="0" i="0" lang="en-MY" sz="2900" u="none" cap="none" strike="noStrike">
                  <a:solidFill>
                    <a:schemeClr val="dk1"/>
                  </a:solidFill>
                  <a:highlight>
                    <a:srgbClr val="00FFFF"/>
                  </a:highlight>
                  <a:latin typeface="Garamond"/>
                  <a:ea typeface="Garamond"/>
                  <a:cs typeface="Garamond"/>
                  <a:sym typeface="Garamond"/>
                </a:rPr>
                <a:t>because</a:t>
              </a:r>
              <a:r>
                <a:rPr b="0" i="0" lang="en-MY" sz="29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no one respects backstabbers.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0" y="1836208"/>
              <a:ext cx="3007754" cy="1746250"/>
            </a:xfrm>
            <a:prstGeom prst="roundRect">
              <a:avLst>
                <a:gd fmla="val 16667" name="adj"/>
              </a:avLst>
            </a:prstGeom>
            <a:solidFill>
              <a:srgbClr val="446E9C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85245" y="1921453"/>
              <a:ext cx="2837264" cy="157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160000" spcFirstLastPara="1" rIns="16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Garamond"/>
                <a:buNone/>
              </a:pPr>
              <a:r>
                <a:rPr b="0" i="0" lang="en-MY" sz="4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Claims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6"/>
            <p:cNvSpPr/>
            <p:nvPr/>
          </p:nvSpPr>
          <p:spPr>
            <a:xfrm rot="5400000">
              <a:off x="4955443" y="1869336"/>
              <a:ext cx="1397000" cy="534711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FCBCA">
                <a:alpha val="89411"/>
              </a:srgbClr>
            </a:solidFill>
            <a:ln cap="flat" cmpd="sng" w="15875">
              <a:solidFill>
                <a:srgbClr val="DFCBCA">
                  <a:alpha val="8941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2980384" y="3912591"/>
              <a:ext cx="5278923" cy="1260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Garamond"/>
                <a:buChar char="•"/>
              </a:pPr>
              <a:r>
                <a:rPr b="0" i="0" lang="en-MY" sz="2900" u="none" cap="none" strike="noStrike">
                  <a:solidFill>
                    <a:schemeClr val="dk1"/>
                  </a:solidFill>
                  <a:highlight>
                    <a:srgbClr val="00FFFF"/>
                  </a:highlight>
                  <a:latin typeface="Garamond"/>
                  <a:ea typeface="Garamond"/>
                  <a:cs typeface="Garamond"/>
                  <a:sym typeface="Garamond"/>
                </a:rPr>
                <a:t>Thus</a:t>
              </a:r>
              <a:r>
                <a:rPr b="0" i="0" lang="en-MY" sz="29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, he will be forced to get the message and be more professional at 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0" y="3669771"/>
              <a:ext cx="3007754" cy="1746250"/>
            </a:xfrm>
            <a:prstGeom prst="roundRect">
              <a:avLst>
                <a:gd fmla="val 16667" name="adj"/>
              </a:avLst>
            </a:prstGeom>
            <a:solidFill>
              <a:srgbClr val="A2393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85245" y="3755016"/>
              <a:ext cx="2837264" cy="157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160000" spcFirstLastPara="1" rIns="16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Garamond"/>
                <a:buNone/>
              </a:pPr>
              <a:r>
                <a:rPr b="0" i="0" lang="en-MY" sz="4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Conclusion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MY"/>
              <a:t>PREMISE INDICATOR WORDS</a:t>
            </a:r>
            <a:endParaRPr/>
          </a:p>
        </p:txBody>
      </p:sp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7362541" y="3522461"/>
            <a:ext cx="1478134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Due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4408692" y="3538984"/>
            <a:ext cx="1498104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On account of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7"/>
          <p:cNvSpPr/>
          <p:nvPr/>
        </p:nvSpPr>
        <p:spPr>
          <a:xfrm>
            <a:off x="3377210" y="2624584"/>
            <a:ext cx="1141523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7"/>
          <p:cNvSpPr/>
          <p:nvPr/>
        </p:nvSpPr>
        <p:spPr>
          <a:xfrm>
            <a:off x="1411550" y="3538984"/>
            <a:ext cx="1246571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Seeing that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7"/>
          <p:cNvSpPr/>
          <p:nvPr/>
        </p:nvSpPr>
        <p:spPr>
          <a:xfrm>
            <a:off x="6672677" y="2624584"/>
            <a:ext cx="914400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7"/>
          <p:cNvSpPr/>
          <p:nvPr/>
        </p:nvSpPr>
        <p:spPr>
          <a:xfrm>
            <a:off x="5906795" y="3538984"/>
            <a:ext cx="1680281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Given that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411550" y="2624584"/>
            <a:ext cx="1965661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Since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2665148" y="3538984"/>
            <a:ext cx="1734099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Owning 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7594104" y="2624584"/>
            <a:ext cx="1246571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Reason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/>
          <p:nvPr/>
        </p:nvSpPr>
        <p:spPr>
          <a:xfrm>
            <a:off x="4518733" y="2624584"/>
            <a:ext cx="2160971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Because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MY"/>
              <a:t>CONCLUSION INDICATOR WORDS </a:t>
            </a:r>
            <a:endParaRPr/>
          </a:p>
        </p:txBody>
      </p:sp>
      <p:sp>
        <p:nvSpPr>
          <p:cNvPr id="224" name="Google Shape;224;p8"/>
          <p:cNvSpPr txBox="1"/>
          <p:nvPr>
            <p:ph idx="1" type="body"/>
          </p:nvPr>
        </p:nvSpPr>
        <p:spPr>
          <a:xfrm>
            <a:off x="1258043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MY"/>
              <a:t>SO</a:t>
            </a: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990600" y="3501750"/>
            <a:ext cx="1060770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 short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/>
          <p:nvPr/>
        </p:nvSpPr>
        <p:spPr>
          <a:xfrm>
            <a:off x="2255202" y="3494843"/>
            <a:ext cx="1730227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Accordingly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3408188" y="2572141"/>
            <a:ext cx="1592615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point is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6149466" y="2572141"/>
            <a:ext cx="1192366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Must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8"/>
          <p:cNvSpPr/>
          <p:nvPr/>
        </p:nvSpPr>
        <p:spPr>
          <a:xfrm>
            <a:off x="1332761" y="2580443"/>
            <a:ext cx="914400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8"/>
          <p:cNvSpPr/>
          <p:nvPr/>
        </p:nvSpPr>
        <p:spPr>
          <a:xfrm>
            <a:off x="3962128" y="3501750"/>
            <a:ext cx="1019638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8"/>
          <p:cNvSpPr/>
          <p:nvPr/>
        </p:nvSpPr>
        <p:spPr>
          <a:xfrm>
            <a:off x="1332761" y="3494843"/>
            <a:ext cx="914400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8"/>
          <p:cNvSpPr/>
          <p:nvPr/>
        </p:nvSpPr>
        <p:spPr>
          <a:xfrm>
            <a:off x="6060203" y="3484116"/>
            <a:ext cx="1281629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Supposing that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8"/>
          <p:cNvSpPr/>
          <p:nvPr/>
        </p:nvSpPr>
        <p:spPr>
          <a:xfrm>
            <a:off x="4990599" y="2572141"/>
            <a:ext cx="1150033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Should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8"/>
          <p:cNvSpPr/>
          <p:nvPr/>
        </p:nvSpPr>
        <p:spPr>
          <a:xfrm>
            <a:off x="2239762" y="2580443"/>
            <a:ext cx="1160385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Therefore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MY"/>
              <a:t>USING LANGUAGE OF PROBABILITY</a:t>
            </a:r>
            <a:endParaRPr/>
          </a:p>
        </p:txBody>
      </p:sp>
      <p:sp>
        <p:nvSpPr>
          <p:cNvPr id="240" name="Google Shape;240;p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 b="1" i="0" u="none" strike="noStrike">
              <a:solidFill>
                <a:srgbClr val="18181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Certainly/Definitely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36"/>
              </a:spcBef>
              <a:spcAft>
                <a:spcPts val="0"/>
              </a:spcAft>
              <a:buSzPct val="115000"/>
              <a:buNone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MY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I definitely will tell him I expect professionalism in my department.</a:t>
            </a:r>
            <a:endParaRPr b="1" i="0" u="none" strike="noStrike">
              <a:solidFill>
                <a:srgbClr val="3434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Very likely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36"/>
              </a:spcBef>
              <a:spcAft>
                <a:spcPts val="0"/>
              </a:spcAft>
              <a:buSzPct val="115000"/>
              <a:buNone/>
            </a:pPr>
            <a:r>
              <a:rPr lang="en-MY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I very likely would be abl</a:t>
            </a:r>
            <a:r>
              <a:rPr lang="en-MY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 to warn him not to undermine me.</a:t>
            </a:r>
            <a:endParaRPr b="1" i="0" u="none" strike="noStrike">
              <a:solidFill>
                <a:srgbClr val="3434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Likely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36"/>
              </a:spcBef>
              <a:spcAft>
                <a:spcPts val="0"/>
              </a:spcAft>
              <a:buSzPct val="115000"/>
              <a:buNone/>
            </a:pPr>
            <a:r>
              <a:rPr lang="en-MY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He likely will get the message.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Even Chance (50:50)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936"/>
              </a:spcBef>
              <a:spcAft>
                <a:spcPts val="0"/>
              </a:spcAft>
              <a:buSzPct val="115000"/>
              <a:buNone/>
            </a:pPr>
            <a:r>
              <a:rPr b="1" lang="en-MY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There is an even chance he will change his attitude.</a:t>
            </a:r>
            <a:endParaRPr/>
          </a:p>
          <a:p>
            <a:pPr indent="-163068" lvl="0" marL="285750" rtl="0" algn="l">
              <a:lnSpc>
                <a:spcPct val="100000"/>
              </a:lnSpc>
              <a:spcBef>
                <a:spcPts val="936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2021-03-14T06:51:56Z</dcterms:created>
  <dc:creator>ny azlinda</dc:creator>
</cp:coreProperties>
</file>