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w1xg2AHhyVfjTz6LnwW6fjwC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DEA9C6-20FE-4A97-853C-134EBCE5C3C1}">
  <a:tblStyle styleId="{26DEA9C6-20FE-4A97-853C-134EBCE5C3C1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9E7"/>
          </a:solidFill>
        </a:fill>
      </a:tcStyle>
    </a:wholeTbl>
    <a:band1H>
      <a:tcTxStyle b="off" i="off"/>
      <a:tcStyle>
        <a:fill>
          <a:solidFill>
            <a:srgbClr val="E4D1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4D1CB"/>
          </a:solidFill>
        </a:fill>
      </a:tcStyle>
    </a:band1V>
    <a:band2V>
      <a:tcTxStyle b="off" i="off"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2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descr="HD-PanelTitle-V.png" id="18" name="Google Shape;18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20" name="Google Shape;20;p22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2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6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1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descr="HD-PanelContent-V.png" id="7" name="Google Shape;7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9" name="Google Shape;9;p21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21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br>
              <a:rPr lang="en-US"/>
            </a:b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5370490" y="5821251"/>
            <a:ext cx="6352743" cy="74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b="1" lang="en-US" sz="2800">
                <a:solidFill>
                  <a:schemeClr val="lt1"/>
                </a:solidFill>
              </a:rPr>
              <a:t>BJEL2013  ENGLISH FOR CAREER PREPARATION</a:t>
            </a:r>
            <a:endParaRPr b="1" sz="2800">
              <a:solidFill>
                <a:schemeClr val="lt1"/>
              </a:solidFill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899" y="1792896"/>
            <a:ext cx="5293219" cy="329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1254458" y="504459"/>
            <a:ext cx="9601196" cy="96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Effective Meetings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212" name="Google Shape;212;p10"/>
          <p:cNvGrpSpPr/>
          <p:nvPr/>
        </p:nvGrpSpPr>
        <p:grpSpPr>
          <a:xfrm>
            <a:off x="1295401" y="1475868"/>
            <a:ext cx="9601198" cy="4731955"/>
            <a:chOff x="1" y="1910"/>
            <a:chExt cx="9601198" cy="4731955"/>
          </a:xfrm>
        </p:grpSpPr>
        <p:sp>
          <p:nvSpPr>
            <p:cNvPr id="213" name="Google Shape;213;p10"/>
            <p:cNvSpPr/>
            <p:nvPr/>
          </p:nvSpPr>
          <p:spPr>
            <a:xfrm rot="5400000">
              <a:off x="-253206" y="304819"/>
              <a:ext cx="1688044" cy="1181631"/>
            </a:xfrm>
            <a:prstGeom prst="chevron">
              <a:avLst>
                <a:gd fmla="val 50000" name="adj"/>
              </a:avLst>
            </a:prstGeom>
            <a:solidFill>
              <a:srgbClr val="B05D26"/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1" y="642429"/>
              <a:ext cx="1181631" cy="506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Before</a:t>
              </a:r>
              <a:endPara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 rot="5400000">
              <a:off x="4793096" y="-3609556"/>
              <a:ext cx="1196637" cy="84195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1181631" y="60324"/>
              <a:ext cx="8361153" cy="1079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20900" spcFirstLastPara="1" rIns="10775" wrap="square" tIns="10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Establish the need or purpose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Determine date, time, venue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Circulate a meeting notice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Develop an agenda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5400000">
              <a:off x="-253206" y="1801923"/>
              <a:ext cx="1688044" cy="1181631"/>
            </a:xfrm>
            <a:prstGeom prst="chevron">
              <a:avLst>
                <a:gd fmla="val 50000" name="adj"/>
              </a:avLst>
            </a:prstGeom>
            <a:solidFill>
              <a:srgbClr val="B05D26"/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 txBox="1"/>
            <p:nvPr/>
          </p:nvSpPr>
          <p:spPr>
            <a:xfrm>
              <a:off x="1" y="2139533"/>
              <a:ext cx="1181631" cy="506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During</a:t>
              </a:r>
              <a:endPara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5400000">
              <a:off x="4842801" y="-2112452"/>
              <a:ext cx="1097228" cy="84195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1181631" y="1602280"/>
              <a:ext cx="8366006" cy="990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20900" spcFirstLastPara="1" rIns="10775" wrap="square" tIns="10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Arrive earlier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Conduct the meeting in an orderly manner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Participate actively and constructively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5400000">
              <a:off x="-253206" y="3299027"/>
              <a:ext cx="1688044" cy="1181631"/>
            </a:xfrm>
            <a:prstGeom prst="chevron">
              <a:avLst>
                <a:gd fmla="val 50000" name="adj"/>
              </a:avLst>
            </a:prstGeom>
            <a:solidFill>
              <a:srgbClr val="B05D26"/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 txBox="1"/>
            <p:nvPr/>
          </p:nvSpPr>
          <p:spPr>
            <a:xfrm>
              <a:off x="1" y="3636637"/>
              <a:ext cx="1181631" cy="506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After</a:t>
              </a:r>
              <a:endPara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5400000">
              <a:off x="4842801" y="-615349"/>
              <a:ext cx="1097228" cy="84195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1181631" y="3099383"/>
              <a:ext cx="8366006" cy="990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20900" spcFirstLastPara="1" rIns="10775" wrap="square" tIns="10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aramond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Record the meeting minutes</a:t>
              </a:r>
              <a:endParaRPr b="0" i="0" sz="1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418" y="3043428"/>
            <a:ext cx="3901440" cy="259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Meeting Terminologies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How much time would you have?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How productive would you be? Seriously, are you going to be more productive?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What do you lose to meetings, especially to bad meetings?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What do you gain from the best meetings?  </a:t>
            </a:r>
            <a:endParaRPr b="0" i="0" sz="28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idx="4294967295" type="title"/>
          </p:nvPr>
        </p:nvSpPr>
        <p:spPr>
          <a:xfrm>
            <a:off x="2060620" y="596387"/>
            <a:ext cx="82102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Meeting Terminologies</a:t>
            </a:r>
            <a:endParaRPr b="1">
              <a:solidFill>
                <a:schemeClr val="accent2"/>
              </a:solidFill>
            </a:endParaRPr>
          </a:p>
        </p:txBody>
      </p:sp>
      <p:graphicFrame>
        <p:nvGraphicFramePr>
          <p:cNvPr id="237" name="Google Shape;237;p12"/>
          <p:cNvGraphicFramePr/>
          <p:nvPr/>
        </p:nvGraphicFramePr>
        <p:xfrm>
          <a:off x="1269642" y="131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{26DEA9C6-20FE-4A97-853C-134EBCE5C3C1}</a:tableStyleId>
              </a:tblPr>
              <a:tblGrid>
                <a:gridCol w="2091750"/>
                <a:gridCol w="7509450"/>
              </a:tblGrid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Term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Consensus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 collective or general agreement from the majority of the members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Ballot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 system in decision making; voting secretly and in writing on a particular issue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Quorum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The minimum number of members required to be present at the meeting before it can be convened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Any proposal submitted for discussion and subsequent decision by voting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Adjournment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Postponing the meeting because of lack of time or as further discussion needs to happen later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Resolution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 formal decision agreed upon at a meeting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Amendment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 proposal to alter motion by adding or deleting words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Casting vote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 vote allowed to the chairperson when there is a tie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Constitution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A document outlining the rules and regulations for the conduct of the business of an organisation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idx="4294967295" type="title"/>
          </p:nvPr>
        </p:nvSpPr>
        <p:spPr>
          <a:xfrm>
            <a:off x="1390918" y="519113"/>
            <a:ext cx="82102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Meeting Participants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243" name="Google Shape;243;p13"/>
          <p:cNvGrpSpPr/>
          <p:nvPr/>
        </p:nvGrpSpPr>
        <p:grpSpPr>
          <a:xfrm>
            <a:off x="1179871" y="1441962"/>
            <a:ext cx="9601200" cy="4578350"/>
            <a:chOff x="0" y="0"/>
            <a:chExt cx="9601200" cy="4578350"/>
          </a:xfrm>
        </p:grpSpPr>
        <p:cxnSp>
          <p:nvCxnSpPr>
            <p:cNvPr id="244" name="Google Shape;244;p13"/>
            <p:cNvCxnSpPr/>
            <p:nvPr/>
          </p:nvCxnSpPr>
          <p:spPr>
            <a:xfrm>
              <a:off x="0" y="0"/>
              <a:ext cx="960120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13"/>
            <p:cNvSpPr/>
            <p:nvPr/>
          </p:nvSpPr>
          <p:spPr>
            <a:xfrm>
              <a:off x="0" y="0"/>
              <a:ext cx="1920240" cy="457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0" y="0"/>
              <a:ext cx="1920240" cy="457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70C0"/>
                  </a:solidFill>
                  <a:latin typeface="Garamond"/>
                  <a:ea typeface="Garamond"/>
                  <a:cs typeface="Garamond"/>
                  <a:sym typeface="Garamond"/>
                </a:rPr>
                <a:t>CHAIRPERSON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 role of the Chair is to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ensure all participants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in a meeting can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contribute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to a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structured discussion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which leads to a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clear decision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at the end of the meeting</a:t>
              </a:r>
              <a:endPara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064258" y="24087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2064258" y="24087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State objectives/agenda clearly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49" name="Google Shape;249;p13"/>
            <p:cNvCxnSpPr/>
            <p:nvPr/>
          </p:nvCxnSpPr>
          <p:spPr>
            <a:xfrm>
              <a:off x="1920240" y="505842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13"/>
            <p:cNvSpPr/>
            <p:nvPr/>
          </p:nvSpPr>
          <p:spPr>
            <a:xfrm>
              <a:off x="2064258" y="529930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 txBox="1"/>
            <p:nvPr/>
          </p:nvSpPr>
          <p:spPr>
            <a:xfrm>
              <a:off x="2064258" y="529930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Follow agenda closely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52" name="Google Shape;252;p13"/>
            <p:cNvCxnSpPr/>
            <p:nvPr/>
          </p:nvCxnSpPr>
          <p:spPr>
            <a:xfrm>
              <a:off x="1920240" y="1011685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13"/>
            <p:cNvSpPr/>
            <p:nvPr/>
          </p:nvSpPr>
          <p:spPr>
            <a:xfrm>
              <a:off x="2064258" y="1035773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 txBox="1"/>
            <p:nvPr/>
          </p:nvSpPr>
          <p:spPr>
            <a:xfrm>
              <a:off x="2064258" y="1035773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Call meeting to order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55" name="Google Shape;255;p13"/>
            <p:cNvCxnSpPr/>
            <p:nvPr/>
          </p:nvCxnSpPr>
          <p:spPr>
            <a:xfrm>
              <a:off x="1920240" y="1517528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" name="Google Shape;256;p13"/>
            <p:cNvSpPr/>
            <p:nvPr/>
          </p:nvSpPr>
          <p:spPr>
            <a:xfrm>
              <a:off x="2064258" y="1541616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 txBox="1"/>
            <p:nvPr/>
          </p:nvSpPr>
          <p:spPr>
            <a:xfrm>
              <a:off x="2064258" y="1541616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Encourage participation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1920240" y="2023371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13"/>
            <p:cNvSpPr/>
            <p:nvPr/>
          </p:nvSpPr>
          <p:spPr>
            <a:xfrm>
              <a:off x="2064258" y="2047459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 txBox="1"/>
            <p:nvPr/>
          </p:nvSpPr>
          <p:spPr>
            <a:xfrm>
              <a:off x="2064258" y="2047459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Summarise discussion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61" name="Google Shape;261;p13"/>
            <p:cNvCxnSpPr/>
            <p:nvPr/>
          </p:nvCxnSpPr>
          <p:spPr>
            <a:xfrm>
              <a:off x="1920240" y="2529214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3"/>
            <p:cNvSpPr/>
            <p:nvPr/>
          </p:nvSpPr>
          <p:spPr>
            <a:xfrm>
              <a:off x="2064258" y="2553301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2064258" y="2553301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Delegate duties/ responsibilities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64" name="Google Shape;264;p13"/>
            <p:cNvCxnSpPr/>
            <p:nvPr/>
          </p:nvCxnSpPr>
          <p:spPr>
            <a:xfrm>
              <a:off x="1920240" y="3035057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13"/>
            <p:cNvSpPr/>
            <p:nvPr/>
          </p:nvSpPr>
          <p:spPr>
            <a:xfrm>
              <a:off x="2064258" y="3059144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 txBox="1"/>
            <p:nvPr/>
          </p:nvSpPr>
          <p:spPr>
            <a:xfrm>
              <a:off x="2064258" y="3059144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Make good decision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67" name="Google Shape;267;p13"/>
            <p:cNvCxnSpPr/>
            <p:nvPr/>
          </p:nvCxnSpPr>
          <p:spPr>
            <a:xfrm>
              <a:off x="1920240" y="3540899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13"/>
            <p:cNvSpPr/>
            <p:nvPr/>
          </p:nvSpPr>
          <p:spPr>
            <a:xfrm>
              <a:off x="2064258" y="3564987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2064258" y="3564987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Adjourn the meeting (on time)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70" name="Google Shape;270;p13"/>
            <p:cNvCxnSpPr/>
            <p:nvPr/>
          </p:nvCxnSpPr>
          <p:spPr>
            <a:xfrm>
              <a:off x="1920240" y="4046742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13"/>
            <p:cNvSpPr/>
            <p:nvPr/>
          </p:nvSpPr>
          <p:spPr>
            <a:xfrm>
              <a:off x="2064258" y="4070830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 txBox="1"/>
            <p:nvPr/>
          </p:nvSpPr>
          <p:spPr>
            <a:xfrm>
              <a:off x="2064258" y="4070830"/>
              <a:ext cx="7536942" cy="48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Clarify misunderstanding</a:t>
              </a:r>
              <a:endParaRPr b="0" i="0" sz="2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73" name="Google Shape;273;p13"/>
            <p:cNvCxnSpPr/>
            <p:nvPr/>
          </p:nvCxnSpPr>
          <p:spPr>
            <a:xfrm>
              <a:off x="1920240" y="4552585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958" y="1581732"/>
            <a:ext cx="3599110" cy="23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idx="4294967295" type="title"/>
          </p:nvPr>
        </p:nvSpPr>
        <p:spPr>
          <a:xfrm>
            <a:off x="0" y="504825"/>
            <a:ext cx="96012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Meeting Participants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280" name="Google Shape;280;p14"/>
          <p:cNvGrpSpPr/>
          <p:nvPr/>
        </p:nvGrpSpPr>
        <p:grpSpPr>
          <a:xfrm>
            <a:off x="1547611" y="1296988"/>
            <a:ext cx="9601200" cy="4578350"/>
            <a:chOff x="0" y="0"/>
            <a:chExt cx="9601200" cy="4578350"/>
          </a:xfrm>
        </p:grpSpPr>
        <p:cxnSp>
          <p:nvCxnSpPr>
            <p:cNvPr id="281" name="Google Shape;281;p14"/>
            <p:cNvCxnSpPr/>
            <p:nvPr/>
          </p:nvCxnSpPr>
          <p:spPr>
            <a:xfrm>
              <a:off x="0" y="0"/>
              <a:ext cx="960120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14"/>
            <p:cNvSpPr/>
            <p:nvPr/>
          </p:nvSpPr>
          <p:spPr>
            <a:xfrm>
              <a:off x="0" y="0"/>
              <a:ext cx="1920240" cy="457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0" y="0"/>
              <a:ext cx="1920240" cy="457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70C0"/>
                  </a:solidFill>
                  <a:latin typeface="Garamond"/>
                  <a:ea typeface="Garamond"/>
                  <a:cs typeface="Garamond"/>
                  <a:sym typeface="Garamond"/>
                </a:rPr>
                <a:t>SECRETARY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To present an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accurate and concise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written snapshot of a meeting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To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identify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and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capture key points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To determine the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appropriate language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To </a:t>
              </a:r>
              <a:r>
                <a:rPr b="1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keep a record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of minutes for future reference</a:t>
              </a:r>
              <a:endPara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064258" y="30906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2064258" y="30906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Prepare necessary documents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>
              <a:off x="1920240" y="649028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p14"/>
            <p:cNvSpPr/>
            <p:nvPr/>
          </p:nvSpPr>
          <p:spPr>
            <a:xfrm>
              <a:off x="2064258" y="679934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2064258" y="679934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Prepare venue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>
              <a:off x="1920240" y="1298056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14"/>
            <p:cNvSpPr/>
            <p:nvPr/>
          </p:nvSpPr>
          <p:spPr>
            <a:xfrm>
              <a:off x="2064258" y="1328962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2064258" y="1328962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Send out notice of meeting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1920240" y="1947084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p14"/>
            <p:cNvSpPr/>
            <p:nvPr/>
          </p:nvSpPr>
          <p:spPr>
            <a:xfrm>
              <a:off x="2064258" y="1977990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 txBox="1"/>
            <p:nvPr/>
          </p:nvSpPr>
          <p:spPr>
            <a:xfrm>
              <a:off x="2064258" y="1977990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Distribute minutes of last meeting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95" name="Google Shape;295;p14"/>
            <p:cNvCxnSpPr/>
            <p:nvPr/>
          </p:nvCxnSpPr>
          <p:spPr>
            <a:xfrm>
              <a:off x="1920240" y="2596112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14"/>
            <p:cNvSpPr/>
            <p:nvPr/>
          </p:nvSpPr>
          <p:spPr>
            <a:xfrm>
              <a:off x="2064258" y="2627018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2064258" y="2627018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Arrive early, distribute documents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98" name="Google Shape;298;p14"/>
            <p:cNvCxnSpPr/>
            <p:nvPr/>
          </p:nvCxnSpPr>
          <p:spPr>
            <a:xfrm>
              <a:off x="1920240" y="3245140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" name="Google Shape;299;p14"/>
            <p:cNvSpPr/>
            <p:nvPr/>
          </p:nvSpPr>
          <p:spPr>
            <a:xfrm>
              <a:off x="2064258" y="3276046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2064258" y="3276046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Record the minutes of meeting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01" name="Google Shape;301;p14"/>
            <p:cNvCxnSpPr/>
            <p:nvPr/>
          </p:nvCxnSpPr>
          <p:spPr>
            <a:xfrm>
              <a:off x="1920240" y="3894168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14"/>
            <p:cNvSpPr/>
            <p:nvPr/>
          </p:nvSpPr>
          <p:spPr>
            <a:xfrm>
              <a:off x="2064258" y="3925074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 txBox="1"/>
            <p:nvPr/>
          </p:nvSpPr>
          <p:spPr>
            <a:xfrm>
              <a:off x="2064258" y="3925074"/>
              <a:ext cx="7536942" cy="618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Keep relevant documents</a:t>
              </a:r>
              <a:endParaRPr b="0" i="0" sz="2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04" name="Google Shape;304;p14"/>
            <p:cNvCxnSpPr/>
            <p:nvPr/>
          </p:nvCxnSpPr>
          <p:spPr>
            <a:xfrm>
              <a:off x="1920240" y="4543196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Corporate secretary" id="305" name="Google Shape;3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9249" y="900906"/>
            <a:ext cx="3064814" cy="229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idx="4294967295" type="title"/>
          </p:nvPr>
        </p:nvSpPr>
        <p:spPr>
          <a:xfrm>
            <a:off x="0" y="490538"/>
            <a:ext cx="9601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Meeting Participants</a:t>
            </a:r>
            <a:endParaRPr b="1">
              <a:solidFill>
                <a:schemeClr val="accent2"/>
              </a:solidFill>
            </a:endParaRPr>
          </a:p>
        </p:txBody>
      </p:sp>
      <p:grpSp>
        <p:nvGrpSpPr>
          <p:cNvPr id="311" name="Google Shape;311;p15"/>
          <p:cNvGrpSpPr/>
          <p:nvPr/>
        </p:nvGrpSpPr>
        <p:grpSpPr>
          <a:xfrm>
            <a:off x="1474839" y="1297039"/>
            <a:ext cx="9601200" cy="4578350"/>
            <a:chOff x="0" y="0"/>
            <a:chExt cx="9601200" cy="4578350"/>
          </a:xfrm>
        </p:grpSpPr>
        <p:cxnSp>
          <p:nvCxnSpPr>
            <p:cNvPr id="312" name="Google Shape;312;p15"/>
            <p:cNvCxnSpPr/>
            <p:nvPr/>
          </p:nvCxnSpPr>
          <p:spPr>
            <a:xfrm>
              <a:off x="0" y="0"/>
              <a:ext cx="960120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B05D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3" name="Google Shape;313;p15"/>
            <p:cNvSpPr/>
            <p:nvPr/>
          </p:nvSpPr>
          <p:spPr>
            <a:xfrm>
              <a:off x="0" y="0"/>
              <a:ext cx="1920240" cy="457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0" y="0"/>
              <a:ext cx="1920240" cy="4578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-US" sz="3500" u="none" cap="none" strike="noStrike">
                  <a:solidFill>
                    <a:srgbClr val="0070C0"/>
                  </a:solidFill>
                  <a:latin typeface="Garamond"/>
                  <a:ea typeface="Garamond"/>
                  <a:cs typeface="Garamond"/>
                  <a:sym typeface="Garamond"/>
                </a:rPr>
                <a:t>Members</a:t>
              </a:r>
              <a:endParaRPr b="0" i="0" sz="35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064258" y="36047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2064258" y="36047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Prepare matters that need to be reported</a:t>
              </a:r>
              <a:endParaRPr b="0" i="0" sz="3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17" name="Google Shape;317;p15"/>
            <p:cNvCxnSpPr/>
            <p:nvPr/>
          </p:nvCxnSpPr>
          <p:spPr>
            <a:xfrm>
              <a:off x="1920240" y="757003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15"/>
            <p:cNvSpPr/>
            <p:nvPr/>
          </p:nvSpPr>
          <p:spPr>
            <a:xfrm>
              <a:off x="2064258" y="793051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2064258" y="793051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Read minutes of previous meetings</a:t>
              </a:r>
              <a:endParaRPr b="0" i="0" sz="3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20" name="Google Shape;320;p15"/>
            <p:cNvCxnSpPr/>
            <p:nvPr/>
          </p:nvCxnSpPr>
          <p:spPr>
            <a:xfrm>
              <a:off x="1920240" y="1514007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5"/>
            <p:cNvSpPr/>
            <p:nvPr/>
          </p:nvSpPr>
          <p:spPr>
            <a:xfrm>
              <a:off x="2064258" y="1550055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2064258" y="1550055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Prepare points</a:t>
              </a:r>
              <a:endParaRPr b="0" i="0" sz="3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23" name="Google Shape;323;p15"/>
            <p:cNvCxnSpPr/>
            <p:nvPr/>
          </p:nvCxnSpPr>
          <p:spPr>
            <a:xfrm>
              <a:off x="1920240" y="2271011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" name="Google Shape;324;p15"/>
            <p:cNvSpPr/>
            <p:nvPr/>
          </p:nvSpPr>
          <p:spPr>
            <a:xfrm>
              <a:off x="2064258" y="2307059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2064258" y="2307059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Prepare notes</a:t>
              </a:r>
              <a:endParaRPr b="0" i="0" sz="3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26" name="Google Shape;326;p15"/>
            <p:cNvCxnSpPr/>
            <p:nvPr/>
          </p:nvCxnSpPr>
          <p:spPr>
            <a:xfrm>
              <a:off x="1920240" y="3028015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15"/>
            <p:cNvSpPr/>
            <p:nvPr/>
          </p:nvSpPr>
          <p:spPr>
            <a:xfrm>
              <a:off x="2064258" y="3064062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 txBox="1"/>
            <p:nvPr/>
          </p:nvSpPr>
          <p:spPr>
            <a:xfrm>
              <a:off x="2064258" y="3064062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Participate actively</a:t>
              </a:r>
              <a:endParaRPr b="0" i="0" sz="3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29" name="Google Shape;329;p15"/>
            <p:cNvCxnSpPr/>
            <p:nvPr/>
          </p:nvCxnSpPr>
          <p:spPr>
            <a:xfrm>
              <a:off x="1920240" y="3785018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15"/>
            <p:cNvSpPr/>
            <p:nvPr/>
          </p:nvSpPr>
          <p:spPr>
            <a:xfrm>
              <a:off x="2064258" y="3821066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2064258" y="3821066"/>
              <a:ext cx="7536942" cy="72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Listen, support &amp; contribute</a:t>
              </a:r>
              <a:endParaRPr b="0" i="0" sz="3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332" name="Google Shape;332;p15"/>
            <p:cNvCxnSpPr/>
            <p:nvPr/>
          </p:nvCxnSpPr>
          <p:spPr>
            <a:xfrm>
              <a:off x="1920240" y="4542022"/>
              <a:ext cx="7680960" cy="0"/>
            </a:xfrm>
            <a:prstGeom prst="straightConnector1">
              <a:avLst/>
            </a:prstGeom>
            <a:solidFill>
              <a:srgbClr val="B05D26"/>
            </a:solidFill>
            <a:ln cap="flat" cmpd="sng" w="15875">
              <a:solidFill>
                <a:srgbClr val="DBC2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33" name="Google Shape;3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91" y="2047071"/>
            <a:ext cx="3015610" cy="182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At the </a:t>
            </a:r>
            <a:r>
              <a:rPr b="1" lang="en-US" u="sng">
                <a:solidFill>
                  <a:schemeClr val="accent2"/>
                </a:solidFill>
              </a:rPr>
              <a:t>Start</a:t>
            </a:r>
            <a:r>
              <a:rPr b="1" lang="en-US">
                <a:solidFill>
                  <a:schemeClr val="accent2"/>
                </a:solidFill>
              </a:rPr>
              <a:t> of the Meeting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39" name="Google Shape;339;p16"/>
          <p:cNvSpPr txBox="1"/>
          <p:nvPr>
            <p:ph idx="1" type="body"/>
          </p:nvPr>
        </p:nvSpPr>
        <p:spPr>
          <a:xfrm>
            <a:off x="1295401" y="2285989"/>
            <a:ext cx="96012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30"/>
              <a:buFont typeface="Arial"/>
              <a:buChar char="•"/>
            </a:pPr>
            <a:r>
              <a:rPr lang="en-US" sz="2100"/>
              <a:t>Welcoming everyone and Introductions</a:t>
            </a:r>
            <a:endParaRPr sz="2300"/>
          </a:p>
          <a:p>
            <a:pPr indent="-27940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430"/>
              <a:buFont typeface="Arial"/>
              <a:buChar char="•"/>
            </a:pPr>
            <a:r>
              <a:rPr lang="en-US" sz="2100"/>
              <a:t>Ensure people know what the meeting is about (Agenda)</a:t>
            </a:r>
            <a:endParaRPr sz="2100"/>
          </a:p>
          <a:p>
            <a:pPr indent="-27940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430"/>
              <a:buFont typeface="Arial"/>
              <a:buChar char="•"/>
            </a:pPr>
            <a:r>
              <a:rPr lang="en-US" sz="2100"/>
              <a:t>Meeting rules</a:t>
            </a:r>
            <a:endParaRPr sz="2300"/>
          </a:p>
          <a:p>
            <a:pPr indent="-28575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30"/>
              <a:buNone/>
            </a:pPr>
            <a:r>
              <a:rPr lang="en-US" sz="2100"/>
              <a:t>		Don’t interrupt other people</a:t>
            </a:r>
            <a:endParaRPr sz="2100"/>
          </a:p>
          <a:p>
            <a:pPr indent="-28575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30"/>
              <a:buNone/>
            </a:pPr>
            <a:r>
              <a:rPr lang="en-US" sz="2100"/>
              <a:t>		Stick to the item on the agenda</a:t>
            </a:r>
            <a:endParaRPr sz="2100"/>
          </a:p>
          <a:p>
            <a:pPr indent="-28575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30"/>
              <a:buNone/>
            </a:pPr>
            <a:r>
              <a:rPr lang="en-US" sz="2100"/>
              <a:t>		Don’t talk amongst yourselves</a:t>
            </a:r>
            <a:endParaRPr sz="2100"/>
          </a:p>
          <a:p>
            <a:pPr indent="-28575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30"/>
              <a:buNone/>
            </a:pPr>
            <a:r>
              <a:rPr lang="en-US" sz="2100"/>
              <a:t>		Respect other people’s views </a:t>
            </a:r>
            <a:endParaRPr sz="2300"/>
          </a:p>
          <a:p>
            <a:pPr indent="-28575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30"/>
              <a:buNone/>
            </a:pPr>
            <a:r>
              <a:rPr lang="en-US" sz="2100"/>
              <a:t>		Keep contributions short and to the point</a:t>
            </a:r>
            <a:endParaRPr sz="2100"/>
          </a:p>
          <a:p>
            <a:pPr indent="-285750" lvl="0" marL="28575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30"/>
              <a:buNone/>
            </a:pPr>
            <a:r>
              <a:rPr lang="en-US" sz="2100"/>
              <a:t>		Start and finish the meeting on time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At the </a:t>
            </a:r>
            <a:r>
              <a:rPr b="1" lang="en-US" u="sng">
                <a:solidFill>
                  <a:schemeClr val="accent2"/>
                </a:solidFill>
              </a:rPr>
              <a:t>End</a:t>
            </a:r>
            <a:r>
              <a:rPr b="1" lang="en-US">
                <a:solidFill>
                  <a:schemeClr val="accent2"/>
                </a:solidFill>
              </a:rPr>
              <a:t> of the Meeting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45" name="Google Shape;345;p1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US"/>
              <a:t>Summarise decisions taken and action points to be followed up e.g. who's responsible, by when.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US"/>
              <a:t>Agree a date for the next meeting - it is usually best to set dates for the year's meetings well in advance.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US"/>
              <a:t>Agree what special items will be put on the agenda of the next meeting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US"/>
              <a:t>Ensure that the minutes are written up , checked by the Chair and sent out in good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Seating Arrangement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351" name="Google Shape;35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841" y="2533400"/>
            <a:ext cx="4809266" cy="33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8"/>
          <p:cNvSpPr txBox="1"/>
          <p:nvPr/>
        </p:nvSpPr>
        <p:spPr>
          <a:xfrm>
            <a:off x="6761747" y="2556931"/>
            <a:ext cx="4134850" cy="3579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Small group: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Cabaret – problem-solving, generating ideas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Large group: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Theatre, C/room – one-way interaction – sharing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Large group: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U-shape, Conference – two-way interaction 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6615" lvl="0" marL="285750" marR="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idx="4294967295" type="title"/>
          </p:nvPr>
        </p:nvSpPr>
        <p:spPr>
          <a:xfrm>
            <a:off x="1053720" y="687644"/>
            <a:ext cx="96012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Checklist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58" name="Google Shape;358;p19"/>
          <p:cNvSpPr txBox="1"/>
          <p:nvPr>
            <p:ph idx="4294967295" type="body"/>
          </p:nvPr>
        </p:nvSpPr>
        <p:spPr>
          <a:xfrm>
            <a:off x="1053720" y="1104363"/>
            <a:ext cx="10082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/>
              <a:t>Did the chairperson: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state the purpose of the discussion?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guide the discussion to the point?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enable effective presentation of proposals or motions, discussion and resolution?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use problem-solving or decision-making strategies?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summarise the discussion?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None/>
            </a:pPr>
            <a:r>
              <a:rPr b="1" lang="en-US"/>
              <a:t>Did the members: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follow structured discussion procedures?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contribute significantly towards the completion of the issues?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speak logically, clearly and concisely?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use appropriate turn-taking?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complete task roles? </a:t>
            </a:r>
            <a:endParaRPr/>
          </a:p>
        </p:txBody>
      </p:sp>
      <p:pic>
        <p:nvPicPr>
          <p:cNvPr id="359" name="Google Shape;3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960" y="3825024"/>
            <a:ext cx="2286296" cy="21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Let’s Chat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Do people generally like meetings? Why or why not?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Have you ever attended a meeting? How did you feel?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What was the most effective meeting you have ever attended? Why?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What was your worst meeting? Why?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THANK YOU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65" name="Google Shape;365;p20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Define Meeting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1668080" y="2556932"/>
            <a:ext cx="6206678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lang="en-US" sz="3200"/>
              <a:t>Gathering of two or more people with a common interest to exchange ideas for a specific purpose. </a:t>
            </a:r>
            <a:endParaRPr sz="3200"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7571" y="3460285"/>
            <a:ext cx="4169027" cy="241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Why are Meetings Needed?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295401" y="2431607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solve problems or conflicts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brainstorm or generate ideas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give and obtain information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make announcements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plan activities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make decisions on the spot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delegate tasks and jobs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report on progress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1295402" y="540782"/>
            <a:ext cx="9601196" cy="860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Types &amp; Functions of Meetings</a:t>
            </a:r>
            <a:endParaRPr b="1">
              <a:solidFill>
                <a:schemeClr val="accent2"/>
              </a:solidFill>
            </a:endParaRPr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996287" y="1351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{26DEA9C6-20FE-4A97-853C-134EBCE5C3C1}</a:tableStyleId>
              </a:tblPr>
              <a:tblGrid>
                <a:gridCol w="3000300"/>
                <a:gridCol w="7313075"/>
              </a:tblGrid>
              <a:tr h="47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Type of Meeting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Function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86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Annual General Meeting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 appoint new committee members, report past year’s achievements and plan activities/events for the coming year.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Extraordinary General Meeting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 deliberate on urgent matters that need all involvement.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Informational Meeting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 inform members on the latest dev or work-related matters.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Decision-Making Meeting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To make important decisions that may affect the business or the co. and get the approval of all relevant members.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68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Problem-Solving Meeting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To solicit possible solutions or recommendations for a problem and decide on the most appropriate way to solve it.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Common Problems with Meetings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Unnecessary meetings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Waste of time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Do not follow agenda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Punctuality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Resources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solidFill>
                  <a:schemeClr val="dk1"/>
                </a:solidFill>
              </a:rPr>
              <a:t>Conflict</a:t>
            </a:r>
            <a:endParaRPr/>
          </a:p>
          <a:p>
            <a:pPr indent="-11049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7328749" y="3128424"/>
            <a:ext cx="24567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and how are the items listed a problem in meetings?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090" y="2517153"/>
            <a:ext cx="4164876" cy="313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Ineffective Meetings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92" name="Google Shape;192;p7"/>
          <p:cNvSpPr txBox="1"/>
          <p:nvPr>
            <p:ph idx="4294967295" type="body"/>
          </p:nvPr>
        </p:nvSpPr>
        <p:spPr>
          <a:xfrm>
            <a:off x="6096000" y="2555314"/>
            <a:ext cx="4713667" cy="331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Font typeface="Garamond"/>
              <a:buChar char="×"/>
            </a:pPr>
            <a:r>
              <a:rPr lang="en-US"/>
              <a:t>Members dominating the meeting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760"/>
              <a:buFont typeface="Garamond"/>
              <a:buChar char="×"/>
            </a:pPr>
            <a:r>
              <a:rPr lang="en-US"/>
              <a:t>Missing meeting documents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760"/>
              <a:buFont typeface="Garamond"/>
              <a:buChar char="×"/>
            </a:pPr>
            <a:r>
              <a:rPr lang="en-US"/>
              <a:t>Unclear meeting objectives or purposes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760"/>
              <a:buFont typeface="Garamond"/>
              <a:buChar char="×"/>
            </a:pPr>
            <a:r>
              <a:rPr lang="en-US"/>
              <a:t>A lot of unnecessary or irrelevant digressions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760"/>
              <a:buFont typeface="Garamond"/>
              <a:buChar char="×"/>
            </a:pPr>
            <a:r>
              <a:rPr lang="en-US"/>
              <a:t>Meeting outcomes are not achieved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295402" y="2555314"/>
            <a:ext cx="4713667" cy="331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Poor and ineffective chairperson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Biased chairperson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Passive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Inattentive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Unprepared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Latecomers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Garamond"/>
              <a:buChar char="×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Frequent disruptions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511" y="749327"/>
            <a:ext cx="2503865" cy="167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Imagine No More Meetings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How much time would you have?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How productive would you be? Seriously, are you going to be more productive?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What do you lose to meetings, especially to bad meetings?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What do you gain from the best meetings?  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b="1" lang="en-US">
                <a:solidFill>
                  <a:schemeClr val="accent2"/>
                </a:solidFill>
              </a:rPr>
              <a:t>Planning a Meeting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Font typeface="Garamond"/>
              <a:buAutoNum type="arabicPeriod"/>
            </a:pPr>
            <a:r>
              <a:rPr lang="en-US" sz="2800"/>
              <a:t>Why are we meeting?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Font typeface="Garamond"/>
              <a:buAutoNum type="arabicPeriod"/>
            </a:pPr>
            <a:r>
              <a:rPr lang="en-US" sz="2800"/>
              <a:t>Who should attend the meeting?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Font typeface="Garamond"/>
              <a:buAutoNum type="arabicPeriod"/>
            </a:pPr>
            <a:r>
              <a:rPr lang="en-US" sz="2800"/>
              <a:t>When should we meet?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Font typeface="Garamond"/>
              <a:buAutoNum type="arabicPeriod"/>
            </a:pPr>
            <a:r>
              <a:rPr lang="en-US" sz="2800"/>
              <a:t>Where should we meet?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Font typeface="Garamond"/>
              <a:buAutoNum type="arabicPeriod"/>
            </a:pPr>
            <a:r>
              <a:rPr lang="en-US" sz="2800"/>
              <a:t>What materials do we need?</a:t>
            </a:r>
            <a:endParaRPr/>
          </a:p>
          <a:p>
            <a:pPr indent="-81279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2016-10-05T15:08:52Z</dcterms:created>
  <dc:creator>Administrator</dc:creator>
</cp:coreProperties>
</file>