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Raleway"/>
      <p:regular r:id="rId9"/>
      <p:bold r:id="rId10"/>
      <p:italic r:id="rId11"/>
      <p:boldItalic r:id="rId12"/>
    </p:embeddedFont>
    <p:embeddedFont>
      <p:font typeface="La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7" roundtripDataSignature="AMtx7mgGyPyqUpL3tM7IXWFwW0LakKjeh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italic.fntdata"/><Relationship Id="rId10" Type="http://schemas.openxmlformats.org/officeDocument/2006/relationships/font" Target="fonts/Raleway-bold.fntdata"/><Relationship Id="rId13" Type="http://schemas.openxmlformats.org/officeDocument/2006/relationships/font" Target="fonts/Lato-regular.fntdata"/><Relationship Id="rId12" Type="http://schemas.openxmlformats.org/officeDocument/2006/relationships/font" Target="fonts/Raleway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aleway-regular.fntdata"/><Relationship Id="rId15" Type="http://schemas.openxmlformats.org/officeDocument/2006/relationships/font" Target="fonts/Lato-italic.fntdata"/><Relationship Id="rId14" Type="http://schemas.openxmlformats.org/officeDocument/2006/relationships/font" Target="fonts/Lato-bold.fntdata"/><Relationship Id="rId17" Type="http://customschemas.google.com/relationships/presentationmetadata" Target="metadata"/><Relationship Id="rId16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" name="Google Shape;14;p5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5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4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7" name="Google Shape;77;p14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4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" name="Google Shape;19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0" name="Google Shape;20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" name="Google Shape;22;p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3" name="Google Shape;23;p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4" name="Google Shape;24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oogle Shape;26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7" name="Google Shape;27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" name="Google Shape;29;p7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" name="Google Shape;30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" name="Google Shape;33;p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" name="Google Shape;36;p8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8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8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2" name="Google Shape;42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" name="Google Shape;45;p9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9" name="Google Shape;49;p10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1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1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" name="Google Shape;52;p10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" name="Google Shape;59;p11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3" name="Google Shape;63;p1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1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1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" name="Google Shape;66;p12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12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12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Reported Speech </a:t>
            </a:r>
            <a:endParaRPr/>
          </a:p>
        </p:txBody>
      </p:sp>
      <p:sp>
        <p:nvSpPr>
          <p:cNvPr id="87" name="Google Shape;87;p1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940"/>
              <a:t>Change the following statements to reported speech.</a:t>
            </a:r>
            <a:endParaRPr sz="1940"/>
          </a:p>
        </p:txBody>
      </p:sp>
      <p:sp>
        <p:nvSpPr>
          <p:cNvPr id="93" name="Google Shape;93;p2"/>
          <p:cNvSpPr txBox="1"/>
          <p:nvPr>
            <p:ph idx="1" type="body"/>
          </p:nvPr>
        </p:nvSpPr>
        <p:spPr>
          <a:xfrm>
            <a:off x="729450" y="1898000"/>
            <a:ext cx="5704200" cy="2442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AutoNum type="arabicParenR"/>
            </a:pPr>
            <a:r>
              <a:rPr lang="en">
                <a:solidFill>
                  <a:srgbClr val="000000"/>
                </a:solidFill>
              </a:rPr>
              <a:t>John said, “She has the documents.”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AutoNum type="arabicParenR"/>
            </a:pPr>
            <a:r>
              <a:rPr lang="en">
                <a:solidFill>
                  <a:srgbClr val="000000"/>
                </a:solidFill>
              </a:rPr>
              <a:t>Marina said, “Peter is conducting a workshop today.”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AutoNum type="arabicParenR"/>
            </a:pPr>
            <a:r>
              <a:rPr lang="en">
                <a:solidFill>
                  <a:srgbClr val="000000"/>
                </a:solidFill>
              </a:rPr>
              <a:t>Mary said, “They have prepared the documents for review.”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AutoNum type="arabicParenR"/>
            </a:pPr>
            <a:r>
              <a:rPr lang="en">
                <a:solidFill>
                  <a:srgbClr val="000000"/>
                </a:solidFill>
              </a:rPr>
              <a:t>Valentine said, “ We talked to the lecturer on Tuesday.”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AutoNum type="arabicParenR"/>
            </a:pPr>
            <a:r>
              <a:rPr lang="en">
                <a:solidFill>
                  <a:srgbClr val="000000"/>
                </a:solidFill>
              </a:rPr>
              <a:t>Kenny said, “Jane was preparing the venue for the event.”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AutoNum type="arabicParenR"/>
            </a:pPr>
            <a:r>
              <a:rPr lang="en">
                <a:solidFill>
                  <a:srgbClr val="000000"/>
                </a:solidFill>
              </a:rPr>
              <a:t>Lisa said, “I am going to submit the assignment by Wednesday.”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AutoNum type="arabicParenR"/>
            </a:pPr>
            <a:r>
              <a:rPr lang="en">
                <a:solidFill>
                  <a:srgbClr val="000000"/>
                </a:solidFill>
              </a:rPr>
              <a:t>Nelson said, “Lawrence will join us for the meeting.”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AutoNum type="arabicParenR"/>
            </a:pPr>
            <a:r>
              <a:rPr lang="en">
                <a:solidFill>
                  <a:srgbClr val="000000"/>
                </a:solidFill>
              </a:rPr>
              <a:t>Jacky said, “I can invite Mr Chin for the seminar.”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Answer</a:t>
            </a:r>
            <a:endParaRPr/>
          </a:p>
        </p:txBody>
      </p:sp>
      <p:sp>
        <p:nvSpPr>
          <p:cNvPr id="99" name="Google Shape;99;p3"/>
          <p:cNvSpPr txBox="1"/>
          <p:nvPr>
            <p:ph idx="1" type="body"/>
          </p:nvPr>
        </p:nvSpPr>
        <p:spPr>
          <a:xfrm>
            <a:off x="729450" y="2078875"/>
            <a:ext cx="6225300" cy="2261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AutoNum type="arabicParenR"/>
            </a:pPr>
            <a:r>
              <a:rPr lang="en">
                <a:solidFill>
                  <a:srgbClr val="000000"/>
                </a:solidFill>
              </a:rPr>
              <a:t>John reported that she had the documents.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AutoNum type="arabicParenR"/>
            </a:pPr>
            <a:r>
              <a:rPr lang="en">
                <a:solidFill>
                  <a:srgbClr val="000000"/>
                </a:solidFill>
              </a:rPr>
              <a:t>Marina mentioned that Peter was conducting a workshop that day.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AutoNum type="arabicParenR"/>
            </a:pPr>
            <a:r>
              <a:rPr lang="en">
                <a:solidFill>
                  <a:srgbClr val="000000"/>
                </a:solidFill>
              </a:rPr>
              <a:t>Mary reported that they had prepared the documents for review.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AutoNum type="arabicParenR"/>
            </a:pPr>
            <a:r>
              <a:rPr lang="en">
                <a:solidFill>
                  <a:srgbClr val="000000"/>
                </a:solidFill>
              </a:rPr>
              <a:t>Valentine said that they had talked to the lecturer on Tuesday.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AutoNum type="arabicParenR"/>
            </a:pPr>
            <a:r>
              <a:rPr lang="en">
                <a:solidFill>
                  <a:srgbClr val="000000"/>
                </a:solidFill>
              </a:rPr>
              <a:t>Kenny stated that Jane had been preparing the venue for the event.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AutoNum type="arabicParenR"/>
            </a:pPr>
            <a:r>
              <a:rPr lang="en">
                <a:solidFill>
                  <a:srgbClr val="000000"/>
                </a:solidFill>
              </a:rPr>
              <a:t>Lisa promised that she was going to submit the assignment by Wednesday.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AutoNum type="arabicParenR"/>
            </a:pPr>
            <a:r>
              <a:rPr lang="en">
                <a:solidFill>
                  <a:srgbClr val="000000"/>
                </a:solidFill>
              </a:rPr>
              <a:t>Nelson said that  Lawrence would join them for the meeting.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AutoNum type="arabicParenR"/>
            </a:pPr>
            <a:r>
              <a:rPr lang="en">
                <a:solidFill>
                  <a:srgbClr val="000000"/>
                </a:solidFill>
              </a:rPr>
              <a:t>Jacky answered that he could invite Mr Chin for the seminar.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