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797675" cy="9874250"/>
  <p:embeddedFontLst>
    <p:embeddedFont>
      <p:font typeface="Roboto"/>
      <p:regular r:id="rId32"/>
      <p:bold r:id="rId33"/>
      <p:italic r:id="rId34"/>
      <p:boldItalic r:id="rId35"/>
    </p:embeddedFont>
    <p:embeddedFont>
      <p:font typeface="Century Gothic"/>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iCjWfoxLOf1CHOlOZEYCTFCAaq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4A85FB-EBC4-4718-A90A-8507E3D3F8AB}">
  <a:tblStyle styleId="{5D4A85FB-EBC4-4718-A90A-8507E3D3F8AB}"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6EA"/>
          </a:solidFill>
        </a:fill>
      </a:tcStyle>
    </a:wholeTbl>
    <a:band1H>
      <a:tcTxStyle b="off" i="off"/>
      <a:tcStyle>
        <a:fill>
          <a:solidFill>
            <a:srgbClr val="E4CAD2"/>
          </a:solidFill>
        </a:fill>
      </a:tcStyle>
    </a:band1H>
    <a:band2H>
      <a:tcTxStyle b="off" i="off"/>
    </a:band2H>
    <a:band1V>
      <a:tcTxStyle b="off" i="off"/>
      <a:tcStyle>
        <a:fill>
          <a:solidFill>
            <a:srgbClr val="E4CAD2"/>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78749A76-BFAB-4A79-986F-E38EEB2818C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1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1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20: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2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2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8bf25fb77_0_1: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88bf25fb77_0_1: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2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2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2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2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2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8: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2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9: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2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3febc6bb1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a3febc6bb1_0_0: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0: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1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1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1"/>
          <p:cNvGrpSpPr/>
          <p:nvPr/>
        </p:nvGrpSpPr>
        <p:grpSpPr>
          <a:xfrm>
            <a:off x="-1588" y="0"/>
            <a:ext cx="9145588" cy="6860798"/>
            <a:chOff x="-1588" y="0"/>
            <a:chExt cx="9145588" cy="6860798"/>
          </a:xfrm>
        </p:grpSpPr>
        <p:sp>
          <p:nvSpPr>
            <p:cNvPr id="24" name="Google Shape;24;p31"/>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1"/>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1"/>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31" name="Google Shape;31;p31"/>
          <p:cNvSpPr txBox="1"/>
          <p:nvPr>
            <p:ph type="ctrTitle"/>
          </p:nvPr>
        </p:nvSpPr>
        <p:spPr>
          <a:xfrm>
            <a:off x="866440" y="2226503"/>
            <a:ext cx="5917679" cy="255087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subTitle"/>
          </p:nvPr>
        </p:nvSpPr>
        <p:spPr>
          <a:xfrm>
            <a:off x="866440" y="4777380"/>
            <a:ext cx="5917679"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rgbClr val="EE52A4"/>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3" name="Google Shape;33;p31"/>
          <p:cNvSpPr txBox="1"/>
          <p:nvPr>
            <p:ph idx="10" type="dt"/>
          </p:nvPr>
        </p:nvSpPr>
        <p:spPr>
          <a:xfrm rot="5400000">
            <a:off x="7498080" y="1828800"/>
            <a:ext cx="990599" cy="2286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1" type="ftr"/>
          </p:nvPr>
        </p:nvSpPr>
        <p:spPr>
          <a:xfrm rot="5400000">
            <a:off x="6236208" y="3264408"/>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125" name="Shape 125"/>
        <p:cNvGrpSpPr/>
        <p:nvPr/>
      </p:nvGrpSpPr>
      <p:grpSpPr>
        <a:xfrm>
          <a:off x="0" y="0"/>
          <a:ext cx="0" cy="0"/>
          <a:chOff x="0" y="0"/>
          <a:chExt cx="0" cy="0"/>
        </a:xfrm>
      </p:grpSpPr>
      <p:grpSp>
        <p:nvGrpSpPr>
          <p:cNvPr id="126" name="Google Shape;126;p40"/>
          <p:cNvGrpSpPr/>
          <p:nvPr/>
        </p:nvGrpSpPr>
        <p:grpSpPr>
          <a:xfrm>
            <a:off x="-1588" y="0"/>
            <a:ext cx="9145588" cy="6860798"/>
            <a:chOff x="-1588" y="0"/>
            <a:chExt cx="9145588" cy="6860798"/>
          </a:xfrm>
        </p:grpSpPr>
        <p:sp>
          <p:nvSpPr>
            <p:cNvPr id="127" name="Google Shape;127;p40"/>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0"/>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0"/>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0"/>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0"/>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0"/>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0"/>
            <p:cNvSpPr/>
            <p:nvPr/>
          </p:nvSpPr>
          <p:spPr>
            <a:xfrm rot="10204164">
              <a:off x="426788" y="456424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0"/>
            <p:cNvSpPr/>
            <p:nvPr/>
          </p:nvSpPr>
          <p:spPr>
            <a:xfrm>
              <a:off x="421503" y="402165"/>
              <a:ext cx="8327939" cy="314113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0"/>
            <p:cNvSpPr/>
            <p:nvPr/>
          </p:nvSpPr>
          <p:spPr>
            <a:xfrm rot="10800000">
              <a:off x="485023" y="2670079"/>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0"/>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37" name="Google Shape;137;p40"/>
          <p:cNvSpPr txBox="1"/>
          <p:nvPr>
            <p:ph type="title"/>
          </p:nvPr>
        </p:nvSpPr>
        <p:spPr>
          <a:xfrm>
            <a:off x="866441" y="4961454"/>
            <a:ext cx="6422004"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0"/>
          <p:cNvSpPr/>
          <p:nvPr>
            <p:ph idx="2" type="pic"/>
          </p:nvPr>
        </p:nvSpPr>
        <p:spPr>
          <a:xfrm>
            <a:off x="866441" y="685800"/>
            <a:ext cx="6422004" cy="34290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139" name="Google Shape;139;p40"/>
          <p:cNvSpPr txBox="1"/>
          <p:nvPr>
            <p:ph idx="1" type="body"/>
          </p:nvPr>
        </p:nvSpPr>
        <p:spPr>
          <a:xfrm>
            <a:off x="866440" y="5528192"/>
            <a:ext cx="6422004"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40" name="Google Shape;140;p4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0"/>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4" name="Shape 144"/>
        <p:cNvGrpSpPr/>
        <p:nvPr/>
      </p:nvGrpSpPr>
      <p:grpSpPr>
        <a:xfrm>
          <a:off x="0" y="0"/>
          <a:ext cx="0" cy="0"/>
          <a:chOff x="0" y="0"/>
          <a:chExt cx="0" cy="0"/>
        </a:xfrm>
      </p:grpSpPr>
      <p:grpSp>
        <p:nvGrpSpPr>
          <p:cNvPr id="145" name="Google Shape;145;p41"/>
          <p:cNvGrpSpPr/>
          <p:nvPr/>
        </p:nvGrpSpPr>
        <p:grpSpPr>
          <a:xfrm>
            <a:off x="-1588" y="0"/>
            <a:ext cx="9145588" cy="6860798"/>
            <a:chOff x="-1588" y="0"/>
            <a:chExt cx="9145588" cy="6860798"/>
          </a:xfrm>
        </p:grpSpPr>
        <p:sp>
          <p:nvSpPr>
            <p:cNvPr id="146" name="Google Shape;146;p41"/>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1"/>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1"/>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1"/>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1"/>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1"/>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1"/>
            <p:cNvSpPr/>
            <p:nvPr/>
          </p:nvSpPr>
          <p:spPr>
            <a:xfrm rot="-589932">
              <a:off x="6359946" y="2780895"/>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1"/>
            <p:cNvSpPr/>
            <p:nvPr/>
          </p:nvSpPr>
          <p:spPr>
            <a:xfrm>
              <a:off x="485023" y="4343399"/>
              <a:ext cx="8182128" cy="2112436"/>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1"/>
            <p:cNvSpPr/>
            <p:nvPr/>
          </p:nvSpPr>
          <p:spPr>
            <a:xfrm>
              <a:off x="485023" y="2854646"/>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1"/>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56" name="Google Shape;156;p41"/>
          <p:cNvSpPr txBox="1"/>
          <p:nvPr>
            <p:ph type="title"/>
          </p:nvPr>
        </p:nvSpPr>
        <p:spPr>
          <a:xfrm>
            <a:off x="866440" y="927100"/>
            <a:ext cx="6422005" cy="16927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1"/>
          <p:cNvSpPr txBox="1"/>
          <p:nvPr>
            <p:ph idx="1" type="body"/>
          </p:nvPr>
        </p:nvSpPr>
        <p:spPr>
          <a:xfrm>
            <a:off x="866440" y="3488023"/>
            <a:ext cx="6422005" cy="2536857"/>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8" name="Google Shape;158;p41"/>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1"/>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1"/>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1"/>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62" name="Shape 162"/>
        <p:cNvGrpSpPr/>
        <p:nvPr/>
      </p:nvGrpSpPr>
      <p:grpSpPr>
        <a:xfrm>
          <a:off x="0" y="0"/>
          <a:ext cx="0" cy="0"/>
          <a:chOff x="0" y="0"/>
          <a:chExt cx="0" cy="0"/>
        </a:xfrm>
      </p:grpSpPr>
      <p:grpSp>
        <p:nvGrpSpPr>
          <p:cNvPr id="163" name="Google Shape;163;p42"/>
          <p:cNvGrpSpPr/>
          <p:nvPr/>
        </p:nvGrpSpPr>
        <p:grpSpPr>
          <a:xfrm>
            <a:off x="-1588" y="0"/>
            <a:ext cx="9145588" cy="6860798"/>
            <a:chOff x="-1588" y="0"/>
            <a:chExt cx="9145588" cy="6860798"/>
          </a:xfrm>
        </p:grpSpPr>
        <p:sp>
          <p:nvSpPr>
            <p:cNvPr id="164" name="Google Shape;164;p42"/>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2"/>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2"/>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2"/>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2"/>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2"/>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2"/>
            <p:cNvSpPr/>
            <p:nvPr/>
          </p:nvSpPr>
          <p:spPr>
            <a:xfrm rot="-589932">
              <a:off x="6359946" y="4309201"/>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2"/>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2"/>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73" name="Google Shape;173;p42"/>
          <p:cNvSpPr txBox="1"/>
          <p:nvPr/>
        </p:nvSpPr>
        <p:spPr>
          <a:xfrm>
            <a:off x="647430" y="651690"/>
            <a:ext cx="601591" cy="132343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4" name="Google Shape;174;p42"/>
          <p:cNvSpPr txBox="1"/>
          <p:nvPr/>
        </p:nvSpPr>
        <p:spPr>
          <a:xfrm>
            <a:off x="7069418" y="2900292"/>
            <a:ext cx="619063" cy="132343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5" name="Google Shape;175;p42"/>
          <p:cNvSpPr txBox="1"/>
          <p:nvPr>
            <p:ph type="title"/>
          </p:nvPr>
        </p:nvSpPr>
        <p:spPr>
          <a:xfrm>
            <a:off x="1128060" y="927099"/>
            <a:ext cx="6160385" cy="28821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2"/>
          <p:cNvSpPr txBox="1"/>
          <p:nvPr>
            <p:ph idx="1" type="body"/>
          </p:nvPr>
        </p:nvSpPr>
        <p:spPr>
          <a:xfrm>
            <a:off x="1387278" y="3809278"/>
            <a:ext cx="5646143" cy="3331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7" name="Google Shape;177;p42"/>
          <p:cNvSpPr txBox="1"/>
          <p:nvPr>
            <p:ph idx="2" type="body"/>
          </p:nvPr>
        </p:nvSpPr>
        <p:spPr>
          <a:xfrm>
            <a:off x="866440" y="5000816"/>
            <a:ext cx="6343673" cy="1010619"/>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8" name="Google Shape;178;p4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4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4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82" name="Shape 182"/>
        <p:cNvGrpSpPr/>
        <p:nvPr/>
      </p:nvGrpSpPr>
      <p:grpSpPr>
        <a:xfrm>
          <a:off x="0" y="0"/>
          <a:ext cx="0" cy="0"/>
          <a:chOff x="0" y="0"/>
          <a:chExt cx="0" cy="0"/>
        </a:xfrm>
      </p:grpSpPr>
      <p:grpSp>
        <p:nvGrpSpPr>
          <p:cNvPr id="183" name="Google Shape;183;p43"/>
          <p:cNvGrpSpPr/>
          <p:nvPr/>
        </p:nvGrpSpPr>
        <p:grpSpPr>
          <a:xfrm>
            <a:off x="-1588" y="0"/>
            <a:ext cx="9145588" cy="6860798"/>
            <a:chOff x="-1588" y="0"/>
            <a:chExt cx="9145588" cy="6860798"/>
          </a:xfrm>
        </p:grpSpPr>
        <p:sp>
          <p:nvSpPr>
            <p:cNvPr id="184" name="Google Shape;184;p43"/>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3"/>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3"/>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3"/>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3"/>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3"/>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3"/>
            <p:cNvSpPr/>
            <p:nvPr/>
          </p:nvSpPr>
          <p:spPr>
            <a:xfrm rot="-589932">
              <a:off x="6359946" y="431124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3"/>
            <p:cNvSpPr/>
            <p:nvPr/>
          </p:nvSpPr>
          <p:spPr>
            <a:xfrm>
              <a:off x="485023" y="4381500"/>
              <a:ext cx="8182128" cy="2130508"/>
            </a:xfrm>
            <a:custGeom>
              <a:rect b="b" l="l" r="r" t="t"/>
              <a:pathLst>
                <a:path extrusionOk="0" h="9621" w="10000">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3"/>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93" name="Google Shape;193;p43"/>
          <p:cNvSpPr txBox="1"/>
          <p:nvPr>
            <p:ph type="title"/>
          </p:nvPr>
        </p:nvSpPr>
        <p:spPr>
          <a:xfrm>
            <a:off x="866440" y="2057400"/>
            <a:ext cx="6422005" cy="2095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3"/>
          <p:cNvSpPr txBox="1"/>
          <p:nvPr>
            <p:ph idx="1" type="body"/>
          </p:nvPr>
        </p:nvSpPr>
        <p:spPr>
          <a:xfrm>
            <a:off x="866441" y="5024908"/>
            <a:ext cx="6422004" cy="9948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95" name="Google Shape;195;p4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43"/>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9" name="Shape 199"/>
        <p:cNvGrpSpPr/>
        <p:nvPr/>
      </p:nvGrpSpPr>
      <p:grpSpPr>
        <a:xfrm>
          <a:off x="0" y="0"/>
          <a:ext cx="0" cy="0"/>
          <a:chOff x="0" y="0"/>
          <a:chExt cx="0" cy="0"/>
        </a:xfrm>
      </p:grpSpPr>
      <p:sp>
        <p:nvSpPr>
          <p:cNvPr id="200" name="Google Shape;200;p44"/>
          <p:cNvSpPr txBox="1"/>
          <p:nvPr>
            <p:ph type="title"/>
          </p:nvPr>
        </p:nvSpPr>
        <p:spPr>
          <a:xfrm>
            <a:off x="866440" y="927100"/>
            <a:ext cx="6423593" cy="7098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44"/>
          <p:cNvSpPr txBox="1"/>
          <p:nvPr>
            <p:ph idx="1" type="body"/>
          </p:nvPr>
        </p:nvSpPr>
        <p:spPr>
          <a:xfrm>
            <a:off x="866440" y="2489200"/>
            <a:ext cx="2313432"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2" name="Google Shape;202;p44"/>
          <p:cNvSpPr txBox="1"/>
          <p:nvPr>
            <p:ph idx="2" type="body"/>
          </p:nvPr>
        </p:nvSpPr>
        <p:spPr>
          <a:xfrm>
            <a:off x="866440" y="3147164"/>
            <a:ext cx="2313432"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3" name="Google Shape;203;p44"/>
          <p:cNvSpPr txBox="1"/>
          <p:nvPr>
            <p:ph idx="3" type="body"/>
          </p:nvPr>
        </p:nvSpPr>
        <p:spPr>
          <a:xfrm>
            <a:off x="3405614"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4" name="Google Shape;204;p44"/>
          <p:cNvSpPr txBox="1"/>
          <p:nvPr>
            <p:ph idx="4" type="body"/>
          </p:nvPr>
        </p:nvSpPr>
        <p:spPr>
          <a:xfrm>
            <a:off x="3408471" y="3147164"/>
            <a:ext cx="2318918"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5" name="Google Shape;205;p44"/>
          <p:cNvSpPr txBox="1"/>
          <p:nvPr>
            <p:ph idx="5" type="body"/>
          </p:nvPr>
        </p:nvSpPr>
        <p:spPr>
          <a:xfrm>
            <a:off x="5958642" y="2489200"/>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6" name="Google Shape;206;p44"/>
          <p:cNvSpPr txBox="1"/>
          <p:nvPr>
            <p:ph idx="6" type="body"/>
          </p:nvPr>
        </p:nvSpPr>
        <p:spPr>
          <a:xfrm>
            <a:off x="5960935" y="3147164"/>
            <a:ext cx="2316625" cy="288836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7" name="Google Shape;207;p44"/>
          <p:cNvCxnSpPr/>
          <p:nvPr/>
        </p:nvCxnSpPr>
        <p:spPr>
          <a:xfrm>
            <a:off x="3294530"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8" name="Google Shape;208;p44"/>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9" name="Google Shape;209;p4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4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4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2" name="Shape 212"/>
        <p:cNvGrpSpPr/>
        <p:nvPr/>
      </p:nvGrpSpPr>
      <p:grpSpPr>
        <a:xfrm>
          <a:off x="0" y="0"/>
          <a:ext cx="0" cy="0"/>
          <a:chOff x="0" y="0"/>
          <a:chExt cx="0" cy="0"/>
        </a:xfrm>
      </p:grpSpPr>
      <p:sp>
        <p:nvSpPr>
          <p:cNvPr id="213" name="Google Shape;213;p45"/>
          <p:cNvSpPr txBox="1"/>
          <p:nvPr>
            <p:ph type="title"/>
          </p:nvPr>
        </p:nvSpPr>
        <p:spPr>
          <a:xfrm>
            <a:off x="866440" y="927100"/>
            <a:ext cx="6345260" cy="7098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45"/>
          <p:cNvSpPr txBox="1"/>
          <p:nvPr>
            <p:ph idx="1" type="body"/>
          </p:nvPr>
        </p:nvSpPr>
        <p:spPr>
          <a:xfrm>
            <a:off x="866440" y="4179596"/>
            <a:ext cx="2313432"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5" name="Google Shape;215;p45"/>
          <p:cNvSpPr/>
          <p:nvPr>
            <p:ph idx="2" type="pic"/>
          </p:nvPr>
        </p:nvSpPr>
        <p:spPr>
          <a:xfrm>
            <a:off x="1019055" y="2489200"/>
            <a:ext cx="2015144" cy="1447342"/>
          </a:xfrm>
          <a:prstGeom prst="roundRect">
            <a:avLst>
              <a:gd fmla="val 1858" name="adj"/>
            </a:avLst>
          </a:prstGeom>
          <a:noFill/>
          <a:ln>
            <a:noFill/>
          </a:ln>
          <a:effectLst>
            <a:outerShdw blurRad="50800" rotWithShape="0" algn="tl" dir="5400000" dist="50800">
              <a:srgbClr val="000000">
                <a:alpha val="41568"/>
              </a:srgbClr>
            </a:outerShdw>
          </a:effectLst>
        </p:spPr>
      </p:sp>
      <p:sp>
        <p:nvSpPr>
          <p:cNvPr id="216" name="Google Shape;216;p45"/>
          <p:cNvSpPr txBox="1"/>
          <p:nvPr>
            <p:ph idx="3" type="body"/>
          </p:nvPr>
        </p:nvSpPr>
        <p:spPr>
          <a:xfrm>
            <a:off x="866439" y="4837558"/>
            <a:ext cx="2313432"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7" name="Google Shape;217;p45"/>
          <p:cNvSpPr txBox="1"/>
          <p:nvPr>
            <p:ph idx="4" type="body"/>
          </p:nvPr>
        </p:nvSpPr>
        <p:spPr>
          <a:xfrm>
            <a:off x="3411125" y="4179595"/>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8" name="Google Shape;218;p45"/>
          <p:cNvSpPr/>
          <p:nvPr>
            <p:ph idx="5" type="pic"/>
          </p:nvPr>
        </p:nvSpPr>
        <p:spPr>
          <a:xfrm>
            <a:off x="3553189" y="2489200"/>
            <a:ext cx="2015144" cy="1447342"/>
          </a:xfrm>
          <a:prstGeom prst="roundRect">
            <a:avLst>
              <a:gd fmla="val 1858" name="adj"/>
            </a:avLst>
          </a:prstGeom>
          <a:noFill/>
          <a:ln>
            <a:noFill/>
          </a:ln>
          <a:effectLst>
            <a:outerShdw blurRad="50800" rotWithShape="0" algn="tl" dir="5400000" dist="50800">
              <a:srgbClr val="000000">
                <a:alpha val="41568"/>
              </a:srgbClr>
            </a:outerShdw>
          </a:effectLst>
        </p:spPr>
      </p:sp>
      <p:sp>
        <p:nvSpPr>
          <p:cNvPr id="219" name="Google Shape;219;p45"/>
          <p:cNvSpPr txBox="1"/>
          <p:nvPr>
            <p:ph idx="6" type="body"/>
          </p:nvPr>
        </p:nvSpPr>
        <p:spPr>
          <a:xfrm>
            <a:off x="3411125" y="4848208"/>
            <a:ext cx="2318918"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20" name="Google Shape;220;p45"/>
          <p:cNvSpPr txBox="1"/>
          <p:nvPr>
            <p:ph idx="7" type="body"/>
          </p:nvPr>
        </p:nvSpPr>
        <p:spPr>
          <a:xfrm>
            <a:off x="5958642" y="4179596"/>
            <a:ext cx="2318918" cy="6579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600"/>
              <a:buNone/>
              <a:defRPr b="0" sz="20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21" name="Google Shape;221;p45"/>
          <p:cNvSpPr/>
          <p:nvPr>
            <p:ph idx="8" type="pic"/>
          </p:nvPr>
        </p:nvSpPr>
        <p:spPr>
          <a:xfrm>
            <a:off x="6108641" y="2489200"/>
            <a:ext cx="2015144" cy="1447342"/>
          </a:xfrm>
          <a:prstGeom prst="roundRect">
            <a:avLst>
              <a:gd fmla="val 1858" name="adj"/>
            </a:avLst>
          </a:prstGeom>
          <a:noFill/>
          <a:ln>
            <a:noFill/>
          </a:ln>
          <a:effectLst>
            <a:outerShdw blurRad="50800" rotWithShape="0" algn="tl" dir="5400000" dist="50800">
              <a:srgbClr val="000000">
                <a:alpha val="41568"/>
              </a:srgbClr>
            </a:outerShdw>
          </a:effectLst>
        </p:spPr>
      </p:sp>
      <p:sp>
        <p:nvSpPr>
          <p:cNvPr id="222" name="Google Shape;222;p45"/>
          <p:cNvSpPr txBox="1"/>
          <p:nvPr>
            <p:ph idx="9" type="body"/>
          </p:nvPr>
        </p:nvSpPr>
        <p:spPr>
          <a:xfrm>
            <a:off x="5958642" y="4837558"/>
            <a:ext cx="2318918" cy="11873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23" name="Google Shape;223;p45"/>
          <p:cNvCxnSpPr/>
          <p:nvPr/>
        </p:nvCxnSpPr>
        <p:spPr>
          <a:xfrm>
            <a:off x="3290019"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4" name="Google Shape;224;p45"/>
          <p:cNvCxnSpPr/>
          <p:nvPr/>
        </p:nvCxnSpPr>
        <p:spPr>
          <a:xfrm>
            <a:off x="5849521" y="2489201"/>
            <a:ext cx="0" cy="3546328"/>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5" name="Google Shape;225;p4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4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4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8" name="Shape 228"/>
        <p:cNvGrpSpPr/>
        <p:nvPr/>
      </p:nvGrpSpPr>
      <p:grpSpPr>
        <a:xfrm>
          <a:off x="0" y="0"/>
          <a:ext cx="0" cy="0"/>
          <a:chOff x="0" y="0"/>
          <a:chExt cx="0" cy="0"/>
        </a:xfrm>
      </p:grpSpPr>
      <p:sp>
        <p:nvSpPr>
          <p:cNvPr id="229" name="Google Shape;229;p46"/>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6"/>
          <p:cNvSpPr txBox="1"/>
          <p:nvPr>
            <p:ph idx="1" type="body"/>
          </p:nvPr>
        </p:nvSpPr>
        <p:spPr>
          <a:xfrm rot="5400000">
            <a:off x="2271712" y="1081870"/>
            <a:ext cx="3530600" cy="634526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31" name="Google Shape;231;p46"/>
          <p:cNvSpPr txBox="1"/>
          <p:nvPr>
            <p:ph idx="10" type="dt"/>
          </p:nvPr>
        </p:nvSpPr>
        <p:spPr>
          <a:xfrm>
            <a:off x="7621301" y="6387910"/>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46"/>
          <p:cNvSpPr txBox="1"/>
          <p:nvPr>
            <p:ph idx="11" type="ftr"/>
          </p:nvPr>
        </p:nvSpPr>
        <p:spPr>
          <a:xfrm>
            <a:off x="516133" y="6387910"/>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4" name="Shape 234"/>
        <p:cNvGrpSpPr/>
        <p:nvPr/>
      </p:nvGrpSpPr>
      <p:grpSpPr>
        <a:xfrm>
          <a:off x="0" y="0"/>
          <a:ext cx="0" cy="0"/>
          <a:chOff x="0" y="0"/>
          <a:chExt cx="0" cy="0"/>
        </a:xfrm>
      </p:grpSpPr>
      <p:grpSp>
        <p:nvGrpSpPr>
          <p:cNvPr id="235" name="Google Shape;235;p47"/>
          <p:cNvGrpSpPr/>
          <p:nvPr/>
        </p:nvGrpSpPr>
        <p:grpSpPr>
          <a:xfrm>
            <a:off x="-1588" y="0"/>
            <a:ext cx="9120420" cy="6860798"/>
            <a:chOff x="-1588" y="0"/>
            <a:chExt cx="9120420" cy="6860798"/>
          </a:xfrm>
        </p:grpSpPr>
        <p:sp>
          <p:nvSpPr>
            <p:cNvPr id="236" name="Google Shape;236;p47"/>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7"/>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7"/>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7"/>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7"/>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7"/>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7"/>
            <p:cNvSpPr/>
            <p:nvPr/>
          </p:nvSpPr>
          <p:spPr>
            <a:xfrm rot="4966650">
              <a:off x="4673046" y="5107506"/>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47"/>
          <p:cNvSpPr/>
          <p:nvPr/>
        </p:nvSpPr>
        <p:spPr>
          <a:xfrm>
            <a:off x="414867" y="402165"/>
            <a:ext cx="46105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7"/>
          <p:cNvSpPr/>
          <p:nvPr/>
        </p:nvSpPr>
        <p:spPr>
          <a:xfrm rot="5400000">
            <a:off x="1299309"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245" name="Google Shape;245;p47"/>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sp>
        <p:nvSpPr>
          <p:cNvPr id="246" name="Google Shape;246;p47"/>
          <p:cNvSpPr txBox="1"/>
          <p:nvPr>
            <p:ph type="title"/>
          </p:nvPr>
        </p:nvSpPr>
        <p:spPr>
          <a:xfrm rot="5400000">
            <a:off x="4445685" y="3177041"/>
            <a:ext cx="4572001" cy="111351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47"/>
          <p:cNvSpPr txBox="1"/>
          <p:nvPr>
            <p:ph idx="1" type="body"/>
          </p:nvPr>
        </p:nvSpPr>
        <p:spPr>
          <a:xfrm rot="5400000">
            <a:off x="789205" y="1525331"/>
            <a:ext cx="4572001" cy="441693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8" name="Google Shape;248;p4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47"/>
          <p:cNvSpPr txBox="1"/>
          <p:nvPr>
            <p:ph idx="11" type="ftr"/>
          </p:nvPr>
        </p:nvSpPr>
        <p:spPr>
          <a:xfrm>
            <a:off x="538546" y="6365498"/>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47"/>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2"/>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0" name="Google Shape;40;p32"/>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grpSp>
        <p:nvGrpSpPr>
          <p:cNvPr id="44" name="Google Shape;44;p33"/>
          <p:cNvGrpSpPr/>
          <p:nvPr/>
        </p:nvGrpSpPr>
        <p:grpSpPr>
          <a:xfrm>
            <a:off x="-1588" y="0"/>
            <a:ext cx="9145588" cy="6860798"/>
            <a:chOff x="-1588" y="0"/>
            <a:chExt cx="9145588" cy="6860798"/>
          </a:xfrm>
        </p:grpSpPr>
        <p:sp>
          <p:nvSpPr>
            <p:cNvPr id="45" name="Google Shape;45;p33"/>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3"/>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3"/>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3"/>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3"/>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3"/>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3"/>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3"/>
            <p:cNvSpPr/>
            <p:nvPr/>
          </p:nvSpPr>
          <p:spPr>
            <a:xfrm rot="-5400000">
              <a:off x="3105027"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53" name="Google Shape;53;p33"/>
            <p:cNvSpPr/>
            <p:nvPr/>
          </p:nvSpPr>
          <p:spPr>
            <a:xfrm rot="-5912394">
              <a:off x="3320102"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3"/>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55" name="Google Shape;55;p33"/>
          <p:cNvSpPr txBox="1"/>
          <p:nvPr>
            <p:ph type="title"/>
          </p:nvPr>
        </p:nvSpPr>
        <p:spPr>
          <a:xfrm>
            <a:off x="877534" y="2257588"/>
            <a:ext cx="3090672" cy="30203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5119261" y="2257588"/>
            <a:ext cx="3082516" cy="302034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7" name="Google Shape;57;p33"/>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3"/>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34"/>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 type="body"/>
          </p:nvPr>
        </p:nvSpPr>
        <p:spPr>
          <a:xfrm>
            <a:off x="866440" y="2489200"/>
            <a:ext cx="3636980" cy="353060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34"/>
          <p:cNvSpPr txBox="1"/>
          <p:nvPr>
            <p:ph idx="2" type="body"/>
          </p:nvPr>
        </p:nvSpPr>
        <p:spPr>
          <a:xfrm>
            <a:off x="4640581" y="2489203"/>
            <a:ext cx="3636980" cy="353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34"/>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35"/>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a:off x="869918" y="2489200"/>
            <a:ext cx="3633502" cy="75929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35"/>
          <p:cNvSpPr txBox="1"/>
          <p:nvPr>
            <p:ph idx="2" type="body"/>
          </p:nvPr>
        </p:nvSpPr>
        <p:spPr>
          <a:xfrm>
            <a:off x="866440" y="3248490"/>
            <a:ext cx="3636980" cy="277131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35"/>
          <p:cNvSpPr txBox="1"/>
          <p:nvPr>
            <p:ph idx="3" type="body"/>
          </p:nvPr>
        </p:nvSpPr>
        <p:spPr>
          <a:xfrm>
            <a:off x="4640581" y="2489200"/>
            <a:ext cx="3636979" cy="75663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3" name="Google Shape;73;p35"/>
          <p:cNvSpPr txBox="1"/>
          <p:nvPr>
            <p:ph idx="4" type="body"/>
          </p:nvPr>
        </p:nvSpPr>
        <p:spPr>
          <a:xfrm>
            <a:off x="4640581" y="3245835"/>
            <a:ext cx="3636980" cy="277396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4" name="Google Shape;74;p35"/>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5"/>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6"/>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37"/>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7"/>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7"/>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7"/>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7" name="Shape 87"/>
        <p:cNvGrpSpPr/>
        <p:nvPr/>
      </p:nvGrpSpPr>
      <p:grpSpPr>
        <a:xfrm>
          <a:off x="0" y="0"/>
          <a:ext cx="0" cy="0"/>
          <a:chOff x="0" y="0"/>
          <a:chExt cx="0" cy="0"/>
        </a:xfrm>
      </p:grpSpPr>
      <p:grpSp>
        <p:nvGrpSpPr>
          <p:cNvPr id="88" name="Google Shape;88;p38"/>
          <p:cNvGrpSpPr/>
          <p:nvPr/>
        </p:nvGrpSpPr>
        <p:grpSpPr>
          <a:xfrm>
            <a:off x="-1588" y="0"/>
            <a:ext cx="9145588" cy="6860798"/>
            <a:chOff x="-1588" y="0"/>
            <a:chExt cx="9145588" cy="6860798"/>
          </a:xfrm>
        </p:grpSpPr>
        <p:sp>
          <p:nvSpPr>
            <p:cNvPr id="89" name="Google Shape;89;p38"/>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8"/>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8"/>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8"/>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8"/>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8"/>
            <p:cNvSpPr/>
            <p:nvPr/>
          </p:nvSpPr>
          <p:spPr>
            <a:xfrm rot="-5400000">
              <a:off x="2548536"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97" name="Google Shape;97;p38"/>
            <p:cNvSpPr/>
            <p:nvPr/>
          </p:nvSpPr>
          <p:spPr>
            <a:xfrm rot="-5912394">
              <a:off x="2769747"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8"/>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99" name="Google Shape;99;p38"/>
          <p:cNvSpPr txBox="1"/>
          <p:nvPr>
            <p:ph type="title"/>
          </p:nvPr>
        </p:nvSpPr>
        <p:spPr>
          <a:xfrm>
            <a:off x="866440" y="1447800"/>
            <a:ext cx="2712590" cy="149558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8"/>
          <p:cNvSpPr txBox="1"/>
          <p:nvPr>
            <p:ph idx="1" type="body"/>
          </p:nvPr>
        </p:nvSpPr>
        <p:spPr>
          <a:xfrm>
            <a:off x="4568927" y="1447800"/>
            <a:ext cx="3632850"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38"/>
          <p:cNvSpPr txBox="1"/>
          <p:nvPr>
            <p:ph idx="2" type="body"/>
          </p:nvPr>
        </p:nvSpPr>
        <p:spPr>
          <a:xfrm>
            <a:off x="866441" y="3086845"/>
            <a:ext cx="2712589" cy="29337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2" name="Google Shape;102;p38"/>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8"/>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8"/>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grpSp>
        <p:nvGrpSpPr>
          <p:cNvPr id="107" name="Google Shape;107;p39"/>
          <p:cNvGrpSpPr/>
          <p:nvPr/>
        </p:nvGrpSpPr>
        <p:grpSpPr>
          <a:xfrm>
            <a:off x="-1588" y="0"/>
            <a:ext cx="9145588" cy="6860798"/>
            <a:chOff x="-1588" y="0"/>
            <a:chExt cx="9145588" cy="6860798"/>
          </a:xfrm>
        </p:grpSpPr>
        <p:sp>
          <p:nvSpPr>
            <p:cNvPr id="108" name="Google Shape;108;p39"/>
            <p:cNvSpPr/>
            <p:nvPr/>
          </p:nvSpPr>
          <p:spPr>
            <a:xfrm>
              <a:off x="0" y="0"/>
              <a:ext cx="9118832" cy="6858000"/>
            </a:xfrm>
            <a:prstGeom prst="rect">
              <a:avLst/>
            </a:prstGeom>
            <a:blipFill rotWithShape="1">
              <a:blip r:embed="rId2">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9"/>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9"/>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9"/>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9"/>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9"/>
            <p:cNvSpPr/>
            <p:nvPr/>
          </p:nvSpPr>
          <p:spPr>
            <a:xfrm>
              <a:off x="5283673" y="402165"/>
              <a:ext cx="3465769"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9"/>
            <p:cNvSpPr/>
            <p:nvPr/>
          </p:nvSpPr>
          <p:spPr>
            <a:xfrm rot="-5400000">
              <a:off x="2852610" y="1765596"/>
              <a:ext cx="5995993" cy="3326809"/>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16" name="Google Shape;116;p39"/>
            <p:cNvSpPr/>
            <p:nvPr/>
          </p:nvSpPr>
          <p:spPr>
            <a:xfrm rot="-5912394">
              <a:off x="3074559" y="145837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9"/>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18" name="Google Shape;118;p39"/>
          <p:cNvSpPr txBox="1"/>
          <p:nvPr>
            <p:ph type="title"/>
          </p:nvPr>
        </p:nvSpPr>
        <p:spPr>
          <a:xfrm>
            <a:off x="866440" y="1381390"/>
            <a:ext cx="2987089"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9"/>
          <p:cNvSpPr/>
          <p:nvPr>
            <p:ph idx="2" type="pic"/>
          </p:nvPr>
        </p:nvSpPr>
        <p:spPr>
          <a:xfrm>
            <a:off x="4722909" y="1320800"/>
            <a:ext cx="2791102" cy="42164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120" name="Google Shape;120;p39"/>
          <p:cNvSpPr txBox="1"/>
          <p:nvPr>
            <p:ph idx="1" type="body"/>
          </p:nvPr>
        </p:nvSpPr>
        <p:spPr>
          <a:xfrm>
            <a:off x="866440" y="3086100"/>
            <a:ext cx="2987089" cy="245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1" name="Google Shape;121;p39"/>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9"/>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9"/>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9"/>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0"/>
          <p:cNvGrpSpPr/>
          <p:nvPr/>
        </p:nvGrpSpPr>
        <p:grpSpPr>
          <a:xfrm>
            <a:off x="-1588" y="0"/>
            <a:ext cx="9145588" cy="6860798"/>
            <a:chOff x="-1588" y="0"/>
            <a:chExt cx="9145588" cy="6860798"/>
          </a:xfrm>
        </p:grpSpPr>
        <p:sp>
          <p:nvSpPr>
            <p:cNvPr id="7" name="Google Shape;7;p30"/>
            <p:cNvSpPr/>
            <p:nvPr/>
          </p:nvSpPr>
          <p:spPr>
            <a:xfrm>
              <a:off x="0" y="0"/>
              <a:ext cx="9118832" cy="6858000"/>
            </a:xfrm>
            <a:prstGeom prst="rect">
              <a:avLst/>
            </a:prstGeom>
            <a:blipFill rotWithShape="1">
              <a:blip r:embed="rId1">
                <a:alphaModFix/>
              </a:blip>
              <a:stretch>
                <a:fillRect b="0" l="-16706" r="-16977"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30"/>
            <p:cNvSpPr/>
            <p:nvPr/>
          </p:nvSpPr>
          <p:spPr>
            <a:xfrm>
              <a:off x="0" y="2895600"/>
              <a:ext cx="2362200" cy="2362200"/>
            </a:xfrm>
            <a:prstGeom prst="ellipse">
              <a:avLst/>
            </a:prstGeom>
            <a:gradFill>
              <a:gsLst>
                <a:gs pos="0">
                  <a:srgbClr val="9B6BF2">
                    <a:alpha val="6666"/>
                  </a:srgbClr>
                </a:gs>
                <a:gs pos="36000">
                  <a:srgbClr val="9B6BF2">
                    <a:alpha val="6666"/>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30"/>
            <p:cNvSpPr/>
            <p:nvPr/>
          </p:nvSpPr>
          <p:spPr>
            <a:xfrm>
              <a:off x="6299432" y="1676400"/>
              <a:ext cx="2819400" cy="2819400"/>
            </a:xfrm>
            <a:prstGeom prst="ellipse">
              <a:avLst/>
            </a:prstGeom>
            <a:gradFill>
              <a:gsLst>
                <a:gs pos="0">
                  <a:srgbClr val="9B6BF2">
                    <a:alpha val="5490"/>
                  </a:srgbClr>
                </a:gs>
                <a:gs pos="36000">
                  <a:srgbClr val="9B6BF2">
                    <a:alpha val="4705"/>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0"/>
            <p:cNvSpPr/>
            <p:nvPr/>
          </p:nvSpPr>
          <p:spPr>
            <a:xfrm>
              <a:off x="5689832" y="0"/>
              <a:ext cx="1600200" cy="1600200"/>
            </a:xfrm>
            <a:prstGeom prst="ellipse">
              <a:avLst/>
            </a:prstGeom>
            <a:gradFill>
              <a:gsLst>
                <a:gs pos="0">
                  <a:srgbClr val="9B6BF2">
                    <a:alpha val="12549"/>
                  </a:srgbClr>
                </a:gs>
                <a:gs pos="36000">
                  <a:srgbClr val="9B6BF2">
                    <a:alpha val="5490"/>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0"/>
            <p:cNvSpPr/>
            <p:nvPr/>
          </p:nvSpPr>
          <p:spPr>
            <a:xfrm>
              <a:off x="6299432" y="5870198"/>
              <a:ext cx="990600" cy="990600"/>
            </a:xfrm>
            <a:prstGeom prst="ellipse">
              <a:avLst/>
            </a:prstGeom>
            <a:gradFill>
              <a:gsLst>
                <a:gs pos="0">
                  <a:srgbClr val="9B6BF2">
                    <a:alpha val="12549"/>
                  </a:srgbClr>
                </a:gs>
                <a:gs pos="36000">
                  <a:srgbClr val="9B6BF2">
                    <a:alpha val="5490"/>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0"/>
            <p:cNvSpPr/>
            <p:nvPr/>
          </p:nvSpPr>
          <p:spPr>
            <a:xfrm>
              <a:off x="-1588" y="2667000"/>
              <a:ext cx="4191000" cy="4191000"/>
            </a:xfrm>
            <a:prstGeom prst="ellipse">
              <a:avLst/>
            </a:prstGeom>
            <a:gradFill>
              <a:gsLst>
                <a:gs pos="0">
                  <a:srgbClr val="9B6BF2">
                    <a:alpha val="9803"/>
                  </a:srgbClr>
                </a:gs>
                <a:gs pos="36000">
                  <a:srgbClr val="9B6BF2">
                    <a:alpha val="8627"/>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89932">
              <a:off x="6359946" y="1790293"/>
              <a:ext cx="2377690" cy="317748"/>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0"/>
            <p:cNvSpPr/>
            <p:nvPr/>
          </p:nvSpPr>
          <p:spPr>
            <a:xfrm>
              <a:off x="485023" y="1856450"/>
              <a:ext cx="8173954" cy="4535226"/>
            </a:xfrm>
            <a:custGeom>
              <a:rect b="b" l="l" r="r" t="t"/>
              <a:pathLst>
                <a:path extrusionOk="0" h="2752" w="4960">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lt1"/>
            </a:solidFill>
            <a:ln>
              <a:noFill/>
            </a:ln>
          </p:spPr>
        </p:sp>
        <p:sp>
          <p:nvSpPr>
            <p:cNvPr id="15" name="Google Shape;15;p30"/>
            <p:cNvSpPr/>
            <p:nvPr/>
          </p:nvSpPr>
          <p:spPr>
            <a:xfrm>
              <a:off x="0" y="0"/>
              <a:ext cx="9144000" cy="6858000"/>
            </a:xfrm>
            <a:custGeom>
              <a:rect b="b" l="l" r="r" t="t"/>
              <a:pathLst>
                <a:path extrusionOk="0" h="4320" w="576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16" name="Google Shape;16;p30"/>
          <p:cNvSpPr txBox="1"/>
          <p:nvPr>
            <p:ph type="title"/>
          </p:nvPr>
        </p:nvSpPr>
        <p:spPr>
          <a:xfrm>
            <a:off x="866440" y="927099"/>
            <a:ext cx="6345260" cy="70986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30"/>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30"/>
          <p:cNvSpPr txBox="1"/>
          <p:nvPr>
            <p:ph idx="10" type="dt"/>
          </p:nvPr>
        </p:nvSpPr>
        <p:spPr>
          <a:xfrm>
            <a:off x="7574443" y="6365498"/>
            <a:ext cx="990599" cy="228659"/>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9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30"/>
          <p:cNvSpPr txBox="1"/>
          <p:nvPr>
            <p:ph idx="11" type="ftr"/>
          </p:nvPr>
        </p:nvSpPr>
        <p:spPr>
          <a:xfrm>
            <a:off x="590843" y="6365497"/>
            <a:ext cx="3859795" cy="2286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30"/>
          <p:cNvSpPr/>
          <p:nvPr/>
        </p:nvSpPr>
        <p:spPr>
          <a:xfrm>
            <a:off x="7745644" y="0"/>
            <a:ext cx="685800" cy="1099458"/>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txBox="1"/>
          <p:nvPr>
            <p:ph idx="12" type="sldNum"/>
          </p:nvPr>
        </p:nvSpPr>
        <p:spPr>
          <a:xfrm>
            <a:off x="7678616" y="295730"/>
            <a:ext cx="791308"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idx="1" type="subTitle"/>
          </p:nvPr>
        </p:nvSpPr>
        <p:spPr>
          <a:xfrm>
            <a:off x="1040475" y="2893825"/>
            <a:ext cx="7239000" cy="1406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4032"/>
              <a:buNone/>
            </a:pPr>
            <a:r>
              <a:rPr b="1" lang="en-US" sz="5040">
                <a:solidFill>
                  <a:schemeClr val="lt1"/>
                </a:solidFill>
              </a:rPr>
              <a:t>BUSINESS PROPOSALS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 Background</a:t>
            </a:r>
            <a:endParaRPr/>
          </a:p>
        </p:txBody>
      </p:sp>
      <p:sp>
        <p:nvSpPr>
          <p:cNvPr id="312" name="Google Shape;312;p16"/>
          <p:cNvSpPr txBox="1"/>
          <p:nvPr>
            <p:ph idx="1" type="body"/>
          </p:nvPr>
        </p:nvSpPr>
        <p:spPr>
          <a:xfrm>
            <a:off x="864382" y="2489200"/>
            <a:ext cx="78986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a:t>
            </a:r>
            <a:r>
              <a:rPr b="1" lang="en-US">
                <a:solidFill>
                  <a:srgbClr val="A824A4"/>
                </a:solidFill>
              </a:rPr>
              <a:t>needs of the proposal and the recipient </a:t>
            </a:r>
            <a:r>
              <a:rPr lang="en-US"/>
              <a:t>are discussed</a:t>
            </a:r>
            <a:endParaRPr/>
          </a:p>
          <a:p>
            <a:pPr indent="-342900" lvl="0" marL="342900" rtl="0" algn="l">
              <a:lnSpc>
                <a:spcPct val="100000"/>
              </a:lnSpc>
              <a:spcBef>
                <a:spcPts val="1000"/>
              </a:spcBef>
              <a:spcAft>
                <a:spcPts val="0"/>
              </a:spcAft>
              <a:buSzPts val="1440"/>
              <a:buChar char="►"/>
            </a:pPr>
            <a:r>
              <a:rPr lang="en-US"/>
              <a:t>Some of the questions that you can ask before you write this section are: </a:t>
            </a:r>
            <a:endParaRPr/>
          </a:p>
          <a:p>
            <a:pPr indent="0" lvl="0" marL="0" rtl="0" algn="l">
              <a:lnSpc>
                <a:spcPct val="100000"/>
              </a:lnSpc>
              <a:spcBef>
                <a:spcPts val="1000"/>
              </a:spcBef>
              <a:spcAft>
                <a:spcPts val="0"/>
              </a:spcAft>
              <a:buSzPts val="1440"/>
              <a:buNone/>
            </a:pPr>
            <a:r>
              <a:t/>
            </a:r>
            <a:endParaRPr/>
          </a:p>
        </p:txBody>
      </p:sp>
      <p:sp>
        <p:nvSpPr>
          <p:cNvPr id="313" name="Google Shape;313;p16"/>
          <p:cNvSpPr/>
          <p:nvPr/>
        </p:nvSpPr>
        <p:spPr>
          <a:xfrm>
            <a:off x="1194191" y="3657600"/>
            <a:ext cx="7239000" cy="2209800"/>
          </a:xfrm>
          <a:prstGeom prst="roundRect">
            <a:avLst>
              <a:gd fmla="val 16667" name="adj"/>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B31166"/>
              </a:buClr>
              <a:buSzPts val="1440"/>
              <a:buFont typeface="Noto Sans Symbols"/>
              <a:buChar char="❖"/>
            </a:pPr>
            <a:r>
              <a:rPr b="0" i="0" lang="en-US" sz="1800" u="none" cap="none" strike="noStrike">
                <a:solidFill>
                  <a:srgbClr val="3F3F3F"/>
                </a:solidFill>
                <a:latin typeface="Century Gothic"/>
                <a:ea typeface="Century Gothic"/>
                <a:cs typeface="Century Gothic"/>
                <a:sym typeface="Century Gothic"/>
              </a:rPr>
              <a:t>1. Why am I writing this proposal? Is there a  </a:t>
            </a:r>
            <a:r>
              <a:rPr b="1" i="0" lang="en-US" sz="1800" u="none" cap="none" strike="noStrike">
                <a:solidFill>
                  <a:srgbClr val="A824A4"/>
                </a:solidFill>
                <a:latin typeface="Century Gothic"/>
                <a:ea typeface="Century Gothic"/>
                <a:cs typeface="Century Gothic"/>
                <a:sym typeface="Century Gothic"/>
              </a:rPr>
              <a:t>problem</a:t>
            </a:r>
            <a:r>
              <a:rPr b="0" i="0" lang="en-US" sz="1800" u="none" cap="none" strike="noStrike">
                <a:solidFill>
                  <a:srgbClr val="FF0000"/>
                </a:solidFill>
                <a:latin typeface="Century Gothic"/>
                <a:ea typeface="Century Gothic"/>
                <a:cs typeface="Century Gothic"/>
                <a:sym typeface="Century Gothic"/>
              </a:rPr>
              <a:t> </a:t>
            </a:r>
            <a:r>
              <a:rPr b="0" i="0" lang="en-US" sz="1800" u="none" cap="none" strike="noStrike">
                <a:solidFill>
                  <a:srgbClr val="3F3F3F"/>
                </a:solidFill>
                <a:latin typeface="Century Gothic"/>
                <a:ea typeface="Century Gothic"/>
                <a:cs typeface="Century Gothic"/>
                <a:sym typeface="Century Gothic"/>
              </a:rPr>
              <a:t>that      needs to be solved?</a:t>
            </a:r>
            <a:endParaRPr b="0" i="0" sz="1400" u="none" cap="none" strike="noStrike">
              <a:solidFill>
                <a:srgbClr val="000000"/>
              </a:solidFill>
              <a:latin typeface="Arial"/>
              <a:ea typeface="Arial"/>
              <a:cs typeface="Arial"/>
              <a:sym typeface="Arial"/>
            </a:endParaRPr>
          </a:p>
          <a:p>
            <a:pPr indent="-194309" lvl="0" marL="395478" marR="0" rtl="0" algn="l">
              <a:lnSpc>
                <a:spcPct val="100000"/>
              </a:lnSpc>
              <a:spcBef>
                <a:spcPts val="1000"/>
              </a:spcBef>
              <a:spcAft>
                <a:spcPts val="0"/>
              </a:spcAft>
              <a:buClr>
                <a:srgbClr val="B31166"/>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rgbClr val="B31166"/>
              </a:buClr>
              <a:buSzPts val="1440"/>
              <a:buFont typeface="Noto Sans Symbols"/>
              <a:buChar char="❖"/>
            </a:pPr>
            <a:r>
              <a:rPr b="0" i="0" lang="en-US" sz="1800" u="none" cap="none" strike="noStrike">
                <a:solidFill>
                  <a:srgbClr val="3F3F3F"/>
                </a:solidFill>
                <a:latin typeface="Century Gothic"/>
                <a:ea typeface="Century Gothic"/>
                <a:cs typeface="Century Gothic"/>
                <a:sym typeface="Century Gothic"/>
              </a:rPr>
              <a:t>2. Is this proposal able to </a:t>
            </a:r>
            <a:r>
              <a:rPr b="1" i="0" lang="en-US" sz="1800" u="none" cap="none" strike="noStrike">
                <a:solidFill>
                  <a:srgbClr val="A824A4"/>
                </a:solidFill>
                <a:latin typeface="Century Gothic"/>
                <a:ea typeface="Century Gothic"/>
                <a:cs typeface="Century Gothic"/>
                <a:sym typeface="Century Gothic"/>
              </a:rPr>
              <a:t>improve</a:t>
            </a:r>
            <a:r>
              <a:rPr b="0" i="0" lang="en-US" sz="1800" u="none" cap="none" strike="noStrike">
                <a:solidFill>
                  <a:srgbClr val="3F3F3F"/>
                </a:solidFill>
                <a:latin typeface="Century Gothic"/>
                <a:ea typeface="Century Gothic"/>
                <a:cs typeface="Century Gothic"/>
                <a:sym typeface="Century Gothic"/>
              </a:rPr>
              <a:t> the current situation?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 Background</a:t>
            </a:r>
            <a:endParaRPr/>
          </a:p>
        </p:txBody>
      </p:sp>
      <p:graphicFrame>
        <p:nvGraphicFramePr>
          <p:cNvPr id="319" name="Google Shape;319;p17"/>
          <p:cNvGraphicFramePr/>
          <p:nvPr/>
        </p:nvGraphicFramePr>
        <p:xfrm>
          <a:off x="609600" y="3015756"/>
          <a:ext cx="3000000" cy="3000000"/>
        </p:xfrm>
        <a:graphic>
          <a:graphicData uri="http://schemas.openxmlformats.org/drawingml/2006/table">
            <a:tbl>
              <a:tblPr bandRow="1" firstRow="1">
                <a:noFill/>
                <a:tableStyleId>{5D4A85FB-EBC4-4718-A90A-8507E3D3F8AB}</a:tableStyleId>
              </a:tblPr>
              <a:tblGrid>
                <a:gridCol w="4062050"/>
                <a:gridCol w="4091350"/>
              </a:tblGrid>
              <a:tr h="317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Background and Purpose</a:t>
                      </a:r>
                      <a:endParaRPr sz="1400" u="none" cap="none" strike="noStrik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Problem and Solution</a:t>
                      </a:r>
                      <a:endParaRPr sz="1400" u="none" cap="none" strike="noStrike"/>
                    </a:p>
                  </a:txBody>
                  <a:tcPr marT="45725" marB="45725" marR="91450" marL="91450">
                    <a:solidFill>
                      <a:schemeClr val="dk1"/>
                    </a:solidFill>
                  </a:tcPr>
                </a:tc>
              </a:tr>
              <a:tr h="2940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 Background section needs you to:</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342900" lvl="0" marL="342900" marR="0" rtl="0" algn="l">
                        <a:lnSpc>
                          <a:spcPct val="100000"/>
                        </a:lnSpc>
                        <a:spcBef>
                          <a:spcPts val="0"/>
                        </a:spcBef>
                        <a:spcAft>
                          <a:spcPts val="0"/>
                        </a:spcAft>
                        <a:buClr>
                          <a:schemeClr val="dk1"/>
                        </a:buClr>
                        <a:buSzPts val="1800"/>
                        <a:buFont typeface="Century Gothic"/>
                        <a:buAutoNum type="alphaLcParenR"/>
                      </a:pPr>
                      <a:r>
                        <a:rPr lang="en-US" sz="1800" u="none" cap="none" strike="noStrike"/>
                        <a:t>Highlight the need for the   </a:t>
                      </a:r>
                      <a:endParaRPr sz="1400" u="none" cap="none" strike="noStrike"/>
                    </a:p>
                    <a:p>
                      <a:pPr indent="0" lvl="0" marL="0" marR="0" rtl="0" algn="l">
                        <a:lnSpc>
                          <a:spcPct val="100000"/>
                        </a:lnSpc>
                        <a:spcBef>
                          <a:spcPts val="0"/>
                        </a:spcBef>
                        <a:spcAft>
                          <a:spcPts val="0"/>
                        </a:spcAft>
                        <a:buClr>
                          <a:schemeClr val="dk1"/>
                        </a:buClr>
                        <a:buSzPts val="1800"/>
                        <a:buFont typeface="Century Gothic"/>
                        <a:buNone/>
                      </a:pPr>
                      <a:r>
                        <a:rPr lang="en-US" sz="1800" u="none" cap="none" strike="noStrike"/>
                        <a:t>     project.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b) Show that you understand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recipients’ needs.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 State the main purpose of the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proposal.</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d) Provide brief summary of the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anticipated benefit.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Information needed in this section is as follows: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 Highlight the problem</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b) Show that you understand the recipient’s problem</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 Suggest a solution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d) Highlight key benefits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20" name="Google Shape;320;p17"/>
          <p:cNvSpPr txBox="1"/>
          <p:nvPr/>
        </p:nvSpPr>
        <p:spPr>
          <a:xfrm>
            <a:off x="439625" y="2253750"/>
            <a:ext cx="84702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entury Gothic"/>
              <a:buChar char="●"/>
            </a:pPr>
            <a:r>
              <a:rPr b="0" i="0" lang="en-US" sz="1400" u="none" cap="none" strike="noStrike">
                <a:solidFill>
                  <a:srgbClr val="000000"/>
                </a:solidFill>
                <a:latin typeface="Century Gothic"/>
                <a:ea typeface="Century Gothic"/>
                <a:cs typeface="Century Gothic"/>
                <a:sym typeface="Century Gothic"/>
              </a:rPr>
              <a:t>There are two types of background. This depends on the proposal topic chosen.</a:t>
            </a:r>
            <a:endParaRPr b="0" i="0" sz="1400" u="none" cap="none" strike="noStrike">
              <a:solidFill>
                <a:srgbClr val="000000"/>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00000"/>
              </a:buClr>
              <a:buSzPts val="1400"/>
              <a:buFont typeface="Century Gothic"/>
              <a:buChar char="●"/>
            </a:pPr>
            <a:r>
              <a:rPr b="0" i="0" lang="en-US" sz="1400" u="none" cap="none" strike="noStrike">
                <a:solidFill>
                  <a:srgbClr val="000000"/>
                </a:solidFill>
                <a:latin typeface="Century Gothic"/>
                <a:ea typeface="Century Gothic"/>
                <a:cs typeface="Century Gothic"/>
                <a:sym typeface="Century Gothic"/>
              </a:rPr>
              <a:t>Students have to choose either “background and purpose” OR “problem and solution”.</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 </a:t>
            </a:r>
            <a:br>
              <a:rPr b="1" lang="en-US"/>
            </a:br>
            <a:r>
              <a:rPr b="1" lang="en-US"/>
              <a:t>(Background and Purpose)</a:t>
            </a:r>
            <a:endParaRPr/>
          </a:p>
        </p:txBody>
      </p:sp>
      <p:sp>
        <p:nvSpPr>
          <p:cNvPr id="326" name="Google Shape;326;p18"/>
          <p:cNvSpPr/>
          <p:nvPr/>
        </p:nvSpPr>
        <p:spPr>
          <a:xfrm>
            <a:off x="381000" y="2209800"/>
            <a:ext cx="8534400" cy="4267200"/>
          </a:xfrm>
          <a:prstGeom prst="roundRect">
            <a:avLst>
              <a:gd fmla="val 16667" name="adj"/>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Open Sans"/>
                <a:ea typeface="Open Sans"/>
                <a:cs typeface="Open Sans"/>
                <a:sym typeface="Open Sans"/>
              </a:rPr>
              <a:t>We understand that your company is planning to launch your food delivery service in the market early next year due to the increasing demand for it. We also understand that your strength is in the quality  of food that you serve and you are looking for marketing support. You are also concerned about the amount of competition in this industry and whether you will be able to compete with other food catering businesses. However, we are pleased to inform you that our team will be able to help you by launching a marketing strategy that will give you an advantage.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Open Sans"/>
                <a:ea typeface="Open Sans"/>
                <a:cs typeface="Open Sans"/>
                <a:sym typeface="Open Sans"/>
              </a:rPr>
              <a:t>Among others, we will launch your service to coincide with the coming Chinese New Year. We have surveyed all the competitions in the area and have come up with a plan that will boost your sales and market share in Malaysia. We hope to deploy our skills onto your company on all of the major social media channels; namely creating social media platforms as well as creating a brand you can promote on those platforms. This plan will not only regain your market share, but also launch a brand of marketing and grab a lion’s share of the market.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 </a:t>
            </a:r>
            <a:br>
              <a:rPr b="1" lang="en-US"/>
            </a:br>
            <a:r>
              <a:rPr b="1" lang="en-US"/>
              <a:t>(Problem and Solution)</a:t>
            </a:r>
            <a:endParaRPr/>
          </a:p>
        </p:txBody>
      </p:sp>
      <p:sp>
        <p:nvSpPr>
          <p:cNvPr id="332" name="Google Shape;332;p19"/>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p:txBody>
      </p:sp>
      <p:sp>
        <p:nvSpPr>
          <p:cNvPr id="333" name="Google Shape;333;p19"/>
          <p:cNvSpPr/>
          <p:nvPr/>
        </p:nvSpPr>
        <p:spPr>
          <a:xfrm>
            <a:off x="990600" y="2220097"/>
            <a:ext cx="7467600" cy="3810000"/>
          </a:xfrm>
          <a:prstGeom prst="roundRect">
            <a:avLst>
              <a:gd fmla="val 16667" name="adj"/>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After analysing the daily operation of your business, we have made some observations and hereafter would like to propose a solution. We have concluded that your traditional marketing strategies seem to have limited effect and you may be missing out on a large segment of the market.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We understand why many companies, such as yours, are hesitating to make the leap from traditional marketing to social media marketing since it is largely unfamiliar to you. In addition, your competition has begun acquiring a majority of the market share. This has brought your growing revenues to a halt. This is where we come in with our solution.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entury Gothic"/>
                <a:ea typeface="Century Gothic"/>
                <a:cs typeface="Century Gothic"/>
                <a:sym typeface="Century Gothic"/>
              </a:rPr>
              <a:t>We hope to deploy our skills onto your company on all of the major social media channels; namely creating social media platforms as well as creating a brand you can promote on those platforms. This plan will not only regain your market share, but also launch a brand of marketing and grab a lion’s share of the market.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c) Plan</a:t>
            </a:r>
            <a:endParaRPr/>
          </a:p>
        </p:txBody>
      </p:sp>
      <p:sp>
        <p:nvSpPr>
          <p:cNvPr id="339" name="Google Shape;339;p20"/>
          <p:cNvSpPr txBox="1"/>
          <p:nvPr>
            <p:ph idx="1" type="body"/>
          </p:nvPr>
        </p:nvSpPr>
        <p:spPr>
          <a:xfrm>
            <a:off x="533400" y="2438400"/>
            <a:ext cx="822960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solidFill>
                  <a:srgbClr val="A824A4"/>
                </a:solidFill>
              </a:rPr>
              <a:t>Longest part</a:t>
            </a:r>
            <a:endParaRPr/>
          </a:p>
          <a:p>
            <a:pPr indent="-342900" lvl="0" marL="342900" rtl="0" algn="l">
              <a:lnSpc>
                <a:spcPct val="100000"/>
              </a:lnSpc>
              <a:spcBef>
                <a:spcPts val="1000"/>
              </a:spcBef>
              <a:spcAft>
                <a:spcPts val="0"/>
              </a:spcAft>
              <a:buSzPts val="1440"/>
              <a:buChar char="►"/>
            </a:pPr>
            <a:r>
              <a:rPr lang="en-US"/>
              <a:t>Explain in </a:t>
            </a:r>
            <a:r>
              <a:rPr b="1" lang="en-US">
                <a:solidFill>
                  <a:srgbClr val="A824A4"/>
                </a:solidFill>
              </a:rPr>
              <a:t>detail</a:t>
            </a:r>
            <a:endParaRPr/>
          </a:p>
          <a:p>
            <a:pPr indent="-342900" lvl="0" marL="342900" rtl="0" algn="l">
              <a:lnSpc>
                <a:spcPct val="100000"/>
              </a:lnSpc>
              <a:spcBef>
                <a:spcPts val="1000"/>
              </a:spcBef>
              <a:spcAft>
                <a:spcPts val="0"/>
              </a:spcAft>
              <a:buSzPts val="1440"/>
              <a:buChar char="►"/>
            </a:pPr>
            <a:r>
              <a:rPr lang="en-US"/>
              <a:t>State </a:t>
            </a:r>
            <a:r>
              <a:rPr b="1" lang="en-US">
                <a:solidFill>
                  <a:srgbClr val="A824A4"/>
                </a:solidFill>
              </a:rPr>
              <a:t>how you intend</a:t>
            </a:r>
            <a:r>
              <a:rPr lang="en-US">
                <a:solidFill>
                  <a:srgbClr val="A824A4"/>
                </a:solidFill>
              </a:rPr>
              <a:t> </a:t>
            </a:r>
            <a:r>
              <a:rPr lang="en-US"/>
              <a:t>to solve the problem or meet the recipient’s </a:t>
            </a:r>
            <a:r>
              <a:rPr b="1" lang="en-US">
                <a:solidFill>
                  <a:srgbClr val="A824A4"/>
                </a:solidFill>
              </a:rPr>
              <a:t>needs</a:t>
            </a:r>
            <a:endParaRPr/>
          </a:p>
          <a:p>
            <a:pPr indent="-342900" lvl="0" marL="342900" rtl="0" algn="l">
              <a:lnSpc>
                <a:spcPct val="100000"/>
              </a:lnSpc>
              <a:spcBef>
                <a:spcPts val="1000"/>
              </a:spcBef>
              <a:spcAft>
                <a:spcPts val="0"/>
              </a:spcAft>
              <a:buSzPts val="1440"/>
              <a:buChar char="►"/>
            </a:pPr>
            <a:r>
              <a:rPr b="1" lang="en-US">
                <a:solidFill>
                  <a:srgbClr val="A824A4"/>
                </a:solidFill>
              </a:rPr>
              <a:t>Highlight key benefits </a:t>
            </a:r>
            <a:r>
              <a:rPr lang="en-US"/>
              <a:t>of your plans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c) Plan</a:t>
            </a:r>
            <a:endParaRPr/>
          </a:p>
        </p:txBody>
      </p:sp>
      <p:sp>
        <p:nvSpPr>
          <p:cNvPr id="345" name="Google Shape;345;p21"/>
          <p:cNvSpPr txBox="1"/>
          <p:nvPr>
            <p:ph idx="1" type="body"/>
          </p:nvPr>
        </p:nvSpPr>
        <p:spPr>
          <a:xfrm>
            <a:off x="864382" y="2489200"/>
            <a:ext cx="7670018" cy="353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440"/>
              <a:buChar char="►"/>
            </a:pPr>
            <a:r>
              <a:rPr lang="en-US"/>
              <a:t>Divide your plan into several paragraph with appropriate </a:t>
            </a:r>
            <a:r>
              <a:rPr b="1" lang="en-US">
                <a:solidFill>
                  <a:srgbClr val="A824A4"/>
                </a:solidFill>
              </a:rPr>
              <a:t>sub headings</a:t>
            </a:r>
            <a:endParaRPr/>
          </a:p>
          <a:p>
            <a:pPr indent="-342900" lvl="0" marL="342900" rtl="0" algn="just">
              <a:lnSpc>
                <a:spcPct val="100000"/>
              </a:lnSpc>
              <a:spcBef>
                <a:spcPts val="1000"/>
              </a:spcBef>
              <a:spcAft>
                <a:spcPts val="0"/>
              </a:spcAft>
              <a:buSzPts val="1440"/>
              <a:buChar char="►"/>
            </a:pPr>
            <a:r>
              <a:rPr lang="en-US"/>
              <a:t>Provide </a:t>
            </a:r>
            <a:r>
              <a:rPr b="1" lang="en-US">
                <a:solidFill>
                  <a:srgbClr val="A824A4"/>
                </a:solidFill>
              </a:rPr>
              <a:t>detailed explanations </a:t>
            </a:r>
            <a:r>
              <a:rPr lang="en-US"/>
              <a:t>with </a:t>
            </a:r>
            <a:r>
              <a:rPr b="1" lang="en-US">
                <a:solidFill>
                  <a:srgbClr val="A824A4"/>
                </a:solidFill>
              </a:rPr>
              <a:t>logical rationales </a:t>
            </a:r>
            <a:r>
              <a:rPr lang="en-US"/>
              <a:t>to support your plan of action</a:t>
            </a:r>
            <a:endParaRPr/>
          </a:p>
          <a:p>
            <a:pPr indent="-342900" lvl="0" marL="342900" rtl="0" algn="just">
              <a:lnSpc>
                <a:spcPct val="100000"/>
              </a:lnSpc>
              <a:spcBef>
                <a:spcPts val="1000"/>
              </a:spcBef>
              <a:spcAft>
                <a:spcPts val="0"/>
              </a:spcAft>
              <a:buSzPts val="1440"/>
              <a:buChar char="►"/>
            </a:pPr>
            <a:r>
              <a:rPr lang="en-US"/>
              <a:t>Include a </a:t>
            </a:r>
            <a:r>
              <a:rPr b="1" lang="en-US">
                <a:solidFill>
                  <a:srgbClr val="A824A4"/>
                </a:solidFill>
              </a:rPr>
              <a:t>schedule or timetable </a:t>
            </a:r>
            <a:r>
              <a:rPr lang="en-US"/>
              <a:t>that outlines what will be done and when it will be completed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a:t>
            </a:r>
            <a:endParaRPr/>
          </a:p>
        </p:txBody>
      </p:sp>
      <p:sp>
        <p:nvSpPr>
          <p:cNvPr id="351" name="Google Shape;351;p22"/>
          <p:cNvSpPr/>
          <p:nvPr/>
        </p:nvSpPr>
        <p:spPr>
          <a:xfrm>
            <a:off x="609600" y="2209800"/>
            <a:ext cx="8077200" cy="4114800"/>
          </a:xfrm>
          <a:prstGeom prst="roundRect">
            <a:avLst>
              <a:gd fmla="val 16667" name="adj"/>
            </a:avLst>
          </a:prstGeom>
          <a:solidFill>
            <a:schemeClr val="l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entury Gothic"/>
                <a:ea typeface="Century Gothic"/>
                <a:cs typeface="Century Gothic"/>
                <a:sym typeface="Century Gothic"/>
              </a:rPr>
              <a:t>Plan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In order to set up our plan for your company, we propose the following plan: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dk1"/>
              </a:buClr>
              <a:buSzPts val="1600"/>
              <a:buFont typeface="Century Gothic"/>
              <a:buAutoNum type="alphaLcParenR"/>
            </a:pPr>
            <a:r>
              <a:rPr b="1" i="0" lang="en-US" sz="1600" u="none" cap="none" strike="noStrike">
                <a:solidFill>
                  <a:schemeClr val="dk1"/>
                </a:solidFill>
                <a:latin typeface="Century Gothic"/>
                <a:ea typeface="Century Gothic"/>
                <a:cs typeface="Century Gothic"/>
                <a:sym typeface="Century Gothic"/>
              </a:rPr>
              <a:t>Marketing Strategy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Our team will create a marketing campaign which will involve the most popular media channels. This includes Facebook, Instagram, Twitter and an official website. This is aimed at your target consumers. When we get enough followers, they will be invited to attend our marking event. This is not only to promote your company, but also to get important feedback from the target consumers.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p:txBody>
      </p:sp>
      <p:cxnSp>
        <p:nvCxnSpPr>
          <p:cNvPr id="352" name="Google Shape;352;p22"/>
          <p:cNvCxnSpPr/>
          <p:nvPr/>
        </p:nvCxnSpPr>
        <p:spPr>
          <a:xfrm flipH="1" rot="10800000">
            <a:off x="1371600" y="2551323"/>
            <a:ext cx="609600" cy="152400"/>
          </a:xfrm>
          <a:prstGeom prst="straightConnector1">
            <a:avLst/>
          </a:prstGeom>
          <a:noFill/>
          <a:ln cap="rnd" cmpd="sng" w="9525">
            <a:solidFill>
              <a:schemeClr val="accent1"/>
            </a:solidFill>
            <a:prstDash val="solid"/>
            <a:round/>
            <a:headEnd len="sm" w="sm" type="none"/>
            <a:tailEnd len="med" w="med" type="triangle"/>
          </a:ln>
        </p:spPr>
      </p:cxnSp>
      <p:cxnSp>
        <p:nvCxnSpPr>
          <p:cNvPr id="353" name="Google Shape;353;p22"/>
          <p:cNvCxnSpPr/>
          <p:nvPr/>
        </p:nvCxnSpPr>
        <p:spPr>
          <a:xfrm flipH="1" rot="10800000">
            <a:off x="2385650" y="3561700"/>
            <a:ext cx="609600" cy="152400"/>
          </a:xfrm>
          <a:prstGeom prst="straightConnector1">
            <a:avLst/>
          </a:prstGeom>
          <a:noFill/>
          <a:ln cap="rnd" cmpd="sng" w="9525">
            <a:solidFill>
              <a:schemeClr val="accent1"/>
            </a:solidFill>
            <a:prstDash val="solid"/>
            <a:round/>
            <a:headEnd len="sm" w="sm" type="none"/>
            <a:tailEnd len="med" w="med" type="triangle"/>
          </a:ln>
        </p:spPr>
      </p:cxnSp>
      <p:sp>
        <p:nvSpPr>
          <p:cNvPr id="354" name="Google Shape;354;p22"/>
          <p:cNvSpPr/>
          <p:nvPr/>
        </p:nvSpPr>
        <p:spPr>
          <a:xfrm>
            <a:off x="2057400" y="2322723"/>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Heading</a:t>
            </a:r>
            <a:endParaRPr b="0" i="0" sz="1400" u="none" cap="none" strike="noStrike">
              <a:solidFill>
                <a:srgbClr val="000000"/>
              </a:solidFill>
              <a:latin typeface="Arial"/>
              <a:ea typeface="Arial"/>
              <a:cs typeface="Arial"/>
              <a:sym typeface="Arial"/>
            </a:endParaRPr>
          </a:p>
        </p:txBody>
      </p:sp>
      <p:sp>
        <p:nvSpPr>
          <p:cNvPr id="355" name="Google Shape;355;p22"/>
          <p:cNvSpPr/>
          <p:nvPr/>
        </p:nvSpPr>
        <p:spPr>
          <a:xfrm>
            <a:off x="3199613" y="3409301"/>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Sub-heading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88bf25fb77_0_1"/>
          <p:cNvSpPr txBox="1"/>
          <p:nvPr>
            <p:ph type="title"/>
          </p:nvPr>
        </p:nvSpPr>
        <p:spPr>
          <a:xfrm>
            <a:off x="865970" y="927098"/>
            <a:ext cx="6343800" cy="7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en-US"/>
              <a:t>Example</a:t>
            </a:r>
            <a:endParaRPr/>
          </a:p>
        </p:txBody>
      </p:sp>
      <p:sp>
        <p:nvSpPr>
          <p:cNvPr id="361" name="Google Shape;361;g188bf25fb77_0_1"/>
          <p:cNvSpPr/>
          <p:nvPr/>
        </p:nvSpPr>
        <p:spPr>
          <a:xfrm>
            <a:off x="630100" y="2579075"/>
            <a:ext cx="8030400" cy="3971100"/>
          </a:xfrm>
          <a:prstGeom prst="roundRect">
            <a:avLst>
              <a:gd fmla="val 16667" name="adj"/>
            </a:avLst>
          </a:prstGeom>
          <a:noFill/>
          <a:ln cap="flat" cmpd="sng" w="9525">
            <a:solidFill>
              <a:srgbClr val="820C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entury Gothic"/>
                <a:ea typeface="Century Gothic"/>
                <a:cs typeface="Century Gothic"/>
                <a:sym typeface="Century Gothic"/>
              </a:rPr>
              <a:t>b) Schedule</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entury Gothic"/>
              <a:ea typeface="Century Gothic"/>
              <a:cs typeface="Century Gothic"/>
              <a:sym typeface="Century Gothic"/>
            </a:endParaRPr>
          </a:p>
        </p:txBody>
      </p:sp>
      <p:graphicFrame>
        <p:nvGraphicFramePr>
          <p:cNvPr id="362" name="Google Shape;362;g188bf25fb77_0_1"/>
          <p:cNvGraphicFramePr/>
          <p:nvPr/>
        </p:nvGraphicFramePr>
        <p:xfrm>
          <a:off x="952500" y="3560875"/>
          <a:ext cx="3000000" cy="3000000"/>
        </p:xfrm>
        <a:graphic>
          <a:graphicData uri="http://schemas.openxmlformats.org/drawingml/2006/table">
            <a:tbl>
              <a:tblPr>
                <a:noFill/>
                <a:tableStyleId>{78749A76-BFAB-4A79-986F-E38EEB2818C1}</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1. Market Research</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16/01/2020-31/01/2020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2. Analysis of Survey</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01/02/2020-07/02/2020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3. Developing Prototype</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08/02/2020-05/03/2020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4. Manufacturing</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06/03/2020-22/03/2020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5. Website Design &amp; Development</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23/03/2020-31/03/2020</a:t>
                      </a:r>
                      <a:endParaRPr b="1" sz="1400" u="none" cap="none" strike="noStrike">
                        <a:latin typeface="Century Gothic"/>
                        <a:ea typeface="Century Gothic"/>
                        <a:cs typeface="Century Gothic"/>
                        <a:sym typeface="Century Gothic"/>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Century Gothic"/>
                          <a:ea typeface="Century Gothic"/>
                          <a:cs typeface="Century Gothic"/>
                          <a:sym typeface="Century Gothic"/>
                        </a:rPr>
                        <a:t>6. Advertisement &amp; Promotion</a:t>
                      </a:r>
                      <a:endParaRPr b="1" sz="14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chemeClr val="dk1"/>
                          </a:solidFill>
                          <a:latin typeface="Century Gothic"/>
                          <a:ea typeface="Century Gothic"/>
                          <a:cs typeface="Century Gothic"/>
                          <a:sym typeface="Century Gothic"/>
                        </a:rPr>
                        <a:t>01/04/2020-15/05/2020</a:t>
                      </a:r>
                      <a:endParaRPr b="1" sz="14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363" name="Google Shape;363;g188bf25fb77_0_1"/>
          <p:cNvSpPr/>
          <p:nvPr/>
        </p:nvSpPr>
        <p:spPr>
          <a:xfrm>
            <a:off x="2408288" y="2647301"/>
            <a:ext cx="1676400" cy="304800"/>
          </a:xfrm>
          <a:prstGeom prst="rect">
            <a:avLst/>
          </a:prstGeom>
          <a:solidFill>
            <a:srgbClr val="70186D"/>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entury Gothic"/>
                <a:ea typeface="Century Gothic"/>
                <a:cs typeface="Century Gothic"/>
                <a:sym typeface="Century Gothic"/>
              </a:rPr>
              <a:t>Sub-heading</a:t>
            </a:r>
            <a:endParaRPr b="0" i="0" sz="1400" u="none" cap="none" strike="noStrike">
              <a:solidFill>
                <a:srgbClr val="000000"/>
              </a:solidFill>
              <a:latin typeface="Arial"/>
              <a:ea typeface="Arial"/>
              <a:cs typeface="Arial"/>
              <a:sym typeface="Arial"/>
            </a:endParaRPr>
          </a:p>
        </p:txBody>
      </p:sp>
      <p:cxnSp>
        <p:nvCxnSpPr>
          <p:cNvPr id="364" name="Google Shape;364;g188bf25fb77_0_1"/>
          <p:cNvCxnSpPr/>
          <p:nvPr/>
        </p:nvCxnSpPr>
        <p:spPr>
          <a:xfrm flipH="1" rot="10800000">
            <a:off x="1550400" y="2799700"/>
            <a:ext cx="609600" cy="152400"/>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d) Staffing</a:t>
            </a:r>
            <a:endParaRPr/>
          </a:p>
        </p:txBody>
      </p:sp>
      <p:sp>
        <p:nvSpPr>
          <p:cNvPr id="370" name="Google Shape;370;p23"/>
          <p:cNvSpPr txBox="1"/>
          <p:nvPr>
            <p:ph idx="1" type="body"/>
          </p:nvPr>
        </p:nvSpPr>
        <p:spPr>
          <a:xfrm>
            <a:off x="864382" y="2489200"/>
            <a:ext cx="75938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Similar to a </a:t>
            </a:r>
            <a:r>
              <a:rPr b="1" lang="en-US">
                <a:solidFill>
                  <a:srgbClr val="70186D"/>
                </a:solidFill>
              </a:rPr>
              <a:t>mini resume </a:t>
            </a:r>
            <a:r>
              <a:rPr lang="en-US"/>
              <a:t>of the company or the proposer</a:t>
            </a:r>
            <a:endParaRPr>
              <a:latin typeface="Century Gothic"/>
              <a:ea typeface="Century Gothic"/>
              <a:cs typeface="Century Gothic"/>
              <a:sym typeface="Century Gothic"/>
            </a:endParaRPr>
          </a:p>
          <a:p>
            <a:pPr indent="-342900" lvl="0" marL="342900" rtl="0" algn="l">
              <a:lnSpc>
                <a:spcPct val="100000"/>
              </a:lnSpc>
              <a:spcBef>
                <a:spcPts val="1000"/>
              </a:spcBef>
              <a:spcAft>
                <a:spcPts val="0"/>
              </a:spcAft>
              <a:buSzPts val="1440"/>
              <a:buChar char="►"/>
            </a:pPr>
            <a:r>
              <a:rPr lang="en-US"/>
              <a:t>.</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graphicFrame>
        <p:nvGraphicFramePr>
          <p:cNvPr id="371" name="Google Shape;371;p23"/>
          <p:cNvGraphicFramePr/>
          <p:nvPr/>
        </p:nvGraphicFramePr>
        <p:xfrm>
          <a:off x="1295400" y="3048000"/>
          <a:ext cx="3000000" cy="3000000"/>
        </p:xfrm>
        <a:graphic>
          <a:graphicData uri="http://schemas.openxmlformats.org/drawingml/2006/table">
            <a:tbl>
              <a:tblPr bandRow="1" firstRow="1">
                <a:noFill/>
                <a:tableStyleId>{5D4A85FB-EBC4-4718-A90A-8507E3D3F8AB}</a:tableStyleId>
              </a:tblPr>
              <a:tblGrid>
                <a:gridCol w="3352800"/>
                <a:gridCol w="3352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Internal Proposal </a:t>
                      </a:r>
                      <a:endParaRPr sz="1400" u="none" cap="none" strike="noStrike"/>
                    </a:p>
                  </a:txBody>
                  <a:tcPr marT="45725" marB="45725" marR="91450" marL="91450">
                    <a:solidFill>
                      <a:srgbClr val="70186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External Proposal </a:t>
                      </a:r>
                      <a:endParaRPr sz="1400" u="none" cap="none" strike="noStrike"/>
                    </a:p>
                  </a:txBody>
                  <a:tcPr marT="45725" marB="45725" marR="91450" marL="91450">
                    <a:solidFill>
                      <a:srgbClr val="70186D"/>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Include:</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 Project manager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(Name,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qualifications/ work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experience /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awards won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a:t>
                      </a:r>
                      <a:r>
                        <a:rPr lang="en-US" sz="1400" u="none" cap="none" strike="noStrike"/>
                        <a:t>People who will be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working on the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project.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Include:</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 Company’s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credentials</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 Project manager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(Name, qualifications/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work experience /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awards won</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t/>
                      </a:r>
                      <a:endParaRPr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solidFill>
                            <a:schemeClr val="dk1"/>
                          </a:solidFill>
                          <a:latin typeface="Century Gothic"/>
                          <a:ea typeface="Century Gothic"/>
                          <a:cs typeface="Century Gothic"/>
                          <a:sym typeface="Century Gothic"/>
                        </a:rPr>
                        <a:t>      iii)</a:t>
                      </a:r>
                      <a:r>
                        <a:rPr lang="en-US" sz="1400" u="none" cap="none" strike="noStrike"/>
                        <a:t>People who will be working on </a:t>
                      </a:r>
                      <a:endParaRPr sz="1400" u="none" cap="none" strike="noStrike"/>
                    </a:p>
                    <a:p>
                      <a:pPr indent="0" lvl="0" marL="0" marR="0" rtl="0" algn="l">
                        <a:lnSpc>
                          <a:spcPct val="100000"/>
                        </a:lnSpc>
                        <a:spcBef>
                          <a:spcPts val="0"/>
                        </a:spcBef>
                        <a:spcAft>
                          <a:spcPts val="0"/>
                        </a:spcAft>
                        <a:buClr>
                          <a:schemeClr val="dk1"/>
                        </a:buClr>
                        <a:buSzPts val="1400"/>
                        <a:buFont typeface="Century Gothic"/>
                        <a:buNone/>
                      </a:pPr>
                      <a:r>
                        <a:rPr lang="en-US" sz="1400" u="none" cap="none" strike="noStrike"/>
                        <a:t>         the project.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Example</a:t>
            </a:r>
            <a:endParaRPr/>
          </a:p>
        </p:txBody>
      </p:sp>
      <p:sp>
        <p:nvSpPr>
          <p:cNvPr id="377" name="Google Shape;377;p24"/>
          <p:cNvSpPr/>
          <p:nvPr/>
        </p:nvSpPr>
        <p:spPr>
          <a:xfrm>
            <a:off x="609600" y="2209800"/>
            <a:ext cx="8077200" cy="4191000"/>
          </a:xfrm>
          <a:prstGeom prst="roundRect">
            <a:avLst>
              <a:gd fmla="val 16667" name="adj"/>
            </a:avLst>
          </a:prstGeom>
          <a:solidFill>
            <a:schemeClr val="l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Staffing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Our company has been involved in producing modern and functional furniture designs for 20 years. Our designs are known to be innovative, creative and convenient to our clients. We have also collaborated closely with renowned giants such as Ikea Design and Fella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This project will be headed by Ms Paula Teo, who has had invaluable experience in this field for more than 12 years. She was an associate consultant for Herman Miller Furniture prior to her position with us. She is the recipient for the Red Dot Design Award, Germany in 2015.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entury Gothic"/>
                <a:ea typeface="Century Gothic"/>
                <a:cs typeface="Century Gothic"/>
                <a:sym typeface="Century Gothic"/>
              </a:rPr>
              <a:t>She will be assisted by 2 teams; a design team and a technical team made up of 9 people with different expertise. All of them have vast experience in their respective fields.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0186D"/>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0186D"/>
              </a:solidFill>
              <a:latin typeface="Century Gothic"/>
              <a:ea typeface="Century Gothic"/>
              <a:cs typeface="Century Gothic"/>
              <a:sym typeface="Century Gothic"/>
            </a:endParaRPr>
          </a:p>
        </p:txBody>
      </p:sp>
      <p:sp>
        <p:nvSpPr>
          <p:cNvPr id="378" name="Google Shape;378;p24"/>
          <p:cNvSpPr/>
          <p:nvPr/>
        </p:nvSpPr>
        <p:spPr>
          <a:xfrm>
            <a:off x="3352006" y="2308950"/>
            <a:ext cx="2591594" cy="447101"/>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entury Gothic"/>
                <a:ea typeface="Century Gothic"/>
                <a:cs typeface="Century Gothic"/>
                <a:sym typeface="Century Gothic"/>
              </a:rPr>
              <a:t>Company’s credentials</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3657600" y="3809999"/>
            <a:ext cx="2133600" cy="381000"/>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entury Gothic"/>
                <a:ea typeface="Century Gothic"/>
                <a:cs typeface="Century Gothic"/>
                <a:sym typeface="Century Gothic"/>
              </a:rPr>
              <a:t>Project Manager</a:t>
            </a:r>
            <a:endParaRPr b="0" i="0" sz="1400" u="none" cap="none" strike="noStrike">
              <a:solidFill>
                <a:srgbClr val="000000"/>
              </a:solidFill>
              <a:latin typeface="Arial"/>
              <a:ea typeface="Arial"/>
              <a:cs typeface="Arial"/>
              <a:sym typeface="Arial"/>
            </a:endParaRPr>
          </a:p>
        </p:txBody>
      </p:sp>
      <p:sp>
        <p:nvSpPr>
          <p:cNvPr id="380" name="Google Shape;380;p24"/>
          <p:cNvSpPr/>
          <p:nvPr/>
        </p:nvSpPr>
        <p:spPr>
          <a:xfrm>
            <a:off x="3733800" y="4940147"/>
            <a:ext cx="2209800" cy="381000"/>
          </a:xfrm>
          <a:prstGeom prst="rect">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entury Gothic"/>
                <a:ea typeface="Century Gothic"/>
                <a:cs typeface="Century Gothic"/>
                <a:sym typeface="Century Gothic"/>
              </a:rPr>
              <a:t>Key Personnel</a:t>
            </a:r>
            <a:endParaRPr b="0" i="0" sz="1400" u="none" cap="none" strike="noStrike">
              <a:solidFill>
                <a:srgbClr val="000000"/>
              </a:solidFill>
              <a:latin typeface="Arial"/>
              <a:ea typeface="Arial"/>
              <a:cs typeface="Arial"/>
              <a:sym typeface="Arial"/>
            </a:endParaRPr>
          </a:p>
        </p:txBody>
      </p:sp>
      <p:cxnSp>
        <p:nvCxnSpPr>
          <p:cNvPr id="381" name="Google Shape;381;p24"/>
          <p:cNvCxnSpPr/>
          <p:nvPr/>
        </p:nvCxnSpPr>
        <p:spPr>
          <a:xfrm flipH="1" rot="10800000">
            <a:off x="2513557" y="2532500"/>
            <a:ext cx="780486" cy="278824"/>
          </a:xfrm>
          <a:prstGeom prst="straightConnector1">
            <a:avLst/>
          </a:prstGeom>
          <a:noFill/>
          <a:ln cap="rnd" cmpd="sng" w="9525">
            <a:solidFill>
              <a:schemeClr val="accent1"/>
            </a:solidFill>
            <a:prstDash val="solid"/>
            <a:round/>
            <a:headEnd len="sm" w="sm" type="none"/>
            <a:tailEnd len="med" w="med" type="triangle"/>
          </a:ln>
        </p:spPr>
      </p:cxnSp>
      <p:cxnSp>
        <p:nvCxnSpPr>
          <p:cNvPr id="382" name="Google Shape;382;p24"/>
          <p:cNvCxnSpPr/>
          <p:nvPr/>
        </p:nvCxnSpPr>
        <p:spPr>
          <a:xfrm flipH="1" rot="10800000">
            <a:off x="2728550" y="4007699"/>
            <a:ext cx="800100" cy="183300"/>
          </a:xfrm>
          <a:prstGeom prst="straightConnector1">
            <a:avLst/>
          </a:prstGeom>
          <a:noFill/>
          <a:ln cap="rnd" cmpd="sng" w="9525">
            <a:solidFill>
              <a:schemeClr val="accent1"/>
            </a:solidFill>
            <a:prstDash val="solid"/>
            <a:round/>
            <a:headEnd len="sm" w="sm" type="none"/>
            <a:tailEnd len="med" w="med" type="triangle"/>
          </a:ln>
        </p:spPr>
      </p:cxnSp>
      <p:cxnSp>
        <p:nvCxnSpPr>
          <p:cNvPr id="383" name="Google Shape;383;p24"/>
          <p:cNvCxnSpPr/>
          <p:nvPr/>
        </p:nvCxnSpPr>
        <p:spPr>
          <a:xfrm flipH="1" rot="10800000">
            <a:off x="2895600" y="5174254"/>
            <a:ext cx="723900" cy="235946"/>
          </a:xfrm>
          <a:prstGeom prst="straightConnector1">
            <a:avLst/>
          </a:prstGeom>
          <a:noFill/>
          <a:ln cap="rnd" cmpd="sng" w="9525">
            <a:solidFill>
              <a:schemeClr val="accent1"/>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Standard Format of Proposals</a:t>
            </a:r>
            <a:endParaRPr/>
          </a:p>
        </p:txBody>
      </p:sp>
      <p:sp>
        <p:nvSpPr>
          <p:cNvPr id="262" name="Google Shape;262;p8"/>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n-US">
                <a:solidFill>
                  <a:srgbClr val="70186D"/>
                </a:solidFill>
              </a:rPr>
              <a:t>   a) Introduction</a:t>
            </a:r>
            <a:endParaRPr/>
          </a:p>
          <a:p>
            <a:pPr indent="-342900" lvl="0" marL="342900" rtl="0" algn="l">
              <a:lnSpc>
                <a:spcPct val="100000"/>
              </a:lnSpc>
              <a:spcBef>
                <a:spcPts val="1000"/>
              </a:spcBef>
              <a:spcAft>
                <a:spcPts val="0"/>
              </a:spcAft>
              <a:buSzPts val="1440"/>
              <a:buNone/>
            </a:pPr>
            <a:r>
              <a:rPr lang="en-US">
                <a:solidFill>
                  <a:srgbClr val="70186D"/>
                </a:solidFill>
              </a:rPr>
              <a:t>   b) Background &amp; Purpose </a:t>
            </a:r>
            <a:r>
              <a:rPr b="1" lang="en-US">
                <a:solidFill>
                  <a:srgbClr val="70186D"/>
                </a:solidFill>
              </a:rPr>
              <a:t>OR </a:t>
            </a:r>
            <a:r>
              <a:rPr lang="en-US">
                <a:solidFill>
                  <a:srgbClr val="70186D"/>
                </a:solidFill>
              </a:rPr>
              <a:t>Problem &amp; Solution</a:t>
            </a:r>
            <a:endParaRPr/>
          </a:p>
          <a:p>
            <a:pPr indent="-342900" lvl="0" marL="342900" rtl="0" algn="l">
              <a:lnSpc>
                <a:spcPct val="100000"/>
              </a:lnSpc>
              <a:spcBef>
                <a:spcPts val="1000"/>
              </a:spcBef>
              <a:spcAft>
                <a:spcPts val="0"/>
              </a:spcAft>
              <a:buSzPts val="1440"/>
              <a:buNone/>
            </a:pPr>
            <a:r>
              <a:rPr lang="en-US">
                <a:solidFill>
                  <a:srgbClr val="70186D"/>
                </a:solidFill>
              </a:rPr>
              <a:t>   c) Plan</a:t>
            </a:r>
            <a:endParaRPr>
              <a:solidFill>
                <a:srgbClr val="70186D"/>
              </a:solidFill>
            </a:endParaRPr>
          </a:p>
          <a:p>
            <a:pPr indent="-342900" lvl="0" marL="342900" rtl="0" algn="l">
              <a:lnSpc>
                <a:spcPct val="100000"/>
              </a:lnSpc>
              <a:spcBef>
                <a:spcPts val="1000"/>
              </a:spcBef>
              <a:spcAft>
                <a:spcPts val="0"/>
              </a:spcAft>
              <a:buSzPts val="1440"/>
              <a:buNone/>
            </a:pPr>
            <a:r>
              <a:rPr lang="en-US">
                <a:solidFill>
                  <a:srgbClr val="70186D"/>
                </a:solidFill>
              </a:rPr>
              <a:t>   d) Schedule</a:t>
            </a:r>
            <a:endParaRPr>
              <a:solidFill>
                <a:srgbClr val="70186D"/>
              </a:solidFill>
            </a:endParaRPr>
          </a:p>
          <a:p>
            <a:pPr indent="-342900" lvl="0" marL="342900" rtl="0" algn="l">
              <a:lnSpc>
                <a:spcPct val="100000"/>
              </a:lnSpc>
              <a:spcBef>
                <a:spcPts val="1000"/>
              </a:spcBef>
              <a:spcAft>
                <a:spcPts val="0"/>
              </a:spcAft>
              <a:buSzPts val="1440"/>
              <a:buNone/>
            </a:pPr>
            <a:r>
              <a:rPr lang="en-US">
                <a:solidFill>
                  <a:srgbClr val="70186D"/>
                </a:solidFill>
              </a:rPr>
              <a:t>   e) Staffing</a:t>
            </a:r>
            <a:endParaRPr/>
          </a:p>
          <a:p>
            <a:pPr indent="-342900" lvl="0" marL="342900" rtl="0" algn="l">
              <a:lnSpc>
                <a:spcPct val="100000"/>
              </a:lnSpc>
              <a:spcBef>
                <a:spcPts val="1000"/>
              </a:spcBef>
              <a:spcAft>
                <a:spcPts val="0"/>
              </a:spcAft>
              <a:buSzPts val="1440"/>
              <a:buNone/>
            </a:pPr>
            <a:r>
              <a:rPr lang="en-US">
                <a:solidFill>
                  <a:srgbClr val="70186D"/>
                </a:solidFill>
              </a:rPr>
              <a:t>   f) Budget</a:t>
            </a:r>
            <a:endParaRPr/>
          </a:p>
          <a:p>
            <a:pPr indent="-342900" lvl="0" marL="342900" rtl="0" algn="l">
              <a:lnSpc>
                <a:spcPct val="100000"/>
              </a:lnSpc>
              <a:spcBef>
                <a:spcPts val="1000"/>
              </a:spcBef>
              <a:spcAft>
                <a:spcPts val="0"/>
              </a:spcAft>
              <a:buSzPts val="1440"/>
              <a:buNone/>
            </a:pPr>
            <a:r>
              <a:rPr lang="en-US">
                <a:solidFill>
                  <a:srgbClr val="70186D"/>
                </a:solidFill>
              </a:rPr>
              <a:t>   g) Authorisation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 Budget</a:t>
            </a:r>
            <a:r>
              <a:rPr lang="en-US"/>
              <a:t> </a:t>
            </a:r>
            <a:endParaRPr/>
          </a:p>
        </p:txBody>
      </p:sp>
      <p:sp>
        <p:nvSpPr>
          <p:cNvPr id="389" name="Google Shape;389;p25"/>
          <p:cNvSpPr txBox="1"/>
          <p:nvPr>
            <p:ph idx="1" type="body"/>
          </p:nvPr>
        </p:nvSpPr>
        <p:spPr>
          <a:xfrm>
            <a:off x="864382" y="2489200"/>
            <a:ext cx="7670018" cy="353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Gives the reader or client an estimation of what your proposed project will cost</a:t>
            </a:r>
            <a:endParaRPr/>
          </a:p>
          <a:p>
            <a:pPr indent="-342900" lvl="0" marL="342900" rtl="0" algn="l">
              <a:lnSpc>
                <a:spcPct val="100000"/>
              </a:lnSpc>
              <a:spcBef>
                <a:spcPts val="1000"/>
              </a:spcBef>
              <a:spcAft>
                <a:spcPts val="0"/>
              </a:spcAft>
              <a:buSzPts val="1440"/>
              <a:buChar char="►"/>
            </a:pPr>
            <a:r>
              <a:rPr lang="en-US"/>
              <a:t>The information on the cost of the project determines whether or not they would offer you the contract</a:t>
            </a:r>
            <a:endParaRPr/>
          </a:p>
          <a:p>
            <a:pPr indent="-342900" lvl="0" marL="342900" rtl="0" algn="l">
              <a:lnSpc>
                <a:spcPct val="100000"/>
              </a:lnSpc>
              <a:spcBef>
                <a:spcPts val="1000"/>
              </a:spcBef>
              <a:spcAft>
                <a:spcPts val="0"/>
              </a:spcAft>
              <a:buSzPts val="1440"/>
              <a:buChar char="►"/>
            </a:pPr>
            <a:r>
              <a:rPr lang="en-US"/>
              <a:t>Has to be </a:t>
            </a:r>
            <a:r>
              <a:rPr lang="en-US">
                <a:solidFill>
                  <a:srgbClr val="FF0000"/>
                </a:solidFill>
              </a:rPr>
              <a:t>calculated</a:t>
            </a:r>
            <a:r>
              <a:rPr lang="en-US"/>
              <a:t> and </a:t>
            </a:r>
            <a:r>
              <a:rPr lang="en-US">
                <a:solidFill>
                  <a:srgbClr val="FF0000"/>
                </a:solidFill>
              </a:rPr>
              <a:t>prepared</a:t>
            </a:r>
            <a:r>
              <a:rPr lang="en-US"/>
              <a:t> carefully because we cannot increase the costs later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Budget</a:t>
            </a:r>
            <a:endParaRPr/>
          </a:p>
        </p:txBody>
      </p:sp>
      <p:sp>
        <p:nvSpPr>
          <p:cNvPr id="395" name="Google Shape;395;p26"/>
          <p:cNvSpPr txBox="1"/>
          <p:nvPr>
            <p:ph idx="1" type="body"/>
          </p:nvPr>
        </p:nvSpPr>
        <p:spPr>
          <a:xfrm>
            <a:off x="864382" y="2489200"/>
            <a:ext cx="73652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Budget section contains:</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a) all expenses</a:t>
            </a:r>
            <a:endParaRPr/>
          </a:p>
          <a:p>
            <a:pPr indent="-342900" lvl="0" marL="342900" rtl="0" algn="l">
              <a:lnSpc>
                <a:spcPct val="100000"/>
              </a:lnSpc>
              <a:spcBef>
                <a:spcPts val="0"/>
              </a:spcBef>
              <a:spcAft>
                <a:spcPts val="0"/>
              </a:spcAft>
              <a:buSzPts val="1440"/>
              <a:buChar char="►"/>
            </a:pPr>
            <a:r>
              <a:rPr lang="en-US"/>
              <a:t>b) spending category </a:t>
            </a:r>
            <a:endParaRPr/>
          </a:p>
          <a:p>
            <a:pPr indent="-342900" lvl="0" marL="342900" rtl="0" algn="l">
              <a:lnSpc>
                <a:spcPct val="100000"/>
              </a:lnSpc>
              <a:spcBef>
                <a:spcPts val="0"/>
              </a:spcBef>
              <a:spcAft>
                <a:spcPts val="0"/>
              </a:spcAft>
              <a:buSzPts val="1440"/>
              <a:buChar char="►"/>
            </a:pPr>
            <a:r>
              <a:rPr lang="en-US"/>
              <a:t>c) total cost of each sub-section</a:t>
            </a:r>
            <a:endParaRPr/>
          </a:p>
          <a:p>
            <a:pPr indent="-342900" lvl="0" marL="342900" rtl="0" algn="l">
              <a:lnSpc>
                <a:spcPct val="100000"/>
              </a:lnSpc>
              <a:spcBef>
                <a:spcPts val="0"/>
              </a:spcBef>
              <a:spcAft>
                <a:spcPts val="0"/>
              </a:spcAft>
              <a:buSzPts val="1440"/>
              <a:buChar char="►"/>
            </a:pPr>
            <a:r>
              <a:rPr lang="en-US"/>
              <a:t>d) realistic expenses.</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7"/>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 Budget</a:t>
            </a:r>
            <a:endParaRPr/>
          </a:p>
        </p:txBody>
      </p:sp>
      <p:sp>
        <p:nvSpPr>
          <p:cNvPr id="401" name="Google Shape;401;p27"/>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280"/>
              <a:buChar char="►"/>
            </a:pPr>
            <a:r>
              <a:rPr lang="en-US" sz="1600"/>
              <a:t>The breakdown of the costs for this camp is as follows:</a:t>
            </a:r>
            <a:endParaRPr/>
          </a:p>
          <a:p>
            <a:pPr indent="0" lvl="0" marL="109728" rtl="0" algn="l">
              <a:lnSpc>
                <a:spcPct val="100000"/>
              </a:lnSpc>
              <a:spcBef>
                <a:spcPts val="1000"/>
              </a:spcBef>
              <a:spcAft>
                <a:spcPts val="0"/>
              </a:spcAft>
              <a:buSzPts val="1280"/>
              <a:buNone/>
            </a:pPr>
            <a:r>
              <a:t/>
            </a:r>
            <a:endParaRPr sz="1600"/>
          </a:p>
        </p:txBody>
      </p:sp>
      <p:graphicFrame>
        <p:nvGraphicFramePr>
          <p:cNvPr id="402" name="Google Shape;402;p27"/>
          <p:cNvGraphicFramePr/>
          <p:nvPr/>
        </p:nvGraphicFramePr>
        <p:xfrm>
          <a:off x="864382" y="2489200"/>
          <a:ext cx="3000000" cy="3000000"/>
        </p:xfrm>
        <a:graphic>
          <a:graphicData uri="http://schemas.openxmlformats.org/drawingml/2006/table">
            <a:tbl>
              <a:tblPr bandRow="1" firstRow="1">
                <a:noFill/>
                <a:tableStyleId>{5D4A85FB-EBC4-4718-A90A-8507E3D3F8AB}</a:tableStyleId>
              </a:tblPr>
              <a:tblGrid>
                <a:gridCol w="2209800"/>
                <a:gridCol w="1524000"/>
                <a:gridCol w="1866900"/>
                <a:gridCol w="1866900"/>
              </a:tblGrid>
              <a:tr h="234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Items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Quantity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Rate (RM)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txBody>
                  <a:tcPr marT="45725" marB="45725" marR="91450" marL="91450"/>
                </a:tc>
              </a:tr>
              <a:tr h="5279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Transportation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2,000.00</a:t>
                      </a:r>
                      <a:endParaRPr sz="1400" u="none" cap="none" strike="noStrike"/>
                    </a:p>
                  </a:txBody>
                  <a:tcPr marT="45725" marB="45725" marR="91450" marL="91450"/>
                </a:tc>
              </a:tr>
              <a:tr h="4572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Accommodation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100/pax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4,000.00</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Food and Drinks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25/pax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T-shirts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12/pax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480.00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Programme Books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2.50/book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Souvenirs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50/unit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Materials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40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15/pax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600.00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Total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8,330.00</a:t>
                      </a:r>
                      <a:endParaRPr sz="1400" u="none" cap="none" strike="noStrike"/>
                    </a:p>
                  </a:txBody>
                  <a:tcPr marT="45725" marB="45725" marR="91450" marL="91450"/>
                </a:tc>
              </a:tr>
            </a:tbl>
          </a:graphicData>
        </a:graphic>
      </p:graphicFrame>
      <p:sp>
        <p:nvSpPr>
          <p:cNvPr id="403" name="Google Shape;403;p27"/>
          <p:cNvSpPr/>
          <p:nvPr/>
        </p:nvSpPr>
        <p:spPr>
          <a:xfrm>
            <a:off x="762000" y="2119868"/>
            <a:ext cx="7467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The breakdown of the costs is as follows: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f) Authorisation</a:t>
            </a:r>
            <a:endParaRPr b="1"/>
          </a:p>
        </p:txBody>
      </p:sp>
      <p:sp>
        <p:nvSpPr>
          <p:cNvPr id="409" name="Google Shape;409;p28"/>
          <p:cNvSpPr txBox="1"/>
          <p:nvPr>
            <p:ph idx="1" type="body"/>
          </p:nvPr>
        </p:nvSpPr>
        <p:spPr>
          <a:xfrm>
            <a:off x="864382" y="2489200"/>
            <a:ext cx="7746218"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Authorisation section contain:</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a) </a:t>
            </a:r>
            <a:r>
              <a:rPr b="1" lang="en-US">
                <a:solidFill>
                  <a:srgbClr val="70186D"/>
                </a:solidFill>
              </a:rPr>
              <a:t>benefits</a:t>
            </a:r>
            <a:r>
              <a:rPr lang="en-US"/>
              <a:t> of your proposal (Restate it)</a:t>
            </a:r>
            <a:endParaRPr/>
          </a:p>
          <a:p>
            <a:pPr indent="-342900" lvl="0" marL="342900" rtl="0" algn="l">
              <a:lnSpc>
                <a:spcPct val="100000"/>
              </a:lnSpc>
              <a:spcBef>
                <a:spcPts val="1000"/>
              </a:spcBef>
              <a:spcAft>
                <a:spcPts val="0"/>
              </a:spcAft>
              <a:buSzPts val="1440"/>
              <a:buChar char="►"/>
            </a:pPr>
            <a:r>
              <a:rPr lang="en-US"/>
              <a:t>b) promise </a:t>
            </a:r>
            <a:r>
              <a:rPr b="1" lang="en-US">
                <a:solidFill>
                  <a:srgbClr val="70186D"/>
                </a:solidFill>
              </a:rPr>
              <a:t>results</a:t>
            </a:r>
            <a:endParaRPr/>
          </a:p>
          <a:p>
            <a:pPr indent="-342900" lvl="0" marL="342900" rtl="0" algn="l">
              <a:lnSpc>
                <a:spcPct val="100000"/>
              </a:lnSpc>
              <a:spcBef>
                <a:spcPts val="1000"/>
              </a:spcBef>
              <a:spcAft>
                <a:spcPts val="0"/>
              </a:spcAft>
              <a:buSzPts val="1440"/>
              <a:buChar char="►"/>
            </a:pPr>
            <a:r>
              <a:rPr lang="en-US"/>
              <a:t>c) request for </a:t>
            </a:r>
            <a:r>
              <a:rPr b="1" lang="en-US">
                <a:solidFill>
                  <a:srgbClr val="70186D"/>
                </a:solidFill>
              </a:rPr>
              <a:t>action</a:t>
            </a:r>
            <a:r>
              <a:rPr lang="en-US"/>
              <a:t> (Urge them to accept it or sign the enclosed duplicate copy of the proposal)</a:t>
            </a:r>
            <a:endParaRPr/>
          </a:p>
          <a:p>
            <a:pPr indent="-342900" lvl="0" marL="342900" rtl="0" algn="l">
              <a:lnSpc>
                <a:spcPct val="100000"/>
              </a:lnSpc>
              <a:spcBef>
                <a:spcPts val="1000"/>
              </a:spcBef>
              <a:spcAft>
                <a:spcPts val="0"/>
              </a:spcAft>
              <a:buSzPts val="1440"/>
              <a:buChar char="►"/>
            </a:pPr>
            <a:r>
              <a:rPr lang="en-US"/>
              <a:t>d) a </a:t>
            </a:r>
            <a:r>
              <a:rPr b="1" lang="en-US">
                <a:solidFill>
                  <a:srgbClr val="70186D"/>
                </a:solidFill>
              </a:rPr>
              <a:t>reasonable deadline </a:t>
            </a:r>
            <a:r>
              <a:rPr lang="en-US"/>
              <a:t>for reply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p:txBody>
      </p:sp>
      <p:sp>
        <p:nvSpPr>
          <p:cNvPr id="415" name="Google Shape;415;p29"/>
          <p:cNvSpPr/>
          <p:nvPr/>
        </p:nvSpPr>
        <p:spPr>
          <a:xfrm>
            <a:off x="723900" y="1216320"/>
            <a:ext cx="8153400" cy="4788091"/>
          </a:xfrm>
          <a:prstGeom prst="roundRect">
            <a:avLst>
              <a:gd fmla="val 16667" name="adj"/>
            </a:avLst>
          </a:prstGeom>
          <a:solidFill>
            <a:schemeClr val="dk1"/>
          </a:solidFill>
          <a:ln cap="flat" cmpd="sng" w="9525">
            <a:solidFill>
              <a:srgbClr val="FFFF00"/>
            </a:solidFill>
            <a:prstDash val="solid"/>
            <a:round/>
            <a:headEnd len="sm" w="sm" type="none"/>
            <a:tailEnd len="sm" w="sm" type="none"/>
          </a:ln>
          <a:effectLst>
            <a:outerShdw blurRad="635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Authorisation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We strongly believe that our solar unit </a:t>
            </a:r>
            <a:r>
              <a:rPr b="0" i="0" lang="en-US" sz="1800" u="none" cap="none" strike="noStrike">
                <a:solidFill>
                  <a:srgbClr val="FFFF00"/>
                </a:solidFill>
                <a:latin typeface="Open Sans"/>
                <a:ea typeface="Open Sans"/>
                <a:cs typeface="Open Sans"/>
                <a:sym typeface="Open Sans"/>
              </a:rPr>
              <a:t>will meet your expectations and help your company to save on the cost of electricity by at least 20% for the months following it</a:t>
            </a:r>
            <a:r>
              <a:rPr b="0" i="0" lang="en-US" sz="1800" u="none" cap="none" strike="noStrike">
                <a:solidFill>
                  <a:schemeClr val="lt1"/>
                </a:solidFill>
                <a:latin typeface="Open Sans"/>
                <a:ea typeface="Open Sans"/>
                <a:cs typeface="Open Sans"/>
                <a:sym typeface="Open Sans"/>
              </a:rPr>
              <a:t>. We ensure that you </a:t>
            </a:r>
            <a:r>
              <a:rPr b="0" i="0" lang="en-US" sz="1800" u="none" cap="none" strike="noStrike">
                <a:solidFill>
                  <a:srgbClr val="FFC000"/>
                </a:solidFill>
                <a:latin typeface="Open Sans"/>
                <a:ea typeface="Open Sans"/>
                <a:cs typeface="Open Sans"/>
                <a:sym typeface="Open Sans"/>
              </a:rPr>
              <a:t>will also have unlimited access to our after-sales services</a:t>
            </a:r>
            <a:r>
              <a:rPr b="0" i="0" lang="en-US" sz="1800" u="none" cap="none" strike="noStrike">
                <a:solidFill>
                  <a:schemeClr val="lt1"/>
                </a:solidFill>
                <a:latin typeface="Open Sans"/>
                <a:ea typeface="Open Sans"/>
                <a:cs typeface="Open Sans"/>
                <a:sym typeface="Open Sans"/>
              </a:rPr>
              <a:t>. That is how confident we are with our product. If you accept our proposal, </a:t>
            </a:r>
            <a:r>
              <a:rPr b="0" i="0" lang="en-US" sz="1800" u="none" cap="none" strike="noStrike">
                <a:solidFill>
                  <a:srgbClr val="FFFF00"/>
                </a:solidFill>
                <a:latin typeface="Open Sans"/>
                <a:ea typeface="Open Sans"/>
                <a:cs typeface="Open Sans"/>
                <a:sym typeface="Open Sans"/>
              </a:rPr>
              <a:t>please sign the duplicate copy of this proposal and return it to us</a:t>
            </a:r>
            <a:r>
              <a:rPr b="0" i="0" lang="en-US" sz="1800" u="none" cap="none" strike="noStrike">
                <a:solidFill>
                  <a:schemeClr val="lt1"/>
                </a:solidFill>
                <a:latin typeface="Open Sans"/>
                <a:ea typeface="Open Sans"/>
                <a:cs typeface="Open Sans"/>
                <a:sym typeface="Open Sans"/>
              </a:rPr>
              <a:t> before </a:t>
            </a:r>
            <a:r>
              <a:rPr b="0" i="0" lang="en-US" sz="1800" u="none" cap="none" strike="noStrike">
                <a:solidFill>
                  <a:srgbClr val="FFC000"/>
                </a:solidFill>
                <a:latin typeface="Open Sans"/>
                <a:ea typeface="Open Sans"/>
                <a:cs typeface="Open Sans"/>
                <a:sym typeface="Open Sans"/>
              </a:rPr>
              <a:t>October 15</a:t>
            </a:r>
            <a:r>
              <a:rPr lang="en-US" sz="1800">
                <a:solidFill>
                  <a:srgbClr val="FFC000"/>
                </a:solidFill>
                <a:latin typeface="Open Sans"/>
                <a:ea typeface="Open Sans"/>
                <a:cs typeface="Open Sans"/>
                <a:sym typeface="Open Sans"/>
              </a:rPr>
              <a:t> 2024</a:t>
            </a:r>
            <a:r>
              <a:rPr b="0" i="0" lang="en-US" sz="1800" u="none" cap="none" strike="noStrike">
                <a:solidFill>
                  <a:schemeClr val="lt1"/>
                </a:solidFill>
                <a:latin typeface="Open Sans"/>
                <a:ea typeface="Open Sans"/>
                <a:cs typeface="Open Sans"/>
                <a:sym typeface="Open Sans"/>
              </a:rPr>
              <a:t>, so that we can proceed to the next step.</a:t>
            </a:r>
            <a:endParaRPr b="0" i="0" sz="1800" u="none" cap="none" strike="noStrike">
              <a:solidFill>
                <a:schemeClr val="lt1"/>
              </a:solidFill>
              <a:latin typeface="Century Gothic"/>
              <a:ea typeface="Century Gothic"/>
              <a:cs typeface="Century Gothic"/>
              <a:sym typeface="Century Gothic"/>
            </a:endParaRPr>
          </a:p>
        </p:txBody>
      </p:sp>
      <p:cxnSp>
        <p:nvCxnSpPr>
          <p:cNvPr id="416" name="Google Shape;416;p29"/>
          <p:cNvCxnSpPr/>
          <p:nvPr/>
        </p:nvCxnSpPr>
        <p:spPr>
          <a:xfrm rot="10800000">
            <a:off x="5086350" y="2210565"/>
            <a:ext cx="304800" cy="685800"/>
          </a:xfrm>
          <a:prstGeom prst="straightConnector1">
            <a:avLst/>
          </a:prstGeom>
          <a:noFill/>
          <a:ln cap="rnd" cmpd="sng" w="9525">
            <a:solidFill>
              <a:srgbClr val="FFFF00"/>
            </a:solidFill>
            <a:prstDash val="solid"/>
            <a:round/>
            <a:headEnd len="sm" w="sm" type="none"/>
            <a:tailEnd len="med" w="med" type="triangle"/>
          </a:ln>
        </p:spPr>
      </p:cxnSp>
      <p:sp>
        <p:nvSpPr>
          <p:cNvPr id="417" name="Google Shape;417;p29"/>
          <p:cNvSpPr/>
          <p:nvPr/>
        </p:nvSpPr>
        <p:spPr>
          <a:xfrm>
            <a:off x="2650254" y="1684652"/>
            <a:ext cx="2209800" cy="685800"/>
          </a:xfrm>
          <a:prstGeom prst="roundRect">
            <a:avLst>
              <a:gd fmla="val 16667" name="adj"/>
            </a:avLst>
          </a:prstGeom>
          <a:solidFill>
            <a:srgbClr val="A824A4"/>
          </a:solidFill>
          <a:ln cap="rnd" cmpd="sng" w="19050">
            <a:solidFill>
              <a:srgbClr val="7575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benefits of your proposal</a:t>
            </a:r>
            <a:endParaRPr b="0" i="0" sz="1800" u="none" cap="none" strike="noStrike">
              <a:solidFill>
                <a:schemeClr val="lt1"/>
              </a:solidFill>
              <a:latin typeface="Century Gothic"/>
              <a:ea typeface="Century Gothic"/>
              <a:cs typeface="Century Gothic"/>
              <a:sym typeface="Century Gothic"/>
            </a:endParaRPr>
          </a:p>
        </p:txBody>
      </p:sp>
      <p:cxnSp>
        <p:nvCxnSpPr>
          <p:cNvPr id="418" name="Google Shape;418;p29"/>
          <p:cNvCxnSpPr/>
          <p:nvPr/>
        </p:nvCxnSpPr>
        <p:spPr>
          <a:xfrm flipH="1" rot="5400000">
            <a:off x="6731387" y="1791343"/>
            <a:ext cx="1479600" cy="1295400"/>
          </a:xfrm>
          <a:prstGeom prst="bentConnector3">
            <a:avLst>
              <a:gd fmla="val 50000" name="adj1"/>
            </a:avLst>
          </a:prstGeom>
          <a:noFill/>
          <a:ln cap="rnd" cmpd="sng" w="9525">
            <a:solidFill>
              <a:srgbClr val="FFC000"/>
            </a:solidFill>
            <a:prstDash val="solid"/>
            <a:round/>
            <a:headEnd len="med" w="med" type="triangle"/>
            <a:tailEnd len="med" w="med" type="triangle"/>
          </a:ln>
        </p:spPr>
      </p:cxnSp>
      <p:sp>
        <p:nvSpPr>
          <p:cNvPr id="419" name="Google Shape;419;p29"/>
          <p:cNvSpPr/>
          <p:nvPr/>
        </p:nvSpPr>
        <p:spPr>
          <a:xfrm>
            <a:off x="5238750" y="830051"/>
            <a:ext cx="2286000" cy="772539"/>
          </a:xfrm>
          <a:prstGeom prst="roundRect">
            <a:avLst>
              <a:gd fmla="val 16667" name="adj"/>
            </a:avLst>
          </a:prstGeom>
          <a:solidFill>
            <a:srgbClr val="A824A4"/>
          </a:solidFill>
          <a:ln cap="rnd" cmpd="sng" w="19050">
            <a:solidFill>
              <a:srgbClr val="7575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promise results</a:t>
            </a:r>
            <a:endParaRPr b="0" i="0" sz="1400" u="none" cap="none" strike="noStrike">
              <a:solidFill>
                <a:srgbClr val="000000"/>
              </a:solidFill>
              <a:latin typeface="Arial"/>
              <a:ea typeface="Arial"/>
              <a:cs typeface="Arial"/>
              <a:sym typeface="Arial"/>
            </a:endParaRPr>
          </a:p>
        </p:txBody>
      </p:sp>
      <p:cxnSp>
        <p:nvCxnSpPr>
          <p:cNvPr id="420" name="Google Shape;420;p29"/>
          <p:cNvCxnSpPr/>
          <p:nvPr/>
        </p:nvCxnSpPr>
        <p:spPr>
          <a:xfrm>
            <a:off x="3761121" y="4655108"/>
            <a:ext cx="76200" cy="381000"/>
          </a:xfrm>
          <a:prstGeom prst="straightConnector1">
            <a:avLst/>
          </a:prstGeom>
          <a:noFill/>
          <a:ln cap="rnd" cmpd="sng" w="9525">
            <a:solidFill>
              <a:srgbClr val="FFFF00"/>
            </a:solidFill>
            <a:prstDash val="solid"/>
            <a:round/>
            <a:headEnd len="sm" w="sm" type="none"/>
            <a:tailEnd len="med" w="med" type="triangle"/>
          </a:ln>
        </p:spPr>
      </p:cxnSp>
      <p:sp>
        <p:nvSpPr>
          <p:cNvPr id="421" name="Google Shape;421;p29"/>
          <p:cNvSpPr/>
          <p:nvPr/>
        </p:nvSpPr>
        <p:spPr>
          <a:xfrm>
            <a:off x="2332842" y="5094420"/>
            <a:ext cx="2667000" cy="597091"/>
          </a:xfrm>
          <a:prstGeom prst="roundRect">
            <a:avLst>
              <a:gd fmla="val 16667" name="adj"/>
            </a:avLst>
          </a:prstGeom>
          <a:solidFill>
            <a:srgbClr val="A824A4"/>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request for action</a:t>
            </a:r>
            <a:endParaRPr b="0" i="0" sz="1800" u="none" cap="none" strike="noStrike">
              <a:solidFill>
                <a:schemeClr val="lt1"/>
              </a:solidFill>
              <a:latin typeface="Century Gothic"/>
              <a:ea typeface="Century Gothic"/>
              <a:cs typeface="Century Gothic"/>
              <a:sym typeface="Century Gothic"/>
            </a:endParaRPr>
          </a:p>
        </p:txBody>
      </p:sp>
      <p:cxnSp>
        <p:nvCxnSpPr>
          <p:cNvPr id="422" name="Google Shape;422;p29"/>
          <p:cNvCxnSpPr>
            <a:endCxn id="423" idx="0"/>
          </p:cNvCxnSpPr>
          <p:nvPr/>
        </p:nvCxnSpPr>
        <p:spPr>
          <a:xfrm flipH="1">
            <a:off x="7144386" y="4626962"/>
            <a:ext cx="490200" cy="328800"/>
          </a:xfrm>
          <a:prstGeom prst="straightConnector1">
            <a:avLst/>
          </a:prstGeom>
          <a:noFill/>
          <a:ln cap="rnd" cmpd="sng" w="9525">
            <a:solidFill>
              <a:srgbClr val="FFC000"/>
            </a:solidFill>
            <a:prstDash val="solid"/>
            <a:round/>
            <a:headEnd len="sm" w="sm" type="none"/>
            <a:tailEnd len="med" w="med" type="triangle"/>
          </a:ln>
        </p:spPr>
      </p:cxnSp>
      <p:sp>
        <p:nvSpPr>
          <p:cNvPr id="423" name="Google Shape;423;p29"/>
          <p:cNvSpPr/>
          <p:nvPr/>
        </p:nvSpPr>
        <p:spPr>
          <a:xfrm>
            <a:off x="6039486" y="4955762"/>
            <a:ext cx="2209800" cy="799115"/>
          </a:xfrm>
          <a:prstGeom prst="roundRect">
            <a:avLst>
              <a:gd fmla="val 16667" name="adj"/>
            </a:avLst>
          </a:prstGeom>
          <a:solidFill>
            <a:srgbClr val="A824A4"/>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deadline for reply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a3febc6bb1_0_0"/>
          <p:cNvSpPr txBox="1"/>
          <p:nvPr>
            <p:ph idx="1" type="body"/>
          </p:nvPr>
        </p:nvSpPr>
        <p:spPr>
          <a:xfrm>
            <a:off x="864374" y="2489200"/>
            <a:ext cx="7349400" cy="353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US" sz="1200">
                <a:solidFill>
                  <a:schemeClr val="dk1"/>
                </a:solidFill>
                <a:latin typeface="Roboto"/>
                <a:ea typeface="Roboto"/>
                <a:cs typeface="Roboto"/>
                <a:sym typeface="Roboto"/>
              </a:rPr>
              <a:t>Source:</a:t>
            </a:r>
            <a:endParaRPr b="1" sz="1200">
              <a:solidFill>
                <a:schemeClr val="dk1"/>
              </a:solidFill>
              <a:latin typeface="Roboto"/>
              <a:ea typeface="Roboto"/>
              <a:cs typeface="Roboto"/>
              <a:sym typeface="Roboto"/>
            </a:endParaRPr>
          </a:p>
          <a:p>
            <a:pPr indent="0" lvl="0" marL="0" rtl="0" algn="l">
              <a:lnSpc>
                <a:spcPct val="100000"/>
              </a:lnSpc>
              <a:spcBef>
                <a:spcPts val="1000"/>
              </a:spcBef>
              <a:spcAft>
                <a:spcPts val="0"/>
              </a:spcAft>
              <a:buClr>
                <a:schemeClr val="dk1"/>
              </a:buClr>
              <a:buSzPts val="1100"/>
              <a:buFont typeface="Arial"/>
              <a:buNone/>
            </a:pPr>
            <a:r>
              <a:rPr lang="en-US" sz="1000">
                <a:solidFill>
                  <a:schemeClr val="dk1"/>
                </a:solidFill>
                <a:latin typeface="Roboto"/>
                <a:ea typeface="Roboto"/>
                <a:cs typeface="Roboto"/>
                <a:sym typeface="Roboto"/>
              </a:rPr>
              <a:t>Yap, YW, Fernandez, B, Aloysious, M, Balakrishnan, S &amp; Zainudin, ZZ 2017, Essentials of professional communication: Business and commerce, Cengage Learning, Singapore.</a:t>
            </a:r>
            <a:endParaRPr sz="1000">
              <a:solidFill>
                <a:schemeClr val="dk1"/>
              </a:solidFill>
              <a:latin typeface="Roboto"/>
              <a:ea typeface="Roboto"/>
              <a:cs typeface="Roboto"/>
              <a:sym typeface="Roboto"/>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Century Gothic"/>
              <a:buNone/>
            </a:pPr>
            <a:r>
              <a:rPr lang="en-US"/>
              <a:t>a) Introduction</a:t>
            </a:r>
            <a:endParaRPr/>
          </a:p>
        </p:txBody>
      </p:sp>
      <p:sp>
        <p:nvSpPr>
          <p:cNvPr id="268" name="Google Shape;268;p9"/>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Can either make or break your chances of securing a new client</a:t>
            </a:r>
            <a:endParaRPr/>
          </a:p>
          <a:p>
            <a:pPr indent="-342900" lvl="0" marL="342900" rtl="0" algn="l">
              <a:lnSpc>
                <a:spcPct val="100000"/>
              </a:lnSpc>
              <a:spcBef>
                <a:spcPts val="1000"/>
              </a:spcBef>
              <a:spcAft>
                <a:spcPts val="0"/>
              </a:spcAft>
              <a:buSzPts val="1440"/>
              <a:buChar char="►"/>
            </a:pPr>
            <a:r>
              <a:rPr lang="en-US"/>
              <a:t>Has to be written in an interesting and convincing manner</a:t>
            </a:r>
            <a:endParaRPr/>
          </a:p>
          <a:p>
            <a:pPr indent="-342900" lvl="0" marL="342900" rtl="0" algn="l">
              <a:lnSpc>
                <a:spcPct val="100000"/>
              </a:lnSpc>
              <a:spcBef>
                <a:spcPts val="1000"/>
              </a:spcBef>
              <a:spcAft>
                <a:spcPts val="0"/>
              </a:spcAft>
              <a:buSzPts val="1440"/>
              <a:buChar char="►"/>
            </a:pPr>
            <a:r>
              <a:rPr lang="en-US"/>
              <a:t>Usually written in one paragraph</a:t>
            </a:r>
            <a:endParaRPr/>
          </a:p>
          <a:p>
            <a:pPr indent="-342900" lvl="0" marL="342900" rtl="0" algn="l">
              <a:lnSpc>
                <a:spcPct val="100000"/>
              </a:lnSpc>
              <a:spcBef>
                <a:spcPts val="1000"/>
              </a:spcBef>
              <a:spcAft>
                <a:spcPts val="0"/>
              </a:spcAft>
              <a:buSzPts val="1440"/>
              <a:buChar char="►"/>
            </a:pPr>
            <a:r>
              <a:rPr lang="en-US"/>
              <a:t>Clear and concise</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0"/>
          <p:cNvSpPr txBox="1"/>
          <p:nvPr>
            <p:ph idx="1" type="body"/>
          </p:nvPr>
        </p:nvSpPr>
        <p:spPr>
          <a:xfrm>
            <a:off x="609600" y="2209800"/>
            <a:ext cx="8153400" cy="3886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b="1" lang="en-US">
                <a:solidFill>
                  <a:schemeClr val="dk1"/>
                </a:solidFill>
              </a:rPr>
              <a:t>i) Opening line</a:t>
            </a:r>
            <a:endParaRPr/>
          </a:p>
          <a:p>
            <a:pPr indent="0" lvl="0" marL="0" rtl="0" algn="l">
              <a:lnSpc>
                <a:spcPct val="90000"/>
              </a:lnSpc>
              <a:spcBef>
                <a:spcPts val="0"/>
              </a:spcBef>
              <a:spcAft>
                <a:spcPts val="0"/>
              </a:spcAft>
              <a:buSzPts val="1440"/>
              <a:buNone/>
            </a:pPr>
            <a:r>
              <a:rPr lang="en-US">
                <a:solidFill>
                  <a:schemeClr val="dk1"/>
                </a:solidFill>
              </a:rPr>
              <a:t>          - State the purpose</a:t>
            </a:r>
            <a:endParaRPr/>
          </a:p>
          <a:p>
            <a:pPr indent="0" lvl="0" marL="0" rtl="0" algn="l">
              <a:lnSpc>
                <a:spcPct val="90000"/>
              </a:lnSpc>
              <a:spcBef>
                <a:spcPts val="0"/>
              </a:spcBef>
              <a:spcAft>
                <a:spcPts val="0"/>
              </a:spcAft>
              <a:buSzPts val="1440"/>
              <a:buNone/>
            </a:pPr>
            <a:r>
              <a:rPr lang="en-US">
                <a:solidFill>
                  <a:schemeClr val="dk1"/>
                </a:solidFill>
              </a:rPr>
              <a:t>          - A statement summarising the proposal</a:t>
            </a:r>
            <a:endParaRPr/>
          </a:p>
          <a:p>
            <a:pPr indent="0" lvl="0" marL="0" rtl="0" algn="l">
              <a:lnSpc>
                <a:spcPct val="90000"/>
              </a:lnSpc>
              <a:spcBef>
                <a:spcPts val="0"/>
              </a:spcBef>
              <a:spcAft>
                <a:spcPts val="0"/>
              </a:spcAft>
              <a:buSzPts val="1440"/>
              <a:buNone/>
            </a:pPr>
            <a:r>
              <a:rPr lang="en-US">
                <a:solidFill>
                  <a:schemeClr val="dk1"/>
                </a:solidFill>
              </a:rPr>
              <a:t>          - One to two sentences should be suffice.</a:t>
            </a:r>
            <a:endParaRPr/>
          </a:p>
          <a:p>
            <a:pPr indent="0" lvl="0" marL="0" rtl="0" algn="l">
              <a:lnSpc>
                <a:spcPct val="90000"/>
              </a:lnSpc>
              <a:spcBef>
                <a:spcPts val="0"/>
              </a:spcBef>
              <a:spcAft>
                <a:spcPts val="0"/>
              </a:spcAft>
              <a:buSzPts val="1440"/>
              <a:buNone/>
            </a:pPr>
            <a:r>
              <a:t/>
            </a:r>
            <a:endParaRPr b="1">
              <a:solidFill>
                <a:schemeClr val="dk1"/>
              </a:solidFill>
            </a:endParaRPr>
          </a:p>
          <a:p>
            <a:pPr indent="-342900" lvl="0" marL="342900" rtl="0" algn="l">
              <a:lnSpc>
                <a:spcPct val="90000"/>
              </a:lnSpc>
              <a:spcBef>
                <a:spcPts val="0"/>
              </a:spcBef>
              <a:spcAft>
                <a:spcPts val="0"/>
              </a:spcAft>
              <a:buSzPts val="1440"/>
              <a:buChar char="►"/>
            </a:pPr>
            <a:r>
              <a:rPr b="1" lang="en-US">
                <a:solidFill>
                  <a:schemeClr val="dk1"/>
                </a:solidFill>
              </a:rPr>
              <a:t>ii)  How you found out about the project </a:t>
            </a:r>
            <a:endParaRPr/>
          </a:p>
          <a:p>
            <a:pPr indent="0" lvl="0" marL="0" rtl="0" algn="l">
              <a:lnSpc>
                <a:spcPct val="90000"/>
              </a:lnSpc>
              <a:spcBef>
                <a:spcPts val="0"/>
              </a:spcBef>
              <a:spcAft>
                <a:spcPts val="0"/>
              </a:spcAft>
              <a:buSzPts val="1440"/>
              <a:buNone/>
            </a:pPr>
            <a:r>
              <a:rPr lang="en-US">
                <a:solidFill>
                  <a:schemeClr val="dk1"/>
                </a:solidFill>
              </a:rPr>
              <a:t>          - Unsolicited :could be a mutual business acquaintance</a:t>
            </a:r>
            <a:endParaRPr/>
          </a:p>
          <a:p>
            <a:pPr indent="0" lvl="0" marL="0" rtl="0" algn="l">
              <a:lnSpc>
                <a:spcPct val="90000"/>
              </a:lnSpc>
              <a:spcBef>
                <a:spcPts val="0"/>
              </a:spcBef>
              <a:spcAft>
                <a:spcPts val="0"/>
              </a:spcAft>
              <a:buSzPts val="1440"/>
              <a:buNone/>
            </a:pPr>
            <a:r>
              <a:rPr lang="en-US">
                <a:solidFill>
                  <a:schemeClr val="dk1"/>
                </a:solidFill>
              </a:rPr>
              <a:t>          - Solicited : Could be a previous contact with the recipient </a:t>
            </a:r>
            <a:endParaRPr/>
          </a:p>
          <a:p>
            <a:pPr indent="0" lvl="0" marL="0" rtl="0" algn="l">
              <a:lnSpc>
                <a:spcPct val="90000"/>
              </a:lnSpc>
              <a:spcBef>
                <a:spcPts val="0"/>
              </a:spcBef>
              <a:spcAft>
                <a:spcPts val="0"/>
              </a:spcAft>
              <a:buSzPts val="1440"/>
              <a:buNone/>
            </a:pPr>
            <a:r>
              <a:t/>
            </a:r>
            <a:endParaRPr>
              <a:solidFill>
                <a:schemeClr val="dk1"/>
              </a:solidFill>
            </a:endParaRPr>
          </a:p>
          <a:p>
            <a:pPr indent="-342900" lvl="0" marL="342900" rtl="0" algn="l">
              <a:lnSpc>
                <a:spcPct val="90000"/>
              </a:lnSpc>
              <a:spcBef>
                <a:spcPts val="0"/>
              </a:spcBef>
              <a:spcAft>
                <a:spcPts val="0"/>
              </a:spcAft>
              <a:buSzPts val="1440"/>
              <a:buChar char="►"/>
            </a:pPr>
            <a:r>
              <a:rPr b="1" lang="en-US">
                <a:solidFill>
                  <a:schemeClr val="dk1"/>
                </a:solidFill>
              </a:rPr>
              <a:t>iii) Company’s credentials </a:t>
            </a:r>
            <a:endParaRPr/>
          </a:p>
          <a:p>
            <a:pPr indent="0" lvl="0" marL="0" rtl="0" algn="l">
              <a:lnSpc>
                <a:spcPct val="90000"/>
              </a:lnSpc>
              <a:spcBef>
                <a:spcPts val="0"/>
              </a:spcBef>
              <a:spcAft>
                <a:spcPts val="0"/>
              </a:spcAft>
              <a:buSzPts val="1440"/>
              <a:buNone/>
            </a:pPr>
            <a:r>
              <a:rPr lang="en-US">
                <a:solidFill>
                  <a:schemeClr val="dk1"/>
                </a:solidFill>
              </a:rPr>
              <a:t>          - A quick description of the company’s services and products </a:t>
            </a:r>
            <a:endParaRPr/>
          </a:p>
          <a:p>
            <a:pPr indent="0" lvl="0" marL="0" rtl="0" algn="l">
              <a:lnSpc>
                <a:spcPct val="90000"/>
              </a:lnSpc>
              <a:spcBef>
                <a:spcPts val="0"/>
              </a:spcBef>
              <a:spcAft>
                <a:spcPts val="0"/>
              </a:spcAft>
              <a:buSzPts val="1440"/>
              <a:buNone/>
            </a:pPr>
            <a:r>
              <a:rPr lang="en-US">
                <a:solidFill>
                  <a:schemeClr val="dk1"/>
                </a:solidFill>
              </a:rPr>
              <a:t>          - Could also include the successes with previous clients</a:t>
            </a:r>
            <a:endParaRPr/>
          </a:p>
          <a:p>
            <a:pPr indent="0" lvl="0" marL="0" rtl="0" algn="l">
              <a:lnSpc>
                <a:spcPct val="90000"/>
              </a:lnSpc>
              <a:spcBef>
                <a:spcPts val="0"/>
              </a:spcBef>
              <a:spcAft>
                <a:spcPts val="0"/>
              </a:spcAft>
              <a:buSzPts val="1440"/>
              <a:buNone/>
            </a:pPr>
            <a:r>
              <a:t/>
            </a:r>
            <a:endParaRPr>
              <a:solidFill>
                <a:schemeClr val="dk1"/>
              </a:solidFill>
            </a:endParaRPr>
          </a:p>
          <a:p>
            <a:pPr indent="0" lvl="0" marL="0" rtl="0" algn="l">
              <a:lnSpc>
                <a:spcPct val="90000"/>
              </a:lnSpc>
              <a:spcBef>
                <a:spcPts val="0"/>
              </a:spcBef>
              <a:spcAft>
                <a:spcPts val="0"/>
              </a:spcAft>
              <a:buSzPts val="1280"/>
              <a:buNone/>
            </a:pPr>
            <a:r>
              <a:rPr lang="en-US" sz="1600">
                <a:solidFill>
                  <a:schemeClr val="dk1"/>
                </a:solidFill>
              </a:rPr>
              <a:t>          * </a:t>
            </a:r>
            <a:r>
              <a:rPr b="1" lang="en-US" sz="1600">
                <a:solidFill>
                  <a:schemeClr val="dk1"/>
                </a:solidFill>
              </a:rPr>
              <a:t>Note: If it is an internal proposal, the company’s credentials  </a:t>
            </a:r>
            <a:endParaRPr/>
          </a:p>
          <a:p>
            <a:pPr indent="0" lvl="0" marL="0" rtl="0" algn="l">
              <a:lnSpc>
                <a:spcPct val="90000"/>
              </a:lnSpc>
              <a:spcBef>
                <a:spcPts val="0"/>
              </a:spcBef>
              <a:spcAft>
                <a:spcPts val="0"/>
              </a:spcAft>
              <a:buSzPts val="1280"/>
              <a:buNone/>
            </a:pPr>
            <a:r>
              <a:rPr b="1" lang="en-US" sz="1600">
                <a:solidFill>
                  <a:schemeClr val="dk1"/>
                </a:solidFill>
              </a:rPr>
              <a:t>            would be unnecessary.</a:t>
            </a:r>
            <a:endParaRPr/>
          </a:p>
          <a:p>
            <a:pPr indent="-251459" lvl="0" marL="342900" rtl="0" algn="l">
              <a:lnSpc>
                <a:spcPct val="90000"/>
              </a:lnSpc>
              <a:spcBef>
                <a:spcPts val="0"/>
              </a:spcBef>
              <a:spcAft>
                <a:spcPts val="0"/>
              </a:spcAft>
              <a:buSzPts val="1440"/>
              <a:buNone/>
            </a:pPr>
            <a:r>
              <a:t/>
            </a:r>
            <a:endParaRPr>
              <a:solidFill>
                <a:schemeClr val="dk1"/>
              </a:solidFill>
            </a:endParaRPr>
          </a:p>
          <a:p>
            <a:pPr indent="0" lvl="0" marL="0" rtl="0" algn="l">
              <a:lnSpc>
                <a:spcPct val="90000"/>
              </a:lnSpc>
              <a:spcBef>
                <a:spcPts val="0"/>
              </a:spcBef>
              <a:spcAft>
                <a:spcPts val="0"/>
              </a:spcAft>
              <a:buSzPts val="1440"/>
              <a:buNone/>
            </a:pPr>
            <a:r>
              <a:t/>
            </a:r>
            <a:endParaRPr>
              <a:solidFill>
                <a:schemeClr val="dk1"/>
              </a:solidFill>
            </a:endParaRPr>
          </a:p>
        </p:txBody>
      </p:sp>
      <p:sp>
        <p:nvSpPr>
          <p:cNvPr id="274" name="Google Shape;274;p10"/>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959"/>
              <a:buFont typeface="Century Gothic"/>
              <a:buNone/>
            </a:pPr>
            <a:r>
              <a:rPr b="1" lang="en-US" sz="3959"/>
              <a:t>a) Introduction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1"/>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a) Introduction</a:t>
            </a:r>
            <a:endParaRPr/>
          </a:p>
        </p:txBody>
      </p:sp>
      <p:sp>
        <p:nvSpPr>
          <p:cNvPr id="280" name="Google Shape;280;p11"/>
          <p:cNvSpPr txBox="1"/>
          <p:nvPr>
            <p:ph idx="1" type="body"/>
          </p:nvPr>
        </p:nvSpPr>
        <p:spPr>
          <a:xfrm>
            <a:off x="864382" y="24892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solidFill>
                  <a:schemeClr val="dk1"/>
                </a:solidFill>
              </a:rPr>
              <a:t>Iv) Company’s Niche</a:t>
            </a:r>
            <a:endParaRPr/>
          </a:p>
          <a:p>
            <a:pPr indent="0" lvl="0" marL="109728" rtl="0" algn="l">
              <a:lnSpc>
                <a:spcPct val="100000"/>
              </a:lnSpc>
              <a:spcBef>
                <a:spcPts val="0"/>
              </a:spcBef>
              <a:spcAft>
                <a:spcPts val="0"/>
              </a:spcAft>
              <a:buSzPts val="1440"/>
              <a:buNone/>
            </a:pPr>
            <a:r>
              <a:rPr lang="en-US">
                <a:solidFill>
                  <a:schemeClr val="dk1"/>
                </a:solidFill>
              </a:rPr>
              <a:t>      - Highlight the unique or extraordinary advantage </a:t>
            </a:r>
            <a:endParaRPr/>
          </a:p>
          <a:p>
            <a:pPr indent="0" lvl="0" marL="109728" rtl="0" algn="l">
              <a:lnSpc>
                <a:spcPct val="100000"/>
              </a:lnSpc>
              <a:spcBef>
                <a:spcPts val="0"/>
              </a:spcBef>
              <a:spcAft>
                <a:spcPts val="0"/>
              </a:spcAft>
              <a:buSzPts val="1440"/>
              <a:buNone/>
            </a:pPr>
            <a:r>
              <a:rPr lang="en-US">
                <a:solidFill>
                  <a:schemeClr val="dk1"/>
                </a:solidFill>
              </a:rPr>
              <a:t>        that the company has over the competitors</a:t>
            </a:r>
            <a:endParaRPr/>
          </a:p>
          <a:p>
            <a:pPr indent="0" lvl="0" marL="109728" rtl="0" algn="l">
              <a:lnSpc>
                <a:spcPct val="100000"/>
              </a:lnSpc>
              <a:spcBef>
                <a:spcPts val="0"/>
              </a:spcBef>
              <a:spcAft>
                <a:spcPts val="0"/>
              </a:spcAft>
              <a:buSzPts val="1440"/>
              <a:buNone/>
            </a:pPr>
            <a:r>
              <a:t/>
            </a:r>
            <a:endParaRPr>
              <a:solidFill>
                <a:schemeClr val="dk1"/>
              </a:solidFill>
            </a:endParaRPr>
          </a:p>
          <a:p>
            <a:pPr indent="-342900" lvl="0" marL="342900" rtl="0" algn="l">
              <a:lnSpc>
                <a:spcPct val="100000"/>
              </a:lnSpc>
              <a:spcBef>
                <a:spcPts val="0"/>
              </a:spcBef>
              <a:spcAft>
                <a:spcPts val="0"/>
              </a:spcAft>
              <a:buSzPts val="1440"/>
              <a:buChar char="►"/>
            </a:pPr>
            <a:r>
              <a:rPr b="1" lang="en-US">
                <a:solidFill>
                  <a:schemeClr val="dk1"/>
                </a:solidFill>
              </a:rPr>
              <a:t>V) Closing</a:t>
            </a:r>
            <a:endParaRPr/>
          </a:p>
          <a:p>
            <a:pPr indent="0" lvl="0" marL="0" rtl="0" algn="l">
              <a:lnSpc>
                <a:spcPct val="100000"/>
              </a:lnSpc>
              <a:spcBef>
                <a:spcPts val="0"/>
              </a:spcBef>
              <a:spcAft>
                <a:spcPts val="0"/>
              </a:spcAft>
              <a:buSzPts val="1440"/>
              <a:buNone/>
            </a:pPr>
            <a:r>
              <a:rPr b="1" lang="en-US">
                <a:solidFill>
                  <a:schemeClr val="dk1"/>
                </a:solidFill>
              </a:rPr>
              <a:t>      </a:t>
            </a:r>
            <a:r>
              <a:rPr lang="en-US"/>
              <a:t>   - To inform the prospective client what is  </a:t>
            </a:r>
            <a:endParaRPr/>
          </a:p>
          <a:p>
            <a:pPr indent="0" lvl="0" marL="0" rtl="0" algn="l">
              <a:lnSpc>
                <a:spcPct val="100000"/>
              </a:lnSpc>
              <a:spcBef>
                <a:spcPts val="0"/>
              </a:spcBef>
              <a:spcAft>
                <a:spcPts val="0"/>
              </a:spcAft>
              <a:buSzPts val="1440"/>
              <a:buNone/>
            </a:pPr>
            <a:r>
              <a:rPr lang="en-US"/>
              <a:t>           submitted to him/her</a:t>
            </a:r>
            <a:endParaRPr/>
          </a:p>
          <a:p>
            <a:pPr indent="0" lvl="0" marL="0" rtl="0" algn="l">
              <a:lnSpc>
                <a:spcPct val="100000"/>
              </a:lnSpc>
              <a:spcBef>
                <a:spcPts val="0"/>
              </a:spcBef>
              <a:spcAft>
                <a:spcPts val="0"/>
              </a:spcAft>
              <a:buSzPts val="1440"/>
              <a:buNone/>
            </a:pPr>
            <a:r>
              <a:rPr lang="en-US"/>
              <a:t>         - should mention sub-headings such as plan, </a:t>
            </a:r>
            <a:endParaRPr/>
          </a:p>
          <a:p>
            <a:pPr indent="0" lvl="0" marL="0" rtl="0" algn="l">
              <a:lnSpc>
                <a:spcPct val="100000"/>
              </a:lnSpc>
              <a:spcBef>
                <a:spcPts val="0"/>
              </a:spcBef>
              <a:spcAft>
                <a:spcPts val="0"/>
              </a:spcAft>
              <a:buSzPts val="1440"/>
              <a:buNone/>
            </a:pPr>
            <a:r>
              <a:rPr lang="en-US"/>
              <a:t>           schedule, staffing, budget and authorisation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a) Introduction</a:t>
            </a:r>
            <a:endParaRPr/>
          </a:p>
        </p:txBody>
      </p:sp>
      <p:sp>
        <p:nvSpPr>
          <p:cNvPr id="286" name="Google Shape;286;p12"/>
          <p:cNvSpPr txBox="1"/>
          <p:nvPr>
            <p:ph idx="1" type="body"/>
          </p:nvPr>
        </p:nvSpPr>
        <p:spPr>
          <a:xfrm>
            <a:off x="801704" y="2209800"/>
            <a:ext cx="634526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b="1" lang="en-US"/>
              <a:t>Example </a:t>
            </a:r>
            <a:endParaRPr/>
          </a:p>
          <a:p>
            <a:pPr indent="-251459" lvl="0" marL="34290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p:txBody>
      </p:sp>
      <p:sp>
        <p:nvSpPr>
          <p:cNvPr id="287" name="Google Shape;287;p12"/>
          <p:cNvSpPr/>
          <p:nvPr/>
        </p:nvSpPr>
        <p:spPr>
          <a:xfrm>
            <a:off x="858625" y="2667000"/>
            <a:ext cx="7777681" cy="3276600"/>
          </a:xfrm>
          <a:prstGeom prst="roundRect">
            <a:avLst>
              <a:gd fmla="val 16667" name="adj"/>
            </a:avLst>
          </a:prstGeom>
          <a:solidFill>
            <a:schemeClr val="lt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We are pleased to submit our proposal </a:t>
            </a:r>
            <a:r>
              <a:rPr b="1" i="0" lang="en-US" sz="1800" u="none" cap="none" strike="noStrike">
                <a:solidFill>
                  <a:srgbClr val="A824A4"/>
                </a:solidFill>
                <a:latin typeface="Century Gothic"/>
                <a:ea typeface="Century Gothic"/>
                <a:cs typeface="Century Gothic"/>
                <a:sym typeface="Century Gothic"/>
              </a:rPr>
              <a:t>to open a childcare centre on the ground floor of your esteemed mall</a:t>
            </a:r>
            <a:r>
              <a:rPr b="0" i="0" lang="en-US" sz="1800" u="none" cap="none" strike="noStrike">
                <a:solidFill>
                  <a:schemeClr val="dk1"/>
                </a:solidFill>
                <a:latin typeface="Century Gothic"/>
                <a:ea typeface="Century Gothic"/>
                <a:cs typeface="Century Gothic"/>
                <a:sym typeface="Century Gothic"/>
              </a:rPr>
              <a:t>. We heard about your mall expansion programme from a </a:t>
            </a:r>
            <a:r>
              <a:rPr b="1" i="0" lang="en-US" sz="1800" u="none" cap="none" strike="noStrike">
                <a:solidFill>
                  <a:schemeClr val="accent1"/>
                </a:solidFill>
                <a:latin typeface="Century Gothic"/>
                <a:ea typeface="Century Gothic"/>
                <a:cs typeface="Century Gothic"/>
                <a:sym typeface="Century Gothic"/>
              </a:rPr>
              <a:t>mutual business acquaintance, Ms Maggie Tan Siew Lin</a:t>
            </a:r>
            <a:r>
              <a:rPr b="0" i="0" lang="en-US" sz="1800" u="none" cap="none" strike="noStrike">
                <a:solidFill>
                  <a:schemeClr val="dk1"/>
                </a:solidFill>
                <a:latin typeface="Century Gothic"/>
                <a:ea typeface="Century Gothic"/>
                <a:cs typeface="Century Gothic"/>
                <a:sym typeface="Century Gothic"/>
              </a:rPr>
              <a:t>. We have been in this business for </a:t>
            </a:r>
            <a:r>
              <a:rPr b="1" i="0" lang="en-US" sz="1800" u="none" cap="none" strike="noStrike">
                <a:solidFill>
                  <a:srgbClr val="A824A4"/>
                </a:solidFill>
                <a:latin typeface="Century Gothic"/>
                <a:ea typeface="Century Gothic"/>
                <a:cs typeface="Century Gothic"/>
                <a:sym typeface="Century Gothic"/>
              </a:rPr>
              <a:t>over 20 years </a:t>
            </a:r>
            <a:r>
              <a:rPr b="0" i="0" lang="en-US" sz="1800" u="none" cap="none" strike="noStrike">
                <a:solidFill>
                  <a:schemeClr val="dk1"/>
                </a:solidFill>
                <a:latin typeface="Century Gothic"/>
                <a:ea typeface="Century Gothic"/>
                <a:cs typeface="Century Gothic"/>
                <a:sym typeface="Century Gothic"/>
              </a:rPr>
              <a:t>and </a:t>
            </a:r>
            <a:r>
              <a:rPr b="1" i="0" lang="en-US" sz="1800" u="none" cap="none" strike="noStrike">
                <a:solidFill>
                  <a:srgbClr val="A824A4"/>
                </a:solidFill>
                <a:latin typeface="Century Gothic"/>
                <a:ea typeface="Century Gothic"/>
                <a:cs typeface="Century Gothic"/>
                <a:sym typeface="Century Gothic"/>
              </a:rPr>
              <a:t>have branches in a few malls</a:t>
            </a:r>
            <a:r>
              <a:rPr b="0" i="0" lang="en-US" sz="1800" u="none" cap="none" strike="noStrike">
                <a:solidFill>
                  <a:schemeClr val="dk1"/>
                </a:solidFill>
                <a:latin typeface="Century Gothic"/>
                <a:ea typeface="Century Gothic"/>
                <a:cs typeface="Century Gothic"/>
                <a:sym typeface="Century Gothic"/>
              </a:rPr>
              <a:t> across Kuala Lumpur. Our childcare is </a:t>
            </a:r>
            <a:r>
              <a:rPr b="1" i="0" lang="en-US" sz="1800" u="none" cap="none" strike="noStrike">
                <a:solidFill>
                  <a:srgbClr val="A824A4"/>
                </a:solidFill>
                <a:latin typeface="Century Gothic"/>
                <a:ea typeface="Century Gothic"/>
                <a:cs typeface="Century Gothic"/>
                <a:sym typeface="Century Gothic"/>
              </a:rPr>
              <a:t>superior to others </a:t>
            </a:r>
            <a:r>
              <a:rPr b="0" i="0" lang="en-US" sz="1800" u="none" cap="none" strike="noStrike">
                <a:solidFill>
                  <a:schemeClr val="dk1"/>
                </a:solidFill>
                <a:latin typeface="Century Gothic"/>
                <a:ea typeface="Century Gothic"/>
                <a:cs typeface="Century Gothic"/>
                <a:sym typeface="Century Gothic"/>
              </a:rPr>
              <a:t>if you read the online reviews that we have received. Moreover, we are </a:t>
            </a:r>
            <a:r>
              <a:rPr b="1" i="0" lang="en-US" sz="1800" u="none" cap="none" strike="noStrike">
                <a:solidFill>
                  <a:srgbClr val="A824A4"/>
                </a:solidFill>
                <a:latin typeface="Century Gothic"/>
                <a:ea typeface="Century Gothic"/>
                <a:cs typeface="Century Gothic"/>
                <a:sym typeface="Century Gothic"/>
              </a:rPr>
              <a:t>the only childcare in the market </a:t>
            </a:r>
            <a:r>
              <a:rPr b="0" i="0" lang="en-US" sz="1800" u="none" cap="none" strike="noStrike">
                <a:solidFill>
                  <a:schemeClr val="dk1"/>
                </a:solidFill>
                <a:latin typeface="Century Gothic"/>
                <a:ea typeface="Century Gothic"/>
                <a:cs typeface="Century Gothic"/>
                <a:sym typeface="Century Gothic"/>
              </a:rPr>
              <a:t>that has collaboration with malls and this will be an added advantage to your business development. In this proposal, we are including our </a:t>
            </a:r>
            <a:r>
              <a:rPr b="1" i="0" lang="en-US" sz="1800" u="none" cap="none" strike="noStrike">
                <a:solidFill>
                  <a:srgbClr val="A824A4"/>
                </a:solidFill>
                <a:latin typeface="Century Gothic"/>
                <a:ea typeface="Century Gothic"/>
                <a:cs typeface="Century Gothic"/>
                <a:sym typeface="Century Gothic"/>
              </a:rPr>
              <a:t>plan, schedule, staffing, budget and authorisation.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1 </a:t>
            </a:r>
            <a:endParaRPr/>
          </a:p>
        </p:txBody>
      </p:sp>
      <p:sp>
        <p:nvSpPr>
          <p:cNvPr id="293" name="Google Shape;293;p13"/>
          <p:cNvSpPr txBox="1"/>
          <p:nvPr>
            <p:ph idx="1" type="body"/>
          </p:nvPr>
        </p:nvSpPr>
        <p:spPr>
          <a:xfrm>
            <a:off x="533400" y="2286000"/>
            <a:ext cx="8077200" cy="3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Write out the first line of the proposal below in a clear and concise manner. Begin with: We are pleased to…</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solidFill>
                  <a:srgbClr val="70186D"/>
                </a:solidFill>
              </a:rPr>
              <a:t>Your company supplies sports equipment and you are trying to secure a university as a client. Write the first line of your introduction.</a:t>
            </a:r>
            <a:endParaRPr/>
          </a:p>
          <a:p>
            <a:pPr indent="0" lvl="0" marL="109728" rtl="0" algn="just">
              <a:lnSpc>
                <a:spcPct val="100000"/>
              </a:lnSpc>
              <a:spcBef>
                <a:spcPts val="1000"/>
              </a:spcBef>
              <a:spcAft>
                <a:spcPts val="0"/>
              </a:spcAft>
              <a:buSzPts val="1440"/>
              <a:buNone/>
            </a:pPr>
            <a:r>
              <a:t/>
            </a:r>
            <a:endParaRPr>
              <a:solidFill>
                <a:srgbClr val="70186D"/>
              </a:solidFill>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a:p>
            <a:pPr indent="0" lvl="0" marL="109728" rtl="0" algn="just">
              <a:lnSpc>
                <a:spcPct val="100000"/>
              </a:lnSpc>
              <a:spcBef>
                <a:spcPts val="1000"/>
              </a:spcBef>
              <a:spcAft>
                <a:spcPts val="0"/>
              </a:spcAft>
              <a:buSzPts val="1440"/>
              <a:buNone/>
            </a:pPr>
            <a:r>
              <a:rPr lang="en-US"/>
              <a:t>_______________________________________________________________</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4"/>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1 (Answer) </a:t>
            </a:r>
            <a:endParaRPr/>
          </a:p>
        </p:txBody>
      </p:sp>
      <p:sp>
        <p:nvSpPr>
          <p:cNvPr id="299" name="Google Shape;299;p14"/>
          <p:cNvSpPr txBox="1"/>
          <p:nvPr>
            <p:ph idx="1" type="body"/>
          </p:nvPr>
        </p:nvSpPr>
        <p:spPr>
          <a:xfrm>
            <a:off x="864382" y="2489200"/>
            <a:ext cx="7746218" cy="353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2240"/>
              <a:buChar char="►"/>
            </a:pPr>
            <a:r>
              <a:rPr lang="en-US" sz="2800">
                <a:solidFill>
                  <a:schemeClr val="dk1"/>
                </a:solidFill>
              </a:rPr>
              <a:t>We are pleased to submit our proposal to be the sole supplier of sports equipment to all the gyms and sports centres in your prestigious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865970" y="927098"/>
            <a:ext cx="6343672" cy="70986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entury Gothic"/>
              <a:buNone/>
            </a:pPr>
            <a:r>
              <a:rPr b="1" lang="en-US"/>
              <a:t>Exercise 2 </a:t>
            </a:r>
            <a:endParaRPr/>
          </a:p>
        </p:txBody>
      </p:sp>
      <p:pic>
        <p:nvPicPr>
          <p:cNvPr id="305" name="Google Shape;305;p15"/>
          <p:cNvPicPr preferRelativeResize="0"/>
          <p:nvPr>
            <p:ph idx="1" type="body"/>
          </p:nvPr>
        </p:nvPicPr>
        <p:blipFill rotWithShape="1">
          <a:blip r:embed="rId3">
            <a:alphaModFix/>
          </a:blip>
          <a:srcRect b="0" l="0" r="0" t="0"/>
          <a:stretch/>
        </p:blipFill>
        <p:spPr>
          <a:xfrm>
            <a:off x="799870" y="2197102"/>
            <a:ext cx="7848600" cy="2322600"/>
          </a:xfrm>
          <a:prstGeom prst="rect">
            <a:avLst/>
          </a:prstGeom>
          <a:noFill/>
          <a:ln>
            <a:noFill/>
          </a:ln>
        </p:spPr>
      </p:pic>
      <p:sp>
        <p:nvSpPr>
          <p:cNvPr id="306" name="Google Shape;306;p15"/>
          <p:cNvSpPr/>
          <p:nvPr/>
        </p:nvSpPr>
        <p:spPr>
          <a:xfrm>
            <a:off x="799870" y="4519761"/>
            <a:ext cx="7561932" cy="202867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Read the above example of an introduction. Does it fulfil the requirements of an ideal introduction as stated above? </a:t>
            </a:r>
            <a:endParaRPr b="0" i="0" sz="1400" u="none" cap="none" strike="noStrike">
              <a:solidFill>
                <a:schemeClr val="lt1"/>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1.  Is the opening statement clear about the product/service you are offering?</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2.  Would it satisfy the prospective client about how they heard about you?</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3 &amp; 4.  Are your company credentials impressive and your niche unique?</a:t>
            </a:r>
            <a:endParaRPr b="0" i="0" sz="1400" u="none" cap="none" strike="noStrike">
              <a:solidFill>
                <a:srgbClr val="FFFF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1400"/>
              <a:buFont typeface="Arial"/>
              <a:buNone/>
            </a:pPr>
            <a:r>
              <a:rPr b="0" i="0" lang="en-US" sz="1400" u="none" cap="none" strike="noStrike">
                <a:solidFill>
                  <a:srgbClr val="FFFF00"/>
                </a:solidFill>
                <a:latin typeface="Times New Roman"/>
                <a:ea typeface="Times New Roman"/>
                <a:cs typeface="Times New Roman"/>
                <a:sym typeface="Times New Roman"/>
              </a:rPr>
              <a:t>5.  Does the overview include the necessary items?</a:t>
            </a:r>
            <a:endParaRPr b="0" i="0" sz="1400" u="none" cap="none" strike="noStrike">
              <a:solidFill>
                <a:srgbClr val="FF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2014-01-15T15:32:46Z</dcterms:created>
  <dc:creator>User</dc:creator>
</cp:coreProperties>
</file>