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4iiRg4/e3Zpfoljt+yr1/RGJ5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6E1D05-3538-4375-8821-C8D7C272B754}">
  <a:tblStyle styleId="{B76E1D05-3538-4375-8821-C8D7C272B7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Future Tense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813327" y="2103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chemeClr val="dk2"/>
                </a:solidFill>
              </a:rPr>
              <a:t>“Will” and “Going to”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86725" y="652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Future Tense - “Will” and “Going to”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40800" y="13270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Future tense is used to for future activities.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It can also be used for the following:</a:t>
            </a:r>
            <a:endParaRPr sz="1800">
              <a:solidFill>
                <a:srgbClr val="000000"/>
              </a:solidFill>
            </a:endParaRPr>
          </a:p>
          <a:p>
            <a:pPr indent="-11430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 sz="1800">
                <a:solidFill>
                  <a:srgbClr val="000000"/>
                </a:solidFill>
              </a:rPr>
              <a:t> To offer a solution</a:t>
            </a:r>
            <a:endParaRPr sz="1800">
              <a:solidFill>
                <a:srgbClr val="000000"/>
              </a:solidFill>
            </a:endParaRPr>
          </a:p>
          <a:p>
            <a:pPr indent="-11430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 sz="1800">
                <a:solidFill>
                  <a:srgbClr val="000000"/>
                </a:solidFill>
              </a:rPr>
              <a:t> To make predictions or promises</a:t>
            </a:r>
            <a:endParaRPr sz="1800"/>
          </a:p>
        </p:txBody>
      </p:sp>
      <p:sp>
        <p:nvSpPr>
          <p:cNvPr id="94" name="Google Shape;94;p2"/>
          <p:cNvSpPr txBox="1"/>
          <p:nvPr/>
        </p:nvSpPr>
        <p:spPr>
          <a:xfrm>
            <a:off x="640800" y="4565000"/>
            <a:ext cx="81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Source: Boobyer V, (2017) English for Everyone: Course Book Level 1 Business English, Dorling Kindersley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7650" y="1203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Form the Future Tense with “Will”?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27650" y="16274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To form the Simple Future, the modal verb “will” can be used but the form does not change with the subject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For example: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01" name="Google Shape;101;p3"/>
          <p:cNvGraphicFramePr/>
          <p:nvPr/>
        </p:nvGraphicFramePr>
        <p:xfrm>
          <a:off x="1075600" y="24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{B76E1D05-3538-4375-8821-C8D7C272B754}</a:tableStyleId>
              </a:tblPr>
              <a:tblGrid>
                <a:gridCol w="981350"/>
                <a:gridCol w="1683900"/>
                <a:gridCol w="1883150"/>
                <a:gridCol w="2690600"/>
              </a:tblGrid>
              <a:tr h="28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Subject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“Will”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Base Form of Verb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Rest of Sentence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 / We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will 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complete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assignment.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He/ She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sign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contract.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They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accommodation.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John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check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documents.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3"/>
          <p:cNvSpPr txBox="1"/>
          <p:nvPr/>
        </p:nvSpPr>
        <p:spPr>
          <a:xfrm>
            <a:off x="1075600" y="4647975"/>
            <a:ext cx="67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Source: Boobyer V, (2017) English for Everyone: Course Book Level 1 Business English, Dorling Kindersley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786025" y="583875"/>
            <a:ext cx="7948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Form the Future Negative with “Will”?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27650" y="1298675"/>
            <a:ext cx="7688700" cy="24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 form the simple future negative, you can refer to the formula below.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1138350" y="17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{B76E1D05-3538-4375-8821-C8D7C272B754}</a:tableStyleId>
              </a:tblPr>
              <a:tblGrid>
                <a:gridCol w="1383825"/>
                <a:gridCol w="1845250"/>
                <a:gridCol w="1669050"/>
                <a:gridCol w="184527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Subject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“Will not”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Base Form of Verb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Rest of Sentence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Examples: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 / We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will not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complete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assignment.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He/ She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sign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contract.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They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accommodation.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John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check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documents.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4"/>
          <p:cNvSpPr txBox="1"/>
          <p:nvPr/>
        </p:nvSpPr>
        <p:spPr>
          <a:xfrm>
            <a:off x="1179075" y="4519775"/>
            <a:ext cx="700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Source: Grammarly Blog, “Simple Future Tense”, https://www.grammarly.com/blog/simple-future/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729450" y="62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Form the Future Tense with “Going to”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729450" y="1327000"/>
            <a:ext cx="7688700" cy="226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The use of “going to” can also be used to indicate future activities or events.</a:t>
            </a:r>
            <a:endParaRPr>
              <a:solidFill>
                <a:schemeClr val="dk2"/>
              </a:solidFill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However, it is more commonly used in speech and casual writing. </a:t>
            </a:r>
            <a:endParaRPr>
              <a:solidFill>
                <a:schemeClr val="dk2"/>
              </a:solidFill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To form the future tense with “Going to”, you can refer to the formula below.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5"/>
          <p:cNvGraphicFramePr/>
          <p:nvPr/>
        </p:nvGraphicFramePr>
        <p:xfrm>
          <a:off x="1285725" y="20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{B76E1D05-3538-4375-8821-C8D7C272B754}</a:tableStyleId>
              </a:tblPr>
              <a:tblGrid>
                <a:gridCol w="1637475"/>
                <a:gridCol w="886075"/>
                <a:gridCol w="1153175"/>
                <a:gridCol w="2806125"/>
              </a:tblGrid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is/am/are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+ going to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 + based form of verb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333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Examples:</a:t>
                      </a:r>
                      <a:endParaRPr sz="1200" u="none" cap="none" strike="noStrike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</a:tr>
              <a:tr h="33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going to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read the article.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3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She/He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 vMerge="1"/>
              </a:tr>
              <a:tr h="48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You/We/They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are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118" name="Google Shape;118;p5"/>
          <p:cNvSpPr txBox="1"/>
          <p:nvPr/>
        </p:nvSpPr>
        <p:spPr>
          <a:xfrm>
            <a:off x="888575" y="4562525"/>
            <a:ext cx="768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Source: Grammarly Blog, Simple Future Tense”, https://www.grammarly.com/blog/simple-future/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635450" y="6009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Form the Future Negative with “Going to”?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729450" y="1307225"/>
            <a:ext cx="76887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 form the future negative with “going to” , you can refer to the formula below.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25" name="Google Shape;125;p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{B76E1D05-3538-4375-8821-C8D7C272B754}</a:tableStyleId>
              </a:tblPr>
              <a:tblGrid>
                <a:gridCol w="1493625"/>
                <a:gridCol w="1109125"/>
                <a:gridCol w="282650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is/am/are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u="none" cap="none" strike="noStrike"/>
                        <a:t>not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u="none" cap="none" strike="noStrike"/>
                        <a:t>going to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+ based form of verb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Examples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not going to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read the article.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She/He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You/We/They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are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126" name="Google Shape;126;p6"/>
          <p:cNvSpPr txBox="1"/>
          <p:nvPr/>
        </p:nvSpPr>
        <p:spPr>
          <a:xfrm>
            <a:off x="938250" y="4418750"/>
            <a:ext cx="727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Source: Grammarly Blog, “Simple Future Tense”, https://www.grammarly.com/blog/simple-future/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661100" y="660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Future Passive 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661100" y="13440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Simple future passive is formed to indicate something will be done by someone in the future.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 form the simple future passive, you can refer to the formula below.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7"/>
          <p:cNvGraphicFramePr/>
          <p:nvPr/>
        </p:nvGraphicFramePr>
        <p:xfrm>
          <a:off x="1069988" y="202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{B76E1D05-3538-4375-8821-C8D7C272B754}</a:tableStyleId>
              </a:tblPr>
              <a:tblGrid>
                <a:gridCol w="1378250"/>
                <a:gridCol w="1201500"/>
                <a:gridCol w="1665300"/>
                <a:gridCol w="2758975"/>
              </a:tblGrid>
              <a:tr h="39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Object</a:t>
                      </a:r>
                      <a:endParaRPr sz="1400" u="none" cap="none" strike="noStrike">
                        <a:highlight>
                          <a:srgbClr val="A4C2F4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u="none" cap="none" strike="noStrike"/>
                        <a:t>will be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u="none" cap="none" strike="noStrike"/>
                        <a:t>verb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u="none" cap="none" strike="noStrike"/>
                        <a:t>Rest of Sentence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207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Examples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</a:tr>
              <a:tr h="39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hall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will be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decorated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with flowers.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ceremony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will be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held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on 21 June 2021.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contract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will be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signed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at 2 p.m.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7"/>
          <p:cNvSpPr txBox="1"/>
          <p:nvPr/>
        </p:nvSpPr>
        <p:spPr>
          <a:xfrm>
            <a:off x="1102175" y="4477075"/>
            <a:ext cx="700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Source: GrammarBank, “Simple Future Passive”, https://www.grammarbank.com/simple-future-passive.html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729450" y="609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729450" y="1306075"/>
            <a:ext cx="7688700" cy="32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000000"/>
                </a:solidFill>
              </a:rPr>
              <a:t>Change the following sentences into the passive voice.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>
                <a:solidFill>
                  <a:srgbClr val="000000"/>
                </a:solidFill>
              </a:rPr>
              <a:t>Mary and John will contact the bank to seek the precautionary measures tomorrow.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>
                <a:solidFill>
                  <a:srgbClr val="000000"/>
                </a:solidFill>
              </a:rPr>
              <a:t>They will collect the shopping bags from the mall latest by 4.30 p.m.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>
                <a:solidFill>
                  <a:srgbClr val="000000"/>
                </a:solidFill>
              </a:rPr>
              <a:t>We will visit the museum on the third day of our road trip.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>
                <a:solidFill>
                  <a:srgbClr val="000000"/>
                </a:solidFill>
              </a:rPr>
              <a:t>She will leave her books with Jonathan because she is afraid that she will be late for school 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>
                <a:solidFill>
                  <a:srgbClr val="000000"/>
                </a:solidFill>
              </a:rPr>
              <a:t>Marilyn will complete the task without the assistance of her colleagues.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