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nstanti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137"/>
                </a:srgbClr>
              </a:gs>
              <a:gs pos="100000">
                <a:srgbClr val="00E9F7">
                  <a:alpha val="5333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235"/>
                </a:srgbClr>
              </a:gs>
              <a:gs pos="80000">
                <a:srgbClr val="0099E4">
                  <a:alpha val="43137"/>
                </a:srgbClr>
              </a:gs>
              <a:gs pos="100000">
                <a:srgbClr val="0099E4">
                  <a:alpha val="4313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137"/>
                </a:srgbClr>
              </a:gs>
              <a:gs pos="100000">
                <a:srgbClr val="00E9F7">
                  <a:alpha val="5333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235"/>
                </a:srgbClr>
              </a:gs>
              <a:gs pos="80000">
                <a:srgbClr val="0099E4">
                  <a:alpha val="43137"/>
                </a:srgbClr>
              </a:gs>
              <a:gs pos="100000">
                <a:srgbClr val="0099E4">
                  <a:alpha val="4313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137"/>
                </a:srgbClr>
              </a:gs>
              <a:gs pos="100000">
                <a:srgbClr val="00E9F7">
                  <a:alpha val="5333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235"/>
                </a:srgbClr>
              </a:gs>
              <a:gs pos="80000">
                <a:srgbClr val="0099E4">
                  <a:alpha val="43137"/>
                </a:srgbClr>
              </a:gs>
              <a:gs pos="100000">
                <a:srgbClr val="0099E4">
                  <a:alpha val="4313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ctrTitle"/>
          </p:nvPr>
        </p:nvSpPr>
        <p:spPr>
          <a:xfrm>
            <a:off x="646176" y="20574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40"/>
              <a:buFont typeface="Calibri"/>
              <a:buNone/>
            </a:pPr>
            <a:r>
              <a:rPr lang="en-US" sz="5940">
                <a:solidFill>
                  <a:schemeClr val="lt1"/>
                </a:solidFill>
              </a:rPr>
              <a:t>Oral Presentation Skills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Activity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You are giving a presentation on: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“How to effectively manage your time.” - Group 1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“Advantages of eating fast food: - Group 2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“Importance of getting good sleep” - Group 3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“ Dangers of playing online games” - Group 4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“Ways to communicate effectively” - Group 5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“In a group of 4 to 5 , prepare the introduction of your presentation and present it to the class for about 2 to 5 minutes.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Types of Speech</a:t>
            </a:r>
            <a:endParaRPr/>
          </a:p>
        </p:txBody>
      </p:sp>
      <p:grpSp>
        <p:nvGrpSpPr>
          <p:cNvPr id="242" name="Google Shape;242;p25"/>
          <p:cNvGrpSpPr/>
          <p:nvPr/>
        </p:nvGrpSpPr>
        <p:grpSpPr>
          <a:xfrm>
            <a:off x="457200" y="1935698"/>
            <a:ext cx="8229599" cy="4388365"/>
            <a:chOff x="0" y="535"/>
            <a:chExt cx="8229599" cy="4388365"/>
          </a:xfrm>
        </p:grpSpPr>
        <p:sp>
          <p:nvSpPr>
            <p:cNvPr id="243" name="Google Shape;243;p25"/>
            <p:cNvSpPr/>
            <p:nvPr/>
          </p:nvSpPr>
          <p:spPr>
            <a:xfrm>
              <a:off x="3291839" y="535"/>
              <a:ext cx="4937760" cy="2089697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CAD4E8">
                <a:alpha val="88235"/>
              </a:srgbClr>
            </a:solidFill>
            <a:ln cap="flat" cmpd="sng" w="25400">
              <a:solidFill>
                <a:schemeClr val="dk1">
                  <a:alpha val="8823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3291839" y="261747"/>
              <a:ext cx="4154124" cy="156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0" lIns="10150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Fact-based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Serves to inform with specific information and allow audience to draw their own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Main purpose: Raise awareness or deepen understanding about a 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0" y="535"/>
              <a:ext cx="3291840" cy="2089697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102011" y="102546"/>
              <a:ext cx="3087818" cy="188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100" lIns="156200" spcFirstLastPara="1" rIns="156200" wrap="square" tIns="7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onstantia"/>
                <a:buNone/>
              </a:pPr>
              <a:r>
                <a:rPr b="0" i="0" lang="en-US" sz="41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Informative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291839" y="2299203"/>
              <a:ext cx="4937760" cy="2089697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CAD4E8">
                <a:alpha val="88235"/>
              </a:srgbClr>
            </a:solidFill>
            <a:ln cap="flat" cmpd="sng" w="25400">
              <a:solidFill>
                <a:schemeClr val="dk1">
                  <a:alpha val="8823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3291839" y="2560415"/>
              <a:ext cx="4154124" cy="156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0" lIns="10150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Using words to influence audience to agree with a particular point of view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Main purpose: To convince audience to accept the expressed view, attitude or action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nstantia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0" y="2299203"/>
              <a:ext cx="3291840" cy="2089697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102011" y="2401214"/>
              <a:ext cx="3087818" cy="188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100" lIns="156200" spcFirstLastPara="1" rIns="156200" wrap="square" tIns="7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onstantia"/>
                <a:buNone/>
              </a:pPr>
              <a:r>
                <a:rPr b="0" i="0" lang="en-US" sz="41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Persuasive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457200" y="8382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The following questions could help determine the purpose of an informative speech.</a:t>
            </a:r>
            <a:endParaRPr/>
          </a:p>
          <a:p>
            <a:pPr indent="-1536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2000"/>
              <a:t>What is your purpose? To inform, to educate or to train?</a:t>
            </a:r>
            <a:endParaRPr/>
          </a:p>
          <a:p>
            <a:pPr indent="-222250" lvl="0" marL="4635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2000"/>
              <a:t>What can or should your audience do with the information that you convey?</a:t>
            </a:r>
            <a:endParaRPr/>
          </a:p>
          <a:p>
            <a:pPr indent="-222250" lvl="0" marL="4635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2000"/>
              <a:t>How will your audience be benefited from the information delivered?</a:t>
            </a:r>
            <a:endParaRPr/>
          </a:p>
          <a:p>
            <a:pPr indent="-222250" lvl="0" marL="4635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2000"/>
              <a:t>Why should your audience be interested in your topic?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533400" y="284205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Persuasive Speech</a:t>
            </a:r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533400" y="1676400"/>
            <a:ext cx="8227027" cy="4389436"/>
            <a:chOff x="0" y="0"/>
            <a:chExt cx="8227027" cy="4389436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2507456" cy="576000"/>
            </a:xfrm>
            <a:prstGeom prst="rect">
              <a:avLst/>
            </a:prstGeom>
            <a:solidFill>
              <a:srgbClr val="0B5394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0" y="0"/>
              <a:ext cx="2507456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Ethos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0" y="606483"/>
              <a:ext cx="2507456" cy="3782953"/>
            </a:xfrm>
            <a:prstGeom prst="rect">
              <a:avLst/>
            </a:prstGeom>
            <a:solidFill>
              <a:srgbClr val="56A9F3">
                <a:alpha val="88235"/>
              </a:srgbClr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0" y="606483"/>
              <a:ext cx="2507456" cy="3782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Credibility of the persuader to speak on a subject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Can come from education or career advancement to make a person qualified to speak on the subject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861071" y="15241"/>
              <a:ext cx="2507456" cy="576000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2861071" y="15241"/>
              <a:ext cx="2507456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Pathos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861071" y="591241"/>
              <a:ext cx="2507456" cy="3782953"/>
            </a:xfrm>
            <a:prstGeom prst="rect">
              <a:avLst/>
            </a:prstGeom>
            <a:solidFill>
              <a:srgbClr val="56A9F3">
                <a:alpha val="88235"/>
              </a:srgbClr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 txBox="1"/>
            <p:nvPr/>
          </p:nvSpPr>
          <p:spPr>
            <a:xfrm>
              <a:off x="2861071" y="591241"/>
              <a:ext cx="2507456" cy="3782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An appeal to emotion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Creates an emotional response in audience to draw out feelings that reside in them in order to convince them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19571" y="15241"/>
              <a:ext cx="2507456" cy="576000"/>
            </a:xfrm>
            <a:prstGeom prst="rect">
              <a:avLst/>
            </a:prstGeom>
            <a:solidFill>
              <a:srgbClr val="0B5394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5719571" y="15241"/>
              <a:ext cx="2507456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Logos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719571" y="591241"/>
              <a:ext cx="2507456" cy="3782953"/>
            </a:xfrm>
            <a:prstGeom prst="rect">
              <a:avLst/>
            </a:prstGeom>
            <a:solidFill>
              <a:srgbClr val="56A9F3">
                <a:alpha val="88235"/>
              </a:srgbClr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 txBox="1"/>
            <p:nvPr/>
          </p:nvSpPr>
          <p:spPr>
            <a:xfrm>
              <a:off x="5719571" y="591241"/>
              <a:ext cx="2507456" cy="3782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Logical appeal using logical arguments and supportive evidence such as facts and figures to persuade audience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4" name="Google Shape;274;p27"/>
          <p:cNvSpPr/>
          <p:nvPr/>
        </p:nvSpPr>
        <p:spPr>
          <a:xfrm>
            <a:off x="533400" y="1066800"/>
            <a:ext cx="8077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111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master the arts of persuasion, the following three modes could be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Source: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Yap, YW, Fernandez, B, Aloysious, M, Balakrishnan, S &amp; Zainudin, ZZ 2017, Essentials of professional communication: Business and commerce, Cengage Learning, Singapore.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4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Overview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69570" y="1544595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62"/>
              <a:buNone/>
            </a:pPr>
            <a:r>
              <a:rPr lang="en-US" sz="2000"/>
              <a:t>1. Oral Presentation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Steps in Preparing an Oral Presentation </a:t>
            </a:r>
            <a:endParaRPr sz="2000"/>
          </a:p>
          <a:p>
            <a:pPr indent="0" lvl="0" marL="130906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None/>
            </a:pPr>
            <a:r>
              <a:rPr lang="en-US" sz="2000"/>
              <a:t>2. Planning and Preparation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Audience Analysis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Determine the Purpose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Choosing a Topic</a:t>
            </a:r>
            <a:endParaRPr sz="2000"/>
          </a:p>
          <a:p>
            <a:pPr indent="0" lvl="0" marL="130906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None/>
            </a:pPr>
            <a:r>
              <a:rPr lang="en-US" sz="2000"/>
              <a:t>3. Planning a Speech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Introduction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Body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Char char="o"/>
            </a:pPr>
            <a:r>
              <a:rPr lang="en-US" sz="2000"/>
              <a:t>Conclusion</a:t>
            </a:r>
            <a:endParaRPr/>
          </a:p>
          <a:p>
            <a:pPr indent="-211962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None/>
            </a:pPr>
            <a:r>
              <a:rPr lang="en-US" sz="2000"/>
              <a:t>4. Types of Speech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938"/>
              <a:buFont typeface="Courier New"/>
              <a:buChar char="o"/>
            </a:pPr>
            <a:r>
              <a:rPr lang="en-US" sz="2000"/>
              <a:t>Informative Speech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938"/>
              <a:buFont typeface="Courier New"/>
              <a:buChar char="o"/>
            </a:pPr>
            <a:r>
              <a:rPr lang="en-US" sz="2000"/>
              <a:t>Persuasive Speech</a:t>
            </a:r>
            <a:endParaRPr/>
          </a:p>
          <a:p>
            <a:pPr indent="-211962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None/>
            </a:pPr>
            <a:r>
              <a:t/>
            </a:r>
            <a:endParaRPr sz="2000"/>
          </a:p>
          <a:p>
            <a:pPr indent="-211962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Font typeface="Courier New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062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Oral Presentation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An oral presentation involves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Planning and Preparation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Planning a Speech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Practice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Delivery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Planning and Preparation</a:t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457200" y="1937623"/>
            <a:ext cx="8229600" cy="4384833"/>
            <a:chOff x="0" y="2143"/>
            <a:chExt cx="8229600" cy="4384833"/>
          </a:xfrm>
        </p:grpSpPr>
        <p:sp>
          <p:nvSpPr>
            <p:cNvPr id="133" name="Google Shape;133;p18"/>
            <p:cNvSpPr/>
            <p:nvPr/>
          </p:nvSpPr>
          <p:spPr>
            <a:xfrm rot="5400000">
              <a:off x="5030343" y="-1924097"/>
              <a:ext cx="1131570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>
                <a:alpha val="88235"/>
              </a:schemeClr>
            </a:solidFill>
            <a:ln cap="flat" cmpd="sng" w="2540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2962657" y="198828"/>
              <a:ext cx="5211705" cy="1021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tantia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Obtain information about your audience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0" y="2143"/>
              <a:ext cx="2962656" cy="1414462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thickThin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69048" y="71191"/>
              <a:ext cx="2824560" cy="127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144775" spcFirstLastPara="1" rIns="1447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nstantia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Audience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5400000">
              <a:off x="5030343" y="-438912"/>
              <a:ext cx="1131570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>
                <a:alpha val="88235"/>
              </a:schemeClr>
            </a:solidFill>
            <a:ln cap="flat" cmpd="sng" w="2540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2962657" y="1684013"/>
              <a:ext cx="5211705" cy="1021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tantia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Expectations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0" y="1487328"/>
              <a:ext cx="2962656" cy="1414462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thinThick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69048" y="1556376"/>
              <a:ext cx="2824560" cy="127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144775" spcFirstLastPara="1" rIns="1447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nstantia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Determine the purpose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5400000">
              <a:off x="5030343" y="1046273"/>
              <a:ext cx="1131570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>
                <a:alpha val="88235"/>
              </a:schemeClr>
            </a:solidFill>
            <a:ln cap="flat" cmpd="sng" w="2540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2962657" y="3169199"/>
              <a:ext cx="5211705" cy="1021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tantia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Choose one that is ideally of interest to you and your audience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0" y="2972514"/>
              <a:ext cx="2962656" cy="1414462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69048" y="3041562"/>
              <a:ext cx="2824560" cy="127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144775" spcFirstLastPara="1" rIns="1447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onstantia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Choosing a 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Choosing a Topic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57200" y="2057400"/>
            <a:ext cx="3276600" cy="1828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tantia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Brainstorming possible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33400" y="4038600"/>
            <a:ext cx="3200400" cy="205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1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2. Narrowing down a list of possible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814119" y="381000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235278" y="1819656"/>
            <a:ext cx="4411362" cy="493090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113" lvl="0" marL="11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113" lvl="0" marL="11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Guidelines to help choosing a topic: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of interest to you and your audience.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  You possess relevant background knowledge and experience.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  You can gather reading materials easily.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4.   You have sufficient time doing research on the topic.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  You can prepare appropriate and interesting visual aids that could support the presentation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645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Planning a Speech</a:t>
            </a: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457200" y="1937306"/>
            <a:ext cx="8229600" cy="4354057"/>
            <a:chOff x="0" y="2143"/>
            <a:chExt cx="8229600" cy="4354057"/>
          </a:xfrm>
        </p:grpSpPr>
        <p:sp>
          <p:nvSpPr>
            <p:cNvPr id="161" name="Google Shape;161;p20"/>
            <p:cNvSpPr/>
            <p:nvPr/>
          </p:nvSpPr>
          <p:spPr>
            <a:xfrm rot="5400000">
              <a:off x="5030302" y="-1869206"/>
              <a:ext cx="1131651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D4E8">
                <a:alpha val="88235"/>
              </a:srgbClr>
            </a:solidFill>
            <a:ln cap="flat" cmpd="sng" w="25400">
              <a:solidFill>
                <a:srgbClr val="CAD4E8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2962656" y="253683"/>
              <a:ext cx="5211701" cy="1021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Attention Grabber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Reveal 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Relevance Statement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Preview of Main Points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0" y="2143"/>
              <a:ext cx="2962656" cy="1414564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9053" y="71196"/>
              <a:ext cx="2824550" cy="1276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nstantia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 rot="5400000">
              <a:off x="5030302" y="-438753"/>
              <a:ext cx="1131651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D4E8">
                <a:alpha val="88235"/>
              </a:srgbClr>
            </a:solidFill>
            <a:ln cap="flat" cmpd="sng" w="25400">
              <a:solidFill>
                <a:srgbClr val="CAD4E8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2962656" y="1684136"/>
              <a:ext cx="5211701" cy="1021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Main points and elaborations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Logical supporting details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0" y="1487436"/>
              <a:ext cx="2962656" cy="1414564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69053" y="1556489"/>
              <a:ext cx="2824550" cy="1276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nstantia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Body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 rot="5400000">
              <a:off x="5030302" y="1026395"/>
              <a:ext cx="1131651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D4E8">
                <a:alpha val="88235"/>
              </a:srgbClr>
            </a:solidFill>
            <a:ln cap="flat" cmpd="sng" w="25400">
              <a:solidFill>
                <a:srgbClr val="CAD4E8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2962656" y="3149285"/>
              <a:ext cx="5211701" cy="1021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Summary of key points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Memorable ending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0" y="2941636"/>
              <a:ext cx="2962656" cy="1414564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9053" y="3010689"/>
              <a:ext cx="2824550" cy="1276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nstantia"/>
                <a:buNone/>
              </a:pPr>
              <a:r>
                <a:rPr b="1" i="0" lang="en-US" sz="3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0"/>
          <p:cNvSpPr/>
          <p:nvPr/>
        </p:nvSpPr>
        <p:spPr>
          <a:xfrm>
            <a:off x="6096000" y="2286000"/>
            <a:ext cx="23622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Keep it brief and simple!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477000" y="3733800"/>
            <a:ext cx="2057400" cy="8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Longest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Use transition markers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791200" y="5181600"/>
            <a:ext cx="27432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Keep it short and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May end with one of the attention grabbers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57200" y="3810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276600" y="2743200"/>
            <a:ext cx="2514600" cy="11430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Attention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Grabber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 flipH="1" rot="5400000">
            <a:off x="2628900" y="22479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3" name="Google Shape;183;p21"/>
          <p:cNvSpPr/>
          <p:nvPr/>
        </p:nvSpPr>
        <p:spPr>
          <a:xfrm>
            <a:off x="613719" y="927786"/>
            <a:ext cx="2362200" cy="11430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State a startling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 rot="10800000">
            <a:off x="2590800" y="3200400"/>
            <a:ext cx="38100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5" name="Google Shape;185;p21"/>
          <p:cNvCxnSpPr/>
          <p:nvPr/>
        </p:nvCxnSpPr>
        <p:spPr>
          <a:xfrm rot="5400000">
            <a:off x="2590800" y="3810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6" name="Google Shape;186;p21"/>
          <p:cNvCxnSpPr/>
          <p:nvPr/>
        </p:nvCxnSpPr>
        <p:spPr>
          <a:xfrm flipH="1">
            <a:off x="3275806" y="4065374"/>
            <a:ext cx="230982" cy="697127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21"/>
          <p:cNvCxnSpPr/>
          <p:nvPr/>
        </p:nvCxnSpPr>
        <p:spPr>
          <a:xfrm rot="-5400000">
            <a:off x="3888421" y="2247106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21"/>
          <p:cNvCxnSpPr/>
          <p:nvPr/>
        </p:nvCxnSpPr>
        <p:spPr>
          <a:xfrm rot="-5400000">
            <a:off x="5325689" y="2133599"/>
            <a:ext cx="533400" cy="304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" name="Google Shape;189;p21"/>
          <p:cNvCxnSpPr/>
          <p:nvPr/>
        </p:nvCxnSpPr>
        <p:spPr>
          <a:xfrm flipH="1" rot="10800000">
            <a:off x="5865819" y="2660307"/>
            <a:ext cx="838200" cy="304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0" name="Google Shape;190;p21"/>
          <p:cNvCxnSpPr/>
          <p:nvPr/>
        </p:nvCxnSpPr>
        <p:spPr>
          <a:xfrm>
            <a:off x="5791200" y="34671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1" name="Google Shape;191;p21"/>
          <p:cNvCxnSpPr/>
          <p:nvPr/>
        </p:nvCxnSpPr>
        <p:spPr>
          <a:xfrm flipH="1" rot="-5400000">
            <a:off x="5334000" y="4267200"/>
            <a:ext cx="533400" cy="76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2" name="Google Shape;192;p21"/>
          <p:cNvCxnSpPr/>
          <p:nvPr/>
        </p:nvCxnSpPr>
        <p:spPr>
          <a:xfrm flipH="1" rot="-5400000">
            <a:off x="4381500" y="4457700"/>
            <a:ext cx="609600" cy="76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3" name="Google Shape;193;p21"/>
          <p:cNvSpPr/>
          <p:nvPr/>
        </p:nvSpPr>
        <p:spPr>
          <a:xfrm>
            <a:off x="457200" y="2438400"/>
            <a:ext cx="2057400" cy="12192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Show a short demonstration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533400" y="4038600"/>
            <a:ext cx="1905000" cy="9144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Narrate a joke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3429001" y="800099"/>
            <a:ext cx="1676400" cy="10668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Tell a 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5715000" y="897924"/>
            <a:ext cx="2057400" cy="9906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 a personal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6858000" y="2286000"/>
            <a:ext cx="1828800" cy="9906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Provide some statistics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6825049" y="3674076"/>
            <a:ext cx="1828800" cy="10668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State a well-known quotation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638800" y="4953000"/>
            <a:ext cx="1600200" cy="10668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Play a short video clip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4114800" y="4953000"/>
            <a:ext cx="1295400" cy="12192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State a proverb or a saying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2171700" y="5042586"/>
            <a:ext cx="1600200" cy="1143000"/>
          </a:xfrm>
          <a:prstGeom prst="roundRect">
            <a:avLst>
              <a:gd fmla="val 16667" name="adj"/>
            </a:avLst>
          </a:prstGeom>
          <a:solidFill>
            <a:srgbClr val="56A9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Ask a series of rhetorical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2"/>
          <p:cNvGrpSpPr/>
          <p:nvPr/>
        </p:nvGrpSpPr>
        <p:grpSpPr>
          <a:xfrm>
            <a:off x="457200" y="457192"/>
            <a:ext cx="8170108" cy="5380489"/>
            <a:chOff x="0" y="-152409"/>
            <a:chExt cx="8170108" cy="5380489"/>
          </a:xfrm>
        </p:grpSpPr>
        <p:sp>
          <p:nvSpPr>
            <p:cNvPr id="207" name="Google Shape;207;p22"/>
            <p:cNvSpPr/>
            <p:nvPr/>
          </p:nvSpPr>
          <p:spPr>
            <a:xfrm>
              <a:off x="3019167" y="2419133"/>
              <a:ext cx="1921885" cy="1317343"/>
            </a:xfrm>
            <a:prstGeom prst="ellipse">
              <a:avLst/>
            </a:prstGeom>
            <a:solidFill>
              <a:srgbClr val="073763"/>
            </a:solidFill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3300621" y="2612053"/>
              <a:ext cx="1358977" cy="931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Conclusion Pitfalls to Avoid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 rot="-7978986">
              <a:off x="3190850" y="2136793"/>
              <a:ext cx="241966" cy="4478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 txBox="1"/>
            <p:nvPr/>
          </p:nvSpPr>
          <p:spPr>
            <a:xfrm rot="2821014">
              <a:off x="3251890" y="2252924"/>
              <a:ext cx="169376" cy="26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28598" y="-152409"/>
              <a:ext cx="3838047" cy="2527899"/>
            </a:xfrm>
            <a:prstGeom prst="ellipse">
              <a:avLst/>
            </a:prstGeom>
            <a:solidFill>
              <a:srgbClr val="0B539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790667" y="217793"/>
              <a:ext cx="2713909" cy="178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Introduce a whole new idea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 rot="-1901907">
              <a:off x="4783662" y="2258244"/>
              <a:ext cx="321767" cy="4478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 txBox="1"/>
            <p:nvPr/>
          </p:nvSpPr>
          <p:spPr>
            <a:xfrm rot="-1901907">
              <a:off x="4790862" y="2373184"/>
              <a:ext cx="225237" cy="26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724399" y="457189"/>
              <a:ext cx="3445709" cy="2193936"/>
            </a:xfrm>
            <a:prstGeom prst="ellipse">
              <a:avLst/>
            </a:prstGeom>
            <a:solidFill>
              <a:srgbClr val="56A9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5229011" y="778483"/>
              <a:ext cx="2436485" cy="1551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Not telling audience what you want them to do or to know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 rot="1790586">
              <a:off x="4802048" y="3408457"/>
              <a:ext cx="289523" cy="4478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 rot="1790586">
              <a:off x="4807807" y="3476425"/>
              <a:ext cx="202666" cy="26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4572000" y="3581401"/>
              <a:ext cx="3442070" cy="1646679"/>
            </a:xfrm>
            <a:prstGeom prst="ellipse">
              <a:avLst/>
            </a:prstGeom>
            <a:solidFill>
              <a:srgbClr val="0B5394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5076079" y="3822552"/>
              <a:ext cx="2433912" cy="1164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Rambling on about irrelevant points after indicating conclusion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9589844">
              <a:off x="2935600" y="3525943"/>
              <a:ext cx="262148" cy="4478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 txBox="1"/>
            <p:nvPr/>
          </p:nvSpPr>
          <p:spPr>
            <a:xfrm rot="-1210156">
              <a:off x="3011833" y="3601964"/>
              <a:ext cx="183504" cy="26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0" y="2819406"/>
              <a:ext cx="2906948" cy="2372963"/>
            </a:xfrm>
            <a:prstGeom prst="ellipse">
              <a:avLst/>
            </a:prstGeom>
            <a:solidFill>
              <a:srgbClr val="56A9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 txBox="1"/>
            <p:nvPr/>
          </p:nvSpPr>
          <p:spPr>
            <a:xfrm>
              <a:off x="425713" y="3166918"/>
              <a:ext cx="2055522" cy="167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Forget to summarise main points and end without a memorable closure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457200" y="98298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b="1" lang="en-US" sz="2800"/>
              <a:t>Notes: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Transition words which can also be referred as </a:t>
            </a:r>
            <a:r>
              <a:rPr b="1" i="1" lang="en-US" sz="2000">
                <a:solidFill>
                  <a:srgbClr val="FF0000"/>
                </a:solidFill>
              </a:rPr>
              <a:t>connectors</a:t>
            </a:r>
            <a:r>
              <a:rPr b="1" lang="en-US" sz="2000"/>
              <a:t> </a:t>
            </a:r>
            <a:r>
              <a:rPr lang="en-US" sz="2000"/>
              <a:t>could be used to help connect your ideas and establish the relationship between them to make the ideas link logically during your presentation.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They are usually used between: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i="1" lang="en-US" sz="2000"/>
              <a:t>the introduction and the body;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i="1" lang="en-US" sz="2000"/>
              <a:t>the main points within the body; and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i="1" lang="en-US" sz="2000"/>
              <a:t>the body and the conclusion.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