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68580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Constanti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8" roundtripDataSignature="AMtx7mgpnlJJcoOHGajrciVjQc2Yv6v/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EA0D5E-4C74-4469-B20A-42E2EE6C6E52}">
  <a:tblStyle styleId="{54EA0D5E-4C74-4469-B20A-42E2EE6C6E52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fill>
          <a:solidFill>
            <a:srgbClr val="CA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D4EA"/>
          </a:solidFill>
        </a:fill>
      </a:tcStyle>
    </a:band1V>
    <a:band2V>
      <a:tcTxStyle b="off" i="off"/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4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3.xml"/><Relationship Id="rId32" Type="http://schemas.openxmlformats.org/officeDocument/2006/relationships/font" Target="fonts/Roboto-italic.fntdata"/><Relationship Id="rId13" Type="http://schemas.openxmlformats.org/officeDocument/2006/relationships/slide" Target="slides/slide6.xml"/><Relationship Id="rId35" Type="http://schemas.openxmlformats.org/officeDocument/2006/relationships/font" Target="fonts/Constantia-bold.fntdata"/><Relationship Id="rId12" Type="http://schemas.openxmlformats.org/officeDocument/2006/relationships/slide" Target="slides/slide5.xml"/><Relationship Id="rId34" Type="http://schemas.openxmlformats.org/officeDocument/2006/relationships/font" Target="fonts/Constantia-regular.fntdata"/><Relationship Id="rId15" Type="http://schemas.openxmlformats.org/officeDocument/2006/relationships/slide" Target="slides/slide8.xml"/><Relationship Id="rId37" Type="http://schemas.openxmlformats.org/officeDocument/2006/relationships/font" Target="fonts/Constantia-boldItalic.fntdata"/><Relationship Id="rId14" Type="http://schemas.openxmlformats.org/officeDocument/2006/relationships/slide" Target="slides/slide7.xml"/><Relationship Id="rId36" Type="http://schemas.openxmlformats.org/officeDocument/2006/relationships/font" Target="fonts/Constantia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customschemas.google.com/relationships/presentationmetadata" Target="meta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1" name="Google Shape;331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d50ff575f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9d50ff575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g9d50ff575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8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6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352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9" name="Google Shape;89;p46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549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0" name="Google Shape;90;p46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6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6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46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6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3529"/>
                </a:srgbClr>
              </a:gs>
              <a:gs pos="100000">
                <a:srgbClr val="00E9F7">
                  <a:alpha val="5372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7" name="Google Shape;97;p46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8627"/>
                </a:srgbClr>
              </a:gs>
              <a:gs pos="80000">
                <a:srgbClr val="0099E4">
                  <a:alpha val="43529"/>
                </a:srgbClr>
              </a:gs>
              <a:gs pos="100000">
                <a:srgbClr val="0099E4">
                  <a:alpha val="4352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7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8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8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7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41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42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3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5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5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5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3529"/>
                </a:srgbClr>
              </a:gs>
              <a:gs pos="100000">
                <a:srgbClr val="00E9F7">
                  <a:alpha val="5372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36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8627"/>
                </a:srgbClr>
              </a:gs>
              <a:gs pos="80000">
                <a:srgbClr val="0099E4">
                  <a:alpha val="43529"/>
                </a:srgbClr>
              </a:gs>
              <a:gs pos="100000">
                <a:srgbClr val="0099E4">
                  <a:alpha val="4352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3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" name="Google Shape;15;p3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" name="Google Shape;16;p3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36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36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36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3529"/>
                </a:srgbClr>
              </a:gs>
              <a:gs pos="100000">
                <a:srgbClr val="00E9F7">
                  <a:alpha val="5372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Google Shape;28;p35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8627"/>
                </a:srgbClr>
              </a:gs>
              <a:gs pos="80000">
                <a:srgbClr val="0099E4">
                  <a:alpha val="43529"/>
                </a:srgbClr>
              </a:gs>
              <a:gs pos="100000">
                <a:srgbClr val="0099E4">
                  <a:alpha val="4352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" name="Google Shape;29;p3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1" name="Google Shape;3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2" name="Google Shape;32;p3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3" name="Google Shape;33;p3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" name="Google Shape;34;p35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5" name="Google Shape;35;p35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" name="Google Shape;36;p35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>
            <p:ph type="ctrTitle"/>
          </p:nvPr>
        </p:nvSpPr>
        <p:spPr>
          <a:xfrm>
            <a:off x="646176" y="20574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40"/>
              <a:buFont typeface="Calibri"/>
              <a:buNone/>
            </a:pPr>
            <a:r>
              <a:rPr lang="en-US" sz="5940">
                <a:solidFill>
                  <a:schemeClr val="lt1"/>
                </a:solidFill>
              </a:rPr>
              <a:t>Oral Presentation Skills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Vocal Features </a:t>
            </a:r>
            <a:endParaRPr/>
          </a:p>
        </p:txBody>
      </p:sp>
      <p:grpSp>
        <p:nvGrpSpPr>
          <p:cNvPr id="272" name="Google Shape;272;p23"/>
          <p:cNvGrpSpPr/>
          <p:nvPr/>
        </p:nvGrpSpPr>
        <p:grpSpPr>
          <a:xfrm>
            <a:off x="459771" y="2030856"/>
            <a:ext cx="8224456" cy="4198049"/>
            <a:chOff x="2571" y="95693"/>
            <a:chExt cx="8224456" cy="4198049"/>
          </a:xfrm>
        </p:grpSpPr>
        <p:sp>
          <p:nvSpPr>
            <p:cNvPr id="273" name="Google Shape;273;p23"/>
            <p:cNvSpPr/>
            <p:nvPr/>
          </p:nvSpPr>
          <p:spPr>
            <a:xfrm>
              <a:off x="2571" y="95693"/>
              <a:ext cx="2507456" cy="547200"/>
            </a:xfrm>
            <a:prstGeom prst="rect">
              <a:avLst/>
            </a:prstGeom>
            <a:solidFill>
              <a:srgbClr val="02485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3"/>
            <p:cNvSpPr txBox="1"/>
            <p:nvPr/>
          </p:nvSpPr>
          <p:spPr>
            <a:xfrm>
              <a:off x="2571" y="95693"/>
              <a:ext cx="2507456" cy="5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200" lIns="135125" spcFirstLastPara="1" rIns="135125" wrap="square" tIns="77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onstantia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1. Pitch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2571" y="642893"/>
              <a:ext cx="2507456" cy="3650849"/>
            </a:xfrm>
            <a:prstGeom prst="rect">
              <a:avLst/>
            </a:prstGeom>
            <a:solidFill>
              <a:srgbClr val="8EC5F7">
                <a:alpha val="88627"/>
              </a:srgbClr>
            </a:solidFill>
            <a:ln cap="flat" cmpd="sng" w="25400">
              <a:solidFill>
                <a:schemeClr val="dk1">
                  <a:alpha val="8862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3"/>
            <p:cNvSpPr txBox="1"/>
            <p:nvPr/>
          </p:nvSpPr>
          <p:spPr>
            <a:xfrm>
              <a:off x="2571" y="642893"/>
              <a:ext cx="2507456" cy="3650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000" lIns="101325" spcFirstLastPara="1" rIns="135125" wrap="square" tIns="1013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tantia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The highness or lowness of a person’s voice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080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tantia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tantia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Expresses different meanings and emotions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080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tantia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tantia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 small range of pitch level could make one to sound monotonous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2861071" y="95693"/>
              <a:ext cx="2507456" cy="547200"/>
            </a:xfrm>
            <a:prstGeom prst="rect">
              <a:avLst/>
            </a:prstGeom>
            <a:solidFill>
              <a:srgbClr val="02485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3"/>
            <p:cNvSpPr txBox="1"/>
            <p:nvPr/>
          </p:nvSpPr>
          <p:spPr>
            <a:xfrm>
              <a:off x="2861071" y="95693"/>
              <a:ext cx="2507456" cy="5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200" lIns="135125" spcFirstLastPara="1" rIns="135125" wrap="square" tIns="77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onstantia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2. Volume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2861071" y="642893"/>
              <a:ext cx="2507456" cy="3650849"/>
            </a:xfrm>
            <a:prstGeom prst="rect">
              <a:avLst/>
            </a:prstGeom>
            <a:solidFill>
              <a:srgbClr val="8EC5F7">
                <a:alpha val="88627"/>
              </a:srgbClr>
            </a:solidFill>
            <a:ln cap="flat" cmpd="sng" w="25400">
              <a:solidFill>
                <a:schemeClr val="dk1">
                  <a:alpha val="8862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3"/>
            <p:cNvSpPr txBox="1"/>
            <p:nvPr/>
          </p:nvSpPr>
          <p:spPr>
            <a:xfrm>
              <a:off x="2861071" y="642893"/>
              <a:ext cx="2507456" cy="3650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000" lIns="101325" spcFirstLastPara="1" rIns="135125" wrap="square" tIns="1013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tantia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How loudly or softly a person speaks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080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tantia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tantia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Should not speak too softly or shout to your audience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5719571" y="95693"/>
              <a:ext cx="2507456" cy="547200"/>
            </a:xfrm>
            <a:prstGeom prst="rect">
              <a:avLst/>
            </a:prstGeom>
            <a:solidFill>
              <a:srgbClr val="02485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3"/>
            <p:cNvSpPr txBox="1"/>
            <p:nvPr/>
          </p:nvSpPr>
          <p:spPr>
            <a:xfrm>
              <a:off x="5719571" y="95693"/>
              <a:ext cx="2507456" cy="5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7200" lIns="135125" spcFirstLastPara="1" rIns="135125" wrap="square" tIns="77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onstantia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3. Rate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5719571" y="642893"/>
              <a:ext cx="2507456" cy="3650849"/>
            </a:xfrm>
            <a:prstGeom prst="rect">
              <a:avLst/>
            </a:prstGeom>
            <a:solidFill>
              <a:srgbClr val="8EC5F7">
                <a:alpha val="88627"/>
              </a:srgbClr>
            </a:solidFill>
            <a:ln cap="flat" cmpd="sng" w="25400">
              <a:solidFill>
                <a:schemeClr val="dk1">
                  <a:alpha val="8862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3"/>
            <p:cNvSpPr txBox="1"/>
            <p:nvPr/>
          </p:nvSpPr>
          <p:spPr>
            <a:xfrm>
              <a:off x="5719571" y="642893"/>
              <a:ext cx="2507456" cy="3650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000" lIns="101325" spcFirstLastPara="1" rIns="135125" wrap="square" tIns="1013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tantia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The speaking pace of a person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080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tantia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tantia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Could speak faster when sharing exciting information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5080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tantia"/>
                <a:buNone/>
              </a:pPr>
              <a:r>
                <a:t/>
              </a:r>
              <a:endParaRPr b="0" i="0" sz="1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onstantia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Speak slowly to create a serious mood or to provide emphasis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Vocal Features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90" name="Google Shape;290;p24"/>
          <p:cNvGrpSpPr/>
          <p:nvPr/>
        </p:nvGrpSpPr>
        <p:grpSpPr>
          <a:xfrm>
            <a:off x="459771" y="2168829"/>
            <a:ext cx="8224457" cy="3922104"/>
            <a:chOff x="2571" y="233666"/>
            <a:chExt cx="8224457" cy="3922104"/>
          </a:xfrm>
        </p:grpSpPr>
        <p:sp>
          <p:nvSpPr>
            <p:cNvPr id="291" name="Google Shape;291;p24"/>
            <p:cNvSpPr/>
            <p:nvPr/>
          </p:nvSpPr>
          <p:spPr>
            <a:xfrm>
              <a:off x="2571" y="233666"/>
              <a:ext cx="2507456" cy="641665"/>
            </a:xfrm>
            <a:prstGeom prst="rect">
              <a:avLst/>
            </a:prstGeom>
            <a:solidFill>
              <a:srgbClr val="02485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4"/>
            <p:cNvSpPr txBox="1"/>
            <p:nvPr/>
          </p:nvSpPr>
          <p:spPr>
            <a:xfrm>
              <a:off x="2571" y="233666"/>
              <a:ext cx="2507456" cy="64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nstantia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4. </a:t>
              </a:r>
              <a:r>
                <a:rPr b="1" i="0" lang="en-US" sz="16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Intonation</a:t>
              </a:r>
              <a:r>
                <a:rPr b="1" i="0" lang="en-US" sz="20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4"/>
            <p:cNvSpPr/>
            <p:nvPr/>
          </p:nvSpPr>
          <p:spPr>
            <a:xfrm>
              <a:off x="2571" y="779420"/>
              <a:ext cx="2507456" cy="3376350"/>
            </a:xfrm>
            <a:prstGeom prst="rect">
              <a:avLst/>
            </a:prstGeom>
            <a:solidFill>
              <a:srgbClr val="56A9F3">
                <a:alpha val="88627"/>
              </a:srgbClr>
            </a:solidFill>
            <a:ln cap="flat" cmpd="sng" w="25400">
              <a:solidFill>
                <a:schemeClr val="dk1">
                  <a:alpha val="8862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4"/>
            <p:cNvSpPr txBox="1"/>
            <p:nvPr/>
          </p:nvSpPr>
          <p:spPr>
            <a:xfrm>
              <a:off x="2571" y="779420"/>
              <a:ext cx="2507456" cy="3376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000" lIns="80000" spcFirstLastPara="1" rIns="106675" wrap="square" tIns="800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The rise and fall of a person’s voice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905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None/>
              </a:pPr>
              <a:r>
                <a:t/>
              </a:r>
              <a:endParaRPr b="0" i="0" sz="15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Emphasises how something is said rather than what is said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905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None/>
              </a:pPr>
              <a:r>
                <a:t/>
              </a:r>
              <a:endParaRPr b="0" i="0" sz="15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Carries emotional content and it involves variation in the level of voice and pitch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905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None/>
              </a:pPr>
              <a:r>
                <a:t/>
              </a:r>
              <a:endParaRPr b="0" i="0" sz="15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For example, differentiating statements and questions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4"/>
            <p:cNvSpPr/>
            <p:nvPr/>
          </p:nvSpPr>
          <p:spPr>
            <a:xfrm>
              <a:off x="2861071" y="240030"/>
              <a:ext cx="2507456" cy="616208"/>
            </a:xfrm>
            <a:prstGeom prst="rect">
              <a:avLst/>
            </a:prstGeom>
            <a:solidFill>
              <a:srgbClr val="02485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4"/>
            <p:cNvSpPr txBox="1"/>
            <p:nvPr/>
          </p:nvSpPr>
          <p:spPr>
            <a:xfrm>
              <a:off x="2861071" y="240030"/>
              <a:ext cx="2507456" cy="61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06675" spcFirstLastPara="1" rIns="1066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nstantia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5. Vocal Interferences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4"/>
            <p:cNvSpPr/>
            <p:nvPr/>
          </p:nvSpPr>
          <p:spPr>
            <a:xfrm>
              <a:off x="2861071" y="773056"/>
              <a:ext cx="2507456" cy="3376350"/>
            </a:xfrm>
            <a:prstGeom prst="rect">
              <a:avLst/>
            </a:prstGeom>
            <a:solidFill>
              <a:srgbClr val="56A9F3">
                <a:alpha val="88627"/>
              </a:srgbClr>
            </a:solidFill>
            <a:ln cap="flat" cmpd="sng" w="25400">
              <a:solidFill>
                <a:schemeClr val="dk1">
                  <a:alpha val="8862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4"/>
            <p:cNvSpPr txBox="1"/>
            <p:nvPr/>
          </p:nvSpPr>
          <p:spPr>
            <a:xfrm>
              <a:off x="2861071" y="773056"/>
              <a:ext cx="2507456" cy="3376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000" lIns="80000" spcFirstLastPara="1" rIns="106675" wrap="square" tIns="800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Extraneous words or sounds that interrupt a person’s speech fluency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905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None/>
              </a:pPr>
              <a:r>
                <a:t/>
              </a:r>
              <a:endParaRPr b="0" i="0" sz="15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Gives the impression to the audience that you are not well-prepared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905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None/>
              </a:pPr>
              <a:r>
                <a:t/>
              </a:r>
              <a:endParaRPr b="0" i="0" sz="15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For example, fillers such as “uh”, “um” or “you know”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5719572" y="240030"/>
              <a:ext cx="2507456" cy="616208"/>
            </a:xfrm>
            <a:prstGeom prst="rect">
              <a:avLst/>
            </a:prstGeom>
            <a:solidFill>
              <a:srgbClr val="02485C"/>
            </a:solidFill>
            <a:ln cap="flat" cmpd="sng" w="25400">
              <a:solidFill>
                <a:srgbClr val="0D6D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4"/>
            <p:cNvSpPr txBox="1"/>
            <p:nvPr/>
          </p:nvSpPr>
          <p:spPr>
            <a:xfrm>
              <a:off x="5719572" y="240030"/>
              <a:ext cx="2507456" cy="6162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106675" spcFirstLastPara="1" rIns="106675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nstantia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6</a:t>
              </a:r>
              <a:r>
                <a:rPr b="0" i="0" lang="en-US" sz="15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. </a:t>
              </a:r>
              <a:r>
                <a:rPr b="1" i="0" lang="en-US" sz="15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Pauses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5719572" y="773056"/>
              <a:ext cx="2507456" cy="3376350"/>
            </a:xfrm>
            <a:prstGeom prst="rect">
              <a:avLst/>
            </a:prstGeom>
            <a:solidFill>
              <a:srgbClr val="56A9F3">
                <a:alpha val="88627"/>
              </a:srgbClr>
            </a:solidFill>
            <a:ln cap="flat" cmpd="sng" w="25400">
              <a:solidFill>
                <a:schemeClr val="dk1">
                  <a:alpha val="8862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4"/>
            <p:cNvSpPr txBox="1"/>
            <p:nvPr/>
          </p:nvSpPr>
          <p:spPr>
            <a:xfrm>
              <a:off x="5719572" y="773056"/>
              <a:ext cx="2507456" cy="3376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0000" lIns="80000" spcFirstLastPara="1" rIns="106675" wrap="square" tIns="800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Temporary stops in a presentation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905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None/>
              </a:pPr>
              <a:r>
                <a:t/>
              </a:r>
              <a:endParaRPr b="0" i="0" sz="15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Can help to recollect thoughts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905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None/>
              </a:pPr>
              <a:r>
                <a:t/>
              </a:r>
              <a:endParaRPr b="0" i="0" sz="15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Should have some pauses before beginning a speech, moving from one to another point and showing emphasis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Non Verbal Communication</a:t>
            </a:r>
            <a:endParaRPr/>
          </a:p>
        </p:txBody>
      </p:sp>
      <p:grpSp>
        <p:nvGrpSpPr>
          <p:cNvPr id="308" name="Google Shape;308;p25"/>
          <p:cNvGrpSpPr/>
          <p:nvPr/>
        </p:nvGrpSpPr>
        <p:grpSpPr>
          <a:xfrm>
            <a:off x="457200" y="1935163"/>
            <a:ext cx="8229599" cy="4622220"/>
            <a:chOff x="0" y="0"/>
            <a:chExt cx="8229599" cy="4622220"/>
          </a:xfrm>
        </p:grpSpPr>
        <p:sp>
          <p:nvSpPr>
            <p:cNvPr id="309" name="Google Shape;309;p25"/>
            <p:cNvSpPr/>
            <p:nvPr/>
          </p:nvSpPr>
          <p:spPr>
            <a:xfrm>
              <a:off x="2775376" y="1376724"/>
              <a:ext cx="2608326" cy="1945913"/>
            </a:xfrm>
            <a:prstGeom prst="ellipse">
              <a:avLst/>
            </a:prstGeom>
            <a:solidFill>
              <a:srgbClr val="01303D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5"/>
            <p:cNvSpPr txBox="1"/>
            <p:nvPr/>
          </p:nvSpPr>
          <p:spPr>
            <a:xfrm>
              <a:off x="3157356" y="1661696"/>
              <a:ext cx="1844366" cy="13759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onstantia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Non-verbal Communication: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rgbClr val="FFFF00"/>
                </a:buClr>
                <a:buSzPts val="1400"/>
                <a:buFont typeface="Constantia"/>
                <a:buNone/>
              </a:pPr>
              <a:r>
                <a:rPr b="1" i="0" lang="en-US" sz="1400" u="none" cap="none" strike="noStrike">
                  <a:solidFill>
                    <a:srgbClr val="FFFF00"/>
                  </a:solidFill>
                  <a:latin typeface="Constantia"/>
                  <a:ea typeface="Constantia"/>
                  <a:cs typeface="Constantia"/>
                  <a:sym typeface="Constantia"/>
                </a:rPr>
                <a:t>Wordless signals that we give and receive when communicate with others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5"/>
            <p:cNvSpPr/>
            <p:nvPr/>
          </p:nvSpPr>
          <p:spPr>
            <a:xfrm rot="-7827784">
              <a:off x="3119385" y="1153627"/>
              <a:ext cx="237686" cy="41943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5"/>
            <p:cNvSpPr txBox="1"/>
            <p:nvPr/>
          </p:nvSpPr>
          <p:spPr>
            <a:xfrm rot="2972216">
              <a:off x="3178175" y="1264640"/>
              <a:ext cx="166380" cy="251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1316732" y="0"/>
              <a:ext cx="2569467" cy="1233636"/>
            </a:xfrm>
            <a:prstGeom prst="ellipse">
              <a:avLst/>
            </a:prstGeom>
            <a:solidFill>
              <a:srgbClr val="02485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5"/>
            <p:cNvSpPr txBox="1"/>
            <p:nvPr/>
          </p:nvSpPr>
          <p:spPr>
            <a:xfrm>
              <a:off x="1693022" y="180662"/>
              <a:ext cx="1816887" cy="8723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nstantia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1. Eye Contact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5"/>
            <p:cNvSpPr/>
            <p:nvPr/>
          </p:nvSpPr>
          <p:spPr>
            <a:xfrm rot="878045">
              <a:off x="5416975" y="2525263"/>
              <a:ext cx="276309" cy="41943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5"/>
            <p:cNvSpPr txBox="1"/>
            <p:nvPr/>
          </p:nvSpPr>
          <p:spPr>
            <a:xfrm rot="878045">
              <a:off x="5418320" y="2598679"/>
              <a:ext cx="193416" cy="251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5713771" y="2336008"/>
              <a:ext cx="2515828" cy="1537715"/>
            </a:xfrm>
            <a:prstGeom prst="ellipse">
              <a:avLst/>
            </a:prstGeom>
            <a:solidFill>
              <a:srgbClr val="02485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5"/>
            <p:cNvSpPr txBox="1"/>
            <p:nvPr/>
          </p:nvSpPr>
          <p:spPr>
            <a:xfrm>
              <a:off x="6082205" y="2561201"/>
              <a:ext cx="1778960" cy="1087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nstantia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5. Gestures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5"/>
            <p:cNvSpPr/>
            <p:nvPr/>
          </p:nvSpPr>
          <p:spPr>
            <a:xfrm rot="7454943">
              <a:off x="2794783" y="2999289"/>
              <a:ext cx="378052" cy="41943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5"/>
            <p:cNvSpPr txBox="1"/>
            <p:nvPr/>
          </p:nvSpPr>
          <p:spPr>
            <a:xfrm rot="-3345057">
              <a:off x="2883406" y="3036301"/>
              <a:ext cx="264636" cy="251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1676401" y="3398836"/>
              <a:ext cx="2544695" cy="1223384"/>
            </a:xfrm>
            <a:prstGeom prst="ellipse">
              <a:avLst/>
            </a:prstGeom>
            <a:solidFill>
              <a:srgbClr val="02485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5"/>
            <p:cNvSpPr txBox="1"/>
            <p:nvPr/>
          </p:nvSpPr>
          <p:spPr>
            <a:xfrm>
              <a:off x="2049063" y="3577996"/>
              <a:ext cx="1799371" cy="865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nstantia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3. Physical Appearance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5"/>
            <p:cNvSpPr/>
            <p:nvPr/>
          </p:nvSpPr>
          <p:spPr>
            <a:xfrm rot="10764209">
              <a:off x="2474781" y="2155565"/>
              <a:ext cx="212517" cy="419436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5"/>
            <p:cNvSpPr txBox="1"/>
            <p:nvPr/>
          </p:nvSpPr>
          <p:spPr>
            <a:xfrm rot="-35791">
              <a:off x="2538534" y="2239120"/>
              <a:ext cx="148762" cy="251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nstantia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0" y="1762975"/>
              <a:ext cx="2374786" cy="1233636"/>
            </a:xfrm>
            <a:prstGeom prst="ellipse">
              <a:avLst/>
            </a:prstGeom>
            <a:solidFill>
              <a:srgbClr val="02485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5"/>
            <p:cNvSpPr txBox="1"/>
            <p:nvPr/>
          </p:nvSpPr>
          <p:spPr>
            <a:xfrm>
              <a:off x="347779" y="1943637"/>
              <a:ext cx="1679228" cy="8723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nstantia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2. Facial Expression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27" name="Google Shape;3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1800">
            <a:off x="5660967" y="3172421"/>
            <a:ext cx="296221" cy="478824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5"/>
          <p:cNvSpPr/>
          <p:nvPr/>
        </p:nvSpPr>
        <p:spPr>
          <a:xfrm>
            <a:off x="6151977" y="2361714"/>
            <a:ext cx="2438400" cy="1331399"/>
          </a:xfrm>
          <a:prstGeom prst="ellipse">
            <a:avLst/>
          </a:prstGeom>
          <a:solidFill>
            <a:srgbClr val="02485C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4. Posture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Non Verbal Communication</a:t>
            </a:r>
            <a:endParaRPr/>
          </a:p>
        </p:txBody>
      </p:sp>
      <p:sp>
        <p:nvSpPr>
          <p:cNvPr id="334" name="Google Shape;334;p2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>
                <a:solidFill>
                  <a:srgbClr val="0B5394"/>
                </a:solidFill>
              </a:rPr>
              <a:t>1) Eye Contact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Courier New"/>
              <a:buChar char="o"/>
            </a:pPr>
            <a:r>
              <a:rPr lang="en-US"/>
              <a:t>Make constant eye contact with audience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Courier New"/>
              <a:buChar char="o"/>
            </a:pPr>
            <a:r>
              <a:rPr lang="en-US"/>
              <a:t>Shows trust, respect and confidence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Courier New"/>
              <a:buChar char="o"/>
            </a:pPr>
            <a:r>
              <a:rPr lang="en-US"/>
              <a:t>Helps gauge audience’s involvement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Courier New"/>
              <a:buChar char="o"/>
            </a:pPr>
            <a:r>
              <a:rPr lang="en-US"/>
              <a:t>Shows interest to communicate with audience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>
                <a:solidFill>
                  <a:srgbClr val="0B5394"/>
                </a:solidFill>
              </a:rPr>
              <a:t>2) Facial Expression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Font typeface="Courier New"/>
              <a:buChar char="o"/>
            </a:pPr>
            <a:r>
              <a:rPr lang="en-US" sz="2400">
                <a:latin typeface="Constantia"/>
                <a:ea typeface="Constantia"/>
                <a:cs typeface="Constantia"/>
                <a:sym typeface="Constantia"/>
              </a:rPr>
              <a:t> Conveys personality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Font typeface="Courier New"/>
              <a:buChar char="o"/>
            </a:pPr>
            <a:r>
              <a:rPr lang="en-US" sz="2400"/>
              <a:t> </a:t>
            </a:r>
            <a:r>
              <a:rPr lang="en-US" sz="2400">
                <a:latin typeface="Constantia"/>
                <a:ea typeface="Constantia"/>
                <a:cs typeface="Constantia"/>
                <a:sym typeface="Constantia"/>
              </a:rPr>
              <a:t>Mirrors emotions and attitudes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Non Verbal Communication</a:t>
            </a:r>
            <a:endParaRPr/>
          </a:p>
        </p:txBody>
      </p:sp>
      <p:sp>
        <p:nvSpPr>
          <p:cNvPr id="340" name="Google Shape;340;p2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>
                <a:solidFill>
                  <a:srgbClr val="0B5394"/>
                </a:solidFill>
                <a:latin typeface="Constantia"/>
                <a:ea typeface="Constantia"/>
                <a:cs typeface="Constantia"/>
                <a:sym typeface="Constantia"/>
              </a:rPr>
              <a:t>3) Physical Appearance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Font typeface="Courier New"/>
              <a:buChar char="o"/>
            </a:pPr>
            <a:r>
              <a:rPr lang="en-US" sz="2400">
                <a:latin typeface="Constantia"/>
                <a:ea typeface="Constantia"/>
                <a:cs typeface="Constantia"/>
                <a:sym typeface="Constantia"/>
              </a:rPr>
              <a:t>Creates an impression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Font typeface="Courier New"/>
              <a:buChar char="o"/>
            </a:pPr>
            <a:r>
              <a:rPr lang="en-US" sz="2400">
                <a:latin typeface="Constantia"/>
                <a:ea typeface="Constantia"/>
                <a:cs typeface="Constantia"/>
                <a:sym typeface="Constantia"/>
              </a:rPr>
              <a:t>Displays seriousness towards presentation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Font typeface="Courier New"/>
              <a:buChar char="o"/>
            </a:pPr>
            <a:r>
              <a:rPr lang="en-US" sz="2400">
                <a:latin typeface="Constantia"/>
                <a:ea typeface="Constantia"/>
                <a:cs typeface="Constantia"/>
                <a:sym typeface="Constantia"/>
              </a:rPr>
              <a:t>Helps boost confidence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280"/>
              <a:buFont typeface="Courier New"/>
              <a:buChar char="o"/>
            </a:pPr>
            <a:r>
              <a:rPr lang="en-US" sz="2400">
                <a:latin typeface="Constantia"/>
                <a:ea typeface="Constantia"/>
                <a:cs typeface="Constantia"/>
                <a:sym typeface="Constantia"/>
              </a:rPr>
              <a:t>Dress smartly and be well-groomed</a:t>
            </a:r>
            <a:endParaRPr sz="2400"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>
                <a:solidFill>
                  <a:srgbClr val="0B5394"/>
                </a:solidFill>
              </a:rPr>
              <a:t>4) Posture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Courier New"/>
              <a:buChar char="o"/>
            </a:pPr>
            <a:r>
              <a:rPr lang="en-US" sz="2400"/>
              <a:t>The way you position yourself 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660"/>
              <a:buFont typeface="Courier New"/>
              <a:buChar char="o"/>
            </a:pPr>
            <a:r>
              <a:rPr lang="en-US" sz="2400"/>
              <a:t>Stand upright with a relaxed posture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660"/>
              <a:buFont typeface="Courier New"/>
              <a:buChar char="o"/>
            </a:pPr>
            <a:r>
              <a:rPr lang="en-US" sz="2400"/>
              <a:t>Can also move around freely and spontaneously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Non Verbal Communication</a:t>
            </a:r>
            <a:endParaRPr/>
          </a:p>
        </p:txBody>
      </p:sp>
      <p:sp>
        <p:nvSpPr>
          <p:cNvPr id="346" name="Google Shape;346;p2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 </a:t>
            </a:r>
            <a:r>
              <a:rPr b="1" lang="en-US">
                <a:solidFill>
                  <a:srgbClr val="0B5394"/>
                </a:solidFill>
              </a:rPr>
              <a:t>5) Gestures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Font typeface="Courier New"/>
              <a:buChar char="o"/>
            </a:pPr>
            <a:r>
              <a:rPr lang="en-US" sz="2800"/>
              <a:t>To emphasise message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Font typeface="Courier New"/>
              <a:buChar char="o"/>
            </a:pPr>
            <a:r>
              <a:rPr lang="en-US" sz="2800"/>
              <a:t>To visualize objects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Font typeface="Courier New"/>
              <a:buChar char="o"/>
            </a:pPr>
            <a:r>
              <a:rPr lang="en-US" sz="2800"/>
              <a:t>Make sure they are spontaneous and purposeful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29"/>
          <p:cNvGrpSpPr/>
          <p:nvPr/>
        </p:nvGrpSpPr>
        <p:grpSpPr>
          <a:xfrm>
            <a:off x="457199" y="838200"/>
            <a:ext cx="8229601" cy="5486400"/>
            <a:chOff x="-1" y="0"/>
            <a:chExt cx="8229601" cy="5486400"/>
          </a:xfrm>
        </p:grpSpPr>
        <p:sp>
          <p:nvSpPr>
            <p:cNvPr id="353" name="Google Shape;353;p29"/>
            <p:cNvSpPr/>
            <p:nvPr/>
          </p:nvSpPr>
          <p:spPr>
            <a:xfrm rot="-5400000">
              <a:off x="685799" y="-685799"/>
              <a:ext cx="2743200" cy="4114800"/>
            </a:xfrm>
            <a:prstGeom prst="round1Rect">
              <a:avLst>
                <a:gd fmla="val 16667" name="adj"/>
              </a:avLst>
            </a:prstGeom>
            <a:solidFill>
              <a:schemeClr val="dk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9"/>
            <p:cNvSpPr txBox="1"/>
            <p:nvPr/>
          </p:nvSpPr>
          <p:spPr>
            <a:xfrm>
              <a:off x="-1" y="1"/>
              <a:ext cx="4114800" cy="205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tantia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onstantia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Distracting Hand Movements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tantia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• </a:t>
              </a:r>
              <a:r>
                <a:rPr b="1" i="0" lang="en-US" sz="16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Hiding or clasping hands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• </a:t>
              </a:r>
              <a:r>
                <a:rPr b="1" i="0" lang="en-US" sz="16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Keeping hands in the pockets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• </a:t>
              </a:r>
              <a:r>
                <a:rPr b="1" i="0" lang="en-US" sz="16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Crossing arms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4114800" y="0"/>
              <a:ext cx="4114800" cy="2743200"/>
            </a:xfrm>
            <a:prstGeom prst="round1Rect">
              <a:avLst>
                <a:gd fmla="val 16667" name="adj"/>
              </a:avLst>
            </a:prstGeom>
            <a:solidFill>
              <a:srgbClr val="02485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9"/>
            <p:cNvSpPr txBox="1"/>
            <p:nvPr/>
          </p:nvSpPr>
          <p:spPr>
            <a:xfrm>
              <a:off x="4114800" y="0"/>
              <a:ext cx="4114800" cy="205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onstantia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Avoiding Eye Contact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tantia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• </a:t>
              </a:r>
              <a:r>
                <a:rPr b="1" i="0" lang="en-US" sz="16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Quite common among novice presenter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onstantia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</a:t>
              </a:r>
              <a:r>
                <a:rPr b="1" i="0" lang="en-US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• </a:t>
              </a:r>
              <a:r>
                <a:rPr b="1" i="0" lang="en-US" sz="16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Can signal lack of confidence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 rot="10800000">
              <a:off x="0" y="2743200"/>
              <a:ext cx="4114800" cy="2743200"/>
            </a:xfrm>
            <a:prstGeom prst="round1Rect">
              <a:avLst>
                <a:gd fmla="val 16667" name="adj"/>
              </a:avLst>
            </a:prstGeom>
            <a:solidFill>
              <a:srgbClr val="02485C"/>
            </a:solidFill>
            <a:ln cap="flat" cmpd="dbl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9"/>
            <p:cNvSpPr txBox="1"/>
            <p:nvPr/>
          </p:nvSpPr>
          <p:spPr>
            <a:xfrm>
              <a:off x="0" y="3429000"/>
              <a:ext cx="4114800" cy="205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onstantia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Bad Posture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tantia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•</a:t>
              </a:r>
              <a:r>
                <a:rPr b="1" i="0" lang="en-US" sz="16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Slouching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• </a:t>
              </a:r>
              <a:r>
                <a:rPr b="1" i="0" lang="en-US" sz="16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Arms folding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onstantia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onstantia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onstantia"/>
                <a:buNone/>
              </a:pPr>
              <a:r>
                <a:t/>
              </a:r>
              <a:endParaRPr b="0" i="0" sz="13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 rot="5400000">
              <a:off x="4800600" y="2057400"/>
              <a:ext cx="2743200" cy="4114800"/>
            </a:xfrm>
            <a:prstGeom prst="round1Rect">
              <a:avLst>
                <a:gd fmla="val 16667" name="adj"/>
              </a:avLst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9"/>
            <p:cNvSpPr txBox="1"/>
            <p:nvPr/>
          </p:nvSpPr>
          <p:spPr>
            <a:xfrm>
              <a:off x="4114800" y="3429000"/>
              <a:ext cx="4114800" cy="205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225" lIns="78225" spcFirstLastPara="1" rIns="78225" wrap="square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nstantia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tantia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tantia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tantia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onstantia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Bad body Movement and Forgetting to Smile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nstantia"/>
                <a:buNone/>
              </a:pPr>
              <a:r>
                <a:t/>
              </a:r>
              <a:endParaRPr b="1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• </a:t>
              </a:r>
              <a:r>
                <a:rPr b="1" i="0" lang="en-US" sz="16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Pacing back and forth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• </a:t>
              </a:r>
              <a:r>
                <a:rPr b="1" i="0" lang="en-US" sz="16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Forget to focus on facial expressions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onstantia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nstantia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nstantia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onstantia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onstantia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onstantia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onstantia"/>
                <a:buNone/>
              </a:pPr>
              <a:r>
                <a:t/>
              </a:r>
              <a:endParaRPr b="0" i="0" sz="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2880359" y="2057400"/>
              <a:ext cx="2468880" cy="1371600"/>
            </a:xfrm>
            <a:prstGeom prst="roundRect">
              <a:avLst>
                <a:gd fmla="val 16667" name="adj"/>
              </a:avLst>
            </a:prstGeom>
            <a:solidFill>
              <a:srgbClr val="A7B9DF"/>
            </a:solidFill>
            <a:ln cap="flat" cmpd="sng" w="571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9"/>
            <p:cNvSpPr txBox="1"/>
            <p:nvPr/>
          </p:nvSpPr>
          <p:spPr>
            <a:xfrm>
              <a:off x="2947315" y="2124356"/>
              <a:ext cx="2334968" cy="1237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onstantia"/>
                <a:buNone/>
              </a:pPr>
              <a:r>
                <a:rPr b="1" i="0" lang="en-US" sz="2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Non-verbal Mistakes to Avoid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Stage Fright (Glossophobia)</a:t>
            </a:r>
            <a:endParaRPr/>
          </a:p>
        </p:txBody>
      </p:sp>
      <p:sp>
        <p:nvSpPr>
          <p:cNvPr id="368" name="Google Shape;368;p3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ourier New"/>
              <a:buChar char="o"/>
            </a:pPr>
            <a:r>
              <a:rPr lang="en-US"/>
              <a:t>Commonly known as nervousness, a state of heightened stimulation and emotional tension that may appear as early as in the preparation stage</a:t>
            </a:r>
            <a:endParaRPr/>
          </a:p>
          <a:p>
            <a:pPr indent="-117475" lvl="0" marL="27432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Courier New"/>
              <a:buChar char="o"/>
            </a:pPr>
            <a:r>
              <a:rPr lang="en-US"/>
              <a:t>Some may face it during their practice, on the actual day or during the presentation itself.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 txBox="1"/>
          <p:nvPr>
            <p:ph idx="1" type="body"/>
          </p:nvPr>
        </p:nvSpPr>
        <p:spPr>
          <a:xfrm>
            <a:off x="457205" y="99060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374" name="Google Shape;374;p31"/>
          <p:cNvSpPr/>
          <p:nvPr/>
        </p:nvSpPr>
        <p:spPr>
          <a:xfrm>
            <a:off x="1066800" y="1752600"/>
            <a:ext cx="719216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What are the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ways to overcome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stage fright?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/>
          <p:nvPr>
            <p:ph type="title"/>
          </p:nvPr>
        </p:nvSpPr>
        <p:spPr>
          <a:xfrm>
            <a:off x="457200" y="704088"/>
            <a:ext cx="8229600" cy="896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b="1" lang="en-US" sz="4500">
                <a:solidFill>
                  <a:schemeClr val="dk1"/>
                </a:solidFill>
              </a:rPr>
              <a:t> Stage Fright Symptoms Checklist</a:t>
            </a:r>
            <a:endParaRPr/>
          </a:p>
        </p:txBody>
      </p:sp>
      <p:graphicFrame>
        <p:nvGraphicFramePr>
          <p:cNvPr id="380" name="Google Shape;380;p32"/>
          <p:cNvGraphicFramePr/>
          <p:nvPr/>
        </p:nvGraphicFramePr>
        <p:xfrm>
          <a:off x="457200" y="19351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{54EA0D5E-4C74-4469-B20A-42E2EE6C6E52}</a:tableStyleId>
              </a:tblPr>
              <a:tblGrid>
                <a:gridCol w="4114800"/>
                <a:gridCol w="41148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Physical and Emotional Symptoms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Stiff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Furrowed Brow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Shallow Breathing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Shaking Voice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Quick Breathing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Stomach Pain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Shaking Hands and Legs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Pounding Heart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Sweating Hands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Cold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Dry Mouth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Nausea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Stuttering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Fear of Forgetting Speech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Racing Thoughts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Feeling Incompetent in Task Fulfillment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Embarrassment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355600" y="177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Overview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596900" y="1612900"/>
            <a:ext cx="7188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ct val="111763"/>
              <a:buNone/>
            </a:pPr>
            <a:r>
              <a:rPr lang="en-US" sz="2040"/>
              <a:t>1. </a:t>
            </a:r>
            <a:r>
              <a:rPr lang="en-US" sz="1900"/>
              <a:t>Visual Aids</a:t>
            </a:r>
            <a:endParaRPr sz="1900"/>
          </a:p>
          <a:p>
            <a:pPr indent="-342900" lvl="0" marL="3429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ct val="119999"/>
              <a:buFont typeface="Courier New"/>
              <a:buChar char="o"/>
            </a:pPr>
            <a:r>
              <a:rPr lang="en-US" sz="1900"/>
              <a:t>Types of Visual Aids</a:t>
            </a:r>
            <a:endParaRPr sz="1900"/>
          </a:p>
          <a:p>
            <a:pPr indent="-342900" lvl="0" marL="3429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ct val="119999"/>
              <a:buFont typeface="Courier New"/>
              <a:buChar char="o"/>
            </a:pPr>
            <a:r>
              <a:rPr lang="en-US" sz="1900"/>
              <a:t>Tips for Using Visual Aids</a:t>
            </a:r>
            <a:endParaRPr sz="1900"/>
          </a:p>
          <a:p>
            <a:pPr indent="-274320" lvl="0" marL="27432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ct val="119999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ct val="119999"/>
              <a:buNone/>
            </a:pPr>
            <a:r>
              <a:rPr lang="en-US" sz="1900"/>
              <a:t>2. Vocal Features</a:t>
            </a:r>
            <a:endParaRPr sz="1900"/>
          </a:p>
          <a:p>
            <a:pPr indent="-342900" lvl="0" marL="3429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ct val="119999"/>
              <a:buFont typeface="Courier New"/>
              <a:buChar char="o"/>
            </a:pPr>
            <a:r>
              <a:rPr lang="en-US" sz="1900"/>
              <a:t>Pitch</a:t>
            </a:r>
            <a:endParaRPr sz="1900"/>
          </a:p>
          <a:p>
            <a:pPr indent="-342900" lvl="0" marL="3429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ct val="119999"/>
              <a:buFont typeface="Courier New"/>
              <a:buChar char="o"/>
            </a:pPr>
            <a:r>
              <a:rPr lang="en-US" sz="1900"/>
              <a:t>Volume</a:t>
            </a:r>
            <a:endParaRPr sz="1900"/>
          </a:p>
          <a:p>
            <a:pPr indent="-342900" lvl="0" marL="3429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ct val="119999"/>
              <a:buFont typeface="Courier New"/>
              <a:buChar char="o"/>
            </a:pPr>
            <a:r>
              <a:rPr lang="en-US" sz="1900"/>
              <a:t>Rate</a:t>
            </a:r>
            <a:endParaRPr sz="1900"/>
          </a:p>
          <a:p>
            <a:pPr indent="-342900" lvl="0" marL="3429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ct val="119999"/>
              <a:buFont typeface="Courier New"/>
              <a:buChar char="o"/>
            </a:pPr>
            <a:r>
              <a:rPr lang="en-US" sz="1900"/>
              <a:t>Intonation</a:t>
            </a:r>
            <a:endParaRPr sz="1900"/>
          </a:p>
          <a:p>
            <a:pPr indent="-342900" lvl="0" marL="3429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ct val="119999"/>
              <a:buFont typeface="Courier New"/>
              <a:buChar char="o"/>
            </a:pPr>
            <a:r>
              <a:rPr lang="en-US" sz="1900"/>
              <a:t>Vocal Interferences</a:t>
            </a:r>
            <a:endParaRPr sz="1900"/>
          </a:p>
          <a:p>
            <a:pPr indent="-342900" lvl="0" marL="3429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ct val="119999"/>
              <a:buFont typeface="Courier New"/>
              <a:buChar char="o"/>
            </a:pPr>
            <a:r>
              <a:rPr lang="en-US" sz="1900"/>
              <a:t>Pauses</a:t>
            </a:r>
            <a:endParaRPr/>
          </a:p>
          <a:p>
            <a:pPr indent="-219837" lvl="0" marL="3429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ct val="119999"/>
              <a:buFont typeface="Courier New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-US" sz="1900"/>
              <a:t>3. Non- verbal Communication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17647"/>
              <a:buFont typeface="Courier New"/>
              <a:buChar char="o"/>
            </a:pPr>
            <a:r>
              <a:rPr lang="en-US" sz="1900"/>
              <a:t>Eye Contact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17647"/>
              <a:buFont typeface="Courier New"/>
              <a:buChar char="o"/>
            </a:pPr>
            <a:r>
              <a:rPr lang="en-US" sz="1900"/>
              <a:t>Facial Expression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17647"/>
              <a:buFont typeface="Courier New"/>
              <a:buChar char="o"/>
            </a:pPr>
            <a:r>
              <a:rPr lang="en-US" sz="1900"/>
              <a:t>Physical Appearance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17647"/>
              <a:buFont typeface="Courier New"/>
              <a:buChar char="o"/>
            </a:pPr>
            <a:r>
              <a:rPr lang="en-US" sz="1900"/>
              <a:t>Posture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17647"/>
              <a:buFont typeface="Courier New"/>
              <a:buChar char="o"/>
            </a:pPr>
            <a:r>
              <a:rPr lang="en-US" sz="1900"/>
              <a:t>Gestures</a:t>
            </a:r>
            <a:endParaRPr/>
          </a:p>
          <a:p>
            <a:pPr indent="-33655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17647"/>
              <a:buFont typeface="Courier New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24183"/>
              <a:buNone/>
            </a:pPr>
            <a:r>
              <a:rPr lang="en-US" sz="1800"/>
              <a:t>4. Non-verbal Mistakes to avoid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24183"/>
              <a:buNone/>
            </a:pPr>
            <a:r>
              <a:rPr lang="en-US" sz="1800"/>
              <a:t>5. Overcoming Stage Fright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24183"/>
              <a:buNone/>
            </a:pPr>
            <a:r>
              <a:rPr lang="en-US" sz="1800"/>
              <a:t>6. Handling Questions Effectively</a:t>
            </a:r>
            <a:endParaRPr sz="2000"/>
          </a:p>
          <a:p>
            <a:pPr indent="-33655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117647"/>
              <a:buFont typeface="Courier New"/>
              <a:buNone/>
            </a:pPr>
            <a:r>
              <a:t/>
            </a:r>
            <a:endParaRPr sz="1900"/>
          </a:p>
          <a:p>
            <a:pPr indent="-219837" lvl="0" marL="342900" rtl="0" algn="l">
              <a:lnSpc>
                <a:spcPct val="80000"/>
              </a:lnSpc>
              <a:spcBef>
                <a:spcPts val="408"/>
              </a:spcBef>
              <a:spcAft>
                <a:spcPts val="0"/>
              </a:spcAft>
              <a:buSzPct val="87692"/>
              <a:buFont typeface="Courier New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80000"/>
              </a:lnSpc>
              <a:spcBef>
                <a:spcPts val="442"/>
              </a:spcBef>
              <a:spcAft>
                <a:spcPts val="0"/>
              </a:spcAft>
              <a:buSzPct val="111791"/>
              <a:buNone/>
            </a:pPr>
            <a:r>
              <a:t/>
            </a:r>
            <a:endParaRPr sz="221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33"/>
          <p:cNvGrpSpPr/>
          <p:nvPr/>
        </p:nvGrpSpPr>
        <p:grpSpPr>
          <a:xfrm>
            <a:off x="461338" y="1184723"/>
            <a:ext cx="8221322" cy="4717152"/>
            <a:chOff x="4138" y="422723"/>
            <a:chExt cx="8221322" cy="4717152"/>
          </a:xfrm>
        </p:grpSpPr>
        <p:sp>
          <p:nvSpPr>
            <p:cNvPr id="386" name="Google Shape;386;p33"/>
            <p:cNvSpPr/>
            <p:nvPr/>
          </p:nvSpPr>
          <p:spPr>
            <a:xfrm rot="5400000">
              <a:off x="-379130" y="1494611"/>
              <a:ext cx="1674870" cy="2021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rotWithShape="0" algn="ctr" dir="5400000" dist="38100">
                <a:srgbClr val="363C4A">
                  <a:alpha val="4666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4138" y="422723"/>
              <a:ext cx="2246262" cy="1347757"/>
            </a:xfrm>
            <a:prstGeom prst="roundRect">
              <a:avLst>
                <a:gd fmla="val 10000" name="adj"/>
              </a:avLst>
            </a:prstGeom>
            <a:solidFill>
              <a:srgbClr val="8EC5F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ctr" dir="5400000" dist="38100">
                <a:srgbClr val="022442">
                  <a:alpha val="4666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3"/>
            <p:cNvSpPr txBox="1"/>
            <p:nvPr/>
          </p:nvSpPr>
          <p:spPr>
            <a:xfrm>
              <a:off x="43612" y="462197"/>
              <a:ext cx="2167314" cy="1268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nstantia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Prepare as early as possible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3"/>
            <p:cNvSpPr/>
            <p:nvPr/>
          </p:nvSpPr>
          <p:spPr>
            <a:xfrm rot="5400000">
              <a:off x="-379130" y="3179309"/>
              <a:ext cx="1674870" cy="2021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rotWithShape="0" algn="ctr" dir="5400000" dist="38100">
                <a:srgbClr val="363C4A">
                  <a:alpha val="4666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4138" y="2107421"/>
              <a:ext cx="2246262" cy="1347757"/>
            </a:xfrm>
            <a:prstGeom prst="roundRect">
              <a:avLst>
                <a:gd fmla="val 10000" name="adj"/>
              </a:avLst>
            </a:prstGeom>
            <a:solidFill>
              <a:srgbClr val="92F7D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ctr" dir="5400000" dist="38100">
                <a:srgbClr val="022442">
                  <a:alpha val="4666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3"/>
            <p:cNvSpPr txBox="1"/>
            <p:nvPr/>
          </p:nvSpPr>
          <p:spPr>
            <a:xfrm>
              <a:off x="43612" y="2146895"/>
              <a:ext cx="2167314" cy="1268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nstantia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Practise and rehearsed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463217" y="4021657"/>
              <a:ext cx="2977703" cy="2021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rotWithShape="0" algn="ctr" dir="5400000" dist="38100">
                <a:srgbClr val="363C4A">
                  <a:alpha val="4666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4138" y="3792118"/>
              <a:ext cx="2246262" cy="1347757"/>
            </a:xfrm>
            <a:prstGeom prst="roundRect">
              <a:avLst>
                <a:gd fmla="val 10000" name="adj"/>
              </a:avLst>
            </a:prstGeom>
            <a:solidFill>
              <a:srgbClr val="8EC5F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ctr" dir="5400000" dist="38100">
                <a:srgbClr val="022442">
                  <a:alpha val="4666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3"/>
            <p:cNvSpPr txBox="1"/>
            <p:nvPr/>
          </p:nvSpPr>
          <p:spPr>
            <a:xfrm>
              <a:off x="43612" y="3831592"/>
              <a:ext cx="2167314" cy="1268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nstantia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Be positive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3"/>
            <p:cNvSpPr/>
            <p:nvPr/>
          </p:nvSpPr>
          <p:spPr>
            <a:xfrm rot="-5400000">
              <a:off x="2608398" y="3179309"/>
              <a:ext cx="1674870" cy="2021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rotWithShape="0" algn="ctr" dir="5400000" dist="38100">
                <a:srgbClr val="363C4A">
                  <a:alpha val="4666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2991668" y="3792118"/>
              <a:ext cx="2246262" cy="1347757"/>
            </a:xfrm>
            <a:prstGeom prst="roundRect">
              <a:avLst>
                <a:gd fmla="val 10000" name="adj"/>
              </a:avLst>
            </a:prstGeom>
            <a:solidFill>
              <a:srgbClr val="92F7D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ctr" dir="5400000" dist="38100">
                <a:srgbClr val="022442">
                  <a:alpha val="4666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3"/>
            <p:cNvSpPr txBox="1"/>
            <p:nvPr/>
          </p:nvSpPr>
          <p:spPr>
            <a:xfrm>
              <a:off x="3031142" y="3831592"/>
              <a:ext cx="2167314" cy="1268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nstantia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Prepare cue cards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3"/>
            <p:cNvSpPr/>
            <p:nvPr/>
          </p:nvSpPr>
          <p:spPr>
            <a:xfrm rot="-5400000">
              <a:off x="2608398" y="1494611"/>
              <a:ext cx="1674870" cy="2021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rotWithShape="0" algn="ctr" dir="5400000" dist="38100">
                <a:srgbClr val="363C4A">
                  <a:alpha val="4666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2991668" y="2107421"/>
              <a:ext cx="2246262" cy="1347757"/>
            </a:xfrm>
            <a:prstGeom prst="roundRect">
              <a:avLst>
                <a:gd fmla="val 10000" name="adj"/>
              </a:avLst>
            </a:prstGeom>
            <a:solidFill>
              <a:srgbClr val="8EC5F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ctr" dir="5400000" dist="38100">
                <a:srgbClr val="022442">
                  <a:alpha val="4666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3"/>
            <p:cNvSpPr txBox="1"/>
            <p:nvPr/>
          </p:nvSpPr>
          <p:spPr>
            <a:xfrm>
              <a:off x="3031142" y="2146895"/>
              <a:ext cx="2167314" cy="1268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nstantia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Avoid memorising speech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3450747" y="652263"/>
              <a:ext cx="2977703" cy="2021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rotWithShape="0" algn="ctr" dir="5400000" dist="38100">
                <a:srgbClr val="363C4A">
                  <a:alpha val="4666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2991668" y="422723"/>
              <a:ext cx="2246262" cy="1347757"/>
            </a:xfrm>
            <a:prstGeom prst="roundRect">
              <a:avLst>
                <a:gd fmla="val 10000" name="adj"/>
              </a:avLst>
            </a:prstGeom>
            <a:solidFill>
              <a:srgbClr val="92F7D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ctr" dir="5400000" dist="38100">
                <a:srgbClr val="022442">
                  <a:alpha val="4666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3"/>
            <p:cNvSpPr txBox="1"/>
            <p:nvPr/>
          </p:nvSpPr>
          <p:spPr>
            <a:xfrm>
              <a:off x="3031142" y="462197"/>
              <a:ext cx="2167314" cy="1268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nstantia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Do not tell anyone that you are nervous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3"/>
            <p:cNvSpPr/>
            <p:nvPr/>
          </p:nvSpPr>
          <p:spPr>
            <a:xfrm rot="5400000">
              <a:off x="5595928" y="1494611"/>
              <a:ext cx="1674870" cy="2021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rotWithShape="0" algn="ctr" dir="5400000" dist="38100">
                <a:srgbClr val="363C4A">
                  <a:alpha val="4666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5979198" y="422723"/>
              <a:ext cx="2246262" cy="1347757"/>
            </a:xfrm>
            <a:prstGeom prst="roundRect">
              <a:avLst>
                <a:gd fmla="val 10000" name="adj"/>
              </a:avLst>
            </a:prstGeom>
            <a:solidFill>
              <a:srgbClr val="8EC5F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ctr" dir="5400000" dist="38100">
                <a:srgbClr val="022442">
                  <a:alpha val="4666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3"/>
            <p:cNvSpPr txBox="1"/>
            <p:nvPr/>
          </p:nvSpPr>
          <p:spPr>
            <a:xfrm>
              <a:off x="6018672" y="462197"/>
              <a:ext cx="2167314" cy="1268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nstantia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Practise in front of friends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3"/>
            <p:cNvSpPr/>
            <p:nvPr/>
          </p:nvSpPr>
          <p:spPr>
            <a:xfrm rot="5400000">
              <a:off x="5595928" y="3179309"/>
              <a:ext cx="1674870" cy="202163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  <a:effectLst>
              <a:outerShdw blurRad="57150" rotWithShape="0" algn="ctr" dir="5400000" dist="38100">
                <a:srgbClr val="363C4A">
                  <a:alpha val="4666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5979198" y="2107421"/>
              <a:ext cx="2246262" cy="1347757"/>
            </a:xfrm>
            <a:prstGeom prst="roundRect">
              <a:avLst>
                <a:gd fmla="val 10000" name="adj"/>
              </a:avLst>
            </a:prstGeom>
            <a:solidFill>
              <a:srgbClr val="92F7D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ctr" dir="5400000" dist="38100">
                <a:srgbClr val="022442">
                  <a:alpha val="4666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3"/>
            <p:cNvSpPr txBox="1"/>
            <p:nvPr/>
          </p:nvSpPr>
          <p:spPr>
            <a:xfrm>
              <a:off x="6018672" y="2146895"/>
              <a:ext cx="2167314" cy="1268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nstantia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Use visual aids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5979198" y="3792118"/>
              <a:ext cx="2246262" cy="1347757"/>
            </a:xfrm>
            <a:prstGeom prst="roundRect">
              <a:avLst>
                <a:gd fmla="val 10000" name="adj"/>
              </a:avLst>
            </a:prstGeom>
            <a:solidFill>
              <a:srgbClr val="8EC5F7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ctr" dir="5400000" dist="38100">
                <a:srgbClr val="022442">
                  <a:alpha val="46666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3"/>
            <p:cNvSpPr txBox="1"/>
            <p:nvPr/>
          </p:nvSpPr>
          <p:spPr>
            <a:xfrm>
              <a:off x="6018672" y="3831592"/>
              <a:ext cx="2167314" cy="12688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Constantia"/>
                <a:buNone/>
              </a:pPr>
              <a:r>
                <a:rPr b="0" i="0" lang="en-US" sz="23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Prepare a back-up plan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Handling Questions Effectively</a:t>
            </a:r>
            <a:endParaRPr/>
          </a:p>
        </p:txBody>
      </p:sp>
      <p:sp>
        <p:nvSpPr>
          <p:cNvPr id="417" name="Google Shape;417;p34"/>
          <p:cNvSpPr/>
          <p:nvPr/>
        </p:nvSpPr>
        <p:spPr>
          <a:xfrm>
            <a:off x="647700" y="2057400"/>
            <a:ext cx="7848600" cy="3962400"/>
          </a:xfrm>
          <a:prstGeom prst="roundRect">
            <a:avLst>
              <a:gd fmla="val 16667" name="adj"/>
            </a:avLst>
          </a:prstGeom>
          <a:solidFill>
            <a:srgbClr val="02485C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tantia"/>
              <a:buAutoNum type="arabicPeriod"/>
            </a:pPr>
            <a:r>
              <a:rPr b="1" i="0" lang="en-US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Anticipate some common questions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tantia"/>
              <a:buAutoNum type="arabicPeriod"/>
            </a:pPr>
            <a:r>
              <a:rPr b="1" i="0" lang="en-US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Make eye contact with the questioner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tantia"/>
              <a:buAutoNum type="arabicPeriod"/>
            </a:pPr>
            <a:r>
              <a:rPr b="1" i="0" lang="en-US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Repeat the question and deliver the answer to the entire audience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tantia"/>
              <a:buAutoNum type="arabicPeriod"/>
            </a:pPr>
            <a:r>
              <a:rPr b="1" i="0" lang="en-US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Provide a brief answer if something has already been mentioned is being asked.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tantia"/>
              <a:buAutoNum type="arabicPeriod"/>
            </a:pPr>
            <a:r>
              <a:rPr b="1" i="0" lang="en-US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Stay calm , confident and professional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9d50ff575f_0_0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latin typeface="Roboto"/>
                <a:ea typeface="Roboto"/>
                <a:cs typeface="Roboto"/>
                <a:sym typeface="Roboto"/>
              </a:rPr>
              <a:t>Source: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Roboto"/>
                <a:ea typeface="Roboto"/>
                <a:cs typeface="Roboto"/>
                <a:sym typeface="Roboto"/>
              </a:rPr>
              <a:t>Yap, YW, Fernandez, B, Aloysious, M, Balakrishnan, S &amp; Zainudin, ZZ 2017, Essentials of professional communication: Business and commerce, Cengage Learning, Singapore.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Visual Aids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ourier New"/>
              <a:buChar char="o"/>
            </a:pPr>
            <a:r>
              <a:rPr lang="en-US"/>
              <a:t>Enhancements to a presentation that could help engage audience as they can </a:t>
            </a:r>
            <a:r>
              <a:rPr lang="en-US">
                <a:solidFill>
                  <a:srgbClr val="FF0000"/>
                </a:solidFill>
              </a:rPr>
              <a:t>appeal</a:t>
            </a:r>
            <a:r>
              <a:rPr lang="en-US"/>
              <a:t> the audience directly to their </a:t>
            </a:r>
            <a:r>
              <a:rPr lang="en-US">
                <a:solidFill>
                  <a:srgbClr val="FF0000"/>
                </a:solidFill>
              </a:rPr>
              <a:t>imagination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add power to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message </a:t>
            </a:r>
            <a:endParaRPr/>
          </a:p>
          <a:p>
            <a:pPr indent="-117475" lvl="0" marL="27432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457200" lvl="0" marL="45720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Courier New"/>
              <a:buChar char="o"/>
            </a:pPr>
            <a:r>
              <a:rPr lang="en-US"/>
              <a:t>Enhance every aspect of the speech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7"/>
          <p:cNvGrpSpPr/>
          <p:nvPr/>
        </p:nvGrpSpPr>
        <p:grpSpPr>
          <a:xfrm>
            <a:off x="838196" y="762001"/>
            <a:ext cx="7652148" cy="5337134"/>
            <a:chOff x="380994" y="0"/>
            <a:chExt cx="7652148" cy="5337134"/>
          </a:xfrm>
        </p:grpSpPr>
        <p:sp>
          <p:nvSpPr>
            <p:cNvPr id="132" name="Google Shape;132;p17"/>
            <p:cNvSpPr/>
            <p:nvPr/>
          </p:nvSpPr>
          <p:spPr>
            <a:xfrm rot="5400000">
              <a:off x="5026816" y="-151651"/>
              <a:ext cx="2060525" cy="236383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0B5394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7"/>
            <p:cNvSpPr txBox="1"/>
            <p:nvPr/>
          </p:nvSpPr>
          <p:spPr>
            <a:xfrm>
              <a:off x="5269134" y="343424"/>
              <a:ext cx="1575889" cy="1373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nstantia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Helps emphasise message sent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4896009" y="414168"/>
              <a:ext cx="3137133" cy="1236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4896009" y="414168"/>
              <a:ext cx="3137133" cy="1236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nstantia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 rot="5400000">
              <a:off x="1790282" y="-323274"/>
              <a:ext cx="2060525" cy="2707073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0B5394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1918187" y="343421"/>
              <a:ext cx="1804715" cy="1373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nstantia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Makes presentation more interesting and lively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 rot="5400000">
              <a:off x="3523672" y="1393204"/>
              <a:ext cx="2060525" cy="247453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073763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3729092" y="1943627"/>
              <a:ext cx="1649686" cy="1373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nstantia"/>
                <a:buNone/>
              </a:pPr>
              <a:r>
                <a:rPr b="1" i="0" lang="en-US" sz="20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Reasons to include visual aids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405854" y="2163142"/>
              <a:ext cx="2225367" cy="1236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405854" y="2163142"/>
              <a:ext cx="2225367" cy="1236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nstantia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 rot="5400000">
              <a:off x="5083803" y="3069584"/>
              <a:ext cx="2060525" cy="2322136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0B5394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5340021" y="3543810"/>
              <a:ext cx="1548090" cy="1373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nstantia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Retains longer in memory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 rot="5400000">
              <a:off x="2304466" y="3145803"/>
              <a:ext cx="2060525" cy="2322136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0B5394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2560684" y="3620029"/>
              <a:ext cx="1548090" cy="1373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nstantia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Helps to be more credible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5524199" y="3912116"/>
              <a:ext cx="2299546" cy="1236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7"/>
            <p:cNvSpPr txBox="1"/>
            <p:nvPr/>
          </p:nvSpPr>
          <p:spPr>
            <a:xfrm>
              <a:off x="5524199" y="3912116"/>
              <a:ext cx="2299546" cy="12363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nstantia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 rot="5400000">
              <a:off x="551857" y="1505542"/>
              <a:ext cx="2060525" cy="240225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0B5394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781370" y="2019825"/>
              <a:ext cx="1601500" cy="1373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nstantia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Capture audience’s attention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8"/>
          <p:cNvGrpSpPr/>
          <p:nvPr/>
        </p:nvGrpSpPr>
        <p:grpSpPr>
          <a:xfrm>
            <a:off x="524885" y="0"/>
            <a:ext cx="8415706" cy="6993446"/>
            <a:chOff x="1354686" y="21187"/>
            <a:chExt cx="5748826" cy="5748825"/>
          </a:xfrm>
        </p:grpSpPr>
        <p:sp>
          <p:nvSpPr>
            <p:cNvPr id="155" name="Google Shape;155;p18"/>
            <p:cNvSpPr/>
            <p:nvPr/>
          </p:nvSpPr>
          <p:spPr>
            <a:xfrm>
              <a:off x="3503804" y="2170304"/>
              <a:ext cx="1450591" cy="1450591"/>
            </a:xfrm>
            <a:prstGeom prst="ellipse">
              <a:avLst/>
            </a:prstGeom>
            <a:solidFill>
              <a:srgbClr val="07376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3716238" y="2382738"/>
              <a:ext cx="1025723" cy="10257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onstantia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Types of Visual Aids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 rot="-5400000">
              <a:off x="4005549" y="1514565"/>
              <a:ext cx="447100" cy="4932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8"/>
            <p:cNvSpPr txBox="1"/>
            <p:nvPr/>
          </p:nvSpPr>
          <p:spPr>
            <a:xfrm rot="-5400000">
              <a:off x="4072614" y="1680270"/>
              <a:ext cx="312970" cy="295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onstantia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3576334" y="21187"/>
              <a:ext cx="1305531" cy="1305531"/>
            </a:xfrm>
            <a:prstGeom prst="ellipse">
              <a:avLst/>
            </a:prstGeom>
            <a:solidFill>
              <a:srgbClr val="07376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3767525" y="212378"/>
              <a:ext cx="923149" cy="923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Constantia"/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Infographics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 rot="-2700000">
              <a:off x="4807716" y="1846833"/>
              <a:ext cx="447100" cy="4932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8"/>
            <p:cNvSpPr txBox="1"/>
            <p:nvPr/>
          </p:nvSpPr>
          <p:spPr>
            <a:xfrm rot="-2700000">
              <a:off x="4827359" y="1992895"/>
              <a:ext cx="312970" cy="295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onstantia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5147275" y="671892"/>
              <a:ext cx="1305531" cy="1305531"/>
            </a:xfrm>
            <a:prstGeom prst="ellipse">
              <a:avLst/>
            </a:prstGeom>
            <a:solidFill>
              <a:srgbClr val="0D6D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8"/>
            <p:cNvSpPr txBox="1"/>
            <p:nvPr/>
          </p:nvSpPr>
          <p:spPr>
            <a:xfrm>
              <a:off x="5338466" y="863083"/>
              <a:ext cx="923149" cy="923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Constantia"/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Flip Charts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5139984" y="2649000"/>
              <a:ext cx="447100" cy="4932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 txBox="1"/>
            <p:nvPr/>
          </p:nvSpPr>
          <p:spPr>
            <a:xfrm>
              <a:off x="5139984" y="2747640"/>
              <a:ext cx="312970" cy="295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onstantia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5797981" y="2242834"/>
              <a:ext cx="1305531" cy="1305531"/>
            </a:xfrm>
            <a:prstGeom prst="ellipse">
              <a:avLst/>
            </a:prstGeom>
            <a:solidFill>
              <a:srgbClr val="07376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8"/>
            <p:cNvSpPr txBox="1"/>
            <p:nvPr/>
          </p:nvSpPr>
          <p:spPr>
            <a:xfrm>
              <a:off x="5989172" y="2434025"/>
              <a:ext cx="923149" cy="923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Constantia"/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Pictures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 rot="2700000">
              <a:off x="4807716" y="3451166"/>
              <a:ext cx="447100" cy="4932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8"/>
            <p:cNvSpPr txBox="1"/>
            <p:nvPr/>
          </p:nvSpPr>
          <p:spPr>
            <a:xfrm rot="2700000">
              <a:off x="4827359" y="3502384"/>
              <a:ext cx="312970" cy="295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onstantia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5147275" y="3813776"/>
              <a:ext cx="1305531" cy="1305531"/>
            </a:xfrm>
            <a:prstGeom prst="ellipse">
              <a:avLst/>
            </a:prstGeom>
            <a:solidFill>
              <a:srgbClr val="0D6D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8"/>
            <p:cNvSpPr txBox="1"/>
            <p:nvPr/>
          </p:nvSpPr>
          <p:spPr>
            <a:xfrm>
              <a:off x="5338466" y="4004967"/>
              <a:ext cx="923149" cy="923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Constantia"/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PowerPoint Slides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 rot="5400000">
              <a:off x="4005549" y="3783434"/>
              <a:ext cx="447100" cy="4932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8"/>
            <p:cNvSpPr txBox="1"/>
            <p:nvPr/>
          </p:nvSpPr>
          <p:spPr>
            <a:xfrm rot="5400000">
              <a:off x="4072614" y="3815009"/>
              <a:ext cx="312970" cy="295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onstantia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3576334" y="4464481"/>
              <a:ext cx="1305531" cy="1305531"/>
            </a:xfrm>
            <a:prstGeom prst="ellipse">
              <a:avLst/>
            </a:prstGeom>
            <a:solidFill>
              <a:srgbClr val="07376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3767525" y="4655672"/>
              <a:ext cx="923149" cy="923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Constantia"/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Video Clips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 rot="8100000">
              <a:off x="3203383" y="3451166"/>
              <a:ext cx="447100" cy="4932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 txBox="1"/>
            <p:nvPr/>
          </p:nvSpPr>
          <p:spPr>
            <a:xfrm rot="-2700000">
              <a:off x="3317870" y="3502384"/>
              <a:ext cx="312970" cy="295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onstantia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2005392" y="3813776"/>
              <a:ext cx="1305531" cy="1305531"/>
            </a:xfrm>
            <a:prstGeom prst="ellipse">
              <a:avLst/>
            </a:prstGeom>
            <a:solidFill>
              <a:srgbClr val="0D6D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8"/>
            <p:cNvSpPr txBox="1"/>
            <p:nvPr/>
          </p:nvSpPr>
          <p:spPr>
            <a:xfrm>
              <a:off x="2196583" y="4004967"/>
              <a:ext cx="923149" cy="923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Constantia"/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Artefacts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368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Constantia"/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/Models/Props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 rot="10800000">
              <a:off x="2871115" y="2649000"/>
              <a:ext cx="447100" cy="4932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8"/>
            <p:cNvSpPr txBox="1"/>
            <p:nvPr/>
          </p:nvSpPr>
          <p:spPr>
            <a:xfrm>
              <a:off x="3005245" y="2747640"/>
              <a:ext cx="312970" cy="295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onstantia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1354686" y="2242834"/>
              <a:ext cx="1305531" cy="1305531"/>
            </a:xfrm>
            <a:prstGeom prst="ellipse">
              <a:avLst/>
            </a:prstGeom>
            <a:solidFill>
              <a:srgbClr val="07376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8"/>
            <p:cNvSpPr txBox="1"/>
            <p:nvPr/>
          </p:nvSpPr>
          <p:spPr>
            <a:xfrm>
              <a:off x="1545877" y="2434025"/>
              <a:ext cx="923149" cy="923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Constantia"/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White/Black Boards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 rot="-8100000">
              <a:off x="3203383" y="1846833"/>
              <a:ext cx="447100" cy="4932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7B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8"/>
            <p:cNvSpPr txBox="1"/>
            <p:nvPr/>
          </p:nvSpPr>
          <p:spPr>
            <a:xfrm rot="2700000">
              <a:off x="3317870" y="1992895"/>
              <a:ext cx="312970" cy="295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onstantia"/>
                <a:buNone/>
              </a:pPr>
              <a:r>
                <a:t/>
              </a:r>
              <a:endParaRPr b="0" i="0" sz="105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2005392" y="671892"/>
              <a:ext cx="1305531" cy="1305531"/>
            </a:xfrm>
            <a:prstGeom prst="ellipse">
              <a:avLst/>
            </a:prstGeom>
            <a:solidFill>
              <a:srgbClr val="0D6D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8"/>
            <p:cNvSpPr txBox="1"/>
            <p:nvPr/>
          </p:nvSpPr>
          <p:spPr>
            <a:xfrm>
              <a:off x="2196583" y="863083"/>
              <a:ext cx="923149" cy="9231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Constantia"/>
                <a:buNone/>
              </a:pPr>
              <a:r>
                <a:rPr b="0" i="0" lang="en-US" sz="105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Paper Handouts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Tips for using visual aids </a:t>
            </a:r>
            <a:endParaRPr/>
          </a:p>
        </p:txBody>
      </p:sp>
      <p:grpSp>
        <p:nvGrpSpPr>
          <p:cNvPr id="194" name="Google Shape;194;p19"/>
          <p:cNvGrpSpPr/>
          <p:nvPr/>
        </p:nvGrpSpPr>
        <p:grpSpPr>
          <a:xfrm>
            <a:off x="457200" y="1935163"/>
            <a:ext cx="8227711" cy="4232849"/>
            <a:chOff x="0" y="0"/>
            <a:chExt cx="8227711" cy="4232849"/>
          </a:xfrm>
        </p:grpSpPr>
        <p:sp>
          <p:nvSpPr>
            <p:cNvPr id="195" name="Google Shape;195;p19"/>
            <p:cNvSpPr/>
            <p:nvPr/>
          </p:nvSpPr>
          <p:spPr>
            <a:xfrm>
              <a:off x="0" y="0"/>
              <a:ext cx="8227711" cy="1367412"/>
            </a:xfrm>
            <a:prstGeom prst="roundRect">
              <a:avLst>
                <a:gd fmla="val 10000" name="adj"/>
              </a:avLst>
            </a:prstGeom>
            <a:solidFill>
              <a:srgbClr val="0B539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9"/>
            <p:cNvSpPr txBox="1"/>
            <p:nvPr/>
          </p:nvSpPr>
          <p:spPr>
            <a:xfrm>
              <a:off x="40050" y="40050"/>
              <a:ext cx="8147611" cy="12873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onstantia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1. Be clear with the purpose of using visual aids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0" y="1417637"/>
              <a:ext cx="5374595" cy="1367412"/>
            </a:xfrm>
            <a:prstGeom prst="roundRect">
              <a:avLst>
                <a:gd fmla="val 10000" name="adj"/>
              </a:avLst>
            </a:prstGeom>
            <a:solidFill>
              <a:srgbClr val="56A9F3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9"/>
            <p:cNvSpPr txBox="1"/>
            <p:nvPr/>
          </p:nvSpPr>
          <p:spPr>
            <a:xfrm>
              <a:off x="40050" y="1457687"/>
              <a:ext cx="5294495" cy="12873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onstantia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2. </a:t>
              </a:r>
              <a:r>
                <a:rPr b="0" i="0" lang="en-US" sz="24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Choose the most appropriate type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30291" y="2865437"/>
              <a:ext cx="2632025" cy="1367412"/>
            </a:xfrm>
            <a:prstGeom prst="roundRect">
              <a:avLst>
                <a:gd fmla="val 10000" name="adj"/>
              </a:avLst>
            </a:prstGeom>
            <a:solidFill>
              <a:srgbClr val="56A9F3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9"/>
            <p:cNvSpPr txBox="1"/>
            <p:nvPr/>
          </p:nvSpPr>
          <p:spPr>
            <a:xfrm>
              <a:off x="70341" y="2905487"/>
              <a:ext cx="2551925" cy="12873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onstantia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4. Keep them simple and do not overuse them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2743198" y="2865437"/>
              <a:ext cx="2632025" cy="1367412"/>
            </a:xfrm>
            <a:prstGeom prst="roundRect">
              <a:avLst>
                <a:gd fmla="val 10000" name="adj"/>
              </a:avLst>
            </a:prstGeom>
            <a:solidFill>
              <a:srgbClr val="0B5394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2783248" y="2905487"/>
              <a:ext cx="2551925" cy="12873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onstantia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5. Do not overload them with too many words or graphics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5486401" y="1417637"/>
              <a:ext cx="2632025" cy="1367412"/>
            </a:xfrm>
            <a:prstGeom prst="roundRect">
              <a:avLst>
                <a:gd fmla="val 10000" name="adj"/>
              </a:avLst>
            </a:prstGeom>
            <a:solidFill>
              <a:srgbClr val="0B5394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9"/>
            <p:cNvSpPr txBox="1"/>
            <p:nvPr/>
          </p:nvSpPr>
          <p:spPr>
            <a:xfrm>
              <a:off x="5526451" y="1457687"/>
              <a:ext cx="2551925" cy="12873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onstantia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3. </a:t>
              </a:r>
              <a:r>
                <a:rPr b="0" i="0" lang="en-US" sz="24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Ensure they are clear visible</a:t>
              </a:r>
              <a:endParaRPr b="0" i="0" sz="2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5410203" y="2865437"/>
              <a:ext cx="2632025" cy="1367412"/>
            </a:xfrm>
            <a:prstGeom prst="roundRect">
              <a:avLst>
                <a:gd fmla="val 10000" name="adj"/>
              </a:avLst>
            </a:prstGeom>
            <a:solidFill>
              <a:srgbClr val="56A9F3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9"/>
            <p:cNvSpPr txBox="1"/>
            <p:nvPr/>
          </p:nvSpPr>
          <p:spPr>
            <a:xfrm>
              <a:off x="5450253" y="2905487"/>
              <a:ext cx="2551925" cy="12873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onstantia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6. Check to ensure that the information provided is accurate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Activity</a:t>
            </a:r>
            <a:endParaRPr/>
          </a:p>
        </p:txBody>
      </p:sp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List some ways to present the visual aids effectively.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914400" y="3124200"/>
            <a:ext cx="2438400" cy="1886713"/>
          </a:xfrm>
          <a:prstGeom prst="ellipse">
            <a:avLst/>
          </a:prstGeom>
          <a:solidFill>
            <a:schemeClr val="dk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Ways to Present Visual Aids  Effectively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20"/>
          <p:cNvCxnSpPr/>
          <p:nvPr/>
        </p:nvCxnSpPr>
        <p:spPr>
          <a:xfrm flipH="1" rot="10800000">
            <a:off x="3657600" y="3048000"/>
            <a:ext cx="838200" cy="3810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5" name="Google Shape;215;p20"/>
          <p:cNvCxnSpPr/>
          <p:nvPr/>
        </p:nvCxnSpPr>
        <p:spPr>
          <a:xfrm>
            <a:off x="3657600" y="3733800"/>
            <a:ext cx="914400" cy="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" name="Google Shape;216;p20"/>
          <p:cNvCxnSpPr/>
          <p:nvPr/>
        </p:nvCxnSpPr>
        <p:spPr>
          <a:xfrm>
            <a:off x="3657600" y="4130040"/>
            <a:ext cx="914400" cy="1524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7" name="Google Shape;217;p20"/>
          <p:cNvCxnSpPr/>
          <p:nvPr/>
        </p:nvCxnSpPr>
        <p:spPr>
          <a:xfrm>
            <a:off x="3505200" y="4541520"/>
            <a:ext cx="990600" cy="469393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8" name="Google Shape;218;p20"/>
          <p:cNvSpPr/>
          <p:nvPr/>
        </p:nvSpPr>
        <p:spPr>
          <a:xfrm>
            <a:off x="4703804" y="2709671"/>
            <a:ext cx="3233695" cy="67665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1113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E.g Do not block your visual aids when presenting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4726459" y="3510883"/>
            <a:ext cx="3211040" cy="67665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4726459" y="4275932"/>
            <a:ext cx="3211040" cy="67665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4726458" y="5086286"/>
            <a:ext cx="3211039" cy="67665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1"/>
                </a:solidFill>
              </a:rPr>
              <a:t>Preparing Effective PowerPoint Slides </a:t>
            </a:r>
            <a:endParaRPr/>
          </a:p>
        </p:txBody>
      </p:sp>
      <p:grpSp>
        <p:nvGrpSpPr>
          <p:cNvPr id="227" name="Google Shape;227;p21"/>
          <p:cNvGrpSpPr/>
          <p:nvPr/>
        </p:nvGrpSpPr>
        <p:grpSpPr>
          <a:xfrm>
            <a:off x="457200" y="1935707"/>
            <a:ext cx="8229599" cy="4349077"/>
            <a:chOff x="0" y="544"/>
            <a:chExt cx="8229599" cy="4349077"/>
          </a:xfrm>
        </p:grpSpPr>
        <p:sp>
          <p:nvSpPr>
            <p:cNvPr id="228" name="Google Shape;228;p21"/>
            <p:cNvSpPr/>
            <p:nvPr/>
          </p:nvSpPr>
          <p:spPr>
            <a:xfrm>
              <a:off x="3291839" y="544"/>
              <a:ext cx="4937760" cy="1892516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CAD4E8">
                <a:alpha val="88627"/>
              </a:srgbClr>
            </a:solidFill>
            <a:ln cap="flat" cmpd="sng" w="25400">
              <a:solidFill>
                <a:schemeClr val="dk1">
                  <a:alpha val="8862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1"/>
            <p:cNvSpPr txBox="1"/>
            <p:nvPr/>
          </p:nvSpPr>
          <p:spPr>
            <a:xfrm>
              <a:off x="3291839" y="237109"/>
              <a:ext cx="4228067" cy="1419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75" lIns="8875" spcFirstLastPara="1" rIns="8875" wrap="square" tIns="8875">
              <a:noAutofit/>
            </a:bodyPr>
            <a:lstStyle/>
            <a:p>
              <a:pPr indent="-254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tantia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tantia"/>
                <a:buChar char="•"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Use a small font size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tantia"/>
                <a:buChar char="•"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Use too many colors for background design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tantia"/>
                <a:buChar char="•"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Use capitals for phrases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tantia"/>
                <a:buChar char="•"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Overuse animations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tantia"/>
                <a:buChar char="•"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Use more than three font styles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0" y="544"/>
              <a:ext cx="3291840" cy="1892516"/>
            </a:xfrm>
            <a:prstGeom prst="roundRect">
              <a:avLst>
                <a:gd fmla="val 16667" name="adj"/>
              </a:avLst>
            </a:prstGeom>
            <a:solidFill>
              <a:srgbClr val="0B5394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1"/>
            <p:cNvSpPr txBox="1"/>
            <p:nvPr/>
          </p:nvSpPr>
          <p:spPr>
            <a:xfrm>
              <a:off x="92385" y="92929"/>
              <a:ext cx="3107070" cy="1707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Constantia"/>
                <a:buNone/>
              </a:pPr>
              <a:r>
                <a:rPr b="0" i="0" lang="en-US" sz="65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Don’t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3296662" y="2043042"/>
              <a:ext cx="4932937" cy="2306579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CAD4E8">
                <a:alpha val="88627"/>
              </a:srgbClr>
            </a:solidFill>
            <a:ln cap="flat" cmpd="sng" w="25400">
              <a:solidFill>
                <a:schemeClr val="dk1">
                  <a:alpha val="8862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1"/>
            <p:cNvSpPr txBox="1"/>
            <p:nvPr/>
          </p:nvSpPr>
          <p:spPr>
            <a:xfrm>
              <a:off x="3296662" y="2331364"/>
              <a:ext cx="4067970" cy="1729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875" lIns="8875" spcFirstLastPara="1" rIns="8875" wrap="square" tIns="8875">
              <a:noAutofit/>
            </a:bodyPr>
            <a:lstStyle/>
            <a:p>
              <a:pPr indent="-254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tantia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Char char="•"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Use font size that is readable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Char char="•"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Use simple and consistent background design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Char char="•"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Use normal punctuation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Char char="•"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Use animations when appropriate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Char char="•"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Choose simple and clear font style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4018" y="2289344"/>
              <a:ext cx="3288625" cy="1892516"/>
            </a:xfrm>
            <a:prstGeom prst="roundRect">
              <a:avLst>
                <a:gd fmla="val 16667" name="adj"/>
              </a:avLst>
            </a:prstGeom>
            <a:solidFill>
              <a:srgbClr val="56A9F3"/>
            </a:solidFill>
            <a:ln cap="flat" cmpd="sng" w="317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1"/>
            <p:cNvSpPr txBox="1"/>
            <p:nvPr/>
          </p:nvSpPr>
          <p:spPr>
            <a:xfrm>
              <a:off x="96403" y="2381729"/>
              <a:ext cx="3103855" cy="17077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Constantia"/>
                <a:buNone/>
              </a:pPr>
              <a:r>
                <a:rPr b="0" i="0" lang="en-US" sz="65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Do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2"/>
          <p:cNvGrpSpPr/>
          <p:nvPr/>
        </p:nvGrpSpPr>
        <p:grpSpPr>
          <a:xfrm>
            <a:off x="763846" y="796739"/>
            <a:ext cx="7584867" cy="5316390"/>
            <a:chOff x="306646" y="34738"/>
            <a:chExt cx="7584867" cy="5316390"/>
          </a:xfrm>
        </p:grpSpPr>
        <p:sp>
          <p:nvSpPr>
            <p:cNvPr id="241" name="Google Shape;241;p22"/>
            <p:cNvSpPr/>
            <p:nvPr/>
          </p:nvSpPr>
          <p:spPr>
            <a:xfrm>
              <a:off x="3398780" y="2049958"/>
              <a:ext cx="1462682" cy="1462682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2"/>
            <p:cNvSpPr txBox="1"/>
            <p:nvPr/>
          </p:nvSpPr>
          <p:spPr>
            <a:xfrm>
              <a:off x="3612985" y="2264163"/>
              <a:ext cx="1034272" cy="1034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125" lIns="24125" spcFirstLastPara="1" rIns="24125" wrap="square" tIns="241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onstantia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Vocal Features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 rot="-3020976">
              <a:off x="4677326" y="1564448"/>
              <a:ext cx="510382" cy="49731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2"/>
            <p:cNvSpPr txBox="1"/>
            <p:nvPr/>
          </p:nvSpPr>
          <p:spPr>
            <a:xfrm rot="-3020976">
              <a:off x="4704323" y="1721346"/>
              <a:ext cx="361188" cy="298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4848520" y="34738"/>
              <a:ext cx="1903447" cy="1462682"/>
            </a:xfrm>
            <a:prstGeom prst="ellipse">
              <a:avLst/>
            </a:prstGeom>
            <a:solidFill>
              <a:srgbClr val="0B5394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2"/>
            <p:cNvSpPr txBox="1"/>
            <p:nvPr/>
          </p:nvSpPr>
          <p:spPr>
            <a:xfrm>
              <a:off x="5127273" y="248943"/>
              <a:ext cx="1345941" cy="1034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spcFirstLastPara="1" rIns="215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onstantia"/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2. Volume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2"/>
            <p:cNvSpPr/>
            <p:nvPr/>
          </p:nvSpPr>
          <p:spPr>
            <a:xfrm rot="-46818">
              <a:off x="5067122" y="2516506"/>
              <a:ext cx="495717" cy="49731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2"/>
            <p:cNvSpPr txBox="1"/>
            <p:nvPr/>
          </p:nvSpPr>
          <p:spPr>
            <a:xfrm rot="-46818">
              <a:off x="5067129" y="2616981"/>
              <a:ext cx="347002" cy="298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5796440" y="1983479"/>
              <a:ext cx="2095073" cy="1521716"/>
            </a:xfrm>
            <a:prstGeom prst="ellipse">
              <a:avLst/>
            </a:prstGeom>
            <a:solidFill>
              <a:srgbClr val="56A9F3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2"/>
            <p:cNvSpPr txBox="1"/>
            <p:nvPr/>
          </p:nvSpPr>
          <p:spPr>
            <a:xfrm>
              <a:off x="6103256" y="2206329"/>
              <a:ext cx="1481441" cy="1076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spcFirstLastPara="1" rIns="215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onstantia"/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4. Intonation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 rot="7607493">
              <a:off x="3130162" y="3455129"/>
              <a:ext cx="397834" cy="49731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2"/>
            <p:cNvSpPr txBox="1"/>
            <p:nvPr/>
          </p:nvSpPr>
          <p:spPr>
            <a:xfrm rot="-3192507">
              <a:off x="3225577" y="3506802"/>
              <a:ext cx="278484" cy="298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1681211" y="3888446"/>
              <a:ext cx="2147935" cy="1462682"/>
            </a:xfrm>
            <a:prstGeom prst="ellipse">
              <a:avLst/>
            </a:prstGeom>
            <a:solidFill>
              <a:srgbClr val="56A9F3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2"/>
            <p:cNvSpPr txBox="1"/>
            <p:nvPr/>
          </p:nvSpPr>
          <p:spPr>
            <a:xfrm>
              <a:off x="1995769" y="4102651"/>
              <a:ext cx="1518819" cy="1034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spcFirstLastPara="1" rIns="215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onstantia"/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5. Vocal Interferences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2"/>
            <p:cNvSpPr/>
            <p:nvPr/>
          </p:nvSpPr>
          <p:spPr>
            <a:xfrm rot="-10778130">
              <a:off x="2696913" y="2525103"/>
              <a:ext cx="496003" cy="49731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2"/>
            <p:cNvSpPr txBox="1"/>
            <p:nvPr/>
          </p:nvSpPr>
          <p:spPr>
            <a:xfrm rot="21870">
              <a:off x="2845712" y="2625038"/>
              <a:ext cx="347202" cy="298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306646" y="2032493"/>
              <a:ext cx="2156360" cy="1462682"/>
            </a:xfrm>
            <a:prstGeom prst="ellipse">
              <a:avLst/>
            </a:prstGeom>
            <a:solidFill>
              <a:srgbClr val="0B5394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2"/>
            <p:cNvSpPr txBox="1"/>
            <p:nvPr/>
          </p:nvSpPr>
          <p:spPr>
            <a:xfrm>
              <a:off x="622438" y="2246698"/>
              <a:ext cx="1524776" cy="10342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575" lIns="21575" spcFirstLastPara="1" rIns="21575" wrap="square" tIns="21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onstantia"/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3. Rate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p22"/>
          <p:cNvGrpSpPr/>
          <p:nvPr/>
        </p:nvGrpSpPr>
        <p:grpSpPr>
          <a:xfrm rot="-3716485">
            <a:off x="3752689" y="2041783"/>
            <a:ext cx="747373" cy="878785"/>
            <a:chOff x="4403467" y="1236348"/>
            <a:chExt cx="520714" cy="512428"/>
          </a:xfrm>
        </p:grpSpPr>
        <p:sp>
          <p:nvSpPr>
            <p:cNvPr id="260" name="Google Shape;260;p22"/>
            <p:cNvSpPr/>
            <p:nvPr/>
          </p:nvSpPr>
          <p:spPr>
            <a:xfrm rot="-3118662">
              <a:off x="4491883" y="1296507"/>
              <a:ext cx="343882" cy="392111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 rot="-3118662">
              <a:off x="4511692" y="1415564"/>
              <a:ext cx="240717" cy="2352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262" name="Google Shape;262;p22"/>
          <p:cNvSpPr/>
          <p:nvPr/>
        </p:nvSpPr>
        <p:spPr>
          <a:xfrm>
            <a:off x="1987382" y="791916"/>
            <a:ext cx="2194643" cy="1405384"/>
          </a:xfrm>
          <a:prstGeom prst="ellipse">
            <a:avLst/>
          </a:prstGeom>
          <a:solidFill>
            <a:srgbClr val="56A9F3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nstantia"/>
              <a:buAutoNum type="arabicPeriod"/>
            </a:pPr>
            <a:r>
              <a:rPr b="1" i="0" lang="en-US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Pitch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5263425" y="4656265"/>
            <a:ext cx="2362200" cy="1368026"/>
          </a:xfrm>
          <a:prstGeom prst="ellipse">
            <a:avLst/>
          </a:prstGeom>
          <a:solidFill>
            <a:srgbClr val="0B5394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6. Pauses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22"/>
          <p:cNvGrpSpPr/>
          <p:nvPr/>
        </p:nvGrpSpPr>
        <p:grpSpPr>
          <a:xfrm rot="3010522">
            <a:off x="5138342" y="4070816"/>
            <a:ext cx="427478" cy="503258"/>
            <a:chOff x="4988092" y="2514227"/>
            <a:chExt cx="446745" cy="503258"/>
          </a:xfrm>
        </p:grpSpPr>
        <p:sp>
          <p:nvSpPr>
            <p:cNvPr id="265" name="Google Shape;265;p22"/>
            <p:cNvSpPr/>
            <p:nvPr/>
          </p:nvSpPr>
          <p:spPr>
            <a:xfrm rot="-46818">
              <a:off x="4991458" y="2517200"/>
              <a:ext cx="440013" cy="497312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2"/>
            <p:cNvSpPr txBox="1"/>
            <p:nvPr/>
          </p:nvSpPr>
          <p:spPr>
            <a:xfrm rot="-46818">
              <a:off x="4991464" y="2617561"/>
              <a:ext cx="308009" cy="2983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onstantia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2014-02-23T15:43:32Z</dcterms:created>
  <dc:creator>User</dc:creator>
</cp:coreProperties>
</file>