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5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</p:sldIdLst>
  <p:sldSz cx="12192000" cy="6858000"/>
  <p:notesSz cx="7315200" cy="9601200"/>
  <p:embeddedFontLst>
    <p:embeddedFont>
      <p:font typeface="Cambria" panose="02040503050406030204" pitchFamily="18" charset="0"/>
      <p:regular r:id="rId56"/>
      <p:bold r:id="rId57"/>
      <p:italic r:id="rId58"/>
      <p:boldItalic r:id="rId59"/>
    </p:embeddedFont>
    <p:embeddedFont>
      <p:font typeface="Kaushan Script" panose="020B0604020202020204" charset="0"/>
      <p:regular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g93MD1jXdCQ3TF5IJL54il1vpE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0688B4-671B-4BBD-94B5-E275E7FF101C}">
  <a:tblStyle styleId="{CA0688B4-671B-4BBD-94B5-E275E7FF10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font" Target="fonts/font3.fntdata"/><Relationship Id="rId5" Type="http://schemas.openxmlformats.org/officeDocument/2006/relationships/slide" Target="slides/slide3.xml"/><Relationship Id="rId61" Type="http://customschemas.google.com/relationships/presentationmetadata" Target="meta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1.fntdata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4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2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5.fntdata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1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1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Google Shape;242;p1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p1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4" name="Google Shape;264;p1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Google Shape;277;p1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1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4" name="Google Shape;304;p1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p1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Google Shape;325;p2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p2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2" name="Google Shape;342;p2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6" name="Google Shape;356;p2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6" name="Google Shape;366;p2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Google Shape;376;p2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7" name="Google Shape;387;p2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9" name="Google Shape;399;p2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p2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Google Shape;425;p2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7" name="Google Shape;437;p3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8" name="Google Shape;448;p3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8" name="Google Shape;458;p3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5" name="Google Shape;465;p3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4" name="Google Shape;474;p3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Google Shape;481;p3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9" name="Google Shape;489;p3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6" name="Google Shape;496;p3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4" name="Google Shape;504;p3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1" name="Google Shape;511;p3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Can you invoke </a:t>
            </a: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super.super.p()</a:t>
            </a:r>
            <a:r>
              <a:rPr lang="en-US">
                <a:solidFill>
                  <a:srgbClr val="000000"/>
                </a:solidFill>
              </a:rPr>
              <a:t> from </a:t>
            </a: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>
                <a:solidFill>
                  <a:srgbClr val="000000"/>
                </a:solidFill>
              </a:rPr>
              <a:t>?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Answer: no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9" name="Google Shape;519;p4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7" name="Google Shape;527;p4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4" name="Google Shape;534;p4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2" name="Google Shape;542;p4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1" name="Google Shape;551;p4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8" name="Google Shape;558;p4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8" name="Google Shape;568;p4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5" name="Google Shape;575;p4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0" name="Google Shape;590;p4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9" name="Google Shape;599;p4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6" name="Google Shape;606;p5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4" name="Google Shape;614;p5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When you run the Test class in (a), a.p(10) invokes the p(int i) method defined in class A, so the program displays 10.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When you run the Test class in (b), a.p(10) invokes the p(int i) method defined in class B, so nothing is printed.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2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52</a:t>
            </a:fld>
            <a:endParaRPr/>
          </a:p>
        </p:txBody>
      </p:sp>
      <p:sp>
        <p:nvSpPr>
          <p:cNvPr id="624" name="Google Shape;624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5" name="Google Shape;625;p5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p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4"/>
          <p:cNvSpPr txBox="1">
            <a:spLocks noGrp="1"/>
          </p:cNvSpPr>
          <p:nvPr>
            <p:ph type="ctrTitle"/>
          </p:nvPr>
        </p:nvSpPr>
        <p:spPr>
          <a:xfrm>
            <a:off x="1625600" y="838200"/>
            <a:ext cx="9042400" cy="255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4"/>
          <p:cNvSpPr txBox="1">
            <a:spLocks noGrp="1"/>
          </p:cNvSpPr>
          <p:nvPr>
            <p:ph type="subTitle" idx="1"/>
          </p:nvPr>
        </p:nvSpPr>
        <p:spPr>
          <a:xfrm>
            <a:off x="1828800" y="3733800"/>
            <a:ext cx="8534400" cy="187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SzPts val="2250"/>
              <a:buFont typeface="Noto Sans Symbols"/>
              <a:buNone/>
              <a:defRPr sz="3000"/>
            </a:lvl1pPr>
            <a:lvl2pPr lvl="1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8" name="Google Shape;18;p54"/>
          <p:cNvSpPr txBox="1">
            <a:spLocks noGrp="1"/>
          </p:cNvSpPr>
          <p:nvPr>
            <p:ph type="dt" idx="10"/>
          </p:nvPr>
        </p:nvSpPr>
        <p:spPr>
          <a:xfrm>
            <a:off x="715962" y="6248400"/>
            <a:ext cx="27384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4"/>
          <p:cNvSpPr txBox="1">
            <a:spLocks noGrp="1"/>
          </p:cNvSpPr>
          <p:nvPr>
            <p:ph type="ftr" idx="11"/>
          </p:nvPr>
        </p:nvSpPr>
        <p:spPr>
          <a:xfrm>
            <a:off x="4335462" y="6248400"/>
            <a:ext cx="38496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4"/>
          <p:cNvSpPr txBox="1">
            <a:spLocks noGrp="1"/>
          </p:cNvSpPr>
          <p:nvPr>
            <p:ph type="sldNum" idx="12"/>
          </p:nvPr>
        </p:nvSpPr>
        <p:spPr>
          <a:xfrm>
            <a:off x="9050337" y="6257925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4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64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marL="914400" lvl="1" indent="-344169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2pPr>
            <a:lvl3pPr marL="1371600" lvl="2" indent="-312419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marL="2286000" lvl="4" indent="-336550" algn="l"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5pPr>
            <a:lvl6pPr marL="2743200" lvl="5" indent="-336550" algn="l"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6pPr>
            <a:lvl7pPr marL="3200400" lvl="6" indent="-336550" algn="l"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7pPr>
            <a:lvl8pPr marL="3657600" lvl="7" indent="-336550" algn="l"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8pPr>
            <a:lvl9pPr marL="4114800" lvl="8" indent="-336550" algn="l"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9pPr>
          </a:lstStyle>
          <a:p>
            <a:endParaRPr/>
          </a:p>
        </p:txBody>
      </p:sp>
      <p:sp>
        <p:nvSpPr>
          <p:cNvPr id="80" name="Google Shape;80;p64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1" name="Google Shape;81;p64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4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4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5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65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65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65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6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6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1115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2pPr>
            <a:lvl3pPr marL="1371600" lvl="2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14960" algn="l">
              <a:spcBef>
                <a:spcPts val="32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spcBef>
                <a:spcPts val="32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spcBef>
                <a:spcPts val="32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spcBef>
                <a:spcPts val="32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spcBef>
                <a:spcPts val="320"/>
              </a:spcBef>
              <a:spcAft>
                <a:spcPts val="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93" name="Google Shape;93;p66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94" name="Google Shape;94;p66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1115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2pPr>
            <a:lvl3pPr marL="1371600" lvl="2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14960" algn="l">
              <a:spcBef>
                <a:spcPts val="32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spcBef>
                <a:spcPts val="32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spcBef>
                <a:spcPts val="32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spcBef>
                <a:spcPts val="32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spcBef>
                <a:spcPts val="320"/>
              </a:spcBef>
              <a:spcAft>
                <a:spcPts val="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95" name="Google Shape;95;p66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6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66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7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67"/>
          <p:cNvSpPr txBox="1">
            <a:spLocks noGrp="1"/>
          </p:cNvSpPr>
          <p:nvPr>
            <p:ph type="body" idx="1"/>
          </p:nvPr>
        </p:nvSpPr>
        <p:spPr>
          <a:xfrm>
            <a:off x="711200" y="1828800"/>
            <a:ext cx="53340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2766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2pPr>
            <a:lvl3pPr marL="1371600" lvl="2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 sz="1800"/>
            </a:lvl5pPr>
            <a:lvl6pPr marL="2743200" lvl="5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 sz="1800"/>
            </a:lvl6pPr>
            <a:lvl7pPr marL="3200400" lvl="6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 sz="1800"/>
            </a:lvl7pPr>
            <a:lvl8pPr marL="3657600" lvl="7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 sz="1800"/>
            </a:lvl8pPr>
            <a:lvl9pPr marL="4114800" lvl="8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 sz="1800"/>
            </a:lvl9pPr>
          </a:lstStyle>
          <a:p>
            <a:endParaRPr/>
          </a:p>
        </p:txBody>
      </p:sp>
      <p:sp>
        <p:nvSpPr>
          <p:cNvPr id="101" name="Google Shape;101;p67"/>
          <p:cNvSpPr txBox="1">
            <a:spLocks noGrp="1"/>
          </p:cNvSpPr>
          <p:nvPr>
            <p:ph type="body" idx="2"/>
          </p:nvPr>
        </p:nvSpPr>
        <p:spPr>
          <a:xfrm>
            <a:off x="6248400" y="1828800"/>
            <a:ext cx="53340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2766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2pPr>
            <a:lvl3pPr marL="1371600" lvl="2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 sz="1800"/>
            </a:lvl5pPr>
            <a:lvl6pPr marL="2743200" lvl="5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 sz="1800"/>
            </a:lvl6pPr>
            <a:lvl7pPr marL="3200400" lvl="6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 sz="1800"/>
            </a:lvl7pPr>
            <a:lvl8pPr marL="3657600" lvl="7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 sz="1800"/>
            </a:lvl8pPr>
            <a:lvl9pPr marL="4114800" lvl="8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 sz="1800"/>
            </a:lvl9pPr>
          </a:lstStyle>
          <a:p>
            <a:endParaRPr/>
          </a:p>
        </p:txBody>
      </p:sp>
      <p:sp>
        <p:nvSpPr>
          <p:cNvPr id="102" name="Google Shape;102;p67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7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7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8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68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9pPr>
          </a:lstStyle>
          <a:p>
            <a:endParaRPr/>
          </a:p>
        </p:txBody>
      </p:sp>
      <p:sp>
        <p:nvSpPr>
          <p:cNvPr id="108" name="Google Shape;108;p68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68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68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6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6"/>
          <p:cNvSpPr txBox="1">
            <a:spLocks noGrp="1"/>
          </p:cNvSpPr>
          <p:nvPr>
            <p:ph type="body" idx="1"/>
          </p:nvPr>
        </p:nvSpPr>
        <p:spPr>
          <a:xfrm>
            <a:off x="711200" y="1828800"/>
            <a:ext cx="108712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marL="1371600" lvl="2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30" name="Google Shape;30;p56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6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6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7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7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7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8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8"/>
          <p:cNvSpPr txBox="1">
            <a:spLocks noGrp="1"/>
          </p:cNvSpPr>
          <p:nvPr>
            <p:ph type="body" idx="1"/>
          </p:nvPr>
        </p:nvSpPr>
        <p:spPr>
          <a:xfrm>
            <a:off x="711200" y="1828800"/>
            <a:ext cx="53340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marL="1371600" lvl="2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40" name="Google Shape;40;p58"/>
          <p:cNvSpPr txBox="1">
            <a:spLocks noGrp="1"/>
          </p:cNvSpPr>
          <p:nvPr>
            <p:ph type="body" idx="2"/>
          </p:nvPr>
        </p:nvSpPr>
        <p:spPr>
          <a:xfrm>
            <a:off x="6248400" y="1828800"/>
            <a:ext cx="53340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marL="1371600" lvl="2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41" name="Google Shape;41;p58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8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8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9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9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9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9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ntent" type="fourObj">
  <p:cSld name="FOUR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0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0"/>
          <p:cNvSpPr txBox="1">
            <a:spLocks noGrp="1"/>
          </p:cNvSpPr>
          <p:nvPr>
            <p:ph type="body" idx="1"/>
          </p:nvPr>
        </p:nvSpPr>
        <p:spPr>
          <a:xfrm>
            <a:off x="711200" y="1828800"/>
            <a:ext cx="53340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marL="1371600" lvl="2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52" name="Google Shape;52;p60"/>
          <p:cNvSpPr txBox="1">
            <a:spLocks noGrp="1"/>
          </p:cNvSpPr>
          <p:nvPr>
            <p:ph type="body" idx="2"/>
          </p:nvPr>
        </p:nvSpPr>
        <p:spPr>
          <a:xfrm>
            <a:off x="6248400" y="1828800"/>
            <a:ext cx="53340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marL="1371600" lvl="2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53" name="Google Shape;53;p60"/>
          <p:cNvSpPr txBox="1">
            <a:spLocks noGrp="1"/>
          </p:cNvSpPr>
          <p:nvPr>
            <p:ph type="body" idx="3"/>
          </p:nvPr>
        </p:nvSpPr>
        <p:spPr>
          <a:xfrm>
            <a:off x="711200" y="3924300"/>
            <a:ext cx="53340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marL="1371600" lvl="2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54" name="Google Shape;54;p60"/>
          <p:cNvSpPr txBox="1">
            <a:spLocks noGrp="1"/>
          </p:cNvSpPr>
          <p:nvPr>
            <p:ph type="body" idx="4"/>
          </p:nvPr>
        </p:nvSpPr>
        <p:spPr>
          <a:xfrm>
            <a:off x="6248400" y="3924300"/>
            <a:ext cx="53340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marL="1371600" lvl="2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55" name="Google Shape;55;p60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0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0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1"/>
          <p:cNvSpPr txBox="1">
            <a:spLocks noGrp="1"/>
          </p:cNvSpPr>
          <p:nvPr>
            <p:ph type="title"/>
          </p:nvPr>
        </p:nvSpPr>
        <p:spPr>
          <a:xfrm rot="5400000">
            <a:off x="7526338" y="1811339"/>
            <a:ext cx="5394325" cy="2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1"/>
          <p:cNvSpPr txBox="1">
            <a:spLocks noGrp="1"/>
          </p:cNvSpPr>
          <p:nvPr>
            <p:ph type="body" idx="1"/>
          </p:nvPr>
        </p:nvSpPr>
        <p:spPr>
          <a:xfrm rot="5400000">
            <a:off x="1989138" y="-804861"/>
            <a:ext cx="5394325" cy="79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marL="1371600" lvl="2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61" name="Google Shape;61;p61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1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1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2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2"/>
          <p:cNvSpPr txBox="1">
            <a:spLocks noGrp="1"/>
          </p:cNvSpPr>
          <p:nvPr>
            <p:ph type="body" idx="1"/>
          </p:nvPr>
        </p:nvSpPr>
        <p:spPr>
          <a:xfrm rot="5400000">
            <a:off x="4127500" y="-1587500"/>
            <a:ext cx="4038600" cy="10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marL="1371600" lvl="2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67" name="Google Shape;67;p62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2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2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3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3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63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63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3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3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3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1" name="Google Shape;11;p53"/>
          <p:cNvSpPr txBox="1">
            <a:spLocks noGrp="1"/>
          </p:cNvSpPr>
          <p:nvPr>
            <p:ph type="body" idx="1"/>
          </p:nvPr>
        </p:nvSpPr>
        <p:spPr>
          <a:xfrm>
            <a:off x="711200" y="1828800"/>
            <a:ext cx="108712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6237" algn="l" rtl="0">
              <a:spcBef>
                <a:spcPts val="620"/>
              </a:spcBef>
              <a:spcAft>
                <a:spcPts val="0"/>
              </a:spcAft>
              <a:buClr>
                <a:schemeClr val="accent2"/>
              </a:buClr>
              <a:buSzPts val="2325"/>
              <a:buFont typeface="Noto Sans Symbols"/>
              <a:buChar char="■"/>
              <a:defRPr sz="3100" b="0" i="0" u="none" strike="noStrike" cap="none">
                <a:solidFill>
                  <a:srgbClr val="00FF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4169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  <a:defRPr sz="28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124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sz="24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365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365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365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365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365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2" name="Google Shape;12;p53"/>
          <p:cNvSpPr txBox="1">
            <a:spLocks noGrp="1"/>
          </p:cNvSpPr>
          <p:nvPr>
            <p:ph type="dt" idx="10"/>
          </p:nvPr>
        </p:nvSpPr>
        <p:spPr>
          <a:xfrm>
            <a:off x="715962" y="6248400"/>
            <a:ext cx="27384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53"/>
          <p:cNvSpPr txBox="1">
            <a:spLocks noGrp="1"/>
          </p:cNvSpPr>
          <p:nvPr>
            <p:ph type="ftr" idx="11"/>
          </p:nvPr>
        </p:nvSpPr>
        <p:spPr>
          <a:xfrm>
            <a:off x="4335462" y="6248400"/>
            <a:ext cx="38496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53"/>
          <p:cNvSpPr txBox="1">
            <a:spLocks noGrp="1"/>
          </p:cNvSpPr>
          <p:nvPr>
            <p:ph type="sldNum" idx="12"/>
          </p:nvPr>
        </p:nvSpPr>
        <p:spPr>
          <a:xfrm>
            <a:off x="9050337" y="6257925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5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3" name="Google Shape;23;p55"/>
          <p:cNvSpPr txBox="1">
            <a:spLocks noGrp="1"/>
          </p:cNvSpPr>
          <p:nvPr>
            <p:ph type="body" idx="1"/>
          </p:nvPr>
        </p:nvSpPr>
        <p:spPr>
          <a:xfrm>
            <a:off x="711200" y="1828800"/>
            <a:ext cx="108712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6237" algn="l" rtl="0">
              <a:spcBef>
                <a:spcPts val="620"/>
              </a:spcBef>
              <a:spcAft>
                <a:spcPts val="0"/>
              </a:spcAft>
              <a:buClr>
                <a:schemeClr val="accent2"/>
              </a:buClr>
              <a:buSzPts val="2325"/>
              <a:buFont typeface="Noto Sans Symbols"/>
              <a:buChar char="■"/>
              <a:defRPr sz="3100" b="0" i="0" u="none" strike="noStrike" cap="none">
                <a:solidFill>
                  <a:srgbClr val="00FF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4169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  <a:defRPr sz="28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124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sz="24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365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365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365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365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365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4" name="Google Shape;24;p55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55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5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png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5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6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xfrm>
            <a:off x="1684337" y="2986087"/>
            <a:ext cx="9045575" cy="93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mbria"/>
              <a:buNone/>
            </a:pPr>
            <a:r>
              <a:rPr lang="en-US" sz="5000" b="1" i="0" u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Inheritance &amp; Polymorphism</a:t>
            </a:r>
            <a:endParaRPr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1306512" y="809625"/>
            <a:ext cx="9945687" cy="11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 sz="3600" b="1" i="0" u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BACS2023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700"/>
              <a:buNone/>
            </a:pPr>
            <a:r>
              <a:rPr lang="en-US" sz="3600" b="1" i="0" u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  Object-Oriented Programming</a:t>
            </a:r>
            <a:endParaRPr/>
          </a:p>
        </p:txBody>
      </p:sp>
      <p:sp>
        <p:nvSpPr>
          <p:cNvPr id="117" name="Google Shape;117;p1"/>
          <p:cNvSpPr txBox="1"/>
          <p:nvPr/>
        </p:nvSpPr>
        <p:spPr>
          <a:xfrm>
            <a:off x="2270125" y="4791075"/>
            <a:ext cx="75676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73"/>
              </a:buClr>
              <a:buSzPts val="4800"/>
              <a:buFont typeface="Cambria"/>
              <a:buNone/>
            </a:pPr>
            <a:r>
              <a:rPr lang="en-US" sz="4800" b="1" i="0" u="none" strike="noStrike" cap="none">
                <a:solidFill>
                  <a:srgbClr val="4D4D73"/>
                </a:solidFill>
                <a:latin typeface="Cambria"/>
                <a:ea typeface="Cambria"/>
                <a:cs typeface="Cambria"/>
                <a:sym typeface="Cambria"/>
              </a:rPr>
              <a:t>Chapter 6 – Part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>
            <a:spLocks noGrp="1"/>
          </p:cNvSpPr>
          <p:nvPr>
            <p:ph type="body" idx="1"/>
          </p:nvPr>
        </p:nvSpPr>
        <p:spPr>
          <a:xfrm>
            <a:off x="669925" y="1219200"/>
            <a:ext cx="10406062" cy="5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Java supports inheritance by using the </a:t>
            </a:r>
            <a:r>
              <a:rPr lang="en-US" sz="2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keyword.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Thus, the subclass </a:t>
            </a:r>
            <a:r>
              <a:rPr lang="en-US" sz="2800" b="0" i="0" u="non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adds to (extends) </a:t>
            </a: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the superclass. This is an important and powerful concept in object-oriented programming.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■"/>
            </a:pPr>
            <a:r>
              <a:rPr lang="en-US" sz="2800" b="0" i="0" u="sng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Example:</a:t>
            </a:r>
            <a:endParaRPr/>
          </a:p>
          <a:p>
            <a:pPr marL="342900" lvl="0" indent="-209550" algn="l" rtl="0">
              <a:spcBef>
                <a:spcPts val="560"/>
              </a:spcBef>
              <a:spcAft>
                <a:spcPts val="0"/>
              </a:spcAft>
              <a:buSzPts val="2100"/>
              <a:buNone/>
            </a:pPr>
            <a:endParaRPr sz="2800" b="0" i="0" u="sng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217" name="Google Shape;217;p10"/>
          <p:cNvGrpSpPr/>
          <p:nvPr/>
        </p:nvGrpSpPr>
        <p:grpSpPr>
          <a:xfrm>
            <a:off x="2286000" y="4241800"/>
            <a:ext cx="7620000" cy="1709737"/>
            <a:chOff x="480" y="3024"/>
            <a:chExt cx="4800" cy="1077"/>
          </a:xfrm>
        </p:grpSpPr>
        <p:sp>
          <p:nvSpPr>
            <p:cNvPr id="218" name="Google Shape;218;p10"/>
            <p:cNvSpPr txBox="1"/>
            <p:nvPr/>
          </p:nvSpPr>
          <p:spPr>
            <a:xfrm>
              <a:off x="480" y="3280"/>
              <a:ext cx="4800" cy="821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ourier New"/>
                <a:buNone/>
              </a:pPr>
              <a:r>
                <a:rPr lang="en-US" sz="2400" b="1" i="0" u="non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2400" b="1" i="0" u="none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 Circle extends GeometricObject{</a:t>
              </a:r>
              <a:endParaRPr/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Courier New"/>
                <a:buNone/>
              </a:pPr>
              <a:r>
                <a:rPr lang="en-US" sz="2400" b="1" i="0" u="none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. . . </a:t>
              </a:r>
              <a:endParaRPr/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Courier New"/>
                <a:buNone/>
              </a:pPr>
              <a:r>
                <a:rPr lang="en-US" sz="2400" b="1" i="0" u="none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}</a:t>
              </a:r>
              <a:endParaRPr/>
            </a:p>
          </p:txBody>
        </p:sp>
        <p:sp>
          <p:nvSpPr>
            <p:cNvPr id="219" name="Google Shape;219;p10"/>
            <p:cNvSpPr/>
            <p:nvPr/>
          </p:nvSpPr>
          <p:spPr>
            <a:xfrm>
              <a:off x="2016" y="3024"/>
              <a:ext cx="1088" cy="635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0" name="Google Shape;220;p10"/>
          <p:cNvCxnSpPr/>
          <p:nvPr/>
        </p:nvCxnSpPr>
        <p:spPr>
          <a:xfrm>
            <a:off x="544512" y="990600"/>
            <a:ext cx="10531475" cy="0"/>
          </a:xfrm>
          <a:prstGeom prst="straightConnector1">
            <a:avLst/>
          </a:prstGeom>
          <a:noFill/>
          <a:ln w="2857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21" name="Google Shape;221;p10"/>
          <p:cNvSpPr txBox="1">
            <a:spLocks noGrp="1"/>
          </p:cNvSpPr>
          <p:nvPr>
            <p:ph type="title"/>
          </p:nvPr>
        </p:nvSpPr>
        <p:spPr>
          <a:xfrm>
            <a:off x="914400" y="152400"/>
            <a:ext cx="9296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300"/>
              <a:buFont typeface="Cambria"/>
              <a:buNone/>
            </a:pPr>
            <a:r>
              <a:rPr lang="en-US" sz="43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Superclasses and Subclasses (3)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"/>
          <p:cNvSpPr txBox="1"/>
          <p:nvPr/>
        </p:nvSpPr>
        <p:spPr>
          <a:xfrm>
            <a:off x="2057400" y="6248400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9-</a:t>
            </a: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228" name="Google Shape;228;p11"/>
          <p:cNvSpPr txBox="1">
            <a:spLocks noGrp="1"/>
          </p:cNvSpPr>
          <p:nvPr>
            <p:ph type="title"/>
          </p:nvPr>
        </p:nvSpPr>
        <p:spPr>
          <a:xfrm>
            <a:off x="5184775" y="284162"/>
            <a:ext cx="5465762" cy="2524125"/>
          </a:xfrm>
          <a:prstGeom prst="rect">
            <a:avLst/>
          </a:prstGeom>
          <a:solidFill>
            <a:srgbClr val="E5FCFF"/>
          </a:solidFill>
          <a:ln w="9525" cap="flat" cmpd="sng">
            <a:solidFill>
              <a:srgbClr val="800000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b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Rectangle </a:t>
            </a:r>
            <a:r>
              <a:rPr lang="en-US" sz="1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extends GeometricObj </a:t>
            </a: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b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private double </a:t>
            </a:r>
            <a:r>
              <a:rPr lang="en-US" sz="18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width</a:t>
            </a: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b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private double </a:t>
            </a:r>
            <a:r>
              <a:rPr lang="en-US" sz="18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height</a:t>
            </a: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b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……..</a:t>
            </a:r>
            <a:b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public double </a:t>
            </a:r>
            <a:r>
              <a:rPr lang="en-US" sz="1800" b="1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getArea</a:t>
            </a: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</a:t>
            </a:r>
            <a:b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{  return width * height; }</a:t>
            </a:r>
            <a:b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b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229" name="Google Shape;229;p11"/>
          <p:cNvSpPr txBox="1"/>
          <p:nvPr/>
        </p:nvSpPr>
        <p:spPr>
          <a:xfrm>
            <a:off x="544512" y="173037"/>
            <a:ext cx="4419600" cy="3416300"/>
          </a:xfrm>
          <a:prstGeom prst="rect">
            <a:avLst/>
          </a:prstGeom>
          <a:solidFill>
            <a:srgbClr val="EDF6F7"/>
          </a:solidFill>
          <a:ln w="38100" cap="flat" cmpd="sng">
            <a:solidFill>
              <a:schemeClr val="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java.util.Date;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</a:t>
            </a:r>
            <a:r>
              <a:rPr lang="en-US" sz="1800" b="1" i="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GeometricObj </a:t>
            </a: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private String </a:t>
            </a:r>
            <a:r>
              <a:rPr lang="en-US" sz="18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 </a:t>
            </a: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"white";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private Date </a:t>
            </a:r>
            <a:r>
              <a:rPr lang="en-US" sz="1800" b="1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dateCreated</a:t>
            </a: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public GeometricObj()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{    dateCreated = new Date();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public String </a:t>
            </a:r>
            <a:r>
              <a:rPr lang="en-US" sz="1800" b="1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getColor</a:t>
            </a: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{    return color;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public void </a:t>
            </a:r>
            <a:r>
              <a:rPr lang="en-US" sz="1800" b="1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setColor</a:t>
            </a: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(String color)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{    this.color = color;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…..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230" name="Google Shape;230;p11"/>
          <p:cNvSpPr txBox="1"/>
          <p:nvPr/>
        </p:nvSpPr>
        <p:spPr>
          <a:xfrm>
            <a:off x="544512" y="3835400"/>
            <a:ext cx="4419600" cy="2862262"/>
          </a:xfrm>
          <a:prstGeom prst="rect">
            <a:avLst/>
          </a:prstGeom>
          <a:solidFill>
            <a:srgbClr val="FFFFE1"/>
          </a:solidFill>
          <a:ln w="38100" cap="flat" cmpd="sng">
            <a:solidFill>
              <a:schemeClr val="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Circle </a:t>
            </a:r>
            <a:r>
              <a:rPr lang="en-US" sz="1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extends GeometricObj </a:t>
            </a: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private double </a:t>
            </a:r>
            <a:r>
              <a:rPr lang="en-US" sz="18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radius</a:t>
            </a: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public Circle() {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public Circle(double radius)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{    this.radius = radius;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…….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public double </a:t>
            </a:r>
            <a:r>
              <a:rPr lang="en-US" sz="1800" b="1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getArea</a:t>
            </a: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{  return radius * radius * Math.PI;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…….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231" name="Google Shape;231;p11"/>
          <p:cNvSpPr txBox="1"/>
          <p:nvPr/>
        </p:nvSpPr>
        <p:spPr>
          <a:xfrm>
            <a:off x="5184775" y="3336925"/>
            <a:ext cx="5749925" cy="3140075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TestCircleRectangle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public static void main(String[] args)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Circle c = new Circle(1);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System.out.println(“Area = "+ </a:t>
            </a:r>
            <a:r>
              <a:rPr lang="en-US" sz="18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c.getArea()</a:t>
            </a: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System.out.println(“Colour is “+  </a:t>
            </a:r>
            <a:r>
              <a:rPr lang="en-US" sz="18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c.getColor()</a:t>
            </a: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1800" b="1" i="0" u="non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Rectangle r = new Rectangle(2,4);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System.out.println(“Area = "+ </a:t>
            </a:r>
            <a:r>
              <a:rPr lang="en-US" sz="1800" b="1" i="0" u="non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r.getArea()</a:t>
            </a: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r.setColor("blue")</a:t>
            </a: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System.out.println(“Colour is " + </a:t>
            </a:r>
            <a:r>
              <a:rPr lang="en-US" sz="1800" b="1" i="0" u="non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r.getColor()</a:t>
            </a: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"/>
          <p:cNvSpPr txBox="1">
            <a:spLocks noGrp="1"/>
          </p:cNvSpPr>
          <p:nvPr>
            <p:ph type="title"/>
          </p:nvPr>
        </p:nvSpPr>
        <p:spPr>
          <a:xfrm>
            <a:off x="720725" y="84137"/>
            <a:ext cx="94900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000"/>
              <a:buFont typeface="Cambria"/>
              <a:buNone/>
            </a:pPr>
            <a:r>
              <a:rPr lang="en-US" sz="40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Superclasses and Subclasses (4)</a:t>
            </a:r>
            <a:endParaRPr/>
          </a:p>
        </p:txBody>
      </p:sp>
      <p:sp>
        <p:nvSpPr>
          <p:cNvPr id="237" name="Google Shape;237;p12"/>
          <p:cNvSpPr txBox="1">
            <a:spLocks noGrp="1"/>
          </p:cNvSpPr>
          <p:nvPr>
            <p:ph type="body" idx="1"/>
          </p:nvPr>
        </p:nvSpPr>
        <p:spPr>
          <a:xfrm>
            <a:off x="720725" y="828675"/>
            <a:ext cx="4975225" cy="579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lang="en-US" sz="24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lang="en-US" sz="24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class will </a:t>
            </a:r>
            <a:r>
              <a:rPr lang="en-US" sz="2400" b="0" i="1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inherit</a:t>
            </a: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 from the GeometricObject the data fields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lang="en-US" sz="2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lang="en-US" sz="2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filled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lang="en-US" sz="2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dateCreated</a:t>
            </a:r>
            <a:endParaRPr/>
          </a:p>
          <a:p>
            <a:pPr marL="742950" marR="0" lvl="1" indent="-203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endParaRPr sz="2000" b="1" i="0" u="none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	and the methods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lang="en-US" sz="2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getColor()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lang="en-US" sz="2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setColor()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lang="en-US" sz="2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isFilled()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lang="en-US" sz="2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setFilled()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lang="en-US" sz="20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getDateCreated()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endParaRPr/>
          </a:p>
          <a:p>
            <a:pPr marL="3429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endParaRPr sz="2400" b="0" i="0" u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238" name="Google Shape;238;p12"/>
          <p:cNvGraphicFramePr/>
          <p:nvPr/>
        </p:nvGraphicFramePr>
        <p:xfrm>
          <a:off x="5465762" y="695325"/>
          <a:ext cx="6526212" cy="616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4" imgW="6526212" imgH="6162675" progId="Word.Picture.8">
                  <p:embed/>
                </p:oleObj>
              </mc:Choice>
              <mc:Fallback>
                <p:oleObj r:id="rId4" imgW="6526212" imgH="6162675" progId="Word.Picture.8">
                  <p:embed/>
                  <p:pic>
                    <p:nvPicPr>
                      <p:cNvPr id="238" name="Google Shape;238;p12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5465762" y="695325"/>
                        <a:ext cx="6526212" cy="616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9" name="Google Shape;239;p12"/>
          <p:cNvCxnSpPr/>
          <p:nvPr/>
        </p:nvCxnSpPr>
        <p:spPr>
          <a:xfrm>
            <a:off x="720725" y="777875"/>
            <a:ext cx="10728325" cy="50800"/>
          </a:xfrm>
          <a:prstGeom prst="straightConnector1">
            <a:avLst/>
          </a:prstGeom>
          <a:noFill/>
          <a:ln w="2857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"/>
          <p:cNvSpPr txBox="1">
            <a:spLocks noGrp="1"/>
          </p:cNvSpPr>
          <p:nvPr>
            <p:ph type="title"/>
          </p:nvPr>
        </p:nvSpPr>
        <p:spPr>
          <a:xfrm>
            <a:off x="1017587" y="206375"/>
            <a:ext cx="9155112" cy="63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000"/>
              <a:buFont typeface="Cambria"/>
              <a:buNone/>
            </a:pPr>
            <a:r>
              <a:rPr lang="en-US" sz="40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Superclasses and Subclasses (5)</a:t>
            </a:r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body" idx="1"/>
          </p:nvPr>
        </p:nvSpPr>
        <p:spPr>
          <a:xfrm>
            <a:off x="1017587" y="1176337"/>
            <a:ext cx="9917112" cy="504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Note, however, that </a:t>
            </a:r>
            <a:r>
              <a:rPr lang="en-US" sz="2800" b="1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2800" b="0" i="0" u="non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data fields and methods in a superclass are </a:t>
            </a:r>
            <a:r>
              <a:rPr lang="en-US" sz="2800" b="0" i="1" u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not accessible </a:t>
            </a:r>
            <a:r>
              <a:rPr lang="en-US" sz="2800" b="0" i="1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in its subclasses</a:t>
            </a: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To refer to the data fields </a:t>
            </a:r>
            <a:r>
              <a:rPr lang="en-US" sz="2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US" sz="24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,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dateCreated</a:t>
            </a:r>
            <a:r>
              <a:rPr lang="en-US" sz="2400" b="0" i="0" u="none" strike="noStrike" cap="non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, and </a:t>
            </a:r>
            <a:r>
              <a:rPr lang="en-US" sz="2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filled</a:t>
            </a:r>
            <a:r>
              <a:rPr lang="en-US" sz="2400" b="0" i="0" u="none" strike="noStrike" cap="non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,  use the </a:t>
            </a:r>
            <a:r>
              <a:rPr lang="en-US" sz="2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24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lang="en-US" sz="2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US" sz="24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methods .</a:t>
            </a:r>
            <a:endParaRPr sz="2400" b="1" i="0" u="none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The inherited </a:t>
            </a:r>
            <a:r>
              <a:rPr lang="en-US" sz="2800" b="1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2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methods may be invoked by any of the subclasses’ instances.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Thus, as </a:t>
            </a:r>
            <a:r>
              <a:rPr lang="en-US" sz="2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GeometricObject</a:t>
            </a:r>
            <a:r>
              <a:rPr lang="en-US" sz="24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’s  </a:t>
            </a:r>
            <a:r>
              <a:rPr lang="en-US" sz="2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getColor()</a:t>
            </a:r>
            <a:r>
              <a:rPr lang="en-US" sz="24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setColor()</a:t>
            </a:r>
            <a:r>
              <a:rPr lang="en-US" sz="24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,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lang="en-US" sz="2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getDateCreated()</a:t>
            </a:r>
            <a:r>
              <a:rPr lang="en-US" sz="24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isFilled()</a:t>
            </a:r>
            <a:r>
              <a:rPr lang="en-US" sz="24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and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setFilled() </a:t>
            </a:r>
            <a:r>
              <a:rPr lang="en-US" sz="24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methods are declared as </a:t>
            </a:r>
            <a:r>
              <a:rPr lang="en-US" sz="2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24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,  these methods may be invoked by any </a:t>
            </a:r>
            <a:r>
              <a:rPr lang="en-US" sz="2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en-US" sz="24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or </a:t>
            </a:r>
            <a:r>
              <a:rPr lang="en-US" sz="2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r>
              <a:rPr lang="en-US" sz="24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objects.</a:t>
            </a:r>
            <a:endParaRPr/>
          </a:p>
          <a:p>
            <a:pPr marL="3429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endParaRPr sz="24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46" name="Google Shape;246;p13"/>
          <p:cNvCxnSpPr/>
          <p:nvPr/>
        </p:nvCxnSpPr>
        <p:spPr>
          <a:xfrm rot="10800000" flipH="1">
            <a:off x="1017587" y="927100"/>
            <a:ext cx="9774237" cy="25400"/>
          </a:xfrm>
          <a:prstGeom prst="straightConnector1">
            <a:avLst/>
          </a:prstGeom>
          <a:noFill/>
          <a:ln w="2857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"/>
          <p:cNvSpPr txBox="1">
            <a:spLocks noGrp="1"/>
          </p:cNvSpPr>
          <p:nvPr>
            <p:ph type="title"/>
          </p:nvPr>
        </p:nvSpPr>
        <p:spPr>
          <a:xfrm>
            <a:off x="849312" y="0"/>
            <a:ext cx="9818687" cy="776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000"/>
              <a:buFont typeface="Cambria"/>
              <a:buNone/>
            </a:pPr>
            <a:r>
              <a:rPr lang="en-US" sz="40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3. Rationale for using inheritance (1)</a:t>
            </a:r>
            <a:endParaRPr/>
          </a:p>
        </p:txBody>
      </p:sp>
      <p:sp>
        <p:nvSpPr>
          <p:cNvPr id="252" name="Google Shape;252;p14"/>
          <p:cNvSpPr txBox="1">
            <a:spLocks noGrp="1"/>
          </p:cNvSpPr>
          <p:nvPr>
            <p:ph type="body" idx="1"/>
          </p:nvPr>
        </p:nvSpPr>
        <p:spPr>
          <a:xfrm>
            <a:off x="554037" y="819150"/>
            <a:ext cx="11126787" cy="40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Noto Sans Symbols"/>
              <a:buChar char="■"/>
            </a:pPr>
            <a:r>
              <a:rPr lang="en-US" sz="2600" b="1" i="0" u="non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Reuse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lang="en-US" sz="26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Inheritance allows you to reuse the code from a previous programming project </a:t>
            </a:r>
            <a:r>
              <a:rPr lang="en-US" sz="2600" b="0" i="0" u="non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without starting from scratch </a:t>
            </a:r>
            <a:r>
              <a:rPr lang="en-US" sz="26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to reinvent the code.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lang="en-US" sz="2600" b="0" i="1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E.g.,</a:t>
            </a:r>
            <a:r>
              <a:rPr lang="en-US" sz="26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if we want to have a class called </a:t>
            </a:r>
            <a:r>
              <a:rPr lang="en-US" sz="26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Cylinder</a:t>
            </a:r>
            <a:r>
              <a:rPr lang="en-US" sz="26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to store the radius and length of a cylinder, we can derive the </a:t>
            </a:r>
            <a:r>
              <a:rPr lang="en-US" sz="26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Cylinder</a:t>
            </a:r>
            <a:r>
              <a:rPr lang="en-US" sz="26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class from the </a:t>
            </a:r>
            <a:r>
              <a:rPr lang="en-US" sz="26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en-US" sz="26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class.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lang="en-US" sz="26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Although the new class might be slightly different from the old, inheritance allows you to build on what was done previously.</a:t>
            </a:r>
            <a:endParaRPr/>
          </a:p>
          <a:p>
            <a:pPr marL="342900" lvl="0" indent="-219075" algn="l" rtl="0">
              <a:spcBef>
                <a:spcPts val="520"/>
              </a:spcBef>
              <a:spcAft>
                <a:spcPts val="0"/>
              </a:spcAft>
              <a:buSzPts val="1950"/>
              <a:buNone/>
            </a:pPr>
            <a:endParaRPr sz="2600" b="0" i="0" u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3" name="Google Shape;253;p14"/>
          <p:cNvSpPr txBox="1"/>
          <p:nvPr/>
        </p:nvSpPr>
        <p:spPr>
          <a:xfrm>
            <a:off x="5243512" y="4699000"/>
            <a:ext cx="2182812" cy="400050"/>
          </a:xfrm>
          <a:prstGeom prst="rect">
            <a:avLst/>
          </a:prstGeom>
          <a:solidFill>
            <a:srgbClr val="595959"/>
          </a:solidFill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GeometricObject</a:t>
            </a:r>
            <a:endParaRPr/>
          </a:p>
        </p:txBody>
      </p:sp>
      <p:cxnSp>
        <p:nvCxnSpPr>
          <p:cNvPr id="254" name="Google Shape;254;p14"/>
          <p:cNvCxnSpPr/>
          <p:nvPr/>
        </p:nvCxnSpPr>
        <p:spPr>
          <a:xfrm rot="10800000" flipH="1">
            <a:off x="5829300" y="5143500"/>
            <a:ext cx="257175" cy="45720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55" name="Google Shape;255;p14"/>
          <p:cNvCxnSpPr/>
          <p:nvPr/>
        </p:nvCxnSpPr>
        <p:spPr>
          <a:xfrm rot="10800000">
            <a:off x="6230937" y="5168900"/>
            <a:ext cx="411162" cy="40640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56" name="Google Shape;256;p14"/>
          <p:cNvSpPr txBox="1"/>
          <p:nvPr/>
        </p:nvSpPr>
        <p:spPr>
          <a:xfrm>
            <a:off x="4800600" y="5626100"/>
            <a:ext cx="1403350" cy="400050"/>
          </a:xfrm>
          <a:prstGeom prst="rect">
            <a:avLst/>
          </a:prstGeom>
          <a:solidFill>
            <a:srgbClr val="595959"/>
          </a:solidFill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Circle</a:t>
            </a:r>
            <a:endParaRPr/>
          </a:p>
        </p:txBody>
      </p:sp>
      <p:sp>
        <p:nvSpPr>
          <p:cNvPr id="257" name="Google Shape;257;p14"/>
          <p:cNvSpPr txBox="1"/>
          <p:nvPr/>
        </p:nvSpPr>
        <p:spPr>
          <a:xfrm>
            <a:off x="6364287" y="5600700"/>
            <a:ext cx="1636712" cy="400050"/>
          </a:xfrm>
          <a:prstGeom prst="rect">
            <a:avLst/>
          </a:prstGeom>
          <a:solidFill>
            <a:srgbClr val="595959"/>
          </a:solidFill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Rectangle</a:t>
            </a:r>
            <a:endParaRPr/>
          </a:p>
        </p:txBody>
      </p:sp>
      <p:grpSp>
        <p:nvGrpSpPr>
          <p:cNvPr id="258" name="Google Shape;258;p14"/>
          <p:cNvGrpSpPr/>
          <p:nvPr/>
        </p:nvGrpSpPr>
        <p:grpSpPr>
          <a:xfrm>
            <a:off x="4573587" y="5994400"/>
            <a:ext cx="1636712" cy="863600"/>
            <a:chOff x="3048886" y="5994400"/>
            <a:chExt cx="1637414" cy="863600"/>
          </a:xfrm>
        </p:grpSpPr>
        <p:cxnSp>
          <p:nvCxnSpPr>
            <p:cNvPr id="259" name="Google Shape;259;p14"/>
            <p:cNvCxnSpPr/>
            <p:nvPr/>
          </p:nvCxnSpPr>
          <p:spPr>
            <a:xfrm rot="10800000" flipH="1">
              <a:off x="3822700" y="5994400"/>
              <a:ext cx="256954" cy="4572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260" name="Google Shape;260;p14"/>
            <p:cNvSpPr txBox="1"/>
            <p:nvPr/>
          </p:nvSpPr>
          <p:spPr>
            <a:xfrm>
              <a:off x="3048886" y="6457890"/>
              <a:ext cx="1637414" cy="400110"/>
            </a:xfrm>
            <a:prstGeom prst="rect">
              <a:avLst/>
            </a:prstGeom>
            <a:solidFill>
              <a:srgbClr val="FF6600"/>
            </a:solidFill>
            <a:ln w="38100" cap="flat" cmpd="sng">
              <a:solidFill>
                <a:srgbClr val="99FFC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Cylinder</a:t>
              </a:r>
              <a:endParaRPr/>
            </a:p>
          </p:txBody>
        </p:sp>
      </p:grpSp>
      <p:cxnSp>
        <p:nvCxnSpPr>
          <p:cNvPr id="261" name="Google Shape;261;p14"/>
          <p:cNvCxnSpPr/>
          <p:nvPr/>
        </p:nvCxnSpPr>
        <p:spPr>
          <a:xfrm>
            <a:off x="849312" y="776287"/>
            <a:ext cx="9818687" cy="4762"/>
          </a:xfrm>
          <a:prstGeom prst="straightConnector1">
            <a:avLst/>
          </a:prstGeom>
          <a:noFill/>
          <a:ln w="2857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"/>
          <p:cNvSpPr txBox="1">
            <a:spLocks noGrp="1"/>
          </p:cNvSpPr>
          <p:nvPr>
            <p:ph type="title"/>
          </p:nvPr>
        </p:nvSpPr>
        <p:spPr>
          <a:xfrm>
            <a:off x="1030287" y="0"/>
            <a:ext cx="9205912" cy="74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000"/>
              <a:buFont typeface="Cambria"/>
              <a:buNone/>
            </a:pPr>
            <a:r>
              <a:rPr lang="en-US" sz="40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Rationale for using inheritance (2)</a:t>
            </a:r>
            <a:endParaRPr/>
          </a:p>
        </p:txBody>
      </p:sp>
      <p:sp>
        <p:nvSpPr>
          <p:cNvPr id="267" name="Google Shape;267;p15"/>
          <p:cNvSpPr txBox="1">
            <a:spLocks noGrp="1"/>
          </p:cNvSpPr>
          <p:nvPr>
            <p:ph type="body" idx="1"/>
          </p:nvPr>
        </p:nvSpPr>
        <p:spPr>
          <a:xfrm>
            <a:off x="554037" y="698500"/>
            <a:ext cx="11398250" cy="482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Noto Sans Symbols"/>
              <a:buChar char="■"/>
            </a:pPr>
            <a:r>
              <a:rPr lang="en-US" sz="2600" b="1" i="0" u="non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Class hierarchy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lang="en-US" sz="26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Inheritance allows you to build a hierarchy among classes.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lang="en-US" sz="26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Example:-</a:t>
            </a:r>
            <a:endParaRPr/>
          </a:p>
          <a:p>
            <a:pPr marL="1143000" lvl="2" indent="-2286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 general </a:t>
            </a:r>
            <a:r>
              <a:rPr lang="en-US" sz="26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GeometricObject</a:t>
            </a:r>
            <a:r>
              <a:rPr lang="en-US" sz="26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class is used to define general variables of a geometric object (</a:t>
            </a:r>
            <a:r>
              <a:rPr lang="en-US" sz="2600" b="0" i="1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e.g.</a:t>
            </a:r>
            <a:r>
              <a:rPr lang="en-US" sz="26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object color) and methods (</a:t>
            </a:r>
            <a:r>
              <a:rPr lang="en-US" sz="2600" b="0" i="1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e.g. </a:t>
            </a:r>
            <a:r>
              <a:rPr lang="en-US" sz="26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setColor()</a:t>
            </a:r>
            <a:r>
              <a:rPr lang="en-US" sz="26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) that are common to all geometric objects.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430"/>
              <a:buFont typeface="Noto Sans Symbols"/>
              <a:buChar char="■"/>
            </a:pPr>
            <a:r>
              <a:rPr lang="en-US" sz="26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lang="en-US" sz="26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en-US" sz="26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class and </a:t>
            </a:r>
            <a:r>
              <a:rPr lang="en-US" sz="26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r>
              <a:rPr lang="en-US" sz="26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class which represents specific geometric objects can both be derived from the </a:t>
            </a:r>
            <a:r>
              <a:rPr lang="en-US" sz="26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GeometricObject</a:t>
            </a:r>
            <a:r>
              <a:rPr lang="en-US" sz="26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class     </a:t>
            </a:r>
            <a:endParaRPr/>
          </a:p>
        </p:txBody>
      </p:sp>
      <p:grpSp>
        <p:nvGrpSpPr>
          <p:cNvPr id="268" name="Google Shape;268;p15"/>
          <p:cNvGrpSpPr/>
          <p:nvPr/>
        </p:nvGrpSpPr>
        <p:grpSpPr>
          <a:xfrm>
            <a:off x="6413500" y="4810125"/>
            <a:ext cx="3352800" cy="1787525"/>
            <a:chOff x="3696" y="998"/>
            <a:chExt cx="2064" cy="1126"/>
          </a:xfrm>
        </p:grpSpPr>
        <p:sp>
          <p:nvSpPr>
            <p:cNvPr id="269" name="Google Shape;269;p15"/>
            <p:cNvSpPr txBox="1"/>
            <p:nvPr/>
          </p:nvSpPr>
          <p:spPr>
            <a:xfrm>
              <a:off x="4080" y="998"/>
              <a:ext cx="1344" cy="252"/>
            </a:xfrm>
            <a:prstGeom prst="rect">
              <a:avLst/>
            </a:prstGeom>
            <a:solidFill>
              <a:srgbClr val="595959"/>
            </a:solidFill>
            <a:ln w="381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GeometricObject</a:t>
              </a:r>
              <a:endParaRPr/>
            </a:p>
          </p:txBody>
        </p:sp>
        <p:cxnSp>
          <p:nvCxnSpPr>
            <p:cNvPr id="270" name="Google Shape;270;p15"/>
            <p:cNvCxnSpPr/>
            <p:nvPr/>
          </p:nvCxnSpPr>
          <p:spPr>
            <a:xfrm rot="10800000" flipH="1">
              <a:off x="4176" y="1320"/>
              <a:ext cx="384" cy="504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271" name="Google Shape;271;p15"/>
            <p:cNvCxnSpPr/>
            <p:nvPr/>
          </p:nvCxnSpPr>
          <p:spPr>
            <a:xfrm rot="10800000">
              <a:off x="4896" y="1320"/>
              <a:ext cx="528" cy="528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272" name="Google Shape;272;p15"/>
            <p:cNvSpPr txBox="1"/>
            <p:nvPr/>
          </p:nvSpPr>
          <p:spPr>
            <a:xfrm>
              <a:off x="3696" y="1872"/>
              <a:ext cx="864" cy="252"/>
            </a:xfrm>
            <a:prstGeom prst="rect">
              <a:avLst/>
            </a:prstGeom>
            <a:solidFill>
              <a:srgbClr val="595959"/>
            </a:solidFill>
            <a:ln w="381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Circle</a:t>
              </a:r>
              <a:endParaRPr/>
            </a:p>
          </p:txBody>
        </p:sp>
        <p:sp>
          <p:nvSpPr>
            <p:cNvPr id="273" name="Google Shape;273;p15"/>
            <p:cNvSpPr txBox="1"/>
            <p:nvPr/>
          </p:nvSpPr>
          <p:spPr>
            <a:xfrm>
              <a:off x="4752" y="1872"/>
              <a:ext cx="1008" cy="252"/>
            </a:xfrm>
            <a:prstGeom prst="rect">
              <a:avLst/>
            </a:prstGeom>
            <a:solidFill>
              <a:srgbClr val="595959"/>
            </a:solidFill>
            <a:ln w="381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Rectangle</a:t>
              </a:r>
              <a:endParaRPr/>
            </a:p>
          </p:txBody>
        </p:sp>
      </p:grpSp>
      <p:cxnSp>
        <p:nvCxnSpPr>
          <p:cNvPr id="274" name="Google Shape;274;p15"/>
          <p:cNvCxnSpPr/>
          <p:nvPr/>
        </p:nvCxnSpPr>
        <p:spPr>
          <a:xfrm>
            <a:off x="879475" y="747712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"/>
          <p:cNvSpPr txBox="1">
            <a:spLocks noGrp="1"/>
          </p:cNvSpPr>
          <p:nvPr>
            <p:ph type="title"/>
          </p:nvPr>
        </p:nvSpPr>
        <p:spPr>
          <a:xfrm>
            <a:off x="501650" y="0"/>
            <a:ext cx="109347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0"/>
              <a:buFont typeface="Cambria"/>
              <a:buNone/>
            </a:pPr>
            <a:r>
              <a:rPr lang="en-US" sz="4000" b="1" i="0" u="non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Note</a:t>
            </a:r>
            <a:endParaRPr/>
          </a:p>
        </p:txBody>
      </p:sp>
      <p:sp>
        <p:nvSpPr>
          <p:cNvPr id="280" name="Google Shape;280;p16"/>
          <p:cNvSpPr txBox="1">
            <a:spLocks noGrp="1"/>
          </p:cNvSpPr>
          <p:nvPr>
            <p:ph type="body" idx="1"/>
          </p:nvPr>
        </p:nvSpPr>
        <p:spPr>
          <a:xfrm>
            <a:off x="501650" y="561975"/>
            <a:ext cx="6584950" cy="605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 subclass is </a:t>
            </a:r>
            <a:r>
              <a:rPr lang="en-US" sz="2800" b="0" i="1" u="non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not a subset</a:t>
            </a:r>
            <a:r>
              <a:rPr lang="en-US" sz="2800" b="0" i="0" u="non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of its superclass.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Rather, a subclass is an </a:t>
            </a:r>
            <a:r>
              <a:rPr lang="en-US" sz="2400" b="1" i="1" u="none" strike="noStrike" cap="non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extension</a:t>
            </a:r>
            <a:r>
              <a:rPr lang="en-US" sz="2400" b="0" i="0" u="none" strike="noStrike" cap="non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of its superclass as it contains more information and functions than its superclass.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Inheritance is used to model the </a:t>
            </a:r>
            <a:r>
              <a:rPr lang="en-US" sz="2800" b="1" i="1" u="non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is-a</a:t>
            </a:r>
            <a:r>
              <a:rPr lang="en-US" sz="2800" b="0" i="0" u="none">
                <a:solidFill>
                  <a:srgbClr val="00FF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relationship.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Noto Sans Symbols"/>
              <a:buChar char="■"/>
            </a:pPr>
            <a:r>
              <a:rPr lang="en-US" sz="25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Hence, a subclass and its superclass must have the </a:t>
            </a:r>
            <a:r>
              <a:rPr lang="en-US" sz="2400" b="0" i="1" u="none" strike="noStrike" cap="non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is-a</a:t>
            </a:r>
            <a:r>
              <a:rPr lang="en-US" sz="2400" b="0" i="1" u="none" strike="noStrike" cap="none">
                <a:solidFill>
                  <a:srgbClr val="99FFCC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5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relationship.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In Java, </a:t>
            </a:r>
            <a:r>
              <a:rPr lang="en-US" sz="2800" b="0" i="1" u="non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multiple inheritance</a:t>
            </a:r>
            <a:r>
              <a:rPr lang="en-US" sz="2800" b="0" i="0" u="non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is </a:t>
            </a:r>
            <a:r>
              <a:rPr lang="en-US" sz="2800" b="0" i="0" u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not allowed</a:t>
            </a: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- only</a:t>
            </a:r>
            <a:r>
              <a:rPr lang="en-US" sz="2800" b="0" i="0" u="none">
                <a:solidFill>
                  <a:srgbClr val="00FF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800" b="0" i="1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single inheritance</a:t>
            </a: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is allowed.</a:t>
            </a:r>
            <a:endParaRPr/>
          </a:p>
          <a:p>
            <a:pPr marL="342900" marR="0" lvl="0" indent="-2095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endParaRPr sz="2800" b="0" i="0" u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281" name="Google Shape;281;p16"/>
          <p:cNvGrpSpPr/>
          <p:nvPr/>
        </p:nvGrpSpPr>
        <p:grpSpPr>
          <a:xfrm>
            <a:off x="7783512" y="1139825"/>
            <a:ext cx="3352800" cy="1771650"/>
            <a:chOff x="3696" y="1008"/>
            <a:chExt cx="2064" cy="1116"/>
          </a:xfrm>
        </p:grpSpPr>
        <p:sp>
          <p:nvSpPr>
            <p:cNvPr id="282" name="Google Shape;282;p16"/>
            <p:cNvSpPr txBox="1"/>
            <p:nvPr/>
          </p:nvSpPr>
          <p:spPr>
            <a:xfrm>
              <a:off x="3984" y="1008"/>
              <a:ext cx="1344" cy="252"/>
            </a:xfrm>
            <a:prstGeom prst="rect">
              <a:avLst/>
            </a:prstGeom>
            <a:solidFill>
              <a:srgbClr val="595959"/>
            </a:solidFill>
            <a:ln w="381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GeometricObject</a:t>
              </a:r>
              <a:endParaRPr/>
            </a:p>
          </p:txBody>
        </p:sp>
        <p:cxnSp>
          <p:nvCxnSpPr>
            <p:cNvPr id="283" name="Google Shape;283;p16"/>
            <p:cNvCxnSpPr/>
            <p:nvPr/>
          </p:nvCxnSpPr>
          <p:spPr>
            <a:xfrm rot="10800000" flipH="1">
              <a:off x="4176" y="1344"/>
              <a:ext cx="288" cy="480"/>
            </a:xfrm>
            <a:prstGeom prst="straightConnector1">
              <a:avLst/>
            </a:prstGeom>
            <a:noFill/>
            <a:ln w="38100" cap="flat" cmpd="sng">
              <a:solidFill>
                <a:srgbClr val="FF2929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284" name="Google Shape;284;p16"/>
            <p:cNvCxnSpPr/>
            <p:nvPr/>
          </p:nvCxnSpPr>
          <p:spPr>
            <a:xfrm rot="10800000">
              <a:off x="4608" y="1344"/>
              <a:ext cx="528" cy="528"/>
            </a:xfrm>
            <a:prstGeom prst="straightConnector1">
              <a:avLst/>
            </a:prstGeom>
            <a:noFill/>
            <a:ln w="38100" cap="flat" cmpd="sng">
              <a:solidFill>
                <a:srgbClr val="FF2929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285" name="Google Shape;285;p16"/>
            <p:cNvSpPr txBox="1"/>
            <p:nvPr/>
          </p:nvSpPr>
          <p:spPr>
            <a:xfrm>
              <a:off x="3696" y="1872"/>
              <a:ext cx="864" cy="252"/>
            </a:xfrm>
            <a:prstGeom prst="rect">
              <a:avLst/>
            </a:prstGeom>
            <a:solidFill>
              <a:srgbClr val="595959"/>
            </a:solidFill>
            <a:ln w="381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Circle</a:t>
              </a:r>
              <a:endParaRPr/>
            </a:p>
          </p:txBody>
        </p:sp>
        <p:sp>
          <p:nvSpPr>
            <p:cNvPr id="286" name="Google Shape;286;p16"/>
            <p:cNvSpPr txBox="1"/>
            <p:nvPr/>
          </p:nvSpPr>
          <p:spPr>
            <a:xfrm>
              <a:off x="4752" y="1872"/>
              <a:ext cx="1008" cy="252"/>
            </a:xfrm>
            <a:prstGeom prst="rect">
              <a:avLst/>
            </a:prstGeom>
            <a:solidFill>
              <a:srgbClr val="595959"/>
            </a:solidFill>
            <a:ln w="381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Rectangle</a:t>
              </a:r>
              <a:endParaRPr/>
            </a:p>
          </p:txBody>
        </p:sp>
      </p:grpSp>
      <p:grpSp>
        <p:nvGrpSpPr>
          <p:cNvPr id="287" name="Google Shape;287;p16"/>
          <p:cNvGrpSpPr/>
          <p:nvPr/>
        </p:nvGrpSpPr>
        <p:grpSpPr>
          <a:xfrm>
            <a:off x="7631112" y="4686300"/>
            <a:ext cx="3429000" cy="1360487"/>
            <a:chOff x="3600" y="3072"/>
            <a:chExt cx="2160" cy="857"/>
          </a:xfrm>
        </p:grpSpPr>
        <p:sp>
          <p:nvSpPr>
            <p:cNvPr id="288" name="Google Shape;288;p16"/>
            <p:cNvSpPr txBox="1"/>
            <p:nvPr/>
          </p:nvSpPr>
          <p:spPr>
            <a:xfrm>
              <a:off x="4176" y="3600"/>
              <a:ext cx="1008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6"/>
            <p:cNvSpPr txBox="1"/>
            <p:nvPr/>
          </p:nvSpPr>
          <p:spPr>
            <a:xfrm>
              <a:off x="4224" y="3696"/>
              <a:ext cx="864" cy="233"/>
            </a:xfrm>
            <a:prstGeom prst="rect">
              <a:avLst/>
            </a:prstGeom>
            <a:solidFill>
              <a:srgbClr val="FFFF99"/>
            </a:solidFill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subclass</a:t>
              </a:r>
              <a:endParaRPr/>
            </a:p>
          </p:txBody>
        </p:sp>
        <p:sp>
          <p:nvSpPr>
            <p:cNvPr id="290" name="Google Shape;290;p16"/>
            <p:cNvSpPr txBox="1"/>
            <p:nvPr/>
          </p:nvSpPr>
          <p:spPr>
            <a:xfrm>
              <a:off x="3600" y="3072"/>
              <a:ext cx="1008" cy="233"/>
            </a:xfrm>
            <a:prstGeom prst="rect">
              <a:avLst/>
            </a:prstGeom>
            <a:solidFill>
              <a:srgbClr val="FFFF99"/>
            </a:solidFill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Superclass1</a:t>
              </a:r>
              <a:endParaRPr/>
            </a:p>
          </p:txBody>
        </p:sp>
        <p:sp>
          <p:nvSpPr>
            <p:cNvPr id="291" name="Google Shape;291;p16"/>
            <p:cNvSpPr txBox="1"/>
            <p:nvPr/>
          </p:nvSpPr>
          <p:spPr>
            <a:xfrm>
              <a:off x="4752" y="3072"/>
              <a:ext cx="1008" cy="233"/>
            </a:xfrm>
            <a:prstGeom prst="rect">
              <a:avLst/>
            </a:prstGeom>
            <a:solidFill>
              <a:srgbClr val="FFFF99"/>
            </a:solidFill>
            <a:ln w="381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Superclass 2</a:t>
              </a:r>
              <a:endParaRPr/>
            </a:p>
          </p:txBody>
        </p:sp>
        <p:cxnSp>
          <p:nvCxnSpPr>
            <p:cNvPr id="292" name="Google Shape;292;p16"/>
            <p:cNvCxnSpPr/>
            <p:nvPr/>
          </p:nvCxnSpPr>
          <p:spPr>
            <a:xfrm rot="10800000">
              <a:off x="4272" y="3360"/>
              <a:ext cx="288" cy="336"/>
            </a:xfrm>
            <a:prstGeom prst="straightConnector1">
              <a:avLst/>
            </a:prstGeom>
            <a:noFill/>
            <a:ln w="38100" cap="flat" cmpd="sng">
              <a:solidFill>
                <a:srgbClr val="FF2929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293" name="Google Shape;293;p16"/>
            <p:cNvCxnSpPr/>
            <p:nvPr/>
          </p:nvCxnSpPr>
          <p:spPr>
            <a:xfrm rot="10800000" flipH="1">
              <a:off x="4704" y="3360"/>
              <a:ext cx="288" cy="336"/>
            </a:xfrm>
            <a:prstGeom prst="straightConnector1">
              <a:avLst/>
            </a:prstGeom>
            <a:noFill/>
            <a:ln w="38100" cap="flat" cmpd="sng">
              <a:solidFill>
                <a:srgbClr val="FF2929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cxnSp>
        <p:nvCxnSpPr>
          <p:cNvPr id="294" name="Google Shape;294;p16"/>
          <p:cNvCxnSpPr/>
          <p:nvPr/>
        </p:nvCxnSpPr>
        <p:spPr>
          <a:xfrm>
            <a:off x="549275" y="561975"/>
            <a:ext cx="10887075" cy="47625"/>
          </a:xfrm>
          <a:prstGeom prst="straightConnector1">
            <a:avLst/>
          </a:prstGeom>
          <a:noFill/>
          <a:ln w="2857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>
            <a:spLocks noGrp="1"/>
          </p:cNvSpPr>
          <p:nvPr>
            <p:ph type="title"/>
          </p:nvPr>
        </p:nvSpPr>
        <p:spPr>
          <a:xfrm>
            <a:off x="866775" y="304800"/>
            <a:ext cx="814387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300"/>
              <a:buFont typeface="Cambria"/>
              <a:buNone/>
            </a:pPr>
            <a:r>
              <a:rPr lang="en-US" sz="43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4. Superclass Constructors</a:t>
            </a:r>
            <a:endParaRPr/>
          </a:p>
        </p:txBody>
      </p:sp>
      <p:sp>
        <p:nvSpPr>
          <p:cNvPr id="300" name="Google Shape;300;p17"/>
          <p:cNvSpPr txBox="1"/>
          <p:nvPr/>
        </p:nvSpPr>
        <p:spPr>
          <a:xfrm>
            <a:off x="866775" y="1357312"/>
            <a:ext cx="10399712" cy="293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7800" marR="0" lvl="0" indent="-2133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60"/>
              <a:buFont typeface="Noto Sans Symbols"/>
              <a:buChar char="▪"/>
            </a:pP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Superclass’ constructors are </a:t>
            </a:r>
            <a:r>
              <a:rPr lang="en-US" sz="2800" b="1" i="0" u="non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not inherited </a:t>
            </a: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by its subclasses.</a:t>
            </a:r>
            <a:endParaRPr/>
          </a:p>
          <a:p>
            <a:pPr marL="177800" marR="0" lvl="0" indent="-213359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accent1"/>
              </a:buClr>
              <a:buSzPts val="3360"/>
              <a:buFont typeface="Noto Sans Symbols"/>
              <a:buChar char="▪"/>
            </a:pP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The superclasses and subclasses have their own constructors (whether default or explicit).</a:t>
            </a:r>
            <a:endParaRPr/>
          </a:p>
          <a:p>
            <a:pPr marL="444500" marR="0" lvl="2" indent="-266700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accent1"/>
              </a:buClr>
              <a:buSzPts val="3360"/>
              <a:buFont typeface="Noto Sans Symbols"/>
              <a:buChar char="▪"/>
            </a:pPr>
            <a:r>
              <a:rPr lang="en-US" sz="2800" b="0" i="1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The constructor for the </a:t>
            </a:r>
            <a:r>
              <a:rPr lang="en-US" sz="2800" b="0" i="1" u="sng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superclass constructs the superclass portion </a:t>
            </a:r>
            <a:r>
              <a:rPr lang="en-US" sz="2800" b="0" i="1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of the object whereas the constructors for the </a:t>
            </a:r>
            <a:r>
              <a:rPr lang="en-US" sz="2800" b="0" i="1" u="sng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subclass constructs the subclass part</a:t>
            </a:r>
            <a:r>
              <a:rPr lang="en-US" sz="2800" b="0" i="1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</p:txBody>
      </p:sp>
      <p:cxnSp>
        <p:nvCxnSpPr>
          <p:cNvPr id="301" name="Google Shape;301;p17"/>
          <p:cNvCxnSpPr/>
          <p:nvPr/>
        </p:nvCxnSpPr>
        <p:spPr>
          <a:xfrm>
            <a:off x="960437" y="976312"/>
            <a:ext cx="10063162" cy="14287"/>
          </a:xfrm>
          <a:prstGeom prst="straightConnector1">
            <a:avLst/>
          </a:prstGeom>
          <a:noFill/>
          <a:ln w="2857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>
            <a:spLocks noGrp="1"/>
          </p:cNvSpPr>
          <p:nvPr>
            <p:ph type="title"/>
          </p:nvPr>
        </p:nvSpPr>
        <p:spPr>
          <a:xfrm>
            <a:off x="862012" y="0"/>
            <a:ext cx="8475662" cy="5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Cambria"/>
              <a:buNone/>
            </a:pPr>
            <a:r>
              <a:rPr lang="en-US" sz="36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Invoking superclass’s constructor</a:t>
            </a:r>
            <a:endParaRPr/>
          </a:p>
        </p:txBody>
      </p:sp>
      <p:sp>
        <p:nvSpPr>
          <p:cNvPr id="307" name="Google Shape;307;p18"/>
          <p:cNvSpPr txBox="1"/>
          <p:nvPr/>
        </p:nvSpPr>
        <p:spPr>
          <a:xfrm>
            <a:off x="231775" y="596900"/>
            <a:ext cx="11431587" cy="239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925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40"/>
              <a:buFont typeface="Noto Sans Symbols"/>
              <a:buChar char="▪"/>
            </a:pPr>
            <a:r>
              <a:rPr lang="en-US" sz="27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 superclass’s constructors will be invoked in its subclasses’ constructors</a:t>
            </a:r>
            <a:endParaRPr/>
          </a:p>
          <a:p>
            <a:pPr marL="806450" marR="0" lvl="1" indent="-342900" algn="l" rtl="0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Noto Sans Symbols"/>
              <a:buChar char="▪"/>
            </a:pPr>
            <a:r>
              <a:rPr lang="en-US" sz="27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They are invoked explicitly or implicitly. </a:t>
            </a:r>
            <a:endParaRPr/>
          </a:p>
          <a:p>
            <a:pPr marL="1263650" marR="0" lvl="2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Explicitly using the </a:t>
            </a:r>
            <a:r>
              <a:rPr lang="en-US" sz="2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-US" sz="24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keyword.</a:t>
            </a:r>
            <a:endParaRPr sz="28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63650" marR="0" lvl="2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Char char="▪"/>
            </a:pPr>
            <a:r>
              <a:rPr lang="en-US" sz="2400" b="0" i="1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If the keyword </a:t>
            </a:r>
            <a:r>
              <a:rPr lang="en-US" sz="2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-US" sz="2400" b="0" i="1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is </a:t>
            </a:r>
            <a:r>
              <a:rPr lang="en-US" sz="2400" b="0" i="1" u="none" strike="noStrike" cap="non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not explicitly used</a:t>
            </a:r>
            <a:r>
              <a:rPr lang="en-US" sz="2400" b="0" i="1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, the superclass's no-arg constructor is </a:t>
            </a:r>
            <a:r>
              <a:rPr lang="en-US" sz="2400" b="0" i="1" u="none" strike="noStrike" cap="non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automatically invoked</a:t>
            </a:r>
            <a:r>
              <a:rPr lang="en-US" sz="2400" b="0" i="1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</p:txBody>
      </p:sp>
      <p:sp>
        <p:nvSpPr>
          <p:cNvPr id="308" name="Google Shape;308;p18"/>
          <p:cNvSpPr txBox="1"/>
          <p:nvPr/>
        </p:nvSpPr>
        <p:spPr>
          <a:xfrm>
            <a:off x="1020762" y="3163900"/>
            <a:ext cx="4419600" cy="3694200"/>
          </a:xfrm>
          <a:prstGeom prst="rect">
            <a:avLst/>
          </a:prstGeom>
          <a:solidFill>
            <a:srgbClr val="E5FFFF"/>
          </a:solidFill>
          <a:ln w="38100" cap="flat" cmpd="sng">
            <a:solidFill>
              <a:schemeClr val="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java.util.Date;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</a:t>
            </a:r>
            <a:r>
              <a:rPr lang="en-US" sz="1800" b="1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GeometricObject</a:t>
            </a: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private String color;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private Date dateCreated;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public GeometricObject(){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this(“Blue”);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public GeometricObject(String c)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color = c;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dateCreated = new Date();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….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309" name="Google Shape;309;p18"/>
          <p:cNvSpPr txBox="1"/>
          <p:nvPr/>
        </p:nvSpPr>
        <p:spPr>
          <a:xfrm>
            <a:off x="5802312" y="2994025"/>
            <a:ext cx="4762500" cy="2862262"/>
          </a:xfrm>
          <a:prstGeom prst="rect">
            <a:avLst/>
          </a:prstGeom>
          <a:solidFill>
            <a:srgbClr val="FFFFE1"/>
          </a:solidFill>
          <a:ln w="38100" cap="flat" cmpd="sng">
            <a:solidFill>
              <a:srgbClr val="FFC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Circle </a:t>
            </a:r>
            <a:r>
              <a:rPr lang="en-US" sz="18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extends</a:t>
            </a:r>
            <a:r>
              <a:rPr lang="en-US" sz="1800" b="1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GeometricObject </a:t>
            </a: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private double radius;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1" i="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public Circle(String c, double r){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1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super(c)</a:t>
            </a: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radius = r;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public Circle(){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radius = 1.0;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endParaRPr/>
          </a:p>
        </p:txBody>
      </p:sp>
      <p:cxnSp>
        <p:nvCxnSpPr>
          <p:cNvPr id="310" name="Google Shape;310;p18"/>
          <p:cNvCxnSpPr/>
          <p:nvPr/>
        </p:nvCxnSpPr>
        <p:spPr>
          <a:xfrm>
            <a:off x="862012" y="596900"/>
            <a:ext cx="9702800" cy="0"/>
          </a:xfrm>
          <a:prstGeom prst="straightConnector1">
            <a:avLst/>
          </a:prstGeom>
          <a:noFill/>
          <a:ln w="2857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>
            <a:spLocks noGrp="1"/>
          </p:cNvSpPr>
          <p:nvPr>
            <p:ph type="title"/>
          </p:nvPr>
        </p:nvSpPr>
        <p:spPr>
          <a:xfrm>
            <a:off x="760412" y="165100"/>
            <a:ext cx="9907587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Cambria"/>
              <a:buNone/>
            </a:pPr>
            <a:r>
              <a:rPr lang="en-US" sz="36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Superclass’s Constructor Is Always Invoked</a:t>
            </a:r>
            <a:endParaRPr/>
          </a:p>
        </p:txBody>
      </p:sp>
      <p:sp>
        <p:nvSpPr>
          <p:cNvPr id="316" name="Google Shape;316;p19"/>
          <p:cNvSpPr txBox="1"/>
          <p:nvPr/>
        </p:nvSpPr>
        <p:spPr>
          <a:xfrm>
            <a:off x="885825" y="938212"/>
            <a:ext cx="10253662" cy="95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6075" marR="0" lvl="0" indent="-346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60"/>
              <a:buFont typeface="Noto Sans Symbols"/>
              <a:buChar char="▪"/>
            </a:pPr>
            <a:r>
              <a:rPr lang="en-US" sz="28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none of the constructor is invoked explicitly, the compiler puts </a:t>
            </a:r>
            <a:r>
              <a:rPr lang="en-US" sz="2800" b="1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super()</a:t>
            </a:r>
            <a:r>
              <a:rPr lang="en-US" sz="2800" b="0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the </a:t>
            </a:r>
            <a:r>
              <a:rPr lang="en-US" sz="2800" b="0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statement </a:t>
            </a:r>
            <a:r>
              <a:rPr lang="en-US" sz="28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constructor. </a:t>
            </a:r>
            <a:endParaRPr/>
          </a:p>
        </p:txBody>
      </p:sp>
      <p:sp>
        <p:nvSpPr>
          <p:cNvPr id="317" name="Google Shape;317;p19"/>
          <p:cNvSpPr txBox="1"/>
          <p:nvPr/>
        </p:nvSpPr>
        <p:spPr>
          <a:xfrm>
            <a:off x="4038600" y="3128962"/>
            <a:ext cx="91440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9"/>
          <p:cNvSpPr txBox="1"/>
          <p:nvPr/>
        </p:nvSpPr>
        <p:spPr>
          <a:xfrm>
            <a:off x="4038600" y="3052762"/>
            <a:ext cx="91440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9" name="Google Shape;319;p19"/>
          <p:cNvGraphicFramePr/>
          <p:nvPr/>
        </p:nvGraphicFramePr>
        <p:xfrm>
          <a:off x="1038225" y="4183062"/>
          <a:ext cx="10045700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r:id="rId4" imgW="10045700" imgH="1728787" progId="Word.Picture.8">
                  <p:embed/>
                </p:oleObj>
              </mc:Choice>
              <mc:Fallback>
                <p:oleObj r:id="rId4" imgW="10045700" imgH="1728787" progId="Word.Picture.8">
                  <p:embed/>
                  <p:pic>
                    <p:nvPicPr>
                      <p:cNvPr id="319" name="Google Shape;319;p19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1038225" y="4183062"/>
                        <a:ext cx="10045700" cy="172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" name="Google Shape;320;p19"/>
          <p:cNvSpPr txBox="1"/>
          <p:nvPr/>
        </p:nvSpPr>
        <p:spPr>
          <a:xfrm>
            <a:off x="1524000" y="2944812"/>
            <a:ext cx="18415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1" name="Google Shape;321;p19"/>
          <p:cNvGraphicFramePr/>
          <p:nvPr/>
        </p:nvGraphicFramePr>
        <p:xfrm>
          <a:off x="1038225" y="2344737"/>
          <a:ext cx="10045700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r:id="rId6" imgW="10045700" imgH="1452562" progId="Word.Picture.8">
                  <p:embed/>
                </p:oleObj>
              </mc:Choice>
              <mc:Fallback>
                <p:oleObj r:id="rId6" imgW="10045700" imgH="1452562" progId="Word.Picture.8">
                  <p:embed/>
                  <p:pic>
                    <p:nvPicPr>
                      <p:cNvPr id="321" name="Google Shape;321;p19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/>
                      <a:stretch/>
                    </p:blipFill>
                    <p:spPr>
                      <a:xfrm>
                        <a:off x="1038225" y="2344737"/>
                        <a:ext cx="10045700" cy="145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2" name="Google Shape;322;p19"/>
          <p:cNvCxnSpPr/>
          <p:nvPr/>
        </p:nvCxnSpPr>
        <p:spPr>
          <a:xfrm>
            <a:off x="885825" y="938212"/>
            <a:ext cx="10253662" cy="0"/>
          </a:xfrm>
          <a:prstGeom prst="straightConnector1">
            <a:avLst/>
          </a:prstGeom>
          <a:noFill/>
          <a:ln w="2857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>
            <a:spLocks noGrp="1"/>
          </p:cNvSpPr>
          <p:nvPr>
            <p:ph type="title"/>
          </p:nvPr>
        </p:nvSpPr>
        <p:spPr>
          <a:xfrm>
            <a:off x="563562" y="231775"/>
            <a:ext cx="8153400" cy="54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000"/>
              <a:buFont typeface="Cambria"/>
              <a:buNone/>
            </a:pPr>
            <a:r>
              <a:rPr lang="en-US" sz="40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A scenario (1)</a:t>
            </a:r>
            <a:endParaRPr/>
          </a:p>
        </p:txBody>
      </p:sp>
      <p:sp>
        <p:nvSpPr>
          <p:cNvPr id="123" name="Google Shape;123;p2"/>
          <p:cNvSpPr txBox="1">
            <a:spLocks noGrp="1"/>
          </p:cNvSpPr>
          <p:nvPr>
            <p:ph type="body" idx="1"/>
          </p:nvPr>
        </p:nvSpPr>
        <p:spPr>
          <a:xfrm>
            <a:off x="563562" y="769937"/>
            <a:ext cx="10958512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Suppose you have created the following 3 classes for an application:</a:t>
            </a:r>
            <a:endParaRPr/>
          </a:p>
        </p:txBody>
      </p:sp>
      <p:graphicFrame>
        <p:nvGraphicFramePr>
          <p:cNvPr id="124" name="Google Shape;124;p2"/>
          <p:cNvGraphicFramePr/>
          <p:nvPr/>
        </p:nvGraphicFramePr>
        <p:xfrm>
          <a:off x="563562" y="1277937"/>
          <a:ext cx="10958500" cy="3410605"/>
        </p:xfrm>
        <a:graphic>
          <a:graphicData uri="http://schemas.openxmlformats.org/drawingml/2006/table">
            <a:tbl>
              <a:tblPr>
                <a:noFill/>
                <a:tableStyleId>{CA0688B4-671B-4BBD-94B5-E275E7FF101C}</a:tableStyleId>
              </a:tblPr>
              <a:tblGrid>
                <a:gridCol w="344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Circle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1" i="0" u="none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Rectangle</a:t>
                      </a:r>
                      <a:endParaRPr/>
                    </a:p>
                  </a:txBody>
                  <a:tcPr marL="91450" marR="91450" marT="45725" marB="45725"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1" i="0" u="none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Triangle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-color: String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-radius: double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D3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-color: String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-length: double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-width: double</a:t>
                      </a:r>
                      <a:endParaRPr/>
                    </a:p>
                  </a:txBody>
                  <a:tcPr marL="91450" marR="91450" marT="45725" marB="45725"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D3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-color: String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-base: double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-height: double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D3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+getColor(): String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+setColor(color:String): void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+getRadius(): double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+setRadius(radius: double): void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+getArea(): double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+getColor(): String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+setColor(color:String): void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+getLength(): double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+setLength(length: double): void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+getWidth(): double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+setWidth(width: double): void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+getArea(): double</a:t>
                      </a:r>
                      <a:endParaRPr/>
                    </a:p>
                  </a:txBody>
                  <a:tcPr marL="91450" marR="91450" marT="45725" marB="45725"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+getColor(): String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+setColor(color:String): void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+getBase(): double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+setBase(base: double): void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+getHeight(): double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+setHeight(height: double): void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chemeClr val="dk2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+getArea(): double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5" name="Google Shape;125;p2"/>
          <p:cNvSpPr txBox="1"/>
          <p:nvPr/>
        </p:nvSpPr>
        <p:spPr>
          <a:xfrm>
            <a:off x="258762" y="4687887"/>
            <a:ext cx="11628437" cy="179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If the client now wants to record the </a:t>
            </a:r>
            <a:r>
              <a:rPr lang="en-US" sz="2400" b="0" i="1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date created</a:t>
            </a:r>
            <a:r>
              <a:rPr lang="en-US" sz="24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of each </a:t>
            </a:r>
            <a:r>
              <a:rPr lang="en-US" sz="2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en-US" sz="24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2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r>
              <a:rPr lang="en-US" sz="24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lang="en-US" sz="2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Triangle</a:t>
            </a:r>
            <a:r>
              <a:rPr lang="en-US" sz="24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object, what would you do?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A few weeks later, the client informs you that he also wants the </a:t>
            </a:r>
            <a:r>
              <a:rPr lang="en-US" sz="2400" b="0" i="1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fill status</a:t>
            </a:r>
            <a:r>
              <a:rPr lang="en-US" sz="24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of each </a:t>
            </a:r>
            <a:r>
              <a:rPr lang="en-US" sz="2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en-US" sz="24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2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r>
              <a:rPr lang="en-US" sz="24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lang="en-US" sz="2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Triangle</a:t>
            </a:r>
            <a:r>
              <a:rPr lang="en-US" sz="24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object to be recorded …</a:t>
            </a:r>
            <a:endParaRPr/>
          </a:p>
        </p:txBody>
      </p:sp>
      <p:sp>
        <p:nvSpPr>
          <p:cNvPr id="126" name="Google Shape;126;p2"/>
          <p:cNvSpPr txBox="1"/>
          <p:nvPr/>
        </p:nvSpPr>
        <p:spPr>
          <a:xfrm>
            <a:off x="3398837" y="6238875"/>
            <a:ext cx="5105400" cy="44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Arial"/>
              <a:buNone/>
            </a:pPr>
            <a:r>
              <a:rPr lang="en-US" sz="23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would you do ?</a:t>
            </a:r>
            <a:endParaRPr/>
          </a:p>
        </p:txBody>
      </p:sp>
      <p:cxnSp>
        <p:nvCxnSpPr>
          <p:cNvPr id="127" name="Google Shape;127;p2"/>
          <p:cNvCxnSpPr/>
          <p:nvPr/>
        </p:nvCxnSpPr>
        <p:spPr>
          <a:xfrm>
            <a:off x="503237" y="769937"/>
            <a:ext cx="10896600" cy="0"/>
          </a:xfrm>
          <a:prstGeom prst="straightConnector1">
            <a:avLst/>
          </a:prstGeom>
          <a:noFill/>
          <a:ln w="2857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>
            <a:spLocks noGrp="1"/>
          </p:cNvSpPr>
          <p:nvPr>
            <p:ph type="title"/>
          </p:nvPr>
        </p:nvSpPr>
        <p:spPr>
          <a:xfrm>
            <a:off x="1103312" y="469900"/>
            <a:ext cx="7758112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mbria"/>
              <a:buNone/>
            </a:pPr>
            <a:r>
              <a:rPr lang="en-US" sz="44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Using the Keyword </a:t>
            </a:r>
            <a:r>
              <a:rPr lang="en-US" sz="4200" b="1" i="0" u="non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endParaRPr/>
          </a:p>
        </p:txBody>
      </p:sp>
      <p:sp>
        <p:nvSpPr>
          <p:cNvPr id="328" name="Google Shape;328;p20"/>
          <p:cNvSpPr txBox="1">
            <a:spLocks noGrp="1"/>
          </p:cNvSpPr>
          <p:nvPr>
            <p:ph type="body" idx="1"/>
          </p:nvPr>
        </p:nvSpPr>
        <p:spPr>
          <a:xfrm>
            <a:off x="1103312" y="1212850"/>
            <a:ext cx="9586912" cy="39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25"/>
              <a:buFont typeface="Noto Sans Symbols"/>
              <a:buChar char="■"/>
            </a:pPr>
            <a:r>
              <a:rPr lang="en-US" sz="31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The keyword </a:t>
            </a:r>
            <a:r>
              <a:rPr lang="en-US" sz="31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-US" sz="31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refers to the superclass of the class in which </a:t>
            </a:r>
            <a:r>
              <a:rPr lang="en-US" sz="31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-US" sz="31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appears. 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>
                <a:schemeClr val="accent2"/>
              </a:buClr>
              <a:buSzPts val="2325"/>
              <a:buFont typeface="Noto Sans Symbols"/>
              <a:buChar char="■"/>
            </a:pPr>
            <a:r>
              <a:rPr lang="en-US" sz="31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This keyword can be used in two ways:</a:t>
            </a:r>
            <a:endParaRPr/>
          </a:p>
          <a:p>
            <a:pPr marL="857250" lvl="1" indent="-285750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To call a superclass constructor</a:t>
            </a:r>
            <a:endParaRPr/>
          </a:p>
          <a:p>
            <a:pPr marL="857250" lvl="1" indent="-285750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To call a superclass method</a:t>
            </a:r>
            <a:endParaRPr/>
          </a:p>
        </p:txBody>
      </p:sp>
      <p:cxnSp>
        <p:nvCxnSpPr>
          <p:cNvPr id="329" name="Google Shape;329;p20"/>
          <p:cNvCxnSpPr/>
          <p:nvPr/>
        </p:nvCxnSpPr>
        <p:spPr>
          <a:xfrm rot="10800000" flipH="1">
            <a:off x="1103312" y="1055687"/>
            <a:ext cx="9844087" cy="33337"/>
          </a:xfrm>
          <a:prstGeom prst="straightConnector1">
            <a:avLst/>
          </a:prstGeom>
          <a:noFill/>
          <a:ln w="2857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>
            <a:spLocks noGrp="1"/>
          </p:cNvSpPr>
          <p:nvPr>
            <p:ph type="title"/>
          </p:nvPr>
        </p:nvSpPr>
        <p:spPr>
          <a:xfrm>
            <a:off x="982662" y="320675"/>
            <a:ext cx="8534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000"/>
              <a:buFont typeface="Cambria"/>
              <a:buNone/>
            </a:pPr>
            <a:r>
              <a:rPr lang="en-US" sz="40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Calling a Superclass’ Constructor</a:t>
            </a:r>
            <a:endParaRPr/>
          </a:p>
        </p:txBody>
      </p:sp>
      <p:sp>
        <p:nvSpPr>
          <p:cNvPr id="335" name="Google Shape;335;p21"/>
          <p:cNvSpPr txBox="1">
            <a:spLocks noGrp="1"/>
          </p:cNvSpPr>
          <p:nvPr>
            <p:ph type="body" idx="1"/>
          </p:nvPr>
        </p:nvSpPr>
        <p:spPr>
          <a:xfrm>
            <a:off x="982662" y="1447800"/>
            <a:ext cx="9925050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Syntax to call a superclass constructor: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SzPts val="2100"/>
              <a:buNone/>
            </a:pPr>
            <a:r>
              <a:rPr lang="en-US" sz="2800" b="0" i="0" u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800" b="1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super(</a:t>
            </a:r>
            <a:r>
              <a:rPr lang="en-US" sz="2800" b="1" i="1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arguments</a:t>
            </a:r>
            <a:r>
              <a:rPr lang="en-US" sz="2800" b="1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The statement</a:t>
            </a:r>
            <a:r>
              <a:rPr lang="en-US" sz="2800" b="0" i="0" u="none">
                <a:solidFill>
                  <a:srgbClr val="00FF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800" b="1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super(</a:t>
            </a:r>
            <a:r>
              <a:rPr lang="en-US" sz="2800" b="1" i="1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arguments</a:t>
            </a:r>
            <a:r>
              <a:rPr lang="en-US" sz="2800" b="1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must always be the </a:t>
            </a:r>
            <a:r>
              <a:rPr lang="en-US" sz="2800" b="0" i="0" u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first statement</a:t>
            </a:r>
            <a:r>
              <a:rPr lang="en-US" sz="2800" b="0" i="0" u="none">
                <a:solidFill>
                  <a:srgbClr val="FFC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executed inside a subclass constructor.</a:t>
            </a:r>
            <a:endParaRPr/>
          </a:p>
        </p:txBody>
      </p:sp>
      <p:cxnSp>
        <p:nvCxnSpPr>
          <p:cNvPr id="336" name="Google Shape;336;p21"/>
          <p:cNvCxnSpPr/>
          <p:nvPr/>
        </p:nvCxnSpPr>
        <p:spPr>
          <a:xfrm>
            <a:off x="982662" y="1204912"/>
            <a:ext cx="9925050" cy="6350"/>
          </a:xfrm>
          <a:prstGeom prst="straightConnector1">
            <a:avLst/>
          </a:prstGeom>
          <a:noFill/>
          <a:ln w="2857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337" name="Google Shape;337;p21"/>
          <p:cNvGrpSpPr/>
          <p:nvPr/>
        </p:nvGrpSpPr>
        <p:grpSpPr>
          <a:xfrm>
            <a:off x="1330325" y="3859212"/>
            <a:ext cx="9324975" cy="2124075"/>
            <a:chOff x="1329565" y="3859598"/>
            <a:chExt cx="9325601" cy="2123658"/>
          </a:xfrm>
        </p:grpSpPr>
        <p:pic>
          <p:nvPicPr>
            <p:cNvPr id="338" name="Google Shape;338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329565" y="4158114"/>
              <a:ext cx="1664694" cy="16646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Google Shape;339;p21"/>
            <p:cNvSpPr txBox="1"/>
            <p:nvPr/>
          </p:nvSpPr>
          <p:spPr>
            <a:xfrm>
              <a:off x="2994965" y="3859598"/>
              <a:ext cx="7660201" cy="21236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Arial"/>
                <a:buNone/>
              </a:pPr>
              <a:r>
                <a:rPr lang="en-US" sz="2400" b="0" i="0" u="sng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Caution</a:t>
              </a:r>
              <a:endParaRPr/>
            </a:p>
            <a:p>
              <a:pPr marL="0" marR="0" lvl="0" indent="-15240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Noto Sans Symbols"/>
                <a:buChar char="⮚"/>
              </a:pPr>
              <a:r>
                <a:rPr lang="en-US" sz="2400" b="0" i="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You </a:t>
              </a:r>
              <a:r>
                <a:rPr lang="en-US" sz="2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must</a:t>
              </a:r>
              <a:r>
                <a:rPr lang="en-US" sz="2400" b="0" i="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use the keyword </a:t>
              </a:r>
              <a:r>
                <a:rPr lang="en-US" sz="2400" b="1" i="0" u="non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super</a:t>
              </a:r>
              <a:r>
                <a:rPr lang="en-US" sz="2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b="0" i="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to call the superclass constructor. </a:t>
              </a:r>
              <a:endParaRPr/>
            </a:p>
            <a:p>
              <a:pPr marL="0" marR="0" lvl="0" indent="-15240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Noto Sans Symbols"/>
                <a:buChar char="⮚"/>
              </a:pPr>
              <a:r>
                <a:rPr lang="en-US" sz="2400" b="0" i="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Invoking a superclass constructor’s name in a subclass causes a syntax error.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 txBox="1">
            <a:spLocks noGrp="1"/>
          </p:cNvSpPr>
          <p:nvPr>
            <p:ph type="title"/>
          </p:nvPr>
        </p:nvSpPr>
        <p:spPr>
          <a:xfrm>
            <a:off x="630237" y="265112"/>
            <a:ext cx="10042525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000"/>
              <a:buFont typeface="Cambria"/>
              <a:buNone/>
            </a:pPr>
            <a:r>
              <a:rPr lang="en-US" sz="40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5. Constructor Chaining</a:t>
            </a:r>
            <a:endParaRPr/>
          </a:p>
        </p:txBody>
      </p:sp>
      <p:sp>
        <p:nvSpPr>
          <p:cNvPr id="345" name="Google Shape;345;p22"/>
          <p:cNvSpPr txBox="1"/>
          <p:nvPr/>
        </p:nvSpPr>
        <p:spPr>
          <a:xfrm>
            <a:off x="630237" y="1041400"/>
            <a:ext cx="11134725" cy="55864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Faculty extends Employee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void main(String[] args)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new Faculty();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public Faculty()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System.out.println("(4) Faculty's no-arg constructor is invoked");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Employee extends Person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public Employee()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this("(2) Invoke Employee’s overloaded constructor");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System.out.println("(3) Employee's no-arg constructor is invoked");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public Employee(String s)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System.out.println(s);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class Person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 public Person()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System.out.println("(1) Person's no-arg constructor is invoked");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46" name="Google Shape;346;p22"/>
          <p:cNvSpPr txBox="1"/>
          <p:nvPr/>
        </p:nvSpPr>
        <p:spPr>
          <a:xfrm>
            <a:off x="6994525" y="4446587"/>
            <a:ext cx="4770437" cy="131127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mbria"/>
              <a:buNone/>
            </a:pPr>
            <a:r>
              <a:rPr lang="en-US" sz="2000" b="0" i="0" u="none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Constructing an instance of a class invokes all the superclasses’ constructors along the inheritance chain. This is called </a:t>
            </a:r>
            <a:r>
              <a:rPr lang="en-US" sz="2000" b="0" i="1" u="none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constructor chaining</a:t>
            </a:r>
            <a:r>
              <a:rPr lang="en-US" sz="2000" b="0" i="0" u="none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</p:txBody>
      </p:sp>
      <p:grpSp>
        <p:nvGrpSpPr>
          <p:cNvPr id="347" name="Google Shape;347;p22"/>
          <p:cNvGrpSpPr/>
          <p:nvPr/>
        </p:nvGrpSpPr>
        <p:grpSpPr>
          <a:xfrm>
            <a:off x="9999662" y="1503362"/>
            <a:ext cx="1511300" cy="2778125"/>
            <a:chOff x="7632700" y="1041400"/>
            <a:chExt cx="1511300" cy="2778125"/>
          </a:xfrm>
        </p:grpSpPr>
        <p:sp>
          <p:nvSpPr>
            <p:cNvPr id="348" name="Google Shape;348;p22"/>
            <p:cNvSpPr txBox="1"/>
            <p:nvPr/>
          </p:nvSpPr>
          <p:spPr>
            <a:xfrm>
              <a:off x="7759700" y="1041400"/>
              <a:ext cx="1384300" cy="415925"/>
            </a:xfrm>
            <a:prstGeom prst="rect">
              <a:avLst/>
            </a:prstGeom>
            <a:solidFill>
              <a:srgbClr val="FFCC99"/>
            </a:solidFill>
            <a:ln w="38100" cap="flat" cmpd="sng">
              <a:solidFill>
                <a:srgbClr val="FFCC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100"/>
                <a:buFont typeface="Arial"/>
                <a:buNone/>
              </a:pPr>
              <a:r>
                <a:rPr lang="en-US" sz="2100" b="1" i="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Person</a:t>
              </a:r>
              <a:endParaRPr/>
            </a:p>
          </p:txBody>
        </p:sp>
        <p:sp>
          <p:nvSpPr>
            <p:cNvPr id="349" name="Google Shape;349;p22"/>
            <p:cNvSpPr txBox="1"/>
            <p:nvPr/>
          </p:nvSpPr>
          <p:spPr>
            <a:xfrm>
              <a:off x="7632700" y="2260600"/>
              <a:ext cx="1511300" cy="415925"/>
            </a:xfrm>
            <a:prstGeom prst="rect">
              <a:avLst/>
            </a:prstGeom>
            <a:solidFill>
              <a:srgbClr val="FFCC99"/>
            </a:solidFill>
            <a:ln w="38100" cap="flat" cmpd="sng">
              <a:solidFill>
                <a:srgbClr val="FFCC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100"/>
                <a:buFont typeface="Arial"/>
                <a:buNone/>
              </a:pPr>
              <a:r>
                <a:rPr lang="en-US" sz="2100" b="1" i="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Employee</a:t>
              </a:r>
              <a:endParaRPr/>
            </a:p>
          </p:txBody>
        </p:sp>
        <p:sp>
          <p:nvSpPr>
            <p:cNvPr id="350" name="Google Shape;350;p22"/>
            <p:cNvSpPr txBox="1"/>
            <p:nvPr/>
          </p:nvSpPr>
          <p:spPr>
            <a:xfrm>
              <a:off x="7708900" y="3403600"/>
              <a:ext cx="1435100" cy="415925"/>
            </a:xfrm>
            <a:prstGeom prst="rect">
              <a:avLst/>
            </a:prstGeom>
            <a:solidFill>
              <a:srgbClr val="FFCC99"/>
            </a:solidFill>
            <a:ln w="38100" cap="flat" cmpd="sng">
              <a:solidFill>
                <a:srgbClr val="FFCC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100"/>
                <a:buFont typeface="Arial"/>
                <a:buNone/>
              </a:pPr>
              <a:r>
                <a:rPr lang="en-US" sz="2100" b="1" i="0" u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Faculty</a:t>
              </a:r>
              <a:endParaRPr/>
            </a:p>
          </p:txBody>
        </p:sp>
        <p:cxnSp>
          <p:nvCxnSpPr>
            <p:cNvPr id="351" name="Google Shape;351;p22"/>
            <p:cNvCxnSpPr/>
            <p:nvPr/>
          </p:nvCxnSpPr>
          <p:spPr>
            <a:xfrm rot="10800000">
              <a:off x="8305800" y="1498600"/>
              <a:ext cx="0" cy="762000"/>
            </a:xfrm>
            <a:prstGeom prst="straightConnector1">
              <a:avLst/>
            </a:prstGeom>
            <a:noFill/>
            <a:ln w="38100" cap="flat" cmpd="sng">
              <a:solidFill>
                <a:srgbClr val="8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352" name="Google Shape;352;p22"/>
            <p:cNvCxnSpPr/>
            <p:nvPr/>
          </p:nvCxnSpPr>
          <p:spPr>
            <a:xfrm rot="10800000">
              <a:off x="8305800" y="2717800"/>
              <a:ext cx="0" cy="609600"/>
            </a:xfrm>
            <a:prstGeom prst="straightConnector1">
              <a:avLst/>
            </a:prstGeom>
            <a:noFill/>
            <a:ln w="38100" cap="flat" cmpd="sng">
              <a:solidFill>
                <a:srgbClr val="8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cxnSp>
        <p:nvCxnSpPr>
          <p:cNvPr id="353" name="Google Shape;353;p22"/>
          <p:cNvCxnSpPr/>
          <p:nvPr/>
        </p:nvCxnSpPr>
        <p:spPr>
          <a:xfrm>
            <a:off x="630237" y="893762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"/>
          <p:cNvSpPr txBox="1">
            <a:spLocks noGrp="1"/>
          </p:cNvSpPr>
          <p:nvPr>
            <p:ph type="title"/>
          </p:nvPr>
        </p:nvSpPr>
        <p:spPr>
          <a:xfrm>
            <a:off x="3124200" y="228600"/>
            <a:ext cx="6248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Cambria"/>
              <a:buNone/>
            </a:pPr>
            <a:r>
              <a:rPr lang="en-US" sz="36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Trace Execution</a:t>
            </a:r>
            <a:endParaRPr/>
          </a:p>
        </p:txBody>
      </p:sp>
      <p:sp>
        <p:nvSpPr>
          <p:cNvPr id="359" name="Google Shape;359;p23"/>
          <p:cNvSpPr txBox="1"/>
          <p:nvPr/>
        </p:nvSpPr>
        <p:spPr>
          <a:xfrm>
            <a:off x="1752600" y="838200"/>
            <a:ext cx="8686800" cy="55864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Faculty extends Employee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void main(String[] args)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new Faculty();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Faculty()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System.out.println("(4) Faculty's no-arg constructor is invoked");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Employee extends Person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Employee()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this("(2) Invoke Employee’s overloaded constructor");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System.out.println("(3) Employee's no-arg constructor is invoked");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Employee(String s)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System.out.println(s);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Person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Person()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System.out.println("(1) Person's no-arg constructor is invoked");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60" name="Google Shape;360;p23"/>
          <p:cNvSpPr txBox="1"/>
          <p:nvPr/>
        </p:nvSpPr>
        <p:spPr>
          <a:xfrm>
            <a:off x="1981200" y="990600"/>
            <a:ext cx="4191000" cy="228600"/>
          </a:xfrm>
          <a:prstGeom prst="rect">
            <a:avLst/>
          </a:prstGeom>
          <a:solidFill>
            <a:schemeClr val="accent1">
              <a:alpha val="44705"/>
            </a:schemeClr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3"/>
          <p:cNvSpPr/>
          <p:nvPr/>
        </p:nvSpPr>
        <p:spPr>
          <a:xfrm>
            <a:off x="7239000" y="990600"/>
            <a:ext cx="2362200" cy="685800"/>
          </a:xfrm>
          <a:prstGeom prst="wedgeRoundRectCallout">
            <a:avLst>
              <a:gd name="adj1" fmla="val -83966"/>
              <a:gd name="adj2" fmla="val -27071"/>
              <a:gd name="adj3" fmla="val 0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Start from the main method</a:t>
            </a:r>
            <a:endParaRPr/>
          </a:p>
        </p:txBody>
      </p:sp>
      <p:sp>
        <p:nvSpPr>
          <p:cNvPr id="362" name="Google Shape;362;p23"/>
          <p:cNvSpPr txBox="1"/>
          <p:nvPr/>
        </p:nvSpPr>
        <p:spPr>
          <a:xfrm>
            <a:off x="1524000" y="0"/>
            <a:ext cx="1524000" cy="381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ushan Script"/>
              <a:buNone/>
            </a:pPr>
            <a:r>
              <a:rPr lang="en-US" sz="1800" b="0" i="0" u="none">
                <a:solidFill>
                  <a:schemeClr val="dk1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animation</a:t>
            </a:r>
            <a:endParaRPr/>
          </a:p>
        </p:txBody>
      </p:sp>
      <p:cxnSp>
        <p:nvCxnSpPr>
          <p:cNvPr id="363" name="Google Shape;363;p23"/>
          <p:cNvCxnSpPr/>
          <p:nvPr/>
        </p:nvCxnSpPr>
        <p:spPr>
          <a:xfrm>
            <a:off x="1524000" y="838200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4"/>
          <p:cNvSpPr txBox="1">
            <a:spLocks noGrp="1"/>
          </p:cNvSpPr>
          <p:nvPr>
            <p:ph type="title"/>
          </p:nvPr>
        </p:nvSpPr>
        <p:spPr>
          <a:xfrm>
            <a:off x="3124200" y="228600"/>
            <a:ext cx="6248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Cambria"/>
              <a:buNone/>
            </a:pPr>
            <a:r>
              <a:rPr lang="en-US" sz="36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Trace Execution</a:t>
            </a:r>
            <a:endParaRPr/>
          </a:p>
        </p:txBody>
      </p:sp>
      <p:sp>
        <p:nvSpPr>
          <p:cNvPr id="369" name="Google Shape;369;p24"/>
          <p:cNvSpPr txBox="1"/>
          <p:nvPr/>
        </p:nvSpPr>
        <p:spPr>
          <a:xfrm>
            <a:off x="1752600" y="838200"/>
            <a:ext cx="8686800" cy="55864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Faculty extends Employee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void main(String[] args)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new Faculty();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Faculty()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System.out.println("(4) Faculty's no-arg constructor is invoked");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Employee extends Person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Employee()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this("(2) Invoke Employee’s overloaded constructor");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System.out.println("(3) Employee's no-arg constructor is invoked");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Employee(String s)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System.out.println(s);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Person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Person()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System.out.println("(1) Person's no-arg constructor is invoked");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70" name="Google Shape;370;p24"/>
          <p:cNvSpPr txBox="1"/>
          <p:nvPr/>
        </p:nvSpPr>
        <p:spPr>
          <a:xfrm>
            <a:off x="2057400" y="1219200"/>
            <a:ext cx="4191000" cy="228600"/>
          </a:xfrm>
          <a:prstGeom prst="rect">
            <a:avLst/>
          </a:prstGeom>
          <a:solidFill>
            <a:schemeClr val="accent1">
              <a:alpha val="44705"/>
            </a:schemeClr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4"/>
          <p:cNvSpPr/>
          <p:nvPr/>
        </p:nvSpPr>
        <p:spPr>
          <a:xfrm>
            <a:off x="7239000" y="990600"/>
            <a:ext cx="2362200" cy="685800"/>
          </a:xfrm>
          <a:prstGeom prst="wedgeRoundRectCallout">
            <a:avLst>
              <a:gd name="adj1" fmla="val -82736"/>
              <a:gd name="adj2" fmla="val 83096"/>
              <a:gd name="adj3" fmla="val 0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Invoke Faculty constructor</a:t>
            </a:r>
            <a:endParaRPr/>
          </a:p>
        </p:txBody>
      </p:sp>
      <p:sp>
        <p:nvSpPr>
          <p:cNvPr id="372" name="Google Shape;372;p24"/>
          <p:cNvSpPr txBox="1"/>
          <p:nvPr/>
        </p:nvSpPr>
        <p:spPr>
          <a:xfrm>
            <a:off x="2057400" y="1828800"/>
            <a:ext cx="4267200" cy="228600"/>
          </a:xfrm>
          <a:prstGeom prst="rect">
            <a:avLst/>
          </a:prstGeom>
          <a:solidFill>
            <a:schemeClr val="accent1">
              <a:alpha val="44705"/>
            </a:schemeClr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4"/>
          <p:cNvSpPr txBox="1"/>
          <p:nvPr/>
        </p:nvSpPr>
        <p:spPr>
          <a:xfrm>
            <a:off x="1524000" y="0"/>
            <a:ext cx="1524000" cy="381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ushan Script"/>
              <a:buNone/>
            </a:pPr>
            <a:r>
              <a:rPr lang="en-US" sz="1800" b="0" i="0" u="none">
                <a:solidFill>
                  <a:schemeClr val="dk1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animation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5"/>
          <p:cNvSpPr txBox="1">
            <a:spLocks noGrp="1"/>
          </p:cNvSpPr>
          <p:nvPr>
            <p:ph type="title"/>
          </p:nvPr>
        </p:nvSpPr>
        <p:spPr>
          <a:xfrm>
            <a:off x="3124200" y="228600"/>
            <a:ext cx="6248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Cambria"/>
              <a:buNone/>
            </a:pPr>
            <a:r>
              <a:rPr lang="en-US" sz="36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Trace Execution</a:t>
            </a:r>
            <a:endParaRPr/>
          </a:p>
        </p:txBody>
      </p:sp>
      <p:sp>
        <p:nvSpPr>
          <p:cNvPr id="379" name="Google Shape;379;p25"/>
          <p:cNvSpPr txBox="1"/>
          <p:nvPr/>
        </p:nvSpPr>
        <p:spPr>
          <a:xfrm>
            <a:off x="1752600" y="838200"/>
            <a:ext cx="8686800" cy="55864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Faculty extends Employee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void main(String[] args)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new Faculty();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Faculty()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System.out.println("(4) Faculty's no-arg constructor is invoked");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Employee extends Person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Employee()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this("(2) Invoke Employee’s overloaded constructor");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System.out.println("(3) Employee's no-arg constructor is invoked");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Employee(String s)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System.out.println(s);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Person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Person()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System.out.println("(1) Person's no-arg constructor is invoked");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80" name="Google Shape;380;p25"/>
          <p:cNvSpPr txBox="1"/>
          <p:nvPr/>
        </p:nvSpPr>
        <p:spPr>
          <a:xfrm>
            <a:off x="2057400" y="1219200"/>
            <a:ext cx="4191000" cy="228600"/>
          </a:xfrm>
          <a:prstGeom prst="rect">
            <a:avLst/>
          </a:prstGeom>
          <a:solidFill>
            <a:schemeClr val="accent1">
              <a:alpha val="44705"/>
            </a:schemeClr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5"/>
          <p:cNvSpPr/>
          <p:nvPr/>
        </p:nvSpPr>
        <p:spPr>
          <a:xfrm>
            <a:off x="7086600" y="2362200"/>
            <a:ext cx="3124200" cy="685800"/>
          </a:xfrm>
          <a:prstGeom prst="wedgeRoundRectCallout">
            <a:avLst>
              <a:gd name="adj1" fmla="val -74060"/>
              <a:gd name="adj2" fmla="val 48352"/>
              <a:gd name="adj3" fmla="val 0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Invoke Employee’s no-arg constructor</a:t>
            </a:r>
            <a:endParaRPr/>
          </a:p>
        </p:txBody>
      </p:sp>
      <p:sp>
        <p:nvSpPr>
          <p:cNvPr id="382" name="Google Shape;382;p25"/>
          <p:cNvSpPr txBox="1"/>
          <p:nvPr/>
        </p:nvSpPr>
        <p:spPr>
          <a:xfrm>
            <a:off x="2057400" y="1828800"/>
            <a:ext cx="4267200" cy="228600"/>
          </a:xfrm>
          <a:prstGeom prst="rect">
            <a:avLst/>
          </a:prstGeom>
          <a:solidFill>
            <a:schemeClr val="accent1">
              <a:alpha val="44705"/>
            </a:schemeClr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5"/>
          <p:cNvSpPr txBox="1"/>
          <p:nvPr/>
        </p:nvSpPr>
        <p:spPr>
          <a:xfrm>
            <a:off x="1981200" y="3124200"/>
            <a:ext cx="4267200" cy="228600"/>
          </a:xfrm>
          <a:prstGeom prst="rect">
            <a:avLst/>
          </a:prstGeom>
          <a:solidFill>
            <a:schemeClr val="accent1">
              <a:alpha val="44705"/>
            </a:schemeClr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5"/>
          <p:cNvSpPr txBox="1"/>
          <p:nvPr/>
        </p:nvSpPr>
        <p:spPr>
          <a:xfrm>
            <a:off x="1524000" y="0"/>
            <a:ext cx="1524000" cy="381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ushan Script"/>
              <a:buNone/>
            </a:pPr>
            <a:r>
              <a:rPr lang="en-US" sz="1800" b="0" i="0" u="none">
                <a:solidFill>
                  <a:schemeClr val="dk1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animation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6"/>
          <p:cNvSpPr txBox="1">
            <a:spLocks noGrp="1"/>
          </p:cNvSpPr>
          <p:nvPr>
            <p:ph type="title"/>
          </p:nvPr>
        </p:nvSpPr>
        <p:spPr>
          <a:xfrm>
            <a:off x="3124200" y="228600"/>
            <a:ext cx="6248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Cambria"/>
              <a:buNone/>
            </a:pPr>
            <a:r>
              <a:rPr lang="en-US" sz="36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Trace Execution</a:t>
            </a:r>
            <a:endParaRPr/>
          </a:p>
        </p:txBody>
      </p:sp>
      <p:sp>
        <p:nvSpPr>
          <p:cNvPr id="390" name="Google Shape;390;p26"/>
          <p:cNvSpPr txBox="1"/>
          <p:nvPr/>
        </p:nvSpPr>
        <p:spPr>
          <a:xfrm>
            <a:off x="1752600" y="838200"/>
            <a:ext cx="8686800" cy="55864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Faculty extends Employee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void main(String[] args)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new Faculty();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Faculty()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System.out.println("(4) Faculty's no-arg constructor is invoked");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Employee extends Person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Employee()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this("(2) Invoke Employee’s overloaded constructor");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System.out.println("(3) Employee's no-arg constructor is invoked");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Employee(String s)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System.out.println(s);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Person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Person()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System.out.println("(1) Person's no-arg constructor is invoked");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91" name="Google Shape;391;p26"/>
          <p:cNvSpPr txBox="1"/>
          <p:nvPr/>
        </p:nvSpPr>
        <p:spPr>
          <a:xfrm>
            <a:off x="2057400" y="1219200"/>
            <a:ext cx="4191000" cy="228600"/>
          </a:xfrm>
          <a:prstGeom prst="rect">
            <a:avLst/>
          </a:prstGeom>
          <a:solidFill>
            <a:schemeClr val="accent1">
              <a:alpha val="44705"/>
            </a:schemeClr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6"/>
          <p:cNvSpPr/>
          <p:nvPr/>
        </p:nvSpPr>
        <p:spPr>
          <a:xfrm>
            <a:off x="6781800" y="2514600"/>
            <a:ext cx="3352800" cy="685800"/>
          </a:xfrm>
          <a:prstGeom prst="wedgeRoundRectCallout">
            <a:avLst>
              <a:gd name="adj1" fmla="val -71129"/>
              <a:gd name="adj2" fmla="val 182910"/>
              <a:gd name="adj3" fmla="val 0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Invoke Employee(String) constructor</a:t>
            </a:r>
            <a:endParaRPr/>
          </a:p>
        </p:txBody>
      </p:sp>
      <p:sp>
        <p:nvSpPr>
          <p:cNvPr id="393" name="Google Shape;393;p26"/>
          <p:cNvSpPr txBox="1"/>
          <p:nvPr/>
        </p:nvSpPr>
        <p:spPr>
          <a:xfrm>
            <a:off x="2057400" y="1828800"/>
            <a:ext cx="4267200" cy="228600"/>
          </a:xfrm>
          <a:prstGeom prst="rect">
            <a:avLst/>
          </a:prstGeom>
          <a:solidFill>
            <a:schemeClr val="accent1">
              <a:alpha val="44705"/>
            </a:schemeClr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6"/>
          <p:cNvSpPr txBox="1"/>
          <p:nvPr/>
        </p:nvSpPr>
        <p:spPr>
          <a:xfrm>
            <a:off x="2209800" y="3352800"/>
            <a:ext cx="5715000" cy="228600"/>
          </a:xfrm>
          <a:prstGeom prst="rect">
            <a:avLst/>
          </a:prstGeom>
          <a:solidFill>
            <a:schemeClr val="accent1">
              <a:alpha val="44705"/>
            </a:schemeClr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6"/>
          <p:cNvSpPr txBox="1"/>
          <p:nvPr/>
        </p:nvSpPr>
        <p:spPr>
          <a:xfrm>
            <a:off x="1981200" y="4191000"/>
            <a:ext cx="5715000" cy="228600"/>
          </a:xfrm>
          <a:prstGeom prst="rect">
            <a:avLst/>
          </a:prstGeom>
          <a:solidFill>
            <a:schemeClr val="accent1">
              <a:alpha val="44705"/>
            </a:schemeClr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6"/>
          <p:cNvSpPr txBox="1"/>
          <p:nvPr/>
        </p:nvSpPr>
        <p:spPr>
          <a:xfrm>
            <a:off x="1524000" y="0"/>
            <a:ext cx="1524000" cy="381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ushan Script"/>
              <a:buNone/>
            </a:pPr>
            <a:r>
              <a:rPr lang="en-US" sz="1800" b="0" i="0" u="none">
                <a:solidFill>
                  <a:schemeClr val="dk1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animation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7"/>
          <p:cNvSpPr txBox="1">
            <a:spLocks noGrp="1"/>
          </p:cNvSpPr>
          <p:nvPr>
            <p:ph type="title"/>
          </p:nvPr>
        </p:nvSpPr>
        <p:spPr>
          <a:xfrm>
            <a:off x="3124200" y="228600"/>
            <a:ext cx="6248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Cambria"/>
              <a:buNone/>
            </a:pPr>
            <a:r>
              <a:rPr lang="en-US" sz="36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Trace Execution</a:t>
            </a:r>
            <a:endParaRPr/>
          </a:p>
        </p:txBody>
      </p:sp>
      <p:sp>
        <p:nvSpPr>
          <p:cNvPr id="402" name="Google Shape;402;p27"/>
          <p:cNvSpPr txBox="1"/>
          <p:nvPr/>
        </p:nvSpPr>
        <p:spPr>
          <a:xfrm>
            <a:off x="1752600" y="838200"/>
            <a:ext cx="8686800" cy="55864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Faculty extends Employee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void main(String[] args)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new Faculty();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Faculty()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System.out.println("(4) Faculty's no-arg constructor is invoked");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Employee extends Person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Employee()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this("(2) Invoke Employee’s overloaded constructor");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System.out.println("(3) Employee's no-arg constructor is invoked");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Employee(String s)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System.out.println(s);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Person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Person()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System.out.println("(1) Person's no-arg constructor is invoked");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03" name="Google Shape;403;p27"/>
          <p:cNvSpPr txBox="1"/>
          <p:nvPr/>
        </p:nvSpPr>
        <p:spPr>
          <a:xfrm>
            <a:off x="2057400" y="1219200"/>
            <a:ext cx="4191000" cy="228600"/>
          </a:xfrm>
          <a:prstGeom prst="rect">
            <a:avLst/>
          </a:prstGeom>
          <a:solidFill>
            <a:schemeClr val="accent1">
              <a:alpha val="44705"/>
            </a:schemeClr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7"/>
          <p:cNvSpPr/>
          <p:nvPr/>
        </p:nvSpPr>
        <p:spPr>
          <a:xfrm>
            <a:off x="6781800" y="4648200"/>
            <a:ext cx="3352800" cy="685800"/>
          </a:xfrm>
          <a:prstGeom prst="wedgeRoundRectCallout">
            <a:avLst>
              <a:gd name="adj1" fmla="val -74596"/>
              <a:gd name="adj2" fmla="val 43409"/>
              <a:gd name="adj3" fmla="val 0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Invoke Person() constructor</a:t>
            </a:r>
            <a:endParaRPr/>
          </a:p>
        </p:txBody>
      </p:sp>
      <p:sp>
        <p:nvSpPr>
          <p:cNvPr id="405" name="Google Shape;405;p27"/>
          <p:cNvSpPr txBox="1"/>
          <p:nvPr/>
        </p:nvSpPr>
        <p:spPr>
          <a:xfrm>
            <a:off x="2057400" y="1828800"/>
            <a:ext cx="4267200" cy="228600"/>
          </a:xfrm>
          <a:prstGeom prst="rect">
            <a:avLst/>
          </a:prstGeom>
          <a:solidFill>
            <a:schemeClr val="accent1">
              <a:alpha val="44705"/>
            </a:schemeClr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7"/>
          <p:cNvSpPr txBox="1"/>
          <p:nvPr/>
        </p:nvSpPr>
        <p:spPr>
          <a:xfrm>
            <a:off x="2209800" y="3352800"/>
            <a:ext cx="5715000" cy="228600"/>
          </a:xfrm>
          <a:prstGeom prst="rect">
            <a:avLst/>
          </a:prstGeom>
          <a:solidFill>
            <a:schemeClr val="accent1">
              <a:alpha val="44705"/>
            </a:schemeClr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7"/>
          <p:cNvSpPr txBox="1"/>
          <p:nvPr/>
        </p:nvSpPr>
        <p:spPr>
          <a:xfrm>
            <a:off x="1981200" y="4191000"/>
            <a:ext cx="5715000" cy="228600"/>
          </a:xfrm>
          <a:prstGeom prst="rect">
            <a:avLst/>
          </a:prstGeom>
          <a:solidFill>
            <a:schemeClr val="accent1">
              <a:alpha val="44705"/>
            </a:schemeClr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7"/>
          <p:cNvSpPr txBox="1"/>
          <p:nvPr/>
        </p:nvSpPr>
        <p:spPr>
          <a:xfrm>
            <a:off x="1981200" y="5486400"/>
            <a:ext cx="5715000" cy="228600"/>
          </a:xfrm>
          <a:prstGeom prst="rect">
            <a:avLst/>
          </a:prstGeom>
          <a:solidFill>
            <a:schemeClr val="accent1">
              <a:alpha val="44705"/>
            </a:schemeClr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7"/>
          <p:cNvSpPr txBox="1"/>
          <p:nvPr/>
        </p:nvSpPr>
        <p:spPr>
          <a:xfrm>
            <a:off x="1524000" y="0"/>
            <a:ext cx="1524000" cy="381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ushan Script"/>
              <a:buNone/>
            </a:pPr>
            <a:r>
              <a:rPr lang="en-US" sz="1800" b="0" i="0" u="none">
                <a:solidFill>
                  <a:schemeClr val="dk1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animation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8"/>
          <p:cNvSpPr txBox="1">
            <a:spLocks noGrp="1"/>
          </p:cNvSpPr>
          <p:nvPr>
            <p:ph type="title"/>
          </p:nvPr>
        </p:nvSpPr>
        <p:spPr>
          <a:xfrm>
            <a:off x="3124200" y="228600"/>
            <a:ext cx="6248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Cambria"/>
              <a:buNone/>
            </a:pPr>
            <a:r>
              <a:rPr lang="en-US" sz="36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Trace Execution</a:t>
            </a:r>
            <a:endParaRPr/>
          </a:p>
        </p:txBody>
      </p:sp>
      <p:sp>
        <p:nvSpPr>
          <p:cNvPr id="415" name="Google Shape;415;p28"/>
          <p:cNvSpPr txBox="1"/>
          <p:nvPr/>
        </p:nvSpPr>
        <p:spPr>
          <a:xfrm>
            <a:off x="1752600" y="838200"/>
            <a:ext cx="8686800" cy="55864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Faculty extends Employee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void main(String[] args)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new Faculty();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Faculty()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System.out.println("(4) Faculty's no-arg constructor is invoked");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Employee extends Person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Employee()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this("(2) Invoke Employee’s overloaded constructor");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System.out.println("(3) Employee's no-arg constructor is invoked");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Employee(String s)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System.out.println(s);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Person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Person()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System.out.println("(1) Person's no-arg constructor is invoked");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16" name="Google Shape;416;p28"/>
          <p:cNvSpPr txBox="1"/>
          <p:nvPr/>
        </p:nvSpPr>
        <p:spPr>
          <a:xfrm>
            <a:off x="2057400" y="1219200"/>
            <a:ext cx="4191000" cy="228600"/>
          </a:xfrm>
          <a:prstGeom prst="rect">
            <a:avLst/>
          </a:prstGeom>
          <a:solidFill>
            <a:schemeClr val="accent1">
              <a:alpha val="44705"/>
            </a:schemeClr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8"/>
          <p:cNvSpPr/>
          <p:nvPr/>
        </p:nvSpPr>
        <p:spPr>
          <a:xfrm>
            <a:off x="7696200" y="4615275"/>
            <a:ext cx="3352800" cy="685800"/>
          </a:xfrm>
          <a:prstGeom prst="wedgeRoundRectCallout">
            <a:avLst>
              <a:gd name="adj1" fmla="val -68499"/>
              <a:gd name="adj2" fmla="val 41853"/>
              <a:gd name="adj3" fmla="val 0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Execute println</a:t>
            </a:r>
            <a:endParaRPr/>
          </a:p>
        </p:txBody>
      </p:sp>
      <p:sp>
        <p:nvSpPr>
          <p:cNvPr id="418" name="Google Shape;418;p28"/>
          <p:cNvSpPr txBox="1"/>
          <p:nvPr/>
        </p:nvSpPr>
        <p:spPr>
          <a:xfrm>
            <a:off x="2057400" y="1828800"/>
            <a:ext cx="4267200" cy="228600"/>
          </a:xfrm>
          <a:prstGeom prst="rect">
            <a:avLst/>
          </a:prstGeom>
          <a:solidFill>
            <a:schemeClr val="accent1">
              <a:alpha val="44705"/>
            </a:schemeClr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8"/>
          <p:cNvSpPr txBox="1"/>
          <p:nvPr/>
        </p:nvSpPr>
        <p:spPr>
          <a:xfrm>
            <a:off x="2209800" y="3352800"/>
            <a:ext cx="5715000" cy="228600"/>
          </a:xfrm>
          <a:prstGeom prst="rect">
            <a:avLst/>
          </a:prstGeom>
          <a:solidFill>
            <a:schemeClr val="accent1">
              <a:alpha val="44705"/>
            </a:schemeClr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8"/>
          <p:cNvSpPr txBox="1"/>
          <p:nvPr/>
        </p:nvSpPr>
        <p:spPr>
          <a:xfrm>
            <a:off x="1981200" y="4191000"/>
            <a:ext cx="5715000" cy="228600"/>
          </a:xfrm>
          <a:prstGeom prst="rect">
            <a:avLst/>
          </a:prstGeom>
          <a:solidFill>
            <a:schemeClr val="accent1">
              <a:alpha val="44705"/>
            </a:schemeClr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8"/>
          <p:cNvSpPr txBox="1"/>
          <p:nvPr/>
        </p:nvSpPr>
        <p:spPr>
          <a:xfrm>
            <a:off x="2209800" y="5715000"/>
            <a:ext cx="7010400" cy="228600"/>
          </a:xfrm>
          <a:prstGeom prst="rect">
            <a:avLst/>
          </a:prstGeom>
          <a:solidFill>
            <a:schemeClr val="accent1">
              <a:alpha val="44705"/>
            </a:schemeClr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8"/>
          <p:cNvSpPr txBox="1"/>
          <p:nvPr/>
        </p:nvSpPr>
        <p:spPr>
          <a:xfrm>
            <a:off x="1524000" y="0"/>
            <a:ext cx="1524000" cy="381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ushan Script"/>
              <a:buNone/>
            </a:pPr>
            <a:r>
              <a:rPr lang="en-US" sz="1800" b="0" i="0" u="none">
                <a:solidFill>
                  <a:schemeClr val="dk1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animation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9"/>
          <p:cNvSpPr txBox="1">
            <a:spLocks noGrp="1"/>
          </p:cNvSpPr>
          <p:nvPr>
            <p:ph type="title"/>
          </p:nvPr>
        </p:nvSpPr>
        <p:spPr>
          <a:xfrm>
            <a:off x="3124200" y="228600"/>
            <a:ext cx="6248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Cambria"/>
              <a:buNone/>
            </a:pPr>
            <a:r>
              <a:rPr lang="en-US" sz="36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Trace Execution</a:t>
            </a:r>
            <a:endParaRPr/>
          </a:p>
        </p:txBody>
      </p:sp>
      <p:sp>
        <p:nvSpPr>
          <p:cNvPr id="428" name="Google Shape;428;p29"/>
          <p:cNvSpPr txBox="1"/>
          <p:nvPr/>
        </p:nvSpPr>
        <p:spPr>
          <a:xfrm>
            <a:off x="1752600" y="838200"/>
            <a:ext cx="8686800" cy="55864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Faculty extends Employee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void main(String[] args)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new Faculty();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Faculty()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System.out.println("(4) Faculty's no-arg constructor is invoked");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Employee extends Person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Employee()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this("(2) Invoke Employee’s overloaded constructor");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System.out.println("(3) Employee's no-arg constructor is invoked");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Employee(String s)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System.out.println(s);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Person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Person()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System.out.println("(1) Person's no-arg constructor is invoked");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29" name="Google Shape;429;p29"/>
          <p:cNvSpPr txBox="1"/>
          <p:nvPr/>
        </p:nvSpPr>
        <p:spPr>
          <a:xfrm>
            <a:off x="2057400" y="1219200"/>
            <a:ext cx="4191000" cy="228600"/>
          </a:xfrm>
          <a:prstGeom prst="rect">
            <a:avLst/>
          </a:prstGeom>
          <a:solidFill>
            <a:schemeClr val="accent1">
              <a:alpha val="44705"/>
            </a:schemeClr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9"/>
          <p:cNvSpPr/>
          <p:nvPr/>
        </p:nvSpPr>
        <p:spPr>
          <a:xfrm>
            <a:off x="6781800" y="4876800"/>
            <a:ext cx="3352800" cy="685800"/>
          </a:xfrm>
          <a:prstGeom prst="wedgeRoundRectCallout">
            <a:avLst>
              <a:gd name="adj1" fmla="val -69829"/>
              <a:gd name="adj2" fmla="val -74672"/>
              <a:gd name="adj3" fmla="val 0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Execute println</a:t>
            </a:r>
            <a:endParaRPr/>
          </a:p>
        </p:txBody>
      </p:sp>
      <p:sp>
        <p:nvSpPr>
          <p:cNvPr id="431" name="Google Shape;431;p29"/>
          <p:cNvSpPr txBox="1"/>
          <p:nvPr/>
        </p:nvSpPr>
        <p:spPr>
          <a:xfrm>
            <a:off x="2057400" y="1828800"/>
            <a:ext cx="4267200" cy="228600"/>
          </a:xfrm>
          <a:prstGeom prst="rect">
            <a:avLst/>
          </a:prstGeom>
          <a:solidFill>
            <a:schemeClr val="accent1">
              <a:alpha val="44705"/>
            </a:schemeClr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9"/>
          <p:cNvSpPr txBox="1"/>
          <p:nvPr/>
        </p:nvSpPr>
        <p:spPr>
          <a:xfrm>
            <a:off x="2209800" y="3352800"/>
            <a:ext cx="5715000" cy="228600"/>
          </a:xfrm>
          <a:prstGeom prst="rect">
            <a:avLst/>
          </a:prstGeom>
          <a:solidFill>
            <a:schemeClr val="accent1">
              <a:alpha val="44705"/>
            </a:schemeClr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9"/>
          <p:cNvSpPr txBox="1"/>
          <p:nvPr/>
        </p:nvSpPr>
        <p:spPr>
          <a:xfrm>
            <a:off x="2209800" y="4419600"/>
            <a:ext cx="7010400" cy="228600"/>
          </a:xfrm>
          <a:prstGeom prst="rect">
            <a:avLst/>
          </a:prstGeom>
          <a:solidFill>
            <a:schemeClr val="accent1">
              <a:alpha val="44705"/>
            </a:schemeClr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9"/>
          <p:cNvSpPr txBox="1"/>
          <p:nvPr/>
        </p:nvSpPr>
        <p:spPr>
          <a:xfrm>
            <a:off x="1524000" y="0"/>
            <a:ext cx="1524000" cy="381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ushan Script"/>
              <a:buNone/>
            </a:pPr>
            <a:r>
              <a:rPr lang="en-US" sz="1800" b="0" i="0" u="none">
                <a:solidFill>
                  <a:schemeClr val="dk1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animation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>
            <a:spLocks noGrp="1"/>
          </p:cNvSpPr>
          <p:nvPr>
            <p:ph type="title"/>
          </p:nvPr>
        </p:nvSpPr>
        <p:spPr>
          <a:xfrm>
            <a:off x="868362" y="0"/>
            <a:ext cx="9291637" cy="68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000"/>
              <a:buFont typeface="Cambria"/>
              <a:buNone/>
            </a:pPr>
            <a:r>
              <a:rPr lang="en-US" sz="40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A scenario (2)</a:t>
            </a:r>
            <a:endParaRPr/>
          </a:p>
        </p:txBody>
      </p:sp>
      <p:sp>
        <p:nvSpPr>
          <p:cNvPr id="133" name="Google Shape;133;p3"/>
          <p:cNvSpPr txBox="1">
            <a:spLocks noGrp="1"/>
          </p:cNvSpPr>
          <p:nvPr>
            <p:ph type="body" idx="1"/>
          </p:nvPr>
        </p:nvSpPr>
        <p:spPr>
          <a:xfrm>
            <a:off x="454025" y="4325937"/>
            <a:ext cx="11128375" cy="2243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</a:pPr>
            <a:r>
              <a:rPr lang="en-US" sz="23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Notice the common properties and behaviors in the 3 classes. 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495"/>
              <a:buFont typeface="Noto Sans Symbols"/>
              <a:buChar char="■"/>
            </a:pPr>
            <a:r>
              <a:rPr lang="en-US" sz="23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What is the best way to design these classes to avoid </a:t>
            </a:r>
            <a:r>
              <a:rPr lang="en-US" sz="2300" b="0" i="0" u="none" strike="noStrike" cap="non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redundancy</a:t>
            </a:r>
            <a:r>
              <a:rPr lang="en-US" sz="23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?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495"/>
              <a:buFont typeface="Noto Sans Symbols"/>
              <a:buChar char="■"/>
            </a:pPr>
            <a:r>
              <a:rPr lang="en-US" sz="23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Could these common properties and behaviors be extracted and placed in a more </a:t>
            </a:r>
            <a:r>
              <a:rPr lang="en-US" sz="2300" b="0" i="0" u="none" strike="noStrike" cap="non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general class</a:t>
            </a:r>
            <a:r>
              <a:rPr lang="en-US" sz="23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?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495"/>
              <a:buFont typeface="Noto Sans Symbols"/>
              <a:buChar char="■"/>
            </a:pPr>
            <a:r>
              <a:rPr lang="en-US" sz="23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If so,  you would only need to make changes to this general class.</a:t>
            </a:r>
            <a:endParaRPr/>
          </a:p>
        </p:txBody>
      </p:sp>
      <p:graphicFrame>
        <p:nvGraphicFramePr>
          <p:cNvPr id="134" name="Google Shape;134;p3"/>
          <p:cNvGraphicFramePr/>
          <p:nvPr/>
        </p:nvGraphicFramePr>
        <p:xfrm>
          <a:off x="636587" y="741362"/>
          <a:ext cx="11052125" cy="3646495"/>
        </p:xfrm>
        <a:graphic>
          <a:graphicData uri="http://schemas.openxmlformats.org/drawingml/2006/table">
            <a:tbl>
              <a:tblPr>
                <a:noFill/>
                <a:tableStyleId>{CA0688B4-671B-4BBD-94B5-E275E7FF101C}</a:tableStyleId>
              </a:tblPr>
              <a:tblGrid>
                <a:gridCol w="347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6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33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1" i="0" u="none">
                          <a:solidFill>
                            <a:srgbClr val="6666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Circle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33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1" i="0" u="none">
                          <a:solidFill>
                            <a:srgbClr val="6666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Rectangle</a:t>
                      </a:r>
                      <a:endParaRPr/>
                    </a:p>
                  </a:txBody>
                  <a:tcPr marL="91425" marR="91425" marT="45725" marB="45725"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33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1" i="0" u="none">
                          <a:solidFill>
                            <a:srgbClr val="6666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Triangle</a:t>
                      </a:r>
                      <a:endParaRPr/>
                    </a:p>
                  </a:txBody>
                  <a:tcPr marL="91425" marR="91425" marT="45725" marB="45725"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33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rgbClr val="6666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-color: String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33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rgbClr val="6666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-radius: double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D3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33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rgbClr val="6666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-color: String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33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rgbClr val="6666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-length: double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33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rgbClr val="6666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-width: double</a:t>
                      </a:r>
                      <a:endParaRPr/>
                    </a:p>
                  </a:txBody>
                  <a:tcPr marL="91425" marR="91425" marT="45725" marB="45725"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D3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33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rgbClr val="6666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-color: String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33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rgbClr val="6666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-base: double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33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rgbClr val="6666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-height: double</a:t>
                      </a:r>
                      <a:endParaRPr/>
                    </a:p>
                  </a:txBody>
                  <a:tcPr marL="91425" marR="91425" marT="45725" marB="45725"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D3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33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rgbClr val="6666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+getColor(): String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33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rgbClr val="6666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+setColor(color:String): void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33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rgbClr val="6666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+getRadius(): double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33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rgbClr val="6666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+setRadius(radius: double): void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33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rgbClr val="6666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+getArea(): double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33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rgbClr val="6666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+getColor(): String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33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rgbClr val="6666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+setColor(color:String): void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33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rgbClr val="6666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+getLength(): double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33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rgbClr val="6666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+setLength(length: double): void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33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rgbClr val="6666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+getWidth(): double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33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rgbClr val="6666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+setWidth(width: double): void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33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rgbClr val="6666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+getArea(): double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666633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45725" marB="45725"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91425" marR="914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33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rgbClr val="6666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+getColor(): String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33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rgbClr val="6666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+setColor(color:String): void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33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rgbClr val="6666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+getBase(): double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33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rgbClr val="6666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+setBase(base: double): void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33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rgbClr val="6666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+getHeight(): double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33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rgbClr val="6666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+setHeight(height: double): void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33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 b="0" i="0" u="none">
                          <a:solidFill>
                            <a:srgbClr val="666633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+getArea(): double</a:t>
                      </a:r>
                      <a:endParaRPr/>
                    </a:p>
                  </a:txBody>
                  <a:tcPr marL="91425" marR="91425" marT="45725" marB="45725">
                    <a:lnR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5" name="Google Shape;135;p3"/>
          <p:cNvCxnSpPr/>
          <p:nvPr/>
        </p:nvCxnSpPr>
        <p:spPr>
          <a:xfrm>
            <a:off x="636587" y="681037"/>
            <a:ext cx="10717212" cy="6350"/>
          </a:xfrm>
          <a:prstGeom prst="straightConnector1">
            <a:avLst/>
          </a:prstGeom>
          <a:noFill/>
          <a:ln w="2857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0"/>
          <p:cNvSpPr txBox="1">
            <a:spLocks noGrp="1"/>
          </p:cNvSpPr>
          <p:nvPr>
            <p:ph type="title"/>
          </p:nvPr>
        </p:nvSpPr>
        <p:spPr>
          <a:xfrm>
            <a:off x="3124200" y="228600"/>
            <a:ext cx="6248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Cambria"/>
              <a:buNone/>
            </a:pPr>
            <a:r>
              <a:rPr lang="en-US" sz="36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Trace Execution</a:t>
            </a:r>
            <a:endParaRPr/>
          </a:p>
        </p:txBody>
      </p:sp>
      <p:sp>
        <p:nvSpPr>
          <p:cNvPr id="440" name="Google Shape;440;p30"/>
          <p:cNvSpPr txBox="1"/>
          <p:nvPr/>
        </p:nvSpPr>
        <p:spPr>
          <a:xfrm>
            <a:off x="1752600" y="838200"/>
            <a:ext cx="8686800" cy="55864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Faculty extends Employee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void main(String[] args)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new Faculty();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Faculty()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System.out.println("(4) Faculty's no-arg constructor is invoked");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Employee extends Person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Employee()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this("(2) Invoke Employee’s overloaded constructor");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System.out.println("(3) Employee's no-arg constructor is invoked");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Employee(String s)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System.out.println(s);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Person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Person()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System.out.println("(1) Person's no-arg constructor is invoked");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41" name="Google Shape;441;p30"/>
          <p:cNvSpPr txBox="1"/>
          <p:nvPr/>
        </p:nvSpPr>
        <p:spPr>
          <a:xfrm>
            <a:off x="2057400" y="1219200"/>
            <a:ext cx="4191000" cy="228600"/>
          </a:xfrm>
          <a:prstGeom prst="rect">
            <a:avLst/>
          </a:prstGeom>
          <a:solidFill>
            <a:schemeClr val="accent1">
              <a:alpha val="44705"/>
            </a:schemeClr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0"/>
          <p:cNvSpPr/>
          <p:nvPr/>
        </p:nvSpPr>
        <p:spPr>
          <a:xfrm>
            <a:off x="6781800" y="4876800"/>
            <a:ext cx="3352800" cy="685800"/>
          </a:xfrm>
          <a:prstGeom prst="wedgeRoundRectCallout">
            <a:avLst>
              <a:gd name="adj1" fmla="val -74162"/>
              <a:gd name="adj2" fmla="val -191196"/>
              <a:gd name="adj3" fmla="val 0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Execute println</a:t>
            </a:r>
            <a:endParaRPr/>
          </a:p>
        </p:txBody>
      </p:sp>
      <p:sp>
        <p:nvSpPr>
          <p:cNvPr id="443" name="Google Shape;443;p30"/>
          <p:cNvSpPr txBox="1"/>
          <p:nvPr/>
        </p:nvSpPr>
        <p:spPr>
          <a:xfrm>
            <a:off x="2057400" y="1828800"/>
            <a:ext cx="4267200" cy="228600"/>
          </a:xfrm>
          <a:prstGeom prst="rect">
            <a:avLst/>
          </a:prstGeom>
          <a:solidFill>
            <a:schemeClr val="accent1">
              <a:alpha val="44705"/>
            </a:schemeClr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0"/>
          <p:cNvSpPr txBox="1"/>
          <p:nvPr/>
        </p:nvSpPr>
        <p:spPr>
          <a:xfrm>
            <a:off x="2209800" y="3581400"/>
            <a:ext cx="7010400" cy="228600"/>
          </a:xfrm>
          <a:prstGeom prst="rect">
            <a:avLst/>
          </a:prstGeom>
          <a:solidFill>
            <a:schemeClr val="accent1">
              <a:alpha val="44705"/>
            </a:schemeClr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0"/>
          <p:cNvSpPr txBox="1"/>
          <p:nvPr/>
        </p:nvSpPr>
        <p:spPr>
          <a:xfrm>
            <a:off x="1524000" y="0"/>
            <a:ext cx="1524000" cy="381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ushan Script"/>
              <a:buNone/>
            </a:pPr>
            <a:r>
              <a:rPr lang="en-US" sz="1800" b="0" i="0" u="none">
                <a:solidFill>
                  <a:schemeClr val="dk1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animation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1"/>
          <p:cNvSpPr txBox="1">
            <a:spLocks noGrp="1"/>
          </p:cNvSpPr>
          <p:nvPr>
            <p:ph type="title"/>
          </p:nvPr>
        </p:nvSpPr>
        <p:spPr>
          <a:xfrm>
            <a:off x="3124200" y="228600"/>
            <a:ext cx="6248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Cambria"/>
              <a:buNone/>
            </a:pPr>
            <a:r>
              <a:rPr lang="en-US" sz="36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Trace Execution</a:t>
            </a:r>
            <a:endParaRPr/>
          </a:p>
        </p:txBody>
      </p:sp>
      <p:sp>
        <p:nvSpPr>
          <p:cNvPr id="451" name="Google Shape;451;p31"/>
          <p:cNvSpPr txBox="1"/>
          <p:nvPr/>
        </p:nvSpPr>
        <p:spPr>
          <a:xfrm>
            <a:off x="1752600" y="838200"/>
            <a:ext cx="8686800" cy="55864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Faculty extends Employee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void main(String[] args)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new Faculty();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Faculty()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System.out.println("(4) Faculty's no-arg constructor is invoked");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Employee extends Person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Employee()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this("(2) Invoke Employee’s overloaded constructor");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System.out.println("(3) Employee's no-arg constructor is invoked");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Employee(String s)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System.out.println(s);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Person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Person()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System.out.println("(1) Person's no-arg constructor is invoked");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52" name="Google Shape;452;p31"/>
          <p:cNvSpPr txBox="1"/>
          <p:nvPr/>
        </p:nvSpPr>
        <p:spPr>
          <a:xfrm>
            <a:off x="2057400" y="1219200"/>
            <a:ext cx="4191000" cy="228600"/>
          </a:xfrm>
          <a:prstGeom prst="rect">
            <a:avLst/>
          </a:prstGeom>
          <a:solidFill>
            <a:schemeClr val="accent1">
              <a:alpha val="44705"/>
            </a:schemeClr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1"/>
          <p:cNvSpPr/>
          <p:nvPr/>
        </p:nvSpPr>
        <p:spPr>
          <a:xfrm>
            <a:off x="6934200" y="2590800"/>
            <a:ext cx="3352800" cy="685800"/>
          </a:xfrm>
          <a:prstGeom prst="wedgeRoundRectCallout">
            <a:avLst>
              <a:gd name="adj1" fmla="val -74374"/>
              <a:gd name="adj2" fmla="val -88794"/>
              <a:gd name="adj3" fmla="val 0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Execute println</a:t>
            </a:r>
            <a:endParaRPr/>
          </a:p>
        </p:txBody>
      </p:sp>
      <p:sp>
        <p:nvSpPr>
          <p:cNvPr id="454" name="Google Shape;454;p31"/>
          <p:cNvSpPr txBox="1"/>
          <p:nvPr/>
        </p:nvSpPr>
        <p:spPr>
          <a:xfrm>
            <a:off x="2209800" y="2057400"/>
            <a:ext cx="7010400" cy="228600"/>
          </a:xfrm>
          <a:prstGeom prst="rect">
            <a:avLst/>
          </a:prstGeom>
          <a:solidFill>
            <a:schemeClr val="accent1">
              <a:alpha val="44705"/>
            </a:schemeClr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31"/>
          <p:cNvSpPr txBox="1"/>
          <p:nvPr/>
        </p:nvSpPr>
        <p:spPr>
          <a:xfrm>
            <a:off x="1524000" y="0"/>
            <a:ext cx="1524000" cy="381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ushan Script"/>
              <a:buNone/>
            </a:pPr>
            <a:r>
              <a:rPr lang="en-US" sz="1800" b="0" i="0" u="none">
                <a:solidFill>
                  <a:schemeClr val="dk1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animation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2"/>
          <p:cNvSpPr txBox="1">
            <a:spLocks noGrp="1"/>
          </p:cNvSpPr>
          <p:nvPr>
            <p:ph type="title"/>
          </p:nvPr>
        </p:nvSpPr>
        <p:spPr>
          <a:xfrm>
            <a:off x="579437" y="514350"/>
            <a:ext cx="8153400" cy="78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000"/>
              <a:buFont typeface="Cambria"/>
              <a:buNone/>
            </a:pPr>
            <a:r>
              <a:rPr lang="en-US" sz="40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Constructor Chaining Example</a:t>
            </a:r>
            <a:endParaRPr/>
          </a:p>
        </p:txBody>
      </p:sp>
      <p:sp>
        <p:nvSpPr>
          <p:cNvPr id="461" name="Google Shape;461;p32"/>
          <p:cNvSpPr txBox="1">
            <a:spLocks noGrp="1"/>
          </p:cNvSpPr>
          <p:nvPr>
            <p:ph type="body" idx="1"/>
          </p:nvPr>
        </p:nvSpPr>
        <p:spPr>
          <a:xfrm>
            <a:off x="673100" y="1506537"/>
            <a:ext cx="10466387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25"/>
              <a:buFont typeface="Noto Sans Symbols"/>
              <a:buChar char="■"/>
            </a:pPr>
            <a:r>
              <a:rPr lang="en-US" sz="31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Refer to the following classes under folder Demo 6.2: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lang="en-US" sz="2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GeometricObject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lang="en-US" sz="2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lang="en-US" sz="2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lang="en-US" sz="2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TestCircleRectangle</a:t>
            </a:r>
            <a:endParaRPr/>
          </a:p>
        </p:txBody>
      </p:sp>
      <p:cxnSp>
        <p:nvCxnSpPr>
          <p:cNvPr id="462" name="Google Shape;462;p32"/>
          <p:cNvCxnSpPr/>
          <p:nvPr/>
        </p:nvCxnSpPr>
        <p:spPr>
          <a:xfrm>
            <a:off x="579437" y="1254125"/>
            <a:ext cx="10088562" cy="41275"/>
          </a:xfrm>
          <a:prstGeom prst="straightConnector1">
            <a:avLst/>
          </a:prstGeom>
          <a:noFill/>
          <a:ln w="2857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3"/>
          <p:cNvSpPr txBox="1">
            <a:spLocks noGrp="1"/>
          </p:cNvSpPr>
          <p:nvPr>
            <p:ph type="title"/>
          </p:nvPr>
        </p:nvSpPr>
        <p:spPr>
          <a:xfrm>
            <a:off x="773112" y="525462"/>
            <a:ext cx="1010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Cambria"/>
              <a:buNone/>
            </a:pPr>
            <a:r>
              <a:rPr lang="en-US" sz="36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Example on the Impact of a Superclass without no-arg Constructor</a:t>
            </a:r>
            <a:endParaRPr/>
          </a:p>
        </p:txBody>
      </p:sp>
      <p:sp>
        <p:nvSpPr>
          <p:cNvPr id="468" name="Google Shape;468;p33"/>
          <p:cNvSpPr txBox="1"/>
          <p:nvPr/>
        </p:nvSpPr>
        <p:spPr>
          <a:xfrm>
            <a:off x="863600" y="2249487"/>
            <a:ext cx="10521950" cy="2555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lang="en-US" sz="21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Apple extends Fruit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lang="en-US" sz="21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lang="en-US" sz="21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lang="en-US" sz="21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Fruit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lang="en-US" sz="21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Fruit(String name) {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lang="en-US" sz="21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System.out.println("Fruit's constructor is invoked");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lang="en-US" sz="21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5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lang="en-US" sz="21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69" name="Google Shape;469;p33"/>
          <p:cNvSpPr txBox="1"/>
          <p:nvPr/>
        </p:nvSpPr>
        <p:spPr>
          <a:xfrm>
            <a:off x="773112" y="1620837"/>
            <a:ext cx="82296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out the errors in the program:</a:t>
            </a:r>
            <a:r>
              <a:rPr lang="en-US" sz="28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470" name="Google Shape;470;p33"/>
          <p:cNvSpPr txBox="1"/>
          <p:nvPr/>
        </p:nvSpPr>
        <p:spPr>
          <a:xfrm>
            <a:off x="863600" y="4856162"/>
            <a:ext cx="10018712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imes New Roman"/>
              <a:buNone/>
            </a:pPr>
            <a:r>
              <a:rPr lang="en-US" sz="2800" b="0" i="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Guide:</a:t>
            </a:r>
            <a:endParaRPr/>
          </a:p>
          <a:p>
            <a:pPr marL="0" marR="0" lvl="0" indent="-182880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2880"/>
              <a:buFont typeface="Noto Sans Symbols"/>
              <a:buChar char="▪"/>
            </a:pP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It is better to provide a </a:t>
            </a:r>
            <a:r>
              <a:rPr lang="en-US" sz="2400" b="0" i="0" u="non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no-arg constructor </a:t>
            </a: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for every class to ensure the class is easy to extend and to avoid errors.</a:t>
            </a:r>
            <a:r>
              <a:rPr lang="en-US" sz="28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cxnSp>
        <p:nvCxnSpPr>
          <p:cNvPr id="471" name="Google Shape;471;p33"/>
          <p:cNvCxnSpPr/>
          <p:nvPr/>
        </p:nvCxnSpPr>
        <p:spPr>
          <a:xfrm>
            <a:off x="773112" y="1492250"/>
            <a:ext cx="10521950" cy="1587"/>
          </a:xfrm>
          <a:prstGeom prst="straightConnector1">
            <a:avLst/>
          </a:prstGeom>
          <a:noFill/>
          <a:ln w="2857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4"/>
          <p:cNvSpPr txBox="1">
            <a:spLocks noGrp="1"/>
          </p:cNvSpPr>
          <p:nvPr>
            <p:ph type="title"/>
          </p:nvPr>
        </p:nvSpPr>
        <p:spPr>
          <a:xfrm>
            <a:off x="815975" y="38100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500"/>
              <a:buFont typeface="Cambria"/>
              <a:buNone/>
            </a:pPr>
            <a:r>
              <a:rPr lang="en-US" sz="35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6. Overriding Methods in the Superclass (1)</a:t>
            </a:r>
            <a:endParaRPr/>
          </a:p>
        </p:txBody>
      </p:sp>
      <p:sp>
        <p:nvSpPr>
          <p:cNvPr id="477" name="Google Shape;477;p34"/>
          <p:cNvSpPr txBox="1"/>
          <p:nvPr/>
        </p:nvSpPr>
        <p:spPr>
          <a:xfrm>
            <a:off x="914400" y="1066800"/>
            <a:ext cx="10302875" cy="429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50837" marR="0" lvl="0" indent="-3508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60"/>
              <a:buFont typeface="Noto Sans Symbols"/>
              <a:buChar char="▪"/>
            </a:pPr>
            <a:r>
              <a:rPr lang="en-US" sz="33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subclass inherits methods from a superclass.</a:t>
            </a:r>
            <a:r>
              <a:rPr lang="en-US" sz="36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A subclass extends properties and methods from the superclass. </a:t>
            </a:r>
            <a:endParaRPr/>
          </a:p>
          <a:p>
            <a:pPr marL="350837" marR="0" lvl="0" indent="-99377" algn="l" rtl="0">
              <a:lnSpc>
                <a:spcPct val="100000"/>
              </a:lnSpc>
              <a:spcBef>
                <a:spcPts val="1650"/>
              </a:spcBef>
              <a:spcAft>
                <a:spcPts val="0"/>
              </a:spcAft>
              <a:buClr>
                <a:schemeClr val="accent2"/>
              </a:buClr>
              <a:buSzPts val="3960"/>
              <a:buFont typeface="Noto Sans Symbols"/>
              <a:buNone/>
            </a:pPr>
            <a:endParaRPr sz="3300" b="0" i="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50837" marR="0" lvl="0" indent="-350837" algn="l" rtl="0">
              <a:lnSpc>
                <a:spcPct val="100000"/>
              </a:lnSpc>
              <a:spcBef>
                <a:spcPts val="1650"/>
              </a:spcBef>
              <a:spcAft>
                <a:spcPts val="0"/>
              </a:spcAft>
              <a:buClr>
                <a:schemeClr val="accent2"/>
              </a:buClr>
              <a:buSzPts val="3960"/>
              <a:buFont typeface="Noto Sans Symbols"/>
              <a:buChar char="▪"/>
            </a:pPr>
            <a:r>
              <a:rPr lang="en-US" sz="33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Sometimes it is necessary for the subclass to modify the implementation of a method defined in the superclass. This is referred to as</a:t>
            </a:r>
            <a:r>
              <a:rPr lang="en-US" sz="3300" b="0" i="0" u="non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300" b="0" i="1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overriding</a:t>
            </a:r>
            <a:r>
              <a:rPr lang="en-US" sz="33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3300" b="0" i="0" u="none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cxnSp>
        <p:nvCxnSpPr>
          <p:cNvPr id="478" name="Google Shape;478;p34"/>
          <p:cNvCxnSpPr/>
          <p:nvPr/>
        </p:nvCxnSpPr>
        <p:spPr>
          <a:xfrm>
            <a:off x="914400" y="1066800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5"/>
          <p:cNvSpPr txBox="1">
            <a:spLocks noGrp="1"/>
          </p:cNvSpPr>
          <p:nvPr>
            <p:ph type="title"/>
          </p:nvPr>
        </p:nvSpPr>
        <p:spPr>
          <a:xfrm>
            <a:off x="1701800" y="228600"/>
            <a:ext cx="8966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Cambria"/>
              <a:buNone/>
            </a:pPr>
            <a:r>
              <a:rPr lang="en-US" sz="36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Overriding Methods in the Superclass (2)</a:t>
            </a:r>
            <a:endParaRPr/>
          </a:p>
        </p:txBody>
      </p:sp>
      <p:sp>
        <p:nvSpPr>
          <p:cNvPr id="484" name="Google Shape;484;p35"/>
          <p:cNvSpPr txBox="1"/>
          <p:nvPr/>
        </p:nvSpPr>
        <p:spPr>
          <a:xfrm>
            <a:off x="1722437" y="3641725"/>
            <a:ext cx="8686800" cy="2708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Circle extends GeometricObject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Other methods are omitted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/** Override the display method defined in GeometricObject */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display</a:t>
            </a: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System.out.println("\nColor: " + getColor() + "\nFilled: " +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isFilled() + "\nDate created: " + getDateCreated() +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"\nRadius: " + radius);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85" name="Google Shape;485;p35"/>
          <p:cNvSpPr txBox="1"/>
          <p:nvPr/>
        </p:nvSpPr>
        <p:spPr>
          <a:xfrm>
            <a:off x="1747837" y="1177925"/>
            <a:ext cx="8686800" cy="21859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GeometricObject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Other methods are omitted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7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display</a:t>
            </a: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System.out.println("\nColor: " + color + "\nFilled: " +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filled + "\nDate created: " + dateCreated);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486" name="Google Shape;486;p35"/>
          <p:cNvCxnSpPr/>
          <p:nvPr/>
        </p:nvCxnSpPr>
        <p:spPr>
          <a:xfrm>
            <a:off x="1524000" y="990600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6"/>
          <p:cNvSpPr txBox="1">
            <a:spLocks noGrp="1"/>
          </p:cNvSpPr>
          <p:nvPr>
            <p:ph type="title"/>
          </p:nvPr>
        </p:nvSpPr>
        <p:spPr>
          <a:xfrm>
            <a:off x="1100137" y="396875"/>
            <a:ext cx="8153400" cy="76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000"/>
              <a:buFont typeface="Cambria"/>
              <a:buNone/>
            </a:pPr>
            <a:r>
              <a:rPr lang="en-US" sz="40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Calling a Superclass’ Method (1)</a:t>
            </a:r>
            <a:endParaRPr/>
          </a:p>
        </p:txBody>
      </p:sp>
      <p:sp>
        <p:nvSpPr>
          <p:cNvPr id="492" name="Google Shape;492;p36"/>
          <p:cNvSpPr txBox="1">
            <a:spLocks noGrp="1"/>
          </p:cNvSpPr>
          <p:nvPr>
            <p:ph type="body" idx="1"/>
          </p:nvPr>
        </p:nvSpPr>
        <p:spPr>
          <a:xfrm>
            <a:off x="1203325" y="1403350"/>
            <a:ext cx="9950450" cy="430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25"/>
              <a:buFont typeface="Noto Sans Symbols"/>
              <a:buChar char="■"/>
            </a:pPr>
            <a:r>
              <a:rPr lang="en-US" sz="31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To invoke a superclass method from its subclass, use the keyword </a:t>
            </a:r>
            <a:r>
              <a:rPr lang="en-US" sz="31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-US" sz="31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as follows: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accent2"/>
              </a:buClr>
              <a:buSzPts val="2325"/>
              <a:buFont typeface="Noto Sans Symbols"/>
              <a:buNone/>
            </a:pPr>
            <a:r>
              <a:rPr lang="en-US" sz="31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		</a:t>
            </a:r>
            <a:r>
              <a:rPr lang="en-US" sz="31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super.method(arguments);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2325"/>
              <a:buFont typeface="Noto Sans Symbols"/>
              <a:buChar char="■"/>
            </a:pPr>
            <a:r>
              <a:rPr lang="en-US" sz="31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-US" sz="31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acts somewhat like </a:t>
            </a:r>
            <a:r>
              <a:rPr lang="en-US" sz="31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31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, except that it always refers to the superclass of the subclass in which it is used.</a:t>
            </a:r>
            <a:endParaRPr/>
          </a:p>
        </p:txBody>
      </p:sp>
      <p:cxnSp>
        <p:nvCxnSpPr>
          <p:cNvPr id="493" name="Google Shape;493;p36"/>
          <p:cNvCxnSpPr/>
          <p:nvPr/>
        </p:nvCxnSpPr>
        <p:spPr>
          <a:xfrm>
            <a:off x="1203325" y="1157287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7"/>
          <p:cNvSpPr txBox="1"/>
          <p:nvPr/>
        </p:nvSpPr>
        <p:spPr>
          <a:xfrm>
            <a:off x="1765300" y="2262187"/>
            <a:ext cx="8686800" cy="2316162"/>
          </a:xfrm>
          <a:prstGeom prst="rect">
            <a:avLst/>
          </a:prstGeom>
          <a:solidFill>
            <a:srgbClr val="FFFFD9"/>
          </a:solidFill>
          <a:ln w="12700" cap="flat" cmpd="sng">
            <a:solidFill>
              <a:srgbClr val="FF66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Circle extends GeometricObject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………………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700" b="1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display() </a:t>
            </a:r>
            <a:r>
              <a:rPr lang="en-US" sz="1700" b="1" i="0" u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System.out.println("\nColor: " + getColor() + "\nFilled: " +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isFilled() + "\nDate created: " + getDateCreated() +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"\nRadius: " + radius);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99" name="Google Shape;499;p37"/>
          <p:cNvSpPr txBox="1"/>
          <p:nvPr/>
        </p:nvSpPr>
        <p:spPr>
          <a:xfrm>
            <a:off x="1747837" y="0"/>
            <a:ext cx="8686800" cy="21859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GeometricObject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Other methods are omitted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700" b="1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display() </a:t>
            </a: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System.out.println("\nColor: " + color + "\nFilled: " +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filled + "\nDate created: " + dateCreated);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00" name="Google Shape;500;p37"/>
          <p:cNvSpPr txBox="1"/>
          <p:nvPr/>
        </p:nvSpPr>
        <p:spPr>
          <a:xfrm>
            <a:off x="1773237" y="4722812"/>
            <a:ext cx="8686800" cy="2116137"/>
          </a:xfrm>
          <a:prstGeom prst="rect">
            <a:avLst/>
          </a:prstGeom>
          <a:solidFill>
            <a:srgbClr val="FFFFD9"/>
          </a:solidFill>
          <a:ln w="12700" cap="flat" cmpd="sng">
            <a:solidFill>
              <a:srgbClr val="FF66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Circle extends GeometricObject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……………………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700" b="1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display() </a:t>
            </a: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Courier New"/>
              <a:buNone/>
            </a:pPr>
            <a:r>
              <a:rPr lang="en-US" sz="21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super.display();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System.out.println(“Radius: " + radius);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4224337" y="4005262"/>
            <a:ext cx="406400" cy="1408112"/>
          </a:xfrm>
          <a:prstGeom prst="downArrow">
            <a:avLst>
              <a:gd name="adj1" fmla="val 18483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49496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8"/>
          <p:cNvSpPr txBox="1">
            <a:spLocks noGrp="1"/>
          </p:cNvSpPr>
          <p:nvPr>
            <p:ph type="title"/>
          </p:nvPr>
        </p:nvSpPr>
        <p:spPr>
          <a:xfrm>
            <a:off x="1066800" y="560387"/>
            <a:ext cx="8153400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000"/>
              <a:buFont typeface="Cambria"/>
              <a:buNone/>
            </a:pPr>
            <a:r>
              <a:rPr lang="en-US" sz="40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Calling a Superclass’ Method (2)</a:t>
            </a:r>
            <a:endParaRPr/>
          </a:p>
        </p:txBody>
      </p:sp>
      <p:sp>
        <p:nvSpPr>
          <p:cNvPr id="507" name="Google Shape;507;p38"/>
          <p:cNvSpPr txBox="1">
            <a:spLocks noGrp="1"/>
          </p:cNvSpPr>
          <p:nvPr>
            <p:ph type="body" idx="1"/>
          </p:nvPr>
        </p:nvSpPr>
        <p:spPr>
          <a:xfrm>
            <a:off x="1223962" y="1452562"/>
            <a:ext cx="9826625" cy="4414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25"/>
              <a:buFont typeface="Noto Sans Symbols"/>
              <a:buChar char="■"/>
            </a:pPr>
            <a:r>
              <a:rPr lang="en-US" sz="31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Refer to the following classes in the Demo 6.3 folder to see how the superclass’s </a:t>
            </a:r>
            <a:r>
              <a:rPr lang="en-US" sz="31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display()</a:t>
            </a:r>
            <a:r>
              <a:rPr lang="en-US" sz="31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method is invoked in its subclasses: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lang="en-US" sz="2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GeometricObject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lang="en-US" sz="2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lang="en-US" sz="2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lang="en-US" sz="2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TestCircleRectangle</a:t>
            </a:r>
            <a:endParaRPr/>
          </a:p>
        </p:txBody>
      </p:sp>
      <p:cxnSp>
        <p:nvCxnSpPr>
          <p:cNvPr id="508" name="Google Shape;508;p38"/>
          <p:cNvCxnSpPr/>
          <p:nvPr/>
        </p:nvCxnSpPr>
        <p:spPr>
          <a:xfrm>
            <a:off x="1066800" y="1309687"/>
            <a:ext cx="9739312" cy="30162"/>
          </a:xfrm>
          <a:prstGeom prst="straightConnector1">
            <a:avLst/>
          </a:prstGeom>
          <a:noFill/>
          <a:ln w="2857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"/>
          <p:cNvSpPr txBox="1">
            <a:spLocks noGrp="1"/>
          </p:cNvSpPr>
          <p:nvPr>
            <p:ph type="title" idx="4294967295"/>
          </p:nvPr>
        </p:nvSpPr>
        <p:spPr>
          <a:xfrm>
            <a:off x="509587" y="228600"/>
            <a:ext cx="8610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000"/>
              <a:buFont typeface="Cambria"/>
              <a:buNone/>
            </a:pPr>
            <a:r>
              <a:rPr lang="en-US" sz="4000" b="1" i="0" u="none" strike="noStrike" cap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Calling a Superclass’ Method</a:t>
            </a:r>
            <a:endParaRPr/>
          </a:p>
        </p:txBody>
      </p:sp>
      <p:sp>
        <p:nvSpPr>
          <p:cNvPr id="514" name="Google Shape;514;p39"/>
          <p:cNvSpPr txBox="1">
            <a:spLocks noGrp="1"/>
          </p:cNvSpPr>
          <p:nvPr>
            <p:ph type="body" idx="4294967295"/>
          </p:nvPr>
        </p:nvSpPr>
        <p:spPr>
          <a:xfrm>
            <a:off x="701675" y="1208087"/>
            <a:ext cx="6137275" cy="493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1936" marR="0" lvl="0" indent="-26193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25"/>
              <a:buFont typeface="Noto Sans Symbols"/>
              <a:buChar char="■"/>
            </a:pPr>
            <a:r>
              <a:rPr lang="en-US" sz="27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You can use </a:t>
            </a:r>
            <a:r>
              <a:rPr lang="en-US" sz="27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super.p()</a:t>
            </a:r>
            <a:r>
              <a:rPr lang="en-US" sz="27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to invoke the method </a:t>
            </a:r>
            <a:r>
              <a:rPr lang="en-US" sz="27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p()</a:t>
            </a:r>
            <a:r>
              <a:rPr lang="en-US" sz="27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defined in the superclass.  Suppose </a:t>
            </a:r>
            <a:r>
              <a:rPr lang="en-US" sz="27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7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extends </a:t>
            </a:r>
            <a:r>
              <a:rPr lang="en-US" sz="27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7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lang="en-US" sz="27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7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extends </a:t>
            </a:r>
            <a:r>
              <a:rPr lang="en-US" sz="27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7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, and a method </a:t>
            </a:r>
            <a:r>
              <a:rPr lang="en-US" sz="27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p()</a:t>
            </a:r>
            <a:r>
              <a:rPr lang="en-US" sz="27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is defined in </a:t>
            </a:r>
            <a:r>
              <a:rPr lang="en-US" sz="27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7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. </a:t>
            </a:r>
            <a:endParaRPr/>
          </a:p>
          <a:p>
            <a:pPr marL="261936" marR="0" lvl="0" indent="-261936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2025"/>
              <a:buFont typeface="Noto Sans Symbols"/>
              <a:buChar char="■"/>
            </a:pPr>
            <a:r>
              <a:rPr lang="en-US" sz="27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Can you invoke </a:t>
            </a:r>
            <a:r>
              <a:rPr lang="en-US" sz="27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super.super.p()</a:t>
            </a:r>
            <a:r>
              <a:rPr lang="en-US" sz="27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from </a:t>
            </a:r>
            <a:r>
              <a:rPr lang="en-US" sz="27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7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?	</a:t>
            </a:r>
            <a:endParaRPr/>
          </a:p>
        </p:txBody>
      </p:sp>
      <p:sp>
        <p:nvSpPr>
          <p:cNvPr id="515" name="Google Shape;515;p39"/>
          <p:cNvSpPr txBox="1"/>
          <p:nvPr/>
        </p:nvSpPr>
        <p:spPr>
          <a:xfrm>
            <a:off x="7221537" y="841375"/>
            <a:ext cx="4800600" cy="5938837"/>
          </a:xfrm>
          <a:prstGeom prst="rect">
            <a:avLst/>
          </a:prstGeom>
          <a:solidFill>
            <a:srgbClr val="D6F4FE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DemoSuper{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public static void main(String [] args){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</a:t>
            </a:r>
            <a:r>
              <a:rPr lang="en-US" sz="2000" b="1" i="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x=new A();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x.p();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A extends B</a:t>
            </a:r>
            <a:r>
              <a:rPr lang="en-US" sz="2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public void p(){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…….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B extends C</a:t>
            </a:r>
            <a:r>
              <a:rPr lang="en-US" sz="2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….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C</a:t>
            </a:r>
            <a:r>
              <a:rPr lang="en-US" sz="2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public void p(){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System.out.println("In class C");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cxnSp>
        <p:nvCxnSpPr>
          <p:cNvPr id="516" name="Google Shape;516;p39"/>
          <p:cNvCxnSpPr/>
          <p:nvPr/>
        </p:nvCxnSpPr>
        <p:spPr>
          <a:xfrm>
            <a:off x="750887" y="990600"/>
            <a:ext cx="6370637" cy="0"/>
          </a:xfrm>
          <a:prstGeom prst="straightConnector1">
            <a:avLst/>
          </a:prstGeom>
          <a:noFill/>
          <a:ln w="2857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 idx="4294967295"/>
          </p:nvPr>
        </p:nvSpPr>
        <p:spPr>
          <a:xfrm>
            <a:off x="609600" y="300037"/>
            <a:ext cx="81534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000"/>
              <a:buFont typeface="Cambria"/>
              <a:buNone/>
            </a:pPr>
            <a:r>
              <a:rPr lang="en-US" sz="4000" b="1" i="0" u="none" strike="noStrike" cap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Learning Outcomes </a:t>
            </a:r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4294967295"/>
          </p:nvPr>
        </p:nvSpPr>
        <p:spPr>
          <a:xfrm>
            <a:off x="411162" y="1374775"/>
            <a:ext cx="10972800" cy="440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rPr lang="en-US" sz="3200" b="1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At the end of this chapter, you should be able to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Develop a subclass from a superclass through inheritance.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Invoke the superclass’s constructors using the </a:t>
            </a:r>
            <a:r>
              <a:rPr lang="en-US" sz="28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-US" sz="28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keyword.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Describe constructor chaining.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Override methods in the subclass.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Override the useful methods </a:t>
            </a:r>
            <a:r>
              <a:rPr lang="en-US" sz="28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toString()</a:t>
            </a:r>
            <a:r>
              <a:rPr lang="en-US" sz="28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lang="en-US" sz="28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equals(Object)</a:t>
            </a:r>
            <a:r>
              <a:rPr lang="en-US" sz="28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from the </a:t>
            </a:r>
            <a:r>
              <a:rPr lang="en-US" sz="28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US" sz="28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class. Distinguish differences between overriding and overloading.</a:t>
            </a:r>
            <a:endParaRPr/>
          </a:p>
          <a:p>
            <a:pPr marL="342900" marR="0" lvl="0" indent="-2095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endParaRPr sz="2800" b="0" i="0" u="none" strike="noStrike" cap="none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2095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endParaRPr sz="2800" b="0" i="0" u="none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43" name="Google Shape;143;p4"/>
          <p:cNvCxnSpPr/>
          <p:nvPr/>
        </p:nvCxnSpPr>
        <p:spPr>
          <a:xfrm>
            <a:off x="411162" y="928687"/>
            <a:ext cx="10972800" cy="0"/>
          </a:xfrm>
          <a:prstGeom prst="straightConnector1">
            <a:avLst/>
          </a:prstGeom>
          <a:noFill/>
          <a:ln w="2857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0"/>
          <p:cNvSpPr txBox="1">
            <a:spLocks noGrp="1"/>
          </p:cNvSpPr>
          <p:nvPr>
            <p:ph type="title"/>
          </p:nvPr>
        </p:nvSpPr>
        <p:spPr>
          <a:xfrm>
            <a:off x="1068387" y="228600"/>
            <a:ext cx="9371012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000"/>
              <a:buFont typeface="Cambria"/>
              <a:buNone/>
            </a:pPr>
            <a:r>
              <a:rPr lang="en-US" sz="40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7. The </a:t>
            </a:r>
            <a:r>
              <a:rPr lang="en-US" sz="4000" b="1" i="0" u="non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US" sz="40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 Class and Its Methods</a:t>
            </a:r>
            <a:endParaRPr/>
          </a:p>
        </p:txBody>
      </p:sp>
      <p:sp>
        <p:nvSpPr>
          <p:cNvPr id="522" name="Google Shape;522;p40"/>
          <p:cNvSpPr txBox="1">
            <a:spLocks noGrp="1"/>
          </p:cNvSpPr>
          <p:nvPr>
            <p:ph type="body" idx="1"/>
          </p:nvPr>
        </p:nvSpPr>
        <p:spPr>
          <a:xfrm>
            <a:off x="1068387" y="1493837"/>
            <a:ext cx="9982200" cy="223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96875" lvl="0" indent="-396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60"/>
              <a:buFont typeface="Noto Sans Symbols"/>
              <a:buChar char="▪"/>
            </a:pP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Every class in Java is descended from the </a:t>
            </a:r>
            <a:r>
              <a:rPr lang="en-US" sz="2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java.lang.Object</a:t>
            </a: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class. </a:t>
            </a:r>
            <a:endParaRPr/>
          </a:p>
          <a:p>
            <a:pPr marL="396875" lvl="0" indent="-3968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3360"/>
              <a:buFont typeface="Noto Sans Symbols"/>
              <a:buChar char="▪"/>
            </a:pP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If no inheritance is specified when a class is defined, the superclass of the class is</a:t>
            </a:r>
            <a:r>
              <a:rPr lang="en-US" sz="2800" b="1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. </a:t>
            </a:r>
            <a:endParaRPr/>
          </a:p>
        </p:txBody>
      </p:sp>
      <p:graphicFrame>
        <p:nvGraphicFramePr>
          <p:cNvPr id="523" name="Google Shape;523;p40"/>
          <p:cNvGraphicFramePr/>
          <p:nvPr/>
        </p:nvGraphicFramePr>
        <p:xfrm>
          <a:off x="644525" y="4003675"/>
          <a:ext cx="11101387" cy="159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r:id="rId4" imgW="11101387" imgH="1598612" progId="Word.Picture.8">
                  <p:embed/>
                </p:oleObj>
              </mc:Choice>
              <mc:Fallback>
                <p:oleObj r:id="rId4" imgW="11101387" imgH="1598612" progId="Word.Picture.8">
                  <p:embed/>
                  <p:pic>
                    <p:nvPicPr>
                      <p:cNvPr id="523" name="Google Shape;523;p40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644525" y="4003675"/>
                        <a:ext cx="11101387" cy="159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4" name="Google Shape;524;p40"/>
          <p:cNvCxnSpPr/>
          <p:nvPr/>
        </p:nvCxnSpPr>
        <p:spPr>
          <a:xfrm>
            <a:off x="1068387" y="1219200"/>
            <a:ext cx="9599612" cy="4762"/>
          </a:xfrm>
          <a:prstGeom prst="straightConnector1">
            <a:avLst/>
          </a:prstGeom>
          <a:noFill/>
          <a:ln w="2857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1"/>
          <p:cNvSpPr txBox="1">
            <a:spLocks noGrp="1"/>
          </p:cNvSpPr>
          <p:nvPr>
            <p:ph type="title"/>
          </p:nvPr>
        </p:nvSpPr>
        <p:spPr>
          <a:xfrm>
            <a:off x="790575" y="298450"/>
            <a:ext cx="8345487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000"/>
              <a:buFont typeface="Cambria"/>
              <a:buNone/>
            </a:pPr>
            <a:r>
              <a:rPr lang="en-US" sz="40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7.1 The </a:t>
            </a:r>
            <a:r>
              <a:rPr lang="en-US" sz="4000" b="1" i="0" u="non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-US" sz="40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 method (1)</a:t>
            </a:r>
            <a:endParaRPr/>
          </a:p>
        </p:txBody>
      </p:sp>
      <p:sp>
        <p:nvSpPr>
          <p:cNvPr id="530" name="Google Shape;530;p41"/>
          <p:cNvSpPr txBox="1">
            <a:spLocks noGrp="1"/>
          </p:cNvSpPr>
          <p:nvPr>
            <p:ph type="body" idx="1"/>
          </p:nvPr>
        </p:nvSpPr>
        <p:spPr>
          <a:xfrm>
            <a:off x="979487" y="968375"/>
            <a:ext cx="10302875" cy="557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0837" lvl="0" indent="-35083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lang="en-US" sz="24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class has a method called </a:t>
            </a:r>
            <a:r>
              <a:rPr lang="en-US" sz="24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toString()</a:t>
            </a: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with the following method header:</a:t>
            </a:r>
            <a:endParaRPr/>
          </a:p>
          <a:p>
            <a:pPr marL="750887" lvl="1" indent="-35083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5"/>
              <a:buNone/>
            </a:pPr>
            <a:r>
              <a:rPr lang="en-US" sz="2100" b="1" i="0" u="none">
                <a:solidFill>
                  <a:srgbClr val="99FFCC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500" b="1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String toString()</a:t>
            </a:r>
            <a:endParaRPr/>
          </a:p>
          <a:p>
            <a:pPr marL="350837" lvl="0" indent="-350837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lang="en-US" sz="2400" b="1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toString()</a:t>
            </a:r>
            <a:r>
              <a:rPr lang="en-US" sz="2400" b="0" i="0" u="none">
                <a:solidFill>
                  <a:srgbClr val="00FF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method returns a string representation of the object. </a:t>
            </a:r>
            <a:endParaRPr/>
          </a:p>
          <a:p>
            <a:pPr marL="750887" lvl="1" indent="-350837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lang="en-US" sz="22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The default implementation returns a string consisting of the object’s class name, the </a:t>
            </a:r>
            <a:r>
              <a:rPr lang="en-US" sz="22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@ </a:t>
            </a:r>
            <a:r>
              <a:rPr lang="en-US" sz="22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sign, and the object’s hashcode in hex.</a:t>
            </a:r>
            <a:r>
              <a:rPr lang="en-US" sz="2200" b="0" i="0" u="non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2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E.g.,  the code</a:t>
            </a:r>
            <a:endParaRPr/>
          </a:p>
          <a:p>
            <a:pPr marL="1150937" lvl="2" indent="-350837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10"/>
              <a:buNone/>
            </a:pPr>
            <a:r>
              <a:rPr lang="en-US" sz="22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		</a:t>
            </a:r>
            <a:r>
              <a:rPr lang="en-US" sz="2200" b="0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Circle c </a:t>
            </a:r>
            <a:r>
              <a:rPr lang="en-US" sz="2200" b="1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 new Circle();</a:t>
            </a:r>
            <a:endParaRPr/>
          </a:p>
          <a:p>
            <a:pPr marL="1150937" lvl="2" indent="-35083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10"/>
              <a:buNone/>
            </a:pPr>
            <a:r>
              <a:rPr lang="en-US" sz="2200" b="1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System.out.println(c.toString());</a:t>
            </a:r>
            <a:endParaRPr/>
          </a:p>
          <a:p>
            <a:pPr marL="750887" lvl="1" indent="-350837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430"/>
              <a:buNone/>
            </a:pPr>
            <a:r>
              <a:rPr lang="en-US" sz="22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	displays something like </a:t>
            </a:r>
            <a:r>
              <a:rPr lang="en-US" sz="2200" b="0" i="0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Circle</a:t>
            </a:r>
            <a:r>
              <a:rPr lang="en-US" sz="2200" b="1" i="0" u="sng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@15037e5</a:t>
            </a:r>
            <a:r>
              <a:rPr lang="en-US" sz="22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. This message is not very helpful or informative. </a:t>
            </a:r>
            <a:endParaRPr/>
          </a:p>
          <a:p>
            <a:pPr marL="350837" lvl="0" indent="-350837" algn="l" rtl="0">
              <a:lnSpc>
                <a:spcPct val="90000"/>
              </a:lnSpc>
              <a:spcBef>
                <a:spcPts val="115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</a:pPr>
            <a:r>
              <a:rPr lang="en-US" sz="23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Usually you should </a:t>
            </a:r>
            <a:r>
              <a:rPr lang="en-US" sz="2300" b="0" i="1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override</a:t>
            </a:r>
            <a:r>
              <a:rPr lang="en-US" sz="23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the </a:t>
            </a:r>
            <a:r>
              <a:rPr lang="en-US" sz="2300" b="1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-US" sz="2300" b="0" i="0" u="non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3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method so that it returns a meaningful string representation of the object. </a:t>
            </a:r>
            <a:endParaRPr/>
          </a:p>
        </p:txBody>
      </p:sp>
      <p:cxnSp>
        <p:nvCxnSpPr>
          <p:cNvPr id="531" name="Google Shape;531;p41"/>
          <p:cNvCxnSpPr/>
          <p:nvPr/>
        </p:nvCxnSpPr>
        <p:spPr>
          <a:xfrm>
            <a:off x="979487" y="968375"/>
            <a:ext cx="9688512" cy="22225"/>
          </a:xfrm>
          <a:prstGeom prst="straightConnector1">
            <a:avLst/>
          </a:prstGeom>
          <a:noFill/>
          <a:ln w="2857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2"/>
          <p:cNvSpPr txBox="1">
            <a:spLocks noGrp="1"/>
          </p:cNvSpPr>
          <p:nvPr>
            <p:ph type="title"/>
          </p:nvPr>
        </p:nvSpPr>
        <p:spPr>
          <a:xfrm>
            <a:off x="931862" y="228600"/>
            <a:ext cx="833755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Cambria"/>
              <a:buNone/>
            </a:pPr>
            <a:r>
              <a:rPr lang="en-US" sz="36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Overriding the </a:t>
            </a:r>
            <a:r>
              <a:rPr lang="en-US" sz="3600" b="1" i="0" u="non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-US" sz="36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 Method</a:t>
            </a:r>
            <a:endParaRPr/>
          </a:p>
        </p:txBody>
      </p:sp>
      <p:sp>
        <p:nvSpPr>
          <p:cNvPr id="537" name="Google Shape;537;p42"/>
          <p:cNvSpPr txBox="1"/>
          <p:nvPr/>
        </p:nvSpPr>
        <p:spPr>
          <a:xfrm>
            <a:off x="1127125" y="703262"/>
            <a:ext cx="9099550" cy="287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lang="en-US" sz="19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GeometricObject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lang="en-US" sz="19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Other methods are omitted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lang="en-US" sz="19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/** Override the toString method defined in Object */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lang="en-US" sz="19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String </a:t>
            </a:r>
            <a:r>
              <a:rPr lang="en-US" sz="19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toString() </a:t>
            </a:r>
            <a:r>
              <a:rPr lang="en-US" sz="19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lang="en-US" sz="19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“Color is ” + color + "\nFilled is " + filled +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lang="en-US" sz="19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“\Date created is ” + dateCreated;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lang="en-US" sz="19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lang="en-US" sz="19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38" name="Google Shape;538;p42"/>
          <p:cNvSpPr txBox="1"/>
          <p:nvPr/>
        </p:nvSpPr>
        <p:spPr>
          <a:xfrm>
            <a:off x="1127125" y="3476625"/>
            <a:ext cx="9120187" cy="3016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lang="en-US" sz="19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Circle extends GeometricObject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lang="en-US" sz="19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Other methods are omitted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5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endParaRPr sz="19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lang="en-US" sz="19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/** Override the toString method defined in GeometricObject */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lang="en-US" sz="19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String </a:t>
            </a:r>
            <a:r>
              <a:rPr lang="en-US" sz="19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toString() </a:t>
            </a:r>
            <a:r>
              <a:rPr lang="en-US" sz="19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lang="en-US" sz="19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</a:t>
            </a:r>
            <a:r>
              <a:rPr lang="en-US" sz="1900" b="1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super.toString() </a:t>
            </a:r>
            <a:r>
              <a:rPr lang="en-US" sz="19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"\nradius is " + radius;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lang="en-US" sz="19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</a:pPr>
            <a:r>
              <a:rPr lang="en-US" sz="19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539" name="Google Shape;539;p42"/>
          <p:cNvCxnSpPr/>
          <p:nvPr/>
        </p:nvCxnSpPr>
        <p:spPr>
          <a:xfrm>
            <a:off x="844550" y="703262"/>
            <a:ext cx="9490075" cy="0"/>
          </a:xfrm>
          <a:prstGeom prst="straightConnector1">
            <a:avLst/>
          </a:prstGeom>
          <a:noFill/>
          <a:ln w="2857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3"/>
          <p:cNvSpPr txBox="1">
            <a:spLocks noGrp="1"/>
          </p:cNvSpPr>
          <p:nvPr>
            <p:ph type="body" idx="1"/>
          </p:nvPr>
        </p:nvSpPr>
        <p:spPr>
          <a:xfrm>
            <a:off x="931862" y="1190625"/>
            <a:ext cx="10131425" cy="476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Using an </a:t>
            </a:r>
            <a:r>
              <a:rPr lang="en-US" sz="2800" b="0" i="1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object reference</a:t>
            </a: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as the argument in the </a:t>
            </a:r>
            <a:r>
              <a:rPr lang="en-US" sz="2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println()</a:t>
            </a: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method will automatically invoke the object’s </a:t>
            </a:r>
            <a:r>
              <a:rPr lang="en-US" sz="2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toString()</a:t>
            </a: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method.  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Thus, 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2100"/>
              <a:buNone/>
            </a:pPr>
            <a:endParaRPr sz="2800" b="0" i="0" u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SzPts val="2100"/>
              <a:buNone/>
            </a:pP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	is equivalent to invoking</a:t>
            </a:r>
            <a:endParaRPr/>
          </a:p>
          <a:p>
            <a:pPr marL="342900" lvl="0" indent="-209550" algn="l" rtl="0">
              <a:spcBef>
                <a:spcPts val="560"/>
              </a:spcBef>
              <a:spcAft>
                <a:spcPts val="0"/>
              </a:spcAft>
              <a:buSzPts val="2100"/>
              <a:buNone/>
            </a:pPr>
            <a:endParaRPr sz="2800" b="0" i="0" u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45" name="Google Shape;545;p43"/>
          <p:cNvSpPr txBox="1">
            <a:spLocks noGrp="1"/>
          </p:cNvSpPr>
          <p:nvPr>
            <p:ph type="title"/>
          </p:nvPr>
        </p:nvSpPr>
        <p:spPr>
          <a:xfrm>
            <a:off x="1077912" y="198437"/>
            <a:ext cx="6792912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000"/>
              <a:buFont typeface="Cambria"/>
              <a:buNone/>
            </a:pPr>
            <a:r>
              <a:rPr lang="en-US" sz="40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lang="en-US" sz="4000" b="1" i="0" u="non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-US" sz="40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 method (2)</a:t>
            </a:r>
            <a:endParaRPr/>
          </a:p>
        </p:txBody>
      </p:sp>
      <p:sp>
        <p:nvSpPr>
          <p:cNvPr id="546" name="Google Shape;546;p43"/>
          <p:cNvSpPr txBox="1"/>
          <p:nvPr/>
        </p:nvSpPr>
        <p:spPr>
          <a:xfrm>
            <a:off x="2979737" y="5057775"/>
            <a:ext cx="6959600" cy="57467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System.out.println(circle.toString())</a:t>
            </a:r>
            <a:endParaRPr/>
          </a:p>
        </p:txBody>
      </p:sp>
      <p:sp>
        <p:nvSpPr>
          <p:cNvPr id="547" name="Google Shape;547;p43"/>
          <p:cNvSpPr txBox="1"/>
          <p:nvPr/>
        </p:nvSpPr>
        <p:spPr>
          <a:xfrm>
            <a:off x="2946400" y="3406775"/>
            <a:ext cx="5918200" cy="57467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1" i="0" u="none">
              <a:solidFill>
                <a:srgbClr val="99FF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System.out.println(circle)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48" name="Google Shape;548;p43"/>
          <p:cNvCxnSpPr/>
          <p:nvPr/>
        </p:nvCxnSpPr>
        <p:spPr>
          <a:xfrm>
            <a:off x="931862" y="990600"/>
            <a:ext cx="10131425" cy="0"/>
          </a:xfrm>
          <a:prstGeom prst="straightConnector1">
            <a:avLst/>
          </a:prstGeom>
          <a:noFill/>
          <a:ln w="2857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4"/>
          <p:cNvSpPr txBox="1">
            <a:spLocks noGrp="1"/>
          </p:cNvSpPr>
          <p:nvPr>
            <p:ph type="title"/>
          </p:nvPr>
        </p:nvSpPr>
        <p:spPr>
          <a:xfrm>
            <a:off x="923925" y="411162"/>
            <a:ext cx="8153400" cy="6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000"/>
              <a:buFont typeface="Cambria"/>
              <a:buNone/>
            </a:pPr>
            <a:r>
              <a:rPr lang="en-US" sz="40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lang="en-US" sz="4000" b="1" i="0" u="non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-US" sz="40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 method (3)</a:t>
            </a:r>
            <a:endParaRPr/>
          </a:p>
        </p:txBody>
      </p:sp>
      <p:sp>
        <p:nvSpPr>
          <p:cNvPr id="554" name="Google Shape;554;p44"/>
          <p:cNvSpPr txBox="1">
            <a:spLocks noGrp="1"/>
          </p:cNvSpPr>
          <p:nvPr>
            <p:ph type="body" idx="1"/>
          </p:nvPr>
        </p:nvSpPr>
        <p:spPr>
          <a:xfrm>
            <a:off x="1066800" y="1452562"/>
            <a:ext cx="10099675" cy="4414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25"/>
              <a:buFont typeface="Noto Sans Symbols"/>
              <a:buChar char="■"/>
            </a:pPr>
            <a:r>
              <a:rPr lang="en-US" sz="31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Refer to the following classes in the Demo 6.4 folder to see how the </a:t>
            </a:r>
            <a:r>
              <a:rPr lang="en-US" sz="31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toString()</a:t>
            </a:r>
            <a:r>
              <a:rPr lang="en-US" sz="31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method is overridden: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lang="en-US" sz="2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GeometricObject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lang="en-US" sz="2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lang="en-US" sz="2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lang="en-US" sz="2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TestCircleRectangle</a:t>
            </a:r>
            <a:endParaRPr/>
          </a:p>
        </p:txBody>
      </p:sp>
      <p:cxnSp>
        <p:nvCxnSpPr>
          <p:cNvPr id="555" name="Google Shape;555;p44"/>
          <p:cNvCxnSpPr/>
          <p:nvPr/>
        </p:nvCxnSpPr>
        <p:spPr>
          <a:xfrm>
            <a:off x="1066800" y="1103312"/>
            <a:ext cx="10099675" cy="0"/>
          </a:xfrm>
          <a:prstGeom prst="straightConnector1">
            <a:avLst/>
          </a:prstGeom>
          <a:noFill/>
          <a:ln w="2857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5"/>
          <p:cNvSpPr txBox="1">
            <a:spLocks noGrp="1"/>
          </p:cNvSpPr>
          <p:nvPr>
            <p:ph type="title"/>
          </p:nvPr>
        </p:nvSpPr>
        <p:spPr>
          <a:xfrm>
            <a:off x="844550" y="3048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mbria"/>
              <a:buNone/>
            </a:pPr>
            <a:r>
              <a:rPr lang="en-US" sz="44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7.2 The  </a:t>
            </a:r>
            <a:r>
              <a:rPr lang="en-US" sz="4200" b="1" i="0" u="non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equals </a:t>
            </a:r>
            <a:r>
              <a:rPr lang="en-US" sz="44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Method</a:t>
            </a:r>
            <a:endParaRPr/>
          </a:p>
        </p:txBody>
      </p:sp>
      <p:sp>
        <p:nvSpPr>
          <p:cNvPr id="561" name="Google Shape;561;p45"/>
          <p:cNvSpPr txBox="1">
            <a:spLocks noGrp="1"/>
          </p:cNvSpPr>
          <p:nvPr>
            <p:ph type="body" idx="1"/>
          </p:nvPr>
        </p:nvSpPr>
        <p:spPr>
          <a:xfrm>
            <a:off x="733425" y="1066800"/>
            <a:ext cx="10136187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8925" lvl="0" indent="-2889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lang="en-US" sz="2400" b="1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equals(</a:t>
            </a:r>
            <a:r>
              <a:rPr lang="en-US" sz="24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method compares the contents of two objects. </a:t>
            </a:r>
            <a:endParaRPr/>
          </a:p>
          <a:p>
            <a:pPr marL="288925" lvl="0" indent="-28892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The default implementation of the equals method in the </a:t>
            </a:r>
            <a:r>
              <a:rPr lang="en-US" sz="2400" b="1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US" sz="2400" b="0" i="0" u="non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class is as follows:</a:t>
            </a:r>
            <a:endParaRPr/>
          </a:p>
        </p:txBody>
      </p:sp>
      <p:sp>
        <p:nvSpPr>
          <p:cNvPr id="562" name="Google Shape;562;p45"/>
          <p:cNvSpPr txBox="1"/>
          <p:nvPr/>
        </p:nvSpPr>
        <p:spPr>
          <a:xfrm>
            <a:off x="2397125" y="2590800"/>
            <a:ext cx="6629400" cy="1219200"/>
          </a:xfrm>
          <a:prstGeom prst="rect">
            <a:avLst/>
          </a:prstGeom>
          <a:noFill/>
          <a:ln w="9525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ourier New"/>
              <a:buNone/>
            </a:pPr>
            <a:r>
              <a:rPr lang="en-US" sz="22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 </a:t>
            </a:r>
            <a:r>
              <a:rPr lang="en-US" sz="2200" b="1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lang="en-US" sz="22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(Object obj) {</a:t>
            </a:r>
            <a:endParaRPr/>
          </a:p>
          <a:p>
            <a:pPr marL="0" marR="0" lvl="0" indent="0" algn="l" rtl="0">
              <a:lnSpc>
                <a:spcPct val="0"/>
              </a:lnSpc>
              <a:spcBef>
                <a:spcPts val="165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ourier New"/>
              <a:buNone/>
            </a:pPr>
            <a:r>
              <a:rPr lang="en-US" sz="22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return (this == obj);</a:t>
            </a:r>
            <a:endParaRPr/>
          </a:p>
          <a:p>
            <a:pPr marL="0" marR="0" lvl="0" indent="0" algn="l" rtl="0">
              <a:lnSpc>
                <a:spcPct val="0"/>
              </a:lnSpc>
              <a:spcBef>
                <a:spcPts val="165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ourier New"/>
              <a:buNone/>
            </a:pPr>
            <a:r>
              <a:rPr lang="en-US" sz="22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63" name="Google Shape;563;p45"/>
          <p:cNvSpPr txBox="1"/>
          <p:nvPr/>
        </p:nvSpPr>
        <p:spPr>
          <a:xfrm>
            <a:off x="868362" y="4587875"/>
            <a:ext cx="3490912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</a:pPr>
            <a:r>
              <a:rPr lang="en-US" sz="22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For example, the </a:t>
            </a:r>
            <a:r>
              <a:rPr lang="en-US" sz="22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lang="en-US" sz="22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method is overridden in the </a:t>
            </a:r>
            <a:r>
              <a:rPr lang="en-US" sz="22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en-US" sz="22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class.</a:t>
            </a:r>
            <a:endParaRPr/>
          </a:p>
        </p:txBody>
      </p:sp>
      <p:sp>
        <p:nvSpPr>
          <p:cNvPr id="564" name="Google Shape;564;p45"/>
          <p:cNvSpPr txBox="1"/>
          <p:nvPr/>
        </p:nvSpPr>
        <p:spPr>
          <a:xfrm>
            <a:off x="4359275" y="4191000"/>
            <a:ext cx="6704012" cy="22256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ourier New"/>
              <a:buNone/>
            </a:pPr>
            <a:r>
              <a:rPr lang="en-US" sz="19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 </a:t>
            </a:r>
            <a:r>
              <a:rPr lang="en-US" sz="1900" b="1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lang="en-US" sz="19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(Object o) {</a:t>
            </a:r>
            <a:endParaRPr sz="1900" b="1" i="0" u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ourier New"/>
              <a:buNone/>
            </a:pPr>
            <a:r>
              <a:rPr lang="en-US" sz="19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if (o instanceof Circle) {</a:t>
            </a:r>
            <a:endParaRPr sz="1900" b="1" i="0" u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ourier New"/>
              <a:buNone/>
            </a:pPr>
            <a:r>
              <a:rPr lang="en-US" sz="19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radius == ((Circle)o).radius;</a:t>
            </a:r>
            <a:endParaRPr sz="1900" b="1" i="0" u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ourier New"/>
              <a:buNone/>
            </a:pPr>
            <a:r>
              <a:rPr lang="en-US" sz="19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900" b="1" i="0" u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ourier New"/>
              <a:buNone/>
            </a:pPr>
            <a:r>
              <a:rPr lang="en-US" sz="19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sz="1900" b="1" i="0" u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ourier New"/>
              <a:buNone/>
            </a:pPr>
            <a:r>
              <a:rPr lang="en-US" sz="19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false;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ourier New"/>
              <a:buNone/>
            </a:pPr>
            <a:r>
              <a:rPr lang="en-US" sz="19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</p:txBody>
      </p:sp>
      <p:cxnSp>
        <p:nvCxnSpPr>
          <p:cNvPr id="565" name="Google Shape;565;p45"/>
          <p:cNvCxnSpPr/>
          <p:nvPr/>
        </p:nvCxnSpPr>
        <p:spPr>
          <a:xfrm>
            <a:off x="844550" y="990600"/>
            <a:ext cx="10025062" cy="0"/>
          </a:xfrm>
          <a:prstGeom prst="straightConnector1">
            <a:avLst/>
          </a:prstGeom>
          <a:noFill/>
          <a:ln w="2857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6"/>
          <p:cNvSpPr txBox="1">
            <a:spLocks noGrp="1"/>
          </p:cNvSpPr>
          <p:nvPr>
            <p:ph type="title"/>
          </p:nvPr>
        </p:nvSpPr>
        <p:spPr>
          <a:xfrm>
            <a:off x="708025" y="5334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mbria"/>
              <a:buNone/>
            </a:pPr>
            <a:r>
              <a:rPr lang="en-US" sz="44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NOTE</a:t>
            </a:r>
            <a:endParaRPr/>
          </a:p>
        </p:txBody>
      </p:sp>
      <p:sp>
        <p:nvSpPr>
          <p:cNvPr id="571" name="Google Shape;571;p46"/>
          <p:cNvSpPr txBox="1"/>
          <p:nvPr/>
        </p:nvSpPr>
        <p:spPr>
          <a:xfrm>
            <a:off x="515937" y="1463675"/>
            <a:ext cx="11036300" cy="445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50837" marR="0" lvl="0" indent="-3508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60"/>
              <a:buFont typeface="Noto Sans Symbols"/>
              <a:buChar char="▪"/>
            </a:pP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The</a:t>
            </a:r>
            <a:r>
              <a:rPr lang="en-US" sz="2800" b="1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comparison operator is used for </a:t>
            </a:r>
            <a:endParaRPr/>
          </a:p>
          <a:p>
            <a:pPr marL="808037" marR="0" lvl="1" indent="-342899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Char char="▪"/>
            </a:pPr>
            <a:r>
              <a:rPr lang="en-US" sz="2400" b="0" i="1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comparing two primitive data type values</a:t>
            </a:r>
            <a:r>
              <a:rPr lang="en-US" sz="24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or </a:t>
            </a:r>
            <a:endParaRPr/>
          </a:p>
          <a:p>
            <a:pPr marL="808037" marR="0" lvl="1" indent="-342899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Char char="▪"/>
            </a:pPr>
            <a:r>
              <a:rPr lang="en-US" sz="2400" b="0" i="1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determining whether two objects have the same references</a:t>
            </a:r>
            <a:r>
              <a:rPr lang="en-US" sz="24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marL="350837" marR="0" lvl="0" indent="-35083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3360"/>
              <a:buFont typeface="Noto Sans Symbols"/>
              <a:buChar char="▪"/>
            </a:pP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lang="en-US" sz="2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method is intended to test whether two objects have the same </a:t>
            </a:r>
            <a:r>
              <a:rPr lang="en-US" sz="2800" b="0" i="0" u="non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contents</a:t>
            </a: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, provided that the method is modified in the defining class of the objects. </a:t>
            </a:r>
            <a:endParaRPr/>
          </a:p>
          <a:p>
            <a:pPr marL="350837" marR="0" lvl="0" indent="-35083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3360"/>
              <a:buFont typeface="Noto Sans Symbols"/>
              <a:buChar char="▪"/>
            </a:pP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lang="en-US" sz="2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operator is stronger than the </a:t>
            </a:r>
            <a:r>
              <a:rPr lang="en-US" sz="2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method, in that the </a:t>
            </a:r>
            <a:r>
              <a:rPr lang="en-US" sz="2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operator checks whether the two </a:t>
            </a:r>
            <a:r>
              <a:rPr lang="en-US" sz="2800" b="0" i="0" u="non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reference</a:t>
            </a: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variables refer to the same object.</a:t>
            </a:r>
            <a:endParaRPr/>
          </a:p>
        </p:txBody>
      </p:sp>
      <p:cxnSp>
        <p:nvCxnSpPr>
          <p:cNvPr id="572" name="Google Shape;572;p46"/>
          <p:cNvCxnSpPr/>
          <p:nvPr/>
        </p:nvCxnSpPr>
        <p:spPr>
          <a:xfrm>
            <a:off x="708025" y="1219200"/>
            <a:ext cx="10753725" cy="0"/>
          </a:xfrm>
          <a:prstGeom prst="straightConnector1">
            <a:avLst/>
          </a:prstGeom>
          <a:noFill/>
          <a:ln w="2857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7"/>
          <p:cNvSpPr txBox="1">
            <a:spLocks noGrp="1"/>
          </p:cNvSpPr>
          <p:nvPr>
            <p:ph type="title"/>
          </p:nvPr>
        </p:nvSpPr>
        <p:spPr>
          <a:xfrm>
            <a:off x="909637" y="131762"/>
            <a:ext cx="8153400" cy="67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000"/>
              <a:buFont typeface="Cambria"/>
              <a:buNone/>
            </a:pPr>
            <a:r>
              <a:rPr lang="en-US" sz="40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8. Method Overriding (1)</a:t>
            </a:r>
            <a:endParaRPr/>
          </a:p>
        </p:txBody>
      </p:sp>
      <p:sp>
        <p:nvSpPr>
          <p:cNvPr id="578" name="Google Shape;578;p47"/>
          <p:cNvSpPr txBox="1">
            <a:spLocks noGrp="1"/>
          </p:cNvSpPr>
          <p:nvPr>
            <p:ph type="body" idx="1"/>
          </p:nvPr>
        </p:nvSpPr>
        <p:spPr>
          <a:xfrm>
            <a:off x="909637" y="1038225"/>
            <a:ext cx="10410825" cy="342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In a class hierarchy, </a:t>
            </a:r>
            <a:r>
              <a:rPr lang="en-US" sz="2800" b="0" i="0" u="non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when a method in a subclass has the same return type and signature as a method in its superclass</a:t>
            </a: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, the methods in the subclass is said to</a:t>
            </a:r>
            <a:r>
              <a:rPr lang="en-US" sz="2800" b="0" i="0" u="none">
                <a:solidFill>
                  <a:srgbClr val="00FF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800" b="0" i="1" u="non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override</a:t>
            </a:r>
            <a:r>
              <a:rPr lang="en-US" sz="2800" b="0" i="0" u="non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the method in the superclass.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When an overridden method is called from within a subclass, it will always refer to the version of that method defined by the subclass.  </a:t>
            </a:r>
            <a:endParaRPr/>
          </a:p>
        </p:txBody>
      </p:sp>
      <p:grpSp>
        <p:nvGrpSpPr>
          <p:cNvPr id="579" name="Google Shape;579;p47"/>
          <p:cNvGrpSpPr/>
          <p:nvPr/>
        </p:nvGrpSpPr>
        <p:grpSpPr>
          <a:xfrm>
            <a:off x="3297237" y="4459287"/>
            <a:ext cx="8213725" cy="2171700"/>
            <a:chOff x="1632" y="3024"/>
            <a:chExt cx="4110" cy="1116"/>
          </a:xfrm>
        </p:grpSpPr>
        <p:grpSp>
          <p:nvGrpSpPr>
            <p:cNvPr id="580" name="Google Shape;580;p47"/>
            <p:cNvGrpSpPr/>
            <p:nvPr/>
          </p:nvGrpSpPr>
          <p:grpSpPr>
            <a:xfrm>
              <a:off x="1632" y="3024"/>
              <a:ext cx="2112" cy="1116"/>
              <a:chOff x="3696" y="1008"/>
              <a:chExt cx="2064" cy="1116"/>
            </a:xfrm>
          </p:grpSpPr>
          <p:sp>
            <p:nvSpPr>
              <p:cNvPr id="581" name="Google Shape;581;p47"/>
              <p:cNvSpPr txBox="1"/>
              <p:nvPr/>
            </p:nvSpPr>
            <p:spPr>
              <a:xfrm>
                <a:off x="3984" y="1008"/>
                <a:ext cx="1344" cy="252"/>
              </a:xfrm>
              <a:prstGeom prst="rect">
                <a:avLst/>
              </a:prstGeom>
              <a:solidFill>
                <a:srgbClr val="0000FF"/>
              </a:solidFill>
              <a:ln w="38100" cap="flat" cmpd="sng">
                <a:solidFill>
                  <a:srgbClr val="00206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Arial"/>
                  <a:buNone/>
                </a:pPr>
                <a:r>
                  <a:rPr lang="en-US" sz="2000" b="0" i="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GeometricObject</a:t>
                </a:r>
                <a:endParaRPr/>
              </a:p>
            </p:txBody>
          </p:sp>
          <p:cxnSp>
            <p:nvCxnSpPr>
              <p:cNvPr id="582" name="Google Shape;582;p47"/>
              <p:cNvCxnSpPr/>
              <p:nvPr/>
            </p:nvCxnSpPr>
            <p:spPr>
              <a:xfrm rot="10800000" flipH="1">
                <a:off x="4176" y="1344"/>
                <a:ext cx="288" cy="48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583" name="Google Shape;583;p47"/>
              <p:cNvCxnSpPr/>
              <p:nvPr/>
            </p:nvCxnSpPr>
            <p:spPr>
              <a:xfrm rot="10800000">
                <a:off x="4608" y="1344"/>
                <a:ext cx="528" cy="528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sp>
            <p:nvSpPr>
              <p:cNvPr id="584" name="Google Shape;584;p47"/>
              <p:cNvSpPr txBox="1"/>
              <p:nvPr/>
            </p:nvSpPr>
            <p:spPr>
              <a:xfrm>
                <a:off x="3696" y="1872"/>
                <a:ext cx="864" cy="252"/>
              </a:xfrm>
              <a:prstGeom prst="rect">
                <a:avLst/>
              </a:prstGeom>
              <a:solidFill>
                <a:srgbClr val="0070C0"/>
              </a:solidFill>
              <a:ln w="38100" cap="flat" cmpd="sng">
                <a:solidFill>
                  <a:srgbClr val="00206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Arial"/>
                  <a:buNone/>
                </a:pPr>
                <a:r>
                  <a:rPr lang="en-US" sz="2000" b="0" i="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Circle</a:t>
                </a:r>
                <a:endParaRPr/>
              </a:p>
            </p:txBody>
          </p:sp>
          <p:sp>
            <p:nvSpPr>
              <p:cNvPr id="585" name="Google Shape;585;p47"/>
              <p:cNvSpPr txBox="1"/>
              <p:nvPr/>
            </p:nvSpPr>
            <p:spPr>
              <a:xfrm>
                <a:off x="4752" y="1872"/>
                <a:ext cx="1008" cy="252"/>
              </a:xfrm>
              <a:prstGeom prst="rect">
                <a:avLst/>
              </a:prstGeom>
              <a:solidFill>
                <a:srgbClr val="0070C0"/>
              </a:solidFill>
              <a:ln w="38100" cap="flat" cmpd="sng">
                <a:solidFill>
                  <a:srgbClr val="00206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Arial"/>
                  <a:buNone/>
                </a:pPr>
                <a:r>
                  <a:rPr lang="en-US" sz="2000" b="0" i="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Rectangle</a:t>
                </a:r>
                <a:endParaRPr/>
              </a:p>
            </p:txBody>
          </p:sp>
        </p:grpSp>
        <p:sp>
          <p:nvSpPr>
            <p:cNvPr id="586" name="Google Shape;586;p47"/>
            <p:cNvSpPr txBox="1"/>
            <p:nvPr/>
          </p:nvSpPr>
          <p:spPr>
            <a:xfrm>
              <a:off x="3198" y="3387"/>
              <a:ext cx="2544" cy="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300"/>
                <a:buFont typeface="Arial"/>
                <a:buNone/>
              </a:pPr>
              <a:r>
                <a:rPr lang="en-US" sz="2300" b="0" i="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public String toString()</a:t>
              </a:r>
              <a:endParaRPr/>
            </a:p>
          </p:txBody>
        </p:sp>
      </p:grpSp>
      <p:cxnSp>
        <p:nvCxnSpPr>
          <p:cNvPr id="587" name="Google Shape;587;p47"/>
          <p:cNvCxnSpPr/>
          <p:nvPr/>
        </p:nvCxnSpPr>
        <p:spPr>
          <a:xfrm rot="10800000" flipH="1">
            <a:off x="766762" y="836612"/>
            <a:ext cx="10553700" cy="42862"/>
          </a:xfrm>
          <a:prstGeom prst="straightConnector1">
            <a:avLst/>
          </a:prstGeom>
          <a:noFill/>
          <a:ln w="2857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8"/>
          <p:cNvSpPr txBox="1">
            <a:spLocks noGrp="1"/>
          </p:cNvSpPr>
          <p:nvPr>
            <p:ph type="title"/>
          </p:nvPr>
        </p:nvSpPr>
        <p:spPr>
          <a:xfrm>
            <a:off x="592137" y="84137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Cambria"/>
              <a:buNone/>
            </a:pPr>
            <a:r>
              <a:rPr lang="en-US" sz="36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Method Overriding (2)</a:t>
            </a:r>
            <a:endParaRPr/>
          </a:p>
        </p:txBody>
      </p:sp>
      <p:sp>
        <p:nvSpPr>
          <p:cNvPr id="593" name="Google Shape;593;p48"/>
          <p:cNvSpPr txBox="1"/>
          <p:nvPr/>
        </p:nvSpPr>
        <p:spPr>
          <a:xfrm>
            <a:off x="385762" y="685800"/>
            <a:ext cx="11115675" cy="206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50837" marR="0" lvl="0" indent="-3508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60"/>
              <a:buFont typeface="Noto Sans Symbols"/>
              <a:buChar char="▪"/>
            </a:pPr>
            <a:r>
              <a:rPr lang="en-US" sz="28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instance method can be overridden only if it is </a:t>
            </a:r>
            <a:r>
              <a:rPr lang="en-US" sz="28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accessible</a:t>
            </a:r>
            <a:r>
              <a:rPr lang="en-US" sz="28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marL="808037" marR="0" lvl="1" indent="-3428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 </a:t>
            </a:r>
            <a:r>
              <a:rPr lang="en-US" sz="2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 b="0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1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method cannot be overridden</a:t>
            </a:r>
            <a:r>
              <a:rPr lang="en-US"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because it is not accessible outside its own class.</a:t>
            </a:r>
            <a:r>
              <a:rPr lang="en-US" sz="2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808037" marR="0" lvl="1" indent="-3428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method defined in a subclass is private in its superclass, the two methods are completely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unrelated</a:t>
            </a:r>
            <a:r>
              <a:rPr lang="en-US"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</p:txBody>
      </p:sp>
      <p:sp>
        <p:nvSpPr>
          <p:cNvPr id="594" name="Google Shape;594;p48"/>
          <p:cNvSpPr txBox="1"/>
          <p:nvPr/>
        </p:nvSpPr>
        <p:spPr>
          <a:xfrm>
            <a:off x="1155700" y="2879725"/>
            <a:ext cx="9867900" cy="1792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GeometricObject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7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1700" b="1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void display() </a:t>
            </a: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System.out.println("\nColor: " + color + "\nFilled: " +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filled + "\nDate created: " + dateCreated);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95" name="Google Shape;595;p48"/>
          <p:cNvSpPr txBox="1"/>
          <p:nvPr/>
        </p:nvSpPr>
        <p:spPr>
          <a:xfrm>
            <a:off x="1155700" y="4703762"/>
            <a:ext cx="9867900" cy="2116137"/>
          </a:xfrm>
          <a:prstGeom prst="rect">
            <a:avLst/>
          </a:prstGeom>
          <a:solidFill>
            <a:srgbClr val="FFFFD9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Circle extends GeometricObject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……………………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700" b="1" i="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display() </a:t>
            </a: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Courier New"/>
              <a:buNone/>
            </a:pPr>
            <a:r>
              <a:rPr lang="en-US" sz="21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super.display(); //error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System.out.println(“Radius: " + radius);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596" name="Google Shape;596;p48"/>
          <p:cNvCxnSpPr/>
          <p:nvPr/>
        </p:nvCxnSpPr>
        <p:spPr>
          <a:xfrm>
            <a:off x="592137" y="685800"/>
            <a:ext cx="10431462" cy="0"/>
          </a:xfrm>
          <a:prstGeom prst="straightConnector1">
            <a:avLst/>
          </a:prstGeom>
          <a:noFill/>
          <a:ln w="2857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9"/>
          <p:cNvSpPr txBox="1">
            <a:spLocks noGrp="1"/>
          </p:cNvSpPr>
          <p:nvPr>
            <p:ph type="title"/>
          </p:nvPr>
        </p:nvSpPr>
        <p:spPr>
          <a:xfrm>
            <a:off x="1176337" y="339725"/>
            <a:ext cx="8329612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100"/>
              <a:buFont typeface="Cambria"/>
              <a:buNone/>
            </a:pPr>
            <a:r>
              <a:rPr lang="en-US" sz="31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Method Overriding (3)</a:t>
            </a:r>
            <a:endParaRPr/>
          </a:p>
        </p:txBody>
      </p:sp>
      <p:sp>
        <p:nvSpPr>
          <p:cNvPr id="602" name="Google Shape;602;p49"/>
          <p:cNvSpPr txBox="1"/>
          <p:nvPr/>
        </p:nvSpPr>
        <p:spPr>
          <a:xfrm>
            <a:off x="927100" y="1298575"/>
            <a:ext cx="9893300" cy="29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1936" marR="0" lvl="0" indent="-2619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60"/>
              <a:buFont typeface="Noto Sans Symbols"/>
              <a:buChar char="▪"/>
            </a:pPr>
            <a:r>
              <a:rPr lang="en-US" sz="28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 an instance method, </a:t>
            </a:r>
            <a:r>
              <a:rPr lang="en-US" sz="2800" b="0" i="1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static method can be inherited</a:t>
            </a:r>
            <a:r>
              <a:rPr lang="en-US" sz="28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marL="261936" marR="0" lvl="0" indent="-261936" algn="l" rtl="0">
              <a:lnSpc>
                <a:spcPct val="100000"/>
              </a:lnSpc>
              <a:spcBef>
                <a:spcPts val="1550"/>
              </a:spcBef>
              <a:spcAft>
                <a:spcPts val="0"/>
              </a:spcAft>
              <a:buClr>
                <a:schemeClr val="accent2"/>
              </a:buClr>
              <a:buSzPts val="3720"/>
              <a:buFont typeface="Noto Sans Symbols"/>
              <a:buChar char="▪"/>
            </a:pPr>
            <a:r>
              <a:rPr lang="en-US" sz="31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static method defined in the superclass is redefined in a subclass, the method defined in the superclass is </a:t>
            </a:r>
            <a:r>
              <a:rPr lang="en-US" sz="3100" b="0" i="1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hidden</a:t>
            </a:r>
            <a:r>
              <a:rPr lang="en-US" sz="31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marL="261936" marR="0" lvl="0" indent="-261936" algn="l" rtl="0">
              <a:lnSpc>
                <a:spcPct val="100000"/>
              </a:lnSpc>
              <a:spcBef>
                <a:spcPts val="1550"/>
              </a:spcBef>
              <a:spcAft>
                <a:spcPts val="0"/>
              </a:spcAft>
              <a:buClr>
                <a:schemeClr val="accent2"/>
              </a:buClr>
              <a:buSzPts val="3720"/>
              <a:buFont typeface="Noto Sans Symbols"/>
              <a:buChar char="▪"/>
            </a:pPr>
            <a:r>
              <a:rPr lang="en-US" sz="31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hidden static methods can be invoked using the syntax </a:t>
            </a:r>
            <a:r>
              <a:rPr lang="en-US" sz="31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SuperClassName.staticMethodName</a:t>
            </a:r>
            <a:r>
              <a:rPr lang="en-US" sz="31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cxnSp>
        <p:nvCxnSpPr>
          <p:cNvPr id="603" name="Google Shape;603;p49"/>
          <p:cNvCxnSpPr/>
          <p:nvPr/>
        </p:nvCxnSpPr>
        <p:spPr>
          <a:xfrm rot="10800000" flipH="1">
            <a:off x="1176337" y="939800"/>
            <a:ext cx="9644062" cy="38100"/>
          </a:xfrm>
          <a:prstGeom prst="straightConnector1">
            <a:avLst/>
          </a:prstGeom>
          <a:noFill/>
          <a:ln w="2857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title"/>
          </p:nvPr>
        </p:nvSpPr>
        <p:spPr>
          <a:xfrm>
            <a:off x="663575" y="288925"/>
            <a:ext cx="8153400" cy="68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000"/>
              <a:buFont typeface="Cambria"/>
              <a:buNone/>
            </a:pPr>
            <a:r>
              <a:rPr lang="en-US" sz="40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1. Introduction to Inheritance (1)</a:t>
            </a:r>
            <a:endParaRPr/>
          </a:p>
        </p:txBody>
      </p:sp>
      <p:sp>
        <p:nvSpPr>
          <p:cNvPr id="149" name="Google Shape;149;p5"/>
          <p:cNvSpPr txBox="1">
            <a:spLocks noGrp="1"/>
          </p:cNvSpPr>
          <p:nvPr>
            <p:ph type="body" idx="1"/>
          </p:nvPr>
        </p:nvSpPr>
        <p:spPr>
          <a:xfrm>
            <a:off x="792162" y="1247775"/>
            <a:ext cx="10515600" cy="454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lang="en-US" sz="3200" b="0" i="1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Inheritance</a:t>
            </a:r>
            <a:r>
              <a:rPr lang="en-US" sz="32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is an important and powerful feature for </a:t>
            </a:r>
            <a:r>
              <a:rPr lang="en-US" sz="3200" b="0" i="1" u="non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reusing software</a:t>
            </a:r>
            <a:r>
              <a:rPr lang="en-US" sz="32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lang="en-US" sz="32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In fact, every class you define in Java is </a:t>
            </a:r>
            <a:r>
              <a:rPr lang="en-US" sz="3200" b="0" i="0" u="non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inherited</a:t>
            </a:r>
            <a:r>
              <a:rPr lang="en-US" sz="32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from an existing class, either explicitly or implicitly.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lang="en-US" sz="32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The classes that you created so far were all extended implicitly from the </a:t>
            </a:r>
            <a:r>
              <a:rPr lang="en-US" sz="32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java.lang.Object</a:t>
            </a:r>
            <a:r>
              <a:rPr lang="en-US" sz="32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class.</a:t>
            </a:r>
            <a:endParaRPr/>
          </a:p>
        </p:txBody>
      </p:sp>
      <p:cxnSp>
        <p:nvCxnSpPr>
          <p:cNvPr id="150" name="Google Shape;150;p5"/>
          <p:cNvCxnSpPr/>
          <p:nvPr/>
        </p:nvCxnSpPr>
        <p:spPr>
          <a:xfrm>
            <a:off x="663575" y="976312"/>
            <a:ext cx="10644187" cy="0"/>
          </a:xfrm>
          <a:prstGeom prst="straightConnector1">
            <a:avLst/>
          </a:prstGeom>
          <a:noFill/>
          <a:ln w="2857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0"/>
          <p:cNvSpPr txBox="1"/>
          <p:nvPr/>
        </p:nvSpPr>
        <p:spPr>
          <a:xfrm>
            <a:off x="830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50</a:t>
            </a:fld>
            <a:endParaRPr/>
          </a:p>
        </p:txBody>
      </p:sp>
      <p:sp>
        <p:nvSpPr>
          <p:cNvPr id="609" name="Google Shape;609;p50"/>
          <p:cNvSpPr txBox="1"/>
          <p:nvPr/>
        </p:nvSpPr>
        <p:spPr>
          <a:xfrm>
            <a:off x="182562" y="198437"/>
            <a:ext cx="5819775" cy="2862262"/>
          </a:xfrm>
          <a:prstGeom prst="rect">
            <a:avLst/>
          </a:prstGeom>
          <a:solidFill>
            <a:srgbClr val="E5FFFF"/>
          </a:solidFill>
          <a:ln w="38100" cap="flat" cmpd="sng">
            <a:solidFill>
              <a:schemeClr val="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</a:t>
            </a:r>
            <a:r>
              <a:rPr lang="en-US" sz="18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GeometricObject</a:t>
            </a: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…..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static int numObjects=0;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public static int </a:t>
            </a:r>
            <a:r>
              <a:rPr lang="en-US" sz="1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getNumObjects(){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return numObjects++;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public </a:t>
            </a:r>
            <a:r>
              <a:rPr lang="en-US" sz="1800" b="1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void displayObj</a:t>
            </a: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System.out.println(“Objects:”+  numObjects);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610" name="Google Shape;610;p50"/>
          <p:cNvSpPr txBox="1"/>
          <p:nvPr/>
        </p:nvSpPr>
        <p:spPr>
          <a:xfrm>
            <a:off x="1570037" y="2579687"/>
            <a:ext cx="9144000" cy="2863850"/>
          </a:xfrm>
          <a:prstGeom prst="rect">
            <a:avLst/>
          </a:prstGeom>
          <a:solidFill>
            <a:srgbClr val="FFFFCC"/>
          </a:solidFill>
          <a:ln w="38100" cap="flat" cmpd="sng">
            <a:solidFill>
              <a:srgbClr val="FFC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Circle </a:t>
            </a:r>
            <a:r>
              <a:rPr lang="en-US" sz="18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extends  GeometricObject </a:t>
            </a: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…….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public String toString()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return "\nObject   =  "+ </a:t>
            </a:r>
            <a:r>
              <a:rPr lang="en-US" sz="1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getNumObjects() </a:t>
            </a: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 </a:t>
            </a:r>
            <a:r>
              <a:rPr lang="en-US" sz="18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super.toString (</a:t>
            </a:r>
            <a:r>
              <a:rPr lang="en-US" sz="1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)+ </a:t>
            </a: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"\nRadius: " + radius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}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public </a:t>
            </a:r>
            <a:r>
              <a:rPr lang="en-US" sz="1800" b="1" i="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void displayObj</a:t>
            </a: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18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GeometricObject.displayObj();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System.out.println(“Circles :”+getCircleObjCnt 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611" name="Google Shape;611;p50"/>
          <p:cNvSpPr txBox="1"/>
          <p:nvPr/>
        </p:nvSpPr>
        <p:spPr>
          <a:xfrm>
            <a:off x="4052887" y="4962525"/>
            <a:ext cx="7945437" cy="1755775"/>
          </a:xfrm>
          <a:prstGeom prst="rect">
            <a:avLst/>
          </a:prstGeom>
          <a:solidFill>
            <a:srgbClr val="F2F2F2"/>
          </a:solidFill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TestCircleRectangle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public static void main(String[] args)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Circle c = new Circle(1);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18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c.displayObj();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System.out.println("\n\nNumber of objects  created "+ </a:t>
            </a:r>
            <a:r>
              <a:rPr lang="en-US" sz="1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c.getNumObjects()</a:t>
            </a: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1"/>
          <p:cNvSpPr txBox="1">
            <a:spLocks noGrp="1"/>
          </p:cNvSpPr>
          <p:nvPr>
            <p:ph type="title"/>
          </p:nvPr>
        </p:nvSpPr>
        <p:spPr>
          <a:xfrm>
            <a:off x="919162" y="242887"/>
            <a:ext cx="93345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Cambria"/>
              <a:buNone/>
            </a:pPr>
            <a:r>
              <a:rPr lang="en-US" sz="36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Method Overriding vs. Method Overloading</a:t>
            </a:r>
            <a:endParaRPr/>
          </a:p>
        </p:txBody>
      </p:sp>
      <p:sp>
        <p:nvSpPr>
          <p:cNvPr id="617" name="Google Shape;617;p51"/>
          <p:cNvSpPr txBox="1"/>
          <p:nvPr/>
        </p:nvSpPr>
        <p:spPr>
          <a:xfrm>
            <a:off x="3810000" y="3162300"/>
            <a:ext cx="91440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51"/>
          <p:cNvSpPr txBox="1"/>
          <p:nvPr/>
        </p:nvSpPr>
        <p:spPr>
          <a:xfrm>
            <a:off x="1524000" y="2170112"/>
            <a:ext cx="18415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9" name="Google Shape;619;p51"/>
          <p:cNvGraphicFramePr/>
          <p:nvPr/>
        </p:nvGraphicFramePr>
        <p:xfrm>
          <a:off x="695325" y="979487"/>
          <a:ext cx="10452100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r:id="rId4" imgW="10452100" imgH="4248150" progId="Word.Picture.8">
                  <p:embed/>
                </p:oleObj>
              </mc:Choice>
              <mc:Fallback>
                <p:oleObj r:id="rId4" imgW="10452100" imgH="4248150" progId="Word.Picture.8">
                  <p:embed/>
                  <p:pic>
                    <p:nvPicPr>
                      <p:cNvPr id="619" name="Google Shape;619;p51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695325" y="979487"/>
                        <a:ext cx="10452100" cy="424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0" name="Google Shape;620;p51"/>
          <p:cNvSpPr txBox="1"/>
          <p:nvPr/>
        </p:nvSpPr>
        <p:spPr>
          <a:xfrm>
            <a:off x="692150" y="5376862"/>
            <a:ext cx="10458450" cy="120015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ambria"/>
              <a:buNone/>
            </a:pPr>
            <a:r>
              <a:rPr lang="en-US" sz="2400" b="0" i="0" u="none" dirty="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Method overriding </a:t>
            </a:r>
            <a:r>
              <a:rPr lang="en-US" sz="2400" b="0" i="0" u="none" dirty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occurs </a:t>
            </a:r>
            <a:r>
              <a:rPr lang="en-US" sz="2400" b="0" i="0" u="none" dirty="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ONLY</a:t>
            </a:r>
            <a:r>
              <a:rPr lang="en-US" sz="2400" b="0" i="0" u="none" dirty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when the return types and signatures of the two methods are </a:t>
            </a:r>
            <a:r>
              <a:rPr lang="en-US" sz="2400" b="1" i="1" u="none" dirty="0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identical</a:t>
            </a:r>
            <a:r>
              <a:rPr lang="en-US" sz="2400" b="0" i="0" u="none" dirty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.  If they are not, then the two methods are simply </a:t>
            </a:r>
            <a:r>
              <a:rPr lang="en-US" sz="2400" b="0" i="1" u="none" dirty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overloaded</a:t>
            </a:r>
            <a:r>
              <a:rPr lang="en-US" sz="2400" b="0" i="0" u="none" dirty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dirty="0"/>
          </a:p>
        </p:txBody>
      </p:sp>
      <p:cxnSp>
        <p:nvCxnSpPr>
          <p:cNvPr id="621" name="Google Shape;621;p51"/>
          <p:cNvCxnSpPr/>
          <p:nvPr/>
        </p:nvCxnSpPr>
        <p:spPr>
          <a:xfrm>
            <a:off x="815975" y="852487"/>
            <a:ext cx="10234612" cy="0"/>
          </a:xfrm>
          <a:prstGeom prst="straightConnector1">
            <a:avLst/>
          </a:prstGeom>
          <a:noFill/>
          <a:ln w="2857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2"/>
          <p:cNvSpPr txBox="1"/>
          <p:nvPr/>
        </p:nvSpPr>
        <p:spPr>
          <a:xfrm>
            <a:off x="660400" y="760412"/>
            <a:ext cx="8153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mbria"/>
              <a:buNone/>
            </a:pPr>
            <a:r>
              <a:rPr lang="en-US" sz="4400" b="1" i="0" u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To Do</a:t>
            </a:r>
            <a:endParaRPr/>
          </a:p>
        </p:txBody>
      </p:sp>
      <p:sp>
        <p:nvSpPr>
          <p:cNvPr id="628" name="Google Shape;628;p52"/>
          <p:cNvSpPr txBox="1"/>
          <p:nvPr/>
        </p:nvSpPr>
        <p:spPr>
          <a:xfrm>
            <a:off x="660400" y="2058987"/>
            <a:ext cx="108712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lang="en-US" sz="32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Review the slides and source code for this chapter.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lang="en-US" sz="32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Read up the relevant portions of the recommended text.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lang="en-US" sz="32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Do the tutorial and complete the remaining practical questions for this chapter.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We shall selectively discuss them during class.</a:t>
            </a:r>
            <a:endParaRPr/>
          </a:p>
        </p:txBody>
      </p:sp>
      <p:cxnSp>
        <p:nvCxnSpPr>
          <p:cNvPr id="629" name="Google Shape;629;p52"/>
          <p:cNvCxnSpPr/>
          <p:nvPr/>
        </p:nvCxnSpPr>
        <p:spPr>
          <a:xfrm>
            <a:off x="660400" y="1565275"/>
            <a:ext cx="10429875" cy="0"/>
          </a:xfrm>
          <a:prstGeom prst="straightConnector1">
            <a:avLst/>
          </a:prstGeom>
          <a:noFill/>
          <a:ln w="31750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title"/>
          </p:nvPr>
        </p:nvSpPr>
        <p:spPr>
          <a:xfrm>
            <a:off x="512762" y="23812"/>
            <a:ext cx="8153400" cy="68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000"/>
              <a:buFont typeface="Cambria"/>
              <a:buNone/>
            </a:pPr>
            <a:r>
              <a:rPr lang="en-US" sz="40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Introduction to Inheritance (2)</a:t>
            </a:r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1"/>
          </p:nvPr>
        </p:nvSpPr>
        <p:spPr>
          <a:xfrm>
            <a:off x="512762" y="701675"/>
            <a:ext cx="6091237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■"/>
            </a:pPr>
            <a:r>
              <a:rPr lang="en-US" sz="30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Inheritance is one of the three foundation</a:t>
            </a:r>
            <a:r>
              <a:rPr lang="en-US" sz="3000" b="0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3000" b="0" i="0" u="non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principles</a:t>
            </a:r>
            <a:r>
              <a:rPr lang="en-US" sz="3000" b="0" i="0" u="none">
                <a:solidFill>
                  <a:srgbClr val="FFC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30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of OOP because it allows the</a:t>
            </a:r>
            <a:r>
              <a:rPr lang="en-US" sz="3000" b="0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3000" b="0" i="0" u="non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creation of hierarchical classifications</a:t>
            </a:r>
            <a:r>
              <a:rPr lang="en-US" sz="30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■"/>
            </a:pPr>
            <a:r>
              <a:rPr lang="en-US" sz="30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Using inheritance, you can </a:t>
            </a:r>
            <a:r>
              <a:rPr lang="en-US" sz="3000" b="0" i="0" u="non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create a general class that defines traits common to a set of related items</a:t>
            </a:r>
            <a:r>
              <a:rPr lang="en-US" sz="30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50"/>
              <a:buFont typeface="Noto Sans Symbols"/>
              <a:buChar char="■"/>
            </a:pPr>
            <a:r>
              <a:rPr lang="en-US" sz="30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This class can then be inherited by other, more specific classes, each </a:t>
            </a:r>
            <a:r>
              <a:rPr lang="en-US" sz="3000" b="0" i="0" u="non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adding properties and behaviors that are unique to them</a:t>
            </a:r>
            <a:r>
              <a:rPr lang="en-US" sz="30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</p:txBody>
      </p:sp>
      <p:grpSp>
        <p:nvGrpSpPr>
          <p:cNvPr id="157" name="Google Shape;157;p6"/>
          <p:cNvGrpSpPr/>
          <p:nvPr/>
        </p:nvGrpSpPr>
        <p:grpSpPr>
          <a:xfrm>
            <a:off x="6738937" y="1389062"/>
            <a:ext cx="5178425" cy="4478337"/>
            <a:chOff x="5105400" y="1600200"/>
            <a:chExt cx="4038600" cy="4211561"/>
          </a:xfrm>
        </p:grpSpPr>
        <p:grpSp>
          <p:nvGrpSpPr>
            <p:cNvPr id="158" name="Google Shape;158;p6"/>
            <p:cNvGrpSpPr/>
            <p:nvPr/>
          </p:nvGrpSpPr>
          <p:grpSpPr>
            <a:xfrm>
              <a:off x="5181600" y="1600200"/>
              <a:ext cx="3962400" cy="2212975"/>
              <a:chOff x="816" y="1440"/>
              <a:chExt cx="2496" cy="1394"/>
            </a:xfrm>
          </p:grpSpPr>
          <p:sp>
            <p:nvSpPr>
              <p:cNvPr id="159" name="Google Shape;159;p6"/>
              <p:cNvSpPr txBox="1"/>
              <p:nvPr/>
            </p:nvSpPr>
            <p:spPr>
              <a:xfrm>
                <a:off x="1537" y="1440"/>
                <a:ext cx="1191" cy="299"/>
              </a:xfrm>
              <a:prstGeom prst="rect">
                <a:avLst/>
              </a:prstGeom>
              <a:solidFill>
                <a:srgbClr val="262626"/>
              </a:solidFill>
              <a:ln w="38100" cap="flat" cmpd="sng">
                <a:solidFill>
                  <a:schemeClr val="hlink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Bank account</a:t>
                </a:r>
                <a:endParaRPr/>
              </a:p>
            </p:txBody>
          </p:sp>
          <p:cxnSp>
            <p:nvCxnSpPr>
              <p:cNvPr id="160" name="Google Shape;160;p6"/>
              <p:cNvCxnSpPr/>
              <p:nvPr/>
            </p:nvCxnSpPr>
            <p:spPr>
              <a:xfrm rot="10800000" flipH="1">
                <a:off x="1200" y="1928"/>
                <a:ext cx="593" cy="376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C000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161" name="Google Shape;161;p6"/>
              <p:cNvCxnSpPr/>
              <p:nvPr/>
            </p:nvCxnSpPr>
            <p:spPr>
              <a:xfrm rot="10800000">
                <a:off x="2269" y="1904"/>
                <a:ext cx="419" cy="4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C000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sp>
            <p:nvSpPr>
              <p:cNvPr id="162" name="Google Shape;162;p6"/>
              <p:cNvSpPr txBox="1"/>
              <p:nvPr/>
            </p:nvSpPr>
            <p:spPr>
              <a:xfrm>
                <a:off x="816" y="2304"/>
                <a:ext cx="1152" cy="529"/>
              </a:xfrm>
              <a:prstGeom prst="rect">
                <a:avLst/>
              </a:prstGeom>
              <a:solidFill>
                <a:srgbClr val="404040"/>
              </a:solidFill>
              <a:ln w="38100" cap="flat" cmpd="sng">
                <a:solidFill>
                  <a:schemeClr val="hlink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Saving account</a:t>
                </a:r>
                <a:endParaRPr/>
              </a:p>
            </p:txBody>
          </p:sp>
          <p:sp>
            <p:nvSpPr>
              <p:cNvPr id="163" name="Google Shape;163;p6"/>
              <p:cNvSpPr txBox="1"/>
              <p:nvPr/>
            </p:nvSpPr>
            <p:spPr>
              <a:xfrm>
                <a:off x="2160" y="2305"/>
                <a:ext cx="1152" cy="529"/>
              </a:xfrm>
              <a:prstGeom prst="rect">
                <a:avLst/>
              </a:prstGeom>
              <a:solidFill>
                <a:srgbClr val="404040"/>
              </a:solidFill>
              <a:ln w="38100" cap="flat" cmpd="sng">
                <a:solidFill>
                  <a:schemeClr val="hlink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Checking account</a:t>
                </a:r>
                <a:endParaRPr/>
              </a:p>
            </p:txBody>
          </p:sp>
        </p:grpSp>
        <p:cxnSp>
          <p:nvCxnSpPr>
            <p:cNvPr id="164" name="Google Shape;164;p6"/>
            <p:cNvCxnSpPr/>
            <p:nvPr/>
          </p:nvCxnSpPr>
          <p:spPr>
            <a:xfrm rot="10800000" flipH="1">
              <a:off x="5562600" y="3733800"/>
              <a:ext cx="609600" cy="838200"/>
            </a:xfrm>
            <a:prstGeom prst="straightConnector1">
              <a:avLst/>
            </a:prstGeom>
            <a:noFill/>
            <a:ln w="38100" cap="flat" cmpd="sng">
              <a:solidFill>
                <a:srgbClr val="FFC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65" name="Google Shape;165;p6"/>
            <p:cNvCxnSpPr/>
            <p:nvPr/>
          </p:nvCxnSpPr>
          <p:spPr>
            <a:xfrm rot="10800000">
              <a:off x="6400800" y="3733800"/>
              <a:ext cx="685800" cy="762000"/>
            </a:xfrm>
            <a:prstGeom prst="straightConnector1">
              <a:avLst/>
            </a:prstGeom>
            <a:noFill/>
            <a:ln w="38100" cap="flat" cmpd="sng">
              <a:solidFill>
                <a:srgbClr val="FFC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166" name="Google Shape;166;p6"/>
            <p:cNvSpPr txBox="1"/>
            <p:nvPr/>
          </p:nvSpPr>
          <p:spPr>
            <a:xfrm>
              <a:off x="5182093" y="4571847"/>
              <a:ext cx="990476" cy="435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"/>
            <p:cNvSpPr txBox="1"/>
            <p:nvPr/>
          </p:nvSpPr>
          <p:spPr>
            <a:xfrm>
              <a:off x="5105400" y="4571135"/>
              <a:ext cx="1295026" cy="1240626"/>
            </a:xfrm>
            <a:prstGeom prst="rect">
              <a:avLst/>
            </a:prstGeom>
            <a:solidFill>
              <a:srgbClr val="404040"/>
            </a:solidFill>
            <a:ln w="38100" cap="flat" cmpd="sng">
              <a:solidFill>
                <a:schemeClr val="hlink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Senior citizen account</a:t>
              </a:r>
              <a:endParaRPr/>
            </a:p>
          </p:txBody>
        </p:sp>
        <p:sp>
          <p:nvSpPr>
            <p:cNvPr id="168" name="Google Shape;168;p6"/>
            <p:cNvSpPr txBox="1"/>
            <p:nvPr/>
          </p:nvSpPr>
          <p:spPr>
            <a:xfrm>
              <a:off x="6706230" y="4571135"/>
              <a:ext cx="1293789" cy="840520"/>
            </a:xfrm>
            <a:prstGeom prst="rect">
              <a:avLst/>
            </a:prstGeom>
            <a:solidFill>
              <a:srgbClr val="404040"/>
            </a:solidFill>
            <a:ln w="38100" cap="flat" cmpd="sng">
              <a:solidFill>
                <a:schemeClr val="hlink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Children account</a:t>
              </a:r>
              <a:endParaRPr/>
            </a:p>
          </p:txBody>
        </p:sp>
      </p:grpSp>
      <p:cxnSp>
        <p:nvCxnSpPr>
          <p:cNvPr id="169" name="Google Shape;169;p6"/>
          <p:cNvCxnSpPr/>
          <p:nvPr/>
        </p:nvCxnSpPr>
        <p:spPr>
          <a:xfrm>
            <a:off x="625475" y="701675"/>
            <a:ext cx="10956925" cy="0"/>
          </a:xfrm>
          <a:prstGeom prst="straightConnector1">
            <a:avLst/>
          </a:prstGeom>
          <a:noFill/>
          <a:ln w="2857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>
            <a:spLocks noGrp="1"/>
          </p:cNvSpPr>
          <p:nvPr>
            <p:ph type="title"/>
          </p:nvPr>
        </p:nvSpPr>
        <p:spPr>
          <a:xfrm>
            <a:off x="698500" y="84137"/>
            <a:ext cx="90297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300"/>
              <a:buFont typeface="Cambria"/>
              <a:buNone/>
            </a:pPr>
            <a:r>
              <a:rPr lang="en-US" sz="43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2. Superclasses and Subclasses (1)</a:t>
            </a:r>
            <a:endParaRPr/>
          </a:p>
        </p:txBody>
      </p:sp>
      <p:sp>
        <p:nvSpPr>
          <p:cNvPr id="175" name="Google Shape;175;p7"/>
          <p:cNvSpPr txBox="1"/>
          <p:nvPr/>
        </p:nvSpPr>
        <p:spPr>
          <a:xfrm>
            <a:off x="1676400" y="1184275"/>
            <a:ext cx="9280525" cy="3390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" name="Google Shape;176;p7"/>
          <p:cNvGrpSpPr/>
          <p:nvPr/>
        </p:nvGrpSpPr>
        <p:grpSpPr>
          <a:xfrm>
            <a:off x="2819400" y="1600200"/>
            <a:ext cx="3962400" cy="2079625"/>
            <a:chOff x="816" y="1440"/>
            <a:chExt cx="2496" cy="1310"/>
          </a:xfrm>
        </p:grpSpPr>
        <p:sp>
          <p:nvSpPr>
            <p:cNvPr id="177" name="Google Shape;177;p7"/>
            <p:cNvSpPr txBox="1"/>
            <p:nvPr/>
          </p:nvSpPr>
          <p:spPr>
            <a:xfrm>
              <a:off x="1536" y="1440"/>
              <a:ext cx="1152" cy="252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Bank account</a:t>
              </a:r>
              <a:endParaRPr/>
            </a:p>
          </p:txBody>
        </p:sp>
        <p:cxnSp>
          <p:nvCxnSpPr>
            <p:cNvPr id="178" name="Google Shape;178;p7"/>
            <p:cNvCxnSpPr/>
            <p:nvPr/>
          </p:nvCxnSpPr>
          <p:spPr>
            <a:xfrm rot="10800000" flipH="1">
              <a:off x="1200" y="1776"/>
              <a:ext cx="720" cy="528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79" name="Google Shape;179;p7"/>
            <p:cNvCxnSpPr/>
            <p:nvPr/>
          </p:nvCxnSpPr>
          <p:spPr>
            <a:xfrm rot="10800000">
              <a:off x="2160" y="1776"/>
              <a:ext cx="528" cy="528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180" name="Google Shape;180;p7"/>
            <p:cNvSpPr txBox="1"/>
            <p:nvPr/>
          </p:nvSpPr>
          <p:spPr>
            <a:xfrm>
              <a:off x="816" y="2304"/>
              <a:ext cx="1152" cy="446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Saving account</a:t>
              </a:r>
              <a:endParaRPr/>
            </a:p>
          </p:txBody>
        </p:sp>
        <p:sp>
          <p:nvSpPr>
            <p:cNvPr id="181" name="Google Shape;181;p7"/>
            <p:cNvSpPr txBox="1"/>
            <p:nvPr/>
          </p:nvSpPr>
          <p:spPr>
            <a:xfrm>
              <a:off x="2160" y="2304"/>
              <a:ext cx="1152" cy="446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Checking account</a:t>
              </a:r>
              <a:endParaRPr/>
            </a:p>
          </p:txBody>
        </p:sp>
      </p:grpSp>
      <p:sp>
        <p:nvSpPr>
          <p:cNvPr id="182" name="Google Shape;182;p7"/>
          <p:cNvSpPr txBox="1"/>
          <p:nvPr/>
        </p:nvSpPr>
        <p:spPr>
          <a:xfrm>
            <a:off x="944562" y="5053012"/>
            <a:ext cx="10333037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33361" marR="0" lvl="0" indent="-2333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•"/>
            </a:pPr>
            <a:r>
              <a:rPr lang="en-US" sz="23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a class </a:t>
            </a:r>
            <a:r>
              <a:rPr lang="en-US" sz="23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r>
              <a:rPr lang="en-US" sz="23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derived or inherited from another class called </a:t>
            </a:r>
            <a:r>
              <a:rPr lang="en-US" sz="23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r>
              <a:rPr lang="en-US" sz="23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then </a:t>
            </a:r>
            <a:r>
              <a:rPr lang="en-US" sz="23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r>
              <a:rPr lang="en-US" sz="23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called a </a:t>
            </a:r>
            <a:r>
              <a:rPr lang="en-US" sz="2300" b="0" i="1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subclass</a:t>
            </a:r>
            <a:r>
              <a:rPr lang="en-US" sz="23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23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r>
              <a:rPr lang="en-US" sz="23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called a </a:t>
            </a:r>
            <a:r>
              <a:rPr lang="en-US" sz="2300" b="0" i="1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superclass</a:t>
            </a:r>
            <a:r>
              <a:rPr lang="en-US" sz="23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83" name="Google Shape;183;p7"/>
          <p:cNvSpPr txBox="1"/>
          <p:nvPr/>
        </p:nvSpPr>
        <p:spPr>
          <a:xfrm>
            <a:off x="2171700" y="3048000"/>
            <a:ext cx="8382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/>
          </a:p>
        </p:txBody>
      </p:sp>
      <p:sp>
        <p:nvSpPr>
          <p:cNvPr id="184" name="Google Shape;184;p7"/>
          <p:cNvSpPr txBox="1"/>
          <p:nvPr/>
        </p:nvSpPr>
        <p:spPr>
          <a:xfrm>
            <a:off x="3276600" y="1511300"/>
            <a:ext cx="495300" cy="38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/>
          </a:p>
        </p:txBody>
      </p:sp>
      <p:grpSp>
        <p:nvGrpSpPr>
          <p:cNvPr id="185" name="Google Shape;185;p7"/>
          <p:cNvGrpSpPr/>
          <p:nvPr/>
        </p:nvGrpSpPr>
        <p:grpSpPr>
          <a:xfrm>
            <a:off x="7808912" y="1501775"/>
            <a:ext cx="2492375" cy="2025650"/>
            <a:chOff x="5689288" y="1795728"/>
            <a:chExt cx="2493634" cy="1950033"/>
          </a:xfrm>
        </p:grpSpPr>
        <p:sp>
          <p:nvSpPr>
            <p:cNvPr id="186" name="Google Shape;186;p7"/>
            <p:cNvSpPr txBox="1"/>
            <p:nvPr/>
          </p:nvSpPr>
          <p:spPr>
            <a:xfrm>
              <a:off x="5689288" y="1795728"/>
              <a:ext cx="1805917" cy="4966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42F6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rgbClr val="342F6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Superclass</a:t>
              </a:r>
              <a:endParaRPr/>
            </a:p>
          </p:txBody>
        </p:sp>
        <p:sp>
          <p:nvSpPr>
            <p:cNvPr id="187" name="Google Shape;187;p7"/>
            <p:cNvSpPr txBox="1"/>
            <p:nvPr/>
          </p:nvSpPr>
          <p:spPr>
            <a:xfrm>
              <a:off x="6592247" y="2587362"/>
              <a:ext cx="1590675" cy="73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Inherits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8" name="Google Shape;188;p7"/>
            <p:cNvSpPr txBox="1"/>
            <p:nvPr/>
          </p:nvSpPr>
          <p:spPr>
            <a:xfrm>
              <a:off x="5764730" y="3371327"/>
              <a:ext cx="1351971" cy="3744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42F61"/>
                </a:buClr>
                <a:buSzPts val="2400"/>
                <a:buFont typeface="Times New Roman"/>
                <a:buNone/>
              </a:pPr>
              <a:r>
                <a:rPr lang="en-US" sz="2400" b="1" i="0" u="none">
                  <a:solidFill>
                    <a:srgbClr val="342F6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Subclass</a:t>
              </a:r>
              <a:endParaRPr/>
            </a:p>
          </p:txBody>
        </p:sp>
        <p:cxnSp>
          <p:nvCxnSpPr>
            <p:cNvPr id="189" name="Google Shape;189;p7"/>
            <p:cNvCxnSpPr/>
            <p:nvPr/>
          </p:nvCxnSpPr>
          <p:spPr>
            <a:xfrm rot="5400000" flipH="1">
              <a:off x="5950106" y="2902083"/>
              <a:ext cx="906245" cy="4764"/>
            </a:xfrm>
            <a:prstGeom prst="straightConnector1">
              <a:avLst/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</p:grpSp>
      <p:cxnSp>
        <p:nvCxnSpPr>
          <p:cNvPr id="190" name="Google Shape;190;p7"/>
          <p:cNvCxnSpPr/>
          <p:nvPr/>
        </p:nvCxnSpPr>
        <p:spPr>
          <a:xfrm rot="10800000" flipH="1">
            <a:off x="746125" y="922337"/>
            <a:ext cx="10714037" cy="30162"/>
          </a:xfrm>
          <a:prstGeom prst="straightConnector1">
            <a:avLst/>
          </a:prstGeom>
          <a:noFill/>
          <a:ln w="2857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 txBox="1">
            <a:spLocks noGrp="1"/>
          </p:cNvSpPr>
          <p:nvPr>
            <p:ph type="title"/>
          </p:nvPr>
        </p:nvSpPr>
        <p:spPr>
          <a:xfrm>
            <a:off x="914400" y="152400"/>
            <a:ext cx="9296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300"/>
              <a:buFont typeface="Cambria"/>
              <a:buNone/>
            </a:pPr>
            <a:r>
              <a:rPr lang="en-US" sz="43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Superclasses and Subclasses (2)</a:t>
            </a:r>
            <a:endParaRPr/>
          </a:p>
        </p:txBody>
      </p:sp>
      <p:sp>
        <p:nvSpPr>
          <p:cNvPr id="196" name="Google Shape;196;p8"/>
          <p:cNvSpPr txBox="1">
            <a:spLocks noGrp="1"/>
          </p:cNvSpPr>
          <p:nvPr>
            <p:ph type="body" idx="1"/>
          </p:nvPr>
        </p:nvSpPr>
        <p:spPr>
          <a:xfrm>
            <a:off x="625475" y="1371600"/>
            <a:ext cx="5775325" cy="332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 subclass 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lang="en-US" sz="2800" b="0" i="1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inherits</a:t>
            </a: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800" b="0" i="1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all the data members and methods</a:t>
            </a: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of its superclass. 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Defines its own (additional) new data and methods, i.e. they usually have more functionality than their superclasses.</a:t>
            </a:r>
            <a:endParaRPr/>
          </a:p>
        </p:txBody>
      </p:sp>
      <p:graphicFrame>
        <p:nvGraphicFramePr>
          <p:cNvPr id="197" name="Google Shape;197;p8"/>
          <p:cNvGraphicFramePr/>
          <p:nvPr/>
        </p:nvGraphicFramePr>
        <p:xfrm>
          <a:off x="1387475" y="4876800"/>
          <a:ext cx="10020300" cy="1371630"/>
        </p:xfrm>
        <a:graphic>
          <a:graphicData uri="http://schemas.openxmlformats.org/drawingml/2006/table">
            <a:tbl>
              <a:tblPr>
                <a:noFill/>
                <a:tableStyleId>{CA0688B4-671B-4BBD-94B5-E275E7FF101C}</a:tableStyleId>
              </a:tblPr>
              <a:tblGrid>
                <a:gridCol w="204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Term</a:t>
                      </a:r>
                      <a:endParaRPr/>
                    </a:p>
                  </a:txBody>
                  <a:tcPr marL="91425" marR="91425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i="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Aliases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Subclass</a:t>
                      </a:r>
                      <a:endParaRPr/>
                    </a:p>
                  </a:txBody>
                  <a:tcPr marL="91425" marR="91425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Child Class, Extended Class or Derived Class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Superclass</a:t>
                      </a:r>
                      <a:endParaRPr/>
                    </a:p>
                  </a:txBody>
                  <a:tcPr marL="91425" marR="91425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Parent Class, Base Class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98" name="Google Shape;198;p8"/>
          <p:cNvGrpSpPr/>
          <p:nvPr/>
        </p:nvGrpSpPr>
        <p:grpSpPr>
          <a:xfrm>
            <a:off x="6918325" y="1739900"/>
            <a:ext cx="4489450" cy="2466975"/>
            <a:chOff x="816" y="1472"/>
            <a:chExt cx="2496" cy="1255"/>
          </a:xfrm>
        </p:grpSpPr>
        <p:sp>
          <p:nvSpPr>
            <p:cNvPr id="199" name="Google Shape;199;p8"/>
            <p:cNvSpPr txBox="1"/>
            <p:nvPr/>
          </p:nvSpPr>
          <p:spPr>
            <a:xfrm>
              <a:off x="1494" y="1472"/>
              <a:ext cx="1152" cy="235"/>
            </a:xfrm>
            <a:prstGeom prst="rect">
              <a:avLst/>
            </a:prstGeom>
            <a:solidFill>
              <a:srgbClr val="D4D4DF"/>
            </a:solidFill>
            <a:ln w="38100" cap="flat" cmpd="sng">
              <a:solidFill>
                <a:schemeClr val="hlink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2400"/>
                <a:buFont typeface="Arial"/>
                <a:buNone/>
              </a:pPr>
              <a:r>
                <a:rPr lang="en-US" sz="2400" b="0" i="0" u="non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Bank account</a:t>
              </a:r>
              <a:endParaRPr/>
            </a:p>
          </p:txBody>
        </p:sp>
        <p:cxnSp>
          <p:nvCxnSpPr>
            <p:cNvPr id="200" name="Google Shape;200;p8"/>
            <p:cNvCxnSpPr/>
            <p:nvPr/>
          </p:nvCxnSpPr>
          <p:spPr>
            <a:xfrm rot="10800000" flipH="1">
              <a:off x="1200" y="1776"/>
              <a:ext cx="720" cy="528"/>
            </a:xfrm>
            <a:prstGeom prst="straightConnector1">
              <a:avLst/>
            </a:prstGeom>
            <a:noFill/>
            <a:ln w="38100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201" name="Google Shape;201;p8"/>
            <p:cNvCxnSpPr/>
            <p:nvPr/>
          </p:nvCxnSpPr>
          <p:spPr>
            <a:xfrm rot="10800000">
              <a:off x="2160" y="1776"/>
              <a:ext cx="528" cy="528"/>
            </a:xfrm>
            <a:prstGeom prst="straightConnector1">
              <a:avLst/>
            </a:prstGeom>
            <a:noFill/>
            <a:ln w="38100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202" name="Google Shape;202;p8"/>
            <p:cNvSpPr txBox="1"/>
            <p:nvPr/>
          </p:nvSpPr>
          <p:spPr>
            <a:xfrm>
              <a:off x="816" y="2304"/>
              <a:ext cx="1152" cy="423"/>
            </a:xfrm>
            <a:prstGeom prst="rect">
              <a:avLst/>
            </a:prstGeom>
            <a:solidFill>
              <a:srgbClr val="D4D4DF"/>
            </a:solidFill>
            <a:ln w="38100" cap="flat" cmpd="sng">
              <a:solidFill>
                <a:schemeClr val="hlink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2400"/>
                <a:buFont typeface="Arial"/>
                <a:buNone/>
              </a:pPr>
              <a:r>
                <a:rPr lang="en-US" sz="2400" b="0" i="0" u="non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Saving account</a:t>
              </a:r>
              <a:endParaRPr/>
            </a:p>
          </p:txBody>
        </p:sp>
        <p:sp>
          <p:nvSpPr>
            <p:cNvPr id="203" name="Google Shape;203;p8"/>
            <p:cNvSpPr txBox="1"/>
            <p:nvPr/>
          </p:nvSpPr>
          <p:spPr>
            <a:xfrm>
              <a:off x="2160" y="2304"/>
              <a:ext cx="1152" cy="423"/>
            </a:xfrm>
            <a:prstGeom prst="rect">
              <a:avLst/>
            </a:prstGeom>
            <a:solidFill>
              <a:srgbClr val="D4D4DF"/>
            </a:solidFill>
            <a:ln w="38100" cap="flat" cmpd="sng">
              <a:solidFill>
                <a:schemeClr val="hlink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2400"/>
                <a:buFont typeface="Arial"/>
                <a:buNone/>
              </a:pPr>
              <a:r>
                <a:rPr lang="en-US" sz="2400" b="0" i="0" u="non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Checking account</a:t>
              </a:r>
              <a:endParaRPr/>
            </a:p>
          </p:txBody>
        </p:sp>
      </p:grpSp>
      <p:cxnSp>
        <p:nvCxnSpPr>
          <p:cNvPr id="204" name="Google Shape;204;p8"/>
          <p:cNvCxnSpPr/>
          <p:nvPr/>
        </p:nvCxnSpPr>
        <p:spPr>
          <a:xfrm>
            <a:off x="731837" y="990600"/>
            <a:ext cx="10439400" cy="0"/>
          </a:xfrm>
          <a:prstGeom prst="straightConnector1">
            <a:avLst/>
          </a:prstGeom>
          <a:noFill/>
          <a:ln w="2857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 txBox="1"/>
          <p:nvPr/>
        </p:nvSpPr>
        <p:spPr>
          <a:xfrm>
            <a:off x="1524000" y="1279525"/>
            <a:ext cx="18415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0" name="Google Shape;210;p9"/>
          <p:cNvGraphicFramePr/>
          <p:nvPr/>
        </p:nvGraphicFramePr>
        <p:xfrm>
          <a:off x="1206500" y="219075"/>
          <a:ext cx="6237287" cy="635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4" imgW="6237287" imgH="6354762" progId="Word.Picture.8">
                  <p:embed/>
                </p:oleObj>
              </mc:Choice>
              <mc:Fallback>
                <p:oleObj r:id="rId4" imgW="6237287" imgH="6354762" progId="Word.Picture.8">
                  <p:embed/>
                  <p:pic>
                    <p:nvPicPr>
                      <p:cNvPr id="210" name="Google Shape;210;p9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1206500" y="219075"/>
                        <a:ext cx="6237287" cy="6354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" name="Google Shape;211;p9"/>
          <p:cNvSpPr txBox="1"/>
          <p:nvPr/>
        </p:nvSpPr>
        <p:spPr>
          <a:xfrm>
            <a:off x="8232775" y="1463675"/>
            <a:ext cx="3692525" cy="25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mbria"/>
              <a:buNone/>
            </a:pPr>
            <a:r>
              <a:rPr lang="en-US" sz="20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Refer to the following classes under folder Demo 6.1: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1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lang="en-US" sz="16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GeometricObject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</a:pPr>
            <a:r>
              <a:rPr lang="en-US" sz="16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Circle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</a:pPr>
            <a:r>
              <a:rPr lang="en-US" sz="16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Rectangle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</a:pPr>
            <a:r>
              <a:rPr lang="en-US" sz="16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TestCircleRectangle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Refined">
  <a:themeElements>
    <a:clrScheme name="Refined 1">
      <a:dk1>
        <a:srgbClr val="666633"/>
      </a:dk1>
      <a:lt1>
        <a:srgbClr val="FFFFFF"/>
      </a:lt1>
      <a:dk2>
        <a:srgbClr val="000000"/>
      </a:dk2>
      <a:lt2>
        <a:srgbClr val="FFFFFF"/>
      </a:lt2>
      <a:accent1>
        <a:srgbClr val="666699"/>
      </a:accent1>
      <a:accent2>
        <a:srgbClr val="990000"/>
      </a:accent2>
      <a:accent3>
        <a:srgbClr val="AAAAAA"/>
      </a:accent3>
      <a:accent4>
        <a:srgbClr val="DADADA"/>
      </a:accent4>
      <a:accent5>
        <a:srgbClr val="B8B8CA"/>
      </a:accent5>
      <a:accent6>
        <a:srgbClr val="8A0000"/>
      </a:accent6>
      <a:hlink>
        <a:srgbClr val="999900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fined">
  <a:themeElements>
    <a:clrScheme name="Refined 1">
      <a:dk1>
        <a:srgbClr val="666633"/>
      </a:dk1>
      <a:lt1>
        <a:srgbClr val="FFFFFF"/>
      </a:lt1>
      <a:dk2>
        <a:srgbClr val="000000"/>
      </a:dk2>
      <a:lt2>
        <a:srgbClr val="FFFFFF"/>
      </a:lt2>
      <a:accent1>
        <a:srgbClr val="666699"/>
      </a:accent1>
      <a:accent2>
        <a:srgbClr val="990000"/>
      </a:accent2>
      <a:accent3>
        <a:srgbClr val="AAAAAA"/>
      </a:accent3>
      <a:accent4>
        <a:srgbClr val="DADADA"/>
      </a:accent4>
      <a:accent5>
        <a:srgbClr val="B8B8CA"/>
      </a:accent5>
      <a:accent6>
        <a:srgbClr val="8A0000"/>
      </a:accent6>
      <a:hlink>
        <a:srgbClr val="999900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4992</Words>
  <Application>Microsoft Office PowerPoint</Application>
  <PresentationFormat>Widescreen</PresentationFormat>
  <Paragraphs>777</Paragraphs>
  <Slides>52</Slides>
  <Notes>52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Noto Sans Symbols</vt:lpstr>
      <vt:lpstr>Kaushan Script</vt:lpstr>
      <vt:lpstr>Cambria</vt:lpstr>
      <vt:lpstr>Arial</vt:lpstr>
      <vt:lpstr>Courier New</vt:lpstr>
      <vt:lpstr>Times New Roman</vt:lpstr>
      <vt:lpstr>Courier</vt:lpstr>
      <vt:lpstr>1_Refined</vt:lpstr>
      <vt:lpstr>Refined</vt:lpstr>
      <vt:lpstr>Microsoft Word Picture</vt:lpstr>
      <vt:lpstr>Inheritance &amp; Polymorphism</vt:lpstr>
      <vt:lpstr>A scenario (1)</vt:lpstr>
      <vt:lpstr>A scenario (2)</vt:lpstr>
      <vt:lpstr>Learning Outcomes </vt:lpstr>
      <vt:lpstr>1. Introduction to Inheritance (1)</vt:lpstr>
      <vt:lpstr>Introduction to Inheritance (2)</vt:lpstr>
      <vt:lpstr>2. Superclasses and Subclasses (1)</vt:lpstr>
      <vt:lpstr>Superclasses and Subclasses (2)</vt:lpstr>
      <vt:lpstr>PowerPoint Presentation</vt:lpstr>
      <vt:lpstr>Superclasses and Subclasses (3)</vt:lpstr>
      <vt:lpstr>           public class Rectangle extends GeometricObj {   private double width;   private double height;    ……..    public double getArea()    {  return width * height; } }  </vt:lpstr>
      <vt:lpstr>Superclasses and Subclasses (4)</vt:lpstr>
      <vt:lpstr>Superclasses and Subclasses (5)</vt:lpstr>
      <vt:lpstr>3. Rationale for using inheritance (1)</vt:lpstr>
      <vt:lpstr>Rationale for using inheritance (2)</vt:lpstr>
      <vt:lpstr>Note</vt:lpstr>
      <vt:lpstr>4. Superclass Constructors</vt:lpstr>
      <vt:lpstr>Invoking superclass’s constructor</vt:lpstr>
      <vt:lpstr>Superclass’s Constructor Is Always Invoked</vt:lpstr>
      <vt:lpstr>Using the Keyword super</vt:lpstr>
      <vt:lpstr>Calling a Superclass’ Constructor</vt:lpstr>
      <vt:lpstr>5. Constructor Chaining</vt:lpstr>
      <vt:lpstr>Trace Execution</vt:lpstr>
      <vt:lpstr>Trace Execution</vt:lpstr>
      <vt:lpstr>Trace Execution</vt:lpstr>
      <vt:lpstr>Trace Execution</vt:lpstr>
      <vt:lpstr>Trace Execution</vt:lpstr>
      <vt:lpstr>Trace Execution</vt:lpstr>
      <vt:lpstr>Trace Execution</vt:lpstr>
      <vt:lpstr>Trace Execution</vt:lpstr>
      <vt:lpstr>Trace Execution</vt:lpstr>
      <vt:lpstr>Constructor Chaining Example</vt:lpstr>
      <vt:lpstr>Example on the Impact of a Superclass without no-arg Constructor</vt:lpstr>
      <vt:lpstr>6. Overriding Methods in the Superclass (1)</vt:lpstr>
      <vt:lpstr>Overriding Methods in the Superclass (2)</vt:lpstr>
      <vt:lpstr>Calling a Superclass’ Method (1)</vt:lpstr>
      <vt:lpstr>PowerPoint Presentation</vt:lpstr>
      <vt:lpstr>Calling a Superclass’ Method (2)</vt:lpstr>
      <vt:lpstr>Calling a Superclass’ Method</vt:lpstr>
      <vt:lpstr>7. The Object Class and Its Methods</vt:lpstr>
      <vt:lpstr>7.1 The toString method (1)</vt:lpstr>
      <vt:lpstr>Overriding the toString Method</vt:lpstr>
      <vt:lpstr>The toString method (2)</vt:lpstr>
      <vt:lpstr>The toString method (3)</vt:lpstr>
      <vt:lpstr>7.2 The  equals Method</vt:lpstr>
      <vt:lpstr>NOTE</vt:lpstr>
      <vt:lpstr>8. Method Overriding (1)</vt:lpstr>
      <vt:lpstr>Method Overriding (2)</vt:lpstr>
      <vt:lpstr>Method Overriding (3)</vt:lpstr>
      <vt:lpstr>PowerPoint Presentation</vt:lpstr>
      <vt:lpstr>Method Overriding vs. Method Overloading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&amp; Polymorphism</dc:title>
  <dc:creator>Steve Armstrong</dc:creator>
  <cp:lastModifiedBy>TARUC</cp:lastModifiedBy>
  <cp:revision>1</cp:revision>
  <dcterms:created xsi:type="dcterms:W3CDTF">2006-08-06T18:27:27Z</dcterms:created>
  <dcterms:modified xsi:type="dcterms:W3CDTF">2024-01-26T08:18:37Z</dcterms:modified>
</cp:coreProperties>
</file>