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6" r:id="rId17"/>
    <p:sldId id="273" r:id="rId18"/>
    <p:sldId id="271" r:id="rId19"/>
    <p:sldId id="272" r:id="rId20"/>
    <p:sldId id="274" r:id="rId21"/>
  </p:sldIdLst>
  <p:sldSz cx="9144000" cy="5715000" type="screen16x10"/>
  <p:notesSz cx="6858000" cy="9144000"/>
  <p:embeddedFontLst>
    <p:embeddedFont>
      <p:font typeface="Open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mPpmcHmZ/BUl1DMuTdW7E4Z5B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D9298F-4E5C-4F08-BA25-BC9796B26F17}">
  <a:tblStyle styleId="{75D9298F-4E5C-4F08-BA25-BC9796B26F1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2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82503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193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453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224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86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610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258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458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213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861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25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372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268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49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81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04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304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282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67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7030A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MY" dirty="0"/>
              <a:t/>
            </a:r>
            <a:br>
              <a:rPr lang="en-MY" dirty="0"/>
            </a:br>
            <a:r>
              <a:rPr lang="en-MY" dirty="0">
                <a:solidFill>
                  <a:srgbClr val="2929DB"/>
                </a:solidFill>
              </a:rPr>
              <a:t>Adjective</a:t>
            </a:r>
            <a:endParaRPr dirty="0">
              <a:solidFill>
                <a:srgbClr val="2929DB"/>
              </a:solidFill>
            </a:endParaRPr>
          </a:p>
        </p:txBody>
      </p:sp>
      <p:sp>
        <p:nvSpPr>
          <p:cNvPr id="53" name="Google Shape;53;p1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 txBox="1"/>
          <p:nvPr/>
        </p:nvSpPr>
        <p:spPr>
          <a:xfrm>
            <a:off x="683172" y="483476"/>
            <a:ext cx="7830207" cy="488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Size and shape adjectives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indicate measurable, objective qualities including specific physical properties. Examples: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small, large, square, round, poor, wealthy, slow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Age adjectives 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 specific ages in numbers, as well as general ages. Examples: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old, young, new, five-year-old.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 err="1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MY" sz="2400" b="0" i="1" u="none" strike="noStrike" cap="none" dirty="0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 adjectives 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colour. Examples: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pink, yellow, blue.</a:t>
            </a:r>
            <a:endParaRPr dirty="0"/>
          </a:p>
        </p:txBody>
      </p:sp>
      <p:sp>
        <p:nvSpPr>
          <p:cNvPr id="131" name="Google Shape;131;p11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/>
          <p:nvPr/>
        </p:nvSpPr>
        <p:spPr>
          <a:xfrm>
            <a:off x="457200" y="35433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2"/>
          <p:cNvSpPr txBox="1"/>
          <p:nvPr/>
        </p:nvSpPr>
        <p:spPr>
          <a:xfrm>
            <a:off x="840828" y="552972"/>
            <a:ext cx="7462344" cy="481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Origin adjectives 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the source of the noun, whether it’s a person, place, animal or thing. Examples: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American, Canadian, Mexican, French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Material adjectives 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 what something is made of. Examples: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cotton, gold, wool.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Qualifier adjectives 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often regarded as part of a noun. They make nouns more specific. Examples: </a:t>
            </a:r>
            <a:r>
              <a:rPr lang="en-MY" sz="2400" b="0" i="1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luxury 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car,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pillow 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cover.</a:t>
            </a:r>
            <a:endParaRPr dirty="0"/>
          </a:p>
        </p:txBody>
      </p:sp>
      <p:sp>
        <p:nvSpPr>
          <p:cNvPr id="138" name="Google Shape;138;p12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872359" y="1387366"/>
            <a:ext cx="7620000" cy="398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two objects or persons are being compared, the comparative form of the adjective is used.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comparative adjective can be formed in two ways: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MY" sz="24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positive form of the adjective.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(When words of two syllables ending with ‘y’,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change ‘y’ to ‘</a:t>
            </a:r>
            <a:r>
              <a:rPr lang="en-MY" sz="24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 –</a:t>
            </a:r>
            <a:r>
              <a:rPr lang="en-MY" sz="24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end of the word.)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the word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the adjective.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872359" y="609600"/>
            <a:ext cx="6989379" cy="110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600" b="0" i="0" u="none" strike="noStrike" cap="none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Forming Adjective: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600" b="0" i="0" u="none" strike="noStrike" cap="none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Comparative Adjectives</a:t>
            </a:r>
            <a:endParaRPr sz="3600" b="0" i="0" u="none" strike="noStrike" cap="none">
              <a:solidFill>
                <a:srgbClr val="292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1460938" y="1292772"/>
            <a:ext cx="6800193" cy="407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My essay is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longer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 yours.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This doll is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prettier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She is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beautiful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than her sister.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659950" y="552972"/>
            <a:ext cx="69759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600" b="0" i="0" u="none" strike="noStrike" cap="none" dirty="0" smtClean="0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Comparative</a:t>
            </a:r>
            <a:endParaRPr sz="3600" b="0" i="0" u="none" strike="noStrike" cap="none" dirty="0">
              <a:solidFill>
                <a:srgbClr val="292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683172" y="1376855"/>
            <a:ext cx="7924800" cy="399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superlative is used to say what thing or person has the most of a particular quality within a group or of its kind. The superlative can be formed in two ways: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MY" sz="24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positive form of the adjective.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(When words of two syllables ending with ‘y’,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change 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‘y’ to ‘</a:t>
            </a:r>
            <a:r>
              <a:rPr lang="en-MY" sz="24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’, 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add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MY" sz="2400" b="0" i="1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end of the word)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the word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the adjective.</a:t>
            </a:r>
            <a:endParaRPr dirty="0"/>
          </a:p>
        </p:txBody>
      </p:sp>
      <p:sp>
        <p:nvSpPr>
          <p:cNvPr id="161" name="Google Shape;161;p15"/>
          <p:cNvSpPr txBox="1"/>
          <p:nvPr/>
        </p:nvSpPr>
        <p:spPr>
          <a:xfrm>
            <a:off x="609150" y="693683"/>
            <a:ext cx="6975900" cy="98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600" b="0" i="0" u="none" strike="noStrike" cap="none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Forming Adjective: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600" b="0" i="0" u="none" strike="noStrike" cap="none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Superlatives Adjectives</a:t>
            </a:r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78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7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830316" y="838789"/>
            <a:ext cx="7577960" cy="4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Certain adjectives have irregular forms in the comparative and superlative degrees: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830316" y="552972"/>
            <a:ext cx="6754733" cy="571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600" b="0" i="0" u="none" strike="noStrike" cap="none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Exceptions (Irregular Forms)</a:t>
            </a:r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graphicFrame>
        <p:nvGraphicFramePr>
          <p:cNvPr id="187" name="Google Shape;187;p18"/>
          <p:cNvGraphicFramePr/>
          <p:nvPr/>
        </p:nvGraphicFramePr>
        <p:xfrm>
          <a:off x="1434662" y="2135702"/>
          <a:ext cx="6421800" cy="3108980"/>
        </p:xfrm>
        <a:graphic>
          <a:graphicData uri="http://schemas.openxmlformats.org/drawingml/2006/table">
            <a:tbl>
              <a:tblPr firstRow="1" bandRow="1">
                <a:noFill/>
                <a:tableStyleId>{75D9298F-4E5C-4F08-BA25-BC9796B26F17}</a:tableStyleId>
              </a:tblPr>
              <a:tblGrid>
                <a:gridCol w="2196650"/>
                <a:gridCol w="2165125"/>
                <a:gridCol w="2060025"/>
              </a:tblGrid>
              <a:tr h="601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400" i="1" u="none" strike="noStrike" cap="none"/>
                        <a:t>Positive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400" i="1" u="none" strike="noStrike" cap="none"/>
                        <a:t>Comparative	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400" i="1" u="none" strike="noStrike" cap="none"/>
                        <a:t>Superlative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112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400" i="1" u="none" strike="noStrike" cap="none"/>
                        <a:t>Good	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400" i="1" u="none" strike="noStrike" cap="none"/>
                        <a:t> Bad	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400" i="1" u="none" strike="noStrike" cap="none"/>
                        <a:t>       Little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400" i="1" u="none" strike="noStrike" cap="none"/>
                        <a:t>Much/many/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400" i="1" u="none" strike="noStrike" cap="none"/>
                        <a:t>      some		</a:t>
                      </a:r>
                      <a:endParaRPr sz="2400" i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400" b="0" i="1" u="none" strike="noStrike" cap="none"/>
                        <a:t>Better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400" b="0" i="1" u="none" strike="noStrike" cap="none"/>
                        <a:t>Worse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400" b="0" i="1" u="none" strike="noStrike" cap="none"/>
                        <a:t>Less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400" b="0" i="1" u="none" strike="noStrike" cap="none"/>
                        <a:t>More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400" i="1" u="none" strike="noStrike" cap="none"/>
                        <a:t>Best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400" i="1" u="none" strike="noStrike" cap="none"/>
                        <a:t>Worst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400" i="1" u="none" strike="noStrike" cap="none"/>
                        <a:t>Least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MY" sz="2400" i="1" u="none" strike="noStrike" cap="none"/>
                        <a:t>Most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i="1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1008992" y="838789"/>
            <a:ext cx="7598979" cy="453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  <a:p>
            <a:pPr marL="457200" marR="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MY" sz="2400" i="1">
                <a:solidFill>
                  <a:schemeClr val="dk1"/>
                </a:solidFill>
              </a:rPr>
              <a:t>Shirley’s hair is the </a:t>
            </a:r>
            <a:r>
              <a:rPr lang="en-MY" sz="2400" i="1">
                <a:solidFill>
                  <a:srgbClr val="FF0000"/>
                </a:solidFill>
              </a:rPr>
              <a:t>shortest </a:t>
            </a:r>
            <a:r>
              <a:rPr lang="en-MY" sz="2400" i="1">
                <a:solidFill>
                  <a:schemeClr val="dk1"/>
                </a:solidFill>
              </a:rPr>
              <a:t>among all her siblings</a:t>
            </a:r>
            <a:r>
              <a:rPr lang="en-MY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marR="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MY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doll is the </a:t>
            </a:r>
            <a:r>
              <a:rPr lang="en-MY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prettiest</a:t>
            </a:r>
            <a:r>
              <a:rPr lang="en-MY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	</a:t>
            </a:r>
            <a:endParaRPr/>
          </a:p>
          <a:p>
            <a:pPr marL="457200" marR="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MY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</a:t>
            </a:r>
            <a:r>
              <a:rPr lang="en-MY" sz="2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most beautiful </a:t>
            </a:r>
            <a:r>
              <a:rPr lang="en-MY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dress I have ever seen.</a:t>
            </a:r>
            <a:endParaRPr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609150" y="552972"/>
            <a:ext cx="6975900" cy="571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600" b="0" i="0" u="none" strike="noStrike" cap="none" dirty="0" smtClean="0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Superlative</a:t>
            </a:r>
            <a:endParaRPr sz="3600" b="0" i="0" u="none" strike="noStrike" cap="none" dirty="0">
              <a:solidFill>
                <a:srgbClr val="292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683172" y="1408386"/>
            <a:ext cx="7924800" cy="396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positive form is used in cases where there are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differences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the two compared things or persons. 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form the positive, we use the word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and after the positive form of the adjective.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example:  Danny is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 smart as 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Phillip.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She is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 beautiful as 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 elder sister.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609150" y="704193"/>
            <a:ext cx="6975900" cy="704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600" b="0" i="0" u="none" strike="noStrike" cap="none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Forming Adjective: Positive form</a:t>
            </a:r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609150" y="1208690"/>
            <a:ext cx="7925250" cy="3530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What is an adjective ?</a:t>
            </a:r>
            <a:endParaRPr dirty="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Adjectives are words that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describe or modify other words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making your writing and speaking much more specific, and a whole lot more interesting. </a:t>
            </a:r>
            <a:endParaRPr dirty="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r>
              <a:rPr lang="en-MY" sz="2400" b="0" i="1" u="none" strike="noStrike" cap="none" dirty="0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sharp, small, blue, glamorous, mischievous, intelligent </a:t>
            </a:r>
            <a:endParaRPr dirty="0"/>
          </a:p>
          <a:p>
            <a:pPr marL="8001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1124606" y="555600"/>
            <a:ext cx="6460443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MY" sz="3600" b="0" i="0" u="none" strike="noStrike" cap="none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Adjective</a:t>
            </a:r>
            <a:endParaRPr sz="2400" b="0" i="0" u="none" strike="noStrike" cap="none">
              <a:solidFill>
                <a:srgbClr val="292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3544491" cy="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830316" y="1238491"/>
            <a:ext cx="7577960" cy="413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1800" i="1" u="sng" dirty="0" smtClean="0">
                <a:solidFill>
                  <a:schemeClr val="dk1"/>
                </a:solidFill>
              </a:rPr>
              <a:t>Source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US" sz="1800" dirty="0" smtClean="0"/>
              <a:t>Adapted from : https</a:t>
            </a:r>
            <a:r>
              <a:rPr lang="en-US" sz="1800" dirty="0"/>
              <a:t>://www.gingersoftware.com/content/grammar-rules/adjectives/</a:t>
            </a:r>
            <a:endParaRPr sz="1800"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52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861848" y="493986"/>
            <a:ext cx="7259352" cy="456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Adjectives are usually positioned before the noun or pronoun that they modify. Some sentences contain multiple adjectives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	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rgbClr val="2929D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Adjective examples in sentences:</a:t>
            </a:r>
            <a:endParaRPr dirty="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live in a </a:t>
            </a:r>
            <a:r>
              <a:rPr lang="en-MY" sz="2400" b="0" i="1" u="sng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big</a:t>
            </a:r>
            <a:r>
              <a:rPr lang="en-MY" sz="2400" b="0" i="1" u="sng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MY" sz="2400" b="0" i="1" u="sng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beautiful</a:t>
            </a:r>
            <a:r>
              <a:rPr lang="en-MY" sz="2400" b="0" i="1" u="sng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MY" sz="24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bungalow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Since it’s a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hot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day, Lisa is wearing a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sleeveless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dress.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On her birthday, Brenda received an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antique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vase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filled with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fragrant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flowers.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1240221" y="1439917"/>
            <a:ext cx="5549462" cy="354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MY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Possessive Adjectives</a:t>
            </a:r>
            <a:endParaRPr/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MY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Demonstrative Adjectives</a:t>
            </a:r>
            <a:endParaRPr/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MY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 Adjectives</a:t>
            </a:r>
            <a:endParaRPr/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MY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Interrogative Adjectives</a:t>
            </a:r>
            <a:endParaRPr/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MY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Attributive Adjectives</a:t>
            </a:r>
            <a:endParaRPr sz="24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1387366" y="555600"/>
            <a:ext cx="6197684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600" b="0" i="0" u="none" strike="noStrike" cap="none">
                <a:solidFill>
                  <a:srgbClr val="2929DB"/>
                </a:solidFill>
                <a:latin typeface="Open Sans"/>
                <a:ea typeface="Open Sans"/>
                <a:cs typeface="Open Sans"/>
                <a:sym typeface="Open Sans"/>
              </a:rPr>
              <a:t>Types of Adjectives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1030014" y="1166648"/>
            <a:ext cx="7335770" cy="3865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Possessive adjectives are used to indicate possession. Possessive adjectives include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my, your, our, his, her ,their 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its.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Possessive adjectives in sentences:</a:t>
            </a:r>
            <a:endParaRPr dirty="0"/>
          </a:p>
          <a:p>
            <a:pPr marL="457200" marR="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think you forgot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your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purse.</a:t>
            </a:r>
            <a:endParaRPr dirty="0"/>
          </a:p>
          <a:p>
            <a:pPr marL="457200" marR="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began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work at noon.</a:t>
            </a:r>
            <a:endParaRPr dirty="0"/>
          </a:p>
          <a:p>
            <a:pPr marL="457200" marR="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Malacca is famous for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its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historical buildings.</a:t>
            </a:r>
            <a:endParaRPr dirty="0"/>
          </a:p>
          <a:p>
            <a:pPr marL="457200" marR="0" lvl="0" indent="-3048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1030014" y="555600"/>
            <a:ext cx="6555035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600" b="0" i="0" u="none" strike="noStrike" cap="none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Possessive Adjectives</a:t>
            </a:r>
            <a:endParaRPr sz="3600" b="0" i="0" u="none" strike="noStrike" cap="none">
              <a:solidFill>
                <a:srgbClr val="292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809296" y="838638"/>
            <a:ext cx="7651531" cy="4307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Demonstrative adjectives are used to indicate or demonstrate specific people, animals, or things.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0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These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MY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those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MY" sz="2400" b="0" i="0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MY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demonstrative adjectives.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0" u="none" strike="noStrike" cap="none" dirty="0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Demonstrative adjectives in sentences: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MY" sz="24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These</a:t>
            </a:r>
            <a:r>
              <a:rPr lang="en-MY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books belong 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MY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Johnathan.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MY" sz="24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novel is one of my favourite collections.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Please put </a:t>
            </a:r>
            <a:r>
              <a:rPr lang="en-MY" sz="2400" b="0" i="0" u="none" strike="noStrike" cap="none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those </a:t>
            </a:r>
            <a:r>
              <a:rPr lang="en-MY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cookies on the blue plate.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809296" y="671214"/>
            <a:ext cx="6775754" cy="55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600" b="0" i="1" u="none" strike="noStrike" cap="none">
                <a:solidFill>
                  <a:srgbClr val="2929DB"/>
                </a:solidFill>
                <a:latin typeface="Open Sans"/>
                <a:ea typeface="Open Sans"/>
                <a:cs typeface="Open Sans"/>
                <a:sym typeface="Open Sans"/>
              </a:rPr>
              <a:t>Demonstrative Adjectives</a:t>
            </a:r>
            <a:endParaRPr sz="3600" b="0" i="0" u="none" strike="noStrike" cap="none">
              <a:solidFill>
                <a:srgbClr val="2929D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777765" y="555601"/>
            <a:ext cx="7609489" cy="44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3600" b="0" i="1" u="none" strike="noStrike" cap="none" dirty="0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Numbers Adjectives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they’re used in sentences, numbers are almost always adjectives. You can tell that a number is an adjective when it answers the question “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many?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i="1" dirty="0">
                <a:solidFill>
                  <a:schemeClr val="dk1"/>
                </a:solidFill>
              </a:rPr>
              <a:t>1</a:t>
            </a:r>
            <a:r>
              <a:rPr lang="en-MY" sz="2400" b="0" i="1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ate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hotdogs during the contest, and was 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sick afterwards.</a:t>
            </a:r>
            <a:endParaRPr dirty="0"/>
          </a:p>
        </p:txBody>
      </p:sp>
      <p:sp>
        <p:nvSpPr>
          <p:cNvPr id="108" name="Google Shape;108;p8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777766" y="945931"/>
            <a:ext cx="7609489" cy="428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all other types of adjectives, interrogative adjectives modify nouns. There are three interrogative adjectives: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whose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All three of these words are used to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ask questions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Interrogative adjectives in sentences: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option sounds best to you?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should we go?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Whose</a:t>
            </a:r>
            <a:r>
              <a:rPr lang="en-MY" sz="2400" b="0" i="1" u="none" strike="noStrike" cap="none" dirty="0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socks are those?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115" name="Google Shape;115;p9"/>
          <p:cNvSpPr txBox="1"/>
          <p:nvPr/>
        </p:nvSpPr>
        <p:spPr>
          <a:xfrm>
            <a:off x="777766" y="552972"/>
            <a:ext cx="6807284" cy="65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600" b="0" i="0" u="none" strike="noStrike" cap="none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Interrogative Adjectives</a:t>
            </a:r>
            <a:endParaRPr sz="3600" b="0" i="0" u="none" strike="noStrike" cap="none">
              <a:solidFill>
                <a:srgbClr val="292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/>
        </p:nvSpPr>
        <p:spPr>
          <a:xfrm>
            <a:off x="457200" y="342900"/>
            <a:ext cx="8229600" cy="50292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861848" y="1334814"/>
            <a:ext cx="7546428" cy="389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Attributive adjectives denote specific traits, qualities, or features.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different kinds of attributive adjectives: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MY" sz="2400" b="0" i="1" u="none" strike="noStrike" cap="none" dirty="0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Observation adjectives 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 value or subjective measures. Examples: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real,</a:t>
            </a:r>
            <a:r>
              <a:rPr lang="en-MY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MY" sz="2400" b="0" i="1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perfect, best, interesting, beautiful, cheapest </a:t>
            </a:r>
            <a:endParaRPr dirty="0"/>
          </a:p>
        </p:txBody>
      </p:sp>
      <p:sp>
        <p:nvSpPr>
          <p:cNvPr id="123" name="Google Shape;123;p10"/>
          <p:cNvSpPr txBox="1"/>
          <p:nvPr/>
        </p:nvSpPr>
        <p:spPr>
          <a:xfrm>
            <a:off x="945930" y="552972"/>
            <a:ext cx="6639119" cy="781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3600" b="0" i="0" u="none" strike="noStrike" cap="none">
                <a:solidFill>
                  <a:srgbClr val="2929DB"/>
                </a:solidFill>
                <a:latin typeface="Arial"/>
                <a:ea typeface="Arial"/>
                <a:cs typeface="Arial"/>
                <a:sym typeface="Arial"/>
              </a:rPr>
              <a:t>Attributive Adjectives</a:t>
            </a:r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subTitle" idx="1"/>
          </p:nvPr>
        </p:nvSpPr>
        <p:spPr>
          <a:xfrm>
            <a:off x="5489200" y="5372102"/>
            <a:ext cx="32628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806</Words>
  <Application>Microsoft Office PowerPoint</Application>
  <PresentationFormat>On-screen Show (16:10)</PresentationFormat>
  <Paragraphs>117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Open Sans</vt:lpstr>
      <vt:lpstr>Simple Light</vt:lpstr>
      <vt:lpstr> Adjective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of Speech: Adjective</dc:title>
  <dc:creator>Fujitsu</dc:creator>
  <cp:lastModifiedBy>y</cp:lastModifiedBy>
  <cp:revision>16</cp:revision>
  <dcterms:modified xsi:type="dcterms:W3CDTF">2021-11-25T01:56:30Z</dcterms:modified>
</cp:coreProperties>
</file>