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74" r:id="rId9"/>
    <p:sldId id="275" r:id="rId10"/>
    <p:sldId id="276" r:id="rId11"/>
    <p:sldId id="268" r:id="rId12"/>
    <p:sldId id="269" r:id="rId13"/>
    <p:sldId id="277" r:id="rId14"/>
  </p:sldIdLst>
  <p:sldSz cx="9144000" cy="5715000" type="screen16x10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hmPpmcHmZ/BUl1DMuTdW7E4Z5B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9298F-4E5C-4F08-BA25-BC9796B26F17}">
  <a:tblStyle styleId="{75D9298F-4E5C-4F08-BA25-BC9796B26F1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 snapToGrid="0">
      <p:cViewPr varScale="1">
        <p:scale>
          <a:sx n="82" d="100"/>
          <a:sy n="82" d="100"/>
        </p:scale>
        <p:origin x="186" y="6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530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643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6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73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35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62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39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63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11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93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52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7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6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01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030A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MY" dirty="0"/>
              <a:t>Adverb</a:t>
            </a:r>
          </a:p>
        </p:txBody>
      </p:sp>
      <p:sp>
        <p:nvSpPr>
          <p:cNvPr id="53" name="Google Shape;53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M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861848" y="943894"/>
            <a:ext cx="7546428" cy="428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Adverbs of purpose, sometimes called </a:t>
            </a:r>
            <a:r>
              <a:rPr lang="en-MY" sz="2400" i="1" u="sng" dirty="0">
                <a:solidFill>
                  <a:schemeClr val="dk1"/>
                </a:solidFill>
              </a:rPr>
              <a:t>adverbs of reason</a:t>
            </a:r>
            <a:r>
              <a:rPr lang="en-MY" sz="2400" i="1" dirty="0">
                <a:solidFill>
                  <a:schemeClr val="dk1"/>
                </a:solidFill>
              </a:rPr>
              <a:t>, help to describe </a:t>
            </a:r>
            <a:r>
              <a:rPr lang="en-MY" sz="2400" i="1" dirty="0">
                <a:solidFill>
                  <a:srgbClr val="FF0000"/>
                </a:solidFill>
              </a:rPr>
              <a:t>why something happened</a:t>
            </a:r>
            <a:r>
              <a:rPr lang="en-MY" sz="2400" i="1" dirty="0">
                <a:solidFill>
                  <a:schemeClr val="dk1"/>
                </a:solidFill>
              </a:rPr>
              <a:t>.  </a:t>
            </a:r>
            <a:endParaRPr dirty="0"/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Examples: so, since, thus, because, so that, in order to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Adverb of place examples in sentences: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1. I was sick, </a:t>
            </a:r>
            <a:r>
              <a:rPr lang="en-MY" sz="2400" i="1" dirty="0">
                <a:solidFill>
                  <a:srgbClr val="FF0000"/>
                </a:solidFill>
              </a:rPr>
              <a:t>thus</a:t>
            </a:r>
            <a:r>
              <a:rPr lang="en-MY" sz="2400" i="1" dirty="0">
                <a:solidFill>
                  <a:schemeClr val="dk1"/>
                </a:solidFill>
              </a:rPr>
              <a:t> didn’t go to work today.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2. I started jogging </a:t>
            </a:r>
            <a:r>
              <a:rPr lang="en-MY" sz="2400" i="1" dirty="0">
                <a:solidFill>
                  <a:srgbClr val="FF0000"/>
                </a:solidFill>
              </a:rPr>
              <a:t>so that </a:t>
            </a:r>
            <a:r>
              <a:rPr lang="en-MY" sz="2400" i="1" dirty="0">
                <a:solidFill>
                  <a:schemeClr val="dk1"/>
                </a:solidFill>
              </a:rPr>
              <a:t>I wouldn’t be late.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3. </a:t>
            </a:r>
            <a:r>
              <a:rPr lang="en-MY" sz="2400" i="1" dirty="0">
                <a:solidFill>
                  <a:srgbClr val="FF0000"/>
                </a:solidFill>
              </a:rPr>
              <a:t>Since</a:t>
            </a:r>
            <a:r>
              <a:rPr lang="en-MY" sz="2400" i="1" dirty="0">
                <a:solidFill>
                  <a:schemeClr val="dk1"/>
                </a:solidFill>
              </a:rPr>
              <a:t> it’s your birthday, I will buy you a gift.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en-MY" sz="2400" i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en-MY" sz="2400" i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dirty="0"/>
          </a:p>
        </p:txBody>
      </p:sp>
      <p:sp>
        <p:nvSpPr>
          <p:cNvPr id="123" name="Google Shape;123;p10"/>
          <p:cNvSpPr txBox="1"/>
          <p:nvPr/>
        </p:nvSpPr>
        <p:spPr>
          <a:xfrm>
            <a:off x="945930" y="552972"/>
            <a:ext cx="6639119" cy="78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sz="3600" dirty="0">
                <a:solidFill>
                  <a:srgbClr val="2929DB"/>
                </a:solidFill>
              </a:rPr>
              <a:t>Adverbs of Purpose</a:t>
            </a:r>
            <a:endParaRPr dirty="0"/>
          </a:p>
        </p:txBody>
      </p:sp>
      <p:sp>
        <p:nvSpPr>
          <p:cNvPr id="124" name="Google Shape;124;p10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872359" y="1185333"/>
            <a:ext cx="7620000" cy="418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Adverbs are placed in the following order: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MY" sz="2400" i="1" dirty="0">
                <a:solidFill>
                  <a:schemeClr val="dk1"/>
                </a:solidFill>
              </a:rPr>
              <a:t>Adverbs of manner.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MY" sz="2400" i="1" dirty="0">
                <a:solidFill>
                  <a:schemeClr val="dk1"/>
                </a:solidFill>
              </a:rPr>
              <a:t>Adverbs of place.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MY" sz="2400" i="1" dirty="0">
                <a:solidFill>
                  <a:schemeClr val="dk1"/>
                </a:solidFill>
              </a:rPr>
              <a:t>Adverbs of frequency.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MY" sz="2400" i="1" dirty="0">
                <a:solidFill>
                  <a:schemeClr val="dk1"/>
                </a:solidFill>
              </a:rPr>
              <a:t>Adverbs of time.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MY" sz="2400" i="1" dirty="0">
                <a:solidFill>
                  <a:schemeClr val="dk1"/>
                </a:solidFill>
              </a:rPr>
              <a:t>Adverbs of purpose.</a:t>
            </a: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872359" y="609600"/>
            <a:ext cx="6989379" cy="7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rgbClr val="2929DB"/>
                </a:solidFill>
              </a:rPr>
              <a:t>Order of Adverbs</a:t>
            </a:r>
            <a:endParaRPr sz="3600" b="0" i="0" u="none" strike="noStrike" cap="none" dirty="0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1460938" y="1292772"/>
            <a:ext cx="6800193" cy="40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Consider this sentence: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I run (verb) </a:t>
            </a:r>
            <a:r>
              <a:rPr lang="en-MY" sz="2400" i="1" dirty="0">
                <a:solidFill>
                  <a:srgbClr val="FF0000"/>
                </a:solidFill>
              </a:rPr>
              <a:t>quickly</a:t>
            </a:r>
            <a:r>
              <a:rPr lang="en-MY" sz="2400" i="1" dirty="0">
                <a:solidFill>
                  <a:schemeClr val="dk1"/>
                </a:solidFill>
              </a:rPr>
              <a:t> (manner) </a:t>
            </a:r>
            <a:r>
              <a:rPr lang="en-MY" sz="2400" i="1" dirty="0">
                <a:solidFill>
                  <a:srgbClr val="FF0000"/>
                </a:solidFill>
              </a:rPr>
              <a:t>down</a:t>
            </a:r>
            <a:r>
              <a:rPr lang="en-MY" sz="2400" i="1" dirty="0">
                <a:solidFill>
                  <a:schemeClr val="dk1"/>
                </a:solidFill>
              </a:rPr>
              <a:t> </a:t>
            </a:r>
            <a:r>
              <a:rPr lang="en-MY" sz="2400" i="1" dirty="0">
                <a:solidFill>
                  <a:srgbClr val="FF0000"/>
                </a:solidFill>
              </a:rPr>
              <a:t>the road </a:t>
            </a:r>
            <a:r>
              <a:rPr lang="en-MY" sz="2400" i="1" dirty="0">
                <a:solidFill>
                  <a:schemeClr val="dk1"/>
                </a:solidFill>
              </a:rPr>
              <a:t>(place) </a:t>
            </a:r>
            <a:r>
              <a:rPr lang="en-MY" sz="2400" i="1" dirty="0">
                <a:solidFill>
                  <a:srgbClr val="FF0000"/>
                </a:solidFill>
              </a:rPr>
              <a:t>every morning </a:t>
            </a:r>
            <a:r>
              <a:rPr lang="en-MY" sz="2400" i="1" dirty="0">
                <a:solidFill>
                  <a:schemeClr val="dk1"/>
                </a:solidFill>
              </a:rPr>
              <a:t>(frequency) </a:t>
            </a:r>
            <a:r>
              <a:rPr lang="en-MY" sz="2400" i="1" dirty="0">
                <a:solidFill>
                  <a:srgbClr val="FF0000"/>
                </a:solidFill>
              </a:rPr>
              <a:t>before</a:t>
            </a:r>
            <a:r>
              <a:rPr lang="en-MY" sz="2400" i="1" dirty="0">
                <a:solidFill>
                  <a:schemeClr val="dk1"/>
                </a:solidFill>
              </a:rPr>
              <a:t> </a:t>
            </a:r>
            <a:r>
              <a:rPr lang="en-MY" sz="2400" i="1" dirty="0">
                <a:solidFill>
                  <a:srgbClr val="FF0000"/>
                </a:solidFill>
              </a:rPr>
              <a:t>school </a:t>
            </a:r>
            <a:r>
              <a:rPr lang="en-MY" sz="2400" i="1" dirty="0">
                <a:solidFill>
                  <a:schemeClr val="dk1"/>
                </a:solidFill>
              </a:rPr>
              <a:t>(time) </a:t>
            </a:r>
            <a:r>
              <a:rPr lang="en-MY" sz="2400" i="1" dirty="0">
                <a:solidFill>
                  <a:srgbClr val="FF0000"/>
                </a:solidFill>
              </a:rPr>
              <a:t>because</a:t>
            </a:r>
            <a:r>
              <a:rPr lang="en-MY" sz="2400" i="1" dirty="0">
                <a:solidFill>
                  <a:schemeClr val="dk1"/>
                </a:solidFill>
              </a:rPr>
              <a:t> (purpose) I might miss the bus.</a:t>
            </a: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609150" y="552972"/>
            <a:ext cx="69759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1111828" y="1018309"/>
            <a:ext cx="7149304" cy="362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1800" i="1" u="sng" dirty="0">
                <a:solidFill>
                  <a:schemeClr val="dk1"/>
                </a:solidFill>
              </a:rPr>
              <a:t>Source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1800" i="1" dirty="0">
                <a:solidFill>
                  <a:schemeClr val="dk1"/>
                </a:solidFill>
              </a:rPr>
              <a:t>Adapted from: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1800" i="1" dirty="0">
                <a:solidFill>
                  <a:schemeClr val="dk1"/>
                </a:solidFill>
              </a:rPr>
              <a:t>https://www.gingersoftware.com/content/grammar-rules/adverb/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1800" i="1" dirty="0">
                <a:solidFill>
                  <a:schemeClr val="dk1"/>
                </a:solidFill>
              </a:rPr>
              <a:t>http://downloads.bbc.co.uk/skillswise/english/en26adve/quiz/en26adve-l1-quiz.pdf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en-MY" sz="1800" i="1" dirty="0">
              <a:solidFill>
                <a:schemeClr val="dk1"/>
              </a:solidFill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609150" y="552972"/>
            <a:ext cx="69759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609150" y="1208690"/>
            <a:ext cx="7925250" cy="353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What is an adverb?</a:t>
            </a:r>
            <a:endParaRPr dirty="0"/>
          </a:p>
          <a:p>
            <a:pPr marL="800100" lvl="0" indent="-190500">
              <a:lnSpc>
                <a:spcPct val="150000"/>
              </a:lnSpc>
              <a:buSzPts val="2400"/>
            </a:pPr>
            <a:r>
              <a:rPr lang="en-MY" sz="2400" dirty="0">
                <a:solidFill>
                  <a:schemeClr val="tx1"/>
                </a:solidFill>
              </a:rPr>
              <a:t>An adverb is a word that is used to </a:t>
            </a:r>
            <a:r>
              <a:rPr lang="en-MY" sz="2400" dirty="0">
                <a:solidFill>
                  <a:srgbClr val="FF0000"/>
                </a:solidFill>
              </a:rPr>
              <a:t>change, modify</a:t>
            </a:r>
          </a:p>
          <a:p>
            <a:pPr marL="800100" lvl="0" indent="-190500">
              <a:lnSpc>
                <a:spcPct val="150000"/>
              </a:lnSpc>
              <a:buSzPts val="2400"/>
            </a:pPr>
            <a:r>
              <a:rPr lang="en-MY" sz="2400" dirty="0">
                <a:solidFill>
                  <a:schemeClr val="tx1"/>
                </a:solidFill>
              </a:rPr>
              <a:t>or </a:t>
            </a:r>
            <a:r>
              <a:rPr lang="en-MY" sz="2400" dirty="0">
                <a:solidFill>
                  <a:srgbClr val="FF0000"/>
                </a:solidFill>
              </a:rPr>
              <a:t>qualify</a:t>
            </a:r>
            <a:r>
              <a:rPr lang="en-MY" sz="2400" dirty="0">
                <a:solidFill>
                  <a:schemeClr val="tx1"/>
                </a:solidFill>
              </a:rPr>
              <a:t> </a:t>
            </a:r>
            <a:r>
              <a:rPr lang="en-MY" sz="2400" dirty="0">
                <a:solidFill>
                  <a:srgbClr val="FF0000"/>
                </a:solidFill>
              </a:rPr>
              <a:t>several types of words </a:t>
            </a:r>
            <a:r>
              <a:rPr lang="en-MY" sz="2400" dirty="0">
                <a:solidFill>
                  <a:schemeClr val="tx1"/>
                </a:solidFill>
              </a:rPr>
              <a:t>including an </a:t>
            </a:r>
          </a:p>
          <a:p>
            <a:pPr marL="800100" lvl="0" indent="-190500">
              <a:lnSpc>
                <a:spcPct val="150000"/>
              </a:lnSpc>
              <a:buSzPts val="2400"/>
            </a:pPr>
            <a:r>
              <a:rPr lang="en-MY" sz="2400" dirty="0">
                <a:solidFill>
                  <a:schemeClr val="tx1"/>
                </a:solidFill>
              </a:rPr>
              <a:t>adjective, a verb, a clause, another adverb, or any </a:t>
            </a:r>
          </a:p>
          <a:p>
            <a:pPr marL="800100" lvl="0" indent="-190500">
              <a:lnSpc>
                <a:spcPct val="150000"/>
              </a:lnSpc>
              <a:buSzPts val="2400"/>
            </a:pPr>
            <a:r>
              <a:rPr lang="en-MY" sz="2400" dirty="0">
                <a:solidFill>
                  <a:schemeClr val="tx1"/>
                </a:solidFill>
              </a:rPr>
              <a:t>other type of word or phrase.</a:t>
            </a:r>
            <a:endParaRPr sz="2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8001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124606" y="555600"/>
            <a:ext cx="646044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MY" sz="3600" b="0" i="0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Adverb</a:t>
            </a:r>
            <a:endParaRPr sz="2400" b="0" i="0" u="none" strike="noStrike" cap="none" dirty="0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3544491" cy="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>
            <a:off x="457200" y="3556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861848" y="493986"/>
            <a:ext cx="7259352" cy="456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MY" sz="2400" i="1" dirty="0">
              <a:solidFill>
                <a:schemeClr val="tx1"/>
              </a:solidFill>
            </a:endParaRPr>
          </a:p>
          <a:p>
            <a:pPr lvl="0"/>
            <a:r>
              <a:rPr lang="en-MY" sz="2400" i="1" dirty="0">
                <a:solidFill>
                  <a:schemeClr val="tx1"/>
                </a:solidFill>
              </a:rPr>
              <a:t>Adverbs provide a description of </a:t>
            </a:r>
            <a:r>
              <a:rPr lang="en-MY" sz="2400" i="1" dirty="0">
                <a:solidFill>
                  <a:srgbClr val="FF0000"/>
                </a:solidFill>
              </a:rPr>
              <a:t>how, where, when, in what manner</a:t>
            </a:r>
            <a:r>
              <a:rPr lang="en-MY" sz="2400" i="1" dirty="0">
                <a:solidFill>
                  <a:schemeClr val="tx1"/>
                </a:solidFill>
              </a:rPr>
              <a:t> and </a:t>
            </a:r>
            <a:r>
              <a:rPr lang="en-MY" sz="2400" i="1" dirty="0">
                <a:solidFill>
                  <a:srgbClr val="FF0000"/>
                </a:solidFill>
              </a:rPr>
              <a:t>to what extent </a:t>
            </a:r>
            <a:r>
              <a:rPr lang="en-MY" sz="2400" i="1" dirty="0">
                <a:solidFill>
                  <a:schemeClr val="tx1"/>
                </a:solidFill>
              </a:rPr>
              <a:t>something is done or happens. </a:t>
            </a:r>
          </a:p>
          <a:p>
            <a:pPr lvl="0"/>
            <a:endParaRPr lang="en-MY" sz="2400" i="1" dirty="0">
              <a:solidFill>
                <a:schemeClr val="tx1"/>
              </a:solidFill>
            </a:endParaRPr>
          </a:p>
          <a:p>
            <a:pPr lvl="0"/>
            <a:r>
              <a:rPr lang="en-MY" sz="2400" i="1" dirty="0">
                <a:solidFill>
                  <a:schemeClr val="tx1"/>
                </a:solidFill>
              </a:rPr>
              <a:t>Examples: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i="1" dirty="0">
                <a:solidFill>
                  <a:schemeClr val="tx1"/>
                </a:solidFill>
              </a:rPr>
              <a:t>How? He drives </a:t>
            </a:r>
            <a:r>
              <a:rPr lang="en-MY" sz="2400" i="1" dirty="0">
                <a:solidFill>
                  <a:srgbClr val="FF0000"/>
                </a:solidFill>
              </a:rPr>
              <a:t>carefully</a:t>
            </a:r>
            <a:r>
              <a:rPr lang="en-MY" sz="2400" i="1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i="1" dirty="0">
                <a:solidFill>
                  <a:schemeClr val="tx1"/>
                </a:solidFill>
              </a:rPr>
              <a:t>Where? They go </a:t>
            </a:r>
            <a:r>
              <a:rPr lang="en-MY" sz="2400" i="1" dirty="0">
                <a:solidFill>
                  <a:srgbClr val="FF0000"/>
                </a:solidFill>
              </a:rPr>
              <a:t>everywhere</a:t>
            </a:r>
            <a:r>
              <a:rPr lang="en-MY" sz="2400" i="1" dirty="0">
                <a:solidFill>
                  <a:schemeClr val="tx1"/>
                </a:solidFill>
              </a:rPr>
              <a:t> together.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i="1" dirty="0">
                <a:solidFill>
                  <a:schemeClr val="tx1"/>
                </a:solidFill>
              </a:rPr>
              <a:t>When? She always arrives </a:t>
            </a:r>
            <a:r>
              <a:rPr lang="en-MY" sz="2400" i="1" dirty="0">
                <a:solidFill>
                  <a:srgbClr val="FF0000"/>
                </a:solidFill>
              </a:rPr>
              <a:t>early</a:t>
            </a:r>
            <a:r>
              <a:rPr lang="en-MY" sz="2400" i="1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i="1" dirty="0">
                <a:solidFill>
                  <a:schemeClr val="tx1"/>
                </a:solidFill>
              </a:rPr>
              <a:t>In what way? She eats </a:t>
            </a:r>
            <a:r>
              <a:rPr lang="en-MY" sz="2400" i="1" dirty="0">
                <a:solidFill>
                  <a:srgbClr val="FF0000"/>
                </a:solidFill>
              </a:rPr>
              <a:t>slowly</a:t>
            </a:r>
            <a:r>
              <a:rPr lang="en-MY" sz="2400" i="1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i="1" dirty="0">
                <a:solidFill>
                  <a:schemeClr val="tx1"/>
                </a:solidFill>
              </a:rPr>
              <a:t>To what extent? It is </a:t>
            </a:r>
            <a:r>
              <a:rPr lang="en-MY" sz="2400" i="1" dirty="0">
                <a:solidFill>
                  <a:srgbClr val="FF0000"/>
                </a:solidFill>
              </a:rPr>
              <a:t>terribly</a:t>
            </a:r>
            <a:r>
              <a:rPr lang="en-MY" sz="2400" i="1" dirty="0">
                <a:solidFill>
                  <a:schemeClr val="tx1"/>
                </a:solidFill>
              </a:rPr>
              <a:t> hot.</a:t>
            </a:r>
          </a:p>
          <a:p>
            <a:pPr lvl="0"/>
            <a:endParaRPr lang="en-MY" sz="2400" i="1" dirty="0">
              <a:solidFill>
                <a:schemeClr val="tx1"/>
              </a:solidFill>
            </a:endParaRPr>
          </a:p>
          <a:p>
            <a:pPr lvl="0"/>
            <a:endParaRPr lang="en-MY" sz="2400" i="1" dirty="0">
              <a:solidFill>
                <a:schemeClr val="tx1"/>
              </a:solidFill>
            </a:endParaRPr>
          </a:p>
          <a:p>
            <a:pPr lvl="0"/>
            <a:endParaRPr lang="en-MY" sz="2400" i="1" dirty="0">
              <a:solidFill>
                <a:schemeClr val="tx1"/>
              </a:solidFill>
            </a:endParaRPr>
          </a:p>
          <a:p>
            <a:pPr lvl="0"/>
            <a:endParaRPr lang="en-MY" sz="2400" i="1" dirty="0">
              <a:solidFill>
                <a:schemeClr val="tx1"/>
              </a:solidFill>
            </a:endParaRPr>
          </a:p>
          <a:p>
            <a:pPr lvl="0"/>
            <a:r>
              <a:rPr lang="en-MY" sz="2400" i="1" dirty="0">
                <a:solidFill>
                  <a:schemeClr val="tx1"/>
                </a:solidFill>
              </a:rPr>
              <a:t>. </a:t>
            </a:r>
            <a:endParaRPr sz="2400" b="0" i="1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1030014" y="933450"/>
            <a:ext cx="7335770" cy="409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lnSpc>
                <a:spcPct val="115000"/>
              </a:lnSpc>
              <a:spcBef>
                <a:spcPts val="1200"/>
              </a:spcBef>
              <a:buSzPts val="2400"/>
            </a:pPr>
            <a:r>
              <a:rPr lang="en-MY" sz="2400" i="1" dirty="0">
                <a:solidFill>
                  <a:schemeClr val="dk1"/>
                </a:solidFill>
              </a:rPr>
              <a:t>Adverbs are often formed by </a:t>
            </a:r>
            <a:r>
              <a:rPr lang="en-MY" sz="2400" i="1" dirty="0">
                <a:solidFill>
                  <a:srgbClr val="FF0000"/>
                </a:solidFill>
              </a:rPr>
              <a:t>adding the letters </a:t>
            </a:r>
          </a:p>
          <a:p>
            <a:pPr marL="457200" lvl="0" indent="-304800" algn="just">
              <a:lnSpc>
                <a:spcPct val="115000"/>
              </a:lnSpc>
              <a:spcBef>
                <a:spcPts val="1200"/>
              </a:spcBef>
              <a:buSzPts val="2400"/>
            </a:pPr>
            <a:r>
              <a:rPr lang="en-MY" sz="2400" i="1" dirty="0">
                <a:solidFill>
                  <a:srgbClr val="FF0000"/>
                </a:solidFill>
              </a:rPr>
              <a:t>“-</a:t>
            </a:r>
            <a:r>
              <a:rPr lang="en-MY" sz="2400" i="1" dirty="0" err="1">
                <a:solidFill>
                  <a:srgbClr val="FF0000"/>
                </a:solidFill>
              </a:rPr>
              <a:t>ly</a:t>
            </a:r>
            <a:r>
              <a:rPr lang="en-MY" sz="2400" i="1" dirty="0">
                <a:solidFill>
                  <a:srgbClr val="FF0000"/>
                </a:solidFill>
              </a:rPr>
              <a:t>” to adjectives</a:t>
            </a:r>
            <a:r>
              <a:rPr lang="en-MY" sz="2400" i="1" dirty="0">
                <a:solidFill>
                  <a:schemeClr val="dk1"/>
                </a:solidFill>
              </a:rPr>
              <a:t>. </a:t>
            </a:r>
            <a:r>
              <a:rPr lang="en-MY" sz="2400" i="1" dirty="0">
                <a:solidFill>
                  <a:schemeClr val="tx1"/>
                </a:solidFill>
              </a:rPr>
              <a:t>However, there are exceptions </a:t>
            </a:r>
          </a:p>
          <a:p>
            <a:pPr marL="457200" lvl="0" indent="-304800" algn="just">
              <a:lnSpc>
                <a:spcPct val="115000"/>
              </a:lnSpc>
              <a:spcBef>
                <a:spcPts val="1200"/>
              </a:spcBef>
              <a:buSzPts val="2400"/>
            </a:pPr>
            <a:r>
              <a:rPr lang="en-MY" sz="2400" i="1" dirty="0">
                <a:solidFill>
                  <a:schemeClr val="tx1"/>
                </a:solidFill>
              </a:rPr>
              <a:t>to this rule; everywhere, nowhere, and upstairs </a:t>
            </a:r>
          </a:p>
          <a:p>
            <a:pPr marL="457200" lvl="0" indent="-304800" algn="just">
              <a:lnSpc>
                <a:spcPct val="115000"/>
              </a:lnSpc>
              <a:spcBef>
                <a:spcPts val="1200"/>
              </a:spcBef>
              <a:buSzPts val="2400"/>
            </a:pPr>
            <a:r>
              <a:rPr lang="en-MY" sz="2400" i="1" dirty="0">
                <a:solidFill>
                  <a:schemeClr val="tx1"/>
                </a:solidFill>
              </a:rPr>
              <a:t>are a few examples.</a:t>
            </a:r>
            <a:endParaRPr sz="2400" b="0" i="1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1030014" y="555600"/>
            <a:ext cx="6555035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809296" y="1229711"/>
            <a:ext cx="7651531" cy="392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Adverbs of Manner</a:t>
            </a: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Adverbs of Place</a:t>
            </a: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Adverbs of Frequency</a:t>
            </a: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Adverbs of Time</a:t>
            </a: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Adverb of Purpose</a:t>
            </a: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809296" y="671214"/>
            <a:ext cx="6775754" cy="55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rgbClr val="2929DB"/>
                </a:solidFill>
                <a:latin typeface="Open Sans"/>
                <a:ea typeface="Open Sans"/>
                <a:cs typeface="Open Sans"/>
                <a:sym typeface="Open Sans"/>
              </a:rPr>
              <a:t>Types of Adverbs</a:t>
            </a:r>
            <a:endParaRPr sz="3600" b="0" i="0" u="none" strike="noStrike" cap="none" dirty="0">
              <a:solidFill>
                <a:srgbClr val="2929D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777766" y="945931"/>
            <a:ext cx="7609489" cy="428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tx1"/>
                </a:solidFill>
              </a:rPr>
              <a:t>An adverb of manner explains </a:t>
            </a:r>
            <a:r>
              <a:rPr lang="en-MY" sz="2400" i="1" dirty="0">
                <a:solidFill>
                  <a:srgbClr val="FF0000"/>
                </a:solidFill>
              </a:rPr>
              <a:t>how an action is carried out</a:t>
            </a:r>
            <a:r>
              <a:rPr lang="en-MY" sz="2400" i="1" dirty="0">
                <a:solidFill>
                  <a:schemeClr val="tx1"/>
                </a:solidFill>
              </a:rPr>
              <a:t>.  Examples: slowly, clumsily, diligently.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tx1"/>
                </a:solidFill>
              </a:rPr>
              <a:t>Adverb of manner examples in sentences:</a:t>
            </a:r>
          </a:p>
          <a:p>
            <a:pPr marL="457200" lvl="0" indent="-457200" algn="just">
              <a:lnSpc>
                <a:spcPct val="115000"/>
              </a:lnSpc>
              <a:spcBef>
                <a:spcPts val="1200"/>
              </a:spcBef>
              <a:buAutoNum type="arabicPeriod"/>
            </a:pPr>
            <a:r>
              <a:rPr lang="en-MY" sz="2400" i="1" dirty="0">
                <a:solidFill>
                  <a:schemeClr val="tx1"/>
                </a:solidFill>
              </a:rPr>
              <a:t>She passed the exam </a:t>
            </a:r>
            <a:r>
              <a:rPr lang="en-MY" sz="2400" i="1" dirty="0">
                <a:solidFill>
                  <a:srgbClr val="FF0000"/>
                </a:solidFill>
              </a:rPr>
              <a:t>easily</a:t>
            </a:r>
            <a:r>
              <a:rPr lang="en-MY" sz="2400" i="1" dirty="0">
                <a:solidFill>
                  <a:schemeClr val="tx1"/>
                </a:solidFill>
              </a:rPr>
              <a:t>.</a:t>
            </a:r>
          </a:p>
          <a:p>
            <a:pPr marL="457200" lvl="0" indent="-457200" algn="just">
              <a:lnSpc>
                <a:spcPct val="115000"/>
              </a:lnSpc>
              <a:spcBef>
                <a:spcPts val="1200"/>
              </a:spcBef>
              <a:buAutoNum type="arabicPeriod"/>
            </a:pPr>
            <a:r>
              <a:rPr lang="en-MY" sz="2400" i="1" dirty="0">
                <a:solidFill>
                  <a:schemeClr val="tx1"/>
                </a:solidFill>
              </a:rPr>
              <a:t>They walk </a:t>
            </a:r>
            <a:r>
              <a:rPr lang="en-MY" sz="2400" i="1" dirty="0">
                <a:solidFill>
                  <a:srgbClr val="FF0000"/>
                </a:solidFill>
              </a:rPr>
              <a:t>quickly</a:t>
            </a:r>
            <a:r>
              <a:rPr lang="en-MY" sz="2400" i="1" dirty="0">
                <a:solidFill>
                  <a:schemeClr val="tx1"/>
                </a:solidFill>
              </a:rPr>
              <a:t> to catch the train.</a:t>
            </a:r>
          </a:p>
          <a:p>
            <a:pPr marL="457200" lvl="0" indent="-457200" algn="just">
              <a:lnSpc>
                <a:spcPct val="115000"/>
              </a:lnSpc>
              <a:spcBef>
                <a:spcPts val="1200"/>
              </a:spcBef>
              <a:buAutoNum type="arabicPeriod"/>
            </a:pPr>
            <a:r>
              <a:rPr lang="en-MY" sz="2400" i="1" dirty="0">
                <a:solidFill>
                  <a:schemeClr val="tx1"/>
                </a:solidFill>
              </a:rPr>
              <a:t>John answered the question </a:t>
            </a:r>
            <a:r>
              <a:rPr lang="en-MY" sz="2400" i="1" dirty="0">
                <a:solidFill>
                  <a:srgbClr val="FF0000"/>
                </a:solidFill>
              </a:rPr>
              <a:t>correctly</a:t>
            </a:r>
            <a:r>
              <a:rPr lang="en-MY" sz="2400" i="1" dirty="0">
                <a:solidFill>
                  <a:schemeClr val="tx1"/>
                </a:solidFill>
              </a:rPr>
              <a:t>.</a:t>
            </a:r>
          </a:p>
          <a:p>
            <a:pPr marL="457200" lvl="0" indent="-457200" algn="just">
              <a:lnSpc>
                <a:spcPct val="115000"/>
              </a:lnSpc>
              <a:spcBef>
                <a:spcPts val="1200"/>
              </a:spcBef>
              <a:buAutoNum type="arabicPeriod"/>
            </a:pPr>
            <a:endParaRPr lang="en-MY" sz="2400" i="1" dirty="0">
              <a:solidFill>
                <a:schemeClr val="tx1"/>
              </a:solidFill>
            </a:endParaRPr>
          </a:p>
          <a:p>
            <a:pPr marL="457200" lvl="0" indent="-457200" algn="just">
              <a:lnSpc>
                <a:spcPct val="115000"/>
              </a:lnSpc>
              <a:spcBef>
                <a:spcPts val="1200"/>
              </a:spcBef>
              <a:buAutoNum type="arabicPeriod"/>
            </a:pPr>
            <a:endParaRPr lang="en-MY" sz="2400" i="1" dirty="0">
              <a:solidFill>
                <a:schemeClr val="tx1"/>
              </a:solidFill>
            </a:endParaRP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sz="24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15" name="Google Shape;115;p9"/>
          <p:cNvSpPr txBox="1"/>
          <p:nvPr/>
        </p:nvSpPr>
        <p:spPr>
          <a:xfrm>
            <a:off x="777766" y="552972"/>
            <a:ext cx="6807284" cy="65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rgbClr val="2929DB"/>
                </a:solidFill>
              </a:rPr>
              <a:t>Adverbs of Manner</a:t>
            </a:r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861848" y="1151466"/>
            <a:ext cx="7546428" cy="408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An adverb of place explains </a:t>
            </a:r>
            <a:r>
              <a:rPr lang="en-MY" sz="2400" i="1" dirty="0">
                <a:solidFill>
                  <a:srgbClr val="FF0000"/>
                </a:solidFill>
              </a:rPr>
              <a:t>where an action happens</a:t>
            </a:r>
            <a:r>
              <a:rPr lang="en-MY" sz="2400" i="1" dirty="0">
                <a:solidFill>
                  <a:schemeClr val="dk1"/>
                </a:solidFill>
              </a:rPr>
              <a:t>.</a:t>
            </a:r>
            <a:endParaRPr dirty="0"/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r>
              <a:rPr lang="en-MY" sz="2400" i="1" dirty="0">
                <a:solidFill>
                  <a:schemeClr val="dk1"/>
                </a:solidFill>
              </a:rPr>
              <a:t>southeast, everywhere, up, left, back, inside. 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Adverb of place examples in sentences: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New York is located </a:t>
            </a:r>
            <a:r>
              <a:rPr lang="en-MY" sz="2400" i="1" dirty="0">
                <a:solidFill>
                  <a:srgbClr val="FF0000"/>
                </a:solidFill>
              </a:rPr>
              <a:t>north </a:t>
            </a:r>
            <a:r>
              <a:rPr lang="en-MY" sz="2400" i="1" dirty="0">
                <a:solidFill>
                  <a:schemeClr val="dk1"/>
                </a:solidFill>
              </a:rPr>
              <a:t>of Philadelphia.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They travelled </a:t>
            </a:r>
            <a:r>
              <a:rPr lang="en-MY" sz="2400" i="1" dirty="0">
                <a:solidFill>
                  <a:srgbClr val="FF0000"/>
                </a:solidFill>
              </a:rPr>
              <a:t>down</a:t>
            </a:r>
            <a:r>
              <a:rPr lang="en-MY" sz="2400" i="1" dirty="0">
                <a:solidFill>
                  <a:schemeClr val="dk1"/>
                </a:solidFill>
              </a:rPr>
              <a:t> the mountainside.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I can’t find my key </a:t>
            </a:r>
            <a:r>
              <a:rPr lang="en-MY" sz="2400" i="1" dirty="0">
                <a:solidFill>
                  <a:srgbClr val="FF0000"/>
                </a:solidFill>
              </a:rPr>
              <a:t>anywhere</a:t>
            </a:r>
            <a:r>
              <a:rPr lang="en-MY" sz="2400" i="1" dirty="0">
                <a:solidFill>
                  <a:schemeClr val="dk1"/>
                </a:solidFill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en-MY" sz="2400" i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dirty="0"/>
          </a:p>
        </p:txBody>
      </p:sp>
      <p:sp>
        <p:nvSpPr>
          <p:cNvPr id="123" name="Google Shape;123;p10"/>
          <p:cNvSpPr txBox="1"/>
          <p:nvPr/>
        </p:nvSpPr>
        <p:spPr>
          <a:xfrm>
            <a:off x="945930" y="552972"/>
            <a:ext cx="6639119" cy="78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sz="3600" dirty="0">
                <a:solidFill>
                  <a:srgbClr val="2929DB"/>
                </a:solidFill>
              </a:rPr>
              <a:t>Adverbs of Place</a:t>
            </a:r>
            <a:endParaRPr dirty="0"/>
          </a:p>
        </p:txBody>
      </p:sp>
      <p:sp>
        <p:nvSpPr>
          <p:cNvPr id="124" name="Google Shape;124;p10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861848" y="1151466"/>
            <a:ext cx="7546428" cy="408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Adverbs of frequency are used to </a:t>
            </a:r>
            <a:r>
              <a:rPr lang="en-MY" sz="2400" i="1" dirty="0">
                <a:solidFill>
                  <a:srgbClr val="FF0000"/>
                </a:solidFill>
              </a:rPr>
              <a:t>express time or how often something occurs. </a:t>
            </a:r>
            <a:endParaRPr dirty="0">
              <a:solidFill>
                <a:srgbClr val="FF0000"/>
              </a:solidFill>
            </a:endParaRP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Examples: usually, always, seldom, weekly, hourly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Adverb of place examples in sentences: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1. Johnathan has </a:t>
            </a:r>
            <a:r>
              <a:rPr lang="en-MY" sz="2400" i="1" dirty="0">
                <a:solidFill>
                  <a:srgbClr val="FF0000"/>
                </a:solidFill>
              </a:rPr>
              <a:t>always</a:t>
            </a:r>
            <a:r>
              <a:rPr lang="en-MY" sz="2400" i="1" dirty="0">
                <a:solidFill>
                  <a:schemeClr val="dk1"/>
                </a:solidFill>
              </a:rPr>
              <a:t> been keen on music.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2. We get paid </a:t>
            </a:r>
            <a:r>
              <a:rPr lang="en-MY" sz="2400" i="1" dirty="0">
                <a:solidFill>
                  <a:srgbClr val="FF0000"/>
                </a:solidFill>
              </a:rPr>
              <a:t>monthly</a:t>
            </a:r>
            <a:r>
              <a:rPr lang="en-MY" sz="2400" i="1" dirty="0">
                <a:solidFill>
                  <a:schemeClr val="dk1"/>
                </a:solidFill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3. The jazz festival is held </a:t>
            </a:r>
            <a:r>
              <a:rPr lang="en-MY" sz="2400" i="1" dirty="0">
                <a:solidFill>
                  <a:srgbClr val="FF0000"/>
                </a:solidFill>
              </a:rPr>
              <a:t>annually</a:t>
            </a:r>
            <a:r>
              <a:rPr lang="en-MY" sz="2400" i="1" dirty="0">
                <a:solidFill>
                  <a:schemeClr val="dk1"/>
                </a:solidFill>
              </a:rPr>
              <a:t> in July.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en-MY" sz="2400" i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en-MY" sz="2400" i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dirty="0"/>
          </a:p>
        </p:txBody>
      </p:sp>
      <p:sp>
        <p:nvSpPr>
          <p:cNvPr id="123" name="Google Shape;123;p10"/>
          <p:cNvSpPr txBox="1"/>
          <p:nvPr/>
        </p:nvSpPr>
        <p:spPr>
          <a:xfrm>
            <a:off x="945930" y="552972"/>
            <a:ext cx="6639119" cy="78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sz="3600" dirty="0">
                <a:solidFill>
                  <a:srgbClr val="2929DB"/>
                </a:solidFill>
              </a:rPr>
              <a:t>Adverbs of Frequency</a:t>
            </a:r>
            <a:endParaRPr dirty="0"/>
          </a:p>
        </p:txBody>
      </p:sp>
      <p:sp>
        <p:nvSpPr>
          <p:cNvPr id="124" name="Google Shape;124;p10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861848" y="1151466"/>
            <a:ext cx="7546428" cy="408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Adverbs of time tell us </a:t>
            </a:r>
            <a:r>
              <a:rPr lang="en-MY" sz="2400" i="1" dirty="0">
                <a:solidFill>
                  <a:srgbClr val="FF0000"/>
                </a:solidFill>
              </a:rPr>
              <a:t>when something happens</a:t>
            </a:r>
            <a:r>
              <a:rPr lang="en-MY" sz="2400" i="1" dirty="0">
                <a:solidFill>
                  <a:schemeClr val="dk1"/>
                </a:solidFill>
              </a:rPr>
              <a:t>.</a:t>
            </a:r>
            <a:endParaRPr dirty="0"/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Examples: tomorrow, yesterday, now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Adverb of place examples in sentences: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1. Harvey forgot his lunch </a:t>
            </a:r>
            <a:r>
              <a:rPr lang="en-MY" sz="2400" i="1" dirty="0">
                <a:solidFill>
                  <a:srgbClr val="FF0000"/>
                </a:solidFill>
              </a:rPr>
              <a:t>yesterday</a:t>
            </a:r>
            <a:r>
              <a:rPr lang="en-MY" sz="2400" i="1" dirty="0">
                <a:solidFill>
                  <a:schemeClr val="dk1"/>
                </a:solidFill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2. I have to go </a:t>
            </a:r>
            <a:r>
              <a:rPr lang="en-MY" sz="2400" i="1" dirty="0">
                <a:solidFill>
                  <a:srgbClr val="FF0000"/>
                </a:solidFill>
              </a:rPr>
              <a:t>now</a:t>
            </a:r>
            <a:r>
              <a:rPr lang="en-MY" sz="2400" i="1" dirty="0">
                <a:solidFill>
                  <a:schemeClr val="dk1"/>
                </a:solidFill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MY" sz="2400" i="1" dirty="0">
                <a:solidFill>
                  <a:schemeClr val="dk1"/>
                </a:solidFill>
              </a:rPr>
              <a:t>3. We first met Julie </a:t>
            </a:r>
            <a:r>
              <a:rPr lang="en-MY" sz="2400" i="1" dirty="0">
                <a:solidFill>
                  <a:srgbClr val="FF0000"/>
                </a:solidFill>
              </a:rPr>
              <a:t>last year</a:t>
            </a:r>
            <a:r>
              <a:rPr lang="en-MY" sz="2400" i="1" dirty="0">
                <a:solidFill>
                  <a:schemeClr val="dk1"/>
                </a:solidFill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en-MY" sz="2400" i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lang="en-MY" sz="2400" i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dirty="0"/>
          </a:p>
        </p:txBody>
      </p:sp>
      <p:sp>
        <p:nvSpPr>
          <p:cNvPr id="123" name="Google Shape;123;p10"/>
          <p:cNvSpPr txBox="1"/>
          <p:nvPr/>
        </p:nvSpPr>
        <p:spPr>
          <a:xfrm>
            <a:off x="945930" y="552972"/>
            <a:ext cx="6639119" cy="78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sz="3600" dirty="0">
                <a:solidFill>
                  <a:srgbClr val="2929DB"/>
                </a:solidFill>
              </a:rPr>
              <a:t>Adverbs of Time</a:t>
            </a:r>
            <a:endParaRPr dirty="0"/>
          </a:p>
        </p:txBody>
      </p:sp>
      <p:sp>
        <p:nvSpPr>
          <p:cNvPr id="124" name="Google Shape;124;p10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574</Words>
  <Application>Microsoft Office PowerPoint</Application>
  <PresentationFormat>On-screen Show (16:10)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Open Sans</vt:lpstr>
      <vt:lpstr>Wingdings</vt:lpstr>
      <vt:lpstr>Simple Light</vt:lpstr>
      <vt:lpstr>Adverb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Adverb</dc:title>
  <dc:creator>Fujitsu</dc:creator>
  <cp:lastModifiedBy>TAR UC</cp:lastModifiedBy>
  <cp:revision>32</cp:revision>
  <dcterms:modified xsi:type="dcterms:W3CDTF">2023-03-16T07:23:59Z</dcterms:modified>
</cp:coreProperties>
</file>