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ibre Franklin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5YEXrs8EW76rnBUgYGlqjtWz3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AD951-7622-440B-A9F9-3EDEB1940554}">
  <a:tblStyle styleId="{B64AD951-7622-440B-A9F9-3EDEB1940554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fill>
          <a:solidFill>
            <a:srgbClr val="A43F01"/>
          </a:solidFill>
        </a:fill>
      </a:tcStyle>
    </a:band1H>
    <a:band2H>
      <a:tcTxStyle/>
    </a:band2H>
    <a:band1V>
      <a:tcTxStyle/>
      <a:tcStyle>
        <a:fill>
          <a:solidFill>
            <a:srgbClr val="A43F01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A43F01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A43F01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893401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Medium-italic.fntdata"/><Relationship Id="rId25" Type="http://schemas.openxmlformats.org/officeDocument/2006/relationships/font" Target="fonts/LibreFranklinMedium-bold.fntdata"/><Relationship Id="rId28" Type="http://customschemas.google.com/relationships/presentationmetadata" Target="metadata"/><Relationship Id="rId27" Type="http://schemas.openxmlformats.org/officeDocument/2006/relationships/font" Target="fonts/LibreFranklin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  <a:defRPr sz="2400">
                <a:solidFill>
                  <a:srgbClr val="F5C09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 rot="5400000">
            <a:off x="3924300" y="-1181100"/>
            <a:ext cx="43434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 rot="5400000">
            <a:off x="7383463" y="2278063"/>
            <a:ext cx="5654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 rot="5400000">
            <a:off x="2239963" y="-808037"/>
            <a:ext cx="5654675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20" name="Google Shape;20;p21"/>
          <p:cNvSpPr/>
          <p:nvPr>
            <p:ph idx="2" type="pic"/>
          </p:nvPr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21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106680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2" type="body"/>
          </p:nvPr>
        </p:nvSpPr>
        <p:spPr>
          <a:xfrm>
            <a:off x="627888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106680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106680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627888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b="0" sz="2400">
                <a:solidFill>
                  <a:srgbClr val="E7854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4" type="body"/>
          </p:nvPr>
        </p:nvSpPr>
        <p:spPr>
          <a:xfrm>
            <a:off x="627888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2" name="Google Shape;62;p28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609600" y="838200"/>
            <a:ext cx="6172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7924802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b="0" i="0" sz="36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/>
              <a:t>ARGUMENTATIVE ESSAY </a:t>
            </a:r>
            <a:endParaRPr/>
          </a:p>
        </p:txBody>
      </p:sp>
      <p:sp>
        <p:nvSpPr>
          <p:cNvPr id="82" name="Google Shape;82;p1"/>
          <p:cNvSpPr txBox="1"/>
          <p:nvPr>
            <p:ph idx="1" type="subTitle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r>
              <a:rPr lang="en-US"/>
              <a:t>WEEK 12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1044810" y="-296609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1066800" y="1052736"/>
            <a:ext cx="10058400" cy="4967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EXAMPLE OF CONCLUSION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highlight>
                  <a:srgbClr val="0000FF"/>
                </a:highlight>
              </a:rPr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00FF"/>
                </a:highlight>
              </a:rPr>
              <a:t>To sum it up, I agree that </a:t>
            </a:r>
            <a:r>
              <a:rPr b="1" lang="en-US">
                <a:solidFill>
                  <a:srgbClr val="00B050"/>
                </a:solidFill>
                <a:highlight>
                  <a:srgbClr val="0000FF"/>
                </a:highlight>
              </a:rPr>
              <a:t>cooking is undoubtedly useful and it should be included in school curriculum</a:t>
            </a:r>
            <a:r>
              <a:rPr b="1" lang="en-US">
                <a:highlight>
                  <a:srgbClr val="0000FF"/>
                </a:highlight>
              </a:rPr>
              <a:t>. H</a:t>
            </a:r>
            <a:r>
              <a:rPr lang="en-US">
                <a:highlight>
                  <a:srgbClr val="0000FF"/>
                </a:highlight>
              </a:rPr>
              <a:t>owever, proper planning should be put into place so that cooking classes could be conducted safely and effectively.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AGAINST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sum it up, cooking is useful but </a:t>
            </a:r>
            <a:r>
              <a:rPr lang="en-US">
                <a:solidFill>
                  <a:srgbClr val="002060"/>
                </a:solidFill>
              </a:rPr>
              <a:t>I strongly feel it should not be included in school curriculum</a:t>
            </a:r>
            <a:r>
              <a:rPr lang="en-US"/>
              <a:t>/</a:t>
            </a:r>
            <a:r>
              <a:rPr lang="en-US">
                <a:solidFill>
                  <a:srgbClr val="FFFF00"/>
                </a:solidFill>
              </a:rPr>
              <a:t>I disagree that it should be included in school curriculum. </a:t>
            </a:r>
            <a:r>
              <a:rPr lang="en-US"/>
              <a:t>There are many hazards and dangers concerning cooking that the ministry should be aware of.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en-US"/>
              <a:t>EXAMPLE OF TOPIC</a:t>
            </a:r>
            <a:br>
              <a:rPr lang="en-US"/>
            </a:br>
            <a:r>
              <a:rPr lang="en-US">
                <a:highlight>
                  <a:srgbClr val="FF00FF"/>
                </a:highlight>
              </a:rPr>
              <a:t>Cooking should be taught in schools. Do you agree?</a:t>
            </a:r>
            <a:br>
              <a:rPr lang="en-US">
                <a:highlight>
                  <a:srgbClr val="FF00FF"/>
                </a:highlight>
              </a:rPr>
            </a:b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066800" y="1121275"/>
            <a:ext cx="10058400" cy="5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50000"/>
              <a:buNone/>
            </a:pPr>
            <a:r>
              <a:rPr lang="en-US" sz="4800">
                <a:highlight>
                  <a:srgbClr val="0000FF"/>
                </a:highlight>
              </a:rPr>
              <a:t>FOR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Cooking is considered to be an important life skill. Therefore, many people believe this skill should be taught in schools. </a:t>
            </a:r>
            <a:r>
              <a:rPr b="1" lang="en-US" u="sng">
                <a:solidFill>
                  <a:srgbClr val="92D050"/>
                </a:solidFill>
                <a:highlight>
                  <a:srgbClr val="0000FF"/>
                </a:highlight>
              </a:rPr>
              <a:t>I agree </a:t>
            </a:r>
            <a:r>
              <a:rPr b="1" lang="en-US" u="sng">
                <a:solidFill>
                  <a:srgbClr val="92D050"/>
                </a:solidFill>
              </a:rPr>
              <a:t>that cooking should be included in school curriculum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/>
              <a:t>because it is a skill that comes with some surprising benefits.</a:t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highlight>
                  <a:srgbClr val="0000FF"/>
                </a:highlight>
              </a:rPr>
              <a:t>Cooking should be taught in school as it is an opportunity for students to master a skill and be independent.</a:t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highlight>
                  <a:srgbClr val="0000FF"/>
                </a:highlight>
              </a:rPr>
              <a:t>The next advantage is that i</a:t>
            </a:r>
            <a:r>
              <a:rPr lang="en-US">
                <a:highlight>
                  <a:srgbClr val="0000FF"/>
                </a:highlight>
              </a:rPr>
              <a:t>t teaches students to be more disciplined.</a:t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highlight>
                  <a:srgbClr val="0000FF"/>
                </a:highlight>
              </a:rPr>
              <a:t>Cooking should be taught in school as it can help students to develop interest at a very young age and career  in the field.</a:t>
            </a:r>
            <a:endParaRPr/>
          </a:p>
          <a:p>
            <a:pPr indent="-19431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highlight>
                  <a:srgbClr val="0000FF"/>
                </a:highlight>
              </a:rPr>
              <a:t>To sum it up, I agree that </a:t>
            </a:r>
            <a:r>
              <a:rPr b="1" lang="en-US">
                <a:solidFill>
                  <a:srgbClr val="00B050"/>
                </a:solidFill>
                <a:highlight>
                  <a:srgbClr val="0000FF"/>
                </a:highlight>
              </a:rPr>
              <a:t>cooking is undoubtedly useful and it should be included in school curriculum</a:t>
            </a:r>
            <a:r>
              <a:rPr b="1" lang="en-US">
                <a:highlight>
                  <a:srgbClr val="0000FF"/>
                </a:highlight>
              </a:rPr>
              <a:t>. H</a:t>
            </a:r>
            <a:r>
              <a:rPr lang="en-US">
                <a:highlight>
                  <a:srgbClr val="0000FF"/>
                </a:highlight>
              </a:rPr>
              <a:t>owever, proper planning should be put into place so that cooking classes could be conducted safely and effectively.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highlight>
                <a:srgbClr val="0000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9906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AGAINST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Cooking is considered to be an important life skill. Is it suitable to be included in school curriculum? </a:t>
            </a:r>
            <a:r>
              <a:rPr b="1" lang="en-US" u="sng">
                <a:solidFill>
                  <a:srgbClr val="92D050"/>
                </a:solidFill>
                <a:highlight>
                  <a:srgbClr val="0000FF"/>
                </a:highlight>
              </a:rPr>
              <a:t>I disagree </a:t>
            </a:r>
            <a:r>
              <a:rPr b="1" lang="en-US" u="sng">
                <a:solidFill>
                  <a:srgbClr val="92D050"/>
                </a:solidFill>
              </a:rPr>
              <a:t>that cooking should be included in school curriculum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/>
              <a:t>because it is a skill that comes with some </a:t>
            </a:r>
            <a:r>
              <a:rPr lang="en-US"/>
              <a:t>surprising negative repercussion</a:t>
            </a:r>
            <a:r>
              <a:rPr lang="en-US"/>
              <a:t>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sum it up, cooking is useful but </a:t>
            </a:r>
            <a:r>
              <a:rPr lang="en-US">
                <a:solidFill>
                  <a:srgbClr val="002060"/>
                </a:solidFill>
              </a:rPr>
              <a:t>I strongly feel it should not be included in school curriculum</a:t>
            </a:r>
            <a:r>
              <a:rPr lang="en-US"/>
              <a:t>/</a:t>
            </a:r>
            <a:r>
              <a:rPr lang="en-US">
                <a:solidFill>
                  <a:srgbClr val="FFFF00"/>
                </a:solidFill>
              </a:rPr>
              <a:t>I disagree that it should be included in school curriculum. </a:t>
            </a:r>
            <a:r>
              <a:rPr lang="en-US"/>
              <a:t>There are many hazards and dangers concerning cooking that the ministry should be aware of.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1066800" y="980728"/>
            <a:ext cx="10058400" cy="360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en-US" sz="3100"/>
              <a:t>FORMAT </a:t>
            </a:r>
            <a:r>
              <a:rPr lang="en-US" sz="3100">
                <a:highlight>
                  <a:srgbClr val="00FF00"/>
                </a:highlight>
              </a:rPr>
              <a:t>(FOR ESSAY)</a:t>
            </a:r>
            <a:br>
              <a:rPr lang="en-US" sz="3100"/>
            </a:br>
            <a:br>
              <a:rPr lang="en-US" sz="3100"/>
            </a:br>
            <a:r>
              <a:rPr lang="en-US" sz="3100"/>
              <a:t>(350-400 words 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56" name="Google Shape;156;p13"/>
          <p:cNvGraphicFramePr/>
          <p:nvPr/>
        </p:nvGraphicFramePr>
        <p:xfrm>
          <a:off x="407368" y="1430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{B64AD951-7622-440B-A9F9-3EDEB1940554}</a:tableStyleId>
              </a:tblPr>
              <a:tblGrid>
                <a:gridCol w="1838950"/>
                <a:gridCol w="1818650"/>
                <a:gridCol w="7550150"/>
              </a:tblGrid>
              <a:tr h="33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14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cap="none" strike="noStrike"/>
                        <a:t>FIRST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cap="none" strike="noStrike"/>
                        <a:t>INTRODUCTION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rPr lang="en-US" sz="1600" u="none" cap="none" strike="noStrike"/>
                        <a:t>Cooking is considered to be an important life skill. Therefore, many people believe this skill should be taught in schools. </a:t>
                      </a:r>
                      <a:r>
                        <a:rPr b="1" lang="en-US" sz="1600" u="sng" cap="none" strike="noStrike">
                          <a:solidFill>
                            <a:srgbClr val="92D050"/>
                          </a:solidFill>
                          <a:highlight>
                            <a:srgbClr val="0000FF"/>
                          </a:highlight>
                        </a:rPr>
                        <a:t>I agree </a:t>
                      </a:r>
                      <a:r>
                        <a:rPr b="1" lang="en-US" sz="1600" u="sng" cap="none" strike="noStrike">
                          <a:solidFill>
                            <a:srgbClr val="92D050"/>
                          </a:solidFill>
                        </a:rPr>
                        <a:t>that cooking should be included in school curriculum</a:t>
                      </a:r>
                      <a:r>
                        <a:rPr lang="en-US" sz="1600" u="none" cap="none" strike="noStrike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600" u="none" cap="none" strike="noStrike"/>
                        <a:t>because it is a skill that comes with some surprising benefits.</a:t>
                      </a:r>
                      <a:endParaRPr sz="1600" u="none" cap="none" strike="noStrike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9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cap="none" strike="noStrike"/>
                        <a:t>SECOND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cap="none" strike="noStrike"/>
                        <a:t>FOR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highlight>
                            <a:srgbClr val="0000FF"/>
                          </a:highlight>
                        </a:rPr>
                        <a:t>Cooking should be taught in school as it is an opportunity for students to master a skill and be independent.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1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THIRD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Cooking should be taught in school as it </a:t>
                      </a:r>
                      <a:r>
                        <a:rPr b="0" i="0" lang="en-US" sz="1800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assists children in gaining a better understanding of nutrition and how to consume a healthy diet. A child who learns to cook is more likely to eat healthy food in other ways as well. 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5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FOURTH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Cooking should be taught in school as it can help students to develop interest at a very young age and career in the field.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3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FIFTH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CONCLUSION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To sum it up, I agree that </a:t>
                      </a:r>
                      <a:r>
                        <a:rPr b="1" lang="en-US" sz="1600">
                          <a:solidFill>
                            <a:srgbClr val="00B050"/>
                          </a:solidFill>
                          <a:highlight>
                            <a:srgbClr val="0000FF"/>
                          </a:highlight>
                        </a:rPr>
                        <a:t>cooking is undoubtedly useful and it should be included in school curriculum</a:t>
                      </a:r>
                      <a:r>
                        <a:rPr b="1" lang="en-US" sz="1600">
                          <a:highlight>
                            <a:srgbClr val="0000FF"/>
                          </a:highlight>
                        </a:rPr>
                        <a:t>. H</a:t>
                      </a: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owever, proper planning should be put into place so that cooking classes could be conducted safely and effectively.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1066800" y="980728"/>
            <a:ext cx="10058400" cy="360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en-US" sz="3100"/>
              <a:t>FORMAT </a:t>
            </a:r>
            <a:r>
              <a:rPr lang="en-US" sz="3100">
                <a:highlight>
                  <a:srgbClr val="00FF00"/>
                </a:highlight>
              </a:rPr>
              <a:t>(AGAINST ESSAY)</a:t>
            </a:r>
            <a:br>
              <a:rPr lang="en-US" sz="3100"/>
            </a:br>
            <a:br>
              <a:rPr lang="en-US" sz="3100"/>
            </a:br>
            <a:r>
              <a:rPr lang="en-US" sz="3100"/>
              <a:t>(350-400 wordS</a:t>
            </a:r>
            <a:r>
              <a:rPr lang="en-US"/>
              <a:t>)</a:t>
            </a:r>
            <a:endParaRPr/>
          </a:p>
        </p:txBody>
      </p:sp>
      <p:graphicFrame>
        <p:nvGraphicFramePr>
          <p:cNvPr id="162" name="Google Shape;162;p14"/>
          <p:cNvGraphicFramePr/>
          <p:nvPr/>
        </p:nvGraphicFramePr>
        <p:xfrm>
          <a:off x="407368" y="1430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{B64AD951-7622-440B-A9F9-3EDEB1940554}</a:tableStyleId>
              </a:tblPr>
              <a:tblGrid>
                <a:gridCol w="1838950"/>
                <a:gridCol w="1818650"/>
                <a:gridCol w="7550150"/>
              </a:tblGrid>
              <a:tr h="337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47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FIRST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INTRODUCTION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rPr lang="en-US" sz="1600"/>
                        <a:t>Cooking is considered to be an important life skill. Therefore, many people believe this skill should be taught in schools. </a:t>
                      </a:r>
                      <a:r>
                        <a:rPr b="1" lang="en-US" sz="1600" u="sng">
                          <a:solidFill>
                            <a:srgbClr val="92D050"/>
                          </a:solidFill>
                          <a:highlight>
                            <a:srgbClr val="0000FF"/>
                          </a:highlight>
                        </a:rPr>
                        <a:t>I disagree </a:t>
                      </a:r>
                      <a:r>
                        <a:rPr b="1" lang="en-US" sz="1600" u="sng">
                          <a:solidFill>
                            <a:srgbClr val="92D050"/>
                          </a:solidFill>
                        </a:rPr>
                        <a:t>that cooking should be included in school curriculum</a:t>
                      </a:r>
                      <a:r>
                        <a:rPr lang="en-US" sz="160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600"/>
                        <a:t>because it is a skill that comes with many risks.</a:t>
                      </a:r>
                      <a:endParaRPr sz="16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5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SECOND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AGAINST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Cooking should not be taught in school as </a:t>
                      </a:r>
                      <a:r>
                        <a:rPr b="1" i="0" lang="en-US" sz="1600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 school may have no teacher qualified to teach food and nutrition at an advanced level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886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THIRD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AGAINST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Cooking should not be taught in school as </a:t>
                      </a:r>
                      <a:r>
                        <a:rPr b="0" i="0" lang="en-US" sz="1600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adding cooking to the mix of subjects is time spent on not teaching more important things.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5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FOURTH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AGAINST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Cooking should not be taught in school as </a:t>
                      </a:r>
                      <a:r>
                        <a:rPr b="0" i="0" lang="en-US" sz="1600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 there is a high probability of injury.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3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FIFTH PARAGRAPH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/>
                        <a:t>CONCLUSION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To sum it up, cooking is useful bu</a:t>
                      </a:r>
                      <a:r>
                        <a:rPr lang="en-US" sz="1600">
                          <a:solidFill>
                            <a:schemeClr val="lt1"/>
                          </a:solidFill>
                          <a:highlight>
                            <a:srgbClr val="0000FF"/>
                          </a:highlight>
                        </a:rPr>
                        <a:t>t I strongly feel it should not be included in school curriculum</a:t>
                      </a: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/</a:t>
                      </a:r>
                      <a:r>
                        <a:rPr lang="en-US" sz="1600">
                          <a:solidFill>
                            <a:srgbClr val="FFFF00"/>
                          </a:solidFill>
                          <a:highlight>
                            <a:srgbClr val="0000FF"/>
                          </a:highlight>
                        </a:rPr>
                        <a:t>I disagree that it should be included in school curriculum. </a:t>
                      </a:r>
                      <a:r>
                        <a:rPr lang="en-US" sz="1600">
                          <a:highlight>
                            <a:srgbClr val="0000FF"/>
                          </a:highlight>
                        </a:rPr>
                        <a:t>There are many hazards and dangers concerning cooking that the ministry should be aware of.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Libre Franklin Medium"/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2243572" y="4437112"/>
            <a:ext cx="770485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Impact"/>
              <a:buNone/>
            </a:pPr>
            <a:r>
              <a:rPr lang="en-US" sz="8000">
                <a:highlight>
                  <a:srgbClr val="800080"/>
                </a:highlight>
              </a:rPr>
              <a:t>MORE ESSAY SAMPLE</a:t>
            </a:r>
            <a:br>
              <a:rPr lang="en-US" sz="8000"/>
            </a:br>
            <a:endParaRPr sz="5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066800" y="105273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The government's investment in arts, music and theatre is a waste of money.</a:t>
            </a:r>
            <a:br>
              <a:rPr b="0" i="0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you agree with this statement?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1066800" y="1447800"/>
            <a:ext cx="10717832" cy="49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1">
              <a:solidFill>
                <a:srgbClr val="085B3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b="0" i="1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In today’s era a lot of people have mental health issues. Peopl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e from all walks of life seem to be needing some form of relaxation. </a:t>
            </a:r>
            <a:r>
              <a:rPr b="0" i="1" lang="en-US">
                <a:highlight>
                  <a:srgbClr val="800080"/>
                </a:highlight>
                <a:latin typeface="Georgia"/>
                <a:ea typeface="Georgia"/>
                <a:cs typeface="Georgia"/>
                <a:sym typeface="Georgia"/>
              </a:rPr>
              <a:t>I disagree 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that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he government's investment in arts, music and theatre is a waste of money.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roper funding of arts sector is crucial for the society.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rts, music and theatre are not a waste of money, since they are an integral part of the society’s cultural and intellectual development and amusement.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mpact"/>
              <a:buNone/>
            </a:pPr>
            <a:r>
              <a:rPr b="1" i="1" lang="en-US">
                <a:solidFill>
                  <a:srgbClr val="FFFFFF"/>
                </a:solidFill>
              </a:rPr>
              <a:t>Advantages and disadvantages of traveling</a:t>
            </a:r>
            <a:r>
              <a:rPr i="1" lang="en-US">
                <a:solidFill>
                  <a:srgbClr val="FFFFFF"/>
                </a:solidFill>
              </a:rPr>
              <a:t> </a:t>
            </a:r>
            <a:r>
              <a:rPr b="1" i="1" lang="en-US">
                <a:solidFill>
                  <a:srgbClr val="FFFFFF"/>
                </a:solidFill>
              </a:rPr>
              <a:t>by plane</a:t>
            </a:r>
            <a:endParaRPr/>
          </a:p>
        </p:txBody>
      </p:sp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Firstly, art and music draw people’s attention to diverse phenomena and represent the inward significance of things. Quite often a single drawing, piece or song can exhort myriads of people to reconsider their attitude towards some situation. This way, art serves as a major source of nation’s personal and intellectual development.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 Moreover, visiting museums, watching movies and listening to music are common ways of relaxation and entertainment. Thus, art sector is also important for the society and should not be neglected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To sum up, arts, music and theater are important and gives a sense of relaxation and a good entertainment for the public who are already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leading a busy lifestyle. 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To conclude, </a:t>
            </a:r>
            <a:r>
              <a:rPr b="0" i="1" lang="en-US">
                <a:highlight>
                  <a:srgbClr val="800080"/>
                </a:highlight>
                <a:latin typeface="Georgia"/>
                <a:ea typeface="Georgia"/>
                <a:cs typeface="Georgia"/>
                <a:sym typeface="Georgia"/>
              </a:rPr>
              <a:t>I disagree 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that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he government's investment in arts, music and theatre is a waste of money. </a:t>
            </a: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I feel </a:t>
            </a:r>
            <a:r>
              <a:rPr b="0" i="1" lang="en-US">
                <a:latin typeface="Georgia"/>
                <a:ea typeface="Georgia"/>
                <a:cs typeface="Georgia"/>
                <a:sym typeface="Georgia"/>
              </a:rPr>
              <a:t> the government should allocate a large part of its budget on arts, music and theatre since they play an important role in people’s development and entertainment</a:t>
            </a:r>
            <a:r>
              <a:rPr b="0" i="1" lang="en-US">
                <a:solidFill>
                  <a:srgbClr val="085B3D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87629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131 Terima Images, Stock Photos &amp; Vectors | Shutterstock"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br>
              <a:rPr lang="en-US"/>
            </a:br>
            <a:endParaRPr/>
          </a:p>
        </p:txBody>
      </p:sp>
      <p:pic>
        <p:nvPicPr>
          <p:cNvPr descr="Basketball players raising hands together" id="88" name="Google Shape;8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2"/>
          <p:cNvSpPr txBox="1"/>
          <p:nvPr>
            <p:ph idx="1" type="body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ARGUMENTATIVE ESSAY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WHAT IS AN ARGUMENTATIVE ESSAY?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066800" y="1447800"/>
            <a:ext cx="10058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An argumentative essay uses facts, data, and logical reasoning to substantiate a specific stance on any given topic.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They are typically structured to “build an argument,” with a clear thesis statement, unambiguous conclusion, and as much evidential support as needed.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1066800" y="10127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199456" y="1340768"/>
            <a:ext cx="10573816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1" lang="en-US"/>
              <a:t>Paragraph 1: Introduction</a:t>
            </a:r>
            <a:endParaRPr i="1"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/>
              <a:t>Describe the topic in general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/>
              <a:t>Describe the issue concerned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n-US"/>
              <a:t>State your stand clearly (Either </a:t>
            </a:r>
            <a:r>
              <a:rPr lang="en-US">
                <a:solidFill>
                  <a:srgbClr val="00B050"/>
                </a:solidFill>
              </a:rPr>
              <a:t>FOR</a:t>
            </a:r>
            <a:r>
              <a:rPr lang="en-US"/>
              <a:t> or </a:t>
            </a:r>
            <a:r>
              <a:rPr lang="en-US">
                <a:solidFill>
                  <a:srgbClr val="FFFF00"/>
                </a:solidFill>
              </a:rPr>
              <a:t>AGAINST</a:t>
            </a:r>
            <a:r>
              <a:rPr lang="en-US"/>
              <a:t> the topic –Either agree or disagree)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-US"/>
              <a:t>Preview your points, in general (optional) Example: </a:t>
            </a:r>
            <a:r>
              <a:rPr lang="en-US">
                <a:highlight>
                  <a:srgbClr val="0000FF"/>
                </a:highlight>
              </a:rPr>
              <a:t>It comes with some surprising benefits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highlight>
                <a:srgbClr val="FF00FF"/>
              </a:highlight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EXAMPLE OF TOPIC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FF00FF"/>
                </a:highlight>
              </a:rPr>
              <a:t>Cooking should be taught in schools. Do you agree?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Cooking is considered to be an important life skill. Therefore, many people believe this skill should be taught in schools. </a:t>
            </a:r>
            <a:r>
              <a:rPr b="1" lang="en-US" u="sng">
                <a:solidFill>
                  <a:srgbClr val="92D050"/>
                </a:solidFill>
                <a:highlight>
                  <a:srgbClr val="0000FF"/>
                </a:highlight>
              </a:rPr>
              <a:t>I agree </a:t>
            </a:r>
            <a:r>
              <a:rPr b="1" lang="en-US" u="sng">
                <a:solidFill>
                  <a:srgbClr val="92D050"/>
                </a:solidFill>
              </a:rPr>
              <a:t>that cooking should be included in school curriculum</a:t>
            </a:r>
            <a:r>
              <a:rPr lang="en-US">
                <a:solidFill>
                  <a:srgbClr val="92D050"/>
                </a:solidFill>
              </a:rPr>
              <a:t> </a:t>
            </a:r>
            <a:r>
              <a:rPr lang="en-US"/>
              <a:t>because it is a skill that comes with some surprising benefits.</a:t>
            </a:r>
            <a:endParaRPr>
              <a:solidFill>
                <a:schemeClr val="accent2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FOR / AGAINST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1066800" y="1447800"/>
            <a:ext cx="10058400" cy="506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1" lang="en-US"/>
              <a:t>Paragraph 2: </a:t>
            </a:r>
            <a:r>
              <a:rPr b="1" i="1" lang="en-US">
                <a:solidFill>
                  <a:srgbClr val="00B050"/>
                </a:solidFill>
              </a:rPr>
              <a:t>FOR or AGAINST</a:t>
            </a:r>
            <a:endParaRPr i="1">
              <a:solidFill>
                <a:srgbClr val="00B05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Topic Sentence-Write a sentence where you summarize the main idea of the paragraph.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In this paragraph you must mention the points (whether is it for /against)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Next write a sentence where you explain the point. Elaborate.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Finally you explain the consequence or result by giving an example.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highlight>
                  <a:srgbClr val="0000FF"/>
                </a:highlight>
              </a:rPr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00FF"/>
                </a:highlight>
              </a:rPr>
              <a:t>Example: Cooking should be taught in school as it is an opportunity for students to master a skill and be independent.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FOR / AGAINST</a:t>
            </a:r>
            <a:endParaRPr/>
          </a:p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1066800" y="1676400"/>
            <a:ext cx="10058400" cy="470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1" lang="en-US"/>
              <a:t>Paragraph 3: </a:t>
            </a:r>
            <a:r>
              <a:rPr b="1" i="1" lang="en-US">
                <a:solidFill>
                  <a:srgbClr val="00B050"/>
                </a:solidFill>
              </a:rPr>
              <a:t>FOR or AGAINST</a:t>
            </a:r>
            <a:endParaRPr>
              <a:solidFill>
                <a:srgbClr val="00B05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Topic Sentence-Write a sentence where you summarize the main idea of the paragraph.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In this paragraph you must mention the points (whether is it for /against)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Next write a sentence where you explain the point. Elaborate.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Finally you explain the consequence or result by giving an example.</a:t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highlight>
                  <a:srgbClr val="0000FF"/>
                </a:highlight>
              </a:rPr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00FF"/>
                </a:highlight>
              </a:rPr>
              <a:t>Example: Cooking should be taught in school as it teaches students about nutrition and to eat health food.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FOR / AGAINST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1066800" y="1676400"/>
            <a:ext cx="10058400" cy="470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1" lang="en-US"/>
              <a:t>Paragraph 4: </a:t>
            </a:r>
            <a:r>
              <a:rPr b="1" i="1" lang="en-US">
                <a:solidFill>
                  <a:srgbClr val="00B050"/>
                </a:solidFill>
              </a:rPr>
              <a:t>FOR or AGAINST</a:t>
            </a:r>
            <a:endParaRPr i="1">
              <a:solidFill>
                <a:srgbClr val="00B05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Topic Sentence-Write a sentence where you summarize the main idea of the paragraph.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In this paragraph you must mention the points (whether is it for /against)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Next write a sentence where you explain the point. Elaborate.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Finally you explain the consequence or result by giving an example.</a:t>
            </a:r>
            <a:endParaRPr/>
          </a:p>
          <a:p>
            <a:pPr indent="-101599" lvl="1" marL="502919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highlight>
                  <a:srgbClr val="0000FF"/>
                </a:highlight>
              </a:rPr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highlight>
                  <a:srgbClr val="0000FF"/>
                </a:highlight>
              </a:rPr>
              <a:t>Example: Cooking should be taught in school as it can help students to develop interest at a very young age and career  in the field.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767408" y="1676401"/>
            <a:ext cx="11424592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i="1" lang="en-US"/>
              <a:t>1. Summarize the topic and argument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i="1" lang="en-US"/>
              <a:t>2. Restate your  stand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i="1" lang="en-US"/>
              <a:t>3. End with a concluding remark.  Usually it is a suggestion.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br>
              <a:rPr b="1" lang="en-US"/>
            </a:br>
            <a:r>
              <a:rPr b="1" lang="en-US">
                <a:solidFill>
                  <a:schemeClr val="lt1"/>
                </a:solidFill>
              </a:rPr>
              <a:t>How to Write </a:t>
            </a:r>
            <a:r>
              <a:rPr b="1" lang="en-US"/>
              <a:t>the </a:t>
            </a:r>
            <a:r>
              <a:rPr b="1" lang="en-US">
                <a:solidFill>
                  <a:schemeClr val="lt1"/>
                </a:solidFill>
              </a:rPr>
              <a:t>Conclusion?</a:t>
            </a:r>
            <a:br>
              <a:rPr b="1"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9"/>
          <p:cNvSpPr txBox="1"/>
          <p:nvPr>
            <p:ph idx="11" type="ftr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(https://handmadewriting.com/blog/guides/discursive-essay/)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2022-07-28T13:16:00Z</dcterms:created>
  <dc:creator>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BFEB06D5B194426EBD46A445CB7E46DE</vt:lpwstr>
  </property>
  <property fmtid="{D5CDD505-2E9C-101B-9397-08002B2CF9AE}" pid="9" name="KSOProductBuildVer">
    <vt:lpwstr>1033-11.2.0.11516</vt:lpwstr>
  </property>
</Properties>
</file>