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797675" cy="9926638"/>
  <p:embeddedFontLst>
    <p:embeddedFont>
      <p:font typeface="Garamond" panose="02020404030301010803" pitchFamily="18" charset="0"/>
      <p:regular r:id="rId35"/>
      <p:bold r:id="rId36"/>
      <p:italic r:id="rId37"/>
      <p:boldItalic r:id="rId38"/>
    </p:embeddedFont>
    <p:embeddedFont>
      <p:font typeface="Merriweather Sans" pitchFamily="2"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YzCGqjhNrqt362G0Pi65ewCFN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5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68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2pPr>
            <a:lvl3pPr marR="0" lvl="2"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3pPr>
            <a:lvl4pPr marR="0" lvl="3"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4pPr>
            <a:lvl5pPr marR="0" lvl="4"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5pPr>
            <a:lvl6pPr marR="0" lvl="5"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6pPr>
            <a:lvl7pPr marR="0" lvl="6"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7pPr>
            <a:lvl8pPr marR="0" lvl="7"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8pPr>
            <a:lvl9pPr marR="0" lvl="8"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9pPr>
          </a:lstStyle>
          <a:p>
            <a:endParaRPr/>
          </a:p>
        </p:txBody>
      </p:sp>
      <p:sp>
        <p:nvSpPr>
          <p:cNvPr id="4" name="Google Shape;4;n"/>
          <p:cNvSpPr txBox="1">
            <a:spLocks noGrp="1"/>
          </p:cNvSpPr>
          <p:nvPr>
            <p:ph type="dt" idx="10"/>
          </p:nvPr>
        </p:nvSpPr>
        <p:spPr>
          <a:xfrm>
            <a:off x="3849687" y="0"/>
            <a:ext cx="2946400" cy="4968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2pPr>
            <a:lvl3pPr marR="0" lvl="2"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3pPr>
            <a:lvl4pPr marR="0" lvl="3"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4pPr>
            <a:lvl5pPr marR="0" lvl="4"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5pPr>
            <a:lvl6pPr marR="0" lvl="5"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6pPr>
            <a:lvl7pPr marR="0" lvl="6"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7pPr>
            <a:lvl8pPr marR="0" lvl="7"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8pPr>
            <a:lvl9pPr marR="0" lvl="8"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9pPr>
          </a:lstStyle>
          <a:p>
            <a:endParaRPr/>
          </a:p>
        </p:txBody>
      </p:sp>
      <p:sp>
        <p:nvSpPr>
          <p:cNvPr id="5" name="Google Shape;5;n"/>
          <p:cNvSpPr>
            <a:spLocks noGrp="1" noRot="1" noChangeAspect="1"/>
          </p:cNvSpPr>
          <p:nvPr>
            <p:ph type="sldImg" idx="3"/>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9450" y="4776787"/>
            <a:ext cx="5438775" cy="39084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946400" cy="4968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2pPr>
            <a:lvl3pPr marR="0" lvl="2"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3pPr>
            <a:lvl4pPr marR="0" lvl="3"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4pPr>
            <a:lvl5pPr marR="0" lvl="4"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5pPr>
            <a:lvl6pPr marR="0" lvl="5"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6pPr>
            <a:lvl7pPr marR="0" lvl="6"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7pPr>
            <a:lvl8pPr marR="0" lvl="7"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8pPr>
            <a:lvl9pPr marR="0" lvl="8" algn="l" rtl="0">
              <a:lnSpc>
                <a:spcPct val="100000"/>
              </a:lnSpc>
              <a:spcBef>
                <a:spcPts val="0"/>
              </a:spcBef>
              <a:spcAft>
                <a:spcPts val="0"/>
              </a:spcAft>
              <a:buSzPts val="1400"/>
              <a:buNone/>
              <a:defRPr sz="2000" b="0" i="0" u="none" strike="noStrike" cap="none">
                <a:solidFill>
                  <a:srgbClr val="000000"/>
                </a:solidFill>
                <a:latin typeface="Garamond"/>
                <a:ea typeface="Garamond"/>
                <a:cs typeface="Garamond"/>
                <a:sym typeface="Garamond"/>
              </a:defRPr>
            </a:lvl9pPr>
          </a:lstStyle>
          <a:p>
            <a:endParaRPr/>
          </a:p>
        </p:txBody>
      </p:sp>
      <p:sp>
        <p:nvSpPr>
          <p:cNvPr id="8" name="Google Shape;8;n"/>
          <p:cNvSpPr txBox="1">
            <a:spLocks noGrp="1"/>
          </p:cNvSpPr>
          <p:nvPr>
            <p:ph type="sldNum" idx="12"/>
          </p:nvPr>
        </p:nvSpPr>
        <p:spPr>
          <a:xfrm>
            <a:off x="3849687" y="9429750"/>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Garamond"/>
              <a:buNone/>
            </a:pPr>
            <a:fld id="{00000000-1234-1234-1234-123412341234}" type="slidenum">
              <a:rPr lang="en-US" sz="1200" b="0" i="0" u="none" strike="noStrike" cap="none">
                <a:solidFill>
                  <a:srgbClr val="000000"/>
                </a:solidFill>
                <a:latin typeface="Garamond"/>
                <a:ea typeface="Garamond"/>
                <a:cs typeface="Garamond"/>
                <a:sym typeface="Garamond"/>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1: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 name="Google Shape;30;p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0: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0: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1: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2: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3: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3: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4: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4: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5: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15: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6: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6: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7: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7: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8: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8: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9: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9: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2" name="Google Shape;42;p3:notes"/>
          <p:cNvSpPr txBox="1">
            <a:spLocks noGrp="1"/>
          </p:cNvSpPr>
          <p:nvPr>
            <p:ph type="body" idx="1"/>
          </p:nvPr>
        </p:nvSpPr>
        <p:spPr>
          <a:xfrm>
            <a:off x="679450" y="4776787"/>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3:notes"/>
          <p:cNvSpPr txBox="1"/>
          <p:nvPr/>
        </p:nvSpPr>
        <p:spPr>
          <a:xfrm>
            <a:off x="3849687" y="9429750"/>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Garamond"/>
              <a:buNone/>
            </a:pPr>
            <a:fld id="{00000000-1234-1234-1234-123412341234}" type="slidenum">
              <a:rPr lang="en-US" sz="1200" b="0" i="0" u="none">
                <a:solidFill>
                  <a:srgbClr val="000000"/>
                </a:solidFill>
                <a:latin typeface="Garamond"/>
                <a:ea typeface="Garamond"/>
                <a:cs typeface="Garamond"/>
                <a:sym typeface="Garamond"/>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0: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20: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1: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2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2: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2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3: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3: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4: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24: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5: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0" name="Google Shape;190;p25:notes"/>
          <p:cNvSpPr txBox="1">
            <a:spLocks noGrp="1"/>
          </p:cNvSpPr>
          <p:nvPr>
            <p:ph type="body" idx="1"/>
          </p:nvPr>
        </p:nvSpPr>
        <p:spPr>
          <a:xfrm>
            <a:off x="679450" y="4776787"/>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25:notes"/>
          <p:cNvSpPr txBox="1"/>
          <p:nvPr/>
        </p:nvSpPr>
        <p:spPr>
          <a:xfrm>
            <a:off x="3849687" y="9429750"/>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Garamond"/>
              <a:buNone/>
            </a:pPr>
            <a:fld id="{00000000-1234-1234-1234-123412341234}" type="slidenum">
              <a:rPr lang="en-US" sz="1200" b="0" i="0" u="none">
                <a:solidFill>
                  <a:srgbClr val="000000"/>
                </a:solidFill>
                <a:latin typeface="Garamond"/>
                <a:ea typeface="Garamond"/>
                <a:cs typeface="Garamond"/>
                <a:sym typeface="Garamond"/>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6: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6: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7: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7: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8: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8: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9: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9: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0: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30: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7" name="Google Shape;227;p31:notes"/>
          <p:cNvSpPr txBox="1">
            <a:spLocks noGrp="1"/>
          </p:cNvSpPr>
          <p:nvPr>
            <p:ph type="body" idx="1"/>
          </p:nvPr>
        </p:nvSpPr>
        <p:spPr>
          <a:xfrm>
            <a:off x="679450" y="4776787"/>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31:notes"/>
          <p:cNvSpPr txBox="1"/>
          <p:nvPr/>
        </p:nvSpPr>
        <p:spPr>
          <a:xfrm>
            <a:off x="3849687" y="9429750"/>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Garamond"/>
              <a:buNone/>
            </a:pPr>
            <a:fld id="{00000000-1234-1234-1234-123412341234}" type="slidenum">
              <a:rPr lang="en-US" sz="1200" b="0" i="0" u="none">
                <a:solidFill>
                  <a:srgbClr val="000000"/>
                </a:solidFill>
                <a:latin typeface="Garamond"/>
                <a:ea typeface="Garamond"/>
                <a:cs typeface="Garamond"/>
                <a:sym typeface="Garamond"/>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4" name="Google Shape;234;p32:notes"/>
          <p:cNvSpPr txBox="1">
            <a:spLocks noGrp="1"/>
          </p:cNvSpPr>
          <p:nvPr>
            <p:ph type="body" idx="1"/>
          </p:nvPr>
        </p:nvSpPr>
        <p:spPr>
          <a:xfrm>
            <a:off x="679450" y="4776787"/>
            <a:ext cx="5438775" cy="39084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32:notes"/>
          <p:cNvSpPr txBox="1"/>
          <p:nvPr/>
        </p:nvSpPr>
        <p:spPr>
          <a:xfrm>
            <a:off x="3849687" y="9429750"/>
            <a:ext cx="2946400"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Garamond"/>
              <a:buNone/>
            </a:pPr>
            <a:fld id="{00000000-1234-1234-1234-123412341234}" type="slidenum">
              <a:rPr lang="en-US" sz="1200" b="0" i="0" u="none">
                <a:solidFill>
                  <a:srgbClr val="000000"/>
                </a:solidFill>
                <a:latin typeface="Garamond"/>
                <a:ea typeface="Garamond"/>
                <a:cs typeface="Garamond"/>
                <a:sym typeface="Garamond"/>
              </a:rPr>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4: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4: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8: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9:notes"/>
          <p:cNvSpPr txBox="1">
            <a:spLocks noGrp="1"/>
          </p:cNvSpPr>
          <p:nvPr>
            <p:ph type="body" idx="1"/>
          </p:nvPr>
        </p:nvSpPr>
        <p:spPr>
          <a:xfrm>
            <a:off x="679450" y="4776787"/>
            <a:ext cx="5438775" cy="390842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9: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20"/>
              </a:spcBef>
              <a:spcAft>
                <a:spcPts val="0"/>
              </a:spcAft>
              <a:buClr>
                <a:srgbClr val="000514"/>
              </a:buClr>
              <a:buSzPts val="2080"/>
              <a:buNone/>
              <a:defRPr/>
            </a:lvl1pPr>
            <a:lvl2pPr lvl="1" algn="ctr">
              <a:spcBef>
                <a:spcPts val="480"/>
              </a:spcBef>
              <a:spcAft>
                <a:spcPts val="0"/>
              </a:spcAft>
              <a:buClr>
                <a:srgbClr val="000514"/>
              </a:buClr>
              <a:buSzPts val="2400"/>
              <a:buNone/>
              <a:defRPr/>
            </a:lvl2pPr>
            <a:lvl3pPr lvl="2" algn="ctr">
              <a:spcBef>
                <a:spcPts val="440"/>
              </a:spcBef>
              <a:spcAft>
                <a:spcPts val="0"/>
              </a:spcAft>
              <a:buClr>
                <a:srgbClr val="000514"/>
              </a:buClr>
              <a:buSzPts val="2200"/>
              <a:buNone/>
              <a:defRPr/>
            </a:lvl3pPr>
            <a:lvl4pPr lvl="3" algn="ctr">
              <a:spcBef>
                <a:spcPts val="360"/>
              </a:spcBef>
              <a:spcAft>
                <a:spcPts val="0"/>
              </a:spcAft>
              <a:buClr>
                <a:srgbClr val="000514"/>
              </a:buClr>
              <a:buSzPts val="1800"/>
              <a:buNone/>
              <a:defRPr/>
            </a:lvl4pPr>
            <a:lvl5pPr lvl="4" algn="ctr">
              <a:spcBef>
                <a:spcPts val="320"/>
              </a:spcBef>
              <a:spcAft>
                <a:spcPts val="0"/>
              </a:spcAft>
              <a:buClr>
                <a:srgbClr val="000514"/>
              </a:buClr>
              <a:buSzPts val="1600"/>
              <a:buNone/>
              <a:defRPr/>
            </a:lvl5pPr>
            <a:lvl6pPr lvl="5" algn="ctr">
              <a:spcBef>
                <a:spcPts val="600"/>
              </a:spcBef>
              <a:spcAft>
                <a:spcPts val="0"/>
              </a:spcAft>
              <a:buSzPts val="2100"/>
              <a:buNone/>
              <a:defRPr/>
            </a:lvl6pPr>
            <a:lvl7pPr lvl="6" algn="ctr">
              <a:spcBef>
                <a:spcPts val="600"/>
              </a:spcBef>
              <a:spcAft>
                <a:spcPts val="0"/>
              </a:spcAft>
              <a:buSzPts val="2100"/>
              <a:buNone/>
              <a:defRPr/>
            </a:lvl7pPr>
            <a:lvl8pPr lvl="7" algn="ctr">
              <a:spcBef>
                <a:spcPts val="600"/>
              </a:spcBef>
              <a:spcAft>
                <a:spcPts val="0"/>
              </a:spcAft>
              <a:buSzPts val="2100"/>
              <a:buNone/>
              <a:defRPr/>
            </a:lvl8pPr>
            <a:lvl9pPr lvl="8" algn="ctr">
              <a:spcBef>
                <a:spcPts val="600"/>
              </a:spcBef>
              <a:spcAft>
                <a:spcPts val="0"/>
              </a:spcAft>
              <a:buSzPts val="2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5"/>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5"/>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rgbClr val="000514"/>
              </a:buClr>
              <a:buSzPts val="1440"/>
              <a:buChar char="❑"/>
              <a:defRPr/>
            </a:lvl1pPr>
            <a:lvl2pPr marL="914400" lvl="1" indent="-342900" algn="l">
              <a:spcBef>
                <a:spcPts val="360"/>
              </a:spcBef>
              <a:spcAft>
                <a:spcPts val="0"/>
              </a:spcAft>
              <a:buClr>
                <a:srgbClr val="000514"/>
              </a:buClr>
              <a:buSzPts val="1800"/>
              <a:buChar char="﹣"/>
              <a:defRPr/>
            </a:lvl2pPr>
            <a:lvl3pPr marL="1371600" lvl="2" indent="-342900" algn="l">
              <a:spcBef>
                <a:spcPts val="360"/>
              </a:spcBef>
              <a:spcAft>
                <a:spcPts val="0"/>
              </a:spcAft>
              <a:buClr>
                <a:srgbClr val="000514"/>
              </a:buClr>
              <a:buSzPts val="1800"/>
              <a:buChar char="•"/>
              <a:defRPr/>
            </a:lvl3pPr>
            <a:lvl4pPr marL="1828800" lvl="3" indent="-342900" algn="l">
              <a:spcBef>
                <a:spcPts val="360"/>
              </a:spcBef>
              <a:spcAft>
                <a:spcPts val="0"/>
              </a:spcAft>
              <a:buClr>
                <a:srgbClr val="000514"/>
              </a:buClr>
              <a:buSzPts val="1800"/>
              <a:buChar char="⮚"/>
              <a:defRPr/>
            </a:lvl4pPr>
            <a:lvl5pPr marL="2286000" lvl="4" indent="-342900" algn="l">
              <a:spcBef>
                <a:spcPts val="360"/>
              </a:spcBef>
              <a:spcAft>
                <a:spcPts val="0"/>
              </a:spcAft>
              <a:buClr>
                <a:srgbClr val="000514"/>
              </a:buClr>
              <a:buSzPts val="1800"/>
              <a:buChar char="•"/>
              <a:defRPr/>
            </a:lvl5pPr>
            <a:lvl6pPr marL="2743200" lvl="5" indent="-308610" algn="l">
              <a:spcBef>
                <a:spcPts val="360"/>
              </a:spcBef>
              <a:spcAft>
                <a:spcPts val="0"/>
              </a:spcAft>
              <a:buSzPts val="1260"/>
              <a:buChar char="■"/>
              <a:defRPr/>
            </a:lvl6pPr>
            <a:lvl7pPr marL="3200400" lvl="6" indent="-308610" algn="l">
              <a:spcBef>
                <a:spcPts val="360"/>
              </a:spcBef>
              <a:spcAft>
                <a:spcPts val="0"/>
              </a:spcAft>
              <a:buSzPts val="1260"/>
              <a:buChar char="■"/>
              <a:defRPr/>
            </a:lvl7pPr>
            <a:lvl8pPr marL="3657600" lvl="7" indent="-308609" algn="l">
              <a:spcBef>
                <a:spcPts val="360"/>
              </a:spcBef>
              <a:spcAft>
                <a:spcPts val="0"/>
              </a:spcAft>
              <a:buSzPts val="1260"/>
              <a:buChar char="■"/>
              <a:defRPr/>
            </a:lvl8pPr>
            <a:lvl9pPr marL="4114800" lvl="8" indent="-308609" algn="l">
              <a:spcBef>
                <a:spcPts val="360"/>
              </a:spcBef>
              <a:spcAft>
                <a:spcPts val="0"/>
              </a:spcAft>
              <a:buSzPts val="126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22"/>
        <p:cNvGrpSpPr/>
        <p:nvPr/>
      </p:nvGrpSpPr>
      <p:grpSpPr>
        <a:xfrm>
          <a:off x="0" y="0"/>
          <a:ext cx="0" cy="0"/>
          <a:chOff x="0" y="0"/>
          <a:chExt cx="0" cy="0"/>
        </a:xfrm>
      </p:grpSpPr>
      <p:sp>
        <p:nvSpPr>
          <p:cNvPr id="23" name="Google Shape;23;p36"/>
          <p:cNvSpPr txBox="1">
            <a:spLocks noGrp="1"/>
          </p:cNvSpPr>
          <p:nvPr>
            <p:ph type="title"/>
          </p:nvPr>
        </p:nvSpPr>
        <p:spPr>
          <a:xfrm>
            <a:off x="381000" y="6858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6"/>
          <p:cNvSpPr txBox="1">
            <a:spLocks noGrp="1"/>
          </p:cNvSpPr>
          <p:nvPr>
            <p:ph type="body" idx="1"/>
          </p:nvPr>
        </p:nvSpPr>
        <p:spPr>
          <a:xfrm>
            <a:off x="457200" y="1981200"/>
            <a:ext cx="4038600" cy="4144963"/>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rgbClr val="000514"/>
              </a:buClr>
              <a:buSzPts val="1440"/>
              <a:buChar char="❑"/>
              <a:defRPr/>
            </a:lvl1pPr>
            <a:lvl2pPr marL="914400" lvl="1" indent="-342900" algn="l">
              <a:spcBef>
                <a:spcPts val="360"/>
              </a:spcBef>
              <a:spcAft>
                <a:spcPts val="0"/>
              </a:spcAft>
              <a:buClr>
                <a:srgbClr val="000514"/>
              </a:buClr>
              <a:buSzPts val="1800"/>
              <a:buChar char="﹣"/>
              <a:defRPr/>
            </a:lvl2pPr>
            <a:lvl3pPr marL="1371600" lvl="2" indent="-342900" algn="l">
              <a:spcBef>
                <a:spcPts val="360"/>
              </a:spcBef>
              <a:spcAft>
                <a:spcPts val="0"/>
              </a:spcAft>
              <a:buClr>
                <a:srgbClr val="000514"/>
              </a:buClr>
              <a:buSzPts val="1800"/>
              <a:buChar char="•"/>
              <a:defRPr/>
            </a:lvl3pPr>
            <a:lvl4pPr marL="1828800" lvl="3" indent="-342900" algn="l">
              <a:spcBef>
                <a:spcPts val="360"/>
              </a:spcBef>
              <a:spcAft>
                <a:spcPts val="0"/>
              </a:spcAft>
              <a:buClr>
                <a:srgbClr val="000514"/>
              </a:buClr>
              <a:buSzPts val="1800"/>
              <a:buChar char="⮚"/>
              <a:defRPr/>
            </a:lvl4pPr>
            <a:lvl5pPr marL="2286000" lvl="4" indent="-342900" algn="l">
              <a:spcBef>
                <a:spcPts val="360"/>
              </a:spcBef>
              <a:spcAft>
                <a:spcPts val="0"/>
              </a:spcAft>
              <a:buClr>
                <a:srgbClr val="000514"/>
              </a:buClr>
              <a:buSzPts val="1800"/>
              <a:buChar char="•"/>
              <a:defRPr/>
            </a:lvl5pPr>
            <a:lvl6pPr marL="2743200" lvl="5" indent="-308610" algn="l">
              <a:spcBef>
                <a:spcPts val="360"/>
              </a:spcBef>
              <a:spcAft>
                <a:spcPts val="0"/>
              </a:spcAft>
              <a:buSzPts val="1260"/>
              <a:buChar char="■"/>
              <a:defRPr/>
            </a:lvl6pPr>
            <a:lvl7pPr marL="3200400" lvl="6" indent="-308610" algn="l">
              <a:spcBef>
                <a:spcPts val="360"/>
              </a:spcBef>
              <a:spcAft>
                <a:spcPts val="0"/>
              </a:spcAft>
              <a:buSzPts val="1260"/>
              <a:buChar char="■"/>
              <a:defRPr/>
            </a:lvl7pPr>
            <a:lvl8pPr marL="3657600" lvl="7" indent="-308609" algn="l">
              <a:spcBef>
                <a:spcPts val="360"/>
              </a:spcBef>
              <a:spcAft>
                <a:spcPts val="0"/>
              </a:spcAft>
              <a:buSzPts val="1260"/>
              <a:buChar char="■"/>
              <a:defRPr/>
            </a:lvl8pPr>
            <a:lvl9pPr marL="4114800" lvl="8" indent="-308609" algn="l">
              <a:spcBef>
                <a:spcPts val="360"/>
              </a:spcBef>
              <a:spcAft>
                <a:spcPts val="0"/>
              </a:spcAft>
              <a:buSzPts val="1260"/>
              <a:buChar char="■"/>
              <a:defRPr/>
            </a:lvl9pPr>
          </a:lstStyle>
          <a:p>
            <a:endParaRPr/>
          </a:p>
        </p:txBody>
      </p:sp>
      <p:sp>
        <p:nvSpPr>
          <p:cNvPr id="25" name="Google Shape;25;p36"/>
          <p:cNvSpPr txBox="1">
            <a:spLocks noGrp="1"/>
          </p:cNvSpPr>
          <p:nvPr>
            <p:ph type="body" idx="2"/>
          </p:nvPr>
        </p:nvSpPr>
        <p:spPr>
          <a:xfrm>
            <a:off x="4648200" y="1981200"/>
            <a:ext cx="4038600" cy="4144963"/>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rgbClr val="000514"/>
              </a:buClr>
              <a:buSzPts val="1440"/>
              <a:buChar char="❑"/>
              <a:defRPr/>
            </a:lvl1pPr>
            <a:lvl2pPr marL="914400" lvl="1" indent="-342900" algn="l">
              <a:spcBef>
                <a:spcPts val="360"/>
              </a:spcBef>
              <a:spcAft>
                <a:spcPts val="0"/>
              </a:spcAft>
              <a:buClr>
                <a:srgbClr val="000514"/>
              </a:buClr>
              <a:buSzPts val="1800"/>
              <a:buChar char="﹣"/>
              <a:defRPr/>
            </a:lvl2pPr>
            <a:lvl3pPr marL="1371600" lvl="2" indent="-342900" algn="l">
              <a:spcBef>
                <a:spcPts val="360"/>
              </a:spcBef>
              <a:spcAft>
                <a:spcPts val="0"/>
              </a:spcAft>
              <a:buClr>
                <a:srgbClr val="000514"/>
              </a:buClr>
              <a:buSzPts val="1800"/>
              <a:buChar char="•"/>
              <a:defRPr/>
            </a:lvl3pPr>
            <a:lvl4pPr marL="1828800" lvl="3" indent="-342900" algn="l">
              <a:spcBef>
                <a:spcPts val="360"/>
              </a:spcBef>
              <a:spcAft>
                <a:spcPts val="0"/>
              </a:spcAft>
              <a:buClr>
                <a:srgbClr val="000514"/>
              </a:buClr>
              <a:buSzPts val="1800"/>
              <a:buChar char="⮚"/>
              <a:defRPr/>
            </a:lvl4pPr>
            <a:lvl5pPr marL="2286000" lvl="4" indent="-342900" algn="l">
              <a:spcBef>
                <a:spcPts val="360"/>
              </a:spcBef>
              <a:spcAft>
                <a:spcPts val="0"/>
              </a:spcAft>
              <a:buClr>
                <a:srgbClr val="000514"/>
              </a:buClr>
              <a:buSzPts val="1800"/>
              <a:buChar char="•"/>
              <a:defRPr/>
            </a:lvl5pPr>
            <a:lvl6pPr marL="2743200" lvl="5" indent="-308610" algn="l">
              <a:spcBef>
                <a:spcPts val="360"/>
              </a:spcBef>
              <a:spcAft>
                <a:spcPts val="0"/>
              </a:spcAft>
              <a:buSzPts val="1260"/>
              <a:buChar char="■"/>
              <a:defRPr/>
            </a:lvl6pPr>
            <a:lvl7pPr marL="3200400" lvl="6" indent="-308610" algn="l">
              <a:spcBef>
                <a:spcPts val="360"/>
              </a:spcBef>
              <a:spcAft>
                <a:spcPts val="0"/>
              </a:spcAft>
              <a:buSzPts val="1260"/>
              <a:buChar char="■"/>
              <a:defRPr/>
            </a:lvl7pPr>
            <a:lvl8pPr marL="3657600" lvl="7" indent="-308609" algn="l">
              <a:spcBef>
                <a:spcPts val="360"/>
              </a:spcBef>
              <a:spcAft>
                <a:spcPts val="0"/>
              </a:spcAft>
              <a:buSzPts val="1260"/>
              <a:buChar char="■"/>
              <a:defRPr/>
            </a:lvl8pPr>
            <a:lvl9pPr marL="4114800" lvl="8" indent="-308609" algn="l">
              <a:spcBef>
                <a:spcPts val="360"/>
              </a:spcBef>
              <a:spcAft>
                <a:spcPts val="0"/>
              </a:spcAft>
              <a:buSzPts val="126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26"/>
        <p:cNvGrpSpPr/>
        <p:nvPr/>
      </p:nvGrpSpPr>
      <p:grpSpPr>
        <a:xfrm>
          <a:off x="0" y="0"/>
          <a:ext cx="0" cy="0"/>
          <a:chOff x="0" y="0"/>
          <a:chExt cx="0" cy="0"/>
        </a:xfrm>
      </p:grpSpPr>
      <p:sp>
        <p:nvSpPr>
          <p:cNvPr id="27" name="Google Shape;27;p37"/>
          <p:cNvSpPr txBox="1">
            <a:spLocks noGrp="1"/>
          </p:cNvSpPr>
          <p:nvPr>
            <p:ph type="title"/>
          </p:nvPr>
        </p:nvSpPr>
        <p:spPr>
          <a:xfrm>
            <a:off x="381000" y="6858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3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3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3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3400" b="1" i="0" u="none" strike="noStrike" cap="none">
                <a:solidFill>
                  <a:schemeClr val="lt2"/>
                </a:solidFill>
                <a:latin typeface="Arial"/>
                <a:ea typeface="Arial"/>
                <a:cs typeface="Arial"/>
                <a:sym typeface="Arial"/>
              </a:defRPr>
            </a:lvl5pPr>
            <a:lvl6pPr marR="0" lvl="5" algn="l" rtl="0">
              <a:spcBef>
                <a:spcPts val="0"/>
              </a:spcBef>
              <a:spcAft>
                <a:spcPts val="0"/>
              </a:spcAft>
              <a:buSzPts val="1400"/>
              <a:buNone/>
              <a:defRPr sz="3800" b="1" i="0" u="none" strike="noStrike" cap="none">
                <a:solidFill>
                  <a:schemeClr val="lt2"/>
                </a:solidFill>
                <a:latin typeface="Verdana"/>
                <a:ea typeface="Verdana"/>
                <a:cs typeface="Verdana"/>
                <a:sym typeface="Verdana"/>
              </a:defRPr>
            </a:lvl6pPr>
            <a:lvl7pPr marR="0" lvl="6" algn="l" rtl="0">
              <a:spcBef>
                <a:spcPts val="0"/>
              </a:spcBef>
              <a:spcAft>
                <a:spcPts val="0"/>
              </a:spcAft>
              <a:buSzPts val="1400"/>
              <a:buNone/>
              <a:defRPr sz="3800" b="1" i="0" u="none" strike="noStrike" cap="none">
                <a:solidFill>
                  <a:schemeClr val="lt2"/>
                </a:solidFill>
                <a:latin typeface="Verdana"/>
                <a:ea typeface="Verdana"/>
                <a:cs typeface="Verdana"/>
                <a:sym typeface="Verdana"/>
              </a:defRPr>
            </a:lvl7pPr>
            <a:lvl8pPr marR="0" lvl="7" algn="l" rtl="0">
              <a:spcBef>
                <a:spcPts val="0"/>
              </a:spcBef>
              <a:spcAft>
                <a:spcPts val="0"/>
              </a:spcAft>
              <a:buSzPts val="1400"/>
              <a:buNone/>
              <a:defRPr sz="3800" b="1" i="0" u="none" strike="noStrike" cap="none">
                <a:solidFill>
                  <a:schemeClr val="lt2"/>
                </a:solidFill>
                <a:latin typeface="Verdana"/>
                <a:ea typeface="Verdana"/>
                <a:cs typeface="Verdana"/>
                <a:sym typeface="Verdana"/>
              </a:defRPr>
            </a:lvl8pPr>
            <a:lvl9pPr marR="0" lvl="8" algn="l" rtl="0">
              <a:spcBef>
                <a:spcPts val="0"/>
              </a:spcBef>
              <a:spcAft>
                <a:spcPts val="0"/>
              </a:spcAft>
              <a:buSzPts val="1400"/>
              <a:buNone/>
              <a:defRPr sz="3800" b="1" i="0" u="none" strike="noStrike" cap="none">
                <a:solidFill>
                  <a:schemeClr val="lt2"/>
                </a:solidFill>
                <a:latin typeface="Verdana"/>
                <a:ea typeface="Verdana"/>
                <a:cs typeface="Verdana"/>
                <a:sym typeface="Verdana"/>
              </a:defRPr>
            </a:lvl9pPr>
          </a:lstStyle>
          <a:p>
            <a:endParaRPr/>
          </a:p>
        </p:txBody>
      </p:sp>
      <p:sp>
        <p:nvSpPr>
          <p:cNvPr id="11" name="Google Shape;11;p33"/>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520"/>
              </a:spcBef>
              <a:spcAft>
                <a:spcPts val="0"/>
              </a:spcAft>
              <a:buClr>
                <a:srgbClr val="000514"/>
              </a:buClr>
              <a:buSzPts val="2080"/>
              <a:buFont typeface="Noto Sans Symbols"/>
              <a:buChar char="❑"/>
              <a:defRPr sz="2600" b="0" i="0" u="none" strike="noStrike" cap="none">
                <a:solidFill>
                  <a:srgbClr val="000514"/>
                </a:solidFill>
                <a:latin typeface="Arial"/>
                <a:ea typeface="Arial"/>
                <a:cs typeface="Arial"/>
                <a:sym typeface="Arial"/>
              </a:defRPr>
            </a:lvl1pPr>
            <a:lvl2pPr marL="914400" marR="0" lvl="1" indent="-381000" algn="l" rtl="0">
              <a:spcBef>
                <a:spcPts val="480"/>
              </a:spcBef>
              <a:spcAft>
                <a:spcPts val="0"/>
              </a:spcAft>
              <a:buClr>
                <a:srgbClr val="000514"/>
              </a:buClr>
              <a:buSzPts val="2400"/>
              <a:buFont typeface="Merriweather Sans"/>
              <a:buChar char="﹣"/>
              <a:defRPr sz="2400" b="0" i="0" u="none" strike="noStrike" cap="none">
                <a:solidFill>
                  <a:srgbClr val="000514"/>
                </a:solidFill>
                <a:latin typeface="Arial"/>
                <a:ea typeface="Arial"/>
                <a:cs typeface="Arial"/>
                <a:sym typeface="Arial"/>
              </a:defRPr>
            </a:lvl2pPr>
            <a:lvl3pPr marL="1371600" marR="0" lvl="2" indent="-368300" algn="l" rtl="0">
              <a:spcBef>
                <a:spcPts val="440"/>
              </a:spcBef>
              <a:spcAft>
                <a:spcPts val="0"/>
              </a:spcAft>
              <a:buClr>
                <a:srgbClr val="000514"/>
              </a:buClr>
              <a:buSzPts val="2200"/>
              <a:buFont typeface="Arial"/>
              <a:buChar char="•"/>
              <a:defRPr sz="2200" b="0" i="0" u="none" strike="noStrike" cap="none">
                <a:solidFill>
                  <a:srgbClr val="000514"/>
                </a:solidFill>
                <a:latin typeface="Arial"/>
                <a:ea typeface="Arial"/>
                <a:cs typeface="Arial"/>
                <a:sym typeface="Arial"/>
              </a:defRPr>
            </a:lvl3pPr>
            <a:lvl4pPr marL="1828800" marR="0" lvl="3" indent="-342900" algn="l" rtl="0">
              <a:spcBef>
                <a:spcPts val="360"/>
              </a:spcBef>
              <a:spcAft>
                <a:spcPts val="0"/>
              </a:spcAft>
              <a:buClr>
                <a:srgbClr val="000514"/>
              </a:buClr>
              <a:buSzPts val="1800"/>
              <a:buFont typeface="Noto Sans Symbols"/>
              <a:buChar char="⮚"/>
              <a:defRPr sz="1800" b="0" i="0" u="none" strike="noStrike" cap="none">
                <a:solidFill>
                  <a:srgbClr val="000514"/>
                </a:solidFill>
                <a:latin typeface="Arial"/>
                <a:ea typeface="Arial"/>
                <a:cs typeface="Arial"/>
                <a:sym typeface="Arial"/>
              </a:defRPr>
            </a:lvl4pPr>
            <a:lvl5pPr marL="2286000" marR="0" lvl="4" indent="-330200" algn="l" rtl="0">
              <a:spcBef>
                <a:spcPts val="320"/>
              </a:spcBef>
              <a:spcAft>
                <a:spcPts val="0"/>
              </a:spcAft>
              <a:buClr>
                <a:srgbClr val="000514"/>
              </a:buClr>
              <a:buSzPts val="1600"/>
              <a:buFont typeface="Arial"/>
              <a:buChar char="•"/>
              <a:defRPr sz="1600" b="0" i="0" u="none" strike="noStrike" cap="none">
                <a:solidFill>
                  <a:srgbClr val="000514"/>
                </a:solidFill>
                <a:latin typeface="Arial"/>
                <a:ea typeface="Arial"/>
                <a:cs typeface="Arial"/>
                <a:sym typeface="Arial"/>
              </a:defRPr>
            </a:lvl5pPr>
            <a:lvl6pPr marL="2743200" marR="0" lvl="5" indent="-361950" algn="l" rtl="0">
              <a:spcBef>
                <a:spcPts val="600"/>
              </a:spcBef>
              <a:spcAft>
                <a:spcPts val="0"/>
              </a:spcAft>
              <a:buClr>
                <a:schemeClr val="hlink"/>
              </a:buClr>
              <a:buSzPts val="2100"/>
              <a:buFont typeface="Noto Sans Symbols"/>
              <a:buChar char="■"/>
              <a:defRPr sz="3000" b="0" i="0" u="none" strike="noStrike" cap="none">
                <a:solidFill>
                  <a:schemeClr val="lt1"/>
                </a:solidFill>
                <a:latin typeface="Arial"/>
                <a:ea typeface="Arial"/>
                <a:cs typeface="Arial"/>
                <a:sym typeface="Arial"/>
              </a:defRPr>
            </a:lvl6pPr>
            <a:lvl7pPr marL="3200400" marR="0" lvl="6" indent="-361950" algn="l" rtl="0">
              <a:spcBef>
                <a:spcPts val="600"/>
              </a:spcBef>
              <a:spcAft>
                <a:spcPts val="0"/>
              </a:spcAft>
              <a:buClr>
                <a:schemeClr val="hlink"/>
              </a:buClr>
              <a:buSzPts val="2100"/>
              <a:buFont typeface="Noto Sans Symbols"/>
              <a:buChar char="■"/>
              <a:defRPr sz="3000" b="0" i="0" u="none" strike="noStrike" cap="none">
                <a:solidFill>
                  <a:schemeClr val="lt1"/>
                </a:solidFill>
                <a:latin typeface="Arial"/>
                <a:ea typeface="Arial"/>
                <a:cs typeface="Arial"/>
                <a:sym typeface="Arial"/>
              </a:defRPr>
            </a:lvl7pPr>
            <a:lvl8pPr marL="3657600" marR="0" lvl="7" indent="-361950" algn="l" rtl="0">
              <a:spcBef>
                <a:spcPts val="600"/>
              </a:spcBef>
              <a:spcAft>
                <a:spcPts val="0"/>
              </a:spcAft>
              <a:buClr>
                <a:schemeClr val="hlink"/>
              </a:buClr>
              <a:buSzPts val="2100"/>
              <a:buFont typeface="Noto Sans Symbols"/>
              <a:buChar char="■"/>
              <a:defRPr sz="3000" b="0" i="0" u="none" strike="noStrike" cap="none">
                <a:solidFill>
                  <a:schemeClr val="lt1"/>
                </a:solidFill>
                <a:latin typeface="Arial"/>
                <a:ea typeface="Arial"/>
                <a:cs typeface="Arial"/>
                <a:sym typeface="Arial"/>
              </a:defRPr>
            </a:lvl8pPr>
            <a:lvl9pPr marL="4114800" marR="0" lvl="8" indent="-361950" algn="l" rtl="0">
              <a:spcBef>
                <a:spcPts val="600"/>
              </a:spcBef>
              <a:spcAft>
                <a:spcPts val="0"/>
              </a:spcAft>
              <a:buClr>
                <a:schemeClr val="hlink"/>
              </a:buClr>
              <a:buSzPts val="2100"/>
              <a:buFont typeface="Noto Sans Symbols"/>
              <a:buChar char="■"/>
              <a:defRPr sz="3000" b="0" i="0" u="none" strike="noStrike" cap="none">
                <a:solidFill>
                  <a:schemeClr val="lt1"/>
                </a:solidFill>
                <a:latin typeface="Arial"/>
                <a:ea typeface="Arial"/>
                <a:cs typeface="Arial"/>
                <a:sym typeface="Arial"/>
              </a:defRPr>
            </a:lvl9pPr>
          </a:lstStyle>
          <a:p>
            <a:endParaRPr/>
          </a:p>
        </p:txBody>
      </p:sp>
      <p:sp>
        <p:nvSpPr>
          <p:cNvPr id="12" name="Google Shape;12;p33"/>
          <p:cNvSpPr txBox="1"/>
          <p:nvPr/>
        </p:nvSpPr>
        <p:spPr>
          <a:xfrm>
            <a:off x="6934200" y="6324600"/>
            <a:ext cx="18288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Ace Ahead MUET</a:t>
            </a:r>
            <a:endParaRPr/>
          </a:p>
          <a:p>
            <a:pPr marL="0" marR="0" lvl="0" indent="0" algn="l" rtl="0">
              <a:lnSpc>
                <a:spcPct val="100000"/>
              </a:lnSpc>
              <a:spcBef>
                <a:spcPts val="0"/>
              </a:spcBef>
              <a:spcAft>
                <a:spcPts val="0"/>
              </a:spcAft>
              <a:buNone/>
            </a:pPr>
            <a:endParaRPr sz="1200" b="1" i="0" u="none">
              <a:solidFill>
                <a:srgbClr val="000000"/>
              </a:solidFill>
              <a:latin typeface="Arial"/>
              <a:ea typeface="Arial"/>
              <a:cs typeface="Arial"/>
              <a:sym typeface="Arial"/>
            </a:endParaRPr>
          </a:p>
        </p:txBody>
      </p:sp>
      <p:cxnSp>
        <p:nvCxnSpPr>
          <p:cNvPr id="13" name="Google Shape;13;p33"/>
          <p:cNvCxnSpPr/>
          <p:nvPr/>
        </p:nvCxnSpPr>
        <p:spPr>
          <a:xfrm>
            <a:off x="457200" y="6324600"/>
            <a:ext cx="8229600" cy="0"/>
          </a:xfrm>
          <a:prstGeom prst="straightConnector1">
            <a:avLst/>
          </a:prstGeom>
          <a:noFill/>
          <a:ln w="15875" cap="flat" cmpd="sng">
            <a:solidFill>
              <a:srgbClr val="000000"/>
            </a:solidFill>
            <a:prstDash val="solid"/>
            <a:miter lim="800000"/>
            <a:headEnd type="none" w="med" len="med"/>
            <a:tailEnd type="none" w="med" len="med"/>
          </a:ln>
        </p:spPr>
      </p:cxnSp>
      <p:sp>
        <p:nvSpPr>
          <p:cNvPr id="14" name="Google Shape;14;p33"/>
          <p:cNvSpPr txBox="1"/>
          <p:nvPr/>
        </p:nvSpPr>
        <p:spPr>
          <a:xfrm>
            <a:off x="381000" y="6324600"/>
            <a:ext cx="56388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a:solidFill>
                  <a:schemeClr val="dk1"/>
                </a:solidFill>
                <a:latin typeface="Arial"/>
                <a:ea typeface="Arial"/>
                <a:cs typeface="Arial"/>
                <a:sym typeface="Arial"/>
              </a:rPr>
              <a:t>All Rights Reserved</a:t>
            </a:r>
            <a:endParaRPr/>
          </a:p>
          <a:p>
            <a:pPr marL="0" marR="0" lvl="0" indent="0" algn="l" rtl="0">
              <a:lnSpc>
                <a:spcPct val="100000"/>
              </a:lnSpc>
              <a:spcBef>
                <a:spcPts val="0"/>
              </a:spcBef>
              <a:spcAft>
                <a:spcPts val="0"/>
              </a:spcAft>
              <a:buClr>
                <a:srgbClr val="000514"/>
              </a:buClr>
              <a:buSzPts val="1200"/>
              <a:buFont typeface="Arial"/>
              <a:buNone/>
            </a:pPr>
            <a:r>
              <a:rPr lang="en-US" sz="1200" b="0" i="0" u="none">
                <a:solidFill>
                  <a:srgbClr val="000514"/>
                </a:solidFill>
                <a:latin typeface="Arial"/>
                <a:ea typeface="Arial"/>
                <a:cs typeface="Arial"/>
                <a:sym typeface="Arial"/>
              </a:rPr>
              <a:t>© Oxford Fajar Sdn. Bhd. (008974-T) 2011</a:t>
            </a:r>
            <a:endParaRPr/>
          </a:p>
        </p:txBody>
      </p:sp>
      <p:sp>
        <p:nvSpPr>
          <p:cNvPr id="15" name="Google Shape;15;p33"/>
          <p:cNvSpPr txBox="1"/>
          <p:nvPr/>
        </p:nvSpPr>
        <p:spPr>
          <a:xfrm>
            <a:off x="7648575" y="6550025"/>
            <a:ext cx="1114425" cy="2746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514"/>
              </a:buClr>
              <a:buSzPts val="1200"/>
              <a:buFont typeface="Arial"/>
              <a:buNone/>
            </a:pPr>
            <a:r>
              <a:rPr lang="en-US" sz="1200" b="1" i="0" u="none">
                <a:solidFill>
                  <a:srgbClr val="000514"/>
                </a:solidFill>
                <a:latin typeface="Arial"/>
                <a:ea typeface="Arial"/>
                <a:cs typeface="Arial"/>
                <a:sym typeface="Arial"/>
              </a:rPr>
              <a:t>PAPER 2: </a:t>
            </a:r>
            <a:fld id="{00000000-1234-1234-1234-123412341234}" type="slidenum">
              <a:rPr lang="en-US" sz="1200" b="1" i="0" u="none">
                <a:solidFill>
                  <a:srgbClr val="000514"/>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31"/>
        <p:cNvGrpSpPr/>
        <p:nvPr/>
      </p:nvGrpSpPr>
      <p:grpSpPr>
        <a:xfrm>
          <a:off x="0" y="0"/>
          <a:ext cx="0" cy="0"/>
          <a:chOff x="0" y="0"/>
          <a:chExt cx="0" cy="0"/>
        </a:xfrm>
      </p:grpSpPr>
      <p:sp>
        <p:nvSpPr>
          <p:cNvPr id="32" name="Google Shape;32;p1"/>
          <p:cNvSpPr txBox="1">
            <a:spLocks noGrp="1"/>
          </p:cNvSpPr>
          <p:nvPr>
            <p:ph type="ctrTitle"/>
          </p:nvPr>
        </p:nvSpPr>
        <p:spPr>
          <a:xfrm>
            <a:off x="685800" y="2514248"/>
            <a:ext cx="84582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6000"/>
              <a:buFont typeface="Arial"/>
              <a:buNone/>
            </a:pPr>
            <a:r>
              <a:rPr lang="en-US" sz="6000" dirty="0">
                <a:solidFill>
                  <a:srgbClr val="FF0000"/>
                </a:solidFill>
              </a:rPr>
              <a:t>BJEL1723 ACADEMIC ENGLISH</a:t>
            </a:r>
            <a:br>
              <a:rPr lang="en-US" sz="6000" dirty="0">
                <a:solidFill>
                  <a:srgbClr val="FF0000"/>
                </a:solidFill>
              </a:rPr>
            </a:br>
            <a:br>
              <a:rPr lang="en-US" sz="6000" b="1" i="0" u="none" dirty="0">
                <a:solidFill>
                  <a:srgbClr val="FF0000"/>
                </a:solidFill>
                <a:latin typeface="Arial"/>
                <a:ea typeface="Arial"/>
                <a:cs typeface="Arial"/>
                <a:sym typeface="Arial"/>
              </a:rPr>
            </a:br>
            <a:r>
              <a:rPr lang="en-US" sz="6000" b="1" i="0" u="none" dirty="0">
                <a:solidFill>
                  <a:srgbClr val="FF0000"/>
                </a:solidFill>
                <a:latin typeface="Arial"/>
                <a:ea typeface="Arial"/>
                <a:cs typeface="Arial"/>
                <a:sym typeface="Arial"/>
              </a:rPr>
              <a:t>GROUP DISCUSSION</a:t>
            </a:r>
            <a:endParaRPr dirty="0"/>
          </a:p>
        </p:txBody>
      </p:sp>
      <p:sp>
        <p:nvSpPr>
          <p:cNvPr id="33" name="Google Shape;33;p1"/>
          <p:cNvSpPr txBox="1">
            <a:spLocks noGrp="1"/>
          </p:cNvSpPr>
          <p:nvPr>
            <p:ph type="subTitle" idx="1"/>
          </p:nvPr>
        </p:nvSpPr>
        <p:spPr>
          <a:xfrm>
            <a:off x="1371600" y="4947355"/>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0000"/>
              </a:buClr>
              <a:buSzPts val="2880"/>
              <a:buNone/>
            </a:pPr>
            <a:r>
              <a:rPr lang="en-US" sz="3600" b="0" i="0" u="none" dirty="0">
                <a:solidFill>
                  <a:srgbClr val="FF0000"/>
                </a:solidFill>
                <a:latin typeface="Arial"/>
                <a:ea typeface="Arial"/>
                <a:cs typeface="Arial"/>
                <a:sym typeface="Arial"/>
              </a:rPr>
              <a:t>COURSEWORK 1</a:t>
            </a:r>
            <a:endParaRPr dirty="0"/>
          </a:p>
          <a:p>
            <a:pPr marL="0" lvl="0" indent="0" algn="ctr" rtl="0">
              <a:lnSpc>
                <a:spcPct val="100000"/>
              </a:lnSpc>
              <a:spcBef>
                <a:spcPts val="720"/>
              </a:spcBef>
              <a:spcAft>
                <a:spcPts val="0"/>
              </a:spcAft>
              <a:buClr>
                <a:srgbClr val="FF0000"/>
              </a:buClr>
              <a:buSzPts val="2880"/>
              <a:buNone/>
            </a:pPr>
            <a:r>
              <a:rPr lang="en-US" sz="3600" b="0" i="0" u="none" dirty="0">
                <a:solidFill>
                  <a:srgbClr val="FF0000"/>
                </a:solidFill>
                <a:latin typeface="Arial"/>
                <a:ea typeface="Arial"/>
                <a:cs typeface="Arial"/>
                <a:sym typeface="Arial"/>
              </a:rPr>
              <a:t>WEEK 3</a:t>
            </a:r>
            <a:endParaRPr dirty="0"/>
          </a:p>
          <a:p>
            <a:pPr marL="0" lvl="0" indent="0" algn="ctr" rtl="0">
              <a:lnSpc>
                <a:spcPct val="100000"/>
              </a:lnSpc>
              <a:spcBef>
                <a:spcPts val="720"/>
              </a:spcBef>
              <a:spcAft>
                <a:spcPts val="0"/>
              </a:spcAft>
              <a:buClr>
                <a:srgbClr val="FF0000"/>
              </a:buClr>
              <a:buSzPts val="2880"/>
              <a:buNone/>
            </a:pPr>
            <a:r>
              <a:rPr lang="en-US" sz="3600" dirty="0">
                <a:solidFill>
                  <a:srgbClr val="FF0000"/>
                </a:solidFill>
              </a:rPr>
              <a:t> 3</a:t>
            </a:r>
            <a:r>
              <a:rPr lang="en-US" sz="3600" b="0" i="0" u="none" dirty="0">
                <a:solidFill>
                  <a:srgbClr val="FF0000"/>
                </a:solidFill>
                <a:latin typeface="Arial"/>
                <a:ea typeface="Arial"/>
                <a:cs typeface="Arial"/>
                <a:sym typeface="Arial"/>
              </a:rPr>
              <a:t>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0"/>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Task B</a:t>
            </a:r>
            <a:endParaRPr/>
          </a:p>
        </p:txBody>
      </p:sp>
      <p:sp>
        <p:nvSpPr>
          <p:cNvPr id="99" name="Google Shape;99;p10"/>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When managing a discussion, you will</a:t>
            </a:r>
            <a:endParaRPr/>
          </a:p>
          <a:p>
            <a:pPr marL="342900" marR="0" lvl="0" indent="-34290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None/>
            </a:pPr>
            <a:r>
              <a:rPr lang="en-US" sz="2600" b="0" i="0" u="none">
                <a:solidFill>
                  <a:srgbClr val="000514"/>
                </a:solidFill>
                <a:latin typeface="Arial"/>
                <a:ea typeface="Arial"/>
                <a:cs typeface="Arial"/>
                <a:sym typeface="Arial"/>
              </a:rPr>
              <a:t>- thank people for coming and then start a discussion</a:t>
            </a:r>
            <a:endParaRPr/>
          </a:p>
          <a:p>
            <a:pPr marL="342900" marR="0" lvl="0" indent="-342900" algn="l" rtl="0">
              <a:lnSpc>
                <a:spcPct val="100000"/>
              </a:lnSpc>
              <a:spcBef>
                <a:spcPts val="520"/>
              </a:spcBef>
              <a:spcAft>
                <a:spcPts val="0"/>
              </a:spcAft>
              <a:buClr>
                <a:srgbClr val="000514"/>
              </a:buClr>
              <a:buSzPts val="2080"/>
              <a:buFont typeface="Noto Sans Symbols"/>
              <a:buNone/>
            </a:pPr>
            <a:r>
              <a:rPr lang="en-US" sz="2600" b="0" i="0" u="none">
                <a:solidFill>
                  <a:srgbClr val="000514"/>
                </a:solidFill>
                <a:latin typeface="Arial"/>
                <a:ea typeface="Arial"/>
                <a:cs typeface="Arial"/>
                <a:sym typeface="Arial"/>
              </a:rPr>
              <a:t>- introduce the subject or problem</a:t>
            </a:r>
            <a:endParaRPr/>
          </a:p>
          <a:p>
            <a:pPr marL="342900" marR="0" lvl="0" indent="-342900" algn="l" rtl="0">
              <a:lnSpc>
                <a:spcPct val="100000"/>
              </a:lnSpc>
              <a:spcBef>
                <a:spcPts val="520"/>
              </a:spcBef>
              <a:spcAft>
                <a:spcPts val="0"/>
              </a:spcAft>
              <a:buClr>
                <a:srgbClr val="000514"/>
              </a:buClr>
              <a:buSzPts val="2080"/>
              <a:buFont typeface="Noto Sans Symbols"/>
              <a:buNone/>
            </a:pPr>
            <a:r>
              <a:rPr lang="en-US" sz="2600" b="0" i="0" u="none">
                <a:solidFill>
                  <a:srgbClr val="000514"/>
                </a:solidFill>
                <a:latin typeface="Arial"/>
                <a:ea typeface="Arial"/>
                <a:cs typeface="Arial"/>
                <a:sym typeface="Arial"/>
              </a:rPr>
              <a:t>- have to invite people to speak</a:t>
            </a:r>
            <a:endParaRPr/>
          </a:p>
          <a:p>
            <a:pPr marL="342900" marR="0" lvl="0" indent="-342900" algn="l" rtl="0">
              <a:lnSpc>
                <a:spcPct val="100000"/>
              </a:lnSpc>
              <a:spcBef>
                <a:spcPts val="520"/>
              </a:spcBef>
              <a:spcAft>
                <a:spcPts val="0"/>
              </a:spcAft>
              <a:buClr>
                <a:srgbClr val="000514"/>
              </a:buClr>
              <a:buSzPts val="2080"/>
              <a:buFont typeface="Noto Sans Symbols"/>
              <a:buNone/>
            </a:pPr>
            <a:r>
              <a:rPr lang="en-US" sz="2600" b="0" i="0" u="none">
                <a:solidFill>
                  <a:srgbClr val="000514"/>
                </a:solidFill>
                <a:latin typeface="Arial"/>
                <a:ea typeface="Arial"/>
                <a:cs typeface="Arial"/>
                <a:sym typeface="Arial"/>
              </a:rPr>
              <a:t>- need to encourage group participation</a:t>
            </a:r>
            <a:endParaRPr/>
          </a:p>
          <a:p>
            <a:pPr marL="342900" marR="0" lvl="0" indent="-342900" algn="l" rtl="0">
              <a:lnSpc>
                <a:spcPct val="100000"/>
              </a:lnSpc>
              <a:spcBef>
                <a:spcPts val="520"/>
              </a:spcBef>
              <a:spcAft>
                <a:spcPts val="0"/>
              </a:spcAft>
              <a:buClr>
                <a:srgbClr val="000514"/>
              </a:buClr>
              <a:buSzPts val="2080"/>
              <a:buFont typeface="Noto Sans Symbols"/>
              <a:buNone/>
            </a:pPr>
            <a:r>
              <a:rPr lang="en-US" sz="2600" b="0" i="0" u="none">
                <a:solidFill>
                  <a:srgbClr val="000514"/>
                </a:solidFill>
                <a:latin typeface="Arial"/>
                <a:ea typeface="Arial"/>
                <a:cs typeface="Arial"/>
                <a:sym typeface="Arial"/>
              </a:rPr>
              <a:t>- close/ conclude the discussion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br>
              <a:rPr lang="en-US" sz="3400" b="1" i="0" u="none" dirty="0">
                <a:solidFill>
                  <a:schemeClr val="lt2"/>
                </a:solidFill>
                <a:latin typeface="Arial"/>
                <a:ea typeface="Arial"/>
                <a:cs typeface="Arial"/>
                <a:sym typeface="Arial"/>
              </a:rPr>
            </a:br>
            <a:r>
              <a:rPr lang="en-US" sz="3400" b="1" i="0" u="none" dirty="0">
                <a:solidFill>
                  <a:schemeClr val="lt2"/>
                </a:solidFill>
                <a:latin typeface="Arial"/>
                <a:ea typeface="Arial"/>
                <a:cs typeface="Arial"/>
                <a:sym typeface="Arial"/>
              </a:rPr>
              <a:t>Some expressions that you can use in managing a discussion.</a:t>
            </a:r>
            <a:br>
              <a:rPr lang="en-US" sz="3400" b="1" i="0" u="none" dirty="0">
                <a:solidFill>
                  <a:schemeClr val="lt2"/>
                </a:solidFill>
                <a:latin typeface="Arial"/>
                <a:ea typeface="Arial"/>
                <a:cs typeface="Arial"/>
                <a:sym typeface="Arial"/>
              </a:rPr>
            </a:br>
            <a:endParaRPr dirty="0"/>
          </a:p>
        </p:txBody>
      </p:sp>
      <p:sp>
        <p:nvSpPr>
          <p:cNvPr id="105" name="Google Shape;105;p11"/>
          <p:cNvSpPr txBox="1">
            <a:spLocks noGrp="1"/>
          </p:cNvSpPr>
          <p:nvPr>
            <p:ph type="body" idx="1"/>
          </p:nvPr>
        </p:nvSpPr>
        <p:spPr>
          <a:xfrm>
            <a:off x="463550" y="9144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1" i="1" u="none">
                <a:solidFill>
                  <a:srgbClr val="000514"/>
                </a:solidFill>
                <a:latin typeface="Arial"/>
                <a:ea typeface="Arial"/>
                <a:cs typeface="Arial"/>
                <a:sym typeface="Arial"/>
              </a:rPr>
              <a:t>OPENING A DISCUSSION</a:t>
            </a:r>
            <a:endParaRPr/>
          </a:p>
          <a:p>
            <a:pPr marL="0" marR="0" lvl="0" indent="0" algn="l" rtl="0">
              <a:lnSpc>
                <a:spcPct val="100000"/>
              </a:lnSpc>
              <a:spcBef>
                <a:spcPts val="520"/>
              </a:spcBef>
              <a:spcAft>
                <a:spcPts val="0"/>
              </a:spcAft>
              <a:buClr>
                <a:srgbClr val="000514"/>
              </a:buClr>
              <a:buSzPts val="2080"/>
              <a:buFont typeface="Noto Sans Symbols"/>
              <a:buNone/>
            </a:pPr>
            <a:endParaRPr sz="2600" b="1" i="1" u="none">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Good morning, thank you for coming</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Thank you all for coming</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Thanks for being here</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Shall we start?</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Right, let’s begin</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May I have your attention please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400" b="1" i="0" u="none" dirty="0">
                <a:solidFill>
                  <a:schemeClr val="lt2"/>
                </a:solidFill>
                <a:latin typeface="Arial"/>
                <a:ea typeface="Arial"/>
                <a:cs typeface="Arial"/>
                <a:sym typeface="Arial"/>
              </a:rPr>
              <a:t>Some expressions that you can use in managing a discussion.</a:t>
            </a:r>
            <a:endParaRPr sz="3400" b="1" dirty="0">
              <a:solidFill>
                <a:schemeClr val="lt2"/>
              </a:solidFill>
              <a:latin typeface="Arial"/>
              <a:ea typeface="Arial"/>
              <a:cs typeface="Arial"/>
              <a:sym typeface="Arial"/>
            </a:endParaRPr>
          </a:p>
        </p:txBody>
      </p:sp>
      <p:sp>
        <p:nvSpPr>
          <p:cNvPr id="111" name="Google Shape;111;p12"/>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1" i="1" u="none" dirty="0">
                <a:solidFill>
                  <a:srgbClr val="000514"/>
                </a:solidFill>
                <a:latin typeface="Arial"/>
                <a:ea typeface="Arial"/>
                <a:cs typeface="Arial"/>
                <a:sym typeface="Arial"/>
              </a:rPr>
              <a:t>INTRODUCING A SUBJECT</a:t>
            </a:r>
            <a:endParaRPr dirty="0"/>
          </a:p>
          <a:p>
            <a:pPr marL="342900" marR="0" lvl="0" indent="-342900" algn="l" rtl="0">
              <a:lnSpc>
                <a:spcPct val="100000"/>
              </a:lnSpc>
              <a:spcBef>
                <a:spcPts val="520"/>
              </a:spcBef>
              <a:spcAft>
                <a:spcPts val="0"/>
              </a:spcAft>
              <a:buClr>
                <a:srgbClr val="000514"/>
              </a:buClr>
              <a:buSzPts val="2080"/>
              <a:buFont typeface="Noto Sans Symbols"/>
              <a:buNone/>
            </a:pPr>
            <a:endParaRPr sz="2600" b="1" i="0" u="none" dirty="0">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First, let’s tackle the issue of</a:t>
            </a:r>
            <a:endParaRPr dirty="0"/>
          </a:p>
          <a:p>
            <a:pPr marL="342900" marR="0" lvl="0" indent="-342900" algn="l" rtl="0">
              <a:lnSpc>
                <a:spcPct val="100000"/>
              </a:lnSpc>
              <a:spcBef>
                <a:spcPts val="520"/>
              </a:spcBef>
              <a:spcAft>
                <a:spcPts val="0"/>
              </a:spcAft>
              <a:buClr>
                <a:srgbClr val="EE4C04"/>
              </a:buClr>
              <a:buSzPts val="2080"/>
              <a:buFont typeface="Noto Sans Symbols"/>
              <a:buChar char="❑"/>
            </a:pPr>
            <a:r>
              <a:rPr lang="en-US" sz="2600" b="0" i="0" u="none" dirty="0">
                <a:solidFill>
                  <a:srgbClr val="EE4C04"/>
                </a:solidFill>
                <a:latin typeface="Arial"/>
                <a:ea typeface="Arial"/>
                <a:cs typeface="Arial"/>
                <a:sym typeface="Arial"/>
              </a:rPr>
              <a:t>Today we are meeting to discuss</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Let’s talk about the problem of</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We’re here to talk about</a:t>
            </a:r>
            <a:endParaRPr dirty="0"/>
          </a:p>
          <a:p>
            <a:pPr marL="342900" marR="0" lvl="0" indent="-210820" algn="l" rtl="0">
              <a:spcBef>
                <a:spcPts val="520"/>
              </a:spcBef>
              <a:spcAft>
                <a:spcPts val="0"/>
              </a:spcAft>
              <a:buClr>
                <a:srgbClr val="000514"/>
              </a:buClr>
              <a:buSzPts val="2080"/>
              <a:buFont typeface="Noto Sans Symbols"/>
              <a:buNone/>
            </a:pPr>
            <a:endParaRPr sz="2600" b="0" i="0" u="none" dirty="0">
              <a:solidFill>
                <a:srgbClr val="00051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6096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br>
              <a:rPr lang="en-US" sz="3400" b="1" i="0" u="none">
                <a:solidFill>
                  <a:schemeClr val="lt2"/>
                </a:solidFill>
                <a:latin typeface="Arial"/>
                <a:ea typeface="Arial"/>
                <a:cs typeface="Arial"/>
                <a:sym typeface="Arial"/>
              </a:rPr>
            </a:br>
            <a:r>
              <a:rPr lang="en-US" sz="3400" b="1" i="0" u="none">
                <a:solidFill>
                  <a:schemeClr val="lt2"/>
                </a:solidFill>
                <a:latin typeface="Arial"/>
                <a:ea typeface="Arial"/>
                <a:cs typeface="Arial"/>
                <a:sym typeface="Arial"/>
              </a:rPr>
              <a:t>EXAMPLE: DICSUSSION STRUCTURE (CANDIDATE A)</a:t>
            </a:r>
            <a:endParaRPr/>
          </a:p>
        </p:txBody>
      </p:sp>
      <p:sp>
        <p:nvSpPr>
          <p:cNvPr id="117" name="Google Shape;117;p13"/>
          <p:cNvSpPr txBox="1">
            <a:spLocks noGrp="1"/>
          </p:cNvSpPr>
          <p:nvPr>
            <p:ph type="body" idx="1"/>
          </p:nvPr>
        </p:nvSpPr>
        <p:spPr>
          <a:xfrm>
            <a:off x="457200" y="14478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 </a:t>
            </a:r>
            <a:r>
              <a:rPr lang="en-US" sz="2400" b="0" i="0" u="none">
                <a:solidFill>
                  <a:srgbClr val="000514"/>
                </a:solidFill>
                <a:latin typeface="Arial"/>
                <a:ea typeface="Arial"/>
                <a:cs typeface="Arial"/>
                <a:sym typeface="Arial"/>
              </a:rPr>
              <a:t>Good morning to the examiners and all my friends.</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Firstly, I would like to suggest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My main point is ……………….. (explain/give example)</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My next point is ……………….. (explain/give example)</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The next point I would like to make is ………( “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However / But / Nevertheless …………………. Etc</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I have mentioned earlier that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Therefore / Thus / Hence …………………….. etc</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In short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CANDIDATE B</a:t>
            </a:r>
            <a:endParaRPr/>
          </a:p>
        </p:txBody>
      </p:sp>
      <p:sp>
        <p:nvSpPr>
          <p:cNvPr id="123" name="Google Shape;123;p14"/>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Good morning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First of all, I propose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The most important factor is ………………… (explain/give example)</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Next, let’s look at ……………………………. ( “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Another suggestion is………………………( “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However / But / Nevertheless …………………..etc</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This is because………………..</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Therefore / Thus / Hence / As a result …………………….etc</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Those are the suggestions …………..</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 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400" b="1">
              <a:solidFill>
                <a:schemeClr val="lt2"/>
              </a:solidFill>
              <a:latin typeface="Arial"/>
              <a:ea typeface="Arial"/>
              <a:cs typeface="Arial"/>
              <a:sym typeface="Arial"/>
            </a:endParaRPr>
          </a:p>
        </p:txBody>
      </p:sp>
      <p:sp>
        <p:nvSpPr>
          <p:cNvPr id="129" name="Google Shape;129;p15"/>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210820" algn="l" rtl="0">
              <a:spcBef>
                <a:spcPts val="0"/>
              </a:spcBef>
              <a:spcAft>
                <a:spcPts val="0"/>
              </a:spcAft>
              <a:buClr>
                <a:srgbClr val="000514"/>
              </a:buClr>
              <a:buSzPts val="2080"/>
              <a:buFont typeface="Noto Sans Symbols"/>
              <a:buNone/>
            </a:pPr>
            <a:endParaRPr sz="2600">
              <a:solidFill>
                <a:srgbClr val="000514"/>
              </a:solidFill>
              <a:latin typeface="Arial"/>
              <a:ea typeface="Arial"/>
              <a:cs typeface="Arial"/>
              <a:sym typeface="Arial"/>
            </a:endParaRPr>
          </a:p>
        </p:txBody>
      </p:sp>
      <p:pic>
        <p:nvPicPr>
          <p:cNvPr id="130" name="Google Shape;130;p15"/>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400" b="1">
              <a:solidFill>
                <a:schemeClr val="lt2"/>
              </a:solidFill>
              <a:latin typeface="Arial"/>
              <a:ea typeface="Arial"/>
              <a:cs typeface="Arial"/>
              <a:sym typeface="Arial"/>
            </a:endParaRPr>
          </a:p>
        </p:txBody>
      </p:sp>
      <p:sp>
        <p:nvSpPr>
          <p:cNvPr id="136" name="Google Shape;136;p16"/>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210820" algn="l" rtl="0">
              <a:spcBef>
                <a:spcPts val="0"/>
              </a:spcBef>
              <a:spcAft>
                <a:spcPts val="0"/>
              </a:spcAft>
              <a:buClr>
                <a:srgbClr val="000514"/>
              </a:buClr>
              <a:buSzPts val="2080"/>
              <a:buFont typeface="Noto Sans Symbols"/>
              <a:buNone/>
            </a:pPr>
            <a:endParaRPr sz="2600">
              <a:solidFill>
                <a:srgbClr val="000514"/>
              </a:solidFill>
              <a:latin typeface="Arial"/>
              <a:ea typeface="Arial"/>
              <a:cs typeface="Arial"/>
              <a:sym typeface="Arial"/>
            </a:endParaRPr>
          </a:p>
        </p:txBody>
      </p:sp>
      <p:pic>
        <p:nvPicPr>
          <p:cNvPr id="137" name="Google Shape;137;p16"/>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400" b="1">
              <a:solidFill>
                <a:schemeClr val="lt2"/>
              </a:solidFill>
              <a:latin typeface="Arial"/>
              <a:ea typeface="Arial"/>
              <a:cs typeface="Arial"/>
              <a:sym typeface="Arial"/>
            </a:endParaRPr>
          </a:p>
        </p:txBody>
      </p:sp>
      <p:sp>
        <p:nvSpPr>
          <p:cNvPr id="143" name="Google Shape;143;p17"/>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210820" algn="l" rtl="0">
              <a:spcBef>
                <a:spcPts val="0"/>
              </a:spcBef>
              <a:spcAft>
                <a:spcPts val="0"/>
              </a:spcAft>
              <a:buClr>
                <a:srgbClr val="000514"/>
              </a:buClr>
              <a:buSzPts val="2080"/>
              <a:buFont typeface="Noto Sans Symbols"/>
              <a:buNone/>
            </a:pPr>
            <a:endParaRPr sz="2600">
              <a:solidFill>
                <a:srgbClr val="000514"/>
              </a:solidFill>
              <a:latin typeface="Arial"/>
              <a:ea typeface="Arial"/>
              <a:cs typeface="Arial"/>
              <a:sym typeface="Arial"/>
            </a:endParaRPr>
          </a:p>
        </p:txBody>
      </p:sp>
      <p:pic>
        <p:nvPicPr>
          <p:cNvPr id="144" name="Google Shape;144;p17"/>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Tips for Effective Speaking</a:t>
            </a:r>
            <a:endParaRPr/>
          </a:p>
        </p:txBody>
      </p:sp>
      <p:sp>
        <p:nvSpPr>
          <p:cNvPr id="150" name="Google Shape;150;p18"/>
          <p:cNvSpPr txBox="1">
            <a:spLocks noGrp="1"/>
          </p:cNvSpPr>
          <p:nvPr>
            <p:ph type="body" idx="1"/>
          </p:nvPr>
        </p:nvSpPr>
        <p:spPr>
          <a:xfrm>
            <a:off x="1054100" y="1625600"/>
            <a:ext cx="7708900" cy="4546600"/>
          </a:xfrm>
          <a:prstGeom prst="rect">
            <a:avLst/>
          </a:prstGeom>
          <a:noFill/>
          <a:ln>
            <a:noFill/>
          </a:ln>
        </p:spPr>
        <p:txBody>
          <a:bodyPr spcFirstLastPara="1" wrap="square" lIns="91425" tIns="45700" rIns="91425" bIns="45700" anchor="t" anchorCtr="0">
            <a:noAutofit/>
          </a:bodyPr>
          <a:lstStyle/>
          <a:p>
            <a:pPr marL="495300" lvl="0" indent="-495300" algn="l" rtl="0">
              <a:lnSpc>
                <a:spcPct val="90000"/>
              </a:lnSpc>
              <a:spcBef>
                <a:spcPts val="0"/>
              </a:spcBef>
              <a:spcAft>
                <a:spcPts val="0"/>
              </a:spcAft>
              <a:buClr>
                <a:srgbClr val="000514"/>
              </a:buClr>
              <a:buSzPts val="1760"/>
              <a:buNone/>
            </a:pPr>
            <a:r>
              <a:rPr lang="en-US" sz="2200" b="1" i="0" u="none">
                <a:solidFill>
                  <a:srgbClr val="000514"/>
                </a:solidFill>
                <a:latin typeface="Arial"/>
                <a:ea typeface="Arial"/>
                <a:cs typeface="Arial"/>
                <a:sym typeface="Arial"/>
              </a:rPr>
              <a:t>1</a:t>
            </a:r>
            <a:r>
              <a:rPr lang="en-US" sz="2200" b="0" i="0" u="none">
                <a:solidFill>
                  <a:srgbClr val="000514"/>
                </a:solidFill>
                <a:latin typeface="Arial"/>
                <a:ea typeface="Arial"/>
                <a:cs typeface="Arial"/>
                <a:sym typeface="Arial"/>
              </a:rPr>
              <a:t> 	Read widely on current issues. Practise preparing points on a topic within 3 minutes and practise speaking. Do not take speaking for granted. You need lots of practice!</a:t>
            </a:r>
            <a:endParaRPr/>
          </a:p>
          <a:p>
            <a:pPr marL="495300" lvl="0" indent="-383540" algn="l" rtl="0">
              <a:lnSpc>
                <a:spcPct val="90000"/>
              </a:lnSpc>
              <a:spcBef>
                <a:spcPts val="440"/>
              </a:spcBef>
              <a:spcAft>
                <a:spcPts val="0"/>
              </a:spcAft>
              <a:buClr>
                <a:srgbClr val="000514"/>
              </a:buClr>
              <a:buSzPts val="1760"/>
              <a:buFont typeface="Noto Sans Symbols"/>
              <a:buNone/>
            </a:pPr>
            <a:endParaRPr sz="2200" b="0" i="0" u="none">
              <a:solidFill>
                <a:srgbClr val="000514"/>
              </a:solidFill>
              <a:latin typeface="Arial"/>
              <a:ea typeface="Arial"/>
              <a:cs typeface="Arial"/>
              <a:sym typeface="Arial"/>
            </a:endParaRPr>
          </a:p>
          <a:p>
            <a:pPr marL="495300" lvl="0" indent="-495300" algn="l" rtl="0">
              <a:lnSpc>
                <a:spcPct val="90000"/>
              </a:lnSpc>
              <a:spcBef>
                <a:spcPts val="440"/>
              </a:spcBef>
              <a:spcAft>
                <a:spcPts val="0"/>
              </a:spcAft>
              <a:buClr>
                <a:srgbClr val="000514"/>
              </a:buClr>
              <a:buSzPts val="1760"/>
              <a:buNone/>
            </a:pPr>
            <a:r>
              <a:rPr lang="en-US" sz="2200" b="1" i="0" u="none">
                <a:solidFill>
                  <a:srgbClr val="000514"/>
                </a:solidFill>
                <a:latin typeface="Arial"/>
                <a:ea typeface="Arial"/>
                <a:cs typeface="Arial"/>
                <a:sym typeface="Arial"/>
              </a:rPr>
              <a:t>2</a:t>
            </a:r>
            <a:r>
              <a:rPr lang="en-US" sz="2200" b="0" i="0" u="none">
                <a:solidFill>
                  <a:srgbClr val="000514"/>
                </a:solidFill>
                <a:latin typeface="Arial"/>
                <a:ea typeface="Arial"/>
                <a:cs typeface="Arial"/>
                <a:sym typeface="Arial"/>
              </a:rPr>
              <a:t>	Be calm and confident. Sit upright, smile and use appropriate gestures. </a:t>
            </a:r>
            <a:endParaRPr/>
          </a:p>
          <a:p>
            <a:pPr marL="495300" lvl="0" indent="-383540" algn="l" rtl="0">
              <a:lnSpc>
                <a:spcPct val="90000"/>
              </a:lnSpc>
              <a:spcBef>
                <a:spcPts val="440"/>
              </a:spcBef>
              <a:spcAft>
                <a:spcPts val="0"/>
              </a:spcAft>
              <a:buClr>
                <a:srgbClr val="000514"/>
              </a:buClr>
              <a:buSzPts val="1760"/>
              <a:buFont typeface="Noto Sans Symbols"/>
              <a:buNone/>
            </a:pPr>
            <a:endParaRPr sz="2200" b="0" i="0" u="none">
              <a:solidFill>
                <a:srgbClr val="000514"/>
              </a:solidFill>
              <a:latin typeface="Arial"/>
              <a:ea typeface="Arial"/>
              <a:cs typeface="Arial"/>
              <a:sym typeface="Arial"/>
            </a:endParaRPr>
          </a:p>
          <a:p>
            <a:pPr marL="495300" lvl="0" indent="-495300" algn="l" rtl="0">
              <a:lnSpc>
                <a:spcPct val="90000"/>
              </a:lnSpc>
              <a:spcBef>
                <a:spcPts val="440"/>
              </a:spcBef>
              <a:spcAft>
                <a:spcPts val="0"/>
              </a:spcAft>
              <a:buClr>
                <a:srgbClr val="000514"/>
              </a:buClr>
              <a:buSzPts val="1760"/>
              <a:buNone/>
            </a:pPr>
            <a:r>
              <a:rPr lang="en-US" sz="2200" b="1" i="0" u="none">
                <a:solidFill>
                  <a:srgbClr val="000514"/>
                </a:solidFill>
                <a:latin typeface="Arial"/>
                <a:ea typeface="Arial"/>
                <a:cs typeface="Arial"/>
                <a:sym typeface="Arial"/>
              </a:rPr>
              <a:t>3</a:t>
            </a:r>
            <a:r>
              <a:rPr lang="en-US" sz="2200" b="0" i="0" u="none">
                <a:solidFill>
                  <a:srgbClr val="000514"/>
                </a:solidFill>
                <a:latin typeface="Arial"/>
                <a:ea typeface="Arial"/>
                <a:cs typeface="Arial"/>
                <a:sym typeface="Arial"/>
              </a:rPr>
              <a:t>	Articulate clearly with proper pitch and intonation. Do not speak too fast or pause too long. </a:t>
            </a:r>
            <a:endParaRPr/>
          </a:p>
          <a:p>
            <a:pPr marL="495300" lvl="0" indent="-383540" algn="l" rtl="0">
              <a:lnSpc>
                <a:spcPct val="90000"/>
              </a:lnSpc>
              <a:spcBef>
                <a:spcPts val="440"/>
              </a:spcBef>
              <a:spcAft>
                <a:spcPts val="0"/>
              </a:spcAft>
              <a:buClr>
                <a:srgbClr val="000514"/>
              </a:buClr>
              <a:buSzPts val="1760"/>
              <a:buFont typeface="Noto Sans Symbols"/>
              <a:buNone/>
            </a:pPr>
            <a:endParaRPr sz="2200" b="0" i="0" u="none">
              <a:solidFill>
                <a:srgbClr val="000514"/>
              </a:solidFill>
              <a:latin typeface="Arial"/>
              <a:ea typeface="Arial"/>
              <a:cs typeface="Arial"/>
              <a:sym typeface="Arial"/>
            </a:endParaRPr>
          </a:p>
          <a:p>
            <a:pPr marL="495300" lvl="0" indent="-495300" algn="l" rtl="0">
              <a:lnSpc>
                <a:spcPct val="90000"/>
              </a:lnSpc>
              <a:spcBef>
                <a:spcPts val="440"/>
              </a:spcBef>
              <a:spcAft>
                <a:spcPts val="0"/>
              </a:spcAft>
              <a:buClr>
                <a:srgbClr val="000514"/>
              </a:buClr>
              <a:buSzPts val="1760"/>
              <a:buNone/>
            </a:pPr>
            <a:r>
              <a:rPr lang="en-US" sz="2200" b="1" i="0" u="none">
                <a:solidFill>
                  <a:srgbClr val="000514"/>
                </a:solidFill>
                <a:latin typeface="Arial"/>
                <a:ea typeface="Arial"/>
                <a:cs typeface="Arial"/>
                <a:sym typeface="Arial"/>
              </a:rPr>
              <a:t>4</a:t>
            </a:r>
            <a:r>
              <a:rPr lang="en-US" sz="2200" b="0" i="0" u="none">
                <a:solidFill>
                  <a:srgbClr val="000514"/>
                </a:solidFill>
                <a:latin typeface="Arial"/>
                <a:ea typeface="Arial"/>
                <a:cs typeface="Arial"/>
                <a:sym typeface="Arial"/>
              </a:rPr>
              <a:t>	Observe social conventions. Be polite and diplomatic. Be willing to accept better suggestions. Do not get  personal or defensive.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0" end="0"/>
                                            </p:txEl>
                                          </p:spTgt>
                                        </p:tgtEl>
                                        <p:attrNameLst>
                                          <p:attrName>style.visibility</p:attrName>
                                        </p:attrNameLst>
                                      </p:cBhvr>
                                      <p:to>
                                        <p:strVal val="visible"/>
                                      </p:to>
                                    </p:set>
                                    <p:animEffect transition="in" filter="fade">
                                      <p:cBhvr>
                                        <p:cTn id="12" dur="500"/>
                                        <p:tgtEl>
                                          <p:spTgt spid="15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0">
                                            <p:txEl>
                                              <p:pRg st="1" end="1"/>
                                            </p:txEl>
                                          </p:spTgt>
                                        </p:tgtEl>
                                        <p:attrNameLst>
                                          <p:attrName>style.visibility</p:attrName>
                                        </p:attrNameLst>
                                      </p:cBhvr>
                                      <p:to>
                                        <p:strVal val="visible"/>
                                      </p:to>
                                    </p:set>
                                    <p:animEffect transition="in" filter="fade">
                                      <p:cBhvr>
                                        <p:cTn id="17" dur="500"/>
                                        <p:tgtEl>
                                          <p:spTgt spid="15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0">
                                            <p:txEl>
                                              <p:pRg st="2" end="2"/>
                                            </p:txEl>
                                          </p:spTgt>
                                        </p:tgtEl>
                                        <p:attrNameLst>
                                          <p:attrName>style.visibility</p:attrName>
                                        </p:attrNameLst>
                                      </p:cBhvr>
                                      <p:to>
                                        <p:strVal val="visible"/>
                                      </p:to>
                                    </p:set>
                                    <p:animEffect transition="in" filter="fade">
                                      <p:cBhvr>
                                        <p:cTn id="22" dur="500"/>
                                        <p:tgtEl>
                                          <p:spTgt spid="15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0">
                                            <p:txEl>
                                              <p:pRg st="3" end="3"/>
                                            </p:txEl>
                                          </p:spTgt>
                                        </p:tgtEl>
                                        <p:attrNameLst>
                                          <p:attrName>style.visibility</p:attrName>
                                        </p:attrNameLst>
                                      </p:cBhvr>
                                      <p:to>
                                        <p:strVal val="visible"/>
                                      </p:to>
                                    </p:set>
                                    <p:animEffect transition="in" filter="fade">
                                      <p:cBhvr>
                                        <p:cTn id="27" dur="500"/>
                                        <p:tgtEl>
                                          <p:spTgt spid="15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0">
                                            <p:txEl>
                                              <p:pRg st="4" end="4"/>
                                            </p:txEl>
                                          </p:spTgt>
                                        </p:tgtEl>
                                        <p:attrNameLst>
                                          <p:attrName>style.visibility</p:attrName>
                                        </p:attrNameLst>
                                      </p:cBhvr>
                                      <p:to>
                                        <p:strVal val="visible"/>
                                      </p:to>
                                    </p:set>
                                    <p:animEffect transition="in" filter="fade">
                                      <p:cBhvr>
                                        <p:cTn id="32" dur="500"/>
                                        <p:tgtEl>
                                          <p:spTgt spid="15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0">
                                            <p:txEl>
                                              <p:pRg st="5" end="5"/>
                                            </p:txEl>
                                          </p:spTgt>
                                        </p:tgtEl>
                                        <p:attrNameLst>
                                          <p:attrName>style.visibility</p:attrName>
                                        </p:attrNameLst>
                                      </p:cBhvr>
                                      <p:to>
                                        <p:strVal val="visible"/>
                                      </p:to>
                                    </p:set>
                                    <p:animEffect transition="in" filter="fade">
                                      <p:cBhvr>
                                        <p:cTn id="37" dur="500"/>
                                        <p:tgtEl>
                                          <p:spTgt spid="15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0">
                                            <p:txEl>
                                              <p:pRg st="6" end="6"/>
                                            </p:txEl>
                                          </p:spTgt>
                                        </p:tgtEl>
                                        <p:attrNameLst>
                                          <p:attrName>style.visibility</p:attrName>
                                        </p:attrNameLst>
                                      </p:cBhvr>
                                      <p:to>
                                        <p:strVal val="visible"/>
                                      </p:to>
                                    </p:set>
                                    <p:animEffect transition="in" filter="fade">
                                      <p:cBhvr>
                                        <p:cTn id="42" dur="500"/>
                                        <p:tgtEl>
                                          <p:spTgt spid="1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Tips for Effective Speaking</a:t>
            </a:r>
            <a:endParaRPr/>
          </a:p>
        </p:txBody>
      </p:sp>
      <p:sp>
        <p:nvSpPr>
          <p:cNvPr id="156" name="Google Shape;156;p19"/>
          <p:cNvSpPr txBox="1">
            <a:spLocks noGrp="1"/>
          </p:cNvSpPr>
          <p:nvPr>
            <p:ph type="body" idx="1"/>
          </p:nvPr>
        </p:nvSpPr>
        <p:spPr>
          <a:xfrm>
            <a:off x="1066800" y="1600200"/>
            <a:ext cx="7620000" cy="4572000"/>
          </a:xfrm>
          <a:prstGeom prst="rect">
            <a:avLst/>
          </a:prstGeom>
          <a:noFill/>
          <a:ln>
            <a:noFill/>
          </a:ln>
        </p:spPr>
        <p:txBody>
          <a:bodyPr spcFirstLastPara="1" wrap="square" lIns="91425" tIns="45700" rIns="91425" bIns="45700" anchor="t" anchorCtr="0">
            <a:noAutofit/>
          </a:bodyPr>
          <a:lstStyle/>
          <a:p>
            <a:pPr marL="495300" lvl="0" indent="-495300" algn="l" rtl="0">
              <a:lnSpc>
                <a:spcPct val="90000"/>
              </a:lnSpc>
              <a:spcBef>
                <a:spcPts val="0"/>
              </a:spcBef>
              <a:spcAft>
                <a:spcPts val="0"/>
              </a:spcAft>
              <a:buClr>
                <a:srgbClr val="000514"/>
              </a:buClr>
              <a:buSzPts val="1760"/>
              <a:buNone/>
            </a:pPr>
            <a:r>
              <a:rPr lang="en-US" sz="2200" b="1" i="0" u="none" dirty="0">
                <a:solidFill>
                  <a:srgbClr val="000514"/>
                </a:solidFill>
                <a:latin typeface="Arial"/>
                <a:ea typeface="Arial"/>
                <a:cs typeface="Arial"/>
                <a:sym typeface="Arial"/>
              </a:rPr>
              <a:t>5</a:t>
            </a:r>
            <a:r>
              <a:rPr lang="en-US" sz="2200" b="0" i="0" u="none" dirty="0">
                <a:solidFill>
                  <a:srgbClr val="000514"/>
                </a:solidFill>
                <a:latin typeface="Arial"/>
                <a:ea typeface="Arial"/>
                <a:cs typeface="Arial"/>
                <a:sym typeface="Arial"/>
              </a:rPr>
              <a:t>	Pay attention. Listen attentively and focus on the topic. Do not daydream.</a:t>
            </a:r>
            <a:br>
              <a:rPr lang="en-US" sz="2200" b="0" i="0" u="none" dirty="0">
                <a:solidFill>
                  <a:srgbClr val="000514"/>
                </a:solidFill>
                <a:latin typeface="Arial"/>
                <a:ea typeface="Arial"/>
                <a:cs typeface="Arial"/>
                <a:sym typeface="Arial"/>
              </a:rPr>
            </a:br>
            <a:endParaRPr dirty="0"/>
          </a:p>
          <a:p>
            <a:pPr marL="495300" lvl="0" indent="-495300" algn="l" rtl="0">
              <a:lnSpc>
                <a:spcPct val="90000"/>
              </a:lnSpc>
              <a:spcBef>
                <a:spcPts val="440"/>
              </a:spcBef>
              <a:spcAft>
                <a:spcPts val="0"/>
              </a:spcAft>
              <a:buClr>
                <a:srgbClr val="000514"/>
              </a:buClr>
              <a:buSzPts val="1760"/>
              <a:buNone/>
            </a:pPr>
            <a:r>
              <a:rPr lang="en-US" sz="2200" b="1" i="0" u="none" dirty="0">
                <a:solidFill>
                  <a:srgbClr val="000514"/>
                </a:solidFill>
                <a:latin typeface="Arial"/>
                <a:ea typeface="Arial"/>
                <a:cs typeface="Arial"/>
                <a:sym typeface="Arial"/>
              </a:rPr>
              <a:t>6</a:t>
            </a:r>
            <a:r>
              <a:rPr lang="en-US" sz="2200" b="0" i="0" u="none" dirty="0">
                <a:solidFill>
                  <a:srgbClr val="000514"/>
                </a:solidFill>
                <a:latin typeface="Arial"/>
                <a:ea typeface="Arial"/>
                <a:cs typeface="Arial"/>
                <a:sym typeface="Arial"/>
              </a:rPr>
              <a:t>	Be an active participant. Interrupt politely where necessary. Do not keep quiet or monopolize the discussion.</a:t>
            </a:r>
            <a:br>
              <a:rPr lang="en-US" sz="2200" b="0" i="0" u="none" dirty="0">
                <a:solidFill>
                  <a:srgbClr val="000514"/>
                </a:solidFill>
                <a:latin typeface="Arial"/>
                <a:ea typeface="Arial"/>
                <a:cs typeface="Arial"/>
                <a:sym typeface="Arial"/>
              </a:rPr>
            </a:br>
            <a:endParaRPr dirty="0"/>
          </a:p>
          <a:p>
            <a:pPr marL="495300" lvl="0" indent="-495300" algn="l" rtl="0">
              <a:lnSpc>
                <a:spcPct val="90000"/>
              </a:lnSpc>
              <a:spcBef>
                <a:spcPts val="440"/>
              </a:spcBef>
              <a:spcAft>
                <a:spcPts val="0"/>
              </a:spcAft>
              <a:buClr>
                <a:srgbClr val="000514"/>
              </a:buClr>
              <a:buSzPts val="1760"/>
              <a:buNone/>
            </a:pPr>
            <a:r>
              <a:rPr lang="en-US" sz="2200" b="1" i="0" u="none" dirty="0">
                <a:solidFill>
                  <a:srgbClr val="000514"/>
                </a:solidFill>
                <a:latin typeface="Arial"/>
                <a:ea typeface="Arial"/>
                <a:cs typeface="Arial"/>
                <a:sym typeface="Arial"/>
              </a:rPr>
              <a:t>7</a:t>
            </a:r>
            <a:r>
              <a:rPr lang="en-US" sz="2200" b="0" i="0" u="none" dirty="0">
                <a:solidFill>
                  <a:srgbClr val="000514"/>
                </a:solidFill>
                <a:latin typeface="Arial"/>
                <a:ea typeface="Arial"/>
                <a:cs typeface="Arial"/>
                <a:sym typeface="Arial"/>
              </a:rPr>
              <a:t>	Keep within the stipulated time. Allocate sufficient time for each point. Do not spend too much time on the introduction and the first point </a:t>
            </a:r>
            <a:r>
              <a:rPr lang="en-US" sz="2200" b="0" i="0" u="none" dirty="0">
                <a:solidFill>
                  <a:srgbClr val="FF0000"/>
                </a:solidFill>
                <a:latin typeface="Arial"/>
                <a:ea typeface="Arial"/>
                <a:cs typeface="Arial"/>
                <a:sym typeface="Arial"/>
              </a:rPr>
              <a:t>(the FIRST speaker-don’t take too long)</a:t>
            </a:r>
            <a:br>
              <a:rPr lang="en-US" sz="2200" b="0" i="0" u="none" dirty="0">
                <a:solidFill>
                  <a:srgbClr val="000514"/>
                </a:solidFill>
                <a:latin typeface="Arial"/>
                <a:ea typeface="Arial"/>
                <a:cs typeface="Arial"/>
                <a:sym typeface="Arial"/>
              </a:rPr>
            </a:br>
            <a:endParaRPr dirty="0"/>
          </a:p>
          <a:p>
            <a:pPr marL="495300" lvl="0" indent="-495300" algn="l" rtl="0">
              <a:lnSpc>
                <a:spcPct val="90000"/>
              </a:lnSpc>
              <a:spcBef>
                <a:spcPts val="440"/>
              </a:spcBef>
              <a:spcAft>
                <a:spcPts val="0"/>
              </a:spcAft>
              <a:buClr>
                <a:srgbClr val="000514"/>
              </a:buClr>
              <a:buSzPts val="1760"/>
              <a:buNone/>
            </a:pPr>
            <a:r>
              <a:rPr lang="en-US" sz="2200" b="1" i="0" u="none" dirty="0">
                <a:solidFill>
                  <a:srgbClr val="000514"/>
                </a:solidFill>
                <a:latin typeface="Arial"/>
                <a:ea typeface="Arial"/>
                <a:cs typeface="Arial"/>
                <a:sym typeface="Arial"/>
              </a:rPr>
              <a:t>8</a:t>
            </a:r>
            <a:r>
              <a:rPr lang="en-US" sz="2200" b="0" i="0" u="none" dirty="0">
                <a:solidFill>
                  <a:srgbClr val="000514"/>
                </a:solidFill>
                <a:latin typeface="Arial"/>
                <a:ea typeface="Arial"/>
                <a:cs typeface="Arial"/>
                <a:sym typeface="Arial"/>
              </a:rPr>
              <a:t>	Organize ideas using keywords. Give practical opinions, reasons and examples. Do not give sweeping statements or generalizations.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xEl>
                                              <p:pRg st="0" end="0"/>
                                            </p:txEl>
                                          </p:spTgt>
                                        </p:tgtEl>
                                        <p:attrNameLst>
                                          <p:attrName>style.visibility</p:attrName>
                                        </p:attrNameLst>
                                      </p:cBhvr>
                                      <p:to>
                                        <p:strVal val="visible"/>
                                      </p:to>
                                    </p:set>
                                    <p:animEffect transition="in" filter="fade">
                                      <p:cBhvr>
                                        <p:cTn id="12" dur="500"/>
                                        <p:tgtEl>
                                          <p:spTgt spid="1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
                                            <p:txEl>
                                              <p:pRg st="1" end="1"/>
                                            </p:txEl>
                                          </p:spTgt>
                                        </p:tgtEl>
                                        <p:attrNameLst>
                                          <p:attrName>style.visibility</p:attrName>
                                        </p:attrNameLst>
                                      </p:cBhvr>
                                      <p:to>
                                        <p:strVal val="visible"/>
                                      </p:to>
                                    </p:set>
                                    <p:animEffect transition="in" filter="fade">
                                      <p:cBhvr>
                                        <p:cTn id="17" dur="500"/>
                                        <p:tgtEl>
                                          <p:spTgt spid="1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xEl>
                                              <p:pRg st="2" end="2"/>
                                            </p:txEl>
                                          </p:spTgt>
                                        </p:tgtEl>
                                        <p:attrNameLst>
                                          <p:attrName>style.visibility</p:attrName>
                                        </p:attrNameLst>
                                      </p:cBhvr>
                                      <p:to>
                                        <p:strVal val="visible"/>
                                      </p:to>
                                    </p:set>
                                    <p:animEffect transition="in" filter="fade">
                                      <p:cBhvr>
                                        <p:cTn id="22" dur="500"/>
                                        <p:tgtEl>
                                          <p:spTgt spid="1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xEl>
                                              <p:pRg st="3" end="3"/>
                                            </p:txEl>
                                          </p:spTgt>
                                        </p:tgtEl>
                                        <p:attrNameLst>
                                          <p:attrName>style.visibility</p:attrName>
                                        </p:attrNameLst>
                                      </p:cBhvr>
                                      <p:to>
                                        <p:strVal val="visible"/>
                                      </p:to>
                                    </p:set>
                                    <p:animEffect transition="in" filter="fade">
                                      <p:cBhvr>
                                        <p:cTn id="27" dur="500"/>
                                        <p:tgtEl>
                                          <p:spTgt spid="1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400" b="1" dirty="0">
                <a:solidFill>
                  <a:schemeClr val="lt2"/>
                </a:solidFill>
                <a:latin typeface="Arial"/>
                <a:ea typeface="Arial"/>
                <a:cs typeface="Arial"/>
                <a:sym typeface="Arial"/>
              </a:rPr>
              <a:t>FORMAT</a:t>
            </a:r>
            <a:endParaRPr sz="3400" b="1" dirty="0">
              <a:solidFill>
                <a:schemeClr val="lt2"/>
              </a:solidFill>
              <a:latin typeface="Arial"/>
              <a:ea typeface="Arial"/>
              <a:cs typeface="Arial"/>
              <a:sym typeface="Arial"/>
            </a:endParaRPr>
          </a:p>
        </p:txBody>
      </p:sp>
      <p:sp>
        <p:nvSpPr>
          <p:cNvPr id="46" name="Google Shape;46;p3"/>
          <p:cNvSpPr txBox="1">
            <a:spLocks noGrp="1"/>
          </p:cNvSpPr>
          <p:nvPr>
            <p:ph type="body" idx="1"/>
          </p:nvPr>
        </p:nvSpPr>
        <p:spPr>
          <a:xfrm>
            <a:off x="457200" y="16002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2080"/>
              <a:buFont typeface="Noto Sans Symbols"/>
              <a:buNone/>
            </a:pPr>
            <a:endParaRPr sz="2600" b="0" i="0" u="none" strike="noStrike" cap="none" dirty="0">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strike="noStrike" cap="none" dirty="0">
                <a:solidFill>
                  <a:srgbClr val="000514"/>
                </a:solidFill>
                <a:latin typeface="Arial"/>
                <a:ea typeface="Arial"/>
                <a:cs typeface="Arial"/>
                <a:sym typeface="Arial"/>
              </a:rPr>
              <a:t>Week 3</a:t>
            </a:r>
            <a:endParaRPr dirty="0"/>
          </a:p>
          <a:p>
            <a:pPr marL="0" marR="0" lvl="0" indent="-132080" algn="l" rtl="0">
              <a:lnSpc>
                <a:spcPct val="100000"/>
              </a:lnSpc>
              <a:spcBef>
                <a:spcPts val="520"/>
              </a:spcBef>
              <a:spcAft>
                <a:spcPts val="0"/>
              </a:spcAft>
              <a:buClr>
                <a:srgbClr val="000514"/>
              </a:buClr>
              <a:buSzPts val="2080"/>
              <a:buFont typeface="Noto Sans Symbols"/>
              <a:buChar char="❑"/>
            </a:pPr>
            <a:r>
              <a:rPr lang="en-US" dirty="0"/>
              <a:t>30%</a:t>
            </a:r>
          </a:p>
          <a:p>
            <a:pPr marL="0" marR="0" lvl="0" indent="-132080" algn="l" rtl="0">
              <a:lnSpc>
                <a:spcPct val="100000"/>
              </a:lnSpc>
              <a:spcBef>
                <a:spcPts val="520"/>
              </a:spcBef>
              <a:spcAft>
                <a:spcPts val="0"/>
              </a:spcAft>
              <a:buClr>
                <a:srgbClr val="000514"/>
              </a:buClr>
              <a:buSzPts val="2080"/>
              <a:buFont typeface="Noto Sans Symbols"/>
              <a:buChar char="❑"/>
            </a:pPr>
            <a:r>
              <a:rPr lang="en-US" dirty="0"/>
              <a:t>100 marks</a:t>
            </a:r>
            <a:endParaRPr dirty="0"/>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strike="noStrike" cap="none" dirty="0">
                <a:solidFill>
                  <a:srgbClr val="000514"/>
                </a:solidFill>
                <a:latin typeface="Arial"/>
                <a:ea typeface="Arial"/>
                <a:cs typeface="Arial"/>
                <a:sym typeface="Arial"/>
              </a:rPr>
              <a:t>3-4 members in a  group </a:t>
            </a:r>
            <a:endParaRPr dirty="0"/>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strike="noStrike" cap="none" dirty="0">
                <a:solidFill>
                  <a:srgbClr val="000514"/>
                </a:solidFill>
                <a:latin typeface="Arial"/>
                <a:ea typeface="Arial"/>
                <a:cs typeface="Arial"/>
                <a:sym typeface="Arial"/>
              </a:rPr>
              <a:t>Topic is given on the day of the test</a:t>
            </a:r>
            <a:endParaRPr dirty="0"/>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strike="noStrike" cap="none" dirty="0">
                <a:solidFill>
                  <a:srgbClr val="000514"/>
                </a:solidFill>
                <a:latin typeface="Arial"/>
                <a:ea typeface="Arial"/>
                <a:cs typeface="Arial"/>
                <a:sym typeface="Arial"/>
              </a:rPr>
              <a:t>3 Minutes preparation</a:t>
            </a:r>
            <a:endParaRPr dirty="0"/>
          </a:p>
          <a:p>
            <a:pPr marL="0" marR="0" lvl="0" indent="-132080" algn="l" rtl="0">
              <a:lnSpc>
                <a:spcPct val="100000"/>
              </a:lnSpc>
              <a:spcBef>
                <a:spcPts val="520"/>
              </a:spcBef>
              <a:spcAft>
                <a:spcPts val="0"/>
              </a:spcAft>
              <a:buClr>
                <a:srgbClr val="000514"/>
              </a:buClr>
              <a:buSzPts val="2080"/>
              <a:buFont typeface="Noto Sans Symbols"/>
              <a:buChar char="❑"/>
            </a:pPr>
            <a:r>
              <a:rPr lang="en-US" dirty="0"/>
              <a:t>8</a:t>
            </a:r>
            <a:r>
              <a:rPr lang="en-US" sz="2600" b="0" i="0" u="none" strike="noStrike" cap="none" dirty="0">
                <a:solidFill>
                  <a:srgbClr val="000514"/>
                </a:solidFill>
                <a:latin typeface="Arial"/>
                <a:ea typeface="Arial"/>
                <a:cs typeface="Arial"/>
                <a:sym typeface="Arial"/>
              </a:rPr>
              <a:t>-13 Minutes discussion</a:t>
            </a:r>
            <a:endParaRPr dirty="0"/>
          </a:p>
          <a:p>
            <a:pPr marL="0" marR="0" lvl="0" indent="0" algn="l" rtl="0">
              <a:lnSpc>
                <a:spcPct val="100000"/>
              </a:lnSpc>
              <a:spcBef>
                <a:spcPts val="520"/>
              </a:spcBef>
              <a:spcAft>
                <a:spcPts val="0"/>
              </a:spcAft>
              <a:buClr>
                <a:srgbClr val="000514"/>
              </a:buClr>
              <a:buSzPts val="2080"/>
              <a:buFont typeface="Noto Sans Symbols"/>
              <a:buNone/>
            </a:pPr>
            <a:endParaRPr sz="2600" b="0" i="0" u="none" strike="noStrike" cap="none" dirty="0">
              <a:solidFill>
                <a:srgbClr val="000514"/>
              </a:solidFill>
              <a:latin typeface="Arial"/>
              <a:ea typeface="Arial"/>
              <a:cs typeface="Arial"/>
              <a:sym typeface="Arial"/>
            </a:endParaRPr>
          </a:p>
          <a:p>
            <a:pPr marL="0" marR="0" lvl="0" indent="0" algn="l" rtl="0">
              <a:lnSpc>
                <a:spcPct val="100000"/>
              </a:lnSpc>
              <a:spcBef>
                <a:spcPts val="520"/>
              </a:spcBef>
              <a:spcAft>
                <a:spcPts val="0"/>
              </a:spcAft>
              <a:buClr>
                <a:srgbClr val="000514"/>
              </a:buClr>
              <a:buSzPts val="2080"/>
              <a:buFont typeface="Noto Sans Symbols"/>
              <a:buNone/>
            </a:pPr>
            <a:endParaRPr sz="2600" b="0" i="0" u="none" strike="noStrike" cap="none" dirty="0">
              <a:solidFill>
                <a:srgbClr val="000514"/>
              </a:solidFill>
              <a:latin typeface="Arial"/>
              <a:ea typeface="Arial"/>
              <a:cs typeface="Arial"/>
              <a:sym typeface="Arial"/>
            </a:endParaRPr>
          </a:p>
          <a:p>
            <a:pPr marL="342900" marR="0" lvl="0" indent="-210820" algn="l" rtl="0">
              <a:spcBef>
                <a:spcPts val="520"/>
              </a:spcBef>
              <a:spcAft>
                <a:spcPts val="0"/>
              </a:spcAft>
              <a:buClr>
                <a:srgbClr val="000514"/>
              </a:buClr>
              <a:buSzPts val="2080"/>
              <a:buFont typeface="Noto Sans Symbols"/>
              <a:buNone/>
            </a:pPr>
            <a:endParaRPr sz="2600" b="0" i="0" u="none" dirty="0">
              <a:solidFill>
                <a:srgbClr val="00051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CLOSING TIPS</a:t>
            </a:r>
            <a:endParaRPr/>
          </a:p>
        </p:txBody>
      </p:sp>
      <p:sp>
        <p:nvSpPr>
          <p:cNvPr id="162" name="Google Shape;162;p20"/>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2080"/>
              <a:buFont typeface="Noto Sans Symbols"/>
              <a:buNone/>
            </a:pPr>
            <a:r>
              <a:rPr lang="en-US" sz="2600" b="1" i="0" u="sng">
                <a:solidFill>
                  <a:srgbClr val="000514"/>
                </a:solidFill>
                <a:latin typeface="Arial"/>
                <a:ea typeface="Arial"/>
                <a:cs typeface="Arial"/>
                <a:sym typeface="Arial"/>
              </a:rPr>
              <a:t>Three candidates </a:t>
            </a:r>
            <a:r>
              <a:rPr lang="en-US" sz="2600" b="1" i="0" u="none">
                <a:solidFill>
                  <a:srgbClr val="000514"/>
                </a:solidFill>
                <a:latin typeface="Arial"/>
                <a:ea typeface="Arial"/>
                <a:cs typeface="Arial"/>
                <a:sym typeface="Arial"/>
              </a:rPr>
              <a:t>agree on one of the arguments</a:t>
            </a:r>
            <a:endParaRPr/>
          </a:p>
          <a:p>
            <a:pPr marL="0" marR="0" lvl="0" indent="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In conclusion, </a:t>
            </a:r>
            <a:r>
              <a:rPr lang="en-US" sz="2600" b="0" i="0" u="sng">
                <a:solidFill>
                  <a:srgbClr val="EE4C04"/>
                </a:solidFill>
                <a:latin typeface="Arial"/>
                <a:ea typeface="Arial"/>
                <a:cs typeface="Arial"/>
                <a:sym typeface="Arial"/>
              </a:rPr>
              <a:t>most of us </a:t>
            </a:r>
            <a:r>
              <a:rPr lang="en-US" sz="2600" b="0" i="0" u="none">
                <a:solidFill>
                  <a:srgbClr val="000514"/>
                </a:solidFill>
                <a:latin typeface="Arial"/>
                <a:ea typeface="Arial"/>
                <a:cs typeface="Arial"/>
                <a:sym typeface="Arial"/>
              </a:rPr>
              <a:t>agree that exercising moderately is the most effective way to overcome stress. Thank you for your attention.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CLOSING TIPS</a:t>
            </a:r>
            <a:endParaRPr/>
          </a:p>
        </p:txBody>
      </p:sp>
      <p:sp>
        <p:nvSpPr>
          <p:cNvPr id="168" name="Google Shape;168;p21"/>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2080"/>
              <a:buFont typeface="Noto Sans Symbols"/>
              <a:buNone/>
            </a:pPr>
            <a:r>
              <a:rPr lang="en-US" sz="2600" b="1" i="0" u="sng">
                <a:solidFill>
                  <a:srgbClr val="000514"/>
                </a:solidFill>
                <a:latin typeface="Arial"/>
                <a:ea typeface="Arial"/>
                <a:cs typeface="Arial"/>
                <a:sym typeface="Arial"/>
              </a:rPr>
              <a:t>2 candidates agree on one argument </a:t>
            </a:r>
            <a:r>
              <a:rPr lang="en-US" sz="2600" b="1" i="0" u="none">
                <a:solidFill>
                  <a:srgbClr val="000514"/>
                </a:solidFill>
                <a:latin typeface="Arial"/>
                <a:ea typeface="Arial"/>
                <a:cs typeface="Arial"/>
                <a:sym typeface="Arial"/>
              </a:rPr>
              <a:t>while the other </a:t>
            </a:r>
            <a:r>
              <a:rPr lang="en-US" sz="2600" b="1" i="0" u="sng">
                <a:solidFill>
                  <a:srgbClr val="000514"/>
                </a:solidFill>
                <a:latin typeface="Arial"/>
                <a:ea typeface="Arial"/>
                <a:cs typeface="Arial"/>
                <a:sym typeface="Arial"/>
              </a:rPr>
              <a:t>2 candidates agree with another argument</a:t>
            </a:r>
            <a:endParaRPr/>
          </a:p>
          <a:p>
            <a:pPr marL="0" marR="0" lvl="0" indent="0" algn="l" rtl="0">
              <a:lnSpc>
                <a:spcPct val="100000"/>
              </a:lnSpc>
              <a:spcBef>
                <a:spcPts val="520"/>
              </a:spcBef>
              <a:spcAft>
                <a:spcPts val="0"/>
              </a:spcAft>
              <a:buClr>
                <a:srgbClr val="000514"/>
              </a:buClr>
              <a:buSzPts val="2080"/>
              <a:buFont typeface="Noto Sans Symbols"/>
              <a:buNone/>
            </a:pPr>
            <a:endParaRPr sz="2600" b="1" i="0" u="none">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FF0000"/>
              </a:buClr>
              <a:buSzPts val="2080"/>
              <a:buFont typeface="Noto Sans Symbols"/>
              <a:buChar char="❑"/>
            </a:pPr>
            <a:r>
              <a:rPr lang="en-US" sz="2600" b="0" i="0" u="none">
                <a:solidFill>
                  <a:srgbClr val="FF0000"/>
                </a:solidFill>
                <a:latin typeface="Arial"/>
                <a:ea typeface="Arial"/>
                <a:cs typeface="Arial"/>
                <a:sym typeface="Arial"/>
              </a:rPr>
              <a:t>To conclude we are unable to come  to a group decision because </a:t>
            </a:r>
            <a:r>
              <a:rPr lang="en-US" sz="2600" b="0" i="0" u="sng">
                <a:solidFill>
                  <a:srgbClr val="FF0000"/>
                </a:solidFill>
                <a:latin typeface="Arial"/>
                <a:ea typeface="Arial"/>
                <a:cs typeface="Arial"/>
                <a:sym typeface="Arial"/>
              </a:rPr>
              <a:t>some</a:t>
            </a:r>
            <a:r>
              <a:rPr lang="en-US" sz="2600" b="0" i="0" u="none">
                <a:solidFill>
                  <a:srgbClr val="FF0000"/>
                </a:solidFill>
                <a:latin typeface="Arial"/>
                <a:ea typeface="Arial"/>
                <a:cs typeface="Arial"/>
                <a:sym typeface="Arial"/>
              </a:rPr>
              <a:t> of us believe that exercising moderately is the most effective way to overcome stress. </a:t>
            </a:r>
            <a:r>
              <a:rPr lang="en-US" sz="2600" b="0" i="0" u="sng">
                <a:solidFill>
                  <a:srgbClr val="FF0000"/>
                </a:solidFill>
                <a:latin typeface="Arial"/>
                <a:ea typeface="Arial"/>
                <a:cs typeface="Arial"/>
                <a:sym typeface="Arial"/>
              </a:rPr>
              <a:t>The rest of us</a:t>
            </a:r>
            <a:r>
              <a:rPr lang="en-US" sz="2600" b="0" i="0" u="none">
                <a:solidFill>
                  <a:srgbClr val="FF0000"/>
                </a:solidFill>
                <a:latin typeface="Arial"/>
                <a:ea typeface="Arial"/>
                <a:cs typeface="Arial"/>
                <a:sym typeface="Arial"/>
              </a:rPr>
              <a:t>, on the other hand, are of the opinion that good time management is the best way to overcome stress (</a:t>
            </a:r>
            <a:r>
              <a:rPr lang="en-US" sz="2600" b="0" i="0" u="none">
                <a:solidFill>
                  <a:srgbClr val="000514"/>
                </a:solidFill>
                <a:latin typeface="Arial"/>
                <a:ea typeface="Arial"/>
                <a:cs typeface="Arial"/>
                <a:sym typeface="Arial"/>
              </a:rPr>
              <a:t>because we can get things done in a systematic manner so that work does not accumulate overtime). Thank you</a:t>
            </a:r>
            <a:endParaRPr/>
          </a:p>
          <a:p>
            <a:pPr marL="342900" marR="0" lvl="0" indent="-210820" algn="l" rtl="0">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2"/>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CLOSING TIPS</a:t>
            </a:r>
            <a:endParaRPr/>
          </a:p>
        </p:txBody>
      </p:sp>
      <p:sp>
        <p:nvSpPr>
          <p:cNvPr id="174" name="Google Shape;174;p22"/>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2080"/>
              <a:buFont typeface="Noto Sans Symbols"/>
              <a:buNone/>
            </a:pPr>
            <a:r>
              <a:rPr lang="en-US" sz="2600" b="1" i="0" u="none">
                <a:solidFill>
                  <a:srgbClr val="000514"/>
                </a:solidFill>
                <a:latin typeface="Arial"/>
                <a:ea typeface="Arial"/>
                <a:cs typeface="Arial"/>
                <a:sym typeface="Arial"/>
              </a:rPr>
              <a:t>All 4 candidates hold strongly to their individual; arguments. Cannot agree on one argument</a:t>
            </a:r>
            <a:endParaRPr/>
          </a:p>
          <a:p>
            <a:pPr marL="0" marR="0" lvl="0" indent="0" algn="l" rtl="0">
              <a:lnSpc>
                <a:spcPct val="100000"/>
              </a:lnSpc>
              <a:spcBef>
                <a:spcPts val="520"/>
              </a:spcBef>
              <a:spcAft>
                <a:spcPts val="0"/>
              </a:spcAft>
              <a:buClr>
                <a:srgbClr val="000514"/>
              </a:buClr>
              <a:buSzPts val="2080"/>
              <a:buFont typeface="Noto Sans Symbols"/>
              <a:buNone/>
            </a:pPr>
            <a:endParaRPr sz="2600" b="1" i="0" u="none">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We are unable to come to an agreement </a:t>
            </a:r>
            <a:r>
              <a:rPr lang="en-US" sz="2600" b="0" i="0" u="none">
                <a:solidFill>
                  <a:srgbClr val="000514"/>
                </a:solidFill>
                <a:latin typeface="Arial"/>
                <a:ea typeface="Arial"/>
                <a:cs typeface="Arial"/>
                <a:sym typeface="Arial"/>
              </a:rPr>
              <a:t>on the most effective way to overcome stress. Thank you.</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All of us believe in our own views</a:t>
            </a:r>
            <a:r>
              <a:rPr lang="en-US" sz="2600" b="0" i="0" u="none">
                <a:solidFill>
                  <a:srgbClr val="000514"/>
                </a:solidFill>
                <a:latin typeface="Arial"/>
                <a:ea typeface="Arial"/>
                <a:cs typeface="Arial"/>
                <a:sym typeface="Arial"/>
              </a:rPr>
              <a:t> though we agree with some of the arguments presented. Thank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Sample question</a:t>
            </a:r>
            <a:endParaRPr/>
          </a:p>
        </p:txBody>
      </p:sp>
      <p:sp>
        <p:nvSpPr>
          <p:cNvPr id="180" name="Google Shape;180;p23"/>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Your friend wants to quit university because her family is facing a financial crisis. Advise her.</a:t>
            </a:r>
            <a:endParaRPr/>
          </a:p>
          <a:p>
            <a:pPr marL="342900" marR="0" lvl="0" indent="-34290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Study part-time</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Study full-time</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Postpone studies  for 1 year</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Continue studying but start an online business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228600" y="685800"/>
            <a:ext cx="8229600" cy="914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514"/>
              </a:buClr>
              <a:buSzPts val="1600"/>
              <a:buFont typeface="Arial"/>
              <a:buNone/>
            </a:pPr>
            <a:r>
              <a:rPr lang="en-US" sz="1600" b="0" i="0" u="none">
                <a:solidFill>
                  <a:srgbClr val="000514"/>
                </a:solidFill>
                <a:latin typeface="Arial"/>
                <a:ea typeface="Arial"/>
                <a:cs typeface="Arial"/>
                <a:sym typeface="Arial"/>
              </a:rPr>
              <a:t>Study part-time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Study full-time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Postpone for 1 year</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Continue studying but start an online business</a:t>
            </a:r>
            <a:br>
              <a:rPr lang="en-US" sz="1600" b="0" i="0" u="none">
                <a:solidFill>
                  <a:srgbClr val="000514"/>
                </a:solidFill>
                <a:latin typeface="Arial"/>
                <a:ea typeface="Arial"/>
                <a:cs typeface="Arial"/>
                <a:sym typeface="Arial"/>
              </a:rPr>
            </a:br>
            <a:br>
              <a:rPr lang="en-US" sz="3400" b="1" i="0" u="none">
                <a:solidFill>
                  <a:schemeClr val="lt2"/>
                </a:solidFill>
                <a:latin typeface="Arial"/>
                <a:ea typeface="Arial"/>
                <a:cs typeface="Arial"/>
                <a:sym typeface="Arial"/>
              </a:rPr>
            </a:br>
            <a:endParaRPr/>
          </a:p>
        </p:txBody>
      </p:sp>
      <p:sp>
        <p:nvSpPr>
          <p:cNvPr id="186" name="Google Shape;186;p24"/>
          <p:cNvSpPr txBox="1">
            <a:spLocks noGrp="1"/>
          </p:cNvSpPr>
          <p:nvPr>
            <p:ph type="body" idx="1"/>
          </p:nvPr>
        </p:nvSpPr>
        <p:spPr>
          <a:xfrm>
            <a:off x="457200" y="1143000"/>
            <a:ext cx="8229600" cy="4983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1200"/>
              <a:buFont typeface="Noto Sans Symbols"/>
              <a:buNone/>
            </a:pPr>
            <a:endParaRPr sz="1500" b="0" i="0" u="none" dirty="0">
              <a:solidFill>
                <a:srgbClr val="000514"/>
              </a:solidFill>
              <a:latin typeface="Arial"/>
              <a:ea typeface="Arial"/>
              <a:cs typeface="Arial"/>
              <a:sym typeface="Arial"/>
            </a:endParaRPr>
          </a:p>
          <a:p>
            <a:pPr marL="0" marR="0" lvl="0" indent="-8636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Discuss the best advice for her.</a:t>
            </a:r>
            <a:endParaRPr dirty="0"/>
          </a:p>
          <a:p>
            <a:pPr marL="0" marR="0" lvl="0" indent="-8636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A: </a:t>
            </a:r>
            <a:r>
              <a:rPr lang="en-US" sz="1700" b="1" i="0" u="none" dirty="0">
                <a:solidFill>
                  <a:srgbClr val="000514"/>
                </a:solidFill>
                <a:latin typeface="Arial"/>
                <a:ea typeface="Arial"/>
                <a:cs typeface="Arial"/>
                <a:sym typeface="Arial"/>
              </a:rPr>
              <a:t>A wonderful morning to one and all. The issue we are discussing today is our </a:t>
            </a:r>
            <a:r>
              <a:rPr lang="en-US" sz="1700" b="0" i="0" u="none" dirty="0">
                <a:solidFill>
                  <a:srgbClr val="000514"/>
                </a:solidFill>
                <a:latin typeface="Arial"/>
                <a:ea typeface="Arial"/>
                <a:cs typeface="Arial"/>
                <a:sym typeface="Arial"/>
              </a:rPr>
              <a:t>friend wants to quit university due to a financial crisis that her family is facing. I would like to invite anyone of you to kickstart this discussion by giving us your opinion.</a:t>
            </a:r>
            <a:endParaRPr dirty="0"/>
          </a:p>
          <a:p>
            <a:pPr marL="0" marR="0" lvl="0" indent="-8636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B</a:t>
            </a:r>
            <a:r>
              <a:rPr lang="en-US" sz="1700" b="1" i="0" u="none" dirty="0">
                <a:solidFill>
                  <a:srgbClr val="000514"/>
                </a:solidFill>
                <a:latin typeface="Arial"/>
                <a:ea typeface="Arial"/>
                <a:cs typeface="Arial"/>
                <a:sym typeface="Arial"/>
              </a:rPr>
              <a:t>: Allow me to begin</a:t>
            </a:r>
            <a:r>
              <a:rPr lang="en-US" sz="1700" b="0" i="0" u="none" dirty="0">
                <a:solidFill>
                  <a:srgbClr val="000514"/>
                </a:solidFill>
                <a:latin typeface="Arial"/>
                <a:ea typeface="Arial"/>
                <a:cs typeface="Arial"/>
                <a:sym typeface="Arial"/>
              </a:rPr>
              <a:t>. </a:t>
            </a:r>
            <a:r>
              <a:rPr lang="en-US" sz="1700" b="1" i="0" u="none" dirty="0">
                <a:solidFill>
                  <a:srgbClr val="000514"/>
                </a:solidFill>
                <a:latin typeface="Arial"/>
                <a:ea typeface="Arial"/>
                <a:cs typeface="Arial"/>
                <a:sym typeface="Arial"/>
              </a:rPr>
              <a:t>First and foremost</a:t>
            </a:r>
            <a:r>
              <a:rPr lang="en-US" sz="1700" b="0" i="0" u="none" dirty="0">
                <a:solidFill>
                  <a:srgbClr val="000514"/>
                </a:solidFill>
                <a:latin typeface="Arial"/>
                <a:ea typeface="Arial"/>
                <a:cs typeface="Arial"/>
                <a:sym typeface="Arial"/>
              </a:rPr>
              <a:t>, I am very worried about our friend when I received the news that she wants to quit university. Hence, I decided to give her a piece of advice. In my humble opinion, I believe that studying full time is a good way for her. This is because she will achieve better results if she focuses only on her studies. For instance, she can be on the dean’s list when she works hard for it.</a:t>
            </a:r>
            <a:endParaRPr dirty="0"/>
          </a:p>
          <a:p>
            <a:pPr marL="0" marR="0" lvl="0" indent="-8636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C: </a:t>
            </a:r>
            <a:r>
              <a:rPr lang="en-US" sz="1700" b="1" i="0" u="none" dirty="0">
                <a:solidFill>
                  <a:srgbClr val="000514"/>
                </a:solidFill>
                <a:latin typeface="Arial"/>
                <a:ea typeface="Arial"/>
                <a:cs typeface="Arial"/>
                <a:sym typeface="Arial"/>
              </a:rPr>
              <a:t>I see your point but</a:t>
            </a:r>
            <a:r>
              <a:rPr lang="en-US" sz="1700" b="0" i="0" u="none" dirty="0">
                <a:solidFill>
                  <a:srgbClr val="000514"/>
                </a:solidFill>
                <a:latin typeface="Arial"/>
                <a:ea typeface="Arial"/>
                <a:cs typeface="Arial"/>
                <a:sym typeface="Arial"/>
              </a:rPr>
              <a:t> how about she postpones her studies for one year. In this way, she will be able to help her family with the financial problem. The reason is because she can focus on earning money instead of worrying and being unable to focus in class.</a:t>
            </a:r>
            <a:endParaRPr dirty="0"/>
          </a:p>
          <a:p>
            <a:pPr marL="0" marR="0" lvl="0" indent="-8636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D: </a:t>
            </a:r>
            <a:r>
              <a:rPr lang="en-US" sz="1700" b="1" i="1" u="none" dirty="0">
                <a:solidFill>
                  <a:srgbClr val="000514"/>
                </a:solidFill>
                <a:latin typeface="Arial"/>
                <a:ea typeface="Arial"/>
                <a:cs typeface="Arial"/>
                <a:sym typeface="Arial"/>
              </a:rPr>
              <a:t>I do not quite agree with you </a:t>
            </a:r>
            <a:r>
              <a:rPr lang="en-US" sz="1700" b="0" i="0" u="none" dirty="0">
                <a:solidFill>
                  <a:srgbClr val="000514"/>
                </a:solidFill>
                <a:latin typeface="Arial"/>
                <a:ea typeface="Arial"/>
                <a:cs typeface="Arial"/>
                <a:sym typeface="Arial"/>
              </a:rPr>
              <a:t>because by doing so, she will graduate later than she is supposed to. I think that it will be better if she studies but start a business online. Does anyone agree with me?</a:t>
            </a:r>
            <a:endParaRPr dirty="0"/>
          </a:p>
        </p:txBody>
      </p:sp>
      <p:sp>
        <p:nvSpPr>
          <p:cNvPr id="187" name="Google Shape;187;p24"/>
          <p:cNvSpPr txBox="1"/>
          <p:nvPr/>
        </p:nvSpPr>
        <p:spPr>
          <a:xfrm>
            <a:off x="4594225" y="206375"/>
            <a:ext cx="4352925"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Garamond"/>
              <a:buNone/>
            </a:pPr>
            <a:r>
              <a:rPr lang="en-US" sz="4000" b="0" i="0" u="none">
                <a:solidFill>
                  <a:schemeClr val="lt1"/>
                </a:solidFill>
                <a:latin typeface="Garamond"/>
                <a:ea typeface="Garamond"/>
                <a:cs typeface="Garamond"/>
                <a:sym typeface="Garamond"/>
              </a:rPr>
              <a:t>SAMPLE ANSWER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514"/>
              </a:buClr>
              <a:buSzPts val="1600"/>
              <a:buFont typeface="Arial"/>
              <a:buNone/>
            </a:pPr>
            <a:r>
              <a:rPr lang="en-US" sz="1600" b="0" i="0" u="none">
                <a:solidFill>
                  <a:srgbClr val="000514"/>
                </a:solidFill>
                <a:latin typeface="Arial"/>
                <a:ea typeface="Arial"/>
                <a:cs typeface="Arial"/>
                <a:sym typeface="Arial"/>
              </a:rPr>
              <a:t>Study part-time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Study full-time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Postpone for 1 year</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Continue studying but start an online business</a:t>
            </a:r>
            <a:endParaRPr/>
          </a:p>
        </p:txBody>
      </p:sp>
      <p:sp>
        <p:nvSpPr>
          <p:cNvPr id="194" name="Google Shape;194;p25"/>
          <p:cNvSpPr txBox="1">
            <a:spLocks noGrp="1"/>
          </p:cNvSpPr>
          <p:nvPr>
            <p:ph type="body" idx="1"/>
          </p:nvPr>
        </p:nvSpPr>
        <p:spPr>
          <a:xfrm>
            <a:off x="457200" y="1524000"/>
            <a:ext cx="8229600" cy="4876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1360"/>
              <a:buFont typeface="Noto Sans Symbols"/>
              <a:buChar char="❑"/>
            </a:pPr>
            <a:r>
              <a:rPr lang="en-US" sz="1700" b="0" i="0" u="none">
                <a:solidFill>
                  <a:srgbClr val="000514"/>
                </a:solidFill>
                <a:latin typeface="Arial"/>
                <a:ea typeface="Arial"/>
                <a:cs typeface="Arial"/>
                <a:sym typeface="Arial"/>
              </a:rPr>
              <a:t>A: Yes, </a:t>
            </a:r>
            <a:r>
              <a:rPr lang="en-US" sz="1700" b="0" i="0" u="sng">
                <a:solidFill>
                  <a:srgbClr val="000514"/>
                </a:solidFill>
                <a:latin typeface="Arial"/>
                <a:ea typeface="Arial"/>
                <a:cs typeface="Arial"/>
                <a:sym typeface="Arial"/>
              </a:rPr>
              <a:t>I do agree  (why) </a:t>
            </a:r>
            <a:r>
              <a:rPr lang="en-US" sz="1700" b="0" i="0" u="none">
                <a:solidFill>
                  <a:srgbClr val="000514"/>
                </a:solidFill>
                <a:latin typeface="Arial"/>
                <a:ea typeface="Arial"/>
                <a:cs typeface="Arial"/>
                <a:sym typeface="Arial"/>
              </a:rPr>
              <a:t>but allow me to share my point. I think that she should study part time. My reason for this is because she can work part time while studying to earn some money to pay for her tuition fees, books, accommodation and so on.</a:t>
            </a:r>
            <a:endParaRPr/>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a:solidFill>
                  <a:srgbClr val="000514"/>
                </a:solidFill>
                <a:latin typeface="Arial"/>
                <a:ea typeface="Arial"/>
                <a:cs typeface="Arial"/>
                <a:sym typeface="Arial"/>
              </a:rPr>
              <a:t>C</a:t>
            </a:r>
            <a:r>
              <a:rPr lang="en-US" sz="1700" b="1" i="0" u="none">
                <a:solidFill>
                  <a:srgbClr val="000514"/>
                </a:solidFill>
                <a:latin typeface="Arial"/>
                <a:ea typeface="Arial"/>
                <a:cs typeface="Arial"/>
                <a:sym typeface="Arial"/>
              </a:rPr>
              <a:t>: </a:t>
            </a:r>
            <a:r>
              <a:rPr lang="en-US" sz="1700" b="1" i="1" u="none">
                <a:solidFill>
                  <a:srgbClr val="000514"/>
                </a:solidFill>
                <a:latin typeface="Arial"/>
                <a:ea typeface="Arial"/>
                <a:cs typeface="Arial"/>
                <a:sym typeface="Arial"/>
              </a:rPr>
              <a:t>I am afraid that I do not see eye to eye with both of you</a:t>
            </a:r>
            <a:r>
              <a:rPr lang="en-US" sz="1700" b="0" i="0" u="none">
                <a:solidFill>
                  <a:srgbClr val="000514"/>
                </a:solidFill>
                <a:latin typeface="Arial"/>
                <a:ea typeface="Arial"/>
                <a:cs typeface="Arial"/>
                <a:sym typeface="Arial"/>
              </a:rPr>
              <a:t>. Those solutions are not the best way to solve her problems. Mainly because she might end up repeating her papers and will have another incurred fees. Thus, it will actually burden her family and herself more.</a:t>
            </a:r>
            <a:endParaRPr/>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a:solidFill>
                  <a:srgbClr val="000514"/>
                </a:solidFill>
                <a:latin typeface="Arial"/>
                <a:ea typeface="Arial"/>
                <a:cs typeface="Arial"/>
                <a:sym typeface="Arial"/>
              </a:rPr>
              <a:t>B: Indeed, </a:t>
            </a:r>
            <a:r>
              <a:rPr lang="en-US" sz="1700" b="0" i="0" u="sng">
                <a:solidFill>
                  <a:srgbClr val="000514"/>
                </a:solidFill>
                <a:latin typeface="Arial"/>
                <a:ea typeface="Arial"/>
                <a:cs typeface="Arial"/>
                <a:sym typeface="Arial"/>
              </a:rPr>
              <a:t>I do see your point of view </a:t>
            </a:r>
            <a:r>
              <a:rPr lang="en-US" sz="1700" b="0" i="1" u="none">
                <a:solidFill>
                  <a:srgbClr val="000514"/>
                </a:solidFill>
                <a:latin typeface="Arial"/>
                <a:ea typeface="Arial"/>
                <a:cs typeface="Arial"/>
                <a:sym typeface="Arial"/>
              </a:rPr>
              <a:t>but</a:t>
            </a:r>
            <a:r>
              <a:rPr lang="en-US" sz="1700" b="0" i="0" u="none">
                <a:solidFill>
                  <a:srgbClr val="000514"/>
                </a:solidFill>
                <a:latin typeface="Arial"/>
                <a:ea typeface="Arial"/>
                <a:cs typeface="Arial"/>
                <a:sym typeface="Arial"/>
              </a:rPr>
              <a:t> I believe that she should just continue her studies full time because she can also apply for a scholarship or study loan(example:PTPTN) by using her first semester’s result. In order to make it happen, she needs to get a very good result which I encourage her to just focus on her studies.</a:t>
            </a:r>
            <a:endParaRPr/>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a:solidFill>
                  <a:srgbClr val="000514"/>
                </a:solidFill>
                <a:latin typeface="Arial"/>
                <a:ea typeface="Arial"/>
                <a:cs typeface="Arial"/>
                <a:sym typeface="Arial"/>
              </a:rPr>
              <a:t>D: </a:t>
            </a:r>
            <a:r>
              <a:rPr lang="en-US" sz="1700" b="0" i="0" u="sng">
                <a:solidFill>
                  <a:srgbClr val="000514"/>
                </a:solidFill>
                <a:latin typeface="Arial"/>
                <a:ea typeface="Arial"/>
                <a:cs typeface="Arial"/>
                <a:sym typeface="Arial"/>
              </a:rPr>
              <a:t>That is an interesting perspective and I agree with you </a:t>
            </a:r>
            <a:r>
              <a:rPr lang="en-US" sz="1700" b="0" i="0" u="none">
                <a:solidFill>
                  <a:srgbClr val="000514"/>
                </a:solidFill>
                <a:latin typeface="Arial"/>
                <a:ea typeface="Arial"/>
                <a:cs typeface="Arial"/>
                <a:sym typeface="Arial"/>
              </a:rPr>
              <a:t>that she should apply for a scholarship or loan. However, I think that we should consider other points. In my perspective, doing an online business is very simple and saves a lot of cost. She does not have to rent for a shop nor spend a lot on transportation fees. Wouldn’t you agree?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514"/>
              </a:buClr>
              <a:buSzPts val="1600"/>
              <a:buFont typeface="Arial"/>
              <a:buNone/>
            </a:pPr>
            <a:r>
              <a:rPr lang="en-US" sz="1600" b="0" i="0" u="none">
                <a:solidFill>
                  <a:srgbClr val="000514"/>
                </a:solidFill>
                <a:latin typeface="Arial"/>
                <a:ea typeface="Arial"/>
                <a:cs typeface="Arial"/>
                <a:sym typeface="Arial"/>
              </a:rPr>
              <a:t>Candidate A: Study part-time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Candidate B: Study full-time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Candidate C: Postpone for 1 year</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Candidate D: Continue studying but start an online business</a:t>
            </a:r>
            <a:endParaRPr/>
          </a:p>
        </p:txBody>
      </p:sp>
      <p:sp>
        <p:nvSpPr>
          <p:cNvPr id="200" name="Google Shape;200;p26"/>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A: </a:t>
            </a:r>
            <a:r>
              <a:rPr lang="en-US" sz="1700" b="1" i="0" u="none" dirty="0">
                <a:solidFill>
                  <a:srgbClr val="000514"/>
                </a:solidFill>
                <a:latin typeface="Arial"/>
                <a:ea typeface="Arial"/>
                <a:cs typeface="Arial"/>
                <a:sym typeface="Arial"/>
              </a:rPr>
              <a:t>I am not sure I understand what you are saying</a:t>
            </a:r>
            <a:r>
              <a:rPr lang="en-US" sz="1700" b="0" i="0" u="none" dirty="0">
                <a:solidFill>
                  <a:srgbClr val="000514"/>
                </a:solidFill>
                <a:latin typeface="Arial"/>
                <a:ea typeface="Arial"/>
                <a:cs typeface="Arial"/>
                <a:sym typeface="Arial"/>
              </a:rPr>
              <a:t>. Can you explain it again, please?</a:t>
            </a:r>
            <a:endParaRPr dirty="0"/>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D: </a:t>
            </a:r>
            <a:r>
              <a:rPr lang="en-US" sz="1700" b="1" i="0" u="none" dirty="0">
                <a:solidFill>
                  <a:srgbClr val="000514"/>
                </a:solidFill>
                <a:latin typeface="Arial"/>
                <a:ea typeface="Arial"/>
                <a:cs typeface="Arial"/>
                <a:sym typeface="Arial"/>
              </a:rPr>
              <a:t>What I mean </a:t>
            </a:r>
            <a:r>
              <a:rPr lang="en-US" sz="1700" b="0" i="0" u="none" dirty="0">
                <a:solidFill>
                  <a:srgbClr val="000514"/>
                </a:solidFill>
                <a:latin typeface="Arial"/>
                <a:ea typeface="Arial"/>
                <a:cs typeface="Arial"/>
                <a:sym typeface="Arial"/>
              </a:rPr>
              <a:t>is she can study and do business online at the same time. The main reason for this is because it is very simple, easy, convenient and fast. Nowadays people can access the internet from anywhere they are. She would not need to spend money on rental and transportations as orders will be made online by using computers, mobile phones, tablets and so on.</a:t>
            </a:r>
            <a:endParaRPr dirty="0"/>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A: </a:t>
            </a:r>
            <a:r>
              <a:rPr lang="en-US" sz="1700" b="1" i="0" u="none" dirty="0">
                <a:solidFill>
                  <a:srgbClr val="000514"/>
                </a:solidFill>
                <a:latin typeface="Arial"/>
                <a:ea typeface="Arial"/>
                <a:cs typeface="Arial"/>
                <a:sym typeface="Arial"/>
              </a:rPr>
              <a:t>I see</a:t>
            </a:r>
            <a:r>
              <a:rPr lang="en-US" sz="1700" b="0" i="0" u="none" dirty="0">
                <a:solidFill>
                  <a:srgbClr val="000514"/>
                </a:solidFill>
                <a:latin typeface="Arial"/>
                <a:ea typeface="Arial"/>
                <a:cs typeface="Arial"/>
                <a:sym typeface="Arial"/>
              </a:rPr>
              <a:t>. Yes, </a:t>
            </a:r>
            <a:r>
              <a:rPr lang="en-US" sz="1700" b="0" i="0" u="sng" dirty="0">
                <a:solidFill>
                  <a:srgbClr val="000514"/>
                </a:solidFill>
                <a:latin typeface="Arial"/>
                <a:ea typeface="Arial"/>
                <a:cs typeface="Arial"/>
                <a:sym typeface="Arial"/>
              </a:rPr>
              <a:t>I think it would be a great way too</a:t>
            </a:r>
            <a:r>
              <a:rPr lang="en-US" sz="1700" b="0" i="0" u="none" dirty="0">
                <a:solidFill>
                  <a:srgbClr val="000514"/>
                </a:solidFill>
                <a:latin typeface="Arial"/>
                <a:ea typeface="Arial"/>
                <a:cs typeface="Arial"/>
                <a:sym typeface="Arial"/>
              </a:rPr>
              <a:t>. This way she can earn some money even during her studies.</a:t>
            </a:r>
            <a:endParaRPr dirty="0"/>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C: </a:t>
            </a:r>
            <a:r>
              <a:rPr lang="en-US" sz="1700" b="1" i="0" u="sng" dirty="0">
                <a:solidFill>
                  <a:srgbClr val="000514"/>
                </a:solidFill>
                <a:latin typeface="Arial"/>
                <a:ea typeface="Arial"/>
                <a:cs typeface="Arial"/>
                <a:sym typeface="Arial"/>
              </a:rPr>
              <a:t>That is a good point</a:t>
            </a:r>
            <a:r>
              <a:rPr lang="en-US" sz="1700" b="0" i="0" u="none" dirty="0">
                <a:solidFill>
                  <a:srgbClr val="000514"/>
                </a:solidFill>
                <a:latin typeface="Arial"/>
                <a:ea typeface="Arial"/>
                <a:cs typeface="Arial"/>
                <a:sym typeface="Arial"/>
              </a:rPr>
              <a:t>, but don’t you think that having a gap year for her is better? I strongly believe that this is the best way because she can find a permanent job instead of part time. My reason for this is simply because she will receive a higher salary compared to working part time. Hence, she can save her money worth a year. So candidates A and D, what do both of you think?</a:t>
            </a:r>
            <a:endParaRPr dirty="0"/>
          </a:p>
          <a:p>
            <a:pPr marL="342900" marR="0" lvl="0" indent="-342900" algn="l" rtl="0">
              <a:lnSpc>
                <a:spcPct val="100000"/>
              </a:lnSpc>
              <a:spcBef>
                <a:spcPts val="340"/>
              </a:spcBef>
              <a:spcAft>
                <a:spcPts val="0"/>
              </a:spcAft>
              <a:buClr>
                <a:srgbClr val="000514"/>
              </a:buClr>
              <a:buSzPts val="1360"/>
              <a:buFont typeface="Noto Sans Symbols"/>
              <a:buChar char="❑"/>
            </a:pPr>
            <a:r>
              <a:rPr lang="en-US" sz="1700" b="0" i="0" u="none" dirty="0">
                <a:solidFill>
                  <a:srgbClr val="000514"/>
                </a:solidFill>
                <a:latin typeface="Arial"/>
                <a:ea typeface="Arial"/>
                <a:cs typeface="Arial"/>
                <a:sym typeface="Arial"/>
              </a:rPr>
              <a:t>D: </a:t>
            </a:r>
            <a:r>
              <a:rPr lang="en-US" sz="1700" b="1" i="0" u="none" dirty="0">
                <a:solidFill>
                  <a:srgbClr val="000514"/>
                </a:solidFill>
                <a:latin typeface="Arial"/>
                <a:ea typeface="Arial"/>
                <a:cs typeface="Arial"/>
                <a:sym typeface="Arial"/>
              </a:rPr>
              <a:t>Now that you have explained it like that, I</a:t>
            </a:r>
            <a:r>
              <a:rPr lang="en-US" sz="1700" b="0" i="0" u="none" dirty="0">
                <a:solidFill>
                  <a:srgbClr val="000514"/>
                </a:solidFill>
                <a:latin typeface="Arial"/>
                <a:ea typeface="Arial"/>
                <a:cs typeface="Arial"/>
                <a:sym typeface="Arial"/>
              </a:rPr>
              <a:t>.</a:t>
            </a:r>
            <a:r>
              <a:rPr lang="en-US" sz="1700" b="0" i="0" u="none" dirty="0">
                <a:solidFill>
                  <a:srgbClr val="FF0000"/>
                </a:solidFill>
                <a:latin typeface="Arial"/>
                <a:ea typeface="Arial"/>
                <a:cs typeface="Arial"/>
                <a:sym typeface="Arial"/>
              </a:rPr>
              <a:t> also agree that </a:t>
            </a:r>
            <a:r>
              <a:rPr lang="en-US" sz="1700" b="0" i="0" u="sng" dirty="0">
                <a:solidFill>
                  <a:srgbClr val="FF0000"/>
                </a:solidFill>
                <a:latin typeface="Arial"/>
                <a:ea typeface="Arial"/>
                <a:cs typeface="Arial"/>
                <a:sym typeface="Arial"/>
              </a:rPr>
              <a:t>it will be the best way</a:t>
            </a:r>
            <a:r>
              <a:rPr lang="en-US" sz="1700" b="0" i="0" u="none" dirty="0">
                <a:solidFill>
                  <a:srgbClr val="FF0000"/>
                </a:solidFill>
                <a:latin typeface="Arial"/>
                <a:ea typeface="Arial"/>
                <a:cs typeface="Arial"/>
                <a:sym typeface="Arial"/>
              </a:rPr>
              <a:t> (postpone studies for 1 year).</a:t>
            </a:r>
            <a:r>
              <a:rPr lang="en-US" sz="1700" b="0" i="0" u="none" dirty="0">
                <a:solidFill>
                  <a:srgbClr val="000514"/>
                </a:solidFill>
                <a:latin typeface="Arial"/>
                <a:ea typeface="Arial"/>
                <a:cs typeface="Arial"/>
                <a:sym typeface="Arial"/>
              </a:rPr>
              <a:t> In fact, she can ease the burden of her family if she earns a lot.</a:t>
            </a:r>
          </a:p>
          <a:p>
            <a:pPr marL="342900" marR="0" lvl="0" indent="-342900" algn="l" rtl="0">
              <a:lnSpc>
                <a:spcPct val="100000"/>
              </a:lnSpc>
              <a:spcBef>
                <a:spcPts val="340"/>
              </a:spcBef>
              <a:spcAft>
                <a:spcPts val="0"/>
              </a:spcAft>
              <a:buClr>
                <a:srgbClr val="000514"/>
              </a:buClr>
              <a:buSzPts val="1360"/>
              <a:buFont typeface="Noto Sans Symbols"/>
              <a:buChar char="❑"/>
            </a:pPr>
            <a:r>
              <a:rPr lang="en-US" sz="1700" dirty="0"/>
              <a:t>I do believe that postponing her studies for a year seems practical and </a:t>
            </a:r>
            <a:r>
              <a:rPr lang="en-US" sz="1700" u="sng" dirty="0"/>
              <a:t>the best </a:t>
            </a:r>
            <a:r>
              <a:rPr lang="en-US" sz="1700" dirty="0"/>
              <a:t>way as she can also save some money during that period.</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0514"/>
              </a:buClr>
              <a:buSzPts val="1600"/>
              <a:buFont typeface="Arial"/>
              <a:buNone/>
            </a:pPr>
            <a:r>
              <a:rPr lang="en-US" sz="1600" b="0" i="0" u="none">
                <a:solidFill>
                  <a:srgbClr val="000514"/>
                </a:solidFill>
                <a:latin typeface="Arial"/>
                <a:ea typeface="Arial"/>
                <a:cs typeface="Arial"/>
                <a:sym typeface="Arial"/>
              </a:rPr>
              <a:t>Study part-time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Study full-time</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Postpone for 1 year</a:t>
            </a:r>
            <a:br>
              <a:rPr lang="en-US" sz="1600" b="0" i="0" u="none">
                <a:solidFill>
                  <a:srgbClr val="000514"/>
                </a:solidFill>
                <a:latin typeface="Arial"/>
                <a:ea typeface="Arial"/>
                <a:cs typeface="Arial"/>
                <a:sym typeface="Arial"/>
              </a:rPr>
            </a:br>
            <a:r>
              <a:rPr lang="en-US" sz="1600" b="0" i="0" u="none">
                <a:solidFill>
                  <a:srgbClr val="000514"/>
                </a:solidFill>
                <a:latin typeface="Arial"/>
                <a:ea typeface="Arial"/>
                <a:cs typeface="Arial"/>
                <a:sym typeface="Arial"/>
              </a:rPr>
              <a:t>Continue studying but start an online business</a:t>
            </a:r>
            <a:endParaRPr/>
          </a:p>
        </p:txBody>
      </p:sp>
      <p:sp>
        <p:nvSpPr>
          <p:cNvPr id="206" name="Google Shape;206;p27"/>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1440"/>
              <a:buFont typeface="Noto Sans Symbols"/>
              <a:buChar char="❑"/>
            </a:pPr>
            <a:r>
              <a:rPr lang="en-US" sz="1800" dirty="0"/>
              <a:t>B:Postponing her studies might leave the student feeling left out compared to her friends and can cause stress for the student. </a:t>
            </a:r>
            <a:r>
              <a:rPr lang="en-US" sz="1800" u="sng" dirty="0"/>
              <a:t>It is best </a:t>
            </a:r>
            <a:r>
              <a:rPr lang="en-US" sz="1800" dirty="0"/>
              <a:t>if she focuses and </a:t>
            </a:r>
            <a:r>
              <a:rPr lang="en-US" sz="1800" u="sng" dirty="0"/>
              <a:t>studies full time </a:t>
            </a:r>
            <a:r>
              <a:rPr lang="en-US" sz="1800" dirty="0"/>
              <a:t>so that she can secure a job sooner and that can help ease her financial burden permanently compared to other short term measures.</a:t>
            </a:r>
            <a:endParaRPr lang="en-US" sz="1800" b="0" i="0" u="none" dirty="0">
              <a:solidFill>
                <a:srgbClr val="000514"/>
              </a:solidFill>
              <a:latin typeface="Arial"/>
              <a:ea typeface="Arial"/>
              <a:cs typeface="Arial"/>
              <a:sym typeface="Arial"/>
            </a:endParaRPr>
          </a:p>
          <a:p>
            <a:pPr marL="342900" marR="0" lvl="0" indent="-342900" algn="l" rtl="0">
              <a:lnSpc>
                <a:spcPct val="100000"/>
              </a:lnSpc>
              <a:spcBef>
                <a:spcPts val="0"/>
              </a:spcBef>
              <a:spcAft>
                <a:spcPts val="0"/>
              </a:spcAft>
              <a:buClr>
                <a:srgbClr val="000514"/>
              </a:buClr>
              <a:buSzPts val="1440"/>
              <a:buFont typeface="Noto Sans Symbols"/>
              <a:buChar char="❑"/>
            </a:pPr>
            <a:r>
              <a:rPr lang="en-US" sz="1800" b="0" i="0" u="none" dirty="0">
                <a:solidFill>
                  <a:srgbClr val="000514"/>
                </a:solidFill>
                <a:latin typeface="Arial"/>
                <a:ea typeface="Arial"/>
                <a:cs typeface="Arial"/>
                <a:sym typeface="Arial"/>
              </a:rPr>
              <a:t>A: As for me, </a:t>
            </a:r>
            <a:r>
              <a:rPr lang="en-US" sz="1800" b="0" i="0" u="sng" dirty="0">
                <a:solidFill>
                  <a:srgbClr val="000514"/>
                </a:solidFill>
                <a:latin typeface="Arial"/>
                <a:ea typeface="Arial"/>
                <a:cs typeface="Arial"/>
                <a:sym typeface="Arial"/>
              </a:rPr>
              <a:t>I feel that </a:t>
            </a:r>
            <a:r>
              <a:rPr lang="en-US" sz="1800" b="0" i="0" u="sng" dirty="0">
                <a:solidFill>
                  <a:srgbClr val="FF0000"/>
                </a:solidFill>
                <a:latin typeface="Arial"/>
                <a:ea typeface="Arial"/>
                <a:cs typeface="Arial"/>
                <a:sym typeface="Arial"/>
              </a:rPr>
              <a:t>it is the best way </a:t>
            </a:r>
            <a:r>
              <a:rPr lang="en-US" sz="1800" b="0" i="0" u="none" dirty="0">
                <a:solidFill>
                  <a:srgbClr val="FF0000"/>
                </a:solidFill>
                <a:latin typeface="Arial"/>
                <a:ea typeface="Arial"/>
                <a:cs typeface="Arial"/>
                <a:sym typeface="Arial"/>
              </a:rPr>
              <a:t>compared to all other points </a:t>
            </a:r>
            <a:r>
              <a:rPr lang="en-US" sz="1800" b="0" i="0" u="none" dirty="0">
                <a:solidFill>
                  <a:srgbClr val="000514"/>
                </a:solidFill>
                <a:latin typeface="Arial"/>
                <a:ea typeface="Arial"/>
                <a:cs typeface="Arial"/>
                <a:sym typeface="Arial"/>
              </a:rPr>
              <a:t>if she studies part time because she can also find a sponsorship for her studies. In exchange, she will need to work with the company even during her studies.</a:t>
            </a:r>
            <a:endParaRPr dirty="0"/>
          </a:p>
          <a:p>
            <a:pPr marL="342900" marR="0" lvl="0" indent="-342900" algn="l" rtl="0">
              <a:lnSpc>
                <a:spcPct val="100000"/>
              </a:lnSpc>
              <a:spcBef>
                <a:spcPts val="360"/>
              </a:spcBef>
              <a:spcAft>
                <a:spcPts val="0"/>
              </a:spcAft>
              <a:buClr>
                <a:srgbClr val="000514"/>
              </a:buClr>
              <a:buSzPts val="1440"/>
              <a:buFont typeface="Noto Sans Symbols"/>
              <a:buChar char="❑"/>
            </a:pPr>
            <a:r>
              <a:rPr lang="en-US" sz="1800" b="0" i="0" u="none" dirty="0">
                <a:solidFill>
                  <a:srgbClr val="000514"/>
                </a:solidFill>
                <a:latin typeface="Arial"/>
                <a:ea typeface="Arial"/>
                <a:cs typeface="Arial"/>
                <a:sym typeface="Arial"/>
              </a:rPr>
              <a:t>C: After listening to all the points on the four choices we have, I think that it is time to make a conclusion.</a:t>
            </a:r>
            <a:endParaRPr dirty="0"/>
          </a:p>
          <a:p>
            <a:pPr marL="342900" marR="0" lvl="0" indent="-342900" algn="l" rtl="0">
              <a:lnSpc>
                <a:spcPct val="100000"/>
              </a:lnSpc>
              <a:spcBef>
                <a:spcPts val="360"/>
              </a:spcBef>
              <a:spcAft>
                <a:spcPts val="0"/>
              </a:spcAft>
              <a:buClr>
                <a:srgbClr val="000514"/>
              </a:buClr>
              <a:buSzPts val="1440"/>
              <a:buFont typeface="Noto Sans Symbols"/>
              <a:buChar char="❑"/>
            </a:pPr>
            <a:r>
              <a:rPr lang="en-US" sz="1800" b="0" i="0" u="none" dirty="0">
                <a:solidFill>
                  <a:srgbClr val="000514"/>
                </a:solidFill>
                <a:latin typeface="Arial"/>
                <a:ea typeface="Arial"/>
                <a:cs typeface="Arial"/>
                <a:sym typeface="Arial"/>
              </a:rPr>
              <a:t>D: Yes, I think so too. </a:t>
            </a:r>
            <a:endParaRPr dirty="0"/>
          </a:p>
          <a:p>
            <a:pPr marL="342900" marR="0" lvl="0" indent="-342900" algn="l" rtl="0">
              <a:lnSpc>
                <a:spcPct val="100000"/>
              </a:lnSpc>
              <a:spcBef>
                <a:spcPts val="360"/>
              </a:spcBef>
              <a:spcAft>
                <a:spcPts val="0"/>
              </a:spcAft>
              <a:buClr>
                <a:srgbClr val="000514"/>
              </a:buClr>
              <a:buSzPts val="1440"/>
              <a:buFont typeface="Noto Sans Symbols"/>
              <a:buChar char="❑"/>
            </a:pPr>
            <a:r>
              <a:rPr lang="en-US" sz="1800" b="0" i="0" u="none" dirty="0">
                <a:solidFill>
                  <a:srgbClr val="000514"/>
                </a:solidFill>
                <a:latin typeface="Arial"/>
                <a:ea typeface="Arial"/>
                <a:cs typeface="Arial"/>
                <a:sym typeface="Arial"/>
              </a:rPr>
              <a:t>All: Yes I agree.</a:t>
            </a:r>
            <a:endParaRPr dirty="0"/>
          </a:p>
          <a:p>
            <a:pPr marL="342900" marR="0" lvl="0" indent="-342900" algn="l" rtl="0">
              <a:lnSpc>
                <a:spcPct val="100000"/>
              </a:lnSpc>
              <a:spcBef>
                <a:spcPts val="360"/>
              </a:spcBef>
              <a:spcAft>
                <a:spcPts val="0"/>
              </a:spcAft>
              <a:buClr>
                <a:srgbClr val="000514"/>
              </a:buClr>
              <a:buSzPts val="1440"/>
              <a:buFont typeface="Noto Sans Symbols"/>
              <a:buChar char="❑"/>
            </a:pPr>
            <a:r>
              <a:rPr lang="en-US" sz="1800" b="0" i="0" u="none" dirty="0">
                <a:solidFill>
                  <a:srgbClr val="000514"/>
                </a:solidFill>
                <a:latin typeface="Arial"/>
                <a:ea typeface="Arial"/>
                <a:cs typeface="Arial"/>
                <a:sym typeface="Arial"/>
              </a:rPr>
              <a:t>B</a:t>
            </a:r>
            <a:r>
              <a:rPr lang="en-US" sz="1800" b="1" i="0" u="none" dirty="0">
                <a:solidFill>
                  <a:srgbClr val="006600"/>
                </a:solidFill>
                <a:latin typeface="Arial"/>
                <a:ea typeface="Arial"/>
                <a:cs typeface="Arial"/>
                <a:sym typeface="Arial"/>
              </a:rPr>
              <a:t>: In short, some of us (candidate D &amp; C) agree that she should postpone her studies for 1 year </a:t>
            </a:r>
            <a:r>
              <a:rPr lang="en-US" sz="1800" b="0" i="0" u="none" dirty="0">
                <a:solidFill>
                  <a:srgbClr val="FF0000"/>
                </a:solidFill>
                <a:latin typeface="Arial"/>
                <a:ea typeface="Arial"/>
                <a:cs typeface="Arial"/>
                <a:sym typeface="Arial"/>
              </a:rPr>
              <a:t>and the rest of us ( </a:t>
            </a:r>
            <a:r>
              <a:rPr lang="en-US" sz="1800" b="1" i="0" u="none" dirty="0">
                <a:solidFill>
                  <a:srgbClr val="FF0000"/>
                </a:solidFill>
                <a:latin typeface="Arial"/>
                <a:ea typeface="Arial"/>
                <a:cs typeface="Arial"/>
                <a:sym typeface="Arial"/>
              </a:rPr>
              <a:t>candidate A and B) believe in their own views (though they agree with some of the arguments presented.) </a:t>
            </a:r>
            <a:endParaRPr dirty="0"/>
          </a:p>
          <a:p>
            <a:pPr marL="342900" marR="0" lvl="0" indent="-342900" algn="l" rtl="0">
              <a:lnSpc>
                <a:spcPct val="100000"/>
              </a:lnSpc>
              <a:spcBef>
                <a:spcPts val="360"/>
              </a:spcBef>
              <a:spcAft>
                <a:spcPts val="0"/>
              </a:spcAft>
              <a:buClr>
                <a:srgbClr val="000514"/>
              </a:buClr>
              <a:buSzPts val="1440"/>
              <a:buFont typeface="Noto Sans Symbols"/>
              <a:buChar char="❑"/>
            </a:pPr>
            <a:r>
              <a:rPr lang="en-US" sz="1800" b="0" i="0" u="none" dirty="0">
                <a:solidFill>
                  <a:srgbClr val="000514"/>
                </a:solidFill>
                <a:latin typeface="Arial"/>
                <a:ea typeface="Arial"/>
                <a:cs typeface="Arial"/>
                <a:sym typeface="Arial"/>
              </a:rPr>
              <a:t>Thank you and have a nice day.</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Normal agreement (Not totally agreeing)</a:t>
            </a:r>
            <a:endParaRPr/>
          </a:p>
        </p:txBody>
      </p:sp>
      <p:sp>
        <p:nvSpPr>
          <p:cNvPr id="212" name="Google Shape;212;p28"/>
          <p:cNvSpPr txBox="1">
            <a:spLocks noGrp="1"/>
          </p:cNvSpPr>
          <p:nvPr>
            <p:ph type="body" idx="1"/>
          </p:nvPr>
        </p:nvSpPr>
        <p:spPr>
          <a:xfrm>
            <a:off x="457200" y="1447800"/>
            <a:ext cx="8229600" cy="4678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How to agree with another point because it is relevant-</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but still feel that your point is the best way or best point or best idea</a:t>
            </a:r>
            <a:endParaRPr/>
          </a:p>
          <a:p>
            <a:pPr marL="342900" marR="0" lvl="0" indent="-342900" algn="l" rtl="0">
              <a:lnSpc>
                <a:spcPct val="100000"/>
              </a:lnSpc>
              <a:spcBef>
                <a:spcPts val="520"/>
              </a:spcBef>
              <a:spcAft>
                <a:spcPts val="0"/>
              </a:spcAft>
              <a:buClr>
                <a:srgbClr val="000514"/>
              </a:buClr>
              <a:buSzPts val="2080"/>
              <a:buFont typeface="Noto Sans Symbols"/>
              <a:buNone/>
            </a:pPr>
            <a:endParaRPr sz="2600" b="0" i="0" u="sng">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I do agree</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 That is an interesting perspective and I agree with you.</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 I think it would be a great way too.</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That is a good point, but…</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I do see your point of view</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sng">
                <a:solidFill>
                  <a:srgbClr val="000514"/>
                </a:solidFill>
                <a:latin typeface="Arial"/>
                <a:ea typeface="Arial"/>
                <a:cs typeface="Arial"/>
                <a:sym typeface="Arial"/>
              </a:rPr>
              <a:t>What a great idea/wonderful idea </a:t>
            </a:r>
            <a:r>
              <a:rPr lang="en-US" sz="2600" b="0" i="0" u="none">
                <a:solidFill>
                  <a:srgbClr val="000514"/>
                </a:solidFill>
                <a:latin typeface="Arial"/>
                <a:ea typeface="Arial"/>
                <a:cs typeface="Arial"/>
                <a:sym typeface="Arial"/>
              </a:rPr>
              <a:t>(other examples)</a:t>
            </a:r>
            <a:endParaRPr/>
          </a:p>
          <a:p>
            <a:pPr marL="342900" marR="0" lvl="0" indent="-210820" algn="l" rtl="0">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Normal agreement examples</a:t>
            </a:r>
            <a:endParaRPr/>
          </a:p>
        </p:txBody>
      </p:sp>
      <p:sp>
        <p:nvSpPr>
          <p:cNvPr id="218" name="Google Shape;218;p29"/>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think that is also one of the main causes of smoking.</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agree that it is one of the causes but not the primary cause of cancer.</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feel that _________ is the main cause of stress.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That is one of the negative effects.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agree it is one of the negative effects of smoking</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feel that poor communication skills is one of the effects of using gadgets compared to other points.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2"/>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Sample Question</a:t>
            </a:r>
            <a:endParaRPr/>
          </a:p>
        </p:txBody>
      </p:sp>
      <p:pic>
        <p:nvPicPr>
          <p:cNvPr id="39" name="Google Shape;39;p2"/>
          <p:cNvPicPr preferRelativeResize="0">
            <a:picLocks noGrp="1"/>
          </p:cNvPicPr>
          <p:nvPr>
            <p:ph type="body" idx="1"/>
          </p:nvPr>
        </p:nvPicPr>
        <p:blipFill rotWithShape="1">
          <a:blip r:embed="rId3">
            <a:alphaModFix/>
          </a:blip>
          <a:srcRect/>
          <a:stretch/>
        </p:blipFill>
        <p:spPr>
          <a:xfrm>
            <a:off x="0" y="1219200"/>
            <a:ext cx="9144000" cy="563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Totally agree examples</a:t>
            </a:r>
            <a:endParaRPr/>
          </a:p>
        </p:txBody>
      </p:sp>
      <p:sp>
        <p:nvSpPr>
          <p:cNvPr id="224" name="Google Shape;224;p30"/>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totally / completely agree that ________is the mian cause of cancer</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___________ is the worst effect of all other negative effects.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 completely agree with you.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Overall Structure –Turn Taking</a:t>
            </a:r>
            <a:endParaRPr/>
          </a:p>
        </p:txBody>
      </p:sp>
      <p:sp>
        <p:nvSpPr>
          <p:cNvPr id="231" name="Google Shape;231;p31"/>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1200"/>
              <a:buFont typeface="Noto Sans Symbols"/>
              <a:buNone/>
            </a:pPr>
            <a:r>
              <a:rPr lang="en-US" sz="1500" b="1" i="0" u="sng">
                <a:solidFill>
                  <a:srgbClr val="000514"/>
                </a:solidFill>
                <a:latin typeface="Arial"/>
                <a:ea typeface="Arial"/>
                <a:cs typeface="Arial"/>
                <a:sym typeface="Arial"/>
              </a:rPr>
              <a:t>Opening</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Greet, state topic</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Candidate A begins-state point</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Candidate B continues</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Candidate C continues</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Candidate D continues</a:t>
            </a:r>
            <a:endParaRPr/>
          </a:p>
          <a:p>
            <a:pPr marL="0" marR="0" lvl="0" indent="0" algn="l" rtl="0">
              <a:lnSpc>
                <a:spcPct val="100000"/>
              </a:lnSpc>
              <a:spcBef>
                <a:spcPts val="300"/>
              </a:spcBef>
              <a:spcAft>
                <a:spcPts val="0"/>
              </a:spcAft>
              <a:buClr>
                <a:srgbClr val="000514"/>
              </a:buClr>
              <a:buSzPts val="1200"/>
              <a:buFont typeface="Noto Sans Symbols"/>
              <a:buNone/>
            </a:pPr>
            <a:r>
              <a:rPr lang="en-US" sz="1500" b="1" i="0" u="sng">
                <a:solidFill>
                  <a:srgbClr val="000514"/>
                </a:solidFill>
                <a:latin typeface="Arial"/>
                <a:ea typeface="Arial"/>
                <a:cs typeface="Arial"/>
                <a:sym typeface="Arial"/>
              </a:rPr>
              <a:t>Maintaining discussion</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Candidates continue with second point/agree/disagree/add/provide example/ask questions to other members/ seek clarification or justification/give reasons/mention pros and cons, invite members to speak</a:t>
            </a:r>
            <a:endParaRPr/>
          </a:p>
          <a:p>
            <a:pPr marL="0" marR="0" lvl="0" indent="-76200" algn="l" rtl="0">
              <a:lnSpc>
                <a:spcPct val="100000"/>
              </a:lnSpc>
              <a:spcBef>
                <a:spcPts val="300"/>
              </a:spcBef>
              <a:spcAft>
                <a:spcPts val="0"/>
              </a:spcAft>
              <a:buClr>
                <a:srgbClr val="FF0000"/>
              </a:buClr>
              <a:buSzPts val="1200"/>
              <a:buFont typeface="Noto Sans Symbols"/>
              <a:buChar char="❑"/>
            </a:pPr>
            <a:r>
              <a:rPr lang="en-US" sz="1500" b="0" i="0" u="none">
                <a:solidFill>
                  <a:srgbClr val="FF0000"/>
                </a:solidFill>
                <a:latin typeface="Arial"/>
                <a:ea typeface="Arial"/>
                <a:cs typeface="Arial"/>
                <a:sym typeface="Arial"/>
              </a:rPr>
              <a:t>Signal closing or conclusion only if you have covered all the points</a:t>
            </a:r>
            <a:endParaRPr/>
          </a:p>
          <a:p>
            <a:pPr marL="0" marR="0" lvl="0" indent="0" algn="l" rtl="0">
              <a:lnSpc>
                <a:spcPct val="100000"/>
              </a:lnSpc>
              <a:spcBef>
                <a:spcPts val="300"/>
              </a:spcBef>
              <a:spcAft>
                <a:spcPts val="0"/>
              </a:spcAft>
              <a:buClr>
                <a:srgbClr val="000514"/>
              </a:buClr>
              <a:buSzPts val="1200"/>
              <a:buFont typeface="Noto Sans Symbols"/>
              <a:buNone/>
            </a:pPr>
            <a:r>
              <a:rPr lang="en-US" sz="1500" b="1" i="0" u="sng">
                <a:solidFill>
                  <a:srgbClr val="000514"/>
                </a:solidFill>
                <a:latin typeface="Arial"/>
                <a:ea typeface="Arial"/>
                <a:cs typeface="Arial"/>
                <a:sym typeface="Arial"/>
              </a:rPr>
              <a:t>Closing</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Summarise discussion</a:t>
            </a:r>
            <a:endParaRPr/>
          </a:p>
          <a:p>
            <a:pPr marL="0" marR="0" lvl="0" indent="-76200" algn="l" rtl="0">
              <a:lnSpc>
                <a:spcPct val="100000"/>
              </a:lnSpc>
              <a:spcBef>
                <a:spcPts val="300"/>
              </a:spcBef>
              <a:spcAft>
                <a:spcPts val="0"/>
              </a:spcAft>
              <a:buClr>
                <a:srgbClr val="000514"/>
              </a:buClr>
              <a:buSzPts val="1200"/>
              <a:buFont typeface="Noto Sans Symbols"/>
              <a:buChar char="❑"/>
            </a:pPr>
            <a:r>
              <a:rPr lang="en-US" sz="1500" b="0" i="0" u="none">
                <a:solidFill>
                  <a:srgbClr val="000514"/>
                </a:solidFill>
                <a:latin typeface="Arial"/>
                <a:ea typeface="Arial"/>
                <a:cs typeface="Arial"/>
                <a:sym typeface="Arial"/>
              </a:rPr>
              <a:t>Conclude…..Example: each had individual point of view/most of them agreed that _____, could not reach a group decision, two of us agreed that ____ and the rest of them have ____</a:t>
            </a:r>
            <a:endParaRPr/>
          </a:p>
          <a:p>
            <a:pPr marL="0" marR="0" lvl="0" indent="-76200" algn="l" rtl="0">
              <a:lnSpc>
                <a:spcPct val="100000"/>
              </a:lnSpc>
              <a:spcBef>
                <a:spcPts val="300"/>
              </a:spcBef>
              <a:spcAft>
                <a:spcPts val="0"/>
              </a:spcAft>
              <a:buClr>
                <a:srgbClr val="FF0000"/>
              </a:buClr>
              <a:buSzPts val="1200"/>
              <a:buFont typeface="Noto Sans Symbols"/>
              <a:buChar char="❑"/>
            </a:pPr>
            <a:r>
              <a:rPr lang="en-US" sz="1500" b="0" i="0" u="none">
                <a:solidFill>
                  <a:srgbClr val="FF0000"/>
                </a:solidFill>
                <a:latin typeface="Arial"/>
                <a:ea typeface="Arial"/>
                <a:cs typeface="Arial"/>
                <a:sym typeface="Arial"/>
              </a:rPr>
              <a:t>Thank you. (8-12</a:t>
            </a:r>
            <a:r>
              <a:rPr lang="en-US" sz="1500" b="0" i="0" u="none" baseline="30000">
                <a:solidFill>
                  <a:srgbClr val="FF0000"/>
                </a:solidFill>
                <a:latin typeface="Arial"/>
                <a:ea typeface="Arial"/>
                <a:cs typeface="Arial"/>
                <a:sym typeface="Arial"/>
              </a:rPr>
              <a:t>th</a:t>
            </a:r>
            <a:r>
              <a:rPr lang="en-US" sz="1500" b="0" i="0" u="none">
                <a:solidFill>
                  <a:srgbClr val="FF0000"/>
                </a:solidFill>
                <a:latin typeface="Arial"/>
                <a:ea typeface="Arial"/>
                <a:cs typeface="Arial"/>
                <a:sym typeface="Arial"/>
              </a:rPr>
              <a:t> minute)</a:t>
            </a:r>
            <a:endParaRPr/>
          </a:p>
          <a:p>
            <a:pPr marL="0" marR="0" lvl="0" indent="0" algn="l" rtl="0">
              <a:lnSpc>
                <a:spcPct val="100000"/>
              </a:lnSpc>
              <a:spcBef>
                <a:spcPts val="320"/>
              </a:spcBef>
              <a:spcAft>
                <a:spcPts val="0"/>
              </a:spcAft>
              <a:buClr>
                <a:srgbClr val="000514"/>
              </a:buClr>
              <a:buSzPts val="1280"/>
              <a:buFont typeface="Noto Sans Symbols"/>
              <a:buNone/>
            </a:pPr>
            <a:endParaRPr sz="1600" b="0" i="0" u="none">
              <a:solidFill>
                <a:srgbClr val="000514"/>
              </a:solidFill>
              <a:latin typeface="Arial"/>
              <a:ea typeface="Arial"/>
              <a:cs typeface="Arial"/>
              <a:sym typeface="Arial"/>
            </a:endParaRPr>
          </a:p>
          <a:p>
            <a:pPr marL="0" marR="0" lvl="0" indent="0" algn="l" rtl="0">
              <a:lnSpc>
                <a:spcPct val="100000"/>
              </a:lnSpc>
              <a:spcBef>
                <a:spcPts val="320"/>
              </a:spcBef>
              <a:spcAft>
                <a:spcPts val="0"/>
              </a:spcAft>
              <a:buClr>
                <a:srgbClr val="000514"/>
              </a:buClr>
              <a:buSzPts val="1280"/>
              <a:buFont typeface="Noto Sans Symbols"/>
              <a:buNone/>
            </a:pPr>
            <a:endParaRPr sz="1600" b="0" i="0" u="none">
              <a:solidFill>
                <a:srgbClr val="000514"/>
              </a:solidFill>
              <a:latin typeface="Arial"/>
              <a:ea typeface="Arial"/>
              <a:cs typeface="Arial"/>
              <a:sym typeface="Arial"/>
            </a:endParaRPr>
          </a:p>
          <a:p>
            <a:pPr marL="0" marR="0" lvl="0" indent="0" algn="l" rtl="0">
              <a:lnSpc>
                <a:spcPct val="100000"/>
              </a:lnSpc>
              <a:spcBef>
                <a:spcPts val="320"/>
              </a:spcBef>
              <a:spcAft>
                <a:spcPts val="0"/>
              </a:spcAft>
              <a:buClr>
                <a:srgbClr val="000514"/>
              </a:buClr>
              <a:buSzPts val="1280"/>
              <a:buFont typeface="Noto Sans Symbols"/>
              <a:buNone/>
            </a:pPr>
            <a:endParaRPr sz="1600" b="0" i="0" u="none">
              <a:solidFill>
                <a:srgbClr val="000514"/>
              </a:solidFill>
              <a:latin typeface="Arial"/>
              <a:ea typeface="Arial"/>
              <a:cs typeface="Arial"/>
              <a:sym typeface="Arial"/>
            </a:endParaRPr>
          </a:p>
          <a:p>
            <a:pPr marL="0" marR="0" lvl="0" indent="0" algn="l" rtl="0">
              <a:lnSpc>
                <a:spcPct val="100000"/>
              </a:lnSpc>
              <a:spcBef>
                <a:spcPts val="320"/>
              </a:spcBef>
              <a:spcAft>
                <a:spcPts val="0"/>
              </a:spcAft>
              <a:buClr>
                <a:srgbClr val="000514"/>
              </a:buClr>
              <a:buSzPts val="1280"/>
              <a:buFont typeface="Noto Sans Symbols"/>
              <a:buNone/>
            </a:pPr>
            <a:endParaRPr sz="1600" b="0" i="0" u="none">
              <a:solidFill>
                <a:srgbClr val="000514"/>
              </a:solidFill>
              <a:latin typeface="Arial"/>
              <a:ea typeface="Arial"/>
              <a:cs typeface="Arial"/>
              <a:sym typeface="Arial"/>
            </a:endParaRPr>
          </a:p>
          <a:p>
            <a:pPr marL="342900" marR="0" lvl="0" indent="-261620" algn="l" rtl="0">
              <a:spcBef>
                <a:spcPts val="320"/>
              </a:spcBef>
              <a:spcAft>
                <a:spcPts val="0"/>
              </a:spcAft>
              <a:buClr>
                <a:srgbClr val="000514"/>
              </a:buClr>
              <a:buSzPts val="1280"/>
              <a:buFont typeface="Noto Sans Symbols"/>
              <a:buNone/>
            </a:pPr>
            <a:endParaRPr sz="1600" b="0" i="0" u="none">
              <a:solidFill>
                <a:srgbClr val="000514"/>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EXERCISE-QUESTION</a:t>
            </a:r>
            <a:endParaRPr/>
          </a:p>
        </p:txBody>
      </p:sp>
      <p:sp>
        <p:nvSpPr>
          <p:cNvPr id="238" name="Google Shape;238;p32"/>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Many teenagers today are stressed out because of various factors. What do you think is the major cause of stress to teenagers?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Candidate A:In your opinion, family problems are a major cause of stress to teenagers.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Candidate B: In your opinion, School-related problems are a major cause of stress to teenagers.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Candidate C: In your opinion, Boy-girl relationship are a major cause of stress to teenagers.</a:t>
            </a:r>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Candidate D: In your opinion, Financial problems are a major cause of stress to teenagers.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dirty="0">
                <a:solidFill>
                  <a:schemeClr val="lt2"/>
                </a:solidFill>
                <a:latin typeface="Arial"/>
                <a:ea typeface="Arial"/>
                <a:cs typeface="Arial"/>
                <a:sym typeface="Arial"/>
              </a:rPr>
              <a:t>Group Discussion (8-13 minutes)</a:t>
            </a:r>
            <a:br>
              <a:rPr lang="en-US" sz="3400" b="1" i="0" u="none" dirty="0">
                <a:solidFill>
                  <a:schemeClr val="lt2"/>
                </a:solidFill>
                <a:latin typeface="Arial"/>
                <a:ea typeface="Arial"/>
                <a:cs typeface="Arial"/>
                <a:sym typeface="Arial"/>
              </a:rPr>
            </a:br>
            <a:endParaRPr dirty="0"/>
          </a:p>
        </p:txBody>
      </p:sp>
      <p:sp>
        <p:nvSpPr>
          <p:cNvPr id="52" name="Google Shape;52;p4"/>
          <p:cNvSpPr txBox="1">
            <a:spLocks noGrp="1"/>
          </p:cNvSpPr>
          <p:nvPr>
            <p:ph type="body" idx="1"/>
          </p:nvPr>
        </p:nvSpPr>
        <p:spPr>
          <a:xfrm>
            <a:off x="3898900" y="1536700"/>
            <a:ext cx="5029200" cy="3263900"/>
          </a:xfrm>
          <a:prstGeom prst="rect">
            <a:avLst/>
          </a:prstGeom>
          <a:noFill/>
          <a:ln>
            <a:noFill/>
          </a:ln>
        </p:spPr>
        <p:txBody>
          <a:bodyPr spcFirstLastPara="1" wrap="square" lIns="91425" tIns="45700" rIns="91425" bIns="45700" anchor="t" anchorCtr="0">
            <a:noAutofit/>
          </a:bodyPr>
          <a:lstStyle/>
          <a:p>
            <a:pPr marL="495300" lvl="0" indent="-495300" algn="l" rtl="0">
              <a:lnSpc>
                <a:spcPct val="100000"/>
              </a:lnSpc>
              <a:spcBef>
                <a:spcPts val="0"/>
              </a:spcBef>
              <a:spcAft>
                <a:spcPts val="0"/>
              </a:spcAft>
              <a:buClr>
                <a:srgbClr val="000514"/>
              </a:buClr>
              <a:buSzPts val="1920"/>
              <a:buNone/>
            </a:pPr>
            <a:r>
              <a:rPr lang="en-US" sz="2400" b="0" i="0" u="none">
                <a:solidFill>
                  <a:srgbClr val="000514"/>
                </a:solidFill>
                <a:latin typeface="Arial"/>
                <a:ea typeface="Arial"/>
                <a:cs typeface="Arial"/>
                <a:sym typeface="Arial"/>
              </a:rPr>
              <a:t>– Give own opinion.</a:t>
            </a:r>
            <a:endParaRPr/>
          </a:p>
          <a:p>
            <a:pPr marL="495300" lvl="0" indent="-495300" algn="l" rtl="0">
              <a:lnSpc>
                <a:spcPct val="100000"/>
              </a:lnSpc>
              <a:spcBef>
                <a:spcPts val="480"/>
              </a:spcBef>
              <a:spcAft>
                <a:spcPts val="0"/>
              </a:spcAft>
              <a:buClr>
                <a:srgbClr val="000514"/>
              </a:buClr>
              <a:buSzPts val="1920"/>
              <a:buNone/>
            </a:pPr>
            <a:r>
              <a:rPr lang="en-US" sz="2400" b="0" i="0" u="none">
                <a:solidFill>
                  <a:srgbClr val="000514"/>
                </a:solidFill>
                <a:latin typeface="Arial"/>
                <a:ea typeface="Arial"/>
                <a:cs typeface="Arial"/>
                <a:sym typeface="Arial"/>
              </a:rPr>
              <a:t>– Ask other candidates for </a:t>
            </a:r>
            <a:endParaRPr/>
          </a:p>
          <a:p>
            <a:pPr marL="495300" lvl="0" indent="-495300" algn="l" rtl="0">
              <a:lnSpc>
                <a:spcPct val="100000"/>
              </a:lnSpc>
              <a:spcBef>
                <a:spcPts val="480"/>
              </a:spcBef>
              <a:spcAft>
                <a:spcPts val="0"/>
              </a:spcAft>
              <a:buClr>
                <a:srgbClr val="000514"/>
              </a:buClr>
              <a:buSzPts val="1920"/>
              <a:buNone/>
            </a:pPr>
            <a:r>
              <a:rPr lang="en-US" sz="2400" b="0" i="0" u="none">
                <a:solidFill>
                  <a:srgbClr val="000514"/>
                </a:solidFill>
                <a:latin typeface="Arial"/>
                <a:ea typeface="Arial"/>
                <a:cs typeface="Arial"/>
                <a:sym typeface="Arial"/>
              </a:rPr>
              <a:t>   their opinions.</a:t>
            </a:r>
            <a:endParaRPr/>
          </a:p>
          <a:p>
            <a:pPr marL="495300" lvl="0" indent="-495300" algn="l" rtl="0">
              <a:lnSpc>
                <a:spcPct val="100000"/>
              </a:lnSpc>
              <a:spcBef>
                <a:spcPts val="480"/>
              </a:spcBef>
              <a:spcAft>
                <a:spcPts val="0"/>
              </a:spcAft>
              <a:buClr>
                <a:srgbClr val="000514"/>
              </a:buClr>
              <a:buSzPts val="1920"/>
              <a:buNone/>
            </a:pPr>
            <a:endParaRPr sz="2400" b="1" i="0" u="none">
              <a:solidFill>
                <a:srgbClr val="000514"/>
              </a:solidFill>
              <a:latin typeface="Arial"/>
              <a:ea typeface="Arial"/>
              <a:cs typeface="Arial"/>
              <a:sym typeface="Arial"/>
            </a:endParaRPr>
          </a:p>
          <a:p>
            <a:pPr marL="495300" lvl="0" indent="-495300" algn="l" rtl="0">
              <a:lnSpc>
                <a:spcPct val="100000"/>
              </a:lnSpc>
              <a:spcBef>
                <a:spcPts val="480"/>
              </a:spcBef>
              <a:spcAft>
                <a:spcPts val="0"/>
              </a:spcAft>
              <a:buClr>
                <a:srgbClr val="000514"/>
              </a:buClr>
              <a:buSzPts val="1920"/>
              <a:buNone/>
            </a:pPr>
            <a:r>
              <a:rPr lang="en-US" sz="2400" b="0" i="0" u="none">
                <a:solidFill>
                  <a:srgbClr val="000514"/>
                </a:solidFill>
                <a:latin typeface="Arial"/>
                <a:ea typeface="Arial"/>
                <a:cs typeface="Arial"/>
                <a:sym typeface="Arial"/>
              </a:rPr>
              <a:t>– Discuss causes, </a:t>
            </a:r>
            <a:endParaRPr/>
          </a:p>
          <a:p>
            <a:pPr marL="495300" lvl="0" indent="-495300" algn="l" rtl="0">
              <a:lnSpc>
                <a:spcPct val="100000"/>
              </a:lnSpc>
              <a:spcBef>
                <a:spcPts val="480"/>
              </a:spcBef>
              <a:spcAft>
                <a:spcPts val="0"/>
              </a:spcAft>
              <a:buClr>
                <a:srgbClr val="000514"/>
              </a:buClr>
              <a:buSzPts val="1920"/>
              <a:buNone/>
            </a:pPr>
            <a:r>
              <a:rPr lang="en-US" sz="2400" b="0" i="0" u="none">
                <a:solidFill>
                  <a:srgbClr val="000514"/>
                </a:solidFill>
                <a:latin typeface="Arial"/>
                <a:ea typeface="Arial"/>
                <a:cs typeface="Arial"/>
                <a:sym typeface="Arial"/>
              </a:rPr>
              <a:t>   effects, problems and solutions. </a:t>
            </a:r>
            <a:endParaRPr/>
          </a:p>
          <a:p>
            <a:pPr marL="495300" lvl="0" indent="-495300" algn="l" rtl="0">
              <a:lnSpc>
                <a:spcPct val="100000"/>
              </a:lnSpc>
              <a:spcBef>
                <a:spcPts val="480"/>
              </a:spcBef>
              <a:spcAft>
                <a:spcPts val="0"/>
              </a:spcAft>
              <a:buClr>
                <a:srgbClr val="000514"/>
              </a:buClr>
              <a:buSzPts val="1920"/>
              <a:buNone/>
            </a:pPr>
            <a:r>
              <a:rPr lang="en-US" sz="2400" b="0" i="0" u="none">
                <a:solidFill>
                  <a:srgbClr val="000514"/>
                </a:solidFill>
                <a:latin typeface="Arial"/>
                <a:ea typeface="Arial"/>
                <a:cs typeface="Arial"/>
                <a:sym typeface="Arial"/>
              </a:rPr>
              <a:t>– Argue and support with evidence.</a:t>
            </a:r>
            <a:endParaRPr/>
          </a:p>
        </p:txBody>
      </p:sp>
      <p:grpSp>
        <p:nvGrpSpPr>
          <p:cNvPr id="53" name="Google Shape;53;p4"/>
          <p:cNvGrpSpPr/>
          <p:nvPr/>
        </p:nvGrpSpPr>
        <p:grpSpPr>
          <a:xfrm>
            <a:off x="990600" y="1524000"/>
            <a:ext cx="2971800" cy="990600"/>
            <a:chOff x="624" y="960"/>
            <a:chExt cx="1872" cy="624"/>
          </a:xfrm>
        </p:grpSpPr>
        <p:sp>
          <p:nvSpPr>
            <p:cNvPr id="54" name="Google Shape;54;p4"/>
            <p:cNvSpPr/>
            <p:nvPr/>
          </p:nvSpPr>
          <p:spPr>
            <a:xfrm>
              <a:off x="624" y="960"/>
              <a:ext cx="1872" cy="624"/>
            </a:xfrm>
            <a:prstGeom prst="rightArrowCallout">
              <a:avLst>
                <a:gd name="adj1" fmla="val 25000"/>
                <a:gd name="adj2" fmla="val 25000"/>
                <a:gd name="adj3" fmla="val 25000"/>
                <a:gd name="adj4" fmla="val 64977"/>
              </a:avLst>
            </a:prstGeom>
            <a:gradFill>
              <a:gsLst>
                <a:gs pos="0">
                  <a:srgbClr val="008000"/>
                </a:gs>
                <a:gs pos="100000">
                  <a:srgbClr val="004100"/>
                </a:gs>
              </a:gsLst>
              <a:lin ang="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lt1"/>
                </a:solidFill>
                <a:latin typeface="Garamond"/>
                <a:ea typeface="Garamond"/>
                <a:cs typeface="Garamond"/>
                <a:sym typeface="Garamond"/>
              </a:endParaRPr>
            </a:p>
          </p:txBody>
        </p:sp>
        <p:sp>
          <p:nvSpPr>
            <p:cNvPr id="55" name="Google Shape;55;p4"/>
            <p:cNvSpPr txBox="1"/>
            <p:nvPr/>
          </p:nvSpPr>
          <p:spPr>
            <a:xfrm>
              <a:off x="672" y="1008"/>
              <a:ext cx="1152" cy="5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Initiate a discussion</a:t>
              </a:r>
              <a:endParaRPr/>
            </a:p>
          </p:txBody>
        </p:sp>
      </p:grpSp>
      <p:grpSp>
        <p:nvGrpSpPr>
          <p:cNvPr id="56" name="Google Shape;56;p4"/>
          <p:cNvGrpSpPr/>
          <p:nvPr/>
        </p:nvGrpSpPr>
        <p:grpSpPr>
          <a:xfrm>
            <a:off x="990600" y="2654300"/>
            <a:ext cx="2971800" cy="2514600"/>
            <a:chOff x="624" y="1672"/>
            <a:chExt cx="1872" cy="1584"/>
          </a:xfrm>
        </p:grpSpPr>
        <p:sp>
          <p:nvSpPr>
            <p:cNvPr id="57" name="Google Shape;57;p4"/>
            <p:cNvSpPr/>
            <p:nvPr/>
          </p:nvSpPr>
          <p:spPr>
            <a:xfrm>
              <a:off x="624" y="1672"/>
              <a:ext cx="1872" cy="1584"/>
            </a:xfrm>
            <a:prstGeom prst="rightArrowCallout">
              <a:avLst>
                <a:gd name="adj1" fmla="val 25000"/>
                <a:gd name="adj2" fmla="val 25000"/>
                <a:gd name="adj3" fmla="val 25000"/>
                <a:gd name="adj4" fmla="val 64977"/>
              </a:avLst>
            </a:prstGeom>
            <a:gradFill>
              <a:gsLst>
                <a:gs pos="0">
                  <a:srgbClr val="006600"/>
                </a:gs>
                <a:gs pos="100000">
                  <a:srgbClr val="005100"/>
                </a:gs>
              </a:gsLst>
              <a:lin ang="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lt1"/>
                </a:solidFill>
                <a:latin typeface="Garamond"/>
                <a:ea typeface="Garamond"/>
                <a:cs typeface="Garamond"/>
                <a:sym typeface="Garamond"/>
              </a:endParaRPr>
            </a:p>
          </p:txBody>
        </p:sp>
        <p:sp>
          <p:nvSpPr>
            <p:cNvPr id="58" name="Google Shape;58;p4"/>
            <p:cNvSpPr txBox="1"/>
            <p:nvPr/>
          </p:nvSpPr>
          <p:spPr>
            <a:xfrm>
              <a:off x="672" y="2192"/>
              <a:ext cx="1152" cy="5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Maintain a discussion</a:t>
              </a:r>
              <a:endParaRPr/>
            </a:p>
          </p:txBody>
        </p:sp>
      </p:grpSp>
      <p:grpSp>
        <p:nvGrpSpPr>
          <p:cNvPr id="59" name="Google Shape;59;p4"/>
          <p:cNvGrpSpPr/>
          <p:nvPr/>
        </p:nvGrpSpPr>
        <p:grpSpPr>
          <a:xfrm>
            <a:off x="990600" y="5334000"/>
            <a:ext cx="2971800" cy="914400"/>
            <a:chOff x="624" y="3360"/>
            <a:chExt cx="1872" cy="576"/>
          </a:xfrm>
        </p:grpSpPr>
        <p:sp>
          <p:nvSpPr>
            <p:cNvPr id="60" name="Google Shape;60;p4"/>
            <p:cNvSpPr/>
            <p:nvPr/>
          </p:nvSpPr>
          <p:spPr>
            <a:xfrm>
              <a:off x="624" y="3360"/>
              <a:ext cx="1872" cy="576"/>
            </a:xfrm>
            <a:prstGeom prst="rightArrowCallout">
              <a:avLst>
                <a:gd name="adj1" fmla="val 25000"/>
                <a:gd name="adj2" fmla="val 25000"/>
                <a:gd name="adj3" fmla="val 25000"/>
                <a:gd name="adj4" fmla="val 64977"/>
              </a:avLst>
            </a:prstGeom>
            <a:gradFill>
              <a:gsLst>
                <a:gs pos="0">
                  <a:srgbClr val="008000"/>
                </a:gs>
                <a:gs pos="100000">
                  <a:srgbClr val="003B00"/>
                </a:gs>
              </a:gsLst>
              <a:lin ang="0" scaled="0"/>
            </a:gra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lt1"/>
                </a:solidFill>
                <a:latin typeface="Garamond"/>
                <a:ea typeface="Garamond"/>
                <a:cs typeface="Garamond"/>
                <a:sym typeface="Garamond"/>
              </a:endParaRPr>
            </a:p>
          </p:txBody>
        </p:sp>
        <p:sp>
          <p:nvSpPr>
            <p:cNvPr id="61" name="Google Shape;61;p4"/>
            <p:cNvSpPr txBox="1"/>
            <p:nvPr/>
          </p:nvSpPr>
          <p:spPr>
            <a:xfrm>
              <a:off x="672" y="3392"/>
              <a:ext cx="1152" cy="5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Arial"/>
                <a:buNone/>
              </a:pPr>
              <a:r>
                <a:rPr lang="en-US" sz="2400" b="1" i="0" u="none">
                  <a:solidFill>
                    <a:schemeClr val="lt1"/>
                  </a:solidFill>
                  <a:latin typeface="Arial"/>
                  <a:ea typeface="Arial"/>
                  <a:cs typeface="Arial"/>
                  <a:sym typeface="Arial"/>
                </a:rPr>
                <a:t>Close a discussion</a:t>
              </a:r>
              <a:endParaRPr/>
            </a:p>
          </p:txBody>
        </p:sp>
      </p:grpSp>
      <p:pic>
        <p:nvPicPr>
          <p:cNvPr id="62" name="Google Shape;62;p4" descr="speaking_S6"/>
          <p:cNvPicPr preferRelativeResize="0"/>
          <p:nvPr/>
        </p:nvPicPr>
        <p:blipFill rotWithShape="1">
          <a:blip r:embed="rId3">
            <a:alphaModFix/>
          </a:blip>
          <a:srcRect/>
          <a:stretch/>
        </p:blipFill>
        <p:spPr>
          <a:xfrm>
            <a:off x="7315200" y="2463800"/>
            <a:ext cx="1371600" cy="1228725"/>
          </a:xfrm>
          <a:prstGeom prst="rect">
            <a:avLst/>
          </a:prstGeom>
          <a:noFill/>
          <a:ln w="9525" cap="flat" cmpd="sng">
            <a:solidFill>
              <a:schemeClr val="dk1"/>
            </a:solidFill>
            <a:prstDash val="solid"/>
            <a:miter lim="800000"/>
            <a:headEnd type="none" w="sm" len="sm"/>
            <a:tailEnd type="none" w="sm" len="sm"/>
          </a:ln>
        </p:spPr>
      </p:pic>
      <p:sp>
        <p:nvSpPr>
          <p:cNvPr id="63" name="Google Shape;63;p4"/>
          <p:cNvSpPr txBox="1"/>
          <p:nvPr/>
        </p:nvSpPr>
        <p:spPr>
          <a:xfrm>
            <a:off x="3898900" y="5295900"/>
            <a:ext cx="5029200" cy="895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514"/>
              </a:buClr>
              <a:buSzPts val="2400"/>
              <a:buFont typeface="Arial"/>
              <a:buNone/>
            </a:pPr>
            <a:r>
              <a:rPr lang="en-US" sz="2400" b="0" i="0" u="none">
                <a:solidFill>
                  <a:srgbClr val="000514"/>
                </a:solidFill>
                <a:latin typeface="Arial"/>
                <a:ea typeface="Arial"/>
                <a:cs typeface="Arial"/>
                <a:sym typeface="Arial"/>
              </a:rPr>
              <a:t>– Summarize points argued.</a:t>
            </a:r>
            <a:endParaRPr/>
          </a:p>
          <a:p>
            <a:pPr marL="0" marR="0" lvl="0" indent="0" algn="l" rtl="0">
              <a:lnSpc>
                <a:spcPct val="100000"/>
              </a:lnSpc>
              <a:spcBef>
                <a:spcPts val="480"/>
              </a:spcBef>
              <a:spcAft>
                <a:spcPts val="0"/>
              </a:spcAft>
              <a:buClr>
                <a:srgbClr val="000514"/>
              </a:buClr>
              <a:buSzPts val="2400"/>
              <a:buFont typeface="Arial"/>
              <a:buNone/>
            </a:pPr>
            <a:r>
              <a:rPr lang="en-US" sz="2400" b="0" i="0" u="none">
                <a:solidFill>
                  <a:srgbClr val="000514"/>
                </a:solidFill>
                <a:latin typeface="Arial"/>
                <a:ea typeface="Arial"/>
                <a:cs typeface="Arial"/>
                <a:sym typeface="Arial"/>
              </a:rPr>
              <a:t>– State consensus of the group.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0" end="0"/>
                                            </p:txEl>
                                          </p:spTgt>
                                        </p:tgtEl>
                                        <p:attrNameLst>
                                          <p:attrName>style.visibility</p:attrName>
                                        </p:attrNameLst>
                                      </p:cBhvr>
                                      <p:to>
                                        <p:strVal val="visible"/>
                                      </p:to>
                                    </p:set>
                                    <p:animEffect transition="in" filter="fade">
                                      <p:cBhvr>
                                        <p:cTn id="12" dur="500"/>
                                        <p:tgtEl>
                                          <p:spTgt spid="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1" end="1"/>
                                            </p:txEl>
                                          </p:spTgt>
                                        </p:tgtEl>
                                        <p:attrNameLst>
                                          <p:attrName>style.visibility</p:attrName>
                                        </p:attrNameLst>
                                      </p:cBhvr>
                                      <p:to>
                                        <p:strVal val="visible"/>
                                      </p:to>
                                    </p:set>
                                    <p:animEffect transition="in" filter="fade">
                                      <p:cBhvr>
                                        <p:cTn id="17" dur="500"/>
                                        <p:tgtEl>
                                          <p:spTgt spid="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xEl>
                                              <p:pRg st="2" end="2"/>
                                            </p:txEl>
                                          </p:spTgt>
                                        </p:tgtEl>
                                        <p:attrNameLst>
                                          <p:attrName>style.visibility</p:attrName>
                                        </p:attrNameLst>
                                      </p:cBhvr>
                                      <p:to>
                                        <p:strVal val="visible"/>
                                      </p:to>
                                    </p:set>
                                    <p:animEffect transition="in" filter="fade">
                                      <p:cBhvr>
                                        <p:cTn id="22" dur="500"/>
                                        <p:tgtEl>
                                          <p:spTgt spid="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
                                            <p:txEl>
                                              <p:pRg st="3" end="3"/>
                                            </p:txEl>
                                          </p:spTgt>
                                        </p:tgtEl>
                                        <p:attrNameLst>
                                          <p:attrName>style.visibility</p:attrName>
                                        </p:attrNameLst>
                                      </p:cBhvr>
                                      <p:to>
                                        <p:strVal val="visible"/>
                                      </p:to>
                                    </p:set>
                                    <p:animEffect transition="in" filter="fade">
                                      <p:cBhvr>
                                        <p:cTn id="27" dur="500"/>
                                        <p:tgtEl>
                                          <p:spTgt spid="5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xEl>
                                              <p:pRg st="4" end="4"/>
                                            </p:txEl>
                                          </p:spTgt>
                                        </p:tgtEl>
                                        <p:attrNameLst>
                                          <p:attrName>style.visibility</p:attrName>
                                        </p:attrNameLst>
                                      </p:cBhvr>
                                      <p:to>
                                        <p:strVal val="visible"/>
                                      </p:to>
                                    </p:set>
                                    <p:animEffect transition="in" filter="fade">
                                      <p:cBhvr>
                                        <p:cTn id="32" dur="500"/>
                                        <p:tgtEl>
                                          <p:spTgt spid="5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
                                            <p:txEl>
                                              <p:pRg st="5" end="5"/>
                                            </p:txEl>
                                          </p:spTgt>
                                        </p:tgtEl>
                                        <p:attrNameLst>
                                          <p:attrName>style.visibility</p:attrName>
                                        </p:attrNameLst>
                                      </p:cBhvr>
                                      <p:to>
                                        <p:strVal val="visible"/>
                                      </p:to>
                                    </p:set>
                                    <p:animEffect transition="in" filter="fade">
                                      <p:cBhvr>
                                        <p:cTn id="37" dur="500"/>
                                        <p:tgtEl>
                                          <p:spTgt spid="5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
                                            <p:txEl>
                                              <p:pRg st="6" end="6"/>
                                            </p:txEl>
                                          </p:spTgt>
                                        </p:tgtEl>
                                        <p:attrNameLst>
                                          <p:attrName>style.visibility</p:attrName>
                                        </p:attrNameLst>
                                      </p:cBhvr>
                                      <p:to>
                                        <p:strVal val="visible"/>
                                      </p:to>
                                    </p:set>
                                    <p:animEffect transition="in" filter="fade">
                                      <p:cBhvr>
                                        <p:cTn id="42" dur="500"/>
                                        <p:tgtEl>
                                          <p:spTgt spid="5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3">
                                            <p:txEl>
                                              <p:pRg st="0" end="0"/>
                                            </p:txEl>
                                          </p:spTgt>
                                        </p:tgtEl>
                                        <p:attrNameLst>
                                          <p:attrName>style.visibility</p:attrName>
                                        </p:attrNameLst>
                                      </p:cBhvr>
                                      <p:to>
                                        <p:strVal val="visible"/>
                                      </p:to>
                                    </p:set>
                                    <p:animEffect transition="in" filter="fade">
                                      <p:cBhvr>
                                        <p:cTn id="52" dur="500"/>
                                        <p:tgtEl>
                                          <p:spTgt spid="6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3">
                                            <p:txEl>
                                              <p:pRg st="1" end="1"/>
                                            </p:txEl>
                                          </p:spTgt>
                                        </p:tgtEl>
                                        <p:attrNameLst>
                                          <p:attrName>style.visibility</p:attrName>
                                        </p:attrNameLst>
                                      </p:cBhvr>
                                      <p:to>
                                        <p:strVal val="visible"/>
                                      </p:to>
                                    </p:set>
                                    <p:animEffect transition="in" filter="fade">
                                      <p:cBhvr>
                                        <p:cTn id="57" dur="500"/>
                                        <p:tgtEl>
                                          <p:spTgt spid="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400" b="1" dirty="0">
                <a:solidFill>
                  <a:schemeClr val="lt2"/>
                </a:solidFill>
                <a:latin typeface="Arial"/>
                <a:ea typeface="Arial"/>
                <a:cs typeface="Arial"/>
                <a:sym typeface="Arial"/>
              </a:rPr>
              <a:t>Roles &amp; Responsibilities</a:t>
            </a:r>
            <a:endParaRPr sz="3400" b="1" dirty="0">
              <a:solidFill>
                <a:schemeClr val="lt2"/>
              </a:solidFill>
              <a:latin typeface="Arial"/>
              <a:ea typeface="Arial"/>
              <a:cs typeface="Arial"/>
              <a:sym typeface="Arial"/>
            </a:endParaRPr>
          </a:p>
        </p:txBody>
      </p:sp>
      <p:sp>
        <p:nvSpPr>
          <p:cNvPr id="69" name="Google Shape;69;p5"/>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Appoint a </a:t>
            </a:r>
            <a:r>
              <a:rPr lang="en-US" sz="2400" b="0" i="0" u="sng">
                <a:solidFill>
                  <a:srgbClr val="000514"/>
                </a:solidFill>
                <a:latin typeface="Arial"/>
                <a:ea typeface="Arial"/>
                <a:cs typeface="Arial"/>
                <a:sym typeface="Arial"/>
              </a:rPr>
              <a:t>facilitator</a:t>
            </a:r>
            <a:r>
              <a:rPr lang="en-US" sz="2400" b="0" i="0" u="none">
                <a:solidFill>
                  <a:srgbClr val="000514"/>
                </a:solidFill>
                <a:latin typeface="Arial"/>
                <a:ea typeface="Arial"/>
                <a:cs typeface="Arial"/>
                <a:sym typeface="Arial"/>
              </a:rPr>
              <a:t> (Open, close and facilitate discussion)</a:t>
            </a:r>
            <a:endParaRPr/>
          </a:p>
          <a:p>
            <a:pPr marL="342900" marR="0" lvl="0" indent="-342900" algn="l" rtl="0">
              <a:lnSpc>
                <a:spcPct val="100000"/>
              </a:lnSpc>
              <a:spcBef>
                <a:spcPts val="480"/>
              </a:spcBef>
              <a:spcAft>
                <a:spcPts val="0"/>
              </a:spcAft>
              <a:buClr>
                <a:srgbClr val="000514"/>
              </a:buClr>
              <a:buSzPts val="1920"/>
              <a:buFont typeface="Noto Sans Symbols"/>
              <a:buChar char="❑"/>
            </a:pPr>
            <a:r>
              <a:rPr lang="en-US" sz="2400" b="0" i="0" u="none">
                <a:solidFill>
                  <a:srgbClr val="000514"/>
                </a:solidFill>
                <a:latin typeface="Arial"/>
                <a:ea typeface="Arial"/>
                <a:cs typeface="Arial"/>
                <a:sym typeface="Arial"/>
              </a:rPr>
              <a:t>Roles of Members</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-Initiate Discussion</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-Present an argument</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-Asking and giving opinions</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-Agreeing and disagreeing</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-Interrupting tactfully</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-Clarifying matters</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-Compromising with others</a:t>
            </a:r>
            <a:endParaRPr/>
          </a:p>
          <a:p>
            <a:pPr marL="342900" marR="0" lvl="0" indent="-342900" algn="l" rtl="0">
              <a:lnSpc>
                <a:spcPct val="100000"/>
              </a:lnSpc>
              <a:spcBef>
                <a:spcPts val="480"/>
              </a:spcBef>
              <a:spcAft>
                <a:spcPts val="0"/>
              </a:spcAft>
              <a:buClr>
                <a:srgbClr val="000514"/>
              </a:buClr>
              <a:buSzPts val="1920"/>
              <a:buFont typeface="Noto Sans Symbols"/>
              <a:buNone/>
            </a:pPr>
            <a:r>
              <a:rPr lang="en-US" sz="2400" b="0" i="0" u="none">
                <a:solidFill>
                  <a:srgbClr val="000514"/>
                </a:solidFill>
                <a:latin typeface="Arial"/>
                <a:ea typeface="Arial"/>
                <a:cs typeface="Arial"/>
                <a:sym typeface="Arial"/>
              </a:rPr>
              <a:t>-Closing a discussion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6"/>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Presenting An argument</a:t>
            </a:r>
            <a:endParaRPr/>
          </a:p>
        </p:txBody>
      </p:sp>
      <p:sp>
        <p:nvSpPr>
          <p:cNvPr id="75" name="Google Shape;75;p6"/>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To give examples</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To balance ideas</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To generalize</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To state a preference</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To sum up</a:t>
            </a:r>
            <a:endParaRPr dirty="0"/>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dirty="0">
                <a:solidFill>
                  <a:srgbClr val="000514"/>
                </a:solidFill>
                <a:latin typeface="Arial"/>
                <a:ea typeface="Arial"/>
                <a:cs typeface="Arial"/>
                <a:sym typeface="Arial"/>
              </a:rPr>
              <a:t>To begin to add ideas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Do’s and Don’ts</a:t>
            </a:r>
            <a:endParaRPr/>
          </a:p>
        </p:txBody>
      </p:sp>
      <p:sp>
        <p:nvSpPr>
          <p:cNvPr id="81" name="Google Shape;81;p7"/>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Listen attentively</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Remember to talk about the task at hand and DO NOT go out of point</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Be a team player and DO NOT monopolise the discussion</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Help, prompt and encourage others to contribute to the discussion</a:t>
            </a:r>
            <a:endParaRPr/>
          </a:p>
          <a:p>
            <a:pPr marL="0" marR="0" lvl="0" indent="-13208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Show that you value what others had said by using appropriate expressions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Do’s and Don’ts</a:t>
            </a:r>
            <a:endParaRPr/>
          </a:p>
        </p:txBody>
      </p:sp>
      <p:sp>
        <p:nvSpPr>
          <p:cNvPr id="87" name="Google Shape;87;p8"/>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If you disagree with someone, express your disagreement politely and give your reasons</a:t>
            </a:r>
            <a:endParaRPr/>
          </a:p>
          <a:p>
            <a:pPr marL="342900" marR="0" lvl="0" indent="-21082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Display your ability to manage a discussion by indicating, maintaining and concluding a discussion</a:t>
            </a:r>
            <a:endParaRPr/>
          </a:p>
          <a:p>
            <a:pPr marL="342900" marR="0" lvl="0" indent="-21082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When listening to others, listen attentively &amp; take down short notes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400"/>
              <a:buFont typeface="Arial"/>
              <a:buNone/>
            </a:pPr>
            <a:r>
              <a:rPr lang="en-US" sz="3400" b="1" i="0" u="none">
                <a:solidFill>
                  <a:schemeClr val="lt2"/>
                </a:solidFill>
                <a:latin typeface="Arial"/>
                <a:ea typeface="Arial"/>
                <a:cs typeface="Arial"/>
                <a:sym typeface="Arial"/>
              </a:rPr>
              <a:t>Do’s and Don’ts</a:t>
            </a:r>
            <a:endParaRPr/>
          </a:p>
        </p:txBody>
      </p:sp>
      <p:sp>
        <p:nvSpPr>
          <p:cNvPr id="93" name="Google Shape;93;p9"/>
          <p:cNvSpPr txBox="1">
            <a:spLocks noGrp="1"/>
          </p:cNvSpPr>
          <p:nvPr>
            <p:ph type="body" idx="1"/>
          </p:nvPr>
        </p:nvSpPr>
        <p:spPr>
          <a:xfrm>
            <a:off x="457200" y="1524000"/>
            <a:ext cx="8229600" cy="46021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DO NOT write everything that is being said</a:t>
            </a:r>
            <a:endParaRPr/>
          </a:p>
          <a:p>
            <a:pPr marL="342900" marR="0" lvl="0" indent="-21082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DO NOT do your own work</a:t>
            </a:r>
            <a:endParaRPr/>
          </a:p>
          <a:p>
            <a:pPr marL="342900" marR="0" lvl="0" indent="-21082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DO NOT interrupt the speaker unnecessarily or pass comments</a:t>
            </a:r>
            <a:endParaRPr/>
          </a:p>
          <a:p>
            <a:pPr marL="342900" marR="0" lvl="0" indent="-210820" algn="l" rtl="0">
              <a:lnSpc>
                <a:spcPct val="100000"/>
              </a:lnSpc>
              <a:spcBef>
                <a:spcPts val="520"/>
              </a:spcBef>
              <a:spcAft>
                <a:spcPts val="0"/>
              </a:spcAft>
              <a:buClr>
                <a:srgbClr val="000514"/>
              </a:buClr>
              <a:buSzPts val="2080"/>
              <a:buFont typeface="Noto Sans Symbols"/>
              <a:buNone/>
            </a:pPr>
            <a:endParaRPr sz="2600" b="0" i="0" u="none">
              <a:solidFill>
                <a:srgbClr val="000514"/>
              </a:solidFill>
              <a:latin typeface="Arial"/>
              <a:ea typeface="Arial"/>
              <a:cs typeface="Arial"/>
              <a:sym typeface="Arial"/>
            </a:endParaRPr>
          </a:p>
          <a:p>
            <a:pPr marL="342900" marR="0" lvl="0" indent="-342900" algn="l" rtl="0">
              <a:lnSpc>
                <a:spcPct val="100000"/>
              </a:lnSpc>
              <a:spcBef>
                <a:spcPts val="520"/>
              </a:spcBef>
              <a:spcAft>
                <a:spcPts val="0"/>
              </a:spcAft>
              <a:buClr>
                <a:srgbClr val="000514"/>
              </a:buClr>
              <a:buSzPts val="2080"/>
              <a:buFont typeface="Noto Sans Symbols"/>
              <a:buChar char="❑"/>
            </a:pPr>
            <a:r>
              <a:rPr lang="en-US" sz="2600" b="0" i="0" u="none">
                <a:solidFill>
                  <a:srgbClr val="000514"/>
                </a:solidFill>
                <a:latin typeface="Arial"/>
                <a:ea typeface="Arial"/>
                <a:cs typeface="Arial"/>
                <a:sym typeface="Arial"/>
              </a:rPr>
              <a:t>Show interest in what your friends have to say by using appropriate body language like nodding your head</a:t>
            </a:r>
            <a:endParaRPr/>
          </a:p>
        </p:txBody>
      </p:sp>
    </p:spTree>
  </p:cSld>
  <p:clrMapOvr>
    <a:masterClrMapping/>
  </p:clrMapOvr>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15</TotalTime>
  <Words>2560</Words>
  <Application>Microsoft Office PowerPoint</Application>
  <PresentationFormat>On-screen Show (4:3)</PresentationFormat>
  <Paragraphs>223</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Garamond</vt:lpstr>
      <vt:lpstr>Merriweather Sans</vt:lpstr>
      <vt:lpstr>Arial</vt:lpstr>
      <vt:lpstr>Noto Sans Symbols</vt:lpstr>
      <vt:lpstr>Verdana</vt:lpstr>
      <vt:lpstr>Stream</vt:lpstr>
      <vt:lpstr>BJEL1723 ACADEMIC ENGLISH  GROUP DISCUSSION</vt:lpstr>
      <vt:lpstr>FORMAT</vt:lpstr>
      <vt:lpstr>Sample Question</vt:lpstr>
      <vt:lpstr>Group Discussion (8-13 minutes) </vt:lpstr>
      <vt:lpstr>Roles &amp; Responsibilities</vt:lpstr>
      <vt:lpstr>Presenting An argument</vt:lpstr>
      <vt:lpstr>Do’s and Don’ts</vt:lpstr>
      <vt:lpstr>Do’s and Don’ts</vt:lpstr>
      <vt:lpstr>Do’s and Don’ts</vt:lpstr>
      <vt:lpstr>Task B</vt:lpstr>
      <vt:lpstr> Some expressions that you can use in managing a discussion. </vt:lpstr>
      <vt:lpstr>Some expressions that you can use in managing a discussion.</vt:lpstr>
      <vt:lpstr> EXAMPLE: DICSUSSION STRUCTURE (CANDIDATE A)</vt:lpstr>
      <vt:lpstr>CANDIDATE B</vt:lpstr>
      <vt:lpstr>PowerPoint Presentation</vt:lpstr>
      <vt:lpstr>PowerPoint Presentation</vt:lpstr>
      <vt:lpstr>PowerPoint Presentation</vt:lpstr>
      <vt:lpstr>Tips for Effective Speaking</vt:lpstr>
      <vt:lpstr>Tips for Effective Speaking</vt:lpstr>
      <vt:lpstr>CLOSING TIPS</vt:lpstr>
      <vt:lpstr>CLOSING TIPS</vt:lpstr>
      <vt:lpstr>CLOSING TIPS</vt:lpstr>
      <vt:lpstr>Sample question</vt:lpstr>
      <vt:lpstr>Study part-time Study full-time Postpone for 1 year Continue studying but start an online business  </vt:lpstr>
      <vt:lpstr>Study part-time Study full-time Postpone for 1 year Continue studying but start an online business</vt:lpstr>
      <vt:lpstr>Candidate A: Study part-time Candidate B: Study full-time Candidate C: Postpone for 1 year Candidate D: Continue studying but start an online business</vt:lpstr>
      <vt:lpstr>Study part-time Study full-time Postpone for 1 year Continue studying but start an online business</vt:lpstr>
      <vt:lpstr>Normal agreement (Not totally agreeing)</vt:lpstr>
      <vt:lpstr>Normal agreement examples</vt:lpstr>
      <vt:lpstr>Totally agree examples</vt:lpstr>
      <vt:lpstr>Overall Structure –Turn Taking</vt:lpstr>
      <vt:lpstr>EXERCISE-QUESTION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DISCUSSION</dc:title>
  <dc:creator>a</dc:creator>
  <cp:lastModifiedBy>Administrator</cp:lastModifiedBy>
  <cp:revision>3</cp:revision>
  <dcterms:created xsi:type="dcterms:W3CDTF">2011-02-10T01:02:35Z</dcterms:created>
  <dcterms:modified xsi:type="dcterms:W3CDTF">2023-11-22T13:19:14Z</dcterms:modified>
</cp:coreProperties>
</file>