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image/gif" Extension="gif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Arimo"/>
      <p:regular r:id="rId48"/>
      <p:bold r:id="rId49"/>
      <p:italic r:id="rId50"/>
      <p:boldItalic r:id="rId51"/>
    </p:embeddedFont>
    <p:embeddedFont>
      <p:font typeface="Arial Black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3" roundtripDataSignature="AMtx7miwjRobtCH27mY2NqBuVliJoqvO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mo-regular.fntdata"/><Relationship Id="rId47" Type="http://schemas.openxmlformats.org/officeDocument/2006/relationships/slide" Target="slides/slide42.xml"/><Relationship Id="rId49" Type="http://schemas.openxmlformats.org/officeDocument/2006/relationships/font" Target="fonts/Arim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boldItalic.fntdata"/><Relationship Id="rId50" Type="http://schemas.openxmlformats.org/officeDocument/2006/relationships/font" Target="fonts/Arimo-italic.fntdata"/><Relationship Id="rId53" Type="http://customschemas.google.com/relationships/presentationmetadata" Target="metadata"/><Relationship Id="rId52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06" name="Google Shape;4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"/>
              <a:buNone/>
              <a:defRPr b="0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oleObject" Target="../embeddings/Microsoft_Office_Word_97_-_2003_Document1.doc"/><Relationship Id="rId8" Type="http://schemas.openxmlformats.org/officeDocument/2006/relationships/oleObject" Target="../embeddings/Microsoft_Office_Word_97_-_2003_Document1.doc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371600" y="3581400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4300"/>
            </a:br>
            <a:br>
              <a:rPr lang="en-US" sz="4300"/>
            </a:br>
            <a:br>
              <a:rPr lang="en-US" sz="4300"/>
            </a:br>
            <a:br>
              <a:rPr lang="en-US" sz="4300"/>
            </a:br>
            <a:endParaRPr sz="43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43000" y="2057400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Basic Sentence Structure:</a:t>
            </a:r>
            <a:br>
              <a:rPr lang="en-US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Simple, Compound and Complex Sentences</a:t>
            </a:r>
            <a:endParaRPr sz="5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Sentence</a:t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4724400" y="2438400"/>
            <a:ext cx="3733800" cy="17526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4800600" y="30480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play tennis.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609600" y="2438400"/>
            <a:ext cx="3962400" cy="17526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57200" y="3048000"/>
            <a:ext cx="388620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Jerry and Alice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990600" y="4572000"/>
            <a:ext cx="693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Compound Subject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572000"/>
            <a:ext cx="1879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105400"/>
            <a:ext cx="11938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5181600"/>
            <a:ext cx="9906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2286000" y="5486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&amp;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Sentence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4724400" y="2133600"/>
            <a:ext cx="3886200" cy="17526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4800600" y="2690538"/>
            <a:ext cx="37338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play tennis and swim.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533400" y="2133600"/>
            <a:ext cx="3962400" cy="17526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381000" y="2743200"/>
            <a:ext cx="388620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Jerry and Alice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990600" y="4267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Compound Subject                Compound Predicate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4800600"/>
            <a:ext cx="11938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4876800"/>
            <a:ext cx="990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4953000"/>
            <a:ext cx="1446213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11"/>
          <p:cNvGraphicFramePr/>
          <p:nvPr/>
        </p:nvGraphicFramePr>
        <p:xfrm>
          <a:off x="7467600" y="4800600"/>
          <a:ext cx="804863" cy="1776413"/>
        </p:xfrm>
        <a:graphic>
          <a:graphicData uri="http://schemas.openxmlformats.org/presentationml/2006/ole">
            <mc:AlternateContent>
              <mc:Choice Requires="v">
                <p:oleObj r:id="rId7" imgH="1776413" imgW="804863" progId="Word.Document.8" spid="_x0000_s1">
                  <p:embed/>
                </p:oleObj>
              </mc:Choice>
              <mc:Fallback>
                <p:oleObj r:id="rId8" imgH="1776413" imgW="804863" progId="Word.Document.8">
                  <p:embed/>
                  <p:pic>
                    <p:nvPicPr>
                      <p:cNvPr id="210" name="Google Shape;210;p1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467600" y="4800600"/>
                        <a:ext cx="804863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Google Shape;211;p11"/>
          <p:cNvSpPr txBox="1"/>
          <p:nvPr/>
        </p:nvSpPr>
        <p:spPr>
          <a:xfrm>
            <a:off x="2286000" y="5181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&amp;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858000" y="5105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&amp;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685800" y="609600"/>
            <a:ext cx="7772400" cy="19812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SENTENCE</a:t>
            </a:r>
            <a:br>
              <a:rPr lang="en-US"/>
            </a:br>
            <a:r>
              <a:rPr lang="en-US"/>
              <a:t>with compound subject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457200" y="3581400"/>
            <a:ext cx="7848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Jerry and Alice</a:t>
            </a: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play tennis.</a:t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685800" y="609600"/>
            <a:ext cx="7543800" cy="30480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SENTENCE</a:t>
            </a:r>
            <a:br>
              <a:rPr lang="en-US"/>
            </a:br>
            <a:r>
              <a:rPr lang="en-US"/>
              <a:t>with compound subject 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compound predicate</a:t>
            </a:r>
            <a:endParaRPr/>
          </a:p>
        </p:txBody>
      </p:sp>
      <p:sp>
        <p:nvSpPr>
          <p:cNvPr id="226" name="Google Shape;226;p13"/>
          <p:cNvSpPr txBox="1"/>
          <p:nvPr/>
        </p:nvSpPr>
        <p:spPr>
          <a:xfrm>
            <a:off x="304800" y="4343400"/>
            <a:ext cx="8382000" cy="14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Jerry </a:t>
            </a:r>
            <a:r>
              <a:rPr b="1" i="1" lang="en-US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Alice play tennis </a:t>
            </a:r>
            <a:r>
              <a:rPr b="1" i="1" lang="en-US" sz="4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swim.</a:t>
            </a:r>
            <a:endParaRPr b="1" i="1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Compound Sentence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Compound Sentence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descr="Rectangle: Click to edit Master text styles &#10;Second level &#10;Third level &#10;Fourth level &#10;Fifth level" id="237" name="Google Shape;237;p15"/>
          <p:cNvSpPr txBox="1"/>
          <p:nvPr>
            <p:ph idx="1" type="body"/>
          </p:nvPr>
        </p:nvSpPr>
        <p:spPr>
          <a:xfrm>
            <a:off x="457200" y="13716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800"/>
              <a:t> A compound sentence has more than one part that can stand alone (independent clauses).</a:t>
            </a:r>
            <a:endParaRPr b="1" sz="2800"/>
          </a:p>
          <a:p>
            <a:pPr indent="-342900" lvl="0" marL="342900" rtl="0" algn="just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 sz="2800"/>
              <a:t>Independent clauses are connected by </a:t>
            </a:r>
            <a:r>
              <a:rPr b="1" lang="en-US" sz="2800">
                <a:solidFill>
                  <a:srgbClr val="FFFF00"/>
                </a:solidFill>
              </a:rPr>
              <a:t>coordinating conjunctions</a:t>
            </a:r>
            <a:r>
              <a:rPr b="1" lang="en-US" sz="2800">
                <a:solidFill>
                  <a:schemeClr val="lt2"/>
                </a:solidFill>
              </a:rPr>
              <a:t>, </a:t>
            </a:r>
            <a:r>
              <a:rPr b="1" lang="en-US" sz="2800">
                <a:solidFill>
                  <a:srgbClr val="FFFF00"/>
                </a:solidFill>
              </a:rPr>
              <a:t>conjunctive adverbs or a semi-colon.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800" u="sng">
                <a:solidFill>
                  <a:schemeClr val="lt1"/>
                </a:solidFill>
              </a:rPr>
              <a:t>Coordinating conjunctions </a:t>
            </a:r>
            <a:r>
              <a:rPr lang="en-US" sz="2800">
                <a:solidFill>
                  <a:schemeClr val="lt1"/>
                </a:solidFill>
              </a:rPr>
              <a:t>are easy to remember if you think of the words </a:t>
            </a:r>
            <a:r>
              <a:rPr b="1" lang="en-US" sz="2800">
                <a:solidFill>
                  <a:srgbClr val="FFFF00"/>
                </a:solidFill>
              </a:rPr>
              <a:t>"FAN BOYS":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800">
                <a:solidFill>
                  <a:schemeClr val="dk1"/>
                </a:solidFill>
              </a:rPr>
              <a:t>                F</a:t>
            </a:r>
            <a:r>
              <a:rPr lang="en-US" sz="2800">
                <a:solidFill>
                  <a:schemeClr val="lt1"/>
                </a:solidFill>
              </a:rPr>
              <a:t>or  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>
                <a:solidFill>
                  <a:schemeClr val="lt1"/>
                </a:solidFill>
              </a:rPr>
              <a:t>nd  </a:t>
            </a:r>
            <a:r>
              <a:rPr lang="en-US" sz="2800">
                <a:solidFill>
                  <a:schemeClr val="dk1"/>
                </a:solidFill>
              </a:rPr>
              <a:t>N</a:t>
            </a:r>
            <a:r>
              <a:rPr lang="en-US" sz="2800">
                <a:solidFill>
                  <a:schemeClr val="lt1"/>
                </a:solidFill>
              </a:rPr>
              <a:t>or  </a:t>
            </a:r>
            <a:r>
              <a:rPr lang="en-US" sz="2800">
                <a:solidFill>
                  <a:schemeClr val="dk1"/>
                </a:solidFill>
              </a:rPr>
              <a:t>B</a:t>
            </a:r>
            <a:r>
              <a:rPr lang="en-US" sz="2800">
                <a:solidFill>
                  <a:schemeClr val="lt1"/>
                </a:solidFill>
              </a:rPr>
              <a:t>ut  </a:t>
            </a:r>
            <a:r>
              <a:rPr lang="en-US" sz="2800">
                <a:solidFill>
                  <a:schemeClr val="dk1"/>
                </a:solidFill>
              </a:rPr>
              <a:t>O</a:t>
            </a:r>
            <a:r>
              <a:rPr lang="en-US" sz="2800">
                <a:solidFill>
                  <a:schemeClr val="lt1"/>
                </a:solidFill>
              </a:rPr>
              <a:t>r  </a:t>
            </a:r>
            <a:r>
              <a:rPr lang="en-US" sz="2800">
                <a:solidFill>
                  <a:schemeClr val="dk1"/>
                </a:solidFill>
              </a:rPr>
              <a:t>Y</a:t>
            </a:r>
            <a:r>
              <a:rPr lang="en-US" sz="2800">
                <a:solidFill>
                  <a:schemeClr val="lt1"/>
                </a:solidFill>
              </a:rPr>
              <a:t>et  </a:t>
            </a:r>
            <a:r>
              <a:rPr lang="en-US" sz="2800">
                <a:solidFill>
                  <a:schemeClr val="dk1"/>
                </a:solidFill>
              </a:rPr>
              <a:t>S</a:t>
            </a:r>
            <a:r>
              <a:rPr lang="en-US" sz="2800">
                <a:solidFill>
                  <a:schemeClr val="lt1"/>
                </a:solidFill>
              </a:rPr>
              <a:t>o.</a:t>
            </a:r>
            <a:endParaRPr sz="2800">
              <a:solidFill>
                <a:schemeClr val="lt1"/>
              </a:solidFill>
            </a:endParaRPr>
          </a:p>
          <a:p>
            <a:pPr indent="-139700" lvl="0" marL="342900" rtl="0" algn="just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vpph0ud[1]"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1782763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Compound Sentence</a:t>
            </a:r>
            <a:endParaRPr b="1"/>
          </a:p>
        </p:txBody>
      </p:sp>
      <p:sp>
        <p:nvSpPr>
          <p:cNvPr id="244" name="Google Shape;244;p16"/>
          <p:cNvSpPr/>
          <p:nvPr/>
        </p:nvSpPr>
        <p:spPr>
          <a:xfrm>
            <a:off x="2362200" y="2895600"/>
            <a:ext cx="6423025" cy="681990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went to Penang, and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2819400" y="3810000"/>
            <a:ext cx="5678488" cy="579438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us danced all night.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Compound Sentence</a:t>
            </a:r>
            <a:endParaRPr b="1"/>
          </a:p>
        </p:txBody>
      </p:sp>
      <p:sp>
        <p:nvSpPr>
          <p:cNvPr id="251" name="Google Shape;251;p17"/>
          <p:cNvSpPr/>
          <p:nvPr/>
        </p:nvSpPr>
        <p:spPr>
          <a:xfrm>
            <a:off x="1371600" y="2667000"/>
            <a:ext cx="6423025" cy="681990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rgbClr val="0F5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94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58A0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E400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Penang,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1905000" y="4648200"/>
            <a:ext cx="5780088" cy="579438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rgbClr val="0F5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294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us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58A0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danced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E400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night .</a:t>
            </a:r>
            <a:endParaRPr b="1" i="0" sz="3200" u="none" cap="none" strike="noStrike">
              <a:solidFill>
                <a:srgbClr val="E400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1219200" y="1828800"/>
            <a:ext cx="1354138" cy="466725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BD9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rgbClr val="294BD9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rgbClr val="294BD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2971800" y="1828800"/>
            <a:ext cx="904875" cy="466725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034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rgbClr val="58A034"/>
                </a:solidFill>
                <a:latin typeface="Times"/>
                <a:ea typeface="Times"/>
                <a:cs typeface="Times"/>
                <a:sym typeface="Times"/>
              </a:rPr>
              <a:t>Verb</a:t>
            </a:r>
            <a:endParaRPr b="1" i="0" sz="2400" u="none" cap="none" strike="noStrike">
              <a:solidFill>
                <a:srgbClr val="58A034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228600" y="3962400"/>
            <a:ext cx="1893888" cy="831850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Coordinating</a:t>
            </a:r>
            <a:endParaRPr b="0" i="0" sz="2400" u="none" cap="none" strike="noStrike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Conjunction</a:t>
            </a:r>
            <a:endParaRPr b="0" i="0" sz="2400" u="none" cap="none" strike="noStrike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4495800" y="3810000"/>
            <a:ext cx="1433513" cy="4667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4724400" y="5715000"/>
            <a:ext cx="904875" cy="466725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034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rgbClr val="58A034"/>
                </a:solidFill>
                <a:latin typeface="Times"/>
                <a:ea typeface="Times"/>
                <a:cs typeface="Times"/>
                <a:sym typeface="Times"/>
              </a:rPr>
              <a:t>Verb</a:t>
            </a:r>
            <a:endParaRPr b="1" i="0" sz="2400" u="none" cap="none" strike="noStrike">
              <a:solidFill>
                <a:srgbClr val="58A034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58" name="Google Shape;258;p17"/>
          <p:cNvCxnSpPr/>
          <p:nvPr/>
        </p:nvCxnSpPr>
        <p:spPr>
          <a:xfrm>
            <a:off x="1981200" y="2286000"/>
            <a:ext cx="304800" cy="533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17"/>
          <p:cNvCxnSpPr/>
          <p:nvPr/>
        </p:nvCxnSpPr>
        <p:spPr>
          <a:xfrm flipH="1">
            <a:off x="3124200" y="2362200"/>
            <a:ext cx="457200" cy="533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1295400" y="4800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7"/>
          <p:cNvCxnSpPr/>
          <p:nvPr/>
        </p:nvCxnSpPr>
        <p:spPr>
          <a:xfrm>
            <a:off x="1295400" y="5029200"/>
            <a:ext cx="609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2" name="Google Shape;262;p17"/>
          <p:cNvCxnSpPr/>
          <p:nvPr/>
        </p:nvCxnSpPr>
        <p:spPr>
          <a:xfrm rot="-10210477">
            <a:off x="5124450" y="5175250"/>
            <a:ext cx="152400" cy="4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3" name="Google Shape;263;p17"/>
          <p:cNvSpPr/>
          <p:nvPr/>
        </p:nvSpPr>
        <p:spPr>
          <a:xfrm rot="-5353442">
            <a:off x="3914775" y="1917700"/>
            <a:ext cx="549275" cy="3051175"/>
          </a:xfrm>
          <a:prstGeom prst="leftBrace">
            <a:avLst>
              <a:gd fmla="val 46290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4" name="Google Shape;264;p17"/>
          <p:cNvSpPr/>
          <p:nvPr/>
        </p:nvSpPr>
        <p:spPr>
          <a:xfrm rot="5400000">
            <a:off x="5867400" y="3124200"/>
            <a:ext cx="304800" cy="2895600"/>
          </a:xfrm>
          <a:prstGeom prst="leftBrace">
            <a:avLst>
              <a:gd fmla="val 79166" name="adj1"/>
              <a:gd fmla="val 50042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4419600" y="1828800"/>
            <a:ext cx="3343275" cy="466725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A8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rgbClr val="E400A8"/>
                </a:solidFill>
                <a:latin typeface="Times"/>
                <a:ea typeface="Times"/>
                <a:cs typeface="Times"/>
                <a:sym typeface="Times"/>
              </a:rPr>
              <a:t>Prepositional phrase</a:t>
            </a:r>
            <a:endParaRPr b="1" i="0" sz="2400" u="none" cap="none" strike="noStrike">
              <a:solidFill>
                <a:srgbClr val="E400A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5867400" y="5638800"/>
            <a:ext cx="2838450" cy="4667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A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400A8"/>
                </a:solidFill>
                <a:latin typeface="Times"/>
                <a:ea typeface="Times"/>
                <a:cs typeface="Times"/>
                <a:sym typeface="Times"/>
              </a:rPr>
              <a:t>Modifying phrase</a:t>
            </a:r>
            <a:endParaRPr b="1" i="0" sz="2400" u="none" cap="none" strike="noStrike">
              <a:solidFill>
                <a:srgbClr val="E400A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7" name="Google Shape;267;p17"/>
          <p:cNvSpPr/>
          <p:nvPr/>
        </p:nvSpPr>
        <p:spPr>
          <a:xfrm rot="5400000">
            <a:off x="4495800" y="1752600"/>
            <a:ext cx="304800" cy="1981200"/>
          </a:xfrm>
          <a:prstGeom prst="leftBrace">
            <a:avLst>
              <a:gd fmla="val 54166" name="adj1"/>
              <a:gd fmla="val 50042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8" name="Google Shape;268;p17"/>
          <p:cNvSpPr/>
          <p:nvPr/>
        </p:nvSpPr>
        <p:spPr>
          <a:xfrm rot="-5353442">
            <a:off x="6550025" y="4498975"/>
            <a:ext cx="465138" cy="1677988"/>
          </a:xfrm>
          <a:prstGeom prst="leftBrace">
            <a:avLst>
              <a:gd fmla="val 30062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2743200" y="5638800"/>
            <a:ext cx="1354138" cy="4667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BD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94BD9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rgbClr val="294BD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17"/>
          <p:cNvSpPr/>
          <p:nvPr/>
        </p:nvSpPr>
        <p:spPr>
          <a:xfrm rot="5330089">
            <a:off x="3429000" y="4414838"/>
            <a:ext cx="452438" cy="1828800"/>
          </a:xfrm>
          <a:prstGeom prst="rightBrace">
            <a:avLst>
              <a:gd fmla="val 33684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/>
          <p:nvPr/>
        </p:nvSpPr>
        <p:spPr>
          <a:xfrm>
            <a:off x="3733800" y="4495800"/>
            <a:ext cx="1905000" cy="685800"/>
          </a:xfrm>
          <a:prstGeom prst="bevel">
            <a:avLst>
              <a:gd fmla="val 12500" name="adj"/>
            </a:avLst>
          </a:prstGeom>
          <a:solidFill>
            <a:srgbClr val="858AB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4C202D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18"/>
          <p:cNvSpPr txBox="1"/>
          <p:nvPr>
            <p:ph type="title"/>
          </p:nvPr>
        </p:nvSpPr>
        <p:spPr>
          <a:xfrm>
            <a:off x="301625" y="228600"/>
            <a:ext cx="854075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Compound Sentence</a:t>
            </a:r>
            <a:b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Coordinating Conjunctions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533400" y="3657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5029200" y="3657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685800" y="3733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181600" y="3733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609600" y="53340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4800600" y="53340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838200" y="54102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5029200" y="54102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4038600" y="45720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"/>
                <a:ea typeface="Times"/>
                <a:cs typeface="Times"/>
                <a:sym typeface="Times"/>
              </a:rPr>
              <a:t>and</a:t>
            </a:r>
            <a:endParaRPr b="0" i="0" sz="2800" u="none" cap="none" strike="noStrike">
              <a:solidFill>
                <a:srgbClr val="FFFF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3352800" y="3581400"/>
            <a:ext cx="1905000" cy="685800"/>
          </a:xfrm>
          <a:prstGeom prst="bevel">
            <a:avLst>
              <a:gd fmla="val 12500" name="adj"/>
            </a:avLst>
          </a:prstGeom>
          <a:solidFill>
            <a:srgbClr val="858AB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4C202D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3" name="Google Shape;29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Compound Sentence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609600" y="1371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495800" y="1371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838200" y="1447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Tom	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5029200" y="1447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swims,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609600" y="45720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495800" y="45720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85800" y="46482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Mary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4724400" y="46482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plays tennis.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3657600" y="3657600"/>
            <a:ext cx="1295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"/>
                <a:ea typeface="Times"/>
                <a:cs typeface="Times"/>
                <a:sym typeface="Times"/>
              </a:rPr>
              <a:t>and</a:t>
            </a:r>
            <a:endParaRPr b="0" i="0" sz="2800" u="none" cap="none" strike="noStrike">
              <a:solidFill>
                <a:srgbClr val="FFFF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990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825" y="5410200"/>
            <a:ext cx="13747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410200"/>
            <a:ext cx="11938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2286000"/>
            <a:ext cx="20923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Sentence Types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1524000" y="1676400"/>
            <a:ext cx="61753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lang="en-US" sz="4400"/>
              <a:t>Simple</a:t>
            </a:r>
            <a:endParaRPr sz="4400"/>
          </a:p>
          <a:p>
            <a:pPr indent="-342900" lvl="0" marL="3429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lang="en-US" sz="4400"/>
              <a:t>Compound</a:t>
            </a:r>
            <a:endParaRPr sz="4400"/>
          </a:p>
          <a:p>
            <a:pPr indent="-342900" lvl="0" marL="3429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Char char="•"/>
            </a:pPr>
            <a:r>
              <a:rPr lang="en-US" sz="4400"/>
              <a:t>Complex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609600" y="228600"/>
            <a:ext cx="7620000" cy="19050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900"/>
            </a:br>
            <a:r>
              <a:rPr lang="en-US" sz="4000"/>
              <a:t>COMPOUND SENTENCE:</a:t>
            </a:r>
            <a:br>
              <a:rPr b="1" lang="en-US" sz="2900"/>
            </a:br>
            <a:r>
              <a:rPr b="1" i="1" lang="en-US" sz="3200"/>
              <a:t>COORDINATING CONJUNCTIONS</a:t>
            </a:r>
            <a:br>
              <a:rPr b="1" lang="en-US" sz="3200"/>
            </a:br>
            <a:endParaRPr sz="4000"/>
          </a:p>
        </p:txBody>
      </p:sp>
      <p:sp>
        <p:nvSpPr>
          <p:cNvPr id="313" name="Google Shape;313;p20"/>
          <p:cNvSpPr txBox="1"/>
          <p:nvPr/>
        </p:nvSpPr>
        <p:spPr>
          <a:xfrm>
            <a:off x="923499" y="243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Times"/>
                <a:ea typeface="Times"/>
                <a:cs typeface="Times"/>
                <a:sym typeface="Times"/>
              </a:rPr>
              <a:t>FANBOYS</a:t>
            </a:r>
            <a:endParaRPr b="1" i="0" sz="2400" u="none" cap="none" strike="noStrike">
              <a:solidFill>
                <a:srgbClr val="FFC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581400" y="2667000"/>
            <a:ext cx="1524000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FOR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AND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NOR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BUT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OR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YET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SO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/>
        </p:nvSpPr>
        <p:spPr>
          <a:xfrm>
            <a:off x="533400" y="30480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 swims</a:t>
            </a:r>
            <a:r>
              <a:rPr b="1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Mary plays tennis. 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381000" y="4191000"/>
            <a:ext cx="8534400" cy="116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Clause 1                                       Clause 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Independent                                 Independent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>
            <p:ph type="title"/>
          </p:nvPr>
        </p:nvSpPr>
        <p:spPr>
          <a:xfrm>
            <a:off x="301625" y="228600"/>
            <a:ext cx="8540750" cy="21336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900"/>
            </a:br>
            <a:r>
              <a:rPr lang="en-US" sz="4000"/>
              <a:t>COMPOUND SENTENCE:</a:t>
            </a:r>
            <a:br>
              <a:rPr b="1" lang="en-US" sz="2900"/>
            </a:br>
            <a:r>
              <a:rPr b="1" i="1" lang="en-US" sz="3200"/>
              <a:t>COORDINATING CONJUNCTIONS</a:t>
            </a:r>
            <a:br>
              <a:rPr b="1" lang="en-US" sz="3200"/>
            </a:b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Compound Sentence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457200" y="1943355"/>
            <a:ext cx="8686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He was feeling sick</a:t>
            </a:r>
            <a:r>
              <a:rPr b="0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went to the doctor.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“so” to join two independent clauses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sentence is the reason for the second clause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Compound Sentence</a:t>
            </a:r>
            <a:endParaRPr/>
          </a:p>
        </p:txBody>
      </p:sp>
      <p:sp>
        <p:nvSpPr>
          <p:cNvPr id="334" name="Google Shape;334;p49"/>
          <p:cNvSpPr/>
          <p:nvPr/>
        </p:nvSpPr>
        <p:spPr>
          <a:xfrm>
            <a:off x="457200" y="1624970"/>
            <a:ext cx="814771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like to eat candy,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 don’t like to eat popcorn.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-Two independent clauses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-“I like to eat candy”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-“I don’t like to eat popcorn”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-could both form complete sentences.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example has now become a compound sentence, i.e. one that contains </a:t>
            </a:r>
            <a:r>
              <a:rPr b="0" i="0" lang="en-US" sz="2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independent clauses joined by a coordinating conjunction (but).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Independent Clause + Independent Clause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Complex Sentence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descr="Rectangle: Click to edit Master text styles &#10;Second level &#10;Third level &#10;Fourth level &#10;Fifth level" id="345" name="Google Shape;345;p23"/>
          <p:cNvSpPr txBox="1"/>
          <p:nvPr>
            <p:ph idx="1" type="body"/>
          </p:nvPr>
        </p:nvSpPr>
        <p:spPr>
          <a:xfrm>
            <a:off x="685800" y="1061802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/>
              <a:t> A complex sentence has at least two parts: one that can stand alone and another one that cannot</a:t>
            </a:r>
            <a:endParaRPr b="1"/>
          </a:p>
          <a:p>
            <a:pPr indent="-13970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/>
          </a:p>
          <a:p>
            <a:pPr indent="-34290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/>
              <a:t>The part that cannot stand alone is linked to the rest of the sentence by a </a:t>
            </a:r>
            <a:r>
              <a:rPr b="1" lang="en-US" u="sng">
                <a:solidFill>
                  <a:srgbClr val="FFFF00"/>
                </a:solidFill>
              </a:rPr>
              <a:t>subordinating conjunction.</a:t>
            </a:r>
            <a:endParaRPr/>
          </a:p>
          <a:p>
            <a:pPr indent="-34290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 sz="2400">
                <a:solidFill>
                  <a:srgbClr val="FFFF00"/>
                </a:solidFill>
              </a:rPr>
              <a:t>DEPENDENT-CANNOT STAND ALONE</a:t>
            </a:r>
            <a:endParaRPr/>
          </a:p>
          <a:p>
            <a:pPr indent="-34290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 sz="2400">
                <a:solidFill>
                  <a:srgbClr val="FFFF00"/>
                </a:solidFill>
              </a:rPr>
              <a:t>INDEPENDENT-CAN STAND ALONE</a:t>
            </a:r>
            <a:endParaRPr/>
          </a:p>
          <a:p>
            <a:pPr indent="-139700" lvl="0" marL="342900" rtl="0" algn="just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 b="1"/>
          </a:p>
        </p:txBody>
      </p:sp>
      <p:sp>
        <p:nvSpPr>
          <p:cNvPr id="351" name="Google Shape;351;p24"/>
          <p:cNvSpPr/>
          <p:nvPr/>
        </p:nvSpPr>
        <p:spPr>
          <a:xfrm>
            <a:off x="228600" y="1752600"/>
            <a:ext cx="8534400" cy="780415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 friends and I wanted to have fun, 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457200" y="2891711"/>
            <a:ext cx="6172200" cy="780415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went to Penang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yesterday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2cs1tzl[1]" id="353" name="Google Shape;3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313" y="3276600"/>
            <a:ext cx="1804987" cy="315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 b="1"/>
          </a:p>
        </p:txBody>
      </p:sp>
      <p:sp>
        <p:nvSpPr>
          <p:cNvPr id="359" name="Google Shape;359;p25"/>
          <p:cNvSpPr/>
          <p:nvPr/>
        </p:nvSpPr>
        <p:spPr>
          <a:xfrm>
            <a:off x="2209800" y="1905000"/>
            <a:ext cx="5753100" cy="774700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294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58A0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wanted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E400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fun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2057400" y="5029200"/>
            <a:ext cx="6172200" cy="774700"/>
          </a:xfrm>
          <a:prstGeom prst="rect">
            <a:avLst/>
          </a:prstGeom>
          <a:solidFill>
            <a:srgbClr val="B5E8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294B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58A0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E400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San Juan yesterday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5638800" y="4114800"/>
            <a:ext cx="1433513" cy="4667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2590800" y="4038600"/>
            <a:ext cx="1295400" cy="4667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304800" y="3048000"/>
            <a:ext cx="2054225" cy="831850"/>
          </a:xfrm>
          <a:prstGeom prst="rect">
            <a:avLst/>
          </a:prstGeom>
          <a:solidFill>
            <a:srgbClr val="B5E8F3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Subordinating</a:t>
            </a:r>
            <a:endParaRPr b="0" i="0" sz="2400" u="none" cap="none" strike="noStrike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Conjunction</a:t>
            </a:r>
            <a:endParaRPr b="0" i="0" sz="2400" u="none" cap="none" strike="noStrike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4" name="Google Shape;364;p25"/>
          <p:cNvSpPr/>
          <p:nvPr/>
        </p:nvSpPr>
        <p:spPr>
          <a:xfrm rot="5400000">
            <a:off x="5448300" y="2400300"/>
            <a:ext cx="381000" cy="4876800"/>
          </a:xfrm>
          <a:prstGeom prst="leftBrace">
            <a:avLst>
              <a:gd fmla="val 106666" name="adj1"/>
              <a:gd fmla="val 36241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65" name="Google Shape;365;p25"/>
          <p:cNvCxnSpPr/>
          <p:nvPr/>
        </p:nvCxnSpPr>
        <p:spPr>
          <a:xfrm flipH="1">
            <a:off x="2895600" y="4648200"/>
            <a:ext cx="152400" cy="533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p25"/>
          <p:cNvCxnSpPr/>
          <p:nvPr/>
        </p:nvCxnSpPr>
        <p:spPr>
          <a:xfrm>
            <a:off x="1219200" y="2286000"/>
            <a:ext cx="0" cy="762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5"/>
          <p:cNvCxnSpPr/>
          <p:nvPr/>
        </p:nvCxnSpPr>
        <p:spPr>
          <a:xfrm>
            <a:off x="1219200" y="2286000"/>
            <a:ext cx="106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8" name="Google Shape;368;p25"/>
          <p:cNvSpPr/>
          <p:nvPr/>
        </p:nvSpPr>
        <p:spPr>
          <a:xfrm rot="-5425032">
            <a:off x="5100638" y="303213"/>
            <a:ext cx="306387" cy="5183187"/>
          </a:xfrm>
          <a:prstGeom prst="leftBrace">
            <a:avLst>
              <a:gd fmla="val 140976" name="adj1"/>
              <a:gd fmla="val 4002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2895600" y="3124200"/>
            <a:ext cx="4017963" cy="466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Part that cannot stand alone</a:t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/>
          <p:nvPr/>
        </p:nvSpPr>
        <p:spPr>
          <a:xfrm>
            <a:off x="3048000" y="3124200"/>
            <a:ext cx="2743200" cy="685800"/>
          </a:xfrm>
          <a:prstGeom prst="bevel">
            <a:avLst>
              <a:gd fmla="val 12500" name="adj"/>
            </a:avLst>
          </a:prstGeom>
          <a:solidFill>
            <a:srgbClr val="858AB8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4C202D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6" name="Google Shape;37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Complex Sentence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609600" y="2133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4495800" y="2133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838200" y="2209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5029200" y="2209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09600" y="4038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4572000" y="4038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762000" y="4114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4800600" y="4114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3276600" y="3200400"/>
            <a:ext cx="2362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"/>
                <a:ea typeface="Times"/>
                <a:cs typeface="Times"/>
                <a:sym typeface="Times"/>
              </a:rPr>
              <a:t>even though</a:t>
            </a:r>
            <a:endParaRPr b="0" i="0" sz="2800" u="none" cap="none" strike="noStrike">
              <a:solidFill>
                <a:srgbClr val="FFFF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newsfla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/>
          <p:nvPr/>
        </p:nvSpPr>
        <p:spPr>
          <a:xfrm>
            <a:off x="1295400" y="2286000"/>
            <a:ext cx="6934200" cy="41910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2" name="Google Shape;392;p28"/>
          <p:cNvSpPr txBox="1"/>
          <p:nvPr>
            <p:ph type="title"/>
          </p:nvPr>
        </p:nvSpPr>
        <p:spPr>
          <a:xfrm>
            <a:off x="609600" y="304800"/>
            <a:ext cx="8153400" cy="16002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900"/>
            </a:br>
            <a:br>
              <a:rPr lang="en-US" sz="2900"/>
            </a:br>
            <a:r>
              <a:rPr lang="en-US" sz="4000"/>
              <a:t>COMPLEX SENTENCE:</a:t>
            </a:r>
            <a:br>
              <a:rPr b="1" lang="en-US" sz="2900"/>
            </a:br>
            <a:r>
              <a:rPr b="1" i="1" lang="en-US" sz="3200"/>
              <a:t>SUBORDINATING CONJUNCTIONS</a:t>
            </a:r>
            <a:br>
              <a:rPr b="1" lang="en-US" sz="3200"/>
            </a:br>
            <a:endParaRPr sz="4000"/>
          </a:p>
        </p:txBody>
      </p:sp>
      <p:sp>
        <p:nvSpPr>
          <p:cNvPr id="393" name="Google Shape;393;p28"/>
          <p:cNvSpPr txBox="1"/>
          <p:nvPr/>
        </p:nvSpPr>
        <p:spPr>
          <a:xfrm>
            <a:off x="3581400" y="243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981200" y="2819400"/>
            <a:ext cx="5562600" cy="30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The most common subordinating conjunctions are</a:t>
            </a:r>
            <a:r>
              <a:rPr b="0" i="0" lang="en-US" sz="2400" u="none" cap="none" strike="noStrike">
                <a:solidFill>
                  <a:srgbClr val="4C202D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b="1" i="0" lang="en-US" sz="2800" u="none" cap="none" strike="noStrike">
                <a:solidFill>
                  <a:srgbClr val="4C202D"/>
                </a:solidFill>
                <a:latin typeface="Times"/>
                <a:ea typeface="Times"/>
                <a:cs typeface="Times"/>
                <a:sym typeface="Times"/>
              </a:rPr>
              <a:t>"after," "although," "as," "because," "before," "how," "if," "once," "since," "than," "that," though," "till," "until," "when," "where," "whether,” and while."</a:t>
            </a:r>
            <a:endParaRPr b="1" i="0" sz="2800" u="none" cap="none" strike="noStrike">
              <a:solidFill>
                <a:srgbClr val="4C202D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28600" y="609600"/>
            <a:ext cx="85375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Basic Elements of Every Sentence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609600" y="3657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495800" y="3657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38200" y="3733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724400" y="3733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/>
        </p:nvSpPr>
        <p:spPr>
          <a:xfrm>
            <a:off x="3352800" y="2286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533400" y="3048000"/>
            <a:ext cx="78486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Bob is popular </a:t>
            </a:r>
            <a:r>
              <a:rPr b="1" i="1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even though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 is shy.</a:t>
            </a:r>
            <a:endParaRPr b="1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609600" y="4191000"/>
            <a:ext cx="7162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Clause 1                             Clause 2</a:t>
            </a:r>
            <a:endParaRPr b="1" i="0" sz="28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Independent 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                       </a:t>
            </a:r>
            <a:r>
              <a:rPr b="1" i="0" lang="en-US" sz="2800" u="none" cap="none" strike="noStrike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Dependent</a:t>
            </a:r>
            <a:endParaRPr b="1" i="0" sz="2800" u="none" cap="none" strike="noStrike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3" name="Google Shape;403;p29"/>
          <p:cNvSpPr txBox="1"/>
          <p:nvPr>
            <p:ph type="title"/>
          </p:nvPr>
        </p:nvSpPr>
        <p:spPr>
          <a:xfrm>
            <a:off x="301625" y="228600"/>
            <a:ext cx="8540750" cy="16764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900"/>
            </a:br>
            <a:br>
              <a:rPr lang="en-US" sz="2900"/>
            </a:br>
            <a:r>
              <a:rPr lang="en-US" sz="4000"/>
              <a:t>COMPLEX SENTENCE:</a:t>
            </a:r>
            <a:br>
              <a:rPr b="1" lang="en-US" sz="2900"/>
            </a:br>
            <a:r>
              <a:rPr b="1" i="1" lang="en-US" sz="3200"/>
              <a:t>SUBORDINATING CONJUNCTIONS</a:t>
            </a:r>
            <a:br>
              <a:rPr b="1" lang="en-US" sz="3200"/>
            </a:b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3352800" y="2286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533400" y="3124200"/>
            <a:ext cx="7848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Even though</a:t>
            </a:r>
            <a:r>
              <a:rPr b="1" i="1" lang="en-US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Bob is ugly,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 is popular.</a:t>
            </a:r>
            <a:endParaRPr b="0" i="1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990600" y="4191000"/>
            <a:ext cx="7391400" cy="116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Clause 1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Clause 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Independent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/>
          <p:nvPr>
            <p:ph type="title"/>
          </p:nvPr>
        </p:nvSpPr>
        <p:spPr>
          <a:xfrm>
            <a:off x="301625" y="228600"/>
            <a:ext cx="8540750" cy="16764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900"/>
            </a:br>
            <a:br>
              <a:rPr lang="en-US" sz="2900"/>
            </a:br>
            <a:r>
              <a:rPr lang="en-US" sz="4000"/>
              <a:t>COMPLEX SENTENCE:</a:t>
            </a:r>
            <a:br>
              <a:rPr b="1" lang="en-US" sz="2900"/>
            </a:br>
            <a:r>
              <a:rPr b="1" i="1" lang="en-US" sz="3200"/>
              <a:t>SUBORDINATING CONJUNCTIONS</a:t>
            </a:r>
            <a:br>
              <a:rPr b="1" lang="en-US" sz="3200"/>
            </a:br>
            <a:endParaRPr sz="4000"/>
          </a:p>
        </p:txBody>
      </p:sp>
      <p:sp>
        <p:nvSpPr>
          <p:cNvPr id="413" name="Google Shape;413;p30"/>
          <p:cNvSpPr txBox="1"/>
          <p:nvPr/>
        </p:nvSpPr>
        <p:spPr>
          <a:xfrm>
            <a:off x="3811075" y="6110750"/>
            <a:ext cx="503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from: </a:t>
            </a:r>
            <a:r>
              <a:rPr b="0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https://www.slideshare.net</a:t>
            </a:r>
            <a:endParaRPr b="0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/>
          </a:p>
        </p:txBody>
      </p:sp>
      <p:sp>
        <p:nvSpPr>
          <p:cNvPr id="419" name="Google Shape;419;p50"/>
          <p:cNvSpPr/>
          <p:nvPr/>
        </p:nvSpPr>
        <p:spPr>
          <a:xfrm>
            <a:off x="337782" y="1850859"/>
            <a:ext cx="846843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he suffered from arthritis, he studied hard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b="1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he wanted to go to medical school. </a:t>
            </a:r>
            <a:endParaRPr b="1" i="0" sz="2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how the subordinating conjunction adds additional meaning to the sentence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subordinate clause can go at the start, in the middle or at the end of a sentence.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/>
          </a:p>
        </p:txBody>
      </p:sp>
      <p:sp>
        <p:nvSpPr>
          <p:cNvPr id="425" name="Google Shape;425;p51"/>
          <p:cNvSpPr/>
          <p:nvPr/>
        </p:nvSpPr>
        <p:spPr>
          <a:xfrm>
            <a:off x="313899" y="1718763"/>
            <a:ext cx="883010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it comes in the middle of a sentence, it is marked off by a comma on either side.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Jack waved to the boat,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 was eating an ice-cream.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 was eating an ice-cream, Jack waved to the boat.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Jack,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 was eating an ice-cream, waved to the boat.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/>
          </a:p>
        </p:txBody>
      </p:sp>
      <p:sp>
        <p:nvSpPr>
          <p:cNvPr id="431" name="Google Shape;431;p52"/>
          <p:cNvSpPr/>
          <p:nvPr/>
        </p:nvSpPr>
        <p:spPr>
          <a:xfrm>
            <a:off x="457200" y="1595933"/>
            <a:ext cx="83729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 sentences can also be constructed by using relative pronouns such as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that, which, who, whose, where, when.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liked to read, settled down happily with his new 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2003 Sarah moved to Boston,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her grandparents lived.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/>
          </a:p>
        </p:txBody>
      </p:sp>
      <p:sp>
        <p:nvSpPr>
          <p:cNvPr id="437" name="Google Shape;437;p53"/>
          <p:cNvSpPr/>
          <p:nvPr/>
        </p:nvSpPr>
        <p:spPr>
          <a:xfrm>
            <a:off x="296839" y="1595021"/>
            <a:ext cx="855032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like to eat candy </a:t>
            </a: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too sweet.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However, there is an important distinction to be made when a subordinating conjunction is added to a clause.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These words – such as since, whenever, although, because – act to make a clause a dependent clause, even if it looks like an independent clause.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don’t like to eat candy 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(independent clause – makes sense on its own).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too sweet. 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(dependent clause – does not make sense on its own without more information).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Complex sentence</a:t>
            </a:r>
            <a:endParaRPr/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457200" y="1143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lang="en-US" u="sng">
                <a:solidFill>
                  <a:schemeClr val="lt1"/>
                </a:solidFill>
              </a:rPr>
              <a:t>Dependent Clause + Independent Clause </a:t>
            </a:r>
            <a:r>
              <a:rPr b="1" lang="en-US"/>
              <a:t>(comma splits the clause)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lang="en-US" u="sng">
                <a:solidFill>
                  <a:srgbClr val="FFFF00"/>
                </a:solidFill>
              </a:rPr>
              <a:t>Independent Clause + Dependent Clause </a:t>
            </a:r>
            <a:r>
              <a:rPr b="1" lang="en-US">
                <a:solidFill>
                  <a:srgbClr val="FFFF00"/>
                </a:solidFill>
              </a:rPr>
              <a:t>(comma usually does not split the clause)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lang="en-US">
                <a:solidFill>
                  <a:schemeClr val="lt1"/>
                </a:solidFill>
              </a:rPr>
              <a:t>So, using that structure we can easily form examples of complex sentences: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>
                <a:solidFill>
                  <a:schemeClr val="lt1"/>
                </a:solidFill>
              </a:rPr>
              <a:t>EXAMPLES: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b="1" lang="en-US">
                <a:solidFill>
                  <a:schemeClr val="dk1"/>
                </a:solidFill>
              </a:rPr>
              <a:t>Because </a:t>
            </a:r>
            <a:r>
              <a:rPr b="1" lang="en-US"/>
              <a:t>she was scoring many goals</a:t>
            </a:r>
            <a:r>
              <a:rPr b="1" lang="en-US" sz="5200">
                <a:solidFill>
                  <a:schemeClr val="accent2"/>
                </a:solidFill>
              </a:rPr>
              <a:t>,</a:t>
            </a:r>
            <a:r>
              <a:rPr b="1" lang="en-US">
                <a:solidFill>
                  <a:schemeClr val="accent2"/>
                </a:solidFill>
              </a:rPr>
              <a:t> </a:t>
            </a:r>
            <a:r>
              <a:rPr b="1" lang="en-US"/>
              <a:t>Elsa was considered the best player on the team.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b="1" lang="en-US">
                <a:solidFill>
                  <a:srgbClr val="FFFF00"/>
                </a:solidFill>
              </a:rPr>
              <a:t>Elsa was considered the best player on the team because she was scoring many goals.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b="1" lang="en-US">
                <a:solidFill>
                  <a:schemeClr val="dk1"/>
                </a:solidFill>
              </a:rPr>
              <a:t>Since</a:t>
            </a:r>
            <a:r>
              <a:rPr b="1" lang="en-US"/>
              <a:t> Hannah got here</a:t>
            </a:r>
            <a:r>
              <a:rPr b="1" lang="en-US" sz="5200">
                <a:solidFill>
                  <a:schemeClr val="accent2"/>
                </a:solidFill>
              </a:rPr>
              <a:t>,</a:t>
            </a:r>
            <a:r>
              <a:rPr b="1" lang="en-US" sz="5200"/>
              <a:t> </a:t>
            </a:r>
            <a:r>
              <a:rPr b="1" lang="en-US"/>
              <a:t>she’s been nothing but trouble.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Char char="•"/>
            </a:pPr>
            <a:r>
              <a:rPr b="1" lang="en-US">
                <a:solidFill>
                  <a:srgbClr val="FFFF00"/>
                </a:solidFill>
              </a:rPr>
              <a:t>Hannah has been nothing but trouble since she got here.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25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title"/>
          </p:nvPr>
        </p:nvSpPr>
        <p:spPr>
          <a:xfrm>
            <a:off x="457200" y="1705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Complex Sentence</a:t>
            </a:r>
            <a:endParaRPr/>
          </a:p>
        </p:txBody>
      </p:sp>
      <p:sp>
        <p:nvSpPr>
          <p:cNvPr id="449" name="Google Shape;449;p55"/>
          <p:cNvSpPr txBox="1"/>
          <p:nvPr>
            <p:ph idx="1" type="body"/>
          </p:nvPr>
        </p:nvSpPr>
        <p:spPr>
          <a:xfrm>
            <a:off x="457200" y="120441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You should also be aware that a complex sentence can contain more than one dependent clause. Here are some examples of those types of complex sentences: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u="sng">
                <a:solidFill>
                  <a:schemeClr val="dk1"/>
                </a:solidFill>
              </a:rPr>
              <a:t>Because</a:t>
            </a:r>
            <a:r>
              <a:rPr b="1" lang="en-US" u="sng"/>
              <a:t> </a:t>
            </a:r>
            <a:r>
              <a:rPr lang="en-US" u="sng"/>
              <a:t>I was often late</a:t>
            </a:r>
            <a:r>
              <a:rPr lang="en-US"/>
              <a:t>, and </a:t>
            </a:r>
            <a:r>
              <a:rPr b="1" lang="en-US" u="sng">
                <a:solidFill>
                  <a:schemeClr val="dk1"/>
                </a:solidFill>
              </a:rPr>
              <a:t>since</a:t>
            </a:r>
            <a:r>
              <a:rPr lang="en-US" u="sng"/>
              <a:t> I was always forgetting things</a:t>
            </a:r>
            <a:r>
              <a:rPr lang="en-US">
                <a:solidFill>
                  <a:srgbClr val="FFFF00"/>
                </a:solidFill>
              </a:rPr>
              <a:t>, I was regarded as a scatterbrain by my friends.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u="sng">
                <a:solidFill>
                  <a:schemeClr val="dk1"/>
                </a:solidFill>
              </a:rPr>
              <a:t>Although</a:t>
            </a:r>
            <a:r>
              <a:rPr lang="en-US" u="sng"/>
              <a:t> the war ended</a:t>
            </a:r>
            <a:r>
              <a:rPr lang="en-US"/>
              <a:t>, and </a:t>
            </a:r>
            <a:r>
              <a:rPr b="1" lang="en-US" u="sng">
                <a:solidFill>
                  <a:schemeClr val="dk1"/>
                </a:solidFill>
              </a:rPr>
              <a:t>as</a:t>
            </a:r>
            <a:r>
              <a:rPr lang="en-US" u="sng"/>
              <a:t> people tend to have short memories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the city’s people were still divided over its impact.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55" name="Google Shape;455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Say if the following sentences are: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Simple, compound, or complex 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bell rang.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</a:rPr>
              <a:t>Bridget ran the first part of the race, and Tara </a:t>
            </a:r>
            <a:r>
              <a:rPr lang="en-US"/>
              <a:t>biked</a:t>
            </a:r>
            <a:r>
              <a:rPr lang="en-US" sz="3200">
                <a:solidFill>
                  <a:schemeClr val="lt1"/>
                </a:solidFill>
              </a:rPr>
              <a:t> the second part.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stands at the bottom of the cliff while the climber moves up the rock.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lady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turned and jumped.</a:t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 Elements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609600" y="3657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495800" y="3657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38200" y="3721100"/>
            <a:ext cx="3352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Alice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953000" y="3733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plays tennis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0" i="0" sz="2800" u="none" cap="none" strike="noStrike">
              <a:solidFill>
                <a:schemeClr val="accen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09600" y="2133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495800" y="2133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38200" y="21971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029200" y="2209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72200" y="2971800"/>
            <a:ext cx="533400" cy="457200"/>
          </a:xfrm>
          <a:prstGeom prst="down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362200" y="2971800"/>
            <a:ext cx="533400" cy="457200"/>
          </a:xfrm>
          <a:prstGeom prst="down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572000"/>
            <a:ext cx="1879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572000"/>
            <a:ext cx="11938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466" name="Google Shape;46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Simple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Compound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Complex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Simple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Because Kayla has so much climbing experience , we asked her to lead our group.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You and I need piano lessons.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I planned to go to the hockey game, but I couldn’t get tickets.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Dorothy likes white water rafting, but she also enjoys kayaking.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Answers </a:t>
            </a:r>
            <a:endParaRPr/>
          </a:p>
        </p:txBody>
      </p:sp>
      <p:sp>
        <p:nvSpPr>
          <p:cNvPr id="477" name="Google Shape;47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Complex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Simple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Compound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lang="en-US"/>
              <a:t>Compound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Simple Sentence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Simple Sentence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descr="Rectangle: Click to edit Master text styles &#10;Second level &#10;Third level &#10;Fourth level &#10;Fifth level" id="136" name="Google Shape;13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US"/>
              <a:t>   A simple sentence has one subject  and one predicate.</a:t>
            </a:r>
            <a:endParaRPr b="1"/>
          </a:p>
          <a:p>
            <a:pPr indent="-139700" lvl="0" marL="342900" rtl="0" algn="l">
              <a:lnSpc>
                <a:spcPct val="17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/>
          </a:p>
        </p:txBody>
      </p:sp>
      <p:pic>
        <p:nvPicPr>
          <p:cNvPr descr="yoxe_hit[1]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581400"/>
            <a:ext cx="2962275" cy="16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Simple Sentence</a:t>
            </a:r>
            <a:endParaRPr b="1"/>
          </a:p>
        </p:txBody>
      </p:sp>
      <p:sp>
        <p:nvSpPr>
          <p:cNvPr id="143" name="Google Shape;143;p7"/>
          <p:cNvSpPr txBox="1"/>
          <p:nvPr/>
        </p:nvSpPr>
        <p:spPr>
          <a:xfrm>
            <a:off x="1600200" y="3352800"/>
            <a:ext cx="5362575" cy="583565"/>
          </a:xfrm>
          <a:prstGeom prst="rect">
            <a:avLst/>
          </a:prstGeom>
          <a:solidFill>
            <a:srgbClr val="D0ED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We went to Penang yesterday.</a:t>
            </a:r>
            <a:endParaRPr b="1" i="0" sz="3200" u="none" cap="none" strike="noStrike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295400" y="1905000"/>
            <a:ext cx="760412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Observe how a simple sentence is constructed:</a:t>
            </a:r>
            <a:endParaRPr b="1" i="0" sz="2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pgwgcsns[1]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267200"/>
            <a:ext cx="1752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Simple Sentence</a:t>
            </a:r>
            <a:endParaRPr b="1"/>
          </a:p>
        </p:txBody>
      </p:sp>
      <p:sp>
        <p:nvSpPr>
          <p:cNvPr id="151" name="Google Shape;151;p8"/>
          <p:cNvSpPr txBox="1"/>
          <p:nvPr/>
        </p:nvSpPr>
        <p:spPr>
          <a:xfrm>
            <a:off x="1371600" y="3505200"/>
            <a:ext cx="4020185" cy="583565"/>
          </a:xfrm>
          <a:prstGeom prst="rect">
            <a:avLst/>
          </a:prstGeom>
          <a:solidFill>
            <a:srgbClr val="D2DEEF"/>
          </a:solidFill>
          <a:ln cap="flat" cmpd="sng" w="9525">
            <a:solidFill>
              <a:srgbClr val="2179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BD9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rgbClr val="294BD9"/>
                </a:solidFill>
                <a:latin typeface="Times"/>
                <a:ea typeface="Times"/>
                <a:cs typeface="Times"/>
                <a:sym typeface="Times"/>
              </a:rPr>
              <a:t>We  </a:t>
            </a:r>
            <a:r>
              <a:rPr b="1" i="0" lang="en-US" sz="32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3200" u="none" cap="none" strike="noStrike">
                <a:solidFill>
                  <a:srgbClr val="58A034"/>
                </a:solidFill>
                <a:latin typeface="Times"/>
                <a:ea typeface="Times"/>
                <a:cs typeface="Times"/>
                <a:sym typeface="Times"/>
              </a:rPr>
              <a:t>went  </a:t>
            </a:r>
            <a:r>
              <a:rPr b="1" i="0" lang="en-US" sz="3200" u="none" cap="none" strike="noStrike">
                <a:solidFill>
                  <a:srgbClr val="E400A8"/>
                </a:solidFill>
                <a:latin typeface="Times"/>
                <a:ea typeface="Times"/>
                <a:cs typeface="Times"/>
                <a:sym typeface="Times"/>
              </a:rPr>
              <a:t>to Penang .</a:t>
            </a:r>
            <a:endParaRPr b="1" i="0" sz="3200" u="none" cap="none" strike="noStrike">
              <a:solidFill>
                <a:srgbClr val="E400A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762000" y="2286000"/>
            <a:ext cx="1700213" cy="528638"/>
          </a:xfrm>
          <a:prstGeom prst="rect">
            <a:avLst/>
          </a:prstGeom>
          <a:solidFill>
            <a:srgbClr val="D0EDF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BD9"/>
              </a:buClr>
              <a:buSzPts val="2800"/>
              <a:buFont typeface="Times"/>
              <a:buNone/>
            </a:pPr>
            <a:r>
              <a:rPr b="1" i="0" lang="en-US" sz="2800" u="none" cap="none" strike="noStrike">
                <a:solidFill>
                  <a:srgbClr val="294BD9"/>
                </a:solidFill>
                <a:latin typeface="Times"/>
                <a:ea typeface="Times"/>
                <a:cs typeface="Times"/>
                <a:sym typeface="Times"/>
              </a:rPr>
              <a:t>Pronoun</a:t>
            </a:r>
            <a:endParaRPr b="1" i="0" sz="2800" u="none" cap="none" strike="noStrike">
              <a:solidFill>
                <a:srgbClr val="294BD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2971800" y="2362200"/>
            <a:ext cx="1023938" cy="528638"/>
          </a:xfrm>
          <a:prstGeom prst="rect">
            <a:avLst/>
          </a:prstGeom>
          <a:solidFill>
            <a:srgbClr val="D0EDF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A034"/>
              </a:buClr>
              <a:buSzPts val="2800"/>
              <a:buFont typeface="Times"/>
              <a:buNone/>
            </a:pPr>
            <a:r>
              <a:rPr b="1" i="0" lang="en-US" sz="2800" u="none" cap="none" strike="noStrike">
                <a:solidFill>
                  <a:srgbClr val="58A034"/>
                </a:solidFill>
                <a:latin typeface="Times"/>
                <a:ea typeface="Times"/>
                <a:cs typeface="Times"/>
                <a:sym typeface="Times"/>
              </a:rPr>
              <a:t>Verb</a:t>
            </a:r>
            <a:endParaRPr b="1" i="0" sz="2800" u="none" cap="none" strike="noStrike">
              <a:solidFill>
                <a:srgbClr val="58A034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62000" y="4876800"/>
            <a:ext cx="2895600" cy="52863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Simple subject</a:t>
            </a:r>
            <a:endParaRPr b="1" i="0" sz="2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343400" y="4876800"/>
            <a:ext cx="3810000" cy="52863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Complete predicate</a:t>
            </a:r>
            <a:endParaRPr b="1" i="0" sz="2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>
            <a:off x="1600200" y="2819400"/>
            <a:ext cx="152400" cy="685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7" name="Google Shape;157;p8"/>
          <p:cNvCxnSpPr/>
          <p:nvPr/>
        </p:nvCxnSpPr>
        <p:spPr>
          <a:xfrm flipH="1" rot="10800000">
            <a:off x="1600200" y="4038600"/>
            <a:ext cx="152400" cy="83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8"/>
          <p:cNvCxnSpPr/>
          <p:nvPr/>
        </p:nvCxnSpPr>
        <p:spPr>
          <a:xfrm flipH="1">
            <a:off x="3048000" y="2895600"/>
            <a:ext cx="685800" cy="685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8"/>
          <p:cNvSpPr/>
          <p:nvPr/>
        </p:nvSpPr>
        <p:spPr>
          <a:xfrm rot="-5361910">
            <a:off x="4156075" y="2320925"/>
            <a:ext cx="760413" cy="4043363"/>
          </a:xfrm>
          <a:prstGeom prst="leftBrace">
            <a:avLst>
              <a:gd fmla="val 44311" name="adj1"/>
              <a:gd fmla="val 5188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4648200" y="2362200"/>
            <a:ext cx="3863975" cy="528638"/>
          </a:xfrm>
          <a:prstGeom prst="rect">
            <a:avLst/>
          </a:prstGeom>
          <a:solidFill>
            <a:srgbClr val="D0EDF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A8"/>
              </a:buClr>
              <a:buSzPts val="2800"/>
              <a:buFont typeface="Times"/>
              <a:buNone/>
            </a:pPr>
            <a:r>
              <a:rPr b="1" i="0" lang="en-US" sz="2800" u="none" cap="none" strike="noStrike">
                <a:solidFill>
                  <a:srgbClr val="E400A8"/>
                </a:solidFill>
                <a:latin typeface="Times"/>
                <a:ea typeface="Times"/>
                <a:cs typeface="Times"/>
                <a:sym typeface="Times"/>
              </a:rPr>
              <a:t>Prepositional phrase</a:t>
            </a:r>
            <a:endParaRPr b="1" i="0" sz="2800" u="none" cap="none" strike="noStrike">
              <a:solidFill>
                <a:srgbClr val="E400A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8"/>
          <p:cNvSpPr/>
          <p:nvPr/>
        </p:nvSpPr>
        <p:spPr>
          <a:xfrm rot="5400000">
            <a:off x="4572000" y="2133600"/>
            <a:ext cx="685800" cy="2514600"/>
          </a:xfrm>
          <a:prstGeom prst="leftBrace">
            <a:avLst>
              <a:gd fmla="val 30555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SENTENCE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609600" y="3265488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495800" y="3276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838200" y="3352800"/>
            <a:ext cx="3352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Alice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953000" y="3341688"/>
            <a:ext cx="3352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plays tennis.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609600" y="1752600"/>
            <a:ext cx="3810000" cy="6858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4495800" y="1752600"/>
            <a:ext cx="3810000" cy="685800"/>
          </a:xfrm>
          <a:prstGeom prst="bevel">
            <a:avLst>
              <a:gd fmla="val 12500" name="adj"/>
            </a:avLst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838200" y="18542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SUBJECT</a:t>
            </a:r>
            <a:endParaRPr b="1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5029200" y="1828800"/>
            <a:ext cx="3352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PREDICATE</a:t>
            </a:r>
            <a:endParaRPr b="1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2286000" y="2692400"/>
            <a:ext cx="533400" cy="457200"/>
          </a:xfrm>
          <a:prstGeom prst="down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1066800" y="4179888"/>
            <a:ext cx="693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one subject 			one predicate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6172200" y="2603500"/>
            <a:ext cx="533400" cy="457200"/>
          </a:xfrm>
          <a:prstGeom prst="down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724400"/>
            <a:ext cx="1879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724400"/>
            <a:ext cx="11938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newsfla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2003-03-10T02:17:00Z</dcterms:created>
  <dc:creator>Douglas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