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8C44A-0283-4878-A4D4-EE302B733063}" type="datetimeFigureOut">
              <a:rPr lang="en-MY" smtClean="0"/>
              <a:t>20/12/2022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AFF662-4F94-4D28-99E1-EAB178176E2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81097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9306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8198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2752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0873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2603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5312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1050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59387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9357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7C03-29EC-4644-97D9-7D66453736DF}" type="datetimeFigureOut">
              <a:rPr lang="en-MY" smtClean="0"/>
              <a:t>20/12/2022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1C9B-F4CD-4A87-BE9E-23A4D320307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35430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7C03-29EC-4644-97D9-7D66453736DF}" type="datetimeFigureOut">
              <a:rPr lang="en-MY" smtClean="0"/>
              <a:t>20/12/2022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1C9B-F4CD-4A87-BE9E-23A4D320307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0848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7C03-29EC-4644-97D9-7D66453736DF}" type="datetimeFigureOut">
              <a:rPr lang="en-MY" smtClean="0"/>
              <a:t>20/12/2022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1C9B-F4CD-4A87-BE9E-23A4D320307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35274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7C03-29EC-4644-97D9-7D66453736DF}" type="datetimeFigureOut">
              <a:rPr lang="en-MY" smtClean="0"/>
              <a:t>20/12/2022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1C9B-F4CD-4A87-BE9E-23A4D320307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6870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7C03-29EC-4644-97D9-7D66453736DF}" type="datetimeFigureOut">
              <a:rPr lang="en-MY" smtClean="0"/>
              <a:t>20/12/2022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1C9B-F4CD-4A87-BE9E-23A4D320307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67631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7C03-29EC-4644-97D9-7D66453736DF}" type="datetimeFigureOut">
              <a:rPr lang="en-MY" smtClean="0"/>
              <a:t>20/12/2022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1C9B-F4CD-4A87-BE9E-23A4D320307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8927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7C03-29EC-4644-97D9-7D66453736DF}" type="datetimeFigureOut">
              <a:rPr lang="en-MY" smtClean="0"/>
              <a:t>20/12/2022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1C9B-F4CD-4A87-BE9E-23A4D320307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00218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7C03-29EC-4644-97D9-7D66453736DF}" type="datetimeFigureOut">
              <a:rPr lang="en-MY" smtClean="0"/>
              <a:t>20/12/2022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1C9B-F4CD-4A87-BE9E-23A4D320307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22227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7C03-29EC-4644-97D9-7D66453736DF}" type="datetimeFigureOut">
              <a:rPr lang="en-MY" smtClean="0"/>
              <a:t>20/12/2022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1C9B-F4CD-4A87-BE9E-23A4D320307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48457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7C03-29EC-4644-97D9-7D66453736DF}" type="datetimeFigureOut">
              <a:rPr lang="en-MY" smtClean="0"/>
              <a:t>20/12/2022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1C9B-F4CD-4A87-BE9E-23A4D320307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34033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87C03-29EC-4644-97D9-7D66453736DF}" type="datetimeFigureOut">
              <a:rPr lang="en-MY" smtClean="0"/>
              <a:t>20/12/2022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1C9B-F4CD-4A87-BE9E-23A4D320307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08161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87C03-29EC-4644-97D9-7D66453736DF}" type="datetimeFigureOut">
              <a:rPr lang="en-MY" smtClean="0"/>
              <a:t>20/12/2022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D1C9B-F4CD-4A87-BE9E-23A4D320307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4455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"/>
          <p:cNvSpPr txBox="1">
            <a:spLocks noGrp="1"/>
          </p:cNvSpPr>
          <p:nvPr>
            <p:ph type="ctrTitle"/>
          </p:nvPr>
        </p:nvSpPr>
        <p:spPr>
          <a:xfrm>
            <a:off x="2209800" y="18891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002060"/>
              </a:buClr>
              <a:buSzPts val="4800"/>
            </a:pPr>
            <a:r>
              <a:rPr lang="en-US" sz="48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Grammar</a:t>
            </a:r>
            <a:endParaRPr/>
          </a:p>
        </p:txBody>
      </p:sp>
      <p:sp>
        <p:nvSpPr>
          <p:cNvPr id="244" name="Google Shape;244;p1"/>
          <p:cNvSpPr txBox="1">
            <a:spLocks noGrp="1"/>
          </p:cNvSpPr>
          <p:nvPr>
            <p:ph type="subTitle" idx="1"/>
          </p:nvPr>
        </p:nvSpPr>
        <p:spPr>
          <a:xfrm>
            <a:off x="2927350" y="2276475"/>
            <a:ext cx="6545262" cy="1752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984807"/>
              </a:buClr>
              <a:buSzPts val="5400"/>
            </a:pPr>
            <a:r>
              <a:rPr lang="en-US" sz="5400" b="1">
                <a:solidFill>
                  <a:srgbClr val="984807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Direct and Indirect Speech</a:t>
            </a:r>
            <a:endParaRPr/>
          </a:p>
          <a:p>
            <a:pPr>
              <a:lnSpc>
                <a:spcPct val="100000"/>
              </a:lnSpc>
              <a:spcBef>
                <a:spcPts val="1080"/>
              </a:spcBef>
              <a:buClr>
                <a:srgbClr val="888888"/>
              </a:buClr>
              <a:buSzPts val="5400"/>
            </a:pPr>
            <a:endParaRPr sz="5400" b="1">
              <a:solidFill>
                <a:srgbClr val="898989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>
              <a:lnSpc>
                <a:spcPct val="100000"/>
              </a:lnSpc>
              <a:spcBef>
                <a:spcPts val="1080"/>
              </a:spcBef>
              <a:buClr>
                <a:srgbClr val="9933FF"/>
              </a:buClr>
              <a:buSzPts val="5400"/>
            </a:pPr>
            <a:r>
              <a:rPr lang="en-US" sz="5400" b="1">
                <a:solidFill>
                  <a:srgbClr val="9933F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Prepositions</a:t>
            </a:r>
            <a:endParaRPr/>
          </a:p>
          <a:p>
            <a:pPr>
              <a:spcBef>
                <a:spcPts val="1080"/>
              </a:spcBef>
              <a:buClr>
                <a:srgbClr val="888888"/>
              </a:buClr>
              <a:buSzPts val="5400"/>
            </a:pPr>
            <a:endParaRPr sz="5400" b="1">
              <a:solidFill>
                <a:srgbClr val="9933F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  <p:extLst>
      <p:ext uri="{BB962C8B-B14F-4D97-AF65-F5344CB8AC3E}">
        <p14:creationId xmlns:p14="http://schemas.microsoft.com/office/powerpoint/2010/main" val="2202256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"/>
          <p:cNvSpPr txBox="1">
            <a:spLocks noGrp="1"/>
          </p:cNvSpPr>
          <p:nvPr>
            <p:ph type="title"/>
          </p:nvPr>
        </p:nvSpPr>
        <p:spPr>
          <a:xfrm>
            <a:off x="1981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0B050"/>
              </a:buClr>
              <a:buSzPts val="4400"/>
            </a:pPr>
            <a:r>
              <a:rPr lang="en-US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Direct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Indirect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Speech</a:t>
            </a:r>
            <a:endParaRPr/>
          </a:p>
        </p:txBody>
      </p:sp>
      <p:sp>
        <p:nvSpPr>
          <p:cNvPr id="250" name="Google Shape;250;p2"/>
          <p:cNvSpPr txBox="1">
            <a:spLocks noGrp="1"/>
          </p:cNvSpPr>
          <p:nvPr>
            <p:ph idx="1"/>
          </p:nvPr>
        </p:nvSpPr>
        <p:spPr>
          <a:xfrm>
            <a:off x="1981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lang="en-US" sz="32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Direct Speech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it describes or reports what the speaker said in its </a:t>
            </a:r>
            <a:r>
              <a:rPr lang="en-US" sz="32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original form 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it usually comes </a:t>
            </a:r>
            <a:r>
              <a:rPr lang="en-US" sz="32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inverted commas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marL="342900" indent="-139700" algn="just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 algn="just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lang="en-US" sz="32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Indirect Speech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we normally </a:t>
            </a:r>
            <a:r>
              <a:rPr lang="en-US" sz="32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someone else’s statement without changing its original meaning and it is usually written in </a:t>
            </a:r>
            <a:r>
              <a:rPr lang="en-US" sz="3200" u="sng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past tense </a:t>
            </a:r>
            <a:r>
              <a:rPr lang="en-US" sz="3200" u="sng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without inverted commas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10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"/>
          <p:cNvSpPr txBox="1">
            <a:spLocks noGrp="1"/>
          </p:cNvSpPr>
          <p:nvPr>
            <p:ph type="title"/>
          </p:nvPr>
        </p:nvSpPr>
        <p:spPr>
          <a:xfrm>
            <a:off x="1981200" y="163512"/>
            <a:ext cx="8229600" cy="11366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4000"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of </a:t>
            </a:r>
            <a:r>
              <a:rPr lang="en-US" sz="4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Direct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4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Indirect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Speech</a:t>
            </a:r>
            <a:endParaRPr/>
          </a:p>
        </p:txBody>
      </p:sp>
      <p:sp>
        <p:nvSpPr>
          <p:cNvPr id="256" name="Google Shape;256;p3"/>
          <p:cNvSpPr txBox="1">
            <a:spLocks noGrp="1"/>
          </p:cNvSpPr>
          <p:nvPr>
            <p:ph idx="1"/>
          </p:nvPr>
        </p:nvSpPr>
        <p:spPr>
          <a:xfrm>
            <a:off x="1981200" y="1700212"/>
            <a:ext cx="8229600" cy="44259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rgbClr val="00B050"/>
              </a:buClr>
              <a:buSzPts val="3200"/>
              <a:buNone/>
            </a:pPr>
            <a:r>
              <a:rPr lang="en-US" sz="3200" b="1" dirty="0">
                <a:solidFill>
                  <a:srgbClr val="00B050"/>
                </a:solidFill>
                <a:latin typeface="Book Antiqua"/>
                <a:ea typeface="Book Antiqua"/>
                <a:cs typeface="Book Antiqua"/>
                <a:sym typeface="Book Antiqua"/>
              </a:rPr>
              <a:t>Direct</a:t>
            </a:r>
            <a:r>
              <a:rPr lang="en-US" sz="320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 speech: </a:t>
            </a:r>
            <a:endParaRPr dirty="0"/>
          </a:p>
          <a:p>
            <a:pPr marL="0" indent="0" algn="just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SzPts val="3200"/>
              <a:buNone/>
            </a:pPr>
            <a:r>
              <a:rPr lang="en-US" sz="3200" i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“I study in the United Kingdom,” said Cassandra. </a:t>
            </a:r>
            <a:endParaRPr dirty="0"/>
          </a:p>
          <a:p>
            <a:pPr marL="0" indent="0" algn="just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b="1" dirty="0">
                <a:solidFill>
                  <a:srgbClr val="0070C0"/>
                </a:solidFill>
                <a:latin typeface="Book Antiqua"/>
                <a:ea typeface="Book Antiqua"/>
                <a:cs typeface="Book Antiqua"/>
                <a:sym typeface="Book Antiqua"/>
              </a:rPr>
              <a:t>Indirect</a:t>
            </a:r>
            <a:r>
              <a:rPr lang="en-US" sz="3200" dirty="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 speech: </a:t>
            </a:r>
            <a:endParaRPr dirty="0"/>
          </a:p>
          <a:p>
            <a:pPr marL="0" indent="0" algn="just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SzPts val="3200"/>
              <a:buNone/>
            </a:pPr>
            <a:r>
              <a:rPr lang="en-US" sz="3200" i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Cassandra said that she </a:t>
            </a:r>
            <a:r>
              <a:rPr lang="en-US" sz="3200" i="1" u="sng" dirty="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studied</a:t>
            </a:r>
            <a:r>
              <a:rPr lang="en-US" sz="3200" i="1" dirty="0">
                <a:solidFill>
                  <a:srgbClr val="000000"/>
                </a:solidFill>
                <a:latin typeface="Book Antiqua"/>
                <a:ea typeface="Book Antiqua"/>
                <a:cs typeface="Book Antiqua"/>
                <a:sym typeface="Book Antiqua"/>
              </a:rPr>
              <a:t> in the United Kingdom.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3005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1" name="Google Shape;261;p4"/>
          <p:cNvGraphicFramePr/>
          <p:nvPr>
            <p:extLst>
              <p:ext uri="{D42A27DB-BD31-4B8C-83A1-F6EECF244321}">
                <p14:modId xmlns:p14="http://schemas.microsoft.com/office/powerpoint/2010/main" val="2754773018"/>
              </p:ext>
            </p:extLst>
          </p:nvPr>
        </p:nvGraphicFramePr>
        <p:xfrm>
          <a:off x="2068512" y="787401"/>
          <a:ext cx="8204200" cy="589603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102100"/>
                <a:gridCol w="4102100"/>
              </a:tblGrid>
              <a:tr h="409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Direct Speech </a:t>
                      </a:r>
                      <a:endParaRPr dirty="0"/>
                    </a:p>
                  </a:txBody>
                  <a:tcPr marL="91425" marR="91425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Indirect Speech</a:t>
                      </a:r>
                      <a:endParaRPr/>
                    </a:p>
                  </a:txBody>
                  <a:tcPr marL="91425" marR="91425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64A2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Book Antiqua"/>
                        <a:buNone/>
                      </a:pPr>
                      <a:r>
                        <a:rPr lang="en-US" sz="1800" b="0" i="1" u="none" strike="noStrike" cap="none">
                          <a:solidFill>
                            <a:srgbClr val="000000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“I like Japanese cuisine very much,” said Amos.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Book Antiqua"/>
                        <a:buNone/>
                      </a:pPr>
                      <a:r>
                        <a:rPr lang="en-US" sz="1800" b="0" i="1" u="none" strike="noStrike" cap="none">
                          <a:solidFill>
                            <a:srgbClr val="000000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(</a:t>
                      </a:r>
                      <a:r>
                        <a:rPr lang="en-US" sz="1800" b="1" i="1" u="none" strike="noStrike" cap="none">
                          <a:solidFill>
                            <a:srgbClr val="E46C0A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Present Simple</a:t>
                      </a:r>
                      <a:r>
                        <a:rPr lang="en-US" sz="1800" b="0" i="1" u="none" strike="noStrike" cap="none">
                          <a:solidFill>
                            <a:srgbClr val="000000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)</a:t>
                      </a:r>
                      <a:endParaRPr/>
                    </a:p>
                  </a:txBody>
                  <a:tcPr marL="91425" marR="91425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Book Antiqua"/>
                        <a:buNone/>
                      </a:pPr>
                      <a:r>
                        <a:rPr lang="en-US" sz="1800" b="0" i="1" u="none" strike="noStrike" cap="none" dirty="0">
                          <a:solidFill>
                            <a:srgbClr val="000000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Amos said that he liked Japanese cuisine very much.</a:t>
                      </a:r>
                      <a:endParaRPr dirty="0"/>
                    </a:p>
                  </a:txBody>
                  <a:tcPr marL="91425" marR="91425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3E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Book Antiqua"/>
                        <a:buNone/>
                      </a:pPr>
                      <a:r>
                        <a:rPr lang="en-US" sz="1800" b="0" i="1" u="none" strike="noStrike" cap="none" dirty="0">
                          <a:solidFill>
                            <a:srgbClr val="000000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“The child is watching television,” said Andy. 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Book Antiqua"/>
                        <a:buNone/>
                      </a:pPr>
                      <a:r>
                        <a:rPr lang="en-US" sz="1800" b="0" i="1" u="none" strike="noStrike" cap="none" dirty="0">
                          <a:solidFill>
                            <a:srgbClr val="000000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(</a:t>
                      </a:r>
                      <a:r>
                        <a:rPr lang="en-US" sz="1800" b="1" i="1" u="none" strike="noStrike" cap="none" dirty="0">
                          <a:solidFill>
                            <a:srgbClr val="00B0F0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Present Continuous</a:t>
                      </a:r>
                      <a:r>
                        <a:rPr lang="en-US" sz="1800" b="0" i="1" u="none" strike="noStrike" cap="none" dirty="0">
                          <a:solidFill>
                            <a:srgbClr val="000000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)</a:t>
                      </a:r>
                      <a:endParaRPr dirty="0"/>
                    </a:p>
                  </a:txBody>
                  <a:tcPr marL="91425" marR="91425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A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Book Antiqua"/>
                        <a:buNone/>
                      </a:pPr>
                      <a:r>
                        <a:rPr lang="en-US" sz="1800" b="0" i="1" u="none" strike="noStrike" cap="none" dirty="0">
                          <a:solidFill>
                            <a:srgbClr val="000000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Andy said that the child was watching television.</a:t>
                      </a:r>
                      <a:endParaRPr dirty="0"/>
                    </a:p>
                  </a:txBody>
                  <a:tcPr marL="91425" marR="91425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AF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Book Antiqua"/>
                        <a:buNone/>
                      </a:pPr>
                      <a:r>
                        <a:rPr lang="en-US" sz="1800" b="0" i="1" u="none" strike="noStrike" cap="none" dirty="0">
                          <a:solidFill>
                            <a:srgbClr val="000000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“I have completed my project paper,” said Zachery. 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Book Antiqua"/>
                        <a:buNone/>
                      </a:pPr>
                      <a:r>
                        <a:rPr lang="en-US" sz="1800" b="0" i="1" u="none" strike="noStrike" cap="none" dirty="0">
                          <a:solidFill>
                            <a:srgbClr val="000000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(</a:t>
                      </a:r>
                      <a:r>
                        <a:rPr lang="en-US" sz="1800" b="1" i="1" u="none" strike="noStrike" cap="none" dirty="0">
                          <a:solidFill>
                            <a:srgbClr val="009900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Present Perfect</a:t>
                      </a:r>
                      <a:r>
                        <a:rPr lang="en-US" sz="1800" b="0" i="1" u="none" strike="noStrike" cap="none" dirty="0">
                          <a:solidFill>
                            <a:srgbClr val="000000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)</a:t>
                      </a:r>
                      <a:endParaRPr dirty="0"/>
                    </a:p>
                  </a:txBody>
                  <a:tcPr marL="91425" marR="91425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Book Antiqua"/>
                        <a:buNone/>
                      </a:pPr>
                      <a:r>
                        <a:rPr lang="en-US" sz="1800" b="0" i="1" u="none" strike="noStrike" cap="none" dirty="0" smtClean="0">
                          <a:solidFill>
                            <a:srgbClr val="000000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Zachery </a:t>
                      </a:r>
                      <a:r>
                        <a:rPr lang="en-US" sz="1800" b="0" i="1" u="none" strike="noStrike" cap="none" dirty="0">
                          <a:solidFill>
                            <a:srgbClr val="000000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said he had completed his project paper.</a:t>
                      </a:r>
                      <a:endParaRPr dirty="0"/>
                    </a:p>
                  </a:txBody>
                  <a:tcPr marL="91425" marR="91425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3E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Book Antiqua"/>
                        <a:buNone/>
                      </a:pPr>
                      <a:r>
                        <a:rPr lang="en-US" sz="1800" b="0" i="1" u="none" strike="noStrike" cap="none">
                          <a:solidFill>
                            <a:srgbClr val="000000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“I resided in Switzerland for nine years,” said James.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Book Antiqua"/>
                        <a:buNone/>
                      </a:pPr>
                      <a:r>
                        <a:rPr lang="en-US" sz="1800" b="0" i="1" u="none" strike="noStrike" cap="none">
                          <a:solidFill>
                            <a:srgbClr val="000000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(</a:t>
                      </a:r>
                      <a:r>
                        <a:rPr lang="en-US" sz="1800" b="1" i="1" u="none" strike="noStrike" cap="none">
                          <a:solidFill>
                            <a:srgbClr val="FF5050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Past Simple</a:t>
                      </a:r>
                      <a:r>
                        <a:rPr lang="en-US" sz="1800" b="0" i="1" u="none" strike="noStrike" cap="none">
                          <a:solidFill>
                            <a:srgbClr val="000000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)</a:t>
                      </a:r>
                      <a:endParaRPr/>
                    </a:p>
                  </a:txBody>
                  <a:tcPr marL="91425" marR="91425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A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Book Antiqua"/>
                        <a:buNone/>
                      </a:pPr>
                      <a:r>
                        <a:rPr lang="en-US" sz="1800" b="0" i="1" u="none" strike="noStrike" cap="none">
                          <a:solidFill>
                            <a:srgbClr val="000000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James said he had resided in Switzerland for nine years.</a:t>
                      </a:r>
                      <a:endParaRPr/>
                    </a:p>
                  </a:txBody>
                  <a:tcPr marL="91425" marR="91425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AF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Book Antiqua"/>
                        <a:buNone/>
                      </a:pPr>
                      <a:r>
                        <a:rPr lang="en-US" sz="1800" b="0" i="1" u="none" strike="noStrike" cap="none">
                          <a:solidFill>
                            <a:srgbClr val="000000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“I was reading novel the whole day,” said Emma.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Book Antiqua"/>
                        <a:buNone/>
                      </a:pPr>
                      <a:r>
                        <a:rPr lang="en-US" sz="1800" b="0" i="1" u="none" strike="noStrike" cap="none">
                          <a:solidFill>
                            <a:srgbClr val="000000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(</a:t>
                      </a:r>
                      <a:r>
                        <a:rPr lang="en-US" sz="1800" b="1" i="1" u="none" strike="noStrike" cap="none">
                          <a:solidFill>
                            <a:srgbClr val="993366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Past Continuous</a:t>
                      </a:r>
                      <a:r>
                        <a:rPr lang="en-US" sz="1800" b="0" i="1" u="none" strike="noStrike" cap="none">
                          <a:solidFill>
                            <a:srgbClr val="000000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)</a:t>
                      </a:r>
                      <a:endParaRPr/>
                    </a:p>
                  </a:txBody>
                  <a:tcPr marL="91425" marR="91425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Book Antiqua"/>
                        <a:buNone/>
                      </a:pPr>
                      <a:r>
                        <a:rPr lang="en-US" sz="1800" b="0" i="1" u="none" strike="noStrike" cap="none" dirty="0" smtClean="0">
                          <a:solidFill>
                            <a:srgbClr val="000000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Emma </a:t>
                      </a:r>
                      <a:r>
                        <a:rPr lang="en-US" sz="1800" b="0" i="1" u="none" strike="noStrike" cap="none" dirty="0">
                          <a:solidFill>
                            <a:srgbClr val="000000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said she had been reading novel the whole day.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0" i="1" u="none" dirty="0">
                        <a:solidFill>
                          <a:srgbClr val="000000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L="91425" marR="91425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3E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Book Antiqua"/>
                        <a:buNone/>
                      </a:pPr>
                      <a:r>
                        <a:rPr lang="en-US" sz="1800" b="0" i="1" u="none">
                          <a:solidFill>
                            <a:srgbClr val="000000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“I had undergone military training before,” said Terrence.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Book Antiqua"/>
                        <a:buNone/>
                      </a:pPr>
                      <a:r>
                        <a:rPr lang="en-US" sz="1800" b="0" i="1" u="none">
                          <a:solidFill>
                            <a:srgbClr val="000000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(</a:t>
                      </a:r>
                      <a:r>
                        <a:rPr lang="en-US" sz="1800" b="1" i="1" u="none">
                          <a:solidFill>
                            <a:srgbClr val="993300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Past Perfect</a:t>
                      </a:r>
                      <a:r>
                        <a:rPr lang="en-US" sz="1800" b="0" i="1" u="none">
                          <a:solidFill>
                            <a:srgbClr val="000000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)</a:t>
                      </a:r>
                      <a:endParaRPr/>
                    </a:p>
                  </a:txBody>
                  <a:tcPr marL="91425" marR="91425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A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Book Antiqua"/>
                        <a:buNone/>
                      </a:pPr>
                      <a:r>
                        <a:rPr lang="en-US" sz="1800" b="0" i="1" u="none" dirty="0" smtClean="0">
                          <a:solidFill>
                            <a:srgbClr val="000000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Terrence </a:t>
                      </a:r>
                      <a:r>
                        <a:rPr lang="en-US" sz="1800" b="0" i="1" u="none" dirty="0">
                          <a:solidFill>
                            <a:srgbClr val="000000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said he had undergone military training before.</a:t>
                      </a:r>
                      <a:endParaRPr dirty="0"/>
                    </a:p>
                  </a:txBody>
                  <a:tcPr marL="91425" marR="91425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DEAF0"/>
                    </a:solidFill>
                  </a:tcPr>
                </a:tc>
              </a:tr>
            </a:tbl>
          </a:graphicData>
        </a:graphic>
      </p:graphicFrame>
      <p:sp>
        <p:nvSpPr>
          <p:cNvPr id="262" name="Google Shape;262;p4"/>
          <p:cNvSpPr txBox="1">
            <a:spLocks noGrp="1"/>
          </p:cNvSpPr>
          <p:nvPr>
            <p:ph type="ctrTitle"/>
          </p:nvPr>
        </p:nvSpPr>
        <p:spPr>
          <a:xfrm>
            <a:off x="2284412" y="115888"/>
            <a:ext cx="7772400" cy="70643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00B050"/>
              </a:buClr>
              <a:buSzPts val="3600"/>
            </a:pPr>
            <a:r>
              <a:rPr lang="en-US" sz="3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Direct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3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Indirect</a:t>
            </a: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Speech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18423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6"/>
          <p:cNvSpPr/>
          <p:nvPr/>
        </p:nvSpPr>
        <p:spPr>
          <a:xfrm>
            <a:off x="3452794" y="785795"/>
            <a:ext cx="53778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Clr>
                <a:schemeClr val="dk1"/>
              </a:buClr>
              <a:buSzPts val="7200"/>
            </a:pPr>
            <a:r>
              <a:rPr lang="en-US" sz="7200" b="1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Preposition</a:t>
            </a:r>
            <a:endParaRPr/>
          </a:p>
        </p:txBody>
      </p:sp>
      <p:sp>
        <p:nvSpPr>
          <p:cNvPr id="275" name="Google Shape;275;p6"/>
          <p:cNvSpPr txBox="1"/>
          <p:nvPr/>
        </p:nvSpPr>
        <p:spPr>
          <a:xfrm>
            <a:off x="2738437" y="1643063"/>
            <a:ext cx="6572250" cy="4554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ctr">
              <a:buClr>
                <a:schemeClr val="dk1"/>
              </a:buClr>
              <a:buSzPts val="3200"/>
            </a:pPr>
            <a:endParaRPr sz="3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spcBef>
                <a:spcPts val="640"/>
              </a:spcBef>
              <a:buClr>
                <a:schemeClr val="dk1"/>
              </a:buClr>
              <a:buSzPts val="3200"/>
            </a:pPr>
            <a:endParaRPr sz="3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spcBef>
                <a:spcPts val="640"/>
              </a:spcBef>
              <a:buClr>
                <a:srgbClr val="00B050"/>
              </a:buClr>
              <a:buSzPts val="3200"/>
            </a:pPr>
            <a:r>
              <a:rPr lang="en-US" sz="3200">
                <a:solidFill>
                  <a:srgbClr val="00B050"/>
                </a:solidFill>
                <a:latin typeface="Overlock"/>
                <a:ea typeface="Overlock"/>
                <a:cs typeface="Overlock"/>
                <a:sym typeface="Overlock"/>
              </a:rPr>
              <a:t>Prepositions show the relationship between the noun or pronoun and the other words in the sentence.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50826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7"/>
          <p:cNvSpPr txBox="1">
            <a:spLocks noGrp="1"/>
          </p:cNvSpPr>
          <p:nvPr>
            <p:ph type="title"/>
          </p:nvPr>
        </p:nvSpPr>
        <p:spPr>
          <a:xfrm>
            <a:off x="1736726" y="155575"/>
            <a:ext cx="8124825" cy="457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558ED5"/>
              </a:buClr>
              <a:buSzPts val="2800"/>
            </a:pPr>
            <a:r>
              <a:rPr lang="en-US" sz="2800">
                <a:solidFill>
                  <a:srgbClr val="558ED5"/>
                </a:solidFill>
                <a:latin typeface="Calibri"/>
                <a:ea typeface="Calibri"/>
                <a:cs typeface="Calibri"/>
                <a:sym typeface="Calibri"/>
              </a:rPr>
              <a:t>Prepositions of Time</a:t>
            </a:r>
            <a:endParaRPr/>
          </a:p>
        </p:txBody>
      </p:sp>
      <p:sp>
        <p:nvSpPr>
          <p:cNvPr id="281" name="Google Shape;281;p7"/>
          <p:cNvSpPr txBox="1">
            <a:spLocks noGrp="1"/>
          </p:cNvSpPr>
          <p:nvPr>
            <p:ph idx="1"/>
          </p:nvPr>
        </p:nvSpPr>
        <p:spPr>
          <a:xfrm>
            <a:off x="1736725" y="885826"/>
            <a:ext cx="8640762" cy="5545137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2400"/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Prepositions of time are used to show a specific time or a period of time. The following are some common prepositions of time:</a:t>
            </a:r>
            <a:endParaRPr dirty="0"/>
          </a:p>
          <a:p>
            <a:pPr marL="0" indent="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190500"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7"/>
          <p:cNvSpPr/>
          <p:nvPr/>
        </p:nvSpPr>
        <p:spPr>
          <a:xfrm>
            <a:off x="1814512" y="3141663"/>
            <a:ext cx="2087562" cy="1366837"/>
          </a:xfrm>
          <a:prstGeom prst="roundRect">
            <a:avLst>
              <a:gd name="adj" fmla="val 16667"/>
            </a:avLst>
          </a:prstGeom>
          <a:solidFill>
            <a:srgbClr val="99FF33"/>
          </a:solidFill>
          <a:ln w="254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2400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Prepositions of Time</a:t>
            </a:r>
            <a:endParaRPr/>
          </a:p>
        </p:txBody>
      </p:sp>
      <p:sp>
        <p:nvSpPr>
          <p:cNvPr id="283" name="Google Shape;283;p7"/>
          <p:cNvSpPr/>
          <p:nvPr/>
        </p:nvSpPr>
        <p:spPr>
          <a:xfrm>
            <a:off x="4665662" y="2492376"/>
            <a:ext cx="1619250" cy="649287"/>
          </a:xfrm>
          <a:prstGeom prst="roundRect">
            <a:avLst>
              <a:gd name="adj" fmla="val 16667"/>
            </a:avLst>
          </a:prstGeom>
          <a:solidFill>
            <a:srgbClr val="FF3399"/>
          </a:solidFill>
          <a:ln w="254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24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endParaRPr/>
          </a:p>
        </p:txBody>
      </p:sp>
      <p:sp>
        <p:nvSpPr>
          <p:cNvPr id="284" name="Google Shape;284;p7"/>
          <p:cNvSpPr/>
          <p:nvPr/>
        </p:nvSpPr>
        <p:spPr>
          <a:xfrm>
            <a:off x="4702176" y="4016375"/>
            <a:ext cx="1582737" cy="647700"/>
          </a:xfrm>
          <a:prstGeom prst="roundRect">
            <a:avLst>
              <a:gd name="adj" fmla="val 16667"/>
            </a:avLst>
          </a:prstGeom>
          <a:solidFill>
            <a:srgbClr val="00FF99"/>
          </a:solidFill>
          <a:ln w="254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24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/>
          </a:p>
        </p:txBody>
      </p:sp>
      <p:sp>
        <p:nvSpPr>
          <p:cNvPr id="285" name="Google Shape;285;p7"/>
          <p:cNvSpPr/>
          <p:nvPr/>
        </p:nvSpPr>
        <p:spPr>
          <a:xfrm>
            <a:off x="4672012" y="5324475"/>
            <a:ext cx="1612900" cy="647700"/>
          </a:xfrm>
          <a:prstGeom prst="roundRect">
            <a:avLst>
              <a:gd name="adj" fmla="val 16667"/>
            </a:avLst>
          </a:prstGeom>
          <a:solidFill>
            <a:srgbClr val="996600"/>
          </a:solidFill>
          <a:ln w="25400" cap="flat" cmpd="sng">
            <a:solidFill>
              <a:srgbClr val="3366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2400"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on</a:t>
            </a:r>
            <a:endParaRPr/>
          </a:p>
        </p:txBody>
      </p:sp>
      <p:sp>
        <p:nvSpPr>
          <p:cNvPr id="286" name="Google Shape;286;p7"/>
          <p:cNvSpPr/>
          <p:nvPr/>
        </p:nvSpPr>
        <p:spPr>
          <a:xfrm>
            <a:off x="7412038" y="1897062"/>
            <a:ext cx="2663825" cy="1655762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 w="254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indent="-171450">
              <a:buClr>
                <a:schemeClr val="dk1"/>
              </a:buClr>
              <a:buSzPts val="1800"/>
            </a:pP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buClr>
                <a:srgbClr val="FFFFFF"/>
              </a:buClr>
              <a:buSzPts val="2000"/>
              <a:buFont typeface="Calibri"/>
              <a:buChar char="-"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 the morning/ afternoon/evening</a:t>
            </a:r>
            <a:endParaRPr/>
          </a:p>
          <a:p>
            <a:pPr marL="285750" indent="-285750">
              <a:buClr>
                <a:srgbClr val="FFFFFF"/>
              </a:buClr>
              <a:buSzPts val="2000"/>
              <a:buFont typeface="Calibri"/>
              <a:buChar char="-"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 (month)</a:t>
            </a:r>
            <a:endParaRPr/>
          </a:p>
          <a:p>
            <a:pPr marL="285750" indent="-285750">
              <a:buClr>
                <a:srgbClr val="FFFFFF"/>
              </a:buClr>
              <a:buSzPts val="2000"/>
              <a:buFont typeface="Calibri"/>
              <a:buChar char="-"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 (year)</a:t>
            </a:r>
            <a:endParaRPr/>
          </a:p>
          <a:p>
            <a:pPr marL="285750" indent="-285750">
              <a:buClr>
                <a:srgbClr val="FFFFFF"/>
              </a:buClr>
              <a:buSzPts val="2000"/>
              <a:buFont typeface="Calibri"/>
              <a:buChar char="-"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 (season)</a:t>
            </a:r>
            <a:endParaRPr/>
          </a:p>
          <a:p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7"/>
          <p:cNvSpPr/>
          <p:nvPr/>
        </p:nvSpPr>
        <p:spPr>
          <a:xfrm>
            <a:off x="7412038" y="3927476"/>
            <a:ext cx="2663825" cy="828675"/>
          </a:xfrm>
          <a:prstGeom prst="roundRect">
            <a:avLst>
              <a:gd name="adj" fmla="val 16667"/>
            </a:avLst>
          </a:prstGeom>
          <a:solidFill>
            <a:srgbClr val="0066CC"/>
          </a:solidFill>
          <a:ln w="254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endParaRPr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>
              <a:buClr>
                <a:srgbClr val="FFFFFF"/>
              </a:buClr>
              <a:buSzPts val="2000"/>
              <a:buFont typeface="Calibri"/>
              <a:buChar char="-"/>
            </a:pPr>
            <a:r>
              <a:rPr lang="en-US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at night</a:t>
            </a:r>
            <a:endParaRPr dirty="0"/>
          </a:p>
          <a:p>
            <a:pPr indent="-127000">
              <a:buClr>
                <a:srgbClr val="FFFFFF"/>
              </a:buClr>
              <a:buSzPts val="2000"/>
              <a:buFont typeface="Calibri"/>
              <a:buChar char="-"/>
            </a:pPr>
            <a:r>
              <a:rPr lang="en-US" sz="2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at (time)</a:t>
            </a:r>
            <a:endParaRPr dirty="0"/>
          </a:p>
          <a:p>
            <a:endParaRPr sz="2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7"/>
          <p:cNvSpPr/>
          <p:nvPr/>
        </p:nvSpPr>
        <p:spPr>
          <a:xfrm>
            <a:off x="7412038" y="5183188"/>
            <a:ext cx="2663825" cy="827087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5400" cap="flat" cmpd="sng">
            <a:solidFill>
              <a:srgbClr val="93CDD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endParaRPr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27000">
              <a:buClr>
                <a:schemeClr val="dk1"/>
              </a:buClr>
              <a:buSzPts val="2000"/>
              <a:buFont typeface="Calibri"/>
              <a:buChar char="-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(day)</a:t>
            </a:r>
            <a:endParaRPr dirty="0"/>
          </a:p>
          <a:p>
            <a:pPr indent="-127000">
              <a:buClr>
                <a:schemeClr val="dk1"/>
              </a:buClr>
              <a:buSzPts val="2000"/>
              <a:buFont typeface="Calibri"/>
              <a:buChar char="-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(date)</a:t>
            </a:r>
            <a:endParaRPr dirty="0"/>
          </a:p>
          <a:p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7"/>
          <p:cNvSpPr/>
          <p:nvPr/>
        </p:nvSpPr>
        <p:spPr>
          <a:xfrm>
            <a:off x="3863975" y="3824288"/>
            <a:ext cx="404812" cy="46037"/>
          </a:xfrm>
          <a:custGeom>
            <a:avLst/>
            <a:gdLst/>
            <a:ahLst/>
            <a:cxnLst/>
            <a:rect l="l" t="t" r="r" b="b"/>
            <a:pathLst>
              <a:path w="404813" h="46037" extrusionOk="0">
                <a:moveTo>
                  <a:pt x="53658" y="17605"/>
                </a:moveTo>
                <a:lnTo>
                  <a:pt x="351155" y="17605"/>
                </a:lnTo>
                <a:lnTo>
                  <a:pt x="351155" y="28432"/>
                </a:lnTo>
                <a:lnTo>
                  <a:pt x="53658" y="28432"/>
                </a:lnTo>
                <a:lnTo>
                  <a:pt x="53658" y="17605"/>
                </a:lnTo>
                <a:close/>
              </a:path>
            </a:pathLst>
          </a:custGeom>
          <a:solidFill>
            <a:srgbClr val="33CC33"/>
          </a:solidFill>
          <a:ln w="254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7"/>
          <p:cNvSpPr/>
          <p:nvPr/>
        </p:nvSpPr>
        <p:spPr>
          <a:xfrm>
            <a:off x="4216401" y="2797175"/>
            <a:ext cx="517525" cy="44450"/>
          </a:xfrm>
          <a:custGeom>
            <a:avLst/>
            <a:gdLst/>
            <a:ahLst/>
            <a:cxnLst/>
            <a:rect l="l" t="t" r="r" b="b"/>
            <a:pathLst>
              <a:path w="517525" h="44450" extrusionOk="0">
                <a:moveTo>
                  <a:pt x="68598" y="16998"/>
                </a:moveTo>
                <a:lnTo>
                  <a:pt x="448927" y="16998"/>
                </a:lnTo>
                <a:lnTo>
                  <a:pt x="448927" y="27452"/>
                </a:lnTo>
                <a:lnTo>
                  <a:pt x="68598" y="27452"/>
                </a:lnTo>
                <a:lnTo>
                  <a:pt x="68598" y="16998"/>
                </a:lnTo>
                <a:close/>
              </a:path>
            </a:pathLst>
          </a:custGeom>
          <a:solidFill>
            <a:srgbClr val="33CC33"/>
          </a:solidFill>
          <a:ln w="254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7"/>
          <p:cNvSpPr/>
          <p:nvPr/>
        </p:nvSpPr>
        <p:spPr>
          <a:xfrm rot="-5400000" flipH="1">
            <a:off x="2255043" y="4234657"/>
            <a:ext cx="3987800" cy="71437"/>
          </a:xfrm>
          <a:custGeom>
            <a:avLst/>
            <a:gdLst/>
            <a:ahLst/>
            <a:cxnLst/>
            <a:rect l="l" t="t" r="r" b="b"/>
            <a:pathLst>
              <a:path w="3987800" h="71438" extrusionOk="0">
                <a:moveTo>
                  <a:pt x="528583" y="27318"/>
                </a:moveTo>
                <a:lnTo>
                  <a:pt x="3459217" y="27318"/>
                </a:lnTo>
                <a:lnTo>
                  <a:pt x="3459217" y="44120"/>
                </a:lnTo>
                <a:lnTo>
                  <a:pt x="528583" y="44120"/>
                </a:lnTo>
                <a:lnTo>
                  <a:pt x="528583" y="27318"/>
                </a:lnTo>
                <a:close/>
              </a:path>
            </a:pathLst>
          </a:custGeom>
          <a:solidFill>
            <a:srgbClr val="33CC33"/>
          </a:solidFill>
          <a:ln w="254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7"/>
          <p:cNvSpPr/>
          <p:nvPr/>
        </p:nvSpPr>
        <p:spPr>
          <a:xfrm>
            <a:off x="4213226" y="4316413"/>
            <a:ext cx="517525" cy="46037"/>
          </a:xfrm>
          <a:custGeom>
            <a:avLst/>
            <a:gdLst/>
            <a:ahLst/>
            <a:cxnLst/>
            <a:rect l="l" t="t" r="r" b="b"/>
            <a:pathLst>
              <a:path w="517525" h="46037" extrusionOk="0">
                <a:moveTo>
                  <a:pt x="68598" y="17605"/>
                </a:moveTo>
                <a:lnTo>
                  <a:pt x="448927" y="17605"/>
                </a:lnTo>
                <a:lnTo>
                  <a:pt x="448927" y="28432"/>
                </a:lnTo>
                <a:lnTo>
                  <a:pt x="68598" y="28432"/>
                </a:lnTo>
                <a:lnTo>
                  <a:pt x="68598" y="17605"/>
                </a:lnTo>
                <a:close/>
              </a:path>
            </a:pathLst>
          </a:custGeom>
          <a:solidFill>
            <a:srgbClr val="33CC33"/>
          </a:solidFill>
          <a:ln w="254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7"/>
          <p:cNvSpPr/>
          <p:nvPr/>
        </p:nvSpPr>
        <p:spPr>
          <a:xfrm>
            <a:off x="4210051" y="5702300"/>
            <a:ext cx="517525" cy="44450"/>
          </a:xfrm>
          <a:custGeom>
            <a:avLst/>
            <a:gdLst/>
            <a:ahLst/>
            <a:cxnLst/>
            <a:rect l="l" t="t" r="r" b="b"/>
            <a:pathLst>
              <a:path w="517525" h="44450" extrusionOk="0">
                <a:moveTo>
                  <a:pt x="68598" y="16998"/>
                </a:moveTo>
                <a:lnTo>
                  <a:pt x="448927" y="16998"/>
                </a:lnTo>
                <a:lnTo>
                  <a:pt x="448927" y="27452"/>
                </a:lnTo>
                <a:lnTo>
                  <a:pt x="68598" y="27452"/>
                </a:lnTo>
                <a:lnTo>
                  <a:pt x="68598" y="16998"/>
                </a:lnTo>
                <a:close/>
              </a:path>
            </a:pathLst>
          </a:custGeom>
          <a:solidFill>
            <a:srgbClr val="33CC33"/>
          </a:solidFill>
          <a:ln w="254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7"/>
          <p:cNvSpPr/>
          <p:nvPr/>
        </p:nvSpPr>
        <p:spPr>
          <a:xfrm>
            <a:off x="6096001" y="2773363"/>
            <a:ext cx="1512887" cy="46037"/>
          </a:xfrm>
          <a:custGeom>
            <a:avLst/>
            <a:gdLst/>
            <a:ahLst/>
            <a:cxnLst/>
            <a:rect l="l" t="t" r="r" b="b"/>
            <a:pathLst>
              <a:path w="1512888" h="46037" extrusionOk="0">
                <a:moveTo>
                  <a:pt x="200533" y="17605"/>
                </a:moveTo>
                <a:lnTo>
                  <a:pt x="1312355" y="17605"/>
                </a:lnTo>
                <a:lnTo>
                  <a:pt x="1312355" y="28432"/>
                </a:lnTo>
                <a:lnTo>
                  <a:pt x="200533" y="28432"/>
                </a:lnTo>
                <a:lnTo>
                  <a:pt x="200533" y="17605"/>
                </a:lnTo>
                <a:close/>
              </a:path>
            </a:pathLst>
          </a:custGeom>
          <a:solidFill>
            <a:srgbClr val="33CC33"/>
          </a:solidFill>
          <a:ln w="254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7"/>
          <p:cNvSpPr/>
          <p:nvPr/>
        </p:nvSpPr>
        <p:spPr>
          <a:xfrm>
            <a:off x="6092826" y="4316413"/>
            <a:ext cx="1512887" cy="46037"/>
          </a:xfrm>
          <a:custGeom>
            <a:avLst/>
            <a:gdLst/>
            <a:ahLst/>
            <a:cxnLst/>
            <a:rect l="l" t="t" r="r" b="b"/>
            <a:pathLst>
              <a:path w="1512888" h="46037" extrusionOk="0">
                <a:moveTo>
                  <a:pt x="200533" y="17605"/>
                </a:moveTo>
                <a:lnTo>
                  <a:pt x="1312355" y="17605"/>
                </a:lnTo>
                <a:lnTo>
                  <a:pt x="1312355" y="28432"/>
                </a:lnTo>
                <a:lnTo>
                  <a:pt x="200533" y="28432"/>
                </a:lnTo>
                <a:lnTo>
                  <a:pt x="200533" y="17605"/>
                </a:lnTo>
                <a:close/>
              </a:path>
            </a:pathLst>
          </a:custGeom>
          <a:solidFill>
            <a:srgbClr val="33CC33"/>
          </a:solidFill>
          <a:ln w="254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7"/>
          <p:cNvSpPr/>
          <p:nvPr/>
        </p:nvSpPr>
        <p:spPr>
          <a:xfrm>
            <a:off x="6092826" y="5681663"/>
            <a:ext cx="1512887" cy="46037"/>
          </a:xfrm>
          <a:custGeom>
            <a:avLst/>
            <a:gdLst/>
            <a:ahLst/>
            <a:cxnLst/>
            <a:rect l="l" t="t" r="r" b="b"/>
            <a:pathLst>
              <a:path w="1512888" h="46037" extrusionOk="0">
                <a:moveTo>
                  <a:pt x="200533" y="17605"/>
                </a:moveTo>
                <a:lnTo>
                  <a:pt x="1312355" y="17605"/>
                </a:lnTo>
                <a:lnTo>
                  <a:pt x="1312355" y="28432"/>
                </a:lnTo>
                <a:lnTo>
                  <a:pt x="200533" y="28432"/>
                </a:lnTo>
                <a:lnTo>
                  <a:pt x="200533" y="17605"/>
                </a:lnTo>
                <a:close/>
              </a:path>
            </a:pathLst>
          </a:custGeom>
          <a:solidFill>
            <a:srgbClr val="33CC33"/>
          </a:solidFill>
          <a:ln w="254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9857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8"/>
          <p:cNvSpPr txBox="1">
            <a:spLocks noGrp="1"/>
          </p:cNvSpPr>
          <p:nvPr>
            <p:ph type="title"/>
          </p:nvPr>
        </p:nvSpPr>
        <p:spPr>
          <a:xfrm>
            <a:off x="1681163" y="163512"/>
            <a:ext cx="8123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C00000"/>
              </a:buClr>
              <a:buSzPts val="2800"/>
            </a:pPr>
            <a:r>
              <a:rPr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Prepositions of Place and Location</a:t>
            </a:r>
            <a:endParaRPr/>
          </a:p>
        </p:txBody>
      </p:sp>
      <p:sp>
        <p:nvSpPr>
          <p:cNvPr id="302" name="Google Shape;302;p8"/>
          <p:cNvSpPr txBox="1">
            <a:spLocks noGrp="1"/>
          </p:cNvSpPr>
          <p:nvPr>
            <p:ph idx="1"/>
          </p:nvPr>
        </p:nvSpPr>
        <p:spPr>
          <a:xfrm>
            <a:off x="1736725" y="624808"/>
            <a:ext cx="8640762" cy="6046787"/>
          </a:xfrm>
          <a:prstGeom prst="rect">
            <a:avLst/>
          </a:prstGeom>
          <a:solidFill>
            <a:srgbClr val="948A54"/>
          </a:solidFill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2100"/>
              <a:buNone/>
            </a:pPr>
            <a:r>
              <a:rPr lang="en-US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Prepositions of place and location are used to show where something is situated. The following are some common prepositions of place and location:</a:t>
            </a:r>
            <a:endParaRPr/>
          </a:p>
          <a:p>
            <a:pPr marL="0" indent="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190500"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8"/>
          <p:cNvSpPr/>
          <p:nvPr/>
        </p:nvSpPr>
        <p:spPr>
          <a:xfrm>
            <a:off x="1831975" y="2955926"/>
            <a:ext cx="2087562" cy="1368425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 w="25400" cap="flat" cmpd="sng">
            <a:solidFill>
              <a:srgbClr val="FFFF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2400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Prepositions of Place and Location</a:t>
            </a:r>
            <a:endParaRPr/>
          </a:p>
        </p:txBody>
      </p:sp>
      <p:sp>
        <p:nvSpPr>
          <p:cNvPr id="304" name="Google Shape;304;p8"/>
          <p:cNvSpPr/>
          <p:nvPr/>
        </p:nvSpPr>
        <p:spPr>
          <a:xfrm>
            <a:off x="4681538" y="2109787"/>
            <a:ext cx="1620837" cy="647700"/>
          </a:xfrm>
          <a:prstGeom prst="roundRect">
            <a:avLst>
              <a:gd name="adj" fmla="val 16667"/>
            </a:avLst>
          </a:prstGeom>
          <a:solidFill>
            <a:srgbClr val="996633"/>
          </a:solidFill>
          <a:ln w="254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24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endParaRPr/>
          </a:p>
        </p:txBody>
      </p:sp>
      <p:sp>
        <p:nvSpPr>
          <p:cNvPr id="305" name="Google Shape;305;p8"/>
          <p:cNvSpPr/>
          <p:nvPr/>
        </p:nvSpPr>
        <p:spPr>
          <a:xfrm>
            <a:off x="4729163" y="3543300"/>
            <a:ext cx="1584325" cy="6477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254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24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endParaRPr/>
          </a:p>
        </p:txBody>
      </p:sp>
      <p:sp>
        <p:nvSpPr>
          <p:cNvPr id="306" name="Google Shape;306;p8"/>
          <p:cNvSpPr/>
          <p:nvPr/>
        </p:nvSpPr>
        <p:spPr>
          <a:xfrm>
            <a:off x="4700588" y="4989512"/>
            <a:ext cx="1614487" cy="647700"/>
          </a:xfrm>
          <a:prstGeom prst="roundRect">
            <a:avLst>
              <a:gd name="adj" fmla="val 16667"/>
            </a:avLst>
          </a:prstGeom>
          <a:solidFill>
            <a:srgbClr val="FF00FF"/>
          </a:solidFill>
          <a:ln w="25400" cap="flat" cmpd="sng">
            <a:solidFill>
              <a:srgbClr val="3366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FFFFFF"/>
              </a:buClr>
              <a:buSzPts val="2400"/>
            </a:pPr>
            <a:r>
              <a:rPr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on</a:t>
            </a:r>
            <a:endParaRPr/>
          </a:p>
        </p:txBody>
      </p:sp>
      <p:sp>
        <p:nvSpPr>
          <p:cNvPr id="307" name="Google Shape;307;p8"/>
          <p:cNvSpPr/>
          <p:nvPr/>
        </p:nvSpPr>
        <p:spPr>
          <a:xfrm>
            <a:off x="7394576" y="1630362"/>
            <a:ext cx="2789237" cy="1657350"/>
          </a:xfrm>
          <a:prstGeom prst="roundRect">
            <a:avLst>
              <a:gd name="adj" fmla="val 16667"/>
            </a:avLst>
          </a:prstGeom>
          <a:solidFill>
            <a:srgbClr val="9933FF"/>
          </a:solidFill>
          <a:ln w="254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indent="-171450">
              <a:buClr>
                <a:schemeClr val="dk1"/>
              </a:buClr>
              <a:buSzPts val="1800"/>
            </a:pP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buClr>
                <a:srgbClr val="FFFFFF"/>
              </a:buClr>
              <a:buSzPts val="2000"/>
              <a:buFont typeface="Calibri"/>
              <a:buChar char="-"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inside something</a:t>
            </a:r>
            <a:endParaRPr/>
          </a:p>
          <a:p>
            <a:pPr marL="285750" indent="-285750">
              <a:buClr>
                <a:srgbClr val="FFFFFF"/>
              </a:buClr>
              <a:buSzPts val="2000"/>
              <a:buFont typeface="Calibri"/>
              <a:buChar char="-"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 a room/a building </a:t>
            </a:r>
            <a:endParaRPr/>
          </a:p>
          <a:p>
            <a:pPr marL="285750" indent="-285750">
              <a:buClr>
                <a:srgbClr val="FFFFFF"/>
              </a:buClr>
              <a:buSzPts val="2000"/>
              <a:buFont typeface="Calibri"/>
              <a:buChar char="-"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 (city)</a:t>
            </a:r>
            <a:endParaRPr/>
          </a:p>
          <a:p>
            <a:pPr marL="285750" indent="-285750">
              <a:buClr>
                <a:srgbClr val="FFFFFF"/>
              </a:buClr>
              <a:buSzPts val="2000"/>
              <a:buFont typeface="Calibri"/>
              <a:buChar char="-"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 (state)</a:t>
            </a:r>
            <a:endParaRPr/>
          </a:p>
          <a:p>
            <a:pPr marL="285750" indent="-285750">
              <a:buClr>
                <a:srgbClr val="FFFFFF"/>
              </a:buClr>
              <a:buSzPts val="2000"/>
              <a:buFont typeface="Calibri"/>
              <a:buChar char="-"/>
            </a:pPr>
            <a:r>
              <a:rPr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 (country)</a:t>
            </a:r>
            <a:endParaRPr/>
          </a:p>
          <a:p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8"/>
          <p:cNvSpPr/>
          <p:nvPr/>
        </p:nvSpPr>
        <p:spPr>
          <a:xfrm>
            <a:off x="7412037" y="3562351"/>
            <a:ext cx="2787650" cy="611187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254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indent="-342900">
              <a:buClr>
                <a:schemeClr val="dk1"/>
              </a:buClr>
              <a:buSzPts val="2000"/>
              <a:buFont typeface="Calibri"/>
              <a:buChar char="-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a general location</a:t>
            </a:r>
            <a:endParaRPr/>
          </a:p>
        </p:txBody>
      </p:sp>
      <p:sp>
        <p:nvSpPr>
          <p:cNvPr id="309" name="Google Shape;309;p8"/>
          <p:cNvSpPr/>
          <p:nvPr/>
        </p:nvSpPr>
        <p:spPr>
          <a:xfrm>
            <a:off x="7412037" y="4484687"/>
            <a:ext cx="2787650" cy="1744662"/>
          </a:xfrm>
          <a:prstGeom prst="roundRect">
            <a:avLst>
              <a:gd name="adj" fmla="val 16667"/>
            </a:avLst>
          </a:prstGeom>
          <a:solidFill>
            <a:srgbClr val="00CC99"/>
          </a:solidFill>
          <a:ln w="25400" cap="flat" cmpd="sng">
            <a:solidFill>
              <a:srgbClr val="93CDD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1"/>
              </a:buClr>
              <a:buSzPts val="1800"/>
            </a:pPr>
            <a:endParaRPr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  <a:buSzPts val="1400"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  <a:buSzPts val="1400"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  <a:buSzPts val="1400"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  <a:buSzPts val="1400"/>
            </a:pP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>
              <a:buClr>
                <a:schemeClr val="dk1"/>
              </a:buClr>
              <a:buSzPts val="1500"/>
              <a:buFont typeface="Calibri"/>
              <a:buChar char="-"/>
            </a:pP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(the surface of something)</a:t>
            </a:r>
            <a:endParaRPr dirty="0"/>
          </a:p>
          <a:p>
            <a:pPr indent="-95250">
              <a:buClr>
                <a:schemeClr val="dk1"/>
              </a:buClr>
              <a:buSzPts val="1500"/>
              <a:buFont typeface="Calibri"/>
              <a:buChar char="-"/>
            </a:pP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(the river/the ocean)</a:t>
            </a:r>
            <a:endParaRPr dirty="0"/>
          </a:p>
          <a:p>
            <a:pPr indent="-95250">
              <a:buClr>
                <a:schemeClr val="dk1"/>
              </a:buClr>
              <a:buSzPts val="1500"/>
              <a:buFont typeface="Calibri"/>
              <a:buChar char="-"/>
            </a:pP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(street)</a:t>
            </a:r>
            <a:endParaRPr dirty="0"/>
          </a:p>
          <a:p>
            <a:pPr indent="-95250">
              <a:buClr>
                <a:schemeClr val="dk1"/>
              </a:buClr>
              <a:buSzPts val="1500"/>
              <a:buFont typeface="Calibri"/>
              <a:buChar char="-"/>
            </a:pP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(the floor of a building)</a:t>
            </a:r>
            <a:endParaRPr dirty="0"/>
          </a:p>
          <a:p>
            <a:pPr indent="-95250">
              <a:buClr>
                <a:schemeClr val="dk1"/>
              </a:buClr>
              <a:buSzPts val="1500"/>
              <a:buFont typeface="Calibri"/>
              <a:buChar char="-"/>
            </a:pP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(</a:t>
            </a:r>
            <a:r>
              <a:rPr lang="en-US" sz="15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TV/radio/channel)</a:t>
            </a:r>
            <a:endParaRPr dirty="0"/>
          </a:p>
          <a:p>
            <a:pPr indent="-95250">
              <a:buClr>
                <a:schemeClr val="dk1"/>
              </a:buClr>
              <a:buSzPts val="1500"/>
              <a:buFont typeface="Calibri"/>
              <a:buChar char="-"/>
            </a:pPr>
            <a:r>
              <a:rPr lang="en-US" sz="1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the telephone</a:t>
            </a:r>
            <a:endParaRPr dirty="0"/>
          </a:p>
          <a:p>
            <a:pPr>
              <a:buClr>
                <a:schemeClr val="dk1"/>
              </a:buClr>
              <a:buSzPts val="1600"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  <a:buSzPts val="2000"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Clr>
                <a:schemeClr val="dk1"/>
              </a:buClr>
              <a:buSzPts val="2000"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8"/>
          <p:cNvSpPr/>
          <p:nvPr/>
        </p:nvSpPr>
        <p:spPr>
          <a:xfrm>
            <a:off x="3897312" y="3635376"/>
            <a:ext cx="406400" cy="46037"/>
          </a:xfrm>
          <a:custGeom>
            <a:avLst/>
            <a:gdLst/>
            <a:ahLst/>
            <a:cxnLst/>
            <a:rect l="l" t="t" r="r" b="b"/>
            <a:pathLst>
              <a:path w="406400" h="46038" extrusionOk="0">
                <a:moveTo>
                  <a:pt x="53868" y="17605"/>
                </a:moveTo>
                <a:lnTo>
                  <a:pt x="352532" y="17605"/>
                </a:lnTo>
                <a:lnTo>
                  <a:pt x="352532" y="28433"/>
                </a:lnTo>
                <a:lnTo>
                  <a:pt x="53868" y="28433"/>
                </a:lnTo>
                <a:lnTo>
                  <a:pt x="53868" y="17605"/>
                </a:lnTo>
                <a:close/>
              </a:path>
            </a:pathLst>
          </a:custGeom>
          <a:solidFill>
            <a:srgbClr val="33CC33"/>
          </a:solidFill>
          <a:ln w="254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8"/>
          <p:cNvSpPr/>
          <p:nvPr/>
        </p:nvSpPr>
        <p:spPr>
          <a:xfrm>
            <a:off x="4198937" y="2379663"/>
            <a:ext cx="519112" cy="46037"/>
          </a:xfrm>
          <a:custGeom>
            <a:avLst/>
            <a:gdLst/>
            <a:ahLst/>
            <a:cxnLst/>
            <a:rect l="l" t="t" r="r" b="b"/>
            <a:pathLst>
              <a:path w="519112" h="46037" extrusionOk="0">
                <a:moveTo>
                  <a:pt x="68808" y="17605"/>
                </a:moveTo>
                <a:lnTo>
                  <a:pt x="450304" y="17605"/>
                </a:lnTo>
                <a:lnTo>
                  <a:pt x="450304" y="28432"/>
                </a:lnTo>
                <a:lnTo>
                  <a:pt x="68808" y="28432"/>
                </a:lnTo>
                <a:lnTo>
                  <a:pt x="68808" y="17605"/>
                </a:lnTo>
                <a:close/>
              </a:path>
            </a:pathLst>
          </a:custGeom>
          <a:solidFill>
            <a:srgbClr val="33CC33"/>
          </a:solidFill>
          <a:ln w="254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8"/>
          <p:cNvSpPr/>
          <p:nvPr/>
        </p:nvSpPr>
        <p:spPr>
          <a:xfrm rot="-5400000" flipH="1">
            <a:off x="2251868" y="3855243"/>
            <a:ext cx="3998912" cy="44450"/>
          </a:xfrm>
          <a:custGeom>
            <a:avLst/>
            <a:gdLst/>
            <a:ahLst/>
            <a:cxnLst/>
            <a:rect l="l" t="t" r="r" b="b"/>
            <a:pathLst>
              <a:path w="3998912" h="44450" extrusionOk="0">
                <a:moveTo>
                  <a:pt x="530056" y="16998"/>
                </a:moveTo>
                <a:lnTo>
                  <a:pt x="3468856" y="16998"/>
                </a:lnTo>
                <a:lnTo>
                  <a:pt x="3468856" y="27452"/>
                </a:lnTo>
                <a:lnTo>
                  <a:pt x="530056" y="27452"/>
                </a:lnTo>
                <a:lnTo>
                  <a:pt x="530056" y="16998"/>
                </a:lnTo>
                <a:close/>
              </a:path>
            </a:pathLst>
          </a:custGeom>
          <a:solidFill>
            <a:srgbClr val="33CC33"/>
          </a:solidFill>
          <a:ln w="254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8"/>
          <p:cNvSpPr/>
          <p:nvPr/>
        </p:nvSpPr>
        <p:spPr>
          <a:xfrm>
            <a:off x="4191000" y="3867151"/>
            <a:ext cx="609600" cy="46037"/>
          </a:xfrm>
          <a:custGeom>
            <a:avLst/>
            <a:gdLst/>
            <a:ahLst/>
            <a:cxnLst/>
            <a:rect l="l" t="t" r="r" b="b"/>
            <a:pathLst>
              <a:path w="609600" h="46038" extrusionOk="0">
                <a:moveTo>
                  <a:pt x="80802" y="17605"/>
                </a:moveTo>
                <a:lnTo>
                  <a:pt x="528798" y="17605"/>
                </a:lnTo>
                <a:lnTo>
                  <a:pt x="528798" y="28433"/>
                </a:lnTo>
                <a:lnTo>
                  <a:pt x="80802" y="28433"/>
                </a:lnTo>
                <a:lnTo>
                  <a:pt x="80802" y="17605"/>
                </a:lnTo>
                <a:close/>
              </a:path>
            </a:pathLst>
          </a:custGeom>
          <a:solidFill>
            <a:srgbClr val="33CC33"/>
          </a:solidFill>
          <a:ln w="254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8"/>
          <p:cNvSpPr/>
          <p:nvPr/>
        </p:nvSpPr>
        <p:spPr>
          <a:xfrm>
            <a:off x="4184650" y="5314951"/>
            <a:ext cx="615950" cy="46037"/>
          </a:xfrm>
          <a:custGeom>
            <a:avLst/>
            <a:gdLst/>
            <a:ahLst/>
            <a:cxnLst/>
            <a:rect l="l" t="t" r="r" b="b"/>
            <a:pathLst>
              <a:path w="615950" h="46038" extrusionOk="0">
                <a:moveTo>
                  <a:pt x="81644" y="17605"/>
                </a:moveTo>
                <a:lnTo>
                  <a:pt x="534306" y="17605"/>
                </a:lnTo>
                <a:lnTo>
                  <a:pt x="534306" y="28433"/>
                </a:lnTo>
                <a:lnTo>
                  <a:pt x="81644" y="28433"/>
                </a:lnTo>
                <a:lnTo>
                  <a:pt x="81644" y="17605"/>
                </a:lnTo>
                <a:close/>
              </a:path>
            </a:pathLst>
          </a:custGeom>
          <a:solidFill>
            <a:srgbClr val="33CC33"/>
          </a:solidFill>
          <a:ln w="254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8"/>
          <p:cNvSpPr/>
          <p:nvPr/>
        </p:nvSpPr>
        <p:spPr>
          <a:xfrm>
            <a:off x="6092826" y="2454275"/>
            <a:ext cx="1512887" cy="44450"/>
          </a:xfrm>
          <a:custGeom>
            <a:avLst/>
            <a:gdLst/>
            <a:ahLst/>
            <a:cxnLst/>
            <a:rect l="l" t="t" r="r" b="b"/>
            <a:pathLst>
              <a:path w="1512888" h="44450" extrusionOk="0">
                <a:moveTo>
                  <a:pt x="200533" y="16998"/>
                </a:moveTo>
                <a:lnTo>
                  <a:pt x="1312355" y="16998"/>
                </a:lnTo>
                <a:lnTo>
                  <a:pt x="1312355" y="27452"/>
                </a:lnTo>
                <a:lnTo>
                  <a:pt x="200533" y="27452"/>
                </a:lnTo>
                <a:lnTo>
                  <a:pt x="200533" y="16998"/>
                </a:lnTo>
                <a:close/>
              </a:path>
            </a:pathLst>
          </a:custGeom>
          <a:solidFill>
            <a:srgbClr val="33CC33"/>
          </a:solidFill>
          <a:ln w="254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8"/>
          <p:cNvSpPr/>
          <p:nvPr/>
        </p:nvSpPr>
        <p:spPr>
          <a:xfrm>
            <a:off x="6107113" y="3883026"/>
            <a:ext cx="1512887" cy="46037"/>
          </a:xfrm>
          <a:custGeom>
            <a:avLst/>
            <a:gdLst/>
            <a:ahLst/>
            <a:cxnLst/>
            <a:rect l="l" t="t" r="r" b="b"/>
            <a:pathLst>
              <a:path w="1512887" h="46038" extrusionOk="0">
                <a:moveTo>
                  <a:pt x="200533" y="17605"/>
                </a:moveTo>
                <a:lnTo>
                  <a:pt x="1312354" y="17605"/>
                </a:lnTo>
                <a:lnTo>
                  <a:pt x="1312354" y="28433"/>
                </a:lnTo>
                <a:lnTo>
                  <a:pt x="200533" y="28433"/>
                </a:lnTo>
                <a:lnTo>
                  <a:pt x="200533" y="17605"/>
                </a:lnTo>
                <a:close/>
              </a:path>
            </a:pathLst>
          </a:custGeom>
          <a:solidFill>
            <a:srgbClr val="33CC33"/>
          </a:solidFill>
          <a:ln w="254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8"/>
          <p:cNvSpPr/>
          <p:nvPr/>
        </p:nvSpPr>
        <p:spPr>
          <a:xfrm>
            <a:off x="6107113" y="5311775"/>
            <a:ext cx="1512887" cy="68262"/>
          </a:xfrm>
          <a:custGeom>
            <a:avLst/>
            <a:gdLst/>
            <a:ahLst/>
            <a:cxnLst/>
            <a:rect l="l" t="t" r="r" b="b"/>
            <a:pathLst>
              <a:path w="1512887" h="68263" extrusionOk="0">
                <a:moveTo>
                  <a:pt x="200533" y="26104"/>
                </a:moveTo>
                <a:lnTo>
                  <a:pt x="1312354" y="26104"/>
                </a:lnTo>
                <a:lnTo>
                  <a:pt x="1312354" y="42159"/>
                </a:lnTo>
                <a:lnTo>
                  <a:pt x="200533" y="42159"/>
                </a:lnTo>
                <a:lnTo>
                  <a:pt x="200533" y="26104"/>
                </a:lnTo>
                <a:close/>
              </a:path>
            </a:pathLst>
          </a:custGeom>
          <a:solidFill>
            <a:srgbClr val="33CC33"/>
          </a:solidFill>
          <a:ln w="254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7444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9"/>
          <p:cNvSpPr txBox="1">
            <a:spLocks noGrp="1"/>
          </p:cNvSpPr>
          <p:nvPr>
            <p:ph type="title"/>
          </p:nvPr>
        </p:nvSpPr>
        <p:spPr>
          <a:xfrm>
            <a:off x="1800226" y="250825"/>
            <a:ext cx="8124825" cy="457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ts val="2800"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Prepositions of Direction</a:t>
            </a:r>
            <a:endParaRPr/>
          </a:p>
        </p:txBody>
      </p:sp>
      <p:sp>
        <p:nvSpPr>
          <p:cNvPr id="323" name="Google Shape;323;p9"/>
          <p:cNvSpPr txBox="1">
            <a:spLocks noGrp="1"/>
          </p:cNvSpPr>
          <p:nvPr>
            <p:ph idx="1"/>
          </p:nvPr>
        </p:nvSpPr>
        <p:spPr>
          <a:xfrm>
            <a:off x="1774825" y="981075"/>
            <a:ext cx="8642350" cy="5676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4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Prepositions of direction are used to show movement from one place to another. The following are some common prepositions of direction:</a:t>
            </a:r>
            <a:endParaRPr/>
          </a:p>
          <a:p>
            <a:pPr marL="0" indent="0" algn="just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190500"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9"/>
          <p:cNvSpPr/>
          <p:nvPr/>
        </p:nvSpPr>
        <p:spPr>
          <a:xfrm>
            <a:off x="5253038" y="2717800"/>
            <a:ext cx="1620837" cy="647700"/>
          </a:xfrm>
          <a:prstGeom prst="roundRect">
            <a:avLst>
              <a:gd name="adj" fmla="val 16667"/>
            </a:avLst>
          </a:prstGeom>
          <a:solidFill>
            <a:srgbClr val="3399FF"/>
          </a:solidFill>
          <a:ln w="254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24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towards</a:t>
            </a:r>
            <a:endParaRPr/>
          </a:p>
        </p:txBody>
      </p:sp>
      <p:sp>
        <p:nvSpPr>
          <p:cNvPr id="325" name="Google Shape;325;p9"/>
          <p:cNvSpPr/>
          <p:nvPr/>
        </p:nvSpPr>
        <p:spPr>
          <a:xfrm>
            <a:off x="1774826" y="4435476"/>
            <a:ext cx="1582737" cy="649287"/>
          </a:xfrm>
          <a:prstGeom prst="roundRect">
            <a:avLst>
              <a:gd name="adj" fmla="val 16667"/>
            </a:avLst>
          </a:prstGeom>
          <a:solidFill>
            <a:srgbClr val="CC3300"/>
          </a:solidFill>
          <a:ln w="254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2400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down</a:t>
            </a:r>
            <a:endParaRPr/>
          </a:p>
        </p:txBody>
      </p:sp>
      <p:sp>
        <p:nvSpPr>
          <p:cNvPr id="326" name="Google Shape;326;p9"/>
          <p:cNvSpPr/>
          <p:nvPr/>
        </p:nvSpPr>
        <p:spPr>
          <a:xfrm>
            <a:off x="7010401" y="2714625"/>
            <a:ext cx="1620837" cy="647700"/>
          </a:xfrm>
          <a:prstGeom prst="roundRect">
            <a:avLst>
              <a:gd name="adj" fmla="val 16667"/>
            </a:avLst>
          </a:prstGeom>
          <a:solidFill>
            <a:srgbClr val="D99694"/>
          </a:solidFill>
          <a:ln w="254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24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through</a:t>
            </a:r>
            <a:endParaRPr/>
          </a:p>
        </p:txBody>
      </p:sp>
      <p:sp>
        <p:nvSpPr>
          <p:cNvPr id="327" name="Google Shape;327;p9"/>
          <p:cNvSpPr/>
          <p:nvPr/>
        </p:nvSpPr>
        <p:spPr>
          <a:xfrm>
            <a:off x="8743951" y="2732087"/>
            <a:ext cx="1620837" cy="647700"/>
          </a:xfrm>
          <a:prstGeom prst="roundRect">
            <a:avLst>
              <a:gd name="adj" fmla="val 16667"/>
            </a:avLst>
          </a:prstGeom>
          <a:solidFill>
            <a:srgbClr val="A6A6A6"/>
          </a:solidFill>
          <a:ln w="254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24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around</a:t>
            </a:r>
            <a:endParaRPr/>
          </a:p>
        </p:txBody>
      </p:sp>
      <p:sp>
        <p:nvSpPr>
          <p:cNvPr id="328" name="Google Shape;328;p9"/>
          <p:cNvSpPr/>
          <p:nvPr/>
        </p:nvSpPr>
        <p:spPr>
          <a:xfrm>
            <a:off x="3508376" y="2732087"/>
            <a:ext cx="1620837" cy="647700"/>
          </a:xfrm>
          <a:prstGeom prst="roundRect">
            <a:avLst>
              <a:gd name="adj" fmla="val 16667"/>
            </a:avLst>
          </a:prstGeom>
          <a:solidFill>
            <a:srgbClr val="99FF33"/>
          </a:solidFill>
          <a:ln w="254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24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into</a:t>
            </a:r>
            <a:endParaRPr/>
          </a:p>
        </p:txBody>
      </p:sp>
      <p:sp>
        <p:nvSpPr>
          <p:cNvPr id="329" name="Google Shape;329;p9"/>
          <p:cNvSpPr/>
          <p:nvPr/>
        </p:nvSpPr>
        <p:spPr>
          <a:xfrm>
            <a:off x="1785938" y="2732087"/>
            <a:ext cx="1620837" cy="647700"/>
          </a:xfrm>
          <a:prstGeom prst="roundRect">
            <a:avLst>
              <a:gd name="adj" fmla="val 16667"/>
            </a:avLst>
          </a:prstGeom>
          <a:solidFill>
            <a:srgbClr val="996633"/>
          </a:solidFill>
          <a:ln w="254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2400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endParaRPr/>
          </a:p>
        </p:txBody>
      </p:sp>
      <p:sp>
        <p:nvSpPr>
          <p:cNvPr id="330" name="Google Shape;330;p9"/>
          <p:cNvSpPr/>
          <p:nvPr/>
        </p:nvSpPr>
        <p:spPr>
          <a:xfrm>
            <a:off x="3506788" y="4413250"/>
            <a:ext cx="1584325" cy="647700"/>
          </a:xfrm>
          <a:prstGeom prst="roundRect">
            <a:avLst>
              <a:gd name="adj" fmla="val 16667"/>
            </a:avLst>
          </a:prstGeom>
          <a:solidFill>
            <a:srgbClr val="003399"/>
          </a:solidFill>
          <a:ln w="254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2400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endParaRPr/>
          </a:p>
        </p:txBody>
      </p:sp>
      <p:sp>
        <p:nvSpPr>
          <p:cNvPr id="331" name="Google Shape;331;p9"/>
          <p:cNvSpPr/>
          <p:nvPr/>
        </p:nvSpPr>
        <p:spPr>
          <a:xfrm>
            <a:off x="5238751" y="4403725"/>
            <a:ext cx="1584325" cy="647700"/>
          </a:xfrm>
          <a:prstGeom prst="roundRect">
            <a:avLst>
              <a:gd name="adj" fmla="val 16667"/>
            </a:avLst>
          </a:prstGeom>
          <a:solidFill>
            <a:srgbClr val="006600"/>
          </a:solidFill>
          <a:ln w="254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2400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off</a:t>
            </a:r>
            <a:endParaRPr/>
          </a:p>
        </p:txBody>
      </p:sp>
      <p:sp>
        <p:nvSpPr>
          <p:cNvPr id="332" name="Google Shape;332;p9"/>
          <p:cNvSpPr/>
          <p:nvPr/>
        </p:nvSpPr>
        <p:spPr>
          <a:xfrm>
            <a:off x="6975476" y="4403725"/>
            <a:ext cx="1584325" cy="647700"/>
          </a:xfrm>
          <a:prstGeom prst="roundRect">
            <a:avLst>
              <a:gd name="adj" fmla="val 16667"/>
            </a:avLst>
          </a:prstGeom>
          <a:solidFill>
            <a:srgbClr val="990099"/>
          </a:solidFill>
          <a:ln w="254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2400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up</a:t>
            </a:r>
            <a:endParaRPr/>
          </a:p>
        </p:txBody>
      </p:sp>
      <p:sp>
        <p:nvSpPr>
          <p:cNvPr id="333" name="Google Shape;333;p9"/>
          <p:cNvSpPr/>
          <p:nvPr/>
        </p:nvSpPr>
        <p:spPr>
          <a:xfrm>
            <a:off x="8712201" y="4408487"/>
            <a:ext cx="1584325" cy="64770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254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24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across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41670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0"/>
          <p:cNvSpPr txBox="1">
            <a:spLocks noGrp="1"/>
          </p:cNvSpPr>
          <p:nvPr>
            <p:ph type="title"/>
          </p:nvPr>
        </p:nvSpPr>
        <p:spPr>
          <a:xfrm>
            <a:off x="1800226" y="250825"/>
            <a:ext cx="8124825" cy="457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0D0D0D"/>
              </a:buClr>
              <a:buSzPts val="2800"/>
            </a:pPr>
            <a:r>
              <a:rPr lang="en-US" sz="280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Prepositions of Manner</a:t>
            </a:r>
            <a:endParaRPr/>
          </a:p>
        </p:txBody>
      </p:sp>
      <p:sp>
        <p:nvSpPr>
          <p:cNvPr id="339" name="Google Shape;339;p10"/>
          <p:cNvSpPr txBox="1">
            <a:spLocks noGrp="1"/>
          </p:cNvSpPr>
          <p:nvPr>
            <p:ph idx="1"/>
          </p:nvPr>
        </p:nvSpPr>
        <p:spPr>
          <a:xfrm>
            <a:off x="1774825" y="981075"/>
            <a:ext cx="8642350" cy="56769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Clr>
                <a:srgbClr val="002060"/>
              </a:buClr>
              <a:buSzPts val="2400"/>
              <a:buNone/>
            </a:pPr>
            <a:r>
              <a:rPr lang="en-US" sz="24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Prepositions of manner are used to show how something is done. The following are some common prepositions of manner:</a:t>
            </a:r>
            <a:endParaRPr/>
          </a:p>
          <a:p>
            <a:pPr marL="0" indent="0" algn="just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190500"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10"/>
          <p:cNvSpPr/>
          <p:nvPr/>
        </p:nvSpPr>
        <p:spPr>
          <a:xfrm>
            <a:off x="5253038" y="2717800"/>
            <a:ext cx="1620837" cy="647700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254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24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</a:t>
            </a:r>
            <a:endParaRPr/>
          </a:p>
        </p:txBody>
      </p:sp>
      <p:sp>
        <p:nvSpPr>
          <p:cNvPr id="341" name="Google Shape;341;p10"/>
          <p:cNvSpPr/>
          <p:nvPr/>
        </p:nvSpPr>
        <p:spPr>
          <a:xfrm>
            <a:off x="7010401" y="2714625"/>
            <a:ext cx="1620837" cy="647700"/>
          </a:xfrm>
          <a:prstGeom prst="roundRect">
            <a:avLst>
              <a:gd name="adj" fmla="val 16667"/>
            </a:avLst>
          </a:prstGeom>
          <a:solidFill>
            <a:srgbClr val="A50021"/>
          </a:solidFill>
          <a:ln w="254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2400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</a:t>
            </a:r>
            <a:endParaRPr/>
          </a:p>
        </p:txBody>
      </p:sp>
      <p:sp>
        <p:nvSpPr>
          <p:cNvPr id="342" name="Google Shape;342;p10"/>
          <p:cNvSpPr/>
          <p:nvPr/>
        </p:nvSpPr>
        <p:spPr>
          <a:xfrm>
            <a:off x="8743951" y="2732087"/>
            <a:ext cx="1620837" cy="647700"/>
          </a:xfrm>
          <a:prstGeom prst="roundRect">
            <a:avLst>
              <a:gd name="adj" fmla="val 16667"/>
            </a:avLst>
          </a:prstGeom>
          <a:solidFill>
            <a:srgbClr val="CC00FF"/>
          </a:solidFill>
          <a:ln w="254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24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</a:t>
            </a:r>
            <a:endParaRPr/>
          </a:p>
        </p:txBody>
      </p:sp>
      <p:sp>
        <p:nvSpPr>
          <p:cNvPr id="343" name="Google Shape;343;p10"/>
          <p:cNvSpPr/>
          <p:nvPr/>
        </p:nvSpPr>
        <p:spPr>
          <a:xfrm>
            <a:off x="3508376" y="2732087"/>
            <a:ext cx="1620837" cy="647700"/>
          </a:xfrm>
          <a:prstGeom prst="roundRect">
            <a:avLst>
              <a:gd name="adj" fmla="val 16667"/>
            </a:avLst>
          </a:prstGeom>
          <a:solidFill>
            <a:srgbClr val="3366CC"/>
          </a:solidFill>
          <a:ln w="254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lt1"/>
              </a:buClr>
              <a:buSzPts val="2400"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endParaRPr/>
          </a:p>
        </p:txBody>
      </p:sp>
      <p:sp>
        <p:nvSpPr>
          <p:cNvPr id="344" name="Google Shape;344;p10"/>
          <p:cNvSpPr/>
          <p:nvPr/>
        </p:nvSpPr>
        <p:spPr>
          <a:xfrm>
            <a:off x="1785938" y="2732087"/>
            <a:ext cx="1620837" cy="6477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254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24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</a:t>
            </a:r>
            <a:endParaRPr/>
          </a:p>
        </p:txBody>
      </p:sp>
      <p:pic>
        <p:nvPicPr>
          <p:cNvPr id="345" name="Google Shape;345;p10" descr="Cartoon Student PNG - cartoon-student-black cartoon-student-frame ..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40675" y="3776663"/>
            <a:ext cx="2476500" cy="3013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586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Words>468</Words>
  <Application>Microsoft Office PowerPoint</Application>
  <PresentationFormat>Widescreen</PresentationFormat>
  <Paragraphs>106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Architects Daughter</vt:lpstr>
      <vt:lpstr>Arial</vt:lpstr>
      <vt:lpstr>Book Antiqua</vt:lpstr>
      <vt:lpstr>Calibri</vt:lpstr>
      <vt:lpstr>Calibri Light</vt:lpstr>
      <vt:lpstr>Overlock</vt:lpstr>
      <vt:lpstr>Office Theme</vt:lpstr>
      <vt:lpstr>Grammar</vt:lpstr>
      <vt:lpstr>Direct and Indirect Speech</vt:lpstr>
      <vt:lpstr>Example of Direct and Indirect Speech</vt:lpstr>
      <vt:lpstr>Direct and Indirect Speech</vt:lpstr>
      <vt:lpstr>PowerPoint Presentation</vt:lpstr>
      <vt:lpstr>Prepositions of Time</vt:lpstr>
      <vt:lpstr>Prepositions of Place and Location</vt:lpstr>
      <vt:lpstr>Prepositions of Direction</vt:lpstr>
      <vt:lpstr>Prepositions of Manner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</dc:creator>
  <cp:lastModifiedBy>y</cp:lastModifiedBy>
  <cp:revision>8</cp:revision>
  <dcterms:created xsi:type="dcterms:W3CDTF">2021-11-28T15:15:57Z</dcterms:created>
  <dcterms:modified xsi:type="dcterms:W3CDTF">2022-12-20T15:48:49Z</dcterms:modified>
</cp:coreProperties>
</file>