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Franklin Gothic Medium" panose="020B0603020102020204" pitchFamily="34" charset="0"/>
      <p:regular r:id="rId23"/>
      <p:italic r:id="rId24"/>
    </p:embeddedFont>
    <p:embeddedFont>
      <p:font typeface="Impact" panose="020B0806030902050204" pitchFamily="34" charset="0"/>
      <p:regular r:id="rId25"/>
    </p:embeddedFont>
    <p:embeddedFont>
      <p:font typeface="Libre Franklin" panose="020B0604020202020204" charset="0"/>
      <p:regular r:id="rId26"/>
      <p:bold r:id="rId27"/>
      <p:italic r:id="rId28"/>
      <p:boldItalic r:id="rId29"/>
    </p:embeddedFont>
    <p:embeddedFont>
      <p:font typeface="Libre Franklin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DCE6A8-C4D0-4F3E-9BC0-3B75184804F3}">
  <a:tblStyle styleId="{23DCE6A8-C4D0-4F3E-9BC0-3B75184804F3}" styleName="Table_0">
    <a:wholeTbl>
      <a:tcTxStyle b="off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3"/>
          </a:solidFill>
        </a:fill>
      </a:tcStyle>
    </a:wholeTbl>
    <a:band1H>
      <a:tcTxStyle b="off" i="off"/>
      <a:tcStyle>
        <a:tcBdr/>
        <a:fill>
          <a:solidFill>
            <a:srgbClr val="A43F0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A43F01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A43F01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A43F01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893401"/>
          </a:solidFill>
        </a:fill>
      </a:tcStyle>
    </a:lastRow>
    <a:seCell>
      <a:tcTxStyle b="off" i="off"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 b="off" i="off"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 b="off" i="off"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 b="off" i="off"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5C09F"/>
              </a:buClr>
              <a:buSzPts val="2400"/>
              <a:buNone/>
              <a:defRPr sz="2400">
                <a:solidFill>
                  <a:srgbClr val="F5C09F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3924300" y="-1181100"/>
            <a:ext cx="434340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 rot="5400000">
            <a:off x="7383463" y="2278063"/>
            <a:ext cx="565467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 rot="5400000">
            <a:off x="2239963" y="-808037"/>
            <a:ext cx="5654675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0" y="0"/>
            <a:ext cx="7239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7924801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Impact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1066800" y="1676401"/>
            <a:ext cx="484632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278880" y="1676401"/>
            <a:ext cx="484632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8544"/>
              </a:buClr>
              <a:buSzPts val="2400"/>
              <a:buNone/>
              <a:defRPr sz="2400" b="0">
                <a:solidFill>
                  <a:srgbClr val="E7854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1066800" y="2505075"/>
            <a:ext cx="484632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6278880" y="1681163"/>
            <a:ext cx="48463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E78544"/>
              </a:buClr>
              <a:buSzPts val="2400"/>
              <a:buNone/>
              <a:defRPr sz="2400" b="0">
                <a:solidFill>
                  <a:srgbClr val="E7854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6278880" y="2505075"/>
            <a:ext cx="484632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6172200" cy="518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7924802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Impact"/>
              <a:buNone/>
            </a:pPr>
            <a:r>
              <a:rPr lang="en-US"/>
              <a:t>DISCURSIVE ESSAY 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C09F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1066800" y="-262875"/>
            <a:ext cx="100584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 sz="2000"/>
              <a:t>FORMAT </a:t>
            </a:r>
            <a:br>
              <a:rPr lang="en-US" sz="2000"/>
            </a:br>
            <a:r>
              <a:rPr lang="en-US" sz="2000"/>
              <a:t>     350-400 words</a:t>
            </a:r>
            <a:endParaRPr sz="2000"/>
          </a:p>
        </p:txBody>
      </p:sp>
      <p:graphicFrame>
        <p:nvGraphicFramePr>
          <p:cNvPr id="138" name="Google Shape;138;p22"/>
          <p:cNvGraphicFramePr/>
          <p:nvPr>
            <p:extLst>
              <p:ext uri="{D42A27DB-BD31-4B8C-83A1-F6EECF244321}">
                <p14:modId xmlns:p14="http://schemas.microsoft.com/office/powerpoint/2010/main" val="803120978"/>
              </p:ext>
            </p:extLst>
          </p:nvPr>
        </p:nvGraphicFramePr>
        <p:xfrm>
          <a:off x="0" y="505595"/>
          <a:ext cx="12192000" cy="6321115"/>
        </p:xfrm>
        <a:graphic>
          <a:graphicData uri="http://schemas.openxmlformats.org/drawingml/2006/table">
            <a:tbl>
              <a:tblPr firstRow="1" bandRow="1">
                <a:noFill/>
                <a:tableStyleId>{23DCE6A8-C4D0-4F3E-9BC0-3B75184804F3}</a:tableStyleId>
              </a:tblPr>
              <a:tblGrid>
                <a:gridCol w="212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/>
                        <a:t>FIRST PARAGRAPH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INTRODUCTION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/>
                        <a:t>Introduction -Education is important in today’s world. Everyone </a:t>
                      </a:r>
                      <a:r>
                        <a:rPr lang="en-US" sz="1800" u="none" strike="noStrike" cap="none" dirty="0" err="1"/>
                        <a:t>sould</a:t>
                      </a:r>
                      <a:r>
                        <a:rPr lang="en-US" sz="1800" u="none" strike="noStrike" cap="none" dirty="0"/>
                        <a:t> pursue their higher studies. Is studying at a local university good or bad? What is your view?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endParaRPr sz="1800" u="none" strike="noStrike" cap="none" dirty="0">
                        <a:highlight>
                          <a:srgbClr val="000080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F6B26B"/>
                          </a:highlight>
                        </a:rPr>
                        <a:t>The advantages and disadvantages of studying at</a:t>
                      </a:r>
                      <a:endParaRPr sz="1800" u="none" strike="noStrike" cap="none" dirty="0">
                        <a:highlight>
                          <a:srgbClr val="F6B26B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F6B26B"/>
                          </a:highlight>
                        </a:rPr>
                        <a:t> a local university are _____ , ______ and _____.</a:t>
                      </a:r>
                      <a:endParaRPr sz="1800" u="none" strike="noStrike" cap="none" dirty="0">
                        <a:highlight>
                          <a:srgbClr val="F6B26B"/>
                        </a:highlight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SECOND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ADVANTAGE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The first advantage is more affordable tuition fees.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THIRD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ADVANTAGE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The next advantage is that students are familiar with the surroundings.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FOURTH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DISADVANTAGE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However, there are disadvantages too. The disadvantage is students can get homesick.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FIFTH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CONCLUSION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400" u="none" strike="noStrike" cap="none" dirty="0" err="1">
                          <a:highlight>
                            <a:srgbClr val="008000"/>
                          </a:highlight>
                        </a:rPr>
                        <a:t>Summarise</a:t>
                      </a:r>
                      <a:r>
                        <a:rPr lang="en-US" sz="1400" u="none" strike="noStrike" cap="none" dirty="0">
                          <a:highlight>
                            <a:srgbClr val="008000"/>
                          </a:highlight>
                        </a:rPr>
                        <a:t>: </a:t>
                      </a:r>
                      <a:r>
                        <a:rPr lang="en-US" sz="1400" u="none" strike="noStrike" cap="none" dirty="0"/>
                        <a:t>To sum up, the studying at local university is affordable, convenient and more reputable but at the same time might leave students homesick.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>
                          <a:highlight>
                            <a:srgbClr val="008000"/>
                          </a:highlight>
                        </a:rPr>
                        <a:t>Stand </a:t>
                      </a:r>
                      <a:r>
                        <a:rPr lang="en-US" sz="1800" u="none" strike="noStrike" cap="none" dirty="0"/>
                        <a:t>(</a:t>
                      </a:r>
                      <a:r>
                        <a:rPr lang="en-US" sz="1800" u="none" strike="noStrike" cap="none" dirty="0">
                          <a:highlight>
                            <a:srgbClr val="F6B26B"/>
                          </a:highlight>
                        </a:rPr>
                        <a:t>In my opinion, the advantages outweigh the disadvantages. </a:t>
                      </a:r>
                      <a:endParaRPr sz="1800" u="none" strike="noStrike" cap="none" dirty="0">
                        <a:highlight>
                          <a:srgbClr val="F6B26B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/>
                        <a:t>          </a:t>
                      </a:r>
                      <a:r>
                        <a:rPr lang="en-US" sz="1800" u="none" strike="noStrike" cap="none" dirty="0">
                          <a:highlight>
                            <a:srgbClr val="F6B26B"/>
                          </a:highlight>
                        </a:rPr>
                        <a:t> (In my opinion, studying locally has both advantages and disadvantages.</a:t>
                      </a:r>
                      <a:endParaRPr sz="1800" u="none" strike="noStrike" cap="none" dirty="0">
                        <a:highlight>
                          <a:srgbClr val="F6B26B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008000"/>
                          </a:highlight>
                        </a:rPr>
                        <a:t>Memorable ending: </a:t>
                      </a:r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Regardless of all the programs, opportunities, and scholarships, </a:t>
                      </a:r>
                      <a:endParaRPr sz="1400" b="0" i="0" u="none" strike="noStrike" cap="none" dirty="0">
                        <a:solidFill>
                          <a:schemeClr val="lt1"/>
                        </a:solidFill>
                        <a:latin typeface="Libre Franklin Medium"/>
                        <a:ea typeface="Libre Franklin Medium"/>
                        <a:cs typeface="Libre Franklin Medium"/>
                        <a:sym typeface="Libre Franklin Medi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the institution you choose should feel like home, a place where you will be able to grow and develop not just academically but in all aspects of life.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066800" y="-262875"/>
            <a:ext cx="100584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 sz="2000"/>
              <a:t>FORMAT </a:t>
            </a:r>
            <a:br>
              <a:rPr lang="en-US" sz="2000"/>
            </a:br>
            <a:r>
              <a:rPr lang="en-US" sz="2000"/>
              <a:t>     350-400 words</a:t>
            </a:r>
            <a:endParaRPr sz="2000"/>
          </a:p>
        </p:txBody>
      </p:sp>
      <p:graphicFrame>
        <p:nvGraphicFramePr>
          <p:cNvPr id="144" name="Google Shape;144;p23"/>
          <p:cNvGraphicFramePr/>
          <p:nvPr>
            <p:extLst>
              <p:ext uri="{D42A27DB-BD31-4B8C-83A1-F6EECF244321}">
                <p14:modId xmlns:p14="http://schemas.microsoft.com/office/powerpoint/2010/main" val="4011552149"/>
              </p:ext>
            </p:extLst>
          </p:nvPr>
        </p:nvGraphicFramePr>
        <p:xfrm>
          <a:off x="0" y="505570"/>
          <a:ext cx="12192000" cy="6046795"/>
        </p:xfrm>
        <a:graphic>
          <a:graphicData uri="http://schemas.openxmlformats.org/drawingml/2006/table">
            <a:tbl>
              <a:tblPr firstRow="1" bandRow="1">
                <a:noFill/>
                <a:tableStyleId>{23DCE6A8-C4D0-4F3E-9BC0-3B75184804F3}</a:tableStyleId>
              </a:tblPr>
              <a:tblGrid>
                <a:gridCol w="212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FIRST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INTRODUCTION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/>
                        <a:t>Introduction -Education is important in today’s world. Everyone should pursue their higher studies. . Is studying at a local university good or </a:t>
                      </a:r>
                      <a:r>
                        <a:rPr lang="en-US" sz="1800" u="none" strike="noStrike" cap="none" dirty="0" err="1"/>
                        <a:t>bad?What</a:t>
                      </a:r>
                      <a:r>
                        <a:rPr lang="en-US" sz="1800" u="none" strike="noStrike" cap="none" dirty="0"/>
                        <a:t> is your view?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endParaRPr sz="1800" u="none" strike="noStrike" cap="none" dirty="0">
                        <a:highlight>
                          <a:srgbClr val="000080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3C78D8"/>
                          </a:highlight>
                        </a:rPr>
                        <a:t>In my opinion, there are many </a:t>
                      </a:r>
                      <a:r>
                        <a:rPr lang="en-US" sz="1800" u="none" strike="noStrike" cap="none" dirty="0" err="1">
                          <a:highlight>
                            <a:srgbClr val="3C78D8"/>
                          </a:highlight>
                        </a:rPr>
                        <a:t>advanatges</a:t>
                      </a:r>
                      <a:r>
                        <a:rPr lang="en-US" sz="1800" u="none" strike="noStrike" cap="none" dirty="0">
                          <a:highlight>
                            <a:srgbClr val="3C78D8"/>
                          </a:highlight>
                        </a:rPr>
                        <a:t> and disadvantages of studying </a:t>
                      </a:r>
                      <a:endParaRPr sz="1800" u="none" strike="noStrike" cap="none" dirty="0">
                        <a:highlight>
                          <a:srgbClr val="3C78D8"/>
                        </a:highlight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SECOND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DISADVANTAGE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The first disadvantage is students might get homesick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THIRD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DISADVANTAGE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The next disadvantage is there might be language barriers/ costly - fees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FOURTH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ADVANTAGE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However, there are advantages too such as familiar surroundings.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1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FIFTH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CONCLUSION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400" u="none" strike="noStrike" cap="none" dirty="0" err="1">
                          <a:highlight>
                            <a:srgbClr val="008000"/>
                          </a:highlight>
                        </a:rPr>
                        <a:t>Summarise</a:t>
                      </a:r>
                      <a:r>
                        <a:rPr lang="en-US" sz="1400" u="none" strike="noStrike" cap="none" dirty="0">
                          <a:highlight>
                            <a:srgbClr val="008000"/>
                          </a:highlight>
                        </a:rPr>
                        <a:t>: </a:t>
                      </a:r>
                      <a:r>
                        <a:rPr lang="en-US" sz="1400" u="none" strike="noStrike" cap="none" dirty="0"/>
                        <a:t>To sum up, the studying at local university is affordable, convenient and more reputable but at the same time might leave students homesick.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>
                          <a:highlight>
                            <a:srgbClr val="008000"/>
                          </a:highlight>
                        </a:rPr>
                        <a:t>Stand </a:t>
                      </a:r>
                      <a:r>
                        <a:rPr lang="en-US" sz="1800" u="none" strike="noStrike" cap="none" dirty="0"/>
                        <a:t>(</a:t>
                      </a:r>
                      <a:r>
                        <a:rPr lang="en-US" sz="1800" u="none" strike="noStrike" cap="none" dirty="0">
                          <a:highlight>
                            <a:srgbClr val="1155CC"/>
                          </a:highlight>
                        </a:rPr>
                        <a:t>In my opinion, the disadvantages outweigh the advantages. </a:t>
                      </a:r>
                      <a:endParaRPr sz="1400" u="none" strike="noStrike" cap="none" dirty="0">
                        <a:highlight>
                          <a:srgbClr val="1155CC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008000"/>
                          </a:highlight>
                        </a:rPr>
                        <a:t>Memorable ending: </a:t>
                      </a:r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Regardless of all the programs, opportunities, and scholarships, the institution you choose should feel like home, a place where you will be able to grow and develop not just academically but in all aspects of life.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2243572" y="4437112"/>
            <a:ext cx="77048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Impact"/>
              <a:buNone/>
            </a:pPr>
            <a:r>
              <a:rPr lang="en-US" sz="8000">
                <a:highlight>
                  <a:srgbClr val="800080"/>
                </a:highlight>
              </a:rPr>
              <a:t>ESSAY SAMPLE</a:t>
            </a:r>
            <a:br>
              <a:rPr lang="en-US" sz="8000"/>
            </a:br>
            <a:r>
              <a:rPr lang="en-US" sz="5000" b="1" i="1"/>
              <a:t>Advantages and disadvantages of traveling</a:t>
            </a:r>
            <a:r>
              <a:rPr lang="en-US" sz="5000" i="1"/>
              <a:t> </a:t>
            </a:r>
            <a:r>
              <a:rPr lang="en-US" sz="5000" b="1" i="1"/>
              <a:t>by plane</a:t>
            </a:r>
            <a:endParaRPr sz="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 b="1" i="1"/>
              <a:t>SAMPLE 1</a:t>
            </a:r>
            <a:endParaRPr b="1" i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 b="1" i="1"/>
              <a:t>traveling</a:t>
            </a:r>
            <a:r>
              <a:rPr lang="en-US" i="1"/>
              <a:t> </a:t>
            </a:r>
            <a:r>
              <a:rPr lang="en-US" b="1" i="1"/>
              <a:t>by plane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1066800" y="1447800"/>
            <a:ext cx="10717832" cy="49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i="1"/>
              <a:t>Nowadays,</a:t>
            </a:r>
            <a:r>
              <a:rPr lang="en-US"/>
              <a:t> </a:t>
            </a:r>
            <a:r>
              <a:rPr lang="en-US" i="1"/>
              <a:t>a lot of people prefer to travel by plane when they go to another country. There are many </a:t>
            </a:r>
            <a:r>
              <a:rPr lang="en-US" i="1">
                <a:highlight>
                  <a:srgbClr val="00FF00"/>
                </a:highlight>
              </a:rPr>
              <a:t>advantages</a:t>
            </a:r>
            <a:r>
              <a:rPr lang="en-US" i="1"/>
              <a:t> of travelling by plane. Let’s examine some of these here.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i="1"/>
              <a:t>One of the main </a:t>
            </a:r>
            <a:r>
              <a:rPr lang="en-US" i="1">
                <a:highlight>
                  <a:srgbClr val="008000"/>
                </a:highlight>
              </a:rPr>
              <a:t>advantages </a:t>
            </a:r>
            <a:r>
              <a:rPr lang="en-US" i="1"/>
              <a:t>of travelling by plane is that it is much faster than any other form of transport. For example, you can fly from Toronto to New York in 2 hours, whereas by car, it would take more than 7 hours. You can save a lot of time by travelling by plane.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i="1"/>
              <a:t>Another </a:t>
            </a:r>
            <a:r>
              <a:rPr lang="en-US" i="1">
                <a:highlight>
                  <a:srgbClr val="008000"/>
                </a:highlight>
              </a:rPr>
              <a:t>advantage</a:t>
            </a:r>
            <a:r>
              <a:rPr lang="en-US" i="1"/>
              <a:t> is that flying is more comfortable and less tiring because you can sleep on a long flight. You can rest even if it’s a short journey such as to Pulau Pinang. You can also watch movies, listen to songs or read.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Impact"/>
              <a:buNone/>
            </a:pPr>
            <a:r>
              <a:rPr lang="en-US" b="1" i="1">
                <a:solidFill>
                  <a:srgbClr val="FFFFFF"/>
                </a:solidFill>
              </a:rPr>
              <a:t>Advantages and disadvantages of traveling</a:t>
            </a:r>
            <a:r>
              <a:rPr lang="en-US" i="1">
                <a:solidFill>
                  <a:srgbClr val="FFFFFF"/>
                </a:solidFill>
              </a:rPr>
              <a:t> </a:t>
            </a:r>
            <a:r>
              <a:rPr lang="en-US" b="1" i="1">
                <a:solidFill>
                  <a:srgbClr val="FFFFFF"/>
                </a:solidFill>
              </a:rPr>
              <a:t>by plane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i="1"/>
              <a:t>Unlike driving a car, where one must pay close attention to the road, taking a plane allows passengers to multitask. Business travelers, for instance, can read and prepare reports. College students can read some introductory material and study.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i="1"/>
              <a:t>To sum up, the airplane is a great invention. There is no doubt that air transport has become an important part of our lives and </a:t>
            </a:r>
            <a:r>
              <a:rPr lang="en-US" i="1">
                <a:solidFill>
                  <a:srgbClr val="0000FF"/>
                </a:solidFill>
                <a:highlight>
                  <a:srgbClr val="00FF00"/>
                </a:highlight>
              </a:rPr>
              <a:t>brings a lot of benefits for customers.</a:t>
            </a:r>
            <a:r>
              <a:rPr lang="en-US" i="1">
                <a:highlight>
                  <a:srgbClr val="00FF00"/>
                </a:highlight>
              </a:rPr>
              <a:t> </a:t>
            </a:r>
            <a:r>
              <a:rPr lang="en-US" i="1"/>
              <a:t>It is the most fastest and efficient way to travel long distances</a:t>
            </a:r>
            <a:r>
              <a:rPr lang="en-US" i="1">
                <a:highlight>
                  <a:srgbClr val="800080"/>
                </a:highlight>
              </a:rPr>
              <a:t>.</a:t>
            </a:r>
            <a:r>
              <a:rPr lang="en-US" i="1"/>
              <a:t> If we didn’t have planes, it would be very difficult to travel to distant places.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 b="1" i="1"/>
              <a:t>SAMPLE 2</a:t>
            </a:r>
            <a:endParaRPr b="1" i="1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 b="1" i="1"/>
              <a:t>Advantages and disadvantages of traveling</a:t>
            </a:r>
            <a:r>
              <a:rPr lang="en-US" i="1"/>
              <a:t> </a:t>
            </a:r>
            <a:r>
              <a:rPr lang="en-US" b="1" i="1"/>
              <a:t>by plane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1066800" y="1447800"/>
            <a:ext cx="10717800" cy="49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i="1"/>
              <a:t>Nowadays,</a:t>
            </a:r>
            <a:r>
              <a:rPr lang="en-US"/>
              <a:t> </a:t>
            </a:r>
            <a:r>
              <a:rPr lang="en-US" i="1"/>
              <a:t>a lot of people prefer to travel by plane when they go to another country. There are many </a:t>
            </a:r>
            <a:r>
              <a:rPr lang="en-US" i="1">
                <a:highlight>
                  <a:srgbClr val="00FF00"/>
                </a:highlight>
              </a:rPr>
              <a:t>advantages</a:t>
            </a:r>
            <a:r>
              <a:rPr lang="en-US" i="1">
                <a:highlight>
                  <a:srgbClr val="F6B26B"/>
                </a:highlight>
              </a:rPr>
              <a:t> </a:t>
            </a:r>
            <a:r>
              <a:rPr lang="en-US" i="1"/>
              <a:t>and </a:t>
            </a:r>
            <a:r>
              <a:rPr lang="en-US" i="1">
                <a:highlight>
                  <a:srgbClr val="00FF00"/>
                </a:highlight>
              </a:rPr>
              <a:t>disadavantge</a:t>
            </a:r>
            <a:r>
              <a:rPr lang="en-US" i="1">
                <a:highlight>
                  <a:srgbClr val="F9CB9C"/>
                </a:highlight>
              </a:rPr>
              <a:t>s</a:t>
            </a:r>
            <a:r>
              <a:rPr lang="en-US" i="1"/>
              <a:t> of travelling by plane. Let’s examine some of these here.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i="1"/>
              <a:t>One of the main </a:t>
            </a:r>
            <a:r>
              <a:rPr lang="en-US" i="1">
                <a:highlight>
                  <a:srgbClr val="00FF00"/>
                </a:highlight>
              </a:rPr>
              <a:t>advantages o</a:t>
            </a:r>
            <a:r>
              <a:rPr lang="en-US" i="1"/>
              <a:t>f travelling by plane is that it is much faster than any other form of transport. For example, you can fly from Toronto to New York in 2 hours, whereas by car, it would take more than 7 hours. You can save a lot of time by travelling by plane.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i="1"/>
              <a:t>Another </a:t>
            </a:r>
            <a:r>
              <a:rPr lang="en-US" i="1">
                <a:highlight>
                  <a:srgbClr val="00FF00"/>
                </a:highlight>
              </a:rPr>
              <a:t>advantage</a:t>
            </a:r>
            <a:r>
              <a:rPr lang="en-US" i="1"/>
              <a:t> is that flying is more comfortable and less tiring because you can sleep on a long flight. You can rest even if it’s a short journey such as to Pulau Pinang. You can also watch movies, listen to songs or read.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Impact"/>
              <a:buNone/>
            </a:pPr>
            <a:r>
              <a:rPr lang="en-US" b="1" i="1">
                <a:solidFill>
                  <a:srgbClr val="FFFFFF"/>
                </a:solidFill>
              </a:rPr>
              <a:t>Advantages and disadvantages of traveling</a:t>
            </a:r>
            <a:r>
              <a:rPr lang="en-US" i="1">
                <a:solidFill>
                  <a:srgbClr val="FFFFFF"/>
                </a:solidFill>
              </a:rPr>
              <a:t> </a:t>
            </a:r>
            <a:r>
              <a:rPr lang="en-US" b="1" i="1">
                <a:solidFill>
                  <a:srgbClr val="FFFFFF"/>
                </a:solidFill>
              </a:rPr>
              <a:t>by plane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171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i="1" dirty="0"/>
              <a:t>But like everything else, traveling by plane also has its </a:t>
            </a:r>
            <a:r>
              <a:rPr lang="en-US" i="1" dirty="0">
                <a:highlight>
                  <a:srgbClr val="F6B26B"/>
                </a:highlight>
              </a:rPr>
              <a:t>disadvantages</a:t>
            </a:r>
            <a:r>
              <a:rPr lang="en-US" i="1" dirty="0">
                <a:highlight>
                  <a:srgbClr val="FFF2CC"/>
                </a:highlight>
              </a:rPr>
              <a:t>. </a:t>
            </a:r>
            <a:r>
              <a:rPr lang="en-US" i="1" dirty="0"/>
              <a:t>Passengers might have to fly at unsociable hours. This is because flights are often scheduled for the early morning or late at night. This can be difficult if you’re not a morning person or have young children. If you can’t sleep on planes, then this might not be the best option for you.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endParaRPr i="1" dirty="0"/>
          </a:p>
          <a:p>
            <a:pPr marL="228600" lvl="0" indent="-21717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i="1" dirty="0"/>
              <a:t>To sum up, the airplane is a great invention and </a:t>
            </a:r>
            <a:r>
              <a:rPr lang="en-US" i="1" dirty="0">
                <a:highlight>
                  <a:srgbClr val="FF00FF"/>
                </a:highlight>
              </a:rPr>
              <a:t>it has both advantages and disadvantages.  OR there are more </a:t>
            </a:r>
            <a:r>
              <a:rPr lang="en-US" i="1" dirty="0" err="1">
                <a:highlight>
                  <a:srgbClr val="FF00FF"/>
                </a:highlight>
              </a:rPr>
              <a:t>advanateg</a:t>
            </a:r>
            <a:r>
              <a:rPr lang="en-US" i="1" dirty="0">
                <a:highlight>
                  <a:srgbClr val="FF00FF"/>
                </a:highlight>
              </a:rPr>
              <a:t> than disadvantages. </a:t>
            </a:r>
            <a:r>
              <a:rPr lang="en-US" i="1" dirty="0"/>
              <a:t>There is no doubt that air transport has become an important part of our lives and It is the most fastest and efficient way to travel long distances</a:t>
            </a:r>
            <a:r>
              <a:rPr lang="en-US" i="1" dirty="0">
                <a:highlight>
                  <a:srgbClr val="800080"/>
                </a:highlight>
              </a:rPr>
              <a:t>.</a:t>
            </a:r>
            <a:r>
              <a:rPr lang="en-US" i="1" dirty="0"/>
              <a:t> If we didn’t have planes, it would be very difficult to travel to distant places.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 b="1"/>
              <a:t>Useful Linkers/Expression</a:t>
            </a:r>
            <a:br>
              <a:rPr lang="en-US" b="1"/>
            </a:b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i="1"/>
              <a:t>Useful language: Linking phrases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i="1"/>
              <a:t>1. To list advantages/ disadvantages</a:t>
            </a:r>
            <a:endParaRPr/>
          </a:p>
          <a:p>
            <a:pPr marL="228600" lvl="0" indent="-17144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the main advantage is…</a:t>
            </a:r>
            <a:endParaRPr/>
          </a:p>
          <a:p>
            <a:pPr marL="228600" lvl="0" indent="-17144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the next advantage is …</a:t>
            </a:r>
            <a:endParaRPr/>
          </a:p>
          <a:p>
            <a:pPr marL="228600" lvl="0" indent="-17144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another advantage is …</a:t>
            </a:r>
            <a:endParaRPr/>
          </a:p>
          <a:p>
            <a:pPr marL="228600" lvl="0" indent="-147636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however, there are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2. </a:t>
            </a:r>
            <a:r>
              <a:rPr lang="en-US" i="1"/>
              <a:t>To add more point to the same topic</a:t>
            </a:r>
            <a:endParaRPr/>
          </a:p>
          <a:p>
            <a:pPr marL="228600" lvl="0" indent="-17144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In addition, …</a:t>
            </a:r>
            <a:endParaRPr/>
          </a:p>
          <a:p>
            <a:pPr marL="228600" lvl="0" indent="-17144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Furthermore, …</a:t>
            </a:r>
            <a:endParaRPr/>
          </a:p>
          <a:p>
            <a:pPr marL="228600" lvl="0" indent="-17144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What is more …</a:t>
            </a:r>
            <a:endParaRPr/>
          </a:p>
          <a:p>
            <a:pPr marL="228600" lvl="0" indent="-8762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i="1"/>
              <a:t>3. To introduce an example: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For instance 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For example 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i="1"/>
              <a:t>4. To make contrasting points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However, 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In spite (of the fact) 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Although 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On the other hand …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 b="1"/>
              <a:t>Useful Linkers/Expression</a:t>
            </a:r>
            <a:br>
              <a:rPr lang="en-US" b="1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i="1"/>
              <a:t>5. To give a reason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Because + clause 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Because of + noun 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i="1"/>
              <a:t>6. To introduce the conclusion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In conclusion, 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sum up, …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 b="1"/>
              <a:t>Useful Linkers/Expression</a:t>
            </a:r>
            <a:br>
              <a:rPr lang="en-US" b="1"/>
            </a:br>
            <a:endParaRPr/>
          </a:p>
        </p:txBody>
      </p:sp>
      <p:sp>
        <p:nvSpPr>
          <p:cNvPr id="192" name="Google Shape;192;p31"/>
          <p:cNvSpPr/>
          <p:nvPr/>
        </p:nvSpPr>
        <p:spPr>
          <a:xfrm>
            <a:off x="2999656" y="5301208"/>
            <a:ext cx="44850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youtube.com/watch?v=BAINtj8n7vc&amp;t=63s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br>
              <a:rPr lang="en-US"/>
            </a:br>
            <a:endParaRPr/>
          </a:p>
        </p:txBody>
      </p:sp>
      <p:pic>
        <p:nvPicPr>
          <p:cNvPr id="88" name="Google Shape;88;p14" descr="Basketball players raising hands together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7239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7924801" y="3124200"/>
            <a:ext cx="3657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DISCURSIVE ESSAY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199" name="Google Shape;199;p32" descr="131 Terima Images, Stock Photos &amp; Vectors | Shutter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1066800" y="-9555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WHAT IS A DISCURSIVE ESSAY?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1066800" y="1047450"/>
            <a:ext cx="10612800" cy="60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A discursive essay is a writing piece, in which the focal element is devoted to an argument. 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That is, discursive writing presupposes developing a statement that ignites active discussions.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After this essay, readers should be motivated to express their own opinions regarding the topic. 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Discursive essays have clear requirements that help to glue their elements into a coherent paper. 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Types of Essay Question tested (SAMPLE);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b="1" dirty="0"/>
              <a:t>                   Social networking sites (What is your view)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b="1" dirty="0"/>
              <a:t>                   Cooking should be taught in schools. What is your view?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b="1" dirty="0"/>
              <a:t>                  Studying at a local university is good. What is your opinion?</a:t>
            </a:r>
            <a:endParaRPr b="1" dirty="0"/>
          </a:p>
          <a:p>
            <a:pPr marL="228600" lvl="0" indent="-1828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Provide 3 points (5 paragraphs altogether) </a:t>
            </a:r>
            <a:endParaRPr dirty="0"/>
          </a:p>
          <a:p>
            <a:pPr marL="228600" lvl="0" indent="-16192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75000"/>
              <a:buChar char="•"/>
            </a:pPr>
            <a:r>
              <a:rPr lang="en-US" dirty="0"/>
              <a:t>350-400 words essay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Must include examples and reasons to support your ideas.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Sometimes you will also be asked to give your opinion.</a:t>
            </a:r>
            <a:endParaRPr dirty="0"/>
          </a:p>
          <a:p>
            <a:pPr marL="228600" lvl="0" indent="-18288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You can include your personal opinion in the introduction and conclusion of the essay.</a:t>
            </a:r>
            <a:endParaRPr dirty="0"/>
          </a:p>
          <a:p>
            <a:pPr marL="22860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  <a:p>
            <a:pPr marL="22860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  <a:p>
            <a:pPr marL="22860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626625" y="1447800"/>
            <a:ext cx="10498500" cy="5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1372"/>
              <a:buNone/>
            </a:pPr>
            <a:r>
              <a:rPr lang="en-US" sz="7650" b="1" i="1"/>
              <a:t>Paragraph 1: Introduction</a:t>
            </a:r>
            <a:endParaRPr sz="7650" i="1"/>
          </a:p>
          <a:p>
            <a:pPr marL="228600" lvl="0" indent="-1957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7650"/>
              <a:t>Start your introduction with a sentence that paraphrases the question you were given</a:t>
            </a:r>
            <a:endParaRPr sz="7650"/>
          </a:p>
          <a:p>
            <a:pPr marL="228600" lvl="0" indent="-1957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lang="en-US" sz="7650"/>
              <a:t>Can be one sided/ discuss both sides</a:t>
            </a:r>
            <a:endParaRPr sz="7650"/>
          </a:p>
          <a:p>
            <a:pPr marL="228600" lvl="0" indent="-1957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7650"/>
              <a:t>Add a sentence where you include the main ideas that you will talk about</a:t>
            </a:r>
            <a:endParaRPr sz="7650"/>
          </a:p>
          <a:p>
            <a:pPr marL="228600" lvl="0" indent="-195738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7650"/>
              <a:t>Choose either general/specific thesis statement</a:t>
            </a:r>
            <a:endParaRPr sz="765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31372"/>
              <a:buNone/>
            </a:pPr>
            <a:endParaRPr sz="765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31372"/>
              <a:buNone/>
            </a:pPr>
            <a:r>
              <a:rPr lang="en-US" sz="7650"/>
              <a:t>Example;</a:t>
            </a:r>
            <a:endParaRPr sz="765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31372"/>
              <a:buNone/>
            </a:pPr>
            <a:r>
              <a:rPr lang="en-US" sz="7650">
                <a:solidFill>
                  <a:srgbClr val="00B050"/>
                </a:solidFill>
              </a:rPr>
              <a:t>General: There are many advantages and disadvantages of studying at a local university (GENERAL THESIS STATEMENT)</a:t>
            </a:r>
            <a:endParaRPr sz="765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31372"/>
              <a:buNone/>
            </a:pPr>
            <a:r>
              <a:rPr lang="en-US" sz="7650">
                <a:solidFill>
                  <a:schemeClr val="dk1"/>
                </a:solidFill>
              </a:rPr>
              <a:t>The advantages of studying at a local university are ________, _________ and  __________.  </a:t>
            </a:r>
            <a:endParaRPr sz="76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31372"/>
              <a:buNone/>
            </a:pPr>
            <a:r>
              <a:rPr lang="en-US" sz="7650">
                <a:solidFill>
                  <a:schemeClr val="dk1"/>
                </a:solidFill>
              </a:rPr>
              <a:t>(SPECIFIC THESIS STATEMENT)  </a:t>
            </a:r>
            <a:endParaRPr sz="76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ct val="85714"/>
              <a:buNone/>
            </a:pPr>
            <a:r>
              <a:rPr lang="en-US" sz="28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                    </a:t>
            </a:r>
            <a:endParaRPr sz="2800" b="1" u="sng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74295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660000"/>
              </a:buClr>
              <a:buSzPct val="100000"/>
              <a:buNone/>
            </a:pPr>
            <a:endParaRPr sz="2800">
              <a:solidFill>
                <a:srgbClr val="660000"/>
              </a:solidFill>
            </a:endParaRPr>
          </a:p>
          <a:p>
            <a:pPr marL="228600" lvl="0" indent="-8762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>
              <a:solidFill>
                <a:schemeClr val="accent2"/>
              </a:solidFill>
            </a:endParaRPr>
          </a:p>
          <a:p>
            <a:pPr marL="228600" lvl="0" indent="-87629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First main point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1066800" y="1447800"/>
            <a:ext cx="10058400" cy="506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 i="1"/>
              <a:t>Paragraph 2: </a:t>
            </a:r>
            <a:endParaRPr i="1">
              <a:solidFill>
                <a:srgbClr val="00B05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Topic Sentence-Write a sentence where you summarize the main idea of the paragraph.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>
                <a:solidFill>
                  <a:srgbClr val="00B050"/>
                </a:solidFill>
              </a:rPr>
              <a:t>In this paragraph you must mention the first main idea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Next write a sentence where you explain the point. Elaborate.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Finally you explain the consequence or result of the point.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Second main point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10058400" cy="47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 i="1"/>
              <a:t>Paragraph 3: </a:t>
            </a:r>
            <a:endParaRPr i="1">
              <a:solidFill>
                <a:srgbClr val="00B05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>
                <a:solidFill>
                  <a:srgbClr val="00B050"/>
                </a:solidFill>
              </a:rPr>
              <a:t>(This paragraph is similar to paragraph 2, you need to discuss another point)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Write a sentence where you summarize the main idea of the paragraph.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Explain the main point.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Elaborate with supporting details.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Give examples.</a:t>
            </a:r>
            <a:endParaRPr/>
          </a:p>
          <a:p>
            <a:pPr marL="228600" lvl="0" indent="-1905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Finally, explain the consequence or result of the point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/>
              <a:t>Third main point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1066800" y="1676400"/>
            <a:ext cx="10058400" cy="47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b="1" i="1"/>
              <a:t>Paragraph 3: </a:t>
            </a:r>
            <a:endParaRPr i="1">
              <a:solidFill>
                <a:srgbClr val="00B05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>
                <a:solidFill>
                  <a:srgbClr val="00B050"/>
                </a:solidFill>
              </a:rPr>
              <a:t>(This paragraph is similar to paragraph 2 and 3, you need to discuss another point)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Write a sentence where you summarize the main idea of the paragraph.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Explain the main point.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Elaborate with supporting details.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Give examples.</a:t>
            </a:r>
            <a:endParaRPr/>
          </a:p>
          <a:p>
            <a:pPr marL="228600" lvl="0" indent="-1905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Finally, explain the consequence or result of the point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162498" y="1210963"/>
            <a:ext cx="11424592" cy="518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1943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endParaRPr b="1" i="1" u="sng" dirty="0"/>
          </a:p>
          <a:p>
            <a:pPr marL="3429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b="1" i="1" u="sng" dirty="0"/>
              <a:t>ENDING/OVERALL STATEMENT</a:t>
            </a:r>
            <a:endParaRPr b="1" i="1" u="sng" dirty="0"/>
          </a:p>
          <a:p>
            <a:pPr marL="228600" lvl="0" indent="-1647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endParaRPr b="1" i="1" u="sng" dirty="0"/>
          </a:p>
          <a:p>
            <a:pPr marL="228600" lvl="0" indent="-1647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 i="1" dirty="0">
                <a:latin typeface="Libre Franklin"/>
                <a:ea typeface="Libre Franklin"/>
                <a:cs typeface="Libre Franklin"/>
                <a:sym typeface="Libre Franklin"/>
              </a:rPr>
              <a:t>with or without all the main points</a:t>
            </a:r>
            <a:endParaRPr i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19431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 a final link that organically locks up a chain of previously described points</a:t>
            </a:r>
            <a:endParaRPr dirty="0"/>
          </a:p>
          <a:p>
            <a:pPr marL="3429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b="1" i="1" u="sng" dirty="0"/>
              <a:t>STAND</a:t>
            </a:r>
            <a:endParaRPr b="1" i="1" u="sng" dirty="0"/>
          </a:p>
          <a:p>
            <a:pPr marL="228600" lvl="0" indent="-19431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b="1" i="1" u="sng" dirty="0"/>
              <a:t>devoted to the restatement of the main arguments</a:t>
            </a:r>
            <a:r>
              <a:rPr lang="en-US" dirty="0"/>
              <a:t> that sum up your attitude to the topic (</a:t>
            </a:r>
          </a:p>
          <a:p>
            <a:pPr marL="3429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b="1" i="1" u="sng" dirty="0">
                <a:latin typeface="Libre Franklin"/>
                <a:ea typeface="Libre Franklin"/>
                <a:cs typeface="Libre Franklin"/>
                <a:sym typeface="Libre Franklin"/>
              </a:rPr>
              <a:t>MEMORABLE ENDING</a:t>
            </a:r>
            <a:endParaRPr b="1" i="1" u="sng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28600" lvl="0" indent="-19431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And just like with introduction, </a:t>
            </a:r>
            <a:r>
              <a:rPr lang="en-US" b="1" i="1" u="sng" dirty="0"/>
              <a:t>the conclusion should leave a trace in readers’ minds</a:t>
            </a:r>
            <a:r>
              <a:rPr lang="en-US" dirty="0"/>
              <a:t>.</a:t>
            </a:r>
            <a:endParaRPr dirty="0"/>
          </a:p>
          <a:p>
            <a:pPr marL="228600" lvl="0" indent="-19431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dirty="0"/>
              <a:t>To achieve this result, your closing paragraph should include a </a:t>
            </a:r>
            <a:r>
              <a:rPr lang="en-US" b="1" dirty="0">
                <a:latin typeface="Libre Franklin"/>
                <a:ea typeface="Libre Franklin"/>
                <a:cs typeface="Libre Franklin"/>
                <a:sym typeface="Libre Franklin"/>
              </a:rPr>
              <a:t>call to action</a:t>
            </a:r>
            <a:r>
              <a:rPr lang="en-US" dirty="0"/>
              <a:t>, </a:t>
            </a:r>
            <a:r>
              <a:rPr lang="en-US" b="1" dirty="0">
                <a:latin typeface="Libre Franklin"/>
                <a:ea typeface="Libre Franklin"/>
                <a:cs typeface="Libre Franklin"/>
                <a:sym typeface="Libre Franklin"/>
              </a:rPr>
              <a:t>warning</a:t>
            </a:r>
            <a:r>
              <a:rPr lang="en-US" dirty="0"/>
              <a:t> or any other food for thought that will encourage people to ponder on the issue and make relevant conclusions.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dirty="0"/>
              <a:t> 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dirty="0"/>
          </a:p>
        </p:txBody>
      </p:sp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None/>
            </a:pPr>
            <a:br>
              <a:rPr lang="en-US" b="1"/>
            </a:br>
            <a:r>
              <a:rPr lang="en-US" b="1">
                <a:solidFill>
                  <a:schemeClr val="lt1"/>
                </a:solidFill>
              </a:rPr>
              <a:t>How to Write a Discursive Essay Conclusion?</a:t>
            </a:r>
            <a:br>
              <a:rPr lang="en-US" b="1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0"/>
          <p:cNvSpPr txBox="1">
            <a:spLocks noGrp="1"/>
          </p:cNvSpPr>
          <p:nvPr>
            <p:ph type="ftr" idx="11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Source: (https://handmadewriting.com/blog/guides/discursive-essay/)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1066800" y="-262875"/>
            <a:ext cx="100584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en-US" sz="2000"/>
              <a:t>FORMAT </a:t>
            </a:r>
            <a:br>
              <a:rPr lang="en-US" sz="2000"/>
            </a:br>
            <a:r>
              <a:rPr lang="en-US" sz="2000"/>
              <a:t>     350-400 words</a:t>
            </a:r>
            <a:endParaRPr sz="2000"/>
          </a:p>
        </p:txBody>
      </p:sp>
      <p:graphicFrame>
        <p:nvGraphicFramePr>
          <p:cNvPr id="132" name="Google Shape;132;p21"/>
          <p:cNvGraphicFramePr/>
          <p:nvPr>
            <p:extLst>
              <p:ext uri="{D42A27DB-BD31-4B8C-83A1-F6EECF244321}">
                <p14:modId xmlns:p14="http://schemas.microsoft.com/office/powerpoint/2010/main" val="2470748677"/>
              </p:ext>
            </p:extLst>
          </p:nvPr>
        </p:nvGraphicFramePr>
        <p:xfrm>
          <a:off x="0" y="185850"/>
          <a:ext cx="12192000" cy="7050327"/>
        </p:xfrm>
        <a:graphic>
          <a:graphicData uri="http://schemas.openxmlformats.org/drawingml/2006/table">
            <a:tbl>
              <a:tblPr firstRow="1" bandRow="1">
                <a:noFill/>
                <a:tableStyleId>{23DCE6A8-C4D0-4F3E-9BC0-3B75184804F3}</a:tableStyleId>
              </a:tblPr>
              <a:tblGrid>
                <a:gridCol w="212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0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FIRST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INTRODUCTION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/>
                        <a:t>Introduction -Education is important in today’s world. Everyone should pursue their higher studies. . Is studying at a local university good or </a:t>
                      </a:r>
                      <a:r>
                        <a:rPr lang="en-US" sz="1800" u="none" strike="noStrike" cap="none"/>
                        <a:t>bad?What</a:t>
                      </a:r>
                      <a:r>
                        <a:rPr lang="en-US" sz="1800" u="none" strike="noStrike" cap="none" dirty="0"/>
                        <a:t> is your view?</a:t>
                      </a:r>
                      <a:endParaRPr sz="18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93C47D"/>
                          </a:highlight>
                        </a:rPr>
                        <a:t>There are many advantages of studying at a local university (Thesis Statement-5 marks)  </a:t>
                      </a:r>
                      <a:endParaRPr sz="1800" u="none" strike="noStrike" cap="none" dirty="0">
                        <a:highlight>
                          <a:srgbClr val="93C47D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000080"/>
                          </a:highlight>
                        </a:rPr>
                        <a:t>or </a:t>
                      </a:r>
                      <a:endParaRPr sz="1800" u="none" strike="noStrike" cap="none" dirty="0">
                        <a:highlight>
                          <a:srgbClr val="000080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000080"/>
                          </a:highlight>
                        </a:rPr>
                        <a:t>There are many disadvantages of studying at a local university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000080"/>
                          </a:highlight>
                        </a:rPr>
                        <a:t>or </a:t>
                      </a:r>
                      <a:endParaRPr sz="1800" u="none" strike="noStrike" cap="none" dirty="0">
                        <a:highlight>
                          <a:srgbClr val="000080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000080"/>
                          </a:highlight>
                        </a:rPr>
                        <a:t>The are many advantages and disadvantages of studying at</a:t>
                      </a:r>
                      <a:endParaRPr sz="1800" u="none" strike="noStrike" cap="none" dirty="0">
                        <a:highlight>
                          <a:srgbClr val="000080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000080"/>
                          </a:highlight>
                        </a:rPr>
                        <a:t> a local university.</a:t>
                      </a:r>
                      <a:endParaRPr sz="1800" u="none" strike="noStrike" cap="none" dirty="0">
                        <a:highlight>
                          <a:srgbClr val="000080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000080"/>
                          </a:highlight>
                        </a:rPr>
                        <a:t>The advantages and disadvantages of studying at</a:t>
                      </a:r>
                      <a:endParaRPr sz="1800" u="none" strike="noStrike" cap="none" dirty="0">
                        <a:highlight>
                          <a:srgbClr val="000080"/>
                        </a:highligh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000080"/>
                          </a:highlight>
                        </a:rPr>
                        <a:t> a local university are _____ , ______ and _____.</a:t>
                      </a:r>
                      <a:endParaRPr sz="1800" u="none" strike="noStrike" cap="none" dirty="0">
                        <a:highlight>
                          <a:srgbClr val="000080"/>
                        </a:highlight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7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SECOND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ADVANTAGE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/>
                        <a:t>The first advantage is cheaper course fees.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7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THIRD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ADVANTAGE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The next advantage is that it is convenient for students.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7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FOURTH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ADVANTAGE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The last advantage is that local universities are reputable.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09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FIFTH PARAGRAPH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/>
                        <a:t>CONCLUSION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400" u="none" strike="noStrike" cap="none" dirty="0" err="1">
                          <a:highlight>
                            <a:srgbClr val="008000"/>
                          </a:highlight>
                        </a:rPr>
                        <a:t>Summarise</a:t>
                      </a:r>
                      <a:r>
                        <a:rPr lang="en-US" sz="1400" u="none" strike="noStrike" cap="none" dirty="0">
                          <a:highlight>
                            <a:srgbClr val="008000"/>
                          </a:highlight>
                        </a:rPr>
                        <a:t>: </a:t>
                      </a:r>
                      <a:r>
                        <a:rPr lang="en-US" sz="1400" u="none" strike="noStrike" cap="none" dirty="0"/>
                        <a:t>To sum up, the studying at local university is affordable, convenient and more reputable.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>
                          <a:highlight>
                            <a:srgbClr val="008000"/>
                          </a:highlight>
                        </a:rPr>
                        <a:t>Stand </a:t>
                      </a:r>
                      <a:r>
                        <a:rPr lang="en-US" sz="1800" u="none" strike="noStrike" cap="none" dirty="0"/>
                        <a:t>(There are </a:t>
                      </a:r>
                      <a:r>
                        <a:rPr lang="en-US" sz="1800" u="none" strike="noStrike" cap="none" dirty="0">
                          <a:solidFill>
                            <a:srgbClr val="F72B51"/>
                          </a:solidFill>
                        </a:rPr>
                        <a:t>many benefits </a:t>
                      </a:r>
                      <a:r>
                        <a:rPr lang="en-US" sz="1800" u="none" strike="noStrike" cap="none" dirty="0"/>
                        <a:t>of studying at a local university)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Libre Franklin Medium"/>
                        <a:buNone/>
                      </a:pPr>
                      <a:r>
                        <a:rPr lang="en-US" sz="1800" u="none" strike="noStrike" cap="none" dirty="0">
                          <a:highlight>
                            <a:srgbClr val="008000"/>
                          </a:highlight>
                        </a:rPr>
                        <a:t>Memorable ending: </a:t>
                      </a:r>
                      <a:r>
                        <a:rPr lang="en-US" sz="1400" b="0" i="0" u="none" strike="noStrike" cap="none" dirty="0">
                          <a:solidFill>
                            <a:schemeClr val="lt1"/>
                          </a:solidFill>
                          <a:latin typeface="Libre Franklin Medium"/>
                          <a:ea typeface="Libre Franklin Medium"/>
                          <a:cs typeface="Libre Franklin Medium"/>
                          <a:sym typeface="Libre Franklin Medium"/>
                        </a:rPr>
                        <a:t>Regardless of all the programs, opportunities, and scholarships, the institution you choose should feel like home, a place where you will be able to grow and develop not just academically but in all aspects of life.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sketball">
      <a:dk1>
        <a:srgbClr val="000000"/>
      </a:dk1>
      <a:lt1>
        <a:srgbClr val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1888</Words>
  <Application>Microsoft Office PowerPoint</Application>
  <PresentationFormat>Widescreen</PresentationFormat>
  <Paragraphs>182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Libre Franklin Medium</vt:lpstr>
      <vt:lpstr>Impact</vt:lpstr>
      <vt:lpstr>Libre Franklin</vt:lpstr>
      <vt:lpstr>Arial</vt:lpstr>
      <vt:lpstr>Franklin Gothic Medium</vt:lpstr>
      <vt:lpstr>Basketball 16x9</vt:lpstr>
      <vt:lpstr>DISCURSIVE ESSAY </vt:lpstr>
      <vt:lpstr> </vt:lpstr>
      <vt:lpstr>WHAT IS A DISCURSIVE ESSAY?</vt:lpstr>
      <vt:lpstr>Introduction </vt:lpstr>
      <vt:lpstr>First main point</vt:lpstr>
      <vt:lpstr>Second main point</vt:lpstr>
      <vt:lpstr>Third main point</vt:lpstr>
      <vt:lpstr> How to Write a Discursive Essay Conclusion? </vt:lpstr>
      <vt:lpstr>FORMAT       350-400 words</vt:lpstr>
      <vt:lpstr>FORMAT       350-400 words</vt:lpstr>
      <vt:lpstr>FORMAT       350-400 words</vt:lpstr>
      <vt:lpstr>ESSAY SAMPLE Advantages and disadvantages of traveling by plane</vt:lpstr>
      <vt:lpstr>SAMPLE 1 traveling by plane</vt:lpstr>
      <vt:lpstr>Advantages and disadvantages of traveling by plane</vt:lpstr>
      <vt:lpstr>SAMPLE 2 Advantages and disadvantages of traveling by plane</vt:lpstr>
      <vt:lpstr>Advantages and disadvantages of traveling by plane</vt:lpstr>
      <vt:lpstr>Useful Linkers/Expression </vt:lpstr>
      <vt:lpstr>Useful Linkers/Expression </vt:lpstr>
      <vt:lpstr>Useful Linkers/Expression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DISCURSIVE ESSAY </dc:title>
  <cp:lastModifiedBy>TARUC</cp:lastModifiedBy>
  <cp:revision>4</cp:revision>
  <dcterms:modified xsi:type="dcterms:W3CDTF">2023-12-12T07:47:41Z</dcterms:modified>
</cp:coreProperties>
</file>