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2D4EE0-22BE-464A-B815-7040A9E99783}">
  <a:tblStyle styleId="{892D4EE0-22BE-464A-B815-7040A9E99783}" styleName="Table_0">
    <a:wholeTbl>
      <a:tcTxStyle b="off" i="off">
        <a:font>
          <a:latin typeface="Verdana"/>
          <a:ea typeface="Verdana"/>
          <a:cs typeface="Verdan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Verdana"/>
          <a:ea typeface="Verdana"/>
          <a:cs typeface="Verdan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Verdana"/>
          <a:ea typeface="Verdana"/>
          <a:cs typeface="Verdan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ctrTitle"/>
          </p:nvPr>
        </p:nvSpPr>
        <p:spPr>
          <a:xfrm>
            <a:off x="1009442" y="3307355"/>
            <a:ext cx="711718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1009442" y="4777380"/>
            <a:ext cx="7117180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2"/>
          <p:cNvSpPr txBox="1"/>
          <p:nvPr>
            <p:ph idx="10" type="dt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"/>
          <p:cNvSpPr txBox="1"/>
          <p:nvPr>
            <p:ph idx="11" type="ftr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"/>
          <p:cNvSpPr txBox="1"/>
          <p:nvPr>
            <p:ph idx="12" type="sldNum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 rot="5400000">
            <a:off x="2545264" y="271539"/>
            <a:ext cx="4051437" cy="7123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0" type="dt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11" type="ftr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2" type="sldNum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/>
          <p:nvPr>
            <p:ph type="title"/>
          </p:nvPr>
        </p:nvSpPr>
        <p:spPr>
          <a:xfrm rot="5400000">
            <a:off x="4803378" y="2531906"/>
            <a:ext cx="5185328" cy="1472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1" type="body"/>
          </p:nvPr>
        </p:nvSpPr>
        <p:spPr>
          <a:xfrm rot="5400000">
            <a:off x="1150557" y="534608"/>
            <a:ext cx="5185327" cy="5467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0" type="dt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1" type="body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?"/>
              <a:defRPr/>
            </a:lvl5pPr>
            <a:lvl6pPr indent="-305561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12"/>
              <a:buFont typeface="Courier New"/>
              <a:buChar char="o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9pPr>
          </a:lstStyle>
          <a:p/>
        </p:txBody>
      </p:sp>
      <p:sp>
        <p:nvSpPr>
          <p:cNvPr id="51" name="Google Shape;51;p3"/>
          <p:cNvSpPr txBox="1"/>
          <p:nvPr>
            <p:ph idx="10" type="dt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1" type="ftr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12" type="sldNum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/>
          <p:nvPr>
            <p:ph type="title"/>
          </p:nvPr>
        </p:nvSpPr>
        <p:spPr>
          <a:xfrm>
            <a:off x="1009443" y="3308581"/>
            <a:ext cx="711717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" type="body"/>
          </p:nvPr>
        </p:nvSpPr>
        <p:spPr>
          <a:xfrm>
            <a:off x="1009443" y="4777381"/>
            <a:ext cx="711717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4"/>
          <p:cNvSpPr txBox="1"/>
          <p:nvPr>
            <p:ph idx="10" type="dt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1" type="ftr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1009443" y="675724"/>
            <a:ext cx="7123080" cy="92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1009442" y="1809749"/>
            <a:ext cx="3471277" cy="4051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?"/>
              <a:defRPr/>
            </a:lvl5pPr>
            <a:lvl6pPr indent="-305561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12"/>
              <a:buFont typeface="Courier New"/>
              <a:buChar char="o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9pPr>
          </a:lstStyle>
          <a:p/>
        </p:txBody>
      </p:sp>
      <p:sp>
        <p:nvSpPr>
          <p:cNvPr id="63" name="Google Shape;63;p5"/>
          <p:cNvSpPr txBox="1"/>
          <p:nvPr>
            <p:ph idx="2" type="body"/>
          </p:nvPr>
        </p:nvSpPr>
        <p:spPr>
          <a:xfrm>
            <a:off x="4663281" y="1809749"/>
            <a:ext cx="3469242" cy="4051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?"/>
              <a:defRPr/>
            </a:lvl5pPr>
            <a:lvl6pPr indent="-305561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12"/>
              <a:buFont typeface="Courier New"/>
              <a:buChar char="o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1" type="ftr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1348224" y="1812927"/>
            <a:ext cx="31324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1009442" y="2389189"/>
            <a:ext cx="3471277" cy="3471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?"/>
              <a:defRPr/>
            </a:lvl5pPr>
            <a:lvl6pPr indent="-305561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12"/>
              <a:buFont typeface="Courier New"/>
              <a:buChar char="o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4984078" y="1812927"/>
            <a:ext cx="31504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4663280" y="2389189"/>
            <a:ext cx="3471275" cy="3471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?"/>
              <a:defRPr/>
            </a:lvl5pPr>
            <a:lvl6pPr indent="-305561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12"/>
              <a:buFont typeface="Courier New"/>
              <a:buChar char="o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2" type="sldNum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0" type="dt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1" type="ftr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idx="10" type="dt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1" type="ftr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type="title"/>
          </p:nvPr>
        </p:nvSpPr>
        <p:spPr>
          <a:xfrm>
            <a:off x="1009442" y="446087"/>
            <a:ext cx="2660650" cy="11858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" type="body"/>
          </p:nvPr>
        </p:nvSpPr>
        <p:spPr>
          <a:xfrm>
            <a:off x="3852654" y="446087"/>
            <a:ext cx="4279869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048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?"/>
              <a:defRPr/>
            </a:lvl5pPr>
            <a:lvl6pPr indent="-305561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12"/>
              <a:buFont typeface="Courier New"/>
              <a:buChar char="o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Courier New"/>
              <a:buChar char="o"/>
              <a:defRPr sz="1200"/>
            </a:lvl9pPr>
          </a:lstStyle>
          <a:p/>
        </p:txBody>
      </p:sp>
      <p:sp>
        <p:nvSpPr>
          <p:cNvPr id="88" name="Google Shape;88;p9"/>
          <p:cNvSpPr txBox="1"/>
          <p:nvPr>
            <p:ph idx="2" type="body"/>
          </p:nvPr>
        </p:nvSpPr>
        <p:spPr>
          <a:xfrm>
            <a:off x="1009442" y="1631949"/>
            <a:ext cx="2660650" cy="4229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1" type="ftr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title"/>
          </p:nvPr>
        </p:nvSpPr>
        <p:spPr>
          <a:xfrm>
            <a:off x="1009442" y="1387058"/>
            <a:ext cx="3481387" cy="111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1009442" y="2500312"/>
            <a:ext cx="3481387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5" name="Google Shape;95;p10"/>
          <p:cNvSpPr txBox="1"/>
          <p:nvPr>
            <p:ph idx="10" type="dt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11" type="ftr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sp>
        <p:nvSpPr>
          <p:cNvPr id="98" name="Google Shape;98;p10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 cap="rnd" cmpd="sng" w="12700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rgbClr val="C4BD97"/>
          </a:solidFill>
          <a:ln cap="rnd" cmpd="sng" w="12700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 cap="rnd" cmpd="sng" w="12700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rgbClr val="C4BD97"/>
          </a:solidFill>
          <a:ln cap="rnd" cmpd="sng" w="12700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0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 cap="rnd" cmpd="sng" w="12700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 cap="rnd" cmpd="sng" w="12700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rgbClr val="C4BD97"/>
          </a:solidFill>
          <a:ln cap="rnd" cmpd="sng" w="12700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rgbClr val="C4BD97"/>
          </a:solidFill>
          <a:ln cap="rnd" cmpd="sng" w="12700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10"/>
          <p:cNvSpPr/>
          <p:nvPr>
            <p:ph idx="2" type="pic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noFill/>
          <a:ln cap="flat" cmpd="sng" w="76200">
            <a:solidFill>
              <a:srgbClr val="C4BD97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93497"/>
            </a:gs>
            <a:gs pos="92000">
              <a:srgbClr val="0E3B5C"/>
            </a:gs>
            <a:gs pos="100000">
              <a:srgbClr val="0E3B5C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 b="0" i="0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🞇"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🞇"/>
              <a:defRPr b="0" i="0" sz="1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🞇"/>
              <a:defRPr b="0" i="0" sz="1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🞇"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oto Sans Symbols"/>
              <a:buChar char="🞇"/>
              <a:defRPr b="0" i="0" sz="1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72658" y="5951810"/>
            <a:ext cx="608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-245831" y="0"/>
            <a:ext cx="9707324" cy="6988266"/>
            <a:chOff x="-245831" y="0"/>
            <a:chExt cx="9707324" cy="6988266"/>
          </a:xfrm>
        </p:grpSpPr>
        <p:grpSp>
          <p:nvGrpSpPr>
            <p:cNvPr id="12" name="Google Shape;12;p1"/>
            <p:cNvGrpSpPr/>
            <p:nvPr/>
          </p:nvGrpSpPr>
          <p:grpSpPr>
            <a:xfrm>
              <a:off x="-245831" y="129783"/>
              <a:ext cx="9389831" cy="6858482"/>
              <a:chOff x="-245831" y="129783"/>
              <a:chExt cx="9389831" cy="6858482"/>
            </a:xfrm>
          </p:grpSpPr>
          <p:sp>
            <p:nvSpPr>
              <p:cNvPr id="13" name="Google Shape;13;p1"/>
              <p:cNvSpPr/>
              <p:nvPr/>
            </p:nvSpPr>
            <p:spPr>
              <a:xfrm rot="8051039">
                <a:off x="-11813" y="3783436"/>
                <a:ext cx="1054883" cy="1098447"/>
              </a:xfrm>
              <a:custGeom>
                <a:rect b="b" l="l" r="r" t="t"/>
                <a:pathLst>
                  <a:path extrusionOk="0" h="1412" w="1356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 rot="7569598">
                <a:off x="558950" y="196683"/>
                <a:ext cx="832668" cy="1313484"/>
              </a:xfrm>
              <a:custGeom>
                <a:rect b="b" l="l" r="r" t="t"/>
                <a:pathLst>
                  <a:path extrusionOk="0" h="1874" w="1188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 rot="-9750179">
                <a:off x="7750232" y="597775"/>
                <a:ext cx="1064273" cy="1063143"/>
              </a:xfrm>
              <a:custGeom>
                <a:rect b="b" l="l" r="r" t="t"/>
                <a:pathLst>
                  <a:path extrusionOk="0" h="1882" w="1884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 rot="6220444">
                <a:off x="7291403" y="1558152"/>
                <a:ext cx="570505" cy="1349733"/>
              </a:xfrm>
              <a:custGeom>
                <a:rect b="b" l="l" r="r" t="t"/>
                <a:pathLst>
                  <a:path extrusionOk="0" h="1358" w="574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 rot="6533397">
                <a:off x="7959862" y="4914145"/>
                <a:ext cx="854656" cy="1307334"/>
              </a:xfrm>
              <a:custGeom>
                <a:rect b="b" l="l" r="r" t="t"/>
                <a:pathLst>
                  <a:path extrusionOk="0" h="1444" w="9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 rot="7604267">
                <a:off x="7426592" y="5451070"/>
                <a:ext cx="795973" cy="1524580"/>
              </a:xfrm>
              <a:custGeom>
                <a:rect b="b" l="l" r="r" t="t"/>
                <a:pathLst>
                  <a:path extrusionOk="0" h="1720" w="898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431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1" y="91586"/>
              <a:ext cx="9143999" cy="6766413"/>
              <a:chOff x="1" y="91586"/>
              <a:chExt cx="9143999" cy="6766413"/>
            </a:xfrm>
          </p:grpSpPr>
          <p:sp>
            <p:nvSpPr>
              <p:cNvPr id="20" name="Google Shape;20;p1"/>
              <p:cNvSpPr/>
              <p:nvPr/>
            </p:nvSpPr>
            <p:spPr>
              <a:xfrm rot="-1645933">
                <a:off x="7722899" y="3726444"/>
                <a:ext cx="934359" cy="972946"/>
              </a:xfrm>
              <a:custGeom>
                <a:rect b="b" l="l" r="r" t="t"/>
                <a:pathLst>
                  <a:path extrusionOk="0" h="1412" w="1356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745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 rot="-8740123">
                <a:off x="6911677" y="5192992"/>
                <a:ext cx="658602" cy="1261468"/>
              </a:xfrm>
              <a:custGeom>
                <a:rect b="b" l="l" r="r" t="t"/>
                <a:pathLst>
                  <a:path extrusionOk="0" h="1720" w="898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745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 rot="1886122">
                <a:off x="7260150" y="2458059"/>
                <a:ext cx="819391" cy="853231"/>
              </a:xfrm>
              <a:custGeom>
                <a:rect b="b" l="l" r="r" t="t"/>
                <a:pathLst>
                  <a:path extrusionOk="0" h="1412" w="1356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745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 rot="-2141455">
                <a:off x="8145717" y="189385"/>
                <a:ext cx="644376" cy="985678"/>
              </a:xfrm>
              <a:custGeom>
                <a:rect b="b" l="l" r="r" t="t"/>
                <a:pathLst>
                  <a:path extrusionOk="0" h="1444" w="9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745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 rot="-5400000">
                <a:off x="7201560" y="869773"/>
                <a:ext cx="359022" cy="849390"/>
              </a:xfrm>
              <a:custGeom>
                <a:rect b="b" l="l" r="r" t="t"/>
                <a:pathLst>
                  <a:path extrusionOk="0" h="1358" w="574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745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 rot="2065346">
                <a:off x="782448" y="200491"/>
                <a:ext cx="753489" cy="1188586"/>
              </a:xfrm>
              <a:custGeom>
                <a:rect b="b" l="l" r="r" t="t"/>
                <a:pathLst>
                  <a:path extrusionOk="0" h="1874" w="1188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745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8828844" y="1270466"/>
                <a:ext cx="315155" cy="776632"/>
              </a:xfrm>
              <a:custGeom>
                <a:rect b="b" l="l" r="r" t="t"/>
                <a:pathLst>
                  <a:path extrusionOk="0" h="690" w="28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745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10820" y="5117153"/>
                <a:ext cx="692706" cy="903148"/>
              </a:xfrm>
              <a:custGeom>
                <a:rect b="b" l="l" r="r" t="t"/>
                <a:pathLst>
                  <a:path extrusionOk="0" h="824" w="632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745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1" y="2438400"/>
                <a:ext cx="453574" cy="852529"/>
              </a:xfrm>
              <a:custGeom>
                <a:rect b="b" l="l" r="r" t="t"/>
                <a:pathLst>
                  <a:path extrusionOk="0" h="718" w="382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745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8551334" y="6180666"/>
                <a:ext cx="592666" cy="677333"/>
              </a:xfrm>
              <a:custGeom>
                <a:rect b="b" l="l" r="r" t="t"/>
                <a:pathLst>
                  <a:path extrusionOk="0" h="640" w="56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7450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30" name="Google Shape;30;p1"/>
            <p:cNvGrpSpPr/>
            <p:nvPr/>
          </p:nvGrpSpPr>
          <p:grpSpPr>
            <a:xfrm>
              <a:off x="-17347" y="0"/>
              <a:ext cx="9478840" cy="6857992"/>
              <a:chOff x="-17347" y="0"/>
              <a:chExt cx="9478840" cy="6857992"/>
            </a:xfrm>
          </p:grpSpPr>
          <p:sp>
            <p:nvSpPr>
              <p:cNvPr id="31" name="Google Shape;31;p1"/>
              <p:cNvSpPr/>
              <p:nvPr/>
            </p:nvSpPr>
            <p:spPr>
              <a:xfrm rot="9111631">
                <a:off x="7788433" y="1465582"/>
                <a:ext cx="1285378" cy="1966190"/>
              </a:xfrm>
              <a:custGeom>
                <a:rect b="b" l="l" r="r" t="t"/>
                <a:pathLst>
                  <a:path extrusionOk="0" h="1444" w="9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1568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 rot="4324833">
                <a:off x="8243059" y="5300272"/>
                <a:ext cx="474357" cy="1154204"/>
              </a:xfrm>
              <a:custGeom>
                <a:rect b="b" l="l" r="r" t="t"/>
                <a:pathLst>
                  <a:path extrusionOk="0" h="1202" w="494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1568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 rot="-1940652">
                <a:off x="7187072" y="3993953"/>
                <a:ext cx="942538" cy="1486797"/>
              </a:xfrm>
              <a:custGeom>
                <a:rect b="b" l="l" r="r" t="t"/>
                <a:pathLst>
                  <a:path extrusionOk="0" h="1874" w="1188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1568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 rot="1177916">
                <a:off x="7823628" y="381725"/>
                <a:ext cx="511311" cy="1209688"/>
              </a:xfrm>
              <a:custGeom>
                <a:rect b="b" l="l" r="r" t="t"/>
                <a:pathLst>
                  <a:path extrusionOk="0" h="1358" w="574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1568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 rot="7111237">
                <a:off x="8078228" y="3447288"/>
                <a:ext cx="969106" cy="1009128"/>
              </a:xfrm>
              <a:custGeom>
                <a:rect b="b" l="l" r="r" t="t"/>
                <a:pathLst>
                  <a:path extrusionOk="0" h="1412" w="1356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1568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13588" y="6104914"/>
                <a:ext cx="482600" cy="753078"/>
              </a:xfrm>
              <a:custGeom>
                <a:rect b="b" l="l" r="r" t="t"/>
                <a:pathLst>
                  <a:path extrusionOk="0" h="640" w="424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1568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-17347" y="3350958"/>
                <a:ext cx="912820" cy="1114002"/>
              </a:xfrm>
              <a:custGeom>
                <a:rect b="b" l="l" r="r" t="t"/>
                <a:pathLst>
                  <a:path extrusionOk="0" h="742" w="608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1568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-17347" y="1413937"/>
                <a:ext cx="499947" cy="1321457"/>
              </a:xfrm>
              <a:custGeom>
                <a:rect b="b" l="l" r="r" t="t"/>
                <a:pathLst>
                  <a:path extrusionOk="0" h="1126" w="4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392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0" y="0"/>
                <a:ext cx="1049548" cy="750335"/>
              </a:xfrm>
              <a:custGeom>
                <a:rect b="b" l="l" r="r" t="t"/>
                <a:pathLst>
                  <a:path extrusionOk="0" h="652" w="91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392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0" name="Google Shape;40;p1"/>
              <p:cNvSpPr/>
              <p:nvPr/>
            </p:nvSpPr>
            <p:spPr>
              <a:xfrm>
                <a:off x="8350389" y="11466"/>
                <a:ext cx="793611" cy="554378"/>
              </a:xfrm>
              <a:custGeom>
                <a:rect b="b" l="l" r="r" t="t"/>
                <a:pathLst>
                  <a:path extrusionOk="0" h="482" w="690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392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1" name="Google Shape;41;p1"/>
              <p:cNvSpPr/>
              <p:nvPr/>
            </p:nvSpPr>
            <p:spPr>
              <a:xfrm>
                <a:off x="6973892" y="6209551"/>
                <a:ext cx="1162575" cy="647993"/>
              </a:xfrm>
              <a:custGeom>
                <a:rect b="b" l="l" r="r" t="t"/>
                <a:pathLst>
                  <a:path extrusionOk="0" h="544" w="976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392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ctrTitle"/>
          </p:nvPr>
        </p:nvSpPr>
        <p:spPr>
          <a:xfrm>
            <a:off x="914400" y="304801"/>
            <a:ext cx="7391400" cy="7619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</a:pPr>
            <a:r>
              <a:rPr lang="en-MY"/>
              <a:t>Modal Auxiliary Verb</a:t>
            </a:r>
            <a:endParaRPr/>
          </a:p>
        </p:txBody>
      </p:sp>
      <p:sp>
        <p:nvSpPr>
          <p:cNvPr id="124" name="Google Shape;124;p13"/>
          <p:cNvSpPr txBox="1"/>
          <p:nvPr>
            <p:ph idx="1" type="subTitle"/>
          </p:nvPr>
        </p:nvSpPr>
        <p:spPr>
          <a:xfrm>
            <a:off x="914400" y="1143000"/>
            <a:ext cx="7391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MY"/>
              <a:t>Modal verbs are a kind of auxiliary verb. They facilitate the main verb for suggesting </a:t>
            </a:r>
            <a:r>
              <a:rPr lang="en-MY" u="sng"/>
              <a:t>potential, expectation, permission, ability, possibility, and obligation.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When used with the main verb, modal verbs </a:t>
            </a:r>
            <a:r>
              <a:rPr lang="en-MY">
                <a:solidFill>
                  <a:schemeClr val="lt1"/>
                </a:solidFill>
              </a:rPr>
              <a:t>do not end with -s</a:t>
            </a:r>
            <a:r>
              <a:rPr lang="en-MY"/>
              <a:t> for the third-person singular.  Modal auxiliary verbs never change form, but they have a different form for past tense.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The modal auxiliaries include:</a:t>
            </a:r>
            <a:endParaRPr/>
          </a:p>
        </p:txBody>
      </p:sp>
      <p:graphicFrame>
        <p:nvGraphicFramePr>
          <p:cNvPr id="125" name="Google Shape;125;p13"/>
          <p:cNvGraphicFramePr/>
          <p:nvPr/>
        </p:nvGraphicFramePr>
        <p:xfrm>
          <a:off x="990600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{892D4EE0-22BE-464A-B815-7040A9E99783}</a:tableStyleId>
              </a:tblPr>
              <a:tblGrid>
                <a:gridCol w="3048000"/>
                <a:gridCol w="3048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 sz="1800" u="none" cap="none" strike="noStrike"/>
                        <a:t>Present Tense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 sz="1800" u="none" cap="none" strike="noStrike"/>
                        <a:t>Past Tense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 sz="1800" u="none" cap="none" strike="noStrike"/>
                        <a:t>Will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 sz="1800" u="none" cap="none" strike="noStrike"/>
                        <a:t>Would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 sz="1800" u="none" cap="none" strike="noStrike"/>
                        <a:t>Can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 sz="1800" u="none" cap="none" strike="noStrike"/>
                        <a:t>Could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 sz="1800" u="none" cap="none" strike="noStrike"/>
                        <a:t>Must (Have to) (Need to)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 sz="1800" u="none" cap="none" strike="noStrike"/>
                        <a:t>Had to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 sz="1800" u="none" cap="none" strike="noStrike"/>
                        <a:t>May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 sz="1800" u="none" cap="none" strike="noStrike"/>
                        <a:t>Might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 sz="1800" u="none" cap="none" strike="noStrike"/>
                        <a:t>Shall/Should (Ought to)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MY" sz="1800" u="none" cap="none" strike="noStrike"/>
                        <a:t>Should (Ought to)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" type="subTitle"/>
          </p:nvPr>
        </p:nvSpPr>
        <p:spPr>
          <a:xfrm>
            <a:off x="1009442" y="990601"/>
            <a:ext cx="71171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MY"/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I have to leave now.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He has to study hard.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Alex has to go by 6.00 pm.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I had to leave then. (past)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He had to study hard to pass the exam. (past)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To Persuade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You must try this wine. It’s excellent.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You have to visit us while you’re in town.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type="ctrTitle"/>
          </p:nvPr>
        </p:nvSpPr>
        <p:spPr>
          <a:xfrm>
            <a:off x="1009442" y="228601"/>
            <a:ext cx="711718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</a:pPr>
            <a:r>
              <a:rPr lang="en-MY"/>
              <a:t>Must - Have to - Need 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1009443" y="1223889"/>
            <a:ext cx="7125112" cy="5528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rPr lang="en-MY"/>
              <a:t>Sometimes </a:t>
            </a:r>
            <a:r>
              <a:rPr lang="en-MY">
                <a:solidFill>
                  <a:srgbClr val="92D050"/>
                </a:solidFill>
              </a:rPr>
              <a:t>HAVE TO </a:t>
            </a:r>
            <a:r>
              <a:rPr lang="en-MY"/>
              <a:t>is used instead of MUST.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rPr lang="en-MY"/>
              <a:t>Example: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rPr lang="en-MY"/>
              <a:t>-I must write a letter to John. OR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rPr lang="en-MY"/>
              <a:t>-I have to write a letter to John.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rPr lang="en-MY">
                <a:solidFill>
                  <a:srgbClr val="92D050"/>
                </a:solidFill>
              </a:rPr>
              <a:t>Need to</a:t>
            </a:r>
            <a:r>
              <a:rPr lang="en-MY"/>
              <a:t>: It is most often used to say that an action should be done: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rPr lang="en-MY"/>
              <a:t>-I need to wash my dirty clothes.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rPr lang="en-MY"/>
              <a:t>It is also used to say that it is very important and necessary for someone to do something: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rPr lang="en-MY"/>
              <a:t>-I need to call my mom and find out how my dad's surgery went. 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 i="1"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rPr i="1" lang="en-MY">
                <a:solidFill>
                  <a:srgbClr val="92D050"/>
                </a:solidFill>
              </a:rPr>
              <a:t>Must</a:t>
            </a:r>
            <a:r>
              <a:rPr lang="en-MY">
                <a:solidFill>
                  <a:srgbClr val="92D050"/>
                </a:solidFill>
              </a:rPr>
              <a:t> </a:t>
            </a:r>
            <a:r>
              <a:rPr lang="en-MY"/>
              <a:t>and </a:t>
            </a:r>
            <a:r>
              <a:rPr i="1" lang="en-MY">
                <a:solidFill>
                  <a:srgbClr val="92D050"/>
                </a:solidFill>
              </a:rPr>
              <a:t>have to</a:t>
            </a:r>
            <a:r>
              <a:rPr lang="en-MY"/>
              <a:t> are much broader. 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rPr lang="en-MY"/>
              <a:t>They can both be used to say that something is required or necessary: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rPr lang="en-MY"/>
              <a:t>Example: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rPr lang="en-MY"/>
              <a:t>-We </a:t>
            </a:r>
            <a:r>
              <a:rPr i="1" lang="en-MY"/>
              <a:t>must</a:t>
            </a:r>
            <a:r>
              <a:rPr lang="en-MY"/>
              <a:t> go to the post office. 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rPr lang="en-MY"/>
              <a:t>-We </a:t>
            </a:r>
            <a:r>
              <a:rPr i="1" lang="en-MY"/>
              <a:t>have to</a:t>
            </a:r>
            <a:r>
              <a:rPr lang="en-MY"/>
              <a:t> go to the post office.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rPr lang="en-MY"/>
              <a:t>Example: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rPr lang="en-MY"/>
              <a:t>They can both be used to say that something is required by law: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rPr lang="en-MY"/>
              <a:t>-You </a:t>
            </a:r>
            <a:r>
              <a:rPr i="1" lang="en-MY"/>
              <a:t>must</a:t>
            </a:r>
            <a:r>
              <a:rPr lang="en-MY"/>
              <a:t> file your taxes by April 15th. = You </a:t>
            </a:r>
            <a:r>
              <a:rPr i="1" lang="en-MY"/>
              <a:t>have to</a:t>
            </a:r>
            <a:r>
              <a:rPr lang="en-MY"/>
              <a:t> file your taxes by April 15th.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1009442" y="228601"/>
            <a:ext cx="711718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</a:pPr>
            <a:r>
              <a:rPr b="0" i="0" lang="en-MY" sz="32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Must - Have to - Need to</a:t>
            </a:r>
            <a:endParaRPr b="0" i="0" sz="32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idx="1" type="subTitle"/>
          </p:nvPr>
        </p:nvSpPr>
        <p:spPr>
          <a:xfrm>
            <a:off x="1009442" y="762000"/>
            <a:ext cx="71171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MY"/>
              <a:t>Prohibited or Forbidden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must not / mustn’t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You must not drive over the speed limit.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This book must not be removed from the library.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Lack of Necessity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don’t /doesn’t /didn’t + have to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You don’t have to park the car. The hotel valet will do it for you.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Eason doesn’t have to go to school today. It’s a holiday.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You didn’t have to shout. Everyone could hear you.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ctrTitle"/>
          </p:nvPr>
        </p:nvSpPr>
        <p:spPr>
          <a:xfrm>
            <a:off x="1066800" y="304800"/>
            <a:ext cx="711718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</a:pPr>
            <a:r>
              <a:rPr lang="en-MY"/>
              <a:t>Shall, Should, Ought to</a:t>
            </a:r>
            <a:endParaRPr/>
          </a:p>
        </p:txBody>
      </p:sp>
      <p:sp>
        <p:nvSpPr>
          <p:cNvPr id="196" name="Google Shape;196;p25"/>
          <p:cNvSpPr txBox="1"/>
          <p:nvPr>
            <p:ph idx="1" type="subTitle"/>
          </p:nvPr>
        </p:nvSpPr>
        <p:spPr>
          <a:xfrm>
            <a:off x="1066800" y="1219200"/>
            <a:ext cx="705982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MY"/>
              <a:t>To offer of </a:t>
            </a:r>
            <a:r>
              <a:rPr lang="en-MY" u="sng"/>
              <a:t>assistance or polite suggestion</a:t>
            </a:r>
            <a:r>
              <a:rPr lang="en-MY"/>
              <a:t>. (When you are quite sure of a positive answer)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Shall we go for a walk?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(Shall is only used with “I” or “we”)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Should indicates obligation and probability.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You should come home early.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You should not smoke at all.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I should visit my parents more often.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idx="1" type="subTitle"/>
          </p:nvPr>
        </p:nvSpPr>
        <p:spPr>
          <a:xfrm>
            <a:off x="1009442" y="609600"/>
            <a:ext cx="711718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MY"/>
              <a:t>There should be an extra key for the lock in the drawer. (probability)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He should have reached by now. (probability)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I should have done that. (obligation in the past)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Ought to sometimes replaces should.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You ought to come home early.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We ought to have taken a taxi. (Past)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I think parents ought to give children more freedom.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1009442" y="675724"/>
            <a:ext cx="7125113" cy="38200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</a:pPr>
            <a:r>
              <a:rPr lang="en-MY" sz="2000" u="sng"/>
              <a:t>Source</a:t>
            </a:r>
            <a:br>
              <a:rPr lang="en-MY" sz="2000"/>
            </a:br>
            <a:br>
              <a:rPr lang="en-MY" sz="2000"/>
            </a:br>
            <a:r>
              <a:rPr lang="en-MY" sz="2000"/>
              <a:t>Adapted from:</a:t>
            </a:r>
            <a:br>
              <a:rPr lang="en-MY" sz="2000"/>
            </a:br>
            <a:r>
              <a:rPr lang="en-MY" sz="2000"/>
              <a:t>https://www.learngrammar.net/english-grammar/modal-auxiliaries</a:t>
            </a:r>
            <a:br>
              <a:rPr lang="en-MY" sz="2000"/>
            </a:br>
            <a:r>
              <a:rPr lang="en-MY" sz="2000"/>
              <a:t>https://www.gingersoftware.com/content/grammar-rules/verbs/modal-verbs/</a:t>
            </a:r>
            <a:br>
              <a:rPr lang="en-MY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>
            <p:ph type="ctrTitle"/>
          </p:nvPr>
        </p:nvSpPr>
        <p:spPr>
          <a:xfrm>
            <a:off x="1066800" y="381001"/>
            <a:ext cx="7117180" cy="45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</a:pPr>
            <a:br>
              <a:rPr lang="en-MY"/>
            </a:br>
            <a:br>
              <a:rPr lang="en-MY"/>
            </a:br>
            <a:r>
              <a:rPr lang="en-MY" sz="2800"/>
              <a:t>Will and Would</a:t>
            </a:r>
            <a:endParaRPr/>
          </a:p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1009442" y="914400"/>
            <a:ext cx="71171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MY"/>
              <a:t>Will indicates a ‘willingness’ to do something in the future. The negative form of will – will not (won’t) indicates an ‘unwillingness’ (refusal, reluctance) to do something.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I will give you another opportunity.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I will play tomorrow.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They will arrive at 10 AM.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She won’t come today.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Would indicates </a:t>
            </a:r>
            <a:r>
              <a:rPr lang="en-MY" u="sng"/>
              <a:t>general or repeated willingness </a:t>
            </a:r>
            <a:r>
              <a:rPr lang="en-MY"/>
              <a:t>in the past. It also indicates preference in the present.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1009442" y="914400"/>
            <a:ext cx="71171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MY"/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If you did not leave, I would still be taking care of you.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Whenever I had to go there, they would throw a party.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We thought that people would buy this book.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If I were you, I would not do it.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I would like to make a toast.</a:t>
            </a:r>
            <a:endParaRPr/>
          </a:p>
        </p:txBody>
      </p:sp>
      <p:sp>
        <p:nvSpPr>
          <p:cNvPr id="137" name="Google Shape;137;p15"/>
          <p:cNvSpPr txBox="1"/>
          <p:nvPr>
            <p:ph type="ctrTitle"/>
          </p:nvPr>
        </p:nvSpPr>
        <p:spPr>
          <a:xfrm>
            <a:off x="1066800" y="381001"/>
            <a:ext cx="7117180" cy="457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</a:pPr>
            <a:br>
              <a:rPr lang="en-MY"/>
            </a:br>
            <a:br>
              <a:rPr lang="en-MY"/>
            </a:br>
            <a:r>
              <a:rPr lang="en-MY" sz="2800"/>
              <a:t>Will and Would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type="ctrTitle"/>
          </p:nvPr>
        </p:nvSpPr>
        <p:spPr>
          <a:xfrm>
            <a:off x="990600" y="381001"/>
            <a:ext cx="72390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</a:pPr>
            <a:r>
              <a:rPr lang="en-MY"/>
              <a:t>Can and Could </a:t>
            </a:r>
            <a:endParaRPr/>
          </a:p>
        </p:txBody>
      </p:sp>
      <p:sp>
        <p:nvSpPr>
          <p:cNvPr id="143" name="Google Shape;143;p16"/>
          <p:cNvSpPr txBox="1"/>
          <p:nvPr>
            <p:ph idx="1" type="subTitle"/>
          </p:nvPr>
        </p:nvSpPr>
        <p:spPr>
          <a:xfrm>
            <a:off x="1009442" y="1371600"/>
            <a:ext cx="7220158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MY"/>
              <a:t>These modals express </a:t>
            </a:r>
            <a:r>
              <a:rPr lang="en-MY" u="sng"/>
              <a:t>possibility and ability</a:t>
            </a:r>
            <a:r>
              <a:rPr lang="en-MY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rPr lang="en-MY"/>
              <a:t>Can indicates ability.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rPr lang="en-MY"/>
              <a:t>Could indicates ability with an option.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rPr lang="en-MY">
                <a:solidFill>
                  <a:srgbClr val="FF0000"/>
                </a:solidFill>
              </a:rPr>
              <a:t>Example:(Confident or not confident)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MY"/>
              <a:t>I can do it. (The subject ‘I’ is </a:t>
            </a:r>
            <a:r>
              <a:rPr lang="en-MY" u="sng"/>
              <a:t>sure</a:t>
            </a:r>
            <a:r>
              <a:rPr lang="en-MY"/>
              <a:t> about his/her ability)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MY"/>
              <a:t>I could do it. (The subject ‘I’ is </a:t>
            </a:r>
            <a:r>
              <a:rPr lang="en-MY" u="sng"/>
              <a:t>not sure </a:t>
            </a:r>
            <a:r>
              <a:rPr lang="en-MY"/>
              <a:t>about his/her ability)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8108"/>
              <a:buNone/>
            </a:pPr>
            <a:r>
              <a:rPr lang="en-MY">
                <a:solidFill>
                  <a:srgbClr val="FF0000"/>
                </a:solidFill>
              </a:rPr>
              <a:t>Example:(present/past)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MY"/>
              <a:t>They cannot do it. (present)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8108"/>
              <a:buFont typeface="Arial"/>
              <a:buChar char="•"/>
            </a:pPr>
            <a:r>
              <a:rPr lang="en-MY"/>
              <a:t>They could not do it. (past)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>
            <p:ph idx="1" type="subTitle"/>
          </p:nvPr>
        </p:nvSpPr>
        <p:spPr>
          <a:xfrm>
            <a:off x="1009442" y="761999"/>
            <a:ext cx="7117180" cy="571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MY"/>
              <a:t>Can &amp; could also indicate possibility.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'Can' refers to a general truth or something that has a strong sense of possibility. 'Could' refers to something that has a weak possibility, or something that might happen, but is not necessarily a general truth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use could </a:t>
            </a:r>
            <a:r>
              <a:rPr b="1" lang="en-MY"/>
              <a:t>to show that something is possible, but not</a:t>
            </a:r>
            <a:r>
              <a:rPr lang="en-MY"/>
              <a:t> certain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MY"/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A scorpion's sting </a:t>
            </a:r>
            <a:r>
              <a:rPr lang="en-MY">
                <a:solidFill>
                  <a:srgbClr val="FF0000"/>
                </a:solidFill>
              </a:rPr>
              <a:t>can</a:t>
            </a:r>
            <a:r>
              <a:rPr lang="en-MY"/>
              <a:t> cause intense pain and other unpleasant side effects.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MY"/>
              <a:t>They could </a:t>
            </a:r>
            <a:r>
              <a:rPr lang="en-MY">
                <a:solidFill>
                  <a:srgbClr val="FF0000"/>
                </a:solidFill>
              </a:rPr>
              <a:t>come</a:t>
            </a:r>
            <a:r>
              <a:rPr lang="en-MY"/>
              <a:t> by car. 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9" name="Google Shape;149;p17"/>
          <p:cNvSpPr txBox="1"/>
          <p:nvPr>
            <p:ph type="ctrTitle"/>
          </p:nvPr>
        </p:nvSpPr>
        <p:spPr>
          <a:xfrm>
            <a:off x="952500" y="43377"/>
            <a:ext cx="7239000" cy="838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</a:pPr>
            <a:r>
              <a:rPr lang="en-MY"/>
              <a:t>Can and Could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/>
              <a:t>May and Might</a:t>
            </a:r>
            <a:endParaRPr/>
          </a:p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1009443" y="1807361"/>
            <a:ext cx="7125112" cy="47341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MY"/>
              <a:t>1. “May” or “Might” When It Comes to </a:t>
            </a:r>
            <a:r>
              <a:rPr lang="en-MY">
                <a:solidFill>
                  <a:schemeClr val="lt1"/>
                </a:solidFill>
              </a:rPr>
              <a:t>Tense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MY">
                <a:solidFill>
                  <a:schemeClr val="lt1"/>
                </a:solidFill>
              </a:rPr>
              <a:t>When a sentence is in </a:t>
            </a:r>
            <a:r>
              <a:rPr lang="en-MY">
                <a:solidFill>
                  <a:srgbClr val="92D050"/>
                </a:solidFill>
              </a:rPr>
              <a:t>the present tense</a:t>
            </a:r>
            <a:r>
              <a:rPr lang="en-MY">
                <a:solidFill>
                  <a:schemeClr val="lt1"/>
                </a:solidFill>
              </a:rPr>
              <a:t>, the</a:t>
            </a:r>
            <a:r>
              <a:rPr lang="en-MY"/>
              <a:t> preferred word to use is may: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MY"/>
              <a:t>Example: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MY"/>
              <a:t>-She may join us for dinner.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MY"/>
              <a:t>-Howard may call you soon.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MY"/>
              <a:t>2. When a sentence is in the </a:t>
            </a:r>
            <a:r>
              <a:rPr lang="en-MY">
                <a:solidFill>
                  <a:srgbClr val="92D050"/>
                </a:solidFill>
              </a:rPr>
              <a:t>past perfect tense</a:t>
            </a:r>
            <a:r>
              <a:rPr lang="en-MY"/>
              <a:t>, the preferred word to use is might.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MY"/>
              <a:t>Example: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MY"/>
              <a:t>-I might have joined you last night if it weren’t for the rain.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MY"/>
              <a:t>-Lorraine might not have asked for help, but I knew she needed it.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/>
              <a:t>“May” and “Might”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1009443" y="1807361"/>
            <a:ext cx="7125112" cy="4635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MY"/>
              <a:t>“May” or “Might” When It Comes to </a:t>
            </a:r>
            <a:r>
              <a:rPr lang="en-MY" u="sng">
                <a:solidFill>
                  <a:srgbClr val="92D050"/>
                </a:solidFill>
              </a:rPr>
              <a:t>Probability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rgbClr val="92D050"/>
              </a:solidFill>
            </a:endParaRPr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MY"/>
              <a:t>3. If something is </a:t>
            </a:r>
            <a:r>
              <a:rPr lang="en-MY">
                <a:solidFill>
                  <a:srgbClr val="92D050"/>
                </a:solidFill>
              </a:rPr>
              <a:t>likely to happen </a:t>
            </a:r>
            <a:r>
              <a:rPr lang="en-MY"/>
              <a:t>(but there’s still a small chance that it won’t), the preferred word to use is </a:t>
            </a:r>
            <a:r>
              <a:rPr lang="en-MY">
                <a:solidFill>
                  <a:srgbClr val="92D050"/>
                </a:solidFill>
              </a:rPr>
              <a:t>may</a:t>
            </a:r>
            <a:r>
              <a:rPr lang="en-MY"/>
              <a:t>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MY"/>
              <a:t>Example: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MY"/>
              <a:t>-It may rain tonight, but I’m still going to the concert.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MY"/>
              <a:t>-Johanna may get a promotion.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MY"/>
              <a:t>-We may go on vacation this summer.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MY"/>
              <a:t>4. </a:t>
            </a:r>
            <a:r>
              <a:rPr lang="en-MY">
                <a:solidFill>
                  <a:srgbClr val="92D050"/>
                </a:solidFill>
              </a:rPr>
              <a:t>Might</a:t>
            </a:r>
            <a:r>
              <a:rPr lang="en-MY"/>
              <a:t>, on the other hand, indicates </a:t>
            </a:r>
            <a:r>
              <a:rPr lang="en-MY">
                <a:solidFill>
                  <a:srgbClr val="92D050"/>
                </a:solidFill>
              </a:rPr>
              <a:t>a lower probability </a:t>
            </a:r>
            <a:r>
              <a:rPr lang="en-MY"/>
              <a:t>of something occurring. It could happen, but there’s a high chance it won’t.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MY"/>
              <a:t>Example: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MY"/>
              <a:t>-If we take this upcoming exit, we might make it on time.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8108"/>
              <a:buNone/>
            </a:pPr>
            <a:r>
              <a:rPr lang="en-MY"/>
              <a:t>-We all laughed when Jacob said he might win the lottery tonight.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idx="1" type="subTitle"/>
          </p:nvPr>
        </p:nvSpPr>
        <p:spPr>
          <a:xfrm>
            <a:off x="304799" y="1073833"/>
            <a:ext cx="8534400" cy="5650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9032"/>
              <a:buNone/>
            </a:pPr>
            <a:r>
              <a:rPr lang="en-MY"/>
              <a:t>Negative Possibility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9032"/>
              <a:buFont typeface="Arial"/>
              <a:buChar char="•"/>
            </a:pPr>
            <a:r>
              <a:rPr lang="en-MY"/>
              <a:t>Adam and Sue </a:t>
            </a:r>
            <a:r>
              <a:rPr lang="en-MY">
                <a:solidFill>
                  <a:srgbClr val="92D050"/>
                </a:solidFill>
              </a:rPr>
              <a:t>may</a:t>
            </a:r>
            <a:r>
              <a:rPr lang="en-MY"/>
              <a:t> not buy that house. It’s very expensive. (negative possibility)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9032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9032"/>
              <a:buNone/>
            </a:pPr>
            <a:r>
              <a:rPr lang="en-MY"/>
              <a:t>Formal Permission / Formal Prohibition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9032"/>
              <a:buFont typeface="Arial"/>
              <a:buChar char="•"/>
            </a:pPr>
            <a:r>
              <a:rPr lang="en-MY"/>
              <a:t>You may start your exam now.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9032"/>
              <a:buFont typeface="Arial"/>
              <a:buChar char="•"/>
            </a:pPr>
            <a:r>
              <a:rPr lang="en-MY"/>
              <a:t>You may not wear sandals to work.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9032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9032"/>
              <a:buNone/>
            </a:pPr>
            <a:r>
              <a:rPr lang="en-MY"/>
              <a:t>Polite Request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9032"/>
              <a:buFont typeface="Arial"/>
              <a:buChar char="•"/>
            </a:pPr>
            <a:r>
              <a:rPr lang="en-MY"/>
              <a:t>May I help you?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9032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9032"/>
              <a:buNone/>
            </a:pPr>
            <a:r>
              <a:rPr lang="en-MY"/>
              <a:t>Polite Suggestion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9032"/>
              <a:buNone/>
            </a:pPr>
            <a:r>
              <a:rPr lang="en-MY"/>
              <a:t>We can use might to give advice or make a suggestion sound more polite or less direct, especially when used together with like, prefer or want: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EECE1"/>
              </a:buClr>
              <a:buSzPct val="143369"/>
              <a:buFont typeface="Arial"/>
              <a:buChar char="•"/>
            </a:pPr>
            <a:r>
              <a:rPr lang="en-MY" sz="1800">
                <a:solidFill>
                  <a:srgbClr val="EEECE1"/>
                </a:solidFill>
              </a:rPr>
              <a:t>[A waiter politely suggesting a dessert to a customer.] You might like to try one of our wonderful desserts.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9032"/>
              <a:buFont typeface="Arial"/>
              <a:buChar char="•"/>
            </a:pPr>
            <a:r>
              <a:rPr lang="en-MY"/>
              <a:t>You might like to read this and see what you think.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9032"/>
              <a:buFont typeface="Arial"/>
              <a:buChar char="•"/>
            </a:pPr>
            <a:r>
              <a:rPr lang="en-MY"/>
              <a:t>I think it might be better to switch off your phone.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1009443" y="-157438"/>
            <a:ext cx="7125113" cy="924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</a:pPr>
            <a:r>
              <a:rPr b="0" i="0" lang="en-MY" sz="40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May and Might</a:t>
            </a:r>
            <a:endParaRPr b="0" i="0" sz="40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ctrTitle"/>
          </p:nvPr>
        </p:nvSpPr>
        <p:spPr>
          <a:xfrm>
            <a:off x="1009442" y="228601"/>
            <a:ext cx="711718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dana"/>
              <a:buNone/>
            </a:pPr>
            <a:r>
              <a:rPr lang="en-MY"/>
              <a:t>Must - Have to - Need to</a:t>
            </a:r>
            <a:endParaRPr/>
          </a:p>
        </p:txBody>
      </p:sp>
      <p:sp>
        <p:nvSpPr>
          <p:cNvPr id="173" name="Google Shape;173;p21"/>
          <p:cNvSpPr txBox="1"/>
          <p:nvPr>
            <p:ph idx="1" type="subTitle"/>
          </p:nvPr>
        </p:nvSpPr>
        <p:spPr>
          <a:xfrm>
            <a:off x="1009442" y="1066800"/>
            <a:ext cx="711718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-MY"/>
              <a:t>Must, have to and need to are used to </a:t>
            </a:r>
            <a:r>
              <a:rPr lang="en-MY" u="sng"/>
              <a:t>indicate necessity or requirement.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-MY"/>
              <a:t>We generally use </a:t>
            </a:r>
            <a:r>
              <a:rPr b="1" lang="en-MY">
                <a:solidFill>
                  <a:srgbClr val="92D050"/>
                </a:solidFill>
              </a:rPr>
              <a:t>must</a:t>
            </a:r>
            <a:r>
              <a:rPr lang="en-MY">
                <a:solidFill>
                  <a:srgbClr val="92D050"/>
                </a:solidFill>
              </a:rPr>
              <a:t> </a:t>
            </a:r>
            <a:r>
              <a:rPr lang="en-MY"/>
              <a:t>when the speaker decides that something is necessary, or needs to be done.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rPr lang="en-MY">
                <a:solidFill>
                  <a:srgbClr val="92D050"/>
                </a:solidFill>
              </a:rPr>
              <a:t>Have to </a:t>
            </a:r>
            <a:r>
              <a:rPr lang="en-MY"/>
              <a:t>has the similar meaning to must but implies less urgency.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rPr lang="en-MY">
                <a:solidFill>
                  <a:srgbClr val="92D050"/>
                </a:solidFill>
              </a:rPr>
              <a:t>Must</a:t>
            </a:r>
            <a:r>
              <a:rPr lang="en-MY"/>
              <a:t>-more urgent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rPr lang="en-MY">
                <a:solidFill>
                  <a:srgbClr val="92D050"/>
                </a:solidFill>
              </a:rPr>
              <a:t>Need to </a:t>
            </a:r>
            <a:r>
              <a:rPr lang="en-MY"/>
              <a:t>-action that should be done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rPr lang="en-MY"/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en-MY"/>
              <a:t>I must leave now.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en-MY"/>
              <a:t>He must study hard.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en-MY"/>
              <a:t>Alex must go home by 6.00 pm.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en-MY"/>
              <a:t>Elisabeth has to apply for her visa by March 10</a:t>
            </a:r>
            <a:r>
              <a:rPr baseline="30000" lang="en-MY"/>
              <a:t>th</a:t>
            </a:r>
            <a:r>
              <a:rPr lang="en-MY"/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17647"/>
              <a:buFont typeface="Arial"/>
              <a:buChar char="•"/>
            </a:pPr>
            <a:r>
              <a:rPr lang="en-MY"/>
              <a:t>I need to drop by his room to pick up a book.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utum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