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0" r:id="rId6"/>
    <p:sldMasterId id="2147483652" r:id="rId7"/>
    <p:sldMasterId id="2147483660" r:id="rId8"/>
    <p:sldMasterId id="2147483662"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Lst>
  <p:sldSz cy="6858000" cx="9144000"/>
  <p:notesSz cx="6858000" cy="9144000"/>
  <p:embeddedFontLst>
    <p:embeddedFont>
      <p:font typeface="Garamond"/>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60" roundtripDataSignature="AMtx7mivgA+zrXrra5lhqJ41/HaDSBQR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1EB69A4-417D-4B09-A7C7-FC2524A2DE4B}">
  <a:tblStyle styleId="{A1EB69A4-417D-4B09-A7C7-FC2524A2DE4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0.xml"/><Relationship Id="rId42" Type="http://schemas.openxmlformats.org/officeDocument/2006/relationships/slide" Target="slides/slide32.xml"/><Relationship Id="rId41" Type="http://schemas.openxmlformats.org/officeDocument/2006/relationships/slide" Target="slides/slide31.xml"/><Relationship Id="rId44" Type="http://schemas.openxmlformats.org/officeDocument/2006/relationships/slide" Target="slides/slide34.xml"/><Relationship Id="rId43" Type="http://schemas.openxmlformats.org/officeDocument/2006/relationships/slide" Target="slides/slide33.xml"/><Relationship Id="rId46" Type="http://schemas.openxmlformats.org/officeDocument/2006/relationships/slide" Target="slides/slide36.xml"/><Relationship Id="rId45" Type="http://schemas.openxmlformats.org/officeDocument/2006/relationships/slide" Target="slides/slide35.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48" Type="http://schemas.openxmlformats.org/officeDocument/2006/relationships/slide" Target="slides/slide38.xml"/><Relationship Id="rId47" Type="http://schemas.openxmlformats.org/officeDocument/2006/relationships/slide" Target="slides/slide37.xml"/><Relationship Id="rId49" Type="http://schemas.openxmlformats.org/officeDocument/2006/relationships/slide" Target="slides/slide39.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1.xml"/><Relationship Id="rId30" Type="http://schemas.openxmlformats.org/officeDocument/2006/relationships/slide" Target="slides/slide20.xml"/><Relationship Id="rId33" Type="http://schemas.openxmlformats.org/officeDocument/2006/relationships/slide" Target="slides/slide23.xml"/><Relationship Id="rId32" Type="http://schemas.openxmlformats.org/officeDocument/2006/relationships/slide" Target="slides/slide22.xml"/><Relationship Id="rId35" Type="http://schemas.openxmlformats.org/officeDocument/2006/relationships/slide" Target="slides/slide25.xml"/><Relationship Id="rId34" Type="http://schemas.openxmlformats.org/officeDocument/2006/relationships/slide" Target="slides/slide24.xml"/><Relationship Id="rId37" Type="http://schemas.openxmlformats.org/officeDocument/2006/relationships/slide" Target="slides/slide27.xml"/><Relationship Id="rId36" Type="http://schemas.openxmlformats.org/officeDocument/2006/relationships/slide" Target="slides/slide26.xml"/><Relationship Id="rId39" Type="http://schemas.openxmlformats.org/officeDocument/2006/relationships/slide" Target="slides/slide29.xml"/><Relationship Id="rId38" Type="http://schemas.openxmlformats.org/officeDocument/2006/relationships/slide" Target="slides/slide28.xml"/><Relationship Id="rId20" Type="http://schemas.openxmlformats.org/officeDocument/2006/relationships/slide" Target="slides/slide10.xml"/><Relationship Id="rId22" Type="http://schemas.openxmlformats.org/officeDocument/2006/relationships/slide" Target="slides/slide12.xml"/><Relationship Id="rId21" Type="http://schemas.openxmlformats.org/officeDocument/2006/relationships/slide" Target="slides/slide11.xml"/><Relationship Id="rId24" Type="http://schemas.openxmlformats.org/officeDocument/2006/relationships/slide" Target="slides/slide14.xml"/><Relationship Id="rId23" Type="http://schemas.openxmlformats.org/officeDocument/2006/relationships/slide" Target="slides/slide13.xml"/><Relationship Id="rId60" Type="http://customschemas.google.com/relationships/presentationmetadata" Target="metadata"/><Relationship Id="rId26" Type="http://schemas.openxmlformats.org/officeDocument/2006/relationships/slide" Target="slides/slide16.xml"/><Relationship Id="rId25" Type="http://schemas.openxmlformats.org/officeDocument/2006/relationships/slide" Target="slides/slide15.xml"/><Relationship Id="rId28" Type="http://schemas.openxmlformats.org/officeDocument/2006/relationships/slide" Target="slides/slide18.xml"/><Relationship Id="rId27" Type="http://schemas.openxmlformats.org/officeDocument/2006/relationships/slide" Target="slides/slide17.xml"/><Relationship Id="rId29" Type="http://schemas.openxmlformats.org/officeDocument/2006/relationships/slide" Target="slides/slide19.xml"/><Relationship Id="rId51" Type="http://schemas.openxmlformats.org/officeDocument/2006/relationships/slide" Target="slides/slide41.xml"/><Relationship Id="rId50" Type="http://schemas.openxmlformats.org/officeDocument/2006/relationships/slide" Target="slides/slide40.xml"/><Relationship Id="rId53" Type="http://schemas.openxmlformats.org/officeDocument/2006/relationships/slide" Target="slides/slide43.xml"/><Relationship Id="rId52" Type="http://schemas.openxmlformats.org/officeDocument/2006/relationships/slide" Target="slides/slide42.xml"/><Relationship Id="rId11" Type="http://schemas.openxmlformats.org/officeDocument/2006/relationships/slide" Target="slides/slide1.xml"/><Relationship Id="rId55" Type="http://schemas.openxmlformats.org/officeDocument/2006/relationships/slide" Target="slides/slide45.xml"/><Relationship Id="rId10" Type="http://schemas.openxmlformats.org/officeDocument/2006/relationships/notesMaster" Target="notesMasters/notesMaster1.xml"/><Relationship Id="rId54" Type="http://schemas.openxmlformats.org/officeDocument/2006/relationships/slide" Target="slides/slide44.xml"/><Relationship Id="rId13" Type="http://schemas.openxmlformats.org/officeDocument/2006/relationships/slide" Target="slides/slide3.xml"/><Relationship Id="rId57" Type="http://schemas.openxmlformats.org/officeDocument/2006/relationships/font" Target="fonts/Garamond-bold.fntdata"/><Relationship Id="rId12" Type="http://schemas.openxmlformats.org/officeDocument/2006/relationships/slide" Target="slides/slide2.xml"/><Relationship Id="rId56" Type="http://schemas.openxmlformats.org/officeDocument/2006/relationships/font" Target="fonts/Garamond-regular.fntdata"/><Relationship Id="rId15" Type="http://schemas.openxmlformats.org/officeDocument/2006/relationships/slide" Target="slides/slide5.xml"/><Relationship Id="rId59" Type="http://schemas.openxmlformats.org/officeDocument/2006/relationships/font" Target="fonts/Garamond-boldItalic.fntdata"/><Relationship Id="rId14" Type="http://schemas.openxmlformats.org/officeDocument/2006/relationships/slide" Target="slides/slide4.xml"/><Relationship Id="rId58" Type="http://schemas.openxmlformats.org/officeDocument/2006/relationships/font" Target="fonts/Garamond-italic.fntdata"/><Relationship Id="rId17" Type="http://schemas.openxmlformats.org/officeDocument/2006/relationships/slide" Target="slides/slide7.xml"/><Relationship Id="rId16" Type="http://schemas.openxmlformats.org/officeDocument/2006/relationships/slide" Target="slides/slide6.xml"/><Relationship Id="rId19" Type="http://schemas.openxmlformats.org/officeDocument/2006/relationships/slide" Target="slides/slide9.xml"/><Relationship Id="rId18"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09" name="Google Shape;209;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16" name="Google Shape;216;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3: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38" name="Google Shape;238;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53" name="Google Shape;253;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http://www.w3schools.com/aspnet/razor_intro.asp</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Razor is a markup syntax that lets you embed server-based code (Visual Basic and C#) into web pages.</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Development using web matrix – free download</a:t>
            </a:r>
            <a:endParaRPr/>
          </a:p>
        </p:txBody>
      </p:sp>
      <p:sp>
        <p:nvSpPr>
          <p:cNvPr id="254" name="Google Shape;254;p1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63" name="Google Shape;263;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19: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44" name="Google Shape;144;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270" name="Google Shape;270;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07" name="Google Shape;307;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CLS – e.g. CTS – VB= Boolean, J# - boolean, C# - bool, C++ - VARIANT_BOOL</a:t>
            </a:r>
            <a:endParaRPr/>
          </a:p>
          <a:p>
            <a:pPr indent="0" lvl="0" marL="0" rtl="0" algn="l">
              <a:spcBef>
                <a:spcPts val="0"/>
              </a:spcBef>
              <a:spcAft>
                <a:spcPts val="0"/>
              </a:spcAft>
              <a:buSzPts val="1800"/>
              <a:buNone/>
            </a:pPr>
            <a:r>
              <a:rPr lang="en-US"/>
              <a:t>Common Language Specification is a document that says how computers can be turn into MSIL (Microsoft Intermediate Language). </a:t>
            </a:r>
            <a:endParaRPr/>
          </a:p>
          <a:p>
            <a:pPr indent="0" lvl="0" marL="0" rtl="0" algn="l">
              <a:spcBef>
                <a:spcPts val="0"/>
              </a:spcBef>
              <a:spcAft>
                <a:spcPts val="0"/>
              </a:spcAft>
              <a:buSzPts val="1800"/>
              <a:buNone/>
            </a:pPr>
            <a:r>
              <a:rPr lang="en-US"/>
              <a:t>When several </a:t>
            </a:r>
            <a:r>
              <a:rPr b="1" lang="en-US"/>
              <a:t>languages</a:t>
            </a:r>
            <a:r>
              <a:rPr lang="en-US"/>
              <a:t> use the same bytecode, different parts of a program can be written in different </a:t>
            </a:r>
            <a:r>
              <a:rPr b="1" lang="en-US"/>
              <a:t>languages.</a:t>
            </a:r>
            <a:endParaRPr/>
          </a:p>
          <a:p>
            <a:pPr indent="0" lvl="0" marL="0" rtl="0" algn="l">
              <a:spcBef>
                <a:spcPts val="0"/>
              </a:spcBef>
              <a:spcAft>
                <a:spcPts val="0"/>
              </a:spcAft>
              <a:buSzPts val="1800"/>
              <a:buNone/>
            </a:pPr>
            <a:r>
              <a:t/>
            </a:r>
            <a:endParaRPr b="1"/>
          </a:p>
          <a:p>
            <a:pPr indent="0" lvl="0" marL="0" rtl="0" algn="l">
              <a:spcBef>
                <a:spcPts val="0"/>
              </a:spcBef>
              <a:spcAft>
                <a:spcPts val="0"/>
              </a:spcAft>
              <a:buSzPts val="1800"/>
              <a:buNone/>
            </a:pPr>
            <a:r>
              <a:rPr lang="en-US"/>
              <a:t>https://www.youtube.com/watch?v=Cn1hFo7bs7A</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By using ActiveX data object, it is a medium between the front end application and backend application, providing data access services so we can store our data in the SQL Server. XML is temporary data storage.</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rPr lang="en-US"/>
              <a:t>http://www.w3schools.com/asp/ado_ref_connection.asp</a:t>
            </a:r>
            <a:endParaRPr/>
          </a:p>
          <a:p>
            <a:pPr indent="0" lvl="0" marL="0" rtl="0" algn="l">
              <a:spcBef>
                <a:spcPts val="0"/>
              </a:spcBef>
              <a:spcAft>
                <a:spcPts val="0"/>
              </a:spcAft>
              <a:buSzPts val="1800"/>
              <a:buNone/>
            </a:pPr>
            <a:r>
              <a:t/>
            </a:r>
            <a:endParaRPr/>
          </a:p>
          <a:p>
            <a:pPr indent="0" lvl="0" marL="0" rtl="0" algn="l">
              <a:spcBef>
                <a:spcPts val="0"/>
              </a:spcBef>
              <a:spcAft>
                <a:spcPts val="0"/>
              </a:spcAft>
              <a:buSzPts val="1800"/>
              <a:buNone/>
            </a:pPr>
            <a:r>
              <a:t/>
            </a:r>
            <a:endParaRPr/>
          </a:p>
          <a:p>
            <a:pPr indent="0" lvl="0" marL="0" rtl="0" algn="l">
              <a:spcBef>
                <a:spcPts val="0"/>
              </a:spcBef>
              <a:spcAft>
                <a:spcPts val="0"/>
              </a:spcAft>
              <a:buNone/>
            </a:pPr>
            <a:r>
              <a:t/>
            </a:r>
            <a:endParaRPr/>
          </a:p>
        </p:txBody>
      </p:sp>
      <p:sp>
        <p:nvSpPr>
          <p:cNvPr id="308" name="Google Shape;308;p26: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14" name="Google Shape;314;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2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22" name="Google Shape;322;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2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35" name="Google Shape;335;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p30: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78" name="Google Shape;378;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37: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05" name="Google Shape;405;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https://www.youtube.com/watch?v=_PkugOSrxNU</a:t>
            </a:r>
            <a:endParaRPr/>
          </a:p>
        </p:txBody>
      </p:sp>
      <p:sp>
        <p:nvSpPr>
          <p:cNvPr id="406" name="Google Shape;406;p38: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423" name="Google Shape;423;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4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4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 name="Google Shape;24;p4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5" name="Google Shape;25;p47"/>
          <p:cNvSpPr txBox="1"/>
          <p:nvPr>
            <p:ph idx="12" type="sldNum"/>
          </p:nvPr>
        </p:nvSpPr>
        <p:spPr>
          <a:xfrm>
            <a:off x="7929562" y="6143625"/>
            <a:ext cx="500062"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6" name="Shape 106"/>
        <p:cNvGrpSpPr/>
        <p:nvPr/>
      </p:nvGrpSpPr>
      <p:grpSpPr>
        <a:xfrm>
          <a:off x="0" y="0"/>
          <a:ext cx="0" cy="0"/>
          <a:chOff x="0" y="0"/>
          <a:chExt cx="0" cy="0"/>
        </a:xfrm>
      </p:grpSpPr>
      <p:sp>
        <p:nvSpPr>
          <p:cNvPr id="107" name="Google Shape;107;p59"/>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8" name="Google Shape;108;p59"/>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7" name="Shape 127"/>
        <p:cNvGrpSpPr/>
        <p:nvPr/>
      </p:nvGrpSpPr>
      <p:grpSpPr>
        <a:xfrm>
          <a:off x="0" y="0"/>
          <a:ext cx="0" cy="0"/>
          <a:chOff x="0" y="0"/>
          <a:chExt cx="0" cy="0"/>
        </a:xfrm>
      </p:grpSpPr>
      <p:sp>
        <p:nvSpPr>
          <p:cNvPr id="128" name="Google Shape;128;p6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9" name="Google Shape;129;p6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30" name="Google Shape;130;p6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31" name="Google Shape;131;p6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32" name="Google Shape;132;p6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33" name="Google Shape;133;p6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1" name="Shape 41"/>
        <p:cNvGrpSpPr/>
        <p:nvPr/>
      </p:nvGrpSpPr>
      <p:grpSpPr>
        <a:xfrm>
          <a:off x="0" y="0"/>
          <a:ext cx="0" cy="0"/>
          <a:chOff x="0" y="0"/>
          <a:chExt cx="0" cy="0"/>
        </a:xfrm>
      </p:grpSpPr>
      <p:sp>
        <p:nvSpPr>
          <p:cNvPr id="42" name="Google Shape;42;p49"/>
          <p:cNvSpPr txBox="1"/>
          <p:nvPr>
            <p:ph type="title"/>
          </p:nvPr>
        </p:nvSpPr>
        <p:spPr>
          <a:xfrm>
            <a:off x="457200" y="184485"/>
            <a:ext cx="8305800" cy="111091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3" name="Google Shape;43;p49"/>
          <p:cNvSpPr txBox="1"/>
          <p:nvPr>
            <p:ph idx="1" type="body"/>
          </p:nvPr>
        </p:nvSpPr>
        <p:spPr>
          <a:xfrm>
            <a:off x="457200" y="1428737"/>
            <a:ext cx="8186766" cy="4500594"/>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0" name="Shape 50"/>
        <p:cNvGrpSpPr/>
        <p:nvPr/>
      </p:nvGrpSpPr>
      <p:grpSpPr>
        <a:xfrm>
          <a:off x="0" y="0"/>
          <a:ext cx="0" cy="0"/>
          <a:chOff x="0" y="0"/>
          <a:chExt cx="0" cy="0"/>
        </a:xfrm>
      </p:grpSpPr>
      <p:sp>
        <p:nvSpPr>
          <p:cNvPr id="51" name="Google Shape;51;p5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5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3" name="Google Shape;53;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6" name="Shape 56"/>
        <p:cNvGrpSpPr/>
        <p:nvPr/>
      </p:nvGrpSpPr>
      <p:grpSpPr>
        <a:xfrm>
          <a:off x="0" y="0"/>
          <a:ext cx="0" cy="0"/>
          <a:chOff x="0" y="0"/>
          <a:chExt cx="0" cy="0"/>
        </a:xfrm>
      </p:grpSpPr>
      <p:sp>
        <p:nvSpPr>
          <p:cNvPr id="57" name="Google Shape;57;p5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52"/>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9" name="Google Shape;59;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5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4" name="Google Shape;64;p53"/>
          <p:cNvSpPr/>
          <p:nvPr>
            <p:ph idx="2" type="pic"/>
          </p:nvPr>
        </p:nvSpPr>
        <p:spPr>
          <a:xfrm>
            <a:off x="1792288" y="612775"/>
            <a:ext cx="5486400" cy="4114800"/>
          </a:xfrm>
          <a:prstGeom prst="rect">
            <a:avLst/>
          </a:prstGeom>
          <a:noFill/>
          <a:ln>
            <a:noFill/>
          </a:ln>
        </p:spPr>
      </p:sp>
      <p:sp>
        <p:nvSpPr>
          <p:cNvPr id="65" name="Google Shape;65;p5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6" name="Google Shape;66;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p5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1" name="Google Shape;71;p5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2" name="Google Shape;72;p5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3" name="Google Shape;73;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0" name="Shape 80"/>
        <p:cNvGrpSpPr/>
        <p:nvPr/>
      </p:nvGrpSpPr>
      <p:grpSpPr>
        <a:xfrm>
          <a:off x="0" y="0"/>
          <a:ext cx="0" cy="0"/>
          <a:chOff x="0" y="0"/>
          <a:chExt cx="0" cy="0"/>
        </a:xfrm>
      </p:grpSpPr>
      <p:sp>
        <p:nvSpPr>
          <p:cNvPr id="81" name="Google Shape;81;p5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2" name="Google Shape;82;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5" name="Shape 85"/>
        <p:cNvGrpSpPr/>
        <p:nvPr/>
      </p:nvGrpSpPr>
      <p:grpSpPr>
        <a:xfrm>
          <a:off x="0" y="0"/>
          <a:ext cx="0" cy="0"/>
          <a:chOff x="0" y="0"/>
          <a:chExt cx="0" cy="0"/>
        </a:xfrm>
      </p:grpSpPr>
      <p:sp>
        <p:nvSpPr>
          <p:cNvPr id="86" name="Google Shape;86;p5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7" name="Google Shape;87;p5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88" name="Google Shape;88;p5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89" name="Google Shape;89;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theme" Target="../theme/theme6.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4.jpg"/><Relationship Id="rId2" Type="http://schemas.openxmlformats.org/officeDocument/2006/relationships/slideLayout" Target="../slideLayouts/slideLayout10.xml"/><Relationship Id="rId3" Type="http://schemas.openxmlformats.org/officeDocument/2006/relationships/theme" Target="../theme/theme5.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1.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6"/>
          <p:cNvSpPr/>
          <p:nvPr/>
        </p:nvSpPr>
        <p:spPr>
          <a:xfrm>
            <a:off x="422275" y="6084887"/>
            <a:ext cx="8435975" cy="487362"/>
          </a:xfrm>
          <a:custGeom>
            <a:rect b="b" l="l" r="r" t="t"/>
            <a:pathLst>
              <a:path extrusionOk="0" h="487680" w="8661009">
                <a:moveTo>
                  <a:pt x="0" y="400929"/>
                </a:moveTo>
                <a:cubicBezTo>
                  <a:pt x="1783080" y="444304"/>
                  <a:pt x="3566160" y="487680"/>
                  <a:pt x="4811151" y="429065"/>
                </a:cubicBezTo>
                <a:cubicBezTo>
                  <a:pt x="6056142" y="370450"/>
                  <a:pt x="6853310" y="98474"/>
                  <a:pt x="7469944" y="49237"/>
                </a:cubicBezTo>
                <a:cubicBezTo>
                  <a:pt x="8086578" y="0"/>
                  <a:pt x="8360899" y="75028"/>
                  <a:pt x="8510954" y="133643"/>
                </a:cubicBezTo>
                <a:cubicBezTo>
                  <a:pt x="8661009" y="192258"/>
                  <a:pt x="8473440" y="349348"/>
                  <a:pt x="8370277" y="400929"/>
                </a:cubicBezTo>
                <a:cubicBezTo>
                  <a:pt x="8267114" y="452510"/>
                  <a:pt x="8037341" y="454855"/>
                  <a:pt x="7891975" y="443132"/>
                </a:cubicBezTo>
                <a:cubicBezTo>
                  <a:pt x="7746609" y="431409"/>
                  <a:pt x="7591865" y="368105"/>
                  <a:pt x="7498080" y="330591"/>
                </a:cubicBezTo>
                <a:cubicBezTo>
                  <a:pt x="7404295" y="293077"/>
                  <a:pt x="7366781" y="255563"/>
                  <a:pt x="7329267" y="218049"/>
                </a:cubicBezTo>
              </a:path>
            </a:pathLst>
          </a:custGeom>
          <a:noFill/>
          <a:ln cap="flat" cmpd="sng" w="38100">
            <a:solidFill>
              <a:srgbClr val="E857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1" name="Google Shape;11;p46"/>
          <p:cNvCxnSpPr/>
          <p:nvPr/>
        </p:nvCxnSpPr>
        <p:spPr>
          <a:xfrm>
            <a:off x="642937" y="1143000"/>
            <a:ext cx="7358062" cy="0"/>
          </a:xfrm>
          <a:prstGeom prst="straightConnector1">
            <a:avLst/>
          </a:prstGeom>
          <a:noFill/>
          <a:ln cap="flat" cmpd="sng" w="38100">
            <a:solidFill>
              <a:srgbClr val="E85730"/>
            </a:solidFill>
            <a:prstDash val="solid"/>
            <a:miter lim="800000"/>
            <a:headEnd len="med" w="med" type="none"/>
            <a:tailEnd len="med" w="med" type="none"/>
          </a:ln>
        </p:spPr>
      </p:cxnSp>
      <p:sp>
        <p:nvSpPr>
          <p:cNvPr id="12" name="Google Shape;12;p46"/>
          <p:cNvSpPr/>
          <p:nvPr/>
        </p:nvSpPr>
        <p:spPr>
          <a:xfrm>
            <a:off x="8001024" y="928670"/>
            <a:ext cx="500066" cy="428628"/>
          </a:xfrm>
          <a:prstGeom prst="ellipse">
            <a:avLst/>
          </a:prstGeom>
          <a:solidFill>
            <a:srgbClr val="E8573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 name="Google Shape;13;p46"/>
          <p:cNvSpPr/>
          <p:nvPr/>
        </p:nvSpPr>
        <p:spPr>
          <a:xfrm>
            <a:off x="6715125" y="1428750"/>
            <a:ext cx="857250" cy="785812"/>
          </a:xfrm>
          <a:prstGeom prst="ellipse">
            <a:avLst/>
          </a:prstGeom>
          <a:solidFill>
            <a:srgbClr val="984807">
              <a:alpha val="24705"/>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4" name="Google Shape;14;p46"/>
          <p:cNvSpPr/>
          <p:nvPr/>
        </p:nvSpPr>
        <p:spPr>
          <a:xfrm>
            <a:off x="7715250" y="2500312"/>
            <a:ext cx="642937" cy="642937"/>
          </a:xfrm>
          <a:prstGeom prst="ellipse">
            <a:avLst/>
          </a:prstGeom>
          <a:solidFill>
            <a:srgbClr val="D96709">
              <a:alpha val="1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5" name="Google Shape;15;p46"/>
          <p:cNvSpPr/>
          <p:nvPr/>
        </p:nvSpPr>
        <p:spPr>
          <a:xfrm>
            <a:off x="8286750" y="3643312"/>
            <a:ext cx="500062" cy="500062"/>
          </a:xfrm>
          <a:prstGeom prst="ellipse">
            <a:avLst/>
          </a:prstGeom>
          <a:solidFill>
            <a:srgbClr val="F57B17">
              <a:alpha val="145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6" name="Google Shape;16;p46"/>
          <p:cNvSpPr/>
          <p:nvPr/>
        </p:nvSpPr>
        <p:spPr>
          <a:xfrm>
            <a:off x="8501062" y="4643437"/>
            <a:ext cx="428625" cy="428625"/>
          </a:xfrm>
          <a:prstGeom prst="ellipse">
            <a:avLst/>
          </a:prstGeom>
          <a:solidFill>
            <a:srgbClr val="F67B16">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7" name="Google Shape;17;p46"/>
          <p:cNvSpPr/>
          <p:nvPr/>
        </p:nvSpPr>
        <p:spPr>
          <a:xfrm>
            <a:off x="8286750" y="5572125"/>
            <a:ext cx="357187" cy="357187"/>
          </a:xfrm>
          <a:prstGeom prst="ellipse">
            <a:avLst/>
          </a:prstGeom>
          <a:solidFill>
            <a:srgbClr val="F59545">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18" name="Google Shape;18;p46"/>
          <p:cNvPicPr preferRelativeResize="0"/>
          <p:nvPr/>
        </p:nvPicPr>
        <p:blipFill rotWithShape="1">
          <a:blip r:embed="rId1">
            <a:alphaModFix/>
          </a:blip>
          <a:srcRect b="0" l="0" r="0" t="0"/>
          <a:stretch/>
        </p:blipFill>
        <p:spPr>
          <a:xfrm>
            <a:off x="762000" y="304800"/>
            <a:ext cx="1752600" cy="698500"/>
          </a:xfrm>
          <a:prstGeom prst="rect">
            <a:avLst/>
          </a:prstGeom>
          <a:noFill/>
          <a:ln>
            <a:noFill/>
          </a:ln>
        </p:spPr>
      </p:pic>
      <p:sp>
        <p:nvSpPr>
          <p:cNvPr id="19" name="Google Shape;19;p4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0" name="Google Shape;20;p4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1" name="Google Shape;21;p46"/>
          <p:cNvSpPr txBox="1"/>
          <p:nvPr>
            <p:ph idx="12" type="sldNum"/>
          </p:nvPr>
        </p:nvSpPr>
        <p:spPr>
          <a:xfrm>
            <a:off x="7929562" y="6143625"/>
            <a:ext cx="500062"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 name="Shape 26"/>
        <p:cNvGrpSpPr/>
        <p:nvPr/>
      </p:nvGrpSpPr>
      <p:grpSpPr>
        <a:xfrm>
          <a:off x="0" y="0"/>
          <a:ext cx="0" cy="0"/>
          <a:chOff x="0" y="0"/>
          <a:chExt cx="0" cy="0"/>
        </a:xfrm>
      </p:grpSpPr>
      <p:sp>
        <p:nvSpPr>
          <p:cNvPr id="27" name="Google Shape;27;p48"/>
          <p:cNvSpPr txBox="1"/>
          <p:nvPr/>
        </p:nvSpPr>
        <p:spPr>
          <a:xfrm>
            <a:off x="7929562" y="6143625"/>
            <a:ext cx="614362"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r>
              <a:rPr b="0" i="0" lang="en-US" sz="1200" u="none">
                <a:solidFill>
                  <a:srgbClr val="898989"/>
                </a:solidFill>
                <a:latin typeface="Calibri"/>
                <a:ea typeface="Calibri"/>
                <a:cs typeface="Calibri"/>
                <a:sym typeface="Calibri"/>
              </a:rPr>
              <a:t>/1</a:t>
            </a:r>
            <a:endParaRPr/>
          </a:p>
        </p:txBody>
      </p:sp>
      <p:sp>
        <p:nvSpPr>
          <p:cNvPr id="28" name="Google Shape;28;p48"/>
          <p:cNvSpPr/>
          <p:nvPr/>
        </p:nvSpPr>
        <p:spPr>
          <a:xfrm>
            <a:off x="422275" y="6084887"/>
            <a:ext cx="8435975" cy="487362"/>
          </a:xfrm>
          <a:custGeom>
            <a:rect b="b" l="l" r="r" t="t"/>
            <a:pathLst>
              <a:path extrusionOk="0" h="487680" w="8661009">
                <a:moveTo>
                  <a:pt x="0" y="400929"/>
                </a:moveTo>
                <a:cubicBezTo>
                  <a:pt x="1783080" y="444304"/>
                  <a:pt x="3566160" y="487680"/>
                  <a:pt x="4811151" y="429065"/>
                </a:cubicBezTo>
                <a:cubicBezTo>
                  <a:pt x="6056142" y="370450"/>
                  <a:pt x="6853310" y="98474"/>
                  <a:pt x="7469944" y="49237"/>
                </a:cubicBezTo>
                <a:cubicBezTo>
                  <a:pt x="8086578" y="0"/>
                  <a:pt x="8360899" y="75028"/>
                  <a:pt x="8510954" y="133643"/>
                </a:cubicBezTo>
                <a:cubicBezTo>
                  <a:pt x="8661009" y="192258"/>
                  <a:pt x="8473440" y="349348"/>
                  <a:pt x="8370277" y="400929"/>
                </a:cubicBezTo>
                <a:cubicBezTo>
                  <a:pt x="8267114" y="452510"/>
                  <a:pt x="8037341" y="454855"/>
                  <a:pt x="7891975" y="443132"/>
                </a:cubicBezTo>
                <a:cubicBezTo>
                  <a:pt x="7746609" y="431409"/>
                  <a:pt x="7591865" y="368105"/>
                  <a:pt x="7498080" y="330591"/>
                </a:cubicBezTo>
                <a:cubicBezTo>
                  <a:pt x="7404295" y="293077"/>
                  <a:pt x="7366781" y="255563"/>
                  <a:pt x="7329267" y="218049"/>
                </a:cubicBezTo>
              </a:path>
            </a:pathLst>
          </a:custGeom>
          <a:noFill/>
          <a:ln cap="flat" cmpd="sng" w="38100">
            <a:solidFill>
              <a:srgbClr val="E857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29" name="Google Shape;29;p48"/>
          <p:cNvCxnSpPr/>
          <p:nvPr/>
        </p:nvCxnSpPr>
        <p:spPr>
          <a:xfrm>
            <a:off x="642937" y="1143000"/>
            <a:ext cx="7358062" cy="0"/>
          </a:xfrm>
          <a:prstGeom prst="straightConnector1">
            <a:avLst/>
          </a:prstGeom>
          <a:noFill/>
          <a:ln cap="flat" cmpd="sng" w="38100">
            <a:solidFill>
              <a:srgbClr val="E85730"/>
            </a:solidFill>
            <a:prstDash val="solid"/>
            <a:miter lim="800000"/>
            <a:headEnd len="med" w="med" type="none"/>
            <a:tailEnd len="med" w="med" type="none"/>
          </a:ln>
        </p:spPr>
      </p:cxnSp>
      <p:sp>
        <p:nvSpPr>
          <p:cNvPr id="30" name="Google Shape;30;p48"/>
          <p:cNvSpPr/>
          <p:nvPr/>
        </p:nvSpPr>
        <p:spPr>
          <a:xfrm>
            <a:off x="6715125" y="1428750"/>
            <a:ext cx="857250" cy="785812"/>
          </a:xfrm>
          <a:prstGeom prst="ellipse">
            <a:avLst/>
          </a:prstGeom>
          <a:solidFill>
            <a:srgbClr val="904406">
              <a:alpha val="2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1" name="Google Shape;31;p48"/>
          <p:cNvSpPr/>
          <p:nvPr/>
        </p:nvSpPr>
        <p:spPr>
          <a:xfrm>
            <a:off x="7715250" y="2500312"/>
            <a:ext cx="642937" cy="642937"/>
          </a:xfrm>
          <a:prstGeom prst="ellipse">
            <a:avLst/>
          </a:prstGeom>
          <a:solidFill>
            <a:srgbClr val="C85F08">
              <a:alpha val="1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 name="Google Shape;32;p48"/>
          <p:cNvSpPr/>
          <p:nvPr/>
        </p:nvSpPr>
        <p:spPr>
          <a:xfrm>
            <a:off x="8286750" y="3643312"/>
            <a:ext cx="500062" cy="500062"/>
          </a:xfrm>
          <a:prstGeom prst="ellipse">
            <a:avLst/>
          </a:prstGeom>
          <a:solidFill>
            <a:srgbClr val="F57B17">
              <a:alpha val="145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3" name="Google Shape;33;p48"/>
          <p:cNvSpPr/>
          <p:nvPr/>
        </p:nvSpPr>
        <p:spPr>
          <a:xfrm>
            <a:off x="8501062" y="4643437"/>
            <a:ext cx="428625" cy="428625"/>
          </a:xfrm>
          <a:prstGeom prst="ellipse">
            <a:avLst/>
          </a:prstGeom>
          <a:solidFill>
            <a:srgbClr val="F67B16">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4" name="Google Shape;34;p48"/>
          <p:cNvSpPr/>
          <p:nvPr/>
        </p:nvSpPr>
        <p:spPr>
          <a:xfrm>
            <a:off x="8286750" y="5572125"/>
            <a:ext cx="357187" cy="357187"/>
          </a:xfrm>
          <a:prstGeom prst="ellipse">
            <a:avLst/>
          </a:prstGeom>
          <a:solidFill>
            <a:srgbClr val="F59545">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5" name="Google Shape;35;p48"/>
          <p:cNvSpPr/>
          <p:nvPr/>
        </p:nvSpPr>
        <p:spPr>
          <a:xfrm>
            <a:off x="8001024" y="928670"/>
            <a:ext cx="500066" cy="428628"/>
          </a:xfrm>
          <a:prstGeom prst="ellipse">
            <a:avLst/>
          </a:prstGeom>
          <a:solidFill>
            <a:srgbClr val="E8573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cxnSp>
        <p:nvCxnSpPr>
          <p:cNvPr id="36" name="Google Shape;36;p48"/>
          <p:cNvCxnSpPr/>
          <p:nvPr/>
        </p:nvCxnSpPr>
        <p:spPr>
          <a:xfrm>
            <a:off x="8501062" y="1143000"/>
            <a:ext cx="285750" cy="0"/>
          </a:xfrm>
          <a:prstGeom prst="straightConnector1">
            <a:avLst/>
          </a:prstGeom>
          <a:noFill/>
          <a:ln cap="flat" cmpd="sng" w="9525">
            <a:solidFill>
              <a:srgbClr val="F6903C"/>
            </a:solidFill>
            <a:prstDash val="solid"/>
            <a:miter lim="800000"/>
            <a:headEnd len="med" w="med" type="none"/>
            <a:tailEnd len="med" w="med" type="none"/>
          </a:ln>
        </p:spPr>
      </p:cxnSp>
      <p:cxnSp>
        <p:nvCxnSpPr>
          <p:cNvPr id="37" name="Google Shape;37;p48"/>
          <p:cNvCxnSpPr/>
          <p:nvPr/>
        </p:nvCxnSpPr>
        <p:spPr>
          <a:xfrm flipH="1" rot="5400000">
            <a:off x="8482012" y="854075"/>
            <a:ext cx="581025" cy="9525"/>
          </a:xfrm>
          <a:prstGeom prst="straightConnector1">
            <a:avLst/>
          </a:prstGeom>
          <a:noFill/>
          <a:ln cap="flat" cmpd="sng" w="9525">
            <a:solidFill>
              <a:srgbClr val="E85730"/>
            </a:solidFill>
            <a:prstDash val="solid"/>
            <a:miter lim="800000"/>
            <a:headEnd len="med" w="med" type="none"/>
            <a:tailEnd len="med" w="med" type="none"/>
          </a:ln>
        </p:spPr>
      </p:cxnSp>
      <p:pic>
        <p:nvPicPr>
          <p:cNvPr descr="TARCLogo.PNG" id="38" name="Google Shape;38;p48"/>
          <p:cNvPicPr preferRelativeResize="0"/>
          <p:nvPr/>
        </p:nvPicPr>
        <p:blipFill rotWithShape="1">
          <a:blip r:embed="rId1">
            <a:alphaModFix/>
          </a:blip>
          <a:srcRect b="0" l="0" r="0" t="0"/>
          <a:stretch/>
        </p:blipFill>
        <p:spPr>
          <a:xfrm>
            <a:off x="8472487" y="20637"/>
            <a:ext cx="619125" cy="762000"/>
          </a:xfrm>
          <a:prstGeom prst="rect">
            <a:avLst/>
          </a:prstGeom>
          <a:noFill/>
          <a:ln>
            <a:noFill/>
          </a:ln>
        </p:spPr>
      </p:pic>
      <p:sp>
        <p:nvSpPr>
          <p:cNvPr id="39" name="Google Shape;39;p4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0" name="Google Shape;40;p4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 name="Shape 44"/>
        <p:cNvGrpSpPr/>
        <p:nvPr/>
      </p:nvGrpSpPr>
      <p:grpSpPr>
        <a:xfrm>
          <a:off x="0" y="0"/>
          <a:ext cx="0" cy="0"/>
          <a:chOff x="0" y="0"/>
          <a:chExt cx="0" cy="0"/>
        </a:xfrm>
      </p:grpSpPr>
      <p:sp>
        <p:nvSpPr>
          <p:cNvPr id="45" name="Google Shape;45;p5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46" name="Google Shape;46;p5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7" name="Google Shape;47;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8" name="Google Shape;48;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9" name="Google Shape;49;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3" r:id="rId1"/>
    <p:sldLayoutId id="2147483654" r:id="rId2"/>
    <p:sldLayoutId id="2147483655" r:id="rId3"/>
    <p:sldLayoutId id="2147483656" r:id="rId4"/>
    <p:sldLayoutId id="2147483657" r:id="rId5"/>
    <p:sldLayoutId id="2147483658" r:id="rId6"/>
    <p:sldLayoutId id="2147483659"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58"/>
          <p:cNvSpPr txBox="1"/>
          <p:nvPr/>
        </p:nvSpPr>
        <p:spPr>
          <a:xfrm>
            <a:off x="7929562" y="6143625"/>
            <a:ext cx="500062"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endParaRPr/>
          </a:p>
        </p:txBody>
      </p:sp>
      <p:sp>
        <p:nvSpPr>
          <p:cNvPr id="94" name="Google Shape;94;p58"/>
          <p:cNvSpPr/>
          <p:nvPr/>
        </p:nvSpPr>
        <p:spPr>
          <a:xfrm>
            <a:off x="422275" y="6084887"/>
            <a:ext cx="8435975" cy="487362"/>
          </a:xfrm>
          <a:custGeom>
            <a:rect b="b" l="l" r="r" t="t"/>
            <a:pathLst>
              <a:path extrusionOk="0" h="487680" w="8661009">
                <a:moveTo>
                  <a:pt x="0" y="400929"/>
                </a:moveTo>
                <a:cubicBezTo>
                  <a:pt x="1783080" y="444304"/>
                  <a:pt x="3566160" y="487680"/>
                  <a:pt x="4811151" y="429065"/>
                </a:cubicBezTo>
                <a:cubicBezTo>
                  <a:pt x="6056142" y="370450"/>
                  <a:pt x="6853310" y="98474"/>
                  <a:pt x="7469944" y="49237"/>
                </a:cubicBezTo>
                <a:cubicBezTo>
                  <a:pt x="8086578" y="0"/>
                  <a:pt x="8360899" y="75028"/>
                  <a:pt x="8510954" y="133643"/>
                </a:cubicBezTo>
                <a:cubicBezTo>
                  <a:pt x="8661009" y="192258"/>
                  <a:pt x="8473440" y="349348"/>
                  <a:pt x="8370277" y="400929"/>
                </a:cubicBezTo>
                <a:cubicBezTo>
                  <a:pt x="8267114" y="452510"/>
                  <a:pt x="8037341" y="454855"/>
                  <a:pt x="7891975" y="443132"/>
                </a:cubicBezTo>
                <a:cubicBezTo>
                  <a:pt x="7746609" y="431409"/>
                  <a:pt x="7591865" y="368105"/>
                  <a:pt x="7498080" y="330591"/>
                </a:cubicBezTo>
                <a:cubicBezTo>
                  <a:pt x="7404295" y="293077"/>
                  <a:pt x="7366781" y="255563"/>
                  <a:pt x="7329267" y="218049"/>
                </a:cubicBezTo>
              </a:path>
            </a:pathLst>
          </a:custGeom>
          <a:noFill/>
          <a:ln cap="flat" cmpd="sng" w="38100">
            <a:solidFill>
              <a:srgbClr val="F6903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95" name="Google Shape;95;p58"/>
          <p:cNvCxnSpPr/>
          <p:nvPr/>
        </p:nvCxnSpPr>
        <p:spPr>
          <a:xfrm>
            <a:off x="642937" y="1143000"/>
            <a:ext cx="7358062" cy="0"/>
          </a:xfrm>
          <a:prstGeom prst="straightConnector1">
            <a:avLst/>
          </a:prstGeom>
          <a:noFill/>
          <a:ln cap="flat" cmpd="sng" w="38100">
            <a:solidFill>
              <a:srgbClr val="F6903C"/>
            </a:solidFill>
            <a:prstDash val="solid"/>
            <a:miter lim="800000"/>
            <a:headEnd len="med" w="med" type="none"/>
            <a:tailEnd len="med" w="med" type="none"/>
          </a:ln>
        </p:spPr>
      </p:cxnSp>
      <p:sp>
        <p:nvSpPr>
          <p:cNvPr id="96" name="Google Shape;96;p58"/>
          <p:cNvSpPr/>
          <p:nvPr/>
        </p:nvSpPr>
        <p:spPr>
          <a:xfrm>
            <a:off x="8001024" y="928670"/>
            <a:ext cx="500066" cy="428628"/>
          </a:xfrm>
          <a:prstGeom prst="ellipse">
            <a:avLst/>
          </a:prstGeom>
          <a:solidFill>
            <a:srgbClr val="F89D5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97" name="Google Shape;97;p58"/>
          <p:cNvSpPr/>
          <p:nvPr/>
        </p:nvSpPr>
        <p:spPr>
          <a:xfrm>
            <a:off x="6715125" y="1428750"/>
            <a:ext cx="857250" cy="785812"/>
          </a:xfrm>
          <a:prstGeom prst="ellipse">
            <a:avLst/>
          </a:prstGeom>
          <a:solidFill>
            <a:srgbClr val="904406">
              <a:alpha val="2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8" name="Google Shape;98;p58"/>
          <p:cNvSpPr/>
          <p:nvPr/>
        </p:nvSpPr>
        <p:spPr>
          <a:xfrm>
            <a:off x="7715250" y="2500312"/>
            <a:ext cx="642937" cy="642937"/>
          </a:xfrm>
          <a:prstGeom prst="ellipse">
            <a:avLst/>
          </a:prstGeom>
          <a:solidFill>
            <a:srgbClr val="C85F08">
              <a:alpha val="1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9" name="Google Shape;99;p58"/>
          <p:cNvSpPr/>
          <p:nvPr/>
        </p:nvSpPr>
        <p:spPr>
          <a:xfrm>
            <a:off x="8286750" y="3643312"/>
            <a:ext cx="500062" cy="500062"/>
          </a:xfrm>
          <a:prstGeom prst="ellipse">
            <a:avLst/>
          </a:prstGeom>
          <a:solidFill>
            <a:srgbClr val="F57B17">
              <a:alpha val="145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0" name="Google Shape;100;p58"/>
          <p:cNvSpPr/>
          <p:nvPr/>
        </p:nvSpPr>
        <p:spPr>
          <a:xfrm>
            <a:off x="8501062" y="4643437"/>
            <a:ext cx="428625" cy="428625"/>
          </a:xfrm>
          <a:prstGeom prst="ellipse">
            <a:avLst/>
          </a:prstGeom>
          <a:solidFill>
            <a:srgbClr val="F67B16">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1" name="Google Shape;101;p58"/>
          <p:cNvSpPr/>
          <p:nvPr/>
        </p:nvSpPr>
        <p:spPr>
          <a:xfrm>
            <a:off x="8286750" y="5572125"/>
            <a:ext cx="357187" cy="357187"/>
          </a:xfrm>
          <a:prstGeom prst="ellipse">
            <a:avLst/>
          </a:prstGeom>
          <a:solidFill>
            <a:srgbClr val="F59545">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descr="tarc logo.jpg" id="102" name="Google Shape;102;p58"/>
          <p:cNvPicPr preferRelativeResize="0"/>
          <p:nvPr/>
        </p:nvPicPr>
        <p:blipFill rotWithShape="1">
          <a:blip r:embed="rId1">
            <a:alphaModFix/>
          </a:blip>
          <a:srcRect b="0" l="0" r="0" t="0"/>
          <a:stretch/>
        </p:blipFill>
        <p:spPr>
          <a:xfrm>
            <a:off x="685800" y="304800"/>
            <a:ext cx="2819400" cy="785812"/>
          </a:xfrm>
          <a:prstGeom prst="rect">
            <a:avLst/>
          </a:prstGeom>
          <a:noFill/>
          <a:ln>
            <a:noFill/>
          </a:ln>
        </p:spPr>
      </p:pic>
      <p:sp>
        <p:nvSpPr>
          <p:cNvPr id="103" name="Google Shape;103;p58"/>
          <p:cNvSpPr txBox="1"/>
          <p:nvPr/>
        </p:nvSpPr>
        <p:spPr>
          <a:xfrm>
            <a:off x="3429000" y="152400"/>
            <a:ext cx="304800"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t>
            </a:r>
            <a:endParaRPr/>
          </a:p>
        </p:txBody>
      </p:sp>
      <p:sp>
        <p:nvSpPr>
          <p:cNvPr id="104" name="Google Shape;104;p5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05" name="Google Shape;105;p5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61"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60"/>
          <p:cNvSpPr txBox="1"/>
          <p:nvPr/>
        </p:nvSpPr>
        <p:spPr>
          <a:xfrm>
            <a:off x="7929562" y="6143625"/>
            <a:ext cx="614362"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1200"/>
              <a:buFont typeface="Calibri"/>
              <a:buNone/>
            </a:pPr>
            <a:fld id="{00000000-1234-1234-1234-123412341234}" type="slidenum">
              <a:rPr b="0" i="0" lang="en-US" sz="1200" u="none">
                <a:solidFill>
                  <a:srgbClr val="898989"/>
                </a:solidFill>
                <a:latin typeface="Calibri"/>
                <a:ea typeface="Calibri"/>
                <a:cs typeface="Calibri"/>
                <a:sym typeface="Calibri"/>
              </a:rPr>
              <a:t>‹#›</a:t>
            </a:fld>
            <a:r>
              <a:rPr b="0" i="0" lang="en-US" sz="1200" u="none">
                <a:solidFill>
                  <a:srgbClr val="898989"/>
                </a:solidFill>
                <a:latin typeface="Calibri"/>
                <a:ea typeface="Calibri"/>
                <a:cs typeface="Calibri"/>
                <a:sym typeface="Calibri"/>
              </a:rPr>
              <a:t>/1</a:t>
            </a:r>
            <a:endParaRPr/>
          </a:p>
        </p:txBody>
      </p:sp>
      <p:sp>
        <p:nvSpPr>
          <p:cNvPr id="111" name="Google Shape;111;p60"/>
          <p:cNvSpPr/>
          <p:nvPr/>
        </p:nvSpPr>
        <p:spPr>
          <a:xfrm>
            <a:off x="422275" y="6084887"/>
            <a:ext cx="8435975" cy="487362"/>
          </a:xfrm>
          <a:custGeom>
            <a:rect b="b" l="l" r="r" t="t"/>
            <a:pathLst>
              <a:path extrusionOk="0" h="487680" w="8661009">
                <a:moveTo>
                  <a:pt x="0" y="400929"/>
                </a:moveTo>
                <a:cubicBezTo>
                  <a:pt x="1783080" y="444304"/>
                  <a:pt x="3566160" y="487680"/>
                  <a:pt x="4811151" y="429065"/>
                </a:cubicBezTo>
                <a:cubicBezTo>
                  <a:pt x="6056142" y="370450"/>
                  <a:pt x="6853310" y="98474"/>
                  <a:pt x="7469944" y="49237"/>
                </a:cubicBezTo>
                <a:cubicBezTo>
                  <a:pt x="8086578" y="0"/>
                  <a:pt x="8360899" y="75028"/>
                  <a:pt x="8510954" y="133643"/>
                </a:cubicBezTo>
                <a:cubicBezTo>
                  <a:pt x="8661009" y="192258"/>
                  <a:pt x="8473440" y="349348"/>
                  <a:pt x="8370277" y="400929"/>
                </a:cubicBezTo>
                <a:cubicBezTo>
                  <a:pt x="8267114" y="452510"/>
                  <a:pt x="8037341" y="454855"/>
                  <a:pt x="7891975" y="443132"/>
                </a:cubicBezTo>
                <a:cubicBezTo>
                  <a:pt x="7746609" y="431409"/>
                  <a:pt x="7591865" y="368105"/>
                  <a:pt x="7498080" y="330591"/>
                </a:cubicBezTo>
                <a:cubicBezTo>
                  <a:pt x="7404295" y="293077"/>
                  <a:pt x="7366781" y="255563"/>
                  <a:pt x="7329267" y="218049"/>
                </a:cubicBezTo>
              </a:path>
            </a:pathLst>
          </a:custGeom>
          <a:noFill/>
          <a:ln cap="flat" cmpd="sng" w="38100">
            <a:solidFill>
              <a:srgbClr val="E8573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12" name="Google Shape;112;p60"/>
          <p:cNvCxnSpPr/>
          <p:nvPr/>
        </p:nvCxnSpPr>
        <p:spPr>
          <a:xfrm>
            <a:off x="642937" y="1143000"/>
            <a:ext cx="7358062" cy="0"/>
          </a:xfrm>
          <a:prstGeom prst="straightConnector1">
            <a:avLst/>
          </a:prstGeom>
          <a:noFill/>
          <a:ln cap="flat" cmpd="sng" w="38100">
            <a:solidFill>
              <a:srgbClr val="E85730"/>
            </a:solidFill>
            <a:prstDash val="solid"/>
            <a:miter lim="800000"/>
            <a:headEnd len="med" w="med" type="none"/>
            <a:tailEnd len="med" w="med" type="none"/>
          </a:ln>
        </p:spPr>
      </p:cxnSp>
      <p:sp>
        <p:nvSpPr>
          <p:cNvPr id="113" name="Google Shape;113;p60"/>
          <p:cNvSpPr/>
          <p:nvPr/>
        </p:nvSpPr>
        <p:spPr>
          <a:xfrm>
            <a:off x="6715125" y="1428750"/>
            <a:ext cx="857250" cy="785812"/>
          </a:xfrm>
          <a:prstGeom prst="ellipse">
            <a:avLst/>
          </a:prstGeom>
          <a:solidFill>
            <a:srgbClr val="904406">
              <a:alpha val="24313"/>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4" name="Google Shape;114;p60"/>
          <p:cNvSpPr/>
          <p:nvPr/>
        </p:nvSpPr>
        <p:spPr>
          <a:xfrm>
            <a:off x="7715250" y="2500312"/>
            <a:ext cx="642937" cy="642937"/>
          </a:xfrm>
          <a:prstGeom prst="ellipse">
            <a:avLst/>
          </a:prstGeom>
          <a:solidFill>
            <a:srgbClr val="C85F08">
              <a:alpha val="19607"/>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5" name="Google Shape;115;p60"/>
          <p:cNvSpPr/>
          <p:nvPr/>
        </p:nvSpPr>
        <p:spPr>
          <a:xfrm>
            <a:off x="8286750" y="3643312"/>
            <a:ext cx="500062" cy="500062"/>
          </a:xfrm>
          <a:prstGeom prst="ellipse">
            <a:avLst/>
          </a:prstGeom>
          <a:solidFill>
            <a:srgbClr val="F57B17">
              <a:alpha val="1450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6" name="Google Shape;116;p60"/>
          <p:cNvSpPr/>
          <p:nvPr/>
        </p:nvSpPr>
        <p:spPr>
          <a:xfrm>
            <a:off x="8501062" y="4643437"/>
            <a:ext cx="428625" cy="428625"/>
          </a:xfrm>
          <a:prstGeom prst="ellipse">
            <a:avLst/>
          </a:prstGeom>
          <a:solidFill>
            <a:srgbClr val="F67B16">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7" name="Google Shape;117;p60"/>
          <p:cNvSpPr/>
          <p:nvPr/>
        </p:nvSpPr>
        <p:spPr>
          <a:xfrm>
            <a:off x="8286750" y="5572125"/>
            <a:ext cx="357187" cy="357187"/>
          </a:xfrm>
          <a:prstGeom prst="ellipse">
            <a:avLst/>
          </a:prstGeom>
          <a:solidFill>
            <a:srgbClr val="F59545">
              <a:alpha val="9411"/>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8" name="Google Shape;118;p60"/>
          <p:cNvSpPr/>
          <p:nvPr/>
        </p:nvSpPr>
        <p:spPr>
          <a:xfrm>
            <a:off x="8001024" y="928670"/>
            <a:ext cx="500066" cy="428628"/>
          </a:xfrm>
          <a:prstGeom prst="ellipse">
            <a:avLst/>
          </a:prstGeom>
          <a:solidFill>
            <a:srgbClr val="E8573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cxnSp>
        <p:nvCxnSpPr>
          <p:cNvPr id="119" name="Google Shape;119;p60"/>
          <p:cNvCxnSpPr/>
          <p:nvPr/>
        </p:nvCxnSpPr>
        <p:spPr>
          <a:xfrm>
            <a:off x="8501062" y="1143000"/>
            <a:ext cx="285750" cy="0"/>
          </a:xfrm>
          <a:prstGeom prst="straightConnector1">
            <a:avLst/>
          </a:prstGeom>
          <a:noFill/>
          <a:ln cap="flat" cmpd="sng" w="9525">
            <a:solidFill>
              <a:srgbClr val="F6903C"/>
            </a:solidFill>
            <a:prstDash val="solid"/>
            <a:miter lim="800000"/>
            <a:headEnd len="med" w="med" type="none"/>
            <a:tailEnd len="med" w="med" type="none"/>
          </a:ln>
        </p:spPr>
      </p:cxnSp>
      <p:cxnSp>
        <p:nvCxnSpPr>
          <p:cNvPr id="120" name="Google Shape;120;p60"/>
          <p:cNvCxnSpPr/>
          <p:nvPr/>
        </p:nvCxnSpPr>
        <p:spPr>
          <a:xfrm flipH="1" rot="5400000">
            <a:off x="8482012" y="854075"/>
            <a:ext cx="581025" cy="9525"/>
          </a:xfrm>
          <a:prstGeom prst="straightConnector1">
            <a:avLst/>
          </a:prstGeom>
          <a:noFill/>
          <a:ln cap="flat" cmpd="sng" w="9525">
            <a:solidFill>
              <a:srgbClr val="E85730"/>
            </a:solidFill>
            <a:prstDash val="solid"/>
            <a:miter lim="800000"/>
            <a:headEnd len="med" w="med" type="none"/>
            <a:tailEnd len="med" w="med" type="none"/>
          </a:ln>
        </p:spPr>
      </p:cxnSp>
      <p:pic>
        <p:nvPicPr>
          <p:cNvPr descr="TARCLogo.PNG" id="121" name="Google Shape;121;p60"/>
          <p:cNvPicPr preferRelativeResize="0"/>
          <p:nvPr/>
        </p:nvPicPr>
        <p:blipFill rotWithShape="1">
          <a:blip r:embed="rId1">
            <a:alphaModFix/>
          </a:blip>
          <a:srcRect b="0" l="0" r="0" t="0"/>
          <a:stretch/>
        </p:blipFill>
        <p:spPr>
          <a:xfrm>
            <a:off x="8472487" y="20637"/>
            <a:ext cx="619125" cy="762000"/>
          </a:xfrm>
          <a:prstGeom prst="rect">
            <a:avLst/>
          </a:prstGeom>
          <a:noFill/>
          <a:ln>
            <a:noFill/>
          </a:ln>
        </p:spPr>
      </p:pic>
      <p:sp>
        <p:nvSpPr>
          <p:cNvPr id="122" name="Google Shape;122;p6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23" name="Google Shape;123;p6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4" name="Google Shape;124;p6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5" name="Google Shape;125;p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6" name="Google Shape;126;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3"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Introduction to BAIT2113 Web Application Development</a:t>
            </a:r>
            <a:endParaRPr/>
          </a:p>
        </p:txBody>
      </p:sp>
      <p:sp>
        <p:nvSpPr>
          <p:cNvPr id="141" name="Google Shape;141;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898989"/>
              </a:buClr>
              <a:buSzPts val="3200"/>
              <a:buNone/>
            </a:pPr>
            <a:r>
              <a:rPr b="0" i="0" lang="en-US" sz="3200" u="none">
                <a:solidFill>
                  <a:srgbClr val="898989"/>
                </a:solidFill>
                <a:latin typeface="Calibri"/>
                <a:ea typeface="Calibri"/>
                <a:cs typeface="Calibri"/>
                <a:sym typeface="Calibri"/>
              </a:rPr>
              <a:t>Week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0"/>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300"/>
              <a:buFont typeface="Calibri"/>
              <a:buNone/>
            </a:pPr>
            <a:r>
              <a:rPr b="0" i="0" lang="en-US" sz="4300" u="none">
                <a:solidFill>
                  <a:schemeClr val="dk1"/>
                </a:solidFill>
                <a:latin typeface="Calibri"/>
                <a:ea typeface="Calibri"/>
                <a:cs typeface="Calibri"/>
                <a:sym typeface="Calibri"/>
              </a:rPr>
              <a:t>How Are Static Web Pages Served? </a:t>
            </a:r>
            <a:endParaRPr/>
          </a:p>
        </p:txBody>
      </p:sp>
      <p:pic>
        <p:nvPicPr>
          <p:cNvPr id="199" name="Google Shape;199;p10"/>
          <p:cNvPicPr preferRelativeResize="0"/>
          <p:nvPr>
            <p:ph idx="1" type="body"/>
          </p:nvPr>
        </p:nvPicPr>
        <p:blipFill rotWithShape="1">
          <a:blip r:embed="rId3">
            <a:alphaModFix/>
          </a:blip>
          <a:srcRect b="0" l="0" r="0" t="0"/>
          <a:stretch/>
        </p:blipFill>
        <p:spPr>
          <a:xfrm>
            <a:off x="838200" y="1427162"/>
            <a:ext cx="7620000" cy="45608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1"/>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Static Web Page Example</a:t>
            </a:r>
            <a:endParaRPr/>
          </a:p>
        </p:txBody>
      </p:sp>
      <p:sp>
        <p:nvSpPr>
          <p:cNvPr id="205" name="Google Shape;205;p11"/>
          <p:cNvSpPr txBox="1"/>
          <p:nvPr>
            <p:ph idx="1" type="body"/>
          </p:nvPr>
        </p:nvSpPr>
        <p:spPr>
          <a:xfrm>
            <a:off x="457200" y="1219200"/>
            <a:ext cx="8382000" cy="2971800"/>
          </a:xfrm>
          <a:prstGeom prst="rect">
            <a:avLst/>
          </a:prstGeom>
          <a:solidFill>
            <a:schemeClr val="lt1"/>
          </a:solidFill>
          <a:ln cap="flat" cmpd="sng" w="19050">
            <a:solidFill>
              <a:srgbClr val="7F7F7F"/>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70C0"/>
              </a:buClr>
              <a:buSzPts val="2000"/>
              <a:buFont typeface="Arial"/>
              <a:buNone/>
            </a:pPr>
            <a:r>
              <a:rPr b="0" i="1" lang="en-US" sz="2000" u="none" cap="none" strike="noStrike">
                <a:solidFill>
                  <a:srgbClr val="0070C0"/>
                </a:solidFill>
                <a:latin typeface="Calibri"/>
                <a:ea typeface="Calibri"/>
                <a:cs typeface="Calibri"/>
                <a:sym typeface="Calibri"/>
              </a:rPr>
              <a:t>&lt;html&gt;</a:t>
            </a:r>
            <a:endParaRPr/>
          </a:p>
          <a:p>
            <a:pPr indent="-342900" lvl="0" marL="342900" marR="0" rtl="0" algn="l">
              <a:lnSpc>
                <a:spcPct val="100000"/>
              </a:lnSpc>
              <a:spcBef>
                <a:spcPts val="0"/>
              </a:spcBef>
              <a:spcAft>
                <a:spcPts val="0"/>
              </a:spcAft>
              <a:buClr>
                <a:srgbClr val="0070C0"/>
              </a:buClr>
              <a:buSzPts val="2000"/>
              <a:buFont typeface="Arial"/>
              <a:buNone/>
            </a:pPr>
            <a:r>
              <a:rPr b="0" i="1" lang="en-US" sz="2000" u="none" cap="none" strike="noStrike">
                <a:solidFill>
                  <a:srgbClr val="0070C0"/>
                </a:solidFill>
                <a:latin typeface="Calibri"/>
                <a:ea typeface="Calibri"/>
                <a:cs typeface="Calibri"/>
                <a:sym typeface="Calibri"/>
              </a:rPr>
              <a:t>&lt;head&gt;</a:t>
            </a:r>
            <a:endParaRPr/>
          </a:p>
          <a:p>
            <a:pPr indent="-342900" lvl="0" marL="342900" marR="0" rtl="0" algn="l">
              <a:lnSpc>
                <a:spcPct val="100000"/>
              </a:lnSpc>
              <a:spcBef>
                <a:spcPts val="0"/>
              </a:spcBef>
              <a:spcAft>
                <a:spcPts val="0"/>
              </a:spcAft>
              <a:buClr>
                <a:srgbClr val="0070C0"/>
              </a:buClr>
              <a:buSzPts val="2000"/>
              <a:buFont typeface="Arial"/>
              <a:buNone/>
            </a:pPr>
            <a:r>
              <a:rPr b="0" i="1" lang="en-US" sz="2000" u="none" cap="none" strike="noStrike">
                <a:solidFill>
                  <a:srgbClr val="0070C0"/>
                </a:solidFill>
                <a:latin typeface="Calibri"/>
                <a:ea typeface="Calibri"/>
                <a:cs typeface="Calibri"/>
                <a:sym typeface="Calibri"/>
              </a:rPr>
              <a:t>	&lt;title&gt;Example of Static Page&lt;/title&gt;</a:t>
            </a:r>
            <a:endParaRPr/>
          </a:p>
          <a:p>
            <a:pPr indent="-342900" lvl="0" marL="342900" marR="0" rtl="0" algn="l">
              <a:lnSpc>
                <a:spcPct val="100000"/>
              </a:lnSpc>
              <a:spcBef>
                <a:spcPts val="0"/>
              </a:spcBef>
              <a:spcAft>
                <a:spcPts val="0"/>
              </a:spcAft>
              <a:buClr>
                <a:srgbClr val="0070C0"/>
              </a:buClr>
              <a:buSzPts val="2000"/>
              <a:buFont typeface="Arial"/>
              <a:buNone/>
            </a:pPr>
            <a:r>
              <a:rPr b="0" i="1" lang="en-US" sz="2000" u="none" cap="none" strike="noStrike">
                <a:solidFill>
                  <a:srgbClr val="0070C0"/>
                </a:solidFill>
                <a:latin typeface="Calibri"/>
                <a:ea typeface="Calibri"/>
                <a:cs typeface="Calibri"/>
                <a:sym typeface="Calibri"/>
              </a:rPr>
              <a:t>&lt;/head&gt;</a:t>
            </a:r>
            <a:endParaRPr/>
          </a:p>
          <a:p>
            <a:pPr indent="-342900" lvl="0" marL="342900" marR="0" rtl="0" algn="l">
              <a:lnSpc>
                <a:spcPct val="100000"/>
              </a:lnSpc>
              <a:spcBef>
                <a:spcPts val="0"/>
              </a:spcBef>
              <a:spcAft>
                <a:spcPts val="0"/>
              </a:spcAft>
              <a:buClr>
                <a:srgbClr val="0070C0"/>
              </a:buClr>
              <a:buSzPts val="2000"/>
              <a:buFont typeface="Arial"/>
              <a:buNone/>
            </a:pPr>
            <a:r>
              <a:rPr b="0" i="1" lang="en-US" sz="2000" u="none" cap="none" strike="noStrike">
                <a:solidFill>
                  <a:srgbClr val="0070C0"/>
                </a:solidFill>
                <a:latin typeface="Calibri"/>
                <a:ea typeface="Calibri"/>
                <a:cs typeface="Calibri"/>
                <a:sym typeface="Calibri"/>
              </a:rPr>
              <a:t>&lt;body&gt;</a:t>
            </a:r>
            <a:endParaRPr/>
          </a:p>
          <a:p>
            <a:pPr indent="-342900" lvl="0" marL="342900" marR="0" rtl="0" algn="l">
              <a:lnSpc>
                <a:spcPct val="100000"/>
              </a:lnSpc>
              <a:spcBef>
                <a:spcPts val="0"/>
              </a:spcBef>
              <a:spcAft>
                <a:spcPts val="0"/>
              </a:spcAft>
              <a:buClr>
                <a:srgbClr val="0070C0"/>
              </a:buClr>
              <a:buSzPts val="2000"/>
              <a:buFont typeface="Arial"/>
              <a:buNone/>
            </a:pPr>
            <a:r>
              <a:rPr b="0" i="1" lang="en-US" sz="2000" u="none" cap="none" strike="noStrike">
                <a:solidFill>
                  <a:srgbClr val="0070C0"/>
                </a:solidFill>
                <a:latin typeface="Calibri"/>
                <a:ea typeface="Calibri"/>
                <a:cs typeface="Calibri"/>
                <a:sym typeface="Calibri"/>
              </a:rPr>
              <a:t>	</a:t>
            </a:r>
            <a:r>
              <a:rPr b="0" i="0" lang="en-US" sz="2000" u="none" cap="none" strike="noStrike">
                <a:solidFill>
                  <a:srgbClr val="0070C0"/>
                </a:solidFill>
                <a:latin typeface="Calibri"/>
                <a:ea typeface="Calibri"/>
                <a:cs typeface="Calibri"/>
                <a:sym typeface="Calibri"/>
              </a:rPr>
              <a:t>&lt;h2&gt;Contact Me&lt;/h2&gt;</a:t>
            </a:r>
            <a:endParaRPr/>
          </a:p>
          <a:p>
            <a:pPr indent="-342900" lvl="0" marL="342900" marR="0" rtl="0" algn="l">
              <a:lnSpc>
                <a:spcPct val="100000"/>
              </a:lnSpc>
              <a:spcBef>
                <a:spcPts val="0"/>
              </a:spcBef>
              <a:spcAft>
                <a:spcPts val="0"/>
              </a:spcAft>
              <a:buClr>
                <a:srgbClr val="0070C0"/>
              </a:buClr>
              <a:buSzPts val="2000"/>
              <a:buFont typeface="Arial"/>
              <a:buNone/>
            </a:pPr>
            <a:r>
              <a:rPr b="0" i="0" lang="en-US" sz="2000" u="none" cap="none" strike="noStrike">
                <a:solidFill>
                  <a:srgbClr val="0070C0"/>
                </a:solidFill>
                <a:latin typeface="Calibri"/>
                <a:ea typeface="Calibri"/>
                <a:cs typeface="Calibri"/>
                <a:sym typeface="Calibri"/>
              </a:rPr>
              <a:t>	Tel: 03-41450123</a:t>
            </a:r>
            <a:endParaRPr/>
          </a:p>
          <a:p>
            <a:pPr indent="-342900" lvl="0" marL="342900" marR="0" rtl="0" algn="l">
              <a:lnSpc>
                <a:spcPct val="100000"/>
              </a:lnSpc>
              <a:spcBef>
                <a:spcPts val="0"/>
              </a:spcBef>
              <a:spcAft>
                <a:spcPts val="0"/>
              </a:spcAft>
              <a:buClr>
                <a:srgbClr val="0070C0"/>
              </a:buClr>
              <a:buSzPts val="2000"/>
              <a:buFont typeface="Arial"/>
              <a:buNone/>
            </a:pPr>
            <a:r>
              <a:rPr b="0" i="1" lang="en-US" sz="2000" u="none" cap="none" strike="noStrike">
                <a:solidFill>
                  <a:srgbClr val="0070C0"/>
                </a:solidFill>
                <a:latin typeface="Calibri"/>
                <a:ea typeface="Calibri"/>
                <a:cs typeface="Calibri"/>
                <a:sym typeface="Calibri"/>
              </a:rPr>
              <a:t>&lt;/body&gt;</a:t>
            </a:r>
            <a:endParaRPr/>
          </a:p>
          <a:p>
            <a:pPr indent="-342900" lvl="0" marL="342900" marR="0" rtl="0" algn="l">
              <a:lnSpc>
                <a:spcPct val="100000"/>
              </a:lnSpc>
              <a:spcBef>
                <a:spcPts val="0"/>
              </a:spcBef>
              <a:spcAft>
                <a:spcPts val="0"/>
              </a:spcAft>
              <a:buClr>
                <a:srgbClr val="0070C0"/>
              </a:buClr>
              <a:buSzPts val="2000"/>
              <a:buFont typeface="Arial"/>
              <a:buNone/>
            </a:pPr>
            <a:r>
              <a:rPr b="0" i="1" lang="en-US" sz="2000" u="none" cap="none" strike="noStrike">
                <a:solidFill>
                  <a:srgbClr val="0070C0"/>
                </a:solidFill>
                <a:latin typeface="Calibri"/>
                <a:ea typeface="Calibri"/>
                <a:cs typeface="Calibri"/>
                <a:sym typeface="Calibri"/>
              </a:rPr>
              <a:t>&lt;/html&gt;</a:t>
            </a:r>
            <a:endParaRPr/>
          </a:p>
        </p:txBody>
      </p:sp>
      <p:sp>
        <p:nvSpPr>
          <p:cNvPr id="206" name="Google Shape;206;p11"/>
          <p:cNvSpPr txBox="1"/>
          <p:nvPr/>
        </p:nvSpPr>
        <p:spPr>
          <a:xfrm>
            <a:off x="533400" y="4648200"/>
            <a:ext cx="8312150" cy="461962"/>
          </a:xfrm>
          <a:prstGeom prst="rect">
            <a:avLst/>
          </a:prstGeom>
          <a:noFill/>
          <a:ln cap="flat" cmpd="sng" w="38100">
            <a:solidFill>
              <a:srgbClr val="0070C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What is the output if you run this code today and tomorrow?</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2"/>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Limitations of Static Web Pages</a:t>
            </a:r>
            <a:endParaRPr/>
          </a:p>
        </p:txBody>
      </p:sp>
      <p:sp>
        <p:nvSpPr>
          <p:cNvPr id="213" name="Google Shape;213;p12"/>
          <p:cNvSpPr txBox="1"/>
          <p:nvPr>
            <p:ph idx="1" type="body"/>
          </p:nvPr>
        </p:nvSpPr>
        <p:spPr>
          <a:xfrm>
            <a:off x="457200" y="1428750"/>
            <a:ext cx="8186737" cy="4500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Advantage: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FAST (as file size is small).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Lower cost.</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Disadvantage: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Limited/No functionalities.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Hard to maintain content.</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3"/>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Dynamic Web Pages</a:t>
            </a:r>
            <a:endParaRPr/>
          </a:p>
        </p:txBody>
      </p:sp>
      <p:sp>
        <p:nvSpPr>
          <p:cNvPr id="220" name="Google Shape;220;p13"/>
          <p:cNvSpPr txBox="1"/>
          <p:nvPr>
            <p:ph idx="1" type="body"/>
          </p:nvPr>
        </p:nvSpPr>
        <p:spPr>
          <a:xfrm>
            <a:off x="457200" y="1428750"/>
            <a:ext cx="8186737" cy="4500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appearance of dynamic Web pages is generated dynamically at run time.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Thus the contents are not always the same.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Examples of the dynamic Website: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News site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Web applications such as E-mail service.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Etc.</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4"/>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Dynamic Web Pages</a:t>
            </a:r>
            <a:endParaRPr/>
          </a:p>
        </p:txBody>
      </p:sp>
      <p:sp>
        <p:nvSpPr>
          <p:cNvPr id="226" name="Google Shape;226;p14"/>
          <p:cNvSpPr txBox="1"/>
          <p:nvPr>
            <p:ph idx="1" type="body"/>
          </p:nvPr>
        </p:nvSpPr>
        <p:spPr>
          <a:xfrm>
            <a:off x="457200" y="1428750"/>
            <a:ext cx="8186737" cy="4500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There are two ways in creating Dynamic Web Pages: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Client-Side Dynamic Web Pages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Server-Side Dynamic Web Pages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5"/>
          <p:cNvSpPr txBox="1"/>
          <p:nvPr/>
        </p:nvSpPr>
        <p:spPr>
          <a:xfrm>
            <a:off x="4343400" y="2590800"/>
            <a:ext cx="3505200" cy="685800"/>
          </a:xfrm>
          <a:prstGeom prst="rect">
            <a:avLst/>
          </a:prstGeom>
          <a:solidFill>
            <a:srgbClr val="FF0000"/>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2" name="Google Shape;232;p15"/>
          <p:cNvSpPr txBox="1"/>
          <p:nvPr/>
        </p:nvSpPr>
        <p:spPr>
          <a:xfrm>
            <a:off x="4267200" y="2514600"/>
            <a:ext cx="3962400" cy="762000"/>
          </a:xfrm>
          <a:prstGeom prst="rect">
            <a:avLst/>
          </a:prstGeom>
          <a:solidFill>
            <a:schemeClr val="accent1"/>
          </a:solidFill>
          <a:ln cap="flat" cmpd="sng" w="25400">
            <a:solidFill>
              <a:srgbClr val="385D8A"/>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33" name="Google Shape;233;p15"/>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0" i="0" lang="en-US" sz="4800" u="none">
                <a:solidFill>
                  <a:schemeClr val="dk1"/>
                </a:solidFill>
                <a:latin typeface="Calibri"/>
                <a:ea typeface="Calibri"/>
                <a:cs typeface="Calibri"/>
                <a:sym typeface="Calibri"/>
              </a:rPr>
              <a:t>Client-Side Dynamic Web Pages</a:t>
            </a:r>
            <a:endParaRPr/>
          </a:p>
        </p:txBody>
      </p:sp>
      <p:pic>
        <p:nvPicPr>
          <p:cNvPr id="234" name="Google Shape;234;p15"/>
          <p:cNvPicPr preferRelativeResize="0"/>
          <p:nvPr>
            <p:ph idx="1" type="body"/>
          </p:nvPr>
        </p:nvPicPr>
        <p:blipFill rotWithShape="1">
          <a:blip r:embed="rId3">
            <a:alphaModFix/>
          </a:blip>
          <a:srcRect b="0" l="0" r="0" t="0"/>
          <a:stretch/>
        </p:blipFill>
        <p:spPr>
          <a:xfrm>
            <a:off x="685800" y="1371600"/>
            <a:ext cx="8077200" cy="4745037"/>
          </a:xfrm>
          <a:prstGeom prst="rect">
            <a:avLst/>
          </a:prstGeom>
          <a:noFill/>
          <a:ln>
            <a:noFill/>
          </a:ln>
        </p:spPr>
      </p:pic>
      <p:sp>
        <p:nvSpPr>
          <p:cNvPr id="235" name="Google Shape;235;p15"/>
          <p:cNvSpPr txBox="1"/>
          <p:nvPr/>
        </p:nvSpPr>
        <p:spPr>
          <a:xfrm>
            <a:off x="4343400" y="2514600"/>
            <a:ext cx="3276600" cy="838200"/>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6"/>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Client-side Dynamic Web Page Example</a:t>
            </a:r>
            <a:endParaRPr/>
          </a:p>
        </p:txBody>
      </p:sp>
      <p:sp>
        <p:nvSpPr>
          <p:cNvPr id="242" name="Google Shape;242;p16"/>
          <p:cNvSpPr txBox="1"/>
          <p:nvPr>
            <p:ph idx="1" type="body"/>
          </p:nvPr>
        </p:nvSpPr>
        <p:spPr>
          <a:xfrm>
            <a:off x="381000" y="1295400"/>
            <a:ext cx="8382000" cy="3581400"/>
          </a:xfrm>
          <a:prstGeom prst="rect">
            <a:avLst/>
          </a:prstGeom>
          <a:solidFill>
            <a:schemeClr val="lt1"/>
          </a:solidFill>
          <a:ln cap="flat" cmpd="sng" w="19050">
            <a:solidFill>
              <a:srgbClr val="7F7F7F"/>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70C0"/>
              </a:buClr>
              <a:buSzPts val="2000"/>
              <a:buFont typeface="Arial"/>
              <a:buNone/>
            </a:pPr>
            <a:r>
              <a:rPr b="0" i="0" lang="en-US" sz="2000" u="none">
                <a:solidFill>
                  <a:srgbClr val="0070C0"/>
                </a:solidFill>
                <a:latin typeface="Calibri"/>
                <a:ea typeface="Calibri"/>
                <a:cs typeface="Calibri"/>
                <a:sym typeface="Calibri"/>
              </a:rPr>
              <a:t>&lt;!DOCTYPE html&gt;</a:t>
            </a:r>
            <a:endParaRPr/>
          </a:p>
          <a:p>
            <a:pPr indent="-342900" lvl="0" marL="342900" marR="0" rtl="0" algn="l">
              <a:lnSpc>
                <a:spcPct val="100000"/>
              </a:lnSpc>
              <a:spcBef>
                <a:spcPts val="0"/>
              </a:spcBef>
              <a:spcAft>
                <a:spcPts val="0"/>
              </a:spcAft>
              <a:buClr>
                <a:srgbClr val="0070C0"/>
              </a:buClr>
              <a:buSzPts val="2000"/>
              <a:buFont typeface="Arial"/>
              <a:buNone/>
            </a:pPr>
            <a:r>
              <a:rPr b="0" i="0" lang="en-US" sz="2000" u="none">
                <a:solidFill>
                  <a:srgbClr val="0070C0"/>
                </a:solidFill>
                <a:latin typeface="Calibri"/>
                <a:ea typeface="Calibri"/>
                <a:cs typeface="Calibri"/>
                <a:sym typeface="Calibri"/>
              </a:rPr>
              <a:t>&lt;html&gt;</a:t>
            </a:r>
            <a:endParaRPr/>
          </a:p>
          <a:p>
            <a:pPr indent="-342900" lvl="0" marL="342900" marR="0" rtl="0" algn="l">
              <a:lnSpc>
                <a:spcPct val="100000"/>
              </a:lnSpc>
              <a:spcBef>
                <a:spcPts val="0"/>
              </a:spcBef>
              <a:spcAft>
                <a:spcPts val="0"/>
              </a:spcAft>
              <a:buClr>
                <a:srgbClr val="0070C0"/>
              </a:buClr>
              <a:buSzPts val="2000"/>
              <a:buFont typeface="Arial"/>
              <a:buNone/>
            </a:pPr>
            <a:r>
              <a:rPr b="0" i="0" lang="en-US" sz="2000" u="none">
                <a:solidFill>
                  <a:srgbClr val="0070C0"/>
                </a:solidFill>
                <a:latin typeface="Calibri"/>
                <a:ea typeface="Calibri"/>
                <a:cs typeface="Calibri"/>
                <a:sym typeface="Calibri"/>
              </a:rPr>
              <a:t>&lt;head&gt;&lt;title&gt;Client-side Dynamic Web Page&lt;/title&gt;&lt;/head&gt;</a:t>
            </a:r>
            <a:endParaRPr/>
          </a:p>
          <a:p>
            <a:pPr indent="-342900" lvl="0" marL="342900" marR="0" rtl="0" algn="l">
              <a:lnSpc>
                <a:spcPct val="100000"/>
              </a:lnSpc>
              <a:spcBef>
                <a:spcPts val="0"/>
              </a:spcBef>
              <a:spcAft>
                <a:spcPts val="0"/>
              </a:spcAft>
              <a:buClr>
                <a:srgbClr val="0070C0"/>
              </a:buClr>
              <a:buSzPts val="2000"/>
              <a:buFont typeface="Arial"/>
              <a:buNone/>
            </a:pPr>
            <a:r>
              <a:rPr b="0" i="0" lang="en-US" sz="2000" u="none">
                <a:solidFill>
                  <a:srgbClr val="0070C0"/>
                </a:solidFill>
                <a:latin typeface="Calibri"/>
                <a:ea typeface="Calibri"/>
                <a:cs typeface="Calibri"/>
                <a:sym typeface="Calibri"/>
              </a:rPr>
              <a:t>&lt;body&gt;</a:t>
            </a:r>
            <a:br>
              <a:rPr b="0" i="0" lang="en-US" sz="2000" u="none">
                <a:solidFill>
                  <a:srgbClr val="0070C0"/>
                </a:solidFill>
                <a:latin typeface="Calibri"/>
                <a:ea typeface="Calibri"/>
                <a:cs typeface="Calibri"/>
                <a:sym typeface="Calibri"/>
              </a:rPr>
            </a:br>
            <a:br>
              <a:rPr b="0" i="0" lang="en-US" sz="2000" u="none">
                <a:solidFill>
                  <a:srgbClr val="0070C0"/>
                </a:solidFill>
                <a:latin typeface="Calibri"/>
                <a:ea typeface="Calibri"/>
                <a:cs typeface="Calibri"/>
                <a:sym typeface="Calibri"/>
              </a:rPr>
            </a:br>
            <a:r>
              <a:rPr b="0" i="0" lang="en-US" sz="2000" u="none">
                <a:solidFill>
                  <a:schemeClr val="dk1"/>
                </a:solidFill>
                <a:latin typeface="Calibri"/>
                <a:ea typeface="Calibri"/>
                <a:cs typeface="Calibri"/>
                <a:sym typeface="Calibri"/>
              </a:rPr>
              <a:t>&lt;script&gt;</a:t>
            </a:r>
            <a:br>
              <a:rPr b="0" i="0" lang="en-US" sz="2000" u="none">
                <a:solidFill>
                  <a:schemeClr val="dk1"/>
                </a:solidFill>
                <a:latin typeface="Calibri"/>
                <a:ea typeface="Calibri"/>
                <a:cs typeface="Calibri"/>
                <a:sym typeface="Calibri"/>
              </a:rPr>
            </a:br>
            <a:r>
              <a:rPr b="0" i="0" lang="en-US" sz="2000" u="none">
                <a:solidFill>
                  <a:schemeClr val="dk1"/>
                </a:solidFill>
                <a:latin typeface="Calibri"/>
                <a:ea typeface="Calibri"/>
                <a:cs typeface="Calibri"/>
                <a:sym typeface="Calibri"/>
              </a:rPr>
              <a:t>document.write(Date());</a:t>
            </a:r>
            <a:br>
              <a:rPr b="0" i="0" lang="en-US" sz="2000" u="none">
                <a:solidFill>
                  <a:schemeClr val="dk1"/>
                </a:solidFill>
                <a:latin typeface="Calibri"/>
                <a:ea typeface="Calibri"/>
                <a:cs typeface="Calibri"/>
                <a:sym typeface="Calibri"/>
              </a:rPr>
            </a:br>
            <a:r>
              <a:rPr b="0" i="0" lang="en-US" sz="2000" u="none">
                <a:solidFill>
                  <a:schemeClr val="dk1"/>
                </a:solidFill>
                <a:latin typeface="Calibri"/>
                <a:ea typeface="Calibri"/>
                <a:cs typeface="Calibri"/>
                <a:sym typeface="Calibri"/>
              </a:rPr>
              <a:t>&lt;/script&gt;</a:t>
            </a:r>
            <a:br>
              <a:rPr b="0" i="0" lang="en-US" sz="2000" u="none">
                <a:solidFill>
                  <a:srgbClr val="0070C0"/>
                </a:solidFill>
                <a:latin typeface="Calibri"/>
                <a:ea typeface="Calibri"/>
                <a:cs typeface="Calibri"/>
                <a:sym typeface="Calibri"/>
              </a:rPr>
            </a:br>
            <a:endParaRPr/>
          </a:p>
          <a:p>
            <a:pPr indent="-342900" lvl="0" marL="342900" marR="0" rtl="0" algn="l">
              <a:lnSpc>
                <a:spcPct val="100000"/>
              </a:lnSpc>
              <a:spcBef>
                <a:spcPts val="0"/>
              </a:spcBef>
              <a:spcAft>
                <a:spcPts val="0"/>
              </a:spcAft>
              <a:buClr>
                <a:srgbClr val="0070C0"/>
              </a:buClr>
              <a:buSzPts val="2000"/>
              <a:buFont typeface="Arial"/>
              <a:buNone/>
            </a:pPr>
            <a:r>
              <a:rPr b="0" i="0" lang="en-US" sz="2000" u="none">
                <a:solidFill>
                  <a:srgbClr val="0070C0"/>
                </a:solidFill>
                <a:latin typeface="Calibri"/>
                <a:ea typeface="Calibri"/>
                <a:cs typeface="Calibri"/>
                <a:sym typeface="Calibri"/>
              </a:rPr>
              <a:t>&lt;/body&gt;</a:t>
            </a:r>
            <a:endParaRPr/>
          </a:p>
          <a:p>
            <a:pPr indent="-342900" lvl="0" marL="342900" marR="0" rtl="0" algn="l">
              <a:lnSpc>
                <a:spcPct val="100000"/>
              </a:lnSpc>
              <a:spcBef>
                <a:spcPts val="0"/>
              </a:spcBef>
              <a:spcAft>
                <a:spcPts val="0"/>
              </a:spcAft>
              <a:buClr>
                <a:srgbClr val="0070C0"/>
              </a:buClr>
              <a:buSzPts val="2000"/>
              <a:buFont typeface="Arial"/>
              <a:buNone/>
            </a:pPr>
            <a:r>
              <a:rPr b="0" i="0" lang="en-US" sz="2000" u="none">
                <a:solidFill>
                  <a:srgbClr val="0070C0"/>
                </a:solidFill>
                <a:latin typeface="Calibri"/>
                <a:ea typeface="Calibri"/>
                <a:cs typeface="Calibri"/>
                <a:sym typeface="Calibri"/>
              </a:rPr>
              <a:t>&lt;/html&gt;</a:t>
            </a:r>
            <a:endParaRPr/>
          </a:p>
        </p:txBody>
      </p:sp>
      <p:sp>
        <p:nvSpPr>
          <p:cNvPr id="243" name="Google Shape;243;p16"/>
          <p:cNvSpPr txBox="1"/>
          <p:nvPr/>
        </p:nvSpPr>
        <p:spPr>
          <a:xfrm>
            <a:off x="381000" y="5029200"/>
            <a:ext cx="8312150" cy="461962"/>
          </a:xfrm>
          <a:prstGeom prst="rect">
            <a:avLst/>
          </a:prstGeom>
          <a:noFill/>
          <a:ln cap="flat" cmpd="sng" w="38100">
            <a:solidFill>
              <a:srgbClr val="0070C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What is the output if you run this code today and tomorrow?</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7"/>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800"/>
              <a:buFont typeface="Calibri"/>
              <a:buNone/>
            </a:pPr>
            <a:r>
              <a:rPr b="0" i="0" lang="en-US" sz="4800" u="none">
                <a:solidFill>
                  <a:schemeClr val="dk1"/>
                </a:solidFill>
                <a:latin typeface="Calibri"/>
                <a:ea typeface="Calibri"/>
                <a:cs typeface="Calibri"/>
                <a:sym typeface="Calibri"/>
              </a:rPr>
              <a:t>Server-Side Dynamic Web Pages</a:t>
            </a:r>
            <a:endParaRPr/>
          </a:p>
        </p:txBody>
      </p:sp>
      <p:pic>
        <p:nvPicPr>
          <p:cNvPr id="249" name="Google Shape;249;p17"/>
          <p:cNvPicPr preferRelativeResize="0"/>
          <p:nvPr>
            <p:ph idx="1" type="body"/>
          </p:nvPr>
        </p:nvPicPr>
        <p:blipFill rotWithShape="1">
          <a:blip r:embed="rId3">
            <a:alphaModFix/>
          </a:blip>
          <a:srcRect b="0" l="0" r="0" t="0"/>
          <a:stretch/>
        </p:blipFill>
        <p:spPr>
          <a:xfrm>
            <a:off x="609600" y="1447800"/>
            <a:ext cx="8077200" cy="4632325"/>
          </a:xfrm>
          <a:prstGeom prst="rect">
            <a:avLst/>
          </a:prstGeom>
          <a:noFill/>
          <a:ln>
            <a:noFill/>
          </a:ln>
        </p:spPr>
      </p:pic>
      <p:sp>
        <p:nvSpPr>
          <p:cNvPr id="250" name="Google Shape;250;p17"/>
          <p:cNvSpPr txBox="1"/>
          <p:nvPr/>
        </p:nvSpPr>
        <p:spPr>
          <a:xfrm>
            <a:off x="4343400" y="2514600"/>
            <a:ext cx="3810000" cy="838200"/>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8"/>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Server-side Dynamic Web Page </a:t>
            </a:r>
            <a:endParaRPr/>
          </a:p>
        </p:txBody>
      </p:sp>
      <p:sp>
        <p:nvSpPr>
          <p:cNvPr id="257" name="Google Shape;257;p18"/>
          <p:cNvSpPr txBox="1"/>
          <p:nvPr>
            <p:ph idx="1" type="body"/>
          </p:nvPr>
        </p:nvSpPr>
        <p:spPr>
          <a:xfrm>
            <a:off x="381000" y="1295400"/>
            <a:ext cx="8382000" cy="3581400"/>
          </a:xfrm>
          <a:prstGeom prst="rect">
            <a:avLst/>
          </a:prstGeom>
          <a:solidFill>
            <a:schemeClr val="lt1"/>
          </a:solidFill>
          <a:ln cap="flat" cmpd="sng" w="19050">
            <a:solidFill>
              <a:srgbClr val="7F7F7F"/>
            </a:solidFill>
            <a:prstDash val="solid"/>
            <a:miter lim="800000"/>
            <a:headEnd len="sm" w="sm" type="none"/>
            <a:tailEnd len="sm" w="sm" type="none"/>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0070C0"/>
              </a:buClr>
              <a:buSzPts val="2000"/>
              <a:buFont typeface="Arial"/>
              <a:buNone/>
            </a:pPr>
            <a:r>
              <a:rPr b="0" i="0" lang="en-US" sz="2000" u="none">
                <a:solidFill>
                  <a:srgbClr val="0070C0"/>
                </a:solidFill>
                <a:latin typeface="Calibri"/>
                <a:ea typeface="Calibri"/>
                <a:cs typeface="Calibri"/>
                <a:sym typeface="Calibri"/>
              </a:rPr>
              <a:t>&lt;!DOCTYPE html&gt;</a:t>
            </a:r>
            <a:endParaRPr/>
          </a:p>
          <a:p>
            <a:pPr indent="-342900" lvl="0" marL="342900" marR="0" rtl="0" algn="l">
              <a:lnSpc>
                <a:spcPct val="100000"/>
              </a:lnSpc>
              <a:spcBef>
                <a:spcPts val="0"/>
              </a:spcBef>
              <a:spcAft>
                <a:spcPts val="0"/>
              </a:spcAft>
              <a:buClr>
                <a:srgbClr val="0070C0"/>
              </a:buClr>
              <a:buSzPts val="2000"/>
              <a:buFont typeface="Arial"/>
              <a:buNone/>
            </a:pPr>
            <a:r>
              <a:rPr b="0" i="0" lang="en-US" sz="2000" u="none">
                <a:solidFill>
                  <a:srgbClr val="0070C0"/>
                </a:solidFill>
                <a:latin typeface="Calibri"/>
                <a:ea typeface="Calibri"/>
                <a:cs typeface="Calibri"/>
                <a:sym typeface="Calibri"/>
              </a:rPr>
              <a:t>&lt;html&gt;</a:t>
            </a:r>
            <a:endParaRPr/>
          </a:p>
          <a:p>
            <a:pPr indent="-342900" lvl="0" marL="342900" marR="0" rtl="0" algn="l">
              <a:lnSpc>
                <a:spcPct val="100000"/>
              </a:lnSpc>
              <a:spcBef>
                <a:spcPts val="0"/>
              </a:spcBef>
              <a:spcAft>
                <a:spcPts val="0"/>
              </a:spcAft>
              <a:buClr>
                <a:srgbClr val="0070C0"/>
              </a:buClr>
              <a:buSzPts val="2000"/>
              <a:buFont typeface="Arial"/>
              <a:buNone/>
            </a:pPr>
            <a:r>
              <a:rPr b="0" i="0" lang="en-US" sz="2000" u="none">
                <a:solidFill>
                  <a:srgbClr val="0070C0"/>
                </a:solidFill>
                <a:latin typeface="Calibri"/>
                <a:ea typeface="Calibri"/>
                <a:cs typeface="Calibri"/>
                <a:sym typeface="Calibri"/>
              </a:rPr>
              <a:t>&lt;head&gt;&lt;title&gt;Client-side Dynamic Web Page&lt;/title&gt;&lt;/head&gt;</a:t>
            </a:r>
            <a:endParaRPr/>
          </a:p>
          <a:p>
            <a:pPr indent="-342900" lvl="0" marL="342900" marR="0" rtl="0" algn="l">
              <a:lnSpc>
                <a:spcPct val="100000"/>
              </a:lnSpc>
              <a:spcBef>
                <a:spcPts val="0"/>
              </a:spcBef>
              <a:spcAft>
                <a:spcPts val="0"/>
              </a:spcAft>
              <a:buClr>
                <a:srgbClr val="0070C0"/>
              </a:buClr>
              <a:buSzPts val="2000"/>
              <a:buFont typeface="Arial"/>
              <a:buNone/>
            </a:pPr>
            <a:r>
              <a:rPr b="0" i="0" lang="en-US" sz="2000" u="none">
                <a:solidFill>
                  <a:srgbClr val="0070C0"/>
                </a:solidFill>
                <a:latin typeface="Calibri"/>
                <a:ea typeface="Calibri"/>
                <a:cs typeface="Calibri"/>
                <a:sym typeface="Calibri"/>
              </a:rPr>
              <a:t>&lt;body&gt;</a:t>
            </a:r>
            <a:br>
              <a:rPr b="0" i="0" lang="en-US" sz="2000" u="none">
                <a:solidFill>
                  <a:srgbClr val="0070C0"/>
                </a:solidFill>
                <a:latin typeface="Calibri"/>
                <a:ea typeface="Calibri"/>
                <a:cs typeface="Calibri"/>
                <a:sym typeface="Calibri"/>
              </a:rPr>
            </a:br>
            <a:br>
              <a:rPr b="0" i="0" lang="en-US" sz="2000" u="none">
                <a:solidFill>
                  <a:srgbClr val="0070C0"/>
                </a:solidFill>
                <a:latin typeface="Calibri"/>
                <a:ea typeface="Calibri"/>
                <a:cs typeface="Calibri"/>
                <a:sym typeface="Calibri"/>
              </a:rPr>
            </a:br>
            <a:r>
              <a:rPr b="0" i="0" lang="en-US" sz="2000" u="none">
                <a:solidFill>
                  <a:schemeClr val="dk1"/>
                </a:solidFill>
                <a:latin typeface="Calibri"/>
                <a:ea typeface="Calibri"/>
                <a:cs typeface="Calibri"/>
                <a:sym typeface="Calibri"/>
              </a:rPr>
              <a:t> &lt;p&gt;The time is @DateTime.Now&lt;/p&gt;</a:t>
            </a:r>
            <a:br>
              <a:rPr b="0" i="0" lang="en-US" sz="2000" u="none">
                <a:solidFill>
                  <a:srgbClr val="0070C0"/>
                </a:solidFill>
                <a:latin typeface="Calibri"/>
                <a:ea typeface="Calibri"/>
                <a:cs typeface="Calibri"/>
                <a:sym typeface="Calibri"/>
              </a:rPr>
            </a:br>
            <a:endParaRPr/>
          </a:p>
          <a:p>
            <a:pPr indent="-342900" lvl="0" marL="342900" marR="0" rtl="0" algn="l">
              <a:lnSpc>
                <a:spcPct val="100000"/>
              </a:lnSpc>
              <a:spcBef>
                <a:spcPts val="0"/>
              </a:spcBef>
              <a:spcAft>
                <a:spcPts val="0"/>
              </a:spcAft>
              <a:buClr>
                <a:srgbClr val="0070C0"/>
              </a:buClr>
              <a:buSzPts val="2000"/>
              <a:buFont typeface="Arial"/>
              <a:buNone/>
            </a:pPr>
            <a:r>
              <a:rPr b="0" i="0" lang="en-US" sz="2000" u="none">
                <a:solidFill>
                  <a:srgbClr val="0070C0"/>
                </a:solidFill>
                <a:latin typeface="Calibri"/>
                <a:ea typeface="Calibri"/>
                <a:cs typeface="Calibri"/>
                <a:sym typeface="Calibri"/>
              </a:rPr>
              <a:t>&lt;/body&gt;</a:t>
            </a:r>
            <a:endParaRPr/>
          </a:p>
          <a:p>
            <a:pPr indent="-342900" lvl="0" marL="342900" marR="0" rtl="0" algn="l">
              <a:lnSpc>
                <a:spcPct val="100000"/>
              </a:lnSpc>
              <a:spcBef>
                <a:spcPts val="0"/>
              </a:spcBef>
              <a:spcAft>
                <a:spcPts val="0"/>
              </a:spcAft>
              <a:buClr>
                <a:srgbClr val="0070C0"/>
              </a:buClr>
              <a:buSzPts val="2000"/>
              <a:buFont typeface="Arial"/>
              <a:buNone/>
            </a:pPr>
            <a:r>
              <a:rPr b="0" i="0" lang="en-US" sz="2000" u="none">
                <a:solidFill>
                  <a:srgbClr val="0070C0"/>
                </a:solidFill>
                <a:latin typeface="Calibri"/>
                <a:ea typeface="Calibri"/>
                <a:cs typeface="Calibri"/>
                <a:sym typeface="Calibri"/>
              </a:rPr>
              <a:t>&lt;/html&gt;</a:t>
            </a:r>
            <a:endParaRPr/>
          </a:p>
        </p:txBody>
      </p:sp>
      <p:sp>
        <p:nvSpPr>
          <p:cNvPr id="258" name="Google Shape;258;p18"/>
          <p:cNvSpPr txBox="1"/>
          <p:nvPr/>
        </p:nvSpPr>
        <p:spPr>
          <a:xfrm>
            <a:off x="381000" y="5029200"/>
            <a:ext cx="8312150" cy="461962"/>
          </a:xfrm>
          <a:prstGeom prst="rect">
            <a:avLst/>
          </a:prstGeom>
          <a:noFill/>
          <a:ln cap="flat" cmpd="sng" w="38100">
            <a:solidFill>
              <a:srgbClr val="0070C0"/>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What is the output if you run this code today and tomorrow?</a:t>
            </a:r>
            <a:endParaRPr/>
          </a:p>
        </p:txBody>
      </p:sp>
      <p:sp>
        <p:nvSpPr>
          <p:cNvPr id="259" name="Google Shape;259;p18"/>
          <p:cNvSpPr/>
          <p:nvPr/>
        </p:nvSpPr>
        <p:spPr>
          <a:xfrm rot="2760000">
            <a:off x="2543968" y="3142456"/>
            <a:ext cx="581025" cy="747712"/>
          </a:xfrm>
          <a:prstGeom prst="leftArrow">
            <a:avLst>
              <a:gd fmla="val 10800" name="adj1"/>
              <a:gd fmla="val 50000" name="adj2"/>
            </a:avLst>
          </a:prstGeom>
          <a:solidFill>
            <a:schemeClr val="lt1"/>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0" name="Google Shape;260;p18"/>
          <p:cNvSpPr txBox="1"/>
          <p:nvPr/>
        </p:nvSpPr>
        <p:spPr>
          <a:xfrm>
            <a:off x="3048000" y="3733800"/>
            <a:ext cx="1817687" cy="3698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ASP.NET Razor</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19"/>
          <p:cNvSpPr txBox="1"/>
          <p:nvPr>
            <p:ph type="title"/>
          </p:nvPr>
        </p:nvSpPr>
        <p:spPr>
          <a:xfrm>
            <a:off x="457200" y="123825"/>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Differences between Client-side and Server-side Dynamic Pages</a:t>
            </a:r>
            <a:endParaRPr/>
          </a:p>
        </p:txBody>
      </p:sp>
      <p:graphicFrame>
        <p:nvGraphicFramePr>
          <p:cNvPr id="267" name="Google Shape;267;p19"/>
          <p:cNvGraphicFramePr/>
          <p:nvPr/>
        </p:nvGraphicFramePr>
        <p:xfrm>
          <a:off x="457200" y="1428750"/>
          <a:ext cx="3000000" cy="3000000"/>
        </p:xfrm>
        <a:graphic>
          <a:graphicData uri="http://schemas.openxmlformats.org/drawingml/2006/table">
            <a:tbl>
              <a:tblPr>
                <a:noFill/>
                <a:tableStyleId>{A1EB69A4-417D-4B09-A7C7-FC2524A2DE4B}</a:tableStyleId>
              </a:tblPr>
              <a:tblGrid>
                <a:gridCol w="1447800"/>
                <a:gridCol w="3276600"/>
                <a:gridCol w="3462325"/>
              </a:tblGrid>
              <a:tr h="365125">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Clr>
                          <a:schemeClr val="lt1"/>
                        </a:buClr>
                        <a:buSzPts val="1800"/>
                        <a:buFont typeface="Calibri"/>
                        <a:buNone/>
                      </a:pPr>
                      <a:r>
                        <a:rPr b="1" i="0" lang="en-US" sz="1800" u="none">
                          <a:solidFill>
                            <a:schemeClr val="lt1"/>
                          </a:solidFill>
                          <a:latin typeface="Calibri"/>
                          <a:ea typeface="Calibri"/>
                          <a:cs typeface="Calibri"/>
                          <a:sym typeface="Calibri"/>
                        </a:rPr>
                        <a:t>Client-side</a:t>
                      </a:r>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ctr">
                        <a:lnSpc>
                          <a:spcPct val="100000"/>
                        </a:lnSpc>
                        <a:spcBef>
                          <a:spcPts val="0"/>
                        </a:spcBef>
                        <a:spcAft>
                          <a:spcPts val="0"/>
                        </a:spcAft>
                        <a:buClr>
                          <a:schemeClr val="lt1"/>
                        </a:buClr>
                        <a:buSzPts val="1800"/>
                        <a:buFont typeface="Calibri"/>
                        <a:buNone/>
                      </a:pPr>
                      <a:r>
                        <a:rPr b="1" i="0" lang="en-US" sz="1800" u="none">
                          <a:solidFill>
                            <a:schemeClr val="lt1"/>
                          </a:solidFill>
                          <a:latin typeface="Calibri"/>
                          <a:ea typeface="Calibri"/>
                          <a:cs typeface="Calibri"/>
                          <a:sym typeface="Calibri"/>
                        </a:rPr>
                        <a:t>Server-side</a:t>
                      </a:r>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r>
              <a:tr h="64135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Effects created by</a:t>
                      </a:r>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Browser</a:t>
                      </a:r>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Server</a:t>
                      </a:r>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63975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Language(s) used</a:t>
                      </a:r>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Javascript</a:t>
                      </a:r>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.NET (C#, VB.NET), PHP, Python, …</a:t>
                      </a:r>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63975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Response speed</a:t>
                      </a:r>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Faster</a:t>
                      </a:r>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Slower</a:t>
                      </a:r>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91440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Server memory consumption</a:t>
                      </a:r>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Low</a:t>
                      </a:r>
                      <a:endParaRPr/>
                    </a:p>
                    <a:p>
                      <a:pPr indent="0" lvl="0" marL="0" marR="0" rtl="0" algn="l">
                        <a:spcBef>
                          <a:spcPts val="0"/>
                        </a:spcBef>
                        <a:spcAft>
                          <a:spcPts val="0"/>
                        </a:spcAft>
                        <a:buNone/>
                      </a:pPr>
                      <a:r>
                        <a:t/>
                      </a:r>
                      <a:endParaRPr b="0" i="0" sz="1800" u="none">
                        <a:solidFill>
                          <a:schemeClr val="dk1"/>
                        </a:solidFill>
                        <a:latin typeface="Calibri"/>
                        <a:ea typeface="Calibri"/>
                        <a:cs typeface="Calibri"/>
                        <a:sym typeface="Calibri"/>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High</a:t>
                      </a:r>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639750">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Limitations</a:t>
                      </a:r>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Limited functionalities</a:t>
                      </a:r>
                      <a:endParaRPr/>
                    </a:p>
                    <a:p>
                      <a:pPr indent="0" lvl="0" marL="0" marR="0" rtl="0" algn="l">
                        <a:spcBef>
                          <a:spcPts val="0"/>
                        </a:spcBef>
                        <a:spcAft>
                          <a:spcPts val="0"/>
                        </a:spcAft>
                        <a:buNone/>
                      </a:pPr>
                      <a:r>
                        <a:t/>
                      </a:r>
                      <a:endParaRPr b="0" i="0" sz="1800" u="none">
                        <a:solidFill>
                          <a:schemeClr val="dk1"/>
                        </a:solidFill>
                        <a:latin typeface="Calibri"/>
                        <a:ea typeface="Calibri"/>
                        <a:cs typeface="Calibri"/>
                        <a:sym typeface="Calibri"/>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chemeClr val="dk1"/>
                        </a:buClr>
                        <a:buSzPts val="1800"/>
                        <a:buFont typeface="Calibri"/>
                        <a:buNone/>
                      </a:pPr>
                      <a:r>
                        <a:rPr b="0" i="0" lang="en-US" sz="1800" u="none">
                          <a:solidFill>
                            <a:schemeClr val="dk1"/>
                          </a:solidFill>
                          <a:latin typeface="Calibri"/>
                          <a:ea typeface="Calibri"/>
                          <a:cs typeface="Calibri"/>
                          <a:sym typeface="Calibri"/>
                        </a:rPr>
                        <a:t>More complex features such as database access, and web services.</a:t>
                      </a:r>
                      <a:endParaRPr/>
                    </a:p>
                  </a:txBody>
                  <a:tcPr marT="45725" marB="4572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Google Classsroom</a:t>
            </a:r>
            <a:endParaRPr/>
          </a:p>
        </p:txBody>
      </p:sp>
      <p:sp>
        <p:nvSpPr>
          <p:cNvPr id="148" name="Google Shape;148;p2"/>
          <p:cNvSpPr txBox="1"/>
          <p:nvPr>
            <p:ph idx="1" type="body"/>
          </p:nvPr>
        </p:nvSpPr>
        <p:spPr>
          <a:xfrm>
            <a:off x="457200" y="1428750"/>
            <a:ext cx="8186737" cy="4500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Lecture Classroom code: vwwspze</a:t>
            </a:r>
            <a:endParaRPr sz="100"/>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Practical Classroom code: Get from your tutor</a:t>
            </a:r>
            <a:br>
              <a:rPr b="0" i="0" lang="en-US" sz="3200" u="none" cap="none" strike="noStrike">
                <a:solidFill>
                  <a:schemeClr val="dk1"/>
                </a:solidFill>
                <a:latin typeface="Calibri"/>
                <a:ea typeface="Calibri"/>
                <a:cs typeface="Calibri"/>
                <a:sym typeface="Calibri"/>
              </a:rPr>
            </a:b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0"/>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Case studies</a:t>
            </a:r>
            <a:endParaRPr/>
          </a:p>
        </p:txBody>
      </p:sp>
      <p:sp>
        <p:nvSpPr>
          <p:cNvPr id="274" name="Google Shape;274;p20"/>
          <p:cNvSpPr txBox="1"/>
          <p:nvPr>
            <p:ph idx="1" type="body"/>
          </p:nvPr>
        </p:nvSpPr>
        <p:spPr>
          <a:xfrm>
            <a:off x="457200" y="1428750"/>
            <a:ext cx="8186737" cy="450056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Consider the following problem, which technology will you use, client-side or server-side?</a:t>
            </a:r>
            <a:endParaRPr/>
          </a:p>
          <a:p>
            <a:pPr indent="-177800" lvl="0" marL="0" marR="0" rtl="0" algn="l">
              <a:lnSpc>
                <a:spcPct val="100000"/>
              </a:lnSpc>
              <a:spcBef>
                <a:spcPts val="560"/>
              </a:spcBef>
              <a:spcAft>
                <a:spcPts val="0"/>
              </a:spcAft>
              <a:buClr>
                <a:schemeClr val="dk1"/>
              </a:buClr>
              <a:buSzPts val="2800"/>
              <a:buFont typeface="Calibri"/>
              <a:buAutoNum type="arabicPeriod"/>
            </a:pPr>
            <a:r>
              <a:rPr b="0" i="0" lang="en-US" sz="2800" u="none">
                <a:solidFill>
                  <a:schemeClr val="dk1"/>
                </a:solidFill>
                <a:latin typeface="Calibri"/>
                <a:ea typeface="Calibri"/>
                <a:cs typeface="Calibri"/>
                <a:sym typeface="Calibri"/>
              </a:rPr>
              <a:t>To show a confirm dialog box before the user deletes an item.</a:t>
            </a:r>
            <a:endParaRPr/>
          </a:p>
          <a:p>
            <a:pPr indent="-177800" lvl="0" marL="0" marR="0" rtl="0" algn="l">
              <a:lnSpc>
                <a:spcPct val="100000"/>
              </a:lnSpc>
              <a:spcBef>
                <a:spcPts val="560"/>
              </a:spcBef>
              <a:spcAft>
                <a:spcPts val="0"/>
              </a:spcAft>
              <a:buClr>
                <a:schemeClr val="dk1"/>
              </a:buClr>
              <a:buSzPts val="2800"/>
              <a:buFont typeface="Calibri"/>
              <a:buAutoNum type="arabicPeriod"/>
            </a:pPr>
            <a:r>
              <a:rPr b="0" i="0" lang="en-US" sz="2800" u="none">
                <a:solidFill>
                  <a:schemeClr val="dk1"/>
                </a:solidFill>
                <a:latin typeface="Calibri"/>
                <a:ea typeface="Calibri"/>
                <a:cs typeface="Calibri"/>
                <a:sym typeface="Calibri"/>
              </a:rPr>
              <a:t>To change a button’s image when user hovers the button.</a:t>
            </a:r>
            <a:endParaRPr/>
          </a:p>
          <a:p>
            <a:pPr indent="-177800" lvl="0" marL="0" marR="0" rtl="0" algn="l">
              <a:lnSpc>
                <a:spcPct val="100000"/>
              </a:lnSpc>
              <a:spcBef>
                <a:spcPts val="560"/>
              </a:spcBef>
              <a:spcAft>
                <a:spcPts val="0"/>
              </a:spcAft>
              <a:buClr>
                <a:schemeClr val="dk1"/>
              </a:buClr>
              <a:buSzPts val="2800"/>
              <a:buFont typeface="Calibri"/>
              <a:buAutoNum type="arabicPeriod"/>
            </a:pPr>
            <a:r>
              <a:rPr b="0" i="0" lang="en-US" sz="2800" u="none">
                <a:solidFill>
                  <a:schemeClr val="dk1"/>
                </a:solidFill>
                <a:latin typeface="Calibri"/>
                <a:ea typeface="Calibri"/>
                <a:cs typeface="Calibri"/>
                <a:sym typeface="Calibri"/>
              </a:rPr>
              <a:t>To update the ticket balance after a user purchased a bus ticket online.</a:t>
            </a:r>
            <a:endParaRPr/>
          </a:p>
          <a:p>
            <a:pPr indent="-177800" lvl="0" marL="0" marR="0" rtl="0" algn="l">
              <a:lnSpc>
                <a:spcPct val="100000"/>
              </a:lnSpc>
              <a:spcBef>
                <a:spcPts val="560"/>
              </a:spcBef>
              <a:spcAft>
                <a:spcPts val="0"/>
              </a:spcAft>
              <a:buClr>
                <a:schemeClr val="dk1"/>
              </a:buClr>
              <a:buSzPts val="2800"/>
              <a:buFont typeface="Calibri"/>
              <a:buAutoNum type="arabicPeriod"/>
            </a:pPr>
            <a:r>
              <a:rPr b="0" i="0" lang="en-US" sz="2800" u="none">
                <a:solidFill>
                  <a:schemeClr val="dk1"/>
                </a:solidFill>
                <a:latin typeface="Calibri"/>
                <a:ea typeface="Calibri"/>
                <a:cs typeface="Calibri"/>
                <a:sym typeface="Calibri"/>
              </a:rPr>
              <a:t>To display the status post to your online friends.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1"/>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What is ASP.NET?</a:t>
            </a:r>
            <a:endParaRPr/>
          </a:p>
        </p:txBody>
      </p:sp>
      <p:sp>
        <p:nvSpPr>
          <p:cNvPr id="280" name="Google Shape;280;p21"/>
          <p:cNvSpPr txBox="1"/>
          <p:nvPr>
            <p:ph idx="1" type="body"/>
          </p:nvPr>
        </p:nvSpPr>
        <p:spPr>
          <a:xfrm>
            <a:off x="457200" y="1428750"/>
            <a:ext cx="8186737" cy="4500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ASP.NET is a server-side technology (not programming language) for creating </a:t>
            </a:r>
            <a:r>
              <a:rPr b="0" i="0" lang="en-US" sz="3200" u="none">
                <a:solidFill>
                  <a:srgbClr val="FF0000"/>
                </a:solidFill>
                <a:latin typeface="Calibri"/>
                <a:ea typeface="Calibri"/>
                <a:cs typeface="Calibri"/>
                <a:sym typeface="Calibri"/>
              </a:rPr>
              <a:t>dynamic</a:t>
            </a:r>
            <a:r>
              <a:rPr b="0" i="0" lang="en-US" sz="3200" u="none">
                <a:solidFill>
                  <a:schemeClr val="dk1"/>
                </a:solidFill>
                <a:latin typeface="Calibri"/>
                <a:ea typeface="Calibri"/>
                <a:cs typeface="Calibri"/>
                <a:sym typeface="Calibri"/>
              </a:rPr>
              <a:t> Web pages.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ASP.NET is a server-side </a:t>
            </a:r>
            <a:r>
              <a:rPr b="0" i="0" lang="en-US" sz="3200" u="none">
                <a:solidFill>
                  <a:srgbClr val="FF0000"/>
                </a:solidFill>
                <a:latin typeface="Calibri"/>
                <a:ea typeface="Calibri"/>
                <a:cs typeface="Calibri"/>
                <a:sym typeface="Calibri"/>
              </a:rPr>
              <a:t>technology</a:t>
            </a:r>
            <a:r>
              <a:rPr b="0" i="0" lang="en-US" sz="3200" u="none">
                <a:solidFill>
                  <a:schemeClr val="dk1"/>
                </a:solidFill>
                <a:latin typeface="Calibri"/>
                <a:ea typeface="Calibri"/>
                <a:cs typeface="Calibri"/>
                <a:sym typeface="Calibri"/>
              </a:rPr>
              <a:t> that lets you use fully fledged programming languages to create your Web pages.</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2"/>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What is ASP.NET?</a:t>
            </a:r>
            <a:endParaRPr/>
          </a:p>
        </p:txBody>
      </p:sp>
      <p:sp>
        <p:nvSpPr>
          <p:cNvPr id="286" name="Google Shape;286;p22"/>
          <p:cNvSpPr txBox="1"/>
          <p:nvPr>
            <p:ph idx="1" type="body"/>
          </p:nvPr>
        </p:nvSpPr>
        <p:spPr>
          <a:xfrm>
            <a:off x="457200" y="1428750"/>
            <a:ext cx="8186737" cy="46672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ASP.NET pages can be made from one of many languages.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ASP.NET is only one of a set of technologies that comprise the .NET Framework.</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Typical languages supported natively </a:t>
            </a:r>
            <a:r>
              <a:rPr b="0" i="0" lang="en-US" sz="3200" u="none">
                <a:solidFill>
                  <a:srgbClr val="FF0000"/>
                </a:solidFill>
                <a:latin typeface="Calibri"/>
                <a:ea typeface="Calibri"/>
                <a:cs typeface="Calibri"/>
                <a:sym typeface="Calibri"/>
              </a:rPr>
              <a:t>are C#, J#, VB.NET</a:t>
            </a:r>
            <a:r>
              <a:rPr b="0" i="0" lang="en-US" sz="3200" u="none">
                <a:solidFill>
                  <a:schemeClr val="dk1"/>
                </a:solidFill>
                <a:latin typeface="Calibri"/>
                <a:ea typeface="Calibri"/>
                <a:cs typeface="Calibri"/>
                <a:sym typeface="Calibri"/>
              </a:rPr>
              <a:t>. On top of this, it is expected that third party developers will create versions of Perl, Python, and many others to work in ASP.NET. </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3"/>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.NET Framework </a:t>
            </a:r>
            <a:endParaRPr/>
          </a:p>
        </p:txBody>
      </p:sp>
      <p:sp>
        <p:nvSpPr>
          <p:cNvPr id="292" name="Google Shape;292;p23"/>
          <p:cNvSpPr txBox="1"/>
          <p:nvPr/>
        </p:nvSpPr>
        <p:spPr>
          <a:xfrm>
            <a:off x="685800" y="1600200"/>
            <a:ext cx="7696200" cy="44005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A </a:t>
            </a:r>
            <a:r>
              <a:rPr b="0" i="0" lang="en-US" sz="2400" u="none">
                <a:solidFill>
                  <a:srgbClr val="FF0000"/>
                </a:solidFill>
                <a:latin typeface="Arial"/>
                <a:ea typeface="Arial"/>
                <a:cs typeface="Arial"/>
                <a:sym typeface="Arial"/>
              </a:rPr>
              <a:t>programming infrastructure </a:t>
            </a:r>
            <a:r>
              <a:rPr b="0" i="0" lang="en-US" sz="2400" u="none">
                <a:solidFill>
                  <a:schemeClr val="dk1"/>
                </a:solidFill>
                <a:latin typeface="Arial"/>
                <a:ea typeface="Arial"/>
                <a:cs typeface="Arial"/>
                <a:sym typeface="Arial"/>
              </a:rPr>
              <a:t>created by Microsoft for </a:t>
            </a:r>
            <a:r>
              <a:rPr b="0" i="0" lang="en-US" sz="2400" u="none">
                <a:solidFill>
                  <a:srgbClr val="FF0000"/>
                </a:solidFill>
                <a:latin typeface="Arial"/>
                <a:ea typeface="Arial"/>
                <a:cs typeface="Arial"/>
                <a:sym typeface="Arial"/>
              </a:rPr>
              <a:t>building, deploying, and running </a:t>
            </a:r>
            <a:r>
              <a:rPr b="0" i="0" lang="en-US" sz="2400" u="none">
                <a:solidFill>
                  <a:schemeClr val="dk1"/>
                </a:solidFill>
                <a:latin typeface="Arial"/>
                <a:ea typeface="Arial"/>
                <a:cs typeface="Arial"/>
                <a:sym typeface="Arial"/>
              </a:rPr>
              <a:t>applications and services that use .</a:t>
            </a:r>
            <a:r>
              <a:rPr b="1" i="0" lang="en-US" sz="2400" u="none">
                <a:solidFill>
                  <a:schemeClr val="dk1"/>
                </a:solidFill>
                <a:latin typeface="Arial"/>
                <a:ea typeface="Arial"/>
                <a:cs typeface="Arial"/>
                <a:sym typeface="Arial"/>
              </a:rPr>
              <a:t>NET</a:t>
            </a:r>
            <a:r>
              <a:rPr b="0" i="0" lang="en-US" sz="2400" u="none">
                <a:solidFill>
                  <a:schemeClr val="dk1"/>
                </a:solidFill>
                <a:latin typeface="Arial"/>
                <a:ea typeface="Arial"/>
                <a:cs typeface="Arial"/>
                <a:sym typeface="Arial"/>
              </a:rPr>
              <a:t> technologies, such as desktop applications and Web services. </a:t>
            </a:r>
            <a:endParaRPr/>
          </a:p>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To use .NET, you must install the .NET redistribution package (which is also installed with Visual Studio).</a:t>
            </a:r>
            <a:endParaRPr/>
          </a:p>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Evolved from version 1.0 to version 4.7 - as of this writing.</a:t>
            </a:r>
            <a:endParaRPr/>
          </a:p>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For Linux, equivalent is the Mono open-source project.</a:t>
            </a:r>
            <a:endParaRPr/>
          </a:p>
          <a:p>
            <a:pPr indent="-342900" lvl="0" marL="342900" marR="0" rtl="0" algn="l">
              <a:lnSpc>
                <a:spcPct val="100000"/>
              </a:lnSpc>
              <a:spcBef>
                <a:spcPts val="0"/>
              </a:spcBef>
              <a:spcAft>
                <a:spcPts val="0"/>
              </a:spcAft>
              <a:buClr>
                <a:schemeClr val="dk1"/>
              </a:buClr>
              <a:buSzPts val="2000"/>
              <a:buFont typeface="Arial"/>
              <a:buNone/>
            </a:pPr>
            <a:r>
              <a:t/>
            </a:r>
            <a:endParaRPr b="0" i="0" sz="20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000" u="none">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4"/>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Introducing the .NET Framework</a:t>
            </a:r>
            <a:endParaRPr/>
          </a:p>
        </p:txBody>
      </p:sp>
      <p:sp>
        <p:nvSpPr>
          <p:cNvPr id="298" name="Google Shape;298;p24"/>
          <p:cNvSpPr txBox="1"/>
          <p:nvPr>
            <p:ph idx="1" type="body"/>
          </p:nvPr>
        </p:nvSpPr>
        <p:spPr>
          <a:xfrm>
            <a:off x="457200" y="1524000"/>
            <a:ext cx="8305800" cy="5334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The .NET Framework is an integral Windows component for building and running the next generation of software applications and Web services. </a:t>
            </a:r>
            <a:endParaRPr/>
          </a:p>
          <a:p>
            <a:pPr indent="-342900" lvl="0" marL="342900" marR="0" rtl="0" algn="l">
              <a:lnSpc>
                <a:spcPct val="100000"/>
              </a:lnSpc>
              <a:spcBef>
                <a:spcPts val="520"/>
              </a:spcBef>
              <a:spcAft>
                <a:spcPts val="0"/>
              </a:spcAft>
              <a:buClr>
                <a:schemeClr val="dk1"/>
              </a:buClr>
              <a:buSzPts val="2600"/>
              <a:buFont typeface="Arial"/>
              <a:buChar char="•"/>
            </a:pPr>
            <a:r>
              <a:rPr b="0" i="0" lang="en-US" sz="2600" u="none">
                <a:solidFill>
                  <a:schemeClr val="dk1"/>
                </a:solidFill>
                <a:latin typeface="Calibri"/>
                <a:ea typeface="Calibri"/>
                <a:cs typeface="Calibri"/>
                <a:sym typeface="Calibri"/>
              </a:rPr>
              <a:t>The .NET Framework:</a:t>
            </a:r>
            <a:endParaRPr/>
          </a:p>
          <a:p>
            <a:pPr indent="-285750" lvl="1" marL="7429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Supports over 60 different programming languages. </a:t>
            </a:r>
            <a:endParaRPr/>
          </a:p>
          <a:p>
            <a:pPr indent="-285750" lvl="1" marL="7429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Enabling developers to focus on the core business logic code. </a:t>
            </a:r>
            <a:endParaRPr/>
          </a:p>
          <a:p>
            <a:pPr indent="-285750" lvl="1" marL="7429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Makes it easier than ever before to build, deploy, and administer robust, and high-performing applications. </a:t>
            </a:r>
            <a:endParaRPr/>
          </a:p>
          <a:p>
            <a:pPr indent="-285750" lvl="1" marL="742950" marR="0" rtl="0" algn="l">
              <a:lnSpc>
                <a:spcPct val="100000"/>
              </a:lnSpc>
              <a:spcBef>
                <a:spcPts val="520"/>
              </a:spcBef>
              <a:spcAft>
                <a:spcPts val="0"/>
              </a:spcAft>
              <a:buClr>
                <a:schemeClr val="dk1"/>
              </a:buClr>
              <a:buSzPts val="2600"/>
              <a:buFont typeface="Arial"/>
              <a:buChar char="–"/>
            </a:pPr>
            <a:r>
              <a:rPr b="0" i="0" lang="en-US" sz="2600" u="none" cap="none" strike="noStrike">
                <a:solidFill>
                  <a:schemeClr val="dk1"/>
                </a:solidFill>
                <a:latin typeface="Calibri"/>
                <a:ea typeface="Calibri"/>
                <a:cs typeface="Calibri"/>
                <a:sym typeface="Calibri"/>
              </a:rPr>
              <a:t>The .NET Framework is composed of the common language runtime and a unified set of class libraries.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5"/>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Basic of .NET Framework</a:t>
            </a:r>
            <a:endParaRPr/>
          </a:p>
        </p:txBody>
      </p:sp>
      <p:sp>
        <p:nvSpPr>
          <p:cNvPr id="304" name="Google Shape;304;p25"/>
          <p:cNvSpPr txBox="1"/>
          <p:nvPr>
            <p:ph idx="1" type="body"/>
          </p:nvPr>
        </p:nvSpPr>
        <p:spPr>
          <a:xfrm>
            <a:off x="457200" y="1428750"/>
            <a:ext cx="8186737" cy="51244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We can break down our discussion of the entire .NET Framework into several core concepts: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Common Intermediate Language (CIL)</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Common Language Runtime (CLR)</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.NET Framework class libraries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.NET languages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Windows forms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ASP.NET</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Web services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6"/>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Features in .NET Framework</a:t>
            </a:r>
            <a:endParaRPr/>
          </a:p>
        </p:txBody>
      </p:sp>
      <p:pic>
        <p:nvPicPr>
          <p:cNvPr id="311" name="Google Shape;311;p26"/>
          <p:cNvPicPr preferRelativeResize="0"/>
          <p:nvPr/>
        </p:nvPicPr>
        <p:blipFill rotWithShape="1">
          <a:blip r:embed="rId3">
            <a:alphaModFix/>
          </a:blip>
          <a:srcRect b="0" l="0" r="0" t="0"/>
          <a:stretch/>
        </p:blipFill>
        <p:spPr>
          <a:xfrm>
            <a:off x="2057400" y="1447800"/>
            <a:ext cx="5014912" cy="461803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7"/>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From Your Code to Machine Code</a:t>
            </a:r>
            <a:endParaRPr/>
          </a:p>
        </p:txBody>
      </p:sp>
      <p:pic>
        <p:nvPicPr>
          <p:cNvPr id="318" name="Google Shape;318;p27"/>
          <p:cNvPicPr preferRelativeResize="0"/>
          <p:nvPr>
            <p:ph idx="1" type="body"/>
          </p:nvPr>
        </p:nvPicPr>
        <p:blipFill rotWithShape="1">
          <a:blip r:embed="rId3">
            <a:alphaModFix/>
          </a:blip>
          <a:srcRect b="0" l="0" r="0" t="0"/>
          <a:stretch/>
        </p:blipFill>
        <p:spPr>
          <a:xfrm>
            <a:off x="347662" y="2041525"/>
            <a:ext cx="8315325" cy="3895725"/>
          </a:xfrm>
          <a:prstGeom prst="rect">
            <a:avLst/>
          </a:prstGeom>
          <a:noFill/>
          <a:ln>
            <a:noFill/>
          </a:ln>
        </p:spPr>
      </p:pic>
      <p:sp>
        <p:nvSpPr>
          <p:cNvPr id="319" name="Google Shape;319;p27"/>
          <p:cNvSpPr txBox="1"/>
          <p:nvPr/>
        </p:nvSpPr>
        <p:spPr>
          <a:xfrm>
            <a:off x="533400" y="1371600"/>
            <a:ext cx="7772400" cy="58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Calibri"/>
              <a:buNone/>
            </a:pPr>
            <a:r>
              <a:rPr b="0" i="0" lang="en-US" sz="3200" u="none">
                <a:solidFill>
                  <a:srgbClr val="000000"/>
                </a:solidFill>
                <a:latin typeface="Calibri"/>
                <a:ea typeface="Calibri"/>
                <a:cs typeface="Calibri"/>
                <a:sym typeface="Calibri"/>
              </a:rPr>
              <a:t>two types of compilation: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8"/>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Question</a:t>
            </a:r>
            <a:endParaRPr/>
          </a:p>
        </p:txBody>
      </p:sp>
      <p:sp>
        <p:nvSpPr>
          <p:cNvPr id="326" name="Google Shape;326;p28"/>
          <p:cNvSpPr txBox="1"/>
          <p:nvPr>
            <p:ph idx="1" type="body"/>
          </p:nvPr>
        </p:nvSpPr>
        <p:spPr>
          <a:xfrm>
            <a:off x="457200" y="1428750"/>
            <a:ext cx="8186737" cy="4500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What are the differences between pre-compiled code and interpreted code?</a:t>
            </a:r>
            <a:endParaRPr b="0" i="0" sz="3200" u="non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9"/>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.NET Two-step Compilation</a:t>
            </a:r>
            <a:endParaRPr/>
          </a:p>
        </p:txBody>
      </p:sp>
      <p:sp>
        <p:nvSpPr>
          <p:cNvPr id="332" name="Google Shape;332;p29"/>
          <p:cNvSpPr txBox="1"/>
          <p:nvPr>
            <p:ph idx="1" type="body"/>
          </p:nvPr>
        </p:nvSpPr>
        <p:spPr>
          <a:xfrm>
            <a:off x="457200" y="1428750"/>
            <a:ext cx="8186737" cy="4500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.NET solves the problem by using a two-step process for compilation.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Common Intermediate Language (CIL)</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Common Language Runtime (CLR)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Learning Outcomes</a:t>
            </a:r>
            <a:endParaRPr/>
          </a:p>
        </p:txBody>
      </p:sp>
      <p:sp>
        <p:nvSpPr>
          <p:cNvPr id="154" name="Google Shape;154;p3"/>
          <p:cNvSpPr txBox="1"/>
          <p:nvPr>
            <p:ph idx="1" type="body"/>
          </p:nvPr>
        </p:nvSpPr>
        <p:spPr>
          <a:xfrm>
            <a:off x="457200" y="1428750"/>
            <a:ext cx="8186737" cy="4500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Apply the concepts and issues in server-side Web Application</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Demonstrate skills in create, debug, optimize and maintain a secured Web Application with appropriate tools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User server-side Web Application development to solve contemporary business problems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0"/>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.NET Two-step Compilation</a:t>
            </a:r>
            <a:endParaRPr/>
          </a:p>
        </p:txBody>
      </p:sp>
      <p:sp>
        <p:nvSpPr>
          <p:cNvPr id="339" name="Google Shape;339;p30"/>
          <p:cNvSpPr txBox="1"/>
          <p:nvPr>
            <p:ph idx="1" type="body"/>
          </p:nvPr>
        </p:nvSpPr>
        <p:spPr>
          <a:xfrm>
            <a:off x="457200" y="1428750"/>
            <a:ext cx="8186737" cy="4500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CIL and the CLR together give us the best of both worlds: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The structural optimization of pre-compiled code along with the portability of interpreted code.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We can therefore use all compliant languages interchangeably within our applications – allows different teams to work on the same Web site in different languages.</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1"/>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Common Language Runtime (CLR) </a:t>
            </a:r>
            <a:endParaRPr/>
          </a:p>
        </p:txBody>
      </p:sp>
      <p:sp>
        <p:nvSpPr>
          <p:cNvPr id="345" name="Google Shape;345;p31"/>
          <p:cNvSpPr txBox="1"/>
          <p:nvPr>
            <p:ph idx="1" type="body"/>
          </p:nvPr>
        </p:nvSpPr>
        <p:spPr>
          <a:xfrm>
            <a:off x="457200" y="1428750"/>
            <a:ext cx="8186737" cy="4500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CLR is responsible for executing your application code.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When you write an application for the .NET Framework with a language such as VB .NET or C#, your source code is never compiled directly into machine code.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2"/>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Common Language Runtime (CLR)</a:t>
            </a:r>
            <a:endParaRPr/>
          </a:p>
        </p:txBody>
      </p:sp>
      <p:sp>
        <p:nvSpPr>
          <p:cNvPr id="351" name="Google Shape;351;p32"/>
          <p:cNvSpPr txBox="1"/>
          <p:nvPr>
            <p:ph idx="1" type="body"/>
          </p:nvPr>
        </p:nvSpPr>
        <p:spPr>
          <a:xfrm>
            <a:off x="457200" y="1428750"/>
            <a:ext cx="8186737" cy="4500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Instead, the VB or C# compiler converts your code into a special language named:</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CIL (Common Intermediate Language)</a:t>
            </a:r>
            <a:endParaRPr b="0" i="0" sz="2800" u="none" cap="none" strike="noStrike">
              <a:solidFill>
                <a:schemeClr val="dk1"/>
              </a:solidFill>
              <a:latin typeface="Calibri"/>
              <a:ea typeface="Calibri"/>
              <a:cs typeface="Calibri"/>
              <a:sym typeface="Calibri"/>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3"/>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Common Language Runtime (CLR)</a:t>
            </a:r>
            <a:endParaRPr/>
          </a:p>
        </p:txBody>
      </p:sp>
      <p:sp>
        <p:nvSpPr>
          <p:cNvPr id="357" name="Google Shape;357;p33"/>
          <p:cNvSpPr txBox="1"/>
          <p:nvPr>
            <p:ph idx="1" type="body"/>
          </p:nvPr>
        </p:nvSpPr>
        <p:spPr>
          <a:xfrm>
            <a:off x="457200" y="1428750"/>
            <a:ext cx="8186737" cy="4500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CIL looks very much like an object-oriented assembly language. However, unlike a typical assembly language, it is not CPU specific.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CIL is a low-level and platform-independent language.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When your application actually executes, the CIL code is "just-in-time" compiled into machine code by the JITTER (the Just-In-Time compiler).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4"/>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Common Language Runtime (CLR)</a:t>
            </a:r>
            <a:endParaRPr/>
          </a:p>
        </p:txBody>
      </p:sp>
      <p:pic>
        <p:nvPicPr>
          <p:cNvPr id="363" name="Google Shape;363;p34"/>
          <p:cNvPicPr preferRelativeResize="0"/>
          <p:nvPr>
            <p:ph idx="1" type="body"/>
          </p:nvPr>
        </p:nvPicPr>
        <p:blipFill rotWithShape="1">
          <a:blip r:embed="rId3">
            <a:alphaModFix/>
          </a:blip>
          <a:srcRect b="0" l="0" r="0" t="0"/>
          <a:stretch/>
        </p:blipFill>
        <p:spPr>
          <a:xfrm>
            <a:off x="1341437" y="1446212"/>
            <a:ext cx="6419850" cy="44672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5"/>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Common Language Runtime (CLR)</a:t>
            </a:r>
            <a:endParaRPr/>
          </a:p>
        </p:txBody>
      </p:sp>
      <p:sp>
        <p:nvSpPr>
          <p:cNvPr id="369" name="Google Shape;369;p35"/>
          <p:cNvSpPr txBox="1"/>
          <p:nvPr>
            <p:ph idx="1" type="body"/>
          </p:nvPr>
        </p:nvSpPr>
        <p:spPr>
          <a:xfrm>
            <a:off x="457200" y="1428750"/>
            <a:ext cx="8186737" cy="46672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entire application is not compiled from CIL into machine code. Instead, only the methods that are actually called during execution are compiled.</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.NET Framework understands only ONE language: CIL.</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However, you can write applications using languages such as Visual Basic .NET and C# for the .NET Framework</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6"/>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Common Language Runtime (CLR)</a:t>
            </a:r>
            <a:endParaRPr/>
          </a:p>
        </p:txBody>
      </p:sp>
      <p:sp>
        <p:nvSpPr>
          <p:cNvPr id="375" name="Google Shape;375;p36"/>
          <p:cNvSpPr txBox="1"/>
          <p:nvPr>
            <p:ph idx="1" type="body"/>
          </p:nvPr>
        </p:nvSpPr>
        <p:spPr>
          <a:xfrm>
            <a:off x="457200" y="1428750"/>
            <a:ext cx="8186737" cy="4500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Because the .NET Framework includes compilers for these languages that enable you to compile your code into CIL.</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You can write code for the .NET Framework using any one of dozens of different languages, including</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Ada, Apl, Caml, COBOL, Eiffel, Forth, Fortran, JavaScript, Oberon, PERL, Pascal, PHP, Python, RPG, Scheme, Small Talk,etc.</a:t>
            </a:r>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lt1"/>
        </a:solidFill>
      </p:bgPr>
    </p:bg>
    <p:spTree>
      <p:nvGrpSpPr>
        <p:cNvPr id="380" name="Shape 380"/>
        <p:cNvGrpSpPr/>
        <p:nvPr/>
      </p:nvGrpSpPr>
      <p:grpSpPr>
        <a:xfrm>
          <a:off x="0" y="0"/>
          <a:ext cx="0" cy="0"/>
          <a:chOff x="0" y="0"/>
          <a:chExt cx="0" cy="0"/>
        </a:xfrm>
      </p:grpSpPr>
      <p:grpSp>
        <p:nvGrpSpPr>
          <p:cNvPr id="381" name="Google Shape;381;p37"/>
          <p:cNvGrpSpPr/>
          <p:nvPr/>
        </p:nvGrpSpPr>
        <p:grpSpPr>
          <a:xfrm>
            <a:off x="90487" y="366712"/>
            <a:ext cx="8915400" cy="6034087"/>
            <a:chOff x="304800" y="595313"/>
            <a:chExt cx="8915400" cy="6034087"/>
          </a:xfrm>
        </p:grpSpPr>
        <p:sp>
          <p:nvSpPr>
            <p:cNvPr id="382" name="Google Shape;382;p37"/>
            <p:cNvSpPr/>
            <p:nvPr/>
          </p:nvSpPr>
          <p:spPr>
            <a:xfrm>
              <a:off x="381000" y="609600"/>
              <a:ext cx="762000" cy="1066800"/>
            </a:xfrm>
            <a:custGeom>
              <a:rect b="b" l="l" r="r" t="t"/>
              <a:pathLst>
                <a:path extrusionOk="0" h="21600" w="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extrusionOk="0" h="21600" w="21600">
                  <a:moveTo>
                    <a:pt x="85" y="17509"/>
                  </a:moveTo>
                  <a:lnTo>
                    <a:pt x="5187" y="17509"/>
                  </a:lnTo>
                  <a:lnTo>
                    <a:pt x="5187" y="21632"/>
                  </a:lnTo>
                  <a:lnTo>
                    <a:pt x="85" y="17509"/>
                  </a:lnTo>
                  <a:close/>
                </a:path>
              </a:pathLst>
            </a:custGeom>
            <a:solidFill>
              <a:schemeClr val="accent2"/>
            </a:solidFill>
            <a:ln cap="flat" cmpd="sng" w="38100">
              <a:solidFill>
                <a:schemeClr val="lt1"/>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83" name="Google Shape;383;p37"/>
            <p:cNvCxnSpPr/>
            <p:nvPr/>
          </p:nvCxnSpPr>
          <p:spPr>
            <a:xfrm>
              <a:off x="1371600" y="1219200"/>
              <a:ext cx="5867400" cy="0"/>
            </a:xfrm>
            <a:prstGeom prst="straightConnector1">
              <a:avLst/>
            </a:prstGeom>
            <a:noFill/>
            <a:ln cap="flat" cmpd="sng" w="76200">
              <a:solidFill>
                <a:schemeClr val="accent1"/>
              </a:solidFill>
              <a:prstDash val="solid"/>
              <a:miter lim="800000"/>
              <a:headEnd len="med" w="med" type="none"/>
              <a:tailEnd len="med" w="med" type="triangle"/>
            </a:ln>
            <a:effectLst>
              <a:outerShdw blurRad="63500" dir="5400000" dist="20000">
                <a:srgbClr val="000000">
                  <a:alpha val="37647"/>
                </a:srgbClr>
              </a:outerShdw>
            </a:effectLst>
          </p:spPr>
        </p:cxnSp>
        <p:sp>
          <p:nvSpPr>
            <p:cNvPr id="384" name="Google Shape;384;p37"/>
            <p:cNvSpPr/>
            <p:nvPr/>
          </p:nvSpPr>
          <p:spPr>
            <a:xfrm>
              <a:off x="7477125" y="609600"/>
              <a:ext cx="1590675" cy="1133475"/>
            </a:xfrm>
            <a:custGeom>
              <a:rect b="b" l="l" r="r" t="t"/>
              <a:pathLst>
                <a:path extrusionOk="0" h="21600" w="21600">
                  <a:moveTo>
                    <a:pt x="0" y="0"/>
                  </a:moveTo>
                  <a:lnTo>
                    <a:pt x="21600" y="0"/>
                  </a:lnTo>
                  <a:lnTo>
                    <a:pt x="21600" y="21600"/>
                  </a:lnTo>
                  <a:lnTo>
                    <a:pt x="0" y="21600"/>
                  </a:lnTo>
                  <a:lnTo>
                    <a:pt x="0" y="0"/>
                  </a:lnTo>
                  <a:close/>
                </a:path>
                <a:path extrusionOk="0" h="21600" w="2160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4BACC6"/>
            </a:solidFill>
            <a:ln cap="flat" cmpd="sng" w="38100">
              <a:solidFill>
                <a:schemeClr val="lt1"/>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5" name="Google Shape;385;p37"/>
            <p:cNvSpPr txBox="1"/>
            <p:nvPr/>
          </p:nvSpPr>
          <p:spPr>
            <a:xfrm>
              <a:off x="457200" y="1905000"/>
              <a:ext cx="15240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Garamond"/>
                <a:buNone/>
              </a:pPr>
              <a:r>
                <a:rPr b="0" i="0" lang="en-US" sz="1800" u="none">
                  <a:solidFill>
                    <a:schemeClr val="dk1"/>
                  </a:solidFill>
                  <a:latin typeface="Garamond"/>
                  <a:ea typeface="Garamond"/>
                  <a:cs typeface="Garamond"/>
                  <a:sym typeface="Garamond"/>
                </a:rPr>
                <a:t>code</a:t>
              </a:r>
              <a:endParaRPr/>
            </a:p>
          </p:txBody>
        </p:sp>
        <p:sp>
          <p:nvSpPr>
            <p:cNvPr id="386" name="Google Shape;386;p37"/>
            <p:cNvSpPr txBox="1"/>
            <p:nvPr/>
          </p:nvSpPr>
          <p:spPr>
            <a:xfrm>
              <a:off x="7391400" y="1905000"/>
              <a:ext cx="1828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Garamond"/>
                <a:buNone/>
              </a:pPr>
              <a:r>
                <a:rPr b="0" i="0" lang="en-US" sz="1800" u="none">
                  <a:solidFill>
                    <a:schemeClr val="dk1"/>
                  </a:solidFill>
                  <a:latin typeface="Garamond"/>
                  <a:ea typeface="Garamond"/>
                  <a:cs typeface="Garamond"/>
                  <a:sym typeface="Garamond"/>
                </a:rPr>
                <a:t>Application</a:t>
              </a:r>
              <a:endParaRPr/>
            </a:p>
          </p:txBody>
        </p:sp>
        <p:sp>
          <p:nvSpPr>
            <p:cNvPr id="387" name="Google Shape;387;p37"/>
            <p:cNvSpPr/>
            <p:nvPr/>
          </p:nvSpPr>
          <p:spPr>
            <a:xfrm>
              <a:off x="304800" y="4191000"/>
              <a:ext cx="762000" cy="1066800"/>
            </a:xfrm>
            <a:custGeom>
              <a:rect b="b" l="l" r="r" t="t"/>
              <a:pathLst>
                <a:path extrusionOk="0" h="21600" w="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extrusionOk="0" h="21600" w="21600">
                  <a:moveTo>
                    <a:pt x="85" y="17509"/>
                  </a:moveTo>
                  <a:lnTo>
                    <a:pt x="5187" y="17509"/>
                  </a:lnTo>
                  <a:lnTo>
                    <a:pt x="5187" y="21632"/>
                  </a:lnTo>
                  <a:lnTo>
                    <a:pt x="85" y="17509"/>
                  </a:lnTo>
                  <a:close/>
                </a:path>
              </a:pathLst>
            </a:custGeom>
            <a:solidFill>
              <a:schemeClr val="accent2"/>
            </a:solidFill>
            <a:ln cap="flat" cmpd="sng" w="38100">
              <a:solidFill>
                <a:schemeClr val="lt1"/>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88" name="Google Shape;388;p37"/>
            <p:cNvSpPr txBox="1"/>
            <p:nvPr/>
          </p:nvSpPr>
          <p:spPr>
            <a:xfrm>
              <a:off x="2344738" y="595313"/>
              <a:ext cx="3444875"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Garamond"/>
                <a:buNone/>
              </a:pPr>
              <a:r>
                <a:rPr b="0" i="0" lang="en-US" sz="1800" u="none">
                  <a:solidFill>
                    <a:schemeClr val="dk1"/>
                  </a:solidFill>
                  <a:latin typeface="Garamond"/>
                  <a:ea typeface="Garamond"/>
                  <a:cs typeface="Garamond"/>
                  <a:sym typeface="Garamond"/>
                </a:rPr>
                <a:t>Compile into machine code</a:t>
              </a:r>
              <a:endParaRPr/>
            </a:p>
          </p:txBody>
        </p:sp>
        <p:sp>
          <p:nvSpPr>
            <p:cNvPr id="389" name="Google Shape;389;p37"/>
            <p:cNvSpPr txBox="1"/>
            <p:nvPr/>
          </p:nvSpPr>
          <p:spPr>
            <a:xfrm>
              <a:off x="2667000" y="2286000"/>
              <a:ext cx="4024312" cy="9541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Garamond"/>
                <a:buNone/>
              </a:pPr>
              <a:r>
                <a:rPr b="1" i="0" lang="en-US" sz="2800" u="sng">
                  <a:solidFill>
                    <a:schemeClr val="dk1"/>
                  </a:solidFill>
                  <a:latin typeface="Garamond"/>
                  <a:ea typeface="Garamond"/>
                  <a:cs typeface="Garamond"/>
                  <a:sym typeface="Garamond"/>
                </a:rPr>
                <a:t>Traditional Method (Compile to binary code)</a:t>
              </a:r>
              <a:endParaRPr/>
            </a:p>
          </p:txBody>
        </p:sp>
        <p:cxnSp>
          <p:nvCxnSpPr>
            <p:cNvPr id="390" name="Google Shape;390;p37"/>
            <p:cNvCxnSpPr/>
            <p:nvPr/>
          </p:nvCxnSpPr>
          <p:spPr>
            <a:xfrm>
              <a:off x="1219200" y="4800600"/>
              <a:ext cx="1066800" cy="0"/>
            </a:xfrm>
            <a:prstGeom prst="straightConnector1">
              <a:avLst/>
            </a:prstGeom>
            <a:noFill/>
            <a:ln cap="flat" cmpd="sng" w="25400">
              <a:solidFill>
                <a:schemeClr val="accent1"/>
              </a:solidFill>
              <a:prstDash val="solid"/>
              <a:miter lim="800000"/>
              <a:headEnd len="med" w="med" type="none"/>
              <a:tailEnd len="med" w="med" type="triangle"/>
            </a:ln>
            <a:effectLst>
              <a:outerShdw blurRad="63500" dir="5400000" dist="20000">
                <a:srgbClr val="000000">
                  <a:alpha val="37647"/>
                </a:srgbClr>
              </a:outerShdw>
            </a:effectLst>
          </p:spPr>
        </p:cxnSp>
        <p:sp>
          <p:nvSpPr>
            <p:cNvPr id="391" name="Google Shape;391;p37"/>
            <p:cNvSpPr/>
            <p:nvPr/>
          </p:nvSpPr>
          <p:spPr>
            <a:xfrm>
              <a:off x="2438400" y="4038600"/>
              <a:ext cx="1066800" cy="1295400"/>
            </a:xfrm>
            <a:custGeom>
              <a:rect b="b" l="l" r="r" t="t"/>
              <a:pathLst>
                <a:path extrusionOk="0" h="21600" w="2160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extrusionOk="0" h="21600" w="21600">
                  <a:moveTo>
                    <a:pt x="3486" y="1428"/>
                  </a:moveTo>
                  <a:lnTo>
                    <a:pt x="19954" y="1428"/>
                  </a:lnTo>
                  <a:lnTo>
                    <a:pt x="19954" y="20214"/>
                  </a:lnTo>
                  <a:lnTo>
                    <a:pt x="18256" y="20214"/>
                  </a:lnTo>
                  <a:lnTo>
                    <a:pt x="18256" y="2800"/>
                  </a:lnTo>
                  <a:lnTo>
                    <a:pt x="1645" y="2800"/>
                  </a:lnTo>
                  <a:lnTo>
                    <a:pt x="1645" y="1428"/>
                  </a:lnTo>
                  <a:lnTo>
                    <a:pt x="3486" y="1428"/>
                  </a:lnTo>
                  <a:close/>
                </a:path>
                <a:path extrusionOk="0" h="21600" w="21600">
                  <a:moveTo>
                    <a:pt x="0" y="18014"/>
                  </a:moveTo>
                  <a:lnTo>
                    <a:pt x="4434" y="18000"/>
                  </a:lnTo>
                  <a:lnTo>
                    <a:pt x="4434" y="21600"/>
                  </a:lnTo>
                  <a:lnTo>
                    <a:pt x="0" y="18014"/>
                  </a:lnTo>
                  <a:close/>
                </a:path>
              </a:pathLst>
            </a:custGeom>
            <a:solidFill>
              <a:srgbClr val="8064A2"/>
            </a:solidFill>
            <a:ln cap="flat" cmpd="sng" w="25400">
              <a:solidFill>
                <a:srgbClr val="5C4776"/>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392" name="Google Shape;392;p37"/>
            <p:cNvCxnSpPr/>
            <p:nvPr/>
          </p:nvCxnSpPr>
          <p:spPr>
            <a:xfrm>
              <a:off x="3657600" y="4724400"/>
              <a:ext cx="990600" cy="0"/>
            </a:xfrm>
            <a:prstGeom prst="straightConnector1">
              <a:avLst/>
            </a:prstGeom>
            <a:noFill/>
            <a:ln cap="flat" cmpd="sng" w="25400">
              <a:solidFill>
                <a:schemeClr val="accent1"/>
              </a:solidFill>
              <a:prstDash val="solid"/>
              <a:miter lim="800000"/>
              <a:headEnd len="med" w="med" type="none"/>
              <a:tailEnd len="med" w="med" type="triangle"/>
            </a:ln>
            <a:effectLst>
              <a:outerShdw blurRad="63500" dir="5400000" dist="20000">
                <a:srgbClr val="000000">
                  <a:alpha val="37647"/>
                </a:srgbClr>
              </a:outerShdw>
            </a:effectLst>
          </p:spPr>
        </p:cxnSp>
        <p:cxnSp>
          <p:nvCxnSpPr>
            <p:cNvPr id="393" name="Google Shape;393;p37"/>
            <p:cNvCxnSpPr/>
            <p:nvPr/>
          </p:nvCxnSpPr>
          <p:spPr>
            <a:xfrm>
              <a:off x="6172200" y="4724400"/>
              <a:ext cx="1295400" cy="0"/>
            </a:xfrm>
            <a:prstGeom prst="straightConnector1">
              <a:avLst/>
            </a:prstGeom>
            <a:noFill/>
            <a:ln cap="flat" cmpd="sng" w="25400">
              <a:solidFill>
                <a:schemeClr val="accent1"/>
              </a:solidFill>
              <a:prstDash val="solid"/>
              <a:miter lim="800000"/>
              <a:headEnd len="med" w="med" type="none"/>
              <a:tailEnd len="med" w="med" type="triangle"/>
            </a:ln>
            <a:effectLst>
              <a:outerShdw blurRad="63500" dir="5400000" dist="20000">
                <a:srgbClr val="000000">
                  <a:alpha val="37647"/>
                </a:srgbClr>
              </a:outerShdw>
            </a:effectLst>
          </p:spPr>
        </p:cxnSp>
        <p:sp>
          <p:nvSpPr>
            <p:cNvPr id="394" name="Google Shape;394;p37"/>
            <p:cNvSpPr txBox="1"/>
            <p:nvPr/>
          </p:nvSpPr>
          <p:spPr>
            <a:xfrm>
              <a:off x="1143000" y="4252913"/>
              <a:ext cx="11239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Garamond"/>
                <a:buNone/>
              </a:pPr>
              <a:r>
                <a:rPr b="0" i="0" lang="en-US" sz="1800" u="none">
                  <a:solidFill>
                    <a:schemeClr val="dk1"/>
                  </a:solidFill>
                  <a:latin typeface="Garamond"/>
                  <a:ea typeface="Garamond"/>
                  <a:cs typeface="Garamond"/>
                  <a:sym typeface="Garamond"/>
                </a:rPr>
                <a:t>compile</a:t>
              </a:r>
              <a:endParaRPr/>
            </a:p>
          </p:txBody>
        </p:sp>
        <p:sp>
          <p:nvSpPr>
            <p:cNvPr id="395" name="Google Shape;395;p37"/>
            <p:cNvSpPr txBox="1"/>
            <p:nvPr/>
          </p:nvSpPr>
          <p:spPr>
            <a:xfrm>
              <a:off x="304800" y="5334000"/>
              <a:ext cx="12954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Garamond"/>
                <a:buNone/>
              </a:pPr>
              <a:r>
                <a:rPr b="0" i="0" lang="en-US" sz="1800" u="none">
                  <a:solidFill>
                    <a:schemeClr val="dk1"/>
                  </a:solidFill>
                  <a:latin typeface="Garamond"/>
                  <a:ea typeface="Garamond"/>
                  <a:cs typeface="Garamond"/>
                  <a:sym typeface="Garamond"/>
                </a:rPr>
                <a:t>code</a:t>
              </a:r>
              <a:endParaRPr/>
            </a:p>
          </p:txBody>
        </p:sp>
        <p:sp>
          <p:nvSpPr>
            <p:cNvPr id="396" name="Google Shape;396;p37"/>
            <p:cNvSpPr txBox="1"/>
            <p:nvPr/>
          </p:nvSpPr>
          <p:spPr>
            <a:xfrm>
              <a:off x="2590800" y="5410200"/>
              <a:ext cx="1828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Garamond"/>
                <a:buNone/>
              </a:pPr>
              <a:r>
                <a:rPr b="0" i="0" lang="en-US" sz="1800" u="none">
                  <a:solidFill>
                    <a:schemeClr val="dk1"/>
                  </a:solidFill>
                  <a:latin typeface="Garamond"/>
                  <a:ea typeface="Garamond"/>
                  <a:cs typeface="Garamond"/>
                  <a:sym typeface="Garamond"/>
                </a:rPr>
                <a:t>CIL / MSIL </a:t>
              </a:r>
              <a:endParaRPr/>
            </a:p>
          </p:txBody>
        </p:sp>
        <p:sp>
          <p:nvSpPr>
            <p:cNvPr id="397" name="Google Shape;397;p37"/>
            <p:cNvSpPr txBox="1"/>
            <p:nvPr/>
          </p:nvSpPr>
          <p:spPr>
            <a:xfrm>
              <a:off x="5089525" y="5389563"/>
              <a:ext cx="7429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Garamond"/>
                <a:buNone/>
              </a:pPr>
              <a:r>
                <a:rPr b="0" i="0" lang="en-US" sz="1800" u="none">
                  <a:solidFill>
                    <a:schemeClr val="dk1"/>
                  </a:solidFill>
                  <a:latin typeface="Garamond"/>
                  <a:ea typeface="Garamond"/>
                  <a:cs typeface="Garamond"/>
                  <a:sym typeface="Garamond"/>
                </a:rPr>
                <a:t>CLR</a:t>
              </a:r>
              <a:endParaRPr/>
            </a:p>
          </p:txBody>
        </p:sp>
        <p:sp>
          <p:nvSpPr>
            <p:cNvPr id="398" name="Google Shape;398;p37"/>
            <p:cNvSpPr txBox="1"/>
            <p:nvPr/>
          </p:nvSpPr>
          <p:spPr>
            <a:xfrm>
              <a:off x="7391400" y="5319713"/>
              <a:ext cx="15621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Garamond"/>
                <a:buNone/>
              </a:pPr>
              <a:r>
                <a:rPr b="0" i="0" lang="en-US" sz="1800" u="none">
                  <a:solidFill>
                    <a:schemeClr val="dk1"/>
                  </a:solidFill>
                  <a:latin typeface="Garamond"/>
                  <a:ea typeface="Garamond"/>
                  <a:cs typeface="Garamond"/>
                  <a:sym typeface="Garamond"/>
                </a:rPr>
                <a:t>Application</a:t>
              </a:r>
              <a:endParaRPr/>
            </a:p>
          </p:txBody>
        </p:sp>
        <p:sp>
          <p:nvSpPr>
            <p:cNvPr id="399" name="Google Shape;399;p37"/>
            <p:cNvSpPr txBox="1"/>
            <p:nvPr/>
          </p:nvSpPr>
          <p:spPr>
            <a:xfrm>
              <a:off x="2667000" y="6110288"/>
              <a:ext cx="4495800" cy="519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Garamond"/>
                <a:buNone/>
              </a:pPr>
              <a:r>
                <a:rPr b="1" i="0" lang="en-US" sz="2800" u="sng">
                  <a:solidFill>
                    <a:schemeClr val="dk1"/>
                  </a:solidFill>
                  <a:latin typeface="Garamond"/>
                  <a:ea typeface="Garamond"/>
                  <a:cs typeface="Garamond"/>
                  <a:sym typeface="Garamond"/>
                </a:rPr>
                <a:t>In the .NET Framework</a:t>
              </a:r>
              <a:endParaRPr/>
            </a:p>
          </p:txBody>
        </p:sp>
        <p:sp>
          <p:nvSpPr>
            <p:cNvPr id="400" name="Google Shape;400;p37"/>
            <p:cNvSpPr txBox="1"/>
            <p:nvPr/>
          </p:nvSpPr>
          <p:spPr>
            <a:xfrm>
              <a:off x="5727700" y="3749675"/>
              <a:ext cx="1892300" cy="8223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Garamond"/>
                <a:buNone/>
              </a:pPr>
              <a:r>
                <a:rPr b="0" i="0" lang="en-US" sz="1800" u="none">
                  <a:solidFill>
                    <a:schemeClr val="dk1"/>
                  </a:solidFill>
                  <a:latin typeface="Garamond"/>
                  <a:ea typeface="Garamond"/>
                  <a:cs typeface="Garamond"/>
                  <a:sym typeface="Garamond"/>
                </a:rPr>
                <a:t>Compile into </a:t>
              </a:r>
              <a:endParaRPr/>
            </a:p>
            <a:p>
              <a:pPr indent="0" lvl="0" marL="0" marR="0" rtl="0" algn="l">
                <a:lnSpc>
                  <a:spcPct val="100000"/>
                </a:lnSpc>
                <a:spcBef>
                  <a:spcPts val="0"/>
                </a:spcBef>
                <a:spcAft>
                  <a:spcPts val="0"/>
                </a:spcAft>
                <a:buClr>
                  <a:schemeClr val="dk1"/>
                </a:buClr>
                <a:buSzPts val="1800"/>
                <a:buFont typeface="Garamond"/>
                <a:buNone/>
              </a:pPr>
              <a:r>
                <a:rPr b="0" i="0" lang="en-US" sz="1800" u="none">
                  <a:solidFill>
                    <a:schemeClr val="dk1"/>
                  </a:solidFill>
                  <a:latin typeface="Garamond"/>
                  <a:ea typeface="Garamond"/>
                  <a:cs typeface="Garamond"/>
                  <a:sym typeface="Garamond"/>
                </a:rPr>
                <a:t>machine code </a:t>
              </a:r>
              <a:endParaRPr/>
            </a:p>
          </p:txBody>
        </p:sp>
        <p:sp>
          <p:nvSpPr>
            <p:cNvPr id="401" name="Google Shape;401;p37"/>
            <p:cNvSpPr/>
            <p:nvPr/>
          </p:nvSpPr>
          <p:spPr>
            <a:xfrm>
              <a:off x="7543800" y="4267200"/>
              <a:ext cx="1524000" cy="1066800"/>
            </a:xfrm>
            <a:custGeom>
              <a:rect b="b" l="l" r="r" t="t"/>
              <a:pathLst>
                <a:path extrusionOk="0" h="21600" w="21600">
                  <a:moveTo>
                    <a:pt x="0" y="0"/>
                  </a:moveTo>
                  <a:lnTo>
                    <a:pt x="21600" y="0"/>
                  </a:lnTo>
                  <a:lnTo>
                    <a:pt x="21600" y="21600"/>
                  </a:lnTo>
                  <a:lnTo>
                    <a:pt x="0" y="21600"/>
                  </a:lnTo>
                  <a:lnTo>
                    <a:pt x="0" y="0"/>
                  </a:lnTo>
                  <a:close/>
                </a:path>
                <a:path extrusionOk="0" h="21600" w="21600">
                  <a:moveTo>
                    <a:pt x="1662" y="1709"/>
                  </a:moveTo>
                  <a:lnTo>
                    <a:pt x="9046" y="1709"/>
                  </a:lnTo>
                  <a:lnTo>
                    <a:pt x="9046" y="2331"/>
                  </a:lnTo>
                  <a:lnTo>
                    <a:pt x="1662" y="2331"/>
                  </a:lnTo>
                  <a:lnTo>
                    <a:pt x="1662" y="1709"/>
                  </a:lnTo>
                  <a:moveTo>
                    <a:pt x="0" y="4351"/>
                  </a:moveTo>
                  <a:lnTo>
                    <a:pt x="10892" y="4351"/>
                  </a:lnTo>
                  <a:lnTo>
                    <a:pt x="10892" y="14141"/>
                  </a:lnTo>
                  <a:lnTo>
                    <a:pt x="21600" y="14141"/>
                  </a:lnTo>
                  <a:moveTo>
                    <a:pt x="11631" y="1243"/>
                  </a:moveTo>
                  <a:lnTo>
                    <a:pt x="20492" y="1243"/>
                  </a:lnTo>
                  <a:lnTo>
                    <a:pt x="20492" y="1554"/>
                  </a:lnTo>
                  <a:lnTo>
                    <a:pt x="11631" y="1554"/>
                  </a:lnTo>
                  <a:lnTo>
                    <a:pt x="11631" y="1243"/>
                  </a:lnTo>
                  <a:moveTo>
                    <a:pt x="11631" y="3263"/>
                  </a:moveTo>
                  <a:lnTo>
                    <a:pt x="20492" y="3263"/>
                  </a:lnTo>
                  <a:lnTo>
                    <a:pt x="20492" y="3574"/>
                  </a:lnTo>
                  <a:lnTo>
                    <a:pt x="11631" y="3574"/>
                  </a:lnTo>
                  <a:lnTo>
                    <a:pt x="11631" y="3263"/>
                  </a:lnTo>
                  <a:moveTo>
                    <a:pt x="11631" y="6060"/>
                  </a:moveTo>
                  <a:lnTo>
                    <a:pt x="20492" y="6060"/>
                  </a:lnTo>
                  <a:lnTo>
                    <a:pt x="20492" y="6371"/>
                  </a:lnTo>
                  <a:lnTo>
                    <a:pt x="11631" y="6371"/>
                  </a:lnTo>
                  <a:lnTo>
                    <a:pt x="11631" y="6060"/>
                  </a:lnTo>
                  <a:moveTo>
                    <a:pt x="11631" y="8081"/>
                  </a:moveTo>
                  <a:lnTo>
                    <a:pt x="20308" y="8081"/>
                  </a:lnTo>
                  <a:lnTo>
                    <a:pt x="20308" y="8391"/>
                  </a:lnTo>
                  <a:lnTo>
                    <a:pt x="11631" y="8391"/>
                  </a:lnTo>
                  <a:lnTo>
                    <a:pt x="11631" y="8081"/>
                  </a:lnTo>
                  <a:moveTo>
                    <a:pt x="11631" y="4196"/>
                  </a:moveTo>
                  <a:lnTo>
                    <a:pt x="12369" y="4196"/>
                  </a:lnTo>
                  <a:lnTo>
                    <a:pt x="12369" y="4817"/>
                  </a:lnTo>
                  <a:lnTo>
                    <a:pt x="11631" y="4817"/>
                  </a:lnTo>
                  <a:lnTo>
                    <a:pt x="11631" y="4196"/>
                  </a:lnTo>
                  <a:moveTo>
                    <a:pt x="14400" y="4196"/>
                  </a:moveTo>
                  <a:lnTo>
                    <a:pt x="15138" y="4196"/>
                  </a:lnTo>
                  <a:lnTo>
                    <a:pt x="15138" y="4817"/>
                  </a:lnTo>
                  <a:lnTo>
                    <a:pt x="14400" y="4817"/>
                  </a:lnTo>
                  <a:lnTo>
                    <a:pt x="14400" y="4196"/>
                  </a:lnTo>
                  <a:moveTo>
                    <a:pt x="16985" y="4196"/>
                  </a:moveTo>
                  <a:lnTo>
                    <a:pt x="17723" y="4196"/>
                  </a:lnTo>
                  <a:lnTo>
                    <a:pt x="17723" y="4817"/>
                  </a:lnTo>
                  <a:lnTo>
                    <a:pt x="16985" y="4817"/>
                  </a:lnTo>
                  <a:lnTo>
                    <a:pt x="16985" y="4196"/>
                  </a:lnTo>
                  <a:moveTo>
                    <a:pt x="19754" y="4196"/>
                  </a:moveTo>
                  <a:lnTo>
                    <a:pt x="20492" y="4196"/>
                  </a:lnTo>
                  <a:lnTo>
                    <a:pt x="20492" y="4817"/>
                  </a:lnTo>
                  <a:lnTo>
                    <a:pt x="19754" y="4817"/>
                  </a:lnTo>
                  <a:lnTo>
                    <a:pt x="19754" y="4196"/>
                  </a:lnTo>
                  <a:moveTo>
                    <a:pt x="11631" y="9635"/>
                  </a:moveTo>
                  <a:lnTo>
                    <a:pt x="12369" y="9635"/>
                  </a:lnTo>
                  <a:lnTo>
                    <a:pt x="12369" y="10256"/>
                  </a:lnTo>
                  <a:lnTo>
                    <a:pt x="11631" y="10256"/>
                  </a:lnTo>
                  <a:lnTo>
                    <a:pt x="11631" y="9635"/>
                  </a:lnTo>
                  <a:moveTo>
                    <a:pt x="14400" y="9635"/>
                  </a:moveTo>
                  <a:lnTo>
                    <a:pt x="15138" y="9635"/>
                  </a:lnTo>
                  <a:lnTo>
                    <a:pt x="15138" y="10256"/>
                  </a:lnTo>
                  <a:lnTo>
                    <a:pt x="14400" y="10256"/>
                  </a:lnTo>
                  <a:lnTo>
                    <a:pt x="14400" y="9635"/>
                  </a:lnTo>
                  <a:moveTo>
                    <a:pt x="16985" y="9635"/>
                  </a:moveTo>
                  <a:lnTo>
                    <a:pt x="17723" y="9635"/>
                  </a:lnTo>
                  <a:lnTo>
                    <a:pt x="17723" y="10256"/>
                  </a:lnTo>
                  <a:lnTo>
                    <a:pt x="16985" y="10256"/>
                  </a:lnTo>
                  <a:lnTo>
                    <a:pt x="16985" y="9635"/>
                  </a:lnTo>
                  <a:moveTo>
                    <a:pt x="19754" y="9635"/>
                  </a:moveTo>
                  <a:lnTo>
                    <a:pt x="20492" y="9635"/>
                  </a:lnTo>
                  <a:lnTo>
                    <a:pt x="20492" y="10256"/>
                  </a:lnTo>
                  <a:lnTo>
                    <a:pt x="19754" y="10256"/>
                  </a:lnTo>
                  <a:lnTo>
                    <a:pt x="19754" y="9635"/>
                  </a:lnTo>
                  <a:moveTo>
                    <a:pt x="10892" y="14141"/>
                  </a:moveTo>
                  <a:lnTo>
                    <a:pt x="10892" y="15384"/>
                  </a:lnTo>
                  <a:lnTo>
                    <a:pt x="10892" y="20046"/>
                  </a:lnTo>
                  <a:lnTo>
                    <a:pt x="10892" y="21600"/>
                  </a:lnTo>
                  <a:lnTo>
                    <a:pt x="10892" y="14141"/>
                  </a:lnTo>
                  <a:moveTo>
                    <a:pt x="10892" y="4351"/>
                  </a:moveTo>
                  <a:lnTo>
                    <a:pt x="10892" y="3574"/>
                  </a:lnTo>
                  <a:lnTo>
                    <a:pt x="10892" y="932"/>
                  </a:lnTo>
                  <a:lnTo>
                    <a:pt x="10892" y="0"/>
                  </a:lnTo>
                  <a:lnTo>
                    <a:pt x="10892" y="4351"/>
                  </a:lnTo>
                </a:path>
              </a:pathLst>
            </a:custGeom>
            <a:solidFill>
              <a:srgbClr val="4BACC6"/>
            </a:solidFill>
            <a:ln cap="flat" cmpd="sng" w="38100">
              <a:solidFill>
                <a:schemeClr val="lt1"/>
              </a:solidFill>
              <a:prstDash val="solid"/>
              <a:miter lim="800000"/>
              <a:headEnd len="sm" w="sm" type="none"/>
              <a:tailEnd len="sm" w="sm" type="none"/>
            </a:ln>
            <a:effectLst>
              <a:outerShdw blurRad="63500" dir="5400000" dist="20000">
                <a:srgbClr val="000000">
                  <a:alpha val="37647"/>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402" name="Google Shape;402;p37"/>
            <p:cNvSpPr/>
            <p:nvPr/>
          </p:nvSpPr>
          <p:spPr>
            <a:xfrm>
              <a:off x="5089525" y="4310063"/>
              <a:ext cx="533400" cy="523875"/>
            </a:xfrm>
            <a:custGeom>
              <a:rect b="b" l="l" r="r" t="t"/>
              <a:pathLst>
                <a:path extrusionOk="0" h="21600" w="21600">
                  <a:moveTo>
                    <a:pt x="3089" y="18511"/>
                  </a:moveTo>
                  <a:lnTo>
                    <a:pt x="3903" y="19110"/>
                  </a:lnTo>
                  <a:lnTo>
                    <a:pt x="4813" y="19852"/>
                  </a:lnTo>
                  <a:lnTo>
                    <a:pt x="5651" y="20235"/>
                  </a:lnTo>
                  <a:lnTo>
                    <a:pt x="6537" y="20834"/>
                  </a:lnTo>
                  <a:lnTo>
                    <a:pt x="7519" y="21145"/>
                  </a:lnTo>
                  <a:lnTo>
                    <a:pt x="8573" y="21432"/>
                  </a:lnTo>
                  <a:lnTo>
                    <a:pt x="9698" y="21600"/>
                  </a:lnTo>
                  <a:lnTo>
                    <a:pt x="10824" y="21600"/>
                  </a:lnTo>
                  <a:lnTo>
                    <a:pt x="11878" y="21600"/>
                  </a:lnTo>
                  <a:lnTo>
                    <a:pt x="12859" y="21432"/>
                  </a:lnTo>
                  <a:lnTo>
                    <a:pt x="13913" y="21145"/>
                  </a:lnTo>
                  <a:lnTo>
                    <a:pt x="14895" y="20834"/>
                  </a:lnTo>
                  <a:lnTo>
                    <a:pt x="15949" y="20379"/>
                  </a:lnTo>
                  <a:lnTo>
                    <a:pt x="16787" y="19852"/>
                  </a:lnTo>
                  <a:lnTo>
                    <a:pt x="17529" y="19253"/>
                  </a:lnTo>
                  <a:lnTo>
                    <a:pt x="18367" y="18511"/>
                  </a:lnTo>
                  <a:lnTo>
                    <a:pt x="19110" y="17816"/>
                  </a:lnTo>
                  <a:lnTo>
                    <a:pt x="19708" y="16930"/>
                  </a:lnTo>
                  <a:lnTo>
                    <a:pt x="20235" y="16092"/>
                  </a:lnTo>
                  <a:lnTo>
                    <a:pt x="20690" y="15039"/>
                  </a:lnTo>
                  <a:lnTo>
                    <a:pt x="21145" y="14057"/>
                  </a:lnTo>
                  <a:lnTo>
                    <a:pt x="21432" y="13003"/>
                  </a:lnTo>
                  <a:lnTo>
                    <a:pt x="21600" y="11878"/>
                  </a:lnTo>
                  <a:lnTo>
                    <a:pt x="21600" y="10824"/>
                  </a:lnTo>
                  <a:lnTo>
                    <a:pt x="21600" y="9698"/>
                  </a:lnTo>
                  <a:lnTo>
                    <a:pt x="21432" y="8717"/>
                  </a:lnTo>
                  <a:lnTo>
                    <a:pt x="21145" y="7663"/>
                  </a:lnTo>
                  <a:lnTo>
                    <a:pt x="20834" y="6681"/>
                  </a:lnTo>
                  <a:lnTo>
                    <a:pt x="20379" y="5795"/>
                  </a:lnTo>
                  <a:lnTo>
                    <a:pt x="19852" y="4957"/>
                  </a:lnTo>
                  <a:lnTo>
                    <a:pt x="19253" y="4047"/>
                  </a:lnTo>
                  <a:lnTo>
                    <a:pt x="18511" y="3376"/>
                  </a:lnTo>
                  <a:lnTo>
                    <a:pt x="17840" y="2634"/>
                  </a:lnTo>
                  <a:lnTo>
                    <a:pt x="16930" y="1868"/>
                  </a:lnTo>
                  <a:lnTo>
                    <a:pt x="16092" y="1341"/>
                  </a:lnTo>
                  <a:lnTo>
                    <a:pt x="15039" y="910"/>
                  </a:lnTo>
                  <a:lnTo>
                    <a:pt x="14057" y="455"/>
                  </a:lnTo>
                  <a:lnTo>
                    <a:pt x="13027" y="144"/>
                  </a:lnTo>
                  <a:lnTo>
                    <a:pt x="11878" y="0"/>
                  </a:lnTo>
                  <a:lnTo>
                    <a:pt x="10824" y="0"/>
                  </a:lnTo>
                  <a:lnTo>
                    <a:pt x="9698" y="0"/>
                  </a:lnTo>
                  <a:lnTo>
                    <a:pt x="8573" y="144"/>
                  </a:lnTo>
                  <a:lnTo>
                    <a:pt x="7519" y="455"/>
                  </a:lnTo>
                  <a:lnTo>
                    <a:pt x="6537" y="742"/>
                  </a:lnTo>
                  <a:lnTo>
                    <a:pt x="5651" y="1341"/>
                  </a:lnTo>
                  <a:lnTo>
                    <a:pt x="4813" y="1724"/>
                  </a:lnTo>
                  <a:lnTo>
                    <a:pt x="3903" y="2467"/>
                  </a:lnTo>
                  <a:lnTo>
                    <a:pt x="3089" y="3089"/>
                  </a:lnTo>
                  <a:lnTo>
                    <a:pt x="2490" y="3903"/>
                  </a:lnTo>
                  <a:lnTo>
                    <a:pt x="1724" y="4813"/>
                  </a:lnTo>
                  <a:lnTo>
                    <a:pt x="1341" y="5627"/>
                  </a:lnTo>
                  <a:lnTo>
                    <a:pt x="742" y="6537"/>
                  </a:lnTo>
                  <a:lnTo>
                    <a:pt x="455" y="7519"/>
                  </a:lnTo>
                  <a:lnTo>
                    <a:pt x="144" y="8573"/>
                  </a:lnTo>
                  <a:lnTo>
                    <a:pt x="0" y="9698"/>
                  </a:lnTo>
                  <a:lnTo>
                    <a:pt x="0" y="10824"/>
                  </a:lnTo>
                  <a:lnTo>
                    <a:pt x="0" y="11878"/>
                  </a:lnTo>
                  <a:lnTo>
                    <a:pt x="144" y="13003"/>
                  </a:lnTo>
                  <a:lnTo>
                    <a:pt x="455" y="14057"/>
                  </a:lnTo>
                  <a:lnTo>
                    <a:pt x="742" y="15039"/>
                  </a:lnTo>
                  <a:lnTo>
                    <a:pt x="1341" y="15949"/>
                  </a:lnTo>
                  <a:lnTo>
                    <a:pt x="1724" y="16763"/>
                  </a:lnTo>
                  <a:lnTo>
                    <a:pt x="2490" y="17673"/>
                  </a:lnTo>
                  <a:lnTo>
                    <a:pt x="3089" y="18511"/>
                  </a:lnTo>
                  <a:close/>
                </a:path>
                <a:path extrusionOk="0" h="21600" w="21600">
                  <a:moveTo>
                    <a:pt x="10824" y="16332"/>
                  </a:moveTo>
                  <a:lnTo>
                    <a:pt x="11878" y="16236"/>
                  </a:lnTo>
                  <a:lnTo>
                    <a:pt x="12859" y="15949"/>
                  </a:lnTo>
                  <a:lnTo>
                    <a:pt x="13913" y="15350"/>
                  </a:lnTo>
                  <a:lnTo>
                    <a:pt x="14584" y="14584"/>
                  </a:lnTo>
                  <a:lnTo>
                    <a:pt x="15350" y="13913"/>
                  </a:lnTo>
                  <a:lnTo>
                    <a:pt x="15949" y="12859"/>
                  </a:lnTo>
                  <a:lnTo>
                    <a:pt x="16260" y="11878"/>
                  </a:lnTo>
                  <a:lnTo>
                    <a:pt x="16332" y="10824"/>
                  </a:lnTo>
                  <a:lnTo>
                    <a:pt x="16260" y="9698"/>
                  </a:lnTo>
                  <a:lnTo>
                    <a:pt x="15949" y="8717"/>
                  </a:lnTo>
                  <a:lnTo>
                    <a:pt x="15350" y="7663"/>
                  </a:lnTo>
                  <a:lnTo>
                    <a:pt x="14584" y="6849"/>
                  </a:lnTo>
                  <a:lnTo>
                    <a:pt x="13913" y="6250"/>
                  </a:lnTo>
                  <a:lnTo>
                    <a:pt x="12859" y="5651"/>
                  </a:lnTo>
                  <a:lnTo>
                    <a:pt x="11878" y="5340"/>
                  </a:lnTo>
                  <a:lnTo>
                    <a:pt x="10824" y="5268"/>
                  </a:lnTo>
                  <a:lnTo>
                    <a:pt x="9698" y="5340"/>
                  </a:lnTo>
                  <a:lnTo>
                    <a:pt x="8717" y="5651"/>
                  </a:lnTo>
                  <a:lnTo>
                    <a:pt x="7663" y="6250"/>
                  </a:lnTo>
                  <a:lnTo>
                    <a:pt x="6849" y="6849"/>
                  </a:lnTo>
                  <a:lnTo>
                    <a:pt x="6250" y="7663"/>
                  </a:lnTo>
                  <a:lnTo>
                    <a:pt x="5651" y="8717"/>
                  </a:lnTo>
                  <a:lnTo>
                    <a:pt x="5340" y="9698"/>
                  </a:lnTo>
                  <a:lnTo>
                    <a:pt x="5268" y="10824"/>
                  </a:lnTo>
                  <a:lnTo>
                    <a:pt x="5340" y="11878"/>
                  </a:lnTo>
                  <a:lnTo>
                    <a:pt x="5651" y="12859"/>
                  </a:lnTo>
                  <a:lnTo>
                    <a:pt x="6250" y="13913"/>
                  </a:lnTo>
                  <a:lnTo>
                    <a:pt x="6849" y="14584"/>
                  </a:lnTo>
                  <a:lnTo>
                    <a:pt x="7663" y="15350"/>
                  </a:lnTo>
                  <a:lnTo>
                    <a:pt x="8717" y="15949"/>
                  </a:lnTo>
                  <a:lnTo>
                    <a:pt x="9698" y="16236"/>
                  </a:lnTo>
                  <a:lnTo>
                    <a:pt x="10824" y="16332"/>
                  </a:lnTo>
                  <a:moveTo>
                    <a:pt x="9770" y="5340"/>
                  </a:moveTo>
                  <a:lnTo>
                    <a:pt x="9770" y="7160"/>
                  </a:lnTo>
                  <a:lnTo>
                    <a:pt x="9770" y="13985"/>
                  </a:lnTo>
                  <a:lnTo>
                    <a:pt x="9770" y="16236"/>
                  </a:lnTo>
                  <a:moveTo>
                    <a:pt x="11806" y="5340"/>
                  </a:moveTo>
                  <a:lnTo>
                    <a:pt x="11806" y="7160"/>
                  </a:lnTo>
                  <a:lnTo>
                    <a:pt x="11806" y="13985"/>
                  </a:lnTo>
                  <a:lnTo>
                    <a:pt x="11806" y="16236"/>
                  </a:lnTo>
                </a:path>
              </a:pathLst>
            </a:custGeom>
            <a:solidFill>
              <a:srgbClr val="FFFFCC"/>
            </a:solidFill>
            <a:ln cap="flat" cmpd="sng" w="9525">
              <a:solidFill>
                <a:srgbClr val="000000"/>
              </a:solidFill>
              <a:prstDash val="solid"/>
              <a:miter lim="524288"/>
              <a:headEnd len="sm" w="sm" type="none"/>
              <a:tailEnd len="sm" w="sm" type="none"/>
            </a:ln>
            <a:effectLst>
              <a:outerShdw blurRad="63500" dir="2700000" dist="179605">
                <a:srgbClr val="808080"/>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bg>
      <p:bgPr>
        <a:solidFill>
          <a:schemeClr val="lt1"/>
        </a:solidFill>
      </p:bgPr>
    </p:bg>
    <p:spTree>
      <p:nvGrpSpPr>
        <p:cNvPr id="407" name="Shape 407"/>
        <p:cNvGrpSpPr/>
        <p:nvPr/>
      </p:nvGrpSpPr>
      <p:grpSpPr>
        <a:xfrm>
          <a:off x="0" y="0"/>
          <a:ext cx="0" cy="0"/>
          <a:chOff x="0" y="0"/>
          <a:chExt cx="0" cy="0"/>
        </a:xfrm>
      </p:grpSpPr>
      <p:pic>
        <p:nvPicPr>
          <p:cNvPr id="408" name="Google Shape;408;p38"/>
          <p:cNvPicPr preferRelativeResize="0"/>
          <p:nvPr/>
        </p:nvPicPr>
        <p:blipFill rotWithShape="1">
          <a:blip r:embed="rId3">
            <a:alphaModFix/>
          </a:blip>
          <a:srcRect b="0" l="0" r="0" t="0"/>
          <a:stretch/>
        </p:blipFill>
        <p:spPr>
          <a:xfrm>
            <a:off x="1676400" y="114300"/>
            <a:ext cx="5845175" cy="67437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DEMO</a:t>
            </a:r>
            <a:endParaRPr/>
          </a:p>
        </p:txBody>
      </p:sp>
      <p:sp>
        <p:nvSpPr>
          <p:cNvPr id="414" name="Google Shape;414;p3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898989"/>
              </a:buClr>
              <a:buSzPts val="3200"/>
              <a:buNone/>
            </a:pPr>
            <a:r>
              <a:rPr b="0" i="0" lang="en-US" sz="3200" u="none">
                <a:solidFill>
                  <a:srgbClr val="898989"/>
                </a:solidFill>
                <a:latin typeface="Calibri"/>
                <a:ea typeface="Calibri"/>
                <a:cs typeface="Calibri"/>
                <a:sym typeface="Calibri"/>
              </a:rPr>
              <a:t>Exploring V</a:t>
            </a:r>
            <a:r>
              <a:rPr lang="en-US">
                <a:solidFill>
                  <a:srgbClr val="898989"/>
                </a:solidFill>
              </a:rPr>
              <a:t>isual Studio IDE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4"/>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Assessment</a:t>
            </a:r>
            <a:endParaRPr/>
          </a:p>
        </p:txBody>
      </p:sp>
      <p:graphicFrame>
        <p:nvGraphicFramePr>
          <p:cNvPr id="160" name="Google Shape;160;p4"/>
          <p:cNvGraphicFramePr/>
          <p:nvPr/>
        </p:nvGraphicFramePr>
        <p:xfrm>
          <a:off x="533400" y="3124200"/>
          <a:ext cx="3000000" cy="3000000"/>
        </p:xfrm>
        <a:graphic>
          <a:graphicData uri="http://schemas.openxmlformats.org/drawingml/2006/table">
            <a:tbl>
              <a:tblPr>
                <a:noFill/>
                <a:tableStyleId>{A1EB69A4-417D-4B09-A7C7-FC2524A2DE4B}</a:tableStyleId>
              </a:tblPr>
              <a:tblGrid>
                <a:gridCol w="533400"/>
                <a:gridCol w="3276600"/>
                <a:gridCol w="2514600"/>
                <a:gridCol w="1862125"/>
              </a:tblGrid>
              <a:tr h="563550">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T cap="flat" cmpd="sng" w="25400">
                      <a:solidFill>
                        <a:schemeClr val="dk1"/>
                      </a:solidFill>
                      <a:prstDash val="solid"/>
                      <a:round/>
                      <a:headEnd len="sm" w="sm" type="none"/>
                      <a:tailEnd len="sm" w="sm" type="none"/>
                    </a:lnT>
                    <a:lnB cap="flat" cmpd="sng" w="25400">
                      <a:solidFill>
                        <a:schemeClr val="dk1"/>
                      </a:solidFill>
                      <a:prstDash val="solid"/>
                      <a:round/>
                      <a:headEnd len="sm" w="sm" type="none"/>
                      <a:tailEnd len="sm" w="sm" type="none"/>
                    </a:lnB>
                    <a:solidFill>
                      <a:srgbClr val="F79646"/>
                    </a:solidFill>
                  </a:tcPr>
                </a:tc>
                <a:tc>
                  <a:txBody>
                    <a:bodyPr/>
                    <a:lstStyle/>
                    <a:p>
                      <a:pPr indent="0" lvl="0" marL="0" marR="0" rtl="0" algn="l">
                        <a:lnSpc>
                          <a:spcPct val="10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Coursework Assessment</a:t>
                      </a:r>
                      <a:endParaRPr/>
                    </a:p>
                  </a:txBody>
                  <a:tcPr marT="45725" marB="45725" marR="91450" marL="91450">
                    <a:lnT cap="flat" cmpd="sng" w="25400">
                      <a:solidFill>
                        <a:schemeClr val="dk1"/>
                      </a:solidFill>
                      <a:prstDash val="solid"/>
                      <a:round/>
                      <a:headEnd len="sm" w="sm" type="none"/>
                      <a:tailEnd len="sm" w="sm" type="none"/>
                    </a:lnT>
                    <a:lnB cap="flat" cmpd="sng" w="25400">
                      <a:solidFill>
                        <a:schemeClr val="dk1"/>
                      </a:solidFill>
                      <a:prstDash val="solid"/>
                      <a:round/>
                      <a:headEnd len="sm" w="sm" type="none"/>
                      <a:tailEnd len="sm" w="sm" type="none"/>
                    </a:lnB>
                    <a:solidFill>
                      <a:srgbClr val="F79646"/>
                    </a:solidFill>
                  </a:tcPr>
                </a:tc>
                <a:tc>
                  <a:txBody>
                    <a:bodyPr/>
                    <a:lstStyle/>
                    <a:p>
                      <a:pPr indent="0" lvl="0" marL="0" marR="0" rtl="0" algn="ctr">
                        <a:lnSpc>
                          <a:spcPct val="10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Due</a:t>
                      </a:r>
                      <a:endParaRPr/>
                    </a:p>
                  </a:txBody>
                  <a:tcPr marT="45725" marB="45725" marR="91450" marL="91450">
                    <a:lnT cap="flat" cmpd="sng" w="25400">
                      <a:solidFill>
                        <a:schemeClr val="dk1"/>
                      </a:solidFill>
                      <a:prstDash val="solid"/>
                      <a:round/>
                      <a:headEnd len="sm" w="sm" type="none"/>
                      <a:tailEnd len="sm" w="sm" type="none"/>
                    </a:lnT>
                    <a:lnB cap="flat" cmpd="sng" w="25400">
                      <a:solidFill>
                        <a:schemeClr val="dk1"/>
                      </a:solidFill>
                      <a:prstDash val="solid"/>
                      <a:round/>
                      <a:headEnd len="sm" w="sm" type="none"/>
                      <a:tailEnd len="sm" w="sm" type="none"/>
                    </a:lnB>
                    <a:solidFill>
                      <a:srgbClr val="F79646"/>
                    </a:solidFill>
                  </a:tcPr>
                </a:tc>
                <a:tc>
                  <a:txBody>
                    <a:bodyPr/>
                    <a:lstStyle/>
                    <a:p>
                      <a:pPr indent="0" lvl="0" marL="0" marR="0" rtl="0" algn="l">
                        <a:lnSpc>
                          <a:spcPct val="10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Contribution</a:t>
                      </a:r>
                      <a:endParaRPr/>
                    </a:p>
                  </a:txBody>
                  <a:tcPr marT="45725" marB="45725" marR="91450" marL="91450">
                    <a:lnT cap="flat" cmpd="sng" w="25400">
                      <a:solidFill>
                        <a:schemeClr val="dk1"/>
                      </a:solidFill>
                      <a:prstDash val="solid"/>
                      <a:round/>
                      <a:headEnd len="sm" w="sm" type="none"/>
                      <a:tailEnd len="sm" w="sm" type="none"/>
                    </a:lnT>
                    <a:lnB cap="flat" cmpd="sng" w="25400">
                      <a:solidFill>
                        <a:schemeClr val="dk1"/>
                      </a:solidFill>
                      <a:prstDash val="solid"/>
                      <a:round/>
                      <a:headEnd len="sm" w="sm" type="none"/>
                      <a:tailEnd len="sm" w="sm" type="none"/>
                    </a:lnB>
                    <a:solidFill>
                      <a:srgbClr val="F79646"/>
                    </a:solidFill>
                  </a:tcPr>
                </a:tc>
              </a:tr>
              <a:tr h="56355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1</a:t>
                      </a:r>
                      <a:endParaRPr/>
                    </a:p>
                  </a:txBody>
                  <a:tcPr marT="45725" marB="45725" marR="91450" marL="91450">
                    <a:lnT cap="flat" cmpd="sng" w="254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Assignment Part I</a:t>
                      </a:r>
                      <a:endParaRPr/>
                    </a:p>
                  </a:txBody>
                  <a:tcPr marT="45725" marB="45725" marR="91450" marL="91450">
                    <a:lnT cap="flat" cmpd="sng" w="254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9D9D9"/>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Week </a:t>
                      </a:r>
                      <a:r>
                        <a:rPr lang="en-US" sz="2400">
                          <a:latin typeface="Calibri"/>
                          <a:ea typeface="Calibri"/>
                          <a:cs typeface="Calibri"/>
                          <a:sym typeface="Calibri"/>
                        </a:rPr>
                        <a:t>7</a:t>
                      </a:r>
                      <a:endParaRPr/>
                    </a:p>
                  </a:txBody>
                  <a:tcPr marT="45725" marB="45725" marR="91450" marL="91450">
                    <a:lnT cap="flat" cmpd="sng" w="254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9D9D9"/>
                    </a:solidFill>
                  </a:tcPr>
                </a:tc>
                <a:tc>
                  <a:txBody>
                    <a:bodyPr/>
                    <a:lstStyle/>
                    <a:p>
                      <a:pPr indent="0" lvl="0" marL="0" marR="0" rtl="0" algn="ctr">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32%</a:t>
                      </a:r>
                      <a:endParaRPr/>
                    </a:p>
                  </a:txBody>
                  <a:tcPr marT="45725" marB="45725" marR="91450" marL="91450">
                    <a:lnT cap="flat" cmpd="sng" w="254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9D9D9"/>
                    </a:solidFill>
                  </a:tcPr>
                </a:tc>
              </a:tr>
              <a:tr h="56355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2</a:t>
                      </a:r>
                      <a:endParaRPr/>
                    </a:p>
                  </a:txBody>
                  <a:tcPr marT="45725" marB="45725" marR="91450" marL="91450">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Assignment Part II</a:t>
                      </a:r>
                      <a:endParaRPr/>
                    </a:p>
                  </a:txBody>
                  <a:tcPr marT="45725" marB="45725" marR="91450" marL="91450">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Week </a:t>
                      </a:r>
                      <a:r>
                        <a:rPr lang="en-US" sz="2400">
                          <a:latin typeface="Calibri"/>
                          <a:ea typeface="Calibri"/>
                          <a:cs typeface="Calibri"/>
                          <a:sym typeface="Calibri"/>
                        </a:rPr>
                        <a:t>12</a:t>
                      </a:r>
                      <a:endParaRPr/>
                    </a:p>
                  </a:txBody>
                  <a:tcPr marT="45725" marB="45725" marR="91450" marL="91450">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48%</a:t>
                      </a:r>
                      <a:endParaRPr/>
                    </a:p>
                  </a:txBody>
                  <a:tcPr marT="45725" marB="45725" marR="91450" marL="91450">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r h="56355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3      </a:t>
                      </a:r>
                      <a:endParaRPr/>
                    </a:p>
                  </a:txBody>
                  <a:tcPr marT="45725" marB="45725" marR="91450" marL="91450">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lang="en-US" sz="2400">
                          <a:latin typeface="Calibri"/>
                          <a:ea typeface="Calibri"/>
                          <a:cs typeface="Calibri"/>
                          <a:sym typeface="Calibri"/>
                        </a:rPr>
                        <a:t>Mid Term </a:t>
                      </a:r>
                      <a:r>
                        <a:rPr b="0" i="0" lang="en-US" sz="2400" u="none">
                          <a:solidFill>
                            <a:srgbClr val="000000"/>
                          </a:solidFill>
                          <a:latin typeface="Calibri"/>
                          <a:ea typeface="Calibri"/>
                          <a:cs typeface="Calibri"/>
                          <a:sym typeface="Calibri"/>
                        </a:rPr>
                        <a:t>Test</a:t>
                      </a:r>
                      <a:endParaRPr/>
                    </a:p>
                  </a:txBody>
                  <a:tcPr marT="45725" marB="45725" marR="91450" marL="91450">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Week </a:t>
                      </a:r>
                      <a:r>
                        <a:rPr lang="en-US" sz="2400">
                          <a:latin typeface="Calibri"/>
                          <a:ea typeface="Calibri"/>
                          <a:cs typeface="Calibri"/>
                          <a:sym typeface="Calibri"/>
                        </a:rPr>
                        <a:t>10</a:t>
                      </a:r>
                      <a:endParaRPr/>
                    </a:p>
                  </a:txBody>
                  <a:tcPr marT="45725" marB="45725" marR="91450" marL="91450">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20%</a:t>
                      </a:r>
                      <a:endParaRPr/>
                    </a:p>
                  </a:txBody>
                  <a:tcPr marT="45725" marB="45725" marR="91450" marL="91450">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graphicFrame>
        <p:nvGraphicFramePr>
          <p:cNvPr id="161" name="Google Shape;161;p4"/>
          <p:cNvGraphicFramePr/>
          <p:nvPr/>
        </p:nvGraphicFramePr>
        <p:xfrm>
          <a:off x="533400" y="1397000"/>
          <a:ext cx="3000000" cy="3000000"/>
        </p:xfrm>
        <a:graphic>
          <a:graphicData uri="http://schemas.openxmlformats.org/drawingml/2006/table">
            <a:tbl>
              <a:tblPr>
                <a:noFill/>
                <a:tableStyleId>{A1EB69A4-417D-4B09-A7C7-FC2524A2DE4B}</a:tableStyleId>
              </a:tblPr>
              <a:tblGrid>
                <a:gridCol w="4114800"/>
                <a:gridCol w="4114800"/>
              </a:tblGrid>
              <a:tr h="457200">
                <a:tc>
                  <a:txBody>
                    <a:bodyPr/>
                    <a:lstStyle/>
                    <a:p>
                      <a:pPr indent="0" lvl="0" marL="0" marR="0" rtl="0" algn="l">
                        <a:lnSpc>
                          <a:spcPct val="10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Component</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Contribution</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28575">
                      <a:solidFill>
                        <a:schemeClr val="dk1"/>
                      </a:solidFill>
                      <a:prstDash val="solid"/>
                      <a:round/>
                      <a:headEnd len="sm" w="sm" type="none"/>
                      <a:tailEnd len="sm" w="sm" type="none"/>
                    </a:lnB>
                    <a:solidFill>
                      <a:schemeClr val="accent2"/>
                    </a:solidFill>
                  </a:tcPr>
                </a:tc>
              </a:tr>
              <a:tr h="4572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Coursework</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8D0D0"/>
                    </a:solidFill>
                  </a:tcPr>
                </a:tc>
                <a:tc>
                  <a:txBody>
                    <a:bodyPr/>
                    <a:lstStyle/>
                    <a:p>
                      <a:pPr indent="0" lvl="0" marL="0" marR="0" rtl="0" algn="ctr">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70%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2857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E8D0D0"/>
                    </a:solidFill>
                  </a:tcPr>
                </a:tc>
              </a:tr>
              <a:tr h="4572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Final Exam</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4E9E9"/>
                    </a:solidFill>
                  </a:tcPr>
                </a:tc>
                <a:tc>
                  <a:txBody>
                    <a:bodyPr/>
                    <a:lstStyle/>
                    <a:p>
                      <a:pPr indent="0" lvl="0" marL="0" marR="0" rtl="0" algn="ctr">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30%</a:t>
                      </a:r>
                      <a:endParaRPr/>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4E9E9"/>
                    </a:solidFill>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0"/>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What Is a Web Server?</a:t>
            </a:r>
            <a:endParaRPr/>
          </a:p>
        </p:txBody>
      </p:sp>
      <p:sp>
        <p:nvSpPr>
          <p:cNvPr id="420" name="Google Shape;420;p40"/>
          <p:cNvSpPr txBox="1"/>
          <p:nvPr>
            <p:ph idx="1" type="body"/>
          </p:nvPr>
        </p:nvSpPr>
        <p:spPr>
          <a:xfrm>
            <a:off x="457200" y="1428750"/>
            <a:ext cx="8186737" cy="4500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Web servers are software that manage Web pages and make them available to client browsers – via a local network or over the Internet (two different machines or same machine).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While there are many Web servers available (e.g. Apache, Internet Information Services (IIS))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1"/>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Hosting an ASP.NET Website</a:t>
            </a:r>
            <a:endParaRPr/>
          </a:p>
        </p:txBody>
      </p:sp>
      <p:sp>
        <p:nvSpPr>
          <p:cNvPr id="427" name="Google Shape;427;p41"/>
          <p:cNvSpPr txBox="1"/>
          <p:nvPr>
            <p:ph idx="1" type="body"/>
          </p:nvPr>
        </p:nvSpPr>
        <p:spPr>
          <a:xfrm>
            <a:off x="457200" y="1428750"/>
            <a:ext cx="8186737" cy="4500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To test or run ASP.NET Web applications, you need a Web server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Internet Information Services (IIS): built into Windows OS but not enabled by default.</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Visual Studio Development Server: comes with Visual Studio</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Third-party such as UltiDev Cassini Web Server.</a:t>
            </a:r>
            <a:endParaRPr/>
          </a:p>
          <a:p>
            <a:pPr indent="-107950" lvl="1" marL="742950" marR="0" rtl="0" algn="l">
              <a:lnSpc>
                <a:spcPct val="100000"/>
              </a:lnSpc>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165100" lvl="0" marL="342900" marR="0" rtl="0" algn="l">
              <a:spcBef>
                <a:spcPts val="56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2"/>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How ASP.NET Works</a:t>
            </a:r>
            <a:endParaRPr/>
          </a:p>
        </p:txBody>
      </p:sp>
      <p:sp>
        <p:nvSpPr>
          <p:cNvPr id="433" name="Google Shape;433;p42"/>
          <p:cNvSpPr txBox="1"/>
          <p:nvPr>
            <p:ph idx="1" type="body"/>
          </p:nvPr>
        </p:nvSpPr>
        <p:spPr>
          <a:xfrm>
            <a:off x="457200" y="1428750"/>
            <a:ext cx="8186737" cy="4500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Think of ASP.NET pages as normal HTML pages that have sections marked up for special consideration.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When .NET is installed, the local IIS Web server is automatically configured to look out for files with the extension ASPX and to use the ASP.NET module (a file called aspnet_isapi.dll) to handle them.</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3"/>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How ASP.NET Works</a:t>
            </a:r>
            <a:endParaRPr/>
          </a:p>
        </p:txBody>
      </p:sp>
      <p:pic>
        <p:nvPicPr>
          <p:cNvPr id="439" name="Google Shape;439;p43"/>
          <p:cNvPicPr preferRelativeResize="0"/>
          <p:nvPr>
            <p:ph idx="1" type="body"/>
          </p:nvPr>
        </p:nvPicPr>
        <p:blipFill rotWithShape="1">
          <a:blip r:embed="rId3">
            <a:alphaModFix/>
          </a:blip>
          <a:srcRect b="0" l="0" r="0" t="0"/>
          <a:stretch/>
        </p:blipFill>
        <p:spPr>
          <a:xfrm>
            <a:off x="1836737" y="1428750"/>
            <a:ext cx="5427662" cy="4500562"/>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4"/>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800"/>
              <a:buFont typeface="Calibri"/>
              <a:buNone/>
            </a:pPr>
            <a:r>
              <a:rPr b="0" i="0" lang="en-US" sz="4800" u="none">
                <a:solidFill>
                  <a:schemeClr val="dk1"/>
                </a:solidFill>
                <a:latin typeface="Calibri"/>
                <a:ea typeface="Calibri"/>
                <a:cs typeface="Calibri"/>
                <a:sym typeface="Calibri"/>
              </a:rPr>
              <a:t>Creating First ASP.NET Web Page</a:t>
            </a:r>
            <a:endParaRPr/>
          </a:p>
        </p:txBody>
      </p:sp>
      <p:sp>
        <p:nvSpPr>
          <p:cNvPr id="445" name="Google Shape;445;p44"/>
          <p:cNvSpPr txBox="1"/>
          <p:nvPr>
            <p:ph idx="1" type="body"/>
          </p:nvPr>
        </p:nvSpPr>
        <p:spPr>
          <a:xfrm>
            <a:off x="457200" y="1428750"/>
            <a:ext cx="8186737" cy="4500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Simple example</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Creating a simple ASP.NET page by saving your ASP.NET file with an ASPX suffix.</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5"/>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What Have You Learnt?</a:t>
            </a:r>
            <a:endParaRPr/>
          </a:p>
        </p:txBody>
      </p:sp>
      <p:sp>
        <p:nvSpPr>
          <p:cNvPr id="451" name="Google Shape;451;p45"/>
          <p:cNvSpPr txBox="1"/>
          <p:nvPr>
            <p:ph idx="1" type="body"/>
          </p:nvPr>
        </p:nvSpPr>
        <p:spPr>
          <a:xfrm>
            <a:off x="457200" y="1428750"/>
            <a:ext cx="8186737" cy="4500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Dynamic and Static Web Pages</a:t>
            </a:r>
            <a:endParaRPr/>
          </a:p>
          <a:p>
            <a:pPr indent="-319087" lvl="1" marL="438150" marR="0" rtl="0" algn="l">
              <a:lnSpc>
                <a:spcPct val="100000"/>
              </a:lnSpc>
              <a:spcBef>
                <a:spcPts val="0"/>
              </a:spcBef>
              <a:spcAft>
                <a:spcPts val="0"/>
              </a:spcAft>
              <a:buClr>
                <a:schemeClr val="accent1"/>
              </a:buClr>
              <a:buSzPts val="2240"/>
              <a:buFont typeface="Noto Sans Symbols"/>
              <a:buChar char="◼"/>
            </a:pPr>
            <a:r>
              <a:rPr b="0" i="0" lang="en-US" sz="2800" u="none" cap="none" strike="noStrike">
                <a:solidFill>
                  <a:schemeClr val="dk1"/>
                </a:solidFill>
                <a:latin typeface="Calibri"/>
                <a:ea typeface="Calibri"/>
                <a:cs typeface="Calibri"/>
                <a:sym typeface="Calibri"/>
              </a:rPr>
              <a:t>Introducing the ASP.NET.</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Introducing the .NET Framework</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Exploring the Visual Studio 2017</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Installing a Web Server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How ASP.NET Works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Creating Our First ASP.NET Web Page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5"/>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Assignment (3-4 members)</a:t>
            </a:r>
            <a:endParaRPr/>
          </a:p>
        </p:txBody>
      </p:sp>
      <p:sp>
        <p:nvSpPr>
          <p:cNvPr id="167" name="Google Shape;167;p5"/>
          <p:cNvSpPr txBox="1"/>
          <p:nvPr>
            <p:ph idx="1" type="body"/>
          </p:nvPr>
        </p:nvSpPr>
        <p:spPr>
          <a:xfrm>
            <a:off x="457200" y="1428750"/>
            <a:ext cx="8186737" cy="4500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Build a web site. </a:t>
            </a:r>
            <a:endParaRPr/>
          </a:p>
        </p:txBody>
      </p:sp>
      <p:sp>
        <p:nvSpPr>
          <p:cNvPr id="168" name="Google Shape;168;p5"/>
          <p:cNvSpPr/>
          <p:nvPr/>
        </p:nvSpPr>
        <p:spPr>
          <a:xfrm>
            <a:off x="685800" y="4953000"/>
            <a:ext cx="7924800" cy="1055687"/>
          </a:xfrm>
          <a:prstGeom prst="roundRect">
            <a:avLst>
              <a:gd fmla="val 16667" name="adj"/>
            </a:avLst>
          </a:prstGeom>
          <a:solidFill>
            <a:srgbClr val="FDFCED"/>
          </a:solidFill>
          <a:ln cap="flat" cmpd="sng" w="2857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You are advised to use the Microsoft Visual Studio 201</a:t>
            </a:r>
            <a:r>
              <a:rPr lang="en-US" sz="2800">
                <a:solidFill>
                  <a:schemeClr val="dk1"/>
                </a:solidFill>
              </a:rPr>
              <a:t>9</a:t>
            </a:r>
            <a:r>
              <a:rPr b="0" i="0" lang="en-US" sz="2800" u="none">
                <a:solidFill>
                  <a:schemeClr val="dk1"/>
                </a:solidFill>
                <a:latin typeface="Arial"/>
                <a:ea typeface="Arial"/>
                <a:cs typeface="Arial"/>
                <a:sym typeface="Arial"/>
              </a:rPr>
              <a:t> or later to produce your work</a:t>
            </a:r>
            <a:endParaRPr/>
          </a:p>
        </p:txBody>
      </p:sp>
      <p:graphicFrame>
        <p:nvGraphicFramePr>
          <p:cNvPr id="169" name="Google Shape;169;p5"/>
          <p:cNvGraphicFramePr/>
          <p:nvPr/>
        </p:nvGraphicFramePr>
        <p:xfrm>
          <a:off x="381000" y="2290762"/>
          <a:ext cx="3000000" cy="3000000"/>
        </p:xfrm>
        <a:graphic>
          <a:graphicData uri="http://schemas.openxmlformats.org/drawingml/2006/table">
            <a:tbl>
              <a:tblPr>
                <a:noFill/>
                <a:tableStyleId>{A1EB69A4-417D-4B09-A7C7-FC2524A2DE4B}</a:tableStyleId>
              </a:tblPr>
              <a:tblGrid>
                <a:gridCol w="990600"/>
                <a:gridCol w="6172200"/>
                <a:gridCol w="1295400"/>
              </a:tblGrid>
              <a:tr h="457200">
                <a:tc>
                  <a:txBody>
                    <a:bodyPr/>
                    <a:lstStyle/>
                    <a:p>
                      <a:pPr indent="0" lvl="0" marL="0" marR="0" rtl="0" algn="l">
                        <a:lnSpc>
                          <a:spcPct val="10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Part</a:t>
                      </a:r>
                      <a:endParaRPr/>
                    </a:p>
                  </a:txBody>
                  <a:tcPr marT="45675" marB="4567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Task</a:t>
                      </a:r>
                      <a:endParaRPr/>
                    </a:p>
                  </a:txBody>
                  <a:tcPr marT="45675" marB="4567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c>
                  <a:txBody>
                    <a:bodyPr/>
                    <a:lstStyle/>
                    <a:p>
                      <a:pPr indent="0" lvl="0" marL="0" marR="0" rtl="0" algn="l">
                        <a:lnSpc>
                          <a:spcPct val="100000"/>
                        </a:lnSpc>
                        <a:spcBef>
                          <a:spcPts val="0"/>
                        </a:spcBef>
                        <a:spcAft>
                          <a:spcPts val="0"/>
                        </a:spcAft>
                        <a:buClr>
                          <a:srgbClr val="FFFFFF"/>
                        </a:buClr>
                        <a:buSzPts val="2400"/>
                        <a:buFont typeface="Calibri"/>
                        <a:buNone/>
                      </a:pPr>
                      <a:r>
                        <a:rPr b="1" i="0" lang="en-US" sz="2400" u="none">
                          <a:solidFill>
                            <a:srgbClr val="FFFFFF"/>
                          </a:solidFill>
                          <a:latin typeface="Calibri"/>
                          <a:ea typeface="Calibri"/>
                          <a:cs typeface="Calibri"/>
                          <a:sym typeface="Calibri"/>
                        </a:rPr>
                        <a:t>Due</a:t>
                      </a:r>
                      <a:endParaRPr/>
                    </a:p>
                  </a:txBody>
                  <a:tcPr marT="45675" marB="4567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dk1"/>
                    </a:solidFill>
                  </a:tcPr>
                </a:tc>
              </a:tr>
              <a:tr h="822325">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Part 1</a:t>
                      </a:r>
                      <a:endParaRPr/>
                    </a:p>
                  </a:txBody>
                  <a:tcPr marT="45675" marB="4567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Program coding</a:t>
                      </a:r>
                      <a:endParaRPr/>
                    </a:p>
                    <a:p>
                      <a:pPr indent="0" lvl="0" marL="0" marR="0" rtl="0" algn="l">
                        <a:spcBef>
                          <a:spcPts val="0"/>
                        </a:spcBef>
                        <a:spcAft>
                          <a:spcPts val="0"/>
                        </a:spcAft>
                        <a:buNone/>
                      </a:pPr>
                      <a:r>
                        <a:t/>
                      </a:r>
                      <a:endParaRPr b="0" i="0" sz="2400" u="none">
                        <a:solidFill>
                          <a:srgbClr val="000000"/>
                        </a:solidFill>
                        <a:latin typeface="Calibri"/>
                        <a:ea typeface="Calibri"/>
                        <a:cs typeface="Calibri"/>
                        <a:sym typeface="Calibri"/>
                      </a:endParaRPr>
                    </a:p>
                  </a:txBody>
                  <a:tcPr marT="45675" marB="4567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Week </a:t>
                      </a:r>
                      <a:r>
                        <a:rPr lang="en-US" sz="2400">
                          <a:latin typeface="Calibri"/>
                          <a:ea typeface="Calibri"/>
                          <a:cs typeface="Calibri"/>
                          <a:sym typeface="Calibri"/>
                        </a:rPr>
                        <a:t>7 </a:t>
                      </a:r>
                      <a:r>
                        <a:rPr b="0" i="0" lang="en-US" sz="2400" u="none">
                          <a:solidFill>
                            <a:srgbClr val="000000"/>
                          </a:solidFill>
                          <a:latin typeface="Calibri"/>
                          <a:ea typeface="Calibri"/>
                          <a:cs typeface="Calibri"/>
                          <a:sym typeface="Calibri"/>
                        </a:rPr>
                        <a:t>practical</a:t>
                      </a:r>
                      <a:endParaRPr/>
                    </a:p>
                  </a:txBody>
                  <a:tcPr marT="45675" marB="4567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925500">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Part 2</a:t>
                      </a:r>
                      <a:endParaRPr/>
                    </a:p>
                  </a:txBody>
                  <a:tcPr marT="45675" marB="4567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Program coding (extension from Part 1), presentation, and documentation.</a:t>
                      </a:r>
                      <a:endParaRPr/>
                    </a:p>
                  </a:txBody>
                  <a:tcPr marT="45675" marB="4567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2400"/>
                        <a:buFont typeface="Calibri"/>
                        <a:buNone/>
                      </a:pPr>
                      <a:r>
                        <a:rPr b="0" i="0" lang="en-US" sz="2400" u="none">
                          <a:solidFill>
                            <a:srgbClr val="000000"/>
                          </a:solidFill>
                          <a:latin typeface="Calibri"/>
                          <a:ea typeface="Calibri"/>
                          <a:cs typeface="Calibri"/>
                          <a:sym typeface="Calibri"/>
                        </a:rPr>
                        <a:t>Week </a:t>
                      </a:r>
                      <a:r>
                        <a:rPr lang="en-US" sz="2400">
                          <a:latin typeface="Calibri"/>
                          <a:ea typeface="Calibri"/>
                          <a:cs typeface="Calibri"/>
                          <a:sym typeface="Calibri"/>
                        </a:rPr>
                        <a:t>12</a:t>
                      </a:r>
                      <a:r>
                        <a:rPr b="0" i="0" lang="en-US" sz="2400" u="none">
                          <a:solidFill>
                            <a:srgbClr val="000000"/>
                          </a:solidFill>
                          <a:latin typeface="Calibri"/>
                          <a:ea typeface="Calibri"/>
                          <a:cs typeface="Calibri"/>
                          <a:sym typeface="Calibri"/>
                        </a:rPr>
                        <a:t> practical</a:t>
                      </a:r>
                      <a:endParaRPr/>
                    </a:p>
                  </a:txBody>
                  <a:tcPr marT="45675" marB="45675" marR="91450" marL="914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6"/>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Coursework mark</a:t>
            </a:r>
            <a:endParaRPr/>
          </a:p>
        </p:txBody>
      </p:sp>
      <p:sp>
        <p:nvSpPr>
          <p:cNvPr id="175" name="Google Shape;175;p6"/>
          <p:cNvSpPr txBox="1"/>
          <p:nvPr>
            <p:ph idx="1" type="body"/>
          </p:nvPr>
        </p:nvSpPr>
        <p:spPr>
          <a:xfrm>
            <a:off x="457200" y="1428750"/>
            <a:ext cx="8186737" cy="4500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1" lang="en-US" sz="2400" u="none" cap="none" strike="noStrike">
                <a:solidFill>
                  <a:schemeClr val="dk1"/>
                </a:solidFill>
                <a:latin typeface="Calibri"/>
                <a:ea typeface="Calibri"/>
                <a:cs typeface="Calibri"/>
                <a:sym typeface="Calibri"/>
              </a:rPr>
              <a:t>Make good is restricted.</a:t>
            </a:r>
            <a:endParaRPr/>
          </a:p>
          <a:p>
            <a:pPr indent="-342900" lvl="0" marL="342900" marR="0" rtl="0" algn="l">
              <a:lnSpc>
                <a:spcPct val="100000"/>
              </a:lnSpc>
              <a:spcBef>
                <a:spcPts val="480"/>
              </a:spcBef>
              <a:spcAft>
                <a:spcPts val="0"/>
              </a:spcAft>
              <a:buClr>
                <a:schemeClr val="dk1"/>
              </a:buClr>
              <a:buSzPts val="2400"/>
              <a:buFont typeface="Arial"/>
              <a:buChar char="•"/>
            </a:pPr>
            <a:r>
              <a:rPr b="0" i="1" lang="en-US" sz="2400" u="none" cap="none" strike="noStrike">
                <a:solidFill>
                  <a:schemeClr val="dk1"/>
                </a:solidFill>
                <a:latin typeface="Calibri"/>
                <a:ea typeface="Calibri"/>
                <a:cs typeface="Calibri"/>
                <a:sym typeface="Calibri"/>
              </a:rPr>
              <a:t>Students who </a:t>
            </a:r>
            <a:r>
              <a:rPr b="0" i="0" lang="en-US" sz="2400" u="none" cap="none" strike="noStrike">
                <a:solidFill>
                  <a:schemeClr val="dk1"/>
                </a:solidFill>
                <a:latin typeface="Calibri"/>
                <a:ea typeface="Calibri"/>
                <a:cs typeface="Calibri"/>
                <a:sym typeface="Calibri"/>
              </a:rPr>
              <a:t>fail the Coursework will be required to REPEAT the course.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7"/>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200"/>
              <a:buFont typeface="Calibri"/>
              <a:buNone/>
            </a:pPr>
            <a:r>
              <a:rPr b="0" i="0" lang="en-US" sz="3200" u="none">
                <a:solidFill>
                  <a:schemeClr val="dk1"/>
                </a:solidFill>
                <a:latin typeface="Calibri"/>
                <a:ea typeface="Calibri"/>
                <a:cs typeface="Calibri"/>
                <a:sym typeface="Calibri"/>
              </a:rPr>
              <a:t>Introduction to </a:t>
            </a:r>
            <a:br>
              <a:rPr b="0" i="0" lang="en-US" sz="3200" u="none">
                <a:solidFill>
                  <a:schemeClr val="dk1"/>
                </a:solidFill>
                <a:latin typeface="Calibri"/>
                <a:ea typeface="Calibri"/>
                <a:cs typeface="Calibri"/>
                <a:sym typeface="Calibri"/>
              </a:rPr>
            </a:br>
            <a:r>
              <a:rPr b="0" i="0" lang="en-US" sz="3200" u="none">
                <a:solidFill>
                  <a:schemeClr val="dk1"/>
                </a:solidFill>
                <a:latin typeface="Calibri"/>
                <a:ea typeface="Calibri"/>
                <a:cs typeface="Calibri"/>
                <a:sym typeface="Calibri"/>
              </a:rPr>
              <a:t>Web Application</a:t>
            </a:r>
            <a:br>
              <a:rPr b="0" i="0" lang="en-US" sz="3200" u="none">
                <a:solidFill>
                  <a:schemeClr val="dk1"/>
                </a:solidFill>
                <a:latin typeface="Calibri"/>
                <a:ea typeface="Calibri"/>
                <a:cs typeface="Calibri"/>
                <a:sym typeface="Calibri"/>
              </a:rPr>
            </a:br>
            <a:br>
              <a:rPr b="0" i="0" lang="en-US" sz="3200" u="none">
                <a:solidFill>
                  <a:schemeClr val="dk1"/>
                </a:solidFill>
                <a:latin typeface="Calibri"/>
                <a:ea typeface="Calibri"/>
                <a:cs typeface="Calibri"/>
                <a:sym typeface="Calibri"/>
              </a:rPr>
            </a:br>
            <a:endParaRPr/>
          </a:p>
        </p:txBody>
      </p:sp>
      <p:sp>
        <p:nvSpPr>
          <p:cNvPr id="181" name="Google Shape;181;p7"/>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rgbClr val="898989"/>
              </a:buClr>
              <a:buSzPts val="3200"/>
              <a:buNone/>
            </a:pPr>
            <a:r>
              <a:rPr b="0" i="0" lang="en-US" sz="3200" u="none">
                <a:solidFill>
                  <a:srgbClr val="898989"/>
                </a:solidFill>
                <a:latin typeface="Calibri"/>
                <a:ea typeface="Calibri"/>
                <a:cs typeface="Calibri"/>
                <a:sym typeface="Calibri"/>
              </a:rPr>
              <a:t>Chapter 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8"/>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What Are You Going To Learn?</a:t>
            </a:r>
            <a:endParaRPr/>
          </a:p>
        </p:txBody>
      </p:sp>
      <p:sp>
        <p:nvSpPr>
          <p:cNvPr id="187" name="Google Shape;187;p8"/>
          <p:cNvSpPr txBox="1"/>
          <p:nvPr>
            <p:ph idx="1" type="body"/>
          </p:nvPr>
        </p:nvSpPr>
        <p:spPr>
          <a:xfrm>
            <a:off x="457200" y="1428750"/>
            <a:ext cx="8186737" cy="4500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At the end of this lesson, you will be able to:</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Explain server-side </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Differentiate between dynamic and static Web pages.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Explain the components in ASP.NET.</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Study the .NET Framework.</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Examine how ASP.NET works.</a:t>
            </a:r>
            <a:endParaRPr/>
          </a:p>
          <a:p>
            <a:pPr indent="-285750" lvl="1" marL="742950" marR="0" rtl="0" algn="l">
              <a:lnSpc>
                <a:spcPct val="100000"/>
              </a:lnSpc>
              <a:spcBef>
                <a:spcPts val="56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Create a simple ASP.NET page.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9"/>
          <p:cNvSpPr txBox="1"/>
          <p:nvPr>
            <p:ph type="title"/>
          </p:nvPr>
        </p:nvSpPr>
        <p:spPr>
          <a:xfrm>
            <a:off x="457200" y="184150"/>
            <a:ext cx="8305800" cy="11112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Static Web Pages</a:t>
            </a:r>
            <a:endParaRPr/>
          </a:p>
        </p:txBody>
      </p:sp>
      <p:sp>
        <p:nvSpPr>
          <p:cNvPr id="193" name="Google Shape;193;p9"/>
          <p:cNvSpPr txBox="1"/>
          <p:nvPr>
            <p:ph idx="1" type="body"/>
          </p:nvPr>
        </p:nvSpPr>
        <p:spPr>
          <a:xfrm>
            <a:off x="457200" y="1428750"/>
            <a:ext cx="8186737" cy="4500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The content (text, images, hyperlinks, and so on) and appearance of static Web pages is always the same.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If you surf the Web, you'll see many static Web pages.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2_TARUC">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4_TARUC">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TARUC">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3_TARUC">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TARUC">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2009-05-05T22:08:41Z</dcterms:created>
  <dc:creator>sTaR 79</dc:creator>
</cp:coreProperties>
</file>