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diagrams/colors1.xml" ContentType="application/vnd.openxmlformats-officedocument.drawingml.diagramColors+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wmf" ContentType="image/x-wmf"/>
  <Override PartName="/ppt/diagrams/quickStyle1.xml" ContentType="application/vnd.openxmlformats-officedocument.drawingml.diagramStyle+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diagrams/layout1.xml" ContentType="application/vnd.openxmlformats-officedocument.drawingml.diagram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diagrams/data1.xml" ContentType="application/vnd.openxmlformats-officedocument.drawingml.diagramData+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Override PartName="/ppt/notesSlides/notesSlide1.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diagrams/drawing1.xml" ContentType="application/vnd.ms-office.drawingml.diagramDrawing+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notesMasterIdLst>
    <p:notesMasterId r:id="rId29"/>
  </p:notesMasterIdLst>
  <p:sldIdLst>
    <p:sldId id="285" r:id="rId2"/>
    <p:sldId id="257" r:id="rId3"/>
    <p:sldId id="310" r:id="rId4"/>
    <p:sldId id="311" r:id="rId5"/>
    <p:sldId id="344" r:id="rId6"/>
    <p:sldId id="332" r:id="rId7"/>
    <p:sldId id="345" r:id="rId8"/>
    <p:sldId id="343" r:id="rId9"/>
    <p:sldId id="346" r:id="rId10"/>
    <p:sldId id="347" r:id="rId11"/>
    <p:sldId id="376" r:id="rId12"/>
    <p:sldId id="350" r:id="rId13"/>
    <p:sldId id="351" r:id="rId14"/>
    <p:sldId id="349" r:id="rId15"/>
    <p:sldId id="352" r:id="rId16"/>
    <p:sldId id="365" r:id="rId17"/>
    <p:sldId id="364" r:id="rId18"/>
    <p:sldId id="367" r:id="rId19"/>
    <p:sldId id="366" r:id="rId20"/>
    <p:sldId id="359" r:id="rId21"/>
    <p:sldId id="360" r:id="rId22"/>
    <p:sldId id="361" r:id="rId23"/>
    <p:sldId id="362" r:id="rId24"/>
    <p:sldId id="363" r:id="rId25"/>
    <p:sldId id="348" r:id="rId26"/>
    <p:sldId id="368" r:id="rId27"/>
    <p:sldId id="369" r:id="rId2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0AD00"/>
    <a:srgbClr val="F65CE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1634" autoAdjust="0"/>
  </p:normalViewPr>
  <p:slideViewPr>
    <p:cSldViewPr>
      <p:cViewPr varScale="1">
        <p:scale>
          <a:sx n="63" d="100"/>
          <a:sy n="63" d="100"/>
        </p:scale>
        <p:origin x="-1356" y="-60"/>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diagrams/colors1.xml><?xml version="1.0" encoding="utf-8"?>
<dgm:colorsDef xmlns:dgm="http://schemas.openxmlformats.org/drawingml/2006/diagram" xmlns:a="http://schemas.openxmlformats.org/drawingml/2006/main" uniqueId="urn:microsoft.com/office/officeart/2005/8/colors/colorful1#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1">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7801309-1965-4262-9F0A-145BD36DE172}" type="doc">
      <dgm:prSet loTypeId="urn:microsoft.com/office/officeart/2005/8/layout/vProcess5" loCatId="process" qsTypeId="urn:microsoft.com/office/officeart/2005/8/quickstyle/simple1" qsCatId="simple" csTypeId="urn:microsoft.com/office/officeart/2005/8/colors/colorful1#1" csCatId="colorful" phldr="1"/>
      <dgm:spPr/>
      <dgm:t>
        <a:bodyPr/>
        <a:lstStyle/>
        <a:p>
          <a:endParaRPr lang="en-MY"/>
        </a:p>
      </dgm:t>
    </dgm:pt>
    <dgm:pt modelId="{5D609D31-9DFD-4DDB-AF1F-D4DEBDE2BDA8}">
      <dgm:prSet phldrT="[Text]" custT="1"/>
      <dgm:spPr/>
      <dgm:t>
        <a:bodyPr/>
        <a:lstStyle/>
        <a:p>
          <a:r>
            <a:rPr lang="en-US" sz="2000" b="1" dirty="0" smtClean="0"/>
            <a:t>Information in </a:t>
          </a:r>
          <a:r>
            <a:rPr lang="en-US" sz="2000" b="1" dirty="0" err="1" smtClean="0">
              <a:latin typeface="Arial Narrow" pitchFamily="34" charset="0"/>
            </a:rPr>
            <a:t>machine.config</a:t>
          </a:r>
          <a:r>
            <a:rPr lang="en-US" sz="2000" b="1" baseline="0" dirty="0" smtClean="0">
              <a:latin typeface="Arial Narrow" pitchFamily="34" charset="0"/>
            </a:rPr>
            <a:t> </a:t>
          </a:r>
          <a:r>
            <a:rPr lang="en-US" sz="2000" b="1" baseline="0" dirty="0" smtClean="0"/>
            <a:t>is read</a:t>
          </a:r>
          <a:endParaRPr lang="en-US" sz="2000" b="1" baseline="0" dirty="0" smtClean="0">
            <a:sym typeface="Wingdings" pitchFamily="2" charset="2"/>
          </a:endParaRPr>
        </a:p>
      </dgm:t>
    </dgm:pt>
    <dgm:pt modelId="{09EAFB29-088F-4AC7-AA50-81BBEFA507A8}" type="parTrans" cxnId="{5D54C88F-D630-4543-8C5D-9C434736A3B5}">
      <dgm:prSet/>
      <dgm:spPr/>
      <dgm:t>
        <a:bodyPr/>
        <a:lstStyle/>
        <a:p>
          <a:endParaRPr lang="en-MY" sz="2000" b="1"/>
        </a:p>
      </dgm:t>
    </dgm:pt>
    <dgm:pt modelId="{7CD65CD3-7A0B-4994-B1AF-A2A834BE2AA3}" type="sibTrans" cxnId="{5D54C88F-D630-4543-8C5D-9C434736A3B5}">
      <dgm:prSet custT="1"/>
      <dgm:spPr/>
      <dgm:t>
        <a:bodyPr/>
        <a:lstStyle/>
        <a:p>
          <a:endParaRPr lang="en-MY" sz="2000" b="1"/>
        </a:p>
      </dgm:t>
    </dgm:pt>
    <dgm:pt modelId="{60D35592-8E2F-45F4-A74C-90AFDE90F24C}">
      <dgm:prSet phldrT="[Text]" custT="1"/>
      <dgm:spPr/>
      <dgm:t>
        <a:bodyPr/>
        <a:lstStyle/>
        <a:p>
          <a:pPr marL="0" marR="0" indent="0" defTabSz="914400" rtl="0" eaLnBrk="1" fontAlgn="auto" latinLnBrk="0" hangingPunct="1">
            <a:lnSpc>
              <a:spcPct val="100000"/>
            </a:lnSpc>
            <a:spcBef>
              <a:spcPts val="0"/>
            </a:spcBef>
            <a:spcAft>
              <a:spcPts val="0"/>
            </a:spcAft>
            <a:buClrTx/>
            <a:buSzTx/>
            <a:buFontTx/>
            <a:buNone/>
            <a:tabLst/>
            <a:defRPr/>
          </a:pPr>
          <a:r>
            <a:rPr lang="en-US" sz="2000" b="1" baseline="0" dirty="0" smtClean="0"/>
            <a:t>ASP.NET reads the individual </a:t>
          </a:r>
          <a:r>
            <a:rPr lang="en-US" sz="2000" b="1" baseline="0" dirty="0" err="1" smtClean="0">
              <a:latin typeface="Arial Narrow" pitchFamily="34" charset="0"/>
            </a:rPr>
            <a:t>web.config</a:t>
          </a:r>
          <a:r>
            <a:rPr lang="en-US" sz="2000" b="1" baseline="0" dirty="0" smtClean="0">
              <a:latin typeface="Arial Narrow" pitchFamily="34" charset="0"/>
            </a:rPr>
            <a:t> </a:t>
          </a:r>
          <a:r>
            <a:rPr lang="en-US" sz="2000" b="1" baseline="0" dirty="0" smtClean="0"/>
            <a:t>files stored in the child directories</a:t>
          </a:r>
          <a:endParaRPr lang="en-US" sz="2000" b="1" baseline="0" dirty="0" smtClean="0">
            <a:sym typeface="Wingdings" pitchFamily="2" charset="2"/>
          </a:endParaRPr>
        </a:p>
      </dgm:t>
    </dgm:pt>
    <dgm:pt modelId="{1A705747-BA26-499E-A39F-AF156BEAE34E}" type="parTrans" cxnId="{11609F20-090C-48E7-A1A9-B6468EE002CB}">
      <dgm:prSet/>
      <dgm:spPr/>
      <dgm:t>
        <a:bodyPr/>
        <a:lstStyle/>
        <a:p>
          <a:endParaRPr lang="en-MY" sz="2000" b="1"/>
        </a:p>
      </dgm:t>
    </dgm:pt>
    <dgm:pt modelId="{2F01F99B-EA18-425A-A649-6B694B29FFF6}" type="sibTrans" cxnId="{11609F20-090C-48E7-A1A9-B6468EE002CB}">
      <dgm:prSet custT="1"/>
      <dgm:spPr/>
      <dgm:t>
        <a:bodyPr/>
        <a:lstStyle/>
        <a:p>
          <a:endParaRPr lang="en-MY" sz="2000" b="1"/>
        </a:p>
      </dgm:t>
    </dgm:pt>
    <dgm:pt modelId="{1EC16E24-F4E1-40F3-9B83-44F93A807CD1}">
      <dgm:prSet phldrT="[Text]" custT="1"/>
      <dgm:spPr/>
      <dgm:t>
        <a:bodyPr/>
        <a:lstStyle/>
        <a:p>
          <a:pPr marL="0" marR="0" indent="0" defTabSz="914400" eaLnBrk="1" fontAlgn="auto" latinLnBrk="0" hangingPunct="1">
            <a:lnSpc>
              <a:spcPct val="100000"/>
            </a:lnSpc>
            <a:spcBef>
              <a:spcPts val="0"/>
            </a:spcBef>
            <a:spcAft>
              <a:spcPts val="0"/>
            </a:spcAft>
            <a:buClrTx/>
            <a:buSzTx/>
            <a:buFontTx/>
            <a:buNone/>
            <a:tabLst/>
            <a:defRPr/>
          </a:pPr>
          <a:r>
            <a:rPr lang="en-US" sz="2000" b="1" baseline="0" dirty="0" smtClean="0"/>
            <a:t>Iteration continues until all </a:t>
          </a:r>
          <a:r>
            <a:rPr lang="en-US" sz="2000" b="1" baseline="0" dirty="0" err="1" smtClean="0">
              <a:latin typeface="Arial Narrow" pitchFamily="34" charset="0"/>
            </a:rPr>
            <a:t>web.config</a:t>
          </a:r>
          <a:r>
            <a:rPr lang="en-US" sz="2000" b="1" baseline="0" dirty="0" smtClean="0"/>
            <a:t> files in the tree have been processed</a:t>
          </a:r>
          <a:endParaRPr lang="en-MY" sz="2000" b="1" dirty="0" smtClean="0"/>
        </a:p>
      </dgm:t>
    </dgm:pt>
    <dgm:pt modelId="{B9C001D5-9B6F-4DBE-AD3D-24D65F9A7BF1}" type="parTrans" cxnId="{E4001B5C-DE73-4CDF-9338-283FDA8F5F8B}">
      <dgm:prSet/>
      <dgm:spPr/>
      <dgm:t>
        <a:bodyPr/>
        <a:lstStyle/>
        <a:p>
          <a:endParaRPr lang="en-MY" sz="2000" b="1"/>
        </a:p>
      </dgm:t>
    </dgm:pt>
    <dgm:pt modelId="{EA0455C8-53D8-44F8-92EB-8B4CC28F953D}" type="sibTrans" cxnId="{E4001B5C-DE73-4CDF-9338-283FDA8F5F8B}">
      <dgm:prSet/>
      <dgm:spPr/>
      <dgm:t>
        <a:bodyPr/>
        <a:lstStyle/>
        <a:p>
          <a:endParaRPr lang="en-MY" sz="2000" b="1"/>
        </a:p>
      </dgm:t>
    </dgm:pt>
    <dgm:pt modelId="{3AA30A7E-558D-401A-AF5B-ABD9B7116C3F}">
      <dgm:prSet phldrT="[Text]" custT="1"/>
      <dgm:spPr/>
      <dgm:t>
        <a:bodyPr/>
        <a:lstStyle/>
        <a:p>
          <a:r>
            <a:rPr lang="en-US" sz="2000" b="1" baseline="0" dirty="0" smtClean="0"/>
            <a:t>ASP.NET reads the individual</a:t>
          </a:r>
          <a:r>
            <a:rPr lang="en-US" sz="2000" b="1" baseline="0" dirty="0" smtClean="0">
              <a:latin typeface="Arial Narrow" pitchFamily="34" charset="0"/>
            </a:rPr>
            <a:t> </a:t>
          </a:r>
          <a:r>
            <a:rPr lang="en-US" sz="2000" b="1" baseline="0" dirty="0" err="1" smtClean="0">
              <a:latin typeface="Arial Narrow" pitchFamily="34" charset="0"/>
            </a:rPr>
            <a:t>web.config</a:t>
          </a:r>
          <a:r>
            <a:rPr lang="en-US" sz="2000" b="1" baseline="0" dirty="0" smtClean="0">
              <a:latin typeface="Arial Narrow" pitchFamily="34" charset="0"/>
            </a:rPr>
            <a:t> </a:t>
          </a:r>
          <a:r>
            <a:rPr lang="en-US" sz="2000" b="1" baseline="0" dirty="0" smtClean="0"/>
            <a:t>files stored in the application root directory</a:t>
          </a:r>
          <a:endParaRPr lang="en-US" sz="2000" b="1" baseline="0" dirty="0" smtClean="0">
            <a:sym typeface="Wingdings" pitchFamily="2" charset="2"/>
          </a:endParaRPr>
        </a:p>
      </dgm:t>
    </dgm:pt>
    <dgm:pt modelId="{DB9E46AC-4947-408B-95FF-17A7ECCDE2F6}" type="parTrans" cxnId="{B46BCEDE-4233-46AF-BAB0-A0BBEB81487A}">
      <dgm:prSet/>
      <dgm:spPr/>
      <dgm:t>
        <a:bodyPr/>
        <a:lstStyle/>
        <a:p>
          <a:endParaRPr lang="en-MY" sz="2000" b="1"/>
        </a:p>
      </dgm:t>
    </dgm:pt>
    <dgm:pt modelId="{7738A42E-02E5-4A3E-B51D-18D406A28CC3}" type="sibTrans" cxnId="{B46BCEDE-4233-46AF-BAB0-A0BBEB81487A}">
      <dgm:prSet custT="1"/>
      <dgm:spPr/>
      <dgm:t>
        <a:bodyPr/>
        <a:lstStyle/>
        <a:p>
          <a:endParaRPr lang="en-MY" sz="2000" b="1"/>
        </a:p>
      </dgm:t>
    </dgm:pt>
    <dgm:pt modelId="{AC024FB0-D41B-4197-A412-727376E27A15}">
      <dgm:prSet phldrT="[Text]" custT="1"/>
      <dgm:spPr/>
      <dgm:t>
        <a:bodyPr/>
        <a:lstStyle/>
        <a:p>
          <a:r>
            <a:rPr lang="en-US" sz="2000" b="1" baseline="0" dirty="0" smtClean="0">
              <a:sym typeface="Wingdings" pitchFamily="2" charset="2"/>
            </a:rPr>
            <a:t>Page is initialized</a:t>
          </a:r>
        </a:p>
      </dgm:t>
    </dgm:pt>
    <dgm:pt modelId="{74A8871B-A85D-413D-8531-A4270B16F990}" type="parTrans" cxnId="{FFD64D6B-1273-4694-8C37-C4717A4941B1}">
      <dgm:prSet/>
      <dgm:spPr/>
      <dgm:t>
        <a:bodyPr/>
        <a:lstStyle/>
        <a:p>
          <a:endParaRPr lang="en-MY" sz="2000" b="1"/>
        </a:p>
      </dgm:t>
    </dgm:pt>
    <dgm:pt modelId="{7BA005C7-C482-4E72-8365-43E85364D115}" type="sibTrans" cxnId="{FFD64D6B-1273-4694-8C37-C4717A4941B1}">
      <dgm:prSet custT="1"/>
      <dgm:spPr/>
      <dgm:t>
        <a:bodyPr/>
        <a:lstStyle/>
        <a:p>
          <a:endParaRPr lang="en-MY" sz="2000" b="1"/>
        </a:p>
      </dgm:t>
    </dgm:pt>
    <dgm:pt modelId="{A40537EC-2F40-4535-AE51-765AF8FFF1F2}" type="pres">
      <dgm:prSet presAssocID="{A7801309-1965-4262-9F0A-145BD36DE172}" presName="outerComposite" presStyleCnt="0">
        <dgm:presLayoutVars>
          <dgm:chMax val="5"/>
          <dgm:dir/>
          <dgm:resizeHandles val="exact"/>
        </dgm:presLayoutVars>
      </dgm:prSet>
      <dgm:spPr/>
      <dgm:t>
        <a:bodyPr/>
        <a:lstStyle/>
        <a:p>
          <a:endParaRPr lang="en-MY"/>
        </a:p>
      </dgm:t>
    </dgm:pt>
    <dgm:pt modelId="{1CAADA57-0C21-4C61-B78F-C77803E1E955}" type="pres">
      <dgm:prSet presAssocID="{A7801309-1965-4262-9F0A-145BD36DE172}" presName="dummyMaxCanvas" presStyleCnt="0">
        <dgm:presLayoutVars/>
      </dgm:prSet>
      <dgm:spPr/>
    </dgm:pt>
    <dgm:pt modelId="{F54231D6-7BBD-40DA-9CFF-4C364263B4AB}" type="pres">
      <dgm:prSet presAssocID="{A7801309-1965-4262-9F0A-145BD36DE172}" presName="FiveNodes_1" presStyleLbl="node1" presStyleIdx="0" presStyleCnt="5">
        <dgm:presLayoutVars>
          <dgm:bulletEnabled val="1"/>
        </dgm:presLayoutVars>
      </dgm:prSet>
      <dgm:spPr/>
      <dgm:t>
        <a:bodyPr/>
        <a:lstStyle/>
        <a:p>
          <a:endParaRPr lang="en-MY"/>
        </a:p>
      </dgm:t>
    </dgm:pt>
    <dgm:pt modelId="{712ADD58-72FC-4EBB-8F24-BAE9A5E09CC3}" type="pres">
      <dgm:prSet presAssocID="{A7801309-1965-4262-9F0A-145BD36DE172}" presName="FiveNodes_2" presStyleLbl="node1" presStyleIdx="1" presStyleCnt="5">
        <dgm:presLayoutVars>
          <dgm:bulletEnabled val="1"/>
        </dgm:presLayoutVars>
      </dgm:prSet>
      <dgm:spPr/>
      <dgm:t>
        <a:bodyPr/>
        <a:lstStyle/>
        <a:p>
          <a:endParaRPr lang="en-MY"/>
        </a:p>
      </dgm:t>
    </dgm:pt>
    <dgm:pt modelId="{5BFBD189-FC9A-4C94-9B98-E11624F6026B}" type="pres">
      <dgm:prSet presAssocID="{A7801309-1965-4262-9F0A-145BD36DE172}" presName="FiveNodes_3" presStyleLbl="node1" presStyleIdx="2" presStyleCnt="5">
        <dgm:presLayoutVars>
          <dgm:bulletEnabled val="1"/>
        </dgm:presLayoutVars>
      </dgm:prSet>
      <dgm:spPr/>
      <dgm:t>
        <a:bodyPr/>
        <a:lstStyle/>
        <a:p>
          <a:endParaRPr lang="en-MY"/>
        </a:p>
      </dgm:t>
    </dgm:pt>
    <dgm:pt modelId="{5D942E43-D0FA-4FE0-B751-C21558150A59}" type="pres">
      <dgm:prSet presAssocID="{A7801309-1965-4262-9F0A-145BD36DE172}" presName="FiveNodes_4" presStyleLbl="node1" presStyleIdx="3" presStyleCnt="5">
        <dgm:presLayoutVars>
          <dgm:bulletEnabled val="1"/>
        </dgm:presLayoutVars>
      </dgm:prSet>
      <dgm:spPr/>
      <dgm:t>
        <a:bodyPr/>
        <a:lstStyle/>
        <a:p>
          <a:endParaRPr lang="en-MY"/>
        </a:p>
      </dgm:t>
    </dgm:pt>
    <dgm:pt modelId="{F6F404D9-C86D-44D4-881D-287FD783BD85}" type="pres">
      <dgm:prSet presAssocID="{A7801309-1965-4262-9F0A-145BD36DE172}" presName="FiveNodes_5" presStyleLbl="node1" presStyleIdx="4" presStyleCnt="5">
        <dgm:presLayoutVars>
          <dgm:bulletEnabled val="1"/>
        </dgm:presLayoutVars>
      </dgm:prSet>
      <dgm:spPr/>
      <dgm:t>
        <a:bodyPr/>
        <a:lstStyle/>
        <a:p>
          <a:endParaRPr lang="en-MY"/>
        </a:p>
      </dgm:t>
    </dgm:pt>
    <dgm:pt modelId="{94897556-D167-465E-8B50-DE418C257808}" type="pres">
      <dgm:prSet presAssocID="{A7801309-1965-4262-9F0A-145BD36DE172}" presName="FiveConn_1-2" presStyleLbl="fgAccFollowNode1" presStyleIdx="0" presStyleCnt="4">
        <dgm:presLayoutVars>
          <dgm:bulletEnabled val="1"/>
        </dgm:presLayoutVars>
      </dgm:prSet>
      <dgm:spPr/>
      <dgm:t>
        <a:bodyPr/>
        <a:lstStyle/>
        <a:p>
          <a:endParaRPr lang="en-MY"/>
        </a:p>
      </dgm:t>
    </dgm:pt>
    <dgm:pt modelId="{DEA73709-BF65-4D0B-9C43-6BFC5D5C71F7}" type="pres">
      <dgm:prSet presAssocID="{A7801309-1965-4262-9F0A-145BD36DE172}" presName="FiveConn_2-3" presStyleLbl="fgAccFollowNode1" presStyleIdx="1" presStyleCnt="4">
        <dgm:presLayoutVars>
          <dgm:bulletEnabled val="1"/>
        </dgm:presLayoutVars>
      </dgm:prSet>
      <dgm:spPr/>
      <dgm:t>
        <a:bodyPr/>
        <a:lstStyle/>
        <a:p>
          <a:endParaRPr lang="en-MY"/>
        </a:p>
      </dgm:t>
    </dgm:pt>
    <dgm:pt modelId="{B34AC94F-E2E7-4459-BF9D-F88F2B327389}" type="pres">
      <dgm:prSet presAssocID="{A7801309-1965-4262-9F0A-145BD36DE172}" presName="FiveConn_3-4" presStyleLbl="fgAccFollowNode1" presStyleIdx="2" presStyleCnt="4">
        <dgm:presLayoutVars>
          <dgm:bulletEnabled val="1"/>
        </dgm:presLayoutVars>
      </dgm:prSet>
      <dgm:spPr/>
      <dgm:t>
        <a:bodyPr/>
        <a:lstStyle/>
        <a:p>
          <a:endParaRPr lang="en-MY"/>
        </a:p>
      </dgm:t>
    </dgm:pt>
    <dgm:pt modelId="{664850F1-A1DA-4F31-AAAA-1F5DCEC5941B}" type="pres">
      <dgm:prSet presAssocID="{A7801309-1965-4262-9F0A-145BD36DE172}" presName="FiveConn_4-5" presStyleLbl="fgAccFollowNode1" presStyleIdx="3" presStyleCnt="4">
        <dgm:presLayoutVars>
          <dgm:bulletEnabled val="1"/>
        </dgm:presLayoutVars>
      </dgm:prSet>
      <dgm:spPr/>
      <dgm:t>
        <a:bodyPr/>
        <a:lstStyle/>
        <a:p>
          <a:endParaRPr lang="en-MY"/>
        </a:p>
      </dgm:t>
    </dgm:pt>
    <dgm:pt modelId="{DC935538-7E9E-4E00-B1CD-BBAE9F166D64}" type="pres">
      <dgm:prSet presAssocID="{A7801309-1965-4262-9F0A-145BD36DE172}" presName="FiveNodes_1_text" presStyleLbl="node1" presStyleIdx="4" presStyleCnt="5">
        <dgm:presLayoutVars>
          <dgm:bulletEnabled val="1"/>
        </dgm:presLayoutVars>
      </dgm:prSet>
      <dgm:spPr/>
      <dgm:t>
        <a:bodyPr/>
        <a:lstStyle/>
        <a:p>
          <a:endParaRPr lang="en-MY"/>
        </a:p>
      </dgm:t>
    </dgm:pt>
    <dgm:pt modelId="{DF01529F-311B-4483-98DC-BAB9CA8AE48D}" type="pres">
      <dgm:prSet presAssocID="{A7801309-1965-4262-9F0A-145BD36DE172}" presName="FiveNodes_2_text" presStyleLbl="node1" presStyleIdx="4" presStyleCnt="5">
        <dgm:presLayoutVars>
          <dgm:bulletEnabled val="1"/>
        </dgm:presLayoutVars>
      </dgm:prSet>
      <dgm:spPr/>
      <dgm:t>
        <a:bodyPr/>
        <a:lstStyle/>
        <a:p>
          <a:endParaRPr lang="en-MY"/>
        </a:p>
      </dgm:t>
    </dgm:pt>
    <dgm:pt modelId="{2365939C-B8B1-4FC7-83D8-4B830422C945}" type="pres">
      <dgm:prSet presAssocID="{A7801309-1965-4262-9F0A-145BD36DE172}" presName="FiveNodes_3_text" presStyleLbl="node1" presStyleIdx="4" presStyleCnt="5">
        <dgm:presLayoutVars>
          <dgm:bulletEnabled val="1"/>
        </dgm:presLayoutVars>
      </dgm:prSet>
      <dgm:spPr/>
      <dgm:t>
        <a:bodyPr/>
        <a:lstStyle/>
        <a:p>
          <a:endParaRPr lang="en-MY"/>
        </a:p>
      </dgm:t>
    </dgm:pt>
    <dgm:pt modelId="{47532DEB-6B9E-44CC-BD14-C2E3D3146677}" type="pres">
      <dgm:prSet presAssocID="{A7801309-1965-4262-9F0A-145BD36DE172}" presName="FiveNodes_4_text" presStyleLbl="node1" presStyleIdx="4" presStyleCnt="5">
        <dgm:presLayoutVars>
          <dgm:bulletEnabled val="1"/>
        </dgm:presLayoutVars>
      </dgm:prSet>
      <dgm:spPr/>
      <dgm:t>
        <a:bodyPr/>
        <a:lstStyle/>
        <a:p>
          <a:endParaRPr lang="en-MY"/>
        </a:p>
      </dgm:t>
    </dgm:pt>
    <dgm:pt modelId="{EA8CFA19-B1BA-4E51-950C-9FF55C809E26}" type="pres">
      <dgm:prSet presAssocID="{A7801309-1965-4262-9F0A-145BD36DE172}" presName="FiveNodes_5_text" presStyleLbl="node1" presStyleIdx="4" presStyleCnt="5">
        <dgm:presLayoutVars>
          <dgm:bulletEnabled val="1"/>
        </dgm:presLayoutVars>
      </dgm:prSet>
      <dgm:spPr/>
      <dgm:t>
        <a:bodyPr/>
        <a:lstStyle/>
        <a:p>
          <a:endParaRPr lang="en-MY"/>
        </a:p>
      </dgm:t>
    </dgm:pt>
  </dgm:ptLst>
  <dgm:cxnLst>
    <dgm:cxn modelId="{BEB5B2A3-DDB4-41D6-A467-1C0C92354B15}" type="presOf" srcId="{7CD65CD3-7A0B-4994-B1AF-A2A834BE2AA3}" destId="{DEA73709-BF65-4D0B-9C43-6BFC5D5C71F7}" srcOrd="0" destOrd="0" presId="urn:microsoft.com/office/officeart/2005/8/layout/vProcess5"/>
    <dgm:cxn modelId="{52D1DC41-F1D3-497B-82BD-CAB8D9366913}" type="presOf" srcId="{AC024FB0-D41B-4197-A412-727376E27A15}" destId="{DC935538-7E9E-4E00-B1CD-BBAE9F166D64}" srcOrd="1" destOrd="0" presId="urn:microsoft.com/office/officeart/2005/8/layout/vProcess5"/>
    <dgm:cxn modelId="{19108691-42C0-43DE-9E9D-E176079D701D}" type="presOf" srcId="{5D609D31-9DFD-4DDB-AF1F-D4DEBDE2BDA8}" destId="{712ADD58-72FC-4EBB-8F24-BAE9A5E09CC3}" srcOrd="0" destOrd="0" presId="urn:microsoft.com/office/officeart/2005/8/layout/vProcess5"/>
    <dgm:cxn modelId="{CAE6AC86-027F-45F5-B381-167B837AC4F6}" type="presOf" srcId="{60D35592-8E2F-45F4-A74C-90AFDE90F24C}" destId="{5D942E43-D0FA-4FE0-B751-C21558150A59}" srcOrd="0" destOrd="0" presId="urn:microsoft.com/office/officeart/2005/8/layout/vProcess5"/>
    <dgm:cxn modelId="{60104666-3864-461A-A9F0-1C1175CA4D11}" type="presOf" srcId="{7738A42E-02E5-4A3E-B51D-18D406A28CC3}" destId="{B34AC94F-E2E7-4459-BF9D-F88F2B327389}" srcOrd="0" destOrd="0" presId="urn:microsoft.com/office/officeart/2005/8/layout/vProcess5"/>
    <dgm:cxn modelId="{D402C7FA-188D-4DD0-A003-18969D2EF52D}" type="presOf" srcId="{7BA005C7-C482-4E72-8365-43E85364D115}" destId="{94897556-D167-465E-8B50-DE418C257808}" srcOrd="0" destOrd="0" presId="urn:microsoft.com/office/officeart/2005/8/layout/vProcess5"/>
    <dgm:cxn modelId="{11609F20-090C-48E7-A1A9-B6468EE002CB}" srcId="{A7801309-1965-4262-9F0A-145BD36DE172}" destId="{60D35592-8E2F-45F4-A74C-90AFDE90F24C}" srcOrd="3" destOrd="0" parTransId="{1A705747-BA26-499E-A39F-AF156BEAE34E}" sibTransId="{2F01F99B-EA18-425A-A649-6B694B29FFF6}"/>
    <dgm:cxn modelId="{974AF107-433D-4D67-A174-E85D219783EF}" type="presOf" srcId="{A7801309-1965-4262-9F0A-145BD36DE172}" destId="{A40537EC-2F40-4535-AE51-765AF8FFF1F2}" srcOrd="0" destOrd="0" presId="urn:microsoft.com/office/officeart/2005/8/layout/vProcess5"/>
    <dgm:cxn modelId="{124F5DF7-A07D-4CAF-8B29-7D3C4E77C262}" type="presOf" srcId="{60D35592-8E2F-45F4-A74C-90AFDE90F24C}" destId="{47532DEB-6B9E-44CC-BD14-C2E3D3146677}" srcOrd="1" destOrd="0" presId="urn:microsoft.com/office/officeart/2005/8/layout/vProcess5"/>
    <dgm:cxn modelId="{D0E9AEBA-DF7F-4594-A6D8-7F91F1F17013}" type="presOf" srcId="{5D609D31-9DFD-4DDB-AF1F-D4DEBDE2BDA8}" destId="{DF01529F-311B-4483-98DC-BAB9CA8AE48D}" srcOrd="1" destOrd="0" presId="urn:microsoft.com/office/officeart/2005/8/layout/vProcess5"/>
    <dgm:cxn modelId="{5D54C88F-D630-4543-8C5D-9C434736A3B5}" srcId="{A7801309-1965-4262-9F0A-145BD36DE172}" destId="{5D609D31-9DFD-4DDB-AF1F-D4DEBDE2BDA8}" srcOrd="1" destOrd="0" parTransId="{09EAFB29-088F-4AC7-AA50-81BBEFA507A8}" sibTransId="{7CD65CD3-7A0B-4994-B1AF-A2A834BE2AA3}"/>
    <dgm:cxn modelId="{B39A3462-67F5-4829-AF9F-1B852AF79717}" type="presOf" srcId="{2F01F99B-EA18-425A-A649-6B694B29FFF6}" destId="{664850F1-A1DA-4F31-AAAA-1F5DCEC5941B}" srcOrd="0" destOrd="0" presId="urn:microsoft.com/office/officeart/2005/8/layout/vProcess5"/>
    <dgm:cxn modelId="{FE801A05-FE9E-441D-B710-6D40D4D2210A}" type="presOf" srcId="{1EC16E24-F4E1-40F3-9B83-44F93A807CD1}" destId="{EA8CFA19-B1BA-4E51-950C-9FF55C809E26}" srcOrd="1" destOrd="0" presId="urn:microsoft.com/office/officeart/2005/8/layout/vProcess5"/>
    <dgm:cxn modelId="{E4001B5C-DE73-4CDF-9338-283FDA8F5F8B}" srcId="{A7801309-1965-4262-9F0A-145BD36DE172}" destId="{1EC16E24-F4E1-40F3-9B83-44F93A807CD1}" srcOrd="4" destOrd="0" parTransId="{B9C001D5-9B6F-4DBE-AD3D-24D65F9A7BF1}" sibTransId="{EA0455C8-53D8-44F8-92EB-8B4CC28F953D}"/>
    <dgm:cxn modelId="{D70CA7F4-5400-483C-989D-07484ECF8F5E}" type="presOf" srcId="{3AA30A7E-558D-401A-AF5B-ABD9B7116C3F}" destId="{2365939C-B8B1-4FC7-83D8-4B830422C945}" srcOrd="1" destOrd="0" presId="urn:microsoft.com/office/officeart/2005/8/layout/vProcess5"/>
    <dgm:cxn modelId="{FFD64D6B-1273-4694-8C37-C4717A4941B1}" srcId="{A7801309-1965-4262-9F0A-145BD36DE172}" destId="{AC024FB0-D41B-4197-A412-727376E27A15}" srcOrd="0" destOrd="0" parTransId="{74A8871B-A85D-413D-8531-A4270B16F990}" sibTransId="{7BA005C7-C482-4E72-8365-43E85364D115}"/>
    <dgm:cxn modelId="{B46BCEDE-4233-46AF-BAB0-A0BBEB81487A}" srcId="{A7801309-1965-4262-9F0A-145BD36DE172}" destId="{3AA30A7E-558D-401A-AF5B-ABD9B7116C3F}" srcOrd="2" destOrd="0" parTransId="{DB9E46AC-4947-408B-95FF-17A7ECCDE2F6}" sibTransId="{7738A42E-02E5-4A3E-B51D-18D406A28CC3}"/>
    <dgm:cxn modelId="{F4DD8583-38E9-4431-B4DD-33C2FB66FD4A}" type="presOf" srcId="{1EC16E24-F4E1-40F3-9B83-44F93A807CD1}" destId="{F6F404D9-C86D-44D4-881D-287FD783BD85}" srcOrd="0" destOrd="0" presId="urn:microsoft.com/office/officeart/2005/8/layout/vProcess5"/>
    <dgm:cxn modelId="{1AD505F8-80F0-4035-A3E5-A5488B8D3680}" type="presOf" srcId="{3AA30A7E-558D-401A-AF5B-ABD9B7116C3F}" destId="{5BFBD189-FC9A-4C94-9B98-E11624F6026B}" srcOrd="0" destOrd="0" presId="urn:microsoft.com/office/officeart/2005/8/layout/vProcess5"/>
    <dgm:cxn modelId="{D6BE51AF-3786-4178-9B62-5B986DEC6013}" type="presOf" srcId="{AC024FB0-D41B-4197-A412-727376E27A15}" destId="{F54231D6-7BBD-40DA-9CFF-4C364263B4AB}" srcOrd="0" destOrd="0" presId="urn:microsoft.com/office/officeart/2005/8/layout/vProcess5"/>
    <dgm:cxn modelId="{0BE0B839-638D-48AC-B60F-3845B165C898}" type="presParOf" srcId="{A40537EC-2F40-4535-AE51-765AF8FFF1F2}" destId="{1CAADA57-0C21-4C61-B78F-C77803E1E955}" srcOrd="0" destOrd="0" presId="urn:microsoft.com/office/officeart/2005/8/layout/vProcess5"/>
    <dgm:cxn modelId="{F3041EA9-56FC-4A8D-98DD-ADC2BE3AE53B}" type="presParOf" srcId="{A40537EC-2F40-4535-AE51-765AF8FFF1F2}" destId="{F54231D6-7BBD-40DA-9CFF-4C364263B4AB}" srcOrd="1" destOrd="0" presId="urn:microsoft.com/office/officeart/2005/8/layout/vProcess5"/>
    <dgm:cxn modelId="{FF1C6D96-8ED9-43E7-93A0-C7349FCADE1B}" type="presParOf" srcId="{A40537EC-2F40-4535-AE51-765AF8FFF1F2}" destId="{712ADD58-72FC-4EBB-8F24-BAE9A5E09CC3}" srcOrd="2" destOrd="0" presId="urn:microsoft.com/office/officeart/2005/8/layout/vProcess5"/>
    <dgm:cxn modelId="{5B6C46B8-E849-414A-98A7-BFA867E0C670}" type="presParOf" srcId="{A40537EC-2F40-4535-AE51-765AF8FFF1F2}" destId="{5BFBD189-FC9A-4C94-9B98-E11624F6026B}" srcOrd="3" destOrd="0" presId="urn:microsoft.com/office/officeart/2005/8/layout/vProcess5"/>
    <dgm:cxn modelId="{02BB6EA2-ED98-4C9A-AA2E-30BA15A4B162}" type="presParOf" srcId="{A40537EC-2F40-4535-AE51-765AF8FFF1F2}" destId="{5D942E43-D0FA-4FE0-B751-C21558150A59}" srcOrd="4" destOrd="0" presId="urn:microsoft.com/office/officeart/2005/8/layout/vProcess5"/>
    <dgm:cxn modelId="{1BD163FD-7C4A-45AF-8C63-68EB042BEE33}" type="presParOf" srcId="{A40537EC-2F40-4535-AE51-765AF8FFF1F2}" destId="{F6F404D9-C86D-44D4-881D-287FD783BD85}" srcOrd="5" destOrd="0" presId="urn:microsoft.com/office/officeart/2005/8/layout/vProcess5"/>
    <dgm:cxn modelId="{A7B6C218-FBCC-444E-BC8A-5358F03C83B5}" type="presParOf" srcId="{A40537EC-2F40-4535-AE51-765AF8FFF1F2}" destId="{94897556-D167-465E-8B50-DE418C257808}" srcOrd="6" destOrd="0" presId="urn:microsoft.com/office/officeart/2005/8/layout/vProcess5"/>
    <dgm:cxn modelId="{4EA8E4B1-5134-49F4-B1C5-54D008A7846F}" type="presParOf" srcId="{A40537EC-2F40-4535-AE51-765AF8FFF1F2}" destId="{DEA73709-BF65-4D0B-9C43-6BFC5D5C71F7}" srcOrd="7" destOrd="0" presId="urn:microsoft.com/office/officeart/2005/8/layout/vProcess5"/>
    <dgm:cxn modelId="{0FCED104-BEED-4C8C-ACB8-B3CB6B6C66DA}" type="presParOf" srcId="{A40537EC-2F40-4535-AE51-765AF8FFF1F2}" destId="{B34AC94F-E2E7-4459-BF9D-F88F2B327389}" srcOrd="8" destOrd="0" presId="urn:microsoft.com/office/officeart/2005/8/layout/vProcess5"/>
    <dgm:cxn modelId="{613A8D4E-5215-4EEC-903B-EAB489506870}" type="presParOf" srcId="{A40537EC-2F40-4535-AE51-765AF8FFF1F2}" destId="{664850F1-A1DA-4F31-AAAA-1F5DCEC5941B}" srcOrd="9" destOrd="0" presId="urn:microsoft.com/office/officeart/2005/8/layout/vProcess5"/>
    <dgm:cxn modelId="{6D5CCE70-B2A5-4D8F-898F-F35A81BBE3AC}" type="presParOf" srcId="{A40537EC-2F40-4535-AE51-765AF8FFF1F2}" destId="{DC935538-7E9E-4E00-B1CD-BBAE9F166D64}" srcOrd="10" destOrd="0" presId="urn:microsoft.com/office/officeart/2005/8/layout/vProcess5"/>
    <dgm:cxn modelId="{9B50AAED-C4AA-46D6-8FEE-BB2082CF2DE7}" type="presParOf" srcId="{A40537EC-2F40-4535-AE51-765AF8FFF1F2}" destId="{DF01529F-311B-4483-98DC-BAB9CA8AE48D}" srcOrd="11" destOrd="0" presId="urn:microsoft.com/office/officeart/2005/8/layout/vProcess5"/>
    <dgm:cxn modelId="{8D3B8A0E-E77A-4DD9-87CB-3E9D78E16E0C}" type="presParOf" srcId="{A40537EC-2F40-4535-AE51-765AF8FFF1F2}" destId="{2365939C-B8B1-4FC7-83D8-4B830422C945}" srcOrd="12" destOrd="0" presId="urn:microsoft.com/office/officeart/2005/8/layout/vProcess5"/>
    <dgm:cxn modelId="{31722FCD-8FA3-448C-980D-E05456743121}" type="presParOf" srcId="{A40537EC-2F40-4535-AE51-765AF8FFF1F2}" destId="{47532DEB-6B9E-44CC-BD14-C2E3D3146677}" srcOrd="13" destOrd="0" presId="urn:microsoft.com/office/officeart/2005/8/layout/vProcess5"/>
    <dgm:cxn modelId="{F2992315-41D4-4ACA-9C94-EF7346DB8D0A}" type="presParOf" srcId="{A40537EC-2F40-4535-AE51-765AF8FFF1F2}" destId="{EA8CFA19-B1BA-4E51-950C-9FF55C809E26}" srcOrd="14" destOrd="0" presId="urn:microsoft.com/office/officeart/2005/8/layout/vProcess5"/>
  </dgm:cxnLst>
  <dgm:bg/>
  <dgm:whole/>
  <dgm:extLst>
    <a:ext uri="http://schemas.microsoft.com/office/drawing/2008/diagram">
      <dsp:dataModelExt xmlns:dsp="http://schemas.microsoft.com/office/drawing/2008/diagram" xmlns="" relId="rId6" minVer="http://schemas.openxmlformats.org/drawingml/2006/diagram"/>
    </a:ext>
  </dgm:extLst>
</dgm:dataModel>
</file>

<file path=ppt/diagrams/drawing1.xml><?xml version="1.0" encoding="utf-8"?>
<dsp:drawing xmlns:dgm="http://schemas.openxmlformats.org/drawingml/2006/diagram" xmlns:a="http://schemas.openxmlformats.org/drawingml/2006/main" xmlns:dsp="http://schemas.microsoft.com/office/drawing/2008/diagram">
  <dsp:spTree>
    <dsp:nvGrpSpPr>
      <dsp:cNvPr id="0" name=""/>
      <dsp:cNvGrpSpPr/>
    </dsp:nvGrpSpPr>
    <dsp:grpSpPr/>
    <dsp:sp modelId="{F54231D6-7BBD-40DA-9CFF-4C364263B4AB}">
      <dsp:nvSpPr>
        <dsp:cNvPr id="0" name=""/>
        <dsp:cNvSpPr/>
      </dsp:nvSpPr>
      <dsp:spPr>
        <a:xfrm>
          <a:off x="0" y="0"/>
          <a:ext cx="6303788" cy="810101"/>
        </a:xfrm>
        <a:prstGeom prst="roundRect">
          <a:avLst>
            <a:gd name="adj" fmla="val 10000"/>
          </a:avLst>
        </a:prstGeom>
        <a:solidFill>
          <a:schemeClr val="accent2">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baseline="0" dirty="0" smtClean="0">
              <a:sym typeface="Wingdings" pitchFamily="2" charset="2"/>
            </a:rPr>
            <a:t>Page is initialized</a:t>
          </a:r>
        </a:p>
      </dsp:txBody>
      <dsp:txXfrm>
        <a:off x="0" y="0"/>
        <a:ext cx="5382297" cy="810101"/>
      </dsp:txXfrm>
    </dsp:sp>
    <dsp:sp modelId="{712ADD58-72FC-4EBB-8F24-BAE9A5E09CC3}">
      <dsp:nvSpPr>
        <dsp:cNvPr id="0" name=""/>
        <dsp:cNvSpPr/>
      </dsp:nvSpPr>
      <dsp:spPr>
        <a:xfrm>
          <a:off x="470737" y="922615"/>
          <a:ext cx="6303788" cy="810101"/>
        </a:xfrm>
        <a:prstGeom prst="roundRect">
          <a:avLst>
            <a:gd name="adj" fmla="val 10000"/>
          </a:avLst>
        </a:prstGeom>
        <a:solidFill>
          <a:schemeClr val="accent3">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dirty="0" smtClean="0"/>
            <a:t>Information in </a:t>
          </a:r>
          <a:r>
            <a:rPr lang="en-US" sz="2000" b="1" kern="1200" dirty="0" err="1" smtClean="0">
              <a:latin typeface="Arial Narrow" pitchFamily="34" charset="0"/>
            </a:rPr>
            <a:t>machine.config</a:t>
          </a:r>
          <a:r>
            <a:rPr lang="en-US" sz="2000" b="1" kern="1200" baseline="0" dirty="0" smtClean="0">
              <a:latin typeface="Arial Narrow" pitchFamily="34" charset="0"/>
            </a:rPr>
            <a:t> </a:t>
          </a:r>
          <a:r>
            <a:rPr lang="en-US" sz="2000" b="1" kern="1200" baseline="0" dirty="0" smtClean="0"/>
            <a:t>is read</a:t>
          </a:r>
          <a:endParaRPr lang="en-US" sz="2000" b="1" kern="1200" baseline="0" dirty="0" smtClean="0">
            <a:sym typeface="Wingdings" pitchFamily="2" charset="2"/>
          </a:endParaRPr>
        </a:p>
      </dsp:txBody>
      <dsp:txXfrm>
        <a:off x="470737" y="922615"/>
        <a:ext cx="5306484" cy="810101"/>
      </dsp:txXfrm>
    </dsp:sp>
    <dsp:sp modelId="{5BFBD189-FC9A-4C94-9B98-E11624F6026B}">
      <dsp:nvSpPr>
        <dsp:cNvPr id="0" name=""/>
        <dsp:cNvSpPr/>
      </dsp:nvSpPr>
      <dsp:spPr>
        <a:xfrm>
          <a:off x="941474" y="1845230"/>
          <a:ext cx="6303788" cy="810101"/>
        </a:xfrm>
        <a:prstGeom prst="roundRect">
          <a:avLst>
            <a:gd name="adj" fmla="val 10000"/>
          </a:avLst>
        </a:prstGeom>
        <a:solidFill>
          <a:schemeClr val="accent4">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lvl="0" algn="l" defTabSz="889000">
            <a:lnSpc>
              <a:spcPct val="90000"/>
            </a:lnSpc>
            <a:spcBef>
              <a:spcPct val="0"/>
            </a:spcBef>
            <a:spcAft>
              <a:spcPct val="35000"/>
            </a:spcAft>
          </a:pPr>
          <a:r>
            <a:rPr lang="en-US" sz="2000" b="1" kern="1200" baseline="0" dirty="0" smtClean="0"/>
            <a:t>ASP.NET reads the individual</a:t>
          </a:r>
          <a:r>
            <a:rPr lang="en-US" sz="2000" b="1" kern="1200" baseline="0" dirty="0" smtClean="0">
              <a:latin typeface="Arial Narrow" pitchFamily="34" charset="0"/>
            </a:rPr>
            <a:t> </a:t>
          </a:r>
          <a:r>
            <a:rPr lang="en-US" sz="2000" b="1" kern="1200" baseline="0" dirty="0" err="1" smtClean="0">
              <a:latin typeface="Arial Narrow" pitchFamily="34" charset="0"/>
            </a:rPr>
            <a:t>web.config</a:t>
          </a:r>
          <a:r>
            <a:rPr lang="en-US" sz="2000" b="1" kern="1200" baseline="0" dirty="0" smtClean="0">
              <a:latin typeface="Arial Narrow" pitchFamily="34" charset="0"/>
            </a:rPr>
            <a:t> </a:t>
          </a:r>
          <a:r>
            <a:rPr lang="en-US" sz="2000" b="1" kern="1200" baseline="0" dirty="0" smtClean="0"/>
            <a:t>files stored in the application root directory</a:t>
          </a:r>
          <a:endParaRPr lang="en-US" sz="2000" b="1" kern="1200" baseline="0" dirty="0" smtClean="0">
            <a:sym typeface="Wingdings" pitchFamily="2" charset="2"/>
          </a:endParaRPr>
        </a:p>
      </dsp:txBody>
      <dsp:txXfrm>
        <a:off x="941474" y="1845230"/>
        <a:ext cx="5306484" cy="810101"/>
      </dsp:txXfrm>
    </dsp:sp>
    <dsp:sp modelId="{5D942E43-D0FA-4FE0-B751-C21558150A59}">
      <dsp:nvSpPr>
        <dsp:cNvPr id="0" name=""/>
        <dsp:cNvSpPr/>
      </dsp:nvSpPr>
      <dsp:spPr>
        <a:xfrm>
          <a:off x="1412212" y="2767846"/>
          <a:ext cx="6303788" cy="810101"/>
        </a:xfrm>
        <a:prstGeom prst="roundRect">
          <a:avLst>
            <a:gd name="adj" fmla="val 10000"/>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marR="0" lvl="0" indent="0" algn="l" defTabSz="914400" rtl="0" eaLnBrk="1" fontAlgn="auto" latinLnBrk="0" hangingPunct="1">
            <a:lnSpc>
              <a:spcPct val="100000"/>
            </a:lnSpc>
            <a:spcBef>
              <a:spcPct val="0"/>
            </a:spcBef>
            <a:spcAft>
              <a:spcPts val="0"/>
            </a:spcAft>
            <a:buClrTx/>
            <a:buSzTx/>
            <a:buFontTx/>
            <a:buNone/>
            <a:tabLst/>
            <a:defRPr/>
          </a:pPr>
          <a:r>
            <a:rPr lang="en-US" sz="2000" b="1" kern="1200" baseline="0" dirty="0" smtClean="0"/>
            <a:t>ASP.NET reads the individual </a:t>
          </a:r>
          <a:r>
            <a:rPr lang="en-US" sz="2000" b="1" kern="1200" baseline="0" dirty="0" err="1" smtClean="0">
              <a:latin typeface="Arial Narrow" pitchFamily="34" charset="0"/>
            </a:rPr>
            <a:t>web.config</a:t>
          </a:r>
          <a:r>
            <a:rPr lang="en-US" sz="2000" b="1" kern="1200" baseline="0" dirty="0" smtClean="0">
              <a:latin typeface="Arial Narrow" pitchFamily="34" charset="0"/>
            </a:rPr>
            <a:t> </a:t>
          </a:r>
          <a:r>
            <a:rPr lang="en-US" sz="2000" b="1" kern="1200" baseline="0" dirty="0" smtClean="0"/>
            <a:t>files stored in the child directories</a:t>
          </a:r>
          <a:endParaRPr lang="en-US" sz="2000" b="1" kern="1200" baseline="0" dirty="0" smtClean="0">
            <a:sym typeface="Wingdings" pitchFamily="2" charset="2"/>
          </a:endParaRPr>
        </a:p>
      </dsp:txBody>
      <dsp:txXfrm>
        <a:off x="1412212" y="2767846"/>
        <a:ext cx="5306484" cy="810101"/>
      </dsp:txXfrm>
    </dsp:sp>
    <dsp:sp modelId="{F6F404D9-C86D-44D4-881D-287FD783BD85}">
      <dsp:nvSpPr>
        <dsp:cNvPr id="0" name=""/>
        <dsp:cNvSpPr/>
      </dsp:nvSpPr>
      <dsp:spPr>
        <a:xfrm>
          <a:off x="1882949" y="3690461"/>
          <a:ext cx="6303788" cy="810101"/>
        </a:xfrm>
        <a:prstGeom prst="roundRect">
          <a:avLst>
            <a:gd name="adj" fmla="val 10000"/>
          </a:avLst>
        </a:prstGeom>
        <a:solidFill>
          <a:schemeClr val="accent6">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76200" tIns="76200" rIns="76200" bIns="76200" numCol="1" spcCol="1270" anchor="ctr" anchorCtr="0">
          <a:noAutofit/>
        </a:bodyPr>
        <a:lstStyle/>
        <a:p>
          <a:pPr marL="0" marR="0" lvl="0" indent="0" algn="l" defTabSz="914400" eaLnBrk="1" fontAlgn="auto" latinLnBrk="0" hangingPunct="1">
            <a:lnSpc>
              <a:spcPct val="100000"/>
            </a:lnSpc>
            <a:spcBef>
              <a:spcPct val="0"/>
            </a:spcBef>
            <a:spcAft>
              <a:spcPts val="0"/>
            </a:spcAft>
            <a:buClrTx/>
            <a:buSzTx/>
            <a:buFontTx/>
            <a:buNone/>
            <a:tabLst/>
            <a:defRPr/>
          </a:pPr>
          <a:r>
            <a:rPr lang="en-US" sz="2000" b="1" kern="1200" baseline="0" dirty="0" smtClean="0"/>
            <a:t>Iteration continues until all </a:t>
          </a:r>
          <a:r>
            <a:rPr lang="en-US" sz="2000" b="1" kern="1200" baseline="0" dirty="0" err="1" smtClean="0">
              <a:latin typeface="Arial Narrow" pitchFamily="34" charset="0"/>
            </a:rPr>
            <a:t>web.config</a:t>
          </a:r>
          <a:r>
            <a:rPr lang="en-US" sz="2000" b="1" kern="1200" baseline="0" dirty="0" smtClean="0"/>
            <a:t> files in the tree have been processed</a:t>
          </a:r>
          <a:endParaRPr lang="en-MY" sz="2000" b="1" kern="1200" dirty="0" smtClean="0"/>
        </a:p>
      </dsp:txBody>
      <dsp:txXfrm>
        <a:off x="1882949" y="3690461"/>
        <a:ext cx="5306484" cy="810101"/>
      </dsp:txXfrm>
    </dsp:sp>
    <dsp:sp modelId="{94897556-D167-465E-8B50-DE418C257808}">
      <dsp:nvSpPr>
        <dsp:cNvPr id="0" name=""/>
        <dsp:cNvSpPr/>
      </dsp:nvSpPr>
      <dsp:spPr>
        <a:xfrm>
          <a:off x="5777222" y="591824"/>
          <a:ext cx="526565" cy="526565"/>
        </a:xfrm>
        <a:prstGeom prst="downArrow">
          <a:avLst>
            <a:gd name="adj1" fmla="val 55000"/>
            <a:gd name="adj2" fmla="val 45000"/>
          </a:avLst>
        </a:prstGeom>
        <a:solidFill>
          <a:schemeClr val="accent2">
            <a:tint val="40000"/>
            <a:alpha val="90000"/>
            <a:hueOff val="0"/>
            <a:satOff val="0"/>
            <a:lumOff val="0"/>
            <a:alphaOff val="0"/>
          </a:schemeClr>
        </a:solidFill>
        <a:ln w="25400" cap="flat"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MY" sz="2000" b="1" kern="1200"/>
        </a:p>
      </dsp:txBody>
      <dsp:txXfrm>
        <a:off x="5777222" y="591824"/>
        <a:ext cx="526565" cy="526565"/>
      </dsp:txXfrm>
    </dsp:sp>
    <dsp:sp modelId="{DEA73709-BF65-4D0B-9C43-6BFC5D5C71F7}">
      <dsp:nvSpPr>
        <dsp:cNvPr id="0" name=""/>
        <dsp:cNvSpPr/>
      </dsp:nvSpPr>
      <dsp:spPr>
        <a:xfrm>
          <a:off x="6247959" y="1514439"/>
          <a:ext cx="526565" cy="526565"/>
        </a:xfrm>
        <a:prstGeom prst="downArrow">
          <a:avLst>
            <a:gd name="adj1" fmla="val 55000"/>
            <a:gd name="adj2" fmla="val 45000"/>
          </a:avLst>
        </a:prstGeom>
        <a:solidFill>
          <a:schemeClr val="accent3">
            <a:tint val="40000"/>
            <a:alpha val="90000"/>
            <a:hueOff val="0"/>
            <a:satOff val="0"/>
            <a:lumOff val="0"/>
            <a:alphaOff val="0"/>
          </a:schemeClr>
        </a:solidFill>
        <a:ln w="25400" cap="flat"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MY" sz="2000" b="1" kern="1200"/>
        </a:p>
      </dsp:txBody>
      <dsp:txXfrm>
        <a:off x="6247959" y="1514439"/>
        <a:ext cx="526565" cy="526565"/>
      </dsp:txXfrm>
    </dsp:sp>
    <dsp:sp modelId="{B34AC94F-E2E7-4459-BF9D-F88F2B327389}">
      <dsp:nvSpPr>
        <dsp:cNvPr id="0" name=""/>
        <dsp:cNvSpPr/>
      </dsp:nvSpPr>
      <dsp:spPr>
        <a:xfrm>
          <a:off x="6718697" y="2423553"/>
          <a:ext cx="526565" cy="526565"/>
        </a:xfrm>
        <a:prstGeom prst="downArrow">
          <a:avLst>
            <a:gd name="adj1" fmla="val 55000"/>
            <a:gd name="adj2" fmla="val 45000"/>
          </a:avLst>
        </a:prstGeom>
        <a:solidFill>
          <a:schemeClr val="accent4">
            <a:tint val="40000"/>
            <a:alpha val="90000"/>
            <a:hueOff val="0"/>
            <a:satOff val="0"/>
            <a:lumOff val="0"/>
            <a:alphaOff val="0"/>
          </a:schemeClr>
        </a:solidFill>
        <a:ln w="25400" cap="flat"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MY" sz="2000" b="1" kern="1200"/>
        </a:p>
      </dsp:txBody>
      <dsp:txXfrm>
        <a:off x="6718697" y="2423553"/>
        <a:ext cx="526565" cy="526565"/>
      </dsp:txXfrm>
    </dsp:sp>
    <dsp:sp modelId="{664850F1-A1DA-4F31-AAAA-1F5DCEC5941B}">
      <dsp:nvSpPr>
        <dsp:cNvPr id="0" name=""/>
        <dsp:cNvSpPr/>
      </dsp:nvSpPr>
      <dsp:spPr>
        <a:xfrm>
          <a:off x="7189434" y="3355169"/>
          <a:ext cx="526565" cy="526565"/>
        </a:xfrm>
        <a:prstGeom prst="downArrow">
          <a:avLst>
            <a:gd name="adj1" fmla="val 55000"/>
            <a:gd name="adj2" fmla="val 45000"/>
          </a:avLst>
        </a:prstGeom>
        <a:solidFill>
          <a:schemeClr val="accent5">
            <a:tint val="40000"/>
            <a:alpha val="90000"/>
            <a:hueOff val="0"/>
            <a:satOff val="0"/>
            <a:lumOff val="0"/>
            <a:alphaOff val="0"/>
          </a:schemeClr>
        </a:solidFill>
        <a:ln w="25400" cap="flat"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5400" tIns="25400" rIns="25400" bIns="25400" numCol="1" spcCol="1270" anchor="ctr" anchorCtr="0">
          <a:noAutofit/>
        </a:bodyPr>
        <a:lstStyle/>
        <a:p>
          <a:pPr lvl="0" algn="ctr" defTabSz="889000">
            <a:lnSpc>
              <a:spcPct val="90000"/>
            </a:lnSpc>
            <a:spcBef>
              <a:spcPct val="0"/>
            </a:spcBef>
            <a:spcAft>
              <a:spcPct val="35000"/>
            </a:spcAft>
          </a:pPr>
          <a:endParaRPr lang="en-MY" sz="2000" b="1" kern="1200"/>
        </a:p>
      </dsp:txBody>
      <dsp:txXfrm>
        <a:off x="7189434" y="3355169"/>
        <a:ext cx="526565" cy="526565"/>
      </dsp:txXfrm>
    </dsp:sp>
  </dsp:spTree>
</dsp:drawing>
</file>

<file path=ppt/diagrams/layout1.xml><?xml version="1.0" encoding="utf-8"?>
<dgm:layoutDef xmlns:dgm="http://schemas.openxmlformats.org/drawingml/2006/diagram" xmlns:a="http://schemas.openxmlformats.org/drawingml/2006/main" uniqueId="urn:microsoft.com/office/officeart/2005/8/layout/vProcess5">
  <dgm:title val=""/>
  <dgm:desc val=""/>
  <dgm:catLst>
    <dgm:cat type="process" pri="14000"/>
  </dgm:catLst>
  <dgm:sampData>
    <dgm:dataModel>
      <dgm:ptLst>
        <dgm:pt modelId="0" type="doc"/>
        <dgm:pt modelId="1">
          <dgm:prSet phldr="1"/>
        </dgm:pt>
        <dgm:pt modelId="2">
          <dgm:prSet phldr="1"/>
        </dgm:pt>
        <dgm:pt modelId="3">
          <dgm:prSet phldr="1"/>
        </dgm:pt>
      </dgm:ptLst>
      <dgm:cxnLst>
        <dgm:cxn modelId="5" srcId="0" destId="1" srcOrd="0" destOrd="0"/>
        <dgm:cxn modelId="6" srcId="0" destId="2" srcOrd="1" destOrd="0"/>
        <dgm:cxn modelId="7" srcId="0" destId="3" srcOrd="2"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6" srcId="0" destId="1" srcOrd="0" destOrd="0"/>
        <dgm:cxn modelId="7" srcId="0" destId="2" srcOrd="1" destOrd="0"/>
        <dgm:cxn modelId="8" srcId="0" destId="3" srcOrd="2" destOrd="0"/>
        <dgm:cxn modelId="9" srcId="0" destId="4" srcOrd="3" destOrd="0"/>
      </dgm:cxnLst>
      <dgm:bg/>
      <dgm:whole/>
    </dgm:dataModel>
  </dgm:clrData>
  <dgm:layoutNode name="outerComposite">
    <dgm:varLst>
      <dgm:chMax val="5"/>
      <dgm:dir/>
      <dgm:resizeHandles val="exact"/>
    </dgm:varLst>
    <dgm:alg type="composite"/>
    <dgm:shape xmlns:r="http://schemas.openxmlformats.org/officeDocument/2006/relationships" r:blip="">
      <dgm:adjLst/>
    </dgm:shape>
    <dgm:presOf/>
    <dgm:choose name="Name0">
      <dgm:if name="Name1" func="var" arg="dir" op="equ" val="norm">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l" for="ch" forName="TwoNodes_1"/>
          <dgm:constr type="w" for="ch" forName="TwoNodes_2" refType="w" fact="0.85"/>
          <dgm:constr type="h" for="ch" forName="TwoNodes_2" refType="h" fact="0.45"/>
          <dgm:constr type="b" for="ch" forName="TwoNodes_2" refType="h"/>
          <dgm:constr type="r" for="ch" forName="TwoNodes_2" refType="w"/>
          <dgm:constr type="w" for="ch" forName="TwoConn_1-2" refType="h" refFor="ch" refForName="TwoNodes_1" fact="0.65"/>
          <dgm:constr type="h" for="ch" forName="TwoConn_1-2" refType="h" refFor="ch" refForName="TwoNodes_1" fact="0.65"/>
          <dgm:constr type="ctrY" for="ch" forName="TwoConn_1-2" refType="h" fact="0.5"/>
          <dgm:constr type="r" for="ch" forName="TwoConn_1-2" refType="r" refFor="ch" refForName="TwoNodes_1"/>
          <dgm:constr type="r" for="ch" forName="TwoNodes_1_text" refType="l" refFor="ch" refForName="TwoConn_1-2"/>
          <dgm:constr type="rOff" for="ch" forName="TwoNodes_1_text" refType="w" refFor="ch" refForName="TwoConn_1-2" fact="-0.5"/>
          <dgm:constr type="t" for="ch" forName="TwoNodes_1_text" refType="t" refFor="ch" refForName="TwoNodes_1"/>
          <dgm:constr type="b" for="ch" forName="TwoNodes_1_text" refType="b" refFor="ch" refForName="TwoNodes_1"/>
          <dgm:constr type="l" for="ch" forName="TwoNodes_1_text" refType="l" refFor="ch" refForName="TwoNodes_1"/>
          <dgm:constr type="r" for="ch" forName="TwoNodes_2_text" refType="l" refFor="ch" refForName="TwoConn_1-2"/>
          <dgm:constr type="t" for="ch" forName="TwoNodes_2_text" refType="t" refFor="ch" refForName="TwoNodes_2"/>
          <dgm:constr type="b" for="ch" forName="TwoNodes_2_text" refType="b" refFor="ch" refForName="TwoNodes_2"/>
          <dgm:constr type="l" for="ch" forName="TwoNodes_2_text" refType="l" refFor="ch" refForName="TwoNodes_2"/>
          <dgm:constr type="w" for="ch" forName="ThreeNodes_1" refType="w" fact="0.85"/>
          <dgm:constr type="h" for="ch" forName="ThreeNodes_1" refType="h" fact="0.3"/>
          <dgm:constr type="t" for="ch" forName="ThreeNodes_1"/>
          <dgm:constr type="l" for="ch" forName="ThreeNodes_1"/>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r" for="ch" forName="ThreeNodes_3" refType="w"/>
          <dgm:constr type="w" for="ch" forName="ThreeConn_1-2" refType="h" refFor="ch" refForName="ThreeNodes_1" fact="0.65"/>
          <dgm:constr type="h" for="ch" forName="ThreeConn_1-2" refType="h" refFor="ch" refForName="ThreeNodes_1" fact="0.65"/>
          <dgm:constr type="ctrY" for="ch" forName="ThreeConn_1-2" refType="h" fact="0.325"/>
          <dgm:constr type="r" for="ch" forName="ThreeConn_1-2" refType="r"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r" for="ch" forName="ThreeConn_2-3" refType="r" refFor="ch" refForName="ThreeNodes_2"/>
          <dgm:constr type="r" for="ch" forName="ThreeNodes_1_text" refType="l" refFor="ch" refForName="ThreeConn_1-2"/>
          <dgm:constr type="rOff" for="ch" forName="ThreeNodes_1_text" refType="w" refFor="ch" refForName="ThreeConn_1-2" fact="-0.57"/>
          <dgm:constr type="t" for="ch" forName="ThreeNodes_1_text" refType="t" refFor="ch" refForName="ThreeNodes_1"/>
          <dgm:constr type="b" for="ch" forName="ThreeNodes_1_text" refType="b" refFor="ch" refForName="ThreeNodes_1"/>
          <dgm:constr type="l" for="ch" forName="ThreeNodes_1_text" refType="l" refFor="ch" refForName="ThreeNodes_1"/>
          <dgm:constr type="r" for="ch" forName="ThreeNodes_2_text" refType="l" refFor="ch" refForName="ThreeConn_1-2"/>
          <dgm:constr type="t" for="ch" forName="ThreeNodes_2_text" refType="t" refFor="ch" refForName="ThreeNodes_2"/>
          <dgm:constr type="b" for="ch" forName="ThreeNodes_2_text" refType="b" refFor="ch" refForName="ThreeNodes_2"/>
          <dgm:constr type="l" for="ch" forName="ThreeNodes_2_text" refType="l" refFor="ch" refForName="ThreeNodes_2"/>
          <dgm:constr type="r" for="ch" forName="ThreeNodes_3_text" refType="l" refFor="ch" refForName="ThreeConn_2-3"/>
          <dgm:constr type="t" for="ch" forName="ThreeNodes_3_text" refType="t" refFor="ch" refForName="ThreeNodes_3"/>
          <dgm:constr type="b" for="ch" forName="ThreeNodes_3_text" refType="b" refFor="ch" refForName="ThreeNodes_3"/>
          <dgm:constr type="l" for="ch" forName="ThreeNodes_3_text" refType="l" refFor="ch" refForName="ThreeNodes_3"/>
          <dgm:constr type="w" for="ch" forName="FourNodes_1" refType="w" fact="0.8"/>
          <dgm:constr type="h" for="ch" forName="FourNodes_1" refType="h" fact="0.22"/>
          <dgm:constr type="t" for="ch" forName="FourNodes_1"/>
          <dgm:constr type="l" for="ch" forName="FourNodes_1"/>
          <dgm:constr type="w" for="ch" forName="FourNodes_2" refType="w" fact="0.8"/>
          <dgm:constr type="h" for="ch" forName="FourNodes_2" refType="h" fact="0.22"/>
          <dgm:constr type="ctrY" for="ch" forName="FourNodes_2" refType="h" fact="0.37"/>
          <dgm:constr type="ctrX" for="ch" forName="FourNodes_2" refType="w" fact="0.467"/>
          <dgm:constr type="w" for="ch" forName="FourNodes_3" refType="w" fact="0.8"/>
          <dgm:constr type="h" for="ch" forName="FourNodes_3" refType="h" fact="0.22"/>
          <dgm:constr type="ctrY" for="ch" forName="FourNodes_3" refType="h" fact="0.63"/>
          <dgm:constr type="ctrX" for="ch" forName="FourNodes_3" refType="w" fact="0.533"/>
          <dgm:constr type="w" for="ch" forName="FourNodes_4" refType="w" fact="0.8"/>
          <dgm:constr type="h" for="ch" forName="FourNodes_4" refType="h" fact="0.22"/>
          <dgm:constr type="b" for="ch" forName="FourNodes_4" refType="h"/>
          <dgm:constr type="r" for="ch" forName="FourNodes_4" refType="w"/>
          <dgm:constr type="w" for="ch" forName="FourConn_1-2" refType="h" refFor="ch" refForName="FourNodes_1" fact="0.65"/>
          <dgm:constr type="h" for="ch" forName="FourConn_1-2" refType="h" refFor="ch" refForName="FourNodes_1" fact="0.65"/>
          <dgm:constr type="ctrY" for="ch" forName="FourConn_1-2" refType="h" fact="0.24"/>
          <dgm:constr type="r" for="ch" forName="FourConn_1-2" refType="r"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r" for="ch" forName="FourConn_2-3" refType="r"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r" for="ch" forName="FourConn_3-4" refType="r" refFor="ch" refForName="FourNodes_3"/>
          <dgm:constr type="r" for="ch" forName="FourNodes_1_text" refType="l" refFor="ch" refForName="FourConn_1-2"/>
          <dgm:constr type="rOff" for="ch" forName="FourNodes_1_text" refType="w" refFor="ch" refForName="FourConn_1-2" fact="-0.7"/>
          <dgm:constr type="t" for="ch" forName="FourNodes_1_text" refType="t" refFor="ch" refForName="FourNodes_1"/>
          <dgm:constr type="b" for="ch" forName="FourNodes_1_text" refType="b" refFor="ch" refForName="FourNodes_1"/>
          <dgm:constr type="l" for="ch" forName="FourNodes_1_text" refType="l" refFor="ch" refForName="FourNodes_1"/>
          <dgm:constr type="r" for="ch" forName="FourNodes_2_text" refType="l" refFor="ch" refForName="FourConn_1-2"/>
          <dgm:constr type="t" for="ch" forName="FourNodes_2_text" refType="t" refFor="ch" refForName="FourNodes_2"/>
          <dgm:constr type="b" for="ch" forName="FourNodes_2_text" refType="b" refFor="ch" refForName="FourNodes_2"/>
          <dgm:constr type="l" for="ch" forName="FourNodes_2_text" refType="l" refFor="ch" refForName="FourNodes_2"/>
          <dgm:constr type="r" for="ch" forName="FourNodes_3_text" refType="l" refFor="ch" refForName="FourConn_2-3"/>
          <dgm:constr type="t" for="ch" forName="FourNodes_3_text" refType="t" refFor="ch" refForName="FourNodes_3"/>
          <dgm:constr type="b" for="ch" forName="FourNodes_3_text" refType="b" refFor="ch" refForName="FourNodes_3"/>
          <dgm:constr type="l" for="ch" forName="FourNodes_3_text" refType="l" refFor="ch" refForName="FourNodes_3"/>
          <dgm:constr type="r" for="ch" forName="FourNodes_4_text" refType="l" refFor="ch" refForName="FourConn_3-4"/>
          <dgm:constr type="t" for="ch" forName="FourNodes_4_text" refType="t" refFor="ch" refForName="FourNodes_4"/>
          <dgm:constr type="b" for="ch" forName="FourNodes_4_text" refType="b" refFor="ch" refForName="FourNodes_4"/>
          <dgm:constr type="l" for="ch" forName="FourNodes_4_text" refType="l" refFor="ch" refForName="FourNodes_4"/>
          <dgm:constr type="w" for="ch" forName="FiveNodes_1" refType="w" fact="0.77"/>
          <dgm:constr type="h" for="ch" forName="FiveNodes_1" refType="h" fact="0.18"/>
          <dgm:constr type="t" for="ch" forName="FiveNodes_1"/>
          <dgm:constr type="l" for="ch" forName="FiveNodes_1"/>
          <dgm:constr type="w" for="ch" forName="FiveNodes_2" refType="w" fact="0.77"/>
          <dgm:constr type="h" for="ch" forName="FiveNodes_2" refType="h" fact="0.18"/>
          <dgm:constr type="ctrY" for="ch" forName="FiveNodes_2" refType="h" fact="0.295"/>
          <dgm:constr type="ctrX" for="ch" forName="FiveNodes_2" refType="w" fact="0.442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5575"/>
          <dgm:constr type="w" for="ch" forName="FiveNodes_5" refType="w" fact="0.77"/>
          <dgm:constr type="h" for="ch" forName="FiveNodes_5" refType="h" fact="0.18"/>
          <dgm:constr type="b" for="ch" forName="FiveNodes_5" refType="h"/>
          <dgm:constr type="r" for="ch" forName="FiveNodes_5" refType="w"/>
          <dgm:constr type="w" for="ch" forName="FiveConn_1-2" refType="h" refFor="ch" refForName="FiveNodes_1" fact="0.65"/>
          <dgm:constr type="h" for="ch" forName="FiveConn_1-2" refType="h" refFor="ch" refForName="FiveNodes_1" fact="0.65"/>
          <dgm:constr type="ctrY" for="ch" forName="FiveConn_1-2" refType="h" fact="0.19"/>
          <dgm:constr type="r" for="ch" forName="FiveConn_1-2" refType="r"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r" for="ch" forName="FiveConn_2-3" refType="r"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r" for="ch" forName="FiveConn_3-4" refType="r"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r" for="ch" forName="FiveConn_4-5" refType="r" refFor="ch" refForName="FiveNodes_4"/>
          <dgm:constr type="r" for="ch" forName="FiveNodes_1_text" refType="l" refFor="ch" refForName="FiveConn_1-2"/>
          <dgm:constr type="rOff" for="ch" forName="FiveNodes_1_text" refType="w" refFor="ch" refForName="FiveConn_1-2" fact="-0.75"/>
          <dgm:constr type="t" for="ch" forName="FiveNodes_1_text" refType="t" refFor="ch" refForName="FiveNodes_1"/>
          <dgm:constr type="b" for="ch" forName="FiveNodes_1_text" refType="b" refFor="ch" refForName="FiveNodes_1"/>
          <dgm:constr type="l" for="ch" forName="FiveNodes_1_text" refType="l" refFor="ch" refForName="FiveNodes_1"/>
          <dgm:constr type="r" for="ch" forName="FiveNodes_2_text" refType="l" refFor="ch" refForName="FiveConn_1-2"/>
          <dgm:constr type="t" for="ch" forName="FiveNodes_2_text" refType="t" refFor="ch" refForName="FiveNodes_2"/>
          <dgm:constr type="b" for="ch" forName="FiveNodes_2_text" refType="b" refFor="ch" refForName="FiveNodes_2"/>
          <dgm:constr type="l" for="ch" forName="FiveNodes_2_text" refType="l" refFor="ch" refForName="FiveNodes_2"/>
          <dgm:constr type="r" for="ch" forName="FiveNodes_3_text" refType="l" refFor="ch" refForName="FiveConn_2-3"/>
          <dgm:constr type="t" for="ch" forName="FiveNodes_3_text" refType="t" refFor="ch" refForName="FiveNodes_3"/>
          <dgm:constr type="b" for="ch" forName="FiveNodes_3_text" refType="b" refFor="ch" refForName="FiveNodes_3"/>
          <dgm:constr type="l" for="ch" forName="FiveNodes_3_text" refType="l" refFor="ch" refForName="FiveNodes_3"/>
          <dgm:constr type="r" for="ch" forName="FiveNodes_4_text" refType="l" refFor="ch" refForName="FiveConn_3-4"/>
          <dgm:constr type="t" for="ch" forName="FiveNodes_4_text" refType="t" refFor="ch" refForName="FiveNodes_4"/>
          <dgm:constr type="b" for="ch" forName="FiveNodes_4_text" refType="b" refFor="ch" refForName="FiveNodes_4"/>
          <dgm:constr type="l" for="ch" forName="FiveNodes_4_text" refType="l" refFor="ch" refForName="FiveNodes_4"/>
          <dgm:constr type="r" for="ch" forName="FiveNodes_5_text" refType="l" refFor="ch" refForName="FiveConn_4-5"/>
          <dgm:constr type="t" for="ch" forName="FiveNodes_5_text" refType="t" refFor="ch" refForName="FiveNodes_5"/>
          <dgm:constr type="b" for="ch" forName="FiveNodes_5_text" refType="b" refFor="ch" refForName="FiveNodes_5"/>
          <dgm:constr type="l" for="ch" forName="FiveNodes_5_text" refType="l" refFor="ch" refForName="FiveNodes_5"/>
        </dgm:constrLst>
      </dgm:if>
      <dgm:else name="Name2">
        <dgm:constrLst>
          <dgm:constr type="primFontSz" for="ch" ptType="node" op="equ" val="65"/>
          <dgm:constr type="w" for="ch" forName="dummyMaxCanvas" refType="w"/>
          <dgm:constr type="h" for="ch" forName="dummyMaxCanvas" refType="h"/>
          <dgm:constr type="w" for="ch" forName="OneNode_1" refType="w"/>
          <dgm:constr type="h" for="ch" forName="OneNode_1" refType="h" fact="0.5"/>
          <dgm:constr type="ctrY" for="ch" forName="OneNode_1" refType="h" fact="0.5"/>
          <dgm:constr type="w" for="ch" forName="TwoNodes_1" refType="w" fact="0.85"/>
          <dgm:constr type="h" for="ch" forName="TwoNodes_1" refType="h" fact="0.45"/>
          <dgm:constr type="t" for="ch" forName="TwoNodes_1"/>
          <dgm:constr type="r" for="ch" forName="TwoNodes_1" refType="w"/>
          <dgm:constr type="w" for="ch" forName="TwoNodes_2" refType="w" fact="0.85"/>
          <dgm:constr type="h" for="ch" forName="TwoNodes_2" refType="h" fact="0.45"/>
          <dgm:constr type="b" for="ch" forName="TwoNodes_2" refType="h"/>
          <dgm:constr type="l" for="ch" forName="TwoNodes_2"/>
          <dgm:constr type="w" for="ch" forName="TwoConn_1-2" refType="h" refFor="ch" refForName="TwoNodes_1" fact="0.65"/>
          <dgm:constr type="h" for="ch" forName="TwoConn_1-2" refType="h" refFor="ch" refForName="TwoNodes_1" fact="0.65"/>
          <dgm:constr type="ctrY" for="ch" forName="TwoConn_1-2" refType="h" fact="0.5"/>
          <dgm:constr type="l" for="ch" forName="TwoConn_1-2" refType="l" refFor="ch" refForName="TwoNodes_1"/>
          <dgm:constr type="l" for="ch" forName="TwoNodes_1_text" refType="r" refFor="ch" refForName="TwoConn_1-2"/>
          <dgm:constr type="lOff" for="ch" forName="TwoNodes_1_text" refType="w" refFor="ch" refForName="TwoConn_1-2" fact="0.5"/>
          <dgm:constr type="t" for="ch" forName="TwoNodes_1_text" refType="t" refFor="ch" refForName="TwoNodes_1"/>
          <dgm:constr type="b" for="ch" forName="TwoNodes_1_text" refType="b" refFor="ch" refForName="TwoNodes_1"/>
          <dgm:constr type="r" for="ch" forName="TwoNodes_1_text" refType="r" refFor="ch" refForName="TwoNodes_1"/>
          <dgm:constr type="l" for="ch" forName="TwoNodes_2_text" refType="r" refFor="ch" refForName="TwoConn_1-2"/>
          <dgm:constr type="t" for="ch" forName="TwoNodes_2_text" refType="t" refFor="ch" refForName="TwoNodes_2"/>
          <dgm:constr type="b" for="ch" forName="TwoNodes_2_text" refType="b" refFor="ch" refForName="TwoNodes_2"/>
          <dgm:constr type="r" for="ch" forName="TwoNodes_2_text" refType="r" refFor="ch" refForName="TwoNodes_2"/>
          <dgm:constr type="w" for="ch" forName="ThreeNodes_1" refType="w" fact="0.85"/>
          <dgm:constr type="h" for="ch" forName="ThreeNodes_1" refType="h" fact="0.3"/>
          <dgm:constr type="t" for="ch" forName="ThreeNodes_1"/>
          <dgm:constr type="r" for="ch" forName="ThreeNodes_1" refType="w"/>
          <dgm:constr type="w" for="ch" forName="ThreeNodes_2" refType="w" fact="0.85"/>
          <dgm:constr type="h" for="ch" forName="ThreeNodes_2" refType="h" fact="0.3"/>
          <dgm:constr type="ctrY" for="ch" forName="ThreeNodes_2" refType="h" fact="0.5"/>
          <dgm:constr type="ctrX" for="ch" forName="ThreeNodes_2" refType="w" fact="0.5"/>
          <dgm:constr type="w" for="ch" forName="ThreeNodes_3" refType="w" fact="0.85"/>
          <dgm:constr type="h" for="ch" forName="ThreeNodes_3" refType="h" fact="0.3"/>
          <dgm:constr type="b" for="ch" forName="ThreeNodes_3" refType="h"/>
          <dgm:constr type="l" for="ch" forName="ThreeNodes_3"/>
          <dgm:constr type="w" for="ch" forName="ThreeConn_1-2" refType="h" refFor="ch" refForName="ThreeNodes_1" fact="0.65"/>
          <dgm:constr type="h" for="ch" forName="ThreeConn_1-2" refType="h" refFor="ch" refForName="ThreeNodes_1" fact="0.65"/>
          <dgm:constr type="ctrY" for="ch" forName="ThreeConn_1-2" refType="h" fact="0.325"/>
          <dgm:constr type="l" for="ch" forName="ThreeConn_1-2" refType="l" refFor="ch" refForName="ThreeNodes_1"/>
          <dgm:constr type="w" for="ch" forName="ThreeConn_2-3" refType="h" refFor="ch" refForName="ThreeNodes_2" fact="0.65"/>
          <dgm:constr type="h" for="ch" forName="ThreeConn_2-3" refType="h" refFor="ch" refForName="ThreeNodes_2" fact="0.65"/>
          <dgm:constr type="ctrY" for="ch" forName="ThreeConn_2-3" refType="h" fact="0.673"/>
          <dgm:constr type="l" for="ch" forName="ThreeConn_2-3" refType="l" refFor="ch" refForName="ThreeNodes_2"/>
          <dgm:constr type="l" for="ch" forName="ThreeNodes_1_text" refType="r" refFor="ch" refForName="ThreeConn_1-2"/>
          <dgm:constr type="lOff" for="ch" forName="ThreeNodes_1_text" refType="w" refFor="ch" refForName="ThreeConn_1-2" fact="0.55"/>
          <dgm:constr type="t" for="ch" forName="ThreeNodes_1_text" refType="t" refFor="ch" refForName="ThreeNodes_1"/>
          <dgm:constr type="b" for="ch" forName="ThreeNodes_1_text" refType="b" refFor="ch" refForName="ThreeNodes_1"/>
          <dgm:constr type="r" for="ch" forName="ThreeNodes_1_text" refType="r" refFor="ch" refForName="ThreeNodes_1"/>
          <dgm:constr type="l" for="ch" forName="ThreeNodes_2_text" refType="r" refFor="ch" refForName="ThreeConn_1-2"/>
          <dgm:constr type="t" for="ch" forName="ThreeNodes_2_text" refType="t" refFor="ch" refForName="ThreeNodes_2"/>
          <dgm:constr type="b" for="ch" forName="ThreeNodes_2_text" refType="b" refFor="ch" refForName="ThreeNodes_2"/>
          <dgm:constr type="r" for="ch" forName="ThreeNodes_2_text" refType="r" refFor="ch" refForName="ThreeNodes_2"/>
          <dgm:constr type="l" for="ch" forName="ThreeNodes_3_text" refType="r" refFor="ch" refForName="ThreeConn_2-3"/>
          <dgm:constr type="t" for="ch" forName="ThreeNodes_3_text" refType="t" refFor="ch" refForName="ThreeNodes_3"/>
          <dgm:constr type="b" for="ch" forName="ThreeNodes_3_text" refType="b" refFor="ch" refForName="ThreeNodes_3"/>
          <dgm:constr type="r" for="ch" forName="ThreeNodes_3_text" refType="r" refFor="ch" refForName="ThreeNodes_3"/>
          <dgm:constr type="w" for="ch" forName="FourNodes_1" refType="w" fact="0.8"/>
          <dgm:constr type="h" for="ch" forName="FourNodes_1" refType="h" fact="0.22"/>
          <dgm:constr type="t" for="ch" forName="FourNodes_1"/>
          <dgm:constr type="r" for="ch" forName="FourNodes_1" refType="w"/>
          <dgm:constr type="w" for="ch" forName="FourNodes_2" refType="w" fact="0.8"/>
          <dgm:constr type="h" for="ch" forName="FourNodes_2" refType="h" fact="0.22"/>
          <dgm:constr type="ctrY" for="ch" forName="FourNodes_2" refType="h" fact="0.37"/>
          <dgm:constr type="ctrX" for="ch" forName="FourNodes_2" refType="w" fact="0.533"/>
          <dgm:constr type="w" for="ch" forName="FourNodes_3" refType="w" fact="0.8"/>
          <dgm:constr type="h" for="ch" forName="FourNodes_3" refType="h" fact="0.22"/>
          <dgm:constr type="ctrY" for="ch" forName="FourNodes_3" refType="h" fact="0.63"/>
          <dgm:constr type="ctrX" for="ch" forName="FourNodes_3" refType="w" fact="0.467"/>
          <dgm:constr type="w" for="ch" forName="FourNodes_4" refType="w" fact="0.8"/>
          <dgm:constr type="h" for="ch" forName="FourNodes_4" refType="h" fact="0.22"/>
          <dgm:constr type="b" for="ch" forName="FourNodes_4" refType="h"/>
          <dgm:constr type="l" for="ch" forName="FourNodes_4"/>
          <dgm:constr type="w" for="ch" forName="FourConn_1-2" refType="h" refFor="ch" refForName="FourNodes_1" fact="0.65"/>
          <dgm:constr type="h" for="ch" forName="FourConn_1-2" refType="h" refFor="ch" refForName="FourNodes_1" fact="0.65"/>
          <dgm:constr type="ctrY" for="ch" forName="FourConn_1-2" refType="h" fact="0.24"/>
          <dgm:constr type="l" for="ch" forName="FourConn_1-2" refType="l" refFor="ch" refForName="FourNodes_1"/>
          <dgm:constr type="w" for="ch" forName="FourConn_2-3" refType="h" refFor="ch" refForName="FourNodes_2" fact="0.65"/>
          <dgm:constr type="h" for="ch" forName="FourConn_2-3" refType="h" refFor="ch" refForName="FourNodes_2" fact="0.65"/>
          <dgm:constr type="ctrY" for="ch" forName="FourConn_2-3" refType="h" fact="0.5"/>
          <dgm:constr type="l" for="ch" forName="FourConn_2-3" refType="l" refFor="ch" refForName="FourNodes_2"/>
          <dgm:constr type="w" for="ch" forName="FourConn_3-4" refType="h" refFor="ch" refForName="FourNodes_3" fact="0.65"/>
          <dgm:constr type="h" for="ch" forName="FourConn_3-4" refType="h" refFor="ch" refForName="FourNodes_3" fact="0.65"/>
          <dgm:constr type="ctrY" for="ch" forName="FourConn_3-4" refType="h" fact="0.76"/>
          <dgm:constr type="l" for="ch" forName="FourConn_3-4" refType="l" refFor="ch" refForName="FourNodes_3"/>
          <dgm:constr type="l" for="ch" forName="FourNodes_1_text" refType="r" refFor="ch" refForName="FourConn_1-2"/>
          <dgm:constr type="lOff" for="ch" forName="FourNodes_1_text" refType="w" refFor="ch" refForName="FourConn_1-2" fact="0.69"/>
          <dgm:constr type="t" for="ch" forName="FourNodes_1_text" refType="t" refFor="ch" refForName="FourNodes_1"/>
          <dgm:constr type="b" for="ch" forName="FourNodes_1_text" refType="b" refFor="ch" refForName="FourNodes_1"/>
          <dgm:constr type="r" for="ch" forName="FourNodes_1_text" refType="r" refFor="ch" refForName="FourNodes_1"/>
          <dgm:constr type="l" for="ch" forName="FourNodes_2_text" refType="r" refFor="ch" refForName="FourConn_1-2"/>
          <dgm:constr type="t" for="ch" forName="FourNodes_2_text" refType="t" refFor="ch" refForName="FourNodes_2"/>
          <dgm:constr type="b" for="ch" forName="FourNodes_2_text" refType="b" refFor="ch" refForName="FourNodes_2"/>
          <dgm:constr type="r" for="ch" forName="FourNodes_2_text" refType="r" refFor="ch" refForName="FourNodes_2"/>
          <dgm:constr type="l" for="ch" forName="FourNodes_3_text" refType="r" refFor="ch" refForName="FourConn_2-3"/>
          <dgm:constr type="t" for="ch" forName="FourNodes_3_text" refType="t" refFor="ch" refForName="FourNodes_3"/>
          <dgm:constr type="b" for="ch" forName="FourNodes_3_text" refType="b" refFor="ch" refForName="FourNodes_3"/>
          <dgm:constr type="r" for="ch" forName="FourNodes_3_text" refType="r" refFor="ch" refForName="FourNodes_3"/>
          <dgm:constr type="l" for="ch" forName="FourNodes_4_text" refType="r" refFor="ch" refForName="FourConn_3-4"/>
          <dgm:constr type="t" for="ch" forName="FourNodes_4_text" refType="t" refFor="ch" refForName="FourNodes_4"/>
          <dgm:constr type="b" for="ch" forName="FourNodes_4_text" refType="b" refFor="ch" refForName="FourNodes_4"/>
          <dgm:constr type="r" for="ch" forName="FourNodes_4_text" refType="r" refFor="ch" refForName="FourNodes_4"/>
          <dgm:constr type="w" for="ch" forName="FiveNodes_1" refType="w" fact="0.77"/>
          <dgm:constr type="h" for="ch" forName="FiveNodes_1" refType="h" fact="0.18"/>
          <dgm:constr type="t" for="ch" forName="FiveNodes_1"/>
          <dgm:constr type="r" for="ch" forName="FiveNodes_1" refType="w"/>
          <dgm:constr type="w" for="ch" forName="FiveNodes_2" refType="w" fact="0.77"/>
          <dgm:constr type="h" for="ch" forName="FiveNodes_2" refType="h" fact="0.18"/>
          <dgm:constr type="ctrY" for="ch" forName="FiveNodes_2" refType="h" fact="0.295"/>
          <dgm:constr type="ctrX" for="ch" forName="FiveNodes_2" refType="w" fact="0.5575"/>
          <dgm:constr type="w" for="ch" forName="FiveNodes_3" refType="w" fact="0.77"/>
          <dgm:constr type="h" for="ch" forName="FiveNodes_3" refType="h" fact="0.18"/>
          <dgm:constr type="ctrY" for="ch" forName="FiveNodes_3" refType="h" fact="0.5"/>
          <dgm:constr type="ctrX" for="ch" forName="FiveNodes_3" refType="w" fact="0.5"/>
          <dgm:constr type="w" for="ch" forName="FiveNodes_4" refType="w" fact="0.77"/>
          <dgm:constr type="h" for="ch" forName="FiveNodes_4" refType="h" fact="0.18"/>
          <dgm:constr type="ctrY" for="ch" forName="FiveNodes_4" refType="h" fact="0.705"/>
          <dgm:constr type="ctrX" for="ch" forName="FiveNodes_4" refType="w" fact="0.4425"/>
          <dgm:constr type="w" for="ch" forName="FiveNodes_5" refType="w" fact="0.77"/>
          <dgm:constr type="h" for="ch" forName="FiveNodes_5" refType="h" fact="0.18"/>
          <dgm:constr type="b" for="ch" forName="FiveNodes_5" refType="h"/>
          <dgm:constr type="l" for="ch" forName="FiveNodes_5"/>
          <dgm:constr type="w" for="ch" forName="FiveConn_1-2" refType="h" refFor="ch" refForName="FiveNodes_1" fact="0.65"/>
          <dgm:constr type="h" for="ch" forName="FiveConn_1-2" refType="h" refFor="ch" refForName="FiveNodes_1" fact="0.65"/>
          <dgm:constr type="ctrY" for="ch" forName="FiveConn_1-2" refType="h" fact="0.19"/>
          <dgm:constr type="l" for="ch" forName="FiveConn_1-2" refType="l" refFor="ch" refForName="FiveNodes_1"/>
          <dgm:constr type="w" for="ch" forName="FiveConn_2-3" refType="h" refFor="ch" refForName="FiveNodes_2" fact="0.65"/>
          <dgm:constr type="h" for="ch" forName="FiveConn_2-3" refType="h" refFor="ch" refForName="FiveNodes_2" fact="0.65"/>
          <dgm:constr type="ctrY" for="ch" forName="FiveConn_2-3" refType="h" fact="0.395"/>
          <dgm:constr type="l" for="ch" forName="FiveConn_2-3" refType="l" refFor="ch" refForName="FiveNodes_2"/>
          <dgm:constr type="w" for="ch" forName="FiveConn_3-4" refType="h" refFor="ch" refForName="FiveNodes_3" fact="0.65"/>
          <dgm:constr type="h" for="ch" forName="FiveConn_3-4" refType="h" refFor="ch" refForName="FiveNodes_3" fact="0.65"/>
          <dgm:constr type="ctrY" for="ch" forName="FiveConn_3-4" refType="h" fact="0.597"/>
          <dgm:constr type="l" for="ch" forName="FiveConn_3-4" refType="l" refFor="ch" refForName="FiveNodes_3"/>
          <dgm:constr type="w" for="ch" forName="FiveConn_4-5" refType="h" refFor="ch" refForName="FiveNodes_4" fact="0.65"/>
          <dgm:constr type="h" for="ch" forName="FiveConn_4-5" refType="h" refFor="ch" refForName="FiveNodes_4" fact="0.65"/>
          <dgm:constr type="ctrY" for="ch" forName="FiveConn_4-5" refType="h" fact="0.804"/>
          <dgm:constr type="l" for="ch" forName="FiveConn_4-5" refType="l" refFor="ch" refForName="FiveNodes_4"/>
          <dgm:constr type="l" for="ch" forName="FiveNodes_1_text" refType="r" refFor="ch" refForName="FiveConn_1-2"/>
          <dgm:constr type="lOff" for="ch" forName="FiveNodes_1_text" refType="w" refFor="ch" refForName="FiveConn_1-2" fact="0.73"/>
          <dgm:constr type="t" for="ch" forName="FiveNodes_1_text" refType="t" refFor="ch" refForName="FiveNodes_1"/>
          <dgm:constr type="b" for="ch" forName="FiveNodes_1_text" refType="b" refFor="ch" refForName="FiveNodes_1"/>
          <dgm:constr type="r" for="ch" forName="FiveNodes_1_text" refType="r" refFor="ch" refForName="FiveNodes_1"/>
          <dgm:constr type="l" for="ch" forName="FiveNodes_2_text" refType="r" refFor="ch" refForName="FiveConn_1-2"/>
          <dgm:constr type="t" for="ch" forName="FiveNodes_2_text" refType="t" refFor="ch" refForName="FiveNodes_2"/>
          <dgm:constr type="b" for="ch" forName="FiveNodes_2_text" refType="b" refFor="ch" refForName="FiveNodes_2"/>
          <dgm:constr type="r" for="ch" forName="FiveNodes_2_text" refType="r" refFor="ch" refForName="FiveNodes_2"/>
          <dgm:constr type="l" for="ch" forName="FiveNodes_3_text" refType="r" refFor="ch" refForName="FiveConn_2-3"/>
          <dgm:constr type="t" for="ch" forName="FiveNodes_3_text" refType="t" refFor="ch" refForName="FiveNodes_3"/>
          <dgm:constr type="b" for="ch" forName="FiveNodes_3_text" refType="b" refFor="ch" refForName="FiveNodes_3"/>
          <dgm:constr type="r" for="ch" forName="FiveNodes_3_text" refType="r" refFor="ch" refForName="FiveNodes_3"/>
          <dgm:constr type="l" for="ch" forName="FiveNodes_4_text" refType="r" refFor="ch" refForName="FiveConn_3-4"/>
          <dgm:constr type="t" for="ch" forName="FiveNodes_4_text" refType="t" refFor="ch" refForName="FiveNodes_4"/>
          <dgm:constr type="b" for="ch" forName="FiveNodes_4_text" refType="b" refFor="ch" refForName="FiveNodes_4"/>
          <dgm:constr type="r" for="ch" forName="FiveNodes_4_text" refType="r" refFor="ch" refForName="FiveNodes_4"/>
          <dgm:constr type="l" for="ch" forName="FiveNodes_5_text" refType="r" refFor="ch" refForName="FiveConn_4-5"/>
          <dgm:constr type="t" for="ch" forName="FiveNodes_5_text" refType="t" refFor="ch" refForName="FiveNodes_5"/>
          <dgm:constr type="b" for="ch" forName="FiveNodes_5_text" refType="b" refFor="ch" refForName="FiveNodes_5"/>
          <dgm:constr type="r" for="ch" forName="FiveNodes_5_text" refType="r" refFor="ch" refForName="FiveNodes_5"/>
        </dgm:constrLst>
      </dgm:else>
    </dgm:choose>
    <dgm:ruleLst/>
    <dgm:layoutNode name="dummyMaxCanvas">
      <dgm:varLst/>
      <dgm:alg type="sp"/>
      <dgm:shape xmlns:r="http://schemas.openxmlformats.org/officeDocument/2006/relationships" r:blip="">
        <dgm:adjLst/>
      </dgm:shape>
      <dgm:presOf/>
      <dgm:constrLst/>
      <dgm:ruleLst/>
    </dgm:layoutNode>
    <dgm:choose name="Name3">
      <dgm:if name="Name4" axis="ch" ptType="node" func="cnt" op="equ" val="1">
        <dgm:layoutNode name="OneNode_1">
          <dgm:varLst>
            <dgm:bulletEnabled val="1"/>
          </dgm:varLst>
          <dgm:alg type="tx"/>
          <dgm:shape xmlns:r="http://schemas.openxmlformats.org/officeDocument/2006/relationships" type="roundRect" r:blip="">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
        <dgm:choose name="Name6">
          <dgm:if name="Name7" axis="ch" ptType="node" func="cnt" op="equ" val="2">
            <dgm:layoutNode name="Two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wo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wo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wo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wo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
            <dgm:choose name="Name9">
              <dgm:if name="Name10" axis="ch" ptType="node" func="cnt" op="equ" val="3">
                <dgm:layoutNode name="Thre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Thre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Thre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Thre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Thre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Thre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1">
                <dgm:choose name="Name12">
                  <dgm:if name="Name13" axis="ch" ptType="node" func="cnt" op="equ" val="4">
                    <dgm:layoutNode name="Four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our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our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our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our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our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our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4">
                    <dgm:choose name="Name15">
                      <dgm:if name="Name16" axis="ch" ptType="node" func="cnt" op="gte" val="5">
                        <dgm:layoutNode name="FiveNodes_1">
                          <dgm:varLst>
                            <dgm:bulletEnabled val="1"/>
                          </dgm:varLst>
                          <dgm:alg type="sp"/>
                          <dgm:shape xmlns:r="http://schemas.openxmlformats.org/officeDocument/2006/relationships" type="roundRect" r:blip="">
                            <dgm:adjLst>
                              <dgm:adj idx="1" val="0.1"/>
                            </dgm:adjLst>
                          </dgm:shape>
                          <dgm:presOf axis="ch desOrSelf" ptType="node node" st="1 1" cnt="1 0"/>
                          <dgm:constrLst/>
                          <dgm:ruleLst/>
                        </dgm:layoutNode>
                        <dgm:layoutNode name="FiveNodes_2">
                          <dgm:varLst>
                            <dgm:bulletEnabled val="1"/>
                          </dgm:varLst>
                          <dgm:alg type="sp"/>
                          <dgm:shape xmlns:r="http://schemas.openxmlformats.org/officeDocument/2006/relationships" type="roundRect" r:blip="">
                            <dgm:adjLst>
                              <dgm:adj idx="1" val="0.1"/>
                            </dgm:adjLst>
                          </dgm:shape>
                          <dgm:presOf axis="ch desOrSelf" ptType="node node" st="2 1" cnt="1 0"/>
                          <dgm:constrLst/>
                          <dgm:ruleLst/>
                        </dgm:layoutNode>
                        <dgm:layoutNode name="FiveNodes_3">
                          <dgm:varLst>
                            <dgm:bulletEnabled val="1"/>
                          </dgm:varLst>
                          <dgm:alg type="sp"/>
                          <dgm:shape xmlns:r="http://schemas.openxmlformats.org/officeDocument/2006/relationships" type="roundRect" r:blip="">
                            <dgm:adjLst>
                              <dgm:adj idx="1" val="0.1"/>
                            </dgm:adjLst>
                          </dgm:shape>
                          <dgm:presOf axis="ch desOrSelf" ptType="node node" st="3 1" cnt="1 0"/>
                          <dgm:constrLst/>
                          <dgm:ruleLst/>
                        </dgm:layoutNode>
                        <dgm:layoutNode name="FiveNodes_4">
                          <dgm:varLst>
                            <dgm:bulletEnabled val="1"/>
                          </dgm:varLst>
                          <dgm:alg type="sp"/>
                          <dgm:shape xmlns:r="http://schemas.openxmlformats.org/officeDocument/2006/relationships" type="roundRect" r:blip="">
                            <dgm:adjLst>
                              <dgm:adj idx="1" val="0.1"/>
                            </dgm:adjLst>
                          </dgm:shape>
                          <dgm:presOf axis="ch desOrSelf" ptType="node node" st="4 1" cnt="1 0"/>
                          <dgm:constrLst/>
                          <dgm:ruleLst/>
                        </dgm:layoutNode>
                        <dgm:layoutNode name="FiveNodes_5">
                          <dgm:varLst>
                            <dgm:bulletEnabled val="1"/>
                          </dgm:varLst>
                          <dgm:alg type="sp"/>
                          <dgm:shape xmlns:r="http://schemas.openxmlformats.org/officeDocument/2006/relationships" type="roundRect" r:blip="">
                            <dgm:adjLst>
                              <dgm:adj idx="1" val="0.1"/>
                            </dgm:adjLst>
                          </dgm:shape>
                          <dgm:presOf axis="ch desOrSelf" ptType="node node" st="5 1" cnt="1 0"/>
                          <dgm:constrLst/>
                          <dgm:ruleLst/>
                        </dgm:layoutNode>
                        <dgm:layoutNode name="FiveConn_1-2" styleLbl="fgAccFollowNode1">
                          <dgm:varLst>
                            <dgm:bulletEnabled val="1"/>
                          </dgm:varLst>
                          <dgm:alg type="tx"/>
                          <dgm:shape xmlns:r="http://schemas.openxmlformats.org/officeDocument/2006/relationships" type="downArrow" r:blip="">
                            <dgm:adjLst>
                              <dgm:adj idx="1" val="0.55"/>
                              <dgm:adj idx="2" val="0.45"/>
                            </dgm:adjLst>
                          </dgm:shape>
                          <dgm:presOf axis="ch" ptType="sibTrans"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2-3" styleLbl="fgAccFollowNode1">
                          <dgm:varLst>
                            <dgm:bulletEnabled val="1"/>
                          </dgm:varLst>
                          <dgm:alg type="tx"/>
                          <dgm:shape xmlns:r="http://schemas.openxmlformats.org/officeDocument/2006/relationships" type="downArrow" r:blip="">
                            <dgm:adjLst>
                              <dgm:adj idx="1" val="0.55"/>
                              <dgm:adj idx="2" val="0.45"/>
                            </dgm:adjLst>
                          </dgm:shape>
                          <dgm:presOf axis="ch" ptType="sibTrans" st="2"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3-4" styleLbl="fgAccFollowNode1">
                          <dgm:varLst>
                            <dgm:bulletEnabled val="1"/>
                          </dgm:varLst>
                          <dgm:alg type="tx"/>
                          <dgm:shape xmlns:r="http://schemas.openxmlformats.org/officeDocument/2006/relationships" type="downArrow" r:blip="">
                            <dgm:adjLst>
                              <dgm:adj idx="1" val="0.55"/>
                              <dgm:adj idx="2" val="0.45"/>
                            </dgm:adjLst>
                          </dgm:shape>
                          <dgm:presOf axis="ch" ptType="sibTrans" st="3"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Conn_4-5" styleLbl="fgAccFollowNode1">
                          <dgm:varLst>
                            <dgm:bulletEnabled val="1"/>
                          </dgm:varLst>
                          <dgm:alg type="tx"/>
                          <dgm:shape xmlns:r="http://schemas.openxmlformats.org/officeDocument/2006/relationships" type="downArrow" r:blip="">
                            <dgm:adjLst>
                              <dgm:adj idx="1" val="0.55"/>
                              <dgm:adj idx="2" val="0.45"/>
                            </dgm:adjLst>
                          </dgm:shape>
                          <dgm:presOf axis="ch" ptType="sibTrans" st="4" cnt="1"/>
                          <dgm:constrLst>
                            <dgm:constr type="lMarg" refType="primFontSz" fact="0.1"/>
                            <dgm:constr type="rMarg" refType="primFontSz" fact="0.1"/>
                            <dgm:constr type="tMarg" refType="primFontSz" fact="0.1"/>
                            <dgm:constr type="bMarg" refType="primFontSz" fact="0.1"/>
                          </dgm:constrLst>
                          <dgm:ruleLst>
                            <dgm:rule type="primFontSz" val="5" fact="NaN" max="NaN"/>
                          </dgm:ruleLst>
                        </dgm:layoutNode>
                        <dgm:layoutNode name="FiveNodes_1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1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2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2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3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3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4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4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FiveNodes_5_text">
                          <dgm:varLst>
                            <dgm:bulletEnabled val="1"/>
                          </dgm:varLst>
                          <dgm:alg type="tx">
                            <dgm:param type="parTxLTRAlign" val="l"/>
                            <dgm:param type="txAnchorVertCh" val="mid"/>
                          </dgm:alg>
                          <dgm:shape xmlns:r="http://schemas.openxmlformats.org/officeDocument/2006/relationships" type="roundRect" r:blip="" hideGeom="1">
                            <dgm:adjLst>
                              <dgm:adj idx="1" val="0.1"/>
                            </dgm:adjLst>
                          </dgm:shape>
                          <dgm:presOf axis="ch desOrSelf" ptType="node node" st="5 1" cnt="1 0"/>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17"/>
                    </dgm:choose>
                  </dgm:else>
                </dgm:choose>
              </dgm:else>
            </dgm:choose>
          </dgm:else>
        </dgm:choose>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9F651849-B2AD-46AF-8D68-F92F1DDB2B6D}" type="datetimeFigureOut">
              <a:rPr lang="en-US" smtClean="0"/>
              <a:pPr/>
              <a:t>1/18/2022</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22F2DE7B-0AEE-49FF-8B57-842C2E4C8657}"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MY"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17</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1" i="0" kern="1200" dirty="0" smtClean="0">
                <a:solidFill>
                  <a:schemeClr val="tx1"/>
                </a:solidFill>
                <a:latin typeface="+mn-lt"/>
                <a:ea typeface="+mn-ea"/>
                <a:cs typeface="+mn-cs"/>
              </a:rPr>
              <a:t>Enable: </a:t>
            </a:r>
            <a:r>
              <a:rPr lang="en-US" sz="1200" b="0" i="0" kern="1200" dirty="0" smtClean="0">
                <a:solidFill>
                  <a:schemeClr val="tx1"/>
                </a:solidFill>
                <a:latin typeface="+mn-lt"/>
                <a:ea typeface="+mn-ea"/>
                <a:cs typeface="+mn-cs"/>
              </a:rPr>
              <a:t>when</a:t>
            </a:r>
            <a:r>
              <a:rPr lang="en-US" sz="1200" b="0" i="0" kern="1200" baseline="0" dirty="0" smtClean="0">
                <a:solidFill>
                  <a:schemeClr val="tx1"/>
                </a:solidFill>
                <a:latin typeface="+mn-lt"/>
                <a:ea typeface="+mn-ea"/>
                <a:cs typeface="+mn-cs"/>
              </a:rPr>
              <a:t> it is set to “false”, it s</a:t>
            </a:r>
            <a:r>
              <a:rPr lang="en-US" sz="1200" b="0" i="0" kern="1200" dirty="0" smtClean="0">
                <a:solidFill>
                  <a:schemeClr val="tx1"/>
                </a:solidFill>
                <a:latin typeface="+mn-lt"/>
                <a:ea typeface="+mn-ea"/>
                <a:cs typeface="+mn-cs"/>
              </a:rPr>
              <a:t>pecifies that the App Domain be disabled. The application is not loaded in memory and any client request will cause a 404 error to be issued</a:t>
            </a:r>
            <a:endParaRPr lang="en-US" sz="1200" b="1" i="0" kern="1200" dirty="0" smtClean="0">
              <a:solidFill>
                <a:schemeClr val="tx1"/>
              </a:solidFill>
              <a:latin typeface="+mn-lt"/>
              <a:ea typeface="+mn-ea"/>
              <a:cs typeface="+mn-cs"/>
            </a:endParaRPr>
          </a:p>
          <a:p>
            <a:r>
              <a:rPr lang="en-US" sz="1200" b="1" i="0" kern="1200" dirty="0" err="1" smtClean="0">
                <a:solidFill>
                  <a:schemeClr val="tx1"/>
                </a:solidFill>
                <a:latin typeface="+mn-lt"/>
                <a:ea typeface="+mn-ea"/>
                <a:cs typeface="+mn-cs"/>
              </a:rPr>
              <a:t>useFullyQualifiedRedirectUrl</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Indicates whether client-side redirects are fully qualified (in {HYPERLINK "http://server/path" } form, which is necessary for some mobile controls) or whether relative redirects are instead sent to the client.</a:t>
            </a:r>
            <a:endParaRPr lang="en-US" sz="1200" b="1" i="0" kern="1200" dirty="0" smtClean="0">
              <a:solidFill>
                <a:schemeClr val="tx1"/>
              </a:solidFill>
              <a:latin typeface="+mn-lt"/>
              <a:ea typeface="+mn-ea"/>
              <a:cs typeface="+mn-cs"/>
            </a:endParaRPr>
          </a:p>
          <a:p>
            <a:r>
              <a:rPr lang="en-US" sz="1200" b="1" i="0" kern="1200" dirty="0" err="1" smtClean="0">
                <a:solidFill>
                  <a:schemeClr val="tx1"/>
                </a:solidFill>
                <a:latin typeface="+mn-lt"/>
                <a:ea typeface="+mn-ea"/>
                <a:cs typeface="+mn-cs"/>
              </a:rPr>
              <a:t>executionTimeout</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Indicates the maximum number of seconds that a request is allowed to execute before being automatically shut down by ASP.NET.</a:t>
            </a:r>
            <a:endParaRPr lang="en-US" sz="1200" b="1" i="0" kern="1200" dirty="0" smtClean="0">
              <a:solidFill>
                <a:schemeClr val="tx1"/>
              </a:solidFill>
              <a:latin typeface="+mn-lt"/>
              <a:ea typeface="+mn-ea"/>
              <a:cs typeface="+mn-cs"/>
            </a:endParaRPr>
          </a:p>
          <a:p>
            <a:r>
              <a:rPr lang="en-US" sz="1200" b="1" i="0" kern="1200" dirty="0" err="1" smtClean="0">
                <a:solidFill>
                  <a:schemeClr val="tx1"/>
                </a:solidFill>
                <a:latin typeface="+mn-lt"/>
                <a:ea typeface="+mn-ea"/>
                <a:cs typeface="+mn-cs"/>
              </a:rPr>
              <a:t>maxRequestLength</a:t>
            </a:r>
            <a:r>
              <a:rPr lang="en-US" sz="1200" b="1" i="0" kern="1200" dirty="0" smtClean="0">
                <a:solidFill>
                  <a:schemeClr val="tx1"/>
                </a:solidFill>
                <a:latin typeface="+mn-lt"/>
                <a:ea typeface="+mn-ea"/>
                <a:cs typeface="+mn-cs"/>
              </a:rPr>
              <a:t>: </a:t>
            </a:r>
            <a:r>
              <a:rPr lang="en-US" sz="1200" b="0" i="0" kern="1200" dirty="0" smtClean="0">
                <a:solidFill>
                  <a:schemeClr val="tx1"/>
                </a:solidFill>
                <a:latin typeface="+mn-lt"/>
                <a:ea typeface="+mn-ea"/>
                <a:cs typeface="+mn-cs"/>
              </a:rPr>
              <a:t>Indicates the maximum file upload size supported by ASP.NET. This limit can be used to prevent denial of service attacks caused by users posting large files to the server. The size specified is in kilobytes. The default is 4096 KB (4 MB).</a:t>
            </a:r>
            <a:endParaRPr lang="en-US" dirty="0"/>
          </a:p>
        </p:txBody>
      </p:sp>
      <p:sp>
        <p:nvSpPr>
          <p:cNvPr id="4" name="Slide Number Placeholder 3"/>
          <p:cNvSpPr>
            <a:spLocks noGrp="1"/>
          </p:cNvSpPr>
          <p:nvPr>
            <p:ph type="sldNum" sz="quarter" idx="10"/>
          </p:nvPr>
        </p:nvSpPr>
        <p:spPr/>
        <p:txBody>
          <a:bodyPr/>
          <a:lstStyle/>
          <a:p>
            <a:fld id="{22F2DE7B-0AEE-49FF-8B57-842C2E4C8657}" type="slidenum">
              <a:rPr lang="en-US" smtClean="0"/>
              <a:pPr/>
              <a:t>24</a:t>
            </a:fld>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Freeform 3"/>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5" name="Straight Connector 4"/>
          <p:cNvCxnSpPr>
            <a:endCxn id="10" idx="2"/>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6" name="Oval 5"/>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prst="coolSlant"/>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7" name="Oval 6"/>
          <p:cNvSpPr/>
          <p:nvPr/>
        </p:nvSpPr>
        <p:spPr>
          <a:xfrm>
            <a:off x="6715125" y="1428750"/>
            <a:ext cx="857250" cy="785813"/>
          </a:xfrm>
          <a:prstGeom prst="ellipse">
            <a:avLst/>
          </a:prstGeom>
          <a:solidFill>
            <a:schemeClr val="accent6">
              <a:lumMod val="50000"/>
              <a:alpha val="25098"/>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8" name="Oval 7"/>
          <p:cNvSpPr/>
          <p:nvPr/>
        </p:nvSpPr>
        <p:spPr>
          <a:xfrm>
            <a:off x="7715250" y="2500313"/>
            <a:ext cx="642938" cy="642937"/>
          </a:xfrm>
          <a:prstGeom prst="ellipse">
            <a:avLst/>
          </a:prstGeom>
          <a:solidFill>
            <a:srgbClr val="D96709">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pic>
        <p:nvPicPr>
          <p:cNvPr id="12" name="Picture 3"/>
          <p:cNvPicPr>
            <a:picLocks noChangeAspect="1" noChangeArrowheads="1"/>
          </p:cNvPicPr>
          <p:nvPr/>
        </p:nvPicPr>
        <p:blipFill>
          <a:blip r:embed="rId2" cstate="print"/>
          <a:srcRect/>
          <a:stretch>
            <a:fillRect/>
          </a:stretch>
        </p:blipFill>
        <p:spPr bwMode="auto">
          <a:xfrm>
            <a:off x="762000" y="304800"/>
            <a:ext cx="1752600" cy="698500"/>
          </a:xfrm>
          <a:prstGeom prst="rect">
            <a:avLst/>
          </a:prstGeom>
          <a:noFill/>
          <a:ln w="9525">
            <a:noFill/>
            <a:miter lim="800000"/>
            <a:headEnd/>
            <a:tailEnd/>
          </a:ln>
        </p:spPr>
      </p:pic>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ms-MY"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ms-MY"/>
          </a:p>
        </p:txBody>
      </p:sp>
      <p:sp>
        <p:nvSpPr>
          <p:cNvPr id="13" name="Slide Number Placeholder 5"/>
          <p:cNvSpPr>
            <a:spLocks noGrp="1"/>
          </p:cNvSpPr>
          <p:nvPr>
            <p:ph type="sldNum" sz="quarter" idx="10"/>
          </p:nvPr>
        </p:nvSpPr>
        <p:spPr>
          <a:xfrm>
            <a:off x="7929563" y="6143625"/>
            <a:ext cx="500062" cy="365125"/>
          </a:xfrm>
        </p:spPr>
        <p:txBody>
          <a:bodyPr/>
          <a:lstStyle>
            <a:lvl1pPr>
              <a:defRPr/>
            </a:lvl1pPr>
          </a:lstStyle>
          <a:p>
            <a:fld id="{9648F39E-9C37-485F-AC97-16BB4BDF9F49}"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ms-MY"/>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5" name="Footer Placeholder 4"/>
          <p:cNvSpPr>
            <a:spLocks noGrp="1"/>
          </p:cNvSpPr>
          <p:nvPr>
            <p:ph type="ftr" sz="quarter" idx="11"/>
          </p:nvPr>
        </p:nvSpPr>
        <p:spPr/>
        <p:txBody>
          <a:bodyPr/>
          <a:lstStyle>
            <a:lvl1pPr>
              <a:defRPr/>
            </a:lvl1pPr>
          </a:lstStyle>
          <a:p>
            <a:endParaRPr kumimoji="0" lang="en-US"/>
          </a:p>
        </p:txBody>
      </p:sp>
      <p:sp>
        <p:nvSpPr>
          <p:cNvPr id="6"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4"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33A8E5C-2663-4A1F-A314-8D5C4BFD69F9}"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2"/>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4" name="Straight Connector 13"/>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5" name="Straight Connector 14"/>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6"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a:xfrm>
            <a:off x="457200" y="184485"/>
            <a:ext cx="8305800" cy="1110915"/>
          </a:xfrm>
        </p:spPr>
        <p:txBody>
          <a:bodyPr/>
          <a:lstStyle>
            <a:lvl1pPr algn="l">
              <a:defRPr/>
            </a:lvl1pPr>
          </a:lstStyle>
          <a:p>
            <a:r>
              <a:rPr lang="en-US" smtClean="0"/>
              <a:t>Click to edit Master title style</a:t>
            </a:r>
            <a:endParaRPr lang="ms-MY"/>
          </a:p>
        </p:txBody>
      </p:sp>
      <p:sp>
        <p:nvSpPr>
          <p:cNvPr id="7" name="Content Placeholder 2"/>
          <p:cNvSpPr>
            <a:spLocks noGrp="1"/>
          </p:cNvSpPr>
          <p:nvPr>
            <p:ph idx="13"/>
          </p:nvPr>
        </p:nvSpPr>
        <p:spPr>
          <a:xfrm>
            <a:off x="457200" y="1428737"/>
            <a:ext cx="8186766" cy="4500594"/>
          </a:xfrm>
        </p:spPr>
        <p:txBody>
          <a:bodyPr/>
          <a:lstStyle/>
          <a:p>
            <a:pPr lvl="0"/>
            <a:r>
              <a:rPr lang="en-US" smtClean="0"/>
              <a:t>Click to edit Master text styles</a:t>
            </a:r>
          </a:p>
        </p:txBody>
      </p:sp>
    </p:spTree>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4" name="Slide Number Placeholder 5"/>
          <p:cNvSpPr txBox="1">
            <a:spLocks/>
          </p:cNvSpPr>
          <p:nvPr/>
        </p:nvSpPr>
        <p:spPr>
          <a:xfrm>
            <a:off x="7929563" y="6143625"/>
            <a:ext cx="500062" cy="365125"/>
          </a:xfrm>
          <a:prstGeom prst="rect">
            <a:avLst/>
          </a:prstGeom>
        </p:spPr>
        <p:txBody>
          <a:bodyPr anchor="ctr"/>
          <a:lstStyle/>
          <a:p>
            <a:pPr algn="r" fontAlgn="auto">
              <a:spcBef>
                <a:spcPts val="0"/>
              </a:spcBef>
              <a:spcAft>
                <a:spcPts val="0"/>
              </a:spcAft>
              <a:defRPr/>
            </a:pPr>
            <a:fld id="{A8433E76-4F2A-484D-829F-12DD86E3CDC5}" type="slidenum">
              <a:rPr lang="ms-MY" sz="1200">
                <a:solidFill>
                  <a:schemeClr val="tx1">
                    <a:tint val="75000"/>
                  </a:schemeClr>
                </a:solidFill>
                <a:latin typeface="+mn-lt"/>
                <a:ea typeface="+mn-ea"/>
                <a:cs typeface="+mn-cs"/>
              </a:rPr>
              <a:pPr algn="r" fontAlgn="auto">
                <a:spcBef>
                  <a:spcPts val="0"/>
                </a:spcBef>
                <a:spcAft>
                  <a:spcPts val="0"/>
                </a:spcAft>
                <a:defRPr/>
              </a:pPr>
              <a:t>‹#›</a:t>
            </a:fld>
            <a:endParaRPr lang="ms-MY" sz="1200">
              <a:solidFill>
                <a:schemeClr val="tx1">
                  <a:tint val="75000"/>
                </a:schemeClr>
              </a:solidFill>
              <a:latin typeface="+mn-lt"/>
              <a:ea typeface="+mn-ea"/>
              <a:cs typeface="+mn-cs"/>
            </a:endParaRPr>
          </a:p>
        </p:txBody>
      </p:sp>
      <p:sp>
        <p:nvSpPr>
          <p:cNvPr id="5" name="Freeform 4"/>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F6903C"/>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6" name="Straight Connector 5"/>
          <p:cNvCxnSpPr>
            <a:endCxn id="11" idx="2"/>
          </p:cNvCxnSpPr>
          <p:nvPr/>
        </p:nvCxnSpPr>
        <p:spPr>
          <a:xfrm>
            <a:off x="642938" y="1143000"/>
            <a:ext cx="7358062" cy="0"/>
          </a:xfrm>
          <a:prstGeom prst="line">
            <a:avLst/>
          </a:prstGeom>
          <a:ln w="38100">
            <a:solidFill>
              <a:srgbClr val="F6903C"/>
            </a:solidFill>
          </a:ln>
        </p:spPr>
        <p:style>
          <a:lnRef idx="1">
            <a:schemeClr val="accent1"/>
          </a:lnRef>
          <a:fillRef idx="0">
            <a:schemeClr val="accent1"/>
          </a:fillRef>
          <a:effectRef idx="0">
            <a:schemeClr val="accent1"/>
          </a:effectRef>
          <a:fontRef idx="minor">
            <a:schemeClr val="tx1"/>
          </a:fontRef>
        </p:style>
      </p:cxnSp>
      <p:sp>
        <p:nvSpPr>
          <p:cNvPr id="7" name="Oval 6"/>
          <p:cNvSpPr/>
          <p:nvPr/>
        </p:nvSpPr>
        <p:spPr>
          <a:xfrm>
            <a:off x="8001024" y="928670"/>
            <a:ext cx="500066" cy="428628"/>
          </a:xfrm>
          <a:prstGeom prst="ellipse">
            <a:avLst/>
          </a:prstGeom>
          <a:solidFill>
            <a:srgbClr val="F89D52"/>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sp>
        <p:nvSpPr>
          <p:cNvPr id="8" name="Oval 7"/>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9" name="Oval 8"/>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0" name="Oval 9"/>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0"/>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1"/>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ms-MY"/>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pic>
        <p:nvPicPr>
          <p:cNvPr id="15" name="Picture 3"/>
          <p:cNvPicPr>
            <a:picLocks noChangeAspect="1" noChangeArrowheads="1"/>
          </p:cNvPicPr>
          <p:nvPr userDrawn="1"/>
        </p:nvPicPr>
        <p:blipFill>
          <a:blip r:embed="rId2" cstate="print"/>
          <a:srcRect/>
          <a:stretch>
            <a:fillRect/>
          </a:stretch>
        </p:blipFill>
        <p:spPr bwMode="auto">
          <a:xfrm>
            <a:off x="762000" y="304800"/>
            <a:ext cx="1752600" cy="698500"/>
          </a:xfrm>
          <a:prstGeom prst="rect">
            <a:avLst/>
          </a:prstGeom>
          <a:noFill/>
          <a:ln w="9525">
            <a:noFill/>
            <a:miter lim="800000"/>
            <a:headEnd/>
            <a:tailEnd/>
          </a:ln>
        </p:spPr>
      </p:pic>
    </p:spTree>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7" name="Slide Number Placeholder 3"/>
          <p:cNvSpPr txBox="1">
            <a:spLocks/>
          </p:cNvSpPr>
          <p:nvPr/>
        </p:nvSpPr>
        <p:spPr>
          <a:xfrm>
            <a:off x="7929563" y="6143625"/>
            <a:ext cx="614362" cy="365125"/>
          </a:xfrm>
          <a:prstGeom prst="rect">
            <a:avLst/>
          </a:prstGeom>
        </p:spPr>
        <p:txBody>
          <a:bodyPr anchor="ctr"/>
          <a:lstStyle/>
          <a:p>
            <a:pPr algn="ctr" fontAlgn="auto">
              <a:spcBef>
                <a:spcPts val="0"/>
              </a:spcBef>
              <a:spcAft>
                <a:spcPts val="0"/>
              </a:spcAft>
              <a:defRPr/>
            </a:pPr>
            <a:fld id="{C2C0A451-86F7-42D6-8F6D-4BF959445425}" type="slidenum">
              <a:rPr lang="ms-MY" sz="1200">
                <a:solidFill>
                  <a:schemeClr val="tx1">
                    <a:tint val="75000"/>
                  </a:schemeClr>
                </a:solidFill>
                <a:latin typeface="+mn-lt"/>
                <a:ea typeface="+mn-ea"/>
                <a:cs typeface="+mn-cs"/>
              </a:rPr>
              <a:pPr algn="ctr" fontAlgn="auto">
                <a:spcBef>
                  <a:spcPts val="0"/>
                </a:spcBef>
                <a:spcAft>
                  <a:spcPts val="0"/>
                </a:spcAft>
                <a:defRPr/>
              </a:pPr>
              <a:t>‹#›</a:t>
            </a:fld>
            <a:r>
              <a:rPr lang="ms-MY" sz="1200" dirty="0">
                <a:solidFill>
                  <a:schemeClr val="tx1">
                    <a:tint val="75000"/>
                  </a:schemeClr>
                </a:solidFill>
                <a:latin typeface="+mn-lt"/>
                <a:ea typeface="+mn-ea"/>
                <a:cs typeface="+mn-cs"/>
              </a:rPr>
              <a:t>/1</a:t>
            </a:r>
          </a:p>
        </p:txBody>
      </p:sp>
      <p:sp>
        <p:nvSpPr>
          <p:cNvPr id="8" name="Freeform 10"/>
          <p:cNvSpPr/>
          <p:nvPr/>
        </p:nvSpPr>
        <p:spPr>
          <a:xfrm>
            <a:off x="422275" y="6084888"/>
            <a:ext cx="8435975" cy="487362"/>
          </a:xfrm>
          <a:custGeom>
            <a:avLst/>
            <a:gdLst>
              <a:gd name="connsiteX0" fmla="*/ 0 w 8661009"/>
              <a:gd name="connsiteY0" fmla="*/ 400929 h 487680"/>
              <a:gd name="connsiteX1" fmla="*/ 4811151 w 8661009"/>
              <a:gd name="connsiteY1" fmla="*/ 429065 h 487680"/>
              <a:gd name="connsiteX2" fmla="*/ 7469944 w 8661009"/>
              <a:gd name="connsiteY2" fmla="*/ 49237 h 487680"/>
              <a:gd name="connsiteX3" fmla="*/ 8510954 w 8661009"/>
              <a:gd name="connsiteY3" fmla="*/ 133643 h 487680"/>
              <a:gd name="connsiteX4" fmla="*/ 8370277 w 8661009"/>
              <a:gd name="connsiteY4" fmla="*/ 400929 h 487680"/>
              <a:gd name="connsiteX5" fmla="*/ 7891975 w 8661009"/>
              <a:gd name="connsiteY5" fmla="*/ 443132 h 487680"/>
              <a:gd name="connsiteX6" fmla="*/ 7498080 w 8661009"/>
              <a:gd name="connsiteY6" fmla="*/ 330591 h 487680"/>
              <a:gd name="connsiteX7" fmla="*/ 7329267 w 8661009"/>
              <a:gd name="connsiteY7" fmla="*/ 218049 h 48768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8661009" h="487680">
                <a:moveTo>
                  <a:pt x="0" y="400929"/>
                </a:moveTo>
                <a:cubicBezTo>
                  <a:pt x="1783080" y="444304"/>
                  <a:pt x="3566160" y="487680"/>
                  <a:pt x="4811151" y="429065"/>
                </a:cubicBezTo>
                <a:cubicBezTo>
                  <a:pt x="6056142" y="370450"/>
                  <a:pt x="6853310" y="98474"/>
                  <a:pt x="7469944" y="49237"/>
                </a:cubicBezTo>
                <a:cubicBezTo>
                  <a:pt x="8086578" y="0"/>
                  <a:pt x="8360899" y="75028"/>
                  <a:pt x="8510954" y="133643"/>
                </a:cubicBezTo>
                <a:cubicBezTo>
                  <a:pt x="8661009" y="192258"/>
                  <a:pt x="8473440" y="349348"/>
                  <a:pt x="8370277" y="400929"/>
                </a:cubicBezTo>
                <a:cubicBezTo>
                  <a:pt x="8267114" y="452510"/>
                  <a:pt x="8037341" y="454855"/>
                  <a:pt x="7891975" y="443132"/>
                </a:cubicBezTo>
                <a:cubicBezTo>
                  <a:pt x="7746609" y="431409"/>
                  <a:pt x="7591865" y="368105"/>
                  <a:pt x="7498080" y="330591"/>
                </a:cubicBezTo>
                <a:cubicBezTo>
                  <a:pt x="7404295" y="293077"/>
                  <a:pt x="7366781" y="255563"/>
                  <a:pt x="7329267" y="218049"/>
                </a:cubicBezTo>
              </a:path>
            </a:pathLst>
          </a:custGeom>
          <a:ln w="38100">
            <a:solidFill>
              <a:srgbClr val="E85730"/>
            </a:solidFill>
          </a:ln>
        </p:spPr>
        <p:style>
          <a:lnRef idx="1">
            <a:schemeClr val="accent1"/>
          </a:lnRef>
          <a:fillRef idx="0">
            <a:schemeClr val="accent1"/>
          </a:fillRef>
          <a:effectRef idx="0">
            <a:schemeClr val="accent1"/>
          </a:effectRef>
          <a:fontRef idx="minor">
            <a:schemeClr val="tx1"/>
          </a:fontRef>
        </p:style>
        <p:txBody>
          <a:bodyPr anchor="ctr"/>
          <a:lstStyle/>
          <a:p>
            <a:pPr algn="ctr">
              <a:defRPr/>
            </a:pPr>
            <a:endParaRPr lang="ms-MY"/>
          </a:p>
        </p:txBody>
      </p:sp>
      <p:cxnSp>
        <p:nvCxnSpPr>
          <p:cNvPr id="9" name="Straight Connector 11"/>
          <p:cNvCxnSpPr/>
          <p:nvPr/>
        </p:nvCxnSpPr>
        <p:spPr>
          <a:xfrm>
            <a:off x="642938" y="1143000"/>
            <a:ext cx="7358062" cy="0"/>
          </a:xfrm>
          <a:prstGeom prst="line">
            <a:avLst/>
          </a:prstGeom>
          <a:ln w="38100">
            <a:solidFill>
              <a:srgbClr val="E85730"/>
            </a:solidFill>
          </a:ln>
        </p:spPr>
        <p:style>
          <a:lnRef idx="1">
            <a:schemeClr val="accent1"/>
          </a:lnRef>
          <a:fillRef idx="0">
            <a:schemeClr val="accent1"/>
          </a:fillRef>
          <a:effectRef idx="0">
            <a:schemeClr val="accent1"/>
          </a:effectRef>
          <a:fontRef idx="minor">
            <a:schemeClr val="tx1"/>
          </a:fontRef>
        </p:style>
      </p:cxnSp>
      <p:sp>
        <p:nvSpPr>
          <p:cNvPr id="10" name="Oval 12"/>
          <p:cNvSpPr/>
          <p:nvPr/>
        </p:nvSpPr>
        <p:spPr>
          <a:xfrm>
            <a:off x="6715125" y="1428750"/>
            <a:ext cx="857250" cy="785813"/>
          </a:xfrm>
          <a:prstGeom prst="ellipse">
            <a:avLst/>
          </a:prstGeom>
          <a:solidFill>
            <a:srgbClr val="904406">
              <a:alpha val="24706"/>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1" name="Oval 13"/>
          <p:cNvSpPr/>
          <p:nvPr/>
        </p:nvSpPr>
        <p:spPr>
          <a:xfrm>
            <a:off x="7715250" y="2500313"/>
            <a:ext cx="642938" cy="642937"/>
          </a:xfrm>
          <a:prstGeom prst="ellipse">
            <a:avLst/>
          </a:prstGeom>
          <a:solidFill>
            <a:srgbClr val="C85F08">
              <a:alpha val="2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2" name="Oval 14"/>
          <p:cNvSpPr/>
          <p:nvPr/>
        </p:nvSpPr>
        <p:spPr>
          <a:xfrm>
            <a:off x="8286750" y="3643313"/>
            <a:ext cx="500063" cy="500062"/>
          </a:xfrm>
          <a:prstGeom prst="ellipse">
            <a:avLst/>
          </a:prstGeom>
          <a:solidFill>
            <a:srgbClr val="F57B17">
              <a:alpha val="14902"/>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3" name="Oval 15"/>
          <p:cNvSpPr/>
          <p:nvPr/>
        </p:nvSpPr>
        <p:spPr>
          <a:xfrm>
            <a:off x="8501063" y="4643438"/>
            <a:ext cx="428625" cy="428625"/>
          </a:xfrm>
          <a:prstGeom prst="ellipse">
            <a:avLst/>
          </a:prstGeom>
          <a:solidFill>
            <a:srgbClr val="F67B16">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4" name="Oval 16"/>
          <p:cNvSpPr/>
          <p:nvPr/>
        </p:nvSpPr>
        <p:spPr>
          <a:xfrm>
            <a:off x="8286750" y="5572125"/>
            <a:ext cx="357188" cy="357188"/>
          </a:xfrm>
          <a:prstGeom prst="ellipse">
            <a:avLst/>
          </a:prstGeom>
          <a:solidFill>
            <a:srgbClr val="F59545">
              <a:alpha val="9804"/>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a:p>
        </p:txBody>
      </p:sp>
      <p:sp>
        <p:nvSpPr>
          <p:cNvPr id="15" name="Oval 17"/>
          <p:cNvSpPr/>
          <p:nvPr/>
        </p:nvSpPr>
        <p:spPr>
          <a:xfrm>
            <a:off x="8001024" y="928670"/>
            <a:ext cx="500066" cy="428628"/>
          </a:xfrm>
          <a:prstGeom prst="ellipse">
            <a:avLst/>
          </a:prstGeom>
          <a:solidFill>
            <a:srgbClr val="E85730"/>
          </a:solidFill>
          <a:ln>
            <a:noFill/>
          </a:ln>
          <a:effectLst/>
          <a:scene3d>
            <a:camera prst="orthographicFront">
              <a:rot lat="0" lon="0" rev="0"/>
            </a:camera>
            <a:lightRig rig="contrasting" dir="t">
              <a:rot lat="0" lon="0" rev="7800000"/>
            </a:lightRig>
          </a:scene3d>
          <a:sp3d>
            <a:bevelT w="139700" h="139700"/>
          </a:sp3d>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ms-MY" dirty="0"/>
          </a:p>
        </p:txBody>
      </p:sp>
      <p:cxnSp>
        <p:nvCxnSpPr>
          <p:cNvPr id="16" name="Straight Connector 18"/>
          <p:cNvCxnSpPr/>
          <p:nvPr/>
        </p:nvCxnSpPr>
        <p:spPr>
          <a:xfrm>
            <a:off x="8501063" y="1143000"/>
            <a:ext cx="285750" cy="0"/>
          </a:xfrm>
          <a:prstGeom prst="line">
            <a:avLst/>
          </a:prstGeom>
          <a:ln>
            <a:solidFill>
              <a:srgbClr val="F6903C"/>
            </a:solidFill>
            <a:prstDash val="sysDash"/>
          </a:ln>
        </p:spPr>
        <p:style>
          <a:lnRef idx="1">
            <a:schemeClr val="accent1"/>
          </a:lnRef>
          <a:fillRef idx="0">
            <a:schemeClr val="accent1"/>
          </a:fillRef>
          <a:effectRef idx="0">
            <a:schemeClr val="accent1"/>
          </a:effectRef>
          <a:fontRef idx="minor">
            <a:schemeClr val="tx1"/>
          </a:fontRef>
        </p:style>
      </p:cxnSp>
      <p:cxnSp>
        <p:nvCxnSpPr>
          <p:cNvPr id="17" name="Straight Connector 19"/>
          <p:cNvCxnSpPr/>
          <p:nvPr/>
        </p:nvCxnSpPr>
        <p:spPr>
          <a:xfrm rot="16200000" flipV="1">
            <a:off x="8482013" y="854075"/>
            <a:ext cx="581025" cy="9525"/>
          </a:xfrm>
          <a:prstGeom prst="line">
            <a:avLst/>
          </a:prstGeom>
          <a:ln>
            <a:solidFill>
              <a:srgbClr val="E85730"/>
            </a:solidFill>
            <a:prstDash val="sysDash"/>
          </a:ln>
        </p:spPr>
        <p:style>
          <a:lnRef idx="1">
            <a:schemeClr val="accent1"/>
          </a:lnRef>
          <a:fillRef idx="0">
            <a:schemeClr val="accent1"/>
          </a:fillRef>
          <a:effectRef idx="0">
            <a:schemeClr val="accent1"/>
          </a:effectRef>
          <a:fontRef idx="minor">
            <a:schemeClr val="tx1"/>
          </a:fontRef>
        </p:style>
      </p:cxnSp>
      <p:pic>
        <p:nvPicPr>
          <p:cNvPr id="18" name="Picture 17" descr="TARCLogo.PNG"/>
          <p:cNvPicPr>
            <a:picLocks noChangeAspect="1"/>
          </p:cNvPicPr>
          <p:nvPr/>
        </p:nvPicPr>
        <p:blipFill>
          <a:blip r:embed="rId2" cstate="print"/>
          <a:srcRect/>
          <a:stretch>
            <a:fillRect/>
          </a:stretch>
        </p:blipFill>
        <p:spPr bwMode="auto">
          <a:xfrm>
            <a:off x="8472488" y="20638"/>
            <a:ext cx="619125" cy="762000"/>
          </a:xfrm>
          <a:prstGeom prst="rect">
            <a:avLst/>
          </a:prstGeom>
          <a:noFill/>
          <a:ln w="9525">
            <a:noFill/>
            <a:miter lim="800000"/>
            <a:headEnd/>
            <a:tailEnd/>
          </a:ln>
        </p:spPr>
      </p:pic>
      <p:sp>
        <p:nvSpPr>
          <p:cNvPr id="2" name="Title 1"/>
          <p:cNvSpPr>
            <a:spLocks noGrp="1"/>
          </p:cNvSpPr>
          <p:nvPr>
            <p:ph type="title"/>
          </p:nvPr>
        </p:nvSpPr>
        <p:spPr/>
        <p:txBody>
          <a:bodyPr/>
          <a:lstStyle>
            <a:lvl1pPr>
              <a:defRPr/>
            </a:lvl1pPr>
          </a:lstStyle>
          <a:p>
            <a:r>
              <a:rPr lang="en-US" smtClean="0"/>
              <a:t>Click to edit Master title style</a:t>
            </a:r>
            <a:endParaRPr lang="ms-MY"/>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19"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20" name="Footer Placeholder 4"/>
          <p:cNvSpPr>
            <a:spLocks noGrp="1"/>
          </p:cNvSpPr>
          <p:nvPr>
            <p:ph type="ftr" sz="quarter" idx="11"/>
          </p:nvPr>
        </p:nvSpPr>
        <p:spPr/>
        <p:txBody>
          <a:bodyPr/>
          <a:lstStyle>
            <a:lvl1pPr>
              <a:defRPr/>
            </a:lvl1pPr>
          </a:lstStyle>
          <a:p>
            <a:endParaRPr kumimoji="0" lang="en-US"/>
          </a:p>
        </p:txBody>
      </p:sp>
      <p:sp>
        <p:nvSpPr>
          <p:cNvPr id="21"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ms-MY"/>
          </a:p>
        </p:txBody>
      </p:sp>
      <p:sp>
        <p:nvSpPr>
          <p:cNvPr id="3"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4" name="Footer Placeholder 4"/>
          <p:cNvSpPr>
            <a:spLocks noGrp="1"/>
          </p:cNvSpPr>
          <p:nvPr>
            <p:ph type="ftr" sz="quarter" idx="11"/>
          </p:nvPr>
        </p:nvSpPr>
        <p:spPr/>
        <p:txBody>
          <a:bodyPr/>
          <a:lstStyle>
            <a:lvl1pPr>
              <a:defRPr/>
            </a:lvl1pPr>
          </a:lstStyle>
          <a:p>
            <a:endParaRPr kumimoji="0" lang="en-US"/>
          </a:p>
        </p:txBody>
      </p:sp>
      <p:sp>
        <p:nvSpPr>
          <p:cNvPr id="5"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3" name="Footer Placeholder 4"/>
          <p:cNvSpPr>
            <a:spLocks noGrp="1"/>
          </p:cNvSpPr>
          <p:nvPr>
            <p:ph type="ftr" sz="quarter" idx="11"/>
          </p:nvPr>
        </p:nvSpPr>
        <p:spPr/>
        <p:txBody>
          <a:bodyPr/>
          <a:lstStyle>
            <a:lvl1pPr>
              <a:defRPr/>
            </a:lvl1pPr>
          </a:lstStyle>
          <a:p>
            <a:endParaRPr kumimoji="0" lang="en-US"/>
          </a:p>
        </p:txBody>
      </p:sp>
      <p:sp>
        <p:nvSpPr>
          <p:cNvPr id="4"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ms-MY"/>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ms-MY"/>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a:p>
        </p:txBody>
      </p:sp>
      <p:sp>
        <p:nvSpPr>
          <p:cNvPr id="6" name="Footer Placeholder 4"/>
          <p:cNvSpPr>
            <a:spLocks noGrp="1"/>
          </p:cNvSpPr>
          <p:nvPr>
            <p:ph type="ftr" sz="quarter" idx="11"/>
          </p:nvPr>
        </p:nvSpPr>
        <p:spPr/>
        <p:txBody>
          <a:bodyPr/>
          <a:lstStyle>
            <a:lvl1pPr>
              <a:defRPr/>
            </a:lvl1pPr>
          </a:lstStyle>
          <a:p>
            <a:endParaRPr kumimoji="0" lang="en-US"/>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ms-MY"/>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ms-MY"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fld id="{D7C3A134-F1C3-464B-BF47-54DC2DE08F52}" type="datetimeFigureOut">
              <a:rPr lang="en-US" smtClean="0"/>
              <a:pPr/>
              <a:t>1/18/2022</a:t>
            </a:fld>
            <a:endParaRPr lang="en-US" dirty="0"/>
          </a:p>
        </p:txBody>
      </p:sp>
      <p:sp>
        <p:nvSpPr>
          <p:cNvPr id="6" name="Footer Placeholder 4"/>
          <p:cNvSpPr>
            <a:spLocks noGrp="1"/>
          </p:cNvSpPr>
          <p:nvPr>
            <p:ph type="ftr" sz="quarter" idx="11"/>
          </p:nvPr>
        </p:nvSpPr>
        <p:spPr/>
        <p:txBody>
          <a:bodyPr/>
          <a:lstStyle>
            <a:lvl1pPr>
              <a:defRPr/>
            </a:lvl1pPr>
          </a:lstStyle>
          <a:p>
            <a:endParaRPr kumimoji="0" lang="en-US" dirty="0"/>
          </a:p>
        </p:txBody>
      </p:sp>
      <p:sp>
        <p:nvSpPr>
          <p:cNvPr id="7" name="Slide Number Placeholder 5"/>
          <p:cNvSpPr>
            <a:spLocks noGrp="1"/>
          </p:cNvSpPr>
          <p:nvPr>
            <p:ph type="sldNum" sz="quarter" idx="12"/>
          </p:nvPr>
        </p:nvSpPr>
        <p:spPr/>
        <p:txBody>
          <a:bodyPr/>
          <a:lstStyle>
            <a:lvl1pPr>
              <a:defRPr/>
            </a:lvl1pPr>
          </a:lstStyle>
          <a:p>
            <a:fld id="{9648F39E-9C37-485F-AC97-16BB4BDF9F49}" type="slidenum">
              <a:rPr kumimoji="0" lang="en-US" smtClean="0"/>
              <a:pPr/>
              <a:t>‹#›</a:t>
            </a:fld>
            <a:endParaRPr kumimoji="0"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ltLang="zh-CN" smtClean="0"/>
              <a:t>Click to edit Master title style</a:t>
            </a:r>
            <a:endParaRPr lang="ms-MY" altLang="zh-CN" smtClean="0"/>
          </a:p>
        </p:txBody>
      </p:sp>
      <p:sp>
        <p:nvSpPr>
          <p:cNvPr id="1027" name="Text Placeholder 2"/>
          <p:cNvSpPr>
            <a:spLocks noGrp="1"/>
          </p:cNvSpPr>
          <p:nvPr>
            <p:ph type="body" idx="1"/>
          </p:nvPr>
        </p:nvSpPr>
        <p:spPr bwMode="auto">
          <a:xfrm>
            <a:off x="457200" y="1600200"/>
            <a:ext cx="8229600" cy="4525963"/>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ms-MY" altLang="zh-CN"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ea typeface="+mn-ea"/>
              </a:defRPr>
            </a:lvl1pPr>
          </a:lstStyle>
          <a:p>
            <a:fld id="{D7C3A134-F1C3-464B-BF47-54DC2DE08F52}" type="datetimeFigureOut">
              <a:rPr lang="en-US" smtClean="0"/>
              <a:pPr/>
              <a:t>1/18/2022</a:t>
            </a:fld>
            <a:endParaRPr lang="en-US"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ea typeface="+mn-ea"/>
              </a:defRPr>
            </a:lvl1pPr>
          </a:lstStyle>
          <a:p>
            <a:endParaRPr kumimoji="0" lang="en-US"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ea typeface="+mn-ea"/>
              </a:defRPr>
            </a:lvl1pPr>
          </a:lstStyle>
          <a:p>
            <a:fld id="{9648F39E-9C37-485F-AC97-16BB4BDF9F49}" type="slidenum">
              <a:rPr kumimoji="0" lang="en-US" smtClean="0"/>
              <a:pPr/>
              <a:t>‹#›</a:t>
            </a:fld>
            <a:endParaRPr kumimoji="0" lang="en-US" dirty="0"/>
          </a:p>
        </p:txBody>
      </p:sp>
    </p:spTree>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Calibri" pitchFamily="34" charset="0"/>
        </a:defRPr>
      </a:lvl2pPr>
      <a:lvl3pPr algn="ctr" rtl="0" eaLnBrk="1" fontAlgn="base" hangingPunct="1">
        <a:spcBef>
          <a:spcPct val="0"/>
        </a:spcBef>
        <a:spcAft>
          <a:spcPct val="0"/>
        </a:spcAft>
        <a:defRPr sz="4400">
          <a:solidFill>
            <a:schemeClr val="tx1"/>
          </a:solidFill>
          <a:latin typeface="Calibri" pitchFamily="34" charset="0"/>
        </a:defRPr>
      </a:lvl3pPr>
      <a:lvl4pPr algn="ctr" rtl="0" eaLnBrk="1" fontAlgn="base" hangingPunct="1">
        <a:spcBef>
          <a:spcPct val="0"/>
        </a:spcBef>
        <a:spcAft>
          <a:spcPct val="0"/>
        </a:spcAft>
        <a:defRPr sz="4400">
          <a:solidFill>
            <a:schemeClr val="tx1"/>
          </a:solidFill>
          <a:latin typeface="Calibri" pitchFamily="34" charset="0"/>
        </a:defRPr>
      </a:lvl4pPr>
      <a:lvl5pPr algn="ctr" rtl="0" eaLnBrk="1" fontAlgn="base" hangingPunct="1">
        <a:spcBef>
          <a:spcPct val="0"/>
        </a:spcBef>
        <a:spcAft>
          <a:spcPct val="0"/>
        </a:spcAft>
        <a:defRPr sz="4400">
          <a:solidFill>
            <a:schemeClr val="tx1"/>
          </a:solidFill>
          <a:latin typeface="Calibri" pitchFamily="34" charset="0"/>
        </a:defRPr>
      </a:lvl5pPr>
      <a:lvl6pPr marL="457200" algn="ctr" rtl="0" eaLnBrk="1" fontAlgn="base" hangingPunct="1">
        <a:spcBef>
          <a:spcPct val="0"/>
        </a:spcBef>
        <a:spcAft>
          <a:spcPct val="0"/>
        </a:spcAft>
        <a:defRPr sz="4400">
          <a:solidFill>
            <a:schemeClr val="tx1"/>
          </a:solidFill>
          <a:latin typeface="Calibri" pitchFamily="34" charset="0"/>
        </a:defRPr>
      </a:lvl6pPr>
      <a:lvl7pPr marL="914400" algn="ctr" rtl="0" eaLnBrk="1" fontAlgn="base" hangingPunct="1">
        <a:spcBef>
          <a:spcPct val="0"/>
        </a:spcBef>
        <a:spcAft>
          <a:spcPct val="0"/>
        </a:spcAft>
        <a:defRPr sz="4400">
          <a:solidFill>
            <a:schemeClr val="tx1"/>
          </a:solidFill>
          <a:latin typeface="Calibri" pitchFamily="34" charset="0"/>
        </a:defRPr>
      </a:lvl7pPr>
      <a:lvl8pPr marL="1371600" algn="ctr" rtl="0" eaLnBrk="1" fontAlgn="base" hangingPunct="1">
        <a:spcBef>
          <a:spcPct val="0"/>
        </a:spcBef>
        <a:spcAft>
          <a:spcPct val="0"/>
        </a:spcAft>
        <a:defRPr sz="4400">
          <a:solidFill>
            <a:schemeClr val="tx1"/>
          </a:solidFill>
          <a:latin typeface="Calibri" pitchFamily="34" charset="0"/>
        </a:defRPr>
      </a:lvl8pPr>
      <a:lvl9pPr marL="1828800" algn="ctr" rtl="0" eaLnBrk="1" fontAlgn="base" hangingPunct="1">
        <a:spcBef>
          <a:spcPct val="0"/>
        </a:spcBef>
        <a:spcAft>
          <a:spcPct val="0"/>
        </a:spcAft>
        <a:defRPr sz="4400">
          <a:solidFill>
            <a:schemeClr val="tx1"/>
          </a:solidFill>
          <a:latin typeface="Calibri" pitchFamily="34"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ms-MY"/>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hyperlink" Target="http://codersource.net/asp_net_web_configuration_file.html"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4.w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ctrTitle"/>
          </p:nvPr>
        </p:nvSpPr>
        <p:spPr/>
        <p:txBody>
          <a:bodyPr>
            <a:normAutofit/>
          </a:bodyPr>
          <a:lstStyle/>
          <a:p>
            <a:pPr>
              <a:defRPr/>
            </a:pPr>
            <a:r>
              <a:rPr lang="en-US" sz="4400" dirty="0" smtClean="0"/>
              <a:t>Configuration and Optimization</a:t>
            </a:r>
            <a:endParaRPr lang="en-US" dirty="0"/>
          </a:p>
        </p:txBody>
      </p:sp>
      <p:sp>
        <p:nvSpPr>
          <p:cNvPr id="5" name="Subtitle 4"/>
          <p:cNvSpPr>
            <a:spLocks noGrp="1"/>
          </p:cNvSpPr>
          <p:nvPr>
            <p:ph type="subTitle" idx="1"/>
          </p:nvPr>
        </p:nvSpPr>
        <p:spPr/>
        <p:txBody>
          <a:bodyPr/>
          <a:lstStyle/>
          <a:p>
            <a:r>
              <a:rPr lang="en-US" dirty="0" smtClean="0">
                <a:effectLst>
                  <a:outerShdw blurRad="38100" dist="38100" dir="2700000" algn="tl">
                    <a:srgbClr val="FFFFFF"/>
                  </a:outerShdw>
                </a:effectLst>
              </a:rPr>
              <a:t>Chapter 10</a:t>
            </a:r>
            <a:endParaRPr lang="en-US" dirty="0"/>
          </a:p>
        </p:txBody>
      </p:sp>
      <p:pic>
        <p:nvPicPr>
          <p:cNvPr id="2051" name="Picture 3" descr="C:\Users\TARC\AppData\Local\Microsoft\Windows\Temporary Internet Files\Content.IE5\CQI7NZVW\MCj04326140000[1].png"/>
          <p:cNvPicPr>
            <a:picLocks noChangeAspect="1" noChangeArrowheads="1"/>
          </p:cNvPicPr>
          <p:nvPr/>
        </p:nvPicPr>
        <p:blipFill>
          <a:blip r:embed="rId2" cstate="print"/>
          <a:srcRect/>
          <a:stretch>
            <a:fillRect/>
          </a:stretch>
        </p:blipFill>
        <p:spPr bwMode="auto">
          <a:xfrm>
            <a:off x="6400800" y="304800"/>
            <a:ext cx="2133372" cy="2133372"/>
          </a:xfrm>
          <a:prstGeom prst="rect">
            <a:avLst/>
          </a:prstGeom>
          <a:noFill/>
        </p:spPr>
      </p:pic>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Format</a:t>
            </a:r>
            <a:endParaRPr lang="en-MY" dirty="0"/>
          </a:p>
        </p:txBody>
      </p:sp>
      <p:sp>
        <p:nvSpPr>
          <p:cNvPr id="3" name="Content Placeholder 2"/>
          <p:cNvSpPr>
            <a:spLocks noGrp="1"/>
          </p:cNvSpPr>
          <p:nvPr>
            <p:ph idx="13"/>
          </p:nvPr>
        </p:nvSpPr>
        <p:spPr/>
        <p:txBody>
          <a:bodyPr>
            <a:normAutofit fontScale="92500" lnSpcReduction="10000"/>
          </a:bodyPr>
          <a:lstStyle/>
          <a:p>
            <a:r>
              <a:rPr lang="en-US" dirty="0" smtClean="0"/>
              <a:t>The configuration files are structurally divided into 2 main areas:</a:t>
            </a:r>
          </a:p>
          <a:p>
            <a:pPr marL="633222" indent="-514350">
              <a:buFont typeface="+mj-lt"/>
              <a:buAutoNum type="arabicPeriod"/>
            </a:pPr>
            <a:r>
              <a:rPr lang="en-US" dirty="0" smtClean="0"/>
              <a:t>Declarations:</a:t>
            </a:r>
          </a:p>
          <a:p>
            <a:pPr marL="925830" lvl="1" indent="-514350"/>
            <a:r>
              <a:rPr lang="en-US" dirty="0" smtClean="0"/>
              <a:t>Individual classes are defined to manipulate information</a:t>
            </a:r>
          </a:p>
          <a:p>
            <a:pPr marL="925830" lvl="1" indent="-514350"/>
            <a:r>
              <a:rPr lang="en-US" dirty="0" smtClean="0"/>
              <a:t>This section is delimited by &lt;</a:t>
            </a:r>
            <a:r>
              <a:rPr lang="en-US" dirty="0" err="1" smtClean="0"/>
              <a:t>configSections</a:t>
            </a:r>
            <a:r>
              <a:rPr lang="en-US" dirty="0" smtClean="0"/>
              <a:t>&gt;</a:t>
            </a:r>
          </a:p>
          <a:p>
            <a:pPr marL="633222" indent="-514350"/>
            <a:r>
              <a:rPr lang="en-US" dirty="0" smtClean="0"/>
              <a:t>Settings:</a:t>
            </a:r>
          </a:p>
          <a:p>
            <a:pPr marL="925830" lvl="1" indent="-514350"/>
            <a:r>
              <a:rPr lang="en-US" dirty="0" smtClean="0"/>
              <a:t>Values are assigned to the classes declared in the first section</a:t>
            </a:r>
          </a:p>
          <a:p>
            <a:pPr marL="925830" lvl="1" indent="-514350"/>
            <a:r>
              <a:rPr lang="en-US" dirty="0" smtClean="0"/>
              <a:t>This section is delimited by &lt;</a:t>
            </a:r>
            <a:r>
              <a:rPr lang="en-US" dirty="0" err="1" smtClean="0"/>
              <a:t>sectionGroup</a:t>
            </a:r>
            <a:r>
              <a:rPr lang="en-US" dirty="0" smtClean="0"/>
              <a:t>&gt;</a:t>
            </a:r>
            <a:endParaRPr lang="en-MY" dirty="0"/>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MY" dirty="0" smtClean="0"/>
              <a:t>Practical </a:t>
            </a:r>
            <a:r>
              <a:rPr lang="en-MY" dirty="0" err="1" smtClean="0"/>
              <a:t>Config</a:t>
            </a:r>
            <a:r>
              <a:rPr lang="en-MY" dirty="0" smtClean="0"/>
              <a:t> Example</a:t>
            </a:r>
            <a:endParaRPr lang="en-MY" dirty="0"/>
          </a:p>
        </p:txBody>
      </p:sp>
      <p:sp>
        <p:nvSpPr>
          <p:cNvPr id="3" name="Content Placeholder 2"/>
          <p:cNvSpPr>
            <a:spLocks noGrp="1"/>
          </p:cNvSpPr>
          <p:nvPr>
            <p:ph idx="13"/>
          </p:nvPr>
        </p:nvSpPr>
        <p:spPr>
          <a:xfrm>
            <a:off x="457200" y="1981199"/>
            <a:ext cx="8186766" cy="3948131"/>
          </a:xfrm>
        </p:spPr>
        <p:txBody>
          <a:bodyPr/>
          <a:lstStyle/>
          <a:p>
            <a:pPr marL="0" indent="0">
              <a:spcBef>
                <a:spcPts val="0"/>
              </a:spcBef>
              <a:buNone/>
            </a:pPr>
            <a:r>
              <a:rPr lang="en-MY" sz="2100" dirty="0"/>
              <a:t>&lt;system.net&gt;</a:t>
            </a:r>
          </a:p>
          <a:p>
            <a:pPr marL="0" indent="0">
              <a:spcBef>
                <a:spcPts val="0"/>
              </a:spcBef>
              <a:buNone/>
            </a:pPr>
            <a:r>
              <a:rPr lang="en-MY" sz="2100" dirty="0"/>
              <a:t>  &lt;</a:t>
            </a:r>
            <a:r>
              <a:rPr lang="en-MY" sz="2100" dirty="0" err="1"/>
              <a:t>mailSettings</a:t>
            </a:r>
            <a:r>
              <a:rPr lang="en-MY" sz="2100" dirty="0"/>
              <a:t>&gt;</a:t>
            </a:r>
          </a:p>
          <a:p>
            <a:pPr marL="0" indent="0">
              <a:spcBef>
                <a:spcPts val="0"/>
              </a:spcBef>
              <a:buNone/>
            </a:pPr>
            <a:r>
              <a:rPr lang="en-MY" sz="2100" dirty="0"/>
              <a:t>    &lt;</a:t>
            </a:r>
            <a:r>
              <a:rPr lang="en-MY" sz="2100" dirty="0" err="1"/>
              <a:t>smtp</a:t>
            </a:r>
            <a:r>
              <a:rPr lang="en-MY" sz="2100" dirty="0"/>
              <a:t>&gt;</a:t>
            </a:r>
          </a:p>
          <a:p>
            <a:pPr marL="0" indent="0">
              <a:spcBef>
                <a:spcPts val="0"/>
              </a:spcBef>
              <a:buNone/>
            </a:pPr>
            <a:r>
              <a:rPr lang="en-MY" sz="2100" dirty="0"/>
              <a:t>      &lt;network host="smtp.somehost.net" /&gt;</a:t>
            </a:r>
          </a:p>
          <a:p>
            <a:pPr marL="0" indent="0">
              <a:spcBef>
                <a:spcPts val="0"/>
              </a:spcBef>
              <a:buNone/>
            </a:pPr>
            <a:r>
              <a:rPr lang="en-MY" sz="2100" dirty="0"/>
              <a:t>    &lt;/</a:t>
            </a:r>
            <a:r>
              <a:rPr lang="en-MY" sz="2100" dirty="0" err="1"/>
              <a:t>smtp</a:t>
            </a:r>
            <a:r>
              <a:rPr lang="en-MY" sz="2100" dirty="0"/>
              <a:t>&gt;</a:t>
            </a:r>
          </a:p>
          <a:p>
            <a:pPr marL="0" indent="0">
              <a:spcBef>
                <a:spcPts val="0"/>
              </a:spcBef>
              <a:buNone/>
            </a:pPr>
            <a:r>
              <a:rPr lang="en-MY" sz="2100" dirty="0"/>
              <a:t>  &lt;/</a:t>
            </a:r>
            <a:r>
              <a:rPr lang="en-MY" sz="2100" dirty="0" err="1"/>
              <a:t>mailSettings</a:t>
            </a:r>
            <a:r>
              <a:rPr lang="en-MY" sz="2100" dirty="0"/>
              <a:t>&gt;</a:t>
            </a:r>
          </a:p>
          <a:p>
            <a:pPr marL="0" indent="0">
              <a:spcBef>
                <a:spcPts val="0"/>
              </a:spcBef>
              <a:buNone/>
            </a:pPr>
            <a:r>
              <a:rPr lang="en-MY" sz="2100" dirty="0"/>
              <a:t>&lt;/system.net&gt;</a:t>
            </a:r>
          </a:p>
        </p:txBody>
      </p:sp>
      <p:sp>
        <p:nvSpPr>
          <p:cNvPr id="5" name="TextBox 4"/>
          <p:cNvSpPr txBox="1"/>
          <p:nvPr/>
        </p:nvSpPr>
        <p:spPr>
          <a:xfrm>
            <a:off x="550439" y="1305580"/>
            <a:ext cx="7221961" cy="523220"/>
          </a:xfrm>
          <a:prstGeom prst="rect">
            <a:avLst/>
          </a:prstGeom>
          <a:noFill/>
        </p:spPr>
        <p:txBody>
          <a:bodyPr wrap="square" rtlCol="0">
            <a:spAutoFit/>
          </a:bodyPr>
          <a:lstStyle/>
          <a:p>
            <a:r>
              <a:rPr lang="en-US" sz="2800" b="1" dirty="0" smtClean="0"/>
              <a:t>To change the mail server’s SMTP</a:t>
            </a:r>
            <a:endParaRPr lang="en-MY" sz="2800" b="1" dirty="0"/>
          </a:p>
        </p:txBody>
      </p:sp>
      <p:sp>
        <p:nvSpPr>
          <p:cNvPr id="6" name="TextBox 5"/>
          <p:cNvSpPr txBox="1"/>
          <p:nvPr/>
        </p:nvSpPr>
        <p:spPr>
          <a:xfrm>
            <a:off x="550439" y="4648200"/>
            <a:ext cx="7221961" cy="954107"/>
          </a:xfrm>
          <a:prstGeom prst="rect">
            <a:avLst/>
          </a:prstGeom>
          <a:noFill/>
        </p:spPr>
        <p:txBody>
          <a:bodyPr wrap="square" rtlCol="0">
            <a:spAutoFit/>
          </a:bodyPr>
          <a:lstStyle/>
          <a:p>
            <a:r>
              <a:rPr lang="en-US" sz="2800" b="1" dirty="0" smtClean="0"/>
              <a:t>Can be used to change </a:t>
            </a:r>
            <a:r>
              <a:rPr lang="en-US" sz="2800" b="1" smtClean="0"/>
              <a:t>other ASP </a:t>
            </a:r>
            <a:r>
              <a:rPr lang="en-US" sz="2800" b="1" dirty="0" smtClean="0"/>
              <a:t>components settings.</a:t>
            </a:r>
            <a:endParaRPr lang="en-MY" sz="2800" b="1" dirty="0"/>
          </a:p>
        </p:txBody>
      </p:sp>
    </p:spTree>
    <p:extLst>
      <p:ext uri="{BB962C8B-B14F-4D97-AF65-F5344CB8AC3E}">
        <p14:creationId xmlns="" xmlns:p14="http://schemas.microsoft.com/office/powerpoint/2010/main" val="9235038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
            </a:r>
            <a:r>
              <a:rPr lang="en-US" dirty="0" err="1" smtClean="0"/>
              <a:t>machine.config</a:t>
            </a:r>
            <a:endParaRPr lang="en-MY" dirty="0"/>
          </a:p>
        </p:txBody>
      </p:sp>
      <p:sp>
        <p:nvSpPr>
          <p:cNvPr id="3" name="Content Placeholder 2"/>
          <p:cNvSpPr>
            <a:spLocks noGrp="1"/>
          </p:cNvSpPr>
          <p:nvPr>
            <p:ph idx="13"/>
          </p:nvPr>
        </p:nvSpPr>
        <p:spPr>
          <a:solidFill>
            <a:schemeClr val="bg1">
              <a:lumMod val="95000"/>
            </a:schemeClr>
          </a:solidFill>
          <a:ln w="28575">
            <a:solidFill>
              <a:schemeClr val="tx1">
                <a:lumMod val="50000"/>
                <a:lumOff val="50000"/>
              </a:schemeClr>
            </a:solidFill>
          </a:ln>
        </p:spPr>
        <p:txBody>
          <a:bodyPr>
            <a:normAutofit fontScale="85000" lnSpcReduction="20000"/>
          </a:bodyPr>
          <a:lstStyle/>
          <a:p>
            <a:pPr>
              <a:buNone/>
            </a:pPr>
            <a:r>
              <a:rPr lang="en-MY" dirty="0" smtClean="0">
                <a:latin typeface="Arial Narrow" pitchFamily="34" charset="0"/>
              </a:rPr>
              <a:t>&lt;?xml version="1.0" encoding="UTF-8" ?&gt; </a:t>
            </a:r>
          </a:p>
          <a:p>
            <a:pPr>
              <a:buNone/>
            </a:pPr>
            <a:r>
              <a:rPr lang="en-MY" dirty="0" smtClean="0">
                <a:latin typeface="Arial Narrow" pitchFamily="34" charset="0"/>
              </a:rPr>
              <a:t>&lt;configuration&gt;</a:t>
            </a:r>
          </a:p>
          <a:p>
            <a:pPr>
              <a:buNone/>
            </a:pPr>
            <a:r>
              <a:rPr lang="en-MY" dirty="0" smtClean="0">
                <a:latin typeface="Arial Narrow" pitchFamily="34" charset="0"/>
              </a:rPr>
              <a:t>+ &lt;</a:t>
            </a:r>
            <a:r>
              <a:rPr lang="en-MY" dirty="0" err="1" smtClean="0">
                <a:latin typeface="Arial Narrow" pitchFamily="34" charset="0"/>
              </a:rPr>
              <a:t>configSections</a:t>
            </a:r>
            <a:r>
              <a:rPr lang="en-MY" dirty="0" smtClean="0">
                <a:latin typeface="Arial Narrow" pitchFamily="34" charset="0"/>
              </a:rPr>
              <a:t>&gt;  </a:t>
            </a:r>
          </a:p>
          <a:p>
            <a:pPr>
              <a:buNone/>
            </a:pPr>
            <a:r>
              <a:rPr lang="en-MY" dirty="0" smtClean="0">
                <a:latin typeface="Arial Narrow" pitchFamily="34" charset="0"/>
              </a:rPr>
              <a:t>+ &lt;</a:t>
            </a:r>
            <a:r>
              <a:rPr lang="en-MY" dirty="0" err="1" smtClean="0">
                <a:latin typeface="Arial Narrow" pitchFamily="34" charset="0"/>
              </a:rPr>
              <a:t>configProtectedData</a:t>
            </a:r>
            <a:r>
              <a:rPr lang="en-MY" dirty="0" smtClean="0">
                <a:latin typeface="Arial Narrow" pitchFamily="34" charset="0"/>
              </a:rPr>
              <a:t> </a:t>
            </a:r>
            <a:r>
              <a:rPr lang="en-MY" dirty="0" err="1" smtClean="0">
                <a:latin typeface="Arial Narrow" pitchFamily="34" charset="0"/>
              </a:rPr>
              <a:t>defaultProvider</a:t>
            </a:r>
            <a:r>
              <a:rPr lang="en-MY" dirty="0" smtClean="0">
                <a:latin typeface="Arial Narrow" pitchFamily="34" charset="0"/>
              </a:rPr>
              <a:t>="</a:t>
            </a:r>
            <a:r>
              <a:rPr lang="en-MY" dirty="0" err="1" smtClean="0">
                <a:latin typeface="Arial Narrow" pitchFamily="34" charset="0"/>
              </a:rPr>
              <a:t>RsaProtectedConfigurationProvider</a:t>
            </a:r>
            <a:r>
              <a:rPr lang="en-MY" dirty="0" smtClean="0">
                <a:latin typeface="Arial Narrow" pitchFamily="34" charset="0"/>
              </a:rPr>
              <a:t>"&gt;</a:t>
            </a:r>
          </a:p>
          <a:p>
            <a:pPr>
              <a:buNone/>
            </a:pPr>
            <a:r>
              <a:rPr lang="en-MY" dirty="0" smtClean="0">
                <a:latin typeface="Arial Narrow" pitchFamily="34" charset="0"/>
              </a:rPr>
              <a:t>  &lt;runtime /&gt; </a:t>
            </a:r>
          </a:p>
          <a:p>
            <a:pPr>
              <a:buNone/>
            </a:pPr>
            <a:r>
              <a:rPr lang="en-MY" dirty="0" smtClean="0">
                <a:latin typeface="Arial Narrow" pitchFamily="34" charset="0"/>
              </a:rPr>
              <a:t>+ &lt;</a:t>
            </a:r>
            <a:r>
              <a:rPr lang="en-MY" dirty="0" err="1" smtClean="0">
                <a:latin typeface="Arial Narrow" pitchFamily="34" charset="0"/>
              </a:rPr>
              <a:t>connectionStrings</a:t>
            </a:r>
            <a:r>
              <a:rPr lang="en-MY" dirty="0" smtClean="0">
                <a:latin typeface="Arial Narrow" pitchFamily="34" charset="0"/>
              </a:rPr>
              <a:t>&gt;</a:t>
            </a:r>
          </a:p>
          <a:p>
            <a:pPr>
              <a:buNone/>
            </a:pPr>
            <a:r>
              <a:rPr lang="en-MY" dirty="0" smtClean="0">
                <a:latin typeface="Arial Narrow" pitchFamily="34" charset="0"/>
              </a:rPr>
              <a:t>+ &lt;</a:t>
            </a:r>
            <a:r>
              <a:rPr lang="en-MY" dirty="0" err="1" smtClean="0">
                <a:latin typeface="Arial Narrow" pitchFamily="34" charset="0"/>
              </a:rPr>
              <a:t>system.data</a:t>
            </a:r>
            <a:r>
              <a:rPr lang="en-MY" dirty="0" smtClean="0">
                <a:latin typeface="Arial Narrow" pitchFamily="34" charset="0"/>
              </a:rPr>
              <a:t>&gt;</a:t>
            </a:r>
          </a:p>
          <a:p>
            <a:pPr>
              <a:buNone/>
            </a:pPr>
            <a:r>
              <a:rPr lang="en-MY" dirty="0" smtClean="0">
                <a:latin typeface="Arial Narrow" pitchFamily="34" charset="0"/>
              </a:rPr>
              <a:t>+ &lt;system.web&gt;</a:t>
            </a:r>
          </a:p>
          <a:p>
            <a:pPr>
              <a:buNone/>
            </a:pPr>
            <a:r>
              <a:rPr lang="en-MY" dirty="0" smtClean="0">
                <a:latin typeface="Arial Narrow" pitchFamily="34" charset="0"/>
              </a:rPr>
              <a:t>+ &lt;</a:t>
            </a:r>
            <a:r>
              <a:rPr lang="en-MY" dirty="0" err="1" smtClean="0">
                <a:latin typeface="Arial Narrow" pitchFamily="34" charset="0"/>
              </a:rPr>
              <a:t>system.serviceModel</a:t>
            </a:r>
            <a:r>
              <a:rPr lang="en-MY" dirty="0" smtClean="0">
                <a:latin typeface="Arial Narrow" pitchFamily="34" charset="0"/>
              </a:rPr>
              <a:t>&gt;</a:t>
            </a:r>
          </a:p>
          <a:p>
            <a:pPr>
              <a:buNone/>
            </a:pPr>
            <a:r>
              <a:rPr lang="en-MY" dirty="0" smtClean="0">
                <a:latin typeface="Arial Narrow" pitchFamily="34" charset="0"/>
              </a:rPr>
              <a:t>&lt;/configuration&gt;</a:t>
            </a:r>
            <a:endParaRPr lang="en-MY" dirty="0">
              <a:latin typeface="Arial Narrow" pitchFamily="34"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Structure of </a:t>
            </a:r>
            <a:r>
              <a:rPr lang="en-US" dirty="0" err="1" smtClean="0"/>
              <a:t>web.config</a:t>
            </a:r>
            <a:endParaRPr lang="en-MY" dirty="0"/>
          </a:p>
        </p:txBody>
      </p:sp>
      <p:sp>
        <p:nvSpPr>
          <p:cNvPr id="3" name="Content Placeholder 2"/>
          <p:cNvSpPr>
            <a:spLocks noGrp="1"/>
          </p:cNvSpPr>
          <p:nvPr>
            <p:ph idx="13"/>
          </p:nvPr>
        </p:nvSpPr>
        <p:spPr>
          <a:solidFill>
            <a:schemeClr val="bg1">
              <a:lumMod val="95000"/>
            </a:schemeClr>
          </a:solidFill>
          <a:ln w="28575">
            <a:solidFill>
              <a:schemeClr val="tx1">
                <a:lumMod val="50000"/>
                <a:lumOff val="50000"/>
              </a:schemeClr>
            </a:solidFill>
          </a:ln>
        </p:spPr>
        <p:txBody>
          <a:bodyPr vert="horz" lIns="54864" tIns="91440" rtlCol="0">
            <a:normAutofit fontScale="92500" lnSpcReduction="10000"/>
          </a:bodyPr>
          <a:lstStyle/>
          <a:p>
            <a:pPr>
              <a:lnSpc>
                <a:spcPct val="90000"/>
              </a:lnSpc>
              <a:buNone/>
            </a:pPr>
            <a:r>
              <a:rPr lang="en-MY" sz="3000" dirty="0" smtClean="0">
                <a:latin typeface="Arial Narrow" pitchFamily="34" charset="0"/>
              </a:rPr>
              <a:t> &lt;?xml version="1.0" ?&gt; </a:t>
            </a:r>
          </a:p>
          <a:p>
            <a:pPr>
              <a:lnSpc>
                <a:spcPct val="90000"/>
              </a:lnSpc>
              <a:buNone/>
            </a:pPr>
            <a:r>
              <a:rPr lang="en-MY" sz="3000" dirty="0" smtClean="0">
                <a:latin typeface="Arial Narrow" pitchFamily="34" charset="0"/>
              </a:rPr>
              <a:t>+ &lt;configuration&gt;</a:t>
            </a:r>
          </a:p>
          <a:p>
            <a:pPr>
              <a:lnSpc>
                <a:spcPct val="90000"/>
              </a:lnSpc>
              <a:buNone/>
            </a:pPr>
            <a:r>
              <a:rPr lang="en-MY" sz="3000" dirty="0" smtClean="0">
                <a:latin typeface="Arial Narrow" pitchFamily="34" charset="0"/>
              </a:rPr>
              <a:t>+ &lt;</a:t>
            </a:r>
            <a:r>
              <a:rPr lang="en-MY" sz="3000" dirty="0" err="1" smtClean="0">
                <a:latin typeface="Arial Narrow" pitchFamily="34" charset="0"/>
              </a:rPr>
              <a:t>configSections</a:t>
            </a:r>
            <a:r>
              <a:rPr lang="en-MY" sz="3000" dirty="0" smtClean="0">
                <a:latin typeface="Arial Narrow" pitchFamily="34" charset="0"/>
              </a:rPr>
              <a:t>&gt;</a:t>
            </a:r>
          </a:p>
          <a:p>
            <a:pPr>
              <a:lnSpc>
                <a:spcPct val="90000"/>
              </a:lnSpc>
              <a:buNone/>
            </a:pPr>
            <a:r>
              <a:rPr lang="en-MY" sz="3000" dirty="0" smtClean="0">
                <a:latin typeface="Arial Narrow" pitchFamily="34" charset="0"/>
              </a:rPr>
              <a:t>  &lt;</a:t>
            </a:r>
            <a:r>
              <a:rPr lang="en-MY" sz="3000" dirty="0" err="1" smtClean="0">
                <a:latin typeface="Arial Narrow" pitchFamily="34" charset="0"/>
              </a:rPr>
              <a:t>appSettings</a:t>
            </a:r>
            <a:r>
              <a:rPr lang="en-MY" sz="3000" dirty="0" smtClean="0">
                <a:latin typeface="Arial Narrow" pitchFamily="34" charset="0"/>
              </a:rPr>
              <a:t> /&gt; </a:t>
            </a:r>
          </a:p>
          <a:p>
            <a:pPr>
              <a:lnSpc>
                <a:spcPct val="90000"/>
              </a:lnSpc>
              <a:buNone/>
            </a:pPr>
            <a:r>
              <a:rPr lang="en-MY" sz="3000" dirty="0" smtClean="0">
                <a:latin typeface="Arial Narrow" pitchFamily="34" charset="0"/>
              </a:rPr>
              <a:t>  &lt;</a:t>
            </a:r>
            <a:r>
              <a:rPr lang="en-MY" sz="3000" dirty="0" err="1" smtClean="0">
                <a:latin typeface="Arial Narrow" pitchFamily="34" charset="0"/>
              </a:rPr>
              <a:t>connectionStrings</a:t>
            </a:r>
            <a:r>
              <a:rPr lang="en-MY" sz="3000" dirty="0" smtClean="0">
                <a:latin typeface="Arial Narrow" pitchFamily="34" charset="0"/>
              </a:rPr>
              <a:t> /&gt; </a:t>
            </a:r>
          </a:p>
          <a:p>
            <a:pPr>
              <a:lnSpc>
                <a:spcPct val="90000"/>
              </a:lnSpc>
              <a:buNone/>
            </a:pPr>
            <a:r>
              <a:rPr lang="en-MY" sz="3000" dirty="0" smtClean="0">
                <a:latin typeface="Arial Narrow" pitchFamily="34" charset="0"/>
              </a:rPr>
              <a:t>+ &lt;system.web&gt;</a:t>
            </a:r>
          </a:p>
          <a:p>
            <a:pPr>
              <a:lnSpc>
                <a:spcPct val="90000"/>
              </a:lnSpc>
              <a:buNone/>
            </a:pPr>
            <a:r>
              <a:rPr lang="en-MY" sz="3000" dirty="0" smtClean="0">
                <a:latin typeface="Arial Narrow" pitchFamily="34" charset="0"/>
              </a:rPr>
              <a:t>+ &lt;</a:t>
            </a:r>
            <a:r>
              <a:rPr lang="en-MY" sz="3000" dirty="0" err="1" smtClean="0">
                <a:latin typeface="Arial Narrow" pitchFamily="34" charset="0"/>
              </a:rPr>
              <a:t>system.codedom</a:t>
            </a:r>
            <a:r>
              <a:rPr lang="en-MY" sz="3000" dirty="0" smtClean="0">
                <a:latin typeface="Arial Narrow" pitchFamily="34" charset="0"/>
              </a:rPr>
              <a:t>&gt;</a:t>
            </a:r>
          </a:p>
          <a:p>
            <a:pPr>
              <a:lnSpc>
                <a:spcPct val="90000"/>
              </a:lnSpc>
              <a:buNone/>
            </a:pPr>
            <a:r>
              <a:rPr lang="en-MY" sz="3000" dirty="0" smtClean="0">
                <a:latin typeface="Arial Narrow" pitchFamily="34" charset="0"/>
              </a:rPr>
              <a:t>+ &lt;</a:t>
            </a:r>
            <a:r>
              <a:rPr lang="en-MY" sz="3000" dirty="0" err="1" smtClean="0">
                <a:latin typeface="Arial Narrow" pitchFamily="34" charset="0"/>
              </a:rPr>
              <a:t>system.webServer</a:t>
            </a:r>
            <a:r>
              <a:rPr lang="en-MY" sz="3000" dirty="0" smtClean="0">
                <a:latin typeface="Arial Narrow" pitchFamily="34" charset="0"/>
              </a:rPr>
              <a:t>&gt;</a:t>
            </a:r>
          </a:p>
          <a:p>
            <a:pPr>
              <a:lnSpc>
                <a:spcPct val="90000"/>
              </a:lnSpc>
              <a:buNone/>
            </a:pPr>
            <a:r>
              <a:rPr lang="en-MY" sz="3000" dirty="0" smtClean="0">
                <a:latin typeface="Arial Narrow" pitchFamily="34" charset="0"/>
              </a:rPr>
              <a:t>+ &lt;runtime&gt;</a:t>
            </a:r>
          </a:p>
          <a:p>
            <a:pPr>
              <a:lnSpc>
                <a:spcPct val="90000"/>
              </a:lnSpc>
              <a:buNone/>
            </a:pPr>
            <a:r>
              <a:rPr lang="en-MY" sz="3000" dirty="0" smtClean="0">
                <a:latin typeface="Arial Narrow" pitchFamily="34" charset="0"/>
              </a:rPr>
              <a:t>  &lt;/configuration&gt;</a:t>
            </a:r>
            <a:endParaRPr lang="en-MY" sz="3000" dirty="0">
              <a:latin typeface="Arial Narrow" pitchFamily="34"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Settings of system.web</a:t>
            </a:r>
            <a:endParaRPr lang="en-MY" dirty="0"/>
          </a:p>
        </p:txBody>
      </p:sp>
      <p:sp>
        <p:nvSpPr>
          <p:cNvPr id="3" name="Content Placeholder 2"/>
          <p:cNvSpPr>
            <a:spLocks noGrp="1"/>
          </p:cNvSpPr>
          <p:nvPr>
            <p:ph idx="13"/>
          </p:nvPr>
        </p:nvSpPr>
        <p:spPr/>
        <p:txBody>
          <a:bodyPr>
            <a:normAutofit fontScale="77500" lnSpcReduction="20000"/>
          </a:bodyPr>
          <a:lstStyle/>
          <a:p>
            <a:pPr>
              <a:buNone/>
            </a:pPr>
            <a:r>
              <a:rPr lang="en-US" dirty="0" smtClean="0"/>
              <a:t>The most frequently used configurations:</a:t>
            </a:r>
          </a:p>
          <a:p>
            <a:pPr>
              <a:buFont typeface="Wingdings" pitchFamily="2" charset="2"/>
              <a:buChar char="ü"/>
            </a:pPr>
            <a:r>
              <a:rPr lang="en-MY" dirty="0" smtClean="0"/>
              <a:t>Database connection</a:t>
            </a:r>
          </a:p>
          <a:p>
            <a:pPr>
              <a:buFont typeface="Wingdings" pitchFamily="2" charset="2"/>
              <a:buChar char="ü"/>
            </a:pPr>
            <a:r>
              <a:rPr lang="en-MY" dirty="0" smtClean="0"/>
              <a:t>Session States </a:t>
            </a:r>
          </a:p>
          <a:p>
            <a:pPr>
              <a:buFont typeface="Wingdings" pitchFamily="2" charset="2"/>
              <a:buChar char="ü"/>
            </a:pPr>
            <a:r>
              <a:rPr lang="en-MY" dirty="0" smtClean="0"/>
              <a:t>Error handling settings</a:t>
            </a:r>
          </a:p>
          <a:p>
            <a:pPr>
              <a:buFont typeface="Wingdings" pitchFamily="2" charset="2"/>
              <a:buChar char="ü"/>
            </a:pPr>
            <a:r>
              <a:rPr lang="en-US" dirty="0" smtClean="0"/>
              <a:t>General Configuration</a:t>
            </a:r>
            <a:endParaRPr lang="en-MY" dirty="0" smtClean="0"/>
          </a:p>
          <a:p>
            <a:pPr>
              <a:buFont typeface="Wingdings" pitchFamily="2" charset="2"/>
              <a:buChar char="ü"/>
            </a:pPr>
            <a:r>
              <a:rPr lang="en-MY" dirty="0" smtClean="0"/>
              <a:t>Debugging routines</a:t>
            </a:r>
          </a:p>
          <a:p>
            <a:pPr marL="438912" lvl="1" indent="-320040">
              <a:spcBef>
                <a:spcPts val="0"/>
              </a:spcBef>
              <a:buClr>
                <a:schemeClr val="accent1"/>
              </a:buClr>
              <a:buSzPct val="80000"/>
              <a:buFont typeface="Wingdings" pitchFamily="2" charset="2"/>
              <a:buChar char="ü"/>
            </a:pPr>
            <a:r>
              <a:rPr lang="en-MY" sz="3200" dirty="0" smtClean="0"/>
              <a:t>Security (covered in Chapter 5)</a:t>
            </a:r>
            <a:endParaRPr lang="en-MY" sz="3200" dirty="0" smtClean="0">
              <a:hlinkClick r:id="rId2"/>
            </a:endParaRPr>
          </a:p>
          <a:p>
            <a:pPr lvl="1"/>
            <a:r>
              <a:rPr lang="en-MY" dirty="0" smtClean="0"/>
              <a:t>Authentication Technique</a:t>
            </a:r>
          </a:p>
          <a:p>
            <a:pPr lvl="1"/>
            <a:r>
              <a:rPr lang="en-MY" dirty="0" smtClean="0"/>
              <a:t>Role Manager settings (on or off?)</a:t>
            </a:r>
          </a:p>
          <a:p>
            <a:pPr lvl="1"/>
            <a:r>
              <a:rPr lang="en-MY" dirty="0" smtClean="0"/>
              <a:t>Anonymous Identification settings (permitted or not)</a:t>
            </a:r>
          </a:p>
          <a:p>
            <a:pPr marL="633222" indent="-514350">
              <a:buFont typeface="Wingdings" pitchFamily="2" charset="2"/>
              <a:buChar char="ü"/>
            </a:pPr>
            <a:r>
              <a:rPr lang="en-MY" dirty="0" smtClean="0"/>
              <a:t>E-mail settings for the Simplified Mail Transfer Protocol (SMTP) (not in your syllabus)</a:t>
            </a: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pPr algn="ctr"/>
            <a:r>
              <a:rPr lang="en-MY" sz="3600" b="0" dirty="0" smtClean="0"/>
              <a:t>What can be stored in </a:t>
            </a:r>
            <a:r>
              <a:rPr lang="en-MY" sz="3600" b="0" dirty="0" err="1" smtClean="0"/>
              <a:t>Web.config</a:t>
            </a:r>
            <a:r>
              <a:rPr lang="en-MY" sz="3600" b="0" dirty="0" smtClean="0"/>
              <a:t> file: </a:t>
            </a:r>
            <a:r>
              <a:rPr lang="en-US" sz="3600" dirty="0" smtClean="0"/>
              <a:t>Database Connections </a:t>
            </a:r>
            <a:endParaRPr lang="en-MY" sz="3600" dirty="0"/>
          </a:p>
        </p:txBody>
      </p:sp>
      <p:sp>
        <p:nvSpPr>
          <p:cNvPr id="3" name="Content Placeholder 2"/>
          <p:cNvSpPr>
            <a:spLocks noGrp="1"/>
          </p:cNvSpPr>
          <p:nvPr>
            <p:ph idx="13"/>
          </p:nvPr>
        </p:nvSpPr>
        <p:spPr/>
        <p:txBody>
          <a:bodyPr>
            <a:normAutofit/>
          </a:bodyPr>
          <a:lstStyle/>
          <a:p>
            <a:r>
              <a:rPr lang="en-MY" dirty="0" smtClean="0"/>
              <a:t>To store </a:t>
            </a:r>
            <a:r>
              <a:rPr lang="en-MY" dirty="0" smtClean="0">
                <a:solidFill>
                  <a:srgbClr val="92D050"/>
                </a:solidFill>
              </a:rPr>
              <a:t>database connection string</a:t>
            </a:r>
            <a:r>
              <a:rPr lang="en-MY" dirty="0" smtClean="0"/>
              <a:t>. </a:t>
            </a:r>
          </a:p>
          <a:p>
            <a:pPr lvl="1">
              <a:buFont typeface="Wingdings 2" pitchFamily="18" charset="2"/>
              <a:buChar char=""/>
            </a:pPr>
            <a:r>
              <a:rPr lang="en-MY" dirty="0" smtClean="0"/>
              <a:t>any modifications to the database configurations can be maintained at a single location. </a:t>
            </a:r>
          </a:p>
          <a:p>
            <a:pPr lvl="1">
              <a:buFont typeface="Wingdings 2" pitchFamily="18" charset="2"/>
              <a:buChar char=""/>
            </a:pPr>
            <a:r>
              <a:rPr lang="en-MY" dirty="0" smtClean="0"/>
              <a:t>It can be read and used anywhere in the program.</a:t>
            </a:r>
          </a:p>
          <a:p>
            <a:endParaRPr lang="en-MY" dirty="0"/>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MY" dirty="0"/>
          </a:p>
        </p:txBody>
      </p:sp>
      <p:sp>
        <p:nvSpPr>
          <p:cNvPr id="3" name="Content Placeholder 2"/>
          <p:cNvSpPr>
            <a:spLocks noGrp="1"/>
          </p:cNvSpPr>
          <p:nvPr>
            <p:ph idx="13"/>
          </p:nvPr>
        </p:nvSpPr>
        <p:spPr>
          <a:xfrm>
            <a:off x="457200" y="1775191"/>
            <a:ext cx="8229600" cy="2949209"/>
          </a:xfrm>
          <a:solidFill>
            <a:schemeClr val="accent5">
              <a:lumMod val="20000"/>
              <a:lumOff val="80000"/>
            </a:schemeClr>
          </a:solidFill>
          <a:ln w="28575">
            <a:solidFill>
              <a:schemeClr val="accent1"/>
            </a:solidFill>
          </a:ln>
        </p:spPr>
        <p:txBody>
          <a:bodyPr>
            <a:normAutofit lnSpcReduction="10000"/>
          </a:bodyPr>
          <a:lstStyle/>
          <a:p>
            <a:pPr>
              <a:buNone/>
            </a:pPr>
            <a:r>
              <a:rPr lang="en-MY" sz="2800" i="1" dirty="0" smtClean="0"/>
              <a:t>&lt;</a:t>
            </a:r>
            <a:r>
              <a:rPr lang="en-MY" sz="2800" i="1" dirty="0" err="1" smtClean="0"/>
              <a:t>connectionStrings</a:t>
            </a:r>
            <a:r>
              <a:rPr lang="en-MY" sz="2800" i="1" dirty="0" smtClean="0"/>
              <a:t>&gt;</a:t>
            </a:r>
          </a:p>
          <a:p>
            <a:pPr>
              <a:buNone/>
            </a:pPr>
            <a:r>
              <a:rPr lang="en-MY" sz="2800" i="1" dirty="0" smtClean="0"/>
              <a:t>	&lt;add name="</a:t>
            </a:r>
            <a:r>
              <a:rPr lang="en-MY" sz="2800" i="1" dirty="0" err="1" smtClean="0"/>
              <a:t>Northwind</a:t>
            </a:r>
            <a:r>
              <a:rPr lang="en-MY" sz="2800" i="1" dirty="0" smtClean="0"/>
              <a:t>"</a:t>
            </a:r>
          </a:p>
          <a:p>
            <a:pPr>
              <a:buNone/>
            </a:pPr>
            <a:r>
              <a:rPr lang="en-MY" sz="2800" dirty="0" smtClean="0"/>
              <a:t>	    </a:t>
            </a:r>
            <a:r>
              <a:rPr lang="en-MY" sz="2800" dirty="0" err="1" smtClean="0"/>
              <a:t>connectionString</a:t>
            </a:r>
            <a:r>
              <a:rPr lang="en-MY" sz="2800" dirty="0" smtClean="0"/>
              <a:t>="Server=</a:t>
            </a:r>
            <a:r>
              <a:rPr lang="en-MY" sz="2800" dirty="0" err="1" smtClean="0"/>
              <a:t>localhost</a:t>
            </a:r>
            <a:r>
              <a:rPr lang="en-MY" sz="2800" dirty="0" smtClean="0"/>
              <a:t>;</a:t>
            </a:r>
          </a:p>
          <a:p>
            <a:pPr>
              <a:buNone/>
            </a:pPr>
            <a:r>
              <a:rPr lang="en-MY" sz="2800" dirty="0" smtClean="0"/>
              <a:t>        Integrated   Security=</a:t>
            </a:r>
            <a:r>
              <a:rPr lang="en-MY" sz="2800" dirty="0" err="1" smtClean="0"/>
              <a:t>True;Database</a:t>
            </a:r>
            <a:r>
              <a:rPr lang="en-MY" sz="2800" dirty="0" smtClean="0"/>
              <a:t>=</a:t>
            </a:r>
            <a:r>
              <a:rPr lang="en-MY" sz="2800" dirty="0" err="1" smtClean="0"/>
              <a:t>Northwind</a:t>
            </a:r>
            <a:r>
              <a:rPr lang="en-MY" sz="2800" dirty="0" smtClean="0"/>
              <a:t>"</a:t>
            </a:r>
          </a:p>
          <a:p>
            <a:pPr>
              <a:buNone/>
            </a:pPr>
            <a:r>
              <a:rPr lang="en-MY" sz="2800" dirty="0" smtClean="0"/>
              <a:t>        </a:t>
            </a:r>
            <a:r>
              <a:rPr lang="en-MY" sz="2800" dirty="0" err="1" smtClean="0"/>
              <a:t>providerName</a:t>
            </a:r>
            <a:r>
              <a:rPr lang="en-MY" sz="2800" dirty="0" smtClean="0"/>
              <a:t>="</a:t>
            </a:r>
            <a:r>
              <a:rPr lang="en-MY" sz="2800" dirty="0" err="1" smtClean="0"/>
              <a:t>System.Data.SqlClient</a:t>
            </a:r>
            <a:r>
              <a:rPr lang="en-MY" sz="2800" dirty="0" smtClean="0"/>
              <a:t>" /</a:t>
            </a:r>
            <a:r>
              <a:rPr lang="en-MY" sz="2800" i="1" dirty="0" smtClean="0"/>
              <a:t>&gt;</a:t>
            </a:r>
          </a:p>
          <a:p>
            <a:pPr>
              <a:buNone/>
            </a:pPr>
            <a:r>
              <a:rPr lang="en-MY" sz="2800" i="1" dirty="0" smtClean="0"/>
              <a:t>&lt;/</a:t>
            </a:r>
            <a:r>
              <a:rPr lang="en-MY" sz="2800" i="1" dirty="0" err="1" smtClean="0"/>
              <a:t>connectionStrings</a:t>
            </a:r>
            <a:r>
              <a:rPr lang="en-MY" sz="2800" i="1" dirty="0" smtClean="0"/>
              <a:t>&gt;</a:t>
            </a:r>
            <a:endParaRPr lang="en-MY" sz="2800" dirty="0"/>
          </a:p>
        </p:txBody>
      </p:sp>
      <p:sp>
        <p:nvSpPr>
          <p:cNvPr id="4" name="Rectangle 3"/>
          <p:cNvSpPr/>
          <p:nvPr/>
        </p:nvSpPr>
        <p:spPr>
          <a:xfrm>
            <a:off x="685800" y="5105400"/>
            <a:ext cx="7772400" cy="954107"/>
          </a:xfrm>
          <a:prstGeom prst="rect">
            <a:avLst/>
          </a:prstGeom>
        </p:spPr>
        <p:txBody>
          <a:bodyPr wrap="square">
            <a:spAutoFit/>
          </a:bodyPr>
          <a:lstStyle/>
          <a:p>
            <a:r>
              <a:rPr lang="en-MY" sz="2800" dirty="0" smtClean="0"/>
              <a:t>all the configuration information was stored in human-readable, clear-text format</a:t>
            </a:r>
            <a:endParaRPr lang="en-MY" sz="2800" dirty="0"/>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3600" dirty="0" smtClean="0"/>
              <a:t>Encrypting the </a:t>
            </a:r>
            <a:r>
              <a:rPr lang="en-MY" sz="3600" i="1" dirty="0" smtClean="0"/>
              <a:t>&lt;</a:t>
            </a:r>
            <a:r>
              <a:rPr lang="en-MY" sz="3600" i="1" dirty="0" err="1" smtClean="0"/>
              <a:t>connectionString</a:t>
            </a:r>
            <a:r>
              <a:rPr lang="en-MY" sz="3600" i="1" dirty="0" smtClean="0"/>
              <a:t>&gt; section</a:t>
            </a:r>
            <a:endParaRPr lang="en-MY" sz="3600" dirty="0"/>
          </a:p>
        </p:txBody>
      </p:sp>
      <p:sp>
        <p:nvSpPr>
          <p:cNvPr id="3" name="Content Placeholder 2"/>
          <p:cNvSpPr>
            <a:spLocks noGrp="1"/>
          </p:cNvSpPr>
          <p:nvPr>
            <p:ph idx="13"/>
          </p:nvPr>
        </p:nvSpPr>
        <p:spPr/>
        <p:txBody>
          <a:bodyPr>
            <a:normAutofit/>
          </a:bodyPr>
          <a:lstStyle/>
          <a:p>
            <a:r>
              <a:rPr lang="en-MY" sz="2400" dirty="0" smtClean="0"/>
              <a:t>Run this code if you host the website in IIS</a:t>
            </a:r>
          </a:p>
          <a:p>
            <a:pPr>
              <a:buNone/>
            </a:pPr>
            <a:endParaRPr lang="en-US" sz="2400" b="1" dirty="0" smtClean="0">
              <a:latin typeface="Courier New" pitchFamily="49" charset="0"/>
              <a:cs typeface="Courier New" pitchFamily="49" charset="0"/>
            </a:endParaRPr>
          </a:p>
          <a:p>
            <a:pPr>
              <a:buNone/>
            </a:pPr>
            <a:endParaRPr lang="en-MY" sz="2400" b="1" dirty="0" smtClean="0">
              <a:latin typeface="Courier New" pitchFamily="49" charset="0"/>
              <a:cs typeface="Courier New" pitchFamily="49" charset="0"/>
            </a:endParaRPr>
          </a:p>
          <a:p>
            <a:r>
              <a:rPr lang="en-US" sz="2400" dirty="0" smtClean="0"/>
              <a:t>Run this code for the physical path where you store the </a:t>
            </a:r>
            <a:r>
              <a:rPr lang="en-US" sz="2400" dirty="0" err="1" smtClean="0"/>
              <a:t>web.config</a:t>
            </a:r>
            <a:endParaRPr lang="en-US" sz="2400" dirty="0" smtClean="0"/>
          </a:p>
          <a:p>
            <a:endParaRPr lang="en-US" sz="2400" dirty="0" smtClean="0">
              <a:latin typeface="Arial Narrow" pitchFamily="34" charset="0"/>
            </a:endParaRPr>
          </a:p>
          <a:p>
            <a:endParaRPr lang="en-US" sz="2400" dirty="0" smtClean="0">
              <a:latin typeface="Arial Narrow" pitchFamily="34" charset="0"/>
            </a:endParaRPr>
          </a:p>
          <a:p>
            <a:r>
              <a:rPr lang="en-US" sz="2400" dirty="0" smtClean="0">
                <a:latin typeface="Arial Narrow" pitchFamily="34" charset="0"/>
              </a:rPr>
              <a:t>E.g. </a:t>
            </a:r>
          </a:p>
          <a:p>
            <a:pPr>
              <a:buNone/>
            </a:pPr>
            <a:r>
              <a:rPr lang="en-MY" sz="2600" dirty="0" err="1" smtClean="0">
                <a:solidFill>
                  <a:srgbClr val="0070C0"/>
                </a:solidFill>
                <a:latin typeface="Arial Narrow" pitchFamily="34" charset="0"/>
                <a:cs typeface="Browallia New" pitchFamily="34" charset="-34"/>
              </a:rPr>
              <a:t>aspnet_regiis</a:t>
            </a:r>
            <a:r>
              <a:rPr lang="en-MY" sz="2600" dirty="0" smtClean="0">
                <a:solidFill>
                  <a:srgbClr val="0070C0"/>
                </a:solidFill>
                <a:latin typeface="Arial Narrow" pitchFamily="34" charset="0"/>
                <a:cs typeface="Browallia New" pitchFamily="34" charset="-34"/>
              </a:rPr>
              <a:t> -</a:t>
            </a:r>
            <a:r>
              <a:rPr lang="en-MY" sz="2600" dirty="0" err="1" smtClean="0">
                <a:solidFill>
                  <a:srgbClr val="0070C0"/>
                </a:solidFill>
                <a:latin typeface="Arial Narrow" pitchFamily="34" charset="0"/>
                <a:cs typeface="Browallia New" pitchFamily="34" charset="-34"/>
              </a:rPr>
              <a:t>pef</a:t>
            </a:r>
            <a:r>
              <a:rPr lang="en-MY" sz="2600" dirty="0" smtClean="0">
                <a:solidFill>
                  <a:srgbClr val="0070C0"/>
                </a:solidFill>
                <a:latin typeface="Arial Narrow" pitchFamily="34" charset="0"/>
                <a:cs typeface="Browallia New" pitchFamily="34" charset="-34"/>
              </a:rPr>
              <a:t> “</a:t>
            </a:r>
            <a:r>
              <a:rPr lang="en-MY" sz="2600" dirty="0" err="1" smtClean="0">
                <a:solidFill>
                  <a:srgbClr val="0070C0"/>
                </a:solidFill>
                <a:latin typeface="Arial Narrow" pitchFamily="34" charset="0"/>
                <a:cs typeface="Browallia New" pitchFamily="34" charset="-34"/>
              </a:rPr>
              <a:t>connectionStrings</a:t>
            </a:r>
            <a:r>
              <a:rPr lang="en-MY" sz="2600" dirty="0" smtClean="0">
                <a:solidFill>
                  <a:srgbClr val="0070C0"/>
                </a:solidFill>
                <a:latin typeface="Arial Narrow" pitchFamily="34" charset="0"/>
                <a:cs typeface="Browallia New" pitchFamily="34" charset="-34"/>
              </a:rPr>
              <a:t>” “C:\Dev\SampleWebApp</a:t>
            </a:r>
          </a:p>
        </p:txBody>
      </p:sp>
      <p:pic>
        <p:nvPicPr>
          <p:cNvPr id="1026" name="Picture 2"/>
          <p:cNvPicPr>
            <a:picLocks noChangeAspect="1" noChangeArrowheads="1"/>
          </p:cNvPicPr>
          <p:nvPr/>
        </p:nvPicPr>
        <p:blipFill>
          <a:blip r:embed="rId3" cstate="print"/>
          <a:srcRect/>
          <a:stretch>
            <a:fillRect/>
          </a:stretch>
        </p:blipFill>
        <p:spPr bwMode="auto">
          <a:xfrm>
            <a:off x="304800" y="5486400"/>
            <a:ext cx="8606118" cy="914400"/>
          </a:xfrm>
          <a:prstGeom prst="rect">
            <a:avLst/>
          </a:prstGeom>
          <a:noFill/>
          <a:ln w="9525">
            <a:noFill/>
            <a:miter lim="800000"/>
            <a:headEnd/>
            <a:tailEnd/>
          </a:ln>
          <a:effectLst/>
        </p:spPr>
      </p:pic>
      <p:sp>
        <p:nvSpPr>
          <p:cNvPr id="5" name="Rectangle 4"/>
          <p:cNvSpPr/>
          <p:nvPr/>
        </p:nvSpPr>
        <p:spPr>
          <a:xfrm>
            <a:off x="375138" y="1981200"/>
            <a:ext cx="8458200" cy="584775"/>
          </a:xfrm>
          <a:prstGeom prst="rect">
            <a:avLst/>
          </a:prstGeom>
          <a:solidFill>
            <a:schemeClr val="bg1">
              <a:lumMod val="95000"/>
            </a:schemeClr>
          </a:solidFill>
          <a:ln w="28575">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pPr marL="438912" lvl="0" indent="-320040">
              <a:buClr>
                <a:schemeClr val="accent1"/>
              </a:buClr>
              <a:buSzPct val="80000"/>
              <a:defRPr/>
            </a:pPr>
            <a:r>
              <a:rPr lang="en-MY" sz="3200" b="1" dirty="0" err="1" smtClean="0">
                <a:latin typeface="Browallia New" pitchFamily="34" charset="-34"/>
                <a:cs typeface="Browallia New" pitchFamily="34" charset="-34"/>
              </a:rPr>
              <a:t>aspnet_regiis</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pe</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connectionStrings</a:t>
            </a:r>
            <a:r>
              <a:rPr lang="en-MY" sz="3200" b="1" dirty="0" smtClean="0">
                <a:latin typeface="Browallia New" pitchFamily="34" charset="-34"/>
                <a:cs typeface="Browallia New" pitchFamily="34" charset="-34"/>
              </a:rPr>
              <a:t>" –app “/</a:t>
            </a:r>
            <a:r>
              <a:rPr lang="en-MY" sz="3200" b="1" dirty="0" err="1" smtClean="0">
                <a:latin typeface="Browallia New" pitchFamily="34" charset="-34"/>
                <a:cs typeface="Browallia New" pitchFamily="34" charset="-34"/>
              </a:rPr>
              <a:t>MyApplication</a:t>
            </a:r>
            <a:r>
              <a:rPr lang="en-MY" sz="3200" b="1" dirty="0" smtClean="0">
                <a:latin typeface="Browallia New" pitchFamily="34" charset="-34"/>
                <a:cs typeface="Browallia New" pitchFamily="34" charset="-34"/>
              </a:rPr>
              <a:t>”</a:t>
            </a:r>
          </a:p>
        </p:txBody>
      </p:sp>
      <p:sp>
        <p:nvSpPr>
          <p:cNvPr id="7" name="Rectangle 6"/>
          <p:cNvSpPr/>
          <p:nvPr/>
        </p:nvSpPr>
        <p:spPr>
          <a:xfrm>
            <a:off x="381000" y="3657600"/>
            <a:ext cx="8458200" cy="584775"/>
          </a:xfrm>
          <a:prstGeom prst="rect">
            <a:avLst/>
          </a:prstGeom>
          <a:solidFill>
            <a:schemeClr val="bg1">
              <a:lumMod val="95000"/>
            </a:schemeClr>
          </a:solidFill>
          <a:ln w="28575">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pPr marL="438912" lvl="0" indent="-320040">
              <a:buClr>
                <a:schemeClr val="accent1"/>
              </a:buClr>
              <a:buSzPct val="80000"/>
              <a:defRPr/>
            </a:pPr>
            <a:r>
              <a:rPr lang="en-MY" sz="3200" b="1" dirty="0" err="1" smtClean="0">
                <a:latin typeface="Browallia New" pitchFamily="34" charset="-34"/>
                <a:cs typeface="Browallia New" pitchFamily="34" charset="-34"/>
              </a:rPr>
              <a:t>aspnet_regiis</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pef</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connectionStrings</a:t>
            </a:r>
            <a:r>
              <a:rPr lang="en-MY" sz="3200" b="1" dirty="0" smtClean="0">
                <a:latin typeface="Browallia New" pitchFamily="34" charset="-34"/>
                <a:cs typeface="Browallia New" pitchFamily="34" charset="-34"/>
              </a:rPr>
              <a:t>” “path”</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3200" dirty="0" smtClean="0"/>
              <a:t>Encrypting the </a:t>
            </a:r>
            <a:r>
              <a:rPr lang="en-MY" sz="3200" i="1" dirty="0" smtClean="0"/>
              <a:t>&lt;</a:t>
            </a:r>
            <a:r>
              <a:rPr lang="en-MY" sz="3200" i="1" dirty="0" err="1" smtClean="0"/>
              <a:t>connectionString</a:t>
            </a:r>
            <a:r>
              <a:rPr lang="en-MY" sz="3200" i="1" dirty="0" smtClean="0"/>
              <a:t>&gt; section</a:t>
            </a:r>
            <a:endParaRPr lang="en-MY" sz="3200" dirty="0"/>
          </a:p>
        </p:txBody>
      </p:sp>
      <p:sp>
        <p:nvSpPr>
          <p:cNvPr id="3" name="Content Placeholder 2"/>
          <p:cNvSpPr>
            <a:spLocks noGrp="1"/>
          </p:cNvSpPr>
          <p:nvPr>
            <p:ph idx="13"/>
          </p:nvPr>
        </p:nvSpPr>
        <p:spPr/>
        <p:txBody>
          <a:bodyPr/>
          <a:lstStyle/>
          <a:p>
            <a:r>
              <a:rPr lang="en-MY" dirty="0" smtClean="0"/>
              <a:t>Running this bit of script will encrypt the connection string in </a:t>
            </a:r>
            <a:r>
              <a:rPr lang="en-MY" dirty="0" err="1" smtClean="0">
                <a:latin typeface="Courier New" pitchFamily="49" charset="0"/>
                <a:cs typeface="Courier New" pitchFamily="49" charset="0"/>
              </a:rPr>
              <a:t>web.config</a:t>
            </a:r>
            <a:endParaRPr lang="en-MY" dirty="0" smtClean="0">
              <a:latin typeface="Courier New" pitchFamily="49" charset="0"/>
              <a:cs typeface="Courier New" pitchFamily="49" charset="0"/>
            </a:endParaRPr>
          </a:p>
          <a:p>
            <a:r>
              <a:rPr lang="en-MY" dirty="0" smtClean="0"/>
              <a:t>the</a:t>
            </a:r>
            <a:r>
              <a:rPr lang="en-MY" dirty="0" smtClean="0">
                <a:solidFill>
                  <a:srgbClr val="0070C0"/>
                </a:solidFill>
              </a:rPr>
              <a:t> </a:t>
            </a:r>
            <a:r>
              <a:rPr lang="en-MY" b="1" dirty="0" smtClean="0">
                <a:solidFill>
                  <a:srgbClr val="0070C0"/>
                </a:solidFill>
              </a:rPr>
              <a:t>–</a:t>
            </a:r>
            <a:r>
              <a:rPr lang="en-MY" b="1" dirty="0" err="1" smtClean="0">
                <a:solidFill>
                  <a:srgbClr val="0070C0"/>
                </a:solidFill>
              </a:rPr>
              <a:t>pe</a:t>
            </a:r>
            <a:r>
              <a:rPr lang="en-MY" b="1" dirty="0" smtClean="0">
                <a:solidFill>
                  <a:srgbClr val="0070C0"/>
                </a:solidFill>
              </a:rPr>
              <a:t> </a:t>
            </a:r>
            <a:r>
              <a:rPr lang="en-MY" dirty="0" smtClean="0"/>
              <a:t>command specifies the section in the </a:t>
            </a:r>
            <a:r>
              <a:rPr lang="en-MY" dirty="0" err="1" smtClean="0">
                <a:latin typeface="Courier New" pitchFamily="49" charset="0"/>
                <a:cs typeface="Courier New" pitchFamily="49" charset="0"/>
              </a:rPr>
              <a:t>web.config</a:t>
            </a:r>
            <a:r>
              <a:rPr lang="en-MY" dirty="0" smtClean="0"/>
              <a:t> file to encrypt, </a:t>
            </a:r>
          </a:p>
          <a:p>
            <a:r>
              <a:rPr lang="en-MY" dirty="0" smtClean="0"/>
              <a:t>the </a:t>
            </a:r>
            <a:r>
              <a:rPr lang="en-MY" b="1" dirty="0" smtClean="0">
                <a:solidFill>
                  <a:srgbClr val="0070C0"/>
                </a:solidFill>
              </a:rPr>
              <a:t>–app </a:t>
            </a:r>
            <a:r>
              <a:rPr lang="en-MY" dirty="0" smtClean="0"/>
              <a:t>command specifies which application to actually work with in IIS.</a:t>
            </a:r>
          </a:p>
        </p:txBody>
      </p:sp>
      <p:sp>
        <p:nvSpPr>
          <p:cNvPr id="4" name="TextBox 3"/>
          <p:cNvSpPr txBox="1"/>
          <p:nvPr/>
        </p:nvSpPr>
        <p:spPr>
          <a:xfrm>
            <a:off x="4267200" y="5486400"/>
            <a:ext cx="4572000" cy="523220"/>
          </a:xfrm>
          <a:prstGeom prst="rect">
            <a:avLst/>
          </a:prstGeom>
          <a:solidFill>
            <a:schemeClr val="tx1"/>
          </a:solidFill>
        </p:spPr>
        <p:txBody>
          <a:bodyPr wrap="square" rtlCol="0">
            <a:spAutoFit/>
          </a:bodyPr>
          <a:lstStyle/>
          <a:p>
            <a:r>
              <a:rPr lang="en-US" sz="2800" b="1" dirty="0" smtClean="0">
                <a:solidFill>
                  <a:schemeClr val="bg1"/>
                </a:solidFill>
              </a:rPr>
              <a:t>See Demo 2 to see the result</a:t>
            </a:r>
            <a:endParaRPr lang="en-MY" sz="2800" b="1" dirty="0">
              <a:solidFill>
                <a:schemeClr val="bg1"/>
              </a:solidFill>
            </a:endParaRP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To Decrypt</a:t>
            </a:r>
            <a:endParaRPr lang="en-MY" dirty="0"/>
          </a:p>
        </p:txBody>
      </p:sp>
      <p:sp>
        <p:nvSpPr>
          <p:cNvPr id="7" name="Content Placeholder 2"/>
          <p:cNvSpPr txBox="1">
            <a:spLocks/>
          </p:cNvSpPr>
          <p:nvPr/>
        </p:nvSpPr>
        <p:spPr>
          <a:xfrm>
            <a:off x="304800" y="1600201"/>
            <a:ext cx="8839200" cy="4953000"/>
          </a:xfrm>
          <a:prstGeom prst="rect">
            <a:avLst/>
          </a:prstGeom>
          <a:ln>
            <a:noFill/>
          </a:ln>
        </p:spPr>
        <p:txBody>
          <a:bodyPr vert="horz" lIns="54864" tIns="91440" rtlCol="0">
            <a:normAutofit/>
          </a:bodyPr>
          <a:lstStyle/>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MY" sz="2800" b="0" i="0" u="none" strike="noStrike" kern="1200" cap="none" spc="0" normalizeH="0" baseline="0" noProof="0" dirty="0" smtClean="0">
                <a:ln>
                  <a:noFill/>
                </a:ln>
                <a:effectLst/>
                <a:uLnTx/>
                <a:uFillTx/>
                <a:latin typeface="+mn-lt"/>
                <a:ea typeface="+mn-ea"/>
                <a:cs typeface="+mn-cs"/>
              </a:rPr>
              <a:t>Run this code if you host the website in IIS</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US" sz="2400" b="1" i="0" u="none" strike="noStrike" kern="1200" cap="none" spc="0" normalizeH="0" baseline="0" noProof="0" dirty="0" smtClean="0">
              <a:ln>
                <a:noFill/>
              </a:ln>
              <a:effectLst/>
              <a:uLnTx/>
              <a:uFillTx/>
              <a:latin typeface="Courier New" pitchFamily="49" charset="0"/>
              <a:ea typeface="+mn-ea"/>
              <a:cs typeface="Courier New" pitchFamily="49"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endParaRPr kumimoji="0" lang="en-MY" sz="2400" b="1" i="0" u="none" strike="noStrike" kern="1200" cap="none" spc="0" normalizeH="0" baseline="0" noProof="0" dirty="0" smtClean="0">
              <a:ln>
                <a:noFill/>
              </a:ln>
              <a:effectLst/>
              <a:uLnTx/>
              <a:uFillTx/>
              <a:latin typeface="Courier New" pitchFamily="49" charset="0"/>
              <a:ea typeface="+mn-ea"/>
              <a:cs typeface="Courier New" pitchFamily="49" charset="0"/>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800" b="0" i="0" u="none" strike="noStrike" kern="1200" cap="none" spc="0" normalizeH="0" baseline="0" noProof="0" dirty="0" smtClean="0">
                <a:ln>
                  <a:noFill/>
                </a:ln>
                <a:effectLst/>
                <a:uLnTx/>
                <a:uFillTx/>
                <a:latin typeface="+mn-lt"/>
                <a:ea typeface="+mn-ea"/>
                <a:cs typeface="+mn-cs"/>
              </a:rPr>
              <a:t>Run this code for the physical path where you store the </a:t>
            </a:r>
            <a:r>
              <a:rPr kumimoji="0" lang="en-US" sz="2800" b="0" i="0" u="none" strike="noStrike" kern="1200" cap="none" spc="0" normalizeH="0" baseline="0" noProof="0" dirty="0" err="1" smtClean="0">
                <a:ln>
                  <a:noFill/>
                </a:ln>
                <a:effectLst/>
                <a:uLnTx/>
                <a:uFillTx/>
                <a:latin typeface="+mn-lt"/>
                <a:ea typeface="+mn-ea"/>
                <a:cs typeface="+mn-cs"/>
              </a:rPr>
              <a:t>web.config</a:t>
            </a:r>
            <a:endParaRPr kumimoji="0" lang="en-US" sz="2800" b="0" i="0" u="none" strike="noStrike" kern="1200" cap="none" spc="0" normalizeH="0" baseline="0" noProof="0" dirty="0" smtClean="0">
              <a:ln>
                <a:noFill/>
              </a:ln>
              <a:effectLst/>
              <a:uLnTx/>
              <a:uFillTx/>
              <a:latin typeface="+mn-lt"/>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effectLst/>
              <a:uLnTx/>
              <a:uFillTx/>
              <a:latin typeface="Arial Narrow" pitchFamily="34" charset="0"/>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endParaRPr kumimoji="0" lang="en-US" sz="2400" b="0" i="0" u="none" strike="noStrike" kern="1200" cap="none" spc="0" normalizeH="0" baseline="0" noProof="0" dirty="0" smtClean="0">
              <a:ln>
                <a:noFill/>
              </a:ln>
              <a:effectLst/>
              <a:uLnTx/>
              <a:uFillTx/>
              <a:latin typeface="Arial Narrow" pitchFamily="34" charset="0"/>
              <a:ea typeface="+mn-ea"/>
              <a:cs typeface="+mn-cs"/>
            </a:endParaRP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Char char=""/>
              <a:tabLst/>
              <a:defRPr/>
            </a:pPr>
            <a:r>
              <a:rPr kumimoji="0" lang="en-US" sz="2400" b="0" i="0" u="none" strike="noStrike" kern="1200" cap="none" spc="0" normalizeH="0" baseline="0" noProof="0" dirty="0" smtClean="0">
                <a:ln>
                  <a:noFill/>
                </a:ln>
                <a:effectLst/>
                <a:uLnTx/>
                <a:uFillTx/>
                <a:latin typeface="Arial Narrow" pitchFamily="34" charset="0"/>
                <a:ea typeface="+mn-ea"/>
                <a:cs typeface="+mn-cs"/>
              </a:rPr>
              <a:t>E.g. </a:t>
            </a:r>
          </a:p>
          <a:p>
            <a:pPr marL="438912" marR="0" lvl="0" indent="-320040" algn="l" defTabSz="914400" rtl="0" eaLnBrk="1" fontAlgn="auto" latinLnBrk="0" hangingPunct="1">
              <a:lnSpc>
                <a:spcPct val="100000"/>
              </a:lnSpc>
              <a:spcBef>
                <a:spcPts val="0"/>
              </a:spcBef>
              <a:spcAft>
                <a:spcPts val="0"/>
              </a:spcAft>
              <a:buClr>
                <a:schemeClr val="accent1"/>
              </a:buClr>
              <a:buSzPct val="80000"/>
              <a:buFont typeface="Wingdings 2"/>
              <a:buNone/>
              <a:tabLst/>
              <a:defRPr/>
            </a:pPr>
            <a:r>
              <a:rPr kumimoji="0" lang="en-MY" sz="2600" i="0" u="none" strike="noStrike" kern="1200" cap="none" spc="0" normalizeH="0" baseline="0" noProof="0" dirty="0" err="1" smtClean="0">
                <a:ln>
                  <a:noFill/>
                </a:ln>
                <a:solidFill>
                  <a:srgbClr val="0070C0"/>
                </a:solidFill>
                <a:effectLst/>
                <a:uLnTx/>
                <a:uFillTx/>
                <a:latin typeface="Arial Narrow" pitchFamily="34" charset="0"/>
                <a:cs typeface="Courier New" pitchFamily="49" charset="0"/>
              </a:rPr>
              <a:t>aspnet_regiis</a:t>
            </a:r>
            <a:r>
              <a:rPr kumimoji="0" lang="en-MY" sz="2600" i="0" u="none" strike="noStrike" kern="1200" cap="none" spc="0" normalizeH="0" baseline="0" noProof="0" dirty="0" smtClean="0">
                <a:ln>
                  <a:noFill/>
                </a:ln>
                <a:solidFill>
                  <a:srgbClr val="0070C0"/>
                </a:solidFill>
                <a:effectLst/>
                <a:uLnTx/>
                <a:uFillTx/>
                <a:latin typeface="Arial Narrow" pitchFamily="34" charset="0"/>
                <a:cs typeface="Courier New" pitchFamily="49" charset="0"/>
              </a:rPr>
              <a:t> -</a:t>
            </a:r>
            <a:r>
              <a:rPr kumimoji="0" lang="en-MY" sz="2600" i="0" u="none" strike="noStrike" kern="1200" cap="none" spc="0" normalizeH="0" baseline="0" noProof="0" dirty="0" err="1" smtClean="0">
                <a:ln>
                  <a:noFill/>
                </a:ln>
                <a:solidFill>
                  <a:srgbClr val="0070C0"/>
                </a:solidFill>
                <a:effectLst/>
                <a:uLnTx/>
                <a:uFillTx/>
                <a:latin typeface="Arial Narrow" pitchFamily="34" charset="0"/>
                <a:cs typeface="Courier New" pitchFamily="49" charset="0"/>
              </a:rPr>
              <a:t>pdf</a:t>
            </a:r>
            <a:r>
              <a:rPr kumimoji="0" lang="en-MY" sz="2600" i="0" u="none" strike="noStrike" kern="1200" cap="none" spc="0" normalizeH="0" baseline="0" noProof="0" dirty="0" smtClean="0">
                <a:ln>
                  <a:noFill/>
                </a:ln>
                <a:solidFill>
                  <a:srgbClr val="0070C0"/>
                </a:solidFill>
                <a:effectLst/>
                <a:uLnTx/>
                <a:uFillTx/>
                <a:latin typeface="Arial Narrow" pitchFamily="34" charset="0"/>
                <a:cs typeface="Courier New" pitchFamily="49" charset="0"/>
              </a:rPr>
              <a:t> “</a:t>
            </a:r>
            <a:r>
              <a:rPr kumimoji="0" lang="en-MY" sz="2600" i="0" u="none" strike="noStrike" kern="1200" cap="none" spc="0" normalizeH="0" baseline="0" noProof="0" dirty="0" err="1" smtClean="0">
                <a:ln>
                  <a:noFill/>
                </a:ln>
                <a:solidFill>
                  <a:srgbClr val="0070C0"/>
                </a:solidFill>
                <a:effectLst/>
                <a:uLnTx/>
                <a:uFillTx/>
                <a:latin typeface="Arial Narrow" pitchFamily="34" charset="0"/>
                <a:cs typeface="Courier New" pitchFamily="49" charset="0"/>
              </a:rPr>
              <a:t>connectionStrings</a:t>
            </a:r>
            <a:r>
              <a:rPr kumimoji="0" lang="en-MY" sz="2600" i="0" u="none" strike="noStrike" kern="1200" cap="none" spc="0" normalizeH="0" baseline="0" noProof="0" dirty="0" smtClean="0">
                <a:ln>
                  <a:noFill/>
                </a:ln>
                <a:solidFill>
                  <a:srgbClr val="0070C0"/>
                </a:solidFill>
                <a:effectLst/>
                <a:uLnTx/>
                <a:uFillTx/>
                <a:latin typeface="Arial Narrow" pitchFamily="34" charset="0"/>
                <a:cs typeface="Courier New" pitchFamily="49" charset="0"/>
              </a:rPr>
              <a:t>” “C:\Dev\SampleWebApp</a:t>
            </a:r>
          </a:p>
        </p:txBody>
      </p:sp>
      <p:sp>
        <p:nvSpPr>
          <p:cNvPr id="8" name="Rectangle 7"/>
          <p:cNvSpPr/>
          <p:nvPr/>
        </p:nvSpPr>
        <p:spPr>
          <a:xfrm>
            <a:off x="304800" y="2133600"/>
            <a:ext cx="8458200" cy="584775"/>
          </a:xfrm>
          <a:prstGeom prst="rect">
            <a:avLst/>
          </a:prstGeom>
          <a:solidFill>
            <a:schemeClr val="bg1">
              <a:lumMod val="95000"/>
            </a:schemeClr>
          </a:solidFill>
          <a:ln w="28575">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pPr marL="438912" lvl="0" indent="-320040">
              <a:buClr>
                <a:schemeClr val="accent1"/>
              </a:buClr>
              <a:buSzPct val="80000"/>
              <a:defRPr/>
            </a:pPr>
            <a:r>
              <a:rPr lang="en-MY" sz="3200" b="1" dirty="0" err="1" smtClean="0">
                <a:latin typeface="Browallia New" pitchFamily="34" charset="-34"/>
                <a:cs typeface="Browallia New" pitchFamily="34" charset="-34"/>
              </a:rPr>
              <a:t>aspnet_regiis</a:t>
            </a:r>
            <a:r>
              <a:rPr lang="en-MY" sz="3200" b="1" dirty="0" smtClean="0">
                <a:latin typeface="Browallia New" pitchFamily="34" charset="-34"/>
                <a:cs typeface="Browallia New" pitchFamily="34" charset="-34"/>
              </a:rPr>
              <a:t> –pd "</a:t>
            </a:r>
            <a:r>
              <a:rPr lang="en-MY" sz="3200" b="1" dirty="0" err="1" smtClean="0">
                <a:latin typeface="Browallia New" pitchFamily="34" charset="-34"/>
                <a:cs typeface="Browallia New" pitchFamily="34" charset="-34"/>
              </a:rPr>
              <a:t>connectionStrings</a:t>
            </a:r>
            <a:r>
              <a:rPr lang="en-MY" sz="3200" b="1" dirty="0" smtClean="0">
                <a:latin typeface="Browallia New" pitchFamily="34" charset="-34"/>
                <a:cs typeface="Browallia New" pitchFamily="34" charset="-34"/>
              </a:rPr>
              <a:t>" –app “/</a:t>
            </a:r>
            <a:r>
              <a:rPr lang="en-MY" sz="3200" b="1" dirty="0" err="1" smtClean="0">
                <a:latin typeface="Browallia New" pitchFamily="34" charset="-34"/>
                <a:cs typeface="Browallia New" pitchFamily="34" charset="-34"/>
              </a:rPr>
              <a:t>MyApplication</a:t>
            </a:r>
            <a:r>
              <a:rPr lang="en-MY" sz="3200" b="1" dirty="0" smtClean="0">
                <a:latin typeface="Browallia New" pitchFamily="34" charset="-34"/>
                <a:cs typeface="Browallia New" pitchFamily="34" charset="-34"/>
              </a:rPr>
              <a:t>”</a:t>
            </a:r>
          </a:p>
        </p:txBody>
      </p:sp>
      <p:sp>
        <p:nvSpPr>
          <p:cNvPr id="9" name="Rectangle 8"/>
          <p:cNvSpPr/>
          <p:nvPr/>
        </p:nvSpPr>
        <p:spPr>
          <a:xfrm>
            <a:off x="304800" y="3733800"/>
            <a:ext cx="8458200" cy="584775"/>
          </a:xfrm>
          <a:prstGeom prst="rect">
            <a:avLst/>
          </a:prstGeom>
          <a:solidFill>
            <a:schemeClr val="bg1">
              <a:lumMod val="95000"/>
            </a:schemeClr>
          </a:solidFill>
          <a:ln w="28575">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pPr marL="438912" lvl="0" indent="-320040">
              <a:buClr>
                <a:schemeClr val="accent1"/>
              </a:buClr>
              <a:buSzPct val="80000"/>
              <a:defRPr/>
            </a:pPr>
            <a:r>
              <a:rPr lang="en-MY" sz="3200" b="1" dirty="0" err="1" smtClean="0">
                <a:latin typeface="Browallia New" pitchFamily="34" charset="-34"/>
                <a:cs typeface="Browallia New" pitchFamily="34" charset="-34"/>
              </a:rPr>
              <a:t>aspnet_regiis</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pdf</a:t>
            </a:r>
            <a:r>
              <a:rPr lang="en-MY" sz="3200" b="1" dirty="0" smtClean="0">
                <a:latin typeface="Browallia New" pitchFamily="34" charset="-34"/>
                <a:cs typeface="Browallia New" pitchFamily="34" charset="-34"/>
              </a:rPr>
              <a:t> “</a:t>
            </a:r>
            <a:r>
              <a:rPr lang="en-MY" sz="3200" b="1" dirty="0" err="1" smtClean="0">
                <a:latin typeface="Browallia New" pitchFamily="34" charset="-34"/>
                <a:cs typeface="Browallia New" pitchFamily="34" charset="-34"/>
              </a:rPr>
              <a:t>connectionStrings</a:t>
            </a:r>
            <a:r>
              <a:rPr lang="en-MY" sz="3200" b="1" dirty="0" smtClean="0">
                <a:latin typeface="Browallia New" pitchFamily="34" charset="-34"/>
                <a:cs typeface="Browallia New" pitchFamily="34" charset="-34"/>
              </a:rPr>
              <a:t>” “path”</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What Are You Going To Learn?</a:t>
            </a:r>
            <a:endParaRPr lang="en-US" dirty="0"/>
          </a:p>
        </p:txBody>
      </p:sp>
      <p:sp>
        <p:nvSpPr>
          <p:cNvPr id="3" name="Content Placeholder 2"/>
          <p:cNvSpPr>
            <a:spLocks noGrp="1"/>
          </p:cNvSpPr>
          <p:nvPr>
            <p:ph idx="13"/>
          </p:nvPr>
        </p:nvSpPr>
        <p:spPr/>
        <p:txBody>
          <a:bodyPr>
            <a:normAutofit lnSpcReduction="10000"/>
          </a:bodyPr>
          <a:lstStyle/>
          <a:p>
            <a:r>
              <a:rPr lang="en-AU" dirty="0" smtClean="0"/>
              <a:t>At the end of this lesson, you will be able to:</a:t>
            </a:r>
          </a:p>
          <a:p>
            <a:pPr lvl="1"/>
            <a:r>
              <a:rPr lang="en-AU" dirty="0" smtClean="0"/>
              <a:t>Differentiate two types of configuration files (</a:t>
            </a:r>
            <a:r>
              <a:rPr lang="en-AU" dirty="0" err="1" smtClean="0">
                <a:latin typeface="Arial Narrow" pitchFamily="34" charset="0"/>
              </a:rPr>
              <a:t>machine.config</a:t>
            </a:r>
            <a:r>
              <a:rPr lang="en-AU" dirty="0" smtClean="0"/>
              <a:t> and </a:t>
            </a:r>
            <a:r>
              <a:rPr lang="en-AU" dirty="0" err="1" smtClean="0">
                <a:latin typeface="Arial Narrow" pitchFamily="34" charset="0"/>
              </a:rPr>
              <a:t>web.config</a:t>
            </a:r>
            <a:r>
              <a:rPr lang="en-AU" dirty="0" smtClean="0"/>
              <a:t>).</a:t>
            </a:r>
          </a:p>
          <a:p>
            <a:pPr lvl="1"/>
            <a:r>
              <a:rPr lang="en-AU" dirty="0" smtClean="0"/>
              <a:t>Explain how configuration files work.</a:t>
            </a:r>
          </a:p>
          <a:p>
            <a:pPr lvl="1"/>
            <a:r>
              <a:rPr lang="en-AU" dirty="0" smtClean="0"/>
              <a:t>Customize </a:t>
            </a:r>
            <a:r>
              <a:rPr lang="en-AU" dirty="0" err="1" smtClean="0">
                <a:latin typeface="Arial Narrow" pitchFamily="34" charset="0"/>
              </a:rPr>
              <a:t>machine.config</a:t>
            </a:r>
            <a:r>
              <a:rPr lang="en-AU" dirty="0" smtClean="0">
                <a:latin typeface="Arial Narrow" pitchFamily="34" charset="0"/>
              </a:rPr>
              <a:t> </a:t>
            </a:r>
            <a:r>
              <a:rPr lang="en-AU" dirty="0" smtClean="0"/>
              <a:t>and </a:t>
            </a:r>
            <a:r>
              <a:rPr lang="en-AU" dirty="0" err="1" smtClean="0">
                <a:latin typeface="Arial Narrow" pitchFamily="34" charset="0"/>
              </a:rPr>
              <a:t>web.config</a:t>
            </a:r>
            <a:r>
              <a:rPr lang="en-AU" dirty="0" smtClean="0">
                <a:latin typeface="Arial Narrow" pitchFamily="34" charset="0"/>
              </a:rPr>
              <a:t> </a:t>
            </a:r>
            <a:r>
              <a:rPr lang="en-AU" dirty="0" smtClean="0"/>
              <a:t>files.</a:t>
            </a:r>
          </a:p>
          <a:p>
            <a:pPr lvl="2"/>
            <a:r>
              <a:rPr lang="en-MY" dirty="0" smtClean="0"/>
              <a:t>Database connection (</a:t>
            </a:r>
            <a:r>
              <a:rPr lang="en-MY" dirty="0" err="1" smtClean="0"/>
              <a:t>Localsqlserver</a:t>
            </a:r>
            <a:r>
              <a:rPr lang="en-MY" dirty="0" smtClean="0"/>
              <a:t>)</a:t>
            </a:r>
          </a:p>
          <a:p>
            <a:pPr lvl="2"/>
            <a:r>
              <a:rPr lang="en-MY" dirty="0" smtClean="0"/>
              <a:t>Session States </a:t>
            </a:r>
          </a:p>
          <a:p>
            <a:pPr lvl="2"/>
            <a:r>
              <a:rPr lang="en-MY" dirty="0" smtClean="0"/>
              <a:t>Error handling settings</a:t>
            </a:r>
          </a:p>
          <a:p>
            <a:pPr lvl="2"/>
            <a:r>
              <a:rPr lang="en-MY" dirty="0" smtClean="0"/>
              <a:t>Debugging routines (debug=false)</a:t>
            </a:r>
          </a:p>
          <a:p>
            <a:pPr lvl="2"/>
            <a:r>
              <a:rPr lang="en-US" dirty="0" smtClean="0"/>
              <a:t>General Configuration</a:t>
            </a:r>
            <a:endParaRPr lang="en-MY" dirty="0" smtClean="0"/>
          </a:p>
          <a:p>
            <a:pPr lvl="2"/>
            <a:endParaRPr lang="en-US"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MY" sz="3200" dirty="0" smtClean="0"/>
              <a:t>What can be stored in </a:t>
            </a:r>
            <a:r>
              <a:rPr lang="en-MY" sz="3200" dirty="0" err="1" smtClean="0"/>
              <a:t>Web.config</a:t>
            </a:r>
            <a:r>
              <a:rPr lang="en-MY" sz="3200" dirty="0" smtClean="0"/>
              <a:t> file: </a:t>
            </a:r>
            <a:br>
              <a:rPr lang="en-MY" sz="3200" dirty="0" smtClean="0"/>
            </a:br>
            <a:r>
              <a:rPr lang="en-MY" sz="3200" dirty="0" smtClean="0"/>
              <a:t>E</a:t>
            </a:r>
            <a:r>
              <a:rPr lang="en-US" sz="3200" dirty="0" err="1" smtClean="0"/>
              <a:t>rror</a:t>
            </a:r>
            <a:r>
              <a:rPr lang="en-US" sz="3200" dirty="0" smtClean="0"/>
              <a:t> Handling</a:t>
            </a:r>
            <a:endParaRPr lang="en-MY" sz="3200" dirty="0" smtClean="0"/>
          </a:p>
        </p:txBody>
      </p:sp>
      <p:sp>
        <p:nvSpPr>
          <p:cNvPr id="3" name="Content Placeholder 2"/>
          <p:cNvSpPr>
            <a:spLocks noGrp="1"/>
          </p:cNvSpPr>
          <p:nvPr>
            <p:ph idx="13"/>
          </p:nvPr>
        </p:nvSpPr>
        <p:spPr/>
        <p:txBody>
          <a:bodyPr/>
          <a:lstStyle/>
          <a:p>
            <a:r>
              <a:rPr lang="en-MY" smtClean="0"/>
              <a:t>Allows us to configure what to display when an error occurs in our application.</a:t>
            </a:r>
          </a:p>
          <a:p>
            <a:r>
              <a:rPr lang="en-US" smtClean="0"/>
              <a:t>To enable us to provide a friendly message (rather than the complete exception information), by redirecting the user to a particular custom error page based on different types of error.</a:t>
            </a:r>
            <a:endParaRPr lang="en-MY" dirty="0"/>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MY" sz="3600" dirty="0" smtClean="0"/>
              <a:t>What can be stored in </a:t>
            </a:r>
            <a:r>
              <a:rPr lang="en-MY" sz="3600" dirty="0" err="1" smtClean="0"/>
              <a:t>Web.config</a:t>
            </a:r>
            <a:r>
              <a:rPr lang="en-MY" sz="3600" dirty="0" smtClean="0"/>
              <a:t> file: </a:t>
            </a:r>
            <a:r>
              <a:rPr lang="en-US" sz="3600" dirty="0" smtClean="0"/>
              <a:t>Error Handling (cont)</a:t>
            </a:r>
            <a:endParaRPr lang="en-MY" sz="3600" dirty="0" smtClean="0"/>
          </a:p>
        </p:txBody>
      </p:sp>
      <p:sp>
        <p:nvSpPr>
          <p:cNvPr id="3" name="Content Placeholder 2"/>
          <p:cNvSpPr>
            <a:spLocks noGrp="1"/>
          </p:cNvSpPr>
          <p:nvPr>
            <p:ph idx="13"/>
          </p:nvPr>
        </p:nvSpPr>
        <p:spPr>
          <a:xfrm>
            <a:off x="533400" y="1676400"/>
            <a:ext cx="8229600" cy="3711209"/>
          </a:xfrm>
          <a:solidFill>
            <a:schemeClr val="bg1">
              <a:lumMod val="95000"/>
            </a:schemeClr>
          </a:solidFill>
          <a:ln>
            <a:solidFill>
              <a:schemeClr val="accent1"/>
            </a:solidFill>
          </a:ln>
          <a:effectLst>
            <a:outerShdw blurRad="63500" sx="102000" sy="102000" algn="ctr" rotWithShape="0">
              <a:prstClr val="black">
                <a:alpha val="40000"/>
              </a:prstClr>
            </a:outerShdw>
          </a:effectLst>
        </p:spPr>
        <p:txBody>
          <a:bodyPr>
            <a:normAutofit/>
          </a:bodyPr>
          <a:lstStyle/>
          <a:p>
            <a:r>
              <a:rPr lang="en-US" dirty="0" smtClean="0">
                <a:latin typeface="Arial Narrow" pitchFamily="34" charset="0"/>
              </a:rPr>
              <a:t>Sample Code:</a:t>
            </a:r>
          </a:p>
          <a:p>
            <a:pPr>
              <a:buNone/>
            </a:pPr>
            <a:r>
              <a:rPr lang="en-MY" sz="2000" dirty="0" smtClean="0">
                <a:latin typeface="Verdana"/>
              </a:rPr>
              <a:t> </a:t>
            </a:r>
            <a:r>
              <a:rPr lang="en-MY" sz="2000" dirty="0" smtClean="0">
                <a:solidFill>
                  <a:srgbClr val="0000FF"/>
                </a:solidFill>
                <a:latin typeface="Verdana"/>
              </a:rPr>
              <a:t>&lt;</a:t>
            </a:r>
            <a:r>
              <a:rPr lang="en-MY" sz="2000" dirty="0" err="1" smtClean="0">
                <a:solidFill>
                  <a:srgbClr val="990000"/>
                </a:solidFill>
                <a:latin typeface="Verdana"/>
              </a:rPr>
              <a:t>customErrors</a:t>
            </a:r>
            <a:r>
              <a:rPr lang="en-MY" sz="2000" dirty="0" smtClean="0">
                <a:solidFill>
                  <a:srgbClr val="990000"/>
                </a:solidFill>
                <a:latin typeface="Verdana"/>
              </a:rPr>
              <a:t> mode</a:t>
            </a:r>
            <a:r>
              <a:rPr lang="en-MY" sz="2000" dirty="0" smtClean="0">
                <a:solidFill>
                  <a:srgbClr val="0000FF"/>
                </a:solidFill>
                <a:latin typeface="Verdana"/>
              </a:rPr>
              <a:t>="</a:t>
            </a:r>
            <a:r>
              <a:rPr lang="en-MY" sz="2000" b="1" dirty="0" err="1" smtClean="0">
                <a:latin typeface="Verdana"/>
              </a:rPr>
              <a:t>RemoteOnly</a:t>
            </a:r>
            <a:r>
              <a:rPr lang="en-MY" sz="2000" dirty="0" smtClean="0">
                <a:solidFill>
                  <a:srgbClr val="0000FF"/>
                </a:solidFill>
                <a:latin typeface="Verdana"/>
              </a:rPr>
              <a:t>"</a:t>
            </a:r>
            <a:r>
              <a:rPr lang="en-MY" sz="2000" dirty="0" smtClean="0">
                <a:solidFill>
                  <a:srgbClr val="990000"/>
                </a:solidFill>
                <a:latin typeface="Verdana"/>
              </a:rPr>
              <a:t> </a:t>
            </a:r>
            <a:r>
              <a:rPr lang="en-MY" sz="2000" dirty="0" err="1" smtClean="0">
                <a:solidFill>
                  <a:srgbClr val="990000"/>
                </a:solidFill>
                <a:latin typeface="Verdana"/>
              </a:rPr>
              <a:t>defaultRedirect</a:t>
            </a:r>
            <a:r>
              <a:rPr lang="en-MY" sz="2000" dirty="0" smtClean="0">
                <a:solidFill>
                  <a:srgbClr val="0000FF"/>
                </a:solidFill>
                <a:latin typeface="Verdana"/>
              </a:rPr>
              <a:t>="</a:t>
            </a:r>
            <a:r>
              <a:rPr lang="en-MY" sz="2000" b="1" dirty="0" smtClean="0">
                <a:latin typeface="Verdana"/>
              </a:rPr>
              <a:t>GenericErrorPage.htm</a:t>
            </a:r>
            <a:r>
              <a:rPr lang="en-MY" sz="2000" dirty="0" smtClean="0">
                <a:solidFill>
                  <a:srgbClr val="0000FF"/>
                </a:solidFill>
                <a:latin typeface="Verdana"/>
              </a:rPr>
              <a:t>"&gt;</a:t>
            </a:r>
          </a:p>
          <a:p>
            <a:pPr>
              <a:buNone/>
            </a:pPr>
            <a:r>
              <a:rPr lang="en-MY" sz="2000" dirty="0" smtClean="0">
                <a:solidFill>
                  <a:srgbClr val="0000FF"/>
                </a:solidFill>
                <a:latin typeface="Verdana"/>
              </a:rPr>
              <a:t>&lt;</a:t>
            </a:r>
            <a:r>
              <a:rPr lang="en-MY" sz="2000" dirty="0" smtClean="0">
                <a:solidFill>
                  <a:srgbClr val="990000"/>
                </a:solidFill>
                <a:latin typeface="Verdana"/>
              </a:rPr>
              <a:t>error</a:t>
            </a:r>
            <a:r>
              <a:rPr lang="en-MY" sz="2000" dirty="0" smtClean="0">
                <a:latin typeface="Verdana"/>
              </a:rPr>
              <a:t> </a:t>
            </a:r>
            <a:r>
              <a:rPr lang="en-MY" sz="2000" dirty="0" err="1" smtClean="0">
                <a:solidFill>
                  <a:srgbClr val="990000"/>
                </a:solidFill>
                <a:latin typeface="Verdana"/>
              </a:rPr>
              <a:t>statusCode</a:t>
            </a:r>
            <a:r>
              <a:rPr lang="en-MY" sz="2000" dirty="0" smtClean="0">
                <a:solidFill>
                  <a:srgbClr val="0000FF"/>
                </a:solidFill>
                <a:latin typeface="Verdana"/>
              </a:rPr>
              <a:t>="</a:t>
            </a:r>
            <a:r>
              <a:rPr lang="en-MY" sz="2000" b="1" dirty="0" smtClean="0">
                <a:latin typeface="Verdana"/>
              </a:rPr>
              <a:t>403</a:t>
            </a:r>
            <a:r>
              <a:rPr lang="en-MY" sz="2000" dirty="0" smtClean="0">
                <a:solidFill>
                  <a:srgbClr val="0000FF"/>
                </a:solidFill>
                <a:latin typeface="Verdana"/>
              </a:rPr>
              <a:t>"</a:t>
            </a:r>
            <a:r>
              <a:rPr lang="en-MY" sz="2000" dirty="0" smtClean="0">
                <a:solidFill>
                  <a:srgbClr val="990000"/>
                </a:solidFill>
                <a:latin typeface="Verdana"/>
              </a:rPr>
              <a:t> redirect</a:t>
            </a:r>
            <a:r>
              <a:rPr lang="en-MY" sz="2000" dirty="0" smtClean="0">
                <a:solidFill>
                  <a:srgbClr val="0000FF"/>
                </a:solidFill>
                <a:latin typeface="Verdana"/>
              </a:rPr>
              <a:t>="</a:t>
            </a:r>
            <a:r>
              <a:rPr lang="en-MY" sz="2000" b="1" dirty="0" smtClean="0">
                <a:latin typeface="Verdana"/>
              </a:rPr>
              <a:t>NoAccess.htm</a:t>
            </a:r>
            <a:r>
              <a:rPr lang="en-MY" sz="2000" dirty="0" smtClean="0">
                <a:solidFill>
                  <a:srgbClr val="0000FF"/>
                </a:solidFill>
                <a:latin typeface="Verdana"/>
              </a:rPr>
              <a:t>" /&gt;</a:t>
            </a:r>
            <a:r>
              <a:rPr lang="en-MY" sz="2000" dirty="0" smtClean="0">
                <a:latin typeface="Verdana"/>
              </a:rPr>
              <a:t> </a:t>
            </a:r>
          </a:p>
          <a:p>
            <a:pPr>
              <a:buNone/>
            </a:pPr>
            <a:r>
              <a:rPr lang="en-MY" sz="2000" dirty="0" smtClean="0">
                <a:solidFill>
                  <a:srgbClr val="0000FF"/>
                </a:solidFill>
                <a:latin typeface="Verdana"/>
              </a:rPr>
              <a:t>&lt;</a:t>
            </a:r>
            <a:r>
              <a:rPr lang="en-MY" sz="2000" dirty="0" smtClean="0">
                <a:solidFill>
                  <a:srgbClr val="990000"/>
                </a:solidFill>
                <a:latin typeface="Verdana"/>
              </a:rPr>
              <a:t>error</a:t>
            </a:r>
            <a:r>
              <a:rPr lang="en-MY" sz="2000" dirty="0" smtClean="0">
                <a:latin typeface="Verdana"/>
              </a:rPr>
              <a:t> </a:t>
            </a:r>
            <a:r>
              <a:rPr lang="en-MY" sz="2000" dirty="0" err="1" smtClean="0">
                <a:solidFill>
                  <a:srgbClr val="990000"/>
                </a:solidFill>
                <a:latin typeface="Verdana"/>
              </a:rPr>
              <a:t>statusCode</a:t>
            </a:r>
            <a:r>
              <a:rPr lang="en-MY" sz="2000" dirty="0" smtClean="0">
                <a:solidFill>
                  <a:srgbClr val="0000FF"/>
                </a:solidFill>
                <a:latin typeface="Verdana"/>
              </a:rPr>
              <a:t>="</a:t>
            </a:r>
            <a:r>
              <a:rPr lang="en-MY" sz="2000" b="1" dirty="0" smtClean="0">
                <a:latin typeface="Verdana"/>
              </a:rPr>
              <a:t>404</a:t>
            </a:r>
            <a:r>
              <a:rPr lang="en-MY" sz="2000" dirty="0" smtClean="0">
                <a:solidFill>
                  <a:srgbClr val="0000FF"/>
                </a:solidFill>
                <a:latin typeface="Verdana"/>
              </a:rPr>
              <a:t>"</a:t>
            </a:r>
            <a:r>
              <a:rPr lang="en-MY" sz="2000" dirty="0" smtClean="0">
                <a:solidFill>
                  <a:srgbClr val="990000"/>
                </a:solidFill>
                <a:latin typeface="Verdana"/>
              </a:rPr>
              <a:t> redirect</a:t>
            </a:r>
            <a:r>
              <a:rPr lang="en-MY" sz="2000" dirty="0" smtClean="0">
                <a:solidFill>
                  <a:srgbClr val="0000FF"/>
                </a:solidFill>
                <a:latin typeface="Verdana"/>
              </a:rPr>
              <a:t>="</a:t>
            </a:r>
            <a:r>
              <a:rPr lang="en-MY" sz="2000" b="1" dirty="0" smtClean="0">
                <a:latin typeface="Verdana"/>
              </a:rPr>
              <a:t>FileNotFound.htm</a:t>
            </a:r>
            <a:r>
              <a:rPr lang="en-MY" sz="2000" dirty="0" smtClean="0">
                <a:solidFill>
                  <a:srgbClr val="0000FF"/>
                </a:solidFill>
                <a:latin typeface="Verdana"/>
              </a:rPr>
              <a:t>" /&gt;</a:t>
            </a:r>
            <a:r>
              <a:rPr lang="en-MY" sz="2000" dirty="0" smtClean="0">
                <a:latin typeface="Verdana"/>
              </a:rPr>
              <a:t> </a:t>
            </a:r>
          </a:p>
          <a:p>
            <a:pPr>
              <a:buNone/>
            </a:pPr>
            <a:r>
              <a:rPr lang="en-MY" sz="2000" dirty="0" smtClean="0">
                <a:solidFill>
                  <a:srgbClr val="0000FF"/>
                </a:solidFill>
                <a:latin typeface="Verdana"/>
              </a:rPr>
              <a:t>&lt;/</a:t>
            </a:r>
            <a:r>
              <a:rPr lang="en-MY" sz="2000" dirty="0" err="1" smtClean="0">
                <a:solidFill>
                  <a:srgbClr val="990000"/>
                </a:solidFill>
                <a:latin typeface="Verdana"/>
              </a:rPr>
              <a:t>customErrors</a:t>
            </a:r>
            <a:r>
              <a:rPr lang="en-MY" sz="2000" dirty="0" smtClean="0">
                <a:solidFill>
                  <a:srgbClr val="0000FF"/>
                </a:solidFill>
                <a:latin typeface="Verdana"/>
              </a:rPr>
              <a:t>&gt;</a:t>
            </a:r>
            <a:endParaRPr lang="en-MY" sz="2000" dirty="0" smtClean="0">
              <a:latin typeface="Verdana"/>
            </a:endParaRPr>
          </a:p>
          <a:p>
            <a:endParaRPr lang="en-MY" sz="1800" dirty="0">
              <a:solidFill>
                <a:schemeClr val="bg1"/>
              </a:solidFill>
            </a:endParaRPr>
          </a:p>
        </p:txBody>
      </p:sp>
      <p:sp>
        <p:nvSpPr>
          <p:cNvPr id="5" name="Isosceles Triangle 4"/>
          <p:cNvSpPr/>
          <p:nvPr/>
        </p:nvSpPr>
        <p:spPr>
          <a:xfrm>
            <a:off x="6172200" y="3581400"/>
            <a:ext cx="5334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6" name="TextBox 5"/>
          <p:cNvSpPr txBox="1"/>
          <p:nvPr/>
        </p:nvSpPr>
        <p:spPr>
          <a:xfrm>
            <a:off x="5638800" y="4191000"/>
            <a:ext cx="1676400" cy="923330"/>
          </a:xfrm>
          <a:prstGeom prst="rect">
            <a:avLst/>
          </a:prstGeom>
          <a:noFill/>
        </p:spPr>
        <p:txBody>
          <a:bodyPr wrap="square" rtlCol="0">
            <a:spAutoFit/>
          </a:bodyPr>
          <a:lstStyle/>
          <a:p>
            <a:pPr algn="ctr"/>
            <a:r>
              <a:rPr lang="en-US" dirty="0" smtClean="0"/>
              <a:t>Custom page that created by programmer</a:t>
            </a:r>
            <a:endParaRPr lang="en-MY" dirty="0"/>
          </a:p>
        </p:txBody>
      </p:sp>
      <p:sp>
        <p:nvSpPr>
          <p:cNvPr id="7" name="Isosceles Triangle 6"/>
          <p:cNvSpPr/>
          <p:nvPr/>
        </p:nvSpPr>
        <p:spPr>
          <a:xfrm>
            <a:off x="3352800" y="3581400"/>
            <a:ext cx="533400" cy="533400"/>
          </a:xfrm>
          <a:prstGeom prst="triangl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p>
        </p:txBody>
      </p:sp>
      <p:sp>
        <p:nvSpPr>
          <p:cNvPr id="8" name="TextBox 7"/>
          <p:cNvSpPr txBox="1"/>
          <p:nvPr/>
        </p:nvSpPr>
        <p:spPr>
          <a:xfrm>
            <a:off x="2819400" y="4191000"/>
            <a:ext cx="1676400" cy="646331"/>
          </a:xfrm>
          <a:prstGeom prst="rect">
            <a:avLst/>
          </a:prstGeom>
          <a:noFill/>
        </p:spPr>
        <p:txBody>
          <a:bodyPr wrap="square" rtlCol="0">
            <a:spAutoFit/>
          </a:bodyPr>
          <a:lstStyle/>
          <a:p>
            <a:pPr algn="ctr"/>
            <a:r>
              <a:rPr lang="en-US" dirty="0" smtClean="0"/>
              <a:t>HTTP Status Code</a:t>
            </a:r>
            <a:endParaRPr lang="en-MY" dirty="0"/>
          </a:p>
        </p:txBody>
      </p:sp>
      <p:sp>
        <p:nvSpPr>
          <p:cNvPr id="9" name="TextBox 8"/>
          <p:cNvSpPr txBox="1"/>
          <p:nvPr/>
        </p:nvSpPr>
        <p:spPr>
          <a:xfrm>
            <a:off x="4495800" y="5562600"/>
            <a:ext cx="4343400" cy="523220"/>
          </a:xfrm>
          <a:prstGeom prst="rect">
            <a:avLst/>
          </a:prstGeom>
          <a:solidFill>
            <a:schemeClr val="tx1"/>
          </a:solidFill>
        </p:spPr>
        <p:txBody>
          <a:bodyPr wrap="square" rtlCol="0">
            <a:spAutoFit/>
          </a:bodyPr>
          <a:lstStyle/>
          <a:p>
            <a:r>
              <a:rPr lang="en-US" sz="2800" b="1" dirty="0" smtClean="0">
                <a:solidFill>
                  <a:schemeClr val="bg1"/>
                </a:solidFill>
              </a:rPr>
              <a:t>See Demo 3 </a:t>
            </a:r>
            <a:r>
              <a:rPr lang="en-US" sz="2800" b="1" dirty="0" err="1" smtClean="0">
                <a:solidFill>
                  <a:schemeClr val="bg1"/>
                </a:solidFill>
              </a:rPr>
              <a:t>ErrorHandling</a:t>
            </a:r>
            <a:endParaRPr lang="en-MY" sz="2800" b="1" dirty="0">
              <a:solidFill>
                <a:schemeClr val="bg1"/>
              </a:solidFill>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vert="horz" lIns="91440" rIns="45720" rtlCol="0" anchor="ctr">
            <a:normAutofit fontScale="90000"/>
            <a:scene3d>
              <a:camera prst="orthographicFront"/>
              <a:lightRig rig="threePt" dir="t">
                <a:rot lat="0" lon="0" rev="4800000"/>
              </a:lightRig>
            </a:scene3d>
            <a:sp3d prstMaterial="matte">
              <a:bevelT w="50800" h="10160"/>
            </a:sp3d>
          </a:bodyPr>
          <a:lstStyle/>
          <a:p>
            <a:r>
              <a:rPr lang="en-MY" sz="3600" dirty="0" smtClean="0"/>
              <a:t>What can be stored in </a:t>
            </a:r>
            <a:r>
              <a:rPr lang="en-MY" sz="3600" dirty="0" err="1" smtClean="0"/>
              <a:t>Web.config</a:t>
            </a:r>
            <a:r>
              <a:rPr lang="en-MY" sz="3600" dirty="0" smtClean="0"/>
              <a:t> file: </a:t>
            </a:r>
            <a:r>
              <a:rPr lang="en-US" sz="3600" dirty="0" smtClean="0"/>
              <a:t>Error Handling (cont)</a:t>
            </a:r>
            <a:endParaRPr lang="en-MY" sz="3600" dirty="0" smtClean="0"/>
          </a:p>
        </p:txBody>
      </p:sp>
      <p:sp>
        <p:nvSpPr>
          <p:cNvPr id="7" name="Content Placeholder 2"/>
          <p:cNvSpPr>
            <a:spLocks noGrp="1"/>
          </p:cNvSpPr>
          <p:nvPr>
            <p:ph idx="13"/>
          </p:nvPr>
        </p:nvSpPr>
        <p:spPr/>
        <p:txBody>
          <a:bodyPr>
            <a:normAutofit fontScale="85000" lnSpcReduction="20000"/>
          </a:bodyPr>
          <a:lstStyle/>
          <a:p>
            <a:pPr>
              <a:buNone/>
            </a:pPr>
            <a:r>
              <a:rPr lang="en-US" sz="2800" b="1" dirty="0" smtClean="0">
                <a:solidFill>
                  <a:srgbClr val="990000"/>
                </a:solidFill>
              </a:rPr>
              <a:t>Mode</a:t>
            </a:r>
          </a:p>
          <a:p>
            <a:r>
              <a:rPr lang="en-MY" dirty="0" smtClean="0">
                <a:solidFill>
                  <a:schemeClr val="accent4">
                    <a:lumMod val="60000"/>
                    <a:lumOff val="40000"/>
                  </a:schemeClr>
                </a:solidFill>
              </a:rPr>
              <a:t>=“</a:t>
            </a:r>
            <a:r>
              <a:rPr lang="en-MY" dirty="0" smtClean="0">
                <a:solidFill>
                  <a:srgbClr val="0070C0"/>
                </a:solidFill>
              </a:rPr>
              <a:t>On</a:t>
            </a:r>
            <a:r>
              <a:rPr lang="en-MY" dirty="0" smtClean="0">
                <a:solidFill>
                  <a:schemeClr val="accent4">
                    <a:lumMod val="60000"/>
                    <a:lumOff val="40000"/>
                  </a:schemeClr>
                </a:solidFill>
              </a:rPr>
              <a:t>”</a:t>
            </a:r>
            <a:endParaRPr lang="en-MY" dirty="0" smtClean="0"/>
          </a:p>
          <a:p>
            <a:pPr lvl="1"/>
            <a:r>
              <a:rPr lang="en-MY" dirty="0" smtClean="0"/>
              <a:t> Show custom error to everyone when error occurs. All callers receive filtered exception information.</a:t>
            </a:r>
          </a:p>
          <a:p>
            <a:r>
              <a:rPr lang="en-MY" dirty="0" smtClean="0">
                <a:solidFill>
                  <a:schemeClr val="accent4">
                    <a:lumMod val="60000"/>
                    <a:lumOff val="40000"/>
                  </a:schemeClr>
                </a:solidFill>
              </a:rPr>
              <a:t>= “</a:t>
            </a:r>
            <a:r>
              <a:rPr lang="en-MY" dirty="0" smtClean="0">
                <a:solidFill>
                  <a:srgbClr val="0070C0"/>
                </a:solidFill>
              </a:rPr>
              <a:t>Off</a:t>
            </a:r>
            <a:r>
              <a:rPr lang="en-MY" dirty="0" smtClean="0">
                <a:solidFill>
                  <a:schemeClr val="accent4">
                    <a:lumMod val="60000"/>
                    <a:lumOff val="40000"/>
                  </a:schemeClr>
                </a:solidFill>
              </a:rPr>
              <a:t>”</a:t>
            </a:r>
            <a:endParaRPr lang="en-MY" dirty="0" smtClean="0"/>
          </a:p>
          <a:p>
            <a:pPr lvl="1"/>
            <a:r>
              <a:rPr lang="en-MY" dirty="0" smtClean="0"/>
              <a:t>Never shows a custom error to anyone. All callers receive complete exception information.</a:t>
            </a:r>
          </a:p>
          <a:p>
            <a:r>
              <a:rPr lang="en-MY" dirty="0" smtClean="0">
                <a:solidFill>
                  <a:schemeClr val="accent4">
                    <a:lumMod val="60000"/>
                    <a:lumOff val="40000"/>
                  </a:schemeClr>
                </a:solidFill>
              </a:rPr>
              <a:t>= “</a:t>
            </a:r>
            <a:r>
              <a:rPr lang="en-MY" dirty="0" err="1" smtClean="0">
                <a:solidFill>
                  <a:srgbClr val="0070C0"/>
                </a:solidFill>
              </a:rPr>
              <a:t>RemoteOnly</a:t>
            </a:r>
            <a:r>
              <a:rPr lang="en-MY" dirty="0" smtClean="0">
                <a:solidFill>
                  <a:schemeClr val="accent4">
                    <a:lumMod val="60000"/>
                    <a:lumOff val="40000"/>
                  </a:schemeClr>
                </a:solidFill>
              </a:rPr>
              <a:t>” </a:t>
            </a:r>
            <a:r>
              <a:rPr lang="en-MY" dirty="0" smtClean="0"/>
              <a:t>[default mode]</a:t>
            </a:r>
            <a:endParaRPr lang="en-MY" dirty="0" smtClean="0">
              <a:solidFill>
                <a:schemeClr val="accent4">
                  <a:lumMod val="60000"/>
                  <a:lumOff val="40000"/>
                </a:schemeClr>
              </a:solidFill>
            </a:endParaRPr>
          </a:p>
          <a:p>
            <a:pPr lvl="1"/>
            <a:r>
              <a:rPr lang="en-MY" dirty="0" smtClean="0"/>
              <a:t>Shows your custom error to browsers that are not located on your server. Local callers receive complete exception information; remote callers receive filtered exception information.</a:t>
            </a:r>
          </a:p>
          <a:p>
            <a:endParaRPr lang="en-MY" dirty="0"/>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p:txBody>
          <a:bodyPr/>
          <a:lstStyle/>
          <a:p>
            <a:r>
              <a:rPr lang="en-MY" sz="3200" dirty="0" smtClean="0"/>
              <a:t>What can be stored in </a:t>
            </a:r>
            <a:r>
              <a:rPr lang="en-MY" sz="3200" dirty="0" err="1" smtClean="0"/>
              <a:t>Web.config</a:t>
            </a:r>
            <a:r>
              <a:rPr lang="en-MY" sz="3200" dirty="0" smtClean="0"/>
              <a:t> file: </a:t>
            </a:r>
            <a:br>
              <a:rPr lang="en-MY" sz="3200" dirty="0" smtClean="0"/>
            </a:br>
            <a:r>
              <a:rPr lang="en-MY" sz="3200" dirty="0" smtClean="0"/>
              <a:t>Debugging routines </a:t>
            </a:r>
          </a:p>
        </p:txBody>
      </p:sp>
      <p:sp>
        <p:nvSpPr>
          <p:cNvPr id="3" name="Content Placeholder 2"/>
          <p:cNvSpPr>
            <a:spLocks noGrp="1"/>
          </p:cNvSpPr>
          <p:nvPr>
            <p:ph idx="13"/>
          </p:nvPr>
        </p:nvSpPr>
        <p:spPr/>
        <p:txBody>
          <a:bodyPr/>
          <a:lstStyle/>
          <a:p>
            <a:r>
              <a:rPr lang="en-MY" dirty="0" smtClean="0"/>
              <a:t>Debugging routine should be </a:t>
            </a:r>
          </a:p>
          <a:p>
            <a:pPr lvl="1"/>
            <a:r>
              <a:rPr lang="en-MY" dirty="0" smtClean="0"/>
              <a:t>turned on at the time of compilation</a:t>
            </a:r>
            <a:r>
              <a:rPr lang="en-US" dirty="0" smtClean="0"/>
              <a:t>.</a:t>
            </a:r>
          </a:p>
          <a:p>
            <a:pPr lvl="2"/>
            <a:r>
              <a:rPr lang="en-MY" dirty="0" smtClean="0"/>
              <a:t>To provide output to the page describing any problems that were found during the build of the page</a:t>
            </a:r>
            <a:endParaRPr lang="en-US" dirty="0" smtClean="0"/>
          </a:p>
          <a:p>
            <a:pPr lvl="1"/>
            <a:r>
              <a:rPr lang="en-US" dirty="0" smtClean="0"/>
              <a:t>Turned off prior to deployment</a:t>
            </a:r>
            <a:endParaRPr lang="en-MY" dirty="0"/>
          </a:p>
        </p:txBody>
      </p:sp>
      <p:sp>
        <p:nvSpPr>
          <p:cNvPr id="5" name="Rectangle 4"/>
          <p:cNvSpPr/>
          <p:nvPr/>
        </p:nvSpPr>
        <p:spPr>
          <a:xfrm>
            <a:off x="838200" y="3962400"/>
            <a:ext cx="7620000" cy="1569660"/>
          </a:xfrm>
          <a:prstGeom prst="rect">
            <a:avLst/>
          </a:prstGeom>
          <a:solidFill>
            <a:schemeClr val="bg1">
              <a:lumMod val="95000"/>
            </a:schemeClr>
          </a:solidFill>
          <a:ln>
            <a:solidFill>
              <a:schemeClr val="tx1">
                <a:lumMod val="50000"/>
                <a:lumOff val="50000"/>
              </a:schemeClr>
            </a:solidFill>
          </a:ln>
          <a:effectLst>
            <a:outerShdw blurRad="50800" dist="38100" dir="2700000" algn="tl" rotWithShape="0">
              <a:prstClr val="black">
                <a:alpha val="40000"/>
              </a:prstClr>
            </a:outerShdw>
          </a:effectLst>
        </p:spPr>
        <p:txBody>
          <a:bodyPr wrap="square">
            <a:spAutoFit/>
          </a:bodyPr>
          <a:lstStyle/>
          <a:p>
            <a:r>
              <a:rPr lang="en-US" sz="2400" dirty="0" smtClean="0">
                <a:latin typeface="Arial Narrow" pitchFamily="34" charset="0"/>
              </a:rPr>
              <a:t>&lt;!-- to turn on--&gt;</a:t>
            </a:r>
          </a:p>
          <a:p>
            <a:r>
              <a:rPr lang="en-US" sz="2400" dirty="0" smtClean="0">
                <a:latin typeface="Arial Narrow" pitchFamily="34" charset="0"/>
              </a:rPr>
              <a:t>&lt;system.web&gt;</a:t>
            </a:r>
            <a:endParaRPr lang="en-MY" sz="2400" dirty="0" smtClean="0">
              <a:latin typeface="Arial Narrow" pitchFamily="34" charset="0"/>
            </a:endParaRPr>
          </a:p>
          <a:p>
            <a:r>
              <a:rPr lang="en-MY" sz="2400" dirty="0" smtClean="0">
                <a:latin typeface="Arial Narrow" pitchFamily="34" charset="0"/>
              </a:rPr>
              <a:t>    &lt;compilation debug="</a:t>
            </a:r>
            <a:r>
              <a:rPr lang="en-MY" sz="2400" b="1" dirty="0" smtClean="0">
                <a:solidFill>
                  <a:srgbClr val="0070C0"/>
                </a:solidFill>
                <a:latin typeface="Arial Narrow" pitchFamily="34" charset="0"/>
              </a:rPr>
              <a:t>true</a:t>
            </a:r>
            <a:r>
              <a:rPr lang="en-MY" sz="2400" dirty="0" smtClean="0">
                <a:latin typeface="Arial Narrow" pitchFamily="34" charset="0"/>
              </a:rPr>
              <a:t>"&gt;</a:t>
            </a:r>
          </a:p>
          <a:p>
            <a:r>
              <a:rPr lang="en-US" sz="2400" dirty="0" smtClean="0">
                <a:latin typeface="Arial Narrow" pitchFamily="34" charset="0"/>
              </a:rPr>
              <a:t>    &lt;/compilation&gt;</a:t>
            </a:r>
            <a:endParaRPr lang="en-MY" sz="2400" dirty="0">
              <a:latin typeface="Arial Narrow" pitchFamily="34" charset="0"/>
            </a:endParaRP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MY" dirty="0" smtClean="0"/>
              <a:t>Configuring ASP.NET Runtime Settings</a:t>
            </a:r>
            <a:endParaRPr lang="en-MY" dirty="0"/>
          </a:p>
        </p:txBody>
      </p:sp>
      <p:sp>
        <p:nvSpPr>
          <p:cNvPr id="3" name="Content Placeholder 2"/>
          <p:cNvSpPr>
            <a:spLocks noGrp="1"/>
          </p:cNvSpPr>
          <p:nvPr>
            <p:ph idx="13"/>
          </p:nvPr>
        </p:nvSpPr>
        <p:spPr>
          <a:xfrm>
            <a:off x="457200" y="1775191"/>
            <a:ext cx="8229600" cy="4778009"/>
          </a:xfrm>
        </p:spPr>
        <p:txBody>
          <a:bodyPr>
            <a:normAutofit/>
          </a:bodyPr>
          <a:lstStyle/>
          <a:p>
            <a:pPr>
              <a:buNone/>
            </a:pPr>
            <a:r>
              <a:rPr lang="en-MY" i="1" dirty="0" smtClean="0"/>
              <a:t>&lt;configuration&gt;</a:t>
            </a:r>
          </a:p>
          <a:p>
            <a:pPr lvl="1">
              <a:buNone/>
            </a:pPr>
            <a:r>
              <a:rPr lang="en-MY" i="1" dirty="0" smtClean="0"/>
              <a:t>&lt;system.web&gt;</a:t>
            </a:r>
          </a:p>
          <a:p>
            <a:pPr lvl="1">
              <a:buNone/>
            </a:pPr>
            <a:r>
              <a:rPr lang="en-MY" i="1" dirty="0" smtClean="0"/>
              <a:t>	&lt;</a:t>
            </a:r>
            <a:r>
              <a:rPr lang="en-MY" i="1" dirty="0" err="1" smtClean="0"/>
              <a:t>httpRuntime</a:t>
            </a:r>
            <a:endParaRPr lang="en-MY" i="1" dirty="0" smtClean="0"/>
          </a:p>
          <a:p>
            <a:pPr lvl="1">
              <a:buNone/>
            </a:pPr>
            <a:r>
              <a:rPr lang="en-MY" dirty="0" smtClean="0"/>
              <a:t>		</a:t>
            </a:r>
            <a:r>
              <a:rPr lang="en-MY" dirty="0" err="1" smtClean="0"/>
              <a:t>useFullyQualifiedRedirectUrl</a:t>
            </a:r>
            <a:r>
              <a:rPr lang="en-MY" dirty="0" smtClean="0"/>
              <a:t>="false"</a:t>
            </a:r>
          </a:p>
          <a:p>
            <a:pPr lvl="1">
              <a:buNone/>
            </a:pPr>
            <a:r>
              <a:rPr lang="en-MY" dirty="0" smtClean="0"/>
              <a:t>		enable="true"</a:t>
            </a:r>
          </a:p>
          <a:p>
            <a:pPr lvl="1">
              <a:buNone/>
            </a:pPr>
            <a:r>
              <a:rPr lang="en-MY" dirty="0" smtClean="0"/>
              <a:t>		</a:t>
            </a:r>
            <a:r>
              <a:rPr lang="en-MY" dirty="0" err="1" smtClean="0"/>
              <a:t>executionTimeout</a:t>
            </a:r>
            <a:r>
              <a:rPr lang="en-MY" dirty="0" smtClean="0"/>
              <a:t>=“110"</a:t>
            </a:r>
          </a:p>
          <a:p>
            <a:pPr lvl="1">
              <a:buNone/>
            </a:pPr>
            <a:r>
              <a:rPr lang="en-MY" dirty="0" smtClean="0"/>
              <a:t>		</a:t>
            </a:r>
            <a:r>
              <a:rPr lang="en-MY" dirty="0" err="1" smtClean="0"/>
              <a:t>maxRequestLength</a:t>
            </a:r>
            <a:r>
              <a:rPr lang="en-MY" dirty="0" smtClean="0"/>
              <a:t>="4096“ /&gt;</a:t>
            </a:r>
          </a:p>
          <a:p>
            <a:pPr lvl="1">
              <a:buNone/>
            </a:pPr>
            <a:r>
              <a:rPr lang="en-MY" dirty="0" smtClean="0"/>
              <a:t>		</a:t>
            </a:r>
            <a:r>
              <a:rPr lang="en-MY" i="1" dirty="0" smtClean="0"/>
              <a:t>&lt;/system.web&gt;</a:t>
            </a:r>
          </a:p>
          <a:p>
            <a:pPr>
              <a:buNone/>
            </a:pPr>
            <a:r>
              <a:rPr lang="en-MY" i="1" dirty="0" smtClean="0"/>
              <a:t>&lt;/configuration&gt;</a:t>
            </a:r>
            <a:endParaRPr lang="en-MY" dirty="0"/>
          </a:p>
        </p:txBody>
      </p:sp>
      <p:grpSp>
        <p:nvGrpSpPr>
          <p:cNvPr id="22" name="Group 21"/>
          <p:cNvGrpSpPr/>
          <p:nvPr/>
        </p:nvGrpSpPr>
        <p:grpSpPr>
          <a:xfrm>
            <a:off x="1143000" y="1693985"/>
            <a:ext cx="6553200" cy="2209800"/>
            <a:chOff x="1143000" y="1752600"/>
            <a:chExt cx="6553200" cy="2209800"/>
          </a:xfrm>
        </p:grpSpPr>
        <p:grpSp>
          <p:nvGrpSpPr>
            <p:cNvPr id="21" name="Group 20"/>
            <p:cNvGrpSpPr/>
            <p:nvPr/>
          </p:nvGrpSpPr>
          <p:grpSpPr>
            <a:xfrm>
              <a:off x="3581400" y="1752600"/>
              <a:ext cx="4114800" cy="1752599"/>
              <a:chOff x="3581400" y="1752600"/>
              <a:chExt cx="4114800" cy="1752599"/>
            </a:xfrm>
          </p:grpSpPr>
          <p:sp>
            <p:nvSpPr>
              <p:cNvPr id="5" name="TextBox 4"/>
              <p:cNvSpPr txBox="1"/>
              <p:nvPr/>
            </p:nvSpPr>
            <p:spPr>
              <a:xfrm>
                <a:off x="3886200" y="1752600"/>
                <a:ext cx="3810000" cy="707886"/>
              </a:xfrm>
              <a:prstGeom prst="rect">
                <a:avLst/>
              </a:prstGeom>
              <a:solidFill>
                <a:schemeClr val="bg2">
                  <a:lumMod val="40000"/>
                  <a:lumOff val="60000"/>
                </a:schemeClr>
              </a:solidFill>
              <a:ln w="19050">
                <a:solidFill>
                  <a:srgbClr val="C00000"/>
                </a:solidFill>
              </a:ln>
            </p:spPr>
            <p:txBody>
              <a:bodyPr wrap="square" rtlCol="0">
                <a:spAutoFit/>
              </a:bodyPr>
              <a:lstStyle/>
              <a:p>
                <a:r>
                  <a:rPr lang="en-MY" sz="2000" b="1" dirty="0" smtClean="0"/>
                  <a:t>Some mobile devices require fully qualified URLs</a:t>
                </a:r>
                <a:endParaRPr lang="en-MY" sz="2000" b="1" dirty="0"/>
              </a:p>
            </p:txBody>
          </p:sp>
          <p:cxnSp>
            <p:nvCxnSpPr>
              <p:cNvPr id="10" name="Shape 9"/>
              <p:cNvCxnSpPr>
                <a:stCxn id="5" idx="1"/>
              </p:cNvCxnSpPr>
              <p:nvPr/>
            </p:nvCxnSpPr>
            <p:spPr>
              <a:xfrm rot="10800000" flipV="1">
                <a:off x="3581400" y="2106542"/>
                <a:ext cx="304800" cy="1398657"/>
              </a:xfrm>
              <a:prstGeom prst="bentConnector2">
                <a:avLst/>
              </a:prstGeom>
              <a:ln w="19050">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16" name="Rectangle 15"/>
            <p:cNvSpPr/>
            <p:nvPr/>
          </p:nvSpPr>
          <p:spPr>
            <a:xfrm>
              <a:off x="1143000" y="3429000"/>
              <a:ext cx="5867400" cy="533400"/>
            </a:xfrm>
            <a:prstGeom prst="rect">
              <a:avLst/>
            </a:prstGeom>
            <a:solidFill>
              <a:srgbClr val="F0AD00">
                <a:alpha val="902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26" name="Group 25"/>
          <p:cNvGrpSpPr/>
          <p:nvPr/>
        </p:nvGrpSpPr>
        <p:grpSpPr>
          <a:xfrm>
            <a:off x="1143000" y="2602524"/>
            <a:ext cx="7772400" cy="1758461"/>
            <a:chOff x="1143000" y="2661139"/>
            <a:chExt cx="7772400" cy="1758461"/>
          </a:xfrm>
        </p:grpSpPr>
        <p:grpSp>
          <p:nvGrpSpPr>
            <p:cNvPr id="20" name="Group 19"/>
            <p:cNvGrpSpPr/>
            <p:nvPr/>
          </p:nvGrpSpPr>
          <p:grpSpPr>
            <a:xfrm>
              <a:off x="3581400" y="2661139"/>
              <a:ext cx="5334000" cy="1447800"/>
              <a:chOff x="3581400" y="2661139"/>
              <a:chExt cx="5334000" cy="1447800"/>
            </a:xfrm>
          </p:grpSpPr>
          <p:sp>
            <p:nvSpPr>
              <p:cNvPr id="4" name="TextBox 3"/>
              <p:cNvSpPr txBox="1"/>
              <p:nvPr/>
            </p:nvSpPr>
            <p:spPr>
              <a:xfrm>
                <a:off x="4800600" y="2661139"/>
                <a:ext cx="4114800" cy="707886"/>
              </a:xfrm>
              <a:prstGeom prst="rect">
                <a:avLst/>
              </a:prstGeom>
              <a:solidFill>
                <a:schemeClr val="bg2">
                  <a:lumMod val="40000"/>
                  <a:lumOff val="60000"/>
                </a:schemeClr>
              </a:solidFill>
              <a:ln w="28575">
                <a:solidFill>
                  <a:srgbClr val="C00000"/>
                </a:solidFill>
              </a:ln>
            </p:spPr>
            <p:txBody>
              <a:bodyPr wrap="square" rtlCol="0">
                <a:spAutoFit/>
              </a:bodyPr>
              <a:lstStyle/>
              <a:p>
                <a:r>
                  <a:rPr lang="en-MY" sz="2000" b="1" dirty="0" smtClean="0"/>
                  <a:t>Enabling and Disabling ASP.NET Applications</a:t>
                </a:r>
                <a:endParaRPr lang="en-MY" sz="2000" b="1" dirty="0"/>
              </a:p>
            </p:txBody>
          </p:sp>
          <p:cxnSp>
            <p:nvCxnSpPr>
              <p:cNvPr id="12" name="Shape 11"/>
              <p:cNvCxnSpPr>
                <a:stCxn id="4" idx="2"/>
              </p:cNvCxnSpPr>
              <p:nvPr/>
            </p:nvCxnSpPr>
            <p:spPr>
              <a:xfrm rot="5400000">
                <a:off x="4849743" y="2100682"/>
                <a:ext cx="739914" cy="3276600"/>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3" name="Rectangle 22"/>
            <p:cNvSpPr/>
            <p:nvPr/>
          </p:nvSpPr>
          <p:spPr>
            <a:xfrm>
              <a:off x="1143000" y="4038600"/>
              <a:ext cx="2667000" cy="381000"/>
            </a:xfrm>
            <a:prstGeom prst="rect">
              <a:avLst/>
            </a:prstGeom>
            <a:solidFill>
              <a:srgbClr val="F0AD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27" name="Group 26"/>
          <p:cNvGrpSpPr/>
          <p:nvPr/>
        </p:nvGrpSpPr>
        <p:grpSpPr>
          <a:xfrm>
            <a:off x="1143000" y="4273062"/>
            <a:ext cx="8001000" cy="707886"/>
            <a:chOff x="1143000" y="4343400"/>
            <a:chExt cx="8001000" cy="707886"/>
          </a:xfrm>
        </p:grpSpPr>
        <p:grpSp>
          <p:nvGrpSpPr>
            <p:cNvPr id="19" name="Group 18"/>
            <p:cNvGrpSpPr/>
            <p:nvPr/>
          </p:nvGrpSpPr>
          <p:grpSpPr>
            <a:xfrm>
              <a:off x="5105400" y="4343400"/>
              <a:ext cx="4038600" cy="707886"/>
              <a:chOff x="5105400" y="4343400"/>
              <a:chExt cx="4038600" cy="707886"/>
            </a:xfrm>
          </p:grpSpPr>
          <p:sp>
            <p:nvSpPr>
              <p:cNvPr id="7" name="Rectangle 6"/>
              <p:cNvSpPr/>
              <p:nvPr/>
            </p:nvSpPr>
            <p:spPr>
              <a:xfrm>
                <a:off x="5562600" y="4343400"/>
                <a:ext cx="3581400" cy="707886"/>
              </a:xfrm>
              <a:prstGeom prst="rect">
                <a:avLst/>
              </a:prstGeom>
              <a:solidFill>
                <a:schemeClr val="bg2">
                  <a:lumMod val="40000"/>
                  <a:lumOff val="60000"/>
                </a:schemeClr>
              </a:solidFill>
              <a:ln w="28575">
                <a:solidFill>
                  <a:srgbClr val="C00000"/>
                </a:solidFill>
              </a:ln>
            </p:spPr>
            <p:txBody>
              <a:bodyPr wrap="square" rtlCol="0">
                <a:spAutoFit/>
              </a:bodyPr>
              <a:lstStyle/>
              <a:p>
                <a:r>
                  <a:rPr lang="en-MY" sz="2000" b="1" dirty="0" smtClean="0"/>
                  <a:t>amount of time in seconds which a resource can execute</a:t>
                </a:r>
              </a:p>
            </p:txBody>
          </p:sp>
          <p:cxnSp>
            <p:nvCxnSpPr>
              <p:cNvPr id="15" name="Straight Arrow Connector 14"/>
              <p:cNvCxnSpPr>
                <a:stCxn id="7" idx="1"/>
              </p:cNvCxnSpPr>
              <p:nvPr/>
            </p:nvCxnSpPr>
            <p:spPr>
              <a:xfrm rot="10800000" flipV="1">
                <a:off x="5105400" y="4697342"/>
                <a:ext cx="457200" cy="27057"/>
              </a:xfrm>
              <a:prstGeom prst="straightConnector1">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4" name="Rectangle 23"/>
            <p:cNvSpPr/>
            <p:nvPr/>
          </p:nvSpPr>
          <p:spPr>
            <a:xfrm>
              <a:off x="1143000" y="4572000"/>
              <a:ext cx="3962400" cy="381000"/>
            </a:xfrm>
            <a:prstGeom prst="rect">
              <a:avLst/>
            </a:prstGeom>
            <a:solidFill>
              <a:srgbClr val="F0AD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grpSp>
        <p:nvGrpSpPr>
          <p:cNvPr id="28" name="Group 27"/>
          <p:cNvGrpSpPr/>
          <p:nvPr/>
        </p:nvGrpSpPr>
        <p:grpSpPr>
          <a:xfrm>
            <a:off x="1143000" y="4970585"/>
            <a:ext cx="7543800" cy="1162110"/>
            <a:chOff x="1143000" y="5029200"/>
            <a:chExt cx="7543800" cy="1162110"/>
          </a:xfrm>
        </p:grpSpPr>
        <p:grpSp>
          <p:nvGrpSpPr>
            <p:cNvPr id="18" name="Group 17"/>
            <p:cNvGrpSpPr/>
            <p:nvPr/>
          </p:nvGrpSpPr>
          <p:grpSpPr>
            <a:xfrm>
              <a:off x="4343400" y="5410201"/>
              <a:ext cx="4343400" cy="781109"/>
              <a:chOff x="4343400" y="5410201"/>
              <a:chExt cx="4343400" cy="781109"/>
            </a:xfrm>
          </p:grpSpPr>
          <p:sp>
            <p:nvSpPr>
              <p:cNvPr id="8" name="Rectangle 7"/>
              <p:cNvSpPr/>
              <p:nvPr/>
            </p:nvSpPr>
            <p:spPr>
              <a:xfrm>
                <a:off x="4876800" y="5791200"/>
                <a:ext cx="3810000" cy="400110"/>
              </a:xfrm>
              <a:prstGeom prst="rect">
                <a:avLst/>
              </a:prstGeom>
              <a:solidFill>
                <a:schemeClr val="bg2">
                  <a:lumMod val="40000"/>
                  <a:lumOff val="60000"/>
                </a:schemeClr>
              </a:solidFill>
              <a:ln w="28575">
                <a:solidFill>
                  <a:srgbClr val="C00000"/>
                </a:solidFill>
              </a:ln>
            </p:spPr>
            <p:txBody>
              <a:bodyPr wrap="square">
                <a:spAutoFit/>
              </a:bodyPr>
              <a:lstStyle/>
              <a:p>
                <a:r>
                  <a:rPr lang="en-MY" sz="2000" b="1" dirty="0" smtClean="0"/>
                  <a:t>maximum file-size upload, in KB</a:t>
                </a:r>
                <a:endParaRPr lang="en-MY" sz="2000" b="1" dirty="0"/>
              </a:p>
            </p:txBody>
          </p:sp>
          <p:cxnSp>
            <p:nvCxnSpPr>
              <p:cNvPr id="17" name="Shape 16"/>
              <p:cNvCxnSpPr>
                <a:stCxn id="8" idx="1"/>
              </p:cNvCxnSpPr>
              <p:nvPr/>
            </p:nvCxnSpPr>
            <p:spPr>
              <a:xfrm rot="10800000">
                <a:off x="4343400" y="5410201"/>
                <a:ext cx="533400" cy="581055"/>
              </a:xfrm>
              <a:prstGeom prst="bentConnector2">
                <a:avLst/>
              </a:prstGeom>
              <a:ln w="28575">
                <a:solidFill>
                  <a:srgbClr val="C00000"/>
                </a:solidFill>
                <a:tailEnd type="arrow"/>
              </a:ln>
            </p:spPr>
            <p:style>
              <a:lnRef idx="1">
                <a:schemeClr val="accent1"/>
              </a:lnRef>
              <a:fillRef idx="0">
                <a:schemeClr val="accent1"/>
              </a:fillRef>
              <a:effectRef idx="0">
                <a:schemeClr val="accent1"/>
              </a:effectRef>
              <a:fontRef idx="minor">
                <a:schemeClr val="tx1"/>
              </a:fontRef>
            </p:style>
          </p:cxnSp>
        </p:grpSp>
        <p:sp>
          <p:nvSpPr>
            <p:cNvPr id="25" name="Rectangle 24"/>
            <p:cNvSpPr/>
            <p:nvPr/>
          </p:nvSpPr>
          <p:spPr>
            <a:xfrm>
              <a:off x="1143000" y="5029200"/>
              <a:ext cx="4800600" cy="457200"/>
            </a:xfrm>
            <a:prstGeom prst="rect">
              <a:avLst/>
            </a:prstGeom>
            <a:solidFill>
              <a:srgbClr val="F0AD00">
                <a:alpha val="10196"/>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MY">
                <a:solidFill>
                  <a:schemeClr val="tx1"/>
                </a:solidFill>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Effect transition="in" filter="wipe(right)">
                                      <p:cBhvr>
                                        <p:cTn id="7"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8" fill="hold">
                      <p:stCondLst>
                        <p:cond delay="indefinite"/>
                      </p:stCondLst>
                      <p:childTnLst>
                        <p:par>
                          <p:cTn id="9" fill="hold">
                            <p:stCondLst>
                              <p:cond delay="0"/>
                            </p:stCondLst>
                            <p:childTnLst>
                              <p:par>
                                <p:cTn id="10" presetID="22" presetClass="entr" presetSubtype="2" fill="hold" nodeType="clickEffect">
                                  <p:stCondLst>
                                    <p:cond delay="0"/>
                                  </p:stCondLst>
                                  <p:childTnLst>
                                    <p:set>
                                      <p:cBhvr>
                                        <p:cTn id="11" dur="1" fill="hold">
                                          <p:stCondLst>
                                            <p:cond delay="0"/>
                                          </p:stCondLst>
                                        </p:cTn>
                                        <p:tgtEl>
                                          <p:spTgt spid="26"/>
                                        </p:tgtEl>
                                        <p:attrNameLst>
                                          <p:attrName>style.visibility</p:attrName>
                                        </p:attrNameLst>
                                      </p:cBhvr>
                                      <p:to>
                                        <p:strVal val="visible"/>
                                      </p:to>
                                    </p:set>
                                    <p:animEffect transition="in" filter="wipe(right)">
                                      <p:cBhvr>
                                        <p:cTn id="12" dur="500"/>
                                        <p:tgtEl>
                                          <p:spTgt spid="26"/>
                                        </p:tgtEl>
                                      </p:cBhvr>
                                    </p:animEffect>
                                  </p:childTnLst>
                                  <p:subTnLst>
                                    <p:set>
                                      <p:cBhvr override="childStyle">
                                        <p:cTn dur="1" fill="hold" display="0" masterRel="nextClick" afterEffect="1"/>
                                        <p:tgtEl>
                                          <p:spTgt spid="26"/>
                                        </p:tgtEl>
                                        <p:attrNameLst>
                                          <p:attrName>style.visibility</p:attrName>
                                        </p:attrNameLst>
                                      </p:cBhvr>
                                      <p:to>
                                        <p:strVal val="hidden"/>
                                      </p:to>
                                    </p:set>
                                  </p:subTnLst>
                                </p:cTn>
                              </p:par>
                            </p:childTnLst>
                          </p:cTn>
                        </p:par>
                      </p:childTnLst>
                    </p:cTn>
                  </p:par>
                  <p:par>
                    <p:cTn id="13" fill="hold">
                      <p:stCondLst>
                        <p:cond delay="indefinite"/>
                      </p:stCondLst>
                      <p:childTnLst>
                        <p:par>
                          <p:cTn id="14" fill="hold">
                            <p:stCondLst>
                              <p:cond delay="0"/>
                            </p:stCondLst>
                            <p:childTnLst>
                              <p:par>
                                <p:cTn id="15" presetID="22" presetClass="entr" presetSubtype="2" fill="hold" nodeType="clickEffect">
                                  <p:stCondLst>
                                    <p:cond delay="0"/>
                                  </p:stCondLst>
                                  <p:childTnLst>
                                    <p:set>
                                      <p:cBhvr>
                                        <p:cTn id="16" dur="1" fill="hold">
                                          <p:stCondLst>
                                            <p:cond delay="0"/>
                                          </p:stCondLst>
                                        </p:cTn>
                                        <p:tgtEl>
                                          <p:spTgt spid="27"/>
                                        </p:tgtEl>
                                        <p:attrNameLst>
                                          <p:attrName>style.visibility</p:attrName>
                                        </p:attrNameLst>
                                      </p:cBhvr>
                                      <p:to>
                                        <p:strVal val="visible"/>
                                      </p:to>
                                    </p:set>
                                    <p:animEffect transition="in" filter="wipe(right)">
                                      <p:cBhvr>
                                        <p:cTn id="17"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18" fill="hold">
                      <p:stCondLst>
                        <p:cond delay="indefinite"/>
                      </p:stCondLst>
                      <p:childTnLst>
                        <p:par>
                          <p:cTn id="19" fill="hold">
                            <p:stCondLst>
                              <p:cond delay="0"/>
                            </p:stCondLst>
                            <p:childTnLst>
                              <p:par>
                                <p:cTn id="20" presetID="22" presetClass="entr" presetSubtype="2" fill="hold" nodeType="clickEffect">
                                  <p:stCondLst>
                                    <p:cond delay="0"/>
                                  </p:stCondLst>
                                  <p:childTnLst>
                                    <p:set>
                                      <p:cBhvr>
                                        <p:cTn id="21" dur="1" fill="hold">
                                          <p:stCondLst>
                                            <p:cond delay="0"/>
                                          </p:stCondLst>
                                        </p:cTn>
                                        <p:tgtEl>
                                          <p:spTgt spid="28"/>
                                        </p:tgtEl>
                                        <p:attrNameLst>
                                          <p:attrName>style.visibility</p:attrName>
                                        </p:attrNameLst>
                                      </p:cBhvr>
                                      <p:to>
                                        <p:strVal val="visible"/>
                                      </p:to>
                                    </p:set>
                                    <p:animEffect transition="in" filter="wipe(right)">
                                      <p:cBhvr>
                                        <p:cTn id="22"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Notes</a:t>
            </a:r>
            <a:endParaRPr lang="en-MY" dirty="0"/>
          </a:p>
        </p:txBody>
      </p:sp>
      <p:sp>
        <p:nvSpPr>
          <p:cNvPr id="3" name="Content Placeholder 2"/>
          <p:cNvSpPr>
            <a:spLocks noGrp="1"/>
          </p:cNvSpPr>
          <p:nvPr>
            <p:ph idx="13"/>
          </p:nvPr>
        </p:nvSpPr>
        <p:spPr/>
        <p:txBody>
          <a:bodyPr/>
          <a:lstStyle/>
          <a:p>
            <a:r>
              <a:rPr lang="en-US" dirty="0" smtClean="0"/>
              <a:t>Always backup the </a:t>
            </a:r>
            <a:r>
              <a:rPr lang="en-US" dirty="0" err="1" smtClean="0"/>
              <a:t>config</a:t>
            </a:r>
            <a:r>
              <a:rPr lang="en-US" dirty="0" smtClean="0"/>
              <a:t> files before modifying them.</a:t>
            </a:r>
          </a:p>
          <a:p>
            <a:r>
              <a:rPr lang="en-MY" dirty="0" smtClean="0"/>
              <a:t>Do not change anything in </a:t>
            </a:r>
            <a:r>
              <a:rPr lang="en-MY" dirty="0" err="1" smtClean="0"/>
              <a:t>machine.config</a:t>
            </a:r>
            <a:r>
              <a:rPr lang="en-MY" dirty="0" smtClean="0"/>
              <a:t>. Changes to this file will affect all web applications on your computer. Do so only if you know what you are doing.</a:t>
            </a:r>
          </a:p>
          <a:p>
            <a:endParaRPr lang="en-US" dirty="0" smtClean="0"/>
          </a:p>
          <a:p>
            <a:endParaRPr lang="en-MY" dirty="0"/>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Performance Optimization</a:t>
            </a:r>
            <a:endParaRPr lang="en-MY" dirty="0"/>
          </a:p>
        </p:txBody>
      </p:sp>
      <p:sp>
        <p:nvSpPr>
          <p:cNvPr id="3" name="Content Placeholder 2"/>
          <p:cNvSpPr>
            <a:spLocks noGrp="1"/>
          </p:cNvSpPr>
          <p:nvPr>
            <p:ph idx="13"/>
          </p:nvPr>
        </p:nvSpPr>
        <p:spPr/>
        <p:txBody>
          <a:bodyPr/>
          <a:lstStyle/>
          <a:p>
            <a:r>
              <a:rPr lang="en-US" dirty="0" smtClean="0"/>
              <a:t>Cache (covered in Chapter 6)</a:t>
            </a:r>
          </a:p>
          <a:p>
            <a:pPr lvl="1"/>
            <a:r>
              <a:rPr lang="en-US" dirty="0" smtClean="0"/>
              <a:t>Output Cache</a:t>
            </a:r>
          </a:p>
          <a:p>
            <a:pPr lvl="2"/>
            <a:r>
              <a:rPr lang="en-MY" dirty="0" smtClean="0"/>
              <a:t>when output caching is used, ASP.NET is doing less work to satisfy a request, thus allowing the response to be served faster.</a:t>
            </a:r>
            <a:endParaRPr lang="en-US" dirty="0" smtClean="0"/>
          </a:p>
          <a:p>
            <a:pPr lvl="1"/>
            <a:r>
              <a:rPr lang="en-US" dirty="0" smtClean="0"/>
              <a:t>Fragment Cache</a:t>
            </a:r>
          </a:p>
          <a:p>
            <a:pPr lvl="2"/>
            <a:r>
              <a:rPr lang="en-US" dirty="0" smtClean="0"/>
              <a:t>When it is not practical to cache the entire page, but some portions of the page can be cache. </a:t>
            </a:r>
          </a:p>
          <a:p>
            <a:pPr lvl="2"/>
            <a:r>
              <a:rPr lang="en-US" dirty="0" smtClean="0"/>
              <a:t>It is worthwhile to create user controls that do not change for a defined time period.</a:t>
            </a:r>
            <a:endParaRPr lang="en-MY" dirty="0"/>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Deploying ASP.NET Applications</a:t>
            </a:r>
            <a:endParaRPr lang="en-US" dirty="0"/>
          </a:p>
        </p:txBody>
      </p:sp>
      <p:sp>
        <p:nvSpPr>
          <p:cNvPr id="5" name="Text Placeholder 4"/>
          <p:cNvSpPr>
            <a:spLocks noGrp="1"/>
          </p:cNvSpPr>
          <p:nvPr>
            <p:ph type="body" idx="1"/>
          </p:nvPr>
        </p:nvSpPr>
        <p:spPr/>
        <p:txBody>
          <a:bodyPr/>
          <a:lstStyle/>
          <a:p>
            <a:r>
              <a:rPr lang="en-US" dirty="0" smtClean="0"/>
              <a:t>Next</a:t>
            </a:r>
            <a:endParaRPr lang="en-US" dirty="0"/>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t>Overview of Configuration</a:t>
            </a:r>
            <a:endParaRPr lang="en-US" dirty="0"/>
          </a:p>
        </p:txBody>
      </p:sp>
      <p:sp>
        <p:nvSpPr>
          <p:cNvPr id="3" name="Content Placeholder 2"/>
          <p:cNvSpPr>
            <a:spLocks noGrp="1"/>
          </p:cNvSpPr>
          <p:nvPr>
            <p:ph idx="13"/>
          </p:nvPr>
        </p:nvSpPr>
        <p:spPr/>
        <p:txBody>
          <a:bodyPr>
            <a:normAutofit/>
          </a:bodyPr>
          <a:lstStyle/>
          <a:p>
            <a:r>
              <a:rPr lang="en-US" altLang="zh-CN" dirty="0" smtClean="0">
                <a:ea typeface="宋体" pitchFamily="2" charset="-122"/>
              </a:rPr>
              <a:t>ASP.NET has made configuration even more powerful and flexible by adopting XML-based configuration files.</a:t>
            </a:r>
          </a:p>
          <a:p>
            <a:r>
              <a:rPr lang="en-US" altLang="zh-CN" dirty="0" smtClean="0">
                <a:ea typeface="宋体" pitchFamily="2" charset="-122"/>
              </a:rPr>
              <a:t>The </a:t>
            </a:r>
            <a:r>
              <a:rPr lang="en-US" altLang="zh-CN" dirty="0" err="1" smtClean="0">
                <a:ea typeface="宋体" pitchFamily="2" charset="-122"/>
              </a:rPr>
              <a:t>config</a:t>
            </a:r>
            <a:r>
              <a:rPr lang="en-US" altLang="zh-CN" dirty="0" smtClean="0">
                <a:ea typeface="宋体" pitchFamily="2" charset="-122"/>
              </a:rPr>
              <a:t> files are used to configure any component of ASP.NET, by writing your own code of explaining how you like ASP.NET to perform certain operation.</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AU" dirty="0" smtClean="0"/>
              <a:t>Types of Configuration File</a:t>
            </a:r>
            <a:endParaRPr lang="en-US" dirty="0"/>
          </a:p>
        </p:txBody>
      </p:sp>
      <p:sp>
        <p:nvSpPr>
          <p:cNvPr id="3" name="Content Placeholder 2"/>
          <p:cNvSpPr>
            <a:spLocks noGrp="1"/>
          </p:cNvSpPr>
          <p:nvPr>
            <p:ph idx="13"/>
          </p:nvPr>
        </p:nvSpPr>
        <p:spPr/>
        <p:txBody>
          <a:bodyPr/>
          <a:lstStyle/>
          <a:p>
            <a:r>
              <a:rPr lang="en-US" altLang="zh-CN" dirty="0" smtClean="0">
                <a:solidFill>
                  <a:schemeClr val="bg1"/>
                </a:solidFill>
                <a:ea typeface="宋体" pitchFamily="2" charset="-122"/>
              </a:rPr>
              <a:t>The machine configuration file:</a:t>
            </a:r>
          </a:p>
          <a:p>
            <a:pPr lvl="1"/>
            <a:r>
              <a:rPr lang="en-US" sz="3200" dirty="0" err="1" smtClean="0">
                <a:latin typeface="Arial Narrow" pitchFamily="34" charset="0"/>
                <a:ea typeface="宋体" pitchFamily="2" charset="-122"/>
              </a:rPr>
              <a:t>machine.config</a:t>
            </a:r>
            <a:endParaRPr lang="en-US" sz="3200" dirty="0" smtClean="0">
              <a:latin typeface="Arial Narrow" pitchFamily="34" charset="0"/>
              <a:ea typeface="宋体" pitchFamily="2" charset="-122"/>
            </a:endParaRPr>
          </a:p>
          <a:p>
            <a:r>
              <a:rPr lang="en-US" dirty="0" smtClean="0">
                <a:solidFill>
                  <a:schemeClr val="bg1"/>
                </a:solidFill>
              </a:rPr>
              <a:t>The application configuration file:</a:t>
            </a:r>
          </a:p>
          <a:p>
            <a:pPr lvl="1"/>
            <a:r>
              <a:rPr lang="en-US" sz="3200" dirty="0" err="1" smtClean="0">
                <a:latin typeface="Arial Narrow" pitchFamily="34" charset="0"/>
              </a:rPr>
              <a:t>web.config</a:t>
            </a:r>
            <a:endParaRPr lang="en-US" sz="3200" dirty="0" smtClean="0">
              <a:latin typeface="Arial Narrow" pitchFamily="34" charset="0"/>
            </a:endParaRPr>
          </a:p>
          <a:p>
            <a:pPr>
              <a:buNone/>
            </a:pPr>
            <a:r>
              <a:rPr lang="en-US" altLang="zh-CN" b="1" u="sng" dirty="0" smtClean="0">
                <a:solidFill>
                  <a:schemeClr val="bg1"/>
                </a:solidFill>
                <a:ea typeface="宋体" pitchFamily="2" charset="-122"/>
              </a:rPr>
              <a:t>Remark:</a:t>
            </a:r>
          </a:p>
          <a:p>
            <a:pPr>
              <a:buNone/>
            </a:pPr>
            <a:r>
              <a:rPr lang="en-US" altLang="zh-CN" dirty="0" smtClean="0">
                <a:solidFill>
                  <a:schemeClr val="bg1"/>
                </a:solidFill>
                <a:ea typeface="宋体" pitchFamily="2" charset="-122"/>
              </a:rPr>
              <a:t>To browse the files, you may use</a:t>
            </a:r>
          </a:p>
          <a:p>
            <a:pPr>
              <a:buNone/>
            </a:pPr>
            <a:r>
              <a:rPr lang="en-US" altLang="zh-CN" dirty="0" smtClean="0">
                <a:solidFill>
                  <a:schemeClr val="bg1"/>
                </a:solidFill>
                <a:ea typeface="宋体" pitchFamily="2" charset="-122"/>
              </a:rPr>
              <a:t> any text editor or Web browser</a:t>
            </a:r>
            <a:endParaRPr lang="en-US" altLang="zh-CN" dirty="0">
              <a:solidFill>
                <a:schemeClr val="bg1"/>
              </a:solidFill>
              <a:ea typeface="宋体" pitchFamily="2" charset="-122"/>
            </a:endParaRPr>
          </a:p>
        </p:txBody>
      </p:sp>
      <p:pic>
        <p:nvPicPr>
          <p:cNvPr id="1026" name="Picture 2" descr="C:\Users\TARC\AppData\Local\Microsoft\Windows\Temporary Internet Files\Content.IE5\YN6V2U4Q\MCj04242380000[1].wmf"/>
          <p:cNvPicPr>
            <a:picLocks noChangeAspect="1" noChangeArrowheads="1"/>
          </p:cNvPicPr>
          <p:nvPr/>
        </p:nvPicPr>
        <p:blipFill>
          <a:blip r:embed="rId2" cstate="print"/>
          <a:srcRect/>
          <a:stretch>
            <a:fillRect/>
          </a:stretch>
        </p:blipFill>
        <p:spPr bwMode="auto">
          <a:xfrm>
            <a:off x="6553200" y="4267200"/>
            <a:ext cx="1708150" cy="1708150"/>
          </a:xfrm>
          <a:prstGeom prst="rect">
            <a:avLst/>
          </a:prstGeom>
          <a:noFill/>
        </p:spPr>
      </p:pic>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configuration files</a:t>
            </a:r>
            <a:endParaRPr lang="en-MY" dirty="0"/>
          </a:p>
        </p:txBody>
      </p:sp>
      <p:sp>
        <p:nvSpPr>
          <p:cNvPr id="5" name="Text Placeholder 4"/>
          <p:cNvSpPr>
            <a:spLocks noGrp="1"/>
          </p:cNvSpPr>
          <p:nvPr>
            <p:ph type="body" idx="1"/>
          </p:nvPr>
        </p:nvSpPr>
        <p:spPr>
          <a:xfrm>
            <a:off x="457200" y="1406160"/>
            <a:ext cx="4040188" cy="639762"/>
          </a:xfrm>
        </p:spPr>
        <p:txBody>
          <a:bodyPr/>
          <a:lstStyle/>
          <a:p>
            <a:r>
              <a:rPr lang="en-US" sz="3000" dirty="0" err="1" smtClean="0">
                <a:latin typeface="Arial Narrow" pitchFamily="34" charset="0"/>
              </a:rPr>
              <a:t>machine.config</a:t>
            </a:r>
            <a:r>
              <a:rPr lang="en-US" sz="3000" dirty="0" smtClean="0"/>
              <a:t> </a:t>
            </a:r>
          </a:p>
        </p:txBody>
      </p:sp>
      <p:sp>
        <p:nvSpPr>
          <p:cNvPr id="3" name="Content Placeholder 2"/>
          <p:cNvSpPr>
            <a:spLocks noGrp="1"/>
          </p:cNvSpPr>
          <p:nvPr>
            <p:ph sz="half" idx="2"/>
          </p:nvPr>
        </p:nvSpPr>
        <p:spPr>
          <a:xfrm>
            <a:off x="457200" y="2045922"/>
            <a:ext cx="4040188" cy="4126278"/>
          </a:xfrm>
          <a:solidFill>
            <a:schemeClr val="bg1">
              <a:lumMod val="95000"/>
              <a:alpha val="40000"/>
            </a:schemeClr>
          </a:solidFill>
          <a:ln w="28575">
            <a:solidFill>
              <a:schemeClr val="tx1">
                <a:lumMod val="50000"/>
                <a:lumOff val="50000"/>
              </a:schemeClr>
            </a:solidFill>
          </a:ln>
          <a:effectLst/>
        </p:spPr>
        <p:style>
          <a:lnRef idx="2">
            <a:schemeClr val="accent2"/>
          </a:lnRef>
          <a:fillRef idx="1">
            <a:schemeClr val="lt1"/>
          </a:fillRef>
          <a:effectRef idx="0">
            <a:schemeClr val="accent2"/>
          </a:effectRef>
          <a:fontRef idx="minor">
            <a:schemeClr val="dk1"/>
          </a:fontRef>
        </p:style>
        <p:txBody>
          <a:bodyPr vert="horz" lIns="90000" tIns="91440" rtlCol="0">
            <a:normAutofit/>
          </a:bodyPr>
          <a:lstStyle/>
          <a:p>
            <a:r>
              <a:rPr lang="en-US" sz="3000" dirty="0" smtClean="0">
                <a:solidFill>
                  <a:schemeClr val="tx1"/>
                </a:solidFill>
              </a:rPr>
              <a:t>Contains machine-specific settings that ASP.NET needs to function</a:t>
            </a:r>
          </a:p>
          <a:p>
            <a:r>
              <a:rPr lang="en-MY" sz="3000" dirty="0" smtClean="0">
                <a:solidFill>
                  <a:schemeClr val="tx1"/>
                </a:solidFill>
              </a:rPr>
              <a:t>used to configure the application according to a particular machine</a:t>
            </a:r>
            <a:endParaRPr lang="en-US" sz="3000" dirty="0" smtClean="0">
              <a:solidFill>
                <a:schemeClr val="tx1"/>
              </a:solidFill>
            </a:endParaRPr>
          </a:p>
        </p:txBody>
      </p:sp>
      <p:sp>
        <p:nvSpPr>
          <p:cNvPr id="6" name="Text Placeholder 5"/>
          <p:cNvSpPr>
            <a:spLocks noGrp="1"/>
          </p:cNvSpPr>
          <p:nvPr>
            <p:ph type="body" sz="quarter" idx="3"/>
          </p:nvPr>
        </p:nvSpPr>
        <p:spPr>
          <a:xfrm>
            <a:off x="4645025" y="1406160"/>
            <a:ext cx="4041775" cy="639762"/>
          </a:xfrm>
        </p:spPr>
        <p:txBody>
          <a:bodyPr/>
          <a:lstStyle/>
          <a:p>
            <a:r>
              <a:rPr lang="en-US" sz="3000" dirty="0" err="1" smtClean="0">
                <a:latin typeface="Arial Narrow" pitchFamily="34" charset="0"/>
              </a:rPr>
              <a:t>web.config</a:t>
            </a:r>
            <a:endParaRPr lang="en-US" sz="3000" dirty="0"/>
          </a:p>
        </p:txBody>
      </p:sp>
      <p:sp>
        <p:nvSpPr>
          <p:cNvPr id="4" name="Content Placeholder 3"/>
          <p:cNvSpPr>
            <a:spLocks noGrp="1"/>
          </p:cNvSpPr>
          <p:nvPr>
            <p:ph sz="quarter" idx="4"/>
          </p:nvPr>
        </p:nvSpPr>
        <p:spPr>
          <a:xfrm>
            <a:off x="4645025" y="2045922"/>
            <a:ext cx="4041775" cy="4126278"/>
          </a:xfrm>
          <a:solidFill>
            <a:schemeClr val="bg1">
              <a:lumMod val="95000"/>
              <a:alpha val="40000"/>
            </a:schemeClr>
          </a:solidFill>
          <a:ln w="28575">
            <a:solidFill>
              <a:schemeClr val="tx1">
                <a:lumMod val="50000"/>
                <a:lumOff val="50000"/>
              </a:schemeClr>
            </a:solidFill>
            <a:miter lim="800000"/>
            <a:headEnd/>
            <a:tailEnd/>
          </a:ln>
          <a:effectLst/>
        </p:spPr>
        <p:style>
          <a:lnRef idx="2">
            <a:schemeClr val="accent2"/>
          </a:lnRef>
          <a:fillRef idx="1">
            <a:schemeClr val="lt1"/>
          </a:fillRef>
          <a:effectRef idx="0">
            <a:schemeClr val="accent2"/>
          </a:effectRef>
          <a:fontRef idx="minor">
            <a:schemeClr val="dk1"/>
          </a:fontRef>
        </p:style>
        <p:txBody>
          <a:bodyPr vert="horz" wrap="square" lIns="90000" tIns="91440" rIns="91440" bIns="45720" numCol="1" rtlCol="0" anchor="t" anchorCtr="0" compatLnSpc="1">
            <a:prstTxWarp prst="textNoShape">
              <a:avLst/>
            </a:prstTxWarp>
            <a:noAutofit/>
          </a:bodyPr>
          <a:lstStyle/>
          <a:p>
            <a:r>
              <a:rPr lang="en-US" sz="2800" dirty="0" smtClean="0">
                <a:solidFill>
                  <a:schemeClr val="tx1"/>
                </a:solidFill>
                <a:latin typeface="+mj-lt"/>
              </a:rPr>
              <a:t>Stores configuration info for a specific Web application; </a:t>
            </a:r>
          </a:p>
          <a:p>
            <a:r>
              <a:rPr lang="en-US" sz="2800" dirty="0" smtClean="0">
                <a:solidFill>
                  <a:schemeClr val="tx1"/>
                </a:solidFill>
                <a:latin typeface="+mj-lt"/>
              </a:rPr>
              <a:t>Can override default functionality defined in the </a:t>
            </a:r>
            <a:r>
              <a:rPr lang="en-US" sz="2800" dirty="0" err="1" smtClean="0">
                <a:solidFill>
                  <a:schemeClr val="tx1"/>
                </a:solidFill>
                <a:latin typeface="+mj-lt"/>
              </a:rPr>
              <a:t>machine.config</a:t>
            </a:r>
            <a:r>
              <a:rPr lang="en-US" sz="2800" dirty="0" smtClean="0">
                <a:solidFill>
                  <a:schemeClr val="tx1"/>
                </a:solidFill>
                <a:latin typeface="+mj-lt"/>
              </a:rPr>
              <a:t>.</a:t>
            </a:r>
          </a:p>
          <a:p>
            <a:r>
              <a:rPr lang="en-US" sz="2800" dirty="0" smtClean="0">
                <a:solidFill>
                  <a:schemeClr val="tx1"/>
                </a:solidFill>
                <a:latin typeface="+mj-lt"/>
              </a:rPr>
              <a:t>Contains the subset of the settings in </a:t>
            </a:r>
            <a:r>
              <a:rPr lang="en-US" sz="2800" dirty="0" err="1" smtClean="0">
                <a:solidFill>
                  <a:schemeClr val="tx1"/>
                </a:solidFill>
                <a:latin typeface="+mj-lt"/>
              </a:rPr>
              <a:t>machine.config</a:t>
            </a:r>
            <a:endParaRPr lang="en-MY" sz="2800" dirty="0" smtClean="0">
              <a:solidFill>
                <a:schemeClr val="tx1"/>
              </a:solidFill>
              <a:latin typeface="+mj-lt"/>
            </a:endParaRPr>
          </a:p>
          <a:p>
            <a:endParaRPr lang="en-MY" sz="2800" dirty="0">
              <a:solidFill>
                <a:schemeClr val="tx1"/>
              </a:solidFill>
              <a:latin typeface="+mj-lt"/>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err="1" smtClean="0"/>
              <a:t>machine.config</a:t>
            </a:r>
            <a:endParaRPr lang="en-US" dirty="0"/>
          </a:p>
        </p:txBody>
      </p:sp>
      <p:sp>
        <p:nvSpPr>
          <p:cNvPr id="3" name="Content Placeholder 2"/>
          <p:cNvSpPr>
            <a:spLocks noGrp="1"/>
          </p:cNvSpPr>
          <p:nvPr>
            <p:ph idx="13"/>
          </p:nvPr>
        </p:nvSpPr>
        <p:spPr>
          <a:xfrm>
            <a:off x="457200" y="1428737"/>
            <a:ext cx="8186766" cy="4133863"/>
          </a:xfrm>
        </p:spPr>
        <p:txBody>
          <a:bodyPr>
            <a:normAutofit/>
          </a:bodyPr>
          <a:lstStyle/>
          <a:p>
            <a:pPr>
              <a:buNone/>
            </a:pPr>
            <a:r>
              <a:rPr lang="en-US" b="1" dirty="0" smtClean="0"/>
              <a:t>Location:</a:t>
            </a:r>
          </a:p>
          <a:p>
            <a:r>
              <a:rPr lang="en-US" dirty="0" smtClean="0"/>
              <a:t>For </a:t>
            </a:r>
            <a:r>
              <a:rPr lang="en-US" dirty="0" smtClean="0"/>
              <a:t>Visual Studio </a:t>
            </a:r>
            <a:r>
              <a:rPr lang="en-US" dirty="0" smtClean="0"/>
              <a:t>2017 </a:t>
            </a:r>
            <a:r>
              <a:rPr lang="en-US" dirty="0" smtClean="0"/>
              <a:t>(.NET Framework 4.0 and above)</a:t>
            </a:r>
          </a:p>
          <a:p>
            <a:pPr lvl="1"/>
            <a:r>
              <a:rPr lang="en-US" dirty="0" smtClean="0"/>
              <a:t>%</a:t>
            </a:r>
            <a:r>
              <a:rPr lang="en-US" dirty="0" err="1" smtClean="0"/>
              <a:t>SystemRoot</a:t>
            </a:r>
            <a:r>
              <a:rPr lang="en-US" dirty="0" smtClean="0"/>
              <a:t>%\ </a:t>
            </a:r>
            <a:r>
              <a:rPr lang="en-US" sz="2900" dirty="0" smtClean="0"/>
              <a:t>Microsoft.NET\Framework\ v4.0.30319\</a:t>
            </a:r>
            <a:r>
              <a:rPr lang="en-US" sz="2900" dirty="0" err="1" smtClean="0"/>
              <a:t>Config</a:t>
            </a:r>
            <a:r>
              <a:rPr lang="en-US" sz="2900" dirty="0" smtClean="0"/>
              <a:t>\</a:t>
            </a:r>
            <a:r>
              <a:rPr lang="en-US" sz="2900" dirty="0" err="1" smtClean="0"/>
              <a:t>machine.config</a:t>
            </a:r>
            <a:endParaRPr lang="en-US" sz="2900" dirty="0" smtClean="0"/>
          </a:p>
        </p:txBody>
      </p:sp>
      <p:sp>
        <p:nvSpPr>
          <p:cNvPr id="4" name="Rectangle 3"/>
          <p:cNvSpPr/>
          <p:nvPr/>
        </p:nvSpPr>
        <p:spPr>
          <a:xfrm>
            <a:off x="1371600" y="5105400"/>
            <a:ext cx="7467600" cy="954107"/>
          </a:xfrm>
          <a:prstGeom prst="rect">
            <a:avLst/>
          </a:prstGeom>
          <a:solidFill>
            <a:schemeClr val="bg1">
              <a:lumMod val="95000"/>
            </a:schemeClr>
          </a:solidFill>
          <a:ln w="28575">
            <a:solidFill>
              <a:srgbClr val="C00000"/>
            </a:solidFill>
          </a:ln>
        </p:spPr>
        <p:txBody>
          <a:bodyPr wrap="square">
            <a:spAutoFit/>
          </a:bodyPr>
          <a:lstStyle/>
          <a:p>
            <a:pPr marL="0" lvl="1"/>
            <a:r>
              <a:rPr lang="en-US" sz="2800" dirty="0" smtClean="0"/>
              <a:t>Do not rename the original </a:t>
            </a:r>
            <a:r>
              <a:rPr lang="en-US" sz="2800" dirty="0" err="1" smtClean="0"/>
              <a:t>machine.config</a:t>
            </a:r>
            <a:r>
              <a:rPr lang="en-US" sz="2800" dirty="0" smtClean="0"/>
              <a:t> – ASP.NET relies on this file for its configuration</a:t>
            </a:r>
            <a:endParaRPr lang="en-US" sz="2800" dirty="0"/>
          </a:p>
        </p:txBody>
      </p:sp>
      <p:pic>
        <p:nvPicPr>
          <p:cNvPr id="6" name="Picture 6"/>
          <p:cNvPicPr>
            <a:picLocks noChangeAspect="1" noChangeArrowheads="1"/>
          </p:cNvPicPr>
          <p:nvPr/>
        </p:nvPicPr>
        <p:blipFill>
          <a:blip r:embed="rId2" cstate="print"/>
          <a:srcRect/>
          <a:stretch>
            <a:fillRect/>
          </a:stretch>
        </p:blipFill>
        <p:spPr bwMode="auto">
          <a:xfrm>
            <a:off x="381000" y="5117123"/>
            <a:ext cx="933450" cy="933450"/>
          </a:xfrm>
          <a:prstGeom prst="rect">
            <a:avLst/>
          </a:prstGeom>
          <a:noFill/>
          <a:ln w="28575">
            <a:solidFill>
              <a:srgbClr val="C00000"/>
            </a:solidFill>
            <a:miter lim="800000"/>
            <a:headEnd/>
            <a:tailEnd/>
          </a:ln>
        </p:spPr>
      </p:pic>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MY" sz="3200" dirty="0" smtClean="0"/>
              <a:t>How the Runtime Locates Configuration Files</a:t>
            </a:r>
            <a:endParaRPr lang="en-MY" sz="3200" dirty="0"/>
          </a:p>
        </p:txBody>
      </p:sp>
      <p:graphicFrame>
        <p:nvGraphicFramePr>
          <p:cNvPr id="6" name="Content Placeholder 5"/>
          <p:cNvGraphicFramePr>
            <a:graphicFrameLocks noGrp="1"/>
          </p:cNvGraphicFramePr>
          <p:nvPr>
            <p:ph idx="13"/>
          </p:nvPr>
        </p:nvGraphicFramePr>
        <p:xfrm>
          <a:off x="457200" y="1676400"/>
          <a:ext cx="8186738" cy="450056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4" name="Rectangle 3"/>
          <p:cNvSpPr/>
          <p:nvPr/>
        </p:nvSpPr>
        <p:spPr>
          <a:xfrm>
            <a:off x="457200" y="1295400"/>
            <a:ext cx="8458200" cy="400110"/>
          </a:xfrm>
          <a:prstGeom prst="rect">
            <a:avLst/>
          </a:prstGeom>
        </p:spPr>
        <p:txBody>
          <a:bodyPr wrap="square">
            <a:spAutoFit/>
          </a:bodyPr>
          <a:lstStyle/>
          <a:p>
            <a:r>
              <a:rPr lang="en-MY" sz="2000" dirty="0" smtClean="0"/>
              <a:t>How the CLR locates and binds to the assemblies that make up your application </a:t>
            </a:r>
            <a:endParaRPr lang="en-US" sz="2000"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What if…</a:t>
            </a:r>
            <a:endParaRPr lang="en-MY" dirty="0"/>
          </a:p>
        </p:txBody>
      </p:sp>
      <p:sp>
        <p:nvSpPr>
          <p:cNvPr id="3" name="Content Placeholder 2"/>
          <p:cNvSpPr>
            <a:spLocks noGrp="1"/>
          </p:cNvSpPr>
          <p:nvPr>
            <p:ph idx="13"/>
          </p:nvPr>
        </p:nvSpPr>
        <p:spPr/>
        <p:txBody>
          <a:bodyPr>
            <a:normAutofit fontScale="92500" lnSpcReduction="10000"/>
          </a:bodyPr>
          <a:lstStyle/>
          <a:p>
            <a:r>
              <a:rPr lang="en-US" dirty="0" smtClean="0"/>
              <a:t>The subdirectory does not contain a </a:t>
            </a:r>
            <a:r>
              <a:rPr lang="en-US" dirty="0" err="1" smtClean="0"/>
              <a:t>web.config</a:t>
            </a:r>
            <a:r>
              <a:rPr lang="en-US" dirty="0" smtClean="0"/>
              <a:t> file?</a:t>
            </a:r>
          </a:p>
          <a:p>
            <a:pPr lvl="1"/>
            <a:r>
              <a:rPr lang="en-US" dirty="0" smtClean="0"/>
              <a:t>The pages within this subdirectory will inherit their settings from the parent file node</a:t>
            </a:r>
          </a:p>
          <a:p>
            <a:r>
              <a:rPr lang="en-US" dirty="0" smtClean="0"/>
              <a:t>I have only ONE page that needs special settings to function?</a:t>
            </a:r>
          </a:p>
          <a:p>
            <a:pPr lvl="1"/>
            <a:r>
              <a:rPr lang="en-US" dirty="0" smtClean="0"/>
              <a:t>Place this page in a subdirectory with its own </a:t>
            </a:r>
            <a:r>
              <a:rPr lang="en-US" dirty="0" err="1" smtClean="0"/>
              <a:t>web.config</a:t>
            </a:r>
            <a:r>
              <a:rPr lang="en-US" dirty="0" smtClean="0"/>
              <a:t> file</a:t>
            </a:r>
          </a:p>
          <a:p>
            <a:pPr lvl="1"/>
            <a:r>
              <a:rPr lang="en-US" dirty="0" smtClean="0"/>
              <a:t>The changes will then just affect that page but not the whole application</a:t>
            </a:r>
            <a:endParaRPr lang="en-MY" dirty="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Configuration File Rules</a:t>
            </a:r>
            <a:endParaRPr lang="en-MY" dirty="0"/>
          </a:p>
        </p:txBody>
      </p:sp>
      <p:sp>
        <p:nvSpPr>
          <p:cNvPr id="3" name="Content Placeholder 2"/>
          <p:cNvSpPr>
            <a:spLocks noGrp="1"/>
          </p:cNvSpPr>
          <p:nvPr>
            <p:ph idx="13"/>
          </p:nvPr>
        </p:nvSpPr>
        <p:spPr/>
        <p:txBody>
          <a:bodyPr>
            <a:normAutofit/>
          </a:bodyPr>
          <a:lstStyle/>
          <a:p>
            <a:pPr marL="633222" indent="-514350">
              <a:buFont typeface="+mj-lt"/>
              <a:buAutoNum type="arabicPeriod"/>
            </a:pPr>
            <a:r>
              <a:rPr lang="en-US" dirty="0" smtClean="0"/>
              <a:t>They must have a root element &lt;configuration&gt;.</a:t>
            </a:r>
          </a:p>
          <a:p>
            <a:pPr marL="633222" indent="-514350">
              <a:buFont typeface="+mj-lt"/>
              <a:buAutoNum type="arabicPeriod"/>
            </a:pPr>
            <a:r>
              <a:rPr lang="en-US" dirty="0" smtClean="0"/>
              <a:t>Elements must be enclosed between correspondent tag &lt;&gt;, that must be closed and they are case-sensitive.</a:t>
            </a:r>
          </a:p>
          <a:p>
            <a:pPr marL="633222" indent="-514350">
              <a:buFont typeface="+mj-lt"/>
              <a:buAutoNum type="arabicPeriod"/>
            </a:pPr>
            <a:r>
              <a:rPr lang="en-US" dirty="0" smtClean="0"/>
              <a:t>Attributes must be enclosed in “”, </a:t>
            </a:r>
            <a:r>
              <a:rPr lang="en-US" dirty="0" err="1" smtClean="0"/>
              <a:t>e.g</a:t>
            </a:r>
            <a:r>
              <a:rPr lang="en-US" dirty="0" smtClean="0"/>
              <a:t> &lt;add name=“</a:t>
            </a:r>
            <a:r>
              <a:rPr lang="en-US" dirty="0" err="1" smtClean="0"/>
              <a:t>ConString</a:t>
            </a:r>
            <a:r>
              <a:rPr lang="en-US" dirty="0" smtClean="0"/>
              <a:t>” /&gt;</a:t>
            </a:r>
          </a:p>
          <a:p>
            <a:pPr marL="633222" indent="-514350">
              <a:buFont typeface="+mj-lt"/>
              <a:buAutoNum type="arabicPeriod"/>
            </a:pPr>
            <a:r>
              <a:rPr lang="en-US" dirty="0" smtClean="0"/>
              <a:t>Elements must be nested and not overlap.</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TARUC">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TARUC</Template>
  <TotalTime>1734</TotalTime>
  <Words>1423</Words>
  <Application>Microsoft Office PowerPoint</Application>
  <PresentationFormat>On-screen Show (4:3)</PresentationFormat>
  <Paragraphs>206</Paragraphs>
  <Slides>27</Slides>
  <Notes>2</Notes>
  <HiddenSlides>0</HiddenSlides>
  <MMClips>0</MMClips>
  <ScaleCrop>false</ScaleCrop>
  <HeadingPairs>
    <vt:vector size="4" baseType="variant">
      <vt:variant>
        <vt:lpstr>Theme</vt:lpstr>
      </vt:variant>
      <vt:variant>
        <vt:i4>1</vt:i4>
      </vt:variant>
      <vt:variant>
        <vt:lpstr>Slide Titles</vt:lpstr>
      </vt:variant>
      <vt:variant>
        <vt:i4>27</vt:i4>
      </vt:variant>
    </vt:vector>
  </HeadingPairs>
  <TitlesOfParts>
    <vt:vector size="28" baseType="lpstr">
      <vt:lpstr>TARUC</vt:lpstr>
      <vt:lpstr>Configuration and Optimization</vt:lpstr>
      <vt:lpstr>What Are You Going To Learn?</vt:lpstr>
      <vt:lpstr>Overview of Configuration</vt:lpstr>
      <vt:lpstr>Types of Configuration File</vt:lpstr>
      <vt:lpstr>The configuration files</vt:lpstr>
      <vt:lpstr>machine.config</vt:lpstr>
      <vt:lpstr>How the Runtime Locates Configuration Files</vt:lpstr>
      <vt:lpstr>What if…</vt:lpstr>
      <vt:lpstr>Configuration File Rules</vt:lpstr>
      <vt:lpstr>The Format</vt:lpstr>
      <vt:lpstr>Practical Config Example</vt:lpstr>
      <vt:lpstr>Structure of machine.config</vt:lpstr>
      <vt:lpstr>Structure of web.config</vt:lpstr>
      <vt:lpstr>The Settings of system.web</vt:lpstr>
      <vt:lpstr>What can be stored in Web.config file: Database Connections </vt:lpstr>
      <vt:lpstr>Example</vt:lpstr>
      <vt:lpstr>Encrypting the &lt;connectionString&gt; section</vt:lpstr>
      <vt:lpstr>Encrypting the &lt;connectionString&gt; section</vt:lpstr>
      <vt:lpstr>To Decrypt</vt:lpstr>
      <vt:lpstr>What can be stored in Web.config file:  Error Handling</vt:lpstr>
      <vt:lpstr>What can be stored in Web.config file: Error Handling (cont)</vt:lpstr>
      <vt:lpstr>What can be stored in Web.config file: Error Handling (cont)</vt:lpstr>
      <vt:lpstr>What can be stored in Web.config file:  Debugging routines </vt:lpstr>
      <vt:lpstr>Configuring ASP.NET Runtime Settings</vt:lpstr>
      <vt:lpstr>Notes</vt:lpstr>
      <vt:lpstr>Performance Optimization</vt:lpstr>
      <vt:lpstr>Deploying ASP.NET Applications</vt:lpstr>
    </vt:vector>
  </TitlesOfParts>
  <Company>INTEL</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sTaR 79</dc:creator>
  <cp:lastModifiedBy>Siew Kee</cp:lastModifiedBy>
  <cp:revision>201</cp:revision>
  <dcterms:created xsi:type="dcterms:W3CDTF">2009-05-05T22:08:41Z</dcterms:created>
  <dcterms:modified xsi:type="dcterms:W3CDTF">2022-01-18T07:44:51Z</dcterms:modified>
</cp:coreProperties>
</file>