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Arial Narrow" panose="020B060602020203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sgLp53x0TZwR4o4nxxiqVzMup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F5B1F0-A462-4D57-B157-8C019618B6AE}">
  <a:tblStyle styleId="{C5F5B1F0-A462-4D57-B157-8C019618B6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97" autoAdjust="0"/>
  </p:normalViewPr>
  <p:slideViewPr>
    <p:cSldViewPr snapToGrid="0">
      <p:cViewPr varScale="1">
        <p:scale>
          <a:sx n="50" d="100"/>
          <a:sy n="50" d="100"/>
        </p:scale>
        <p:origin x="10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You can add more than 50 standard ASP.NET controls to your Web Forms Pages. </a:t>
            </a:r>
            <a:endParaRPr/>
          </a:p>
          <a:p>
            <a:pPr marL="0" lvl="0" indent="0" algn="l" rtl="0">
              <a:spcBef>
                <a:spcPts val="0"/>
              </a:spcBef>
              <a:spcAft>
                <a:spcPts val="0"/>
              </a:spcAft>
              <a:buNone/>
            </a:pPr>
            <a:endParaRPr/>
          </a:p>
        </p:txBody>
      </p:sp>
      <p:sp>
        <p:nvSpPr>
          <p:cNvPr id="207" name="Google Shape;20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http://stackoverflow.com/questions/2698186/why-do-some-asp-net-controls-keep-its-state-although-its-enableviewstate-propert</a:t>
            </a:r>
            <a:endParaRPr/>
          </a:p>
          <a:p>
            <a:pPr marL="0" lvl="0" indent="0" algn="l" rtl="0">
              <a:spcBef>
                <a:spcPts val="0"/>
              </a:spcBef>
              <a:spcAft>
                <a:spcPts val="0"/>
              </a:spcAft>
              <a:buNone/>
            </a:pPr>
            <a:r>
              <a:rPr lang="en-US"/>
              <a:t>https://blogs.msdn.microsoft.com/asgoyal/2012/08/29/asp-net-view-state-enableviewstate-vs-viewstatemode/</a:t>
            </a:r>
            <a:endParaRPr/>
          </a:p>
        </p:txBody>
      </p:sp>
      <p:sp>
        <p:nvSpPr>
          <p:cNvPr id="227" name="Google Shape;22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110"/>
              <a:buFont typeface="Calibri"/>
              <a:buAutoNum type="arabicPeriod"/>
            </a:pPr>
            <a:r>
              <a:rPr lang="en-US" sz="1110"/>
              <a:t>HTML – processed by browser. Server control – processed by server.</a:t>
            </a:r>
            <a:endParaRPr/>
          </a:p>
          <a:p>
            <a:pPr marL="228600" lvl="0" indent="-228600" algn="l" rtl="0">
              <a:lnSpc>
                <a:spcPct val="90000"/>
              </a:lnSpc>
              <a:spcBef>
                <a:spcPts val="0"/>
              </a:spcBef>
              <a:spcAft>
                <a:spcPts val="0"/>
              </a:spcAft>
              <a:buClr>
                <a:schemeClr val="dk1"/>
              </a:buClr>
              <a:buSzPts val="1110"/>
              <a:buFont typeface="Calibri"/>
              <a:buAutoNum type="arabicPeriod"/>
            </a:pPr>
            <a:r>
              <a:rPr lang="en-US" sz="1110"/>
              <a:t>HTML – used to deal with client-side scripting (e.g. JavaScript). Server control – there are many complex controls, such as calendar, validation controls etc, with more functionality. Server control also enables view state, which allows value to be retained despite the page is refreshed. No need to worry about browser compatibility issue.</a:t>
            </a:r>
            <a:endParaRPr/>
          </a:p>
          <a:p>
            <a:pPr marL="228600" lvl="0" indent="-228600" algn="l" rtl="0">
              <a:lnSpc>
                <a:spcPct val="90000"/>
              </a:lnSpc>
              <a:spcBef>
                <a:spcPts val="0"/>
              </a:spcBef>
              <a:spcAft>
                <a:spcPts val="0"/>
              </a:spcAft>
              <a:buClr>
                <a:schemeClr val="dk1"/>
              </a:buClr>
              <a:buSzPts val="1110"/>
              <a:buFont typeface="Calibri"/>
              <a:buAutoNum type="arabicPeriod"/>
            </a:pPr>
            <a:r>
              <a:rPr lang="en-US" sz="1110"/>
              <a:t>HTML control – need to code based on browser compatibility (not all browsers support JavaScript. Server control – Must be processed by server first.</a:t>
            </a:r>
            <a:endParaRPr/>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158115" algn="l" rtl="0">
              <a:lnSpc>
                <a:spcPct val="90000"/>
              </a:lnSpc>
              <a:spcBef>
                <a:spcPts val="0"/>
              </a:spcBef>
              <a:spcAft>
                <a:spcPts val="0"/>
              </a:spcAft>
              <a:buClr>
                <a:schemeClr val="dk1"/>
              </a:buClr>
              <a:buSzPts val="1110"/>
              <a:buFont typeface="Calibri"/>
              <a:buNone/>
            </a:pPr>
            <a:endParaRPr sz="1110"/>
          </a:p>
          <a:p>
            <a:pPr marL="228600" lvl="0" indent="-228600" algn="l" rtl="0">
              <a:lnSpc>
                <a:spcPct val="90000"/>
              </a:lnSpc>
              <a:spcBef>
                <a:spcPts val="0"/>
              </a:spcBef>
              <a:spcAft>
                <a:spcPts val="0"/>
              </a:spcAft>
              <a:buClr>
                <a:schemeClr val="dk1"/>
              </a:buClr>
              <a:buSzPts val="1110"/>
              <a:buFont typeface="Calibri"/>
              <a:buNone/>
            </a:pPr>
            <a:r>
              <a:rPr lang="en-US" sz="1110"/>
              <a:t>Extra:</a:t>
            </a:r>
            <a:endParaRPr/>
          </a:p>
          <a:p>
            <a:pPr marL="228600" lvl="0" indent="-158115" algn="l" rtl="0">
              <a:lnSpc>
                <a:spcPct val="90000"/>
              </a:lnSpc>
              <a:spcBef>
                <a:spcPts val="0"/>
              </a:spcBef>
              <a:spcAft>
                <a:spcPts val="0"/>
              </a:spcAft>
              <a:buClr>
                <a:schemeClr val="dk1"/>
              </a:buClr>
              <a:buSzPts val="1110"/>
              <a:buFont typeface="Calibri"/>
              <a:buNone/>
            </a:pPr>
            <a:endParaRPr sz="1110"/>
          </a:p>
          <a:p>
            <a:pPr marL="228600" lvl="0" indent="-228600" algn="l" rtl="0">
              <a:lnSpc>
                <a:spcPct val="90000"/>
              </a:lnSpc>
              <a:spcBef>
                <a:spcPts val="0"/>
              </a:spcBef>
              <a:spcAft>
                <a:spcPts val="0"/>
              </a:spcAft>
              <a:buClr>
                <a:schemeClr val="dk1"/>
              </a:buClr>
              <a:buSzPts val="1110"/>
              <a:buFont typeface="Calibri"/>
              <a:buAutoNum type="arabicPeriod"/>
            </a:pPr>
            <a:r>
              <a:rPr lang="en-US" sz="1110"/>
              <a:t>HTML – processed by browser.   HTML server control – processed by client and server (depending on the code).   Server control – processed by server.</a:t>
            </a:r>
            <a:endParaRPr/>
          </a:p>
          <a:p>
            <a:pPr marL="228600" lvl="0" indent="-228600" algn="l" rtl="0">
              <a:lnSpc>
                <a:spcPct val="90000"/>
              </a:lnSpc>
              <a:spcBef>
                <a:spcPts val="0"/>
              </a:spcBef>
              <a:spcAft>
                <a:spcPts val="0"/>
              </a:spcAft>
              <a:buClr>
                <a:schemeClr val="dk1"/>
              </a:buClr>
              <a:buSzPts val="1110"/>
              <a:buFont typeface="Calibri"/>
              <a:buAutoNum type="arabicPeriod"/>
            </a:pPr>
            <a:r>
              <a:rPr lang="en-US" sz="1110"/>
              <a:t>HTML – used to deal with client-side scripting (e.g. JavaScript). HTML server control – migration from client page to server page is easier.  Server control – there are many complex controls, such as calendar, validation controls etc, with more functionality. Server control also enables view state, which allows value to be retained despite the page is refreshed. No need to worry about browser compatibility issue.</a:t>
            </a:r>
            <a:endParaRPr/>
          </a:p>
          <a:p>
            <a:pPr marL="228600" lvl="0" indent="-228600" algn="l" rtl="0">
              <a:lnSpc>
                <a:spcPct val="90000"/>
              </a:lnSpc>
              <a:spcBef>
                <a:spcPts val="0"/>
              </a:spcBef>
              <a:spcAft>
                <a:spcPts val="0"/>
              </a:spcAft>
              <a:buClr>
                <a:schemeClr val="dk1"/>
              </a:buClr>
              <a:buSzPts val="1110"/>
              <a:buFont typeface="Calibri"/>
              <a:buAutoNum type="arabicPeriod"/>
            </a:pPr>
            <a:r>
              <a:rPr lang="en-US" sz="1110"/>
              <a:t>HTML control – need to code based on browser compatibility (not all browsers support JavaScript)  HTML server control - need to code based on browser compatibility.    Server control – Must be processed by server first.</a:t>
            </a:r>
            <a:endParaRPr/>
          </a:p>
        </p:txBody>
      </p:sp>
      <p:sp>
        <p:nvSpPr>
          <p:cNvPr id="306" name="Google Shape;3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 name="Google Shape;13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Home</a:t>
            </a:r>
          </a:p>
          <a:p>
            <a:pPr marL="0" lvl="0" indent="0" algn="l" rtl="0">
              <a:spcBef>
                <a:spcPts val="0"/>
              </a:spcBef>
              <a:spcAft>
                <a:spcPts val="0"/>
              </a:spcAft>
              <a:buNone/>
            </a:pPr>
            <a:r>
              <a:rPr lang="en-US" dirty="0"/>
              <a:t>     Services</a:t>
            </a:r>
          </a:p>
          <a:p>
            <a:pPr marL="0" lvl="0" indent="0" algn="l" rtl="0">
              <a:spcBef>
                <a:spcPts val="0"/>
              </a:spcBef>
              <a:spcAft>
                <a:spcPts val="0"/>
              </a:spcAft>
              <a:buNone/>
            </a:pPr>
            <a:r>
              <a:rPr lang="en-US" dirty="0"/>
              <a:t>            Training</a:t>
            </a:r>
          </a:p>
          <a:p>
            <a:pPr marL="0" lvl="0" indent="0" algn="l" rtl="0">
              <a:spcBef>
                <a:spcPts val="0"/>
              </a:spcBef>
              <a:spcAft>
                <a:spcPts val="0"/>
              </a:spcAft>
              <a:buNone/>
            </a:pPr>
            <a:r>
              <a:rPr lang="en-US" dirty="0"/>
              <a:t>             Support</a:t>
            </a:r>
            <a:endParaRPr dirty="0"/>
          </a:p>
        </p:txBody>
      </p:sp>
      <p:sp>
        <p:nvSpPr>
          <p:cNvPr id="417" name="Google Shape;4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6" name="Google Shape;43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5" name="Google Shape;44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p:txBody>
      </p:sp>
      <p:sp>
        <p:nvSpPr>
          <p:cNvPr id="456" name="Google Shape;4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Model represents the application core (for instance a list of database records, e.g. car record (most of the time, we call it a class).</a:t>
            </a:r>
            <a:endParaRPr/>
          </a:p>
          <a:p>
            <a:pPr marL="0" lvl="0" indent="0" algn="l" rtl="0">
              <a:spcBef>
                <a:spcPts val="0"/>
              </a:spcBef>
              <a:spcAft>
                <a:spcPts val="0"/>
              </a:spcAft>
              <a:buNone/>
            </a:pPr>
            <a:r>
              <a:rPr lang="en-US"/>
              <a:t>The View displays the data (the database records on the web page).</a:t>
            </a:r>
            <a:endParaRPr/>
          </a:p>
          <a:p>
            <a:pPr marL="0" lvl="0" indent="0" algn="l" rtl="0">
              <a:spcBef>
                <a:spcPts val="0"/>
              </a:spcBef>
              <a:spcAft>
                <a:spcPts val="0"/>
              </a:spcAft>
              <a:buNone/>
            </a:pPr>
            <a:r>
              <a:rPr lang="en-US"/>
              <a:t>The Controller handles the input (to the Model, and Model will then save the record to the database). </a:t>
            </a:r>
            <a:endParaRPr/>
          </a:p>
          <a:p>
            <a:pPr marL="0" lvl="0" indent="0" algn="l" rtl="0">
              <a:spcBef>
                <a:spcPts val="0"/>
              </a:spcBef>
              <a:spcAft>
                <a:spcPts val="0"/>
              </a:spcAft>
              <a:buNone/>
            </a:pPr>
            <a:endParaRPr/>
          </a:p>
        </p:txBody>
      </p:sp>
      <p:sp>
        <p:nvSpPr>
          <p:cNvPr id="169" name="Google Shape;16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Visual Web Developer is the free version of Microsoft Visual Studio.</a:t>
            </a:r>
            <a:endParaRPr/>
          </a:p>
          <a:p>
            <a:pPr marL="0" lvl="0" indent="0" algn="l" rtl="0">
              <a:spcBef>
                <a:spcPts val="0"/>
              </a:spcBef>
              <a:spcAft>
                <a:spcPts val="0"/>
              </a:spcAft>
              <a:buNone/>
            </a:pPr>
            <a:endParaRPr/>
          </a:p>
        </p:txBody>
      </p:sp>
      <p:sp>
        <p:nvSpPr>
          <p:cNvPr id="182" name="Google Shape;18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8"/>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7" name="Google Shape;17;p38"/>
          <p:cNvCxnSpPr>
            <a:endCxn id="18" idx="2"/>
          </p:cNvCxnSpPr>
          <p:nvPr/>
        </p:nvCxnSpPr>
        <p:spPr>
          <a:xfrm>
            <a:off x="1142963" y="4857751"/>
            <a:ext cx="7358100" cy="0"/>
          </a:xfrm>
          <a:prstGeom prst="straightConnector1">
            <a:avLst/>
          </a:prstGeom>
          <a:noFill/>
          <a:ln w="38100" cap="flat" cmpd="sng">
            <a:solidFill>
              <a:srgbClr val="E85730"/>
            </a:solidFill>
            <a:prstDash val="solid"/>
            <a:round/>
            <a:headEnd type="none" w="sm" len="sm"/>
            <a:tailEnd type="none" w="sm" len="sm"/>
          </a:ln>
        </p:spPr>
      </p:cxnSp>
      <p:sp>
        <p:nvSpPr>
          <p:cNvPr id="19" name="Google Shape;19;p38"/>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8"/>
          <p:cNvSpPr/>
          <p:nvPr/>
        </p:nvSpPr>
        <p:spPr>
          <a:xfrm>
            <a:off x="6715125" y="1428750"/>
            <a:ext cx="857250" cy="785813"/>
          </a:xfrm>
          <a:prstGeom prst="ellipse">
            <a:avLst/>
          </a:prstGeom>
          <a:solidFill>
            <a:srgbClr val="9748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8"/>
          <p:cNvSpPr/>
          <p:nvPr/>
        </p:nvSpPr>
        <p:spPr>
          <a:xfrm>
            <a:off x="7715250" y="2500313"/>
            <a:ext cx="642938" cy="642937"/>
          </a:xfrm>
          <a:prstGeom prst="ellipse">
            <a:avLst/>
          </a:prstGeom>
          <a:solidFill>
            <a:srgbClr val="D96709">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38"/>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38"/>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38"/>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38"/>
          <p:cNvPicPr preferRelativeResize="0"/>
          <p:nvPr/>
        </p:nvPicPr>
        <p:blipFill rotWithShape="1">
          <a:blip r:embed="rId2">
            <a:alphaModFix/>
          </a:blip>
          <a:srcRect/>
          <a:stretch/>
        </p:blipFill>
        <p:spPr>
          <a:xfrm>
            <a:off x="762000" y="304800"/>
            <a:ext cx="1752600" cy="698500"/>
          </a:xfrm>
          <a:prstGeom prst="rect">
            <a:avLst/>
          </a:prstGeom>
          <a:noFill/>
          <a:ln>
            <a:noFill/>
          </a:ln>
        </p:spPr>
      </p:pic>
      <p:sp>
        <p:nvSpPr>
          <p:cNvPr id="25" name="Google Shape;25;p3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38"/>
          <p:cNvSpPr txBox="1">
            <a:spLocks noGrp="1"/>
          </p:cNvSpPr>
          <p:nvPr>
            <p:ph type="sldNum" idx="12"/>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4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4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4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39"/>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r>
              <a:rPr lang="en-US" sz="1200" b="0" i="0" u="none" strike="noStrike" cap="none">
                <a:solidFill>
                  <a:srgbClr val="888888"/>
                </a:solidFill>
                <a:latin typeface="Calibri"/>
                <a:ea typeface="Calibri"/>
                <a:cs typeface="Calibri"/>
                <a:sym typeface="Calibri"/>
              </a:rPr>
              <a:t>/1</a:t>
            </a:r>
            <a:endParaRPr/>
          </a:p>
        </p:txBody>
      </p:sp>
      <p:sp>
        <p:nvSpPr>
          <p:cNvPr id="30" name="Google Shape;30;p39"/>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31" name="Google Shape;31;p39"/>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32" name="Google Shape;32;p39"/>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9"/>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39"/>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39"/>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39"/>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39"/>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Google Shape;38;p39"/>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39" name="Google Shape;39;p39"/>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40" name="Google Shape;40;p39"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41" name="Google Shape;41;p3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40"/>
          <p:cNvSpPr txBox="1"/>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5" name="Google Shape;45;p40"/>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F690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6" name="Google Shape;46;p40"/>
          <p:cNvCxnSpPr>
            <a:endCxn id="47" idx="2"/>
          </p:cNvCxnSpPr>
          <p:nvPr/>
        </p:nvCxnSpPr>
        <p:spPr>
          <a:xfrm>
            <a:off x="1142963" y="4857751"/>
            <a:ext cx="7358100" cy="0"/>
          </a:xfrm>
          <a:prstGeom prst="straightConnector1">
            <a:avLst/>
          </a:prstGeom>
          <a:noFill/>
          <a:ln w="38100" cap="flat" cmpd="sng">
            <a:solidFill>
              <a:srgbClr val="F6903C"/>
            </a:solidFill>
            <a:prstDash val="solid"/>
            <a:round/>
            <a:headEnd type="none" w="sm" len="sm"/>
            <a:tailEnd type="none" w="sm" len="sm"/>
          </a:ln>
        </p:spPr>
      </p:cxnSp>
      <p:sp>
        <p:nvSpPr>
          <p:cNvPr id="48" name="Google Shape;48;p40"/>
          <p:cNvSpPr/>
          <p:nvPr/>
        </p:nvSpPr>
        <p:spPr>
          <a:xfrm>
            <a:off x="8001024" y="928670"/>
            <a:ext cx="500066" cy="428628"/>
          </a:xfrm>
          <a:prstGeom prst="ellipse">
            <a:avLst/>
          </a:prstGeom>
          <a:solidFill>
            <a:srgbClr val="F89D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40"/>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40"/>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40"/>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40"/>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40"/>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3" name="Google Shape;53;p40" descr="tarc logo.jpg"/>
          <p:cNvPicPr preferRelativeResize="0"/>
          <p:nvPr/>
        </p:nvPicPr>
        <p:blipFill rotWithShape="1">
          <a:blip r:embed="rId2">
            <a:alphaModFix/>
          </a:blip>
          <a:srcRect/>
          <a:stretch/>
        </p:blipFill>
        <p:spPr>
          <a:xfrm>
            <a:off x="685800" y="304800"/>
            <a:ext cx="2819400" cy="785813"/>
          </a:xfrm>
          <a:prstGeom prst="rect">
            <a:avLst/>
          </a:prstGeom>
          <a:noFill/>
          <a:ln>
            <a:noFill/>
          </a:ln>
        </p:spPr>
      </p:pic>
      <p:sp>
        <p:nvSpPr>
          <p:cNvPr id="54" name="Google Shape;54;p40"/>
          <p:cNvSpPr txBox="1"/>
          <p:nvPr/>
        </p:nvSpPr>
        <p:spPr>
          <a:xfrm>
            <a:off x="3429000" y="152400"/>
            <a:ext cx="3048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5" name="Google Shape;55;p4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 name="Google Shape;61;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42"/>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r>
              <a:rPr lang="en-US" sz="1200">
                <a:solidFill>
                  <a:srgbClr val="888888"/>
                </a:solidFill>
                <a:latin typeface="Calibri"/>
                <a:ea typeface="Calibri"/>
                <a:cs typeface="Calibri"/>
                <a:sym typeface="Calibri"/>
              </a:rPr>
              <a:t>/1</a:t>
            </a:r>
            <a:endParaRPr/>
          </a:p>
        </p:txBody>
      </p:sp>
      <p:sp>
        <p:nvSpPr>
          <p:cNvPr id="66" name="Google Shape;66;p42"/>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7" name="Google Shape;67;p42"/>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68" name="Google Shape;68;p42"/>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42"/>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42"/>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42"/>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42"/>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42"/>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4" name="Google Shape;74;p42"/>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75" name="Google Shape;75;p42"/>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76" name="Google Shape;76;p42"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77" name="Google Shape;77;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9" name="Google Shape;79;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0" name="Google Shape;80;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7" name="Google Shape;8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4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7" name="Google Shape;97;p4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8" name="Google Shape;98;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4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46"/>
          <p:cNvSpPr>
            <a:spLocks noGrp="1"/>
          </p:cNvSpPr>
          <p:nvPr>
            <p:ph type="pic" idx="2"/>
          </p:nvPr>
        </p:nvSpPr>
        <p:spPr>
          <a:xfrm>
            <a:off x="1792288" y="612775"/>
            <a:ext cx="5486400" cy="4114800"/>
          </a:xfrm>
          <a:prstGeom prst="rect">
            <a:avLst/>
          </a:prstGeom>
          <a:noFill/>
          <a:ln>
            <a:noFill/>
          </a:ln>
        </p:spPr>
      </p:sp>
      <p:sp>
        <p:nvSpPr>
          <p:cNvPr id="104" name="Google Shape;104;p4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400" dirty="0"/>
              <a:t>Server Controls and Site Design</a:t>
            </a:r>
            <a:endParaRPr dirty="0"/>
          </a:p>
        </p:txBody>
      </p:sp>
      <p:sp>
        <p:nvSpPr>
          <p:cNvPr id="125" name="Google Shape;12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Chapter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Model-view-controller - concept</a:t>
            </a:r>
            <a:endParaRPr/>
          </a:p>
        </p:txBody>
      </p:sp>
      <p:pic>
        <p:nvPicPr>
          <p:cNvPr id="191" name="Google Shape;191;p10" descr="http://4.bp.blogspot.com/-HSxL5eG2H9Q/UDVOZQurxUI/AAAAAAAAAto/39xCiNLMq4g/s1600/MVC-2.png"/>
          <p:cNvPicPr preferRelativeResize="0">
            <a:picLocks noGrp="1"/>
          </p:cNvPicPr>
          <p:nvPr>
            <p:ph type="body" idx="1"/>
          </p:nvPr>
        </p:nvPicPr>
        <p:blipFill rotWithShape="1">
          <a:blip r:embed="rId3">
            <a:alphaModFix/>
          </a:blip>
          <a:srcRect/>
          <a:stretch/>
        </p:blipFill>
        <p:spPr>
          <a:xfrm>
            <a:off x="685800" y="1295400"/>
            <a:ext cx="7848600" cy="487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Web Forms</a:t>
            </a:r>
            <a:endParaRPr/>
          </a:p>
        </p:txBody>
      </p:sp>
      <p:sp>
        <p:nvSpPr>
          <p:cNvPr id="197" name="Google Shape;197;p1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 traditional ASP.NET and oldest event-driven development model</a:t>
            </a:r>
            <a:endParaRPr/>
          </a:p>
          <a:p>
            <a:pPr marL="342900" lvl="0" indent="-342900" algn="l" rtl="0">
              <a:spcBef>
                <a:spcPts val="640"/>
              </a:spcBef>
              <a:spcAft>
                <a:spcPts val="0"/>
              </a:spcAft>
              <a:buClr>
                <a:schemeClr val="dk1"/>
              </a:buClr>
              <a:buSzPts val="3200"/>
              <a:buChar char="•"/>
            </a:pPr>
            <a:r>
              <a:rPr lang="en-US"/>
              <a:t>Web pages with added server controls, server events, and server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Web Forms</a:t>
            </a:r>
            <a:endParaRPr/>
          </a:p>
        </p:txBody>
      </p:sp>
      <p:sp>
        <p:nvSpPr>
          <p:cNvPr id="203" name="Google Shape;203;p1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refers to the grouping of two distinct blocks of code:</a:t>
            </a:r>
            <a:endParaRPr/>
          </a:p>
          <a:p>
            <a:pPr marL="742950" lvl="1" indent="-285750" algn="l" rtl="0">
              <a:spcBef>
                <a:spcPts val="560"/>
              </a:spcBef>
              <a:spcAft>
                <a:spcPts val="0"/>
              </a:spcAft>
              <a:buClr>
                <a:schemeClr val="dk1"/>
              </a:buClr>
              <a:buSzPts val="2800"/>
              <a:buChar char="–"/>
            </a:pPr>
            <a:r>
              <a:rPr lang="en-US"/>
              <a:t>HTML template – presentation of the Web form on the browser.</a:t>
            </a:r>
            <a:endParaRPr/>
          </a:p>
          <a:p>
            <a:pPr marL="742950" lvl="1" indent="-285750" algn="l" rtl="0">
              <a:spcBef>
                <a:spcPts val="560"/>
              </a:spcBef>
              <a:spcAft>
                <a:spcPts val="0"/>
              </a:spcAft>
              <a:buClr>
                <a:schemeClr val="dk1"/>
              </a:buClr>
              <a:buSzPts val="2800"/>
              <a:buChar char="–"/>
            </a:pPr>
            <a:r>
              <a:rPr lang="en-US"/>
              <a:t>ASP.NET code – holds a script containing the Web form's processing logic.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Web Forms (Physical view)</a:t>
            </a:r>
            <a:endParaRPr/>
          </a:p>
        </p:txBody>
      </p:sp>
      <p:pic>
        <p:nvPicPr>
          <p:cNvPr id="210" name="Google Shape;210;p13" descr="MVP Web App Castle Project - Visual Studio Solution Explorer"/>
          <p:cNvPicPr preferRelativeResize="0"/>
          <p:nvPr/>
        </p:nvPicPr>
        <p:blipFill rotWithShape="1">
          <a:blip r:embed="rId3">
            <a:alphaModFix/>
          </a:blip>
          <a:srcRect/>
          <a:stretch/>
        </p:blipFill>
        <p:spPr>
          <a:xfrm>
            <a:off x="381000" y="1447800"/>
            <a:ext cx="2714625" cy="5048250"/>
          </a:xfrm>
          <a:prstGeom prst="rect">
            <a:avLst/>
          </a:prstGeom>
          <a:noFill/>
          <a:ln>
            <a:noFill/>
          </a:ln>
        </p:spPr>
      </p:pic>
      <p:pic>
        <p:nvPicPr>
          <p:cNvPr id="211" name="Google Shape;211;p13"/>
          <p:cNvPicPr preferRelativeResize="0"/>
          <p:nvPr/>
        </p:nvPicPr>
        <p:blipFill rotWithShape="1">
          <a:blip r:embed="rId4">
            <a:alphaModFix/>
          </a:blip>
          <a:srcRect/>
          <a:stretch/>
        </p:blipFill>
        <p:spPr>
          <a:xfrm>
            <a:off x="3962400" y="2971800"/>
            <a:ext cx="4025289" cy="1143000"/>
          </a:xfrm>
          <a:prstGeom prst="rect">
            <a:avLst/>
          </a:prstGeom>
          <a:noFill/>
          <a:ln w="38100" cap="flat" cmpd="sng">
            <a:solidFill>
              <a:srgbClr val="FF0000"/>
            </a:solidFill>
            <a:prstDash val="solid"/>
            <a:miter lim="800000"/>
            <a:headEnd type="none" w="sm" len="sm"/>
            <a:tailEnd type="none" w="sm" len="sm"/>
          </a:ln>
        </p:spPr>
      </p:pic>
      <p:cxnSp>
        <p:nvCxnSpPr>
          <p:cNvPr id="212" name="Google Shape;212;p13"/>
          <p:cNvCxnSpPr>
            <a:stCxn id="213" idx="3"/>
          </p:cNvCxnSpPr>
          <p:nvPr/>
        </p:nvCxnSpPr>
        <p:spPr>
          <a:xfrm rot="10800000" flipH="1">
            <a:off x="3200400" y="4114800"/>
            <a:ext cx="762000" cy="762000"/>
          </a:xfrm>
          <a:prstGeom prst="straightConnector1">
            <a:avLst/>
          </a:prstGeom>
          <a:noFill/>
          <a:ln w="28575" cap="flat" cmpd="sng">
            <a:solidFill>
              <a:srgbClr val="FF0000"/>
            </a:solidFill>
            <a:prstDash val="solid"/>
            <a:round/>
            <a:headEnd type="none" w="sm" len="sm"/>
            <a:tailEnd type="stealth" w="med" len="med"/>
          </a:ln>
        </p:spPr>
      </p:cxnSp>
      <p:sp>
        <p:nvSpPr>
          <p:cNvPr id="213" name="Google Shape;213;p13"/>
          <p:cNvSpPr/>
          <p:nvPr/>
        </p:nvSpPr>
        <p:spPr>
          <a:xfrm>
            <a:off x="304800" y="4495800"/>
            <a:ext cx="2895600" cy="7620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3"/>
          <p:cNvSpPr/>
          <p:nvPr/>
        </p:nvSpPr>
        <p:spPr>
          <a:xfrm>
            <a:off x="5943600" y="2286000"/>
            <a:ext cx="2743200" cy="533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443" y="0"/>
                </a:moveTo>
                <a:close/>
                <a:lnTo>
                  <a:pt x="-3443" y="120000"/>
                </a:lnTo>
              </a:path>
              <a:path w="120000" h="120000" fill="none" extrusionOk="0">
                <a:moveTo>
                  <a:pt x="-3443" y="29245"/>
                </a:moveTo>
                <a:lnTo>
                  <a:pt x="-23429" y="236172"/>
                </a:lnTo>
              </a:path>
            </a:pathLst>
          </a:custGeom>
          <a:solidFill>
            <a:schemeClr val="lt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Presentation Layer</a:t>
            </a:r>
            <a:endParaRPr sz="2400">
              <a:solidFill>
                <a:schemeClr val="dk1"/>
              </a:solidFill>
              <a:latin typeface="Calibri"/>
              <a:ea typeface="Calibri"/>
              <a:cs typeface="Calibri"/>
              <a:sym typeface="Calibri"/>
            </a:endParaRPr>
          </a:p>
        </p:txBody>
      </p:sp>
      <p:sp>
        <p:nvSpPr>
          <p:cNvPr id="215" name="Google Shape;215;p13"/>
          <p:cNvSpPr/>
          <p:nvPr/>
        </p:nvSpPr>
        <p:spPr>
          <a:xfrm>
            <a:off x="4343400" y="4495800"/>
            <a:ext cx="4191000" cy="76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0335" y="-5039"/>
                </a:moveTo>
                <a:lnTo>
                  <a:pt x="78044" y="-125040"/>
                </a:lnTo>
              </a:path>
            </a:pathLst>
          </a:custGeom>
          <a:solidFill>
            <a:schemeClr val="lt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server code in C# (also known as </a:t>
            </a:r>
            <a:r>
              <a:rPr lang="en-US" sz="2400" b="1">
                <a:solidFill>
                  <a:schemeClr val="dk1"/>
                </a:solidFill>
                <a:latin typeface="Calibri"/>
                <a:ea typeface="Calibri"/>
                <a:cs typeface="Calibri"/>
                <a:sym typeface="Calibri"/>
              </a:rPr>
              <a:t>code-behind</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16" name="Google Shape;216;p13"/>
          <p:cNvSpPr/>
          <p:nvPr/>
        </p:nvSpPr>
        <p:spPr>
          <a:xfrm>
            <a:off x="3429000" y="1219200"/>
            <a:ext cx="5029200" cy="838200"/>
          </a:xfrm>
          <a:prstGeom prst="wedgeEllipseCallout">
            <a:avLst>
              <a:gd name="adj1" fmla="val 17092"/>
              <a:gd name="adj2" fmla="val 72038"/>
            </a:avLst>
          </a:prstGeom>
          <a:solidFill>
            <a:schemeClr val="lt1"/>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Static HTML + Server controls</a:t>
            </a:r>
            <a:endParaRPr sz="2400">
              <a:solidFill>
                <a:schemeClr val="dk1"/>
              </a:solidFill>
              <a:latin typeface="Calibri"/>
              <a:ea typeface="Calibri"/>
              <a:cs typeface="Calibri"/>
              <a:sym typeface="Calibri"/>
            </a:endParaRPr>
          </a:p>
        </p:txBody>
      </p:sp>
      <p:sp>
        <p:nvSpPr>
          <p:cNvPr id="217" name="Google Shape;217;p13"/>
          <p:cNvSpPr/>
          <p:nvPr/>
        </p:nvSpPr>
        <p:spPr>
          <a:xfrm>
            <a:off x="3352800" y="5410200"/>
            <a:ext cx="5029200" cy="838200"/>
          </a:xfrm>
          <a:prstGeom prst="wedgeEllipseCallout">
            <a:avLst>
              <a:gd name="adj1" fmla="val 17789"/>
              <a:gd name="adj2" fmla="val -80143"/>
            </a:avLst>
          </a:prstGeom>
          <a:solidFill>
            <a:schemeClr val="lt1"/>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To create dynamic content</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Web Form Syntax in the Presentation Layer</a:t>
            </a:r>
            <a:endParaRPr sz="3600"/>
          </a:p>
        </p:txBody>
      </p:sp>
      <p:sp>
        <p:nvSpPr>
          <p:cNvPr id="223" name="Google Shape;223;p14"/>
          <p:cNvSpPr txBox="1">
            <a:spLocks noGrp="1"/>
          </p:cNvSpPr>
          <p:nvPr>
            <p:ph type="body" idx="1"/>
          </p:nvPr>
        </p:nvSpPr>
        <p:spPr>
          <a:xfrm>
            <a:off x="457200" y="1428737"/>
            <a:ext cx="8186766" cy="2914663"/>
          </a:xfrm>
          <a:prstGeom prst="rect">
            <a:avLst/>
          </a:prstGeom>
          <a:solidFill>
            <a:schemeClr val="lt1"/>
          </a:solidFill>
          <a:ln w="28575" cap="flat" cmpd="sng">
            <a:solidFill>
              <a:srgbClr val="31859B"/>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None/>
            </a:pPr>
            <a:r>
              <a:rPr lang="en-US" sz="2800"/>
              <a:t>&lt;body&gt;	</a:t>
            </a:r>
            <a:endParaRPr/>
          </a:p>
          <a:p>
            <a:pPr marL="342900" lvl="0" indent="-342900" algn="l" rtl="0">
              <a:spcBef>
                <a:spcPts val="640"/>
              </a:spcBef>
              <a:spcAft>
                <a:spcPts val="0"/>
              </a:spcAft>
              <a:buClr>
                <a:srgbClr val="0070C0"/>
              </a:buClr>
              <a:buSzPts val="3200"/>
              <a:buNone/>
            </a:pPr>
            <a:r>
              <a:rPr lang="en-US">
                <a:solidFill>
                  <a:srgbClr val="0070C0"/>
                </a:solidFill>
              </a:rPr>
              <a:t>    &lt;form ID="MyForm" </a:t>
            </a:r>
            <a:r>
              <a:rPr lang="en-US" b="1">
                <a:solidFill>
                  <a:srgbClr val="0070C0"/>
                </a:solidFill>
              </a:rPr>
              <a:t>runat="server"</a:t>
            </a:r>
            <a:r>
              <a:rPr lang="en-US">
                <a:solidFill>
                  <a:srgbClr val="0070C0"/>
                </a:solidFill>
              </a:rPr>
              <a:t>&gt;</a:t>
            </a:r>
            <a:endParaRPr/>
          </a:p>
          <a:p>
            <a:pPr marL="342900" lvl="0" indent="-342900" algn="l" rtl="0">
              <a:spcBef>
                <a:spcPts val="640"/>
              </a:spcBef>
              <a:spcAft>
                <a:spcPts val="0"/>
              </a:spcAft>
              <a:buClr>
                <a:srgbClr val="0070C0"/>
              </a:buClr>
              <a:buSzPts val="3200"/>
              <a:buNone/>
            </a:pPr>
            <a:r>
              <a:rPr lang="en-US">
                <a:solidFill>
                  <a:srgbClr val="0070C0"/>
                </a:solidFill>
              </a:rPr>
              <a:t>	</a:t>
            </a:r>
            <a:r>
              <a:rPr lang="en-US"/>
              <a:t>    </a:t>
            </a:r>
            <a:r>
              <a:rPr lang="en-US" i="1"/>
              <a:t>... here we place the server controls...</a:t>
            </a:r>
            <a:endParaRPr/>
          </a:p>
          <a:p>
            <a:pPr marL="342900" lvl="0" indent="-342900" algn="l" rtl="0">
              <a:spcBef>
                <a:spcPts val="640"/>
              </a:spcBef>
              <a:spcAft>
                <a:spcPts val="0"/>
              </a:spcAft>
              <a:buClr>
                <a:srgbClr val="0070C0"/>
              </a:buClr>
              <a:buSzPts val="3200"/>
              <a:buNone/>
            </a:pPr>
            <a:r>
              <a:rPr lang="en-US">
                <a:solidFill>
                  <a:srgbClr val="0070C0"/>
                </a:solidFill>
              </a:rPr>
              <a:t>	&lt;/form&gt;</a:t>
            </a:r>
            <a:endParaRPr/>
          </a:p>
          <a:p>
            <a:pPr marL="342900" lvl="0" indent="-342900" algn="l" rtl="0">
              <a:spcBef>
                <a:spcPts val="560"/>
              </a:spcBef>
              <a:spcAft>
                <a:spcPts val="0"/>
              </a:spcAft>
              <a:buClr>
                <a:schemeClr val="dk1"/>
              </a:buClr>
              <a:buSzPts val="2800"/>
              <a:buNone/>
            </a:pPr>
            <a:r>
              <a:rPr lang="en-US" sz="2800"/>
              <a:t>&lt;/body&gt;</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800" dirty="0"/>
              <a:t>Benefits of ASP.NET Server Controls</a:t>
            </a:r>
            <a:endParaRPr dirty="0"/>
          </a:p>
        </p:txBody>
      </p:sp>
      <p:grpSp>
        <p:nvGrpSpPr>
          <p:cNvPr id="230" name="Google Shape;230;p15"/>
          <p:cNvGrpSpPr/>
          <p:nvPr/>
        </p:nvGrpSpPr>
        <p:grpSpPr>
          <a:xfrm>
            <a:off x="76200" y="1450174"/>
            <a:ext cx="8839200" cy="4742096"/>
            <a:chOff x="-152400" y="2374"/>
            <a:chExt cx="8839200" cy="4742096"/>
          </a:xfrm>
        </p:grpSpPr>
        <p:sp>
          <p:nvSpPr>
            <p:cNvPr id="243" name="Google Shape;243;p15"/>
            <p:cNvSpPr/>
            <p:nvPr/>
          </p:nvSpPr>
          <p:spPr>
            <a:xfrm rot="5400000">
              <a:off x="5450280" y="1390383"/>
              <a:ext cx="913487" cy="555955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5400000">
              <a:off x="5450280" y="-2206472"/>
              <a:ext cx="913487" cy="555955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txBox="1"/>
            <p:nvPr/>
          </p:nvSpPr>
          <p:spPr>
            <a:xfrm>
              <a:off x="3279646" y="66652"/>
              <a:ext cx="5407154" cy="1009896"/>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dirty="0">
                  <a:solidFill>
                    <a:schemeClr val="dk1"/>
                  </a:solidFill>
                  <a:latin typeface="Calibri"/>
                  <a:ea typeface="Calibri"/>
                  <a:cs typeface="Calibri"/>
                  <a:sym typeface="Calibri"/>
                </a:rPr>
                <a:t>Expose the HTML elements of a page in an intuitive </a:t>
              </a:r>
              <a:r>
                <a:rPr lang="en-US" sz="2000" b="1" i="0" u="none" strike="noStrike" cap="none" dirty="0">
                  <a:solidFill>
                    <a:schemeClr val="dk1"/>
                  </a:solidFill>
                  <a:latin typeface="Calibri"/>
                  <a:ea typeface="Calibri"/>
                  <a:cs typeface="Calibri"/>
                  <a:sym typeface="Calibri"/>
                </a:rPr>
                <a:t>object model.</a:t>
              </a:r>
              <a:endParaRPr sz="2000" b="0" i="0" u="none" strike="noStrike" cap="none" dirty="0">
                <a:solidFill>
                  <a:schemeClr val="dk1"/>
                </a:solidFill>
                <a:latin typeface="Calibri"/>
                <a:ea typeface="Calibri"/>
                <a:cs typeface="Calibri"/>
                <a:sym typeface="Calibri"/>
              </a:endParaRPr>
            </a:p>
          </p:txBody>
        </p:sp>
        <p:sp>
          <p:nvSpPr>
            <p:cNvPr id="233" name="Google Shape;233;p15"/>
            <p:cNvSpPr/>
            <p:nvPr/>
          </p:nvSpPr>
          <p:spPr>
            <a:xfrm>
              <a:off x="0" y="2374"/>
              <a:ext cx="3127248" cy="114185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txBox="1"/>
            <p:nvPr/>
          </p:nvSpPr>
          <p:spPr>
            <a:xfrm>
              <a:off x="0" y="2374"/>
              <a:ext cx="3127248" cy="1141859"/>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Intuitive object model</a:t>
              </a:r>
              <a:endParaRPr sz="3200" dirty="0">
                <a:solidFill>
                  <a:schemeClr val="tx1"/>
                </a:solidFill>
                <a:latin typeface="Calibri"/>
                <a:ea typeface="Calibri"/>
                <a:cs typeface="Calibri"/>
                <a:sym typeface="Calibri"/>
              </a:endParaRPr>
            </a:p>
          </p:txBody>
        </p:sp>
        <p:sp>
          <p:nvSpPr>
            <p:cNvPr id="235" name="Google Shape;235;p15"/>
            <p:cNvSpPr/>
            <p:nvPr/>
          </p:nvSpPr>
          <p:spPr>
            <a:xfrm rot="5400000">
              <a:off x="5450280" y="-1007520"/>
              <a:ext cx="913487" cy="555955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p:nvPr/>
          </p:nvSpPr>
          <p:spPr>
            <a:xfrm>
              <a:off x="3185275" y="948156"/>
              <a:ext cx="5183946" cy="1798277"/>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dirty="0">
                  <a:solidFill>
                    <a:schemeClr val="dk1"/>
                  </a:solidFill>
                  <a:latin typeface="Calibri"/>
                  <a:ea typeface="Calibri"/>
                  <a:cs typeface="Calibri"/>
                  <a:sym typeface="Calibri"/>
                </a:rPr>
                <a:t>Automatically retain the value of their properties by participating in </a:t>
              </a:r>
              <a:r>
                <a:rPr lang="en-US" sz="2000" b="1" i="0" u="none" strike="noStrike" cap="none" dirty="0">
                  <a:solidFill>
                    <a:schemeClr val="dk1"/>
                  </a:solidFill>
                  <a:latin typeface="Calibri"/>
                  <a:ea typeface="Calibri"/>
                  <a:cs typeface="Calibri"/>
                  <a:sym typeface="Calibri"/>
                </a:rPr>
                <a:t>view state</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p:txBody>
        </p:sp>
        <p:sp>
          <p:nvSpPr>
            <p:cNvPr id="237" name="Google Shape;237;p15"/>
            <p:cNvSpPr/>
            <p:nvPr/>
          </p:nvSpPr>
          <p:spPr>
            <a:xfrm>
              <a:off x="0" y="1201326"/>
              <a:ext cx="3127248" cy="114185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txBox="1"/>
            <p:nvPr/>
          </p:nvSpPr>
          <p:spPr>
            <a:xfrm>
              <a:off x="0" y="1201326"/>
              <a:ext cx="3127248" cy="1141859"/>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Enable view state</a:t>
              </a:r>
              <a:endParaRPr sz="3200" dirty="0">
                <a:solidFill>
                  <a:schemeClr val="tx1"/>
                </a:solidFill>
                <a:latin typeface="Calibri"/>
                <a:ea typeface="Calibri"/>
                <a:cs typeface="Calibri"/>
                <a:sym typeface="Calibri"/>
              </a:endParaRPr>
            </a:p>
          </p:txBody>
        </p:sp>
        <p:sp>
          <p:nvSpPr>
            <p:cNvPr id="239" name="Google Shape;239;p15"/>
            <p:cNvSpPr/>
            <p:nvPr/>
          </p:nvSpPr>
          <p:spPr>
            <a:xfrm rot="5400000">
              <a:off x="5450280" y="191431"/>
              <a:ext cx="913487" cy="555955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txBox="1"/>
            <p:nvPr/>
          </p:nvSpPr>
          <p:spPr>
            <a:xfrm>
              <a:off x="3274255" y="2496737"/>
              <a:ext cx="4859562" cy="1073946"/>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dirty="0">
                  <a:solidFill>
                    <a:schemeClr val="dk1"/>
                  </a:solidFill>
                  <a:latin typeface="Calibri"/>
                  <a:ea typeface="Calibri"/>
                  <a:cs typeface="Calibri"/>
                  <a:sym typeface="Calibri"/>
                </a:rPr>
                <a:t>Enable you to cleanly </a:t>
              </a:r>
              <a:r>
                <a:rPr lang="en-US" sz="2000" b="1" i="0" u="none" strike="noStrike" cap="none" dirty="0">
                  <a:solidFill>
                    <a:schemeClr val="dk1"/>
                  </a:solidFill>
                  <a:latin typeface="Calibri"/>
                  <a:ea typeface="Calibri"/>
                  <a:cs typeface="Calibri"/>
                  <a:sym typeface="Calibri"/>
                </a:rPr>
                <a:t>separate </a:t>
              </a:r>
              <a:r>
                <a:rPr lang="en-US" sz="2000" b="0" i="0" u="none" strike="noStrike" cap="none" dirty="0">
                  <a:solidFill>
                    <a:schemeClr val="dk1"/>
                  </a:solidFill>
                  <a:latin typeface="Calibri"/>
                  <a:ea typeface="Calibri"/>
                  <a:cs typeface="Calibri"/>
                  <a:sym typeface="Calibri"/>
                </a:rPr>
                <a:t>the </a:t>
              </a:r>
              <a:r>
                <a:rPr lang="en-US" sz="2000" b="1" i="0" u="none" strike="noStrike" cap="none" dirty="0">
                  <a:solidFill>
                    <a:schemeClr val="dk1"/>
                  </a:solidFill>
                  <a:latin typeface="Calibri"/>
                  <a:ea typeface="Calibri"/>
                  <a:cs typeface="Calibri"/>
                  <a:sym typeface="Calibri"/>
                </a:rPr>
                <a:t>design</a:t>
              </a:r>
              <a:r>
                <a:rPr lang="en-US" sz="2000" b="0" i="0" u="none" strike="noStrike" cap="none" dirty="0">
                  <a:solidFill>
                    <a:schemeClr val="dk1"/>
                  </a:solidFill>
                  <a:latin typeface="Calibri"/>
                  <a:ea typeface="Calibri"/>
                  <a:cs typeface="Calibri"/>
                  <a:sym typeface="Calibri"/>
                </a:rPr>
                <a:t> content of a page </a:t>
              </a:r>
              <a:r>
                <a:rPr lang="en-US" sz="2000" b="1" i="0" u="none" strike="noStrike" cap="none" dirty="0">
                  <a:solidFill>
                    <a:schemeClr val="dk1"/>
                  </a:solidFill>
                  <a:latin typeface="Calibri"/>
                  <a:ea typeface="Calibri"/>
                  <a:cs typeface="Calibri"/>
                  <a:sym typeface="Calibri"/>
                </a:rPr>
                <a:t>from</a:t>
              </a:r>
              <a:r>
                <a:rPr lang="en-US" sz="2000" b="0" i="0" u="none" strike="noStrike" cap="none" dirty="0">
                  <a:solidFill>
                    <a:schemeClr val="dk1"/>
                  </a:solidFill>
                  <a:latin typeface="Calibri"/>
                  <a:ea typeface="Calibri"/>
                  <a:cs typeface="Calibri"/>
                  <a:sym typeface="Calibri"/>
                </a:rPr>
                <a:t> the application </a:t>
              </a:r>
              <a:r>
                <a:rPr lang="en-US" sz="2000" b="1" i="0" u="none" strike="noStrike" cap="none" dirty="0">
                  <a:solidFill>
                    <a:schemeClr val="dk1"/>
                  </a:solidFill>
                  <a:latin typeface="Calibri"/>
                  <a:ea typeface="Calibri"/>
                  <a:cs typeface="Calibri"/>
                  <a:sym typeface="Calibri"/>
                </a:rPr>
                <a:t>logic</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p:txBody>
        </p:sp>
        <p:sp>
          <p:nvSpPr>
            <p:cNvPr id="241" name="Google Shape;241;p15"/>
            <p:cNvSpPr/>
            <p:nvPr/>
          </p:nvSpPr>
          <p:spPr>
            <a:xfrm>
              <a:off x="0" y="2400277"/>
              <a:ext cx="3127248" cy="114185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txBox="1"/>
            <p:nvPr/>
          </p:nvSpPr>
          <p:spPr>
            <a:xfrm>
              <a:off x="0" y="2400277"/>
              <a:ext cx="3127248" cy="1141859"/>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Separate design from logic</a:t>
              </a:r>
              <a:endParaRPr sz="3200" dirty="0">
                <a:solidFill>
                  <a:schemeClr val="tx1"/>
                </a:solidFill>
                <a:latin typeface="Calibri"/>
                <a:ea typeface="Calibri"/>
                <a:cs typeface="Calibri"/>
                <a:sym typeface="Calibri"/>
              </a:endParaRPr>
            </a:p>
          </p:txBody>
        </p:sp>
        <p:sp>
          <p:nvSpPr>
            <p:cNvPr id="244" name="Google Shape;244;p15"/>
            <p:cNvSpPr txBox="1"/>
            <p:nvPr/>
          </p:nvSpPr>
          <p:spPr>
            <a:xfrm>
              <a:off x="3203446" y="3779626"/>
              <a:ext cx="5407154" cy="781064"/>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dirty="0">
                  <a:solidFill>
                    <a:schemeClr val="dk1"/>
                  </a:solidFill>
                  <a:latin typeface="Calibri"/>
                  <a:ea typeface="Calibri"/>
                  <a:cs typeface="Calibri"/>
                  <a:sym typeface="Calibri"/>
                </a:rPr>
                <a:t>Enable you to maintain </a:t>
              </a:r>
              <a:r>
                <a:rPr lang="en-US" sz="2000" b="1" i="0" u="none" strike="noStrike" cap="none" dirty="0">
                  <a:solidFill>
                    <a:schemeClr val="dk1"/>
                  </a:solidFill>
                  <a:latin typeface="Calibri"/>
                  <a:ea typeface="Calibri"/>
                  <a:cs typeface="Calibri"/>
                  <a:sym typeface="Calibri"/>
                </a:rPr>
                <a:t>browser compatibility </a:t>
              </a:r>
              <a:r>
                <a:rPr lang="en-US" sz="2000" b="0" i="0" u="none" strike="noStrike" cap="none" dirty="0">
                  <a:solidFill>
                    <a:schemeClr val="dk1"/>
                  </a:solidFill>
                  <a:latin typeface="Calibri"/>
                  <a:ea typeface="Calibri"/>
                  <a:cs typeface="Calibri"/>
                  <a:sym typeface="Calibri"/>
                </a:rPr>
                <a:t>while still supporting advanced browser features.</a:t>
              </a:r>
              <a:endParaRPr sz="2000" b="0" i="0" u="none" strike="noStrike" cap="none" dirty="0">
                <a:solidFill>
                  <a:schemeClr val="dk1"/>
                </a:solidFill>
                <a:latin typeface="Calibri"/>
                <a:ea typeface="Calibri"/>
                <a:cs typeface="Calibri"/>
                <a:sym typeface="Calibri"/>
              </a:endParaRPr>
            </a:p>
          </p:txBody>
        </p:sp>
        <p:sp>
          <p:nvSpPr>
            <p:cNvPr id="245" name="Google Shape;245;p15"/>
            <p:cNvSpPr/>
            <p:nvPr/>
          </p:nvSpPr>
          <p:spPr>
            <a:xfrm>
              <a:off x="0" y="3599229"/>
              <a:ext cx="3127248" cy="114185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txBox="1"/>
            <p:nvPr/>
          </p:nvSpPr>
          <p:spPr>
            <a:xfrm>
              <a:off x="-152400" y="3602611"/>
              <a:ext cx="3127248" cy="1141859"/>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Browser compatibility</a:t>
              </a:r>
              <a:endParaRPr sz="3200" dirty="0">
                <a:solidFill>
                  <a:schemeClr val="tx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a:spLocks noGrp="1"/>
          </p:cNvSpPr>
          <p:nvPr>
            <p:ph type="title"/>
          </p:nvPr>
        </p:nvSpPr>
        <p:spPr>
          <a:xfrm>
            <a:off x="228600" y="184485"/>
            <a:ext cx="8534400" cy="111091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4800"/>
              <a:t>Server Controls and HTML Tags</a:t>
            </a:r>
            <a:endParaRPr/>
          </a:p>
        </p:txBody>
      </p:sp>
      <p:grpSp>
        <p:nvGrpSpPr>
          <p:cNvPr id="252" name="Google Shape;252;p16"/>
          <p:cNvGrpSpPr/>
          <p:nvPr/>
        </p:nvGrpSpPr>
        <p:grpSpPr>
          <a:xfrm>
            <a:off x="152400" y="1779724"/>
            <a:ext cx="8829458" cy="4708697"/>
            <a:chOff x="-3" y="0"/>
            <a:chExt cx="2719" cy="2884"/>
          </a:xfrm>
        </p:grpSpPr>
        <p:grpSp>
          <p:nvGrpSpPr>
            <p:cNvPr id="253" name="Google Shape;253;p16"/>
            <p:cNvGrpSpPr/>
            <p:nvPr/>
          </p:nvGrpSpPr>
          <p:grpSpPr>
            <a:xfrm>
              <a:off x="0" y="0"/>
              <a:ext cx="2716" cy="2827"/>
              <a:chOff x="0" y="0"/>
              <a:chExt cx="2716" cy="2827"/>
            </a:xfrm>
          </p:grpSpPr>
          <p:grpSp>
            <p:nvGrpSpPr>
              <p:cNvPr id="254" name="Google Shape;254;p16"/>
              <p:cNvGrpSpPr/>
              <p:nvPr/>
            </p:nvGrpSpPr>
            <p:grpSpPr>
              <a:xfrm>
                <a:off x="0" y="0"/>
                <a:ext cx="1358" cy="346"/>
                <a:chOff x="0" y="0"/>
                <a:chExt cx="1358" cy="346"/>
              </a:xfrm>
            </p:grpSpPr>
            <p:sp>
              <p:nvSpPr>
                <p:cNvPr id="255" name="Google Shape;255;p16"/>
                <p:cNvSpPr/>
                <p:nvPr/>
              </p:nvSpPr>
              <p:spPr>
                <a:xfrm>
                  <a:off x="43" y="0"/>
                  <a:ext cx="1272" cy="34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0" b="1">
                      <a:solidFill>
                        <a:schemeClr val="dk1"/>
                      </a:solidFill>
                      <a:latin typeface="Calibri"/>
                      <a:ea typeface="Calibri"/>
                      <a:cs typeface="Calibri"/>
                      <a:sym typeface="Calibri"/>
                    </a:rPr>
                    <a:t>ASP.NET Web Control</a:t>
                  </a:r>
                  <a:endParaRPr/>
                </a:p>
                <a:p>
                  <a:pPr marL="0" marR="0" lvl="0" indent="0" algn="ctr" rtl="0">
                    <a:spcBef>
                      <a:spcPts val="0"/>
                    </a:spcBef>
                    <a:spcAft>
                      <a:spcPts val="0"/>
                    </a:spcAft>
                    <a:buNone/>
                  </a:pPr>
                  <a:endParaRPr sz="2100">
                    <a:solidFill>
                      <a:schemeClr val="dk1"/>
                    </a:solidFill>
                    <a:latin typeface="Calibri"/>
                    <a:ea typeface="Calibri"/>
                    <a:cs typeface="Calibri"/>
                    <a:sym typeface="Calibri"/>
                  </a:endParaRPr>
                </a:p>
              </p:txBody>
            </p:sp>
            <p:sp>
              <p:nvSpPr>
                <p:cNvPr id="256" name="Google Shape;256;p16"/>
                <p:cNvSpPr/>
                <p:nvPr/>
              </p:nvSpPr>
              <p:spPr>
                <a:xfrm>
                  <a:off x="0" y="0"/>
                  <a:ext cx="1358" cy="34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7" name="Google Shape;257;p16"/>
              <p:cNvGrpSpPr/>
              <p:nvPr/>
            </p:nvGrpSpPr>
            <p:grpSpPr>
              <a:xfrm>
                <a:off x="1358" y="0"/>
                <a:ext cx="1358" cy="346"/>
                <a:chOff x="1358" y="0"/>
                <a:chExt cx="1358" cy="346"/>
              </a:xfrm>
            </p:grpSpPr>
            <p:sp>
              <p:nvSpPr>
                <p:cNvPr id="258" name="Google Shape;258;p16"/>
                <p:cNvSpPr/>
                <p:nvPr/>
              </p:nvSpPr>
              <p:spPr>
                <a:xfrm>
                  <a:off x="1401" y="0"/>
                  <a:ext cx="1272" cy="34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0" b="1">
                      <a:solidFill>
                        <a:schemeClr val="dk1"/>
                      </a:solidFill>
                      <a:latin typeface="Calibri"/>
                      <a:ea typeface="Calibri"/>
                      <a:cs typeface="Calibri"/>
                      <a:sym typeface="Calibri"/>
                    </a:rPr>
                    <a:t>Similar HTML Form Tag</a:t>
                  </a:r>
                  <a:endParaRPr sz="2100" b="1">
                    <a:solidFill>
                      <a:schemeClr val="dk1"/>
                    </a:solidFill>
                    <a:latin typeface="Calibri"/>
                    <a:ea typeface="Calibri"/>
                    <a:cs typeface="Calibri"/>
                    <a:sym typeface="Calibri"/>
                  </a:endParaRPr>
                </a:p>
                <a:p>
                  <a:pPr marL="0" marR="0" lvl="0" indent="0" algn="ctr" rtl="0">
                    <a:spcBef>
                      <a:spcPts val="0"/>
                    </a:spcBef>
                    <a:spcAft>
                      <a:spcPts val="0"/>
                    </a:spcAft>
                    <a:buNone/>
                  </a:pPr>
                  <a:endParaRPr sz="2100">
                    <a:solidFill>
                      <a:schemeClr val="dk1"/>
                    </a:solidFill>
                    <a:latin typeface="Calibri"/>
                    <a:ea typeface="Calibri"/>
                    <a:cs typeface="Calibri"/>
                    <a:sym typeface="Calibri"/>
                  </a:endParaRPr>
                </a:p>
              </p:txBody>
            </p:sp>
            <p:sp>
              <p:nvSpPr>
                <p:cNvPr id="259" name="Google Shape;259;p16"/>
                <p:cNvSpPr/>
                <p:nvPr/>
              </p:nvSpPr>
              <p:spPr>
                <a:xfrm>
                  <a:off x="1358" y="0"/>
                  <a:ext cx="1358" cy="34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0" name="Google Shape;260;p16"/>
              <p:cNvGrpSpPr/>
              <p:nvPr/>
            </p:nvGrpSpPr>
            <p:grpSpPr>
              <a:xfrm>
                <a:off x="0" y="346"/>
                <a:ext cx="1358" cy="327"/>
                <a:chOff x="0" y="346"/>
                <a:chExt cx="1358" cy="327"/>
              </a:xfrm>
            </p:grpSpPr>
            <p:sp>
              <p:nvSpPr>
                <p:cNvPr id="261" name="Google Shape;261;p16"/>
                <p:cNvSpPr/>
                <p:nvPr/>
              </p:nvSpPr>
              <p:spPr>
                <a:xfrm>
                  <a:off x="43" y="346"/>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&lt;asp:Label&gt;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62" name="Google Shape;262;p16"/>
                <p:cNvSpPr/>
                <p:nvPr/>
              </p:nvSpPr>
              <p:spPr>
                <a:xfrm>
                  <a:off x="0" y="346"/>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3" name="Google Shape;263;p16"/>
              <p:cNvGrpSpPr/>
              <p:nvPr/>
            </p:nvGrpSpPr>
            <p:grpSpPr>
              <a:xfrm>
                <a:off x="1358" y="346"/>
                <a:ext cx="1358" cy="327"/>
                <a:chOff x="1358" y="346"/>
                <a:chExt cx="1358" cy="327"/>
              </a:xfrm>
            </p:grpSpPr>
            <p:sp>
              <p:nvSpPr>
                <p:cNvPr id="264" name="Google Shape;264;p16"/>
                <p:cNvSpPr/>
                <p:nvPr/>
              </p:nvSpPr>
              <p:spPr>
                <a:xfrm>
                  <a:off x="1401" y="346"/>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&lt;Span&gt;, &lt;Div&gt;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65" name="Google Shape;265;p16"/>
                <p:cNvSpPr/>
                <p:nvPr/>
              </p:nvSpPr>
              <p:spPr>
                <a:xfrm>
                  <a:off x="1358" y="346"/>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6" name="Google Shape;266;p16"/>
              <p:cNvGrpSpPr/>
              <p:nvPr/>
            </p:nvGrpSpPr>
            <p:grpSpPr>
              <a:xfrm>
                <a:off x="0" y="673"/>
                <a:ext cx="1358" cy="327"/>
                <a:chOff x="0" y="673"/>
                <a:chExt cx="1358" cy="327"/>
              </a:xfrm>
            </p:grpSpPr>
            <p:sp>
              <p:nvSpPr>
                <p:cNvPr id="267" name="Google Shape;267;p16"/>
                <p:cNvSpPr/>
                <p:nvPr/>
              </p:nvSpPr>
              <p:spPr>
                <a:xfrm>
                  <a:off x="43" y="673"/>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&lt;asp:ListBox&gt;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68" name="Google Shape;268;p16"/>
                <p:cNvSpPr/>
                <p:nvPr/>
              </p:nvSpPr>
              <p:spPr>
                <a:xfrm>
                  <a:off x="0" y="673"/>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9" name="Google Shape;269;p16"/>
              <p:cNvGrpSpPr/>
              <p:nvPr/>
            </p:nvGrpSpPr>
            <p:grpSpPr>
              <a:xfrm>
                <a:off x="1358" y="673"/>
                <a:ext cx="1358" cy="327"/>
                <a:chOff x="1358" y="673"/>
                <a:chExt cx="1358" cy="327"/>
              </a:xfrm>
            </p:grpSpPr>
            <p:sp>
              <p:nvSpPr>
                <p:cNvPr id="270" name="Google Shape;270;p16"/>
                <p:cNvSpPr/>
                <p:nvPr/>
              </p:nvSpPr>
              <p:spPr>
                <a:xfrm>
                  <a:off x="1401" y="673"/>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&lt;Select&gt;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71" name="Google Shape;271;p16"/>
                <p:cNvSpPr/>
                <p:nvPr/>
              </p:nvSpPr>
              <p:spPr>
                <a:xfrm>
                  <a:off x="1358" y="673"/>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2" name="Google Shape;272;p16"/>
              <p:cNvGrpSpPr/>
              <p:nvPr/>
            </p:nvGrpSpPr>
            <p:grpSpPr>
              <a:xfrm>
                <a:off x="0" y="1000"/>
                <a:ext cx="1358" cy="327"/>
                <a:chOff x="0" y="1000"/>
                <a:chExt cx="1358" cy="327"/>
              </a:xfrm>
            </p:grpSpPr>
            <p:sp>
              <p:nvSpPr>
                <p:cNvPr id="273" name="Google Shape;273;p16"/>
                <p:cNvSpPr/>
                <p:nvPr/>
              </p:nvSpPr>
              <p:spPr>
                <a:xfrm>
                  <a:off x="43" y="1000"/>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&lt;asp:DropDownList&gt;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74" name="Google Shape;274;p16"/>
                <p:cNvSpPr/>
                <p:nvPr/>
              </p:nvSpPr>
              <p:spPr>
                <a:xfrm>
                  <a:off x="0" y="1000"/>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5" name="Google Shape;275;p16"/>
              <p:cNvGrpSpPr/>
              <p:nvPr/>
            </p:nvGrpSpPr>
            <p:grpSpPr>
              <a:xfrm>
                <a:off x="1358" y="1000"/>
                <a:ext cx="1358" cy="327"/>
                <a:chOff x="1358" y="1000"/>
                <a:chExt cx="1358" cy="327"/>
              </a:xfrm>
            </p:grpSpPr>
            <p:sp>
              <p:nvSpPr>
                <p:cNvPr id="276" name="Google Shape;276;p16"/>
                <p:cNvSpPr/>
                <p:nvPr/>
              </p:nvSpPr>
              <p:spPr>
                <a:xfrm>
                  <a:off x="1401" y="1000"/>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&lt;Select&gt;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77" name="Google Shape;277;p16"/>
                <p:cNvSpPr/>
                <p:nvPr/>
              </p:nvSpPr>
              <p:spPr>
                <a:xfrm>
                  <a:off x="1358" y="1000"/>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8" name="Google Shape;278;p16"/>
              <p:cNvGrpSpPr/>
              <p:nvPr/>
            </p:nvGrpSpPr>
            <p:grpSpPr>
              <a:xfrm>
                <a:off x="0" y="1327"/>
                <a:ext cx="1358" cy="327"/>
                <a:chOff x="0" y="1327"/>
                <a:chExt cx="1358" cy="327"/>
              </a:xfrm>
            </p:grpSpPr>
            <p:sp>
              <p:nvSpPr>
                <p:cNvPr id="279" name="Google Shape;279;p16"/>
                <p:cNvSpPr/>
                <p:nvPr/>
              </p:nvSpPr>
              <p:spPr>
                <a:xfrm>
                  <a:off x="43" y="1327"/>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&lt;asp:TextBox&gt;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80" name="Google Shape;280;p16"/>
                <p:cNvSpPr/>
                <p:nvPr/>
              </p:nvSpPr>
              <p:spPr>
                <a:xfrm>
                  <a:off x="0" y="1327"/>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1" name="Google Shape;281;p16"/>
              <p:cNvGrpSpPr/>
              <p:nvPr/>
            </p:nvGrpSpPr>
            <p:grpSpPr>
              <a:xfrm>
                <a:off x="1358" y="1327"/>
                <a:ext cx="1358" cy="327"/>
                <a:chOff x="1358" y="1327"/>
                <a:chExt cx="1358" cy="327"/>
              </a:xfrm>
            </p:grpSpPr>
            <p:sp>
              <p:nvSpPr>
                <p:cNvPr id="282" name="Google Shape;282;p16"/>
                <p:cNvSpPr/>
                <p:nvPr/>
              </p:nvSpPr>
              <p:spPr>
                <a:xfrm>
                  <a:off x="1401" y="1327"/>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&lt;Input Type="Text"&gt;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83" name="Google Shape;283;p16"/>
                <p:cNvSpPr/>
                <p:nvPr/>
              </p:nvSpPr>
              <p:spPr>
                <a:xfrm>
                  <a:off x="1358" y="1327"/>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4" name="Google Shape;284;p16"/>
              <p:cNvGrpSpPr/>
              <p:nvPr/>
            </p:nvGrpSpPr>
            <p:grpSpPr>
              <a:xfrm>
                <a:off x="0" y="1654"/>
                <a:ext cx="1358" cy="423"/>
                <a:chOff x="0" y="1654"/>
                <a:chExt cx="1358" cy="423"/>
              </a:xfrm>
            </p:grpSpPr>
            <p:sp>
              <p:nvSpPr>
                <p:cNvPr id="285" name="Google Shape;285;p16"/>
                <p:cNvSpPr/>
                <p:nvPr/>
              </p:nvSpPr>
              <p:spPr>
                <a:xfrm>
                  <a:off x="43" y="1654"/>
                  <a:ext cx="1272" cy="4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&lt;asp:RadioButton&gt; and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&lt;asp:RadioButtonList&gt;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86" name="Google Shape;286;p16"/>
                <p:cNvSpPr/>
                <p:nvPr/>
              </p:nvSpPr>
              <p:spPr>
                <a:xfrm>
                  <a:off x="0" y="1654"/>
                  <a:ext cx="1358" cy="42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7" name="Google Shape;287;p16"/>
              <p:cNvGrpSpPr/>
              <p:nvPr/>
            </p:nvGrpSpPr>
            <p:grpSpPr>
              <a:xfrm>
                <a:off x="1358" y="1654"/>
                <a:ext cx="1358" cy="423"/>
                <a:chOff x="1358" y="1654"/>
                <a:chExt cx="1358" cy="423"/>
              </a:xfrm>
            </p:grpSpPr>
            <p:sp>
              <p:nvSpPr>
                <p:cNvPr id="288" name="Google Shape;288;p16"/>
                <p:cNvSpPr/>
                <p:nvPr/>
              </p:nvSpPr>
              <p:spPr>
                <a:xfrm>
                  <a:off x="1401" y="1654"/>
                  <a:ext cx="1272" cy="4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&lt;Input Type="Radio"&gt;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89" name="Google Shape;289;p16"/>
                <p:cNvSpPr/>
                <p:nvPr/>
              </p:nvSpPr>
              <p:spPr>
                <a:xfrm>
                  <a:off x="1358" y="1654"/>
                  <a:ext cx="1358" cy="42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0" name="Google Shape;290;p16"/>
              <p:cNvGrpSpPr/>
              <p:nvPr/>
            </p:nvGrpSpPr>
            <p:grpSpPr>
              <a:xfrm>
                <a:off x="0" y="2077"/>
                <a:ext cx="1358" cy="423"/>
                <a:chOff x="0" y="2077"/>
                <a:chExt cx="1358" cy="423"/>
              </a:xfrm>
            </p:grpSpPr>
            <p:sp>
              <p:nvSpPr>
                <p:cNvPr id="291" name="Google Shape;291;p16"/>
                <p:cNvSpPr/>
                <p:nvPr/>
              </p:nvSpPr>
              <p:spPr>
                <a:xfrm>
                  <a:off x="43" y="2077"/>
                  <a:ext cx="1272" cy="4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&lt;asp:CheckBox&gt; and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&lt;asp:CheckBoxList&gt;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2" name="Google Shape;292;p16"/>
                <p:cNvSpPr/>
                <p:nvPr/>
              </p:nvSpPr>
              <p:spPr>
                <a:xfrm>
                  <a:off x="0" y="2077"/>
                  <a:ext cx="1358" cy="42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3" name="Google Shape;293;p16"/>
              <p:cNvGrpSpPr/>
              <p:nvPr/>
            </p:nvGrpSpPr>
            <p:grpSpPr>
              <a:xfrm>
                <a:off x="1358" y="2077"/>
                <a:ext cx="1358" cy="423"/>
                <a:chOff x="1358" y="2077"/>
                <a:chExt cx="1358" cy="423"/>
              </a:xfrm>
            </p:grpSpPr>
            <p:sp>
              <p:nvSpPr>
                <p:cNvPr id="294" name="Google Shape;294;p16"/>
                <p:cNvSpPr/>
                <p:nvPr/>
              </p:nvSpPr>
              <p:spPr>
                <a:xfrm>
                  <a:off x="1401" y="2077"/>
                  <a:ext cx="1272" cy="4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&lt;Input Type="CheckBox"&gt;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5" name="Google Shape;295;p16"/>
                <p:cNvSpPr/>
                <p:nvPr/>
              </p:nvSpPr>
              <p:spPr>
                <a:xfrm>
                  <a:off x="1358" y="2077"/>
                  <a:ext cx="1358" cy="42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6" name="Google Shape;296;p16"/>
              <p:cNvGrpSpPr/>
              <p:nvPr/>
            </p:nvGrpSpPr>
            <p:grpSpPr>
              <a:xfrm>
                <a:off x="0" y="2500"/>
                <a:ext cx="1358" cy="327"/>
                <a:chOff x="0" y="2500"/>
                <a:chExt cx="1358" cy="327"/>
              </a:xfrm>
            </p:grpSpPr>
            <p:sp>
              <p:nvSpPr>
                <p:cNvPr id="297" name="Google Shape;297;p16"/>
                <p:cNvSpPr/>
                <p:nvPr/>
              </p:nvSpPr>
              <p:spPr>
                <a:xfrm>
                  <a:off x="43" y="2500"/>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&lt;asp:Button&gt;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8" name="Google Shape;298;p16"/>
                <p:cNvSpPr/>
                <p:nvPr/>
              </p:nvSpPr>
              <p:spPr>
                <a:xfrm>
                  <a:off x="0" y="2500"/>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9" name="Google Shape;299;p16"/>
              <p:cNvGrpSpPr/>
              <p:nvPr/>
            </p:nvGrpSpPr>
            <p:grpSpPr>
              <a:xfrm>
                <a:off x="1358" y="2500"/>
                <a:ext cx="1358" cy="327"/>
                <a:chOff x="1358" y="2500"/>
                <a:chExt cx="1358" cy="327"/>
              </a:xfrm>
            </p:grpSpPr>
            <p:sp>
              <p:nvSpPr>
                <p:cNvPr id="300" name="Google Shape;300;p16"/>
                <p:cNvSpPr/>
                <p:nvPr/>
              </p:nvSpPr>
              <p:spPr>
                <a:xfrm>
                  <a:off x="1401" y="2500"/>
                  <a:ext cx="12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Courier New"/>
                      <a:ea typeface="Courier New"/>
                      <a:cs typeface="Courier New"/>
                      <a:sym typeface="Courier New"/>
                    </a:rPr>
                    <a:t>&lt;Input Type="submit"&gt;</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301" name="Google Shape;301;p16"/>
                <p:cNvSpPr/>
                <p:nvPr/>
              </p:nvSpPr>
              <p:spPr>
                <a:xfrm>
                  <a:off x="1358" y="2500"/>
                  <a:ext cx="1358" cy="327"/>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302" name="Google Shape;302;p16"/>
            <p:cNvSpPr/>
            <p:nvPr/>
          </p:nvSpPr>
          <p:spPr>
            <a:xfrm>
              <a:off x="-3" y="184"/>
              <a:ext cx="2700" cy="27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457200" y="184485"/>
            <a:ext cx="8305800" cy="11871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HTML control, HTML Server control and Server control</a:t>
            </a:r>
            <a:endParaRPr sz="2800"/>
          </a:p>
        </p:txBody>
      </p:sp>
      <p:graphicFrame>
        <p:nvGraphicFramePr>
          <p:cNvPr id="309" name="Google Shape;309;p17"/>
          <p:cNvGraphicFramePr/>
          <p:nvPr/>
        </p:nvGraphicFramePr>
        <p:xfrm>
          <a:off x="609600" y="1249456"/>
          <a:ext cx="7924775" cy="4760505"/>
        </p:xfrm>
        <a:graphic>
          <a:graphicData uri="http://schemas.openxmlformats.org/drawingml/2006/table">
            <a:tbl>
              <a:tblPr firstRow="1" bandRow="1">
                <a:noFill/>
                <a:tableStyleId>{C5F5B1F0-A462-4D57-B157-8C019618B6AE}</a:tableStyleId>
              </a:tblPr>
              <a:tblGrid>
                <a:gridCol w="2449475">
                  <a:extLst>
                    <a:ext uri="{9D8B030D-6E8A-4147-A177-3AD203B41FA5}">
                      <a16:colId xmlns:a16="http://schemas.microsoft.com/office/drawing/2014/main" val="20000"/>
                    </a:ext>
                  </a:extLst>
                </a:gridCol>
                <a:gridCol w="2449475">
                  <a:extLst>
                    <a:ext uri="{9D8B030D-6E8A-4147-A177-3AD203B41FA5}">
                      <a16:colId xmlns:a16="http://schemas.microsoft.com/office/drawing/2014/main" val="20001"/>
                    </a:ext>
                  </a:extLst>
                </a:gridCol>
                <a:gridCol w="3025825">
                  <a:extLst>
                    <a:ext uri="{9D8B030D-6E8A-4147-A177-3AD203B41FA5}">
                      <a16:colId xmlns:a16="http://schemas.microsoft.com/office/drawing/2014/main" val="20002"/>
                    </a:ext>
                  </a:extLst>
                </a:gridCol>
              </a:tblGrid>
              <a:tr h="33060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9C3"/>
                    </a:solidFill>
                  </a:tcPr>
                </a:tc>
                <a:tc>
                  <a:txBody>
                    <a:bodyPr/>
                    <a:lstStyle/>
                    <a:p>
                      <a:pPr marL="0" marR="0" lvl="0" indent="0" algn="ctr" rtl="0">
                        <a:spcBef>
                          <a:spcPts val="0"/>
                        </a:spcBef>
                        <a:spcAft>
                          <a:spcPts val="0"/>
                        </a:spcAft>
                        <a:buNone/>
                      </a:pPr>
                      <a:r>
                        <a:rPr lang="en-US" sz="1800" u="none" strike="noStrike" cap="none" dirty="0">
                          <a:solidFill>
                            <a:schemeClr val="dk1"/>
                          </a:solidFill>
                        </a:rPr>
                        <a:t>HTML Control</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9C3"/>
                    </a:solidFill>
                  </a:tcPr>
                </a:tc>
                <a:tc>
                  <a:txBody>
                    <a:bodyPr/>
                    <a:lstStyle/>
                    <a:p>
                      <a:pPr marL="0" marR="0" lvl="0" indent="0" algn="ctr" rtl="0">
                        <a:spcBef>
                          <a:spcPts val="0"/>
                        </a:spcBef>
                        <a:spcAft>
                          <a:spcPts val="0"/>
                        </a:spcAft>
                        <a:buNone/>
                      </a:pPr>
                      <a:r>
                        <a:rPr lang="en-US" sz="1800" u="none" strike="noStrike" cap="none">
                          <a:solidFill>
                            <a:schemeClr val="dk1"/>
                          </a:solidFill>
                        </a:rPr>
                        <a:t>Server Control</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9C3"/>
                    </a:solidFill>
                  </a:tcPr>
                </a:tc>
                <a:extLst>
                  <a:ext uri="{0D108BD9-81ED-4DB2-BD59-A6C34878D82A}">
                    <a16:rowId xmlns:a16="http://schemas.microsoft.com/office/drawing/2014/main" val="10000"/>
                  </a:ext>
                </a:extLst>
              </a:tr>
              <a:tr h="746975">
                <a:tc>
                  <a:txBody>
                    <a:bodyPr/>
                    <a:lstStyle/>
                    <a:p>
                      <a:pPr marL="0" marR="0" lvl="0" indent="0" algn="l" rtl="0">
                        <a:spcBef>
                          <a:spcPts val="0"/>
                        </a:spcBef>
                        <a:spcAft>
                          <a:spcPts val="0"/>
                        </a:spcAft>
                        <a:buNone/>
                      </a:pP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&lt;input type=“text” /&gt;</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&lt;</a:t>
                      </a:r>
                      <a:r>
                        <a:rPr lang="en-US" sz="1800" dirty="0" err="1">
                          <a:solidFill>
                            <a:schemeClr val="dk1"/>
                          </a:solidFill>
                        </a:rPr>
                        <a:t>asp:TextBox</a:t>
                      </a:r>
                      <a:r>
                        <a:rPr lang="en-US" sz="1800" dirty="0">
                          <a:solidFill>
                            <a:schemeClr val="dk1"/>
                          </a:solidFill>
                        </a:rPr>
                        <a:t> ID=“</a:t>
                      </a:r>
                      <a:r>
                        <a:rPr lang="en-US" sz="1800" dirty="0" err="1">
                          <a:solidFill>
                            <a:schemeClr val="dk1"/>
                          </a:solidFill>
                        </a:rPr>
                        <a:t>txtName</a:t>
                      </a:r>
                      <a:r>
                        <a:rPr lang="en-US" sz="1800" dirty="0">
                          <a:solidFill>
                            <a:schemeClr val="dk1"/>
                          </a:solidFill>
                        </a:rPr>
                        <a:t>” </a:t>
                      </a:r>
                      <a:r>
                        <a:rPr lang="en-US" sz="1800" dirty="0" err="1">
                          <a:solidFill>
                            <a:schemeClr val="dk1"/>
                          </a:solidFill>
                        </a:rPr>
                        <a:t>runat</a:t>
                      </a:r>
                      <a:r>
                        <a:rPr lang="en-US" sz="1800" dirty="0">
                          <a:solidFill>
                            <a:schemeClr val="dk1"/>
                          </a:solidFill>
                        </a:rPr>
                        <a:t>=“server” /&gt;</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35275">
                <a:tc>
                  <a:txBody>
                    <a:bodyPr/>
                    <a:lstStyle/>
                    <a:p>
                      <a:pPr marL="0" marR="0" lvl="0" indent="0" algn="l" rtl="0">
                        <a:spcBef>
                          <a:spcPts val="0"/>
                        </a:spcBef>
                        <a:spcAft>
                          <a:spcPts val="0"/>
                        </a:spcAft>
                        <a:buNone/>
                      </a:pPr>
                      <a:r>
                        <a:rPr lang="en-US" sz="1800" b="1" dirty="0">
                          <a:solidFill>
                            <a:schemeClr val="dk1"/>
                          </a:solidFill>
                        </a:rPr>
                        <a:t>Processed by whom?</a:t>
                      </a:r>
                      <a:endParaRPr sz="18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By web browser </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By server</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66200">
                <a:tc>
                  <a:txBody>
                    <a:bodyPr/>
                    <a:lstStyle/>
                    <a:p>
                      <a:pPr marL="0" marR="0" lvl="0" indent="0" algn="l" rtl="0">
                        <a:spcBef>
                          <a:spcPts val="0"/>
                        </a:spcBef>
                        <a:spcAft>
                          <a:spcPts val="0"/>
                        </a:spcAft>
                        <a:buNone/>
                      </a:pPr>
                      <a:r>
                        <a:rPr lang="en-US" sz="1800" b="1">
                          <a:solidFill>
                            <a:schemeClr val="dk1"/>
                          </a:solidFill>
                        </a:rPr>
                        <a:t>Why use it?</a:t>
                      </a:r>
                      <a:endParaRPr sz="18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chemeClr val="dk1"/>
                          </a:solidFill>
                        </a:rPr>
                        <a:t>Basic control rendering and client-side scripting</a:t>
                      </a: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285750" marR="0" lvl="0" indent="-285750" algn="l" rtl="0">
                        <a:spcBef>
                          <a:spcPts val="0"/>
                        </a:spcBef>
                        <a:spcAft>
                          <a:spcPts val="0"/>
                        </a:spcAft>
                        <a:buClr>
                          <a:schemeClr val="dk1"/>
                        </a:buClr>
                        <a:buSzPts val="1800"/>
                        <a:buFont typeface="Calibri"/>
                        <a:buChar char="-"/>
                      </a:pPr>
                      <a:r>
                        <a:rPr lang="en-US" sz="1800" dirty="0">
                          <a:solidFill>
                            <a:schemeClr val="dk1"/>
                          </a:solidFill>
                        </a:rPr>
                        <a:t>Allows server to intervene and process.</a:t>
                      </a:r>
                      <a:endParaRPr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rPr>
                        <a:t>Enables view state which allows value to be retain even after page is refreshed.</a:t>
                      </a:r>
                      <a:endParaRPr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rPr>
                        <a:t>Circumvent browser compatibility issue.</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826475">
                <a:tc>
                  <a:txBody>
                    <a:bodyPr/>
                    <a:lstStyle/>
                    <a:p>
                      <a:pPr marL="0" marR="0" lvl="0" indent="0" algn="l" rtl="0">
                        <a:spcBef>
                          <a:spcPts val="0"/>
                        </a:spcBef>
                        <a:spcAft>
                          <a:spcPts val="0"/>
                        </a:spcAft>
                        <a:buNone/>
                      </a:pPr>
                      <a:r>
                        <a:rPr lang="en-US" sz="1800" b="1" dirty="0">
                          <a:solidFill>
                            <a:schemeClr val="dk1"/>
                          </a:solidFill>
                        </a:rPr>
                        <a:t>Limitations</a:t>
                      </a:r>
                      <a:endParaRPr sz="18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Need to consider browser compatibility</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Must be processed by a server</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Server Controls Syntax</a:t>
            </a:r>
            <a:endParaRPr/>
          </a:p>
        </p:txBody>
      </p:sp>
      <p:sp>
        <p:nvSpPr>
          <p:cNvPr id="315" name="Google Shape;315;p18"/>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All server controls must have two attributes </a:t>
            </a:r>
            <a:endParaRPr/>
          </a:p>
          <a:p>
            <a:pPr marL="742950" lvl="1" indent="-285750" algn="l" rtl="0">
              <a:spcBef>
                <a:spcPts val="560"/>
              </a:spcBef>
              <a:spcAft>
                <a:spcPts val="0"/>
              </a:spcAft>
              <a:buClr>
                <a:srgbClr val="FF0000"/>
              </a:buClr>
              <a:buSzPts val="2800"/>
              <a:buChar char="–"/>
            </a:pPr>
            <a:r>
              <a:rPr lang="en-US" b="1" i="1">
                <a:solidFill>
                  <a:srgbClr val="FF0000"/>
                </a:solidFill>
              </a:rPr>
              <a:t>runat</a:t>
            </a:r>
            <a:r>
              <a:rPr lang="en-US"/>
              <a:t> and </a:t>
            </a:r>
            <a:r>
              <a:rPr lang="en-US" b="1" i="1">
                <a:solidFill>
                  <a:srgbClr val="FF0000"/>
                </a:solidFill>
              </a:rPr>
              <a:t>ID</a:t>
            </a:r>
            <a:endParaRPr/>
          </a:p>
          <a:p>
            <a:pPr marL="342900" lvl="0" indent="-342900" algn="l" rtl="0">
              <a:spcBef>
                <a:spcPts val="640"/>
              </a:spcBef>
              <a:spcAft>
                <a:spcPts val="0"/>
              </a:spcAft>
              <a:buClr>
                <a:schemeClr val="dk1"/>
              </a:buClr>
              <a:buSzPts val="3200"/>
              <a:buChar char="•"/>
            </a:pPr>
            <a:r>
              <a:rPr lang="en-US"/>
              <a:t>E.g.:</a:t>
            </a:r>
            <a:endParaRPr/>
          </a:p>
          <a:p>
            <a:pPr marL="342900" lvl="0" indent="-342900" algn="l" rtl="0">
              <a:spcBef>
                <a:spcPts val="640"/>
              </a:spcBef>
              <a:spcAft>
                <a:spcPts val="0"/>
              </a:spcAft>
              <a:buClr>
                <a:schemeClr val="dk1"/>
              </a:buClr>
              <a:buSzPts val="3200"/>
              <a:buFont typeface="Noto Sans Symbols"/>
              <a:buNone/>
            </a:pPr>
            <a:r>
              <a:rPr lang="en-US"/>
              <a:t>	</a:t>
            </a:r>
            <a:r>
              <a:rPr lang="en-US">
                <a:latin typeface="Courier New"/>
                <a:ea typeface="Courier New"/>
                <a:cs typeface="Courier New"/>
                <a:sym typeface="Courier New"/>
              </a:rPr>
              <a:t>&lt;asp:Label </a:t>
            </a:r>
            <a:r>
              <a:rPr lang="en-US" b="1">
                <a:latin typeface="Courier New"/>
                <a:ea typeface="Courier New"/>
                <a:cs typeface="Courier New"/>
                <a:sym typeface="Courier New"/>
              </a:rPr>
              <a:t>id</a:t>
            </a:r>
            <a:r>
              <a:rPr lang="en-US">
                <a:latin typeface="Courier New"/>
                <a:ea typeface="Courier New"/>
                <a:cs typeface="Courier New"/>
                <a:sym typeface="Courier New"/>
              </a:rPr>
              <a:t>="lblMyLabel" </a:t>
            </a:r>
            <a:r>
              <a:rPr lang="en-US" b="1">
                <a:latin typeface="Courier New"/>
                <a:ea typeface="Courier New"/>
                <a:cs typeface="Courier New"/>
                <a:sym typeface="Courier New"/>
              </a:rPr>
              <a:t>runat</a:t>
            </a:r>
            <a:r>
              <a:rPr lang="en-US">
                <a:latin typeface="Courier New"/>
                <a:ea typeface="Courier New"/>
                <a:cs typeface="Courier New"/>
                <a:sym typeface="Courier New"/>
              </a:rPr>
              <a:t>="server"&gt;Sale Ends May 2nd&lt;/asp:Label&gt;</a:t>
            </a:r>
            <a:endParaRPr/>
          </a:p>
          <a:p>
            <a:pPr marL="742950" lvl="1" indent="-285750" algn="l" rtl="0">
              <a:spcBef>
                <a:spcPts val="560"/>
              </a:spcBef>
              <a:spcAft>
                <a:spcPts val="0"/>
              </a:spcAft>
              <a:buClr>
                <a:schemeClr val="dk1"/>
              </a:buClr>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Example with Code</a:t>
            </a:r>
            <a:endParaRPr/>
          </a:p>
        </p:txBody>
      </p:sp>
      <p:pic>
        <p:nvPicPr>
          <p:cNvPr id="321" name="Google Shape;321;p19" descr="http://lostechies.com/erichexter/files/2011/03/inputbuilder-label_43DE294D.png"/>
          <p:cNvPicPr preferRelativeResize="0">
            <a:picLocks noGrp="1"/>
          </p:cNvPicPr>
          <p:nvPr>
            <p:ph type="body" idx="1"/>
          </p:nvPr>
        </p:nvPicPr>
        <p:blipFill rotWithShape="1">
          <a:blip r:embed="rId3">
            <a:alphaModFix/>
          </a:blip>
          <a:srcRect/>
          <a:stretch/>
        </p:blipFill>
        <p:spPr>
          <a:xfrm>
            <a:off x="1752600" y="1295400"/>
            <a:ext cx="6091445" cy="3355181"/>
          </a:xfrm>
          <a:prstGeom prst="rect">
            <a:avLst/>
          </a:prstGeom>
          <a:noFill/>
          <a:ln>
            <a:noFill/>
          </a:ln>
        </p:spPr>
      </p:pic>
      <p:grpSp>
        <p:nvGrpSpPr>
          <p:cNvPr id="322" name="Google Shape;322;p19"/>
          <p:cNvGrpSpPr/>
          <p:nvPr/>
        </p:nvGrpSpPr>
        <p:grpSpPr>
          <a:xfrm>
            <a:off x="457200" y="1447800"/>
            <a:ext cx="8153400" cy="3738265"/>
            <a:chOff x="457200" y="1447800"/>
            <a:chExt cx="8153400" cy="3738265"/>
          </a:xfrm>
        </p:grpSpPr>
        <p:sp>
          <p:nvSpPr>
            <p:cNvPr id="323" name="Google Shape;323;p19"/>
            <p:cNvSpPr/>
            <p:nvPr/>
          </p:nvSpPr>
          <p:spPr>
            <a:xfrm>
              <a:off x="457200" y="4724400"/>
              <a:ext cx="8153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Narrow"/>
                  <a:ea typeface="Arial Narrow"/>
                  <a:cs typeface="Arial Narrow"/>
                  <a:sym typeface="Arial Narrow"/>
                </a:rPr>
                <a:t>&lt;asp:Label ID="lblName" runat="server"&gt;Name *:&lt;/asp:Label&gt;</a:t>
              </a:r>
              <a:endParaRPr sz="2400">
                <a:solidFill>
                  <a:schemeClr val="dk1"/>
                </a:solidFill>
                <a:latin typeface="Arial Narrow"/>
                <a:ea typeface="Arial Narrow"/>
                <a:cs typeface="Arial Narrow"/>
                <a:sym typeface="Arial Narrow"/>
              </a:endParaRPr>
            </a:p>
          </p:txBody>
        </p:sp>
        <p:sp>
          <p:nvSpPr>
            <p:cNvPr id="324" name="Google Shape;324;p19"/>
            <p:cNvSpPr/>
            <p:nvPr/>
          </p:nvSpPr>
          <p:spPr>
            <a:xfrm>
              <a:off x="838200" y="1447800"/>
              <a:ext cx="1879599" cy="3077028"/>
            </a:xfrm>
            <a:custGeom>
              <a:avLst/>
              <a:gdLst/>
              <a:ahLst/>
              <a:cxnLst/>
              <a:rect l="l" t="t" r="r" b="b"/>
              <a:pathLst>
                <a:path w="1879599" h="3077028" extrusionOk="0">
                  <a:moveTo>
                    <a:pt x="1879599" y="0"/>
                  </a:moveTo>
                  <a:cubicBezTo>
                    <a:pt x="1222828" y="106438"/>
                    <a:pt x="566057" y="212876"/>
                    <a:pt x="283028" y="725714"/>
                  </a:cubicBezTo>
                  <a:cubicBezTo>
                    <a:pt x="0" y="1238552"/>
                    <a:pt x="90714" y="2157790"/>
                    <a:pt x="181428" y="307702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5" name="Google Shape;325;p19"/>
          <p:cNvGrpSpPr/>
          <p:nvPr/>
        </p:nvGrpSpPr>
        <p:grpSpPr>
          <a:xfrm>
            <a:off x="424542" y="1494971"/>
            <a:ext cx="8153400" cy="4072094"/>
            <a:chOff x="424542" y="1494971"/>
            <a:chExt cx="8153400" cy="4072094"/>
          </a:xfrm>
        </p:grpSpPr>
        <p:sp>
          <p:nvSpPr>
            <p:cNvPr id="326" name="Google Shape;326;p19"/>
            <p:cNvSpPr/>
            <p:nvPr/>
          </p:nvSpPr>
          <p:spPr>
            <a:xfrm>
              <a:off x="424542" y="5105400"/>
              <a:ext cx="8153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Narrow"/>
                  <a:ea typeface="Arial Narrow"/>
                  <a:cs typeface="Arial Narrow"/>
                  <a:sym typeface="Arial Narrow"/>
                </a:rPr>
                <a:t>&lt;asp:TextBox ID=“txtName" runat="server"&gt;&lt;/asp:TextBox&gt;</a:t>
              </a:r>
              <a:endParaRPr sz="2400">
                <a:solidFill>
                  <a:schemeClr val="dk1"/>
                </a:solidFill>
                <a:latin typeface="Arial Narrow"/>
                <a:ea typeface="Arial Narrow"/>
                <a:cs typeface="Arial Narrow"/>
                <a:sym typeface="Arial Narrow"/>
              </a:endParaRPr>
            </a:p>
          </p:txBody>
        </p:sp>
        <p:sp>
          <p:nvSpPr>
            <p:cNvPr id="327" name="Google Shape;327;p19"/>
            <p:cNvSpPr/>
            <p:nvPr/>
          </p:nvSpPr>
          <p:spPr>
            <a:xfrm>
              <a:off x="5805714" y="1494971"/>
              <a:ext cx="2397277" cy="3817258"/>
            </a:xfrm>
            <a:custGeom>
              <a:avLst/>
              <a:gdLst/>
              <a:ahLst/>
              <a:cxnLst/>
              <a:rect l="l" t="t" r="r" b="b"/>
              <a:pathLst>
                <a:path w="2397277" h="3817258" extrusionOk="0">
                  <a:moveTo>
                    <a:pt x="0" y="0"/>
                  </a:moveTo>
                  <a:cubicBezTo>
                    <a:pt x="146352" y="518886"/>
                    <a:pt x="292705" y="1037772"/>
                    <a:pt x="667657" y="1480458"/>
                  </a:cubicBezTo>
                  <a:cubicBezTo>
                    <a:pt x="1042609" y="1923144"/>
                    <a:pt x="2102153" y="2266648"/>
                    <a:pt x="2249715" y="2656115"/>
                  </a:cubicBezTo>
                  <a:cubicBezTo>
                    <a:pt x="2397277" y="3045582"/>
                    <a:pt x="1975153" y="3431420"/>
                    <a:pt x="1553029" y="381725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8" name="Google Shape;328;p19"/>
          <p:cNvGrpSpPr/>
          <p:nvPr/>
        </p:nvGrpSpPr>
        <p:grpSpPr>
          <a:xfrm>
            <a:off x="533400" y="2525486"/>
            <a:ext cx="7162800" cy="3844774"/>
            <a:chOff x="533400" y="2525486"/>
            <a:chExt cx="7162800" cy="3844774"/>
          </a:xfrm>
        </p:grpSpPr>
        <p:sp>
          <p:nvSpPr>
            <p:cNvPr id="329" name="Google Shape;329;p19"/>
            <p:cNvSpPr/>
            <p:nvPr/>
          </p:nvSpPr>
          <p:spPr>
            <a:xfrm>
              <a:off x="533400" y="4800600"/>
              <a:ext cx="7162800" cy="156966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&lt;asp:DropDownList id="lstEnum" runat="server"&gt;      	&lt;asp:ListItem&gt;One&lt;/asp:ListItem&gt;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	&lt;asp:ListItem&gt;Two&lt;/asp:ListItem&gt;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&lt;/asp:DropDownList &gt;</a:t>
              </a:r>
              <a:endParaRPr sz="2400">
                <a:solidFill>
                  <a:schemeClr val="dk1"/>
                </a:solidFill>
                <a:latin typeface="Arial Narrow"/>
                <a:ea typeface="Arial Narrow"/>
                <a:cs typeface="Arial Narrow"/>
                <a:sym typeface="Arial Narrow"/>
              </a:endParaRPr>
            </a:p>
          </p:txBody>
        </p:sp>
        <p:sp>
          <p:nvSpPr>
            <p:cNvPr id="330" name="Google Shape;330;p19"/>
            <p:cNvSpPr/>
            <p:nvPr/>
          </p:nvSpPr>
          <p:spPr>
            <a:xfrm>
              <a:off x="4209143" y="2525486"/>
              <a:ext cx="2271486" cy="2772228"/>
            </a:xfrm>
            <a:custGeom>
              <a:avLst/>
              <a:gdLst/>
              <a:ahLst/>
              <a:cxnLst/>
              <a:rect l="l" t="t" r="r" b="b"/>
              <a:pathLst>
                <a:path w="2271486" h="2772228" extrusionOk="0">
                  <a:moveTo>
                    <a:pt x="0" y="0"/>
                  </a:moveTo>
                  <a:cubicBezTo>
                    <a:pt x="677333" y="29028"/>
                    <a:pt x="1354667" y="58057"/>
                    <a:pt x="1727200" y="261257"/>
                  </a:cubicBezTo>
                  <a:cubicBezTo>
                    <a:pt x="2099733" y="464457"/>
                    <a:pt x="2198914" y="800705"/>
                    <a:pt x="2235200" y="1219200"/>
                  </a:cubicBezTo>
                  <a:cubicBezTo>
                    <a:pt x="2271486" y="1637695"/>
                    <a:pt x="2108200" y="2204961"/>
                    <a:pt x="1944914" y="277222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1" name="Google Shape;331;p19"/>
          <p:cNvGrpSpPr/>
          <p:nvPr/>
        </p:nvGrpSpPr>
        <p:grpSpPr>
          <a:xfrm>
            <a:off x="228600" y="2989943"/>
            <a:ext cx="7543800" cy="3814181"/>
            <a:chOff x="228600" y="2989943"/>
            <a:chExt cx="7543800" cy="3814181"/>
          </a:xfrm>
        </p:grpSpPr>
        <p:sp>
          <p:nvSpPr>
            <p:cNvPr id="332" name="Google Shape;332;p19"/>
            <p:cNvSpPr/>
            <p:nvPr/>
          </p:nvSpPr>
          <p:spPr>
            <a:xfrm>
              <a:off x="228600" y="4495800"/>
              <a:ext cx="7543800" cy="23083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&lt;asp:RadioButtonList id="radType" runat="server"&gt;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	&lt;asp:ListItem value="One"/&gt;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	&lt;asp:ListItem value=“Two"/&gt;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	&lt;asp:ListItem value=“Three"/&gt;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	&lt;asp:ListItem value=“Four"/&gt;</a:t>
              </a:r>
              <a:endParaRPr/>
            </a:p>
            <a:p>
              <a:pPr marL="0" marR="0" lvl="0" indent="0" algn="l" rtl="0">
                <a:spcBef>
                  <a:spcPts val="0"/>
                </a:spcBef>
                <a:spcAft>
                  <a:spcPts val="0"/>
                </a:spcAft>
                <a:buClr>
                  <a:schemeClr val="dk1"/>
                </a:buClr>
                <a:buSzPts val="2400"/>
                <a:buFont typeface="Noto Sans Symbols"/>
                <a:buNone/>
              </a:pPr>
              <a:r>
                <a:rPr lang="en-US" sz="2400">
                  <a:solidFill>
                    <a:schemeClr val="dk1"/>
                  </a:solidFill>
                  <a:latin typeface="Arial Narrow"/>
                  <a:ea typeface="Arial Narrow"/>
                  <a:cs typeface="Arial Narrow"/>
                  <a:sym typeface="Arial Narrow"/>
                </a:rPr>
                <a:t>&lt;/asp:RadioButtonList&gt;</a:t>
              </a:r>
              <a:endParaRPr sz="2400">
                <a:solidFill>
                  <a:schemeClr val="dk1"/>
                </a:solidFill>
                <a:latin typeface="Arial Narrow"/>
                <a:ea typeface="Arial Narrow"/>
                <a:cs typeface="Arial Narrow"/>
                <a:sym typeface="Arial Narrow"/>
              </a:endParaRPr>
            </a:p>
          </p:txBody>
        </p:sp>
        <p:sp>
          <p:nvSpPr>
            <p:cNvPr id="333" name="Google Shape;333;p19"/>
            <p:cNvSpPr/>
            <p:nvPr/>
          </p:nvSpPr>
          <p:spPr>
            <a:xfrm>
              <a:off x="5733143" y="2989943"/>
              <a:ext cx="476552" cy="2627086"/>
            </a:xfrm>
            <a:custGeom>
              <a:avLst/>
              <a:gdLst/>
              <a:ahLst/>
              <a:cxnLst/>
              <a:rect l="l" t="t" r="r" b="b"/>
              <a:pathLst>
                <a:path w="476552" h="2627086" extrusionOk="0">
                  <a:moveTo>
                    <a:pt x="72571" y="0"/>
                  </a:moveTo>
                  <a:cubicBezTo>
                    <a:pt x="274561" y="746276"/>
                    <a:pt x="476552" y="1492552"/>
                    <a:pt x="464457" y="1930400"/>
                  </a:cubicBezTo>
                  <a:cubicBezTo>
                    <a:pt x="452362" y="2368248"/>
                    <a:pt x="226181" y="2497667"/>
                    <a:pt x="0" y="2627086"/>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4" name="Google Shape;334;p19"/>
          <p:cNvGrpSpPr/>
          <p:nvPr/>
        </p:nvGrpSpPr>
        <p:grpSpPr>
          <a:xfrm>
            <a:off x="228600" y="3323771"/>
            <a:ext cx="8763000" cy="2536426"/>
            <a:chOff x="228600" y="3323771"/>
            <a:chExt cx="8763000" cy="2536426"/>
          </a:xfrm>
        </p:grpSpPr>
        <p:sp>
          <p:nvSpPr>
            <p:cNvPr id="335" name="Google Shape;335;p19"/>
            <p:cNvSpPr/>
            <p:nvPr/>
          </p:nvSpPr>
          <p:spPr>
            <a:xfrm>
              <a:off x="228600" y="5029200"/>
              <a:ext cx="876300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Narrow"/>
                  <a:ea typeface="Arial Narrow"/>
                  <a:cs typeface="Arial Narrow"/>
                  <a:sym typeface="Arial Narrow"/>
                </a:rPr>
                <a:t>&lt;asp:TextBox id= "txtHtml" rows= "2" </a:t>
              </a:r>
              <a:r>
                <a:rPr lang="en-US" sz="2400" b="1">
                  <a:solidFill>
                    <a:schemeClr val="dk1"/>
                  </a:solidFill>
                  <a:latin typeface="Arial Narrow"/>
                  <a:ea typeface="Arial Narrow"/>
                  <a:cs typeface="Arial Narrow"/>
                  <a:sym typeface="Arial Narrow"/>
                </a:rPr>
                <a:t>TextMode= "MultiLine" </a:t>
              </a:r>
              <a:r>
                <a:rPr lang="en-US" sz="2400">
                  <a:solidFill>
                    <a:schemeClr val="dk1"/>
                  </a:solidFill>
                  <a:latin typeface="Arial Narrow"/>
                  <a:ea typeface="Arial Narrow"/>
                  <a:cs typeface="Arial Narrow"/>
                  <a:sym typeface="Arial Narrow"/>
                </a:rPr>
                <a:t>runat="server" /&gt;</a:t>
              </a:r>
              <a:endParaRPr sz="2400">
                <a:solidFill>
                  <a:schemeClr val="dk1"/>
                </a:solidFill>
                <a:latin typeface="Arial Narrow"/>
                <a:ea typeface="Arial Narrow"/>
                <a:cs typeface="Arial Narrow"/>
                <a:sym typeface="Arial Narrow"/>
              </a:endParaRPr>
            </a:p>
          </p:txBody>
        </p:sp>
        <p:sp>
          <p:nvSpPr>
            <p:cNvPr id="336" name="Google Shape;336;p19"/>
            <p:cNvSpPr/>
            <p:nvPr/>
          </p:nvSpPr>
          <p:spPr>
            <a:xfrm>
              <a:off x="5529943" y="3323771"/>
              <a:ext cx="1330476" cy="1698172"/>
            </a:xfrm>
            <a:custGeom>
              <a:avLst/>
              <a:gdLst/>
              <a:ahLst/>
              <a:cxnLst/>
              <a:rect l="l" t="t" r="r" b="b"/>
              <a:pathLst>
                <a:path w="1330476" h="1698172" extrusionOk="0">
                  <a:moveTo>
                    <a:pt x="0" y="0"/>
                  </a:moveTo>
                  <a:cubicBezTo>
                    <a:pt x="481390" y="315685"/>
                    <a:pt x="962780" y="631371"/>
                    <a:pt x="1146628" y="914400"/>
                  </a:cubicBezTo>
                  <a:cubicBezTo>
                    <a:pt x="1330476" y="1197429"/>
                    <a:pt x="1216781" y="1447800"/>
                    <a:pt x="1103086" y="169817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7" name="Google Shape;337;p19"/>
          <p:cNvGrpSpPr/>
          <p:nvPr/>
        </p:nvGrpSpPr>
        <p:grpSpPr>
          <a:xfrm>
            <a:off x="3200400" y="3429000"/>
            <a:ext cx="4324707" cy="533400"/>
            <a:chOff x="3200400" y="3429000"/>
            <a:chExt cx="4324707" cy="533400"/>
          </a:xfrm>
        </p:grpSpPr>
        <p:sp>
          <p:nvSpPr>
            <p:cNvPr id="338" name="Google Shape;338;p19"/>
            <p:cNvSpPr/>
            <p:nvPr/>
          </p:nvSpPr>
          <p:spPr>
            <a:xfrm>
              <a:off x="3200400" y="3429000"/>
              <a:ext cx="838200" cy="533400"/>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19"/>
            <p:cNvSpPr txBox="1"/>
            <p:nvPr/>
          </p:nvSpPr>
          <p:spPr>
            <a:xfrm>
              <a:off x="3962400" y="3429000"/>
              <a:ext cx="35627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CheckBox or CheckBoxList?</a:t>
              </a:r>
              <a:endParaRPr sz="2400">
                <a:solidFill>
                  <a:schemeClr val="dk1"/>
                </a:solidFill>
                <a:latin typeface="Calibri"/>
                <a:ea typeface="Calibri"/>
                <a:cs typeface="Calibri"/>
                <a:sym typeface="Calibri"/>
              </a:endParaRPr>
            </a:p>
          </p:txBody>
        </p:sp>
      </p:grpSp>
      <p:grpSp>
        <p:nvGrpSpPr>
          <p:cNvPr id="340" name="Google Shape;340;p19"/>
          <p:cNvGrpSpPr/>
          <p:nvPr/>
        </p:nvGrpSpPr>
        <p:grpSpPr>
          <a:xfrm>
            <a:off x="0" y="4115594"/>
            <a:ext cx="7162800" cy="2518271"/>
            <a:chOff x="0" y="4115594"/>
            <a:chExt cx="7162800" cy="2518271"/>
          </a:xfrm>
        </p:grpSpPr>
        <p:sp>
          <p:nvSpPr>
            <p:cNvPr id="341" name="Google Shape;341;p19"/>
            <p:cNvSpPr/>
            <p:nvPr/>
          </p:nvSpPr>
          <p:spPr>
            <a:xfrm>
              <a:off x="0" y="6172200"/>
              <a:ext cx="7162800" cy="461665"/>
            </a:xfrm>
            <a:prstGeom prst="rect">
              <a:avLst/>
            </a:prstGeom>
            <a:solidFill>
              <a:schemeClr val="lt1"/>
            </a:solidFill>
            <a:ln>
              <a:noFill/>
            </a:ln>
          </p:spPr>
          <p:txBody>
            <a:bodyPr spcFirstLastPara="1" wrap="square" lIns="91425" tIns="45700" rIns="91425" bIns="45700" anchor="t" anchorCtr="0">
              <a:spAutoFit/>
            </a:bodyPr>
            <a:lstStyle/>
            <a:p>
              <a:pPr marL="457200" marR="0" lvl="1" indent="0" algn="l"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Narrow"/>
                  <a:ea typeface="Arial Narrow"/>
                  <a:cs typeface="Arial Narrow"/>
                  <a:sym typeface="Arial Narrow"/>
                </a:rPr>
                <a:t>&lt;asp:TextBox id="txtValue" runat="server" </a:t>
              </a:r>
              <a:r>
                <a:rPr lang="en-US" sz="2400" b="1" i="0" u="none" strike="noStrike" cap="none">
                  <a:solidFill>
                    <a:schemeClr val="dk1"/>
                  </a:solidFill>
                  <a:latin typeface="Arial Narrow"/>
                  <a:ea typeface="Arial Narrow"/>
                  <a:cs typeface="Arial Narrow"/>
                  <a:sym typeface="Arial Narrow"/>
                </a:rPr>
                <a:t>Text="0"</a:t>
              </a:r>
              <a:r>
                <a:rPr lang="en-US" sz="2400" b="0" i="0" u="none" strike="noStrike" cap="none">
                  <a:solidFill>
                    <a:schemeClr val="dk1"/>
                  </a:solidFill>
                  <a:latin typeface="Arial Narrow"/>
                  <a:ea typeface="Arial Narrow"/>
                  <a:cs typeface="Arial Narrow"/>
                  <a:sym typeface="Arial Narrow"/>
                </a:rPr>
                <a:t>/&gt;</a:t>
              </a:r>
              <a:endParaRPr sz="2400" b="0" i="0" u="none" strike="noStrike" cap="none">
                <a:solidFill>
                  <a:schemeClr val="dk1"/>
                </a:solidFill>
                <a:latin typeface="Arial Narrow"/>
                <a:ea typeface="Arial Narrow"/>
                <a:cs typeface="Arial Narrow"/>
                <a:sym typeface="Arial Narrow"/>
              </a:endParaRPr>
            </a:p>
          </p:txBody>
        </p:sp>
        <p:cxnSp>
          <p:nvCxnSpPr>
            <p:cNvPr id="342" name="Google Shape;342;p19"/>
            <p:cNvCxnSpPr/>
            <p:nvPr/>
          </p:nvCxnSpPr>
          <p:spPr>
            <a:xfrm rot="5400000">
              <a:off x="3695700" y="5143500"/>
              <a:ext cx="2057400" cy="1588"/>
            </a:xfrm>
            <a:prstGeom prst="straightConnector1">
              <a:avLst/>
            </a:prstGeom>
            <a:noFill/>
            <a:ln w="28575" cap="flat" cmpd="sng">
              <a:solidFill>
                <a:schemeClr val="dk1"/>
              </a:solidFill>
              <a:prstDash val="solid"/>
              <a:round/>
              <a:headEnd type="none" w="sm" len="sm"/>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fade">
                                      <p:cBhvr>
                                        <p:cTn id="12" dur="500"/>
                                        <p:tgtEl>
                                          <p:spTgt spid="325"/>
                                        </p:tgtEl>
                                      </p:cBhvr>
                                    </p:animEffect>
                                  </p:childTnLst>
                                </p:cTn>
                              </p:par>
                              <p:par>
                                <p:cTn id="13" presetID="10" presetClass="entr" presetSubtype="0" fill="hold" nodeType="with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fade">
                                      <p:cBhvr>
                                        <p:cTn id="15" dur="500"/>
                                        <p:tgtEl>
                                          <p:spTgt spid="3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8"/>
                                        </p:tgtEl>
                                        <p:attrNameLst>
                                          <p:attrName>style.visibility</p:attrName>
                                        </p:attrNameLst>
                                      </p:cBhvr>
                                      <p:to>
                                        <p:strVal val="visible"/>
                                      </p:to>
                                    </p:set>
                                    <p:animEffect transition="in" filter="fade">
                                      <p:cBhvr>
                                        <p:cTn id="20" dur="500"/>
                                        <p:tgtEl>
                                          <p:spTgt spid="3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1"/>
                                        </p:tgtEl>
                                        <p:attrNameLst>
                                          <p:attrName>style.visibility</p:attrName>
                                        </p:attrNameLst>
                                      </p:cBhvr>
                                      <p:to>
                                        <p:strVal val="visible"/>
                                      </p:to>
                                    </p:set>
                                    <p:animEffect transition="in" filter="fade">
                                      <p:cBhvr>
                                        <p:cTn id="25" dur="500"/>
                                        <p:tgtEl>
                                          <p:spTgt spid="3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4"/>
                                        </p:tgtEl>
                                        <p:attrNameLst>
                                          <p:attrName>style.visibility</p:attrName>
                                        </p:attrNameLst>
                                      </p:cBhvr>
                                      <p:to>
                                        <p:strVal val="visible"/>
                                      </p:to>
                                    </p:set>
                                    <p:animEffect transition="in" filter="fade">
                                      <p:cBhvr>
                                        <p:cTn id="30" dur="500"/>
                                        <p:tgtEl>
                                          <p:spTgt spid="33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Are You Going To Learn?</a:t>
            </a:r>
            <a:endParaRPr/>
          </a:p>
        </p:txBody>
      </p:sp>
      <p:sp>
        <p:nvSpPr>
          <p:cNvPr id="131" name="Google Shape;131;p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At the end of this lesson, you will be able to:</a:t>
            </a:r>
            <a:endParaRPr/>
          </a:p>
          <a:p>
            <a:pPr marL="742950" lvl="1" indent="-285750" algn="l" rtl="0">
              <a:spcBef>
                <a:spcPts val="560"/>
              </a:spcBef>
              <a:spcAft>
                <a:spcPts val="0"/>
              </a:spcAft>
              <a:buClr>
                <a:schemeClr val="dk1"/>
              </a:buClr>
              <a:buSzPts val="2800"/>
              <a:buChar char="–"/>
            </a:pPr>
            <a:r>
              <a:rPr lang="en-US"/>
              <a:t>explain ASP.NET Development Model</a:t>
            </a:r>
            <a:endParaRPr/>
          </a:p>
          <a:p>
            <a:pPr marL="742950" lvl="1" indent="-285750" algn="l" rtl="0">
              <a:spcBef>
                <a:spcPts val="560"/>
              </a:spcBef>
              <a:spcAft>
                <a:spcPts val="0"/>
              </a:spcAft>
              <a:buClr>
                <a:schemeClr val="dk1"/>
              </a:buClr>
              <a:buSzPts val="2800"/>
              <a:buChar char="–"/>
            </a:pPr>
            <a:r>
              <a:rPr lang="en-US"/>
              <a:t>Indentify and use the appropriate server controls to create the ASP.NET Web forms.</a:t>
            </a:r>
            <a:endParaRPr/>
          </a:p>
          <a:p>
            <a:pPr marL="742950" lvl="1" indent="-285750" algn="l" rtl="0">
              <a:spcBef>
                <a:spcPts val="560"/>
              </a:spcBef>
              <a:spcAft>
                <a:spcPts val="0"/>
              </a:spcAft>
              <a:buClr>
                <a:schemeClr val="dk1"/>
              </a:buClr>
              <a:buSzPts val="2800"/>
              <a:buChar char="–"/>
            </a:pPr>
            <a:r>
              <a:rPr lang="en-US"/>
              <a:t>Use master pages and site map for a Website.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Questions</a:t>
            </a:r>
            <a:endParaRPr/>
          </a:p>
        </p:txBody>
      </p:sp>
      <p:sp>
        <p:nvSpPr>
          <p:cNvPr id="348" name="Google Shape;348;p2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Suggest appropriate ASP.NET server controls that you should use in order to </a:t>
            </a:r>
            <a:r>
              <a:rPr lang="en-US" b="1" dirty="0"/>
              <a:t>obtain</a:t>
            </a:r>
            <a:r>
              <a:rPr lang="en-US" dirty="0"/>
              <a:t> the following data from a user: </a:t>
            </a:r>
            <a:endParaRPr dirty="0"/>
          </a:p>
          <a:p>
            <a:pPr marL="514350" lvl="0" indent="-514350" algn="l" rtl="0">
              <a:spcBef>
                <a:spcPts val="640"/>
              </a:spcBef>
              <a:spcAft>
                <a:spcPts val="0"/>
              </a:spcAft>
              <a:buClr>
                <a:schemeClr val="dk1"/>
              </a:buClr>
              <a:buSzPts val="3200"/>
              <a:buFont typeface="Calibri"/>
              <a:buAutoNum type="arabicPeriod"/>
            </a:pPr>
            <a:r>
              <a:rPr lang="en-US" dirty="0"/>
              <a:t>Name </a:t>
            </a:r>
            <a:endParaRPr dirty="0"/>
          </a:p>
          <a:p>
            <a:pPr marL="514350" lvl="0" indent="-514350" algn="l" rtl="0">
              <a:spcBef>
                <a:spcPts val="640"/>
              </a:spcBef>
              <a:spcAft>
                <a:spcPts val="0"/>
              </a:spcAft>
              <a:buClr>
                <a:schemeClr val="dk1"/>
              </a:buClr>
              <a:buSzPts val="3200"/>
              <a:buFont typeface="Calibri"/>
              <a:buAutoNum type="arabicPeriod"/>
            </a:pPr>
            <a:r>
              <a:rPr lang="en-US" dirty="0"/>
              <a:t>Gender</a:t>
            </a:r>
            <a:endParaRPr dirty="0"/>
          </a:p>
          <a:p>
            <a:pPr marL="514350" lvl="0" indent="-514350" algn="l" rtl="0">
              <a:spcBef>
                <a:spcPts val="640"/>
              </a:spcBef>
              <a:spcAft>
                <a:spcPts val="0"/>
              </a:spcAft>
              <a:buClr>
                <a:schemeClr val="dk1"/>
              </a:buClr>
              <a:buSzPts val="3200"/>
              <a:buFont typeface="Calibri"/>
              <a:buAutoNum type="arabicPeriod"/>
            </a:pPr>
            <a:r>
              <a:rPr lang="en-US" dirty="0"/>
              <a:t>Address </a:t>
            </a:r>
            <a:endParaRPr dirty="0"/>
          </a:p>
          <a:p>
            <a:pPr marL="514350" lvl="0" indent="-514350" algn="l" rtl="0">
              <a:spcBef>
                <a:spcPts val="640"/>
              </a:spcBef>
              <a:spcAft>
                <a:spcPts val="0"/>
              </a:spcAft>
              <a:buClr>
                <a:schemeClr val="dk1"/>
              </a:buClr>
              <a:buSzPts val="3200"/>
              <a:buFont typeface="Calibri"/>
              <a:buAutoNum type="arabicPeriod"/>
            </a:pPr>
            <a:r>
              <a:rPr lang="en-US" dirty="0"/>
              <a:t>Date of birth </a:t>
            </a:r>
            <a:endParaRPr dirty="0"/>
          </a:p>
          <a:p>
            <a:pPr marL="514350" lvl="0" indent="-514350" algn="l" rtl="0">
              <a:spcBef>
                <a:spcPts val="640"/>
              </a:spcBef>
              <a:spcAft>
                <a:spcPts val="0"/>
              </a:spcAft>
              <a:buClr>
                <a:schemeClr val="dk1"/>
              </a:buClr>
              <a:buSzPts val="3200"/>
              <a:buFont typeface="Calibri"/>
              <a:buAutoNum type="arabicPeriod"/>
            </a:pPr>
            <a:r>
              <a:rPr lang="en-US" dirty="0" err="1"/>
              <a:t>Favourite</a:t>
            </a:r>
            <a:r>
              <a:rPr lang="en-US" dirty="0"/>
              <a:t> TV Channel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Site Design</a:t>
            </a:r>
            <a:endParaRPr dirty="0"/>
          </a:p>
        </p:txBody>
      </p:sp>
      <p:sp>
        <p:nvSpPr>
          <p:cNvPr id="354" name="Google Shape;354;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dirty="0"/>
              <a:t>Master Page and Site Map</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Creating a Consistent Look and Feel Site</a:t>
            </a:r>
            <a:endParaRPr sz="3600"/>
          </a:p>
        </p:txBody>
      </p:sp>
      <p:sp>
        <p:nvSpPr>
          <p:cNvPr id="360" name="Google Shape;360;p2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A site benefits from a consistent look and feel, which generally includes the following:</a:t>
            </a:r>
            <a:endParaRPr dirty="0"/>
          </a:p>
          <a:p>
            <a:pPr marL="742950" lvl="1" indent="-285750" algn="l" rtl="0">
              <a:spcBef>
                <a:spcPts val="560"/>
              </a:spcBef>
              <a:spcAft>
                <a:spcPts val="0"/>
              </a:spcAft>
              <a:buClr>
                <a:schemeClr val="dk1"/>
              </a:buClr>
              <a:buSzPts val="2800"/>
              <a:buChar char="–"/>
            </a:pPr>
            <a:r>
              <a:rPr lang="en-US" dirty="0"/>
              <a:t>A common header and menu system for the entire site.</a:t>
            </a:r>
            <a:endParaRPr dirty="0"/>
          </a:p>
          <a:p>
            <a:pPr marL="742950" lvl="1" indent="-285750" algn="l" rtl="0">
              <a:spcBef>
                <a:spcPts val="560"/>
              </a:spcBef>
              <a:spcAft>
                <a:spcPts val="0"/>
              </a:spcAft>
              <a:buClr>
                <a:schemeClr val="dk1"/>
              </a:buClr>
              <a:buSzPts val="2800"/>
              <a:buChar char="–"/>
            </a:pPr>
            <a:r>
              <a:rPr lang="en-US" dirty="0"/>
              <a:t>A bar on the left side of the page offering some page navigation options.</a:t>
            </a:r>
            <a:endParaRPr dirty="0"/>
          </a:p>
          <a:p>
            <a:pPr marL="742950" lvl="1" indent="-285750" algn="l" rtl="0">
              <a:spcBef>
                <a:spcPts val="560"/>
              </a:spcBef>
              <a:spcAft>
                <a:spcPts val="0"/>
              </a:spcAft>
              <a:buClr>
                <a:schemeClr val="dk1"/>
              </a:buClr>
              <a:buSzPts val="2800"/>
              <a:buChar char="–"/>
            </a:pPr>
            <a:r>
              <a:rPr lang="en-US" dirty="0"/>
              <a:t>A footer providing copyright information and a secondary menu for contacting the webmaster.</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Creating a Consistent Look and Feel Site</a:t>
            </a:r>
            <a:endParaRPr sz="3600"/>
          </a:p>
        </p:txBody>
      </p:sp>
      <p:sp>
        <p:nvSpPr>
          <p:cNvPr id="366" name="Google Shape;366;p23"/>
          <p:cNvSpPr/>
          <p:nvPr/>
        </p:nvSpPr>
        <p:spPr>
          <a:xfrm>
            <a:off x="3200400" y="1828800"/>
            <a:ext cx="2743200" cy="646986"/>
          </a:xfrm>
          <a:prstGeom prst="flowChartAlternateProcess">
            <a:avLst/>
          </a:prstGeom>
          <a:solidFill>
            <a:schemeClr val="lt1"/>
          </a:solidFill>
          <a:ln w="28575" cap="flat" cmpd="sng">
            <a:solidFill>
              <a:srgbClr val="C00000"/>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0000"/>
                </a:solidFill>
                <a:latin typeface="Calibri"/>
                <a:ea typeface="Calibri"/>
                <a:cs typeface="Calibri"/>
                <a:sym typeface="Calibri"/>
              </a:rPr>
              <a:t>Master Pages</a:t>
            </a:r>
            <a:endParaRPr sz="1800">
              <a:solidFill>
                <a:schemeClr val="dk1"/>
              </a:solidFill>
              <a:latin typeface="Calibri"/>
              <a:ea typeface="Calibri"/>
              <a:cs typeface="Calibri"/>
              <a:sym typeface="Calibri"/>
            </a:endParaRPr>
          </a:p>
        </p:txBody>
      </p:sp>
      <p:sp>
        <p:nvSpPr>
          <p:cNvPr id="367" name="Google Shape;367;p23"/>
          <p:cNvSpPr/>
          <p:nvPr/>
        </p:nvSpPr>
        <p:spPr>
          <a:xfrm>
            <a:off x="533400" y="3200400"/>
            <a:ext cx="3429000" cy="2207240"/>
          </a:xfrm>
          <a:prstGeom prst="wedgeEllipseCallout">
            <a:avLst>
              <a:gd name="adj1" fmla="val 55167"/>
              <a:gd name="adj2" fmla="val -76165"/>
            </a:avLst>
          </a:prstGeom>
          <a:noFill/>
          <a:ln w="9525" cap="flat" cmpd="sng">
            <a:solidFill>
              <a:srgbClr val="24406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defines the layout to be used by all pages based on the Master.</a:t>
            </a:r>
            <a:endParaRPr sz="2400">
              <a:solidFill>
                <a:schemeClr val="dk1"/>
              </a:solidFill>
              <a:latin typeface="Calibri"/>
              <a:ea typeface="Calibri"/>
              <a:cs typeface="Calibri"/>
              <a:sym typeface="Calibri"/>
            </a:endParaRPr>
          </a:p>
        </p:txBody>
      </p:sp>
      <p:sp>
        <p:nvSpPr>
          <p:cNvPr id="368" name="Google Shape;368;p23"/>
          <p:cNvSpPr/>
          <p:nvPr/>
        </p:nvSpPr>
        <p:spPr>
          <a:xfrm>
            <a:off x="4419600" y="3276600"/>
            <a:ext cx="3962400" cy="2207240"/>
          </a:xfrm>
          <a:prstGeom prst="wedgeEllipseCallout">
            <a:avLst>
              <a:gd name="adj1" fmla="val -38500"/>
              <a:gd name="adj2" fmla="val -81361"/>
            </a:avLst>
          </a:prstGeom>
          <a:noFill/>
          <a:ln w="9525" cap="flat" cmpd="sng">
            <a:solidFill>
              <a:srgbClr val="24406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Essential elements (e.g. Header, menu) will be presented on every page</a:t>
            </a:r>
            <a:endParaRPr sz="240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Master Page</a:t>
            </a:r>
            <a:endParaRPr/>
          </a:p>
        </p:txBody>
      </p:sp>
      <p:pic>
        <p:nvPicPr>
          <p:cNvPr id="374" name="Google Shape;374;p24" descr="http://i.msdn.microsoft.com/dynimg/IC147301.gif"/>
          <p:cNvPicPr preferRelativeResize="0">
            <a:picLocks noGrp="1"/>
          </p:cNvPicPr>
          <p:nvPr>
            <p:ph type="body" idx="1"/>
          </p:nvPr>
        </p:nvPicPr>
        <p:blipFill rotWithShape="1">
          <a:blip r:embed="rId3">
            <a:alphaModFix/>
          </a:blip>
          <a:srcRect/>
          <a:stretch/>
        </p:blipFill>
        <p:spPr>
          <a:xfrm>
            <a:off x="762000" y="1270448"/>
            <a:ext cx="7620000" cy="50576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Advantages of Master Page</a:t>
            </a:r>
            <a:endParaRPr/>
          </a:p>
        </p:txBody>
      </p:sp>
      <p:sp>
        <p:nvSpPr>
          <p:cNvPr id="380" name="Google Shape;380;p25"/>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Easy to create</a:t>
            </a:r>
            <a:endParaRPr dirty="0"/>
          </a:p>
          <a:p>
            <a:pPr marL="742950" lvl="1" indent="-285750" algn="l" rtl="0">
              <a:spcBef>
                <a:spcPts val="560"/>
              </a:spcBef>
              <a:spcAft>
                <a:spcPts val="0"/>
              </a:spcAft>
              <a:buClr>
                <a:schemeClr val="dk1"/>
              </a:buClr>
              <a:buSzPts val="2800"/>
              <a:buChar char="–"/>
            </a:pPr>
            <a:r>
              <a:rPr lang="en-US" dirty="0"/>
              <a:t>You simply apply the same Master Page to the new content page. </a:t>
            </a:r>
            <a:endParaRPr dirty="0"/>
          </a:p>
          <a:p>
            <a:pPr marL="342900" lvl="0" indent="-342900" algn="l" rtl="0">
              <a:spcBef>
                <a:spcPts val="640"/>
              </a:spcBef>
              <a:spcAft>
                <a:spcPts val="0"/>
              </a:spcAft>
              <a:buClr>
                <a:schemeClr val="dk1"/>
              </a:buClr>
              <a:buSzPts val="3200"/>
              <a:buChar char="•"/>
            </a:pPr>
            <a:r>
              <a:rPr lang="en-US" dirty="0"/>
              <a:t>Easy to maintain </a:t>
            </a:r>
            <a:endParaRPr dirty="0"/>
          </a:p>
          <a:p>
            <a:pPr marL="742950" lvl="1" indent="-285750" algn="l" rtl="0">
              <a:spcBef>
                <a:spcPts val="560"/>
              </a:spcBef>
              <a:spcAft>
                <a:spcPts val="0"/>
              </a:spcAft>
              <a:buClr>
                <a:schemeClr val="dk1"/>
              </a:buClr>
              <a:buSzPts val="2800"/>
              <a:buChar char="–"/>
            </a:pPr>
            <a:r>
              <a:rPr lang="en-US" dirty="0"/>
              <a:t>If you decide to completely modify the design of your website, you can modify just a single Master Page to change the appearance of all the pages in your application.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Provide clear navigation mechanisms</a:t>
            </a:r>
            <a:endParaRPr/>
          </a:p>
        </p:txBody>
      </p:sp>
      <p:sp>
        <p:nvSpPr>
          <p:cNvPr id="386" name="Google Shape;386;p2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orientation information, navigation bars, a site map, etc. should be provided</a:t>
            </a:r>
            <a:endParaRPr dirty="0"/>
          </a:p>
          <a:p>
            <a:pPr marL="742950" lvl="1" indent="-285750" algn="l" rtl="0">
              <a:spcBef>
                <a:spcPts val="560"/>
              </a:spcBef>
              <a:spcAft>
                <a:spcPts val="0"/>
              </a:spcAft>
              <a:buClr>
                <a:schemeClr val="dk1"/>
              </a:buClr>
              <a:buSzPts val="2800"/>
              <a:buChar char="–"/>
            </a:pPr>
            <a:r>
              <a:rPr lang="en-US" dirty="0"/>
              <a:t>to increase the likelihood that a person will find what they are looking for at a site.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Site Map</a:t>
            </a:r>
            <a:endParaRPr/>
          </a:p>
        </p:txBody>
      </p:sp>
      <p:sp>
        <p:nvSpPr>
          <p:cNvPr id="392" name="Google Shape;392;p27"/>
          <p:cNvSpPr txBox="1">
            <a:spLocks noGrp="1"/>
          </p:cNvSpPr>
          <p:nvPr>
            <p:ph type="body" idx="1"/>
          </p:nvPr>
        </p:nvSpPr>
        <p:spPr>
          <a:xfrm>
            <a:off x="500034" y="1143000"/>
            <a:ext cx="8186766" cy="5200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It is an overview of the pages within a website.</a:t>
            </a:r>
            <a:endParaRPr/>
          </a:p>
          <a:p>
            <a:pPr marL="342900" lvl="0" indent="-342900" algn="l" rtl="0">
              <a:spcBef>
                <a:spcPts val="640"/>
              </a:spcBef>
              <a:spcAft>
                <a:spcPts val="0"/>
              </a:spcAft>
              <a:buClr>
                <a:schemeClr val="dk1"/>
              </a:buClr>
              <a:buSzPts val="3200"/>
              <a:buChar char="•"/>
            </a:pPr>
            <a:r>
              <a:rPr lang="en-US"/>
              <a:t>It is a list of pages of a web site accessible to Web crawlers or users</a:t>
            </a:r>
            <a:endParaRPr/>
          </a:p>
          <a:p>
            <a:pPr marL="342900" lvl="0" indent="-342900" algn="l" rtl="0">
              <a:spcBef>
                <a:spcPts val="640"/>
              </a:spcBef>
              <a:spcAft>
                <a:spcPts val="0"/>
              </a:spcAft>
              <a:buClr>
                <a:schemeClr val="dk1"/>
              </a:buClr>
              <a:buSzPts val="3200"/>
              <a:buChar char="•"/>
            </a:pPr>
            <a:r>
              <a:rPr lang="en-US"/>
              <a:t>This allows visitors to quickly jump to any section of a website listed in the site map.</a:t>
            </a:r>
            <a:endParaRPr/>
          </a:p>
          <a:p>
            <a:pPr marL="342900" lvl="0" indent="-342900" algn="l" rtl="0">
              <a:spcBef>
                <a:spcPts val="640"/>
              </a:spcBef>
              <a:spcAft>
                <a:spcPts val="0"/>
              </a:spcAft>
              <a:buClr>
                <a:schemeClr val="dk1"/>
              </a:buClr>
              <a:buSzPts val="3200"/>
              <a:buChar char="•"/>
            </a:pPr>
            <a:r>
              <a:rPr lang="en-US"/>
              <a:t>This also gives visitors a good overall picture of how the site is organized and clearly defines all the resources the website has to offer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Designing a Site Map</a:t>
            </a:r>
            <a:endParaRPr/>
          </a:p>
        </p:txBody>
      </p:sp>
      <p:sp>
        <p:nvSpPr>
          <p:cNvPr id="398" name="Google Shape;398;p28"/>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site maps can be organized in a variety of ways. Typically organized in hierarchical fashion, most use an outline form, with pages arranged by topic.</a:t>
            </a:r>
            <a:endParaRPr/>
          </a:p>
          <a:p>
            <a:pPr marL="342900" lvl="0" indent="-342900" algn="l" rtl="0">
              <a:spcBef>
                <a:spcPts val="640"/>
              </a:spcBef>
              <a:spcAft>
                <a:spcPts val="0"/>
              </a:spcAft>
              <a:buClr>
                <a:schemeClr val="dk1"/>
              </a:buClr>
              <a:buSzPts val="3200"/>
              <a:buChar char="•"/>
            </a:pPr>
            <a:r>
              <a:rPr lang="en-US"/>
              <a:t>Can include pages for major categories and subcategories of the website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Site Map</a:t>
            </a:r>
            <a:endParaRPr/>
          </a:p>
        </p:txBody>
      </p:sp>
      <p:sp>
        <p:nvSpPr>
          <p:cNvPr id="404" name="Google Shape;404;p2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ASP.NET holds this information in an XML file named </a:t>
            </a:r>
            <a:r>
              <a:rPr lang="en-US">
                <a:latin typeface="Courier New"/>
                <a:ea typeface="Courier New"/>
                <a:cs typeface="Courier New"/>
                <a:sym typeface="Courier New"/>
              </a:rPr>
              <a:t>Web.sitemap.</a:t>
            </a:r>
            <a:r>
              <a:rPr lang="en-US"/>
              <a:t> This file is used as the source of data for menu and navigation controls.</a:t>
            </a:r>
            <a:endParaRPr/>
          </a:p>
          <a:p>
            <a:pPr marL="342900" lvl="0" indent="-342900" algn="l" rtl="0">
              <a:spcBef>
                <a:spcPts val="640"/>
              </a:spcBef>
              <a:spcAft>
                <a:spcPts val="0"/>
              </a:spcAft>
              <a:buClr>
                <a:schemeClr val="dk1"/>
              </a:buClr>
              <a:buSzPts val="3200"/>
              <a:buChar char="•"/>
            </a:pPr>
            <a:r>
              <a:rPr lang="en-US"/>
              <a:t>Navigation controls that can use together with site map:</a:t>
            </a:r>
            <a:endParaRPr/>
          </a:p>
          <a:p>
            <a:pPr marL="742950" lvl="1" indent="-285750" algn="l" rtl="0">
              <a:spcBef>
                <a:spcPts val="560"/>
              </a:spcBef>
              <a:spcAft>
                <a:spcPts val="0"/>
              </a:spcAft>
              <a:buClr>
                <a:schemeClr val="dk1"/>
              </a:buClr>
              <a:buSzPts val="2800"/>
              <a:buChar char="–"/>
            </a:pPr>
            <a:r>
              <a:rPr lang="en-US"/>
              <a:t>TreeView</a:t>
            </a:r>
            <a:endParaRPr/>
          </a:p>
          <a:p>
            <a:pPr marL="742950" lvl="1" indent="-285750" algn="l" rtl="0">
              <a:spcBef>
                <a:spcPts val="560"/>
              </a:spcBef>
              <a:spcAft>
                <a:spcPts val="0"/>
              </a:spcAft>
              <a:buClr>
                <a:schemeClr val="dk1"/>
              </a:buClr>
              <a:buSzPts val="2800"/>
              <a:buChar char="–"/>
            </a:pPr>
            <a:r>
              <a:rPr lang="en-US"/>
              <a:t>SiteMapPath (breadcrumbs)</a:t>
            </a:r>
            <a:endParaRPr/>
          </a:p>
          <a:p>
            <a:pPr marL="742950" lvl="1" indent="-285750" algn="l" rtl="0">
              <a:spcBef>
                <a:spcPts val="560"/>
              </a:spcBef>
              <a:spcAft>
                <a:spcPts val="0"/>
              </a:spcAft>
              <a:buClr>
                <a:schemeClr val="dk1"/>
              </a:buClr>
              <a:buSzPts val="2800"/>
              <a:buChar char="–"/>
            </a:pPr>
            <a:r>
              <a:rPr lang="en-US"/>
              <a:t>Menu</a:t>
            </a:r>
            <a:endParaRPr/>
          </a:p>
          <a:p>
            <a:pPr marL="342900" lvl="0" indent="-139700" algn="l" rtl="0">
              <a:spcBef>
                <a:spcPts val="640"/>
              </a:spcBef>
              <a:spcAft>
                <a:spcPts val="0"/>
              </a:spcAft>
              <a:buClr>
                <a:schemeClr val="dk1"/>
              </a:buClr>
              <a:buSzPts val="3200"/>
              <a:buNone/>
            </a:pPr>
            <a:endParaRPr/>
          </a:p>
        </p:txBody>
      </p:sp>
      <p:grpSp>
        <p:nvGrpSpPr>
          <p:cNvPr id="405" name="Google Shape;405;p29"/>
          <p:cNvGrpSpPr/>
          <p:nvPr/>
        </p:nvGrpSpPr>
        <p:grpSpPr>
          <a:xfrm>
            <a:off x="4114800" y="2438400"/>
            <a:ext cx="4128823" cy="2442865"/>
            <a:chOff x="4114800" y="2438400"/>
            <a:chExt cx="4128823" cy="2442865"/>
          </a:xfrm>
        </p:grpSpPr>
        <p:cxnSp>
          <p:nvCxnSpPr>
            <p:cNvPr id="406" name="Google Shape;406;p29"/>
            <p:cNvCxnSpPr>
              <a:stCxn id="407" idx="0"/>
            </p:cNvCxnSpPr>
            <p:nvPr/>
          </p:nvCxnSpPr>
          <p:spPr>
            <a:xfrm rot="10800000">
              <a:off x="4191112" y="2438400"/>
              <a:ext cx="1988100" cy="1981200"/>
            </a:xfrm>
            <a:prstGeom prst="straightConnector1">
              <a:avLst/>
            </a:prstGeom>
            <a:noFill/>
            <a:ln w="28575" cap="flat" cmpd="sng">
              <a:solidFill>
                <a:srgbClr val="244061"/>
              </a:solidFill>
              <a:prstDash val="solid"/>
              <a:round/>
              <a:headEnd type="none" w="sm" len="sm"/>
              <a:tailEnd type="stealth" w="med" len="med"/>
            </a:ln>
          </p:spPr>
        </p:cxnSp>
        <p:sp>
          <p:nvSpPr>
            <p:cNvPr id="407" name="Google Shape;407;p29"/>
            <p:cNvSpPr txBox="1"/>
            <p:nvPr/>
          </p:nvSpPr>
          <p:spPr>
            <a:xfrm>
              <a:off x="4114800" y="4419600"/>
              <a:ext cx="4128823" cy="461665"/>
            </a:xfrm>
            <a:prstGeom prst="rect">
              <a:avLst/>
            </a:prstGeom>
            <a:solidFill>
              <a:schemeClr val="lt1"/>
            </a:solidFill>
            <a:ln w="28575" cap="flat" cmpd="sng">
              <a:solidFill>
                <a:srgbClr val="24406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Default XML Site Map file name</a:t>
              </a:r>
              <a:endParaRPr sz="2400">
                <a:solidFill>
                  <a:schemeClr val="dk1"/>
                </a:solidFill>
                <a:latin typeface="Calibri"/>
                <a:ea typeface="Calibri"/>
                <a:cs typeface="Calibri"/>
                <a:sym typeface="Calibri"/>
              </a:endParaRPr>
            </a:p>
          </p:txBody>
        </p:sp>
      </p:grpSp>
      <p:grpSp>
        <p:nvGrpSpPr>
          <p:cNvPr id="408" name="Google Shape;408;p29"/>
          <p:cNvGrpSpPr/>
          <p:nvPr/>
        </p:nvGrpSpPr>
        <p:grpSpPr>
          <a:xfrm>
            <a:off x="2667000" y="4038600"/>
            <a:ext cx="2457450" cy="1285876"/>
            <a:chOff x="2667000" y="4038600"/>
            <a:chExt cx="2457450" cy="1285876"/>
          </a:xfrm>
        </p:grpSpPr>
        <p:pic>
          <p:nvPicPr>
            <p:cNvPr id="409" name="Google Shape;409;p29" descr="http://javascripttreemenu.com/images/templ/t-treeview-menu.jpg"/>
            <p:cNvPicPr preferRelativeResize="0"/>
            <p:nvPr/>
          </p:nvPicPr>
          <p:blipFill rotWithShape="1">
            <a:blip r:embed="rId3">
              <a:alphaModFix/>
            </a:blip>
            <a:srcRect/>
            <a:stretch/>
          </p:blipFill>
          <p:spPr>
            <a:xfrm>
              <a:off x="3505200" y="4038600"/>
              <a:ext cx="1619250" cy="1285876"/>
            </a:xfrm>
            <a:prstGeom prst="rect">
              <a:avLst/>
            </a:prstGeom>
            <a:noFill/>
            <a:ln>
              <a:noFill/>
            </a:ln>
          </p:spPr>
        </p:pic>
        <p:cxnSp>
          <p:nvCxnSpPr>
            <p:cNvPr id="410" name="Google Shape;410;p29"/>
            <p:cNvCxnSpPr>
              <a:endCxn id="409" idx="1"/>
            </p:cNvCxnSpPr>
            <p:nvPr/>
          </p:nvCxnSpPr>
          <p:spPr>
            <a:xfrm rot="10800000" flipH="1">
              <a:off x="2667000" y="4681538"/>
              <a:ext cx="838200" cy="119100"/>
            </a:xfrm>
            <a:prstGeom prst="straightConnector1">
              <a:avLst/>
            </a:prstGeom>
            <a:noFill/>
            <a:ln w="9525" cap="flat" cmpd="sng">
              <a:solidFill>
                <a:srgbClr val="4A7DBA"/>
              </a:solidFill>
              <a:prstDash val="solid"/>
              <a:round/>
              <a:headEnd type="none" w="sm" len="sm"/>
              <a:tailEnd type="stealth" w="med" len="med"/>
            </a:ln>
          </p:spPr>
        </p:cxnSp>
      </p:grpSp>
      <p:grpSp>
        <p:nvGrpSpPr>
          <p:cNvPr id="411" name="Google Shape;411;p29"/>
          <p:cNvGrpSpPr/>
          <p:nvPr/>
        </p:nvGrpSpPr>
        <p:grpSpPr>
          <a:xfrm>
            <a:off x="3048000" y="3276600"/>
            <a:ext cx="5067300" cy="1905000"/>
            <a:chOff x="3200400" y="4495800"/>
            <a:chExt cx="5067300" cy="1905000"/>
          </a:xfrm>
        </p:grpSpPr>
        <p:pic>
          <p:nvPicPr>
            <p:cNvPr id="412" name="Google Shape;412;p29" descr="http://www.smashingmagazine.com/images/breadcrumbs-design-showcase/location_based_breadcrumb_example_sitepoint.jpg"/>
            <p:cNvPicPr preferRelativeResize="0"/>
            <p:nvPr/>
          </p:nvPicPr>
          <p:blipFill rotWithShape="1">
            <a:blip r:embed="rId4">
              <a:alphaModFix/>
            </a:blip>
            <a:srcRect/>
            <a:stretch/>
          </p:blipFill>
          <p:spPr>
            <a:xfrm>
              <a:off x="3505200" y="4495800"/>
              <a:ext cx="4762500" cy="1704976"/>
            </a:xfrm>
            <a:prstGeom prst="rect">
              <a:avLst/>
            </a:prstGeom>
            <a:noFill/>
            <a:ln>
              <a:noFill/>
            </a:ln>
          </p:spPr>
        </p:pic>
        <p:cxnSp>
          <p:nvCxnSpPr>
            <p:cNvPr id="413" name="Google Shape;413;p29"/>
            <p:cNvCxnSpPr/>
            <p:nvPr/>
          </p:nvCxnSpPr>
          <p:spPr>
            <a:xfrm rot="10800000" flipH="1">
              <a:off x="3200400" y="5867400"/>
              <a:ext cx="914400" cy="533400"/>
            </a:xfrm>
            <a:prstGeom prst="straightConnector1">
              <a:avLst/>
            </a:prstGeom>
            <a:noFill/>
            <a:ln w="9525" cap="flat" cmpd="sng">
              <a:solidFill>
                <a:srgbClr val="4A7DBA"/>
              </a:solidFill>
              <a:prstDash val="solid"/>
              <a:round/>
              <a:headEnd type="none" w="sm" len="sm"/>
              <a:tailEnd type="stealth" w="med" len="med"/>
            </a:ln>
          </p:spPr>
        </p:cxnSp>
      </p:grpSp>
      <p:cxnSp>
        <p:nvCxnSpPr>
          <p:cNvPr id="414" name="Google Shape;414;p29"/>
          <p:cNvCxnSpPr>
            <a:endCxn id="412" idx="1"/>
          </p:cNvCxnSpPr>
          <p:nvPr/>
        </p:nvCxnSpPr>
        <p:spPr>
          <a:xfrm rot="10800000" flipH="1">
            <a:off x="2286000" y="4129088"/>
            <a:ext cx="1066800" cy="17382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8"/>
                                        </p:tgtEl>
                                        <p:attrNameLst>
                                          <p:attrName>style.visibility</p:attrName>
                                        </p:attrNameLst>
                                      </p:cBhvr>
                                      <p:to>
                                        <p:strVal val="visible"/>
                                      </p:to>
                                    </p:set>
                                    <p:animEffect transition="in" filter="fade">
                                      <p:cBhvr>
                                        <p:cTn id="12" dur="500"/>
                                        <p:tgtEl>
                                          <p:spTgt spid="4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1"/>
                                        </p:tgtEl>
                                        <p:attrNameLst>
                                          <p:attrName>style.visibility</p:attrName>
                                        </p:attrNameLst>
                                      </p:cBhvr>
                                      <p:to>
                                        <p:strVal val="visible"/>
                                      </p:to>
                                    </p:set>
                                    <p:animEffect transition="in" filter="fade">
                                      <p:cBhvr>
                                        <p:cTn id="17" dur="500"/>
                                        <p:tgtEl>
                                          <p:spTgt spid="4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4"/>
                                        </p:tgtEl>
                                        <p:attrNameLst>
                                          <p:attrName>style.visibility</p:attrName>
                                        </p:attrNameLst>
                                      </p:cBhvr>
                                      <p:to>
                                        <p:strVal val="visible"/>
                                      </p:to>
                                    </p:set>
                                    <p:animEffect transition="in" filter="fade">
                                      <p:cBhvr>
                                        <p:cTn id="22"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Development Models:</a:t>
            </a:r>
            <a:endParaRPr/>
          </a:p>
        </p:txBody>
      </p:sp>
      <p:sp>
        <p:nvSpPr>
          <p:cNvPr id="138" name="Google Shape;138;p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ASP.NET supports three different development models:</a:t>
            </a:r>
            <a:endParaRPr/>
          </a:p>
          <a:p>
            <a:pPr marL="742950" lvl="1" indent="-285750" algn="l" rtl="0">
              <a:spcBef>
                <a:spcPts val="560"/>
              </a:spcBef>
              <a:spcAft>
                <a:spcPts val="0"/>
              </a:spcAft>
              <a:buClr>
                <a:schemeClr val="dk1"/>
              </a:buClr>
              <a:buSzPts val="2800"/>
              <a:buChar char="–"/>
            </a:pPr>
            <a:r>
              <a:rPr lang="en-US"/>
              <a:t>Web Pages</a:t>
            </a:r>
            <a:endParaRPr/>
          </a:p>
          <a:p>
            <a:pPr marL="742950" lvl="1" indent="-285750" algn="l" rtl="0">
              <a:spcBef>
                <a:spcPts val="560"/>
              </a:spcBef>
              <a:spcAft>
                <a:spcPts val="0"/>
              </a:spcAft>
              <a:buClr>
                <a:schemeClr val="dk1"/>
              </a:buClr>
              <a:buSzPts val="2800"/>
              <a:buChar char="–"/>
            </a:pPr>
            <a:r>
              <a:rPr lang="en-US"/>
              <a:t>MVC (Model View Controller) </a:t>
            </a:r>
            <a:endParaRPr/>
          </a:p>
          <a:p>
            <a:pPr marL="742950" lvl="1" indent="-285750" algn="l" rtl="0">
              <a:spcBef>
                <a:spcPts val="560"/>
              </a:spcBef>
              <a:spcAft>
                <a:spcPts val="0"/>
              </a:spcAft>
              <a:buClr>
                <a:schemeClr val="dk1"/>
              </a:buClr>
              <a:buSzPts val="2800"/>
              <a:buChar char="–"/>
            </a:pPr>
            <a:r>
              <a:rPr lang="en-US"/>
              <a:t>Web Forms (this is covered in our syllabus).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Site Map - Code</a:t>
            </a:r>
            <a:endParaRPr/>
          </a:p>
        </p:txBody>
      </p:sp>
      <p:sp>
        <p:nvSpPr>
          <p:cNvPr id="420" name="Google Shape;420;p30"/>
          <p:cNvSpPr txBox="1">
            <a:spLocks noGrp="1"/>
          </p:cNvSpPr>
          <p:nvPr>
            <p:ph type="body" idx="1"/>
          </p:nvPr>
        </p:nvSpPr>
        <p:spPr>
          <a:xfrm>
            <a:off x="0" y="1428736"/>
            <a:ext cx="9144000" cy="49720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None/>
            </a:pPr>
            <a:r>
              <a:rPr lang="en-US" sz="2800" dirty="0">
                <a:latin typeface="Arial Narrow"/>
                <a:ea typeface="Arial Narrow"/>
                <a:cs typeface="Arial Narrow"/>
                <a:sym typeface="Arial Narrow"/>
              </a:rPr>
              <a:t>&lt;?xml version="1.0" encoding="ISO-8859-1" ?&gt;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&lt;</a:t>
            </a:r>
            <a:r>
              <a:rPr lang="en-US" sz="2800" dirty="0" err="1">
                <a:latin typeface="Arial Narrow"/>
                <a:ea typeface="Arial Narrow"/>
                <a:cs typeface="Arial Narrow"/>
                <a:sym typeface="Arial Narrow"/>
              </a:rPr>
              <a:t>siteMap</a:t>
            </a:r>
            <a:r>
              <a:rPr lang="en-US" sz="2800" dirty="0">
                <a:latin typeface="Arial Narrow"/>
                <a:ea typeface="Arial Narrow"/>
                <a:cs typeface="Arial Narrow"/>
                <a:sym typeface="Arial Narrow"/>
              </a:rPr>
              <a:t>&gt;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  </a:t>
            </a:r>
            <a:endParaRPr dirty="0"/>
          </a:p>
          <a:p>
            <a:pPr marL="342900" lvl="0" indent="-342900" algn="l" rtl="0">
              <a:spcBef>
                <a:spcPts val="560"/>
              </a:spcBef>
              <a:spcAft>
                <a:spcPts val="0"/>
              </a:spcAft>
              <a:buClr>
                <a:srgbClr val="FF0000"/>
              </a:buClr>
              <a:buSzPts val="2800"/>
              <a:buNone/>
            </a:pPr>
            <a:r>
              <a:rPr lang="en-US" sz="2800" b="1" dirty="0">
                <a:solidFill>
                  <a:srgbClr val="FF0000"/>
                </a:solidFill>
                <a:latin typeface="Arial Narrow"/>
                <a:ea typeface="Arial Narrow"/>
                <a:cs typeface="Arial Narrow"/>
                <a:sym typeface="Arial Narrow"/>
              </a:rPr>
              <a:t>	&lt;</a:t>
            </a:r>
            <a:r>
              <a:rPr lang="en-US" sz="2800" b="1" dirty="0" err="1">
                <a:solidFill>
                  <a:srgbClr val="FF0000"/>
                </a:solidFill>
                <a:latin typeface="Arial Narrow"/>
                <a:ea typeface="Arial Narrow"/>
                <a:cs typeface="Arial Narrow"/>
                <a:sym typeface="Arial Narrow"/>
              </a:rPr>
              <a:t>siteMapNode</a:t>
            </a:r>
            <a:r>
              <a:rPr lang="en-US" sz="2800" b="1" dirty="0">
                <a:solidFill>
                  <a:srgbClr val="FF0000"/>
                </a:solidFill>
                <a:latin typeface="Arial Narrow"/>
                <a:ea typeface="Arial Narrow"/>
                <a:cs typeface="Arial Narrow"/>
                <a:sym typeface="Arial Narrow"/>
              </a:rPr>
              <a:t> </a:t>
            </a:r>
            <a:r>
              <a:rPr lang="en-US" sz="2800" dirty="0">
                <a:solidFill>
                  <a:srgbClr val="FF0000"/>
                </a:solidFill>
                <a:latin typeface="Arial Narrow"/>
                <a:ea typeface="Arial Narrow"/>
                <a:cs typeface="Arial Narrow"/>
                <a:sym typeface="Arial Narrow"/>
              </a:rPr>
              <a:t>title="Home" </a:t>
            </a:r>
            <a:r>
              <a:rPr lang="en-US" sz="2800" dirty="0" err="1">
                <a:solidFill>
                  <a:srgbClr val="FF0000"/>
                </a:solidFill>
                <a:latin typeface="Arial Narrow"/>
                <a:ea typeface="Arial Narrow"/>
                <a:cs typeface="Arial Narrow"/>
                <a:sym typeface="Arial Narrow"/>
              </a:rPr>
              <a:t>url</a:t>
            </a:r>
            <a:r>
              <a:rPr lang="en-US" sz="2800" dirty="0">
                <a:solidFill>
                  <a:srgbClr val="FF0000"/>
                </a:solidFill>
                <a:latin typeface="Arial Narrow"/>
                <a:ea typeface="Arial Narrow"/>
                <a:cs typeface="Arial Narrow"/>
                <a:sym typeface="Arial Narrow"/>
              </a:rPr>
              <a:t>="/</a:t>
            </a:r>
            <a:r>
              <a:rPr lang="en-US" sz="2800" dirty="0" err="1">
                <a:solidFill>
                  <a:srgbClr val="FF0000"/>
                </a:solidFill>
                <a:latin typeface="Arial Narrow"/>
                <a:ea typeface="Arial Narrow"/>
                <a:cs typeface="Arial Narrow"/>
                <a:sym typeface="Arial Narrow"/>
              </a:rPr>
              <a:t>aspnet</a:t>
            </a:r>
            <a:r>
              <a:rPr lang="en-US" sz="2800" dirty="0">
                <a:solidFill>
                  <a:srgbClr val="FF0000"/>
                </a:solidFill>
                <a:latin typeface="Arial Narrow"/>
                <a:ea typeface="Arial Narrow"/>
                <a:cs typeface="Arial Narrow"/>
                <a:sym typeface="Arial Narrow"/>
              </a:rPr>
              <a:t>/w3home.aspx"&gt;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    </a:t>
            </a:r>
            <a:r>
              <a:rPr lang="en-US" sz="2800" dirty="0">
                <a:solidFill>
                  <a:srgbClr val="7030A0"/>
                </a:solidFill>
                <a:latin typeface="Arial Narrow"/>
                <a:ea typeface="Arial Narrow"/>
                <a:cs typeface="Arial Narrow"/>
                <a:sym typeface="Arial Narrow"/>
              </a:rPr>
              <a:t>&lt;</a:t>
            </a:r>
            <a:r>
              <a:rPr lang="en-US" sz="2800" dirty="0" err="1">
                <a:solidFill>
                  <a:srgbClr val="7030A0"/>
                </a:solidFill>
                <a:latin typeface="Arial Narrow"/>
                <a:ea typeface="Arial Narrow"/>
                <a:cs typeface="Arial Narrow"/>
                <a:sym typeface="Arial Narrow"/>
              </a:rPr>
              <a:t>siteMapNode</a:t>
            </a:r>
            <a:r>
              <a:rPr lang="en-US" sz="2800" dirty="0">
                <a:solidFill>
                  <a:srgbClr val="7030A0"/>
                </a:solidFill>
                <a:latin typeface="Arial Narrow"/>
                <a:ea typeface="Arial Narrow"/>
                <a:cs typeface="Arial Narrow"/>
                <a:sym typeface="Arial Narrow"/>
              </a:rPr>
              <a:t> title="Services"&gt;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      </a:t>
            </a:r>
            <a:r>
              <a:rPr lang="en-US" sz="2800" dirty="0">
                <a:solidFill>
                  <a:srgbClr val="205867"/>
                </a:solidFill>
                <a:latin typeface="Arial Narrow"/>
                <a:ea typeface="Arial Narrow"/>
                <a:cs typeface="Arial Narrow"/>
                <a:sym typeface="Arial Narrow"/>
              </a:rPr>
              <a:t>&lt;</a:t>
            </a:r>
            <a:r>
              <a:rPr lang="en-US" sz="2800" dirty="0" err="1">
                <a:solidFill>
                  <a:srgbClr val="205867"/>
                </a:solidFill>
                <a:latin typeface="Arial Narrow"/>
                <a:ea typeface="Arial Narrow"/>
                <a:cs typeface="Arial Narrow"/>
                <a:sym typeface="Arial Narrow"/>
              </a:rPr>
              <a:t>siteMapNode</a:t>
            </a:r>
            <a:r>
              <a:rPr lang="en-US" sz="2800" dirty="0">
                <a:solidFill>
                  <a:srgbClr val="205867"/>
                </a:solidFill>
                <a:latin typeface="Arial Narrow"/>
                <a:ea typeface="Arial Narrow"/>
                <a:cs typeface="Arial Narrow"/>
                <a:sym typeface="Arial Narrow"/>
              </a:rPr>
              <a:t> title="Training" </a:t>
            </a:r>
            <a:r>
              <a:rPr lang="en-US" sz="2800" dirty="0" err="1">
                <a:solidFill>
                  <a:srgbClr val="205867"/>
                </a:solidFill>
                <a:latin typeface="Arial Narrow"/>
                <a:ea typeface="Arial Narrow"/>
                <a:cs typeface="Arial Narrow"/>
                <a:sym typeface="Arial Narrow"/>
              </a:rPr>
              <a:t>url</a:t>
            </a:r>
            <a:r>
              <a:rPr lang="en-US" sz="2800" dirty="0">
                <a:solidFill>
                  <a:srgbClr val="205867"/>
                </a:solidFill>
                <a:latin typeface="Arial Narrow"/>
                <a:ea typeface="Arial Narrow"/>
                <a:cs typeface="Arial Narrow"/>
                <a:sym typeface="Arial Narrow"/>
              </a:rPr>
              <a:t>="/</a:t>
            </a:r>
            <a:r>
              <a:rPr lang="en-US" sz="2800" dirty="0" err="1">
                <a:solidFill>
                  <a:srgbClr val="205867"/>
                </a:solidFill>
                <a:latin typeface="Arial Narrow"/>
                <a:ea typeface="Arial Narrow"/>
                <a:cs typeface="Arial Narrow"/>
                <a:sym typeface="Arial Narrow"/>
              </a:rPr>
              <a:t>aspnet</a:t>
            </a:r>
            <a:r>
              <a:rPr lang="en-US" sz="2800" dirty="0">
                <a:solidFill>
                  <a:srgbClr val="205867"/>
                </a:solidFill>
                <a:latin typeface="Arial Narrow"/>
                <a:ea typeface="Arial Narrow"/>
                <a:cs typeface="Arial Narrow"/>
                <a:sym typeface="Arial Narrow"/>
              </a:rPr>
              <a:t>/training.aspx"</a:t>
            </a:r>
            <a:r>
              <a:rPr lang="en-US" sz="2800" b="1" u="sng" dirty="0">
                <a:solidFill>
                  <a:srgbClr val="205867"/>
                </a:solidFill>
                <a:latin typeface="Arial Narrow"/>
                <a:ea typeface="Arial Narrow"/>
                <a:cs typeface="Arial Narrow"/>
                <a:sym typeface="Arial Narrow"/>
              </a:rPr>
              <a:t>/&gt;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      </a:t>
            </a:r>
            <a:r>
              <a:rPr lang="en-US" sz="2800" dirty="0">
                <a:solidFill>
                  <a:srgbClr val="00B050"/>
                </a:solidFill>
                <a:latin typeface="Arial Narrow"/>
                <a:ea typeface="Arial Narrow"/>
                <a:cs typeface="Arial Narrow"/>
                <a:sym typeface="Arial Narrow"/>
              </a:rPr>
              <a:t>&lt;</a:t>
            </a:r>
            <a:r>
              <a:rPr lang="en-US" sz="2800" dirty="0" err="1">
                <a:solidFill>
                  <a:srgbClr val="00B050"/>
                </a:solidFill>
                <a:latin typeface="Arial Narrow"/>
                <a:ea typeface="Arial Narrow"/>
                <a:cs typeface="Arial Narrow"/>
                <a:sym typeface="Arial Narrow"/>
              </a:rPr>
              <a:t>siteMapNode</a:t>
            </a:r>
            <a:r>
              <a:rPr lang="en-US" sz="2800" dirty="0">
                <a:solidFill>
                  <a:srgbClr val="00B050"/>
                </a:solidFill>
                <a:latin typeface="Arial Narrow"/>
                <a:ea typeface="Arial Narrow"/>
                <a:cs typeface="Arial Narrow"/>
                <a:sym typeface="Arial Narrow"/>
              </a:rPr>
              <a:t> title="Support" </a:t>
            </a:r>
            <a:r>
              <a:rPr lang="en-US" sz="2800" dirty="0" err="1">
                <a:solidFill>
                  <a:srgbClr val="00B050"/>
                </a:solidFill>
                <a:latin typeface="Arial Narrow"/>
                <a:ea typeface="Arial Narrow"/>
                <a:cs typeface="Arial Narrow"/>
                <a:sym typeface="Arial Narrow"/>
              </a:rPr>
              <a:t>url</a:t>
            </a:r>
            <a:r>
              <a:rPr lang="en-US" sz="2800" dirty="0">
                <a:solidFill>
                  <a:srgbClr val="00B050"/>
                </a:solidFill>
                <a:latin typeface="Arial Narrow"/>
                <a:ea typeface="Arial Narrow"/>
                <a:cs typeface="Arial Narrow"/>
                <a:sym typeface="Arial Narrow"/>
              </a:rPr>
              <a:t>="/</a:t>
            </a:r>
            <a:r>
              <a:rPr lang="en-US" sz="2800" dirty="0" err="1">
                <a:solidFill>
                  <a:srgbClr val="00B050"/>
                </a:solidFill>
                <a:latin typeface="Arial Narrow"/>
                <a:ea typeface="Arial Narrow"/>
                <a:cs typeface="Arial Narrow"/>
                <a:sym typeface="Arial Narrow"/>
              </a:rPr>
              <a:t>aspnet</a:t>
            </a:r>
            <a:r>
              <a:rPr lang="en-US" sz="2800" dirty="0">
                <a:solidFill>
                  <a:srgbClr val="00B050"/>
                </a:solidFill>
                <a:latin typeface="Arial Narrow"/>
                <a:ea typeface="Arial Narrow"/>
                <a:cs typeface="Arial Narrow"/>
                <a:sym typeface="Arial Narrow"/>
              </a:rPr>
              <a:t>/support.aspx"  description="Online support" </a:t>
            </a:r>
            <a:r>
              <a:rPr lang="en-US" sz="2800" b="1" u="sng" dirty="0">
                <a:solidFill>
                  <a:srgbClr val="00B050"/>
                </a:solidFill>
                <a:latin typeface="Arial Narrow"/>
                <a:ea typeface="Arial Narrow"/>
                <a:cs typeface="Arial Narrow"/>
                <a:sym typeface="Arial Narrow"/>
              </a:rPr>
              <a:t>/&gt;</a:t>
            </a:r>
            <a:br>
              <a:rPr lang="en-US" sz="2800" dirty="0">
                <a:solidFill>
                  <a:srgbClr val="00B050"/>
                </a:solidFill>
                <a:latin typeface="Arial Narrow"/>
                <a:ea typeface="Arial Narrow"/>
                <a:cs typeface="Arial Narrow"/>
                <a:sym typeface="Arial Narrow"/>
              </a:rPr>
            </a:br>
            <a:r>
              <a:rPr lang="en-US" sz="2800" dirty="0">
                <a:latin typeface="Arial Narrow"/>
                <a:ea typeface="Arial Narrow"/>
                <a:cs typeface="Arial Narrow"/>
                <a:sym typeface="Arial Narrow"/>
              </a:rPr>
              <a:t>    </a:t>
            </a:r>
            <a:r>
              <a:rPr lang="en-US" sz="2800" dirty="0">
                <a:solidFill>
                  <a:srgbClr val="7030A0"/>
                </a:solidFill>
                <a:latin typeface="Arial Narrow"/>
                <a:ea typeface="Arial Narrow"/>
                <a:cs typeface="Arial Narrow"/>
                <a:sym typeface="Arial Narrow"/>
              </a:rPr>
              <a:t>&lt;/</a:t>
            </a:r>
            <a:r>
              <a:rPr lang="en-US" sz="2800" dirty="0" err="1">
                <a:solidFill>
                  <a:srgbClr val="7030A0"/>
                </a:solidFill>
                <a:latin typeface="Arial Narrow"/>
                <a:ea typeface="Arial Narrow"/>
                <a:cs typeface="Arial Narrow"/>
                <a:sym typeface="Arial Narrow"/>
              </a:rPr>
              <a:t>siteMapNode</a:t>
            </a:r>
            <a:r>
              <a:rPr lang="en-US" sz="2800" dirty="0">
                <a:solidFill>
                  <a:srgbClr val="7030A0"/>
                </a:solidFill>
                <a:latin typeface="Arial Narrow"/>
                <a:ea typeface="Arial Narrow"/>
                <a:cs typeface="Arial Narrow"/>
                <a:sym typeface="Arial Narrow"/>
              </a:rPr>
              <a:t>&gt;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  </a:t>
            </a:r>
            <a:r>
              <a:rPr lang="en-US" sz="2800" dirty="0">
                <a:solidFill>
                  <a:srgbClr val="FF0000"/>
                </a:solidFill>
                <a:latin typeface="Arial Narrow"/>
                <a:ea typeface="Arial Narrow"/>
                <a:cs typeface="Arial Narrow"/>
                <a:sym typeface="Arial Narrow"/>
              </a:rPr>
              <a:t>&lt;/</a:t>
            </a:r>
            <a:r>
              <a:rPr lang="en-US" sz="2800" dirty="0" err="1">
                <a:solidFill>
                  <a:srgbClr val="FF0000"/>
                </a:solidFill>
                <a:latin typeface="Arial Narrow"/>
                <a:ea typeface="Arial Narrow"/>
                <a:cs typeface="Arial Narrow"/>
                <a:sym typeface="Arial Narrow"/>
              </a:rPr>
              <a:t>siteMapNode</a:t>
            </a:r>
            <a:r>
              <a:rPr lang="en-US" sz="2800" dirty="0">
                <a:solidFill>
                  <a:srgbClr val="FF0000"/>
                </a:solidFill>
                <a:latin typeface="Arial Narrow"/>
                <a:ea typeface="Arial Narrow"/>
                <a:cs typeface="Arial Narrow"/>
                <a:sym typeface="Arial Narrow"/>
              </a:rPr>
              <a:t>&gt;</a:t>
            </a:r>
            <a:br>
              <a:rPr lang="en-US" sz="2800" dirty="0">
                <a:latin typeface="Arial Narrow"/>
                <a:ea typeface="Arial Narrow"/>
                <a:cs typeface="Arial Narrow"/>
                <a:sym typeface="Arial Narrow"/>
              </a:rPr>
            </a:br>
            <a:r>
              <a:rPr lang="en-US" sz="2800" dirty="0">
                <a:latin typeface="Arial Narrow"/>
                <a:ea typeface="Arial Narrow"/>
                <a:cs typeface="Arial Narrow"/>
                <a:sym typeface="Arial Narrow"/>
              </a:rPr>
              <a:t>&lt;/</a:t>
            </a:r>
            <a:r>
              <a:rPr lang="en-US" sz="2800" dirty="0" err="1">
                <a:latin typeface="Arial Narrow"/>
                <a:ea typeface="Arial Narrow"/>
                <a:cs typeface="Arial Narrow"/>
                <a:sym typeface="Arial Narrow"/>
              </a:rPr>
              <a:t>siteMap</a:t>
            </a:r>
            <a:r>
              <a:rPr lang="en-US" sz="2800" dirty="0">
                <a:latin typeface="Arial Narrow"/>
                <a:ea typeface="Arial Narrow"/>
                <a:cs typeface="Arial Narrow"/>
                <a:sym typeface="Arial Narrow"/>
              </a:rPr>
              <a:t>&gt;</a:t>
            </a:r>
            <a:endParaRPr sz="2800" dirty="0">
              <a:latin typeface="Arial Narrow"/>
              <a:ea typeface="Arial Narrow"/>
              <a:cs typeface="Arial Narrow"/>
              <a:sym typeface="Arial Narrow"/>
            </a:endParaRPr>
          </a:p>
        </p:txBody>
      </p:sp>
      <p:sp>
        <p:nvSpPr>
          <p:cNvPr id="421" name="Google Shape;421;p30"/>
          <p:cNvSpPr txBox="1"/>
          <p:nvPr/>
        </p:nvSpPr>
        <p:spPr>
          <a:xfrm>
            <a:off x="1295400" y="2286000"/>
            <a:ext cx="2930226" cy="461665"/>
          </a:xfrm>
          <a:prstGeom prst="rect">
            <a:avLst/>
          </a:prstGeom>
          <a:noFill/>
          <a:ln w="9525" cap="flat" cmpd="sng">
            <a:solidFill>
              <a:srgbClr val="FF0000"/>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Main node (first level)</a:t>
            </a:r>
            <a:endParaRPr sz="2400">
              <a:solidFill>
                <a:schemeClr val="dk1"/>
              </a:solidFill>
              <a:latin typeface="Calibri"/>
              <a:ea typeface="Calibri"/>
              <a:cs typeface="Calibri"/>
              <a:sym typeface="Calibri"/>
            </a:endParaRPr>
          </a:p>
        </p:txBody>
      </p:sp>
      <p:cxnSp>
        <p:nvCxnSpPr>
          <p:cNvPr id="422" name="Google Shape;422;p30"/>
          <p:cNvCxnSpPr/>
          <p:nvPr/>
        </p:nvCxnSpPr>
        <p:spPr>
          <a:xfrm>
            <a:off x="1371600" y="2514600"/>
            <a:ext cx="0" cy="381000"/>
          </a:xfrm>
          <a:prstGeom prst="straightConnector1">
            <a:avLst/>
          </a:prstGeom>
          <a:noFill/>
          <a:ln w="28575" cap="flat" cmpd="sng">
            <a:solidFill>
              <a:srgbClr val="FF0000"/>
            </a:solidFill>
            <a:prstDash val="solid"/>
            <a:round/>
            <a:headEnd type="none" w="sm" len="sm"/>
            <a:tailEnd type="stealth" w="med" len="med"/>
          </a:ln>
        </p:spPr>
      </p:cxnSp>
      <p:sp>
        <p:nvSpPr>
          <p:cNvPr id="423" name="Google Shape;423;p30"/>
          <p:cNvSpPr txBox="1"/>
          <p:nvPr/>
        </p:nvSpPr>
        <p:spPr>
          <a:xfrm>
            <a:off x="4648200" y="2286000"/>
            <a:ext cx="4495800" cy="461665"/>
          </a:xfrm>
          <a:prstGeom prst="rect">
            <a:avLst/>
          </a:prstGeom>
          <a:noFill/>
          <a:ln w="9525" cap="flat" cmpd="sng">
            <a:solidFill>
              <a:srgbClr val="7030A0"/>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First Category: Services (2</a:t>
            </a:r>
            <a:r>
              <a:rPr lang="en-US" sz="2400" baseline="30000">
                <a:solidFill>
                  <a:schemeClr val="dk1"/>
                </a:solidFill>
                <a:latin typeface="Calibri"/>
                <a:ea typeface="Calibri"/>
                <a:cs typeface="Calibri"/>
                <a:sym typeface="Calibri"/>
              </a:rPr>
              <a:t>nd</a:t>
            </a:r>
            <a:r>
              <a:rPr lang="en-US" sz="2400">
                <a:solidFill>
                  <a:schemeClr val="dk1"/>
                </a:solidFill>
                <a:latin typeface="Calibri"/>
                <a:ea typeface="Calibri"/>
                <a:cs typeface="Calibri"/>
                <a:sym typeface="Calibri"/>
              </a:rPr>
              <a:t> level)</a:t>
            </a:r>
            <a:endParaRPr sz="2400">
              <a:solidFill>
                <a:schemeClr val="dk1"/>
              </a:solidFill>
              <a:latin typeface="Calibri"/>
              <a:ea typeface="Calibri"/>
              <a:cs typeface="Calibri"/>
              <a:sym typeface="Calibri"/>
            </a:endParaRPr>
          </a:p>
        </p:txBody>
      </p:sp>
      <p:cxnSp>
        <p:nvCxnSpPr>
          <p:cNvPr id="424" name="Google Shape;424;p30"/>
          <p:cNvCxnSpPr/>
          <p:nvPr/>
        </p:nvCxnSpPr>
        <p:spPr>
          <a:xfrm rot="5400000">
            <a:off x="3924300" y="2628900"/>
            <a:ext cx="838200" cy="609600"/>
          </a:xfrm>
          <a:prstGeom prst="straightConnector1">
            <a:avLst/>
          </a:prstGeom>
          <a:noFill/>
          <a:ln w="28575" cap="flat" cmpd="sng">
            <a:solidFill>
              <a:srgbClr val="7030A0"/>
            </a:solidFill>
            <a:prstDash val="solid"/>
            <a:round/>
            <a:headEnd type="none" w="sm" len="sm"/>
            <a:tailEnd type="stealth" w="med" len="med"/>
          </a:ln>
        </p:spPr>
      </p:cxnSp>
      <p:sp>
        <p:nvSpPr>
          <p:cNvPr id="425" name="Google Shape;425;p30"/>
          <p:cNvSpPr txBox="1"/>
          <p:nvPr/>
        </p:nvSpPr>
        <p:spPr>
          <a:xfrm>
            <a:off x="5029200" y="4800600"/>
            <a:ext cx="3276600" cy="830997"/>
          </a:xfrm>
          <a:prstGeom prst="rect">
            <a:avLst/>
          </a:prstGeom>
          <a:noFill/>
          <a:ln w="9525" cap="flat" cmpd="sng">
            <a:solidFill>
              <a:srgbClr val="595959"/>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Child nodes under “Services” (3</a:t>
            </a:r>
            <a:r>
              <a:rPr lang="en-US" sz="2400" baseline="300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level)</a:t>
            </a:r>
            <a:endParaRPr sz="2400">
              <a:solidFill>
                <a:schemeClr val="dk1"/>
              </a:solidFill>
              <a:latin typeface="Calibri"/>
              <a:ea typeface="Calibri"/>
              <a:cs typeface="Calibri"/>
              <a:sym typeface="Calibri"/>
            </a:endParaRPr>
          </a:p>
        </p:txBody>
      </p:sp>
      <p:sp>
        <p:nvSpPr>
          <p:cNvPr id="426" name="Google Shape;426;p30"/>
          <p:cNvSpPr/>
          <p:nvPr/>
        </p:nvSpPr>
        <p:spPr>
          <a:xfrm>
            <a:off x="8273143" y="4005943"/>
            <a:ext cx="568476" cy="1204686"/>
          </a:xfrm>
          <a:custGeom>
            <a:avLst/>
            <a:gdLst/>
            <a:ahLst/>
            <a:cxnLst/>
            <a:rect l="l" t="t" r="r" b="b"/>
            <a:pathLst>
              <a:path w="568476" h="1204686" extrusionOk="0">
                <a:moveTo>
                  <a:pt x="0" y="1204686"/>
                </a:moveTo>
                <a:cubicBezTo>
                  <a:pt x="194733" y="1026886"/>
                  <a:pt x="389466" y="849086"/>
                  <a:pt x="478971" y="667657"/>
                </a:cubicBezTo>
                <a:cubicBezTo>
                  <a:pt x="568476" y="486228"/>
                  <a:pt x="561219" y="227390"/>
                  <a:pt x="537028" y="116114"/>
                </a:cubicBezTo>
                <a:cubicBezTo>
                  <a:pt x="512837" y="4838"/>
                  <a:pt x="423332" y="2419"/>
                  <a:pt x="333828" y="0"/>
                </a:cubicBezTo>
              </a:path>
            </a:pathLst>
          </a:custGeom>
          <a:noFill/>
          <a:ln w="28575"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Site Map - Code</a:t>
            </a:r>
            <a:endParaRPr/>
          </a:p>
        </p:txBody>
      </p:sp>
      <p:sp>
        <p:nvSpPr>
          <p:cNvPr id="432" name="Google Shape;432;p3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Explanation of the three main attributes of </a:t>
            </a:r>
            <a:r>
              <a:rPr lang="en-US">
                <a:latin typeface="Courier New"/>
                <a:ea typeface="Courier New"/>
                <a:cs typeface="Courier New"/>
                <a:sym typeface="Courier New"/>
              </a:rPr>
              <a:t>&lt;siteMapNode&gt;:</a:t>
            </a:r>
            <a:endParaRPr/>
          </a:p>
          <a:p>
            <a:pPr marL="742950" lvl="1" indent="-285750" algn="l" rtl="0">
              <a:spcBef>
                <a:spcPts val="560"/>
              </a:spcBef>
              <a:spcAft>
                <a:spcPts val="0"/>
              </a:spcAft>
              <a:buClr>
                <a:schemeClr val="dk1"/>
              </a:buClr>
              <a:buSzPts val="2800"/>
              <a:buChar char="–"/>
            </a:pPr>
            <a:r>
              <a:rPr lang="en-US" b="1">
                <a:latin typeface="Courier New"/>
                <a:ea typeface="Courier New"/>
                <a:cs typeface="Courier New"/>
                <a:sym typeface="Courier New"/>
              </a:rPr>
              <a:t>title</a:t>
            </a:r>
            <a:r>
              <a:rPr lang="en-US"/>
              <a:t> : The title to be displayed</a:t>
            </a:r>
            <a:endParaRPr/>
          </a:p>
          <a:p>
            <a:pPr marL="742950" lvl="1" indent="-285750" algn="l" rtl="0">
              <a:spcBef>
                <a:spcPts val="560"/>
              </a:spcBef>
              <a:spcAft>
                <a:spcPts val="0"/>
              </a:spcAft>
              <a:buClr>
                <a:schemeClr val="dk1"/>
              </a:buClr>
              <a:buSzPts val="2800"/>
              <a:buChar char="–"/>
            </a:pPr>
            <a:r>
              <a:rPr lang="en-US" b="1">
                <a:latin typeface="Courier New"/>
                <a:ea typeface="Courier New"/>
                <a:cs typeface="Courier New"/>
                <a:sym typeface="Courier New"/>
              </a:rPr>
              <a:t>Description</a:t>
            </a:r>
            <a:r>
              <a:rPr lang="en-US"/>
              <a:t>: A longer description that associates with a node. It is the tooltip that will appears when you hover the node.</a:t>
            </a:r>
            <a:endParaRPr/>
          </a:p>
          <a:p>
            <a:pPr marL="742950" lvl="1" indent="-285750" algn="l" rtl="0">
              <a:spcBef>
                <a:spcPts val="560"/>
              </a:spcBef>
              <a:spcAft>
                <a:spcPts val="0"/>
              </a:spcAft>
              <a:buClr>
                <a:schemeClr val="dk1"/>
              </a:buClr>
              <a:buSzPts val="2800"/>
              <a:buChar char="–"/>
            </a:pPr>
            <a:r>
              <a:rPr lang="en-US" b="1">
                <a:latin typeface="Courier New"/>
                <a:ea typeface="Courier New"/>
                <a:cs typeface="Courier New"/>
                <a:sym typeface="Courier New"/>
              </a:rPr>
              <a:t>url</a:t>
            </a:r>
            <a:r>
              <a:rPr lang="en-US"/>
              <a:t> : A URL that points to a page or other resource. Include this if you want it to be a </a:t>
            </a:r>
            <a:r>
              <a:rPr lang="en-US" u="sng"/>
              <a:t>hyperlink</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Site Map - Code</a:t>
            </a:r>
            <a:endParaRPr/>
          </a:p>
        </p:txBody>
      </p:sp>
      <p:sp>
        <p:nvSpPr>
          <p:cNvPr id="439" name="Google Shape;439;p3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Therefore the output of the code:</a:t>
            </a:r>
            <a:endParaRPr/>
          </a:p>
        </p:txBody>
      </p:sp>
      <p:sp>
        <p:nvSpPr>
          <p:cNvPr id="440" name="Google Shape;440;p32"/>
          <p:cNvSpPr txBox="1"/>
          <p:nvPr/>
        </p:nvSpPr>
        <p:spPr>
          <a:xfrm>
            <a:off x="685800" y="2209800"/>
            <a:ext cx="7924800" cy="3139321"/>
          </a:xfrm>
          <a:prstGeom prst="rect">
            <a:avLst/>
          </a:prstGeom>
          <a:noFill/>
          <a:ln w="28575" cap="flat" cmpd="sng">
            <a:solidFill>
              <a:srgbClr val="595959"/>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32"/>
          <p:cNvSpPr txBox="1"/>
          <p:nvPr/>
        </p:nvSpPr>
        <p:spPr>
          <a:xfrm>
            <a:off x="685800" y="5638800"/>
            <a:ext cx="7848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Remark: Underline the text if it is a hyperlink</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448" name="Google Shape;448;p3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Write the Code in the </a:t>
            </a:r>
            <a:r>
              <a:rPr lang="en-US" dirty="0" err="1">
                <a:latin typeface="Courier New"/>
                <a:ea typeface="Courier New"/>
                <a:cs typeface="Courier New"/>
                <a:sym typeface="Courier New"/>
              </a:rPr>
              <a:t>web.sitemap</a:t>
            </a:r>
            <a:r>
              <a:rPr lang="en-US" dirty="0"/>
              <a:t> for the following structure:</a:t>
            </a:r>
            <a:endParaRPr dirty="0"/>
          </a:p>
          <a:p>
            <a:pPr marL="742950" lvl="1" indent="-285750" algn="l" rtl="0">
              <a:spcBef>
                <a:spcPts val="480"/>
              </a:spcBef>
              <a:spcAft>
                <a:spcPts val="0"/>
              </a:spcAft>
              <a:buClr>
                <a:schemeClr val="dk1"/>
              </a:buClr>
              <a:buSzPts val="2400"/>
              <a:buChar char="–"/>
            </a:pPr>
            <a:r>
              <a:rPr lang="en-US" sz="2400" dirty="0"/>
              <a:t>Home [Default.aspx ]</a:t>
            </a:r>
            <a:endParaRPr dirty="0"/>
          </a:p>
          <a:p>
            <a:pPr marL="1143000" lvl="2" indent="-228600" algn="l" rtl="0">
              <a:spcBef>
                <a:spcPts val="480"/>
              </a:spcBef>
              <a:spcAft>
                <a:spcPts val="0"/>
              </a:spcAft>
              <a:buClr>
                <a:schemeClr val="dk1"/>
              </a:buClr>
              <a:buSzPts val="2400"/>
              <a:buChar char="•"/>
            </a:pPr>
            <a:r>
              <a:rPr lang="en-US" dirty="0"/>
              <a:t>Products</a:t>
            </a:r>
            <a:endParaRPr dirty="0"/>
          </a:p>
          <a:p>
            <a:pPr marL="1600200" lvl="3" indent="-228600" algn="l" rtl="0">
              <a:spcBef>
                <a:spcPts val="480"/>
              </a:spcBef>
              <a:spcAft>
                <a:spcPts val="0"/>
              </a:spcAft>
              <a:buClr>
                <a:schemeClr val="dk1"/>
              </a:buClr>
              <a:buSzPts val="2400"/>
              <a:buChar char="–"/>
            </a:pPr>
            <a:r>
              <a:rPr lang="en-US" sz="2400" dirty="0"/>
              <a:t> Health Care   [healthcare.aspx]</a:t>
            </a:r>
            <a:endParaRPr dirty="0"/>
          </a:p>
          <a:p>
            <a:pPr marL="1600200" lvl="3" indent="-228600" algn="l" rtl="0">
              <a:spcBef>
                <a:spcPts val="480"/>
              </a:spcBef>
              <a:spcAft>
                <a:spcPts val="0"/>
              </a:spcAft>
              <a:buClr>
                <a:schemeClr val="dk1"/>
              </a:buClr>
              <a:buSzPts val="2400"/>
              <a:buChar char="–"/>
            </a:pPr>
            <a:r>
              <a:rPr lang="en-US" sz="2400" dirty="0"/>
              <a:t> Sports  [sports.aspx]</a:t>
            </a:r>
            <a:endParaRPr dirty="0"/>
          </a:p>
          <a:p>
            <a:pPr marL="1143000" lvl="2" indent="-228600" algn="l" rtl="0">
              <a:spcBef>
                <a:spcPts val="480"/>
              </a:spcBef>
              <a:spcAft>
                <a:spcPts val="0"/>
              </a:spcAft>
              <a:buClr>
                <a:schemeClr val="dk1"/>
              </a:buClr>
              <a:buSzPts val="2400"/>
              <a:buChar char="•"/>
            </a:pPr>
            <a:r>
              <a:rPr lang="en-US" dirty="0"/>
              <a:t> Services </a:t>
            </a:r>
            <a:endParaRPr dirty="0"/>
          </a:p>
          <a:p>
            <a:pPr marL="1600200" lvl="3" indent="-228600" algn="l" rtl="0">
              <a:spcBef>
                <a:spcPts val="480"/>
              </a:spcBef>
              <a:spcAft>
                <a:spcPts val="0"/>
              </a:spcAft>
              <a:buClr>
                <a:schemeClr val="dk1"/>
              </a:buClr>
              <a:buSzPts val="2400"/>
              <a:buChar char="–"/>
            </a:pPr>
            <a:r>
              <a:rPr lang="en-US" sz="2400" dirty="0"/>
              <a:t>Contact Us   [contact.aspx] </a:t>
            </a:r>
            <a:endParaRPr dirty="0"/>
          </a:p>
          <a:p>
            <a:pPr marL="1600200" lvl="3" indent="-228600" algn="l" rtl="0">
              <a:spcBef>
                <a:spcPts val="480"/>
              </a:spcBef>
              <a:spcAft>
                <a:spcPts val="0"/>
              </a:spcAft>
              <a:buClr>
                <a:schemeClr val="dk1"/>
              </a:buClr>
              <a:buSzPts val="2400"/>
              <a:buChar char="–"/>
            </a:pPr>
            <a:r>
              <a:rPr lang="en-US" sz="2400" dirty="0"/>
              <a:t>Redemption   [redemption.aspx]</a:t>
            </a:r>
            <a:endParaRPr dirty="0"/>
          </a:p>
          <a:p>
            <a:pPr marL="342900" lvl="0" indent="-139700" algn="l" rtl="0">
              <a:spcBef>
                <a:spcPts val="640"/>
              </a:spcBef>
              <a:spcAft>
                <a:spcPts val="0"/>
              </a:spcAft>
              <a:buClr>
                <a:schemeClr val="dk1"/>
              </a:buClr>
              <a:buSzPts val="3200"/>
              <a:buNone/>
            </a:pPr>
            <a:endParaRPr dirty="0"/>
          </a:p>
        </p:txBody>
      </p:sp>
      <p:sp>
        <p:nvSpPr>
          <p:cNvPr id="449" name="Google Shape;449;p33"/>
          <p:cNvSpPr txBox="1"/>
          <p:nvPr/>
        </p:nvSpPr>
        <p:spPr>
          <a:xfrm>
            <a:off x="6096000" y="3962400"/>
            <a:ext cx="2590800" cy="1015663"/>
          </a:xfrm>
          <a:prstGeom prst="rect">
            <a:avLst/>
          </a:prstGeom>
          <a:noFill/>
          <a:ln w="28575" cap="flat" cmpd="sng">
            <a:solidFill>
              <a:srgbClr val="59595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Calibri"/>
                <a:ea typeface="Calibri"/>
                <a:cs typeface="Calibri"/>
                <a:sym typeface="Calibri"/>
              </a:rPr>
              <a:t>This shows a tooltip “contact your nearest store”</a:t>
            </a:r>
            <a:endParaRPr sz="2000">
              <a:solidFill>
                <a:srgbClr val="3F3F3F"/>
              </a:solidFill>
              <a:latin typeface="Calibri"/>
              <a:ea typeface="Calibri"/>
              <a:cs typeface="Calibri"/>
              <a:sym typeface="Calibri"/>
            </a:endParaRPr>
          </a:p>
        </p:txBody>
      </p:sp>
      <p:cxnSp>
        <p:nvCxnSpPr>
          <p:cNvPr id="450" name="Google Shape;450;p33"/>
          <p:cNvCxnSpPr/>
          <p:nvPr/>
        </p:nvCxnSpPr>
        <p:spPr>
          <a:xfrm flipH="1">
            <a:off x="5486400" y="4495800"/>
            <a:ext cx="533400" cy="457200"/>
          </a:xfrm>
          <a:prstGeom prst="straightConnector1">
            <a:avLst/>
          </a:prstGeom>
          <a:noFill/>
          <a:ln w="28575" cap="flat" cmpd="sng">
            <a:solidFill>
              <a:srgbClr val="595959"/>
            </a:solidFill>
            <a:prstDash val="solid"/>
            <a:round/>
            <a:headEnd type="none" w="sm" len="sm"/>
            <a:tailEnd type="stealth" w="med" len="med"/>
          </a:ln>
        </p:spPr>
      </p:cxnSp>
      <p:sp>
        <p:nvSpPr>
          <p:cNvPr id="451" name="Google Shape;451;p33"/>
          <p:cNvSpPr txBox="1"/>
          <p:nvPr/>
        </p:nvSpPr>
        <p:spPr>
          <a:xfrm>
            <a:off x="6172200" y="5181600"/>
            <a:ext cx="2590800" cy="707886"/>
          </a:xfrm>
          <a:prstGeom prst="rect">
            <a:avLst/>
          </a:prstGeom>
          <a:noFill/>
          <a:ln w="28575" cap="flat" cmpd="sng">
            <a:solidFill>
              <a:srgbClr val="59595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Calibri"/>
                <a:ea typeface="Calibri"/>
                <a:cs typeface="Calibri"/>
                <a:sym typeface="Calibri"/>
              </a:rPr>
              <a:t>This shows a tooltip “gift redemption”</a:t>
            </a:r>
            <a:endParaRPr sz="2000">
              <a:solidFill>
                <a:srgbClr val="3F3F3F"/>
              </a:solidFill>
              <a:latin typeface="Calibri"/>
              <a:ea typeface="Calibri"/>
              <a:cs typeface="Calibri"/>
              <a:sym typeface="Calibri"/>
            </a:endParaRPr>
          </a:p>
        </p:txBody>
      </p:sp>
      <p:cxnSp>
        <p:nvCxnSpPr>
          <p:cNvPr id="452" name="Google Shape;452;p33"/>
          <p:cNvCxnSpPr/>
          <p:nvPr/>
        </p:nvCxnSpPr>
        <p:spPr>
          <a:xfrm rot="10800000">
            <a:off x="5562600" y="5562600"/>
            <a:ext cx="533400" cy="152400"/>
          </a:xfrm>
          <a:prstGeom prst="straightConnector1">
            <a:avLst/>
          </a:prstGeom>
          <a:noFill/>
          <a:ln w="28575" cap="flat" cmpd="sng">
            <a:solidFill>
              <a:srgbClr val="595959"/>
            </a:solidFill>
            <a:prstDash val="solid"/>
            <a:round/>
            <a:headEnd type="none" w="sm" len="sm"/>
            <a:tailEnd type="stealth"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459" name="Google Shape;459;p3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Identify 2 different errors of the code below:</a:t>
            </a:r>
            <a:endParaRPr dirty="0"/>
          </a:p>
          <a:p>
            <a:pPr marL="342900" lvl="0" indent="-342900" algn="l" rtl="0">
              <a:spcBef>
                <a:spcPts val="480"/>
              </a:spcBef>
              <a:spcAft>
                <a:spcPts val="0"/>
              </a:spcAft>
              <a:buClr>
                <a:srgbClr val="A5A5A5"/>
              </a:buClr>
              <a:buSzPts val="2400"/>
              <a:buNone/>
            </a:pPr>
            <a:r>
              <a:rPr lang="en-US" sz="2400" dirty="0">
                <a:solidFill>
                  <a:srgbClr val="A5A5A5"/>
                </a:solidFill>
                <a:latin typeface="Arial Narrow"/>
                <a:ea typeface="Arial Narrow"/>
                <a:cs typeface="Arial Narrow"/>
                <a:sym typeface="Arial Narrow"/>
              </a:rPr>
              <a:t>&lt;?xml version="1.0" encoding="ISO-8859-1" ?&gt;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&lt;</a:t>
            </a:r>
            <a:r>
              <a:rPr lang="en-US" sz="2400" dirty="0" err="1">
                <a:solidFill>
                  <a:srgbClr val="3F3F3F"/>
                </a:solidFill>
                <a:latin typeface="Arial Narrow"/>
                <a:ea typeface="Arial Narrow"/>
                <a:cs typeface="Arial Narrow"/>
                <a:sym typeface="Arial Narrow"/>
              </a:rPr>
              <a:t>siteMap</a:t>
            </a:r>
            <a:r>
              <a:rPr lang="en-US" sz="2400" dirty="0">
                <a:solidFill>
                  <a:srgbClr val="3F3F3F"/>
                </a:solidFill>
                <a:latin typeface="Arial Narrow"/>
                <a:ea typeface="Arial Narrow"/>
                <a:cs typeface="Arial Narrow"/>
                <a:sym typeface="Arial Narrow"/>
              </a:rPr>
              <a:t>&gt;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title=“Product" </a:t>
            </a:r>
            <a:r>
              <a:rPr lang="en-US" sz="2400" dirty="0" err="1">
                <a:solidFill>
                  <a:srgbClr val="3F3F3F"/>
                </a:solidFill>
                <a:latin typeface="Arial Narrow"/>
                <a:ea typeface="Arial Narrow"/>
                <a:cs typeface="Arial Narrow"/>
                <a:sym typeface="Arial Narrow"/>
              </a:rPr>
              <a:t>url</a:t>
            </a:r>
            <a:r>
              <a:rPr lang="en-US" sz="2400" dirty="0">
                <a:solidFill>
                  <a:srgbClr val="3F3F3F"/>
                </a:solidFill>
                <a:latin typeface="Arial Narrow"/>
                <a:ea typeface="Arial Narrow"/>
                <a:cs typeface="Arial Narrow"/>
                <a:sym typeface="Arial Narrow"/>
              </a:rPr>
              <a:t>= "" &gt;</a:t>
            </a:r>
            <a:endParaRPr dirty="0"/>
          </a:p>
          <a:p>
            <a:pPr marL="342900" lvl="0" indent="-342900" algn="l" rtl="0">
              <a:spcBef>
                <a:spcPts val="480"/>
              </a:spcBef>
              <a:spcAft>
                <a:spcPts val="0"/>
              </a:spcAft>
              <a:buClr>
                <a:srgbClr val="3F3F3F"/>
              </a:buClr>
              <a:buSzPts val="2400"/>
              <a:buNone/>
            </a:pP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title=“Health Care" url=“healthcare.aspx "&gt;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title=“Supplements" </a:t>
            </a:r>
            <a:r>
              <a:rPr lang="en-US" sz="2400" dirty="0" err="1">
                <a:solidFill>
                  <a:srgbClr val="3F3F3F"/>
                </a:solidFill>
                <a:latin typeface="Arial Narrow"/>
                <a:ea typeface="Arial Narrow"/>
                <a:cs typeface="Arial Narrow"/>
                <a:sym typeface="Arial Narrow"/>
              </a:rPr>
              <a:t>url</a:t>
            </a:r>
            <a:r>
              <a:rPr lang="en-US" sz="2400" dirty="0">
                <a:solidFill>
                  <a:srgbClr val="3F3F3F"/>
                </a:solidFill>
                <a:latin typeface="Arial Narrow"/>
                <a:ea typeface="Arial Narrow"/>
                <a:cs typeface="Arial Narrow"/>
                <a:sym typeface="Arial Narrow"/>
              </a:rPr>
              <a:t>=“supplements.aspx" &gt; </a:t>
            </a:r>
            <a:endParaRPr dirty="0"/>
          </a:p>
          <a:p>
            <a:pPr marL="342900" lvl="0" indent="-342900" algn="l" rtl="0">
              <a:spcBef>
                <a:spcPts val="480"/>
              </a:spcBef>
              <a:spcAft>
                <a:spcPts val="0"/>
              </a:spcAft>
              <a:buClr>
                <a:srgbClr val="3F3F3F"/>
              </a:buClr>
              <a:buSzPts val="2400"/>
              <a:buNone/>
            </a:pP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title="Services"&gt;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title="Training" </a:t>
            </a:r>
            <a:r>
              <a:rPr lang="en-US" sz="2400" dirty="0" err="1">
                <a:solidFill>
                  <a:srgbClr val="3F3F3F"/>
                </a:solidFill>
                <a:latin typeface="Arial Narrow"/>
                <a:ea typeface="Arial Narrow"/>
                <a:cs typeface="Arial Narrow"/>
                <a:sym typeface="Arial Narrow"/>
              </a:rPr>
              <a:t>url</a:t>
            </a:r>
            <a:r>
              <a:rPr lang="en-US" sz="2400" dirty="0">
                <a:solidFill>
                  <a:srgbClr val="3F3F3F"/>
                </a:solidFill>
                <a:latin typeface="Arial Narrow"/>
                <a:ea typeface="Arial Narrow"/>
                <a:cs typeface="Arial Narrow"/>
                <a:sym typeface="Arial Narrow"/>
              </a:rPr>
              <a:t>="training.aspx " &gt;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 title="Support" </a:t>
            </a:r>
            <a:r>
              <a:rPr lang="en-US" sz="2400" dirty="0" err="1">
                <a:solidFill>
                  <a:srgbClr val="3F3F3F"/>
                </a:solidFill>
                <a:latin typeface="Arial Narrow"/>
                <a:ea typeface="Arial Narrow"/>
                <a:cs typeface="Arial Narrow"/>
                <a:sym typeface="Arial Narrow"/>
              </a:rPr>
              <a:t>url</a:t>
            </a:r>
            <a:r>
              <a:rPr lang="en-US" sz="2400" dirty="0">
                <a:solidFill>
                  <a:srgbClr val="3F3F3F"/>
                </a:solidFill>
                <a:latin typeface="Arial Narrow"/>
                <a:ea typeface="Arial Narrow"/>
                <a:cs typeface="Arial Narrow"/>
                <a:sym typeface="Arial Narrow"/>
              </a:rPr>
              <a:t>=“support.aspx"  &gt;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  &lt;/</a:t>
            </a:r>
            <a:r>
              <a:rPr lang="en-US" sz="2400" dirty="0" err="1">
                <a:solidFill>
                  <a:srgbClr val="3F3F3F"/>
                </a:solidFill>
                <a:latin typeface="Arial Narrow"/>
                <a:ea typeface="Arial Narrow"/>
                <a:cs typeface="Arial Narrow"/>
                <a:sym typeface="Arial Narrow"/>
              </a:rPr>
              <a:t>siteMapNode</a:t>
            </a:r>
            <a:r>
              <a:rPr lang="en-US" sz="2400" dirty="0">
                <a:solidFill>
                  <a:srgbClr val="3F3F3F"/>
                </a:solidFill>
                <a:latin typeface="Arial Narrow"/>
                <a:ea typeface="Arial Narrow"/>
                <a:cs typeface="Arial Narrow"/>
                <a:sym typeface="Arial Narrow"/>
              </a:rPr>
              <a:t>&gt;</a:t>
            </a:r>
            <a:br>
              <a:rPr lang="en-US" sz="2400" dirty="0">
                <a:solidFill>
                  <a:srgbClr val="3F3F3F"/>
                </a:solidFill>
                <a:latin typeface="Arial Narrow"/>
                <a:ea typeface="Arial Narrow"/>
                <a:cs typeface="Arial Narrow"/>
                <a:sym typeface="Arial Narrow"/>
              </a:rPr>
            </a:br>
            <a:r>
              <a:rPr lang="en-US" sz="2400" dirty="0">
                <a:solidFill>
                  <a:srgbClr val="3F3F3F"/>
                </a:solidFill>
                <a:latin typeface="Arial Narrow"/>
                <a:ea typeface="Arial Narrow"/>
                <a:cs typeface="Arial Narrow"/>
                <a:sym typeface="Arial Narrow"/>
              </a:rPr>
              <a:t>&lt;/</a:t>
            </a:r>
            <a:r>
              <a:rPr lang="en-US" sz="2400" dirty="0" err="1">
                <a:solidFill>
                  <a:srgbClr val="3F3F3F"/>
                </a:solidFill>
                <a:latin typeface="Arial Narrow"/>
                <a:ea typeface="Arial Narrow"/>
                <a:cs typeface="Arial Narrow"/>
                <a:sym typeface="Arial Narrow"/>
              </a:rPr>
              <a:t>siteMap</a:t>
            </a:r>
            <a:r>
              <a:rPr lang="en-US" sz="2400" dirty="0">
                <a:solidFill>
                  <a:srgbClr val="3F3F3F"/>
                </a:solidFill>
                <a:latin typeface="Arial Narrow"/>
                <a:ea typeface="Arial Narrow"/>
                <a:cs typeface="Arial Narrow"/>
                <a:sym typeface="Arial Narrow"/>
              </a:rPr>
              <a:t>&gt;</a:t>
            </a:r>
            <a:endParaRPr dirty="0"/>
          </a:p>
          <a:p>
            <a:pPr marL="342900" lvl="0" indent="-342900" algn="l" rtl="0">
              <a:spcBef>
                <a:spcPts val="640"/>
              </a:spcBef>
              <a:spcAft>
                <a:spcPts val="0"/>
              </a:spcAft>
              <a:buClr>
                <a:schemeClr val="dk1"/>
              </a:buClr>
              <a:buSzPts val="32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5"/>
          <p:cNvSpPr txBox="1">
            <a:spLocks noGrp="1"/>
          </p:cNvSpPr>
          <p:nvPr>
            <p:ph type="ctrTitle"/>
          </p:nvPr>
        </p:nvSpPr>
        <p:spPr>
          <a:xfrm>
            <a:off x="152400" y="4117848"/>
            <a:ext cx="8077200" cy="167335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DEMO</a:t>
            </a:r>
            <a:endParaRPr/>
          </a:p>
        </p:txBody>
      </p:sp>
      <p:sp>
        <p:nvSpPr>
          <p:cNvPr id="465" name="Google Shape;465;p35"/>
          <p:cNvSpPr txBox="1">
            <a:spLocks noGrp="1"/>
          </p:cNvSpPr>
          <p:nvPr>
            <p:ph type="subTitle" idx="1"/>
          </p:nvPr>
        </p:nvSpPr>
        <p:spPr>
          <a:xfrm>
            <a:off x="152400" y="2590800"/>
            <a:ext cx="8077200" cy="14996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Site Map: Site Map structure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Next Week</a:t>
            </a:r>
            <a:endParaRPr/>
          </a:p>
        </p:txBody>
      </p:sp>
      <p:sp>
        <p:nvSpPr>
          <p:cNvPr id="471" name="Google Shape;471;p3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Event-driven Programming</a:t>
            </a:r>
            <a:endParaRPr dirty="0"/>
          </a:p>
          <a:p>
            <a:pPr marL="742950" lvl="1" indent="-285750" algn="l" rtl="0">
              <a:spcBef>
                <a:spcPts val="560"/>
              </a:spcBef>
              <a:spcAft>
                <a:spcPts val="0"/>
              </a:spcAft>
              <a:buClr>
                <a:schemeClr val="dk1"/>
              </a:buClr>
              <a:buSzPts val="2800"/>
              <a:buChar char="–"/>
            </a:pPr>
            <a:r>
              <a:rPr lang="en-US" dirty="0"/>
              <a:t>Page Event</a:t>
            </a:r>
            <a:endParaRPr dirty="0"/>
          </a:p>
          <a:p>
            <a:pPr marL="742950" lvl="1" indent="-285750" algn="l" rtl="0">
              <a:spcBef>
                <a:spcPts val="560"/>
              </a:spcBef>
              <a:spcAft>
                <a:spcPts val="0"/>
              </a:spcAft>
              <a:buClr>
                <a:schemeClr val="dk1"/>
              </a:buClr>
              <a:buSzPts val="2800"/>
              <a:buChar char="–"/>
            </a:pPr>
            <a:r>
              <a:rPr lang="en-US" dirty="0"/>
              <a:t>Server Control Event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Web Pages</a:t>
            </a:r>
            <a:endParaRPr/>
          </a:p>
        </p:txBody>
      </p:sp>
      <p:sp>
        <p:nvSpPr>
          <p:cNvPr id="144" name="Google Shape;144;p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Simplest ASP.NET model</a:t>
            </a:r>
            <a:endParaRPr/>
          </a:p>
          <a:p>
            <a:pPr marL="342900" lvl="0" indent="-342900" algn="l" rtl="0">
              <a:spcBef>
                <a:spcPts val="640"/>
              </a:spcBef>
              <a:spcAft>
                <a:spcPts val="0"/>
              </a:spcAft>
              <a:buClr>
                <a:schemeClr val="dk1"/>
              </a:buClr>
              <a:buSzPts val="3200"/>
              <a:buChar char="•"/>
            </a:pPr>
            <a:r>
              <a:rPr lang="en-US"/>
              <a:t>Built around single web pages</a:t>
            </a:r>
            <a:endParaRPr/>
          </a:p>
          <a:p>
            <a:pPr marL="342900" lvl="0" indent="-342900" algn="l" rtl="0">
              <a:spcBef>
                <a:spcPts val="640"/>
              </a:spcBef>
              <a:spcAft>
                <a:spcPts val="0"/>
              </a:spcAft>
              <a:buClr>
                <a:schemeClr val="dk1"/>
              </a:buClr>
              <a:buSzPts val="3200"/>
              <a:buChar char="•"/>
            </a:pPr>
            <a:r>
              <a:rPr lang="en-US"/>
              <a:t>Similar to PHP and classic ASP</a:t>
            </a:r>
            <a:endParaRPr/>
          </a:p>
          <a:p>
            <a:pPr marL="342900" lvl="0" indent="-342900" algn="l" rtl="0">
              <a:spcBef>
                <a:spcPts val="640"/>
              </a:spcBef>
              <a:spcAft>
                <a:spcPts val="0"/>
              </a:spcAft>
              <a:buClr>
                <a:schemeClr val="dk1"/>
              </a:buClr>
              <a:buSzPts val="3200"/>
              <a:buChar char="•"/>
            </a:pPr>
            <a:r>
              <a:rPr lang="en-US"/>
              <a:t>Use server scripting (called Razor) with VB or C#</a:t>
            </a:r>
            <a:endParaRPr/>
          </a:p>
          <a:p>
            <a:pPr marL="342900" lvl="0" indent="-342900" algn="l" rtl="0">
              <a:spcBef>
                <a:spcPts val="640"/>
              </a:spcBef>
              <a:spcAft>
                <a:spcPts val="0"/>
              </a:spcAft>
              <a:buClr>
                <a:schemeClr val="dk1"/>
              </a:buClr>
              <a:buSzPts val="3200"/>
              <a:buChar char="•"/>
            </a:pPr>
            <a:r>
              <a:rPr lang="en-US"/>
              <a:t>Provided with built-in templates and helpers for database, video, graphics, social media,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PHP Example </a:t>
            </a:r>
            <a:endParaRPr/>
          </a:p>
        </p:txBody>
      </p:sp>
      <p:sp>
        <p:nvSpPr>
          <p:cNvPr id="150" name="Google Shape;150;p5"/>
          <p:cNvSpPr txBox="1">
            <a:spLocks noGrp="1"/>
          </p:cNvSpPr>
          <p:nvPr>
            <p:ph type="body" idx="1"/>
          </p:nvPr>
        </p:nvSpPr>
        <p:spPr>
          <a:xfrm>
            <a:off x="457200" y="3733800"/>
            <a:ext cx="8186766" cy="91440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4400"/>
              <a:buNone/>
            </a:pPr>
            <a:r>
              <a:rPr lang="en-US" sz="4400"/>
              <a:t>ASP </a:t>
            </a:r>
            <a:r>
              <a:rPr lang="en-US" sz="4400">
                <a:latin typeface="Calibri"/>
                <a:ea typeface="Calibri"/>
                <a:cs typeface="Calibri"/>
                <a:sym typeface="Calibri"/>
              </a:rPr>
              <a:t>Example</a:t>
            </a:r>
            <a:endParaRPr/>
          </a:p>
        </p:txBody>
      </p:sp>
      <p:sp>
        <p:nvSpPr>
          <p:cNvPr id="151" name="Google Shape;151;p5"/>
          <p:cNvSpPr txBox="1"/>
          <p:nvPr/>
        </p:nvSpPr>
        <p:spPr>
          <a:xfrm>
            <a:off x="457200" y="1295401"/>
            <a:ext cx="8186766" cy="1905000"/>
          </a:xfrm>
          <a:prstGeom prst="rect">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&lt;h1&gt;Sample PHP Web Pages&lt;/h1&gt;</a:t>
            </a:r>
            <a:br>
              <a:rPr lang="en-US" sz="2400" b="0" i="0" u="none" strike="noStrike" cap="none">
                <a:solidFill>
                  <a:schemeClr val="dk1"/>
                </a:solidFill>
                <a:latin typeface="Calibri"/>
                <a:ea typeface="Calibri"/>
                <a:cs typeface="Calibri"/>
                <a:sym typeface="Calibri"/>
              </a:rPr>
            </a:br>
            <a:r>
              <a:rPr lang="en-US" sz="2400" b="1" i="0" u="none" strike="noStrike" cap="none">
                <a:solidFill>
                  <a:srgbClr val="0070C0"/>
                </a:solidFill>
                <a:latin typeface="Calibri"/>
                <a:ea typeface="Calibri"/>
                <a:cs typeface="Calibri"/>
                <a:sym typeface="Calibri"/>
              </a:rPr>
              <a:t>&lt;?php</a:t>
            </a:r>
            <a:endParaRPr sz="2400" b="1" i="0" u="none" strike="noStrike" cap="none">
              <a:solidFill>
                <a:srgbClr val="0070C0"/>
              </a:solidFill>
              <a:latin typeface="Calibri"/>
              <a:ea typeface="Calibri"/>
              <a:cs typeface="Calibri"/>
              <a:sym typeface="Calibri"/>
            </a:endParaRPr>
          </a:p>
          <a:p>
            <a:pPr marL="342900" marR="0" lvl="0" indent="-342900" algn="l" rtl="0">
              <a:lnSpc>
                <a:spcPct val="100000"/>
              </a:lnSpc>
              <a:spcBef>
                <a:spcPts val="480"/>
              </a:spcBef>
              <a:spcAft>
                <a:spcPts val="0"/>
              </a:spcAft>
              <a:buClr>
                <a:srgbClr val="0070C0"/>
              </a:buClr>
              <a:buSzPts val="2400"/>
              <a:buFont typeface="Arial"/>
              <a:buNone/>
            </a:pPr>
            <a:r>
              <a:rPr lang="en-US" sz="2400" b="1" i="0" u="none" strike="noStrike" cap="none">
                <a:solidFill>
                  <a:srgbClr val="0070C0"/>
                </a:solidFill>
                <a:latin typeface="Calibri"/>
                <a:ea typeface="Calibri"/>
                <a:cs typeface="Calibri"/>
                <a:sym typeface="Calibri"/>
              </a:rPr>
              <a:t>		echo “Today is “ . date(“Y/m/d”);</a:t>
            </a:r>
            <a:endParaRPr/>
          </a:p>
          <a:p>
            <a:pPr marL="342900" marR="0" lvl="0" indent="-342900" algn="l" rtl="0">
              <a:lnSpc>
                <a:spcPct val="100000"/>
              </a:lnSpc>
              <a:spcBef>
                <a:spcPts val="480"/>
              </a:spcBef>
              <a:spcAft>
                <a:spcPts val="0"/>
              </a:spcAft>
              <a:buClr>
                <a:srgbClr val="0070C0"/>
              </a:buClr>
              <a:buSzPts val="2400"/>
              <a:buFont typeface="Arial"/>
              <a:buNone/>
            </a:pPr>
            <a:r>
              <a:rPr lang="en-US" sz="2400" b="1" i="0" u="none" strike="noStrike" cap="none">
                <a:solidFill>
                  <a:srgbClr val="0070C0"/>
                </a:solidFill>
                <a:latin typeface="Calibri"/>
                <a:ea typeface="Calibri"/>
                <a:cs typeface="Calibri"/>
                <a:sym typeface="Calibri"/>
              </a:rPr>
              <a:t>	?&gt;</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sp>
        <p:nvSpPr>
          <p:cNvPr id="152" name="Google Shape;152;p5"/>
          <p:cNvSpPr txBox="1"/>
          <p:nvPr/>
        </p:nvSpPr>
        <p:spPr>
          <a:xfrm>
            <a:off x="381000" y="4724400"/>
            <a:ext cx="8186766" cy="1219200"/>
          </a:xfrm>
          <a:prstGeom prst="rect">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     &lt;h1&gt;Sample ASP.NET Web Pages&lt;/h1&gt;</a:t>
            </a:r>
            <a:br>
              <a:rPr lang="en-US"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     &lt;p&gt;Today is </a:t>
            </a:r>
            <a:r>
              <a:rPr lang="en-US" sz="2400" b="1" i="0" u="none" strike="noStrike" cap="none" dirty="0">
                <a:solidFill>
                  <a:srgbClr val="0070C0"/>
                </a:solidFill>
                <a:latin typeface="Calibri"/>
                <a:ea typeface="Calibri"/>
                <a:cs typeface="Calibri"/>
                <a:sym typeface="Calibri"/>
              </a:rPr>
              <a:t>&lt;% </a:t>
            </a:r>
            <a:r>
              <a:rPr lang="en-US" sz="2400" b="1" i="0" u="none" strike="noStrike" cap="none" dirty="0" err="1">
                <a:solidFill>
                  <a:srgbClr val="0070C0"/>
                </a:solidFill>
                <a:latin typeface="Calibri"/>
                <a:ea typeface="Calibri"/>
                <a:cs typeface="Calibri"/>
                <a:sym typeface="Calibri"/>
              </a:rPr>
              <a:t>response.write</a:t>
            </a:r>
            <a:r>
              <a:rPr lang="en-US" sz="2400" b="1" i="0" u="none" strike="noStrike" cap="none" dirty="0">
                <a:solidFill>
                  <a:srgbClr val="0070C0"/>
                </a:solidFill>
                <a:latin typeface="Calibri"/>
                <a:ea typeface="Calibri"/>
                <a:cs typeface="Calibri"/>
                <a:sym typeface="Calibri"/>
              </a:rPr>
              <a:t>(date()) %&gt;</a:t>
            </a:r>
            <a:r>
              <a:rPr lang="en-US" sz="2400" b="0" i="0" u="none" strike="noStrike" cap="none" dirty="0">
                <a:solidFill>
                  <a:schemeClr val="dk1"/>
                </a:solidFill>
                <a:latin typeface="Calibri"/>
                <a:ea typeface="Calibri"/>
                <a:cs typeface="Calibri"/>
                <a:sym typeface="Calibri"/>
              </a:rPr>
              <a:t>&lt;/p&gt;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Web Pages Example</a:t>
            </a:r>
            <a:endParaRPr/>
          </a:p>
        </p:txBody>
      </p:sp>
      <p:sp>
        <p:nvSpPr>
          <p:cNvPr id="158" name="Google Shape;158;p6"/>
          <p:cNvSpPr txBox="1">
            <a:spLocks noGrp="1"/>
          </p:cNvSpPr>
          <p:nvPr>
            <p:ph type="body" idx="1"/>
          </p:nvPr>
        </p:nvSpPr>
        <p:spPr>
          <a:xfrm>
            <a:off x="457200" y="1428737"/>
            <a:ext cx="8186766" cy="2457463"/>
          </a:xfrm>
          <a:prstGeom prst="rect">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r>
              <a:rPr lang="en-US" sz="2400"/>
              <a:t>&lt;html&gt;</a:t>
            </a:r>
            <a:br>
              <a:rPr lang="en-US" sz="2400"/>
            </a:br>
            <a:r>
              <a:rPr lang="en-US" sz="2400"/>
              <a:t>&lt;body&gt;</a:t>
            </a:r>
            <a:br>
              <a:rPr lang="en-US" sz="2400"/>
            </a:br>
            <a:r>
              <a:rPr lang="en-US" sz="2400"/>
              <a:t>     &lt;h1&gt;Sample ASP.NET Web Pages&lt;/h1&gt;</a:t>
            </a:r>
            <a:br>
              <a:rPr lang="en-US" sz="2400"/>
            </a:br>
            <a:r>
              <a:rPr lang="en-US" sz="2400"/>
              <a:t>     &lt;p&gt;Today is </a:t>
            </a:r>
            <a:r>
              <a:rPr lang="en-US" sz="2400" b="1">
                <a:solidFill>
                  <a:srgbClr val="0070C0"/>
                </a:solidFill>
              </a:rPr>
              <a:t>@DateTime.Now</a:t>
            </a:r>
            <a:r>
              <a:rPr lang="en-US" sz="2400"/>
              <a:t>&lt;/p&gt;</a:t>
            </a:r>
            <a:br>
              <a:rPr lang="en-US" sz="2400"/>
            </a:br>
            <a:r>
              <a:rPr lang="en-US" sz="2400"/>
              <a:t>&lt;/body&gt;</a:t>
            </a:r>
            <a:endParaRPr/>
          </a:p>
          <a:p>
            <a:pPr marL="342900" lvl="0" indent="-342900" algn="l" rtl="0">
              <a:spcBef>
                <a:spcPts val="480"/>
              </a:spcBef>
              <a:spcAft>
                <a:spcPts val="0"/>
              </a:spcAft>
              <a:buClr>
                <a:schemeClr val="dk1"/>
              </a:buClr>
              <a:buSzPts val="2400"/>
              <a:buNone/>
            </a:pPr>
            <a:r>
              <a:rPr lang="en-US" sz="2400"/>
              <a:t>&lt;/html&gt;</a:t>
            </a:r>
            <a:endParaRPr sz="2400"/>
          </a:p>
        </p:txBody>
      </p:sp>
      <p:sp>
        <p:nvSpPr>
          <p:cNvPr id="159" name="Google Shape;159;p6"/>
          <p:cNvSpPr/>
          <p:nvPr/>
        </p:nvSpPr>
        <p:spPr>
          <a:xfrm>
            <a:off x="2514600" y="4648200"/>
            <a:ext cx="5257800" cy="120032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2558" y="-6722"/>
                </a:moveTo>
                <a:lnTo>
                  <a:pt x="34434" y="-164872"/>
                </a:lnTo>
              </a:path>
            </a:pathLst>
          </a:custGeom>
          <a:noFill/>
          <a:ln w="19050" cap="flat" cmpd="sng">
            <a:solidFill>
              <a:srgbClr val="24406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Razor is a markup syntax that lets you embed server-based code (Visual Basic or C#) into web pages</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Web Pages with Database</a:t>
            </a:r>
            <a:endParaRPr/>
          </a:p>
        </p:txBody>
      </p:sp>
      <p:sp>
        <p:nvSpPr>
          <p:cNvPr id="165" name="Google Shape;165;p7"/>
          <p:cNvSpPr txBox="1">
            <a:spLocks noGrp="1"/>
          </p:cNvSpPr>
          <p:nvPr>
            <p:ph type="body" idx="1"/>
          </p:nvPr>
        </p:nvSpPr>
        <p:spPr>
          <a:xfrm>
            <a:off x="457200" y="1428736"/>
            <a:ext cx="8186766" cy="4972063"/>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0070C0"/>
              </a:buClr>
              <a:buSzPts val="2200"/>
              <a:buNone/>
            </a:pPr>
            <a:r>
              <a:rPr lang="en-US" sz="2200" b="1">
                <a:solidFill>
                  <a:srgbClr val="0070C0"/>
                </a:solidFill>
              </a:rPr>
              <a:t>@{ var db = Database.Open("SmallBakery"); </a:t>
            </a:r>
            <a:br>
              <a:rPr lang="en-US" sz="2200" b="1">
                <a:solidFill>
                  <a:srgbClr val="0070C0"/>
                </a:solidFill>
              </a:rPr>
            </a:br>
            <a:r>
              <a:rPr lang="en-US" sz="2200" b="1">
                <a:solidFill>
                  <a:srgbClr val="0070C0"/>
                </a:solidFill>
              </a:rPr>
              <a:t>var query = "SELECT * FROM Product"; }</a:t>
            </a:r>
            <a:br>
              <a:rPr lang="en-US" sz="2200"/>
            </a:br>
            <a:r>
              <a:rPr lang="en-US" sz="2200"/>
              <a:t>&lt;html&gt; </a:t>
            </a:r>
            <a:br>
              <a:rPr lang="en-US" sz="2200"/>
            </a:br>
            <a:r>
              <a:rPr lang="en-US" sz="2200"/>
              <a:t>&lt;body&gt; </a:t>
            </a:r>
            <a:br>
              <a:rPr lang="en-US" sz="2200"/>
            </a:br>
            <a:r>
              <a:rPr lang="en-US" sz="2200"/>
              <a:t>&lt;h1&gt;Small Bakery Products&lt;/h1&gt; </a:t>
            </a:r>
            <a:br>
              <a:rPr lang="en-US" sz="2200"/>
            </a:br>
            <a:r>
              <a:rPr lang="en-US" sz="2200"/>
              <a:t>&lt;table border="1" width="100%"&gt; </a:t>
            </a:r>
            <a:br>
              <a:rPr lang="en-US" sz="2200"/>
            </a:br>
            <a:r>
              <a:rPr lang="en-US" sz="2200"/>
              <a:t>&lt;tr&gt;&lt;th&gt;Product&lt;/th&gt; &lt;th&gt;Price&lt;/th&gt; &lt;/tr&gt;</a:t>
            </a:r>
            <a:br>
              <a:rPr lang="en-US" sz="2200"/>
            </a:br>
            <a:r>
              <a:rPr lang="en-US" sz="2200" b="1">
                <a:solidFill>
                  <a:srgbClr val="0070C0"/>
                </a:solidFill>
              </a:rPr>
              <a:t>@foreach(var row in db.Query(query))</a:t>
            </a:r>
            <a:br>
              <a:rPr lang="en-US" sz="2200" b="1">
                <a:solidFill>
                  <a:srgbClr val="0070C0"/>
                </a:solidFill>
              </a:rPr>
            </a:br>
            <a:r>
              <a:rPr lang="en-US" sz="2200" b="1">
                <a:solidFill>
                  <a:srgbClr val="0070C0"/>
                </a:solidFill>
              </a:rPr>
              <a:t>{</a:t>
            </a:r>
            <a:br>
              <a:rPr lang="en-US" sz="2200" b="1">
                <a:solidFill>
                  <a:srgbClr val="0070C0"/>
                </a:solidFill>
              </a:rPr>
            </a:br>
            <a:r>
              <a:rPr lang="en-US" sz="2200" b="1">
                <a:solidFill>
                  <a:srgbClr val="0070C0"/>
                </a:solidFill>
              </a:rPr>
              <a:t>&lt;tr&gt; &lt;td&gt;@row.Name&lt;/td&gt;&lt;td&gt;row.Price&lt;/td&gt; &lt;/tr&gt; </a:t>
            </a:r>
            <a:br>
              <a:rPr lang="en-US" sz="2200" b="1">
                <a:solidFill>
                  <a:srgbClr val="0070C0"/>
                </a:solidFill>
              </a:rPr>
            </a:br>
            <a:r>
              <a:rPr lang="en-US" sz="2200" b="1">
                <a:solidFill>
                  <a:srgbClr val="0070C0"/>
                </a:solidFill>
              </a:rPr>
              <a:t>}</a:t>
            </a:r>
            <a:br>
              <a:rPr lang="en-US" sz="2200"/>
            </a:br>
            <a:r>
              <a:rPr lang="en-US" sz="2200"/>
              <a:t>&lt;/table&gt; </a:t>
            </a:r>
            <a:br>
              <a:rPr lang="en-US" sz="2200"/>
            </a:br>
            <a:r>
              <a:rPr lang="en-US" sz="2200"/>
              <a:t>&lt;/body&gt; </a:t>
            </a:r>
            <a:br>
              <a:rPr lang="en-US" sz="2200"/>
            </a:br>
            <a:r>
              <a:rPr lang="en-US" sz="2200"/>
              <a:t>&lt;/html&gt;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Model View Controller (MVC)</a:t>
            </a:r>
            <a:endParaRPr/>
          </a:p>
        </p:txBody>
      </p:sp>
      <p:pic>
        <p:nvPicPr>
          <p:cNvPr id="172" name="Google Shape;172;p8" descr="MVC.jpg"/>
          <p:cNvPicPr preferRelativeResize="0">
            <a:picLocks noGrp="1"/>
          </p:cNvPicPr>
          <p:nvPr>
            <p:ph type="body" idx="1"/>
          </p:nvPr>
        </p:nvPicPr>
        <p:blipFill rotWithShape="1">
          <a:blip r:embed="rId3">
            <a:alphaModFix/>
          </a:blip>
          <a:srcRect/>
          <a:stretch/>
        </p:blipFill>
        <p:spPr>
          <a:xfrm>
            <a:off x="2209800" y="1828800"/>
            <a:ext cx="3733800" cy="365760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
        <p:nvSpPr>
          <p:cNvPr id="173" name="Google Shape;173;p8"/>
          <p:cNvSpPr txBox="1"/>
          <p:nvPr/>
        </p:nvSpPr>
        <p:spPr>
          <a:xfrm>
            <a:off x="6017823" y="1981200"/>
            <a:ext cx="2745177" cy="1569660"/>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represents the application core (the business logic layer)</a:t>
            </a:r>
            <a:endParaRPr sz="2400">
              <a:solidFill>
                <a:schemeClr val="lt1"/>
              </a:solidFill>
              <a:latin typeface="Calibri"/>
              <a:ea typeface="Calibri"/>
              <a:cs typeface="Calibri"/>
              <a:sym typeface="Calibri"/>
            </a:endParaRPr>
          </a:p>
        </p:txBody>
      </p:sp>
      <p:cxnSp>
        <p:nvCxnSpPr>
          <p:cNvPr id="174" name="Google Shape;174;p8"/>
          <p:cNvCxnSpPr/>
          <p:nvPr/>
        </p:nvCxnSpPr>
        <p:spPr>
          <a:xfrm>
            <a:off x="4953000" y="2514600"/>
            <a:ext cx="990600" cy="0"/>
          </a:xfrm>
          <a:prstGeom prst="straightConnector1">
            <a:avLst/>
          </a:prstGeom>
          <a:noFill/>
          <a:ln w="76200" cap="flat" cmpd="sng">
            <a:solidFill>
              <a:schemeClr val="accent6"/>
            </a:solidFill>
            <a:prstDash val="solid"/>
            <a:round/>
            <a:headEnd type="none" w="sm" len="sm"/>
            <a:tailEnd type="stealth" w="med" len="med"/>
          </a:ln>
        </p:spPr>
      </p:cxnSp>
      <p:sp>
        <p:nvSpPr>
          <p:cNvPr id="175" name="Google Shape;175;p8"/>
          <p:cNvSpPr txBox="1"/>
          <p:nvPr/>
        </p:nvSpPr>
        <p:spPr>
          <a:xfrm>
            <a:off x="533400" y="5257800"/>
            <a:ext cx="2745177" cy="1200329"/>
          </a:xfrm>
          <a:prstGeom prst="rect">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To display the data (the display/view layer)</a:t>
            </a:r>
            <a:endParaRPr sz="2400">
              <a:solidFill>
                <a:schemeClr val="dk1"/>
              </a:solidFill>
              <a:latin typeface="Calibri"/>
              <a:ea typeface="Calibri"/>
              <a:cs typeface="Calibri"/>
              <a:sym typeface="Calibri"/>
            </a:endParaRPr>
          </a:p>
        </p:txBody>
      </p:sp>
      <p:cxnSp>
        <p:nvCxnSpPr>
          <p:cNvPr id="176" name="Google Shape;176;p8"/>
          <p:cNvCxnSpPr/>
          <p:nvPr/>
        </p:nvCxnSpPr>
        <p:spPr>
          <a:xfrm flipH="1">
            <a:off x="1600200" y="4495800"/>
            <a:ext cx="762000" cy="685800"/>
          </a:xfrm>
          <a:prstGeom prst="straightConnector1">
            <a:avLst/>
          </a:prstGeom>
          <a:noFill/>
          <a:ln w="76200" cap="flat" cmpd="sng">
            <a:solidFill>
              <a:srgbClr val="7C5F9F"/>
            </a:solidFill>
            <a:prstDash val="solid"/>
            <a:round/>
            <a:headEnd type="none" w="sm" len="sm"/>
            <a:tailEnd type="stealth" w="med" len="med"/>
          </a:ln>
        </p:spPr>
      </p:cxnSp>
      <p:sp>
        <p:nvSpPr>
          <p:cNvPr id="177" name="Google Shape;177;p8"/>
          <p:cNvSpPr txBox="1"/>
          <p:nvPr/>
        </p:nvSpPr>
        <p:spPr>
          <a:xfrm>
            <a:off x="6019800" y="5410200"/>
            <a:ext cx="2745177" cy="830997"/>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To handle input (the input control layer)</a:t>
            </a:r>
            <a:endParaRPr sz="2400">
              <a:solidFill>
                <a:schemeClr val="dk1"/>
              </a:solidFill>
              <a:latin typeface="Calibri"/>
              <a:ea typeface="Calibri"/>
              <a:cs typeface="Calibri"/>
              <a:sym typeface="Calibri"/>
            </a:endParaRPr>
          </a:p>
        </p:txBody>
      </p:sp>
      <p:cxnSp>
        <p:nvCxnSpPr>
          <p:cNvPr id="178" name="Google Shape;178;p8"/>
          <p:cNvCxnSpPr/>
          <p:nvPr/>
        </p:nvCxnSpPr>
        <p:spPr>
          <a:xfrm>
            <a:off x="5791200" y="4572000"/>
            <a:ext cx="914400" cy="685800"/>
          </a:xfrm>
          <a:prstGeom prst="straightConnector1">
            <a:avLst/>
          </a:prstGeom>
          <a:noFill/>
          <a:ln w="76200" cap="flat" cmpd="sng">
            <a:solidFill>
              <a:srgbClr val="4A7DBA"/>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ASP.NET MVC</a:t>
            </a:r>
            <a:endParaRPr/>
          </a:p>
        </p:txBody>
      </p:sp>
      <p:sp>
        <p:nvSpPr>
          <p:cNvPr id="185" name="Google Shape;185;p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MVC is a framework for building web applications using a MVC (Model View Controller) design.</a:t>
            </a:r>
            <a:endParaRPr/>
          </a:p>
          <a:p>
            <a:pPr marL="342900" lvl="0" indent="-342900" algn="l" rtl="0">
              <a:spcBef>
                <a:spcPts val="640"/>
              </a:spcBef>
              <a:spcAft>
                <a:spcPts val="0"/>
              </a:spcAft>
              <a:buClr>
                <a:schemeClr val="dk1"/>
              </a:buClr>
              <a:buSzPts val="3200"/>
              <a:buChar char="•"/>
            </a:pPr>
            <a:r>
              <a:rPr lang="en-US"/>
              <a:t>Visual Web Developer is a development tool tailor made for ASP.NET MVC (and Web Forms).</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theme/theme1.xml><?xml version="1.0" encoding="utf-8"?>
<a:theme xmlns:a="http://schemas.openxmlformats.org/drawingml/2006/main"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2392</Words>
  <Application>Microsoft Office PowerPoint</Application>
  <PresentationFormat>On-screen Show (4:3)</PresentationFormat>
  <Paragraphs>242</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Arial</vt:lpstr>
      <vt:lpstr>Courier New</vt:lpstr>
      <vt:lpstr>Arial Narrow</vt:lpstr>
      <vt:lpstr>Noto Sans Symbols</vt:lpstr>
      <vt:lpstr>TARUC</vt:lpstr>
      <vt:lpstr>Server Controls and Site Design</vt:lpstr>
      <vt:lpstr>What Are You Going To Learn?</vt:lpstr>
      <vt:lpstr>ASP.NET Development Models:</vt:lpstr>
      <vt:lpstr>ASP.NET Web Pages</vt:lpstr>
      <vt:lpstr>PHP Example </vt:lpstr>
      <vt:lpstr>ASP.NET Web Pages Example</vt:lpstr>
      <vt:lpstr>Web Pages with Database</vt:lpstr>
      <vt:lpstr>Model View Controller (MVC)</vt:lpstr>
      <vt:lpstr>ASP.NET MVC</vt:lpstr>
      <vt:lpstr>Model-view-controller - concept</vt:lpstr>
      <vt:lpstr>ASP.NET Web Forms</vt:lpstr>
      <vt:lpstr>ASP.NET Web Forms</vt:lpstr>
      <vt:lpstr>Web Forms (Physical view)</vt:lpstr>
      <vt:lpstr>Web Form Syntax in the Presentation Layer</vt:lpstr>
      <vt:lpstr>Benefits of ASP.NET Server Controls</vt:lpstr>
      <vt:lpstr>Server Controls and HTML Tags</vt:lpstr>
      <vt:lpstr>HTML control, HTML Server control and Server control</vt:lpstr>
      <vt:lpstr>ASP.NET Server Controls Syntax</vt:lpstr>
      <vt:lpstr>Example with Code</vt:lpstr>
      <vt:lpstr>Questions</vt:lpstr>
      <vt:lpstr>Site Design</vt:lpstr>
      <vt:lpstr>Creating a Consistent Look and Feel Site</vt:lpstr>
      <vt:lpstr>Creating a Consistent Look and Feel Site</vt:lpstr>
      <vt:lpstr>ASP.NET Master Page</vt:lpstr>
      <vt:lpstr>Advantages of Master Page</vt:lpstr>
      <vt:lpstr>Provide clear navigation mechanisms</vt:lpstr>
      <vt:lpstr>Site Map</vt:lpstr>
      <vt:lpstr>Designing a Site Map</vt:lpstr>
      <vt:lpstr>ASP.NET Site Map</vt:lpstr>
      <vt:lpstr>ASP.NET Site Map - Code</vt:lpstr>
      <vt:lpstr>ASP.NET Site Map - Code</vt:lpstr>
      <vt:lpstr>ASP.NET Site Map - Code</vt:lpstr>
      <vt:lpstr>Question</vt:lpstr>
      <vt:lpstr>Question</vt:lpstr>
      <vt:lpstr>DEMO</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Controls and Site Design</dc:title>
  <dc:creator>sTaR 79</dc:creator>
  <cp:lastModifiedBy>TAR UC</cp:lastModifiedBy>
  <cp:revision>3</cp:revision>
  <dcterms:created xsi:type="dcterms:W3CDTF">2009-05-05T22:08:41Z</dcterms:created>
  <dcterms:modified xsi:type="dcterms:W3CDTF">2024-07-10T08:39:43Z</dcterms:modified>
</cp:coreProperties>
</file>