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1"/>
  </p:notesMasterIdLst>
  <p:sldIdLst>
    <p:sldId id="285" r:id="rId2"/>
    <p:sldId id="257" r:id="rId3"/>
    <p:sldId id="286" r:id="rId4"/>
    <p:sldId id="288" r:id="rId5"/>
    <p:sldId id="289" r:id="rId6"/>
    <p:sldId id="290" r:id="rId7"/>
    <p:sldId id="291" r:id="rId8"/>
    <p:sldId id="321" r:id="rId9"/>
    <p:sldId id="293" r:id="rId10"/>
    <p:sldId id="294" r:id="rId11"/>
    <p:sldId id="316" r:id="rId12"/>
    <p:sldId id="269" r:id="rId13"/>
    <p:sldId id="295" r:id="rId14"/>
    <p:sldId id="297" r:id="rId15"/>
    <p:sldId id="319" r:id="rId16"/>
    <p:sldId id="298" r:id="rId17"/>
    <p:sldId id="299" r:id="rId18"/>
    <p:sldId id="313" r:id="rId19"/>
    <p:sldId id="318" r:id="rId20"/>
    <p:sldId id="302" r:id="rId21"/>
    <p:sldId id="317" r:id="rId22"/>
    <p:sldId id="303" r:id="rId23"/>
    <p:sldId id="306" r:id="rId24"/>
    <p:sldId id="307" r:id="rId25"/>
    <p:sldId id="308" r:id="rId26"/>
    <p:sldId id="322" r:id="rId27"/>
    <p:sldId id="328" r:id="rId28"/>
    <p:sldId id="329" r:id="rId29"/>
    <p:sldId id="330" r:id="rId30"/>
    <p:sldId id="331" r:id="rId31"/>
    <p:sldId id="323" r:id="rId32"/>
    <p:sldId id="324" r:id="rId33"/>
    <p:sldId id="325" r:id="rId34"/>
    <p:sldId id="326" r:id="rId35"/>
    <p:sldId id="327" r:id="rId36"/>
    <p:sldId id="310" r:id="rId37"/>
    <p:sldId id="311" r:id="rId38"/>
    <p:sldId id="312" r:id="rId39"/>
    <p:sldId id="32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FF2"/>
    <a:srgbClr val="F65C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29" autoAdjust="0"/>
  </p:normalViewPr>
  <p:slideViewPr>
    <p:cSldViewPr>
      <p:cViewPr varScale="1">
        <p:scale>
          <a:sx n="91" d="100"/>
          <a:sy n="91" d="100"/>
        </p:scale>
        <p:origin x="21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3C645-1058-4540-8258-BEEB5FFFFC0E}" type="doc">
      <dgm:prSet loTypeId="urn:microsoft.com/office/officeart/2005/8/layout/hList3"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ms-MY"/>
        </a:p>
      </dgm:t>
    </dgm:pt>
    <dgm:pt modelId="{79975BAC-B92C-403D-8D02-7AB994521149}">
      <dgm:prSet phldrT="[Text]" custT="1"/>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400" b="1" dirty="0" smtClean="0">
              <a:solidFill>
                <a:srgbClr val="002060"/>
              </a:solidFill>
            </a:rPr>
            <a:t>Initialization</a:t>
          </a:r>
          <a:endParaRPr lang="ms-MY" sz="2400" b="1" dirty="0">
            <a:solidFill>
              <a:srgbClr val="002060"/>
            </a:solidFill>
          </a:endParaRPr>
        </a:p>
      </dgm:t>
    </dgm:pt>
    <dgm:pt modelId="{D730657E-F2BE-4DC9-A38E-7540C47DABE5}" type="parTrans" cxnId="{F4E1F182-0180-4AB0-A721-31598FEB63EB}">
      <dgm:prSet/>
      <dgm:spPr/>
      <dgm:t>
        <a:bodyPr/>
        <a:lstStyle/>
        <a:p>
          <a:endParaRPr lang="ms-MY"/>
        </a:p>
      </dgm:t>
    </dgm:pt>
    <dgm:pt modelId="{55FC5768-D21D-40EA-A8BF-7F9BF6B1A4E7}" type="sibTrans" cxnId="{F4E1F182-0180-4AB0-A721-31598FEB63EB}">
      <dgm:prSet/>
      <dgm:spPr/>
      <dgm:t>
        <a:bodyPr/>
        <a:lstStyle/>
        <a:p>
          <a:endParaRPr lang="ms-MY"/>
        </a:p>
      </dgm:t>
    </dgm:pt>
    <dgm:pt modelId="{B6EBB4CD-D90A-4DEC-8A53-0C4C9692D6E6}">
      <dgm:prSet phldrT="[Text]" custT="1"/>
      <dgm:spPr>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400" dirty="0" err="1" smtClean="0"/>
            <a:t>PreInit</a:t>
          </a:r>
          <a:endParaRPr lang="ms-MY" sz="2400" dirty="0"/>
        </a:p>
      </dgm:t>
    </dgm:pt>
    <dgm:pt modelId="{50CB76CA-EC6F-4C03-846B-8B360E83B0EB}" type="parTrans" cxnId="{FD4A5019-1E51-40F1-8F5B-9D2D79292E36}">
      <dgm:prSet/>
      <dgm:spPr/>
      <dgm:t>
        <a:bodyPr/>
        <a:lstStyle/>
        <a:p>
          <a:endParaRPr lang="ms-MY"/>
        </a:p>
      </dgm:t>
    </dgm:pt>
    <dgm:pt modelId="{32F182DB-DD59-45D9-AC35-161BFE5B504F}" type="sibTrans" cxnId="{FD4A5019-1E51-40F1-8F5B-9D2D79292E36}">
      <dgm:prSet/>
      <dgm:spPr/>
      <dgm:t>
        <a:bodyPr/>
        <a:lstStyle/>
        <a:p>
          <a:endParaRPr lang="ms-MY"/>
        </a:p>
      </dgm:t>
    </dgm:pt>
    <dgm:pt modelId="{1AC9E764-6C46-4780-9D7B-DED16DDF894C}">
      <dgm:prSet phldrT="[Text]"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400" dirty="0" err="1" smtClean="0"/>
            <a:t>Init</a:t>
          </a:r>
          <a:endParaRPr lang="ms-MY" sz="2400" dirty="0"/>
        </a:p>
      </dgm:t>
    </dgm:pt>
    <dgm:pt modelId="{F3A09EB6-B9F6-4030-9696-D4DA6227817E}" type="parTrans" cxnId="{40D30309-46AC-4BBA-A127-CFCAB5234803}">
      <dgm:prSet/>
      <dgm:spPr/>
      <dgm:t>
        <a:bodyPr/>
        <a:lstStyle/>
        <a:p>
          <a:endParaRPr lang="ms-MY"/>
        </a:p>
      </dgm:t>
    </dgm:pt>
    <dgm:pt modelId="{5B71FE5D-ECCC-46CF-BA0B-53051EDAB904}" type="sibTrans" cxnId="{40D30309-46AC-4BBA-A127-CFCAB5234803}">
      <dgm:prSet/>
      <dgm:spPr/>
      <dgm:t>
        <a:bodyPr/>
        <a:lstStyle/>
        <a:p>
          <a:endParaRPr lang="ms-MY"/>
        </a:p>
      </dgm:t>
    </dgm:pt>
    <dgm:pt modelId="{B18E32C6-C86F-4F71-B943-051E5E47077E}">
      <dgm:prSet phldrT="[Text]" custT="1"/>
      <dgm:spPr>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400" dirty="0" err="1" smtClean="0"/>
            <a:t>InitComplete</a:t>
          </a:r>
          <a:endParaRPr lang="ms-MY" sz="2400" dirty="0"/>
        </a:p>
      </dgm:t>
    </dgm:pt>
    <dgm:pt modelId="{C5CA66EA-D904-4818-A86D-F3BD8433BB2F}" type="parTrans" cxnId="{6D4D2B8B-A14E-4070-9360-52A9CF159653}">
      <dgm:prSet/>
      <dgm:spPr/>
      <dgm:t>
        <a:bodyPr/>
        <a:lstStyle/>
        <a:p>
          <a:endParaRPr lang="ms-MY"/>
        </a:p>
      </dgm:t>
    </dgm:pt>
    <dgm:pt modelId="{5338D27F-D6B7-4FA6-95ED-F4D59F093551}" type="sibTrans" cxnId="{6D4D2B8B-A14E-4070-9360-52A9CF159653}">
      <dgm:prSet/>
      <dgm:spPr/>
      <dgm:t>
        <a:bodyPr/>
        <a:lstStyle/>
        <a:p>
          <a:endParaRPr lang="ms-MY"/>
        </a:p>
      </dgm:t>
    </dgm:pt>
    <dgm:pt modelId="{FBBF3B4C-7577-4376-A7EC-E87EE737E8C5}" type="pres">
      <dgm:prSet presAssocID="{D2C3C645-1058-4540-8258-BEEB5FFFFC0E}" presName="composite" presStyleCnt="0">
        <dgm:presLayoutVars>
          <dgm:chMax val="1"/>
          <dgm:dir/>
          <dgm:resizeHandles val="exact"/>
        </dgm:presLayoutVars>
      </dgm:prSet>
      <dgm:spPr/>
      <dgm:t>
        <a:bodyPr/>
        <a:lstStyle/>
        <a:p>
          <a:endParaRPr lang="en-US"/>
        </a:p>
      </dgm:t>
    </dgm:pt>
    <dgm:pt modelId="{DF940C51-524D-4973-9660-5AEB86F45397}" type="pres">
      <dgm:prSet presAssocID="{79975BAC-B92C-403D-8D02-7AB994521149}" presName="roof" presStyleLbl="dkBgShp" presStyleIdx="0" presStyleCnt="2"/>
      <dgm:spPr/>
      <dgm:t>
        <a:bodyPr/>
        <a:lstStyle/>
        <a:p>
          <a:endParaRPr lang="en-US"/>
        </a:p>
      </dgm:t>
    </dgm:pt>
    <dgm:pt modelId="{8E0E0783-FAA6-4EE5-8F09-A73893F62904}" type="pres">
      <dgm:prSet presAssocID="{79975BAC-B92C-403D-8D02-7AB994521149}" presName="pillar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60C7898-A6FE-4DD2-B8D6-AD098F718421}" type="pres">
      <dgm:prSet presAssocID="{79975BAC-B92C-403D-8D02-7AB994521149}" presName="pillar1" presStyleLbl="node1" presStyleIdx="0" presStyleCnt="3">
        <dgm:presLayoutVars>
          <dgm:bulletEnabled val="1"/>
        </dgm:presLayoutVars>
      </dgm:prSet>
      <dgm:spPr/>
      <dgm:t>
        <a:bodyPr/>
        <a:lstStyle/>
        <a:p>
          <a:endParaRPr lang="ms-MY"/>
        </a:p>
      </dgm:t>
    </dgm:pt>
    <dgm:pt modelId="{F8A1D831-B0BF-400E-846C-BCB65E89268F}" type="pres">
      <dgm:prSet presAssocID="{1AC9E764-6C46-4780-9D7B-DED16DDF894C}" presName="pillarX" presStyleLbl="node1" presStyleIdx="1" presStyleCnt="3" custScaleX="65524">
        <dgm:presLayoutVars>
          <dgm:bulletEnabled val="1"/>
        </dgm:presLayoutVars>
      </dgm:prSet>
      <dgm:spPr/>
      <dgm:t>
        <a:bodyPr/>
        <a:lstStyle/>
        <a:p>
          <a:endParaRPr lang="en-US"/>
        </a:p>
      </dgm:t>
    </dgm:pt>
    <dgm:pt modelId="{442D9D9C-6AAC-4472-A801-E8873C77423E}" type="pres">
      <dgm:prSet presAssocID="{B18E32C6-C86F-4F71-B943-051E5E47077E}" presName="pillarX" presStyleLbl="node1" presStyleIdx="2" presStyleCnt="3" custScaleX="149234">
        <dgm:presLayoutVars>
          <dgm:bulletEnabled val="1"/>
        </dgm:presLayoutVars>
      </dgm:prSet>
      <dgm:spPr/>
      <dgm:t>
        <a:bodyPr/>
        <a:lstStyle/>
        <a:p>
          <a:endParaRPr lang="ms-MY"/>
        </a:p>
      </dgm:t>
    </dgm:pt>
    <dgm:pt modelId="{DE40E88F-9C53-417C-A7D0-1874348DC8A8}" type="pres">
      <dgm:prSet presAssocID="{79975BAC-B92C-403D-8D02-7AB994521149}" presName="base" presStyleLbl="dkBgShp" presStyleIdx="1" presStyleCnt="2"/>
      <dgm:spPr>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Lst>
  <dgm:cxnLst>
    <dgm:cxn modelId="{F4E1F182-0180-4AB0-A721-31598FEB63EB}" srcId="{D2C3C645-1058-4540-8258-BEEB5FFFFC0E}" destId="{79975BAC-B92C-403D-8D02-7AB994521149}" srcOrd="0" destOrd="0" parTransId="{D730657E-F2BE-4DC9-A38E-7540C47DABE5}" sibTransId="{55FC5768-D21D-40EA-A8BF-7F9BF6B1A4E7}"/>
    <dgm:cxn modelId="{D3D3A72F-A1B1-41D8-92CA-A26C330127E4}" type="presOf" srcId="{1AC9E764-6C46-4780-9D7B-DED16DDF894C}" destId="{F8A1D831-B0BF-400E-846C-BCB65E89268F}" srcOrd="0" destOrd="0" presId="urn:microsoft.com/office/officeart/2005/8/layout/hList3"/>
    <dgm:cxn modelId="{FD4A5019-1E51-40F1-8F5B-9D2D79292E36}" srcId="{79975BAC-B92C-403D-8D02-7AB994521149}" destId="{B6EBB4CD-D90A-4DEC-8A53-0C4C9692D6E6}" srcOrd="0" destOrd="0" parTransId="{50CB76CA-EC6F-4C03-846B-8B360E83B0EB}" sibTransId="{32F182DB-DD59-45D9-AC35-161BFE5B504F}"/>
    <dgm:cxn modelId="{E9744F26-6230-4419-A8D9-AAA35F45DF21}" type="presOf" srcId="{B18E32C6-C86F-4F71-B943-051E5E47077E}" destId="{442D9D9C-6AAC-4472-A801-E8873C77423E}" srcOrd="0" destOrd="0" presId="urn:microsoft.com/office/officeart/2005/8/layout/hList3"/>
    <dgm:cxn modelId="{C8B65F95-A59D-4711-96F5-97AE089DA415}" type="presOf" srcId="{B6EBB4CD-D90A-4DEC-8A53-0C4C9692D6E6}" destId="{360C7898-A6FE-4DD2-B8D6-AD098F718421}" srcOrd="0" destOrd="0" presId="urn:microsoft.com/office/officeart/2005/8/layout/hList3"/>
    <dgm:cxn modelId="{EEBE03B3-1FD2-4B31-B0D4-062B7DB6F8C7}" type="presOf" srcId="{D2C3C645-1058-4540-8258-BEEB5FFFFC0E}" destId="{FBBF3B4C-7577-4376-A7EC-E87EE737E8C5}" srcOrd="0" destOrd="0" presId="urn:microsoft.com/office/officeart/2005/8/layout/hList3"/>
    <dgm:cxn modelId="{40D30309-46AC-4BBA-A127-CFCAB5234803}" srcId="{79975BAC-B92C-403D-8D02-7AB994521149}" destId="{1AC9E764-6C46-4780-9D7B-DED16DDF894C}" srcOrd="1" destOrd="0" parTransId="{F3A09EB6-B9F6-4030-9696-D4DA6227817E}" sibTransId="{5B71FE5D-ECCC-46CF-BA0B-53051EDAB904}"/>
    <dgm:cxn modelId="{6D4D2B8B-A14E-4070-9360-52A9CF159653}" srcId="{79975BAC-B92C-403D-8D02-7AB994521149}" destId="{B18E32C6-C86F-4F71-B943-051E5E47077E}" srcOrd="2" destOrd="0" parTransId="{C5CA66EA-D904-4818-A86D-F3BD8433BB2F}" sibTransId="{5338D27F-D6B7-4FA6-95ED-F4D59F093551}"/>
    <dgm:cxn modelId="{AFDFFC0E-4F7E-4265-B377-578DBC622349}" type="presOf" srcId="{79975BAC-B92C-403D-8D02-7AB994521149}" destId="{DF940C51-524D-4973-9660-5AEB86F45397}" srcOrd="0" destOrd="0" presId="urn:microsoft.com/office/officeart/2005/8/layout/hList3"/>
    <dgm:cxn modelId="{A5DFF8DB-4AFD-401A-A2E4-7A3B7DC85280}" type="presParOf" srcId="{FBBF3B4C-7577-4376-A7EC-E87EE737E8C5}" destId="{DF940C51-524D-4973-9660-5AEB86F45397}" srcOrd="0" destOrd="0" presId="urn:microsoft.com/office/officeart/2005/8/layout/hList3"/>
    <dgm:cxn modelId="{4E023441-B5EF-441F-BED8-7FD2FBA983AD}" type="presParOf" srcId="{FBBF3B4C-7577-4376-A7EC-E87EE737E8C5}" destId="{8E0E0783-FAA6-4EE5-8F09-A73893F62904}" srcOrd="1" destOrd="0" presId="urn:microsoft.com/office/officeart/2005/8/layout/hList3"/>
    <dgm:cxn modelId="{83C722DD-4200-4B9F-86CD-DED8B3D55AC5}" type="presParOf" srcId="{8E0E0783-FAA6-4EE5-8F09-A73893F62904}" destId="{360C7898-A6FE-4DD2-B8D6-AD098F718421}" srcOrd="0" destOrd="0" presId="urn:microsoft.com/office/officeart/2005/8/layout/hList3"/>
    <dgm:cxn modelId="{47D40330-6F70-4661-8459-80C6CF34C10F}" type="presParOf" srcId="{8E0E0783-FAA6-4EE5-8F09-A73893F62904}" destId="{F8A1D831-B0BF-400E-846C-BCB65E89268F}" srcOrd="1" destOrd="0" presId="urn:microsoft.com/office/officeart/2005/8/layout/hList3"/>
    <dgm:cxn modelId="{0FAF9E89-F430-4FFF-94D3-F173C05D7132}" type="presParOf" srcId="{8E0E0783-FAA6-4EE5-8F09-A73893F62904}" destId="{442D9D9C-6AAC-4472-A801-E8873C77423E}" srcOrd="2" destOrd="0" presId="urn:microsoft.com/office/officeart/2005/8/layout/hList3"/>
    <dgm:cxn modelId="{02F3BAC2-A5A6-4D6B-9404-87175A9B4B35}" type="presParOf" srcId="{FBBF3B4C-7577-4376-A7EC-E87EE737E8C5}" destId="{DE40E88F-9C53-417C-A7D0-1874348DC8A8}" srcOrd="2" destOrd="0" presId="urn:microsoft.com/office/officeart/2005/8/layout/hList3"/>
  </dgm:cxnLst>
  <dgm:bg>
    <a:solidFill>
      <a:schemeClr val="accent2"/>
    </a:solidFill>
  </dgm:bg>
  <dgm:whole>
    <a:ln>
      <a:solidFill>
        <a:schemeClr val="accent2">
          <a:lumMod val="20000"/>
          <a:lumOff val="8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3C645-1058-4540-8258-BEEB5FFFFC0E}" type="doc">
      <dgm:prSet loTypeId="urn:microsoft.com/office/officeart/2005/8/layout/hList3"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ms-MY"/>
        </a:p>
      </dgm:t>
    </dgm:pt>
    <dgm:pt modelId="{79975BAC-B92C-403D-8D02-7AB994521149}">
      <dgm:prSet phldrT="[Text]" custT="1"/>
      <dgm:spPr>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400" b="1" dirty="0" smtClean="0">
              <a:solidFill>
                <a:schemeClr val="accent4">
                  <a:lumMod val="50000"/>
                </a:schemeClr>
              </a:solidFill>
            </a:rPr>
            <a:t>Load</a:t>
          </a:r>
          <a:endParaRPr lang="ms-MY" sz="2400" b="1" dirty="0">
            <a:solidFill>
              <a:schemeClr val="accent4">
                <a:lumMod val="50000"/>
              </a:schemeClr>
            </a:solidFill>
          </a:endParaRPr>
        </a:p>
      </dgm:t>
    </dgm:pt>
    <dgm:pt modelId="{D730657E-F2BE-4DC9-A38E-7540C47DABE5}" type="parTrans" cxnId="{F4E1F182-0180-4AB0-A721-31598FEB63EB}">
      <dgm:prSet/>
      <dgm:spPr/>
      <dgm:t>
        <a:bodyPr/>
        <a:lstStyle/>
        <a:p>
          <a:endParaRPr lang="ms-MY"/>
        </a:p>
      </dgm:t>
    </dgm:pt>
    <dgm:pt modelId="{55FC5768-D21D-40EA-A8BF-7F9BF6B1A4E7}" type="sibTrans" cxnId="{F4E1F182-0180-4AB0-A721-31598FEB63EB}">
      <dgm:prSet/>
      <dgm:spPr/>
      <dgm:t>
        <a:bodyPr/>
        <a:lstStyle/>
        <a:p>
          <a:endParaRPr lang="ms-MY"/>
        </a:p>
      </dgm:t>
    </dgm:pt>
    <dgm:pt modelId="{B6EBB4CD-D90A-4DEC-8A53-0C4C9692D6E6}">
      <dgm:prSet phldrT="[Text]" custT="1"/>
      <dgm:spPr>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200" dirty="0" err="1" smtClean="0"/>
            <a:t>PreLoad</a:t>
          </a:r>
          <a:endParaRPr lang="ms-MY" sz="2200" dirty="0"/>
        </a:p>
      </dgm:t>
    </dgm:pt>
    <dgm:pt modelId="{50CB76CA-EC6F-4C03-846B-8B360E83B0EB}" type="parTrans" cxnId="{FD4A5019-1E51-40F1-8F5B-9D2D79292E36}">
      <dgm:prSet/>
      <dgm:spPr/>
      <dgm:t>
        <a:bodyPr/>
        <a:lstStyle/>
        <a:p>
          <a:endParaRPr lang="ms-MY"/>
        </a:p>
      </dgm:t>
    </dgm:pt>
    <dgm:pt modelId="{32F182DB-DD59-45D9-AC35-161BFE5B504F}" type="sibTrans" cxnId="{FD4A5019-1E51-40F1-8F5B-9D2D79292E36}">
      <dgm:prSet/>
      <dgm:spPr/>
      <dgm:t>
        <a:bodyPr/>
        <a:lstStyle/>
        <a:p>
          <a:endParaRPr lang="ms-MY"/>
        </a:p>
      </dgm:t>
    </dgm:pt>
    <dgm:pt modelId="{1AC9E764-6C46-4780-9D7B-DED16DDF894C}">
      <dgm:prSet phldrT="[Text]" custT="1"/>
      <dgm:spPr>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200" dirty="0" smtClean="0"/>
            <a:t>Load</a:t>
          </a:r>
        </a:p>
      </dgm:t>
    </dgm:pt>
    <dgm:pt modelId="{F3A09EB6-B9F6-4030-9696-D4DA6227817E}" type="parTrans" cxnId="{40D30309-46AC-4BBA-A127-CFCAB5234803}">
      <dgm:prSet/>
      <dgm:spPr/>
      <dgm:t>
        <a:bodyPr/>
        <a:lstStyle/>
        <a:p>
          <a:endParaRPr lang="ms-MY"/>
        </a:p>
      </dgm:t>
    </dgm:pt>
    <dgm:pt modelId="{5B71FE5D-ECCC-46CF-BA0B-53051EDAB904}" type="sibTrans" cxnId="{40D30309-46AC-4BBA-A127-CFCAB5234803}">
      <dgm:prSet/>
      <dgm:spPr/>
      <dgm:t>
        <a:bodyPr/>
        <a:lstStyle/>
        <a:p>
          <a:endParaRPr lang="ms-MY"/>
        </a:p>
      </dgm:t>
    </dgm:pt>
    <dgm:pt modelId="{B18E32C6-C86F-4F71-B943-051E5E47077E}">
      <dgm:prSet phldrT="[Text]" custT="1"/>
      <dgm:spPr>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200" dirty="0" err="1" smtClean="0"/>
            <a:t>LoadComplete</a:t>
          </a:r>
          <a:endParaRPr lang="ms-MY" sz="2200" dirty="0"/>
        </a:p>
      </dgm:t>
    </dgm:pt>
    <dgm:pt modelId="{C5CA66EA-D904-4818-A86D-F3BD8433BB2F}" type="parTrans" cxnId="{6D4D2B8B-A14E-4070-9360-52A9CF159653}">
      <dgm:prSet/>
      <dgm:spPr/>
      <dgm:t>
        <a:bodyPr/>
        <a:lstStyle/>
        <a:p>
          <a:endParaRPr lang="ms-MY"/>
        </a:p>
      </dgm:t>
    </dgm:pt>
    <dgm:pt modelId="{5338D27F-D6B7-4FA6-95ED-F4D59F093551}" type="sibTrans" cxnId="{6D4D2B8B-A14E-4070-9360-52A9CF159653}">
      <dgm:prSet/>
      <dgm:spPr/>
      <dgm:t>
        <a:bodyPr/>
        <a:lstStyle/>
        <a:p>
          <a:endParaRPr lang="ms-MY"/>
        </a:p>
      </dgm:t>
    </dgm:pt>
    <dgm:pt modelId="{FBBF3B4C-7577-4376-A7EC-E87EE737E8C5}" type="pres">
      <dgm:prSet presAssocID="{D2C3C645-1058-4540-8258-BEEB5FFFFC0E}" presName="composite" presStyleCnt="0">
        <dgm:presLayoutVars>
          <dgm:chMax val="1"/>
          <dgm:dir/>
          <dgm:resizeHandles val="exact"/>
        </dgm:presLayoutVars>
      </dgm:prSet>
      <dgm:spPr/>
      <dgm:t>
        <a:bodyPr/>
        <a:lstStyle/>
        <a:p>
          <a:endParaRPr lang="en-US"/>
        </a:p>
      </dgm:t>
    </dgm:pt>
    <dgm:pt modelId="{DF940C51-524D-4973-9660-5AEB86F45397}" type="pres">
      <dgm:prSet presAssocID="{79975BAC-B92C-403D-8D02-7AB994521149}" presName="roof" presStyleLbl="dkBgShp" presStyleIdx="0" presStyleCnt="2" custLinFactNeighborX="-109" custLinFactNeighborY="-2778"/>
      <dgm:spPr/>
      <dgm:t>
        <a:bodyPr/>
        <a:lstStyle/>
        <a:p>
          <a:endParaRPr lang="en-US"/>
        </a:p>
      </dgm:t>
    </dgm:pt>
    <dgm:pt modelId="{8E0E0783-FAA6-4EE5-8F09-A73893F62904}" type="pres">
      <dgm:prSet presAssocID="{79975BAC-B92C-403D-8D02-7AB994521149}" presName="pillar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60C7898-A6FE-4DD2-B8D6-AD098F718421}" type="pres">
      <dgm:prSet presAssocID="{79975BAC-B92C-403D-8D02-7AB994521149}" presName="pillar1" presStyleLbl="node1" presStyleIdx="0" presStyleCnt="3">
        <dgm:presLayoutVars>
          <dgm:bulletEnabled val="1"/>
        </dgm:presLayoutVars>
      </dgm:prSet>
      <dgm:spPr/>
      <dgm:t>
        <a:bodyPr/>
        <a:lstStyle/>
        <a:p>
          <a:endParaRPr lang="ms-MY"/>
        </a:p>
      </dgm:t>
    </dgm:pt>
    <dgm:pt modelId="{F8A1D831-B0BF-400E-846C-BCB65E89268F}" type="pres">
      <dgm:prSet presAssocID="{1AC9E764-6C46-4780-9D7B-DED16DDF894C}" presName="pillarX" presStyleLbl="node1" presStyleIdx="1" presStyleCnt="3" custScaleX="65524">
        <dgm:presLayoutVars>
          <dgm:bulletEnabled val="1"/>
        </dgm:presLayoutVars>
      </dgm:prSet>
      <dgm:spPr/>
      <dgm:t>
        <a:bodyPr/>
        <a:lstStyle/>
        <a:p>
          <a:endParaRPr lang="ms-MY"/>
        </a:p>
      </dgm:t>
    </dgm:pt>
    <dgm:pt modelId="{442D9D9C-6AAC-4472-A801-E8873C77423E}" type="pres">
      <dgm:prSet presAssocID="{B18E32C6-C86F-4F71-B943-051E5E47077E}" presName="pillarX" presStyleLbl="node1" presStyleIdx="2" presStyleCnt="3" custScaleX="149234">
        <dgm:presLayoutVars>
          <dgm:bulletEnabled val="1"/>
        </dgm:presLayoutVars>
      </dgm:prSet>
      <dgm:spPr/>
      <dgm:t>
        <a:bodyPr/>
        <a:lstStyle/>
        <a:p>
          <a:endParaRPr lang="ms-MY"/>
        </a:p>
      </dgm:t>
    </dgm:pt>
    <dgm:pt modelId="{DE40E88F-9C53-417C-A7D0-1874348DC8A8}" type="pres">
      <dgm:prSet presAssocID="{79975BAC-B92C-403D-8D02-7AB994521149}" presName="base" presStyleLbl="dkBgShp" presStyleIdx="1" presStyleCnt="2"/>
      <dgm:spPr>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Lst>
  <dgm:cxnLst>
    <dgm:cxn modelId="{27C67F45-79A7-45F8-B176-48DF36920D3B}" type="presOf" srcId="{B6EBB4CD-D90A-4DEC-8A53-0C4C9692D6E6}" destId="{360C7898-A6FE-4DD2-B8D6-AD098F718421}" srcOrd="0" destOrd="0" presId="urn:microsoft.com/office/officeart/2005/8/layout/hList3"/>
    <dgm:cxn modelId="{F4E1F182-0180-4AB0-A721-31598FEB63EB}" srcId="{D2C3C645-1058-4540-8258-BEEB5FFFFC0E}" destId="{79975BAC-B92C-403D-8D02-7AB994521149}" srcOrd="0" destOrd="0" parTransId="{D730657E-F2BE-4DC9-A38E-7540C47DABE5}" sibTransId="{55FC5768-D21D-40EA-A8BF-7F9BF6B1A4E7}"/>
    <dgm:cxn modelId="{3BB76476-EAD7-47B1-A59A-6111F095373F}" type="presOf" srcId="{D2C3C645-1058-4540-8258-BEEB5FFFFC0E}" destId="{FBBF3B4C-7577-4376-A7EC-E87EE737E8C5}" srcOrd="0" destOrd="0" presId="urn:microsoft.com/office/officeart/2005/8/layout/hList3"/>
    <dgm:cxn modelId="{FD4A5019-1E51-40F1-8F5B-9D2D79292E36}" srcId="{79975BAC-B92C-403D-8D02-7AB994521149}" destId="{B6EBB4CD-D90A-4DEC-8A53-0C4C9692D6E6}" srcOrd="0" destOrd="0" parTransId="{50CB76CA-EC6F-4C03-846B-8B360E83B0EB}" sibTransId="{32F182DB-DD59-45D9-AC35-161BFE5B504F}"/>
    <dgm:cxn modelId="{6A0FE75C-74B3-42E5-9B69-F541375847DF}" type="presOf" srcId="{1AC9E764-6C46-4780-9D7B-DED16DDF894C}" destId="{F8A1D831-B0BF-400E-846C-BCB65E89268F}" srcOrd="0" destOrd="0" presId="urn:microsoft.com/office/officeart/2005/8/layout/hList3"/>
    <dgm:cxn modelId="{F1C3AD08-40E3-45F4-81AD-FA9439DAD4A7}" type="presOf" srcId="{B18E32C6-C86F-4F71-B943-051E5E47077E}" destId="{442D9D9C-6AAC-4472-A801-E8873C77423E}" srcOrd="0" destOrd="0" presId="urn:microsoft.com/office/officeart/2005/8/layout/hList3"/>
    <dgm:cxn modelId="{40D30309-46AC-4BBA-A127-CFCAB5234803}" srcId="{79975BAC-B92C-403D-8D02-7AB994521149}" destId="{1AC9E764-6C46-4780-9D7B-DED16DDF894C}" srcOrd="1" destOrd="0" parTransId="{F3A09EB6-B9F6-4030-9696-D4DA6227817E}" sibTransId="{5B71FE5D-ECCC-46CF-BA0B-53051EDAB904}"/>
    <dgm:cxn modelId="{6D4D2B8B-A14E-4070-9360-52A9CF159653}" srcId="{79975BAC-B92C-403D-8D02-7AB994521149}" destId="{B18E32C6-C86F-4F71-B943-051E5E47077E}" srcOrd="2" destOrd="0" parTransId="{C5CA66EA-D904-4818-A86D-F3BD8433BB2F}" sibTransId="{5338D27F-D6B7-4FA6-95ED-F4D59F093551}"/>
    <dgm:cxn modelId="{52B06812-57CB-4D45-821B-4B06EEA533B3}" type="presOf" srcId="{79975BAC-B92C-403D-8D02-7AB994521149}" destId="{DF940C51-524D-4973-9660-5AEB86F45397}" srcOrd="0" destOrd="0" presId="urn:microsoft.com/office/officeart/2005/8/layout/hList3"/>
    <dgm:cxn modelId="{F4FDA4AF-AAD6-49B5-B731-90A7D448273B}" type="presParOf" srcId="{FBBF3B4C-7577-4376-A7EC-E87EE737E8C5}" destId="{DF940C51-524D-4973-9660-5AEB86F45397}" srcOrd="0" destOrd="0" presId="urn:microsoft.com/office/officeart/2005/8/layout/hList3"/>
    <dgm:cxn modelId="{08141659-A3C8-48BC-8483-DF3FCE175E43}" type="presParOf" srcId="{FBBF3B4C-7577-4376-A7EC-E87EE737E8C5}" destId="{8E0E0783-FAA6-4EE5-8F09-A73893F62904}" srcOrd="1" destOrd="0" presId="urn:microsoft.com/office/officeart/2005/8/layout/hList3"/>
    <dgm:cxn modelId="{E3B8FDEC-1A46-4717-B68B-29520C29EE9A}" type="presParOf" srcId="{8E0E0783-FAA6-4EE5-8F09-A73893F62904}" destId="{360C7898-A6FE-4DD2-B8D6-AD098F718421}" srcOrd="0" destOrd="0" presId="urn:microsoft.com/office/officeart/2005/8/layout/hList3"/>
    <dgm:cxn modelId="{8AF71E29-91B1-45C2-82F3-8396FC070642}" type="presParOf" srcId="{8E0E0783-FAA6-4EE5-8F09-A73893F62904}" destId="{F8A1D831-B0BF-400E-846C-BCB65E89268F}" srcOrd="1" destOrd="0" presId="urn:microsoft.com/office/officeart/2005/8/layout/hList3"/>
    <dgm:cxn modelId="{7BC854DA-5BF9-4098-AEDE-A786DAF61FE8}" type="presParOf" srcId="{8E0E0783-FAA6-4EE5-8F09-A73893F62904}" destId="{442D9D9C-6AAC-4472-A801-E8873C77423E}" srcOrd="2" destOrd="0" presId="urn:microsoft.com/office/officeart/2005/8/layout/hList3"/>
    <dgm:cxn modelId="{46C69413-B798-40B3-B02D-D301C84C0CF1}" type="presParOf" srcId="{FBBF3B4C-7577-4376-A7EC-E87EE737E8C5}" destId="{DE40E88F-9C53-417C-A7D0-1874348DC8A8}" srcOrd="2" destOrd="0" presId="urn:microsoft.com/office/officeart/2005/8/layout/hList3"/>
  </dgm:cxnLst>
  <dgm:bg>
    <a:solidFill>
      <a:schemeClr val="accent2"/>
    </a:solidFill>
  </dgm:bg>
  <dgm:whole>
    <a:ln>
      <a:solidFill>
        <a:schemeClr val="accent2">
          <a:lumMod val="20000"/>
          <a:lumOff val="80000"/>
        </a:schemeClr>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C3C645-1058-4540-8258-BEEB5FFFFC0E}" type="doc">
      <dgm:prSet loTypeId="urn:microsoft.com/office/officeart/2005/8/layout/hList3"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ms-MY"/>
        </a:p>
      </dgm:t>
    </dgm:pt>
    <dgm:pt modelId="{79975BAC-B92C-403D-8D02-7AB994521149}">
      <dgm:prSet phldrT="[Text]" custT="1"/>
      <dgm:spPr>
        <a:solidFill>
          <a:schemeClr val="accent1">
            <a:lumMod val="20000"/>
            <a:lumOff val="80000"/>
          </a:schemeClr>
        </a:solidFill>
        <a:ln>
          <a:noFill/>
        </a:ln>
        <a:effectLst>
          <a:outerShdw blurRad="44450" dist="27940" dir="5400000" algn="ctr">
            <a:srgbClr val="000000">
              <a:alpha val="32000"/>
            </a:srgbClr>
          </a:outerShdw>
        </a:effectLst>
        <a:sp3d>
          <a:bevelT w="190500" h="38100"/>
        </a:sp3d>
      </dgm:spPr>
      <dgm:t>
        <a:bodyPr/>
        <a:lstStyle/>
        <a:p>
          <a:r>
            <a:rPr lang="en-US" sz="2400" b="1" dirty="0" err="1" smtClean="0">
              <a:solidFill>
                <a:schemeClr val="accent6">
                  <a:lumMod val="50000"/>
                </a:schemeClr>
              </a:solidFill>
            </a:rPr>
            <a:t>PreRendering</a:t>
          </a:r>
          <a:endParaRPr lang="ms-MY" sz="2400" b="1" dirty="0">
            <a:solidFill>
              <a:schemeClr val="accent6">
                <a:lumMod val="50000"/>
              </a:schemeClr>
            </a:solidFill>
          </a:endParaRPr>
        </a:p>
      </dgm:t>
    </dgm:pt>
    <dgm:pt modelId="{D730657E-F2BE-4DC9-A38E-7540C47DABE5}" type="parTrans" cxnId="{F4E1F182-0180-4AB0-A721-31598FEB63EB}">
      <dgm:prSet/>
      <dgm:spPr/>
      <dgm:t>
        <a:bodyPr/>
        <a:lstStyle/>
        <a:p>
          <a:endParaRPr lang="ms-MY"/>
        </a:p>
      </dgm:t>
    </dgm:pt>
    <dgm:pt modelId="{55FC5768-D21D-40EA-A8BF-7F9BF6B1A4E7}" type="sibTrans" cxnId="{F4E1F182-0180-4AB0-A721-31598FEB63EB}">
      <dgm:prSet/>
      <dgm:spPr/>
      <dgm:t>
        <a:bodyPr/>
        <a:lstStyle/>
        <a:p>
          <a:endParaRPr lang="ms-MY"/>
        </a:p>
      </dgm:t>
    </dgm:pt>
    <dgm:pt modelId="{B6EBB4CD-D90A-4DEC-8A53-0C4C9692D6E6}">
      <dgm:prSet phldrT="[Text]" custT="1"/>
      <dgm:spPr>
        <a:solidFill>
          <a:srgbClr val="FFC000"/>
        </a:solidFill>
        <a:ln>
          <a:noFill/>
        </a:ln>
        <a:effectLst>
          <a:outerShdw blurRad="44450" dist="27940" dir="5400000" algn="ctr">
            <a:srgbClr val="000000">
              <a:alpha val="32000"/>
            </a:srgbClr>
          </a:outerShdw>
        </a:effectLst>
        <a:sp3d>
          <a:bevelT w="190500" h="38100"/>
        </a:sp3d>
      </dgm:spPr>
      <dgm:t>
        <a:bodyPr/>
        <a:lstStyle/>
        <a:p>
          <a:r>
            <a:rPr lang="en-US" sz="2200" dirty="0" err="1" smtClean="0">
              <a:solidFill>
                <a:schemeClr val="accent6">
                  <a:lumMod val="50000"/>
                </a:schemeClr>
              </a:solidFill>
            </a:rPr>
            <a:t>PreRender</a:t>
          </a:r>
          <a:endParaRPr lang="ms-MY" sz="2200" dirty="0">
            <a:solidFill>
              <a:schemeClr val="accent6">
                <a:lumMod val="50000"/>
              </a:schemeClr>
            </a:solidFill>
          </a:endParaRPr>
        </a:p>
      </dgm:t>
    </dgm:pt>
    <dgm:pt modelId="{50CB76CA-EC6F-4C03-846B-8B360E83B0EB}" type="parTrans" cxnId="{FD4A5019-1E51-40F1-8F5B-9D2D79292E36}">
      <dgm:prSet/>
      <dgm:spPr/>
      <dgm:t>
        <a:bodyPr/>
        <a:lstStyle/>
        <a:p>
          <a:endParaRPr lang="ms-MY"/>
        </a:p>
      </dgm:t>
    </dgm:pt>
    <dgm:pt modelId="{32F182DB-DD59-45D9-AC35-161BFE5B504F}" type="sibTrans" cxnId="{FD4A5019-1E51-40F1-8F5B-9D2D79292E36}">
      <dgm:prSet/>
      <dgm:spPr/>
      <dgm:t>
        <a:bodyPr/>
        <a:lstStyle/>
        <a:p>
          <a:endParaRPr lang="ms-MY"/>
        </a:p>
      </dgm:t>
    </dgm:pt>
    <dgm:pt modelId="{B18E32C6-C86F-4F71-B943-051E5E47077E}">
      <dgm:prSet phldrT="[Text]" custT="1"/>
      <dgm:spPr>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200" dirty="0" err="1" smtClean="0">
              <a:solidFill>
                <a:schemeClr val="accent6">
                  <a:lumMod val="50000"/>
                </a:schemeClr>
              </a:solidFill>
            </a:rPr>
            <a:t>PreRenderComplete</a:t>
          </a:r>
          <a:endParaRPr lang="ms-MY" sz="2200" dirty="0">
            <a:solidFill>
              <a:schemeClr val="accent6">
                <a:lumMod val="50000"/>
              </a:schemeClr>
            </a:solidFill>
          </a:endParaRPr>
        </a:p>
      </dgm:t>
    </dgm:pt>
    <dgm:pt modelId="{C5CA66EA-D904-4818-A86D-F3BD8433BB2F}" type="parTrans" cxnId="{6D4D2B8B-A14E-4070-9360-52A9CF159653}">
      <dgm:prSet/>
      <dgm:spPr/>
      <dgm:t>
        <a:bodyPr/>
        <a:lstStyle/>
        <a:p>
          <a:endParaRPr lang="ms-MY"/>
        </a:p>
      </dgm:t>
    </dgm:pt>
    <dgm:pt modelId="{5338D27F-D6B7-4FA6-95ED-F4D59F093551}" type="sibTrans" cxnId="{6D4D2B8B-A14E-4070-9360-52A9CF159653}">
      <dgm:prSet/>
      <dgm:spPr/>
      <dgm:t>
        <a:bodyPr/>
        <a:lstStyle/>
        <a:p>
          <a:endParaRPr lang="ms-MY"/>
        </a:p>
      </dgm:t>
    </dgm:pt>
    <dgm:pt modelId="{FBBF3B4C-7577-4376-A7EC-E87EE737E8C5}" type="pres">
      <dgm:prSet presAssocID="{D2C3C645-1058-4540-8258-BEEB5FFFFC0E}" presName="composite" presStyleCnt="0">
        <dgm:presLayoutVars>
          <dgm:chMax val="1"/>
          <dgm:dir/>
          <dgm:resizeHandles val="exact"/>
        </dgm:presLayoutVars>
      </dgm:prSet>
      <dgm:spPr/>
      <dgm:t>
        <a:bodyPr/>
        <a:lstStyle/>
        <a:p>
          <a:endParaRPr lang="en-US"/>
        </a:p>
      </dgm:t>
    </dgm:pt>
    <dgm:pt modelId="{DF940C51-524D-4973-9660-5AEB86F45397}" type="pres">
      <dgm:prSet presAssocID="{79975BAC-B92C-403D-8D02-7AB994521149}" presName="roof" presStyleLbl="dkBgShp" presStyleIdx="0" presStyleCnt="2" custLinFactNeighborY="0"/>
      <dgm:spPr/>
      <dgm:t>
        <a:bodyPr/>
        <a:lstStyle/>
        <a:p>
          <a:endParaRPr lang="ms-MY"/>
        </a:p>
      </dgm:t>
    </dgm:pt>
    <dgm:pt modelId="{8E0E0783-FAA6-4EE5-8F09-A73893F62904}" type="pres">
      <dgm:prSet presAssocID="{79975BAC-B92C-403D-8D02-7AB994521149}" presName="pillars" presStyleCnt="0"/>
      <dgm:spPr>
        <a:ln>
          <a:noFill/>
        </a:ln>
        <a:effectLst>
          <a:outerShdw blurRad="44450" dist="27940" dir="5400000" algn="ctr">
            <a:srgbClr val="000000">
              <a:alpha val="32000"/>
            </a:srgbClr>
          </a:outerShdw>
        </a:effectLst>
        <a:sp3d>
          <a:bevelT w="190500" h="38100"/>
        </a:sp3d>
      </dgm:spPr>
    </dgm:pt>
    <dgm:pt modelId="{360C7898-A6FE-4DD2-B8D6-AD098F718421}" type="pres">
      <dgm:prSet presAssocID="{79975BAC-B92C-403D-8D02-7AB994521149}" presName="pillar1" presStyleLbl="node1" presStyleIdx="0" presStyleCnt="2" custScaleY="92474" custLinFactNeighborX="-109" custLinFactNeighborY="-877">
        <dgm:presLayoutVars>
          <dgm:bulletEnabled val="1"/>
        </dgm:presLayoutVars>
      </dgm:prSet>
      <dgm:spPr/>
      <dgm:t>
        <a:bodyPr/>
        <a:lstStyle/>
        <a:p>
          <a:endParaRPr lang="ms-MY"/>
        </a:p>
      </dgm:t>
    </dgm:pt>
    <dgm:pt modelId="{442D9D9C-6AAC-4472-A801-E8873C77423E}" type="pres">
      <dgm:prSet presAssocID="{B18E32C6-C86F-4F71-B943-051E5E47077E}" presName="pillarX" presStyleLbl="node1" presStyleIdx="1" presStyleCnt="2" custScaleX="149234" custScaleY="92474" custLinFactNeighborX="3715" custLinFactNeighborY="-1480">
        <dgm:presLayoutVars>
          <dgm:bulletEnabled val="1"/>
        </dgm:presLayoutVars>
      </dgm:prSet>
      <dgm:spPr/>
      <dgm:t>
        <a:bodyPr/>
        <a:lstStyle/>
        <a:p>
          <a:endParaRPr lang="ms-MY"/>
        </a:p>
      </dgm:t>
    </dgm:pt>
    <dgm:pt modelId="{DE40E88F-9C53-417C-A7D0-1874348DC8A8}" type="pres">
      <dgm:prSet presAssocID="{79975BAC-B92C-403D-8D02-7AB994521149}" presName="base" presStyleLbl="dkBgShp" presStyleIdx="1" presStyleCnt="2"/>
      <dgm:spPr>
        <a:solidFill>
          <a:schemeClr val="accent1">
            <a:lumMod val="20000"/>
            <a:lumOff val="80000"/>
          </a:schemeClr>
        </a:solidFill>
        <a:ln>
          <a:solidFill>
            <a:schemeClr val="tx1"/>
          </a:solidFill>
        </a:ln>
        <a:effectLst>
          <a:outerShdw blurRad="44450" dist="27940" dir="5400000" algn="ctr">
            <a:srgbClr val="000000">
              <a:alpha val="32000"/>
            </a:srgbClr>
          </a:outerShdw>
        </a:effectLst>
        <a:sp3d>
          <a:bevelT w="190500" h="38100"/>
        </a:sp3d>
      </dgm:spPr>
    </dgm:pt>
  </dgm:ptLst>
  <dgm:cxnLst>
    <dgm:cxn modelId="{F4E1F182-0180-4AB0-A721-31598FEB63EB}" srcId="{D2C3C645-1058-4540-8258-BEEB5FFFFC0E}" destId="{79975BAC-B92C-403D-8D02-7AB994521149}" srcOrd="0" destOrd="0" parTransId="{D730657E-F2BE-4DC9-A38E-7540C47DABE5}" sibTransId="{55FC5768-D21D-40EA-A8BF-7F9BF6B1A4E7}"/>
    <dgm:cxn modelId="{1CC19CD9-6D40-473C-BB62-A504D3A76B46}" type="presOf" srcId="{79975BAC-B92C-403D-8D02-7AB994521149}" destId="{DF940C51-524D-4973-9660-5AEB86F45397}" srcOrd="0" destOrd="0" presId="urn:microsoft.com/office/officeart/2005/8/layout/hList3"/>
    <dgm:cxn modelId="{FD4A5019-1E51-40F1-8F5B-9D2D79292E36}" srcId="{79975BAC-B92C-403D-8D02-7AB994521149}" destId="{B6EBB4CD-D90A-4DEC-8A53-0C4C9692D6E6}" srcOrd="0" destOrd="0" parTransId="{50CB76CA-EC6F-4C03-846B-8B360E83B0EB}" sibTransId="{32F182DB-DD59-45D9-AC35-161BFE5B504F}"/>
    <dgm:cxn modelId="{85E69524-7E2A-4743-8B51-BAB996457BE1}" type="presOf" srcId="{B18E32C6-C86F-4F71-B943-051E5E47077E}" destId="{442D9D9C-6AAC-4472-A801-E8873C77423E}" srcOrd="0" destOrd="0" presId="urn:microsoft.com/office/officeart/2005/8/layout/hList3"/>
    <dgm:cxn modelId="{52CFF3FB-7C77-47B3-BE49-6085DC55F98A}" type="presOf" srcId="{D2C3C645-1058-4540-8258-BEEB5FFFFC0E}" destId="{FBBF3B4C-7577-4376-A7EC-E87EE737E8C5}" srcOrd="0" destOrd="0" presId="urn:microsoft.com/office/officeart/2005/8/layout/hList3"/>
    <dgm:cxn modelId="{E30C3E6B-FBBA-4223-80C8-57CB33BAA2D2}" type="presOf" srcId="{B6EBB4CD-D90A-4DEC-8A53-0C4C9692D6E6}" destId="{360C7898-A6FE-4DD2-B8D6-AD098F718421}" srcOrd="0" destOrd="0" presId="urn:microsoft.com/office/officeart/2005/8/layout/hList3"/>
    <dgm:cxn modelId="{6D4D2B8B-A14E-4070-9360-52A9CF159653}" srcId="{79975BAC-B92C-403D-8D02-7AB994521149}" destId="{B18E32C6-C86F-4F71-B943-051E5E47077E}" srcOrd="1" destOrd="0" parTransId="{C5CA66EA-D904-4818-A86D-F3BD8433BB2F}" sibTransId="{5338D27F-D6B7-4FA6-95ED-F4D59F093551}"/>
    <dgm:cxn modelId="{2C699E29-6344-424C-A01E-F6078BFE81FD}" type="presParOf" srcId="{FBBF3B4C-7577-4376-A7EC-E87EE737E8C5}" destId="{DF940C51-524D-4973-9660-5AEB86F45397}" srcOrd="0" destOrd="0" presId="urn:microsoft.com/office/officeart/2005/8/layout/hList3"/>
    <dgm:cxn modelId="{D5C366F1-E2E0-48FA-8B55-BD66E451A9E7}" type="presParOf" srcId="{FBBF3B4C-7577-4376-A7EC-E87EE737E8C5}" destId="{8E0E0783-FAA6-4EE5-8F09-A73893F62904}" srcOrd="1" destOrd="0" presId="urn:microsoft.com/office/officeart/2005/8/layout/hList3"/>
    <dgm:cxn modelId="{8EE28733-B400-4A6E-87F7-40F0C4B3379B}" type="presParOf" srcId="{8E0E0783-FAA6-4EE5-8F09-A73893F62904}" destId="{360C7898-A6FE-4DD2-B8D6-AD098F718421}" srcOrd="0" destOrd="0" presId="urn:microsoft.com/office/officeart/2005/8/layout/hList3"/>
    <dgm:cxn modelId="{1A8CA829-88D8-4BE8-91A0-C985EDB7517A}" type="presParOf" srcId="{8E0E0783-FAA6-4EE5-8F09-A73893F62904}" destId="{442D9D9C-6AAC-4472-A801-E8873C77423E}" srcOrd="1" destOrd="0" presId="urn:microsoft.com/office/officeart/2005/8/layout/hList3"/>
    <dgm:cxn modelId="{79C41DCC-34F5-49C5-8AFB-CDE2D34FB9B0}" type="presParOf" srcId="{FBBF3B4C-7577-4376-A7EC-E87EE737E8C5}" destId="{DE40E88F-9C53-417C-A7D0-1874348DC8A8}" srcOrd="2" destOrd="0" presId="urn:microsoft.com/office/officeart/2005/8/layout/hList3"/>
  </dgm:cxnLst>
  <dgm:bg>
    <a:solidFill>
      <a:schemeClr val="accent2"/>
    </a:solidFill>
  </dgm:bg>
  <dgm:whole>
    <a:ln>
      <a:solidFill>
        <a:schemeClr val="accent2">
          <a:lumMod val="20000"/>
          <a:lumOff val="80000"/>
        </a:schemeClr>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40C51-524D-4973-9660-5AEB86F45397}">
      <dsp:nvSpPr>
        <dsp:cNvPr id="0" name=""/>
        <dsp:cNvSpPr/>
      </dsp:nvSpPr>
      <dsp:spPr>
        <a:xfrm>
          <a:off x="0" y="0"/>
          <a:ext cx="3886200" cy="548640"/>
        </a:xfrm>
        <a:prstGeom prst="rect">
          <a:avLst/>
        </a:prstGeom>
        <a:solidFill>
          <a:schemeClr val="accent2"/>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2060"/>
              </a:solidFill>
            </a:rPr>
            <a:t>Initialization</a:t>
          </a:r>
          <a:endParaRPr lang="ms-MY" sz="2400" b="1" kern="1200" dirty="0">
            <a:solidFill>
              <a:srgbClr val="002060"/>
            </a:solidFill>
          </a:endParaRPr>
        </a:p>
      </dsp:txBody>
      <dsp:txXfrm>
        <a:off x="0" y="0"/>
        <a:ext cx="3886200" cy="548640"/>
      </dsp:txXfrm>
    </dsp:sp>
    <dsp:sp modelId="{360C7898-A6FE-4DD2-B8D6-AD098F718421}">
      <dsp:nvSpPr>
        <dsp:cNvPr id="0" name=""/>
        <dsp:cNvSpPr/>
      </dsp:nvSpPr>
      <dsp:spPr>
        <a:xfrm>
          <a:off x="1966" y="548640"/>
          <a:ext cx="1233413" cy="1152144"/>
        </a:xfrm>
        <a:prstGeom prst="rect">
          <a:avLst/>
        </a:prstGeom>
        <a:solidFill>
          <a:srgbClr val="00206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PreInit</a:t>
          </a:r>
          <a:endParaRPr lang="ms-MY" sz="2400" kern="1200" dirty="0"/>
        </a:p>
      </dsp:txBody>
      <dsp:txXfrm>
        <a:off x="1966" y="548640"/>
        <a:ext cx="1233413" cy="1152144"/>
      </dsp:txXfrm>
    </dsp:sp>
    <dsp:sp modelId="{F8A1D831-B0BF-400E-846C-BCB65E89268F}">
      <dsp:nvSpPr>
        <dsp:cNvPr id="0" name=""/>
        <dsp:cNvSpPr/>
      </dsp:nvSpPr>
      <dsp:spPr>
        <a:xfrm>
          <a:off x="1235379" y="548640"/>
          <a:ext cx="808181" cy="1152144"/>
        </a:xfrm>
        <a:prstGeom prst="rect">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Init</a:t>
          </a:r>
          <a:endParaRPr lang="ms-MY" sz="2400" kern="1200" dirty="0"/>
        </a:p>
      </dsp:txBody>
      <dsp:txXfrm>
        <a:off x="1235379" y="548640"/>
        <a:ext cx="808181" cy="1152144"/>
      </dsp:txXfrm>
    </dsp:sp>
    <dsp:sp modelId="{442D9D9C-6AAC-4472-A801-E8873C77423E}">
      <dsp:nvSpPr>
        <dsp:cNvPr id="0" name=""/>
        <dsp:cNvSpPr/>
      </dsp:nvSpPr>
      <dsp:spPr>
        <a:xfrm>
          <a:off x="2043561" y="548640"/>
          <a:ext cx="1840671" cy="1152144"/>
        </a:xfrm>
        <a:prstGeom prst="rect">
          <a:avLst/>
        </a:prstGeom>
        <a:solidFill>
          <a:srgbClr val="00B0F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InitComplete</a:t>
          </a:r>
          <a:endParaRPr lang="ms-MY" sz="2400" kern="1200" dirty="0"/>
        </a:p>
      </dsp:txBody>
      <dsp:txXfrm>
        <a:off x="2043561" y="548640"/>
        <a:ext cx="1840671" cy="1152144"/>
      </dsp:txXfrm>
    </dsp:sp>
    <dsp:sp modelId="{DE40E88F-9C53-417C-A7D0-1874348DC8A8}">
      <dsp:nvSpPr>
        <dsp:cNvPr id="0" name=""/>
        <dsp:cNvSpPr/>
      </dsp:nvSpPr>
      <dsp:spPr>
        <a:xfrm>
          <a:off x="0" y="1700784"/>
          <a:ext cx="3886200" cy="128016"/>
        </a:xfrm>
        <a:prstGeom prst="rect">
          <a:avLst/>
        </a:prstGeom>
        <a:solidFill>
          <a:srgbClr val="002060"/>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40C51-524D-4973-9660-5AEB86F45397}">
      <dsp:nvSpPr>
        <dsp:cNvPr id="0" name=""/>
        <dsp:cNvSpPr/>
      </dsp:nvSpPr>
      <dsp:spPr>
        <a:xfrm>
          <a:off x="0" y="0"/>
          <a:ext cx="4114800" cy="548640"/>
        </a:xfrm>
        <a:prstGeom prst="rect">
          <a:avLst/>
        </a:prstGeom>
        <a:solidFill>
          <a:schemeClr val="accent4">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4">
                  <a:lumMod val="50000"/>
                </a:schemeClr>
              </a:solidFill>
            </a:rPr>
            <a:t>Load</a:t>
          </a:r>
          <a:endParaRPr lang="ms-MY" sz="2400" b="1" kern="1200" dirty="0">
            <a:solidFill>
              <a:schemeClr val="accent4">
                <a:lumMod val="50000"/>
              </a:schemeClr>
            </a:solidFill>
          </a:endParaRPr>
        </a:p>
      </dsp:txBody>
      <dsp:txXfrm>
        <a:off x="0" y="0"/>
        <a:ext cx="4114800" cy="548640"/>
      </dsp:txXfrm>
    </dsp:sp>
    <dsp:sp modelId="{360C7898-A6FE-4DD2-B8D6-AD098F718421}">
      <dsp:nvSpPr>
        <dsp:cNvPr id="0" name=""/>
        <dsp:cNvSpPr/>
      </dsp:nvSpPr>
      <dsp:spPr>
        <a:xfrm>
          <a:off x="2082" y="548640"/>
          <a:ext cx="1305966" cy="1152144"/>
        </a:xfrm>
        <a:prstGeom prst="rect">
          <a:avLst/>
        </a:prstGeom>
        <a:solidFill>
          <a:schemeClr val="accent4">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PreLoad</a:t>
          </a:r>
          <a:endParaRPr lang="ms-MY" sz="2200" kern="1200" dirty="0"/>
        </a:p>
      </dsp:txBody>
      <dsp:txXfrm>
        <a:off x="2082" y="548640"/>
        <a:ext cx="1305966" cy="1152144"/>
      </dsp:txXfrm>
    </dsp:sp>
    <dsp:sp modelId="{F8A1D831-B0BF-400E-846C-BCB65E89268F}">
      <dsp:nvSpPr>
        <dsp:cNvPr id="0" name=""/>
        <dsp:cNvSpPr/>
      </dsp:nvSpPr>
      <dsp:spPr>
        <a:xfrm>
          <a:off x="1308049" y="548640"/>
          <a:ext cx="855721" cy="1152144"/>
        </a:xfrm>
        <a:prstGeom prst="rect">
          <a:avLst/>
        </a:prstGeom>
        <a:solidFill>
          <a:srgbClr val="00B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Load</a:t>
          </a:r>
        </a:p>
      </dsp:txBody>
      <dsp:txXfrm>
        <a:off x="1308049" y="548640"/>
        <a:ext cx="855721" cy="1152144"/>
      </dsp:txXfrm>
    </dsp:sp>
    <dsp:sp modelId="{442D9D9C-6AAC-4472-A801-E8873C77423E}">
      <dsp:nvSpPr>
        <dsp:cNvPr id="0" name=""/>
        <dsp:cNvSpPr/>
      </dsp:nvSpPr>
      <dsp:spPr>
        <a:xfrm>
          <a:off x="2163770" y="548640"/>
          <a:ext cx="1948946" cy="1152144"/>
        </a:xfrm>
        <a:prstGeom prst="rect">
          <a:avLst/>
        </a:prstGeom>
        <a:solidFill>
          <a:srgbClr val="92D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LoadComplete</a:t>
          </a:r>
          <a:endParaRPr lang="ms-MY" sz="2200" kern="1200" dirty="0"/>
        </a:p>
      </dsp:txBody>
      <dsp:txXfrm>
        <a:off x="2163770" y="548640"/>
        <a:ext cx="1948946" cy="1152144"/>
      </dsp:txXfrm>
    </dsp:sp>
    <dsp:sp modelId="{DE40E88F-9C53-417C-A7D0-1874348DC8A8}">
      <dsp:nvSpPr>
        <dsp:cNvPr id="0" name=""/>
        <dsp:cNvSpPr/>
      </dsp:nvSpPr>
      <dsp:spPr>
        <a:xfrm>
          <a:off x="0" y="1700784"/>
          <a:ext cx="4114800" cy="128016"/>
        </a:xfrm>
        <a:prstGeom prst="rect">
          <a:avLst/>
        </a:prstGeom>
        <a:solidFill>
          <a:schemeClr val="accent4">
            <a:lumMod val="20000"/>
            <a:lumOff val="8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40C51-524D-4973-9660-5AEB86F45397}">
      <dsp:nvSpPr>
        <dsp:cNvPr id="0" name=""/>
        <dsp:cNvSpPr/>
      </dsp:nvSpPr>
      <dsp:spPr>
        <a:xfrm>
          <a:off x="0" y="0"/>
          <a:ext cx="4495800" cy="443752"/>
        </a:xfrm>
        <a:prstGeom prst="rect">
          <a:avLst/>
        </a:prstGeom>
        <a:solidFill>
          <a:schemeClr val="accent1">
            <a:lumMod val="20000"/>
            <a:lumOff val="8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accent6">
                  <a:lumMod val="50000"/>
                </a:schemeClr>
              </a:solidFill>
            </a:rPr>
            <a:t>PreRendering</a:t>
          </a:r>
          <a:endParaRPr lang="ms-MY" sz="2400" b="1" kern="1200" dirty="0">
            <a:solidFill>
              <a:schemeClr val="accent6">
                <a:lumMod val="50000"/>
              </a:schemeClr>
            </a:solidFill>
          </a:endParaRPr>
        </a:p>
      </dsp:txBody>
      <dsp:txXfrm>
        <a:off x="0" y="0"/>
        <a:ext cx="4495800" cy="443752"/>
      </dsp:txXfrm>
    </dsp:sp>
    <dsp:sp modelId="{360C7898-A6FE-4DD2-B8D6-AD098F718421}">
      <dsp:nvSpPr>
        <dsp:cNvPr id="0" name=""/>
        <dsp:cNvSpPr/>
      </dsp:nvSpPr>
      <dsp:spPr>
        <a:xfrm>
          <a:off x="0" y="470646"/>
          <a:ext cx="1802271" cy="861746"/>
        </a:xfrm>
        <a:prstGeom prst="rect">
          <a:avLst/>
        </a:prstGeom>
        <a:solidFill>
          <a:srgbClr val="FFC0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solidFill>
                <a:schemeClr val="accent6">
                  <a:lumMod val="50000"/>
                </a:schemeClr>
              </a:solidFill>
            </a:rPr>
            <a:t>PreRender</a:t>
          </a:r>
          <a:endParaRPr lang="ms-MY" sz="2200" kern="1200" dirty="0">
            <a:solidFill>
              <a:schemeClr val="accent6">
                <a:lumMod val="50000"/>
              </a:schemeClr>
            </a:solidFill>
          </a:endParaRPr>
        </a:p>
      </dsp:txBody>
      <dsp:txXfrm>
        <a:off x="0" y="470646"/>
        <a:ext cx="1802271" cy="861746"/>
      </dsp:txXfrm>
    </dsp:sp>
    <dsp:sp modelId="{442D9D9C-6AAC-4472-A801-E8873C77423E}">
      <dsp:nvSpPr>
        <dsp:cNvPr id="0" name=""/>
        <dsp:cNvSpPr/>
      </dsp:nvSpPr>
      <dsp:spPr>
        <a:xfrm>
          <a:off x="1806198" y="465027"/>
          <a:ext cx="2689601" cy="861746"/>
        </a:xfrm>
        <a:prstGeom prst="rect">
          <a:avLst/>
        </a:prstGeom>
        <a:solidFill>
          <a:srgbClr val="FFFF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solidFill>
                <a:schemeClr val="accent6">
                  <a:lumMod val="50000"/>
                </a:schemeClr>
              </a:solidFill>
            </a:rPr>
            <a:t>PreRenderComplete</a:t>
          </a:r>
          <a:endParaRPr lang="ms-MY" sz="2200" kern="1200" dirty="0">
            <a:solidFill>
              <a:schemeClr val="accent6">
                <a:lumMod val="50000"/>
              </a:schemeClr>
            </a:solidFill>
          </a:endParaRPr>
        </a:p>
      </dsp:txBody>
      <dsp:txXfrm>
        <a:off x="1806198" y="465027"/>
        <a:ext cx="2689601" cy="861746"/>
      </dsp:txXfrm>
    </dsp:sp>
    <dsp:sp modelId="{DE40E88F-9C53-417C-A7D0-1874348DC8A8}">
      <dsp:nvSpPr>
        <dsp:cNvPr id="0" name=""/>
        <dsp:cNvSpPr/>
      </dsp:nvSpPr>
      <dsp:spPr>
        <a:xfrm>
          <a:off x="0" y="1375632"/>
          <a:ext cx="4495800" cy="103542"/>
        </a:xfrm>
        <a:prstGeom prst="rect">
          <a:avLst/>
        </a:prstGeom>
        <a:solidFill>
          <a:schemeClr val="accent1">
            <a:lumMod val="20000"/>
            <a:lumOff val="80000"/>
          </a:schemeClr>
        </a:solidFill>
        <a:ln>
          <a:solidFill>
            <a:schemeClr val="tx1"/>
          </a:solidFill>
        </a:ln>
        <a:effectLst>
          <a:outerShdw blurRad="44450" dist="27940" dir="5400000" algn="ctr" rotWithShape="0">
            <a:srgbClr val="000000">
              <a:alpha val="32000"/>
            </a:srgbClr>
          </a:outerShdw>
        </a:effectLst>
        <a:sp3d>
          <a:bevelT w="190500" h="381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651849-B2AD-46AF-8D68-F92F1DDB2B6D}" type="datetimeFigureOut">
              <a:rPr lang="en-US" smtClean="0"/>
              <a:pPr/>
              <a:t>10/31/2017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2DE7B-0AEE-49FF-8B57-842C2E4C8657}" type="slidenum">
              <a:rPr lang="en-US" smtClean="0"/>
              <a:pPr/>
              <a:t>‹#›</a:t>
            </a:fld>
            <a:endParaRPr lang="en-US"/>
          </a:p>
        </p:txBody>
      </p:sp>
    </p:spTree>
    <p:extLst>
      <p:ext uri="{BB962C8B-B14F-4D97-AF65-F5344CB8AC3E}">
        <p14:creationId xmlns:p14="http://schemas.microsoft.com/office/powerpoint/2010/main" val="382572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s-MY" dirty="0" smtClean="0"/>
              <a:t>Init:</a:t>
            </a:r>
            <a:r>
              <a:rPr lang="ms-MY" baseline="0" dirty="0" smtClean="0"/>
              <a:t> Load the server controls default values</a:t>
            </a:r>
          </a:p>
          <a:p>
            <a:r>
              <a:rPr lang="ms-MY" dirty="0" smtClean="0"/>
              <a:t>Load: Handle PostBack and Load _viewstate values</a:t>
            </a:r>
          </a:p>
          <a:p>
            <a:r>
              <a:rPr lang="ms-MY" dirty="0" smtClean="0"/>
              <a:t>PreRender:</a:t>
            </a:r>
            <a:r>
              <a:rPr lang="ms-MY" baseline="0" dirty="0" smtClean="0"/>
              <a:t> To perform necessary updates before the output is rendered. Then generate a viewstate hidden field</a:t>
            </a:r>
          </a:p>
          <a:p>
            <a:r>
              <a:rPr lang="ms-MY" baseline="0" dirty="0" smtClean="0"/>
              <a:t>Render: </a:t>
            </a:r>
            <a:r>
              <a:rPr lang="en-US" sz="1200" b="0" i="0" kern="1200" dirty="0" smtClean="0">
                <a:solidFill>
                  <a:schemeClr val="tx1"/>
                </a:solidFill>
                <a:latin typeface="+mn-lt"/>
                <a:ea typeface="+mn-ea"/>
                <a:cs typeface="+mn-cs"/>
              </a:rPr>
              <a:t>HTML writer object and uses it to accumulate all HTML text to be generated for the control.</a:t>
            </a:r>
          </a:p>
          <a:p>
            <a:r>
              <a:rPr lang="en-US" sz="1200" b="0" i="0" kern="1200" dirty="0" smtClean="0">
                <a:solidFill>
                  <a:schemeClr val="tx1"/>
                </a:solidFill>
                <a:latin typeface="+mn-lt"/>
                <a:ea typeface="+mn-ea"/>
                <a:cs typeface="+mn-cs"/>
              </a:rPr>
              <a:t>Unload:</a:t>
            </a:r>
            <a:r>
              <a:rPr lang="en-US" sz="1200" b="0" i="0" kern="1200" baseline="0" dirty="0" smtClean="0">
                <a:solidFill>
                  <a:schemeClr val="tx1"/>
                </a:solidFill>
                <a:latin typeface="+mn-lt"/>
                <a:ea typeface="+mn-ea"/>
                <a:cs typeface="+mn-cs"/>
              </a:rPr>
              <a:t> to </a:t>
            </a:r>
            <a:r>
              <a:rPr lang="en-US" sz="1200" b="0" i="0" kern="1200" dirty="0" smtClean="0">
                <a:solidFill>
                  <a:schemeClr val="tx1"/>
                </a:solidFill>
                <a:latin typeface="+mn-lt"/>
                <a:ea typeface="+mn-ea"/>
                <a:cs typeface="+mn-cs"/>
              </a:rPr>
              <a:t>release any critical resource you might have (for example, files, graphical objects, database connections).</a:t>
            </a:r>
            <a:endParaRPr lang="ms-MY" baseline="0" dirty="0" smtClean="0"/>
          </a:p>
        </p:txBody>
      </p:sp>
      <p:sp>
        <p:nvSpPr>
          <p:cNvPr id="4" name="Slide Number Placeholder 3"/>
          <p:cNvSpPr>
            <a:spLocks noGrp="1"/>
          </p:cNvSpPr>
          <p:nvPr>
            <p:ph type="sldNum" sz="quarter" idx="10"/>
          </p:nvPr>
        </p:nvSpPr>
        <p:spPr/>
        <p:txBody>
          <a:bodyPr/>
          <a:lstStyle/>
          <a:p>
            <a:fld id="{22F2DE7B-0AEE-49FF-8B57-842C2E4C8657}" type="slidenum">
              <a:rPr lang="en-US" smtClean="0"/>
              <a:pPr/>
              <a:t>11</a:t>
            </a:fld>
            <a:endParaRPr lang="en-US"/>
          </a:p>
        </p:txBody>
      </p:sp>
    </p:spTree>
    <p:extLst>
      <p:ext uri="{BB962C8B-B14F-4D97-AF65-F5344CB8AC3E}">
        <p14:creationId xmlns:p14="http://schemas.microsoft.com/office/powerpoint/2010/main" val="267092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hdr" sz="quarter"/>
          </p:nvPr>
        </p:nvSpPr>
        <p:spPr>
          <a:ln/>
        </p:spPr>
        <p:txBody>
          <a:bodyPr/>
          <a:lstStyle/>
          <a:p>
            <a:r>
              <a:rPr lang="en-US"/>
              <a:t>AACS 4134 Internet Programming</a:t>
            </a:r>
          </a:p>
        </p:txBody>
      </p:sp>
      <p:sp>
        <p:nvSpPr>
          <p:cNvPr id="5" name="Rectangle 11"/>
          <p:cNvSpPr>
            <a:spLocks noGrp="1" noChangeArrowheads="1"/>
          </p:cNvSpPr>
          <p:nvPr>
            <p:ph type="dt" idx="1"/>
          </p:nvPr>
        </p:nvSpPr>
        <p:spPr>
          <a:ln/>
        </p:spPr>
        <p:txBody>
          <a:bodyPr/>
          <a:lstStyle/>
          <a:p>
            <a:r>
              <a:rPr lang="en-US"/>
              <a:t>Chapter 5</a:t>
            </a:r>
          </a:p>
        </p:txBody>
      </p:sp>
      <p:sp>
        <p:nvSpPr>
          <p:cNvPr id="6" name="Rectangle 12"/>
          <p:cNvSpPr>
            <a:spLocks noGrp="1" noChangeArrowheads="1"/>
          </p:cNvSpPr>
          <p:nvPr>
            <p:ph type="ftr" sz="quarter" idx="4"/>
          </p:nvPr>
        </p:nvSpPr>
        <p:spPr>
          <a:ln/>
        </p:spPr>
        <p:txBody>
          <a:bodyPr/>
          <a:lstStyle/>
          <a:p>
            <a:r>
              <a:rPr lang="en-US"/>
              <a:t>TAR College </a:t>
            </a:r>
          </a:p>
        </p:txBody>
      </p:sp>
      <p:sp>
        <p:nvSpPr>
          <p:cNvPr id="7" name="Rectangle 13"/>
          <p:cNvSpPr>
            <a:spLocks noGrp="1" noChangeArrowheads="1"/>
          </p:cNvSpPr>
          <p:nvPr>
            <p:ph type="sldNum" sz="quarter" idx="5"/>
          </p:nvPr>
        </p:nvSpPr>
        <p:spPr>
          <a:ln/>
        </p:spPr>
        <p:txBody>
          <a:bodyPr/>
          <a:lstStyle/>
          <a:p>
            <a:fld id="{4BE6BD41-CDB2-43F3-8960-C9EA78CFCF3B}" type="slidenum">
              <a:rPr lang="en-US"/>
              <a:pPr/>
              <a:t>12</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xfrm>
            <a:off x="686427" y="4343713"/>
            <a:ext cx="5485146" cy="4113862"/>
          </a:xfrm>
        </p:spPr>
        <p:txBody>
          <a:bodyPr/>
          <a:lstStyle/>
          <a:p>
            <a:r>
              <a:rPr lang="en-US" dirty="0" err="1"/>
              <a:t>Page_Init</a:t>
            </a:r>
            <a:r>
              <a:rPr lang="en-US" dirty="0"/>
              <a:t>: It runs code before .NET displays controls on the page. It works in a very similar way to </a:t>
            </a:r>
            <a:r>
              <a:rPr lang="en-US" dirty="0" err="1"/>
              <a:t>Page_Load</a:t>
            </a:r>
            <a:r>
              <a:rPr lang="en-US" dirty="0"/>
              <a:t>(), but earlier.</a:t>
            </a:r>
          </a:p>
          <a:p>
            <a:r>
              <a:rPr lang="en-US" dirty="0" err="1"/>
              <a:t>Page_Load</a:t>
            </a:r>
            <a:r>
              <a:rPr lang="en-US" dirty="0"/>
              <a:t>: occurs when the page has been read into memory and processed. But after some details about server controls have been initialized and displayed by </a:t>
            </a:r>
            <a:r>
              <a:rPr lang="en-US" dirty="0" err="1"/>
              <a:t>Page_Init</a:t>
            </a:r>
            <a:r>
              <a:rPr lang="en-US" dirty="0"/>
              <a:t>().</a:t>
            </a:r>
          </a:p>
          <a:p>
            <a:r>
              <a:rPr lang="en-US" dirty="0" err="1"/>
              <a:t>Page_Unload</a:t>
            </a:r>
            <a:r>
              <a:rPr lang="en-US" dirty="0"/>
              <a:t>: </a:t>
            </a:r>
            <a:r>
              <a:rPr lang="en-US" sz="1000" dirty="0"/>
              <a:t>The term unload is from the perspectives of </a:t>
            </a:r>
            <a:r>
              <a:rPr lang="en-US" sz="1000" dirty="0" smtClean="0"/>
              <a:t>servers</a:t>
            </a:r>
            <a:r>
              <a:rPr lang="en-US" sz="1000" dirty="0"/>
              <a:t>, not the browser</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use client-side to perform simple tasks such as visual effects, input validations, calculations (e.g. currency conversion), etc. It provides immediate response since done locally.</a:t>
            </a:r>
            <a:endParaRPr lang="en-MY"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n-MY"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Server-side programming technology is more powerful. Used to perform complex tasks such as form processing, security (login and logout), database access, etc but it has slower response since involve roundtrip (travelling of data between client and server).</a:t>
            </a:r>
            <a:endParaRPr lang="en-MY"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n-MY"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Examples:</a:t>
            </a:r>
            <a:endParaRPr lang="en-MY"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client-side event (either 1)</a:t>
            </a:r>
            <a:endParaRPr lang="en-MY"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onmouseover</a:t>
            </a:r>
            <a:r>
              <a:rPr lang="en-US" sz="1200" kern="1200" dirty="0" smtClean="0">
                <a:solidFill>
                  <a:schemeClr val="tx1"/>
                </a:solidFill>
                <a:latin typeface="+mn-lt"/>
                <a:ea typeface="+mn-ea"/>
                <a:cs typeface="+mn-cs"/>
              </a:rPr>
              <a:t> – change the color of the button</a:t>
            </a:r>
            <a:endParaRPr lang="en-MY"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onclick</a:t>
            </a:r>
            <a:r>
              <a:rPr lang="en-US" sz="1200" kern="1200" dirty="0" smtClean="0">
                <a:solidFill>
                  <a:schemeClr val="tx1"/>
                </a:solidFill>
                <a:latin typeface="+mn-lt"/>
                <a:ea typeface="+mn-ea"/>
                <a:cs typeface="+mn-cs"/>
              </a:rPr>
              <a:t> - pop-up confirmation dialog box, perform basic form validation, e.g. empty field</a:t>
            </a:r>
            <a:endParaRPr lang="en-MY"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n-MY"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server-side events(either 1)</a:t>
            </a:r>
            <a:endParaRPr lang="en-MY"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Button1_Click </a:t>
            </a:r>
            <a:endParaRPr lang="en-MY"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Page_Load</a:t>
            </a:r>
            <a:r>
              <a:rPr lang="en-US" sz="1200" kern="1200" dirty="0" smtClean="0">
                <a:solidFill>
                  <a:schemeClr val="tx1"/>
                </a:solidFill>
                <a:latin typeface="+mn-lt"/>
                <a:ea typeface="+mn-ea"/>
                <a:cs typeface="+mn-cs"/>
              </a:rPr>
              <a:t> event</a:t>
            </a:r>
            <a:endParaRPr lang="en-MY" sz="1200" kern="1200" dirty="0" smtClean="0">
              <a:solidFill>
                <a:schemeClr val="tx1"/>
              </a:solidFill>
              <a:latin typeface="+mn-lt"/>
              <a:ea typeface="+mn-ea"/>
              <a:cs typeface="+mn-cs"/>
            </a:endParaRPr>
          </a:p>
          <a:p>
            <a:endParaRPr lang="en-MY"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baseline="0" dirty="0" smtClean="0"/>
              <a:t> = </a:t>
            </a:r>
            <a:r>
              <a:rPr lang="en-US" baseline="0" dirty="0" err="1" smtClean="0"/>
              <a:t>HyperText</a:t>
            </a:r>
            <a:r>
              <a:rPr lang="en-US" baseline="0" dirty="0" smtClean="0"/>
              <a:t> Transfer Protocol. It does not retain the information for each request</a:t>
            </a:r>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http://www.w3schools.com/aspnet/aspnet_viewstate.asp</a:t>
            </a:r>
          </a:p>
          <a:p>
            <a:endParaRPr lang="en-US" dirty="0" smtClean="0"/>
          </a:p>
          <a:p>
            <a:r>
              <a:rPr lang="en-US" dirty="0" smtClean="0"/>
              <a:t>http://www.c-sharpcorner.com/UploadFile/ee01e6/viewstate-for-textbox-in-Asp-Net/</a:t>
            </a:r>
          </a:p>
          <a:p>
            <a:r>
              <a:rPr lang="en-MY" sz="1200" b="0" i="0" kern="1200" dirty="0" smtClean="0">
                <a:solidFill>
                  <a:schemeClr val="tx1"/>
                </a:solidFill>
                <a:latin typeface="+mn-lt"/>
                <a:ea typeface="+mn-ea"/>
                <a:cs typeface="+mn-cs"/>
              </a:rPr>
              <a:t>Here's a list of controls that implement </a:t>
            </a:r>
            <a:r>
              <a:rPr lang="en-MY" sz="1200" b="1" i="0" kern="1200" dirty="0" err="1" smtClean="0">
                <a:solidFill>
                  <a:schemeClr val="tx1"/>
                </a:solidFill>
                <a:latin typeface="+mn-lt"/>
                <a:ea typeface="+mn-ea"/>
                <a:cs typeface="+mn-cs"/>
              </a:rPr>
              <a:t>IPostBackDataHandler</a:t>
            </a:r>
            <a:r>
              <a:rPr lang="en-MY" sz="1200" b="1" i="0" kern="1200" dirty="0" smtClean="0">
                <a:solidFill>
                  <a:schemeClr val="tx1"/>
                </a:solidFill>
                <a:latin typeface="+mn-lt"/>
                <a:ea typeface="+mn-ea"/>
                <a:cs typeface="+mn-cs"/>
              </a:rPr>
              <a:t>:</a:t>
            </a:r>
            <a:endParaRPr lang="en-MY" sz="1200" b="0" i="0" kern="1200" dirty="0" smtClean="0">
              <a:solidFill>
                <a:schemeClr val="tx1"/>
              </a:solidFill>
              <a:latin typeface="+mn-lt"/>
              <a:ea typeface="+mn-ea"/>
              <a:cs typeface="+mn-cs"/>
            </a:endParaRPr>
          </a:p>
          <a:p>
            <a:r>
              <a:rPr lang="en-MY" sz="1200" b="0" i="0" kern="1200" dirty="0" err="1" smtClean="0">
                <a:solidFill>
                  <a:schemeClr val="tx1"/>
                </a:solidFill>
                <a:latin typeface="+mn-lt"/>
                <a:ea typeface="+mn-ea"/>
                <a:cs typeface="+mn-cs"/>
              </a:rPr>
              <a:t>CheckBox</a:t>
            </a:r>
            <a:endParaRPr lang="en-MY" sz="1200" b="0" i="0" kern="1200" dirty="0" smtClean="0">
              <a:solidFill>
                <a:schemeClr val="tx1"/>
              </a:solidFill>
              <a:latin typeface="+mn-lt"/>
              <a:ea typeface="+mn-ea"/>
              <a:cs typeface="+mn-cs"/>
            </a:endParaRPr>
          </a:p>
          <a:p>
            <a:r>
              <a:rPr lang="en-MY" sz="1200" b="0" i="0" kern="1200" dirty="0" err="1" smtClean="0">
                <a:solidFill>
                  <a:schemeClr val="tx1"/>
                </a:solidFill>
                <a:latin typeface="+mn-lt"/>
                <a:ea typeface="+mn-ea"/>
                <a:cs typeface="+mn-cs"/>
              </a:rPr>
              <a:t>CheckBoxList</a:t>
            </a:r>
            <a:endParaRPr lang="en-MY" sz="1200" b="0" i="0" kern="1200" dirty="0" smtClean="0">
              <a:solidFill>
                <a:schemeClr val="tx1"/>
              </a:solidFill>
              <a:latin typeface="+mn-lt"/>
              <a:ea typeface="+mn-ea"/>
              <a:cs typeface="+mn-cs"/>
            </a:endParaRPr>
          </a:p>
          <a:p>
            <a:r>
              <a:rPr lang="en-MY" sz="1200" b="0" i="0" kern="1200" dirty="0" err="1" smtClean="0">
                <a:solidFill>
                  <a:schemeClr val="tx1"/>
                </a:solidFill>
                <a:latin typeface="+mn-lt"/>
                <a:ea typeface="+mn-ea"/>
                <a:cs typeface="+mn-cs"/>
              </a:rPr>
              <a:t>DropDownList</a:t>
            </a:r>
            <a:endParaRPr lang="en-MY" sz="1200" b="0" i="0" kern="1200" dirty="0" smtClean="0">
              <a:solidFill>
                <a:schemeClr val="tx1"/>
              </a:solidFill>
              <a:latin typeface="+mn-lt"/>
              <a:ea typeface="+mn-ea"/>
              <a:cs typeface="+mn-cs"/>
            </a:endParaRPr>
          </a:p>
          <a:p>
            <a:r>
              <a:rPr lang="en-MY" sz="1200" b="0" i="0" kern="1200" dirty="0" err="1" smtClean="0">
                <a:solidFill>
                  <a:schemeClr val="tx1"/>
                </a:solidFill>
                <a:latin typeface="+mn-lt"/>
                <a:ea typeface="+mn-ea"/>
                <a:cs typeface="+mn-cs"/>
              </a:rPr>
              <a:t>ListBox</a:t>
            </a:r>
            <a:endParaRPr lang="en-MY" sz="1200" b="0" i="0" kern="1200" dirty="0" smtClean="0">
              <a:solidFill>
                <a:schemeClr val="tx1"/>
              </a:solidFill>
              <a:latin typeface="+mn-lt"/>
              <a:ea typeface="+mn-ea"/>
              <a:cs typeface="+mn-cs"/>
            </a:endParaRPr>
          </a:p>
          <a:p>
            <a:r>
              <a:rPr lang="en-MY" sz="1200" b="0" i="0" kern="1200" dirty="0" err="1" smtClean="0">
                <a:solidFill>
                  <a:schemeClr val="tx1"/>
                </a:solidFill>
                <a:latin typeface="+mn-lt"/>
                <a:ea typeface="+mn-ea"/>
                <a:cs typeface="+mn-cs"/>
              </a:rPr>
              <a:t>RadioButtonList</a:t>
            </a:r>
            <a:endParaRPr lang="en-MY" sz="1200" b="0" i="0" kern="1200" dirty="0" smtClean="0">
              <a:solidFill>
                <a:schemeClr val="tx1"/>
              </a:solidFill>
              <a:latin typeface="+mn-lt"/>
              <a:ea typeface="+mn-ea"/>
              <a:cs typeface="+mn-cs"/>
            </a:endParaRPr>
          </a:p>
          <a:p>
            <a:r>
              <a:rPr lang="en-MY" sz="1200" b="0" i="0" kern="1200" dirty="0" err="1" smtClean="0">
                <a:solidFill>
                  <a:schemeClr val="tx1"/>
                </a:solidFill>
                <a:latin typeface="+mn-lt"/>
                <a:ea typeface="+mn-ea"/>
                <a:cs typeface="+mn-cs"/>
              </a:rPr>
              <a:t>TextBox</a:t>
            </a:r>
            <a:endParaRPr lang="en-MY"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5" name="Straight Connector 4"/>
          <p:cNvCxnSpPr>
            <a:endCxn id="10" idx="2"/>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sp>
        <p:nvSpPr>
          <p:cNvPr id="7" name="Oval 6"/>
          <p:cNvSpPr/>
          <p:nvPr/>
        </p:nvSpPr>
        <p:spPr>
          <a:xfrm>
            <a:off x="6715125" y="1428750"/>
            <a:ext cx="857250" cy="785813"/>
          </a:xfrm>
          <a:prstGeom prst="ellipse">
            <a:avLst/>
          </a:prstGeom>
          <a:solidFill>
            <a:schemeClr val="accent6">
              <a:lumMod val="5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8" name="Oval 7"/>
          <p:cNvSpPr/>
          <p:nvPr/>
        </p:nvSpPr>
        <p:spPr>
          <a:xfrm>
            <a:off x="7715250" y="2500313"/>
            <a:ext cx="642938" cy="642937"/>
          </a:xfrm>
          <a:prstGeom prst="ellipse">
            <a:avLst/>
          </a:prstGeom>
          <a:solidFill>
            <a:srgbClr val="D9670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pic>
        <p:nvPicPr>
          <p:cNvPr id="12" name="Picture 3"/>
          <p:cNvPicPr>
            <a:picLocks noChangeAspect="1" noChangeArrowheads="1"/>
          </p:cNvPicPr>
          <p:nvPr/>
        </p:nvPicPr>
        <p:blipFill>
          <a:blip r:embed="rId2" cstate="print"/>
          <a:srcRect/>
          <a:stretch>
            <a:fillRect/>
          </a:stretch>
        </p:blipFill>
        <p:spPr bwMode="auto">
          <a:xfrm>
            <a:off x="762000" y="304800"/>
            <a:ext cx="1752600" cy="6985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ms-MY"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ms-MY"/>
          </a:p>
        </p:txBody>
      </p:sp>
      <p:sp>
        <p:nvSpPr>
          <p:cNvPr id="13" name="Slide Number Placeholder 5"/>
          <p:cNvSpPr>
            <a:spLocks noGrp="1"/>
          </p:cNvSpPr>
          <p:nvPr>
            <p:ph type="sldNum" sz="quarter" idx="10"/>
          </p:nvPr>
        </p:nvSpPr>
        <p:spPr>
          <a:xfrm>
            <a:off x="7929563" y="6143625"/>
            <a:ext cx="500062" cy="365125"/>
          </a:xfrm>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ms-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467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0" y="13716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3716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txBox="1">
            <a:spLocks/>
          </p:cNvSpPr>
          <p:nvPr/>
        </p:nvSpPr>
        <p:spPr>
          <a:xfrm>
            <a:off x="7929563" y="6143625"/>
            <a:ext cx="614362" cy="365125"/>
          </a:xfrm>
          <a:prstGeom prst="rect">
            <a:avLst/>
          </a:prstGeom>
        </p:spPr>
        <p:txBody>
          <a:bodyPr anchor="ctr"/>
          <a:lstStyle/>
          <a:p>
            <a:pPr algn="ctr" fontAlgn="auto">
              <a:spcBef>
                <a:spcPts val="0"/>
              </a:spcBef>
              <a:spcAft>
                <a:spcPts val="0"/>
              </a:spcAft>
              <a:defRPr/>
            </a:pPr>
            <a:fld id="{C33A8E5C-2663-4A1F-A314-8D5C4BFD69F9}" type="slidenum">
              <a:rPr lang="ms-MY" sz="1200">
                <a:solidFill>
                  <a:schemeClr val="tx1">
                    <a:tint val="75000"/>
                  </a:schemeClr>
                </a:solidFill>
                <a:latin typeface="+mn-lt"/>
                <a:ea typeface="+mn-ea"/>
                <a:cs typeface="+mn-cs"/>
              </a:rPr>
              <a:pPr algn="ctr" fontAlgn="auto">
                <a:spcBef>
                  <a:spcPts val="0"/>
                </a:spcBef>
                <a:spcAft>
                  <a:spcPts val="0"/>
                </a:spcAft>
                <a:defRPr/>
              </a:pPr>
              <a:t>‹#›</a:t>
            </a:fld>
            <a:r>
              <a:rPr lang="ms-MY" sz="1200" dirty="0">
                <a:solidFill>
                  <a:schemeClr val="tx1">
                    <a:tint val="75000"/>
                  </a:schemeClr>
                </a:solidFill>
                <a:latin typeface="+mn-lt"/>
                <a:ea typeface="+mn-ea"/>
                <a:cs typeface="+mn-cs"/>
              </a:rPr>
              <a:t>/1</a:t>
            </a:r>
          </a:p>
        </p:txBody>
      </p:sp>
      <p:sp>
        <p:nvSpPr>
          <p:cNvPr id="5" name="Freeform 4"/>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6" name="Straight Connector 5"/>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1"/>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3" name="Oval 12"/>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cxnSp>
        <p:nvCxnSpPr>
          <p:cNvPr id="14" name="Straight Connector 13"/>
          <p:cNvCxnSpPr/>
          <p:nvPr/>
        </p:nvCxnSpPr>
        <p:spPr>
          <a:xfrm>
            <a:off x="8501063" y="1143000"/>
            <a:ext cx="285750" cy="0"/>
          </a:xfrm>
          <a:prstGeom prst="line">
            <a:avLst/>
          </a:prstGeom>
          <a:ln>
            <a:solidFill>
              <a:srgbClr val="F6903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V="1">
            <a:off x="8482013" y="854075"/>
            <a:ext cx="581025" cy="9525"/>
          </a:xfrm>
          <a:prstGeom prst="line">
            <a:avLst/>
          </a:prstGeom>
          <a:ln>
            <a:solidFill>
              <a:srgbClr val="E85730"/>
            </a:solidFill>
            <a:prstDash val="sysDash"/>
          </a:ln>
        </p:spPr>
        <p:style>
          <a:lnRef idx="1">
            <a:schemeClr val="accent1"/>
          </a:lnRef>
          <a:fillRef idx="0">
            <a:schemeClr val="accent1"/>
          </a:fillRef>
          <a:effectRef idx="0">
            <a:schemeClr val="accent1"/>
          </a:effectRef>
          <a:fontRef idx="minor">
            <a:schemeClr val="tx1"/>
          </a:fontRef>
        </p:style>
      </p:cxnSp>
      <p:pic>
        <p:nvPicPr>
          <p:cNvPr id="16" name="Picture 17" descr="TARCLogo.PNG"/>
          <p:cNvPicPr>
            <a:picLocks noChangeAspect="1"/>
          </p:cNvPicPr>
          <p:nvPr/>
        </p:nvPicPr>
        <p:blipFill>
          <a:blip r:embed="rId2" cstate="print"/>
          <a:srcRect/>
          <a:stretch>
            <a:fillRect/>
          </a:stretch>
        </p:blipFill>
        <p:spPr bwMode="auto">
          <a:xfrm>
            <a:off x="8472488" y="20638"/>
            <a:ext cx="619125" cy="762000"/>
          </a:xfrm>
          <a:prstGeom prst="rect">
            <a:avLst/>
          </a:prstGeom>
          <a:noFill/>
          <a:ln w="9525">
            <a:noFill/>
            <a:miter lim="800000"/>
            <a:headEnd/>
            <a:tailEnd/>
          </a:ln>
        </p:spPr>
      </p:pic>
      <p:sp>
        <p:nvSpPr>
          <p:cNvPr id="2" name="Title 1"/>
          <p:cNvSpPr>
            <a:spLocks noGrp="1"/>
          </p:cNvSpPr>
          <p:nvPr>
            <p:ph type="title"/>
          </p:nvPr>
        </p:nvSpPr>
        <p:spPr>
          <a:xfrm>
            <a:off x="457200" y="184485"/>
            <a:ext cx="8305800" cy="1110915"/>
          </a:xfrm>
        </p:spPr>
        <p:txBody>
          <a:bodyPr/>
          <a:lstStyle>
            <a:lvl1pPr algn="l">
              <a:defRPr/>
            </a:lvl1pPr>
          </a:lstStyle>
          <a:p>
            <a:r>
              <a:rPr lang="en-US" smtClean="0"/>
              <a:t>Click to edit Master title style</a:t>
            </a:r>
            <a:endParaRPr lang="ms-MY"/>
          </a:p>
        </p:txBody>
      </p:sp>
      <p:sp>
        <p:nvSpPr>
          <p:cNvPr id="7" name="Content Placeholder 2"/>
          <p:cNvSpPr>
            <a:spLocks noGrp="1"/>
          </p:cNvSpPr>
          <p:nvPr>
            <p:ph idx="13"/>
          </p:nvPr>
        </p:nvSpPr>
        <p:spPr>
          <a:xfrm>
            <a:off x="457200" y="1428737"/>
            <a:ext cx="8186766" cy="4500594"/>
          </a:xfrm>
        </p:spPr>
        <p:txBody>
          <a:body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Slide Number Placeholder 5"/>
          <p:cNvSpPr txBox="1">
            <a:spLocks/>
          </p:cNvSpPr>
          <p:nvPr/>
        </p:nvSpPr>
        <p:spPr>
          <a:xfrm>
            <a:off x="7929563" y="6143625"/>
            <a:ext cx="500062" cy="365125"/>
          </a:xfrm>
          <a:prstGeom prst="rect">
            <a:avLst/>
          </a:prstGeom>
        </p:spPr>
        <p:txBody>
          <a:bodyPr anchor="ctr"/>
          <a:lstStyle/>
          <a:p>
            <a:pPr algn="r" fontAlgn="auto">
              <a:spcBef>
                <a:spcPts val="0"/>
              </a:spcBef>
              <a:spcAft>
                <a:spcPts val="0"/>
              </a:spcAft>
              <a:defRPr/>
            </a:pPr>
            <a:fld id="{A8433E76-4F2A-484D-829F-12DD86E3CDC5}" type="slidenum">
              <a:rPr lang="ms-MY" sz="1200">
                <a:solidFill>
                  <a:schemeClr val="tx1">
                    <a:tint val="75000"/>
                  </a:schemeClr>
                </a:solidFill>
                <a:latin typeface="+mn-lt"/>
                <a:ea typeface="+mn-ea"/>
                <a:cs typeface="+mn-cs"/>
              </a:rPr>
              <a:pPr algn="r" fontAlgn="auto">
                <a:spcBef>
                  <a:spcPts val="0"/>
                </a:spcBef>
                <a:spcAft>
                  <a:spcPts val="0"/>
                </a:spcAft>
                <a:defRPr/>
              </a:pPr>
              <a:t>‹#›</a:t>
            </a:fld>
            <a:endParaRPr lang="ms-MY" sz="1200">
              <a:solidFill>
                <a:schemeClr val="tx1">
                  <a:tint val="75000"/>
                </a:schemeClr>
              </a:solidFill>
              <a:latin typeface="+mn-lt"/>
              <a:ea typeface="+mn-ea"/>
              <a:cs typeface="+mn-cs"/>
            </a:endParaRPr>
          </a:p>
        </p:txBody>
      </p:sp>
      <p:sp>
        <p:nvSpPr>
          <p:cNvPr id="5" name="Freeform 4"/>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F6903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6" name="Straight Connector 5"/>
          <p:cNvCxnSpPr>
            <a:endCxn id="11" idx="2"/>
          </p:cNvCxnSpPr>
          <p:nvPr/>
        </p:nvCxnSpPr>
        <p:spPr>
          <a:xfrm>
            <a:off x="642938" y="1143000"/>
            <a:ext cx="7358062" cy="0"/>
          </a:xfrm>
          <a:prstGeom prst="line">
            <a:avLst/>
          </a:prstGeom>
          <a:ln w="38100">
            <a:solidFill>
              <a:srgbClr val="F6903C"/>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001024" y="928670"/>
            <a:ext cx="500066" cy="428628"/>
          </a:xfrm>
          <a:prstGeom prst="ellipse">
            <a:avLst/>
          </a:prstGeom>
          <a:solidFill>
            <a:srgbClr val="F89D5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sp>
        <p:nvSpPr>
          <p:cNvPr id="8" name="Oval 7"/>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1"/>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pic>
        <p:nvPicPr>
          <p:cNvPr id="13" name="Picture 15" descr="tarc logo.jpg"/>
          <p:cNvPicPr>
            <a:picLocks noChangeAspect="1"/>
          </p:cNvPicPr>
          <p:nvPr/>
        </p:nvPicPr>
        <p:blipFill>
          <a:blip r:embed="rId2" cstate="print"/>
          <a:srcRect/>
          <a:stretch>
            <a:fillRect/>
          </a:stretch>
        </p:blipFill>
        <p:spPr bwMode="auto">
          <a:xfrm>
            <a:off x="685800" y="304800"/>
            <a:ext cx="2819400" cy="785813"/>
          </a:xfrm>
          <a:prstGeom prst="rect">
            <a:avLst/>
          </a:prstGeom>
          <a:noFill/>
          <a:ln w="9525">
            <a:noFill/>
            <a:miter lim="800000"/>
            <a:headEnd/>
            <a:tailEnd/>
          </a:ln>
        </p:spPr>
      </p:pic>
      <p:sp>
        <p:nvSpPr>
          <p:cNvPr id="14" name="TextBox 13"/>
          <p:cNvSpPr txBox="1"/>
          <p:nvPr/>
        </p:nvSpPr>
        <p:spPr>
          <a:xfrm>
            <a:off x="3429000" y="152400"/>
            <a:ext cx="304800" cy="369888"/>
          </a:xfrm>
          <a:prstGeom prst="rect">
            <a:avLst/>
          </a:prstGeom>
          <a:noFill/>
          <a:ln>
            <a:noFill/>
          </a:ln>
        </p:spPr>
        <p:txBody>
          <a:bodyPr>
            <a:spAutoFit/>
          </a:bodyPr>
          <a:lstStyle/>
          <a:p>
            <a:pPr>
              <a:defRPr/>
            </a:pPr>
            <a:r>
              <a:rPr lang="en-US" dirty="0">
                <a:latin typeface="Arial"/>
                <a:ea typeface="+mn-ea"/>
                <a:cs typeface="Arial"/>
              </a:rPr>
              <a:t>®</a:t>
            </a:r>
            <a:endParaRPr lang="en-US" dirty="0">
              <a:ea typeface="+mn-ea"/>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ms-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
        <p:nvSpPr>
          <p:cNvPr id="18" name="Freeform 10"/>
          <p:cNvSpPr/>
          <p:nvPr userDrawn="1"/>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19" name="Straight Connector 11"/>
          <p:cNvCxnSpPr/>
          <p:nvPr userDrawn="1"/>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20" name="Oval 12"/>
          <p:cNvSpPr/>
          <p:nvPr userDrawn="1"/>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21" name="Oval 13"/>
          <p:cNvSpPr/>
          <p:nvPr userDrawn="1"/>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22" name="Oval 14"/>
          <p:cNvSpPr/>
          <p:nvPr userDrawn="1"/>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23" name="Oval 15"/>
          <p:cNvSpPr/>
          <p:nvPr userDrawn="1"/>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24" name="Oval 16"/>
          <p:cNvSpPr/>
          <p:nvPr userDrawn="1"/>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25" name="Oval 17"/>
          <p:cNvSpPr/>
          <p:nvPr userDrawn="1"/>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cxnSp>
        <p:nvCxnSpPr>
          <p:cNvPr id="26" name="Straight Connector 19"/>
          <p:cNvCxnSpPr/>
          <p:nvPr userDrawn="1"/>
        </p:nvCxnSpPr>
        <p:spPr>
          <a:xfrm rot="16200000" flipV="1">
            <a:off x="8482013" y="854075"/>
            <a:ext cx="581025" cy="9525"/>
          </a:xfrm>
          <a:prstGeom prst="line">
            <a:avLst/>
          </a:prstGeom>
          <a:ln>
            <a:solidFill>
              <a:srgbClr val="E85730"/>
            </a:solidFill>
            <a:prstDash val="sysDash"/>
          </a:ln>
        </p:spPr>
        <p:style>
          <a:lnRef idx="1">
            <a:schemeClr val="accent1"/>
          </a:lnRef>
          <a:fillRef idx="0">
            <a:schemeClr val="accent1"/>
          </a:fillRef>
          <a:effectRef idx="0">
            <a:schemeClr val="accent1"/>
          </a:effectRef>
          <a:fontRef idx="minor">
            <a:schemeClr val="tx1"/>
          </a:fontRef>
        </p:style>
      </p:cxnSp>
      <p:pic>
        <p:nvPicPr>
          <p:cNvPr id="27" name="Picture 26" descr="TARCLogo.PNG"/>
          <p:cNvPicPr>
            <a:picLocks noChangeAspect="1"/>
          </p:cNvPicPr>
          <p:nvPr userDrawn="1"/>
        </p:nvPicPr>
        <p:blipFill>
          <a:blip r:embed="rId2" cstate="print"/>
          <a:srcRect/>
          <a:stretch>
            <a:fillRect/>
          </a:stretch>
        </p:blipFill>
        <p:spPr bwMode="auto">
          <a:xfrm>
            <a:off x="8472488" y="20638"/>
            <a:ext cx="619125" cy="762000"/>
          </a:xfrm>
          <a:prstGeom prst="rect">
            <a:avLst/>
          </a:prstGeom>
          <a:noFill/>
          <a:ln w="9525">
            <a:noFill/>
            <a:miter lim="800000"/>
            <a:headEnd/>
            <a:tailEnd/>
          </a:ln>
        </p:spPr>
      </p:pic>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cxnSp>
        <p:nvCxnSpPr>
          <p:cNvPr id="28" name="Straight Connector 18"/>
          <p:cNvCxnSpPr/>
          <p:nvPr userDrawn="1"/>
        </p:nvCxnSpPr>
        <p:spPr>
          <a:xfrm>
            <a:off x="8501063" y="1143000"/>
            <a:ext cx="285750" cy="0"/>
          </a:xfrm>
          <a:prstGeom prst="line">
            <a:avLst/>
          </a:prstGeom>
          <a:ln>
            <a:solidFill>
              <a:srgbClr val="F6903C"/>
            </a:solidFill>
            <a:prstDash val="sysDash"/>
          </a:ln>
        </p:spPr>
        <p:style>
          <a:lnRef idx="1">
            <a:schemeClr val="accent1"/>
          </a:lnRef>
          <a:fillRef idx="0">
            <a:schemeClr val="accent1"/>
          </a:fillRef>
          <a:effectRef idx="0">
            <a:schemeClr val="accent1"/>
          </a:effectRef>
          <a:fontRef idx="minor">
            <a:schemeClr val="tx1"/>
          </a:fontRef>
        </p:style>
      </p:cxnSp>
      <p:sp>
        <p:nvSpPr>
          <p:cNvPr id="29" name="Slide Number Placeholder 3"/>
          <p:cNvSpPr txBox="1">
            <a:spLocks/>
          </p:cNvSpPr>
          <p:nvPr userDrawn="1"/>
        </p:nvSpPr>
        <p:spPr>
          <a:xfrm>
            <a:off x="7929563" y="6143625"/>
            <a:ext cx="614362" cy="365125"/>
          </a:xfrm>
          <a:prstGeom prst="rect">
            <a:avLst/>
          </a:prstGeom>
        </p:spPr>
        <p:txBody>
          <a:bodyPr anchor="ctr"/>
          <a:lstStyle/>
          <a:p>
            <a:pPr algn="ctr" fontAlgn="auto">
              <a:spcBef>
                <a:spcPts val="0"/>
              </a:spcBef>
              <a:spcAft>
                <a:spcPts val="0"/>
              </a:spcAft>
              <a:defRPr/>
            </a:pPr>
            <a:fld id="{C2C0A451-86F7-42D6-8F6D-4BF959445425}" type="slidenum">
              <a:rPr lang="ms-MY" sz="1200">
                <a:solidFill>
                  <a:schemeClr val="tx1">
                    <a:tint val="75000"/>
                  </a:schemeClr>
                </a:solidFill>
                <a:latin typeface="+mn-lt"/>
                <a:ea typeface="+mn-ea"/>
                <a:cs typeface="+mn-cs"/>
              </a:rPr>
              <a:pPr algn="ctr" fontAlgn="auto">
                <a:spcBef>
                  <a:spcPts val="0"/>
                </a:spcBef>
                <a:spcAft>
                  <a:spcPts val="0"/>
                </a:spcAft>
                <a:defRPr/>
              </a:pPr>
              <a:t>‹#›</a:t>
            </a:fld>
            <a:r>
              <a:rPr lang="ms-MY" sz="1200" dirty="0">
                <a:solidFill>
                  <a:schemeClr val="tx1">
                    <a:tint val="75000"/>
                  </a:schemeClr>
                </a:solidFill>
                <a:latin typeface="+mn-lt"/>
                <a:ea typeface="+mn-ea"/>
                <a:cs typeface="+mn-cs"/>
              </a:rPr>
              <a:t>/1</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3"/>
          <p:cNvSpPr txBox="1">
            <a:spLocks/>
          </p:cNvSpPr>
          <p:nvPr/>
        </p:nvSpPr>
        <p:spPr>
          <a:xfrm>
            <a:off x="7929563" y="6143625"/>
            <a:ext cx="614362" cy="365125"/>
          </a:xfrm>
          <a:prstGeom prst="rect">
            <a:avLst/>
          </a:prstGeom>
        </p:spPr>
        <p:txBody>
          <a:bodyPr anchor="ctr"/>
          <a:lstStyle/>
          <a:p>
            <a:pPr algn="ctr" fontAlgn="auto">
              <a:spcBef>
                <a:spcPts val="0"/>
              </a:spcBef>
              <a:spcAft>
                <a:spcPts val="0"/>
              </a:spcAft>
              <a:defRPr/>
            </a:pPr>
            <a:fld id="{C2C0A451-86F7-42D6-8F6D-4BF959445425}" type="slidenum">
              <a:rPr lang="ms-MY" sz="1200">
                <a:solidFill>
                  <a:schemeClr val="tx1">
                    <a:tint val="75000"/>
                  </a:schemeClr>
                </a:solidFill>
                <a:latin typeface="+mn-lt"/>
                <a:ea typeface="+mn-ea"/>
                <a:cs typeface="+mn-cs"/>
              </a:rPr>
              <a:pPr algn="ctr" fontAlgn="auto">
                <a:spcBef>
                  <a:spcPts val="0"/>
                </a:spcBef>
                <a:spcAft>
                  <a:spcPts val="0"/>
                </a:spcAft>
                <a:defRPr/>
              </a:pPr>
              <a:t>‹#›</a:t>
            </a:fld>
            <a:r>
              <a:rPr lang="ms-MY" sz="1200" dirty="0">
                <a:solidFill>
                  <a:schemeClr val="tx1">
                    <a:tint val="75000"/>
                  </a:schemeClr>
                </a:solidFill>
                <a:latin typeface="+mn-lt"/>
                <a:ea typeface="+mn-ea"/>
                <a:cs typeface="+mn-cs"/>
              </a:rPr>
              <a:t>/1</a:t>
            </a:r>
          </a:p>
        </p:txBody>
      </p:sp>
      <p:sp>
        <p:nvSpPr>
          <p:cNvPr id="8" name="Freeform 10"/>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9" name="Straight Connector 11"/>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10" name="Oval 12"/>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3"/>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4"/>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3" name="Oval 15"/>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4" name="Oval 16"/>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5" name="Oval 17"/>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cxnSp>
        <p:nvCxnSpPr>
          <p:cNvPr id="16" name="Straight Connector 18"/>
          <p:cNvCxnSpPr/>
          <p:nvPr/>
        </p:nvCxnSpPr>
        <p:spPr>
          <a:xfrm>
            <a:off x="8501063" y="1143000"/>
            <a:ext cx="285750" cy="0"/>
          </a:xfrm>
          <a:prstGeom prst="line">
            <a:avLst/>
          </a:prstGeom>
          <a:ln>
            <a:solidFill>
              <a:srgbClr val="F6903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9"/>
          <p:cNvCxnSpPr/>
          <p:nvPr/>
        </p:nvCxnSpPr>
        <p:spPr>
          <a:xfrm rot="16200000" flipV="1">
            <a:off x="8482013" y="854075"/>
            <a:ext cx="581025" cy="9525"/>
          </a:xfrm>
          <a:prstGeom prst="line">
            <a:avLst/>
          </a:prstGeom>
          <a:ln>
            <a:solidFill>
              <a:srgbClr val="E85730"/>
            </a:solidFill>
            <a:prstDash val="sysDash"/>
          </a:ln>
        </p:spPr>
        <p:style>
          <a:lnRef idx="1">
            <a:schemeClr val="accent1"/>
          </a:lnRef>
          <a:fillRef idx="0">
            <a:schemeClr val="accent1"/>
          </a:fillRef>
          <a:effectRef idx="0">
            <a:schemeClr val="accent1"/>
          </a:effectRef>
          <a:fontRef idx="minor">
            <a:schemeClr val="tx1"/>
          </a:fontRef>
        </p:style>
      </p:cxnSp>
      <p:pic>
        <p:nvPicPr>
          <p:cNvPr id="18" name="Picture 17" descr="TARCLogo.PNG"/>
          <p:cNvPicPr>
            <a:picLocks noChangeAspect="1"/>
          </p:cNvPicPr>
          <p:nvPr/>
        </p:nvPicPr>
        <p:blipFill>
          <a:blip r:embed="rId2" cstate="print"/>
          <a:srcRect/>
          <a:stretch>
            <a:fillRect/>
          </a:stretch>
        </p:blipFill>
        <p:spPr bwMode="auto">
          <a:xfrm>
            <a:off x="8472488" y="20638"/>
            <a:ext cx="619125" cy="762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ms-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ms-MY" dirty="0"/>
          </a:p>
        </p:txBody>
      </p:sp>
      <p:sp>
        <p:nvSpPr>
          <p:cNvPr id="19"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a:p>
        </p:txBody>
      </p:sp>
      <p:sp>
        <p:nvSpPr>
          <p:cNvPr id="20" name="Footer Placeholder 4"/>
          <p:cNvSpPr>
            <a:spLocks noGrp="1"/>
          </p:cNvSpPr>
          <p:nvPr>
            <p:ph type="ftr" sz="quarter" idx="11"/>
          </p:nvPr>
        </p:nvSpPr>
        <p:spPr/>
        <p:txBody>
          <a:bodyPr/>
          <a:lstStyle>
            <a:lvl1pPr>
              <a:defRPr/>
            </a:lvl1pPr>
          </a:lstStyle>
          <a:p>
            <a:endParaRPr kumimoji="0" lang="en-US"/>
          </a:p>
        </p:txBody>
      </p:sp>
      <p:sp>
        <p:nvSpPr>
          <p:cNvPr id="21"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a:p>
        </p:txBody>
      </p:sp>
      <p:sp>
        <p:nvSpPr>
          <p:cNvPr id="4" name="Footer Placeholder 4"/>
          <p:cNvSpPr>
            <a:spLocks noGrp="1"/>
          </p:cNvSpPr>
          <p:nvPr>
            <p:ph type="ftr" sz="quarter" idx="11"/>
          </p:nvPr>
        </p:nvSpPr>
        <p:spPr/>
        <p:txBody>
          <a:bodyPr/>
          <a:lstStyle>
            <a:lvl1pPr>
              <a:defRPr/>
            </a:lvl1pPr>
          </a:lstStyle>
          <a:p>
            <a:endParaRPr kumimoji="0" lang="en-US"/>
          </a:p>
        </p:txBody>
      </p:sp>
      <p:sp>
        <p:nvSpPr>
          <p:cNvPr id="5"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a:p>
        </p:txBody>
      </p:sp>
      <p:sp>
        <p:nvSpPr>
          <p:cNvPr id="3" name="Footer Placeholder 4"/>
          <p:cNvSpPr>
            <a:spLocks noGrp="1"/>
          </p:cNvSpPr>
          <p:nvPr>
            <p:ph type="ftr" sz="quarter" idx="11"/>
          </p:nvPr>
        </p:nvSpPr>
        <p:spPr/>
        <p:txBody>
          <a:bodyPr/>
          <a:lstStyle>
            <a:lvl1pPr>
              <a:defRPr/>
            </a:lvl1pPr>
          </a:lstStyle>
          <a:p>
            <a:endParaRPr kumimoji="0" lang="en-US"/>
          </a:p>
        </p:txBody>
      </p:sp>
      <p:sp>
        <p:nvSpPr>
          <p:cNvPr id="4"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ms-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ms-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ms-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10/31/2017</a:t>
            </a:fld>
            <a:endParaRPr lang="en-US" dirty="0"/>
          </a:p>
        </p:txBody>
      </p:sp>
      <p:sp>
        <p:nvSpPr>
          <p:cNvPr id="6" name="Footer Placeholder 4"/>
          <p:cNvSpPr>
            <a:spLocks noGrp="1"/>
          </p:cNvSpPr>
          <p:nvPr>
            <p:ph type="ftr" sz="quarter" idx="11"/>
          </p:nvPr>
        </p:nvSpPr>
        <p:spPr/>
        <p:txBody>
          <a:bodyPr/>
          <a:lstStyle>
            <a:lvl1pPr>
              <a:defRPr/>
            </a:lvl1pPr>
          </a:lstStyle>
          <a:p>
            <a:endParaRPr kumimoji="0" lang="en-US" dirty="0"/>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ms-MY" altLang="zh-C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ms-MY" altLang="zh-C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mn-ea"/>
              </a:defRPr>
            </a:lvl1pPr>
          </a:lstStyle>
          <a:p>
            <a:fld id="{D7C3A134-F1C3-464B-BF47-54DC2DE08F52}" type="datetimeFigureOut">
              <a:rPr lang="en-US" smtClean="0"/>
              <a:pPr/>
              <a:t>10/31/2017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endParaRPr kumimoji="0"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defRPr>
            </a:lvl1pPr>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4800" dirty="0" smtClean="0"/>
              <a:t>Event-Driven Programming and </a:t>
            </a:r>
            <a:r>
              <a:rPr lang="en-US" sz="4800" dirty="0" err="1" smtClean="0"/>
              <a:t>Postback</a:t>
            </a:r>
            <a:r>
              <a:rPr lang="en-US" sz="4800" dirty="0" smtClean="0"/>
              <a:t/>
            </a:r>
            <a:br>
              <a:rPr lang="en-US" sz="4800" dirty="0" smtClean="0"/>
            </a:br>
            <a:r>
              <a:rPr lang="en-US" sz="4800" dirty="0" smtClean="0"/>
              <a:t/>
            </a:r>
            <a:br>
              <a:rPr lang="en-US" sz="4800" dirty="0" smtClean="0"/>
            </a:br>
            <a:endParaRPr lang="en-US" dirty="0"/>
          </a:p>
        </p:txBody>
      </p:sp>
      <p:sp>
        <p:nvSpPr>
          <p:cNvPr id="5" name="Subtitle 4"/>
          <p:cNvSpPr>
            <a:spLocks noGrp="1"/>
          </p:cNvSpPr>
          <p:nvPr>
            <p:ph type="subTitle" idx="1"/>
          </p:nvPr>
        </p:nvSpPr>
        <p:spPr/>
        <p:txBody>
          <a:bodyPr/>
          <a:lstStyle/>
          <a:p>
            <a:r>
              <a:rPr lang="en-US" dirty="0" smtClean="0">
                <a:effectLst>
                  <a:outerShdw blurRad="38100" dist="38100" dir="2700000" algn="tl">
                    <a:srgbClr val="FFFFFF"/>
                  </a:outerShdw>
                </a:effectLst>
              </a:rPr>
              <a:t>Chapter 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ASP.NET Page Events</a:t>
            </a:r>
            <a:endParaRPr lang="en-US" dirty="0"/>
          </a:p>
        </p:txBody>
      </p:sp>
      <p:sp>
        <p:nvSpPr>
          <p:cNvPr id="3" name="Content Placeholder 2"/>
          <p:cNvSpPr>
            <a:spLocks noGrp="1"/>
          </p:cNvSpPr>
          <p:nvPr>
            <p:ph idx="13"/>
          </p:nvPr>
        </p:nvSpPr>
        <p:spPr/>
        <p:txBody>
          <a:bodyPr/>
          <a:lstStyle/>
          <a:p>
            <a:r>
              <a:rPr lang="en-US" dirty="0" smtClean="0"/>
              <a:t>Events that are automatically run by ASP.NET when a page loads</a:t>
            </a:r>
          </a:p>
          <a:p>
            <a:r>
              <a:rPr lang="en-US" dirty="0" smtClean="0"/>
              <a:t>They occur before the user can even sees the page.</a:t>
            </a:r>
          </a:p>
          <a:p>
            <a:r>
              <a:rPr lang="en-US" dirty="0" smtClean="0">
                <a:solidFill>
                  <a:srgbClr val="FF0000"/>
                </a:solidFill>
              </a:rPr>
              <a:t>No user involvement</a:t>
            </a:r>
            <a:r>
              <a:rPr lang="en-US" dirty="0" smtClean="0"/>
              <a:t>.</a:t>
            </a:r>
          </a:p>
          <a:p>
            <a:r>
              <a:rPr lang="en-US" dirty="0" smtClean="0"/>
              <a:t>E.g. page load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Events and Stages</a:t>
            </a:r>
            <a:endParaRPr lang="ms-MY" dirty="0"/>
          </a:p>
        </p:txBody>
      </p:sp>
      <p:graphicFrame>
        <p:nvGraphicFramePr>
          <p:cNvPr id="4" name="Content Placeholder 3"/>
          <p:cNvGraphicFramePr>
            <a:graphicFrameLocks noGrp="1"/>
          </p:cNvGraphicFramePr>
          <p:nvPr>
            <p:ph idx="13"/>
            <p:extLst>
              <p:ext uri="{D42A27DB-BD31-4B8C-83A1-F6EECF244321}">
                <p14:modId xmlns:p14="http://schemas.microsoft.com/office/powerpoint/2010/main" val="509646565"/>
              </p:ext>
            </p:extLst>
          </p:nvPr>
        </p:nvGraphicFramePr>
        <p:xfrm>
          <a:off x="304800" y="1371600"/>
          <a:ext cx="3886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764647007"/>
              </p:ext>
            </p:extLst>
          </p:nvPr>
        </p:nvGraphicFramePr>
        <p:xfrm>
          <a:off x="1371600" y="2792507"/>
          <a:ext cx="41148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3431417843"/>
              </p:ext>
            </p:extLst>
          </p:nvPr>
        </p:nvGraphicFramePr>
        <p:xfrm>
          <a:off x="2476500" y="4083425"/>
          <a:ext cx="4495800" cy="147917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 name="TextBox 11"/>
          <p:cNvSpPr txBox="1"/>
          <p:nvPr/>
        </p:nvSpPr>
        <p:spPr>
          <a:xfrm>
            <a:off x="6116172" y="6243907"/>
            <a:ext cx="2057400" cy="461665"/>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solidFill>
                  <a:schemeClr val="tx1">
                    <a:lumMod val="95000"/>
                  </a:schemeClr>
                </a:solidFill>
              </a:rPr>
              <a:t>Unload</a:t>
            </a:r>
            <a:endParaRPr lang="ms-MY" sz="2400" b="1" dirty="0">
              <a:solidFill>
                <a:schemeClr val="tx1">
                  <a:lumMod val="95000"/>
                </a:schemeClr>
              </a:solidFill>
            </a:endParaRPr>
          </a:p>
        </p:txBody>
      </p:sp>
      <p:sp>
        <p:nvSpPr>
          <p:cNvPr id="15" name="Bent Arrow 14"/>
          <p:cNvSpPr/>
          <p:nvPr/>
        </p:nvSpPr>
        <p:spPr>
          <a:xfrm rot="10800000" flipH="1">
            <a:off x="609600" y="3325907"/>
            <a:ext cx="762000" cy="762000"/>
          </a:xfrm>
          <a:prstGeom prst="bentArrow">
            <a:avLst>
              <a:gd name="adj1" fmla="val 25000"/>
              <a:gd name="adj2" fmla="val 22353"/>
              <a:gd name="adj3" fmla="val 23235"/>
              <a:gd name="adj4" fmla="val 43750"/>
            </a:avLst>
          </a:prstGeom>
          <a:solidFill>
            <a:schemeClr val="tx1">
              <a:lumMod val="9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solidFill>
                <a:schemeClr val="tx1"/>
              </a:solidFill>
            </a:endParaRPr>
          </a:p>
        </p:txBody>
      </p:sp>
      <p:sp>
        <p:nvSpPr>
          <p:cNvPr id="16" name="Bent Arrow 15"/>
          <p:cNvSpPr/>
          <p:nvPr/>
        </p:nvSpPr>
        <p:spPr>
          <a:xfrm rot="10800000" flipH="1">
            <a:off x="1676400" y="4648200"/>
            <a:ext cx="762000" cy="762000"/>
          </a:xfrm>
          <a:prstGeom prst="bentArrow">
            <a:avLst>
              <a:gd name="adj1" fmla="val 25000"/>
              <a:gd name="adj2" fmla="val 22353"/>
              <a:gd name="adj3" fmla="val 23235"/>
              <a:gd name="adj4" fmla="val 43750"/>
            </a:avLst>
          </a:prstGeom>
          <a:solidFill>
            <a:schemeClr val="tx1">
              <a:lumMod val="9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solidFill>
                <a:schemeClr val="tx1"/>
              </a:solidFill>
            </a:endParaRPr>
          </a:p>
        </p:txBody>
      </p:sp>
      <p:sp>
        <p:nvSpPr>
          <p:cNvPr id="17" name="Bent Arrow 16"/>
          <p:cNvSpPr/>
          <p:nvPr/>
        </p:nvSpPr>
        <p:spPr>
          <a:xfrm rot="10800000" flipH="1">
            <a:off x="2886635" y="5618627"/>
            <a:ext cx="762000" cy="477373"/>
          </a:xfrm>
          <a:prstGeom prst="bentArrow">
            <a:avLst>
              <a:gd name="adj1" fmla="val 25000"/>
              <a:gd name="adj2" fmla="val 22353"/>
              <a:gd name="adj3" fmla="val 23235"/>
              <a:gd name="adj4" fmla="val 43750"/>
            </a:avLst>
          </a:prstGeom>
          <a:solidFill>
            <a:schemeClr val="tx1">
              <a:lumMod val="9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solidFill>
                <a:schemeClr val="tx1"/>
              </a:solidFill>
            </a:endParaRPr>
          </a:p>
        </p:txBody>
      </p:sp>
      <p:sp>
        <p:nvSpPr>
          <p:cNvPr id="18" name="TextBox 17"/>
          <p:cNvSpPr txBox="1"/>
          <p:nvPr/>
        </p:nvSpPr>
        <p:spPr>
          <a:xfrm>
            <a:off x="3668806" y="5755355"/>
            <a:ext cx="2057400" cy="461665"/>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smtClean="0">
                <a:solidFill>
                  <a:schemeClr val="tx1">
                    <a:lumMod val="95000"/>
                  </a:schemeClr>
                </a:solidFill>
              </a:rPr>
              <a:t>Render</a:t>
            </a:r>
            <a:endParaRPr lang="ms-MY" sz="2400" b="1" dirty="0">
              <a:solidFill>
                <a:schemeClr val="tx1">
                  <a:lumMod val="95000"/>
                </a:schemeClr>
              </a:solidFill>
            </a:endParaRPr>
          </a:p>
        </p:txBody>
      </p:sp>
      <p:sp>
        <p:nvSpPr>
          <p:cNvPr id="19" name="Bent Arrow 18"/>
          <p:cNvSpPr/>
          <p:nvPr/>
        </p:nvSpPr>
        <p:spPr>
          <a:xfrm rot="10800000" flipH="1">
            <a:off x="5345207" y="6223718"/>
            <a:ext cx="762000" cy="461665"/>
          </a:xfrm>
          <a:prstGeom prst="bentArrow">
            <a:avLst>
              <a:gd name="adj1" fmla="val 25000"/>
              <a:gd name="adj2" fmla="val 22353"/>
              <a:gd name="adj3" fmla="val 23235"/>
              <a:gd name="adj4" fmla="val 43750"/>
            </a:avLst>
          </a:prstGeom>
          <a:solidFill>
            <a:schemeClr val="tx1">
              <a:lumMod val="9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solidFill>
                <a:schemeClr val="tx1"/>
              </a:solidFill>
            </a:endParaRPr>
          </a:p>
        </p:txBody>
      </p:sp>
    </p:spTree>
    <p:extLst>
      <p:ext uri="{BB962C8B-B14F-4D97-AF65-F5344CB8AC3E}">
        <p14:creationId xmlns:p14="http://schemas.microsoft.com/office/powerpoint/2010/main" val="2949435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800" dirty="0" smtClean="0"/>
              <a:t>A series of events automatically occur on the Web server as follows:</a:t>
            </a:r>
            <a:br>
              <a:rPr lang="en-US" sz="2800" dirty="0" smtClean="0"/>
            </a:br>
            <a:endParaRPr lang="en-US" sz="2800" dirty="0"/>
          </a:p>
        </p:txBody>
      </p:sp>
      <p:graphicFrame>
        <p:nvGraphicFramePr>
          <p:cNvPr id="141358" name="Group 46"/>
          <p:cNvGraphicFramePr>
            <a:graphicFrameLocks noGrp="1"/>
          </p:cNvGraphicFramePr>
          <p:nvPr>
            <p:ph idx="13"/>
            <p:extLst>
              <p:ext uri="{D42A27DB-BD31-4B8C-83A1-F6EECF244321}">
                <p14:modId xmlns:p14="http://schemas.microsoft.com/office/powerpoint/2010/main" val="4211903509"/>
              </p:ext>
            </p:extLst>
          </p:nvPr>
        </p:nvGraphicFramePr>
        <p:xfrm>
          <a:off x="457200" y="1371600"/>
          <a:ext cx="7848600" cy="4724400"/>
        </p:xfrm>
        <a:graphic>
          <a:graphicData uri="http://schemas.openxmlformats.org/drawingml/2006/table">
            <a:tbl>
              <a:tblPr/>
              <a:tblGrid>
                <a:gridCol w="2591519">
                  <a:extLst>
                    <a:ext uri="{9D8B030D-6E8A-4147-A177-3AD203B41FA5}">
                      <a16:colId xmlns:a16="http://schemas.microsoft.com/office/drawing/2014/main" val="20000"/>
                    </a:ext>
                  </a:extLst>
                </a:gridCol>
                <a:gridCol w="5257081">
                  <a:extLst>
                    <a:ext uri="{9D8B030D-6E8A-4147-A177-3AD203B41FA5}">
                      <a16:colId xmlns:a16="http://schemas.microsoft.com/office/drawing/2014/main" val="20001"/>
                    </a:ext>
                  </a:extLst>
                </a:gridCol>
              </a:tblGrid>
              <a:tr h="377363">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1" i="0" u="none" strike="noStrike" cap="none" normalizeH="0" baseline="0" dirty="0" smtClean="0">
                          <a:ln>
                            <a:noFill/>
                          </a:ln>
                          <a:solidFill>
                            <a:schemeClr val="bg1"/>
                          </a:solidFill>
                          <a:effectLst/>
                          <a:latin typeface="Arial Narrow" pitchFamily="34" charset="0"/>
                        </a:rPr>
                        <a:t>Event</a:t>
                      </a:r>
                    </a:p>
                  </a:txBody>
                  <a:tcPr marL="87715" marR="87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1" i="0" u="none" strike="noStrike" cap="none" normalizeH="0" baseline="0" smtClean="0">
                          <a:ln>
                            <a:noFill/>
                          </a:ln>
                          <a:solidFill>
                            <a:schemeClr val="bg1"/>
                          </a:solidFill>
                          <a:effectLst/>
                          <a:latin typeface="Arial Narrow" pitchFamily="34" charset="0"/>
                        </a:rPr>
                        <a:t>Occurs when ….</a:t>
                      </a:r>
                    </a:p>
                  </a:txBody>
                  <a:tcPr marL="87715" marR="87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0"/>
                  </a:ext>
                </a:extLst>
              </a:tr>
              <a:tr h="957921">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err="1" smtClean="0">
                          <a:ln>
                            <a:noFill/>
                          </a:ln>
                          <a:solidFill>
                            <a:srgbClr val="000000"/>
                          </a:solidFill>
                          <a:effectLst/>
                          <a:latin typeface="Arial Narrow" pitchFamily="34" charset="0"/>
                        </a:rPr>
                        <a:t>Init</a:t>
                      </a:r>
                      <a:endParaRPr kumimoji="0" lang="en-US" sz="2000" b="0" i="0" u="none" strike="noStrike" cap="none" normalizeH="0" baseline="0" dirty="0" smtClean="0">
                        <a:ln>
                          <a:noFill/>
                        </a:ln>
                        <a:solidFill>
                          <a:srgbClr val="000000"/>
                        </a:solidFill>
                        <a:effectLst/>
                        <a:latin typeface="Arial Narrow" pitchFamily="34" charset="0"/>
                      </a:endParaRPr>
                    </a:p>
                  </a:txBody>
                  <a:tcPr marL="87715" marR="87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smtClean="0">
                          <a:ln>
                            <a:noFill/>
                          </a:ln>
                          <a:solidFill>
                            <a:srgbClr val="000000"/>
                          </a:solidFill>
                          <a:effectLst/>
                          <a:latin typeface="Arial Narrow" pitchFamily="34" charset="0"/>
                        </a:rPr>
                        <a:t>A page is requested from the server. This event is raised before the view state of the page controls has been restored.</a:t>
                      </a:r>
                    </a:p>
                  </a:txBody>
                  <a:tcPr marL="87715" marR="87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1538480">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smtClean="0">
                          <a:ln>
                            <a:noFill/>
                          </a:ln>
                          <a:solidFill>
                            <a:srgbClr val="000000"/>
                          </a:solidFill>
                          <a:effectLst/>
                          <a:latin typeface="Arial Narrow" pitchFamily="34" charset="0"/>
                        </a:rPr>
                        <a:t>Load</a:t>
                      </a:r>
                    </a:p>
                  </a:txBody>
                  <a:tcPr marL="87715" marR="87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smtClean="0">
                          <a:ln>
                            <a:noFill/>
                          </a:ln>
                          <a:solidFill>
                            <a:srgbClr val="000000"/>
                          </a:solidFill>
                          <a:effectLst/>
                          <a:latin typeface="Arial Narrow" pitchFamily="34" charset="0"/>
                        </a:rPr>
                        <a:t>A page is requested from the server, after all controls have been initialized and view state has been restored. This is the event you typically use to perform initialization operation such as retrieving data and initializing form controls.</a:t>
                      </a:r>
                    </a:p>
                  </a:txBody>
                  <a:tcPr marL="87715" marR="87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957921">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err="1" smtClean="0">
                          <a:ln>
                            <a:noFill/>
                          </a:ln>
                          <a:solidFill>
                            <a:srgbClr val="000000"/>
                          </a:solidFill>
                          <a:effectLst/>
                          <a:latin typeface="Arial Narrow" pitchFamily="34" charset="0"/>
                        </a:rPr>
                        <a:t>PreRender</a:t>
                      </a:r>
                      <a:endParaRPr kumimoji="0" lang="en-US" sz="2000" b="0" i="0" u="none" strike="noStrike" cap="none" normalizeH="0" baseline="0" dirty="0" smtClean="0">
                        <a:ln>
                          <a:noFill/>
                        </a:ln>
                        <a:solidFill>
                          <a:srgbClr val="000000"/>
                        </a:solidFill>
                        <a:effectLst/>
                        <a:latin typeface="Arial Narrow" pitchFamily="34" charset="0"/>
                      </a:endParaRPr>
                    </a:p>
                  </a:txBody>
                  <a:tcPr marL="87715" marR="87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smtClean="0">
                          <a:ln>
                            <a:noFill/>
                          </a:ln>
                          <a:solidFill>
                            <a:srgbClr val="000000"/>
                          </a:solidFill>
                          <a:effectLst/>
                          <a:latin typeface="Arial Narrow" pitchFamily="34" charset="0"/>
                        </a:rPr>
                        <a:t>All the control events for the page have been processed but before the HTML that will be sent back to the browser is generated. (Not in your syllabus)</a:t>
                      </a:r>
                    </a:p>
                  </a:txBody>
                  <a:tcPr marL="87715" marR="87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683164">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smtClean="0">
                          <a:ln>
                            <a:noFill/>
                          </a:ln>
                          <a:solidFill>
                            <a:srgbClr val="000000"/>
                          </a:solidFill>
                          <a:effectLst/>
                          <a:latin typeface="Arial Narrow" pitchFamily="34" charset="0"/>
                        </a:rPr>
                        <a:t>Unload</a:t>
                      </a:r>
                    </a:p>
                  </a:txBody>
                  <a:tcPr marL="87715" marR="87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0" i="0" u="none" strike="noStrike" cap="none" normalizeH="0" baseline="0" dirty="0" smtClean="0">
                          <a:ln>
                            <a:noFill/>
                          </a:ln>
                          <a:solidFill>
                            <a:srgbClr val="000000"/>
                          </a:solidFill>
                          <a:effectLst/>
                          <a:latin typeface="Arial Narrow" pitchFamily="34" charset="0"/>
                        </a:rPr>
                        <a:t>the page is unloaded from IIS memory and sent out to browser. </a:t>
                      </a:r>
                    </a:p>
                  </a:txBody>
                  <a:tcPr marL="87715" marR="87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ASP.NET Server Control Events</a:t>
            </a:r>
            <a:endParaRPr lang="en-US" dirty="0"/>
          </a:p>
        </p:txBody>
      </p:sp>
      <p:sp>
        <p:nvSpPr>
          <p:cNvPr id="3" name="Content Placeholder 2"/>
          <p:cNvSpPr>
            <a:spLocks noGrp="1"/>
          </p:cNvSpPr>
          <p:nvPr>
            <p:ph idx="13"/>
          </p:nvPr>
        </p:nvSpPr>
        <p:spPr/>
        <p:txBody>
          <a:bodyPr/>
          <a:lstStyle/>
          <a:p>
            <a:r>
              <a:rPr lang="en-US" smtClean="0"/>
              <a:t>Largest events group</a:t>
            </a:r>
          </a:p>
          <a:p>
            <a:r>
              <a:rPr lang="en-US" smtClean="0"/>
              <a:t>Handled by server</a:t>
            </a:r>
          </a:p>
          <a:p>
            <a:r>
              <a:rPr lang="en-US" smtClean="0"/>
              <a:t>Occur due to user interaction with the page, i.e. it does not occur automatically like page event.</a:t>
            </a:r>
          </a:p>
          <a:p>
            <a:r>
              <a:rPr lang="en-US" smtClean="0"/>
              <a:t>E.g. click event that associates with &lt;asp:Button&gt;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Server Control Events</a:t>
            </a:r>
            <a:endParaRPr lang="en-US" dirty="0"/>
          </a:p>
        </p:txBody>
      </p:sp>
      <p:sp>
        <p:nvSpPr>
          <p:cNvPr id="3" name="Content Placeholder 2"/>
          <p:cNvSpPr>
            <a:spLocks noGrp="1"/>
          </p:cNvSpPr>
          <p:nvPr>
            <p:ph idx="13"/>
          </p:nvPr>
        </p:nvSpPr>
        <p:spPr/>
        <p:txBody>
          <a:bodyPr/>
          <a:lstStyle/>
          <a:p>
            <a:pPr>
              <a:buNone/>
            </a:pPr>
            <a:r>
              <a:rPr lang="en-US" dirty="0" smtClean="0"/>
              <a:t>ADVANTAGES:</a:t>
            </a:r>
          </a:p>
          <a:p>
            <a:r>
              <a:rPr lang="en-US" dirty="0" smtClean="0"/>
              <a:t>All the event handler code executed on the server – more available resources like custom-built objects, etc. </a:t>
            </a:r>
          </a:p>
          <a:p>
            <a:r>
              <a:rPr lang="en-US" dirty="0" smtClean="0"/>
              <a:t>Not relying on the browser’s capability to recognize and handle HTML events</a:t>
            </a:r>
          </a:p>
          <a:p>
            <a:r>
              <a:rPr lang="en-US" dirty="0" smtClean="0"/>
              <a:t>Can use any language to write code for event handler</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sp>
        <p:nvSpPr>
          <p:cNvPr id="3" name="Content Placeholder 2"/>
          <p:cNvSpPr>
            <a:spLocks noGrp="1"/>
          </p:cNvSpPr>
          <p:nvPr>
            <p:ph idx="13"/>
          </p:nvPr>
        </p:nvSpPr>
        <p:spPr/>
        <p:txBody>
          <a:bodyPr/>
          <a:lstStyle/>
          <a:p>
            <a:pPr marL="514350" indent="-514350">
              <a:buFont typeface="+mj-lt"/>
              <a:buAutoNum type="arabicPeriod"/>
            </a:pPr>
            <a:r>
              <a:rPr lang="en-US" dirty="0" smtClean="0"/>
              <a:t>What are the 3 major groups of events supported by ASP.NET?</a:t>
            </a:r>
          </a:p>
          <a:p>
            <a:pPr marL="514350" indent="-514350">
              <a:buFont typeface="+mj-lt"/>
              <a:buAutoNum type="arabicPeriod"/>
            </a:pPr>
            <a:r>
              <a:rPr lang="en-US" dirty="0" smtClean="0"/>
              <a:t>What are the 2 groups of events handled by server?</a:t>
            </a:r>
          </a:p>
          <a:p>
            <a:pPr marL="514350" indent="-514350">
              <a:buFont typeface="+mj-lt"/>
              <a:buAutoNum type="arabicPeriod"/>
            </a:pPr>
            <a:r>
              <a:rPr lang="en-US" dirty="0" smtClean="0"/>
              <a:t>Why is it necessary to handle events on the client side since server-side event handlers are so powerful.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Events to Server Controls</a:t>
            </a:r>
            <a:endParaRPr lang="en-US" dirty="0"/>
          </a:p>
        </p:txBody>
      </p:sp>
      <p:sp>
        <p:nvSpPr>
          <p:cNvPr id="3" name="Content Placeholder 2"/>
          <p:cNvSpPr>
            <a:spLocks noGrp="1"/>
          </p:cNvSpPr>
          <p:nvPr>
            <p:ph idx="13"/>
          </p:nvPr>
        </p:nvSpPr>
        <p:spPr/>
        <p:txBody>
          <a:bodyPr/>
          <a:lstStyle/>
          <a:p>
            <a:pPr>
              <a:buNone/>
            </a:pPr>
            <a:r>
              <a:rPr lang="en-US" dirty="0" smtClean="0"/>
              <a:t>2 steps: </a:t>
            </a:r>
          </a:p>
          <a:p>
            <a:pPr marL="514350" indent="-514350">
              <a:buFont typeface="+mj-lt"/>
              <a:buAutoNum type="arabicPeriod"/>
            </a:pPr>
            <a:r>
              <a:rPr lang="en-US" dirty="0" smtClean="0"/>
              <a:t>Add attribute with the name of the event and set its value to an event handler</a:t>
            </a:r>
          </a:p>
          <a:p>
            <a:pPr>
              <a:buNone/>
            </a:pPr>
            <a:r>
              <a:rPr lang="en-US" dirty="0" smtClean="0"/>
              <a:t>e.g. </a:t>
            </a:r>
          </a:p>
          <a:p>
            <a:pPr>
              <a:buNone/>
            </a:pPr>
            <a:r>
              <a:rPr lang="en-US" dirty="0" smtClean="0"/>
              <a:t>	&lt;</a:t>
            </a:r>
            <a:r>
              <a:rPr lang="en-US" dirty="0" err="1" smtClean="0"/>
              <a:t>asp:Button</a:t>
            </a:r>
            <a:r>
              <a:rPr lang="en-US" dirty="0" smtClean="0"/>
              <a:t> </a:t>
            </a:r>
            <a:r>
              <a:rPr lang="en-US" dirty="0" err="1" smtClean="0"/>
              <a:t>runat</a:t>
            </a:r>
            <a:r>
              <a:rPr lang="en-US" dirty="0" smtClean="0"/>
              <a:t>=“server” id=“button1” Text=“button” </a:t>
            </a:r>
            <a:r>
              <a:rPr lang="en-US" dirty="0" err="1" smtClean="0"/>
              <a:t>on</a:t>
            </a:r>
            <a:r>
              <a:rPr lang="en-US" b="1" dirty="0" err="1" smtClean="0">
                <a:solidFill>
                  <a:srgbClr val="FF0000"/>
                </a:solidFill>
              </a:rPr>
              <a:t>click</a:t>
            </a:r>
            <a:r>
              <a:rPr lang="en-US" dirty="0" smtClean="0"/>
              <a:t>=“</a:t>
            </a:r>
            <a:r>
              <a:rPr lang="en-US" b="1" dirty="0" smtClean="0">
                <a:solidFill>
                  <a:srgbClr val="7030A0"/>
                </a:solidFill>
              </a:rPr>
              <a:t>Button1_Click</a:t>
            </a:r>
            <a:r>
              <a:rPr lang="en-US" dirty="0" smtClean="0"/>
              <a:t>” /&gt;</a:t>
            </a:r>
          </a:p>
          <a:p>
            <a:endParaRPr lang="en-US" dirty="0" smtClean="0"/>
          </a:p>
          <a:p>
            <a:endParaRPr lang="en-US" dirty="0"/>
          </a:p>
        </p:txBody>
      </p:sp>
      <p:sp>
        <p:nvSpPr>
          <p:cNvPr id="6" name="TextBox 5"/>
          <p:cNvSpPr txBox="1"/>
          <p:nvPr/>
        </p:nvSpPr>
        <p:spPr>
          <a:xfrm>
            <a:off x="3581400" y="5181600"/>
            <a:ext cx="889026" cy="461665"/>
          </a:xfrm>
          <a:prstGeom prst="rect">
            <a:avLst/>
          </a:prstGeom>
          <a:noFill/>
          <a:ln w="28575">
            <a:solidFill>
              <a:schemeClr val="tx1">
                <a:lumMod val="50000"/>
                <a:lumOff val="50000"/>
              </a:schemeClr>
            </a:solidFill>
            <a:prstDash val="dash"/>
          </a:ln>
        </p:spPr>
        <p:txBody>
          <a:bodyPr wrap="none" rtlCol="0">
            <a:spAutoFit/>
          </a:bodyPr>
          <a:lstStyle/>
          <a:p>
            <a:r>
              <a:rPr lang="en-US" sz="2400" dirty="0" smtClean="0"/>
              <a:t>event</a:t>
            </a:r>
            <a:endParaRPr lang="en-US" sz="2400" dirty="0"/>
          </a:p>
        </p:txBody>
      </p:sp>
      <p:sp>
        <p:nvSpPr>
          <p:cNvPr id="7" name="TextBox 6"/>
          <p:cNvSpPr txBox="1"/>
          <p:nvPr/>
        </p:nvSpPr>
        <p:spPr>
          <a:xfrm>
            <a:off x="5943600" y="5181600"/>
            <a:ext cx="2700419" cy="461665"/>
          </a:xfrm>
          <a:prstGeom prst="rect">
            <a:avLst/>
          </a:prstGeom>
          <a:noFill/>
          <a:ln w="28575">
            <a:solidFill>
              <a:schemeClr val="tx1">
                <a:lumMod val="50000"/>
                <a:lumOff val="50000"/>
              </a:schemeClr>
            </a:solidFill>
            <a:prstDash val="dash"/>
          </a:ln>
        </p:spPr>
        <p:txBody>
          <a:bodyPr wrap="none" rtlCol="0">
            <a:spAutoFit/>
          </a:bodyPr>
          <a:lstStyle/>
          <a:p>
            <a:r>
              <a:rPr lang="en-US" sz="2400" dirty="0" smtClean="0"/>
              <a:t>event handler name</a:t>
            </a:r>
            <a:endParaRPr lang="en-US" sz="2400" dirty="0"/>
          </a:p>
        </p:txBody>
      </p:sp>
      <p:cxnSp>
        <p:nvCxnSpPr>
          <p:cNvPr id="9" name="Straight Arrow Connector 8"/>
          <p:cNvCxnSpPr>
            <a:stCxn id="6" idx="0"/>
          </p:cNvCxnSpPr>
          <p:nvPr/>
        </p:nvCxnSpPr>
        <p:spPr>
          <a:xfrm flipV="1">
            <a:off x="4025913" y="4648200"/>
            <a:ext cx="12687" cy="5334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248400" y="4648200"/>
            <a:ext cx="609600" cy="5334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Events to Server Controls</a:t>
            </a:r>
            <a:endParaRPr lang="en-US" dirty="0"/>
          </a:p>
        </p:txBody>
      </p:sp>
      <p:sp>
        <p:nvSpPr>
          <p:cNvPr id="3" name="Content Placeholder 2"/>
          <p:cNvSpPr>
            <a:spLocks noGrp="1"/>
          </p:cNvSpPr>
          <p:nvPr>
            <p:ph idx="13"/>
          </p:nvPr>
        </p:nvSpPr>
        <p:spPr/>
        <p:txBody>
          <a:bodyPr/>
          <a:lstStyle/>
          <a:p>
            <a:pPr>
              <a:buNone/>
            </a:pPr>
            <a:r>
              <a:rPr lang="en-US" dirty="0" smtClean="0"/>
              <a:t>2.	Create the event handler – the function that runs when invoked by an event</a:t>
            </a:r>
          </a:p>
          <a:p>
            <a:pPr>
              <a:buNone/>
            </a:pPr>
            <a:r>
              <a:rPr lang="en-US" dirty="0" smtClean="0"/>
              <a:t>	</a:t>
            </a:r>
          </a:p>
          <a:p>
            <a:pPr>
              <a:buNone/>
            </a:pPr>
            <a:r>
              <a:rPr lang="en-US" dirty="0" smtClean="0"/>
              <a:t>	</a:t>
            </a:r>
            <a:endParaRPr lang="en-US" dirty="0"/>
          </a:p>
        </p:txBody>
      </p:sp>
      <p:sp>
        <p:nvSpPr>
          <p:cNvPr id="6" name="Rectangle 5"/>
          <p:cNvSpPr/>
          <p:nvPr/>
        </p:nvSpPr>
        <p:spPr>
          <a:xfrm>
            <a:off x="685800" y="2743200"/>
            <a:ext cx="7924800" cy="1569660"/>
          </a:xfrm>
          <a:prstGeom prst="rect">
            <a:avLst/>
          </a:prstGeom>
          <a:solidFill>
            <a:schemeClr val="bg1"/>
          </a:solidFill>
          <a:ln w="28575">
            <a:solidFill>
              <a:schemeClr val="tx1">
                <a:lumMod val="50000"/>
                <a:lumOff val="50000"/>
              </a:schemeClr>
            </a:solidFill>
          </a:ln>
        </p:spPr>
        <p:txBody>
          <a:bodyPr wrap="square">
            <a:spAutoFit/>
          </a:bodyPr>
          <a:lstStyle/>
          <a:p>
            <a:pPr>
              <a:buNone/>
            </a:pPr>
            <a:r>
              <a:rPr lang="en-US" sz="2400" noProof="1" smtClean="0"/>
              <a:t>protected void Button1_Click(object </a:t>
            </a:r>
            <a:r>
              <a:rPr lang="en-US" sz="2400" noProof="1" smtClean="0">
                <a:solidFill>
                  <a:srgbClr val="0070C0"/>
                </a:solidFill>
              </a:rPr>
              <a:t>sender</a:t>
            </a:r>
            <a:r>
              <a:rPr lang="en-US" sz="2400" noProof="1" smtClean="0"/>
              <a:t>, EventArgs </a:t>
            </a:r>
            <a:r>
              <a:rPr lang="en-US" sz="2400" noProof="1" smtClean="0">
                <a:solidFill>
                  <a:srgbClr val="0070C0"/>
                </a:solidFill>
              </a:rPr>
              <a:t>e</a:t>
            </a:r>
            <a:r>
              <a:rPr lang="en-US" sz="2400" noProof="1" smtClean="0"/>
              <a:t>)</a:t>
            </a:r>
            <a:endParaRPr lang="en-US" sz="2400" dirty="0" smtClean="0"/>
          </a:p>
          <a:p>
            <a:pPr>
              <a:buNone/>
            </a:pPr>
            <a:r>
              <a:rPr lang="en-US" sz="2400" dirty="0" smtClean="0"/>
              <a:t>  { </a:t>
            </a:r>
          </a:p>
          <a:p>
            <a:pPr>
              <a:buNone/>
            </a:pPr>
            <a:r>
              <a:rPr lang="en-US" sz="2400" dirty="0" smtClean="0"/>
              <a:t>    </a:t>
            </a:r>
            <a:r>
              <a:rPr lang="en-US" sz="2400" dirty="0" smtClean="0">
                <a:solidFill>
                  <a:srgbClr val="00B050"/>
                </a:solidFill>
              </a:rPr>
              <a:t>// insert code to handle the click event</a:t>
            </a:r>
          </a:p>
          <a:p>
            <a:pPr>
              <a:buNone/>
            </a:pPr>
            <a:r>
              <a:rPr lang="en-US" sz="2400" dirty="0" smtClean="0"/>
              <a:t>  }</a:t>
            </a:r>
          </a:p>
        </p:txBody>
      </p:sp>
      <p:sp>
        <p:nvSpPr>
          <p:cNvPr id="7" name="Rectangle 6"/>
          <p:cNvSpPr/>
          <p:nvPr/>
        </p:nvSpPr>
        <p:spPr>
          <a:xfrm>
            <a:off x="685800" y="4876800"/>
            <a:ext cx="3276600" cy="1015663"/>
          </a:xfrm>
          <a:prstGeom prst="rect">
            <a:avLst/>
          </a:prstGeom>
          <a:ln w="28575">
            <a:solidFill>
              <a:schemeClr val="tx1">
                <a:lumMod val="50000"/>
                <a:lumOff val="50000"/>
              </a:schemeClr>
            </a:solidFill>
            <a:prstDash val="dash"/>
          </a:ln>
        </p:spPr>
        <p:txBody>
          <a:bodyPr wrap="square">
            <a:spAutoFit/>
          </a:bodyPr>
          <a:lstStyle/>
          <a:p>
            <a:r>
              <a:rPr lang="en-US" sz="2000" dirty="0" smtClean="0"/>
              <a:t>provides a reference to the object (caller) that raised the event</a:t>
            </a:r>
            <a:endParaRPr lang="en-US" sz="2000" dirty="0"/>
          </a:p>
        </p:txBody>
      </p:sp>
      <p:cxnSp>
        <p:nvCxnSpPr>
          <p:cNvPr id="9" name="Straight Arrow Connector 8"/>
          <p:cNvCxnSpPr>
            <a:stCxn id="7" idx="0"/>
          </p:cNvCxnSpPr>
          <p:nvPr/>
        </p:nvCxnSpPr>
        <p:spPr>
          <a:xfrm flipV="1">
            <a:off x="2324100" y="3124200"/>
            <a:ext cx="3086100" cy="17526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91000" y="4724400"/>
            <a:ext cx="4343400" cy="1323439"/>
          </a:xfrm>
          <a:prstGeom prst="rect">
            <a:avLst/>
          </a:prstGeom>
          <a:ln w="28575">
            <a:solidFill>
              <a:schemeClr val="tx1">
                <a:lumMod val="50000"/>
                <a:lumOff val="50000"/>
              </a:schemeClr>
            </a:solidFill>
            <a:prstDash val="dash"/>
          </a:ln>
        </p:spPr>
        <p:txBody>
          <a:bodyPr wrap="square">
            <a:spAutoFit/>
          </a:bodyPr>
          <a:lstStyle/>
          <a:p>
            <a:r>
              <a:rPr lang="en-US" sz="2000" dirty="0" smtClean="0"/>
              <a:t>an event class that captures information regarding the state of the event being handled, and passes an object that’s specific to the event</a:t>
            </a:r>
            <a:endParaRPr lang="en-US" sz="2000" dirty="0"/>
          </a:p>
        </p:txBody>
      </p:sp>
      <p:cxnSp>
        <p:nvCxnSpPr>
          <p:cNvPr id="12" name="Straight Arrow Connector 11"/>
          <p:cNvCxnSpPr>
            <a:stCxn id="11" idx="0"/>
          </p:cNvCxnSpPr>
          <p:nvPr/>
        </p:nvCxnSpPr>
        <p:spPr>
          <a:xfrm flipV="1">
            <a:off x="6362700" y="3124200"/>
            <a:ext cx="1181100" cy="16002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Example of code - </a:t>
            </a:r>
            <a:r>
              <a:rPr lang="en-US" sz="3600" dirty="0" err="1" smtClean="0"/>
              <a:t>ImageClickEventArgs</a:t>
            </a:r>
            <a:endParaRPr lang="en-US" dirty="0"/>
          </a:p>
        </p:txBody>
      </p:sp>
      <p:sp>
        <p:nvSpPr>
          <p:cNvPr id="5" name="Subtitle 4"/>
          <p:cNvSpPr>
            <a:spLocks noGrp="1"/>
          </p:cNvSpPr>
          <p:nvPr>
            <p:ph idx="13"/>
          </p:nvPr>
        </p:nvSpPr>
        <p:spPr>
          <a:xfrm>
            <a:off x="228600" y="2590800"/>
            <a:ext cx="8686800" cy="3962400"/>
          </a:xfrm>
          <a:solidFill>
            <a:schemeClr val="bg1"/>
          </a:solidFill>
          <a:ln w="19050">
            <a:solidFill>
              <a:schemeClr val="tx1">
                <a:lumMod val="50000"/>
                <a:lumOff val="50000"/>
              </a:schemeClr>
            </a:solidFill>
          </a:ln>
        </p:spPr>
        <p:txBody>
          <a:bodyPr/>
          <a:lstStyle/>
          <a:p>
            <a:pPr>
              <a:buNone/>
            </a:pPr>
            <a:r>
              <a:rPr lang="en-US" sz="2400" dirty="0" smtClean="0">
                <a:latin typeface="+mj-lt"/>
              </a:rPr>
              <a:t>protected void </a:t>
            </a:r>
            <a:r>
              <a:rPr lang="en-US" sz="2400" dirty="0" err="1" smtClean="0">
                <a:latin typeface="+mj-lt"/>
              </a:rPr>
              <a:t>ButtonClick</a:t>
            </a:r>
            <a:r>
              <a:rPr lang="en-US" sz="2400" dirty="0" smtClean="0">
                <a:latin typeface="+mj-lt"/>
              </a:rPr>
              <a:t>(object sender, </a:t>
            </a:r>
            <a:r>
              <a:rPr lang="en-US" sz="2400" dirty="0" err="1" smtClean="0">
                <a:latin typeface="+mj-lt"/>
              </a:rPr>
              <a:t>ImageClickEventArgs</a:t>
            </a:r>
            <a:r>
              <a:rPr lang="en-US" sz="2400" dirty="0" smtClean="0">
                <a:latin typeface="+mj-lt"/>
              </a:rPr>
              <a:t> e)</a:t>
            </a:r>
          </a:p>
          <a:p>
            <a:pPr>
              <a:buNone/>
            </a:pPr>
            <a:r>
              <a:rPr lang="en-US" sz="2400" dirty="0" smtClean="0">
                <a:latin typeface="+mj-lt"/>
              </a:rPr>
              <a:t>    {</a:t>
            </a:r>
          </a:p>
          <a:p>
            <a:pPr>
              <a:buNone/>
            </a:pPr>
            <a:r>
              <a:rPr lang="en-US" sz="2400" dirty="0" smtClean="0">
                <a:latin typeface="+mj-lt"/>
              </a:rPr>
              <a:t>        if(</a:t>
            </a:r>
            <a:r>
              <a:rPr lang="en-US" sz="2400" dirty="0" err="1" smtClean="0">
                <a:latin typeface="+mj-lt"/>
              </a:rPr>
              <a:t>sender.Equals</a:t>
            </a:r>
            <a:r>
              <a:rPr lang="en-US" sz="2400" dirty="0" smtClean="0">
                <a:latin typeface="+mj-lt"/>
              </a:rPr>
              <a:t>(ImageButton1))</a:t>
            </a:r>
          </a:p>
          <a:p>
            <a:pPr>
              <a:buNone/>
            </a:pPr>
            <a:r>
              <a:rPr lang="en-US" sz="2400" dirty="0" smtClean="0">
                <a:latin typeface="+mj-lt"/>
              </a:rPr>
              <a:t>            Label1.Text = "You clicked Button 1 at position (";</a:t>
            </a:r>
          </a:p>
          <a:p>
            <a:pPr>
              <a:buNone/>
            </a:pPr>
            <a:r>
              <a:rPr lang="en-US" sz="2400" dirty="0" smtClean="0">
                <a:latin typeface="+mj-lt"/>
              </a:rPr>
              <a:t>        else</a:t>
            </a:r>
          </a:p>
          <a:p>
            <a:pPr>
              <a:buNone/>
            </a:pPr>
            <a:r>
              <a:rPr lang="en-US" sz="2400" dirty="0" smtClean="0">
                <a:latin typeface="+mj-lt"/>
              </a:rPr>
              <a:t>            Label1.Text = "You clicked Button 2 at position (";</a:t>
            </a:r>
          </a:p>
          <a:p>
            <a:pPr>
              <a:buNone/>
            </a:pPr>
            <a:endParaRPr lang="en-US" sz="2400" dirty="0" smtClean="0">
              <a:latin typeface="+mj-lt"/>
            </a:endParaRPr>
          </a:p>
          <a:p>
            <a:pPr>
              <a:buNone/>
            </a:pPr>
            <a:r>
              <a:rPr lang="en-US" sz="2400" dirty="0" smtClean="0">
                <a:latin typeface="+mj-lt"/>
              </a:rPr>
              <a:t>       Label1.Text += </a:t>
            </a:r>
            <a:r>
              <a:rPr lang="en-US" sz="2400" dirty="0" err="1" smtClean="0">
                <a:latin typeface="+mj-lt"/>
              </a:rPr>
              <a:t>e.X.ToString</a:t>
            </a:r>
            <a:r>
              <a:rPr lang="en-US" sz="2400" dirty="0" smtClean="0">
                <a:latin typeface="+mj-lt"/>
              </a:rPr>
              <a:t>() + ", " + </a:t>
            </a:r>
            <a:r>
              <a:rPr lang="en-US" sz="2400" dirty="0" err="1" smtClean="0">
                <a:latin typeface="+mj-lt"/>
              </a:rPr>
              <a:t>e.Y.ToString</a:t>
            </a:r>
            <a:r>
              <a:rPr lang="en-US" sz="2400" dirty="0" smtClean="0">
                <a:latin typeface="+mj-lt"/>
              </a:rPr>
              <a:t>() + ")";</a:t>
            </a:r>
          </a:p>
          <a:p>
            <a:pPr>
              <a:buNone/>
            </a:pPr>
            <a:r>
              <a:rPr lang="en-US" sz="2400" dirty="0" smtClean="0">
                <a:latin typeface="+mj-lt"/>
              </a:rPr>
              <a:t>    }</a:t>
            </a:r>
          </a:p>
          <a:p>
            <a:pPr>
              <a:buNone/>
            </a:pPr>
            <a:endParaRPr lang="en-US" sz="2400" dirty="0">
              <a:latin typeface="+mj-lt"/>
            </a:endParaRPr>
          </a:p>
        </p:txBody>
      </p:sp>
      <p:sp>
        <p:nvSpPr>
          <p:cNvPr id="6" name="Rectangle 5"/>
          <p:cNvSpPr/>
          <p:nvPr/>
        </p:nvSpPr>
        <p:spPr>
          <a:xfrm>
            <a:off x="228600" y="1295400"/>
            <a:ext cx="8610600" cy="923330"/>
          </a:xfrm>
          <a:prstGeom prst="rect">
            <a:avLst/>
          </a:prstGeom>
          <a:solidFill>
            <a:schemeClr val="bg1"/>
          </a:solidFill>
          <a:ln w="19050">
            <a:solidFill>
              <a:schemeClr val="tx1">
                <a:lumMod val="50000"/>
                <a:lumOff val="50000"/>
              </a:schemeClr>
            </a:solidFill>
          </a:ln>
        </p:spPr>
        <p:txBody>
          <a:bodyPr wrap="square">
            <a:spAutoFit/>
          </a:bodyPr>
          <a:lstStyle/>
          <a:p>
            <a:r>
              <a:rPr lang="en-US" dirty="0" smtClean="0">
                <a:latin typeface="Arial Narrow" pitchFamily="34" charset="0"/>
              </a:rPr>
              <a:t>&lt;</a:t>
            </a:r>
            <a:r>
              <a:rPr lang="en-US" dirty="0" err="1" smtClean="0">
                <a:latin typeface="Arial Narrow" pitchFamily="34" charset="0"/>
              </a:rPr>
              <a:t>asp:ImageButton</a:t>
            </a:r>
            <a:r>
              <a:rPr lang="en-US" dirty="0" smtClean="0">
                <a:latin typeface="Arial Narrow" pitchFamily="34" charset="0"/>
              </a:rPr>
              <a:t> ID="ImageButton1" </a:t>
            </a:r>
            <a:r>
              <a:rPr lang="en-US" dirty="0" err="1" smtClean="0">
                <a:latin typeface="Arial Narrow" pitchFamily="34" charset="0"/>
              </a:rPr>
              <a:t>runat</a:t>
            </a:r>
            <a:r>
              <a:rPr lang="en-US" dirty="0" smtClean="0">
                <a:latin typeface="Arial Narrow" pitchFamily="34" charset="0"/>
              </a:rPr>
              <a:t>="server" </a:t>
            </a:r>
            <a:r>
              <a:rPr lang="en-US" dirty="0" err="1" smtClean="0">
                <a:latin typeface="Arial Narrow" pitchFamily="34" charset="0"/>
              </a:rPr>
              <a:t>ImageUrl</a:t>
            </a:r>
            <a:r>
              <a:rPr lang="en-US" dirty="0" smtClean="0">
                <a:latin typeface="Arial Narrow" pitchFamily="34" charset="0"/>
              </a:rPr>
              <a:t>="~/fish.jpg“ </a:t>
            </a:r>
            <a:r>
              <a:rPr lang="en-US" dirty="0" err="1" smtClean="0">
                <a:latin typeface="Arial Narrow" pitchFamily="34" charset="0"/>
              </a:rPr>
              <a:t>OnClick</a:t>
            </a:r>
            <a:r>
              <a:rPr lang="en-US" dirty="0" smtClean="0">
                <a:latin typeface="Arial Narrow" pitchFamily="34" charset="0"/>
              </a:rPr>
              <a:t>="</a:t>
            </a:r>
            <a:r>
              <a:rPr lang="en-US" dirty="0" err="1" smtClean="0">
                <a:latin typeface="Arial Narrow" pitchFamily="34" charset="0"/>
              </a:rPr>
              <a:t>ButtonClick</a:t>
            </a:r>
            <a:r>
              <a:rPr lang="en-US" dirty="0" smtClean="0">
                <a:latin typeface="Arial Narrow" pitchFamily="34" charset="0"/>
              </a:rPr>
              <a:t>" /&gt;</a:t>
            </a:r>
          </a:p>
          <a:p>
            <a:endParaRPr lang="en-US" dirty="0" smtClean="0">
              <a:latin typeface="Arial Narrow" pitchFamily="34" charset="0"/>
            </a:endParaRPr>
          </a:p>
          <a:p>
            <a:r>
              <a:rPr lang="en-US" dirty="0" smtClean="0">
                <a:latin typeface="Arial Narrow" pitchFamily="34" charset="0"/>
              </a:rPr>
              <a:t>&lt;</a:t>
            </a:r>
            <a:r>
              <a:rPr lang="en-US" dirty="0" err="1" smtClean="0">
                <a:latin typeface="Arial Narrow" pitchFamily="34" charset="0"/>
              </a:rPr>
              <a:t>asp:ImageButton</a:t>
            </a:r>
            <a:r>
              <a:rPr lang="en-US" dirty="0" smtClean="0">
                <a:latin typeface="Arial Narrow" pitchFamily="34" charset="0"/>
              </a:rPr>
              <a:t> ID="ImageButton2" </a:t>
            </a:r>
            <a:r>
              <a:rPr lang="en-US" dirty="0" err="1" smtClean="0">
                <a:latin typeface="Arial Narrow" pitchFamily="34" charset="0"/>
              </a:rPr>
              <a:t>runat</a:t>
            </a:r>
            <a:r>
              <a:rPr lang="en-US" dirty="0" smtClean="0">
                <a:latin typeface="Arial Narrow" pitchFamily="34" charset="0"/>
              </a:rPr>
              <a:t>="server" </a:t>
            </a:r>
            <a:r>
              <a:rPr lang="en-US" dirty="0" err="1" smtClean="0">
                <a:latin typeface="Arial Narrow" pitchFamily="34" charset="0"/>
              </a:rPr>
              <a:t>ImageUrl</a:t>
            </a:r>
            <a:r>
              <a:rPr lang="en-US" dirty="0" smtClean="0">
                <a:latin typeface="Arial Narrow" pitchFamily="34" charset="0"/>
              </a:rPr>
              <a:t>="~/cat.jpg" </a:t>
            </a:r>
            <a:r>
              <a:rPr lang="en-US" dirty="0" err="1" smtClean="0">
                <a:latin typeface="Arial Narrow" pitchFamily="34" charset="0"/>
              </a:rPr>
              <a:t>OnClick</a:t>
            </a:r>
            <a:r>
              <a:rPr lang="en-US" dirty="0" smtClean="0">
                <a:latin typeface="Arial Narrow" pitchFamily="34" charset="0"/>
              </a:rPr>
              <a:t>="</a:t>
            </a:r>
            <a:r>
              <a:rPr lang="en-US" dirty="0" err="1" smtClean="0">
                <a:latin typeface="Arial Narrow" pitchFamily="34" charset="0"/>
              </a:rPr>
              <a:t>ButtonClick</a:t>
            </a:r>
            <a:r>
              <a:rPr lang="en-US" dirty="0" smtClean="0">
                <a:latin typeface="Arial Narrow" pitchFamily="34" charset="0"/>
              </a:rPr>
              <a:t>" /&gt;</a:t>
            </a:r>
            <a:endParaRPr lang="en-US" dirty="0">
              <a:latin typeface="Arial Narrow"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305800" cy="1110915"/>
          </a:xfrm>
        </p:spPr>
        <p:txBody>
          <a:bodyPr/>
          <a:lstStyle/>
          <a:p>
            <a:r>
              <a:rPr lang="en-US" sz="3600" dirty="0" smtClean="0"/>
              <a:t>Differences between HTML Event and Server Control Event</a:t>
            </a:r>
            <a:endParaRPr lang="en-US" sz="3600" dirty="0"/>
          </a:p>
        </p:txBody>
      </p:sp>
      <p:graphicFrame>
        <p:nvGraphicFramePr>
          <p:cNvPr id="4" name="Content Placeholder 3"/>
          <p:cNvGraphicFramePr>
            <a:graphicFrameLocks noGrp="1"/>
          </p:cNvGraphicFramePr>
          <p:nvPr>
            <p:ph idx="13"/>
            <p:extLst>
              <p:ext uri="{D42A27DB-BD31-4B8C-83A1-F6EECF244321}">
                <p14:modId xmlns:p14="http://schemas.microsoft.com/office/powerpoint/2010/main" val="1012276872"/>
              </p:ext>
            </p:extLst>
          </p:nvPr>
        </p:nvGraphicFramePr>
        <p:xfrm>
          <a:off x="576262" y="1600200"/>
          <a:ext cx="8186738" cy="4038601"/>
        </p:xfrm>
        <a:graphic>
          <a:graphicData uri="http://schemas.openxmlformats.org/drawingml/2006/table">
            <a:tbl>
              <a:tblPr firstRow="1" bandRow="1">
                <a:tableStyleId>{5C22544A-7EE6-4342-B048-85BDC9FD1C3A}</a:tableStyleId>
              </a:tblPr>
              <a:tblGrid>
                <a:gridCol w="4093369">
                  <a:extLst>
                    <a:ext uri="{9D8B030D-6E8A-4147-A177-3AD203B41FA5}">
                      <a16:colId xmlns:a16="http://schemas.microsoft.com/office/drawing/2014/main" val="20000"/>
                    </a:ext>
                  </a:extLst>
                </a:gridCol>
                <a:gridCol w="4093369">
                  <a:extLst>
                    <a:ext uri="{9D8B030D-6E8A-4147-A177-3AD203B41FA5}">
                      <a16:colId xmlns:a16="http://schemas.microsoft.com/office/drawing/2014/main" val="20001"/>
                    </a:ext>
                  </a:extLst>
                </a:gridCol>
              </a:tblGrid>
              <a:tr h="639342">
                <a:tc>
                  <a:txBody>
                    <a:bodyPr/>
                    <a:lstStyle/>
                    <a:p>
                      <a:pPr algn="ctr"/>
                      <a:r>
                        <a:rPr lang="en-US" sz="2400" dirty="0" smtClean="0"/>
                        <a:t>HTML</a:t>
                      </a:r>
                      <a:r>
                        <a:rPr lang="en-US" sz="2400" baseline="0" dirty="0" smtClean="0"/>
                        <a:t> Event Handler</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smtClean="0"/>
                        <a:t>Server Control Event Handler</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803016">
                <a:tc>
                  <a:txBody>
                    <a:bodyPr/>
                    <a:lstStyle/>
                    <a:p>
                      <a:r>
                        <a:rPr lang="en-US" dirty="0" smtClean="0"/>
                        <a:t>Runs on</a:t>
                      </a:r>
                      <a:r>
                        <a:rPr lang="en-US" baseline="0" dirty="0" smtClean="0"/>
                        <a:t> client side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Runs on server</a:t>
                      </a:r>
                      <a:r>
                        <a:rPr lang="en-US" baseline="0" dirty="0" smtClean="0"/>
                        <a:t> side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57729">
                <a:tc>
                  <a:txBody>
                    <a:bodyPr/>
                    <a:lstStyle/>
                    <a:p>
                      <a:r>
                        <a:rPr lang="en-US" dirty="0" smtClean="0"/>
                        <a:t>Rely on browser support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Works</a:t>
                      </a:r>
                      <a:r>
                        <a:rPr lang="en-US" baseline="0" dirty="0" smtClean="0"/>
                        <a:t> across all browsers since event is handled by server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69257">
                <a:tc>
                  <a:txBody>
                    <a:bodyPr/>
                    <a:lstStyle/>
                    <a:p>
                      <a:r>
                        <a:rPr lang="en-US" dirty="0" smtClean="0"/>
                        <a:t>Event handling code can only be written in </a:t>
                      </a:r>
                      <a:r>
                        <a:rPr lang="en-US" dirty="0" err="1" smtClean="0"/>
                        <a:t>Javascript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Event handling</a:t>
                      </a:r>
                      <a:r>
                        <a:rPr lang="en-US" baseline="0" dirty="0" smtClean="0"/>
                        <a:t> code can be written in any languages supported by .NET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69257">
                <a:tc>
                  <a:txBody>
                    <a:bodyPr/>
                    <a:lstStyle/>
                    <a:p>
                      <a:r>
                        <a:rPr lang="en-US" dirty="0" smtClean="0"/>
                        <a:t>Resources restricted to client</a:t>
                      </a:r>
                      <a:r>
                        <a:rPr lang="en-US" baseline="0" dirty="0" smtClean="0"/>
                        <a:t> side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More available</a:t>
                      </a:r>
                      <a:r>
                        <a:rPr lang="en-US" baseline="0" dirty="0" smtClean="0"/>
                        <a:t> r</a:t>
                      </a:r>
                      <a:r>
                        <a:rPr lang="en-US" dirty="0" smtClean="0"/>
                        <a:t>esources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You Going To Learn?</a:t>
            </a:r>
            <a:endParaRPr lang="en-US" dirty="0"/>
          </a:p>
        </p:txBody>
      </p:sp>
      <p:sp>
        <p:nvSpPr>
          <p:cNvPr id="3" name="Content Placeholder 2"/>
          <p:cNvSpPr>
            <a:spLocks noGrp="1"/>
          </p:cNvSpPr>
          <p:nvPr>
            <p:ph idx="13"/>
          </p:nvPr>
        </p:nvSpPr>
        <p:spPr/>
        <p:txBody>
          <a:bodyPr/>
          <a:lstStyle/>
          <a:p>
            <a:pPr>
              <a:buNone/>
            </a:pPr>
            <a:r>
              <a:rPr lang="en-AU" dirty="0" smtClean="0"/>
              <a:t>At the end of this lesson, you will be able to:</a:t>
            </a:r>
          </a:p>
          <a:p>
            <a:r>
              <a:rPr lang="en-US" dirty="0" smtClean="0"/>
              <a:t>Define event</a:t>
            </a:r>
          </a:p>
          <a:p>
            <a:r>
              <a:rPr lang="en-US" dirty="0" smtClean="0"/>
              <a:t>Differentiate HTML events and Server Control events</a:t>
            </a:r>
          </a:p>
          <a:p>
            <a:r>
              <a:rPr lang="en-US" dirty="0" smtClean="0"/>
              <a:t>Explain ASP.NET page events and </a:t>
            </a:r>
            <a:r>
              <a:rPr lang="en-US" dirty="0" err="1" smtClean="0"/>
              <a:t>PostBack</a:t>
            </a:r>
            <a:endParaRPr lang="en-US" dirty="0" smtClean="0"/>
          </a:p>
          <a:p>
            <a:r>
              <a:rPr lang="en-US" dirty="0" smtClean="0"/>
              <a:t>Apply event-driven programming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jan.newmarch.name/ecommerce/stateless.gif"/>
          <p:cNvPicPr>
            <a:picLocks noChangeAspect="1" noChangeArrowheads="1"/>
          </p:cNvPicPr>
          <p:nvPr/>
        </p:nvPicPr>
        <p:blipFill>
          <a:blip r:embed="rId3" cstate="print"/>
          <a:srcRect/>
          <a:stretch>
            <a:fillRect/>
          </a:stretch>
        </p:blipFill>
        <p:spPr bwMode="auto">
          <a:xfrm>
            <a:off x="1676400" y="2362200"/>
            <a:ext cx="5762625" cy="4219575"/>
          </a:xfrm>
          <a:prstGeom prst="rect">
            <a:avLst/>
          </a:prstGeom>
          <a:noFill/>
        </p:spPr>
      </p:pic>
      <p:sp>
        <p:nvSpPr>
          <p:cNvPr id="2" name="Title 1"/>
          <p:cNvSpPr>
            <a:spLocks noGrp="1"/>
          </p:cNvSpPr>
          <p:nvPr>
            <p:ph type="title"/>
          </p:nvPr>
        </p:nvSpPr>
        <p:spPr/>
        <p:txBody>
          <a:bodyPr/>
          <a:lstStyle/>
          <a:p>
            <a:r>
              <a:rPr lang="en-US" dirty="0" smtClean="0"/>
              <a:t>Stateless Request</a:t>
            </a:r>
            <a:endParaRPr lang="en-US" dirty="0"/>
          </a:p>
        </p:txBody>
      </p:sp>
      <p:sp>
        <p:nvSpPr>
          <p:cNvPr id="3" name="Content Placeholder 2"/>
          <p:cNvSpPr>
            <a:spLocks noGrp="1"/>
          </p:cNvSpPr>
          <p:nvPr>
            <p:ph idx="13"/>
          </p:nvPr>
        </p:nvSpPr>
        <p:spPr/>
        <p:txBody>
          <a:bodyPr/>
          <a:lstStyle/>
          <a:p>
            <a:r>
              <a:rPr lang="en-US" dirty="0" smtClean="0"/>
              <a:t>HTTP is stateless - it retains no knowledge </a:t>
            </a:r>
            <a:r>
              <a:rPr lang="en-US" dirty="0" smtClean="0"/>
              <a:t>from </a:t>
            </a:r>
            <a:r>
              <a:rPr lang="en-US" dirty="0" smtClean="0"/>
              <a:t>one request to the next.</a:t>
            </a:r>
          </a:p>
        </p:txBody>
      </p:sp>
      <p:pic>
        <p:nvPicPr>
          <p:cNvPr id="28675" name="Picture 3"/>
          <p:cNvPicPr>
            <a:picLocks noChangeAspect="1" noChangeArrowheads="1"/>
          </p:cNvPicPr>
          <p:nvPr/>
        </p:nvPicPr>
        <p:blipFill>
          <a:blip r:embed="rId4" cstate="print"/>
          <a:srcRect/>
          <a:stretch>
            <a:fillRect/>
          </a:stretch>
        </p:blipFill>
        <p:spPr bwMode="auto">
          <a:xfrm>
            <a:off x="762000" y="3810000"/>
            <a:ext cx="718102" cy="1295400"/>
          </a:xfrm>
          <a:prstGeom prst="rect">
            <a:avLst/>
          </a:prstGeom>
          <a:noFill/>
          <a:ln w="9525">
            <a:noFill/>
            <a:miter lim="800000"/>
            <a:headEnd/>
            <a:tailEnd/>
          </a:ln>
        </p:spPr>
      </p:pic>
      <p:pic>
        <p:nvPicPr>
          <p:cNvPr id="28676" name="Picture 4"/>
          <p:cNvPicPr>
            <a:picLocks noChangeAspect="1" noChangeArrowheads="1"/>
          </p:cNvPicPr>
          <p:nvPr/>
        </p:nvPicPr>
        <p:blipFill>
          <a:blip r:embed="rId5" cstate="print"/>
          <a:srcRect/>
          <a:stretch>
            <a:fillRect/>
          </a:stretch>
        </p:blipFill>
        <p:spPr bwMode="auto">
          <a:xfrm>
            <a:off x="7162800" y="3581400"/>
            <a:ext cx="1191873" cy="2133600"/>
          </a:xfrm>
          <a:prstGeom prst="rect">
            <a:avLst/>
          </a:prstGeom>
          <a:noFill/>
          <a:ln w="9525">
            <a:noFill/>
            <a:miter lim="800000"/>
            <a:headEnd/>
            <a:tailEnd/>
          </a:ln>
        </p:spPr>
      </p:pic>
      <p:sp>
        <p:nvSpPr>
          <p:cNvPr id="9" name="Cloud 8"/>
          <p:cNvSpPr/>
          <p:nvPr/>
        </p:nvSpPr>
        <p:spPr>
          <a:xfrm>
            <a:off x="1828800" y="2895600"/>
            <a:ext cx="5257800" cy="3429000"/>
          </a:xfrm>
          <a:prstGeom prst="cloud">
            <a:avLst/>
          </a:prstGeom>
          <a:no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1" y="5257800"/>
            <a:ext cx="1600200" cy="584775"/>
          </a:xfrm>
          <a:prstGeom prst="rect">
            <a:avLst/>
          </a:prstGeom>
          <a:noFill/>
        </p:spPr>
        <p:txBody>
          <a:bodyPr wrap="square" rtlCol="0">
            <a:spAutoFit/>
          </a:bodyPr>
          <a:lstStyle/>
          <a:p>
            <a:pPr algn="ctr"/>
            <a:r>
              <a:rPr lang="en-US" sz="1600" dirty="0" smtClean="0"/>
              <a:t>client sending request</a:t>
            </a:r>
            <a:endParaRPr lang="en-US" sz="1600" dirty="0"/>
          </a:p>
        </p:txBody>
      </p:sp>
      <p:sp>
        <p:nvSpPr>
          <p:cNvPr id="11" name="TextBox 10"/>
          <p:cNvSpPr txBox="1"/>
          <p:nvPr/>
        </p:nvSpPr>
        <p:spPr>
          <a:xfrm>
            <a:off x="1295400" y="2667000"/>
            <a:ext cx="1114216" cy="369332"/>
          </a:xfrm>
          <a:prstGeom prst="rect">
            <a:avLst/>
          </a:prstGeom>
          <a:noFill/>
        </p:spPr>
        <p:txBody>
          <a:bodyPr wrap="none" rtlCol="0">
            <a:spAutoFit/>
          </a:bodyPr>
          <a:lstStyle/>
          <a:p>
            <a:r>
              <a:rPr lang="en-US" dirty="0" smtClean="0"/>
              <a:t>Request 1</a:t>
            </a:r>
            <a:endParaRPr lang="en-US" dirty="0"/>
          </a:p>
        </p:txBody>
      </p:sp>
      <p:cxnSp>
        <p:nvCxnSpPr>
          <p:cNvPr id="13" name="Straight Arrow Connector 12"/>
          <p:cNvCxnSpPr>
            <a:stCxn id="11" idx="3"/>
          </p:cNvCxnSpPr>
          <p:nvPr/>
        </p:nvCxnSpPr>
        <p:spPr>
          <a:xfrm>
            <a:off x="2409616" y="2851666"/>
            <a:ext cx="1247984" cy="65353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48400" y="6019800"/>
            <a:ext cx="1114216" cy="369332"/>
          </a:xfrm>
          <a:prstGeom prst="rect">
            <a:avLst/>
          </a:prstGeom>
          <a:noFill/>
        </p:spPr>
        <p:txBody>
          <a:bodyPr wrap="none" rtlCol="0">
            <a:spAutoFit/>
          </a:bodyPr>
          <a:lstStyle/>
          <a:p>
            <a:r>
              <a:rPr lang="en-US" dirty="0" smtClean="0"/>
              <a:t>Request 2</a:t>
            </a:r>
            <a:endParaRPr lang="en-US" dirty="0"/>
          </a:p>
        </p:txBody>
      </p:sp>
      <p:cxnSp>
        <p:nvCxnSpPr>
          <p:cNvPr id="17" name="Straight Arrow Connector 16"/>
          <p:cNvCxnSpPr>
            <a:endCxn id="16" idx="0"/>
          </p:cNvCxnSpPr>
          <p:nvPr/>
        </p:nvCxnSpPr>
        <p:spPr>
          <a:xfrm>
            <a:off x="4800600" y="4876800"/>
            <a:ext cx="2004908" cy="11430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4648200"/>
            <a:ext cx="7924800" cy="990600"/>
          </a:xfrm>
          <a:prstGeom prst="rect">
            <a:avLst/>
          </a:prstGeom>
          <a:solidFill>
            <a:schemeClr val="bg1"/>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Stateful</a:t>
            </a:r>
            <a:r>
              <a:rPr lang="en-US" dirty="0" smtClean="0"/>
              <a:t> </a:t>
            </a:r>
            <a:r>
              <a:rPr lang="en-US" dirty="0" err="1" smtClean="0"/>
              <a:t>Postback</a:t>
            </a:r>
            <a:endParaRPr lang="en-US" dirty="0"/>
          </a:p>
        </p:txBody>
      </p:sp>
      <p:sp>
        <p:nvSpPr>
          <p:cNvPr id="3" name="Content Placeholder 2"/>
          <p:cNvSpPr>
            <a:spLocks noGrp="1"/>
          </p:cNvSpPr>
          <p:nvPr>
            <p:ph idx="13"/>
          </p:nvPr>
        </p:nvSpPr>
        <p:spPr/>
        <p:txBody>
          <a:bodyPr/>
          <a:lstStyle/>
          <a:p>
            <a:r>
              <a:rPr lang="en-US" dirty="0" smtClean="0">
                <a:solidFill>
                  <a:srgbClr val="FF0000"/>
                </a:solidFill>
              </a:rPr>
              <a:t>server controls </a:t>
            </a:r>
            <a:r>
              <a:rPr lang="en-US" dirty="0" smtClean="0"/>
              <a:t>can </a:t>
            </a:r>
            <a:r>
              <a:rPr lang="en-US" dirty="0" smtClean="0">
                <a:solidFill>
                  <a:srgbClr val="FF0000"/>
                </a:solidFill>
              </a:rPr>
              <a:t>retain</a:t>
            </a:r>
            <a:r>
              <a:rPr lang="en-US" dirty="0" smtClean="0"/>
              <a:t> their </a:t>
            </a:r>
            <a:r>
              <a:rPr lang="en-US" dirty="0" smtClean="0">
                <a:solidFill>
                  <a:srgbClr val="FF0000"/>
                </a:solidFill>
              </a:rPr>
              <a:t>state across </a:t>
            </a:r>
            <a:r>
              <a:rPr lang="en-US" dirty="0" err="1" smtClean="0">
                <a:solidFill>
                  <a:srgbClr val="FF0000"/>
                </a:solidFill>
              </a:rPr>
              <a:t>postbacks</a:t>
            </a:r>
            <a:r>
              <a:rPr lang="en-US" dirty="0" smtClean="0"/>
              <a:t>.</a:t>
            </a:r>
          </a:p>
          <a:p>
            <a:r>
              <a:rPr lang="en-US" dirty="0" err="1" smtClean="0"/>
              <a:t>Postback</a:t>
            </a:r>
            <a:r>
              <a:rPr lang="en-US" dirty="0" smtClean="0"/>
              <a:t> - process by which the browser sends information to the server, which then handles the event, sending html back to the client. </a:t>
            </a:r>
          </a:p>
          <a:p>
            <a:endParaRPr lang="en-US" dirty="0"/>
          </a:p>
        </p:txBody>
      </p:sp>
      <p:sp>
        <p:nvSpPr>
          <p:cNvPr id="4" name="Rectangle 3"/>
          <p:cNvSpPr/>
          <p:nvPr/>
        </p:nvSpPr>
        <p:spPr>
          <a:xfrm>
            <a:off x="1447800" y="4724400"/>
            <a:ext cx="7162800" cy="830997"/>
          </a:xfrm>
          <a:prstGeom prst="rect">
            <a:avLst/>
          </a:prstGeom>
        </p:spPr>
        <p:txBody>
          <a:bodyPr wrap="square">
            <a:spAutoFit/>
          </a:bodyPr>
          <a:lstStyle/>
          <a:p>
            <a:r>
              <a:rPr lang="en-US" sz="2400" dirty="0" smtClean="0"/>
              <a:t>Web forms must have </a:t>
            </a:r>
            <a:r>
              <a:rPr lang="en-US" sz="2400" dirty="0" err="1" smtClean="0">
                <a:latin typeface="Courier New" pitchFamily="49" charset="0"/>
                <a:cs typeface="Courier New" pitchFamily="49" charset="0"/>
              </a:rPr>
              <a:t>runat</a:t>
            </a:r>
            <a:r>
              <a:rPr lang="en-US" sz="2400" dirty="0" smtClean="0">
                <a:latin typeface="Courier New" pitchFamily="49" charset="0"/>
                <a:cs typeface="Courier New" pitchFamily="49" charset="0"/>
              </a:rPr>
              <a:t>="server"</a:t>
            </a:r>
            <a:r>
              <a:rPr lang="en-US" sz="2400" dirty="0" smtClean="0"/>
              <a:t> and only ASP.NET web controls can retain state.</a:t>
            </a:r>
          </a:p>
        </p:txBody>
      </p:sp>
      <p:pic>
        <p:nvPicPr>
          <p:cNvPr id="2049" name="Picture 1"/>
          <p:cNvPicPr>
            <a:picLocks noChangeAspect="1" noChangeArrowheads="1"/>
          </p:cNvPicPr>
          <p:nvPr/>
        </p:nvPicPr>
        <p:blipFill>
          <a:blip r:embed="rId2" cstate="print"/>
          <a:srcRect/>
          <a:stretch>
            <a:fillRect/>
          </a:stretch>
        </p:blipFill>
        <p:spPr bwMode="auto">
          <a:xfrm>
            <a:off x="762000" y="4800600"/>
            <a:ext cx="704850"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Postback</a:t>
            </a:r>
            <a:r>
              <a:rPr lang="en-US" dirty="0" smtClean="0"/>
              <a:t> Process</a:t>
            </a:r>
            <a:endParaRPr lang="en-US" dirty="0"/>
          </a:p>
        </p:txBody>
      </p:sp>
      <p:sp>
        <p:nvSpPr>
          <p:cNvPr id="4" name="Text Box 3"/>
          <p:cNvSpPr txBox="1">
            <a:spLocks noChangeArrowheads="1"/>
          </p:cNvSpPr>
          <p:nvPr/>
        </p:nvSpPr>
        <p:spPr bwMode="auto">
          <a:xfrm>
            <a:off x="685800" y="2438400"/>
            <a:ext cx="1219200" cy="528638"/>
          </a:xfrm>
          <a:prstGeom prst="rect">
            <a:avLst/>
          </a:prstGeom>
          <a:solidFill>
            <a:schemeClr val="accent3">
              <a:lumMod val="75000"/>
            </a:schemeClr>
          </a:solidFill>
          <a:ln w="9525">
            <a:solidFill>
              <a:srgbClr val="92D050"/>
            </a:solidFill>
            <a:miter lim="800000"/>
            <a:headEnd/>
            <a:tailEnd/>
          </a:ln>
          <a:effectLst/>
        </p:spPr>
        <p:txBody>
          <a:bodyPr>
            <a:spAutoFit/>
          </a:bodyPr>
          <a:lstStyle/>
          <a:p>
            <a:r>
              <a:rPr lang="en-US" sz="2800" dirty="0"/>
              <a:t>Client</a:t>
            </a:r>
          </a:p>
        </p:txBody>
      </p:sp>
      <p:sp>
        <p:nvSpPr>
          <p:cNvPr id="5" name="Oval 5"/>
          <p:cNvSpPr>
            <a:spLocks noChangeArrowheads="1"/>
          </p:cNvSpPr>
          <p:nvPr/>
        </p:nvSpPr>
        <p:spPr bwMode="auto">
          <a:xfrm>
            <a:off x="4724400" y="2286000"/>
            <a:ext cx="1524000" cy="914400"/>
          </a:xfrm>
          <a:prstGeom prst="ellipse">
            <a:avLst/>
          </a:prstGeom>
          <a:solidFill>
            <a:schemeClr val="accent3">
              <a:lumMod val="75000"/>
            </a:schemeClr>
          </a:solidFill>
          <a:ln w="9525">
            <a:solidFill>
              <a:srgbClr val="FFFF00"/>
            </a:solidFill>
            <a:round/>
            <a:headEnd/>
            <a:tailEnd/>
          </a:ln>
          <a:effectLst/>
        </p:spPr>
        <p:txBody>
          <a:bodyPr wrap="none" anchor="ctr"/>
          <a:lstStyle/>
          <a:p>
            <a:pPr algn="ctr"/>
            <a:r>
              <a:rPr lang="en-US" sz="2800" dirty="0"/>
              <a:t>Server</a:t>
            </a:r>
          </a:p>
        </p:txBody>
      </p:sp>
      <p:sp>
        <p:nvSpPr>
          <p:cNvPr id="6" name="Text Box 6"/>
          <p:cNvSpPr txBox="1">
            <a:spLocks noChangeArrowheads="1"/>
          </p:cNvSpPr>
          <p:nvPr/>
        </p:nvSpPr>
        <p:spPr bwMode="auto">
          <a:xfrm>
            <a:off x="228600" y="1676400"/>
            <a:ext cx="2384425" cy="519113"/>
          </a:xfrm>
          <a:prstGeom prst="rect">
            <a:avLst/>
          </a:prstGeom>
          <a:noFill/>
          <a:ln w="9525">
            <a:noFill/>
            <a:miter lim="800000"/>
            <a:headEnd/>
            <a:tailEnd/>
          </a:ln>
          <a:effectLst/>
        </p:spPr>
        <p:txBody>
          <a:bodyPr wrap="none">
            <a:spAutoFit/>
          </a:bodyPr>
          <a:lstStyle/>
          <a:p>
            <a:r>
              <a:rPr lang="en-US" sz="2800" dirty="0"/>
              <a:t>1. Event occurs</a:t>
            </a:r>
          </a:p>
        </p:txBody>
      </p:sp>
      <p:sp>
        <p:nvSpPr>
          <p:cNvPr id="7" name="Text Box 7"/>
          <p:cNvSpPr txBox="1">
            <a:spLocks noChangeArrowheads="1"/>
          </p:cNvSpPr>
          <p:nvPr/>
        </p:nvSpPr>
        <p:spPr bwMode="auto">
          <a:xfrm>
            <a:off x="2057400" y="2235200"/>
            <a:ext cx="3611563" cy="946150"/>
          </a:xfrm>
          <a:prstGeom prst="rect">
            <a:avLst/>
          </a:prstGeom>
          <a:noFill/>
          <a:ln w="9525">
            <a:noFill/>
            <a:miter lim="800000"/>
            <a:headEnd/>
            <a:tailEnd/>
          </a:ln>
          <a:effectLst/>
        </p:spPr>
        <p:txBody>
          <a:bodyPr>
            <a:spAutoFit/>
          </a:bodyPr>
          <a:lstStyle/>
          <a:p>
            <a:r>
              <a:rPr lang="en-US" sz="2800" dirty="0" smtClean="0"/>
              <a:t>ASP.NET </a:t>
            </a:r>
            <a:r>
              <a:rPr lang="en-US" sz="2800" dirty="0"/>
              <a:t>Web </a:t>
            </a:r>
          </a:p>
          <a:p>
            <a:r>
              <a:rPr lang="en-US" sz="2800" dirty="0"/>
              <a:t>Controls info</a:t>
            </a:r>
          </a:p>
        </p:txBody>
      </p:sp>
      <p:cxnSp>
        <p:nvCxnSpPr>
          <p:cNvPr id="8" name="AutoShape 8"/>
          <p:cNvCxnSpPr>
            <a:cxnSpLocks noChangeShapeType="1"/>
          </p:cNvCxnSpPr>
          <p:nvPr/>
        </p:nvCxnSpPr>
        <p:spPr bwMode="auto">
          <a:xfrm flipH="1">
            <a:off x="1295400" y="2819400"/>
            <a:ext cx="4953000" cy="147638"/>
          </a:xfrm>
          <a:prstGeom prst="bentConnector4">
            <a:avLst>
              <a:gd name="adj1" fmla="val -4616"/>
              <a:gd name="adj2" fmla="val 1152685"/>
            </a:avLst>
          </a:prstGeom>
          <a:ln>
            <a:headEnd/>
            <a:tailEnd type="triangle" w="lg" len="lg"/>
          </a:ln>
        </p:spPr>
        <p:style>
          <a:lnRef idx="2">
            <a:schemeClr val="accent1"/>
          </a:lnRef>
          <a:fillRef idx="0">
            <a:schemeClr val="accent1"/>
          </a:fillRef>
          <a:effectRef idx="1">
            <a:schemeClr val="accent1"/>
          </a:effectRef>
          <a:fontRef idx="minor">
            <a:schemeClr val="tx1"/>
          </a:fontRef>
        </p:style>
      </p:cxnSp>
      <p:sp>
        <p:nvSpPr>
          <p:cNvPr id="9" name="Text Box 9"/>
          <p:cNvSpPr txBox="1">
            <a:spLocks noChangeArrowheads="1"/>
          </p:cNvSpPr>
          <p:nvPr/>
        </p:nvSpPr>
        <p:spPr bwMode="auto">
          <a:xfrm>
            <a:off x="6553200" y="2743200"/>
            <a:ext cx="1981200" cy="1800225"/>
          </a:xfrm>
          <a:prstGeom prst="rect">
            <a:avLst/>
          </a:prstGeom>
          <a:noFill/>
          <a:ln w="9525">
            <a:noFill/>
            <a:miter lim="800000"/>
            <a:headEnd/>
            <a:tailEnd/>
          </a:ln>
          <a:effectLst/>
        </p:spPr>
        <p:txBody>
          <a:bodyPr>
            <a:spAutoFit/>
          </a:bodyPr>
          <a:lstStyle/>
          <a:p>
            <a:r>
              <a:rPr lang="en-US" sz="2800" dirty="0"/>
              <a:t>2. Execute codes in event handler</a:t>
            </a:r>
          </a:p>
        </p:txBody>
      </p:sp>
      <p:sp>
        <p:nvSpPr>
          <p:cNvPr id="10" name="Text Box 10"/>
          <p:cNvSpPr txBox="1">
            <a:spLocks noChangeArrowheads="1"/>
          </p:cNvSpPr>
          <p:nvPr/>
        </p:nvSpPr>
        <p:spPr bwMode="auto">
          <a:xfrm>
            <a:off x="1828800" y="4495800"/>
            <a:ext cx="3906838" cy="946150"/>
          </a:xfrm>
          <a:prstGeom prst="rect">
            <a:avLst/>
          </a:prstGeom>
          <a:noFill/>
          <a:ln w="9525">
            <a:noFill/>
            <a:miter lim="800000"/>
            <a:headEnd/>
            <a:tailEnd/>
          </a:ln>
          <a:effectLst/>
        </p:spPr>
        <p:txBody>
          <a:bodyPr wrap="none">
            <a:spAutoFit/>
          </a:bodyPr>
          <a:lstStyle/>
          <a:p>
            <a:r>
              <a:rPr lang="en-US" sz="2800" dirty="0"/>
              <a:t>3. Sends resulting HTML </a:t>
            </a:r>
          </a:p>
          <a:p>
            <a:r>
              <a:rPr lang="en-US" sz="2800" dirty="0"/>
              <a:t>back to client</a:t>
            </a:r>
          </a:p>
        </p:txBody>
      </p:sp>
      <p:sp>
        <p:nvSpPr>
          <p:cNvPr id="12" name="Line 4"/>
          <p:cNvSpPr>
            <a:spLocks noChangeShapeType="1"/>
          </p:cNvSpPr>
          <p:nvPr/>
        </p:nvSpPr>
        <p:spPr bwMode="auto">
          <a:xfrm flipV="1">
            <a:off x="1905000" y="2667000"/>
            <a:ext cx="2819400" cy="0"/>
          </a:xfrm>
          <a:prstGeom prst="line">
            <a:avLst/>
          </a:prstGeom>
          <a:ln>
            <a:headEnd/>
            <a:tailEnd type="triangle" w="lg" len="lg"/>
          </a:ln>
        </p:spPr>
        <p:style>
          <a:lnRef idx="2">
            <a:schemeClr val="accent1"/>
          </a:lnRef>
          <a:fillRef idx="0">
            <a:schemeClr val="accent1"/>
          </a:fillRef>
          <a:effectRef idx="1">
            <a:schemeClr val="accent1"/>
          </a:effectRef>
          <a:fontRef idx="minor">
            <a:schemeClr val="tx1"/>
          </a:fontRef>
        </p:style>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randyconnolly.com/Core/wp-content/uploads/2011/12/02Fig02.gif"/>
          <p:cNvPicPr>
            <a:picLocks noChangeAspect="1" noChangeArrowheads="1"/>
          </p:cNvPicPr>
          <p:nvPr/>
        </p:nvPicPr>
        <p:blipFill>
          <a:blip r:embed="rId2" cstate="print"/>
          <a:srcRect/>
          <a:stretch>
            <a:fillRect/>
          </a:stretch>
        </p:blipFill>
        <p:spPr bwMode="auto">
          <a:xfrm>
            <a:off x="762000" y="55420"/>
            <a:ext cx="7620000" cy="671780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sp>
        <p:nvSpPr>
          <p:cNvPr id="3" name="Content Placeholder 2"/>
          <p:cNvSpPr>
            <a:spLocks noGrp="1"/>
          </p:cNvSpPr>
          <p:nvPr>
            <p:ph idx="13"/>
          </p:nvPr>
        </p:nvSpPr>
        <p:spPr/>
        <p:txBody>
          <a:bodyPr/>
          <a:lstStyle/>
          <a:p>
            <a:r>
              <a:rPr lang="en-US" dirty="0" smtClean="0"/>
              <a:t>When </a:t>
            </a:r>
            <a:r>
              <a:rPr lang="en-US" dirty="0" err="1" smtClean="0">
                <a:solidFill>
                  <a:srgbClr val="FF0000"/>
                </a:solidFill>
              </a:rPr>
              <a:t>Postback</a:t>
            </a:r>
            <a:r>
              <a:rPr lang="en-US" dirty="0" smtClean="0"/>
              <a:t> is used, information about the state of the ASP.NET form is sent back in an associated hidden control “_VIEWSTATE”, i.e.</a:t>
            </a:r>
          </a:p>
          <a:p>
            <a:endParaRPr lang="en-US" dirty="0"/>
          </a:p>
        </p:txBody>
      </p:sp>
      <p:sp>
        <p:nvSpPr>
          <p:cNvPr id="4" name="Rectangle 3"/>
          <p:cNvSpPr/>
          <p:nvPr/>
        </p:nvSpPr>
        <p:spPr>
          <a:xfrm>
            <a:off x="609600" y="3276601"/>
            <a:ext cx="8001000" cy="1384995"/>
          </a:xfrm>
          <a:prstGeom prst="rect">
            <a:avLst/>
          </a:prstGeom>
          <a:solidFill>
            <a:schemeClr val="bg1"/>
          </a:solidFill>
          <a:ln w="28575">
            <a:solidFill>
              <a:schemeClr val="accent1"/>
            </a:solidFill>
          </a:ln>
        </p:spPr>
        <p:txBody>
          <a:bodyPr wrap="square">
            <a:spAutoFit/>
          </a:bodyPr>
          <a:lstStyle/>
          <a:p>
            <a:pPr>
              <a:buNone/>
            </a:pPr>
            <a:r>
              <a:rPr lang="en-US" sz="2800" dirty="0" smtClean="0">
                <a:latin typeface="Arial" pitchFamily="34" charset="0"/>
                <a:cs typeface="Arial" pitchFamily="34" charset="0"/>
              </a:rPr>
              <a:t>&lt;input type="hidden" name="</a:t>
            </a:r>
            <a:r>
              <a:rPr lang="en-US" sz="2800" dirty="0" smtClean="0">
                <a:solidFill>
                  <a:srgbClr val="FF0000"/>
                </a:solidFill>
                <a:latin typeface="Arial" pitchFamily="34" charset="0"/>
                <a:cs typeface="Arial" pitchFamily="34" charset="0"/>
              </a:rPr>
              <a:t>__VIEWSTATE</a:t>
            </a:r>
            <a:r>
              <a:rPr lang="en-US" sz="2800" dirty="0" smtClean="0">
                <a:latin typeface="Arial" pitchFamily="34" charset="0"/>
                <a:cs typeface="Arial" pitchFamily="34" charset="0"/>
              </a:rPr>
              <a:t>" value="dDwtNTMwNzcxMzI0Ozs+1ey3CbAun6n9axTH/QhVfpr1V/8=" /&gt;</a:t>
            </a:r>
          </a:p>
        </p:txBody>
      </p:sp>
      <p:sp>
        <p:nvSpPr>
          <p:cNvPr id="5" name="TextBox 4"/>
          <p:cNvSpPr txBox="1"/>
          <p:nvPr/>
        </p:nvSpPr>
        <p:spPr>
          <a:xfrm>
            <a:off x="2133600" y="4876800"/>
            <a:ext cx="4800600" cy="461665"/>
          </a:xfrm>
          <a:prstGeom prst="rect">
            <a:avLst/>
          </a:prstGeom>
          <a:noFill/>
        </p:spPr>
        <p:txBody>
          <a:bodyPr wrap="square" rtlCol="0">
            <a:spAutoFit/>
          </a:bodyPr>
          <a:lstStyle/>
          <a:p>
            <a:r>
              <a:rPr lang="en-US" sz="2400" dirty="0" smtClean="0"/>
              <a:t>encrypted value</a:t>
            </a:r>
            <a:endParaRPr lang="en-US" sz="2400" dirty="0"/>
          </a:p>
        </p:txBody>
      </p:sp>
      <p:cxnSp>
        <p:nvCxnSpPr>
          <p:cNvPr id="7" name="Straight Arrow Connector 6"/>
          <p:cNvCxnSpPr/>
          <p:nvPr/>
        </p:nvCxnSpPr>
        <p:spPr>
          <a:xfrm flipV="1">
            <a:off x="3429000" y="4572000"/>
            <a:ext cx="0" cy="3810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sp>
        <p:nvSpPr>
          <p:cNvPr id="3" name="Content Placeholder 2"/>
          <p:cNvSpPr>
            <a:spLocks noGrp="1"/>
          </p:cNvSpPr>
          <p:nvPr>
            <p:ph idx="13"/>
          </p:nvPr>
        </p:nvSpPr>
        <p:spPr/>
        <p:txBody>
          <a:bodyPr/>
          <a:lstStyle/>
          <a:p>
            <a:r>
              <a:rPr lang="en-US" smtClean="0"/>
              <a:t>Information (value) in _VIEWSTATE is generated by ASP.NET by encrypting the values of the old state of the form (e.g. user selections for each Web control)</a:t>
            </a:r>
          </a:p>
          <a:p>
            <a:r>
              <a:rPr lang="en-US" smtClean="0"/>
              <a:t>With this information, ASP.NET can persist the state between page submissions.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pic>
        <p:nvPicPr>
          <p:cNvPr id="1026" name="Picture 2" descr="ms972976.viewstate_fig02(en-us,MSDN.10).gif"/>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474494" cy="439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00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sp>
        <p:nvSpPr>
          <p:cNvPr id="3" name="Content Placeholder 2"/>
          <p:cNvSpPr>
            <a:spLocks noGrp="1"/>
          </p:cNvSpPr>
          <p:nvPr>
            <p:ph idx="13"/>
          </p:nvPr>
        </p:nvSpPr>
        <p:spPr/>
        <p:txBody>
          <a:bodyPr/>
          <a:lstStyle/>
          <a:p>
            <a:r>
              <a:rPr lang="en-MY" sz="2400" dirty="0"/>
              <a:t>Stage 1 </a:t>
            </a:r>
            <a:r>
              <a:rPr lang="en-MY" sz="2400" dirty="0" smtClean="0"/>
              <a:t>– </a:t>
            </a:r>
            <a:r>
              <a:rPr lang="en-MY" sz="2400" dirty="0" err="1" smtClean="0"/>
              <a:t>Init</a:t>
            </a:r>
            <a:r>
              <a:rPr lang="en-MY" sz="2400" dirty="0" smtClean="0"/>
              <a:t> page with default properties and values.</a:t>
            </a:r>
            <a:endParaRPr lang="en-MY" sz="2400" dirty="0"/>
          </a:p>
          <a:p>
            <a:r>
              <a:rPr lang="en-MY" sz="2400" dirty="0"/>
              <a:t>Stage 2 - Load View State and restore to </a:t>
            </a:r>
            <a:r>
              <a:rPr lang="en-MY" sz="2400" dirty="0" smtClean="0"/>
              <a:t>controls</a:t>
            </a:r>
            <a:endParaRPr lang="en-MY" sz="2400" dirty="0"/>
          </a:p>
          <a:p>
            <a:r>
              <a:rPr lang="en-MY" sz="2400" dirty="0"/>
              <a:t>Stage 3 - Load </a:t>
            </a:r>
            <a:r>
              <a:rPr lang="en-MY" sz="2400" dirty="0" err="1"/>
              <a:t>postback</a:t>
            </a:r>
            <a:r>
              <a:rPr lang="en-MY" sz="2400" dirty="0"/>
              <a:t> </a:t>
            </a:r>
            <a:r>
              <a:rPr lang="en-MY" sz="2400" dirty="0" smtClean="0"/>
              <a:t>data. </a:t>
            </a:r>
            <a:r>
              <a:rPr lang="en-MY" sz="2400" dirty="0" err="1" smtClean="0"/>
              <a:t>Eg</a:t>
            </a:r>
            <a:r>
              <a:rPr lang="en-MY" sz="2400" dirty="0" smtClean="0"/>
              <a:t>. Form data such as entered text. </a:t>
            </a:r>
            <a:r>
              <a:rPr lang="en-MY" sz="2400" dirty="0"/>
              <a:t>(NOTE: No </a:t>
            </a:r>
            <a:r>
              <a:rPr lang="en-MY" sz="2400" dirty="0" err="1"/>
              <a:t>viewstate</a:t>
            </a:r>
            <a:r>
              <a:rPr lang="en-MY" sz="2400" dirty="0"/>
              <a:t> involved here</a:t>
            </a:r>
            <a:r>
              <a:rPr lang="en-MY" sz="2400" dirty="0" smtClean="0"/>
              <a:t>!)</a:t>
            </a:r>
            <a:endParaRPr lang="en-MY" sz="2400" dirty="0"/>
          </a:p>
          <a:p>
            <a:r>
              <a:rPr lang="en-MY" sz="2400" dirty="0"/>
              <a:t>Stage 4 - </a:t>
            </a:r>
            <a:r>
              <a:rPr lang="en-MY" sz="2400" dirty="0" err="1" smtClean="0"/>
              <a:t>Page_Load</a:t>
            </a:r>
            <a:r>
              <a:rPr lang="en-MY" sz="2400" dirty="0" smtClean="0"/>
              <a:t> event triggered.</a:t>
            </a:r>
            <a:endParaRPr lang="en-MY" sz="2400" dirty="0"/>
          </a:p>
          <a:p>
            <a:r>
              <a:rPr lang="en-MY" sz="2400" dirty="0"/>
              <a:t>Stage 5 - Raise </a:t>
            </a:r>
            <a:r>
              <a:rPr lang="en-MY" sz="2400" dirty="0" err="1"/>
              <a:t>postback</a:t>
            </a:r>
            <a:r>
              <a:rPr lang="en-MY" sz="2400" dirty="0"/>
              <a:t> event. </a:t>
            </a:r>
            <a:r>
              <a:rPr lang="en-MY" sz="2400" dirty="0" err="1" smtClean="0"/>
              <a:t>Eg</a:t>
            </a:r>
            <a:r>
              <a:rPr lang="en-MY" sz="2400" dirty="0" smtClean="0"/>
              <a:t>. </a:t>
            </a:r>
            <a:r>
              <a:rPr lang="en-MY" sz="2400" dirty="0" err="1" smtClean="0"/>
              <a:t>Dropdownlist</a:t>
            </a:r>
            <a:r>
              <a:rPr lang="en-MY" sz="2400" dirty="0" smtClean="0"/>
              <a:t> </a:t>
            </a:r>
            <a:r>
              <a:rPr lang="en-MY" sz="2400" dirty="0" err="1"/>
              <a:t>SelectedIndexChanged</a:t>
            </a:r>
            <a:r>
              <a:rPr lang="en-MY" sz="2400" dirty="0"/>
              <a:t> </a:t>
            </a:r>
            <a:r>
              <a:rPr lang="en-MY" sz="2400" dirty="0" smtClean="0"/>
              <a:t>event, or </a:t>
            </a:r>
            <a:r>
              <a:rPr lang="en-MY" sz="2400" dirty="0"/>
              <a:t>button click event. </a:t>
            </a:r>
            <a:r>
              <a:rPr lang="en-MY" sz="2400" dirty="0" smtClean="0"/>
              <a:t>Events can </a:t>
            </a:r>
            <a:r>
              <a:rPr lang="en-MY" sz="2400" dirty="0"/>
              <a:t>be </a:t>
            </a:r>
            <a:r>
              <a:rPr lang="en-MY" sz="2400" dirty="0" smtClean="0"/>
              <a:t>data changed </a:t>
            </a:r>
            <a:r>
              <a:rPr lang="en-MY" sz="2400" dirty="0"/>
              <a:t>events or raised events</a:t>
            </a:r>
            <a:r>
              <a:rPr lang="en-MY" sz="2400" dirty="0" smtClean="0"/>
              <a:t>. </a:t>
            </a:r>
            <a:r>
              <a:rPr lang="en-MY" sz="2400" dirty="0"/>
              <a:t>(NOTE: No </a:t>
            </a:r>
            <a:r>
              <a:rPr lang="en-MY" sz="2400" dirty="0" err="1"/>
              <a:t>viewstate</a:t>
            </a:r>
            <a:r>
              <a:rPr lang="en-MY" sz="2400" dirty="0"/>
              <a:t> involved </a:t>
            </a:r>
            <a:r>
              <a:rPr lang="en-MY" sz="2400" dirty="0" smtClean="0"/>
              <a:t>here again!)</a:t>
            </a:r>
            <a:endParaRPr lang="en-MY" sz="2400" dirty="0"/>
          </a:p>
          <a:p>
            <a:r>
              <a:rPr lang="en-MY" sz="2400" dirty="0"/>
              <a:t>Stage 6 - Save view state</a:t>
            </a:r>
          </a:p>
          <a:p>
            <a:r>
              <a:rPr lang="en-MY" sz="2400" dirty="0"/>
              <a:t>Stage 7 - Render</a:t>
            </a:r>
          </a:p>
        </p:txBody>
      </p:sp>
    </p:spTree>
    <p:extLst>
      <p:ext uri="{BB962C8B-B14F-4D97-AF65-F5344CB8AC3E}">
        <p14:creationId xmlns:p14="http://schemas.microsoft.com/office/powerpoint/2010/main" val="15145140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sp>
        <p:nvSpPr>
          <p:cNvPr id="3" name="Content Placeholder 2"/>
          <p:cNvSpPr>
            <a:spLocks noGrp="1"/>
          </p:cNvSpPr>
          <p:nvPr>
            <p:ph idx="13"/>
          </p:nvPr>
        </p:nvSpPr>
        <p:spPr/>
        <p:txBody>
          <a:bodyPr/>
          <a:lstStyle/>
          <a:p>
            <a:endParaRPr lang="en-MY" sz="2400" dirty="0"/>
          </a:p>
          <a:p>
            <a:endParaRPr lang="en-MY" sz="2400" dirty="0" smtClean="0"/>
          </a:p>
          <a:p>
            <a:pPr marL="0" indent="0">
              <a:buNone/>
            </a:pPr>
            <a:endParaRPr lang="en-MY" sz="2400" dirty="0" smtClean="0"/>
          </a:p>
          <a:p>
            <a:pPr marL="0" indent="0" algn="ctr">
              <a:buNone/>
            </a:pPr>
            <a:r>
              <a:rPr lang="en-MY" sz="3600" dirty="0" smtClean="0"/>
              <a:t>Q: So why need </a:t>
            </a:r>
            <a:r>
              <a:rPr lang="en-MY" sz="3600" dirty="0" err="1" smtClean="0"/>
              <a:t>viewstate</a:t>
            </a:r>
            <a:r>
              <a:rPr lang="en-MY" sz="3600" dirty="0" smtClean="0"/>
              <a:t>?</a:t>
            </a:r>
          </a:p>
          <a:p>
            <a:pPr marL="0" indent="0" algn="ctr">
              <a:buNone/>
            </a:pPr>
            <a:r>
              <a:rPr lang="en-MY" sz="3600" dirty="0" smtClean="0"/>
              <a:t>A: To store programmatic changes.</a:t>
            </a:r>
            <a:endParaRPr lang="en-MY" sz="3600" dirty="0"/>
          </a:p>
        </p:txBody>
      </p:sp>
    </p:spTree>
    <p:extLst>
      <p:ext uri="{BB962C8B-B14F-4D97-AF65-F5344CB8AC3E}">
        <p14:creationId xmlns:p14="http://schemas.microsoft.com/office/powerpoint/2010/main" val="3301512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_VIEWSTATE</a:t>
            </a:r>
            <a:endParaRPr lang="en-MY" dirty="0"/>
          </a:p>
        </p:txBody>
      </p:sp>
      <p:sp>
        <p:nvSpPr>
          <p:cNvPr id="3" name="Content Placeholder 2"/>
          <p:cNvSpPr>
            <a:spLocks noGrp="1"/>
          </p:cNvSpPr>
          <p:nvPr>
            <p:ph idx="13"/>
          </p:nvPr>
        </p:nvSpPr>
        <p:spPr/>
        <p:txBody>
          <a:bodyPr/>
          <a:lstStyle/>
          <a:p>
            <a:r>
              <a:rPr lang="en-MY" dirty="0" smtClean="0"/>
              <a:t>Consider the </a:t>
            </a:r>
            <a:r>
              <a:rPr lang="en-MY" dirty="0" smtClean="0"/>
              <a:t>following </a:t>
            </a:r>
            <a:r>
              <a:rPr lang="en-MY" dirty="0" err="1" smtClean="0"/>
              <a:t>aspx</a:t>
            </a:r>
            <a:r>
              <a:rPr lang="en-MY" dirty="0" smtClean="0"/>
              <a:t>:</a:t>
            </a:r>
            <a:endParaRPr lang="en-MY" dirty="0" smtClean="0"/>
          </a:p>
          <a:p>
            <a:pPr marL="0" indent="0">
              <a:buNone/>
            </a:pPr>
            <a:r>
              <a:rPr lang="en-MY" sz="2000" dirty="0" smtClean="0">
                <a:solidFill>
                  <a:schemeClr val="bg2">
                    <a:lumMod val="25000"/>
                  </a:schemeClr>
                </a:solidFill>
                <a:latin typeface="Consolas" panose="020B0609020204030204" pitchFamily="49" charset="0"/>
              </a:rPr>
              <a:t>&lt;</a:t>
            </a:r>
            <a:r>
              <a:rPr lang="en-MY" sz="2000" dirty="0" err="1">
                <a:solidFill>
                  <a:schemeClr val="bg2">
                    <a:lumMod val="25000"/>
                  </a:schemeClr>
                </a:solidFill>
                <a:latin typeface="Consolas" panose="020B0609020204030204" pitchFamily="49" charset="0"/>
              </a:rPr>
              <a:t>asp:Label</a:t>
            </a:r>
            <a:r>
              <a:rPr lang="en-MY" sz="2000" dirty="0">
                <a:solidFill>
                  <a:schemeClr val="bg2">
                    <a:lumMod val="25000"/>
                  </a:schemeClr>
                </a:solidFill>
                <a:latin typeface="Consolas" panose="020B0609020204030204" pitchFamily="49" charset="0"/>
              </a:rPr>
              <a:t> </a:t>
            </a:r>
            <a:r>
              <a:rPr lang="en-MY" sz="2000" dirty="0" err="1">
                <a:solidFill>
                  <a:schemeClr val="bg2">
                    <a:lumMod val="25000"/>
                  </a:schemeClr>
                </a:solidFill>
                <a:latin typeface="Consolas" panose="020B0609020204030204" pitchFamily="49" charset="0"/>
              </a:rPr>
              <a:t>runat</a:t>
            </a:r>
            <a:r>
              <a:rPr lang="en-MY" sz="2000" dirty="0">
                <a:solidFill>
                  <a:schemeClr val="bg2">
                    <a:lumMod val="25000"/>
                  </a:schemeClr>
                </a:solidFill>
                <a:latin typeface="Consolas" panose="020B0609020204030204" pitchFamily="49" charset="0"/>
              </a:rPr>
              <a:t>="server" ID="</a:t>
            </a:r>
            <a:r>
              <a:rPr lang="en-MY" sz="2000" dirty="0" err="1">
                <a:solidFill>
                  <a:schemeClr val="bg2">
                    <a:lumMod val="25000"/>
                  </a:schemeClr>
                </a:solidFill>
                <a:latin typeface="Consolas" panose="020B0609020204030204" pitchFamily="49" charset="0"/>
              </a:rPr>
              <a:t>lblMessage</a:t>
            </a:r>
            <a:r>
              <a:rPr lang="en-MY" sz="2000" dirty="0">
                <a:solidFill>
                  <a:schemeClr val="bg2">
                    <a:lumMod val="25000"/>
                  </a:schemeClr>
                </a:solidFill>
                <a:latin typeface="Consolas" panose="020B0609020204030204" pitchFamily="49" charset="0"/>
              </a:rPr>
              <a:t>" </a:t>
            </a:r>
          </a:p>
          <a:p>
            <a:pPr marL="0" indent="0">
              <a:buNone/>
            </a:pPr>
            <a:r>
              <a:rPr lang="en-MY" sz="2000" dirty="0">
                <a:solidFill>
                  <a:schemeClr val="bg2">
                    <a:lumMod val="25000"/>
                  </a:schemeClr>
                </a:solidFill>
                <a:latin typeface="Consolas" panose="020B0609020204030204" pitchFamily="49" charset="0"/>
              </a:rPr>
              <a:t>  Font-Name="Verdana" Text="Hello, World!"&gt;&lt;/</a:t>
            </a:r>
            <a:r>
              <a:rPr lang="en-MY" sz="2000" dirty="0" err="1">
                <a:solidFill>
                  <a:schemeClr val="bg2">
                    <a:lumMod val="25000"/>
                  </a:schemeClr>
                </a:solidFill>
                <a:latin typeface="Consolas" panose="020B0609020204030204" pitchFamily="49" charset="0"/>
              </a:rPr>
              <a:t>asp:Label</a:t>
            </a:r>
            <a:r>
              <a:rPr lang="en-MY" sz="2000" dirty="0">
                <a:solidFill>
                  <a:schemeClr val="bg2">
                    <a:lumMod val="25000"/>
                  </a:schemeClr>
                </a:solidFill>
                <a:latin typeface="Consolas" panose="020B0609020204030204" pitchFamily="49" charset="0"/>
              </a:rPr>
              <a:t>&gt;</a:t>
            </a:r>
          </a:p>
          <a:p>
            <a:pPr marL="0" indent="0">
              <a:buNone/>
            </a:pPr>
            <a:r>
              <a:rPr lang="en-MY" sz="2000" dirty="0" smtClean="0">
                <a:solidFill>
                  <a:srgbClr val="00B050"/>
                </a:solidFill>
                <a:latin typeface="Consolas" panose="020B0609020204030204" pitchFamily="49" charset="0"/>
              </a:rPr>
              <a:t>&lt;</a:t>
            </a:r>
            <a:r>
              <a:rPr lang="en-MY" sz="2000" dirty="0" err="1">
                <a:solidFill>
                  <a:srgbClr val="00B050"/>
                </a:solidFill>
                <a:latin typeface="Consolas" panose="020B0609020204030204" pitchFamily="49" charset="0"/>
              </a:rPr>
              <a:t>br</a:t>
            </a:r>
            <a:r>
              <a:rPr lang="en-MY" sz="2000" dirty="0">
                <a:solidFill>
                  <a:srgbClr val="00B050"/>
                </a:solidFill>
                <a:latin typeface="Consolas" panose="020B0609020204030204" pitchFamily="49" charset="0"/>
              </a:rPr>
              <a:t> /&gt;</a:t>
            </a:r>
          </a:p>
          <a:p>
            <a:pPr marL="0" indent="0">
              <a:buNone/>
            </a:pPr>
            <a:r>
              <a:rPr lang="en-MY" sz="2000" dirty="0">
                <a:solidFill>
                  <a:schemeClr val="bg2">
                    <a:lumMod val="25000"/>
                  </a:schemeClr>
                </a:solidFill>
                <a:latin typeface="Consolas" panose="020B0609020204030204" pitchFamily="49" charset="0"/>
              </a:rPr>
              <a:t>&lt;</a:t>
            </a:r>
            <a:r>
              <a:rPr lang="en-MY" sz="2000" dirty="0" err="1">
                <a:solidFill>
                  <a:schemeClr val="bg2">
                    <a:lumMod val="25000"/>
                  </a:schemeClr>
                </a:solidFill>
                <a:latin typeface="Consolas" panose="020B0609020204030204" pitchFamily="49" charset="0"/>
              </a:rPr>
              <a:t>asp:Button</a:t>
            </a:r>
            <a:r>
              <a:rPr lang="en-MY" sz="2000" dirty="0">
                <a:solidFill>
                  <a:schemeClr val="bg2">
                    <a:lumMod val="25000"/>
                  </a:schemeClr>
                </a:solidFill>
                <a:latin typeface="Consolas" panose="020B0609020204030204" pitchFamily="49" charset="0"/>
              </a:rPr>
              <a:t> </a:t>
            </a:r>
            <a:r>
              <a:rPr lang="en-MY" sz="2000" dirty="0" err="1">
                <a:solidFill>
                  <a:schemeClr val="bg2">
                    <a:lumMod val="25000"/>
                  </a:schemeClr>
                </a:solidFill>
                <a:latin typeface="Consolas" panose="020B0609020204030204" pitchFamily="49" charset="0"/>
              </a:rPr>
              <a:t>runat</a:t>
            </a:r>
            <a:r>
              <a:rPr lang="en-MY" sz="2000" dirty="0">
                <a:solidFill>
                  <a:schemeClr val="bg2">
                    <a:lumMod val="25000"/>
                  </a:schemeClr>
                </a:solidFill>
                <a:latin typeface="Consolas" panose="020B0609020204030204" pitchFamily="49" charset="0"/>
              </a:rPr>
              <a:t>="server" </a:t>
            </a:r>
          </a:p>
          <a:p>
            <a:pPr marL="0" indent="0">
              <a:buNone/>
            </a:pPr>
            <a:r>
              <a:rPr lang="en-MY" sz="2000" dirty="0">
                <a:solidFill>
                  <a:schemeClr val="bg2">
                    <a:lumMod val="25000"/>
                  </a:schemeClr>
                </a:solidFill>
                <a:latin typeface="Consolas" panose="020B0609020204030204" pitchFamily="49" charset="0"/>
              </a:rPr>
              <a:t>  Text="Change Message" ID="</a:t>
            </a:r>
            <a:r>
              <a:rPr lang="en-MY" sz="2000" dirty="0" err="1">
                <a:solidFill>
                  <a:schemeClr val="bg2">
                    <a:lumMod val="25000"/>
                  </a:schemeClr>
                </a:solidFill>
                <a:latin typeface="Consolas" panose="020B0609020204030204" pitchFamily="49" charset="0"/>
              </a:rPr>
              <a:t>btnSubmit</a:t>
            </a:r>
            <a:r>
              <a:rPr lang="en-MY" sz="2000" dirty="0">
                <a:solidFill>
                  <a:schemeClr val="bg2">
                    <a:lumMod val="25000"/>
                  </a:schemeClr>
                </a:solidFill>
                <a:latin typeface="Consolas" panose="020B0609020204030204" pitchFamily="49" charset="0"/>
              </a:rPr>
              <a:t>"&gt;&lt;/</a:t>
            </a:r>
            <a:r>
              <a:rPr lang="en-MY" sz="2000" dirty="0" err="1">
                <a:solidFill>
                  <a:schemeClr val="bg2">
                    <a:lumMod val="25000"/>
                  </a:schemeClr>
                </a:solidFill>
                <a:latin typeface="Consolas" panose="020B0609020204030204" pitchFamily="49" charset="0"/>
              </a:rPr>
              <a:t>asp:Button</a:t>
            </a:r>
            <a:r>
              <a:rPr lang="en-MY" sz="2000" dirty="0">
                <a:solidFill>
                  <a:schemeClr val="bg2">
                    <a:lumMod val="25000"/>
                  </a:schemeClr>
                </a:solidFill>
                <a:latin typeface="Consolas" panose="020B0609020204030204" pitchFamily="49" charset="0"/>
              </a:rPr>
              <a:t>&gt;</a:t>
            </a:r>
          </a:p>
          <a:p>
            <a:pPr marL="0" indent="0">
              <a:buNone/>
            </a:pPr>
            <a:r>
              <a:rPr lang="en-MY" sz="2000" dirty="0" smtClean="0">
                <a:solidFill>
                  <a:srgbClr val="00B050"/>
                </a:solidFill>
                <a:latin typeface="Consolas" panose="020B0609020204030204" pitchFamily="49" charset="0"/>
              </a:rPr>
              <a:t>&lt;</a:t>
            </a:r>
            <a:r>
              <a:rPr lang="en-MY" sz="2000" dirty="0" err="1">
                <a:solidFill>
                  <a:srgbClr val="00B050"/>
                </a:solidFill>
                <a:latin typeface="Consolas" panose="020B0609020204030204" pitchFamily="49" charset="0"/>
              </a:rPr>
              <a:t>br</a:t>
            </a:r>
            <a:r>
              <a:rPr lang="en-MY" sz="2000" dirty="0">
                <a:solidFill>
                  <a:srgbClr val="00B050"/>
                </a:solidFill>
                <a:latin typeface="Consolas" panose="020B0609020204030204" pitchFamily="49" charset="0"/>
              </a:rPr>
              <a:t> /&gt;</a:t>
            </a:r>
          </a:p>
          <a:p>
            <a:pPr marL="0" indent="0">
              <a:buNone/>
            </a:pPr>
            <a:r>
              <a:rPr lang="en-MY" sz="2000" dirty="0">
                <a:solidFill>
                  <a:schemeClr val="bg2">
                    <a:lumMod val="25000"/>
                  </a:schemeClr>
                </a:solidFill>
                <a:latin typeface="Consolas" panose="020B0609020204030204" pitchFamily="49" charset="0"/>
              </a:rPr>
              <a:t>&lt;</a:t>
            </a:r>
            <a:r>
              <a:rPr lang="en-MY" sz="2000" dirty="0" err="1">
                <a:solidFill>
                  <a:schemeClr val="bg2">
                    <a:lumMod val="25000"/>
                  </a:schemeClr>
                </a:solidFill>
                <a:latin typeface="Consolas" panose="020B0609020204030204" pitchFamily="49" charset="0"/>
              </a:rPr>
              <a:t>asp:Button</a:t>
            </a:r>
            <a:r>
              <a:rPr lang="en-MY" sz="2000" dirty="0">
                <a:solidFill>
                  <a:schemeClr val="bg2">
                    <a:lumMod val="25000"/>
                  </a:schemeClr>
                </a:solidFill>
                <a:latin typeface="Consolas" panose="020B0609020204030204" pitchFamily="49" charset="0"/>
              </a:rPr>
              <a:t> </a:t>
            </a:r>
            <a:r>
              <a:rPr lang="en-MY" sz="2000" dirty="0" err="1">
                <a:solidFill>
                  <a:schemeClr val="bg2">
                    <a:lumMod val="25000"/>
                  </a:schemeClr>
                </a:solidFill>
                <a:latin typeface="Consolas" panose="020B0609020204030204" pitchFamily="49" charset="0"/>
              </a:rPr>
              <a:t>runat</a:t>
            </a:r>
            <a:r>
              <a:rPr lang="en-MY" sz="2000" dirty="0">
                <a:solidFill>
                  <a:schemeClr val="bg2">
                    <a:lumMod val="25000"/>
                  </a:schemeClr>
                </a:solidFill>
                <a:latin typeface="Consolas" panose="020B0609020204030204" pitchFamily="49" charset="0"/>
              </a:rPr>
              <a:t>="server" Text="Empty </a:t>
            </a:r>
            <a:r>
              <a:rPr lang="en-MY" sz="2000" dirty="0" err="1" smtClean="0">
                <a:solidFill>
                  <a:schemeClr val="bg2">
                    <a:lumMod val="25000"/>
                  </a:schemeClr>
                </a:solidFill>
                <a:latin typeface="Consolas" panose="020B0609020204030204" pitchFamily="49" charset="0"/>
              </a:rPr>
              <a:t>Postback</a:t>
            </a:r>
            <a:r>
              <a:rPr lang="en-MY" sz="2000" dirty="0" smtClean="0">
                <a:solidFill>
                  <a:schemeClr val="bg2">
                    <a:lumMod val="25000"/>
                  </a:schemeClr>
                </a:solidFill>
                <a:latin typeface="Consolas" panose="020B0609020204030204" pitchFamily="49" charset="0"/>
              </a:rPr>
              <a:t>"&gt; &lt;/</a:t>
            </a:r>
            <a:r>
              <a:rPr lang="en-MY" sz="2000" dirty="0" err="1">
                <a:solidFill>
                  <a:schemeClr val="bg2">
                    <a:lumMod val="25000"/>
                  </a:schemeClr>
                </a:solidFill>
                <a:latin typeface="Consolas" panose="020B0609020204030204" pitchFamily="49" charset="0"/>
              </a:rPr>
              <a:t>asp:Button</a:t>
            </a:r>
            <a:r>
              <a:rPr lang="en-MY" sz="2000" dirty="0">
                <a:solidFill>
                  <a:schemeClr val="bg2">
                    <a:lumMod val="25000"/>
                  </a:schemeClr>
                </a:solidFill>
                <a:latin typeface="Consolas" panose="020B0609020204030204" pitchFamily="49" charset="0"/>
              </a:rPr>
              <a:t>&gt;</a:t>
            </a:r>
          </a:p>
        </p:txBody>
      </p:sp>
    </p:spTree>
    <p:extLst>
      <p:ext uri="{BB962C8B-B14F-4D97-AF65-F5344CB8AC3E}">
        <p14:creationId xmlns:p14="http://schemas.microsoft.com/office/powerpoint/2010/main" val="23904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 </a:t>
            </a:r>
            <a:endParaRPr lang="en-US" dirty="0"/>
          </a:p>
        </p:txBody>
      </p:sp>
      <p:sp>
        <p:nvSpPr>
          <p:cNvPr id="3" name="Content Placeholder 2"/>
          <p:cNvSpPr>
            <a:spLocks noGrp="1"/>
          </p:cNvSpPr>
          <p:nvPr>
            <p:ph idx="13"/>
          </p:nvPr>
        </p:nvSpPr>
        <p:spPr/>
        <p:txBody>
          <a:bodyPr/>
          <a:lstStyle/>
          <a:p>
            <a:r>
              <a:rPr lang="en-US" smtClean="0"/>
              <a:t>An event is an action taken on your application  by some force outside of your code. </a:t>
            </a:r>
          </a:p>
          <a:p>
            <a:r>
              <a:rPr lang="en-US" smtClean="0"/>
              <a:t>This external force is usually the user, but could be another program. </a:t>
            </a:r>
          </a:p>
          <a:p>
            <a:r>
              <a:rPr lang="en-US" smtClean="0"/>
              <a:t>An event can hold code that will run when the action occurs.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_VIEWSTATE</a:t>
            </a:r>
            <a:endParaRPr lang="en-MY" dirty="0"/>
          </a:p>
        </p:txBody>
      </p:sp>
      <p:sp>
        <p:nvSpPr>
          <p:cNvPr id="3" name="Content Placeholder 2"/>
          <p:cNvSpPr>
            <a:spLocks noGrp="1"/>
          </p:cNvSpPr>
          <p:nvPr>
            <p:ph idx="13"/>
          </p:nvPr>
        </p:nvSpPr>
        <p:spPr/>
        <p:txBody>
          <a:bodyPr/>
          <a:lstStyle/>
          <a:p>
            <a:r>
              <a:rPr lang="en-MY" dirty="0" smtClean="0"/>
              <a:t>The code-behind class has the following event handler:</a:t>
            </a:r>
            <a:endParaRPr lang="en-MY" dirty="0"/>
          </a:p>
          <a:p>
            <a:pPr marL="0" indent="0">
              <a:buNone/>
            </a:pPr>
            <a:endParaRPr lang="en-MY" sz="2000" dirty="0" smtClean="0">
              <a:solidFill>
                <a:srgbClr val="00B050"/>
              </a:solidFill>
              <a:latin typeface="Consolas" panose="020B0609020204030204" pitchFamily="49" charset="0"/>
            </a:endParaRPr>
          </a:p>
          <a:p>
            <a:pPr marL="0" indent="0">
              <a:buNone/>
            </a:pPr>
            <a:r>
              <a:rPr lang="en-MY" sz="2000" dirty="0" smtClean="0">
                <a:solidFill>
                  <a:srgbClr val="00B050"/>
                </a:solidFill>
                <a:latin typeface="Consolas" panose="020B0609020204030204" pitchFamily="49" charset="0"/>
              </a:rPr>
              <a:t>private </a:t>
            </a:r>
            <a:r>
              <a:rPr lang="en-MY" sz="2000" dirty="0">
                <a:solidFill>
                  <a:srgbClr val="00B050"/>
                </a:solidFill>
                <a:latin typeface="Consolas" panose="020B0609020204030204" pitchFamily="49" charset="0"/>
              </a:rPr>
              <a:t>void </a:t>
            </a:r>
            <a:r>
              <a:rPr lang="en-MY" sz="2000" dirty="0" err="1">
                <a:solidFill>
                  <a:srgbClr val="00B050"/>
                </a:solidFill>
                <a:latin typeface="Consolas" panose="020B0609020204030204" pitchFamily="49" charset="0"/>
              </a:rPr>
              <a:t>btnSubmit_Click</a:t>
            </a:r>
            <a:r>
              <a:rPr lang="en-MY" sz="2000" dirty="0">
                <a:solidFill>
                  <a:srgbClr val="00B050"/>
                </a:solidFill>
                <a:latin typeface="Consolas" panose="020B0609020204030204" pitchFamily="49" charset="0"/>
              </a:rPr>
              <a:t>(object sender, </a:t>
            </a:r>
            <a:r>
              <a:rPr lang="en-MY" sz="2000" dirty="0" err="1">
                <a:solidFill>
                  <a:srgbClr val="00B050"/>
                </a:solidFill>
                <a:latin typeface="Consolas" panose="020B0609020204030204" pitchFamily="49" charset="0"/>
              </a:rPr>
              <a:t>EventArgs</a:t>
            </a:r>
            <a:r>
              <a:rPr lang="en-MY" sz="2000" dirty="0">
                <a:solidFill>
                  <a:srgbClr val="00B050"/>
                </a:solidFill>
                <a:latin typeface="Consolas" panose="020B0609020204030204" pitchFamily="49" charset="0"/>
              </a:rPr>
              <a:t> e)</a:t>
            </a:r>
          </a:p>
          <a:p>
            <a:pPr marL="0" indent="0">
              <a:buNone/>
            </a:pPr>
            <a:r>
              <a:rPr lang="en-MY" sz="2000" dirty="0">
                <a:solidFill>
                  <a:srgbClr val="00B050"/>
                </a:solidFill>
                <a:latin typeface="Consolas" panose="020B0609020204030204" pitchFamily="49" charset="0"/>
              </a:rPr>
              <a:t>{</a:t>
            </a:r>
          </a:p>
          <a:p>
            <a:pPr marL="0" indent="0">
              <a:buNone/>
            </a:pPr>
            <a:r>
              <a:rPr lang="en-MY" sz="2000" dirty="0">
                <a:solidFill>
                  <a:srgbClr val="00B050"/>
                </a:solidFill>
                <a:latin typeface="Consolas" panose="020B0609020204030204" pitchFamily="49" charset="0"/>
              </a:rPr>
              <a:t>  </a:t>
            </a:r>
            <a:r>
              <a:rPr lang="en-MY" sz="2000" dirty="0" err="1">
                <a:solidFill>
                  <a:srgbClr val="00B050"/>
                </a:solidFill>
                <a:latin typeface="Consolas" panose="020B0609020204030204" pitchFamily="49" charset="0"/>
              </a:rPr>
              <a:t>lblMessage.Text</a:t>
            </a:r>
            <a:r>
              <a:rPr lang="en-MY" sz="2000" dirty="0">
                <a:solidFill>
                  <a:srgbClr val="00B050"/>
                </a:solidFill>
                <a:latin typeface="Consolas" panose="020B0609020204030204" pitchFamily="49" charset="0"/>
              </a:rPr>
              <a:t> = "Goodbye, Everyone!";</a:t>
            </a:r>
          </a:p>
          <a:p>
            <a:pPr marL="0" indent="0">
              <a:buNone/>
            </a:pPr>
            <a:r>
              <a:rPr lang="en-MY" sz="2000" dirty="0">
                <a:solidFill>
                  <a:srgbClr val="00B050"/>
                </a:solidFill>
                <a:latin typeface="Consolas" panose="020B0609020204030204" pitchFamily="49" charset="0"/>
              </a:rPr>
              <a:t>}</a:t>
            </a:r>
          </a:p>
        </p:txBody>
      </p:sp>
    </p:spTree>
    <p:extLst>
      <p:ext uri="{BB962C8B-B14F-4D97-AF65-F5344CB8AC3E}">
        <p14:creationId xmlns:p14="http://schemas.microsoft.com/office/powerpoint/2010/main" val="416109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pic>
        <p:nvPicPr>
          <p:cNvPr id="2050" name="Picture 2" descr="ms972976.viewstate_fig04(en-us,MSDN.10).gif"/>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b="32529"/>
          <a:stretch/>
        </p:blipFill>
        <p:spPr bwMode="auto">
          <a:xfrm>
            <a:off x="2133600" y="1295400"/>
            <a:ext cx="484016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985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pic>
        <p:nvPicPr>
          <p:cNvPr id="2050" name="Picture 2" descr="ms972976.viewstate_fig04(en-us,MSDN.10).gif"/>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t="68273"/>
          <a:stretch/>
        </p:blipFill>
        <p:spPr bwMode="auto">
          <a:xfrm>
            <a:off x="1981200" y="1752600"/>
            <a:ext cx="4985796"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00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_VIEWSTATE</a:t>
            </a:r>
            <a:endParaRPr lang="en-US" dirty="0"/>
          </a:p>
        </p:txBody>
      </p:sp>
      <p:sp>
        <p:nvSpPr>
          <p:cNvPr id="3" name="Content Placeholder 2"/>
          <p:cNvSpPr>
            <a:spLocks noGrp="1"/>
          </p:cNvSpPr>
          <p:nvPr>
            <p:ph idx="13"/>
          </p:nvPr>
        </p:nvSpPr>
        <p:spPr/>
        <p:txBody>
          <a:bodyPr/>
          <a:lstStyle/>
          <a:p>
            <a:r>
              <a:rPr lang="en-AU" dirty="0" smtClean="0"/>
              <a:t>Can use </a:t>
            </a:r>
            <a:r>
              <a:rPr lang="en-AU" dirty="0" err="1" smtClean="0"/>
              <a:t>ViewState</a:t>
            </a:r>
            <a:r>
              <a:rPr lang="en-AU" dirty="0" smtClean="0"/>
              <a:t> property </a:t>
            </a:r>
            <a:r>
              <a:rPr lang="en-AU" dirty="0"/>
              <a:t>to persist page-specific and user-specific information across </a:t>
            </a:r>
            <a:r>
              <a:rPr lang="en-AU" dirty="0" err="1" smtClean="0"/>
              <a:t>postbacks</a:t>
            </a:r>
            <a:r>
              <a:rPr lang="en-AU" dirty="0" smtClean="0"/>
              <a:t>:</a:t>
            </a:r>
            <a:endParaRPr lang="en-AU" dirty="0"/>
          </a:p>
          <a:p>
            <a:pPr marL="0" indent="0">
              <a:buNone/>
            </a:pPr>
            <a:r>
              <a:rPr lang="en-AU" dirty="0" smtClean="0"/>
              <a:t>		</a:t>
            </a:r>
            <a:r>
              <a:rPr lang="en-AU" dirty="0" err="1" smtClean="0"/>
              <a:t>ViewState</a:t>
            </a:r>
            <a:r>
              <a:rPr lang="en-AU" dirty="0" smtClean="0"/>
              <a:t>[</a:t>
            </a:r>
            <a:r>
              <a:rPr lang="en-AU" dirty="0" err="1" smtClean="0"/>
              <a:t>keyName</a:t>
            </a:r>
            <a:r>
              <a:rPr lang="en-AU" dirty="0"/>
              <a:t>] = </a:t>
            </a:r>
            <a:r>
              <a:rPr lang="en-AU" dirty="0" smtClean="0"/>
              <a:t>value</a:t>
            </a:r>
          </a:p>
          <a:p>
            <a:r>
              <a:rPr lang="en-AU" dirty="0" smtClean="0"/>
              <a:t>Usage scenario example: Creating </a:t>
            </a:r>
            <a:r>
              <a:rPr lang="en-AU" dirty="0"/>
              <a:t>a </a:t>
            </a:r>
            <a:r>
              <a:rPr lang="en-AU" dirty="0" err="1"/>
              <a:t>pageable</a:t>
            </a:r>
            <a:r>
              <a:rPr lang="en-AU" dirty="0"/>
              <a:t>, sortable </a:t>
            </a:r>
            <a:r>
              <a:rPr lang="en-AU" dirty="0" err="1" smtClean="0"/>
              <a:t>DataGrid</a:t>
            </a:r>
            <a:r>
              <a:rPr lang="en-AU" dirty="0" smtClean="0"/>
              <a:t>, since </a:t>
            </a:r>
            <a:r>
              <a:rPr lang="en-AU" dirty="0"/>
              <a:t>the sort expression must be persisted across </a:t>
            </a:r>
            <a:r>
              <a:rPr lang="en-AU" dirty="0" err="1"/>
              <a:t>postbacks</a:t>
            </a:r>
            <a:r>
              <a:rPr lang="en-AU" dirty="0"/>
              <a:t>.</a:t>
            </a:r>
          </a:p>
        </p:txBody>
      </p:sp>
    </p:spTree>
    <p:extLst>
      <p:ext uri="{BB962C8B-B14F-4D97-AF65-F5344CB8AC3E}">
        <p14:creationId xmlns:p14="http://schemas.microsoft.com/office/powerpoint/2010/main" val="2471940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 Cost of View State</a:t>
            </a:r>
            <a:endParaRPr lang="en-AU" dirty="0"/>
          </a:p>
        </p:txBody>
      </p:sp>
      <p:sp>
        <p:nvSpPr>
          <p:cNvPr id="3" name="Content Placeholder 2"/>
          <p:cNvSpPr>
            <a:spLocks noGrp="1"/>
          </p:cNvSpPr>
          <p:nvPr>
            <p:ph idx="13"/>
          </p:nvPr>
        </p:nvSpPr>
        <p:spPr/>
        <p:txBody>
          <a:bodyPr/>
          <a:lstStyle/>
          <a:p>
            <a:pPr marL="514350" indent="-514350">
              <a:buFont typeface="+mj-lt"/>
              <a:buAutoNum type="arabicPeriod"/>
            </a:pPr>
            <a:r>
              <a:rPr lang="en-AU" dirty="0" err="1" smtClean="0"/>
              <a:t>Viewstate</a:t>
            </a:r>
            <a:r>
              <a:rPr lang="en-AU" dirty="0" smtClean="0"/>
              <a:t> needs to be serialized into encoded </a:t>
            </a:r>
            <a:r>
              <a:rPr lang="en-AU" dirty="0"/>
              <a:t>string. </a:t>
            </a:r>
            <a:r>
              <a:rPr lang="en-AU" dirty="0" smtClean="0"/>
              <a:t>Then, on </a:t>
            </a:r>
            <a:r>
              <a:rPr lang="en-AU" dirty="0" err="1"/>
              <a:t>postbacks</a:t>
            </a:r>
            <a:r>
              <a:rPr lang="en-AU" dirty="0"/>
              <a:t>, </a:t>
            </a:r>
            <a:r>
              <a:rPr lang="en-AU" dirty="0" smtClean="0"/>
              <a:t>it needs to be </a:t>
            </a:r>
            <a:r>
              <a:rPr lang="en-AU" dirty="0" err="1" smtClean="0"/>
              <a:t>deserialized</a:t>
            </a:r>
            <a:r>
              <a:rPr lang="en-AU" dirty="0" smtClean="0"/>
              <a:t>, </a:t>
            </a:r>
            <a:r>
              <a:rPr lang="en-AU" dirty="0"/>
              <a:t>and update the </a:t>
            </a:r>
            <a:r>
              <a:rPr lang="en-AU" dirty="0" smtClean="0"/>
              <a:t>controls.</a:t>
            </a:r>
            <a:endParaRPr lang="en-AU" dirty="0"/>
          </a:p>
          <a:p>
            <a:pPr marL="514350" indent="-514350">
              <a:buFont typeface="+mj-lt"/>
              <a:buAutoNum type="arabicPeriod"/>
            </a:pPr>
            <a:r>
              <a:rPr lang="en-AU" dirty="0" smtClean="0"/>
              <a:t>Adds </a:t>
            </a:r>
            <a:r>
              <a:rPr lang="en-AU" dirty="0"/>
              <a:t>extra size to the Web page that the client must download</a:t>
            </a:r>
            <a:r>
              <a:rPr lang="en-AU" dirty="0" smtClean="0"/>
              <a:t>.</a:t>
            </a:r>
            <a:endParaRPr lang="en-AU" dirty="0"/>
          </a:p>
        </p:txBody>
      </p:sp>
    </p:spTree>
    <p:extLst>
      <p:ext uri="{BB962C8B-B14F-4D97-AF65-F5344CB8AC3E}">
        <p14:creationId xmlns:p14="http://schemas.microsoft.com/office/powerpoint/2010/main" val="3033272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 Cost of View State</a:t>
            </a:r>
            <a:endParaRPr lang="en-AU" dirty="0"/>
          </a:p>
        </p:txBody>
      </p:sp>
      <p:pic>
        <p:nvPicPr>
          <p:cNvPr id="5" name="Content Placeholder 4"/>
          <p:cNvPicPr>
            <a:picLocks noGrp="1" noChangeAspect="1"/>
          </p:cNvPicPr>
          <p:nvPr>
            <p:ph idx="13"/>
          </p:nvPr>
        </p:nvPicPr>
        <p:blipFill>
          <a:blip r:embed="rId2"/>
          <a:stretch>
            <a:fillRect/>
          </a:stretch>
        </p:blipFill>
        <p:spPr>
          <a:xfrm>
            <a:off x="2362200" y="1524000"/>
            <a:ext cx="4286250" cy="3228975"/>
          </a:xfrm>
          <a:prstGeom prst="rect">
            <a:avLst/>
          </a:prstGeom>
        </p:spPr>
      </p:pic>
      <p:sp>
        <p:nvSpPr>
          <p:cNvPr id="6" name="TextBox 5"/>
          <p:cNvSpPr txBox="1"/>
          <p:nvPr/>
        </p:nvSpPr>
        <p:spPr>
          <a:xfrm>
            <a:off x="2163308" y="4981575"/>
            <a:ext cx="5001177" cy="369332"/>
          </a:xfrm>
          <a:prstGeom prst="rect">
            <a:avLst/>
          </a:prstGeom>
          <a:noFill/>
        </p:spPr>
        <p:txBody>
          <a:bodyPr wrap="none" rtlCol="0">
            <a:spAutoFit/>
          </a:bodyPr>
          <a:lstStyle/>
          <a:p>
            <a:r>
              <a:rPr lang="en-AU" b="1" dirty="0" smtClean="0"/>
              <a:t>A </a:t>
            </a:r>
            <a:r>
              <a:rPr lang="en-AU" b="1" dirty="0" err="1" smtClean="0"/>
              <a:t>DataGrid</a:t>
            </a:r>
            <a:r>
              <a:rPr lang="en-AU" b="1" dirty="0" smtClean="0"/>
              <a:t> control’s </a:t>
            </a:r>
            <a:r>
              <a:rPr lang="en-AU" b="1" dirty="0" err="1" smtClean="0"/>
              <a:t>ViewState</a:t>
            </a:r>
            <a:r>
              <a:rPr lang="en-AU" b="1" dirty="0" smtClean="0"/>
              <a:t> grows huge quickly</a:t>
            </a:r>
            <a:endParaRPr lang="en-AU" b="1" dirty="0"/>
          </a:p>
        </p:txBody>
      </p:sp>
    </p:spTree>
    <p:extLst>
      <p:ext uri="{BB962C8B-B14F-4D97-AF65-F5344CB8AC3E}">
        <p14:creationId xmlns:p14="http://schemas.microsoft.com/office/powerpoint/2010/main" val="33002969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 Page PostBacks</a:t>
            </a:r>
            <a:endParaRPr lang="en-US" dirty="0"/>
          </a:p>
        </p:txBody>
      </p:sp>
      <p:sp>
        <p:nvSpPr>
          <p:cNvPr id="3" name="Content Placeholder 2"/>
          <p:cNvSpPr>
            <a:spLocks noGrp="1"/>
          </p:cNvSpPr>
          <p:nvPr>
            <p:ph idx="13"/>
          </p:nvPr>
        </p:nvSpPr>
        <p:spPr/>
        <p:txBody>
          <a:bodyPr/>
          <a:lstStyle/>
          <a:p>
            <a:r>
              <a:rPr lang="en-US" dirty="0" smtClean="0"/>
              <a:t>ASP.NET 2.0 and above includes the notation of a </a:t>
            </a:r>
            <a:r>
              <a:rPr lang="en-US" dirty="0" err="1" smtClean="0">
                <a:latin typeface="Courier New" pitchFamily="49" charset="0"/>
                <a:cs typeface="Courier New" pitchFamily="49" charset="0"/>
              </a:rPr>
              <a:t>PostBackUrl</a:t>
            </a:r>
            <a:r>
              <a:rPr lang="en-US" dirty="0" smtClean="0"/>
              <a:t> property.</a:t>
            </a:r>
          </a:p>
        </p:txBody>
      </p:sp>
      <p:sp>
        <p:nvSpPr>
          <p:cNvPr id="4" name="Rectangle 3"/>
          <p:cNvSpPr/>
          <p:nvPr/>
        </p:nvSpPr>
        <p:spPr>
          <a:xfrm>
            <a:off x="1600200" y="2590800"/>
            <a:ext cx="6268063" cy="46166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buNone/>
            </a:pPr>
            <a:r>
              <a:rPr lang="en-US" sz="2400" b="1" dirty="0" smtClean="0">
                <a:latin typeface="Courier New" pitchFamily="49" charset="0"/>
                <a:cs typeface="Courier New" pitchFamily="49" charset="0"/>
              </a:rPr>
              <a:t>&lt;</a:t>
            </a:r>
            <a:r>
              <a:rPr lang="en-US" sz="2400" b="1" dirty="0" err="1" smtClean="0">
                <a:latin typeface="Courier New" pitchFamily="49" charset="0"/>
                <a:cs typeface="Courier New" pitchFamily="49" charset="0"/>
              </a:rPr>
              <a:t>asp:Button</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PostBackUrl</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url</a:t>
            </a:r>
            <a:r>
              <a:rPr lang="en-US" sz="2400" b="1" dirty="0" smtClean="0">
                <a:latin typeface="Courier New" pitchFamily="49" charset="0"/>
                <a:cs typeface="Courier New" pitchFamily="49" charset="0"/>
              </a:rPr>
              <a:t>” ..&gt;</a:t>
            </a:r>
          </a:p>
        </p:txBody>
      </p:sp>
      <p:sp>
        <p:nvSpPr>
          <p:cNvPr id="5" name="Cloud 4"/>
          <p:cNvSpPr/>
          <p:nvPr/>
        </p:nvSpPr>
        <p:spPr>
          <a:xfrm>
            <a:off x="4953000" y="3352800"/>
            <a:ext cx="3657600" cy="2951619"/>
          </a:xfrm>
          <a:prstGeom prst="cloud">
            <a:avLst/>
          </a:prstGeom>
          <a:ln w="28575">
            <a:solidFill>
              <a:schemeClr val="accent1"/>
            </a:solidFill>
          </a:ln>
        </p:spPr>
        <p:txBody>
          <a:bodyPr wrap="square">
            <a:spAutoFit/>
          </a:bodyPr>
          <a:lstStyle/>
          <a:p>
            <a:pPr algn="ctr"/>
            <a:r>
              <a:rPr lang="en-US" sz="2400" dirty="0" smtClean="0"/>
              <a:t>the page is posted to the URL assigned, but not the page itself</a:t>
            </a:r>
            <a:endParaRPr lang="en-US" sz="2400" dirty="0"/>
          </a:p>
        </p:txBody>
      </p:sp>
      <p:sp>
        <p:nvSpPr>
          <p:cNvPr id="6" name="Cloud 5"/>
          <p:cNvSpPr/>
          <p:nvPr/>
        </p:nvSpPr>
        <p:spPr>
          <a:xfrm>
            <a:off x="533400" y="3352800"/>
            <a:ext cx="4114800" cy="2951619"/>
          </a:xfrm>
          <a:prstGeom prst="cloud">
            <a:avLst/>
          </a:prstGeom>
          <a:solidFill>
            <a:schemeClr val="bg1"/>
          </a:solidFill>
          <a:ln w="28575">
            <a:solidFill>
              <a:schemeClr val="accent1"/>
            </a:solidFill>
          </a:ln>
        </p:spPr>
        <p:txBody>
          <a:bodyPr wrap="square">
            <a:spAutoFit/>
          </a:bodyPr>
          <a:lstStyle/>
          <a:p>
            <a:r>
              <a:rPr lang="en-US" sz="2400" dirty="0" smtClean="0"/>
              <a:t>used to get or set the URL of the page to post when the Button control is clicked.</a:t>
            </a:r>
            <a:endParaRPr lang="en-US" sz="2400" dirty="0"/>
          </a:p>
        </p:txBody>
      </p:sp>
      <p:cxnSp>
        <p:nvCxnSpPr>
          <p:cNvPr id="8" name="Straight Arrow Connector 7"/>
          <p:cNvCxnSpPr>
            <a:stCxn id="4" idx="2"/>
          </p:cNvCxnSpPr>
          <p:nvPr/>
        </p:nvCxnSpPr>
        <p:spPr>
          <a:xfrm flipH="1">
            <a:off x="3886200" y="3052465"/>
            <a:ext cx="848032" cy="68133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91432" y="2971800"/>
            <a:ext cx="752168" cy="914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Page </a:t>
            </a:r>
            <a:r>
              <a:rPr lang="en-US" dirty="0" err="1" smtClean="0"/>
              <a:t>PostBacks</a:t>
            </a:r>
            <a:endParaRPr lang="en-US" dirty="0"/>
          </a:p>
        </p:txBody>
      </p:sp>
      <p:sp>
        <p:nvSpPr>
          <p:cNvPr id="6147" name="Webpage"/>
          <p:cNvSpPr>
            <a:spLocks noEditPoints="1" noChangeArrowheads="1"/>
          </p:cNvSpPr>
          <p:nvPr/>
        </p:nvSpPr>
        <p:spPr bwMode="auto">
          <a:xfrm>
            <a:off x="2819399" y="1295399"/>
            <a:ext cx="914401" cy="1206501"/>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D8EBB3"/>
          </a:solidFill>
          <a:ln w="9525">
            <a:solidFill>
              <a:srgbClr val="000000"/>
            </a:solidFill>
            <a:miter lim="800000"/>
            <a:headEnd/>
            <a:tailEnd/>
          </a:ln>
          <a:scene3d>
            <a:camera prst="isometricLeftDown"/>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6148" name="Infopage"/>
          <p:cNvSpPr>
            <a:spLocks noEditPoints="1" noChangeArrowheads="1"/>
          </p:cNvSpPr>
          <p:nvPr/>
        </p:nvSpPr>
        <p:spPr bwMode="auto">
          <a:xfrm>
            <a:off x="4648200" y="1371600"/>
            <a:ext cx="914400" cy="1143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tx2">
              <a:lumMod val="20000"/>
              <a:lumOff val="80000"/>
            </a:schemeClr>
          </a:solidFill>
          <a:ln w="9525">
            <a:solidFill>
              <a:srgbClr val="000000"/>
            </a:solidFill>
            <a:miter lim="800000"/>
            <a:headEnd/>
            <a:tailEnd/>
          </a:ln>
          <a:effectLst>
            <a:outerShdw dist="107763" dir="2700000" algn="ctr" rotWithShape="0">
              <a:srgbClr val="808080"/>
            </a:outerShdw>
          </a:effectLst>
          <a:scene3d>
            <a:camera prst="isometricLeftDown"/>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7" name="Right Arrow 6"/>
          <p:cNvSpPr/>
          <p:nvPr/>
        </p:nvSpPr>
        <p:spPr>
          <a:xfrm>
            <a:off x="3962399" y="1828799"/>
            <a:ext cx="522515" cy="571500"/>
          </a:xfrm>
          <a:prstGeom prst="righ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6000" y="2590800"/>
            <a:ext cx="1729191" cy="369332"/>
          </a:xfrm>
          <a:prstGeom prst="rect">
            <a:avLst/>
          </a:prstGeom>
          <a:noFill/>
        </p:spPr>
        <p:txBody>
          <a:bodyPr wrap="none" rtlCol="0">
            <a:spAutoFit/>
          </a:bodyPr>
          <a:lstStyle/>
          <a:p>
            <a:r>
              <a:rPr lang="en-US" b="1" dirty="0" smtClean="0">
                <a:solidFill>
                  <a:schemeClr val="bg2">
                    <a:lumMod val="50000"/>
                  </a:schemeClr>
                </a:solidFill>
              </a:rPr>
              <a:t>WebForm1.aspx</a:t>
            </a:r>
            <a:endParaRPr lang="en-US" b="1" dirty="0">
              <a:solidFill>
                <a:schemeClr val="bg2">
                  <a:lumMod val="50000"/>
                </a:schemeClr>
              </a:solidFill>
            </a:endParaRPr>
          </a:p>
        </p:txBody>
      </p:sp>
      <p:sp>
        <p:nvSpPr>
          <p:cNvPr id="9" name="TextBox 8"/>
          <p:cNvSpPr txBox="1"/>
          <p:nvPr/>
        </p:nvSpPr>
        <p:spPr>
          <a:xfrm>
            <a:off x="4419600" y="2590800"/>
            <a:ext cx="1729191" cy="369332"/>
          </a:xfrm>
          <a:prstGeom prst="rect">
            <a:avLst/>
          </a:prstGeom>
          <a:noFill/>
        </p:spPr>
        <p:txBody>
          <a:bodyPr wrap="none" rtlCol="0">
            <a:spAutoFit/>
          </a:bodyPr>
          <a:lstStyle/>
          <a:p>
            <a:r>
              <a:rPr lang="en-US" b="1" dirty="0" smtClean="0">
                <a:solidFill>
                  <a:schemeClr val="bg2">
                    <a:lumMod val="50000"/>
                  </a:schemeClr>
                </a:solidFill>
              </a:rPr>
              <a:t>WebForm2.aspx</a:t>
            </a:r>
            <a:endParaRPr lang="en-US" b="1" dirty="0">
              <a:solidFill>
                <a:schemeClr val="bg2">
                  <a:lumMod val="50000"/>
                </a:schemeClr>
              </a:solidFill>
            </a:endParaRPr>
          </a:p>
        </p:txBody>
      </p:sp>
      <p:sp>
        <p:nvSpPr>
          <p:cNvPr id="10" name="TextBox 9"/>
          <p:cNvSpPr txBox="1"/>
          <p:nvPr/>
        </p:nvSpPr>
        <p:spPr>
          <a:xfrm>
            <a:off x="228600" y="2971800"/>
            <a:ext cx="4430572" cy="707886"/>
          </a:xfrm>
          <a:prstGeom prst="rect">
            <a:avLst/>
          </a:prstGeom>
          <a:noFill/>
          <a:ln w="28575">
            <a:solidFill>
              <a:schemeClr val="bg1">
                <a:lumMod val="50000"/>
              </a:schemeClr>
            </a:solidFill>
          </a:ln>
        </p:spPr>
        <p:txBody>
          <a:bodyPr wrap="none" rtlCol="0">
            <a:spAutoFit/>
          </a:bodyPr>
          <a:lstStyle/>
          <a:p>
            <a:r>
              <a:rPr lang="en-US" sz="2000" b="1" dirty="0" smtClean="0">
                <a:latin typeface="Arial Narrow" pitchFamily="34" charset="0"/>
              </a:rPr>
              <a:t>Button1.PostBackUrl = “WebForm2.aspx”;</a:t>
            </a:r>
          </a:p>
          <a:p>
            <a:endParaRPr lang="en-US" sz="2000" b="1" dirty="0">
              <a:latin typeface="Arial Narrow" pitchFamily="34" charset="0"/>
            </a:endParaRPr>
          </a:p>
        </p:txBody>
      </p:sp>
      <p:sp>
        <p:nvSpPr>
          <p:cNvPr id="11" name="TextBox 10"/>
          <p:cNvSpPr txBox="1"/>
          <p:nvPr/>
        </p:nvSpPr>
        <p:spPr>
          <a:xfrm>
            <a:off x="3429000" y="3810000"/>
            <a:ext cx="5360442" cy="707886"/>
          </a:xfrm>
          <a:prstGeom prst="rect">
            <a:avLst/>
          </a:prstGeom>
          <a:solidFill>
            <a:schemeClr val="bg1"/>
          </a:solidFill>
          <a:ln w="28575">
            <a:solidFill>
              <a:schemeClr val="bg1">
                <a:lumMod val="50000"/>
              </a:schemeClr>
            </a:solidFill>
          </a:ln>
        </p:spPr>
        <p:txBody>
          <a:bodyPr wrap="none" rtlCol="0">
            <a:spAutoFit/>
          </a:bodyPr>
          <a:lstStyle/>
          <a:p>
            <a:r>
              <a:rPr lang="en-US" sz="2000" b="1" dirty="0" err="1" smtClean="0">
                <a:latin typeface="Arial Narrow" pitchFamily="34" charset="0"/>
              </a:rPr>
              <a:t>TextBox</a:t>
            </a:r>
            <a:r>
              <a:rPr lang="en-US" sz="2000" b="1" dirty="0" smtClean="0">
                <a:latin typeface="Arial Narrow" pitchFamily="34" charset="0"/>
              </a:rPr>
              <a:t> t = </a:t>
            </a:r>
            <a:r>
              <a:rPr lang="en-US" sz="2000" b="1" dirty="0" err="1" smtClean="0">
                <a:latin typeface="Arial Narrow" pitchFamily="34" charset="0"/>
              </a:rPr>
              <a:t>PreviousPage.FindControl</a:t>
            </a:r>
            <a:r>
              <a:rPr lang="en-US" sz="2000" b="1" dirty="0" smtClean="0">
                <a:latin typeface="Arial Narrow" pitchFamily="34" charset="0"/>
              </a:rPr>
              <a:t>(“TextBox1”);</a:t>
            </a:r>
          </a:p>
          <a:p>
            <a:r>
              <a:rPr lang="en-US" sz="2000" b="1" dirty="0" smtClean="0">
                <a:latin typeface="Arial Narrow" pitchFamily="34" charset="0"/>
              </a:rPr>
              <a:t>Label1.Text = </a:t>
            </a:r>
            <a:r>
              <a:rPr lang="en-US" sz="2000" b="1" dirty="0" err="1" smtClean="0">
                <a:latin typeface="Arial Narrow" pitchFamily="34" charset="0"/>
              </a:rPr>
              <a:t>t.Text</a:t>
            </a:r>
            <a:r>
              <a:rPr lang="en-US" sz="2000" b="1" dirty="0" smtClean="0">
                <a:latin typeface="Arial Narrow" pitchFamily="34" charset="0"/>
              </a:rPr>
              <a:t>;</a:t>
            </a:r>
            <a:endParaRPr lang="en-US" sz="2000" b="1" dirty="0">
              <a:latin typeface="Arial Narrow" pitchFamily="34" charset="0"/>
            </a:endParaRPr>
          </a:p>
        </p:txBody>
      </p:sp>
      <p:cxnSp>
        <p:nvCxnSpPr>
          <p:cNvPr id="15" name="Elbow Connector 14"/>
          <p:cNvCxnSpPr/>
          <p:nvPr/>
        </p:nvCxnSpPr>
        <p:spPr>
          <a:xfrm rot="5400000">
            <a:off x="1638300" y="1943100"/>
            <a:ext cx="1143000" cy="914400"/>
          </a:xfrm>
          <a:prstGeom prst="bentConnector3">
            <a:avLst>
              <a:gd name="adj1" fmla="val 50000"/>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6200000" flipH="1">
            <a:off x="5562600" y="2362200"/>
            <a:ext cx="1600200" cy="1295400"/>
          </a:xfrm>
          <a:prstGeom prst="bentConnector3">
            <a:avLst>
              <a:gd name="adj1" fmla="val -216"/>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381000" y="4114799"/>
            <a:ext cx="5334000" cy="1804750"/>
            <a:chOff x="381000" y="4114799"/>
            <a:chExt cx="5334000" cy="1804750"/>
          </a:xfrm>
        </p:grpSpPr>
        <p:sp>
          <p:nvSpPr>
            <p:cNvPr id="12" name="Rounded Rectangle 11"/>
            <p:cNvSpPr/>
            <p:nvPr/>
          </p:nvSpPr>
          <p:spPr>
            <a:xfrm>
              <a:off x="381000" y="4114800"/>
              <a:ext cx="2743200" cy="1804749"/>
            </a:xfrm>
            <a:prstGeom prst="roundRect">
              <a:avLst/>
            </a:prstGeom>
            <a:solidFill>
              <a:schemeClr val="bg1"/>
            </a:solidFill>
            <a:ln w="28575">
              <a:solidFill>
                <a:schemeClr val="tx2">
                  <a:lumMod val="75000"/>
                </a:schemeClr>
              </a:solidFill>
            </a:ln>
          </p:spPr>
          <p:txBody>
            <a:bodyPr wrap="square">
              <a:spAutoFit/>
            </a:bodyPr>
            <a:lstStyle/>
            <a:p>
              <a:r>
                <a:rPr lang="en-US" sz="2000" dirty="0" err="1" smtClean="0">
                  <a:latin typeface="Courier New" pitchFamily="49" charset="0"/>
                  <a:cs typeface="Courier New" pitchFamily="49" charset="0"/>
                </a:rPr>
                <a:t>PreviousPage</a:t>
              </a:r>
              <a:r>
                <a:rPr lang="en-US" sz="2000" dirty="0" smtClean="0"/>
                <a:t> property holds reference to the page that caused the </a:t>
              </a:r>
              <a:r>
                <a:rPr lang="en-US" sz="2000" dirty="0" err="1" smtClean="0"/>
                <a:t>postback</a:t>
              </a:r>
              <a:r>
                <a:rPr lang="en-US" sz="2000" dirty="0" smtClean="0"/>
                <a:t> (WebForm1).</a:t>
              </a:r>
            </a:p>
          </p:txBody>
        </p:sp>
        <p:cxnSp>
          <p:nvCxnSpPr>
            <p:cNvPr id="31" name="Elbow Connector 30"/>
            <p:cNvCxnSpPr>
              <a:endCxn id="12" idx="3"/>
            </p:cNvCxnSpPr>
            <p:nvPr/>
          </p:nvCxnSpPr>
          <p:spPr>
            <a:xfrm rot="10800000" flipV="1">
              <a:off x="3124200" y="4114799"/>
              <a:ext cx="2590800" cy="902375"/>
            </a:xfrm>
            <a:prstGeom prst="bentConnector3">
              <a:avLst>
                <a:gd name="adj1" fmla="val 267"/>
              </a:avLst>
            </a:prstGeom>
            <a:ln w="28575">
              <a:solidFill>
                <a:schemeClr val="tx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4267200" y="4191000"/>
            <a:ext cx="4572000" cy="2314039"/>
            <a:chOff x="4267200" y="4191000"/>
            <a:chExt cx="4572000" cy="2314039"/>
          </a:xfrm>
        </p:grpSpPr>
        <p:sp>
          <p:nvSpPr>
            <p:cNvPr id="13" name="Rectangle 12"/>
            <p:cNvSpPr/>
            <p:nvPr/>
          </p:nvSpPr>
          <p:spPr>
            <a:xfrm>
              <a:off x="4267200" y="5181600"/>
              <a:ext cx="4572000" cy="1323439"/>
            </a:xfrm>
            <a:prstGeom prst="rect">
              <a:avLst/>
            </a:prstGeom>
            <a:solidFill>
              <a:schemeClr val="bg1"/>
            </a:solidFill>
            <a:ln w="28575">
              <a:solidFill>
                <a:schemeClr val="tx2">
                  <a:lumMod val="75000"/>
                </a:schemeClr>
              </a:solidFill>
              <a:prstDash val="dash"/>
            </a:ln>
          </p:spPr>
          <p:txBody>
            <a:bodyPr>
              <a:spAutoFit/>
            </a:bodyPr>
            <a:lstStyle/>
            <a:p>
              <a:r>
                <a:rPr lang="en-US" sz="2000" dirty="0" err="1" smtClean="0">
                  <a:latin typeface="Courier New" pitchFamily="49" charset="0"/>
                  <a:cs typeface="Courier New" pitchFamily="49" charset="0"/>
                </a:rPr>
                <a:t>FindControl</a:t>
              </a:r>
              <a:r>
                <a:rPr lang="en-US" sz="2000" dirty="0" smtClean="0"/>
                <a:t> method() - To get a control reference from the </a:t>
              </a:r>
              <a:r>
                <a:rPr lang="en-US" sz="2000" dirty="0" err="1" smtClean="0">
                  <a:latin typeface="Courier New" pitchFamily="49" charset="0"/>
                  <a:cs typeface="Courier New" pitchFamily="49" charset="0"/>
                </a:rPr>
                <a:t>PreviousPage</a:t>
              </a:r>
              <a:r>
                <a:rPr lang="en-US" sz="2000" dirty="0" smtClean="0"/>
                <a:t> (you can also use the Controls property)</a:t>
              </a:r>
              <a:endParaRPr lang="en-US" sz="2000" dirty="0"/>
            </a:p>
          </p:txBody>
        </p:sp>
        <p:cxnSp>
          <p:nvCxnSpPr>
            <p:cNvPr id="36" name="Straight Arrow Connector 35"/>
            <p:cNvCxnSpPr>
              <a:endCxn id="13" idx="0"/>
            </p:cNvCxnSpPr>
            <p:nvPr/>
          </p:nvCxnSpPr>
          <p:spPr>
            <a:xfrm>
              <a:off x="6553200" y="4191000"/>
              <a:ext cx="0" cy="990600"/>
            </a:xfrm>
            <a:prstGeom prst="straightConnector1">
              <a:avLst/>
            </a:prstGeom>
            <a:ln w="28575">
              <a:solidFill>
                <a:schemeClr val="tx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righ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r>
              <a:rPr lang="en-US" dirty="0" smtClean="0"/>
              <a:t>Cross-Page </a:t>
            </a:r>
            <a:r>
              <a:rPr lang="en-US" dirty="0" err="1" smtClean="0"/>
              <a:t>PostBacks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programming</a:t>
            </a:r>
            <a:endParaRPr lang="en-US" dirty="0"/>
          </a:p>
        </p:txBody>
      </p:sp>
      <p:sp>
        <p:nvSpPr>
          <p:cNvPr id="5" name="Text Placeholder 4"/>
          <p:cNvSpPr>
            <a:spLocks noGrp="1"/>
          </p:cNvSpPr>
          <p:nvPr>
            <p:ph type="body" idx="1"/>
          </p:nvPr>
        </p:nvSpPr>
        <p:spPr/>
        <p:txBody>
          <a:bodyPr/>
          <a:lstStyle/>
          <a:p>
            <a:r>
              <a:rPr lang="en-US" dirty="0" smtClean="0"/>
              <a:t>NEXT WEEK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Event-driven Environment </a:t>
            </a:r>
            <a:endParaRPr lang="en-US" dirty="0"/>
          </a:p>
        </p:txBody>
      </p:sp>
      <p:sp>
        <p:nvSpPr>
          <p:cNvPr id="3" name="Content Placeholder 2"/>
          <p:cNvSpPr>
            <a:spLocks noGrp="1"/>
          </p:cNvSpPr>
          <p:nvPr>
            <p:ph idx="13"/>
          </p:nvPr>
        </p:nvSpPr>
        <p:spPr/>
        <p:txBody>
          <a:bodyPr/>
          <a:lstStyle/>
          <a:p>
            <a:r>
              <a:rPr lang="en-US" smtClean="0"/>
              <a:t>Event-driven environment can be broken down into 4 chronological sections:</a:t>
            </a:r>
            <a:endParaRPr lang="en-US" dirty="0"/>
          </a:p>
        </p:txBody>
      </p:sp>
      <p:graphicFrame>
        <p:nvGraphicFramePr>
          <p:cNvPr id="5" name="Group 4"/>
          <p:cNvGraphicFramePr>
            <a:graphicFrameLocks/>
          </p:cNvGraphicFramePr>
          <p:nvPr/>
        </p:nvGraphicFramePr>
        <p:xfrm>
          <a:off x="609600" y="2514600"/>
          <a:ext cx="7924800" cy="3733787"/>
        </p:xfrm>
        <a:graphic>
          <a:graphicData uri="http://schemas.openxmlformats.org/drawingml/2006/table">
            <a:tbl>
              <a:tblPr>
                <a:tableStyleId>{2D5ABB26-0587-4C30-8999-92F81FD0307C}</a:tableStyleId>
              </a:tblPr>
              <a:tblGrid>
                <a:gridCol w="38862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422090">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1" u="none" strike="noStrike" cap="none" normalizeH="0" baseline="0" dirty="0" smtClean="0">
                          <a:ln>
                            <a:noFill/>
                          </a:ln>
                          <a:solidFill>
                            <a:schemeClr val="bg1"/>
                          </a:solidFill>
                          <a:effectLst/>
                        </a:rPr>
                        <a:t>Section</a:t>
                      </a:r>
                      <a:endParaRPr kumimoji="0" lang="en-US" sz="2000" b="1" i="1"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000" b="1" u="none" strike="noStrike" cap="none" normalizeH="0" baseline="0" dirty="0" smtClean="0">
                          <a:ln>
                            <a:noFill/>
                          </a:ln>
                          <a:solidFill>
                            <a:schemeClr val="bg1"/>
                          </a:solidFill>
                          <a:effectLst/>
                        </a:rPr>
                        <a:t>Examples</a:t>
                      </a:r>
                      <a:endParaRPr kumimoji="0" lang="en-US" sz="2000" b="1" i="1"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746774">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b="1" u="none" strike="noStrike" cap="none" normalizeH="0" baseline="0" dirty="0" smtClean="0">
                          <a:ln>
                            <a:noFill/>
                          </a:ln>
                          <a:effectLst/>
                        </a:rPr>
                        <a:t>An event occurs</a:t>
                      </a:r>
                      <a:endParaRPr kumimoji="0" lang="en-US" sz="24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FF2"/>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u="none" strike="noStrike" cap="none" normalizeH="0" baseline="0" dirty="0" smtClean="0">
                          <a:ln>
                            <a:noFill/>
                          </a:ln>
                          <a:effectLst/>
                        </a:rPr>
                        <a:t>The user clicks on a button (force from outside)</a:t>
                      </a:r>
                      <a:endParaRPr kumimoji="0" lang="en-US" sz="24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FF2"/>
                    </a:solidFill>
                  </a:tcPr>
                </a:tc>
                <a:extLst>
                  <a:ext uri="{0D108BD9-81ED-4DB2-BD59-A6C34878D82A}">
                    <a16:rowId xmlns:a16="http://schemas.microsoft.com/office/drawing/2014/main" val="10001"/>
                  </a:ext>
                </a:extLst>
              </a:tr>
              <a:tr h="829579">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b="1" u="none" strike="noStrike" cap="none" normalizeH="0" baseline="0" dirty="0" smtClean="0">
                          <a:ln>
                            <a:noFill/>
                          </a:ln>
                          <a:effectLst/>
                        </a:rPr>
                        <a:t>The system detects the event</a:t>
                      </a:r>
                      <a:endParaRPr kumimoji="0" lang="en-US" sz="24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u="none" strike="noStrike" cap="none" normalizeH="0" baseline="0" dirty="0" smtClean="0">
                          <a:ln>
                            <a:noFill/>
                          </a:ln>
                          <a:effectLst/>
                        </a:rPr>
                        <a:t>ASP.NET registers that an event has occurred</a:t>
                      </a:r>
                      <a:endParaRPr kumimoji="0" lang="en-US" sz="24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29579">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b="1" u="none" strike="noStrike" cap="none" normalizeH="0" baseline="0" dirty="0" smtClean="0">
                          <a:ln>
                            <a:noFill/>
                          </a:ln>
                          <a:effectLst/>
                        </a:rPr>
                        <a:t>The system reacts to the event</a:t>
                      </a:r>
                      <a:endParaRPr kumimoji="0" lang="en-US" sz="24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FF2"/>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u="none" strike="noStrike" cap="none" normalizeH="0" baseline="0" dirty="0" smtClean="0">
                          <a:ln>
                            <a:noFill/>
                          </a:ln>
                          <a:effectLst/>
                        </a:rPr>
                        <a:t>Some code is executed, e.g. calculation and display result</a:t>
                      </a:r>
                      <a:endParaRPr kumimoji="0" lang="en-US" sz="24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FF2"/>
                    </a:solidFill>
                  </a:tcPr>
                </a:tc>
                <a:extLst>
                  <a:ext uri="{0D108BD9-81ED-4DB2-BD59-A6C34878D82A}">
                    <a16:rowId xmlns:a16="http://schemas.microsoft.com/office/drawing/2014/main" val="10003"/>
                  </a:ext>
                </a:extLst>
              </a:tr>
              <a:tr h="829579">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b="1" u="none" strike="noStrike" cap="none" normalizeH="0" baseline="0" dirty="0" smtClean="0">
                          <a:ln>
                            <a:noFill/>
                          </a:ln>
                          <a:effectLst/>
                        </a:rPr>
                        <a:t>The system then returns to its original state</a:t>
                      </a:r>
                      <a:endParaRPr kumimoji="0" lang="en-US" sz="24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sz="2400" u="none" strike="noStrike" cap="none" normalizeH="0" baseline="0" dirty="0" smtClean="0">
                          <a:ln>
                            <a:noFill/>
                          </a:ln>
                          <a:effectLst/>
                        </a:rPr>
                        <a:t>Waits for the next event</a:t>
                      </a:r>
                      <a:endParaRPr kumimoji="0" lang="en-US" sz="24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Event-driven Programming</a:t>
            </a:r>
            <a:endParaRPr lang="en-US" dirty="0"/>
          </a:p>
        </p:txBody>
      </p:sp>
      <p:sp>
        <p:nvSpPr>
          <p:cNvPr id="3" name="Content Placeholder 2"/>
          <p:cNvSpPr>
            <a:spLocks noGrp="1"/>
          </p:cNvSpPr>
          <p:nvPr>
            <p:ph idx="13"/>
          </p:nvPr>
        </p:nvSpPr>
        <p:spPr/>
        <p:txBody>
          <a:bodyPr/>
          <a:lstStyle/>
          <a:p>
            <a:r>
              <a:rPr lang="en-US" dirty="0" smtClean="0"/>
              <a:t>The sequential way of code execution (line followed by line) is no longer necessary.</a:t>
            </a:r>
          </a:p>
          <a:p>
            <a:r>
              <a:rPr lang="en-US" dirty="0" smtClean="0"/>
              <a:t>In event-driven programming, execution depends on user, i.e.:</a:t>
            </a:r>
          </a:p>
          <a:p>
            <a:pPr lvl="1"/>
            <a:r>
              <a:rPr lang="en-US" dirty="0" smtClean="0"/>
              <a:t>system will wait until an event occurs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Events</a:t>
            </a:r>
            <a:endParaRPr lang="en-US" dirty="0"/>
          </a:p>
        </p:txBody>
      </p:sp>
      <p:sp>
        <p:nvSpPr>
          <p:cNvPr id="3" name="Content Placeholder 2"/>
          <p:cNvSpPr>
            <a:spLocks noGrp="1"/>
          </p:cNvSpPr>
          <p:nvPr>
            <p:ph idx="13"/>
          </p:nvPr>
        </p:nvSpPr>
        <p:spPr/>
        <p:txBody>
          <a:bodyPr/>
          <a:lstStyle/>
          <a:p>
            <a:r>
              <a:rPr lang="en-US" dirty="0" smtClean="0"/>
              <a:t>3 major groups of events are supported by ASP.NET:</a:t>
            </a:r>
          </a:p>
          <a:p>
            <a:pPr lvl="1"/>
            <a:r>
              <a:rPr lang="en-US" dirty="0" smtClean="0"/>
              <a:t>HTML events</a:t>
            </a:r>
          </a:p>
          <a:p>
            <a:pPr lvl="1"/>
            <a:r>
              <a:rPr lang="en-US" dirty="0" smtClean="0"/>
              <a:t>ASP.NET page-level events</a:t>
            </a:r>
          </a:p>
          <a:p>
            <a:pPr lvl="1"/>
            <a:r>
              <a:rPr lang="en-US" dirty="0" smtClean="0"/>
              <a:t>ASP.NET server control events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Events</a:t>
            </a:r>
            <a:endParaRPr lang="en-US" dirty="0"/>
          </a:p>
        </p:txBody>
      </p:sp>
      <p:sp>
        <p:nvSpPr>
          <p:cNvPr id="3" name="Content Placeholder 2"/>
          <p:cNvSpPr>
            <a:spLocks noGrp="1"/>
          </p:cNvSpPr>
          <p:nvPr>
            <p:ph idx="13"/>
          </p:nvPr>
        </p:nvSpPr>
        <p:spPr/>
        <p:txBody>
          <a:bodyPr/>
          <a:lstStyle/>
          <a:p>
            <a:r>
              <a:rPr lang="en-US" dirty="0" smtClean="0"/>
              <a:t>Occur on the Web page and are handled by the browser (client)</a:t>
            </a:r>
          </a:p>
          <a:p>
            <a:r>
              <a:rPr lang="en-US" dirty="0" smtClean="0"/>
              <a:t>No transfer of information to the server.</a:t>
            </a:r>
          </a:p>
          <a:p>
            <a:r>
              <a:rPr lang="en-US" dirty="0" smtClean="0"/>
              <a:t>Used to handle events on the client-side.</a:t>
            </a:r>
          </a:p>
          <a:p>
            <a:pPr lvl="1"/>
            <a:r>
              <a:rPr lang="en-US" dirty="0" smtClean="0"/>
              <a:t>Example:</a:t>
            </a:r>
          </a:p>
          <a:p>
            <a:pPr lvl="1">
              <a:buNone/>
            </a:pPr>
            <a:r>
              <a:rPr lang="en-US" dirty="0" smtClean="0"/>
              <a:t>1) _____________________________________</a:t>
            </a:r>
          </a:p>
          <a:p>
            <a:pPr lvl="1">
              <a:buNone/>
            </a:pPr>
            <a:r>
              <a:rPr lang="en-US" dirty="0" smtClean="0"/>
              <a:t>2) _____________________________________</a:t>
            </a:r>
          </a:p>
          <a:p>
            <a:pPr lvl="1">
              <a:buNone/>
            </a:pPr>
            <a:r>
              <a:rPr lang="en-US" dirty="0" smtClean="0"/>
              <a:t>3) _____________________________________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Events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04800" y="1371600"/>
            <a:ext cx="85344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ASP.NET Events</a:t>
            </a:r>
            <a:endParaRPr lang="en-US" dirty="0"/>
          </a:p>
        </p:txBody>
      </p:sp>
      <p:sp>
        <p:nvSpPr>
          <p:cNvPr id="3" name="Content Placeholder 2"/>
          <p:cNvSpPr>
            <a:spLocks noGrp="1"/>
          </p:cNvSpPr>
          <p:nvPr>
            <p:ph idx="13"/>
          </p:nvPr>
        </p:nvSpPr>
        <p:spPr/>
        <p:txBody>
          <a:bodyPr/>
          <a:lstStyle/>
          <a:p>
            <a:r>
              <a:rPr lang="en-US" dirty="0" smtClean="0"/>
              <a:t>ASP.NET Page Events</a:t>
            </a:r>
          </a:p>
          <a:p>
            <a:r>
              <a:rPr lang="en-US" dirty="0" smtClean="0"/>
              <a:t>ASP.NET Server Control Events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RU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TARUC</Template>
  <TotalTime>2303</TotalTime>
  <Words>1670</Words>
  <Application>Microsoft Office PowerPoint</Application>
  <PresentationFormat>On-screen Show (4:3)</PresentationFormat>
  <Paragraphs>258</Paragraphs>
  <Slides>39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宋体</vt:lpstr>
      <vt:lpstr>Arial</vt:lpstr>
      <vt:lpstr>Arial Narrow</vt:lpstr>
      <vt:lpstr>Calibri</vt:lpstr>
      <vt:lpstr>Consolas</vt:lpstr>
      <vt:lpstr>Courier New</vt:lpstr>
      <vt:lpstr>Wingdings</vt:lpstr>
      <vt:lpstr>TARUC</vt:lpstr>
      <vt:lpstr>Event-Driven Programming and Postback  </vt:lpstr>
      <vt:lpstr>What Are You Going To Learn?</vt:lpstr>
      <vt:lpstr>Event </vt:lpstr>
      <vt:lpstr>Event-driven Environment </vt:lpstr>
      <vt:lpstr>Event-driven Programming</vt:lpstr>
      <vt:lpstr>Events</vt:lpstr>
      <vt:lpstr>HTML Events</vt:lpstr>
      <vt:lpstr>HTML Events</vt:lpstr>
      <vt:lpstr>ASP.NET Events</vt:lpstr>
      <vt:lpstr>ASP.NET Page Events</vt:lpstr>
      <vt:lpstr>Page Events and Stages</vt:lpstr>
      <vt:lpstr>A series of events automatically occur on the Web server as follows: </vt:lpstr>
      <vt:lpstr>ASP.NET Server Control Events</vt:lpstr>
      <vt:lpstr>ASP.NET Server Control Events</vt:lpstr>
      <vt:lpstr>Recall</vt:lpstr>
      <vt:lpstr>Adding Events to Server Controls</vt:lpstr>
      <vt:lpstr>Adding Events to Server Controls</vt:lpstr>
      <vt:lpstr>Example of code - ImageClickEventArgs</vt:lpstr>
      <vt:lpstr>Differences between HTML Event and Server Control Event</vt:lpstr>
      <vt:lpstr>Stateless Request</vt:lpstr>
      <vt:lpstr>Stateful Postback</vt:lpstr>
      <vt:lpstr>Postback Process</vt:lpstr>
      <vt:lpstr>PowerPoint Presentation</vt:lpstr>
      <vt:lpstr>_VIEWSTATE</vt:lpstr>
      <vt:lpstr>_VIEWSTATE</vt:lpstr>
      <vt:lpstr>_VIEWSTATE</vt:lpstr>
      <vt:lpstr>_VIEWSTATE</vt:lpstr>
      <vt:lpstr>_VIEWSTATE</vt:lpstr>
      <vt:lpstr>_VIEWSTATE</vt:lpstr>
      <vt:lpstr>_VIEWSTATE</vt:lpstr>
      <vt:lpstr>_VIEWSTATE</vt:lpstr>
      <vt:lpstr>_VIEWSTATE</vt:lpstr>
      <vt:lpstr>_VIEWSTATE</vt:lpstr>
      <vt:lpstr>Performance Cost of View State</vt:lpstr>
      <vt:lpstr>Performance Cost of View State</vt:lpstr>
      <vt:lpstr>Cross Page PostBacks</vt:lpstr>
      <vt:lpstr>Cross Page PostBacks</vt:lpstr>
      <vt:lpstr>DEMO</vt:lpstr>
      <vt:lpstr>Database programming</vt:lpstr>
    </vt:vector>
  </TitlesOfParts>
  <Company>INTEL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sTaR 79</dc:creator>
  <cp:lastModifiedBy>CJ</cp:lastModifiedBy>
  <cp:revision>133</cp:revision>
  <dcterms:created xsi:type="dcterms:W3CDTF">2009-05-05T22:08:41Z</dcterms:created>
  <dcterms:modified xsi:type="dcterms:W3CDTF">2017-10-31T13:33:49Z</dcterms:modified>
</cp:coreProperties>
</file>