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hqNTvTQ6ZmfH3OyB6BA4mGEBnc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267" autoAdjust="0"/>
  </p:normalViewPr>
  <p:slideViewPr>
    <p:cSldViewPr snapToGrid="0">
      <p:cViewPr varScale="1">
        <p:scale>
          <a:sx n="62" d="100"/>
          <a:sy n="62" d="100"/>
        </p:scale>
        <p:origin x="75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US"/>
              <a:t>Namespace: It is a logical </a:t>
            </a:r>
            <a:r>
              <a:rPr lang="en-US" b="1"/>
              <a:t>grouping</a:t>
            </a:r>
            <a:r>
              <a:rPr lang="en-US"/>
              <a:t> of the names used within a program. In .NET, it shows a library of classes.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namespace uniquely identifies a set of names so that there is no ambiguity when objects having different origins but the same names are mixed together.</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For example</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	System.Windows.Controls.TextBox</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	System.Web.UI.WebControls.TextBox</a:t>
            </a: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are having the same identifier TextBox but with different namespace.</a:t>
            </a:r>
            <a:endParaRPr/>
          </a:p>
        </p:txBody>
      </p:sp>
      <p:sp>
        <p:nvSpPr>
          <p:cNvPr id="215" name="Google Shape;215;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22" name="Google Shape;222;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SQL ServerCE: SQL Server Compact Edition</a:t>
            </a:r>
            <a:endParaRPr/>
          </a:p>
        </p:txBody>
      </p:sp>
      <p:sp>
        <p:nvSpPr>
          <p:cNvPr id="237" name="Google Shape;23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228600" lvl="0" indent="-228600" algn="l" rtl="0">
              <a:spcBef>
                <a:spcPts val="0"/>
              </a:spcBef>
              <a:spcAft>
                <a:spcPts val="0"/>
              </a:spcAft>
              <a:buClr>
                <a:schemeClr val="dk1"/>
              </a:buClr>
              <a:buSzPts val="1200"/>
              <a:buFont typeface="Calibri"/>
              <a:buAutoNum type="arabicPeriod"/>
            </a:pPr>
            <a:r>
              <a:rPr lang="en-US" sz="1200"/>
              <a:t>connection, command, Parameter, DataReader</a:t>
            </a:r>
            <a:endParaRPr sz="1200"/>
          </a:p>
          <a:p>
            <a:pPr marL="228600" lvl="0" indent="-228600" algn="l" rtl="0">
              <a:spcBef>
                <a:spcPts val="0"/>
              </a:spcBef>
              <a:spcAft>
                <a:spcPts val="0"/>
              </a:spcAft>
              <a:buClr>
                <a:schemeClr val="dk1"/>
              </a:buClr>
              <a:buSzPts val="1200"/>
              <a:buFont typeface="Calibri"/>
              <a:buAutoNum type="arabicPeriod"/>
            </a:pPr>
            <a:r>
              <a:rPr lang="en-US" sz="1200"/>
              <a:t>connection, command, Parameter, DataReader</a:t>
            </a:r>
            <a:endParaRPr sz="1200"/>
          </a:p>
          <a:p>
            <a:pPr marL="228600" lvl="0" indent="-228600" algn="l" rtl="0">
              <a:spcBef>
                <a:spcPts val="0"/>
              </a:spcBef>
              <a:spcAft>
                <a:spcPts val="0"/>
              </a:spcAft>
              <a:buClr>
                <a:schemeClr val="dk1"/>
              </a:buClr>
              <a:buSzPts val="1200"/>
              <a:buFont typeface="Calibri"/>
              <a:buAutoNum type="arabicPeriod"/>
            </a:pPr>
            <a:r>
              <a:rPr lang="en-US" sz="1200"/>
              <a:t>connection, command, Parameter</a:t>
            </a:r>
            <a:endParaRPr/>
          </a:p>
          <a:p>
            <a:pPr marL="228600" lvl="0" indent="-228600" algn="l" rtl="0">
              <a:spcBef>
                <a:spcPts val="0"/>
              </a:spcBef>
              <a:spcAft>
                <a:spcPts val="0"/>
              </a:spcAft>
              <a:buClr>
                <a:schemeClr val="dk1"/>
              </a:buClr>
              <a:buSzPts val="1200"/>
              <a:buFont typeface="Calibri"/>
              <a:buAutoNum type="arabicPeriod"/>
            </a:pPr>
            <a:r>
              <a:rPr lang="en-US" sz="1200"/>
              <a:t>connection, command, Parameter</a:t>
            </a:r>
            <a:endParaRPr/>
          </a:p>
        </p:txBody>
      </p:sp>
      <p:sp>
        <p:nvSpPr>
          <p:cNvPr id="300" name="Google Shape;300;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Precision is the number of digits in a number. Scale is the number of digits to the right of the decimal point in a number</a:t>
            </a:r>
            <a:endParaRPr/>
          </a:p>
        </p:txBody>
      </p:sp>
      <p:sp>
        <p:nvSpPr>
          <p:cNvPr id="316" name="Google Shape;316;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9" name="Google Shape;12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Precision is the number of digits in a number. Scale is the number of digits to the right of the decimal point in a number</a:t>
            </a:r>
            <a:endParaRPr/>
          </a:p>
        </p:txBody>
      </p:sp>
      <p:sp>
        <p:nvSpPr>
          <p:cNvPr id="333" name="Google Shape;33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Bill Gate’s net worth is USD 78 Billions (78,000,000,000) in 2014 (Forbes).</a:t>
            </a:r>
            <a:endParaRPr/>
          </a:p>
        </p:txBody>
      </p:sp>
      <p:sp>
        <p:nvSpPr>
          <p:cNvPr id="349" name="Google Shape;34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0" name="Google Shape;36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Artificial ceiling: For instance for float, it has a fixed precision, it can’t store the number as big as you want, and you may lose the precise information that you need. E.g. 0.123456, it may store 0.12346. Another example, if and infinite division such as 1/3 = 0.33333333333333333... then it depends on which data type you use to return a number with certain precision. </a:t>
            </a:r>
            <a:endParaRPr dirty="0"/>
          </a:p>
          <a:p>
            <a:pPr marL="0" lvl="0" indent="0" algn="l" rtl="0">
              <a:spcBef>
                <a:spcPts val="0"/>
              </a:spcBef>
              <a:spcAft>
                <a:spcPts val="0"/>
              </a:spcAft>
              <a:buNone/>
            </a:pPr>
            <a:r>
              <a:rPr lang="en-US" dirty="0"/>
              <a:t>Remark: The bigger the info it stores, the more memory is consumed.</a:t>
            </a:r>
            <a:endParaRPr dirty="0"/>
          </a:p>
        </p:txBody>
      </p:sp>
      <p:sp>
        <p:nvSpPr>
          <p:cNvPr id="361" name="Google Shape;361;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6" name="Google Shape;386;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you can easily change the server name, database, or authentication information without editing individual Web pages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http://www.codeproject.com/Tips/795135/Encrypt-ConnectionString-in-Web-Config</a:t>
            </a:r>
            <a:endParaRPr/>
          </a:p>
          <a:p>
            <a:pPr marL="0" lvl="0" indent="0" algn="l" rtl="0">
              <a:spcBef>
                <a:spcPts val="0"/>
              </a:spcBef>
              <a:spcAft>
                <a:spcPts val="0"/>
              </a:spcAft>
              <a:buNone/>
            </a:pPr>
            <a:r>
              <a:rPr lang="en-US"/>
              <a:t>cd C:\Windows\Microsoft.NET\Framework\v4.0.30319</a:t>
            </a:r>
            <a:endParaRPr/>
          </a:p>
          <a:p>
            <a:pPr marL="0" lvl="0" indent="0" algn="l" rtl="0">
              <a:spcBef>
                <a:spcPts val="0"/>
              </a:spcBef>
              <a:spcAft>
                <a:spcPts val="0"/>
              </a:spcAft>
              <a:buNone/>
            </a:pPr>
            <a:r>
              <a:rPr lang="en-US"/>
              <a:t>ASPNET_REGIIS -pef "connectionStrings" "F:\TARUC\2113_201605\Chapter4\C4\C4“</a:t>
            </a:r>
            <a:endParaRPr/>
          </a:p>
          <a:p>
            <a:pPr marL="0" lvl="0" indent="0" algn="l" rtl="0">
              <a:spcBef>
                <a:spcPts val="0"/>
              </a:spcBef>
              <a:spcAft>
                <a:spcPts val="0"/>
              </a:spcAft>
              <a:buNone/>
            </a:pPr>
            <a:endParaRPr/>
          </a:p>
          <a:p>
            <a:pPr marL="0" lvl="0" indent="0" algn="l" rtl="0">
              <a:spcBef>
                <a:spcPts val="0"/>
              </a:spcBef>
              <a:spcAft>
                <a:spcPts val="0"/>
              </a:spcAft>
              <a:buNone/>
            </a:pPr>
            <a:r>
              <a:rPr lang="en-US"/>
              <a:t>http://forums.asp.net/t/1191310.aspx?web+config+connection+string+encryption+using+DPAPI+problem+</a:t>
            </a:r>
            <a:endParaRPr/>
          </a:p>
        </p:txBody>
      </p:sp>
      <p:sp>
        <p:nvSpPr>
          <p:cNvPr id="457" name="Google Shape;45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9" name="Google Shape;5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520" name="Google Shape;52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1" indent="0" algn="l" rtl="0">
              <a:spcBef>
                <a:spcPts val="0"/>
              </a:spcBef>
              <a:spcAft>
                <a:spcPts val="0"/>
              </a:spcAft>
              <a:buNone/>
            </a:pPr>
            <a:r>
              <a:rPr lang="en-US"/>
              <a:t>Example: </a:t>
            </a:r>
            <a:endParaRPr/>
          </a:p>
          <a:p>
            <a:pPr marL="0" lvl="1" indent="0" algn="l" rtl="0">
              <a:spcBef>
                <a:spcPts val="0"/>
              </a:spcBef>
              <a:spcAft>
                <a:spcPts val="0"/>
              </a:spcAft>
              <a:buNone/>
            </a:pPr>
            <a:r>
              <a:rPr lang="en-US"/>
              <a:t>Select count(*) From Product;</a:t>
            </a:r>
            <a:endParaRPr/>
          </a:p>
          <a:p>
            <a:pPr marL="0" lvl="1" indent="0" algn="l" rtl="0">
              <a:spcBef>
                <a:spcPts val="0"/>
              </a:spcBef>
              <a:spcAft>
                <a:spcPts val="0"/>
              </a:spcAft>
              <a:buNone/>
            </a:pPr>
            <a:endParaRPr/>
          </a:p>
          <a:p>
            <a:pPr marL="0" lvl="1" indent="0" algn="l" rtl="0">
              <a:spcBef>
                <a:spcPts val="0"/>
              </a:spcBef>
              <a:spcAft>
                <a:spcPts val="0"/>
              </a:spcAft>
              <a:buNone/>
            </a:pPr>
            <a:r>
              <a:rPr lang="en-US"/>
              <a:t>Select Min(Benefits)  From Employees  Where Position = ‘Manager’;</a:t>
            </a:r>
            <a:endParaRPr/>
          </a:p>
          <a:p>
            <a:pPr marL="0" lvl="1" indent="0" algn="l" rtl="0">
              <a:spcBef>
                <a:spcPts val="0"/>
              </a:spcBef>
              <a:spcAft>
                <a:spcPts val="0"/>
              </a:spcAft>
              <a:buNone/>
            </a:pPr>
            <a:endParaRPr/>
          </a:p>
          <a:p>
            <a:pPr marL="0" lvl="1" indent="0" algn="l" rtl="0">
              <a:spcBef>
                <a:spcPts val="0"/>
              </a:spcBef>
              <a:spcAft>
                <a:spcPts val="0"/>
              </a:spcAft>
              <a:buNone/>
            </a:pPr>
            <a:r>
              <a:rPr lang="en-US"/>
              <a:t>Select sum (s.qty * p.unit_price) From Product p, sell s Where  p.Pid = s.Pid;</a:t>
            </a:r>
            <a:endParaRPr/>
          </a:p>
          <a:p>
            <a:pPr marL="0" lvl="0" indent="0" algn="l" rtl="0">
              <a:spcBef>
                <a:spcPts val="0"/>
              </a:spcBef>
              <a:spcAft>
                <a:spcPts val="0"/>
              </a:spcAft>
              <a:buNone/>
            </a:pPr>
            <a:endParaRPr/>
          </a:p>
        </p:txBody>
      </p:sp>
      <p:sp>
        <p:nvSpPr>
          <p:cNvPr id="563" name="Google Shape;563;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6" name="Google Shape;576;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1) The data returned from the execution may not be the password (as the select statement selected the whole record)</a:t>
            </a:r>
            <a:endParaRPr/>
          </a:p>
        </p:txBody>
      </p:sp>
      <p:sp>
        <p:nvSpPr>
          <p:cNvPr id="577" name="Google Shape;577;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http://www.w3schools.com/sql/sql_injection.asp</a:t>
            </a:r>
            <a:endParaRPr/>
          </a:p>
        </p:txBody>
      </p:sp>
      <p:sp>
        <p:nvSpPr>
          <p:cNvPr id="615" name="Google Shape;615;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1" name="Google Shape;631;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7" name="Google Shape;63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38" name="Google Shape;638;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51" name="Google Shape;651;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-Database roundtrip - when a user request a dynamic page that requires data from a database, the Web server must first make request to the database for the necessary data, and then wait for it to arrive before it can assemble and send the page the user requested. </a:t>
            </a:r>
            <a:endParaRPr/>
          </a:p>
        </p:txBody>
      </p:sp>
      <p:sp>
        <p:nvSpPr>
          <p:cNvPr id="179" name="Google Shape;179;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696" name="Google Shape;696;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ADO.NET data services has been renamed as WCF data services in 2009 (aka Astoria). It exposes data, represented as Entity Data Model (EDM) objects, via web services accessed over HTTP.</a:t>
            </a:r>
            <a:endParaRPr/>
          </a:p>
          <a:p>
            <a:pPr marL="0" lvl="0" indent="0" algn="l" rtl="0">
              <a:spcBef>
                <a:spcPts val="0"/>
              </a:spcBef>
              <a:spcAft>
                <a:spcPts val="0"/>
              </a:spcAft>
              <a:buNone/>
            </a:pPr>
            <a:endParaRPr/>
          </a:p>
          <a:p>
            <a:pPr marL="0" lvl="0" indent="0" algn="l" rtl="0">
              <a:spcBef>
                <a:spcPts val="0"/>
              </a:spcBef>
              <a:spcAft>
                <a:spcPts val="0"/>
              </a:spcAft>
              <a:buNone/>
            </a:pPr>
            <a:r>
              <a:rPr lang="en-US"/>
              <a:t>WCF – Windows Communication Foundation</a:t>
            </a:r>
            <a:endParaRPr/>
          </a:p>
        </p:txBody>
      </p:sp>
      <p:sp>
        <p:nvSpPr>
          <p:cNvPr id="208" name="Google Shape;20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3"/>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17" name="Google Shape;17;p63"/>
          <p:cNvCxnSpPr>
            <a:endCxn id="18" idx="2"/>
          </p:cNvCxnSpPr>
          <p:nvPr/>
        </p:nvCxnSpPr>
        <p:spPr>
          <a:xfrm>
            <a:off x="1142963" y="4857751"/>
            <a:ext cx="7358100" cy="0"/>
          </a:xfrm>
          <a:prstGeom prst="straightConnector1">
            <a:avLst/>
          </a:prstGeom>
          <a:noFill/>
          <a:ln w="38100" cap="flat" cmpd="sng">
            <a:solidFill>
              <a:srgbClr val="E85730"/>
            </a:solidFill>
            <a:prstDash val="solid"/>
            <a:round/>
            <a:headEnd type="none" w="sm" len="sm"/>
            <a:tailEnd type="none" w="sm" len="sm"/>
          </a:ln>
        </p:spPr>
      </p:cxnSp>
      <p:sp>
        <p:nvSpPr>
          <p:cNvPr id="19" name="Google Shape;19;p63"/>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63"/>
          <p:cNvSpPr/>
          <p:nvPr/>
        </p:nvSpPr>
        <p:spPr>
          <a:xfrm>
            <a:off x="6715125" y="1428750"/>
            <a:ext cx="857250" cy="785813"/>
          </a:xfrm>
          <a:prstGeom prst="ellipse">
            <a:avLst/>
          </a:prstGeom>
          <a:solidFill>
            <a:srgbClr val="9748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63"/>
          <p:cNvSpPr/>
          <p:nvPr/>
        </p:nvSpPr>
        <p:spPr>
          <a:xfrm>
            <a:off x="7715250" y="2500313"/>
            <a:ext cx="642938" cy="642937"/>
          </a:xfrm>
          <a:prstGeom prst="ellipse">
            <a:avLst/>
          </a:prstGeom>
          <a:solidFill>
            <a:srgbClr val="D96709">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63"/>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63"/>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63"/>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63"/>
          <p:cNvPicPr preferRelativeResize="0"/>
          <p:nvPr/>
        </p:nvPicPr>
        <p:blipFill rotWithShape="1">
          <a:blip r:embed="rId2">
            <a:alphaModFix/>
          </a:blip>
          <a:srcRect/>
          <a:stretch/>
        </p:blipFill>
        <p:spPr>
          <a:xfrm>
            <a:off x="762000" y="304800"/>
            <a:ext cx="1752600" cy="698500"/>
          </a:xfrm>
          <a:prstGeom prst="rect">
            <a:avLst/>
          </a:prstGeom>
          <a:noFill/>
          <a:ln>
            <a:noFill/>
          </a:ln>
        </p:spPr>
      </p:pic>
      <p:sp>
        <p:nvSpPr>
          <p:cNvPr id="25" name="Google Shape;25;p6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6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63"/>
          <p:cNvSpPr txBox="1">
            <a:spLocks noGrp="1"/>
          </p:cNvSpPr>
          <p:nvPr>
            <p:ph type="sldNum" idx="12"/>
          </p:nvPr>
        </p:nvSpPr>
        <p:spPr>
          <a:xfrm>
            <a:off x="7929563" y="6143625"/>
            <a:ext cx="50006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0" name="Google Shape;110;p7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7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6" name="Google Shape;116;p7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7" name="Google Shape;117;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7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64"/>
          <p:cNvSpPr txBox="1"/>
          <p:nvPr/>
        </p:nvSpPr>
        <p:spPr>
          <a:xfrm>
            <a:off x="7929563" y="6143625"/>
            <a:ext cx="614362"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888888"/>
                </a:solidFill>
                <a:latin typeface="Calibri"/>
                <a:ea typeface="Calibri"/>
                <a:cs typeface="Calibri"/>
                <a:sym typeface="Calibri"/>
              </a:rPr>
              <a:t>‹#›</a:t>
            </a:fld>
            <a:r>
              <a:rPr lang="en-US" sz="1200" b="0" i="0" u="none" strike="noStrike" cap="none">
                <a:solidFill>
                  <a:srgbClr val="888888"/>
                </a:solidFill>
                <a:latin typeface="Calibri"/>
                <a:ea typeface="Calibri"/>
                <a:cs typeface="Calibri"/>
                <a:sym typeface="Calibri"/>
              </a:rPr>
              <a:t>/1</a:t>
            </a:r>
            <a:endParaRPr/>
          </a:p>
        </p:txBody>
      </p:sp>
      <p:sp>
        <p:nvSpPr>
          <p:cNvPr id="30" name="Google Shape;30;p64"/>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cxnSp>
        <p:nvCxnSpPr>
          <p:cNvPr id="31" name="Google Shape;31;p64"/>
          <p:cNvCxnSpPr/>
          <p:nvPr/>
        </p:nvCxnSpPr>
        <p:spPr>
          <a:xfrm>
            <a:off x="642938" y="1143000"/>
            <a:ext cx="7358062" cy="0"/>
          </a:xfrm>
          <a:prstGeom prst="straightConnector1">
            <a:avLst/>
          </a:prstGeom>
          <a:noFill/>
          <a:ln w="38100" cap="flat" cmpd="sng">
            <a:solidFill>
              <a:srgbClr val="E85730"/>
            </a:solidFill>
            <a:prstDash val="solid"/>
            <a:round/>
            <a:headEnd type="none" w="sm" len="sm"/>
            <a:tailEnd type="none" w="sm" len="sm"/>
          </a:ln>
        </p:spPr>
      </p:cxnSp>
      <p:sp>
        <p:nvSpPr>
          <p:cNvPr id="32" name="Google Shape;32;p64"/>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64"/>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64"/>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 name="Google Shape;35;p64"/>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 name="Google Shape;36;p64"/>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7" name="Google Shape;37;p64"/>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Google Shape;38;p64"/>
          <p:cNvCxnSpPr/>
          <p:nvPr/>
        </p:nvCxnSpPr>
        <p:spPr>
          <a:xfrm>
            <a:off x="8501063" y="1143000"/>
            <a:ext cx="285750" cy="0"/>
          </a:xfrm>
          <a:prstGeom prst="straightConnector1">
            <a:avLst/>
          </a:prstGeom>
          <a:noFill/>
          <a:ln w="9525" cap="flat" cmpd="sng">
            <a:solidFill>
              <a:srgbClr val="F6903C"/>
            </a:solidFill>
            <a:prstDash val="dash"/>
            <a:round/>
            <a:headEnd type="none" w="sm" len="sm"/>
            <a:tailEnd type="none" w="sm" len="sm"/>
          </a:ln>
        </p:spPr>
      </p:cxnSp>
      <p:cxnSp>
        <p:nvCxnSpPr>
          <p:cNvPr id="39" name="Google Shape;39;p64"/>
          <p:cNvCxnSpPr/>
          <p:nvPr/>
        </p:nvCxnSpPr>
        <p:spPr>
          <a:xfrm rot="5400000" flipH="1">
            <a:off x="8482013" y="854075"/>
            <a:ext cx="581025" cy="9525"/>
          </a:xfrm>
          <a:prstGeom prst="straightConnector1">
            <a:avLst/>
          </a:prstGeom>
          <a:noFill/>
          <a:ln w="9525" cap="flat" cmpd="sng">
            <a:solidFill>
              <a:srgbClr val="E85730"/>
            </a:solidFill>
            <a:prstDash val="dash"/>
            <a:round/>
            <a:headEnd type="none" w="sm" len="sm"/>
            <a:tailEnd type="none" w="sm" len="sm"/>
          </a:ln>
        </p:spPr>
      </p:cxnSp>
      <p:pic>
        <p:nvPicPr>
          <p:cNvPr id="40" name="Google Shape;40;p64" descr="TARCLogo.PNG"/>
          <p:cNvPicPr preferRelativeResize="0"/>
          <p:nvPr/>
        </p:nvPicPr>
        <p:blipFill rotWithShape="1">
          <a:blip r:embed="rId2">
            <a:alphaModFix/>
          </a:blip>
          <a:srcRect/>
          <a:stretch/>
        </p:blipFill>
        <p:spPr>
          <a:xfrm>
            <a:off x="8472488" y="20638"/>
            <a:ext cx="619125" cy="762000"/>
          </a:xfrm>
          <a:prstGeom prst="rect">
            <a:avLst/>
          </a:prstGeom>
          <a:noFill/>
          <a:ln>
            <a:noFill/>
          </a:ln>
        </p:spPr>
      </p:pic>
      <p:sp>
        <p:nvSpPr>
          <p:cNvPr id="41" name="Google Shape;41;p6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66"/>
          <p:cNvSpPr txBox="1"/>
          <p:nvPr/>
        </p:nvSpPr>
        <p:spPr>
          <a:xfrm>
            <a:off x="7929563" y="6143625"/>
            <a:ext cx="50006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9" name="Google Shape;49;p66"/>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F690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50" name="Google Shape;50;p66"/>
          <p:cNvCxnSpPr>
            <a:endCxn id="51" idx="2"/>
          </p:cNvCxnSpPr>
          <p:nvPr/>
        </p:nvCxnSpPr>
        <p:spPr>
          <a:xfrm>
            <a:off x="1142963" y="4857751"/>
            <a:ext cx="7358100" cy="0"/>
          </a:xfrm>
          <a:prstGeom prst="straightConnector1">
            <a:avLst/>
          </a:prstGeom>
          <a:noFill/>
          <a:ln w="38100" cap="flat" cmpd="sng">
            <a:solidFill>
              <a:srgbClr val="F6903C"/>
            </a:solidFill>
            <a:prstDash val="solid"/>
            <a:round/>
            <a:headEnd type="none" w="sm" len="sm"/>
            <a:tailEnd type="none" w="sm" len="sm"/>
          </a:ln>
        </p:spPr>
      </p:cxnSp>
      <p:sp>
        <p:nvSpPr>
          <p:cNvPr id="52" name="Google Shape;52;p66"/>
          <p:cNvSpPr/>
          <p:nvPr/>
        </p:nvSpPr>
        <p:spPr>
          <a:xfrm>
            <a:off x="8001024" y="928670"/>
            <a:ext cx="500066" cy="428628"/>
          </a:xfrm>
          <a:prstGeom prst="ellipse">
            <a:avLst/>
          </a:prstGeom>
          <a:solidFill>
            <a:srgbClr val="F89D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66"/>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54;p66"/>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66"/>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51;p66"/>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6" name="Google Shape;56;p66"/>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7" name="Google Shape;57;p66" descr="tarc logo.jpg"/>
          <p:cNvPicPr preferRelativeResize="0"/>
          <p:nvPr/>
        </p:nvPicPr>
        <p:blipFill rotWithShape="1">
          <a:blip r:embed="rId2">
            <a:alphaModFix/>
          </a:blip>
          <a:srcRect/>
          <a:stretch/>
        </p:blipFill>
        <p:spPr>
          <a:xfrm>
            <a:off x="685800" y="304800"/>
            <a:ext cx="2819400" cy="785813"/>
          </a:xfrm>
          <a:prstGeom prst="rect">
            <a:avLst/>
          </a:prstGeom>
          <a:noFill/>
          <a:ln>
            <a:noFill/>
          </a:ln>
        </p:spPr>
      </p:pic>
      <p:sp>
        <p:nvSpPr>
          <p:cNvPr id="58" name="Google Shape;58;p66"/>
          <p:cNvSpPr txBox="1"/>
          <p:nvPr/>
        </p:nvSpPr>
        <p:spPr>
          <a:xfrm>
            <a:off x="3429000" y="152400"/>
            <a:ext cx="304800" cy="3698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p:txBody>
      </p:sp>
      <p:sp>
        <p:nvSpPr>
          <p:cNvPr id="59" name="Google Shape;59;p6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6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4" name="Google Shape;64;p6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5" name="Google Shape;65;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68"/>
          <p:cNvSpPr txBox="1"/>
          <p:nvPr/>
        </p:nvSpPr>
        <p:spPr>
          <a:xfrm>
            <a:off x="7929563" y="6143625"/>
            <a:ext cx="614362"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r>
              <a:rPr lang="en-US" sz="1200">
                <a:solidFill>
                  <a:srgbClr val="888888"/>
                </a:solidFill>
                <a:latin typeface="Calibri"/>
                <a:ea typeface="Calibri"/>
                <a:cs typeface="Calibri"/>
                <a:sym typeface="Calibri"/>
              </a:rPr>
              <a:t>/1</a:t>
            </a:r>
            <a:endParaRPr/>
          </a:p>
        </p:txBody>
      </p:sp>
      <p:sp>
        <p:nvSpPr>
          <p:cNvPr id="70" name="Google Shape;70;p68"/>
          <p:cNvSpPr/>
          <p:nvPr/>
        </p:nvSpPr>
        <p:spPr>
          <a:xfrm>
            <a:off x="422275" y="6084888"/>
            <a:ext cx="8435975" cy="487362"/>
          </a:xfrm>
          <a:custGeom>
            <a:avLst/>
            <a:gdLst/>
            <a:ahLst/>
            <a:cxnLst/>
            <a:rect l="l" t="t" r="r" b="b"/>
            <a:pathLst>
              <a:path w="8661009" h="487680" extrusionOk="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w="38100" cap="flat" cmpd="sng">
            <a:solidFill>
              <a:srgbClr val="E857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71" name="Google Shape;71;p68"/>
          <p:cNvCxnSpPr/>
          <p:nvPr/>
        </p:nvCxnSpPr>
        <p:spPr>
          <a:xfrm>
            <a:off x="642938" y="1143000"/>
            <a:ext cx="7358062" cy="0"/>
          </a:xfrm>
          <a:prstGeom prst="straightConnector1">
            <a:avLst/>
          </a:prstGeom>
          <a:noFill/>
          <a:ln w="38100" cap="flat" cmpd="sng">
            <a:solidFill>
              <a:srgbClr val="E85730"/>
            </a:solidFill>
            <a:prstDash val="solid"/>
            <a:round/>
            <a:headEnd type="none" w="sm" len="sm"/>
            <a:tailEnd type="none" w="sm" len="sm"/>
          </a:ln>
        </p:spPr>
      </p:cxnSp>
      <p:sp>
        <p:nvSpPr>
          <p:cNvPr id="72" name="Google Shape;72;p68"/>
          <p:cNvSpPr/>
          <p:nvPr/>
        </p:nvSpPr>
        <p:spPr>
          <a:xfrm>
            <a:off x="6715125" y="1428750"/>
            <a:ext cx="857250" cy="785813"/>
          </a:xfrm>
          <a:prstGeom prst="ellipse">
            <a:avLst/>
          </a:prstGeom>
          <a:solidFill>
            <a:srgbClr val="904406">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68"/>
          <p:cNvSpPr/>
          <p:nvPr/>
        </p:nvSpPr>
        <p:spPr>
          <a:xfrm>
            <a:off x="7715250" y="2500313"/>
            <a:ext cx="642938" cy="642937"/>
          </a:xfrm>
          <a:prstGeom prst="ellipse">
            <a:avLst/>
          </a:prstGeom>
          <a:solidFill>
            <a:srgbClr val="C85F08">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68"/>
          <p:cNvSpPr/>
          <p:nvPr/>
        </p:nvSpPr>
        <p:spPr>
          <a:xfrm>
            <a:off x="8286750" y="3643313"/>
            <a:ext cx="500063" cy="500062"/>
          </a:xfrm>
          <a:prstGeom prst="ellipse">
            <a:avLst/>
          </a:prstGeom>
          <a:solidFill>
            <a:srgbClr val="F57B17">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 name="Google Shape;75;p68"/>
          <p:cNvSpPr/>
          <p:nvPr/>
        </p:nvSpPr>
        <p:spPr>
          <a:xfrm>
            <a:off x="8501063" y="4643438"/>
            <a:ext cx="428625" cy="428625"/>
          </a:xfrm>
          <a:prstGeom prst="ellipse">
            <a:avLst/>
          </a:prstGeom>
          <a:solidFill>
            <a:srgbClr val="F67B16">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68"/>
          <p:cNvSpPr/>
          <p:nvPr/>
        </p:nvSpPr>
        <p:spPr>
          <a:xfrm>
            <a:off x="8286750" y="5572125"/>
            <a:ext cx="357188" cy="357188"/>
          </a:xfrm>
          <a:prstGeom prst="ellipse">
            <a:avLst/>
          </a:prstGeom>
          <a:solidFill>
            <a:srgbClr val="F59545">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68"/>
          <p:cNvSpPr/>
          <p:nvPr/>
        </p:nvSpPr>
        <p:spPr>
          <a:xfrm>
            <a:off x="8001024" y="928670"/>
            <a:ext cx="500066" cy="428628"/>
          </a:xfrm>
          <a:prstGeom prst="ellipse">
            <a:avLst/>
          </a:prstGeom>
          <a:solidFill>
            <a:srgbClr val="E85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8" name="Google Shape;78;p68"/>
          <p:cNvCxnSpPr/>
          <p:nvPr/>
        </p:nvCxnSpPr>
        <p:spPr>
          <a:xfrm>
            <a:off x="8501063" y="1143000"/>
            <a:ext cx="285750" cy="0"/>
          </a:xfrm>
          <a:prstGeom prst="straightConnector1">
            <a:avLst/>
          </a:prstGeom>
          <a:noFill/>
          <a:ln w="9525" cap="flat" cmpd="sng">
            <a:solidFill>
              <a:srgbClr val="F6903C"/>
            </a:solidFill>
            <a:prstDash val="dash"/>
            <a:round/>
            <a:headEnd type="none" w="sm" len="sm"/>
            <a:tailEnd type="none" w="sm" len="sm"/>
          </a:ln>
        </p:spPr>
      </p:cxnSp>
      <p:cxnSp>
        <p:nvCxnSpPr>
          <p:cNvPr id="79" name="Google Shape;79;p68"/>
          <p:cNvCxnSpPr/>
          <p:nvPr/>
        </p:nvCxnSpPr>
        <p:spPr>
          <a:xfrm rot="5400000" flipH="1">
            <a:off x="8482013" y="854075"/>
            <a:ext cx="581025" cy="9525"/>
          </a:xfrm>
          <a:prstGeom prst="straightConnector1">
            <a:avLst/>
          </a:prstGeom>
          <a:noFill/>
          <a:ln w="9525" cap="flat" cmpd="sng">
            <a:solidFill>
              <a:srgbClr val="E85730"/>
            </a:solidFill>
            <a:prstDash val="dash"/>
            <a:round/>
            <a:headEnd type="none" w="sm" len="sm"/>
            <a:tailEnd type="none" w="sm" len="sm"/>
          </a:ln>
        </p:spPr>
      </p:cxnSp>
      <p:pic>
        <p:nvPicPr>
          <p:cNvPr id="80" name="Google Shape;80;p68" descr="TARCLogo.PNG"/>
          <p:cNvPicPr preferRelativeResize="0"/>
          <p:nvPr/>
        </p:nvPicPr>
        <p:blipFill rotWithShape="1">
          <a:blip r:embed="rId2">
            <a:alphaModFix/>
          </a:blip>
          <a:srcRect/>
          <a:stretch/>
        </p:blipFill>
        <p:spPr>
          <a:xfrm>
            <a:off x="8472488" y="20638"/>
            <a:ext cx="619125" cy="762000"/>
          </a:xfrm>
          <a:prstGeom prst="rect">
            <a:avLst/>
          </a:prstGeom>
          <a:noFill/>
          <a:ln>
            <a:noFill/>
          </a:ln>
        </p:spPr>
      </p:pic>
      <p:sp>
        <p:nvSpPr>
          <p:cNvPr id="81" name="Google Shape;81;p6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6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3" name="Google Shape;83;p6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4" name="Google Shape;84;p6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5" name="Google Shape;85;p6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6" name="Google Shape;86;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1" name="Google Shape;91;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7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6" name="Google Shape;96;p7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7" name="Google Shape;97;p7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8" name="Google Shape;98;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7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3" name="Google Shape;103;p71"/>
          <p:cNvSpPr>
            <a:spLocks noGrp="1"/>
          </p:cNvSpPr>
          <p:nvPr>
            <p:ph type="pic" idx="2"/>
          </p:nvPr>
        </p:nvSpPr>
        <p:spPr>
          <a:xfrm>
            <a:off x="1792288" y="612775"/>
            <a:ext cx="5486400" cy="4114800"/>
          </a:xfrm>
          <a:prstGeom prst="rect">
            <a:avLst/>
          </a:prstGeom>
          <a:noFill/>
          <a:ln>
            <a:noFill/>
          </a:ln>
        </p:spPr>
      </p:sp>
      <p:sp>
        <p:nvSpPr>
          <p:cNvPr id="104" name="Google Shape;104;p7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5" name="Google Shape;105;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88888"/>
                </a:solidFill>
                <a:latin typeface="Calibri"/>
                <a:ea typeface="Calibri"/>
                <a:cs typeface="Calibri"/>
                <a:sym typeface="Calibri"/>
              </a:defRPr>
            </a:lvl1pPr>
            <a:lvl2pPr marL="0" lvl="1" indent="0" algn="r">
              <a:spcBef>
                <a:spcPts val="0"/>
              </a:spcBef>
              <a:spcAft>
                <a:spcPts val="0"/>
              </a:spcAft>
              <a:buNone/>
              <a:defRPr sz="1200">
                <a:solidFill>
                  <a:srgbClr val="888888"/>
                </a:solidFill>
                <a:latin typeface="Calibri"/>
                <a:ea typeface="Calibri"/>
                <a:cs typeface="Calibri"/>
                <a:sym typeface="Calibri"/>
              </a:defRPr>
            </a:lvl2pPr>
            <a:lvl3pPr marL="0" lvl="2" indent="0" algn="r">
              <a:spcBef>
                <a:spcPts val="0"/>
              </a:spcBef>
              <a:spcAft>
                <a:spcPts val="0"/>
              </a:spcAft>
              <a:buNone/>
              <a:defRPr sz="1200">
                <a:solidFill>
                  <a:srgbClr val="888888"/>
                </a:solidFill>
                <a:latin typeface="Calibri"/>
                <a:ea typeface="Calibri"/>
                <a:cs typeface="Calibri"/>
                <a:sym typeface="Calibri"/>
              </a:defRPr>
            </a:lvl3pPr>
            <a:lvl4pPr marL="0" lvl="3" indent="0" algn="r">
              <a:spcBef>
                <a:spcPts val="0"/>
              </a:spcBef>
              <a:spcAft>
                <a:spcPts val="0"/>
              </a:spcAft>
              <a:buNone/>
              <a:defRPr sz="1200">
                <a:solidFill>
                  <a:srgbClr val="888888"/>
                </a:solidFill>
                <a:latin typeface="Calibri"/>
                <a:ea typeface="Calibri"/>
                <a:cs typeface="Calibri"/>
                <a:sym typeface="Calibri"/>
              </a:defRPr>
            </a:lvl4pPr>
            <a:lvl5pPr marL="0" lvl="4" indent="0" algn="r">
              <a:spcBef>
                <a:spcPts val="0"/>
              </a:spcBef>
              <a:spcAft>
                <a:spcPts val="0"/>
              </a:spcAft>
              <a:buNone/>
              <a:defRPr sz="1200">
                <a:solidFill>
                  <a:srgbClr val="888888"/>
                </a:solidFill>
                <a:latin typeface="Calibri"/>
                <a:ea typeface="Calibri"/>
                <a:cs typeface="Calibri"/>
                <a:sym typeface="Calibri"/>
              </a:defRPr>
            </a:lvl5pPr>
            <a:lvl6pPr marL="0" lvl="5" indent="0" algn="r">
              <a:spcBef>
                <a:spcPts val="0"/>
              </a:spcBef>
              <a:spcAft>
                <a:spcPts val="0"/>
              </a:spcAft>
              <a:buNone/>
              <a:defRPr sz="1200">
                <a:solidFill>
                  <a:srgbClr val="888888"/>
                </a:solidFill>
                <a:latin typeface="Calibri"/>
                <a:ea typeface="Calibri"/>
                <a:cs typeface="Calibri"/>
                <a:sym typeface="Calibri"/>
              </a:defRPr>
            </a:lvl6pPr>
            <a:lvl7pPr marL="0" lvl="6" indent="0" algn="r">
              <a:spcBef>
                <a:spcPts val="0"/>
              </a:spcBef>
              <a:spcAft>
                <a:spcPts val="0"/>
              </a:spcAft>
              <a:buNone/>
              <a:defRPr sz="1200">
                <a:solidFill>
                  <a:srgbClr val="888888"/>
                </a:solidFill>
                <a:latin typeface="Calibri"/>
                <a:ea typeface="Calibri"/>
                <a:cs typeface="Calibri"/>
                <a:sym typeface="Calibri"/>
              </a:defRPr>
            </a:lvl7pPr>
            <a:lvl8pPr marL="0" lvl="7" indent="0" algn="r">
              <a:spcBef>
                <a:spcPts val="0"/>
              </a:spcBef>
              <a:spcAft>
                <a:spcPts val="0"/>
              </a:spcAft>
              <a:buNone/>
              <a:defRPr sz="1200">
                <a:solidFill>
                  <a:srgbClr val="888888"/>
                </a:solidFill>
                <a:latin typeface="Calibri"/>
                <a:ea typeface="Calibri"/>
                <a:cs typeface="Calibri"/>
                <a:sym typeface="Calibri"/>
              </a:defRPr>
            </a:lvl8pPr>
            <a:lvl9pPr marL="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databaseerror.htm"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4800"/>
              <a:t>Database Programming </a:t>
            </a:r>
            <a:br>
              <a:rPr lang="en-US" sz="4800"/>
            </a:br>
            <a:br>
              <a:rPr lang="en-US" sz="4800"/>
            </a:br>
            <a:endParaRPr/>
          </a:p>
        </p:txBody>
      </p:sp>
      <p:sp>
        <p:nvSpPr>
          <p:cNvPr id="125" name="Google Shape;12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Chapter 4 (Part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ADO.NET – Namespaces</a:t>
            </a:r>
            <a:endParaRPr/>
          </a:p>
        </p:txBody>
      </p:sp>
      <p:sp>
        <p:nvSpPr>
          <p:cNvPr id="218" name="Google Shape;218;p1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The .NET framework contains several namespaces with dozens of classes devoted to database access.</a:t>
            </a:r>
            <a:endParaRPr/>
          </a:p>
          <a:p>
            <a:pPr marL="342900" lvl="0" indent="-342900" algn="l" rtl="0">
              <a:spcBef>
                <a:spcPts val="640"/>
              </a:spcBef>
              <a:spcAft>
                <a:spcPts val="0"/>
              </a:spcAft>
              <a:buClr>
                <a:schemeClr val="dk1"/>
              </a:buClr>
              <a:buSzPts val="3200"/>
              <a:buChar char="•"/>
            </a:pPr>
            <a:r>
              <a:rPr lang="en-US"/>
              <a:t>Microsoft has created separate namespaces that are optimized for working with different data providers (different types of databases).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ADO.NET - Namespaces</a:t>
            </a:r>
            <a:endParaRPr/>
          </a:p>
        </p:txBody>
      </p:sp>
      <p:grpSp>
        <p:nvGrpSpPr>
          <p:cNvPr id="225" name="Google Shape;225;p11"/>
          <p:cNvGrpSpPr/>
          <p:nvPr/>
        </p:nvGrpSpPr>
        <p:grpSpPr>
          <a:xfrm>
            <a:off x="457200" y="1454425"/>
            <a:ext cx="8186766" cy="4449217"/>
            <a:chOff x="0" y="25688"/>
            <a:chExt cx="8186766" cy="4449217"/>
          </a:xfrm>
        </p:grpSpPr>
        <p:sp>
          <p:nvSpPr>
            <p:cNvPr id="226" name="Google Shape;226;p11"/>
            <p:cNvSpPr/>
            <p:nvPr/>
          </p:nvSpPr>
          <p:spPr>
            <a:xfrm>
              <a:off x="0" y="25688"/>
              <a:ext cx="8186766" cy="983384"/>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txBox="1"/>
            <p:nvPr/>
          </p:nvSpPr>
          <p:spPr>
            <a:xfrm>
              <a:off x="0" y="25688"/>
              <a:ext cx="8186766" cy="983384"/>
            </a:xfrm>
            <a:prstGeom prst="rect">
              <a:avLst/>
            </a:prstGeom>
            <a:noFill/>
            <a:ln>
              <a:noFill/>
            </a:ln>
          </p:spPr>
          <p:txBody>
            <a:bodyPr spcFirstLastPara="1" wrap="square" lIns="156200" tIns="156200" rIns="156200" bIns="156200" anchor="ctr" anchorCtr="0">
              <a:noAutofit/>
            </a:bodyPr>
            <a:lstStyle/>
            <a:p>
              <a:pPr marL="0" marR="0" lvl="0" indent="0" algn="l" rtl="0">
                <a:lnSpc>
                  <a:spcPct val="90000"/>
                </a:lnSpc>
                <a:spcBef>
                  <a:spcPts val="0"/>
                </a:spcBef>
                <a:spcAft>
                  <a:spcPts val="0"/>
                </a:spcAft>
                <a:buNone/>
              </a:pPr>
              <a:r>
                <a:rPr lang="en-US" sz="4100" dirty="0" err="1">
                  <a:solidFill>
                    <a:schemeClr val="tx1"/>
                  </a:solidFill>
                  <a:latin typeface="Calibri"/>
                  <a:ea typeface="Calibri"/>
                  <a:cs typeface="Calibri"/>
                  <a:sym typeface="Calibri"/>
                </a:rPr>
                <a:t>System.Data.SqlClient</a:t>
              </a:r>
              <a:r>
                <a:rPr lang="en-US" sz="4100" dirty="0">
                  <a:solidFill>
                    <a:schemeClr val="tx1"/>
                  </a:solidFill>
                  <a:latin typeface="Calibri"/>
                  <a:ea typeface="Calibri"/>
                  <a:cs typeface="Calibri"/>
                  <a:sym typeface="Calibri"/>
                </a:rPr>
                <a:t>:</a:t>
              </a:r>
              <a:endParaRPr sz="4100" dirty="0">
                <a:solidFill>
                  <a:schemeClr val="tx1"/>
                </a:solidFill>
                <a:latin typeface="Calibri"/>
                <a:ea typeface="Calibri"/>
                <a:cs typeface="Calibri"/>
                <a:sym typeface="Calibri"/>
              </a:endParaRPr>
            </a:p>
          </p:txBody>
        </p:sp>
        <p:sp>
          <p:nvSpPr>
            <p:cNvPr id="228" name="Google Shape;228;p11"/>
            <p:cNvSpPr/>
            <p:nvPr/>
          </p:nvSpPr>
          <p:spPr>
            <a:xfrm>
              <a:off x="0" y="1009073"/>
              <a:ext cx="8186766" cy="99722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txBox="1"/>
            <p:nvPr/>
          </p:nvSpPr>
          <p:spPr>
            <a:xfrm>
              <a:off x="0" y="1009073"/>
              <a:ext cx="8186766" cy="997222"/>
            </a:xfrm>
            <a:prstGeom prst="rect">
              <a:avLst/>
            </a:prstGeom>
            <a:noFill/>
            <a:ln>
              <a:noFill/>
            </a:ln>
          </p:spPr>
          <p:txBody>
            <a:bodyPr spcFirstLastPara="1" wrap="square" lIns="259925" tIns="52050" rIns="291575" bIns="52050" anchor="t" anchorCtr="0">
              <a:noAutofit/>
            </a:bodyPr>
            <a:lstStyle/>
            <a:p>
              <a:pPr marL="285750" marR="0" lvl="1" indent="-285750" algn="l" rtl="0">
                <a:lnSpc>
                  <a:spcPct val="90000"/>
                </a:lnSpc>
                <a:spcBef>
                  <a:spcPts val="0"/>
                </a:spcBef>
                <a:spcAft>
                  <a:spcPts val="0"/>
                </a:spcAft>
                <a:buClr>
                  <a:schemeClr val="dk1"/>
                </a:buClr>
                <a:buSzPts val="3200"/>
                <a:buFont typeface="Calibri"/>
                <a:buChar char="•"/>
              </a:pPr>
              <a:r>
                <a:rPr lang="en-US" sz="3200" b="0" i="0" u="none" strike="noStrike" cap="none" dirty="0">
                  <a:solidFill>
                    <a:schemeClr val="dk1"/>
                  </a:solidFill>
                  <a:latin typeface="Calibri"/>
                  <a:ea typeface="Calibri"/>
                  <a:cs typeface="Calibri"/>
                  <a:sym typeface="Calibri"/>
                </a:rPr>
                <a:t>Contains classes for connecting to Microsoft SQL Server version 7.0 or higher</a:t>
              </a:r>
              <a:endParaRPr sz="3200" b="0" i="0" u="none" strike="noStrike" cap="none" dirty="0">
                <a:solidFill>
                  <a:schemeClr val="dk1"/>
                </a:solidFill>
                <a:latin typeface="Calibri"/>
                <a:ea typeface="Calibri"/>
                <a:cs typeface="Calibri"/>
                <a:sym typeface="Calibri"/>
              </a:endParaRPr>
            </a:p>
          </p:txBody>
        </p:sp>
        <p:sp>
          <p:nvSpPr>
            <p:cNvPr id="230" name="Google Shape;230;p11"/>
            <p:cNvSpPr/>
            <p:nvPr/>
          </p:nvSpPr>
          <p:spPr>
            <a:xfrm>
              <a:off x="0" y="2006295"/>
              <a:ext cx="8186766" cy="983384"/>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p:nvPr/>
          </p:nvSpPr>
          <p:spPr>
            <a:xfrm>
              <a:off x="0" y="2006295"/>
              <a:ext cx="8186766" cy="983384"/>
            </a:xfrm>
            <a:prstGeom prst="rect">
              <a:avLst/>
            </a:prstGeom>
            <a:noFill/>
            <a:ln>
              <a:noFill/>
            </a:ln>
          </p:spPr>
          <p:txBody>
            <a:bodyPr spcFirstLastPara="1" wrap="square" lIns="156200" tIns="156200" rIns="156200" bIns="156200" anchor="ctr" anchorCtr="0">
              <a:noAutofit/>
            </a:bodyPr>
            <a:lstStyle/>
            <a:p>
              <a:pPr marL="0" marR="0" lvl="0" indent="0" algn="l" rtl="0">
                <a:lnSpc>
                  <a:spcPct val="90000"/>
                </a:lnSpc>
                <a:spcBef>
                  <a:spcPts val="0"/>
                </a:spcBef>
                <a:spcAft>
                  <a:spcPts val="0"/>
                </a:spcAft>
                <a:buNone/>
              </a:pPr>
              <a:r>
                <a:rPr lang="en-US" sz="4100" dirty="0" err="1">
                  <a:solidFill>
                    <a:schemeClr val="tx1"/>
                  </a:solidFill>
                  <a:latin typeface="Calibri"/>
                  <a:ea typeface="Calibri"/>
                  <a:cs typeface="Calibri"/>
                  <a:sym typeface="Calibri"/>
                </a:rPr>
                <a:t>System.Data.OleDb</a:t>
              </a:r>
              <a:r>
                <a:rPr lang="en-US" sz="4100" dirty="0">
                  <a:solidFill>
                    <a:schemeClr val="tx1"/>
                  </a:solidFill>
                  <a:latin typeface="Calibri"/>
                  <a:ea typeface="Calibri"/>
                  <a:cs typeface="Calibri"/>
                  <a:sym typeface="Calibri"/>
                </a:rPr>
                <a:t>:</a:t>
              </a:r>
              <a:endParaRPr sz="4100" dirty="0">
                <a:solidFill>
                  <a:schemeClr val="tx1"/>
                </a:solidFill>
                <a:latin typeface="Calibri"/>
                <a:ea typeface="Calibri"/>
                <a:cs typeface="Calibri"/>
                <a:sym typeface="Calibri"/>
              </a:endParaRPr>
            </a:p>
          </p:txBody>
        </p:sp>
        <p:sp>
          <p:nvSpPr>
            <p:cNvPr id="232" name="Google Shape;232;p11"/>
            <p:cNvSpPr/>
            <p:nvPr/>
          </p:nvSpPr>
          <p:spPr>
            <a:xfrm>
              <a:off x="0" y="2989680"/>
              <a:ext cx="8186766" cy="14852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txBox="1"/>
            <p:nvPr/>
          </p:nvSpPr>
          <p:spPr>
            <a:xfrm>
              <a:off x="0" y="2989680"/>
              <a:ext cx="8186766" cy="1485225"/>
            </a:xfrm>
            <a:prstGeom prst="rect">
              <a:avLst/>
            </a:prstGeom>
            <a:noFill/>
            <a:ln>
              <a:noFill/>
            </a:ln>
          </p:spPr>
          <p:txBody>
            <a:bodyPr spcFirstLastPara="1" wrap="square" lIns="259925" tIns="52050" rIns="291575" bIns="52050" anchor="t" anchorCtr="0">
              <a:noAutofit/>
            </a:bodyPr>
            <a:lstStyle/>
            <a:p>
              <a:pPr marL="285750" marR="0" lvl="1" indent="-285750" algn="l" rtl="0">
                <a:lnSpc>
                  <a:spcPct val="90000"/>
                </a:lnSpc>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Contains classes for connecting to a data source that has an OLE DB provider (such as Ms Access).</a:t>
              </a:r>
              <a:endParaRPr sz="32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ADO.NET - Namespaces</a:t>
            </a:r>
            <a:endParaRPr/>
          </a:p>
        </p:txBody>
      </p:sp>
      <p:grpSp>
        <p:nvGrpSpPr>
          <p:cNvPr id="240" name="Google Shape;240;p12"/>
          <p:cNvGrpSpPr/>
          <p:nvPr/>
        </p:nvGrpSpPr>
        <p:grpSpPr>
          <a:xfrm>
            <a:off x="457200" y="1428786"/>
            <a:ext cx="8186766" cy="4500495"/>
            <a:chOff x="0" y="49"/>
            <a:chExt cx="8186766" cy="4500495"/>
          </a:xfrm>
        </p:grpSpPr>
        <p:sp>
          <p:nvSpPr>
            <p:cNvPr id="241" name="Google Shape;241;p12"/>
            <p:cNvSpPr/>
            <p:nvPr/>
          </p:nvSpPr>
          <p:spPr>
            <a:xfrm>
              <a:off x="0" y="49"/>
              <a:ext cx="8186766" cy="887445"/>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txBox="1"/>
            <p:nvPr/>
          </p:nvSpPr>
          <p:spPr>
            <a:xfrm>
              <a:off x="0" y="49"/>
              <a:ext cx="8186766" cy="887445"/>
            </a:xfrm>
            <a:prstGeom prst="rect">
              <a:avLst/>
            </a:prstGeom>
            <a:noFill/>
            <a:ln>
              <a:noFill/>
            </a:ln>
          </p:spPr>
          <p:txBody>
            <a:bodyPr spcFirstLastPara="1" wrap="square" lIns="140950" tIns="140950" rIns="140950" bIns="140950" anchor="ctr" anchorCtr="0">
              <a:noAutofit/>
            </a:bodyPr>
            <a:lstStyle/>
            <a:p>
              <a:pPr marL="0" marR="0" lvl="0" indent="0" algn="l" rtl="0">
                <a:lnSpc>
                  <a:spcPct val="90000"/>
                </a:lnSpc>
                <a:spcBef>
                  <a:spcPts val="0"/>
                </a:spcBef>
                <a:spcAft>
                  <a:spcPts val="0"/>
                </a:spcAft>
                <a:buNone/>
              </a:pPr>
              <a:r>
                <a:rPr lang="en-US" sz="3700" dirty="0" err="1">
                  <a:solidFill>
                    <a:schemeClr val="tx1"/>
                  </a:solidFill>
                  <a:latin typeface="Calibri"/>
                  <a:ea typeface="Calibri"/>
                  <a:cs typeface="Calibri"/>
                  <a:sym typeface="Calibri"/>
                </a:rPr>
                <a:t>System.Data.Odbc</a:t>
              </a:r>
              <a:r>
                <a:rPr lang="en-US" sz="3700" dirty="0">
                  <a:solidFill>
                    <a:schemeClr val="tx1"/>
                  </a:solidFill>
                  <a:latin typeface="Calibri"/>
                  <a:ea typeface="Calibri"/>
                  <a:cs typeface="Calibri"/>
                  <a:sym typeface="Calibri"/>
                </a:rPr>
                <a:t>:</a:t>
              </a:r>
              <a:endParaRPr sz="3700" dirty="0">
                <a:solidFill>
                  <a:schemeClr val="tx1"/>
                </a:solidFill>
                <a:latin typeface="Calibri"/>
                <a:ea typeface="Calibri"/>
                <a:cs typeface="Calibri"/>
                <a:sym typeface="Calibri"/>
              </a:endParaRPr>
            </a:p>
          </p:txBody>
        </p:sp>
        <p:sp>
          <p:nvSpPr>
            <p:cNvPr id="243" name="Google Shape;243;p12"/>
            <p:cNvSpPr/>
            <p:nvPr/>
          </p:nvSpPr>
          <p:spPr>
            <a:xfrm>
              <a:off x="0" y="887494"/>
              <a:ext cx="8186766" cy="612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txBox="1"/>
            <p:nvPr/>
          </p:nvSpPr>
          <p:spPr>
            <a:xfrm>
              <a:off x="0" y="887494"/>
              <a:ext cx="8186766" cy="612720"/>
            </a:xfrm>
            <a:prstGeom prst="rect">
              <a:avLst/>
            </a:prstGeom>
            <a:noFill/>
            <a:ln>
              <a:noFill/>
            </a:ln>
          </p:spPr>
          <p:txBody>
            <a:bodyPr spcFirstLastPara="1" wrap="square" lIns="259925" tIns="46975" rIns="263125" bIns="46975" anchor="t" anchorCtr="0">
              <a:noAutofit/>
            </a:bodyPr>
            <a:lstStyle/>
            <a:p>
              <a:pPr marL="285750" marR="0" lvl="1" indent="-285750" algn="l" rtl="0">
                <a:lnSpc>
                  <a:spcPct val="90000"/>
                </a:lnSpc>
                <a:spcBef>
                  <a:spcPts val="0"/>
                </a:spcBef>
                <a:spcAft>
                  <a:spcPts val="0"/>
                </a:spcAft>
                <a:buClr>
                  <a:schemeClr val="dk1"/>
                </a:buClr>
                <a:buSzPts val="2900"/>
                <a:buFont typeface="Calibri"/>
                <a:buChar char="•"/>
              </a:pPr>
              <a:r>
                <a:rPr lang="en-US" sz="2900" b="0" i="0" u="none" strike="noStrike" cap="none">
                  <a:solidFill>
                    <a:schemeClr val="dk1"/>
                  </a:solidFill>
                  <a:latin typeface="Calibri"/>
                  <a:ea typeface="Calibri"/>
                  <a:cs typeface="Calibri"/>
                  <a:sym typeface="Calibri"/>
                </a:rPr>
                <a:t>for a data source that has an ODBC driver.</a:t>
              </a:r>
              <a:endParaRPr sz="2900" b="0" i="0" u="none" strike="noStrike" cap="none">
                <a:solidFill>
                  <a:schemeClr val="dk1"/>
                </a:solidFill>
                <a:latin typeface="Calibri"/>
                <a:ea typeface="Calibri"/>
                <a:cs typeface="Calibri"/>
                <a:sym typeface="Calibri"/>
              </a:endParaRPr>
            </a:p>
          </p:txBody>
        </p:sp>
        <p:sp>
          <p:nvSpPr>
            <p:cNvPr id="245" name="Google Shape;245;p12"/>
            <p:cNvSpPr/>
            <p:nvPr/>
          </p:nvSpPr>
          <p:spPr>
            <a:xfrm>
              <a:off x="0" y="1500214"/>
              <a:ext cx="8186766" cy="887445"/>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txBox="1"/>
            <p:nvPr/>
          </p:nvSpPr>
          <p:spPr>
            <a:xfrm>
              <a:off x="0" y="1500214"/>
              <a:ext cx="8186766" cy="887445"/>
            </a:xfrm>
            <a:prstGeom prst="rect">
              <a:avLst/>
            </a:prstGeom>
            <a:noFill/>
            <a:ln>
              <a:noFill/>
            </a:ln>
          </p:spPr>
          <p:txBody>
            <a:bodyPr spcFirstLastPara="1" wrap="square" lIns="140950" tIns="140950" rIns="140950" bIns="140950" anchor="ctr" anchorCtr="0">
              <a:noAutofit/>
            </a:bodyPr>
            <a:lstStyle/>
            <a:p>
              <a:pPr marL="0" marR="0" lvl="0" indent="0" algn="l" rtl="0">
                <a:lnSpc>
                  <a:spcPct val="90000"/>
                </a:lnSpc>
                <a:spcBef>
                  <a:spcPts val="0"/>
                </a:spcBef>
                <a:spcAft>
                  <a:spcPts val="0"/>
                </a:spcAft>
                <a:buNone/>
              </a:pPr>
              <a:r>
                <a:rPr lang="en-US" sz="3700" dirty="0" err="1">
                  <a:solidFill>
                    <a:schemeClr val="tx1"/>
                  </a:solidFill>
                  <a:latin typeface="Calibri"/>
                  <a:ea typeface="Calibri"/>
                  <a:cs typeface="Calibri"/>
                  <a:sym typeface="Calibri"/>
                </a:rPr>
                <a:t>System.Data.OracleClient</a:t>
              </a:r>
              <a:r>
                <a:rPr lang="en-US" sz="3700" dirty="0">
                  <a:solidFill>
                    <a:schemeClr val="tx1"/>
                  </a:solidFill>
                  <a:latin typeface="Calibri"/>
                  <a:ea typeface="Calibri"/>
                  <a:cs typeface="Calibri"/>
                  <a:sym typeface="Calibri"/>
                </a:rPr>
                <a:t>:</a:t>
              </a:r>
              <a:endParaRPr sz="3700" dirty="0">
                <a:solidFill>
                  <a:schemeClr val="tx1"/>
                </a:solidFill>
                <a:latin typeface="Calibri"/>
                <a:ea typeface="Calibri"/>
                <a:cs typeface="Calibri"/>
                <a:sym typeface="Calibri"/>
              </a:endParaRPr>
            </a:p>
          </p:txBody>
        </p:sp>
        <p:sp>
          <p:nvSpPr>
            <p:cNvPr id="247" name="Google Shape;247;p12"/>
            <p:cNvSpPr/>
            <p:nvPr/>
          </p:nvSpPr>
          <p:spPr>
            <a:xfrm>
              <a:off x="0" y="2387659"/>
              <a:ext cx="8186766" cy="612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txBox="1"/>
            <p:nvPr/>
          </p:nvSpPr>
          <p:spPr>
            <a:xfrm>
              <a:off x="0" y="2387659"/>
              <a:ext cx="8186766" cy="612720"/>
            </a:xfrm>
            <a:prstGeom prst="rect">
              <a:avLst/>
            </a:prstGeom>
            <a:noFill/>
            <a:ln>
              <a:noFill/>
            </a:ln>
          </p:spPr>
          <p:txBody>
            <a:bodyPr spcFirstLastPara="1" wrap="square" lIns="259925" tIns="46975" rIns="263125" bIns="46975" anchor="t" anchorCtr="0">
              <a:noAutofit/>
            </a:bodyPr>
            <a:lstStyle/>
            <a:p>
              <a:pPr marL="285750" marR="0" lvl="1" indent="-285750" algn="l" rtl="0">
                <a:lnSpc>
                  <a:spcPct val="90000"/>
                </a:lnSpc>
                <a:spcBef>
                  <a:spcPts val="0"/>
                </a:spcBef>
                <a:spcAft>
                  <a:spcPts val="0"/>
                </a:spcAft>
                <a:buClr>
                  <a:schemeClr val="dk1"/>
                </a:buClr>
                <a:buSzPts val="2900"/>
                <a:buFont typeface="Calibri"/>
                <a:buChar char="•"/>
              </a:pPr>
              <a:r>
                <a:rPr lang="en-US" sz="2900" b="0" i="0" u="none" strike="noStrike" cap="none">
                  <a:solidFill>
                    <a:schemeClr val="dk1"/>
                  </a:solidFill>
                  <a:latin typeface="Calibri"/>
                  <a:ea typeface="Calibri"/>
                  <a:cs typeface="Calibri"/>
                  <a:sym typeface="Calibri"/>
                </a:rPr>
                <a:t>for Oracle database server.</a:t>
              </a:r>
              <a:endParaRPr sz="2900" b="0" i="0" u="none" strike="noStrike" cap="none">
                <a:solidFill>
                  <a:schemeClr val="dk1"/>
                </a:solidFill>
                <a:latin typeface="Calibri"/>
                <a:ea typeface="Calibri"/>
                <a:cs typeface="Calibri"/>
                <a:sym typeface="Calibri"/>
              </a:endParaRPr>
            </a:p>
          </p:txBody>
        </p:sp>
        <p:sp>
          <p:nvSpPr>
            <p:cNvPr id="249" name="Google Shape;249;p12"/>
            <p:cNvSpPr/>
            <p:nvPr/>
          </p:nvSpPr>
          <p:spPr>
            <a:xfrm>
              <a:off x="0" y="3000379"/>
              <a:ext cx="8186766" cy="887445"/>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txBox="1"/>
            <p:nvPr/>
          </p:nvSpPr>
          <p:spPr>
            <a:xfrm>
              <a:off x="0" y="3000379"/>
              <a:ext cx="8186766" cy="887445"/>
            </a:xfrm>
            <a:prstGeom prst="rect">
              <a:avLst/>
            </a:prstGeom>
            <a:noFill/>
            <a:ln>
              <a:noFill/>
            </a:ln>
          </p:spPr>
          <p:txBody>
            <a:bodyPr spcFirstLastPara="1" wrap="square" lIns="140950" tIns="140950" rIns="140950" bIns="140950" anchor="ctr" anchorCtr="0">
              <a:noAutofit/>
            </a:bodyPr>
            <a:lstStyle/>
            <a:p>
              <a:pPr marL="0" marR="0" lvl="0" indent="0" algn="l" rtl="0">
                <a:lnSpc>
                  <a:spcPct val="90000"/>
                </a:lnSpc>
                <a:spcBef>
                  <a:spcPts val="0"/>
                </a:spcBef>
                <a:spcAft>
                  <a:spcPts val="0"/>
                </a:spcAft>
                <a:buNone/>
              </a:pPr>
              <a:r>
                <a:rPr lang="en-US" sz="3700" dirty="0" err="1">
                  <a:solidFill>
                    <a:schemeClr val="tx1"/>
                  </a:solidFill>
                  <a:latin typeface="Calibri"/>
                  <a:ea typeface="Calibri"/>
                  <a:cs typeface="Calibri"/>
                  <a:sym typeface="Calibri"/>
                </a:rPr>
                <a:t>System.Data.SqlServerCe</a:t>
              </a:r>
              <a:r>
                <a:rPr lang="en-US" sz="3700" dirty="0">
                  <a:solidFill>
                    <a:schemeClr val="tx1"/>
                  </a:solidFill>
                  <a:latin typeface="Calibri"/>
                  <a:ea typeface="Calibri"/>
                  <a:cs typeface="Calibri"/>
                  <a:sym typeface="Calibri"/>
                </a:rPr>
                <a:t>:</a:t>
              </a:r>
              <a:endParaRPr sz="3700" dirty="0">
                <a:solidFill>
                  <a:schemeClr val="tx1"/>
                </a:solidFill>
                <a:latin typeface="Calibri"/>
                <a:ea typeface="Calibri"/>
                <a:cs typeface="Calibri"/>
                <a:sym typeface="Calibri"/>
              </a:endParaRPr>
            </a:p>
          </p:txBody>
        </p:sp>
        <p:sp>
          <p:nvSpPr>
            <p:cNvPr id="251" name="Google Shape;251;p12"/>
            <p:cNvSpPr/>
            <p:nvPr/>
          </p:nvSpPr>
          <p:spPr>
            <a:xfrm>
              <a:off x="0" y="3887824"/>
              <a:ext cx="8186766" cy="612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txBox="1"/>
            <p:nvPr/>
          </p:nvSpPr>
          <p:spPr>
            <a:xfrm>
              <a:off x="0" y="3887824"/>
              <a:ext cx="8186766" cy="612720"/>
            </a:xfrm>
            <a:prstGeom prst="rect">
              <a:avLst/>
            </a:prstGeom>
            <a:noFill/>
            <a:ln>
              <a:noFill/>
            </a:ln>
          </p:spPr>
          <p:txBody>
            <a:bodyPr spcFirstLastPara="1" wrap="square" lIns="259925" tIns="46975" rIns="263125" bIns="46975" anchor="t" anchorCtr="0">
              <a:noAutofit/>
            </a:bodyPr>
            <a:lstStyle/>
            <a:p>
              <a:pPr marL="285750" marR="0" lvl="1" indent="-285750" algn="l" rtl="0">
                <a:lnSpc>
                  <a:spcPct val="90000"/>
                </a:lnSpc>
                <a:spcBef>
                  <a:spcPts val="0"/>
                </a:spcBef>
                <a:spcAft>
                  <a:spcPts val="0"/>
                </a:spcAft>
                <a:buClr>
                  <a:schemeClr val="dk1"/>
                </a:buClr>
                <a:buSzPts val="2900"/>
                <a:buFont typeface="Calibri"/>
                <a:buChar char="•"/>
              </a:pPr>
              <a:r>
                <a:rPr lang="en-US" sz="2900" b="0" i="0" u="none" strike="noStrike" cap="none">
                  <a:solidFill>
                    <a:schemeClr val="dk1"/>
                  </a:solidFill>
                  <a:latin typeface="Calibri"/>
                  <a:ea typeface="Calibri"/>
                  <a:cs typeface="Calibri"/>
                  <a:sym typeface="Calibri"/>
                </a:rPr>
                <a:t>for SQL Server CE.</a:t>
              </a:r>
              <a:endParaRPr sz="29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13"/>
          <p:cNvPicPr preferRelativeResize="0"/>
          <p:nvPr/>
        </p:nvPicPr>
        <p:blipFill rotWithShape="1">
          <a:blip r:embed="rId3">
            <a:alphaModFix/>
          </a:blip>
          <a:srcRect/>
          <a:stretch/>
        </p:blipFill>
        <p:spPr>
          <a:xfrm>
            <a:off x="144463" y="508000"/>
            <a:ext cx="8853487" cy="5849938"/>
          </a:xfrm>
          <a:prstGeom prst="rect">
            <a:avLst/>
          </a:prstGeom>
          <a:solidFill>
            <a:srgbClr val="93B3D7"/>
          </a:solidFill>
          <a:ln w="25400" cap="flat" cmpd="sng">
            <a:solidFill>
              <a:schemeClr val="dk1"/>
            </a:solidFill>
            <a:prstDash val="solid"/>
            <a:round/>
            <a:headEnd type="none" w="sm" len="sm"/>
            <a:tailEnd type="none" w="sm" len="sm"/>
          </a:ln>
        </p:spPr>
      </p:pic>
      <p:sp>
        <p:nvSpPr>
          <p:cNvPr id="258" name="Google Shape;258;p13"/>
          <p:cNvSpPr txBox="1"/>
          <p:nvPr/>
        </p:nvSpPr>
        <p:spPr>
          <a:xfrm>
            <a:off x="228600" y="5791200"/>
            <a:ext cx="914400" cy="457200"/>
          </a:xfrm>
          <a:prstGeom prst="rect">
            <a:avLst/>
          </a:prstGeom>
          <a:solidFill>
            <a:schemeClr val="dk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ADO.NET - Common Data Classes</a:t>
            </a:r>
            <a:endParaRPr/>
          </a:p>
        </p:txBody>
      </p:sp>
      <p:grpSp>
        <p:nvGrpSpPr>
          <p:cNvPr id="264" name="Google Shape;264;p14"/>
          <p:cNvGrpSpPr/>
          <p:nvPr/>
        </p:nvGrpSpPr>
        <p:grpSpPr>
          <a:xfrm>
            <a:off x="457200" y="2484869"/>
            <a:ext cx="8186766" cy="3869460"/>
            <a:chOff x="0" y="46469"/>
            <a:chExt cx="8186766" cy="3869460"/>
          </a:xfrm>
        </p:grpSpPr>
        <p:sp>
          <p:nvSpPr>
            <p:cNvPr id="265" name="Google Shape;265;p14"/>
            <p:cNvSpPr/>
            <p:nvPr/>
          </p:nvSpPr>
          <p:spPr>
            <a:xfrm>
              <a:off x="0" y="46469"/>
              <a:ext cx="8186766" cy="671580"/>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txBox="1"/>
            <p:nvPr/>
          </p:nvSpPr>
          <p:spPr>
            <a:xfrm>
              <a:off x="0" y="46469"/>
              <a:ext cx="8186766" cy="67158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None/>
              </a:pPr>
              <a:r>
                <a:rPr lang="en-US" sz="2800" dirty="0">
                  <a:solidFill>
                    <a:schemeClr val="tx1"/>
                  </a:solidFill>
                  <a:latin typeface="Calibri"/>
                  <a:ea typeface="Calibri"/>
                  <a:cs typeface="Calibri"/>
                  <a:sym typeface="Calibri"/>
                </a:rPr>
                <a:t>Connection object: </a:t>
              </a:r>
              <a:endParaRPr sz="2800" dirty="0">
                <a:solidFill>
                  <a:schemeClr val="tx1"/>
                </a:solidFill>
                <a:latin typeface="Calibri"/>
                <a:ea typeface="Calibri"/>
                <a:cs typeface="Calibri"/>
                <a:sym typeface="Calibri"/>
              </a:endParaRPr>
            </a:p>
          </p:txBody>
        </p:sp>
        <p:sp>
          <p:nvSpPr>
            <p:cNvPr id="267" name="Google Shape;267;p14"/>
            <p:cNvSpPr/>
            <p:nvPr/>
          </p:nvSpPr>
          <p:spPr>
            <a:xfrm>
              <a:off x="0" y="718049"/>
              <a:ext cx="8186766" cy="4636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txBox="1"/>
            <p:nvPr/>
          </p:nvSpPr>
          <p:spPr>
            <a:xfrm>
              <a:off x="0" y="718049"/>
              <a:ext cx="8186766" cy="463680"/>
            </a:xfrm>
            <a:prstGeom prst="rect">
              <a:avLst/>
            </a:prstGeom>
            <a:noFill/>
            <a:ln>
              <a:noFill/>
            </a:ln>
          </p:spPr>
          <p:txBody>
            <a:bodyPr spcFirstLastPara="1" wrap="square" lIns="259925" tIns="35550" rIns="199125" bIns="35550" anchor="t" anchorCtr="0">
              <a:noAutofit/>
            </a:bodyPr>
            <a:lstStyle/>
            <a:p>
              <a:pPr marL="228600" marR="0" lvl="1" indent="-228600" algn="l" rtl="0">
                <a:lnSpc>
                  <a:spcPct val="9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Provides a connection used to communicate with the data source. </a:t>
              </a:r>
              <a:endParaRPr sz="2200" b="0" i="0" u="none" strike="noStrike" cap="none">
                <a:solidFill>
                  <a:schemeClr val="dk1"/>
                </a:solidFill>
                <a:latin typeface="Calibri"/>
                <a:ea typeface="Calibri"/>
                <a:cs typeface="Calibri"/>
                <a:sym typeface="Calibri"/>
              </a:endParaRPr>
            </a:p>
          </p:txBody>
        </p:sp>
        <p:sp>
          <p:nvSpPr>
            <p:cNvPr id="269" name="Google Shape;269;p14"/>
            <p:cNvSpPr/>
            <p:nvPr/>
          </p:nvSpPr>
          <p:spPr>
            <a:xfrm>
              <a:off x="0" y="1181729"/>
              <a:ext cx="8186766" cy="671580"/>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txBox="1"/>
            <p:nvPr/>
          </p:nvSpPr>
          <p:spPr>
            <a:xfrm>
              <a:off x="0" y="1181729"/>
              <a:ext cx="8186766" cy="67158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None/>
              </a:pPr>
              <a:r>
                <a:rPr lang="en-US" sz="2800" dirty="0">
                  <a:solidFill>
                    <a:schemeClr val="tx1"/>
                  </a:solidFill>
                  <a:latin typeface="Calibri"/>
                  <a:ea typeface="Calibri"/>
                  <a:cs typeface="Calibri"/>
                  <a:sym typeface="Calibri"/>
                </a:rPr>
                <a:t>Command object: </a:t>
              </a:r>
              <a:endParaRPr sz="2800" dirty="0">
                <a:solidFill>
                  <a:schemeClr val="tx1"/>
                </a:solidFill>
                <a:latin typeface="Calibri"/>
                <a:ea typeface="Calibri"/>
                <a:cs typeface="Calibri"/>
                <a:sym typeface="Calibri"/>
              </a:endParaRPr>
            </a:p>
          </p:txBody>
        </p:sp>
        <p:sp>
          <p:nvSpPr>
            <p:cNvPr id="271" name="Google Shape;271;p14"/>
            <p:cNvSpPr/>
            <p:nvPr/>
          </p:nvSpPr>
          <p:spPr>
            <a:xfrm>
              <a:off x="0" y="1853309"/>
              <a:ext cx="8186766" cy="695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txBox="1"/>
            <p:nvPr/>
          </p:nvSpPr>
          <p:spPr>
            <a:xfrm>
              <a:off x="0" y="1853309"/>
              <a:ext cx="8186766" cy="695520"/>
            </a:xfrm>
            <a:prstGeom prst="rect">
              <a:avLst/>
            </a:prstGeom>
            <a:noFill/>
            <a:ln>
              <a:noFill/>
            </a:ln>
          </p:spPr>
          <p:txBody>
            <a:bodyPr spcFirstLastPara="1" wrap="square" lIns="259925" tIns="35550" rIns="199125" bIns="35550" anchor="t" anchorCtr="0">
              <a:noAutofit/>
            </a:bodyPr>
            <a:lstStyle/>
            <a:p>
              <a:pPr marL="228600" marR="0" lvl="1" indent="-228600" algn="l" rtl="0">
                <a:lnSpc>
                  <a:spcPct val="9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Used to perform some action on the data source, such as reading, updating, or deleting relational data. </a:t>
              </a:r>
              <a:endParaRPr sz="2200" b="0" i="0" u="none" strike="noStrike" cap="none">
                <a:solidFill>
                  <a:schemeClr val="dk1"/>
                </a:solidFill>
                <a:latin typeface="Calibri"/>
                <a:ea typeface="Calibri"/>
                <a:cs typeface="Calibri"/>
                <a:sym typeface="Calibri"/>
              </a:endParaRPr>
            </a:p>
          </p:txBody>
        </p:sp>
        <p:sp>
          <p:nvSpPr>
            <p:cNvPr id="273" name="Google Shape;273;p14"/>
            <p:cNvSpPr/>
            <p:nvPr/>
          </p:nvSpPr>
          <p:spPr>
            <a:xfrm>
              <a:off x="0" y="2548829"/>
              <a:ext cx="8186766" cy="671580"/>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txBox="1"/>
            <p:nvPr/>
          </p:nvSpPr>
          <p:spPr>
            <a:xfrm>
              <a:off x="0" y="2548829"/>
              <a:ext cx="8186766" cy="671580"/>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None/>
              </a:pPr>
              <a:r>
                <a:rPr lang="en-US" sz="2800" dirty="0" err="1">
                  <a:solidFill>
                    <a:schemeClr val="tx1"/>
                  </a:solidFill>
                  <a:latin typeface="Calibri"/>
                  <a:ea typeface="Calibri"/>
                  <a:cs typeface="Calibri"/>
                  <a:sym typeface="Calibri"/>
                </a:rPr>
                <a:t>DataAdapter</a:t>
              </a:r>
              <a:r>
                <a:rPr lang="en-US" sz="2800" dirty="0">
                  <a:solidFill>
                    <a:schemeClr val="tx1"/>
                  </a:solidFill>
                  <a:latin typeface="Calibri"/>
                  <a:ea typeface="Calibri"/>
                  <a:cs typeface="Calibri"/>
                  <a:sym typeface="Calibri"/>
                </a:rPr>
                <a:t> object: </a:t>
              </a:r>
              <a:endParaRPr sz="2800" dirty="0">
                <a:solidFill>
                  <a:schemeClr val="tx1"/>
                </a:solidFill>
                <a:latin typeface="Calibri"/>
                <a:ea typeface="Calibri"/>
                <a:cs typeface="Calibri"/>
                <a:sym typeface="Calibri"/>
              </a:endParaRPr>
            </a:p>
          </p:txBody>
        </p:sp>
        <p:sp>
          <p:nvSpPr>
            <p:cNvPr id="275" name="Google Shape;275;p14"/>
            <p:cNvSpPr/>
            <p:nvPr/>
          </p:nvSpPr>
          <p:spPr>
            <a:xfrm>
              <a:off x="0" y="3220409"/>
              <a:ext cx="8186766" cy="6955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txBox="1"/>
            <p:nvPr/>
          </p:nvSpPr>
          <p:spPr>
            <a:xfrm>
              <a:off x="0" y="3220409"/>
              <a:ext cx="8186766" cy="695520"/>
            </a:xfrm>
            <a:prstGeom prst="rect">
              <a:avLst/>
            </a:prstGeom>
            <a:noFill/>
            <a:ln>
              <a:noFill/>
            </a:ln>
          </p:spPr>
          <p:txBody>
            <a:bodyPr spcFirstLastPara="1" wrap="square" lIns="259925" tIns="35550" rIns="199125" bIns="35550" anchor="t" anchorCtr="0">
              <a:noAutofit/>
            </a:bodyPr>
            <a:lstStyle/>
            <a:p>
              <a:pPr marL="228600" marR="0" lvl="1" indent="-228600" algn="l" rtl="0">
                <a:lnSpc>
                  <a:spcPct val="9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A bridge used to transfer data between a data source and a DataSet object </a:t>
              </a:r>
              <a:endParaRPr sz="2200" b="0" i="0" u="none" strike="noStrike" cap="none">
                <a:solidFill>
                  <a:schemeClr val="dk1"/>
                </a:solidFill>
                <a:latin typeface="Calibri"/>
                <a:ea typeface="Calibri"/>
                <a:cs typeface="Calibri"/>
                <a:sym typeface="Calibri"/>
              </a:endParaRPr>
            </a:p>
          </p:txBody>
        </p:sp>
      </p:grpSp>
      <p:sp>
        <p:nvSpPr>
          <p:cNvPr id="277" name="Google Shape;277;p14"/>
          <p:cNvSpPr/>
          <p:nvPr/>
        </p:nvSpPr>
        <p:spPr>
          <a:xfrm>
            <a:off x="411996" y="1371600"/>
            <a:ext cx="8153400" cy="92333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700">
                <a:solidFill>
                  <a:schemeClr val="dk1"/>
                </a:solidFill>
                <a:latin typeface="Calibri"/>
                <a:ea typeface="Calibri"/>
                <a:cs typeface="Calibri"/>
                <a:sym typeface="Calibri"/>
              </a:rPr>
              <a:t>Each data source has its own set of provider objects, but they each have a common set of utility classes as follow: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ADO.NET - Common Data Classes</a:t>
            </a:r>
            <a:endParaRPr/>
          </a:p>
        </p:txBody>
      </p:sp>
      <p:grpSp>
        <p:nvGrpSpPr>
          <p:cNvPr id="283" name="Google Shape;283;p15"/>
          <p:cNvGrpSpPr/>
          <p:nvPr/>
        </p:nvGrpSpPr>
        <p:grpSpPr>
          <a:xfrm>
            <a:off x="457200" y="1666267"/>
            <a:ext cx="8186766" cy="4649400"/>
            <a:chOff x="0" y="237531"/>
            <a:chExt cx="8186766" cy="4649400"/>
          </a:xfrm>
        </p:grpSpPr>
        <p:sp>
          <p:nvSpPr>
            <p:cNvPr id="284" name="Google Shape;284;p15"/>
            <p:cNvSpPr/>
            <p:nvPr/>
          </p:nvSpPr>
          <p:spPr>
            <a:xfrm>
              <a:off x="0" y="237531"/>
              <a:ext cx="8186766" cy="839474"/>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txBox="1"/>
            <p:nvPr/>
          </p:nvSpPr>
          <p:spPr>
            <a:xfrm>
              <a:off x="0" y="237531"/>
              <a:ext cx="8186766" cy="839474"/>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None/>
              </a:pPr>
              <a:r>
                <a:rPr lang="en-US" sz="3500" dirty="0" err="1">
                  <a:solidFill>
                    <a:schemeClr val="tx1"/>
                  </a:solidFill>
                  <a:latin typeface="Calibri"/>
                  <a:ea typeface="Calibri"/>
                  <a:cs typeface="Calibri"/>
                  <a:sym typeface="Calibri"/>
                </a:rPr>
                <a:t>DataReader</a:t>
              </a:r>
              <a:r>
                <a:rPr lang="en-US" sz="3500" dirty="0">
                  <a:solidFill>
                    <a:schemeClr val="tx1"/>
                  </a:solidFill>
                  <a:latin typeface="Calibri"/>
                  <a:ea typeface="Calibri"/>
                  <a:cs typeface="Calibri"/>
                  <a:sym typeface="Calibri"/>
                </a:rPr>
                <a:t> object: </a:t>
              </a:r>
              <a:endParaRPr sz="3500" dirty="0">
                <a:solidFill>
                  <a:schemeClr val="tx1"/>
                </a:solidFill>
                <a:latin typeface="Calibri"/>
                <a:ea typeface="Calibri"/>
                <a:cs typeface="Calibri"/>
                <a:sym typeface="Calibri"/>
              </a:endParaRPr>
            </a:p>
          </p:txBody>
        </p:sp>
        <p:sp>
          <p:nvSpPr>
            <p:cNvPr id="286" name="Google Shape;286;p15"/>
            <p:cNvSpPr/>
            <p:nvPr/>
          </p:nvSpPr>
          <p:spPr>
            <a:xfrm>
              <a:off x="0" y="1077006"/>
              <a:ext cx="8186766" cy="23908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txBox="1"/>
            <p:nvPr/>
          </p:nvSpPr>
          <p:spPr>
            <a:xfrm>
              <a:off x="0" y="1077006"/>
              <a:ext cx="8186766" cy="2390849"/>
            </a:xfrm>
            <a:prstGeom prst="rect">
              <a:avLst/>
            </a:prstGeom>
            <a:noFill/>
            <a:ln>
              <a:noFill/>
            </a:ln>
          </p:spPr>
          <p:txBody>
            <a:bodyPr spcFirstLastPara="1" wrap="square" lIns="259925" tIns="44450" rIns="248900" bIns="44450" anchor="t"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Used to efficiently process a large list of results one record at a time. It allows records to be accessed in a read-only, forward-only mode, i.e., records have to be accessed in sequential order; they can neither be randomly accessed nor can a record which has been processed previously be accessed again. </a:t>
              </a:r>
              <a:endParaRPr sz="2700" b="0" i="0" u="none" strike="noStrike" cap="none">
                <a:solidFill>
                  <a:schemeClr val="dk1"/>
                </a:solidFill>
                <a:latin typeface="Calibri"/>
                <a:ea typeface="Calibri"/>
                <a:cs typeface="Calibri"/>
                <a:sym typeface="Calibri"/>
              </a:endParaRPr>
            </a:p>
          </p:txBody>
        </p:sp>
        <p:sp>
          <p:nvSpPr>
            <p:cNvPr id="288" name="Google Shape;288;p15"/>
            <p:cNvSpPr/>
            <p:nvPr/>
          </p:nvSpPr>
          <p:spPr>
            <a:xfrm>
              <a:off x="0" y="3467856"/>
              <a:ext cx="8186766" cy="839474"/>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txBox="1"/>
            <p:nvPr/>
          </p:nvSpPr>
          <p:spPr>
            <a:xfrm>
              <a:off x="0" y="3467856"/>
              <a:ext cx="8186766" cy="839474"/>
            </a:xfrm>
            <a:prstGeom prst="rect">
              <a:avLst/>
            </a:prstGeom>
            <a:noFill/>
            <a:ln>
              <a:noFill/>
            </a:ln>
          </p:spPr>
          <p:txBody>
            <a:bodyPr spcFirstLastPara="1" wrap="square" lIns="133350" tIns="133350" rIns="133350" bIns="133350" anchor="ctr" anchorCtr="0">
              <a:noAutofit/>
            </a:bodyPr>
            <a:lstStyle/>
            <a:p>
              <a:pPr marL="0" marR="0" lvl="0" indent="0" algn="l" rtl="0">
                <a:lnSpc>
                  <a:spcPct val="90000"/>
                </a:lnSpc>
                <a:spcBef>
                  <a:spcPts val="0"/>
                </a:spcBef>
                <a:spcAft>
                  <a:spcPts val="0"/>
                </a:spcAft>
                <a:buNone/>
              </a:pPr>
              <a:r>
                <a:rPr lang="en-US" sz="3500" dirty="0">
                  <a:solidFill>
                    <a:schemeClr val="tx1"/>
                  </a:solidFill>
                  <a:latin typeface="Calibri"/>
                  <a:ea typeface="Calibri"/>
                  <a:cs typeface="Calibri"/>
                  <a:sym typeface="Calibri"/>
                </a:rPr>
                <a:t>Parameter object: </a:t>
              </a:r>
              <a:endParaRPr sz="3500" dirty="0">
                <a:solidFill>
                  <a:schemeClr val="tx1"/>
                </a:solidFill>
                <a:latin typeface="Calibri"/>
                <a:ea typeface="Calibri"/>
                <a:cs typeface="Calibri"/>
                <a:sym typeface="Calibri"/>
              </a:endParaRPr>
            </a:p>
          </p:txBody>
        </p:sp>
        <p:sp>
          <p:nvSpPr>
            <p:cNvPr id="290" name="Google Shape;290;p15"/>
            <p:cNvSpPr/>
            <p:nvPr/>
          </p:nvSpPr>
          <p:spPr>
            <a:xfrm>
              <a:off x="0" y="4307331"/>
              <a:ext cx="8186766" cy="57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txBox="1"/>
            <p:nvPr/>
          </p:nvSpPr>
          <p:spPr>
            <a:xfrm>
              <a:off x="0" y="4307331"/>
              <a:ext cx="8186766" cy="579600"/>
            </a:xfrm>
            <a:prstGeom prst="rect">
              <a:avLst/>
            </a:prstGeom>
            <a:noFill/>
            <a:ln>
              <a:noFill/>
            </a:ln>
          </p:spPr>
          <p:txBody>
            <a:bodyPr spcFirstLastPara="1" wrap="square" lIns="259925" tIns="44450" rIns="248900" bIns="44450" anchor="t"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Describes a single parameter to a command. </a:t>
              </a:r>
              <a:endParaRPr sz="27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16"/>
          <p:cNvPicPr preferRelativeResize="0">
            <a:picLocks noGrp="1"/>
          </p:cNvPicPr>
          <p:nvPr>
            <p:ph type="body" idx="4294967295"/>
          </p:nvPr>
        </p:nvPicPr>
        <p:blipFill rotWithShape="1">
          <a:blip r:embed="rId3">
            <a:alphaModFix/>
          </a:blip>
          <a:srcRect/>
          <a:stretch/>
        </p:blipFill>
        <p:spPr>
          <a:xfrm>
            <a:off x="1447800" y="152400"/>
            <a:ext cx="7696200" cy="6572250"/>
          </a:xfrm>
          <a:prstGeom prst="rect">
            <a:avLst/>
          </a:prstGeom>
          <a:solidFill>
            <a:schemeClr val="dk1"/>
          </a:solidFill>
          <a:ln w="25400" cap="flat" cmpd="sng">
            <a:solidFill>
              <a:schemeClr val="dk1"/>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303" name="Google Shape;303;p17"/>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None/>
            </a:pPr>
            <a:r>
              <a:rPr lang="en-US" sz="2800" dirty="0"/>
              <a:t>Identify the data objects (connection, command, Parameter, </a:t>
            </a:r>
            <a:r>
              <a:rPr lang="en-US" sz="2800" dirty="0" err="1"/>
              <a:t>DataReader</a:t>
            </a:r>
            <a:r>
              <a:rPr lang="en-US" sz="2800" dirty="0"/>
              <a:t>) that are needed by:</a:t>
            </a:r>
            <a:endParaRPr dirty="0"/>
          </a:p>
          <a:p>
            <a:pPr marL="457200" lvl="0" indent="-457200" algn="l" rtl="0">
              <a:spcBef>
                <a:spcPts val="560"/>
              </a:spcBef>
              <a:spcAft>
                <a:spcPts val="0"/>
              </a:spcAft>
              <a:buClr>
                <a:schemeClr val="dk1"/>
              </a:buClr>
              <a:buSzPts val="2800"/>
              <a:buFont typeface="Calibri"/>
              <a:buAutoNum type="arabicPeriod"/>
            </a:pPr>
            <a:r>
              <a:rPr lang="en-US" sz="2800" dirty="0"/>
              <a:t>A Search engine page(connection, </a:t>
            </a:r>
            <a:r>
              <a:rPr lang="en-US" sz="2800" dirty="0" err="1"/>
              <a:t>command,parameter,reader</a:t>
            </a:r>
            <a:r>
              <a:rPr lang="en-US" sz="2800" dirty="0"/>
              <a:t>)</a:t>
            </a:r>
            <a:endParaRPr dirty="0"/>
          </a:p>
          <a:p>
            <a:pPr marL="457200" lvl="0" indent="-457200" algn="l" rtl="0">
              <a:spcBef>
                <a:spcPts val="560"/>
              </a:spcBef>
              <a:spcAft>
                <a:spcPts val="0"/>
              </a:spcAft>
              <a:buClr>
                <a:schemeClr val="dk1"/>
              </a:buClr>
              <a:buSzPts val="2800"/>
              <a:buFont typeface="Calibri"/>
              <a:buAutoNum type="arabicPeriod"/>
            </a:pPr>
            <a:r>
              <a:rPr lang="en-US" sz="2800" dirty="0"/>
              <a:t>A login page.(connection, command, parameter)</a:t>
            </a:r>
            <a:endParaRPr dirty="0"/>
          </a:p>
          <a:p>
            <a:pPr marL="457200" lvl="0" indent="-457200" algn="l" rtl="0">
              <a:spcBef>
                <a:spcPts val="560"/>
              </a:spcBef>
              <a:spcAft>
                <a:spcPts val="0"/>
              </a:spcAft>
              <a:buClr>
                <a:schemeClr val="dk1"/>
              </a:buClr>
              <a:buSzPts val="2800"/>
              <a:buFont typeface="Calibri"/>
              <a:buAutoNum type="arabicPeriod"/>
            </a:pPr>
            <a:r>
              <a:rPr lang="en-US" sz="2800" dirty="0"/>
              <a:t>A page that allows you to add a new product's details.(connection, command, parameter)</a:t>
            </a:r>
            <a:endParaRPr dirty="0"/>
          </a:p>
          <a:p>
            <a:pPr marL="457200" lvl="0" indent="-457200" algn="l" rtl="0">
              <a:spcBef>
                <a:spcPts val="560"/>
              </a:spcBef>
              <a:spcAft>
                <a:spcPts val="0"/>
              </a:spcAft>
              <a:buClr>
                <a:schemeClr val="dk1"/>
              </a:buClr>
              <a:buSzPts val="2800"/>
              <a:buFont typeface="Calibri"/>
              <a:buAutoNum type="arabicPeriod"/>
            </a:pPr>
            <a:r>
              <a:rPr lang="en-US" sz="2800" dirty="0"/>
              <a:t>A page that allows you to edit your personal details.</a:t>
            </a:r>
            <a:endParaRPr dirty="0"/>
          </a:p>
          <a:p>
            <a:pPr marL="342900" indent="-165100">
              <a:spcBef>
                <a:spcPts val="560"/>
              </a:spcBef>
              <a:buSzPts val="2800"/>
              <a:buNone/>
            </a:pPr>
            <a:r>
              <a:rPr lang="en-US" sz="2800" dirty="0"/>
              <a:t>(connection, command, parameter)</a:t>
            </a:r>
          </a:p>
          <a:p>
            <a:pPr marL="342900" lvl="0" indent="-165100" algn="l" rtl="0">
              <a:spcBef>
                <a:spcPts val="560"/>
              </a:spcBef>
              <a:spcAft>
                <a:spcPts val="0"/>
              </a:spcAft>
              <a:buClr>
                <a:schemeClr val="dk1"/>
              </a:buClr>
              <a:buSzPts val="2800"/>
              <a:buNone/>
            </a:pPr>
            <a:endParaRP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Which Data Type to Use?</a:t>
            </a:r>
            <a:endParaRPr/>
          </a:p>
        </p:txBody>
      </p:sp>
      <p:sp>
        <p:nvSpPr>
          <p:cNvPr id="309" name="Google Shape;309;p18"/>
          <p:cNvSpPr txBox="1">
            <a:spLocks noGrp="1"/>
          </p:cNvSpPr>
          <p:nvPr>
            <p:ph type="body" idx="1"/>
          </p:nvPr>
        </p:nvSpPr>
        <p:spPr>
          <a:xfrm>
            <a:off x="457200" y="4190999"/>
            <a:ext cx="8229600" cy="173833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Example: </a:t>
            </a:r>
            <a:endParaRPr/>
          </a:p>
          <a:p>
            <a:pPr marL="742950" lvl="1" indent="-285750" algn="l" rtl="0">
              <a:spcBef>
                <a:spcPts val="480"/>
              </a:spcBef>
              <a:spcAft>
                <a:spcPts val="0"/>
              </a:spcAft>
              <a:buClr>
                <a:schemeClr val="dk1"/>
              </a:buClr>
              <a:buSzPts val="2400"/>
              <a:buChar char="–"/>
            </a:pPr>
            <a:r>
              <a:rPr lang="en-US" sz="2400"/>
              <a:t>Use </a:t>
            </a:r>
            <a:r>
              <a:rPr lang="en-US" sz="2400" i="1"/>
              <a:t>bit</a:t>
            </a:r>
            <a:r>
              <a:rPr lang="en-US" sz="2400"/>
              <a:t> to store 0/1 (e.g. 0=absent; 1=present)</a:t>
            </a:r>
            <a:endParaRPr/>
          </a:p>
          <a:p>
            <a:pPr marL="742950" lvl="1" indent="-285750" algn="l" rtl="0">
              <a:spcBef>
                <a:spcPts val="480"/>
              </a:spcBef>
              <a:spcAft>
                <a:spcPts val="0"/>
              </a:spcAft>
              <a:buClr>
                <a:schemeClr val="dk1"/>
              </a:buClr>
              <a:buSzPts val="2400"/>
              <a:buChar char="–"/>
            </a:pPr>
            <a:r>
              <a:rPr lang="en-US" sz="2400"/>
              <a:t>Use </a:t>
            </a:r>
            <a:r>
              <a:rPr lang="en-US" sz="2400" i="1"/>
              <a:t>char</a:t>
            </a:r>
            <a:r>
              <a:rPr lang="en-US" sz="2400"/>
              <a:t> to store student’s registration number</a:t>
            </a:r>
            <a:endParaRPr/>
          </a:p>
          <a:p>
            <a:pPr marL="742950" lvl="1" indent="-285750" algn="l" rtl="0">
              <a:spcBef>
                <a:spcPts val="480"/>
              </a:spcBef>
              <a:spcAft>
                <a:spcPts val="0"/>
              </a:spcAft>
              <a:buClr>
                <a:schemeClr val="dk1"/>
              </a:buClr>
              <a:buSzPts val="2400"/>
              <a:buChar char="–"/>
            </a:pPr>
            <a:r>
              <a:rPr lang="en-US" sz="2400"/>
              <a:t>Use </a:t>
            </a:r>
            <a:r>
              <a:rPr lang="en-US" sz="2400" i="1"/>
              <a:t>nchar</a:t>
            </a:r>
            <a:r>
              <a:rPr lang="en-US" sz="2400"/>
              <a:t> to store Chinese character in fixed length</a:t>
            </a:r>
            <a:endParaRPr sz="2400"/>
          </a:p>
        </p:txBody>
      </p:sp>
      <p:pic>
        <p:nvPicPr>
          <p:cNvPr id="310" name="Google Shape;310;p18"/>
          <p:cNvPicPr preferRelativeResize="0"/>
          <p:nvPr/>
        </p:nvPicPr>
        <p:blipFill rotWithShape="1">
          <a:blip r:embed="rId3">
            <a:alphaModFix/>
          </a:blip>
          <a:srcRect/>
          <a:stretch/>
        </p:blipFill>
        <p:spPr>
          <a:xfrm>
            <a:off x="609600" y="1447800"/>
            <a:ext cx="8001000" cy="2655043"/>
          </a:xfrm>
          <a:prstGeom prst="rect">
            <a:avLst/>
          </a:prstGeom>
          <a:solidFill>
            <a:schemeClr val="dk1"/>
          </a:solidFill>
          <a:ln w="25400" cap="flat" cmpd="sng">
            <a:solidFill>
              <a:schemeClr val="dk1"/>
            </a:solidFill>
            <a:prstDash val="solid"/>
            <a:round/>
            <a:headEnd type="none" w="sm" len="sm"/>
            <a:tailEnd type="none" w="sm" len="sm"/>
          </a:ln>
        </p:spPr>
      </p:pic>
      <p:cxnSp>
        <p:nvCxnSpPr>
          <p:cNvPr id="311" name="Google Shape;311;p18"/>
          <p:cNvCxnSpPr/>
          <p:nvPr/>
        </p:nvCxnSpPr>
        <p:spPr>
          <a:xfrm>
            <a:off x="609600" y="1828800"/>
            <a:ext cx="8001000" cy="1588"/>
          </a:xfrm>
          <a:prstGeom prst="straightConnector1">
            <a:avLst/>
          </a:prstGeom>
          <a:noFill/>
          <a:ln w="9525" cap="flat" cmpd="sng">
            <a:solidFill>
              <a:schemeClr val="dk1"/>
            </a:solidFill>
            <a:prstDash val="solid"/>
            <a:round/>
            <a:headEnd type="none" w="sm" len="sm"/>
            <a:tailEnd type="none" w="sm" len="sm"/>
          </a:ln>
        </p:spPr>
      </p:cxnSp>
      <p:cxnSp>
        <p:nvCxnSpPr>
          <p:cNvPr id="312" name="Google Shape;312;p18"/>
          <p:cNvCxnSpPr/>
          <p:nvPr/>
        </p:nvCxnSpPr>
        <p:spPr>
          <a:xfrm>
            <a:off x="990600" y="5410200"/>
            <a:ext cx="6553200" cy="1588"/>
          </a:xfrm>
          <a:prstGeom prst="straightConnector1">
            <a:avLst/>
          </a:prstGeom>
          <a:noFill/>
          <a:ln w="9525" cap="flat" cmpd="sng">
            <a:solidFill>
              <a:schemeClr val="lt1"/>
            </a:solidFill>
            <a:prstDash val="solid"/>
            <a:round/>
            <a:headEnd type="none" w="sm" len="sm"/>
            <a:tailEnd type="none" w="sm" len="sm"/>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cxnSp>
        <p:nvCxnSpPr>
          <p:cNvPr id="318" name="Google Shape;318;p19"/>
          <p:cNvCxnSpPr/>
          <p:nvPr/>
        </p:nvCxnSpPr>
        <p:spPr>
          <a:xfrm>
            <a:off x="1447800" y="6096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19" name="Google Shape;319;p19"/>
          <p:cNvCxnSpPr/>
          <p:nvPr/>
        </p:nvCxnSpPr>
        <p:spPr>
          <a:xfrm>
            <a:off x="1447800" y="9906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20" name="Google Shape;320;p19"/>
          <p:cNvCxnSpPr/>
          <p:nvPr/>
        </p:nvCxnSpPr>
        <p:spPr>
          <a:xfrm>
            <a:off x="1447800" y="2208212"/>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21" name="Google Shape;321;p19"/>
          <p:cNvCxnSpPr/>
          <p:nvPr/>
        </p:nvCxnSpPr>
        <p:spPr>
          <a:xfrm>
            <a:off x="1447800" y="2817812"/>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22" name="Google Shape;322;p19"/>
          <p:cNvCxnSpPr/>
          <p:nvPr/>
        </p:nvCxnSpPr>
        <p:spPr>
          <a:xfrm>
            <a:off x="1447800" y="3427412"/>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23" name="Google Shape;323;p19"/>
          <p:cNvCxnSpPr/>
          <p:nvPr/>
        </p:nvCxnSpPr>
        <p:spPr>
          <a:xfrm rot="10800000" flipH="1">
            <a:off x="1447800" y="3657600"/>
            <a:ext cx="6172200" cy="381000"/>
          </a:xfrm>
          <a:prstGeom prst="straightConnector1">
            <a:avLst/>
          </a:prstGeom>
          <a:noFill/>
          <a:ln w="9525" cap="flat" cmpd="sng">
            <a:solidFill>
              <a:schemeClr val="lt1"/>
            </a:solidFill>
            <a:prstDash val="solid"/>
            <a:round/>
            <a:headEnd type="none" w="sm" len="sm"/>
            <a:tailEnd type="none" w="sm" len="sm"/>
          </a:ln>
        </p:spPr>
      </p:cxnSp>
      <p:cxnSp>
        <p:nvCxnSpPr>
          <p:cNvPr id="324" name="Google Shape;324;p19"/>
          <p:cNvCxnSpPr/>
          <p:nvPr/>
        </p:nvCxnSpPr>
        <p:spPr>
          <a:xfrm>
            <a:off x="1447800" y="48768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25" name="Google Shape;325;p19"/>
          <p:cNvCxnSpPr/>
          <p:nvPr/>
        </p:nvCxnSpPr>
        <p:spPr>
          <a:xfrm>
            <a:off x="1447800" y="52578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26" name="Google Shape;326;p19"/>
          <p:cNvCxnSpPr/>
          <p:nvPr/>
        </p:nvCxnSpPr>
        <p:spPr>
          <a:xfrm>
            <a:off x="1447800" y="6324600"/>
            <a:ext cx="6172200" cy="1588"/>
          </a:xfrm>
          <a:prstGeom prst="straightConnector1">
            <a:avLst/>
          </a:prstGeom>
          <a:noFill/>
          <a:ln w="9525" cap="flat" cmpd="sng">
            <a:solidFill>
              <a:schemeClr val="lt1"/>
            </a:solidFill>
            <a:prstDash val="solid"/>
            <a:round/>
            <a:headEnd type="none" w="sm" len="sm"/>
            <a:tailEnd type="none" w="sm" len="sm"/>
          </a:ln>
        </p:spPr>
      </p:cxnSp>
      <p:pic>
        <p:nvPicPr>
          <p:cNvPr id="327" name="Google Shape;327;p19"/>
          <p:cNvPicPr preferRelativeResize="0"/>
          <p:nvPr/>
        </p:nvPicPr>
        <p:blipFill rotWithShape="1">
          <a:blip r:embed="rId3">
            <a:alphaModFix/>
          </a:blip>
          <a:srcRect/>
          <a:stretch/>
        </p:blipFill>
        <p:spPr>
          <a:xfrm>
            <a:off x="685800" y="1295400"/>
            <a:ext cx="7620000" cy="2479667"/>
          </a:xfrm>
          <a:prstGeom prst="rect">
            <a:avLst/>
          </a:prstGeom>
          <a:noFill/>
          <a:ln w="9525" cap="flat" cmpd="sng">
            <a:solidFill>
              <a:schemeClr val="dk1"/>
            </a:solidFill>
            <a:prstDash val="solid"/>
            <a:miter lim="800000"/>
            <a:headEnd type="none" w="sm" len="sm"/>
            <a:tailEnd type="none" w="sm" len="sm"/>
          </a:ln>
        </p:spPr>
      </p:pic>
      <p:sp>
        <p:nvSpPr>
          <p:cNvPr id="328" name="Google Shape;328;p19"/>
          <p:cNvSpPr txBox="1"/>
          <p:nvPr/>
        </p:nvSpPr>
        <p:spPr>
          <a:xfrm>
            <a:off x="457200" y="3962400"/>
            <a:ext cx="8229600" cy="173833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200"/>
              <a:buFont typeface="Arial"/>
              <a:buChar char="–"/>
            </a:pPr>
            <a:r>
              <a:rPr lang="en-US" sz="2200" b="0" i="1" u="none" strike="noStrike" cap="none">
                <a:solidFill>
                  <a:schemeClr val="dk1"/>
                </a:solidFill>
                <a:latin typeface="Calibri"/>
                <a:ea typeface="Calibri"/>
                <a:cs typeface="Calibri"/>
                <a:sym typeface="Calibri"/>
              </a:rPr>
              <a:t>Decimal</a:t>
            </a:r>
            <a:r>
              <a:rPr lang="en-US" sz="2200" b="0" u="none" strike="noStrike" cap="none">
                <a:solidFill>
                  <a:schemeClr val="dk1"/>
                </a:solidFill>
                <a:latin typeface="Calibri"/>
                <a:ea typeface="Calibri"/>
                <a:cs typeface="Calibri"/>
                <a:sym typeface="Calibri"/>
              </a:rPr>
              <a:t> storage size is 17 bytes.  Maximum precision and scale goes up to </a:t>
            </a:r>
            <a:r>
              <a:rPr lang="en-US" sz="2200">
                <a:solidFill>
                  <a:schemeClr val="dk1"/>
                </a:solidFill>
                <a:latin typeface="Calibri"/>
                <a:ea typeface="Calibri"/>
                <a:cs typeface="Calibri"/>
                <a:sym typeface="Calibri"/>
              </a:rPr>
              <a:t>- 10</a:t>
            </a:r>
            <a:r>
              <a:rPr lang="en-US" sz="2200" baseline="30000">
                <a:solidFill>
                  <a:schemeClr val="dk1"/>
                </a:solidFill>
                <a:latin typeface="Calibri"/>
                <a:ea typeface="Calibri"/>
                <a:cs typeface="Calibri"/>
                <a:sym typeface="Calibri"/>
              </a:rPr>
              <a:t>38</a:t>
            </a:r>
            <a:r>
              <a:rPr lang="en-US" sz="2200">
                <a:solidFill>
                  <a:schemeClr val="dk1"/>
                </a:solidFill>
                <a:latin typeface="Calibri"/>
                <a:ea typeface="Calibri"/>
                <a:cs typeface="Calibri"/>
                <a:sym typeface="Calibri"/>
              </a:rPr>
              <a:t> +1 through 10</a:t>
            </a:r>
            <a:r>
              <a:rPr lang="en-US" sz="2200" baseline="30000">
                <a:solidFill>
                  <a:schemeClr val="dk1"/>
                </a:solidFill>
                <a:latin typeface="Calibri"/>
                <a:ea typeface="Calibri"/>
                <a:cs typeface="Calibri"/>
                <a:sym typeface="Calibri"/>
              </a:rPr>
              <a:t>38</a:t>
            </a:r>
            <a:r>
              <a:rPr lang="en-US" sz="2200">
                <a:solidFill>
                  <a:schemeClr val="dk1"/>
                </a:solidFill>
                <a:latin typeface="Calibri"/>
                <a:ea typeface="Calibri"/>
                <a:cs typeface="Calibri"/>
                <a:sym typeface="Calibri"/>
              </a:rPr>
              <a:t> - 1. Used for fixed precision and scaled numeric data. E.g. decimal(5,2) stores 123 as 123.00 (precision of 5, scale of 2)</a:t>
            </a:r>
            <a:endParaRPr sz="2200" b="0" i="1" u="none" strike="noStrike" cap="none">
              <a:solidFill>
                <a:schemeClr val="dk1"/>
              </a:solidFill>
              <a:latin typeface="Calibri"/>
              <a:ea typeface="Calibri"/>
              <a:cs typeface="Calibri"/>
              <a:sym typeface="Calibri"/>
            </a:endParaRPr>
          </a:p>
          <a:p>
            <a:pPr marL="285750" marR="0" lvl="0"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Default </a:t>
            </a:r>
            <a:r>
              <a:rPr lang="en-US" sz="2200" b="0" i="1" u="none" strike="noStrike" cap="none">
                <a:solidFill>
                  <a:schemeClr val="dk1"/>
                </a:solidFill>
                <a:latin typeface="Calibri"/>
                <a:ea typeface="Calibri"/>
                <a:cs typeface="Calibri"/>
                <a:sym typeface="Calibri"/>
              </a:rPr>
              <a:t>float</a:t>
            </a:r>
            <a:r>
              <a:rPr lang="en-US" sz="2200" b="0" u="none" strike="noStrike" cap="none">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precision is 15, storage size is 8 bytes.</a:t>
            </a:r>
            <a:endParaRPr sz="2200" b="0" i="0" u="none" strike="noStrike" cap="none">
              <a:solidFill>
                <a:schemeClr val="dk1"/>
              </a:solidFill>
              <a:latin typeface="Calibri"/>
              <a:ea typeface="Calibri"/>
              <a:cs typeface="Calibri"/>
              <a:sym typeface="Calibri"/>
            </a:endParaRPr>
          </a:p>
          <a:p>
            <a:pPr marL="285750" marR="0" lvl="0" indent="-285750" algn="l" rtl="0">
              <a:spcBef>
                <a:spcPts val="44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Image stores variable-length binary data from 0 through 2</a:t>
            </a:r>
            <a:r>
              <a:rPr lang="en-US" sz="2200" baseline="30000">
                <a:solidFill>
                  <a:schemeClr val="dk1"/>
                </a:solidFill>
                <a:latin typeface="Calibri"/>
                <a:ea typeface="Calibri"/>
                <a:cs typeface="Calibri"/>
                <a:sym typeface="Calibri"/>
              </a:rPr>
              <a:t>31</a:t>
            </a:r>
            <a:r>
              <a:rPr lang="en-US" sz="2200">
                <a:solidFill>
                  <a:schemeClr val="dk1"/>
                </a:solidFill>
                <a:latin typeface="Calibri"/>
                <a:ea typeface="Calibri"/>
                <a:cs typeface="Calibri"/>
                <a:sym typeface="Calibri"/>
              </a:rPr>
              <a:t>-1 (2,147,483,647). Will be obsolete in the future (avoid using this)</a:t>
            </a:r>
            <a:endParaRPr sz="2200" b="0" i="0" u="none" strike="noStrike" cap="none">
              <a:solidFill>
                <a:schemeClr val="dk1"/>
              </a:solidFill>
              <a:latin typeface="Calibri"/>
              <a:ea typeface="Calibri"/>
              <a:cs typeface="Calibri"/>
              <a:sym typeface="Calibri"/>
            </a:endParaRPr>
          </a:p>
        </p:txBody>
      </p:sp>
      <p:sp>
        <p:nvSpPr>
          <p:cNvPr id="329" name="Google Shape;329;p1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Which Data Type to Use?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What Are You Going To Learn?</a:t>
            </a:r>
            <a:endParaRPr/>
          </a:p>
        </p:txBody>
      </p:sp>
      <p:sp>
        <p:nvSpPr>
          <p:cNvPr id="132" name="Google Shape;132;p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At the end of this lesson, you will be able to:</a:t>
            </a:r>
            <a:endParaRPr dirty="0"/>
          </a:p>
          <a:p>
            <a:pPr marL="742950" lvl="1" indent="-285750" algn="l" rtl="0">
              <a:spcBef>
                <a:spcPts val="560"/>
              </a:spcBef>
              <a:spcAft>
                <a:spcPts val="0"/>
              </a:spcAft>
              <a:buClr>
                <a:schemeClr val="dk1"/>
              </a:buClr>
              <a:buSzPts val="2800"/>
              <a:buChar char="–"/>
            </a:pPr>
            <a:r>
              <a:rPr lang="en-US" dirty="0"/>
              <a:t>Explain data-driven web page.</a:t>
            </a:r>
            <a:endParaRPr dirty="0"/>
          </a:p>
          <a:p>
            <a:pPr marL="742950" lvl="1" indent="-285750" algn="l" rtl="0">
              <a:spcBef>
                <a:spcPts val="560"/>
              </a:spcBef>
              <a:spcAft>
                <a:spcPts val="0"/>
              </a:spcAft>
              <a:buClr>
                <a:schemeClr val="dk1"/>
              </a:buClr>
              <a:buSzPts val="2800"/>
              <a:buChar char="–"/>
            </a:pPr>
            <a:r>
              <a:rPr lang="en-US" dirty="0"/>
              <a:t>Use ASP.NET database namespaces and custom-built objects (ADO.NET)</a:t>
            </a:r>
            <a:endParaRPr dirty="0"/>
          </a:p>
          <a:p>
            <a:pPr marL="742950" lvl="1" indent="-285750" algn="l" rtl="0">
              <a:spcBef>
                <a:spcPts val="560"/>
              </a:spcBef>
              <a:spcAft>
                <a:spcPts val="0"/>
              </a:spcAft>
              <a:buClr>
                <a:schemeClr val="dk1"/>
              </a:buClr>
              <a:buSzPts val="2800"/>
              <a:buChar char="–"/>
            </a:pPr>
            <a:r>
              <a:rPr lang="en-US" dirty="0"/>
              <a:t>Discuss the issues in data-driven page</a:t>
            </a:r>
            <a:endParaRPr dirty="0"/>
          </a:p>
          <a:p>
            <a:pPr marL="742950" lvl="1" indent="-285750" algn="l" rtl="0">
              <a:spcBef>
                <a:spcPts val="560"/>
              </a:spcBef>
              <a:spcAft>
                <a:spcPts val="0"/>
              </a:spcAft>
              <a:buClr>
                <a:schemeClr val="dk1"/>
              </a:buClr>
              <a:buSzPts val="2800"/>
              <a:buChar char="–"/>
            </a:pPr>
            <a:r>
              <a:rPr lang="en-US" dirty="0"/>
              <a:t>Apply parameterized query method.</a:t>
            </a:r>
            <a:endParaRPr dirty="0"/>
          </a:p>
          <a:p>
            <a:pPr marL="742950" lvl="1" indent="-285750" algn="l" rtl="0">
              <a:spcBef>
                <a:spcPts val="560"/>
              </a:spcBef>
              <a:spcAft>
                <a:spcPts val="0"/>
              </a:spcAft>
              <a:buClr>
                <a:schemeClr val="dk1"/>
              </a:buClr>
              <a:buSzPts val="2800"/>
              <a:buChar char="–"/>
            </a:pPr>
            <a:r>
              <a:rPr lang="en-US" dirty="0"/>
              <a:t>Create, retrieve, update and delete (CRUD) records on database.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cxnSp>
        <p:nvCxnSpPr>
          <p:cNvPr id="335" name="Google Shape;335;p20"/>
          <p:cNvCxnSpPr/>
          <p:nvPr/>
        </p:nvCxnSpPr>
        <p:spPr>
          <a:xfrm>
            <a:off x="1447800" y="6096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36" name="Google Shape;336;p20"/>
          <p:cNvCxnSpPr/>
          <p:nvPr/>
        </p:nvCxnSpPr>
        <p:spPr>
          <a:xfrm>
            <a:off x="1447800" y="9906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37" name="Google Shape;337;p20"/>
          <p:cNvCxnSpPr/>
          <p:nvPr/>
        </p:nvCxnSpPr>
        <p:spPr>
          <a:xfrm>
            <a:off x="1447800" y="2208212"/>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38" name="Google Shape;338;p20"/>
          <p:cNvCxnSpPr/>
          <p:nvPr/>
        </p:nvCxnSpPr>
        <p:spPr>
          <a:xfrm>
            <a:off x="1447800" y="2817812"/>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39" name="Google Shape;339;p20"/>
          <p:cNvCxnSpPr/>
          <p:nvPr/>
        </p:nvCxnSpPr>
        <p:spPr>
          <a:xfrm>
            <a:off x="1447800" y="3427412"/>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40" name="Google Shape;340;p20"/>
          <p:cNvCxnSpPr/>
          <p:nvPr/>
        </p:nvCxnSpPr>
        <p:spPr>
          <a:xfrm rot="10800000" flipH="1">
            <a:off x="1447800" y="3657600"/>
            <a:ext cx="6172200" cy="381000"/>
          </a:xfrm>
          <a:prstGeom prst="straightConnector1">
            <a:avLst/>
          </a:prstGeom>
          <a:noFill/>
          <a:ln w="9525" cap="flat" cmpd="sng">
            <a:solidFill>
              <a:schemeClr val="lt1"/>
            </a:solidFill>
            <a:prstDash val="solid"/>
            <a:round/>
            <a:headEnd type="none" w="sm" len="sm"/>
            <a:tailEnd type="none" w="sm" len="sm"/>
          </a:ln>
        </p:spPr>
      </p:cxnSp>
      <p:cxnSp>
        <p:nvCxnSpPr>
          <p:cNvPr id="341" name="Google Shape;341;p20"/>
          <p:cNvCxnSpPr/>
          <p:nvPr/>
        </p:nvCxnSpPr>
        <p:spPr>
          <a:xfrm>
            <a:off x="1447800" y="48768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42" name="Google Shape;342;p20"/>
          <p:cNvCxnSpPr/>
          <p:nvPr/>
        </p:nvCxnSpPr>
        <p:spPr>
          <a:xfrm>
            <a:off x="1447800" y="5257800"/>
            <a:ext cx="6172200" cy="1588"/>
          </a:xfrm>
          <a:prstGeom prst="straightConnector1">
            <a:avLst/>
          </a:prstGeom>
          <a:noFill/>
          <a:ln w="9525" cap="flat" cmpd="sng">
            <a:solidFill>
              <a:schemeClr val="lt1"/>
            </a:solidFill>
            <a:prstDash val="solid"/>
            <a:round/>
            <a:headEnd type="none" w="sm" len="sm"/>
            <a:tailEnd type="none" w="sm" len="sm"/>
          </a:ln>
        </p:spPr>
      </p:cxnSp>
      <p:cxnSp>
        <p:nvCxnSpPr>
          <p:cNvPr id="343" name="Google Shape;343;p20"/>
          <p:cNvCxnSpPr/>
          <p:nvPr/>
        </p:nvCxnSpPr>
        <p:spPr>
          <a:xfrm>
            <a:off x="1447800" y="6324600"/>
            <a:ext cx="6172200" cy="1588"/>
          </a:xfrm>
          <a:prstGeom prst="straightConnector1">
            <a:avLst/>
          </a:prstGeom>
          <a:noFill/>
          <a:ln w="9525" cap="flat" cmpd="sng">
            <a:solidFill>
              <a:schemeClr val="lt1"/>
            </a:solidFill>
            <a:prstDash val="solid"/>
            <a:round/>
            <a:headEnd type="none" w="sm" len="sm"/>
            <a:tailEnd type="none" w="sm" len="sm"/>
          </a:ln>
        </p:spPr>
      </p:cxnSp>
      <p:sp>
        <p:nvSpPr>
          <p:cNvPr id="344" name="Google Shape;344;p2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Which Data Type to Use?</a:t>
            </a:r>
            <a:endParaRPr/>
          </a:p>
        </p:txBody>
      </p:sp>
      <p:pic>
        <p:nvPicPr>
          <p:cNvPr id="345" name="Google Shape;345;p20"/>
          <p:cNvPicPr preferRelativeResize="0"/>
          <p:nvPr/>
        </p:nvPicPr>
        <p:blipFill rotWithShape="1">
          <a:blip r:embed="rId3">
            <a:alphaModFix/>
          </a:blip>
          <a:srcRect/>
          <a:stretch/>
        </p:blipFill>
        <p:spPr>
          <a:xfrm>
            <a:off x="552951" y="1295401"/>
            <a:ext cx="7981449" cy="46660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Which Data Type to Use?</a:t>
            </a:r>
            <a:endParaRPr/>
          </a:p>
        </p:txBody>
      </p:sp>
      <p:pic>
        <p:nvPicPr>
          <p:cNvPr id="352" name="Google Shape;352;p21"/>
          <p:cNvPicPr preferRelativeResize="0">
            <a:picLocks noGrp="1"/>
          </p:cNvPicPr>
          <p:nvPr>
            <p:ph type="body" idx="1"/>
          </p:nvPr>
        </p:nvPicPr>
        <p:blipFill rotWithShape="1">
          <a:blip r:embed="rId3">
            <a:alphaModFix/>
          </a:blip>
          <a:srcRect/>
          <a:stretch/>
        </p:blipFill>
        <p:spPr>
          <a:xfrm>
            <a:off x="685800" y="1524000"/>
            <a:ext cx="7953375" cy="3381375"/>
          </a:xfrm>
          <a:prstGeom prst="rect">
            <a:avLst/>
          </a:prstGeom>
          <a:noFill/>
          <a:ln>
            <a:noFill/>
          </a:ln>
        </p:spPr>
      </p:pic>
      <p:sp>
        <p:nvSpPr>
          <p:cNvPr id="353" name="Google Shape;353;p21"/>
          <p:cNvSpPr txBox="1"/>
          <p:nvPr/>
        </p:nvSpPr>
        <p:spPr>
          <a:xfrm>
            <a:off x="609600" y="5029200"/>
            <a:ext cx="8077200" cy="954107"/>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What data type would you use to store Bill Gate’s net worth (income) in 2014?</a:t>
            </a:r>
            <a:endParaRPr sz="2800">
              <a:solidFill>
                <a:schemeClr val="dk1"/>
              </a:solidFill>
              <a:latin typeface="Calibri"/>
              <a:ea typeface="Calibri"/>
              <a:cs typeface="Calibri"/>
              <a:sym typeface="Calibri"/>
            </a:endParaRPr>
          </a:p>
        </p:txBody>
      </p:sp>
      <p:sp>
        <p:nvSpPr>
          <p:cNvPr id="354" name="Google Shape;354;p21"/>
          <p:cNvSpPr txBox="1"/>
          <p:nvPr/>
        </p:nvSpPr>
        <p:spPr>
          <a:xfrm>
            <a:off x="4800600" y="1828800"/>
            <a:ext cx="9115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 byte)</a:t>
            </a:r>
            <a:endParaRPr sz="1800">
              <a:solidFill>
                <a:schemeClr val="dk1"/>
              </a:solidFill>
              <a:latin typeface="Calibri"/>
              <a:ea typeface="Calibri"/>
              <a:cs typeface="Calibri"/>
              <a:sym typeface="Calibri"/>
            </a:endParaRPr>
          </a:p>
        </p:txBody>
      </p:sp>
      <p:sp>
        <p:nvSpPr>
          <p:cNvPr id="355" name="Google Shape;355;p21"/>
          <p:cNvSpPr txBox="1"/>
          <p:nvPr/>
        </p:nvSpPr>
        <p:spPr>
          <a:xfrm>
            <a:off x="5791200" y="2590800"/>
            <a:ext cx="10013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bytes)</a:t>
            </a:r>
            <a:endParaRPr sz="1800">
              <a:solidFill>
                <a:schemeClr val="dk1"/>
              </a:solidFill>
              <a:latin typeface="Calibri"/>
              <a:ea typeface="Calibri"/>
              <a:cs typeface="Calibri"/>
              <a:sym typeface="Calibri"/>
            </a:endParaRPr>
          </a:p>
        </p:txBody>
      </p:sp>
      <p:sp>
        <p:nvSpPr>
          <p:cNvPr id="356" name="Google Shape;356;p21"/>
          <p:cNvSpPr txBox="1"/>
          <p:nvPr/>
        </p:nvSpPr>
        <p:spPr>
          <a:xfrm>
            <a:off x="6858000" y="3398004"/>
            <a:ext cx="10013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 bytes)</a:t>
            </a:r>
            <a:endParaRPr sz="1800">
              <a:solidFill>
                <a:schemeClr val="dk1"/>
              </a:solidFill>
              <a:latin typeface="Calibri"/>
              <a:ea typeface="Calibri"/>
              <a:cs typeface="Calibri"/>
              <a:sym typeface="Calibri"/>
            </a:endParaRPr>
          </a:p>
        </p:txBody>
      </p:sp>
      <p:sp>
        <p:nvSpPr>
          <p:cNvPr id="357" name="Google Shape;357;p21"/>
          <p:cNvSpPr txBox="1"/>
          <p:nvPr/>
        </p:nvSpPr>
        <p:spPr>
          <a:xfrm>
            <a:off x="7315200" y="4343400"/>
            <a:ext cx="10013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 bytes)</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Which Data Type to Use ?</a:t>
            </a:r>
            <a:endParaRPr/>
          </a:p>
        </p:txBody>
      </p:sp>
      <p:sp>
        <p:nvSpPr>
          <p:cNvPr id="364" name="Google Shape;364;p2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Selecting the appropriate data type for your application will help your database to function more correctly.</a:t>
            </a:r>
            <a:endParaRPr dirty="0"/>
          </a:p>
          <a:p>
            <a:pPr marL="742950" lvl="1" indent="-285750" algn="l" rtl="0">
              <a:spcBef>
                <a:spcPts val="560"/>
              </a:spcBef>
              <a:spcAft>
                <a:spcPts val="0"/>
              </a:spcAft>
              <a:buClr>
                <a:schemeClr val="dk1"/>
              </a:buClr>
              <a:buSzPts val="2800"/>
              <a:buChar char="–"/>
            </a:pPr>
            <a:r>
              <a:rPr lang="en-US" dirty="0"/>
              <a:t>Too large of a data type : wasting space</a:t>
            </a:r>
            <a:endParaRPr dirty="0"/>
          </a:p>
          <a:p>
            <a:pPr marL="742950" lvl="1" indent="-285750" algn="l" rtl="0">
              <a:spcBef>
                <a:spcPts val="560"/>
              </a:spcBef>
              <a:spcAft>
                <a:spcPts val="0"/>
              </a:spcAft>
              <a:buClr>
                <a:schemeClr val="dk1"/>
              </a:buClr>
              <a:buSzPts val="2800"/>
              <a:buChar char="–"/>
            </a:pPr>
            <a:r>
              <a:rPr lang="en-US" dirty="0"/>
              <a:t>Too small of a data type: artificial ceiling </a:t>
            </a:r>
            <a:endParaRPr dirty="0"/>
          </a:p>
          <a:p>
            <a:pPr marL="742950" lvl="1" indent="-285750" algn="l" rtl="0">
              <a:spcBef>
                <a:spcPts val="560"/>
              </a:spcBef>
              <a:spcAft>
                <a:spcPts val="0"/>
              </a:spcAft>
              <a:buClr>
                <a:schemeClr val="dk1"/>
              </a:buClr>
              <a:buSzPts val="2800"/>
              <a:buChar char="–"/>
            </a:pPr>
            <a:r>
              <a:rPr lang="en-US" dirty="0"/>
              <a:t>incorrect type : required data type conversion </a:t>
            </a:r>
            <a:endParaRPr dirty="0"/>
          </a:p>
          <a:p>
            <a:pPr marL="742950" lvl="1" indent="-285750" algn="l" rtl="0">
              <a:spcBef>
                <a:spcPts val="560"/>
              </a:spcBef>
              <a:spcAft>
                <a:spcPts val="0"/>
              </a:spcAft>
              <a:buClr>
                <a:schemeClr val="dk1"/>
              </a:buClr>
              <a:buSzPts val="2800"/>
              <a:buChar char="–"/>
            </a:pPr>
            <a:r>
              <a:rPr lang="en-US" dirty="0"/>
              <a:t>incorrect type : makes reporting more difficult</a:t>
            </a:r>
            <a:endParaRPr dirty="0"/>
          </a:p>
          <a:p>
            <a:pPr marL="1143000" lvl="2" indent="-228600" algn="l" rtl="0">
              <a:spcBef>
                <a:spcPts val="480"/>
              </a:spcBef>
              <a:spcAft>
                <a:spcPts val="0"/>
              </a:spcAft>
              <a:buClr>
                <a:schemeClr val="dk1"/>
              </a:buClr>
              <a:buSzPts val="2400"/>
              <a:buChar char="•"/>
            </a:pPr>
            <a:r>
              <a:rPr lang="en-US" dirty="0"/>
              <a:t>   Example: Zip code, money</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Connecting to Database in ASP.NET</a:t>
            </a:r>
            <a:endParaRPr/>
          </a:p>
        </p:txBody>
      </p:sp>
      <p:sp>
        <p:nvSpPr>
          <p:cNvPr id="370" name="Google Shape;370;p2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A simple way is to use data source controls, which allow you to encapsulate data access in a control that you can configure with connection and query information.</a:t>
            </a:r>
            <a:endParaRPr/>
          </a:p>
          <a:p>
            <a:pPr marL="342900" lvl="0" indent="-190500" algn="l" rtl="0">
              <a:spcBef>
                <a:spcPts val="480"/>
              </a:spcBef>
              <a:spcAft>
                <a:spcPts val="0"/>
              </a:spcAft>
              <a:buClr>
                <a:schemeClr val="dk1"/>
              </a:buClr>
              <a:buSzPts val="2400"/>
              <a:buNone/>
            </a:pPr>
            <a:endParaRPr sz="2400"/>
          </a:p>
        </p:txBody>
      </p:sp>
      <p:sp>
        <p:nvSpPr>
          <p:cNvPr id="371" name="Google Shape;371;p23"/>
          <p:cNvSpPr/>
          <p:nvPr/>
        </p:nvSpPr>
        <p:spPr>
          <a:xfrm>
            <a:off x="3429000" y="5334000"/>
            <a:ext cx="3138039"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data source controls</a:t>
            </a:r>
            <a:endParaRPr sz="2800">
              <a:solidFill>
                <a:schemeClr val="dk1"/>
              </a:solidFill>
              <a:latin typeface="Calibri"/>
              <a:ea typeface="Calibri"/>
              <a:cs typeface="Calibri"/>
              <a:sym typeface="Calibri"/>
            </a:endParaRPr>
          </a:p>
        </p:txBody>
      </p:sp>
      <p:sp>
        <p:nvSpPr>
          <p:cNvPr id="372" name="Google Shape;372;p23"/>
          <p:cNvSpPr/>
          <p:nvPr/>
        </p:nvSpPr>
        <p:spPr>
          <a:xfrm>
            <a:off x="3429000" y="2895600"/>
            <a:ext cx="5341399" cy="461665"/>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Namespace: System.Web.UI.WebControls</a:t>
            </a:r>
            <a:endParaRPr sz="2400">
              <a:solidFill>
                <a:schemeClr val="dk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838199" y="2743200"/>
            <a:ext cx="2052119" cy="3657600"/>
          </a:xfrm>
          <a:prstGeom prst="rect">
            <a:avLst/>
          </a:prstGeom>
          <a:noFill/>
          <a:ln>
            <a:noFill/>
          </a:ln>
        </p:spPr>
      </p:pic>
      <p:sp>
        <p:nvSpPr>
          <p:cNvPr id="374" name="Google Shape;374;p23"/>
          <p:cNvSpPr/>
          <p:nvPr/>
        </p:nvSpPr>
        <p:spPr>
          <a:xfrm>
            <a:off x="2895600" y="4724400"/>
            <a:ext cx="381000" cy="1600200"/>
          </a:xfrm>
          <a:prstGeom prst="rightBrace">
            <a:avLst>
              <a:gd name="adj1" fmla="val 8333"/>
              <a:gd name="adj2" fmla="val 50000"/>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23"/>
          <p:cNvSpPr/>
          <p:nvPr/>
        </p:nvSpPr>
        <p:spPr>
          <a:xfrm>
            <a:off x="3429000" y="3657600"/>
            <a:ext cx="3114442"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data bound controls</a:t>
            </a:r>
            <a:endParaRPr sz="2800">
              <a:solidFill>
                <a:schemeClr val="dk1"/>
              </a:solidFill>
              <a:latin typeface="Calibri"/>
              <a:ea typeface="Calibri"/>
              <a:cs typeface="Calibri"/>
              <a:sym typeface="Calibri"/>
            </a:endParaRPr>
          </a:p>
        </p:txBody>
      </p:sp>
      <p:sp>
        <p:nvSpPr>
          <p:cNvPr id="376" name="Google Shape;376;p23"/>
          <p:cNvSpPr/>
          <p:nvPr/>
        </p:nvSpPr>
        <p:spPr>
          <a:xfrm>
            <a:off x="2895600" y="3048000"/>
            <a:ext cx="381000" cy="1600200"/>
          </a:xfrm>
          <a:prstGeom prst="rightBrace">
            <a:avLst>
              <a:gd name="adj1" fmla="val 8333"/>
              <a:gd name="adj2" fmla="val 50000"/>
            </a:avLst>
          </a:prstGeom>
          <a:no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Data Source Control</a:t>
            </a:r>
            <a:endParaRPr/>
          </a:p>
        </p:txBody>
      </p:sp>
      <p:sp>
        <p:nvSpPr>
          <p:cNvPr id="382" name="Google Shape;382;p2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collection of Web controls designed to provide a declarative approach to accessing and modifying data.</a:t>
            </a:r>
            <a:endParaRPr/>
          </a:p>
          <a:p>
            <a:pPr marL="342900" lvl="0" indent="-342900" algn="l" rtl="0">
              <a:spcBef>
                <a:spcPts val="640"/>
              </a:spcBef>
              <a:spcAft>
                <a:spcPts val="0"/>
              </a:spcAft>
              <a:buClr>
                <a:schemeClr val="dk1"/>
              </a:buClr>
              <a:buSzPts val="3200"/>
              <a:buChar char="•"/>
            </a:pPr>
            <a:r>
              <a:rPr lang="en-US"/>
              <a:t>enable rich capabilities for retrieving and modifying data, including querying, sorting, paging, filtering, updating, deleting, and inserting. </a:t>
            </a:r>
            <a:endParaRPr/>
          </a:p>
          <a:p>
            <a:pPr marL="342900" lvl="0" indent="-342900" algn="l" rtl="0">
              <a:spcBef>
                <a:spcPts val="640"/>
              </a:spcBef>
              <a:spcAft>
                <a:spcPts val="0"/>
              </a:spcAft>
              <a:buClr>
                <a:schemeClr val="dk1"/>
              </a:buClr>
              <a:buSzPts val="3200"/>
              <a:buChar char="•"/>
            </a:pPr>
            <a:r>
              <a:rPr lang="en-US"/>
              <a:t>you can work with data without having to write a lick of data access code.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Data Source Control</a:t>
            </a:r>
            <a:endParaRPr/>
          </a:p>
        </p:txBody>
      </p:sp>
      <p:sp>
        <p:nvSpPr>
          <p:cNvPr id="389" name="Google Shape;389;p25"/>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The built-in data source controls </a:t>
            </a:r>
            <a:endParaRPr/>
          </a:p>
          <a:p>
            <a:pPr marL="742950" lvl="1" indent="-285750" algn="l" rtl="0">
              <a:spcBef>
                <a:spcPts val="560"/>
              </a:spcBef>
              <a:spcAft>
                <a:spcPts val="0"/>
              </a:spcAft>
              <a:buClr>
                <a:schemeClr val="dk1"/>
              </a:buClr>
              <a:buSzPts val="2800"/>
              <a:buChar char="–"/>
            </a:pPr>
            <a:r>
              <a:rPr lang="en-US"/>
              <a:t>SqlDataSource</a:t>
            </a:r>
            <a:endParaRPr/>
          </a:p>
          <a:p>
            <a:pPr marL="742950" lvl="1" indent="-285750" algn="l" rtl="0">
              <a:spcBef>
                <a:spcPts val="560"/>
              </a:spcBef>
              <a:spcAft>
                <a:spcPts val="0"/>
              </a:spcAft>
              <a:buClr>
                <a:schemeClr val="dk1"/>
              </a:buClr>
              <a:buSzPts val="2800"/>
              <a:buChar char="–"/>
            </a:pPr>
            <a:r>
              <a:rPr lang="en-US"/>
              <a:t>AccessDataSource</a:t>
            </a:r>
            <a:endParaRPr/>
          </a:p>
          <a:p>
            <a:pPr marL="742950" lvl="1" indent="-285750" algn="l" rtl="0">
              <a:spcBef>
                <a:spcPts val="560"/>
              </a:spcBef>
              <a:spcAft>
                <a:spcPts val="0"/>
              </a:spcAft>
              <a:buClr>
                <a:schemeClr val="dk1"/>
              </a:buClr>
              <a:buSzPts val="2800"/>
              <a:buChar char="–"/>
            </a:pPr>
            <a:r>
              <a:rPr lang="en-US"/>
              <a:t>ObjectDataSource</a:t>
            </a:r>
            <a:endParaRPr/>
          </a:p>
          <a:p>
            <a:pPr marL="742950" lvl="1" indent="-285750" algn="l" rtl="0">
              <a:spcBef>
                <a:spcPts val="560"/>
              </a:spcBef>
              <a:spcAft>
                <a:spcPts val="0"/>
              </a:spcAft>
              <a:buClr>
                <a:schemeClr val="dk1"/>
              </a:buClr>
              <a:buSzPts val="2800"/>
              <a:buChar char="–"/>
            </a:pPr>
            <a:r>
              <a:rPr lang="en-US"/>
              <a:t>XmlDataSource</a:t>
            </a:r>
            <a:endParaRPr/>
          </a:p>
          <a:p>
            <a:pPr marL="742950" lvl="1" indent="-285750" algn="l" rtl="0">
              <a:spcBef>
                <a:spcPts val="560"/>
              </a:spcBef>
              <a:spcAft>
                <a:spcPts val="0"/>
              </a:spcAft>
              <a:buClr>
                <a:schemeClr val="dk1"/>
              </a:buClr>
              <a:buSzPts val="2800"/>
              <a:buChar char="–"/>
            </a:pPr>
            <a:r>
              <a:rPr lang="en-US"/>
              <a:t>SiteMapDataSource</a:t>
            </a:r>
            <a:endParaRPr/>
          </a:p>
          <a:p>
            <a:pPr marL="742950" lvl="1" indent="-285750" algn="l" rtl="0">
              <a:spcBef>
                <a:spcPts val="560"/>
              </a:spcBef>
              <a:spcAft>
                <a:spcPts val="0"/>
              </a:spcAft>
              <a:buClr>
                <a:schemeClr val="dk1"/>
              </a:buClr>
              <a:buSzPts val="2800"/>
              <a:buChar char="–"/>
            </a:pPr>
            <a:r>
              <a:rPr lang="en-US"/>
              <a:t>LinqDataSource</a:t>
            </a:r>
            <a:endParaRPr/>
          </a:p>
          <a:p>
            <a:pPr marL="742950" lvl="1" indent="-285750" algn="l" rtl="0">
              <a:spcBef>
                <a:spcPts val="560"/>
              </a:spcBef>
              <a:spcAft>
                <a:spcPts val="0"/>
              </a:spcAft>
              <a:buClr>
                <a:schemeClr val="dk1"/>
              </a:buClr>
              <a:buSzPts val="2800"/>
              <a:buChar char="–"/>
            </a:pPr>
            <a:r>
              <a:rPr lang="en-US"/>
              <a:t>EntityDataSource (not in syllabus)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SqlDataSource Control</a:t>
            </a:r>
            <a:endParaRPr/>
          </a:p>
        </p:txBody>
      </p:sp>
      <p:sp>
        <p:nvSpPr>
          <p:cNvPr id="395" name="Google Shape;395;p26"/>
          <p:cNvSpPr txBox="1">
            <a:spLocks noGrp="1"/>
          </p:cNvSpPr>
          <p:nvPr>
            <p:ph type="body" idx="1"/>
          </p:nvPr>
        </p:nvSpPr>
        <p:spPr>
          <a:xfrm>
            <a:off x="457200" y="2895600"/>
            <a:ext cx="8186766" cy="280513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SqlDataSource control can be used to access not only Microsoft SQL Server databases, but Microsoft Access databases, Oracle databases and basically any OLE-DB or ODBC-compliant data store. </a:t>
            </a:r>
            <a:endParaRPr/>
          </a:p>
        </p:txBody>
      </p:sp>
      <p:sp>
        <p:nvSpPr>
          <p:cNvPr id="396" name="Google Shape;396;p26"/>
          <p:cNvSpPr/>
          <p:nvPr/>
        </p:nvSpPr>
        <p:spPr>
          <a:xfrm>
            <a:off x="533400" y="1295400"/>
            <a:ext cx="7924800" cy="1384995"/>
          </a:xfrm>
          <a:prstGeom prst="rect">
            <a:avLst/>
          </a:prstGeom>
          <a:solidFill>
            <a:schemeClr val="lt1"/>
          </a:solidFill>
          <a:ln w="28575" cap="flat" cmpd="sng">
            <a:solidFill>
              <a:srgbClr val="C00000"/>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chemeClr val="dk1"/>
                </a:solidFill>
                <a:latin typeface="Calibri"/>
                <a:ea typeface="Calibri"/>
                <a:cs typeface="Calibri"/>
                <a:sym typeface="Calibri"/>
              </a:rPr>
              <a:t>The "Sql" in the control name does not refer to Microsoft SQL Server, but rather the SQL syntax for querying </a:t>
            </a:r>
            <a:r>
              <a:rPr lang="en-US" sz="2800" b="1">
                <a:solidFill>
                  <a:schemeClr val="dk1"/>
                </a:solidFill>
                <a:latin typeface="Calibri"/>
                <a:ea typeface="Calibri"/>
                <a:cs typeface="Calibri"/>
                <a:sym typeface="Calibri"/>
              </a:rPr>
              <a:t>relational databases.</a:t>
            </a:r>
            <a:endParaRPr sz="2800" b="1">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Connecting to Database in ASP.NET</a:t>
            </a:r>
            <a:endParaRPr/>
          </a:p>
        </p:txBody>
      </p:sp>
      <p:sp>
        <p:nvSpPr>
          <p:cNvPr id="402" name="Google Shape;402;p27"/>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Alternatively, we can code to access the database for customized requirements (which cannot be fulfilled by the Data Access Web Controls.</a:t>
            </a:r>
            <a:endParaRPr/>
          </a:p>
        </p:txBody>
      </p:sp>
      <p:sp>
        <p:nvSpPr>
          <p:cNvPr id="403" name="Google Shape;403;p27"/>
          <p:cNvSpPr/>
          <p:nvPr/>
        </p:nvSpPr>
        <p:spPr>
          <a:xfrm>
            <a:off x="838200" y="3674478"/>
            <a:ext cx="7696200" cy="2154436"/>
          </a:xfrm>
          <a:prstGeom prst="rect">
            <a:avLst/>
          </a:prstGeom>
          <a:solidFill>
            <a:srgbClr val="F2F2F2">
              <a:alpha val="78823"/>
            </a:srgbClr>
          </a:solidFill>
          <a:ln>
            <a:noFill/>
          </a:ln>
          <a:effectLst>
            <a:outerShdw blurRad="50800" dist="38100" dir="2700000" algn="tl" rotWithShape="0">
              <a:srgbClr val="000000">
                <a:alpha val="40000"/>
              </a:srgbClr>
            </a:outerShdw>
          </a:effectLst>
        </p:spPr>
        <p:txBody>
          <a:bodyPr spcFirstLastPara="1" wrap="square" lIns="0" tIns="0" rIns="0" bIns="0" anchor="ctr" anchorCtr="0">
            <a:spAutoFit/>
          </a:bodyPr>
          <a:lstStyle/>
          <a:p>
            <a:pPr marL="0" marR="0" lvl="0" indent="0" algn="l" rtl="0">
              <a:lnSpc>
                <a:spcPct val="100000"/>
              </a:lnSpc>
              <a:spcBef>
                <a:spcPts val="0"/>
              </a:spcBef>
              <a:spcAft>
                <a:spcPts val="0"/>
              </a:spcAft>
              <a:buClr>
                <a:srgbClr val="7F7F7F"/>
              </a:buClr>
              <a:buSzPts val="1400"/>
              <a:buFont typeface="Courier New"/>
              <a:buNone/>
            </a:pPr>
            <a:r>
              <a:rPr lang="en-US" sz="1400" b="0" i="0" u="none" strike="noStrike" cap="none">
                <a:solidFill>
                  <a:srgbClr val="7F7F7F"/>
                </a:solidFill>
                <a:latin typeface="Courier New"/>
                <a:ea typeface="Courier New"/>
                <a:cs typeface="Courier New"/>
                <a:sym typeface="Courier New"/>
              </a:rPr>
              <a:t>private static void ReadOrderData(string connectionString) </a:t>
            </a:r>
            <a:endParaRPr/>
          </a:p>
          <a:p>
            <a:pPr marL="0" marR="0" lvl="0" indent="0" algn="l" rtl="0">
              <a:lnSpc>
                <a:spcPct val="100000"/>
              </a:lnSpc>
              <a:spcBef>
                <a:spcPts val="0"/>
              </a:spcBef>
              <a:spcAft>
                <a:spcPts val="0"/>
              </a:spcAft>
              <a:buClr>
                <a:srgbClr val="7F7F7F"/>
              </a:buClr>
              <a:buSzPts val="1400"/>
              <a:buFont typeface="Courier New"/>
              <a:buNone/>
            </a:pPr>
            <a:r>
              <a:rPr lang="en-US" sz="1400" b="0" i="0" u="none" strike="noStrike" cap="none">
                <a:solidFill>
                  <a:srgbClr val="7F7F7F"/>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rgbClr val="7F7F7F"/>
              </a:buClr>
              <a:buSzPts val="1400"/>
              <a:buFont typeface="Courier New"/>
              <a:buNone/>
            </a:pPr>
            <a:r>
              <a:rPr lang="en-US" sz="1400" b="0" i="0" u="none" strike="noStrike" cap="none">
                <a:solidFill>
                  <a:srgbClr val="7F7F7F"/>
                </a:solidFill>
                <a:latin typeface="Courier New"/>
                <a:ea typeface="Courier New"/>
                <a:cs typeface="Courier New"/>
                <a:sym typeface="Courier New"/>
              </a:rPr>
              <a:t>	string queryString = "SELECT OrderID, CustomerID FROM 	dbo.Orders;"; </a:t>
            </a:r>
            <a:endParaRPr/>
          </a:p>
          <a:p>
            <a:pPr marL="0" marR="0" lvl="0" indent="0" algn="l" rtl="0">
              <a:lnSpc>
                <a:spcPct val="100000"/>
              </a:lnSpc>
              <a:spcBef>
                <a:spcPts val="0"/>
              </a:spcBef>
              <a:spcAft>
                <a:spcPts val="0"/>
              </a:spcAft>
              <a:buClr>
                <a:srgbClr val="7F7F7F"/>
              </a:buClr>
              <a:buSzPts val="1400"/>
              <a:buFont typeface="Courier New"/>
              <a:buNone/>
            </a:pPr>
            <a:r>
              <a:rPr lang="en-US" sz="1400">
                <a:solidFill>
                  <a:srgbClr val="7F7F7F"/>
                </a:solidFill>
                <a:latin typeface="Courier New"/>
                <a:ea typeface="Courier New"/>
                <a:cs typeface="Courier New"/>
                <a:sym typeface="Courier New"/>
              </a:rPr>
              <a:t>	</a:t>
            </a:r>
            <a:r>
              <a:rPr lang="en-US" sz="1400" b="0" i="0" u="none" strike="noStrike" cap="none">
                <a:solidFill>
                  <a:srgbClr val="7F7F7F"/>
                </a:solidFill>
                <a:latin typeface="Courier New"/>
                <a:ea typeface="Courier New"/>
                <a:cs typeface="Courier New"/>
                <a:sym typeface="Courier New"/>
              </a:rPr>
              <a:t>using (SqlConnection connection = new 	SqlConnection( connectionString)) </a:t>
            </a:r>
            <a:endParaRPr/>
          </a:p>
          <a:p>
            <a:pPr marL="0" marR="0" lvl="0" indent="0" algn="l" rtl="0">
              <a:lnSpc>
                <a:spcPct val="100000"/>
              </a:lnSpc>
              <a:spcBef>
                <a:spcPts val="0"/>
              </a:spcBef>
              <a:spcAft>
                <a:spcPts val="0"/>
              </a:spcAft>
              <a:buClr>
                <a:srgbClr val="7F7F7F"/>
              </a:buClr>
              <a:buSzPts val="1400"/>
              <a:buFont typeface="Courier New"/>
              <a:buNone/>
            </a:pPr>
            <a:r>
              <a:rPr lang="en-US" sz="1400" b="0" i="0" u="none" strike="noStrike" cap="none">
                <a:solidFill>
                  <a:srgbClr val="7F7F7F"/>
                </a:solidFill>
                <a:latin typeface="Courier New"/>
                <a:ea typeface="Courier New"/>
                <a:cs typeface="Courier New"/>
                <a:sym typeface="Courier New"/>
              </a:rPr>
              <a:t>	{ </a:t>
            </a:r>
            <a:endParaRPr/>
          </a:p>
          <a:p>
            <a:pPr marL="0" marR="0" lvl="0" indent="0" algn="l" rtl="0">
              <a:lnSpc>
                <a:spcPct val="100000"/>
              </a:lnSpc>
              <a:spcBef>
                <a:spcPts val="0"/>
              </a:spcBef>
              <a:spcAft>
                <a:spcPts val="0"/>
              </a:spcAft>
              <a:buClr>
                <a:srgbClr val="7F7F7F"/>
              </a:buClr>
              <a:buSzPts val="1400"/>
              <a:buFont typeface="Courier New"/>
              <a:buNone/>
            </a:pPr>
            <a:r>
              <a:rPr lang="en-US" sz="1400" b="0" i="0" u="none" strike="noStrike" cap="none">
                <a:solidFill>
                  <a:srgbClr val="7F7F7F"/>
                </a:solidFill>
                <a:latin typeface="Courier New"/>
                <a:ea typeface="Courier New"/>
                <a:cs typeface="Courier New"/>
                <a:sym typeface="Courier New"/>
              </a:rPr>
              <a:t>	SqlCommand command = new SqlCommand( queryString, connection); </a:t>
            </a:r>
            <a:endParaRPr/>
          </a:p>
          <a:p>
            <a:pPr marL="0" marR="0" lvl="0" indent="0" algn="l" rtl="0">
              <a:lnSpc>
                <a:spcPct val="100000"/>
              </a:lnSpc>
              <a:spcBef>
                <a:spcPts val="0"/>
              </a:spcBef>
              <a:spcAft>
                <a:spcPts val="0"/>
              </a:spcAft>
              <a:buClr>
                <a:srgbClr val="7F7F7F"/>
              </a:buClr>
              <a:buSzPts val="1400"/>
              <a:buFont typeface="Courier New"/>
              <a:buNone/>
            </a:pPr>
            <a:r>
              <a:rPr lang="en-US" sz="1400" b="0" i="0" u="none" strike="noStrike" cap="none">
                <a:solidFill>
                  <a:srgbClr val="7F7F7F"/>
                </a:solidFill>
                <a:latin typeface="Courier New"/>
                <a:ea typeface="Courier New"/>
                <a:cs typeface="Courier New"/>
                <a:sym typeface="Courier New"/>
              </a:rPr>
              <a:t>	connection.Open(); </a:t>
            </a:r>
            <a:endParaRPr/>
          </a:p>
          <a:p>
            <a:pPr marL="0" marR="0" lvl="0" indent="0" algn="l" rtl="0">
              <a:lnSpc>
                <a:spcPct val="100000"/>
              </a:lnSpc>
              <a:spcBef>
                <a:spcPts val="0"/>
              </a:spcBef>
              <a:spcAft>
                <a:spcPts val="0"/>
              </a:spcAft>
              <a:buClr>
                <a:srgbClr val="7F7F7F"/>
              </a:buClr>
              <a:buSzPts val="1400"/>
              <a:buFont typeface="Courier New"/>
              <a:buNone/>
            </a:pPr>
            <a:r>
              <a:rPr lang="en-US" sz="1400" b="0" i="0" u="none" strike="noStrike" cap="none">
                <a:solidFill>
                  <a:srgbClr val="7F7F7F"/>
                </a:solidFill>
                <a:latin typeface="Courier New"/>
                <a:ea typeface="Courier New"/>
                <a:cs typeface="Courier New"/>
                <a:sym typeface="Courier New"/>
              </a:rPr>
              <a:t>	SqlDataReader reader = command.ExecuteReader();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System.Data.SqlClient</a:t>
            </a:r>
            <a:endParaRPr/>
          </a:p>
        </p:txBody>
      </p:sp>
      <p:grpSp>
        <p:nvGrpSpPr>
          <p:cNvPr id="409" name="Google Shape;409;p28"/>
          <p:cNvGrpSpPr/>
          <p:nvPr/>
        </p:nvGrpSpPr>
        <p:grpSpPr>
          <a:xfrm>
            <a:off x="457200" y="2301139"/>
            <a:ext cx="8186766" cy="3613050"/>
            <a:chOff x="0" y="15140"/>
            <a:chExt cx="8186766" cy="3613050"/>
          </a:xfrm>
        </p:grpSpPr>
        <p:sp>
          <p:nvSpPr>
            <p:cNvPr id="410" name="Google Shape;410;p28"/>
            <p:cNvSpPr/>
            <p:nvPr/>
          </p:nvSpPr>
          <p:spPr>
            <a:xfrm>
              <a:off x="0" y="15140"/>
              <a:ext cx="8186766" cy="887445"/>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8"/>
            <p:cNvSpPr txBox="1"/>
            <p:nvPr/>
          </p:nvSpPr>
          <p:spPr>
            <a:xfrm>
              <a:off x="0" y="15140"/>
              <a:ext cx="8186766" cy="887445"/>
            </a:xfrm>
            <a:prstGeom prst="rect">
              <a:avLst/>
            </a:prstGeom>
            <a:noFill/>
            <a:ln>
              <a:noFill/>
            </a:ln>
          </p:spPr>
          <p:txBody>
            <a:bodyPr spcFirstLastPara="1" wrap="square" lIns="140950" tIns="140950" rIns="140950" bIns="140950" anchor="ctr" anchorCtr="0">
              <a:noAutofit/>
            </a:bodyPr>
            <a:lstStyle/>
            <a:p>
              <a:pPr marL="0" marR="0" lvl="0" indent="0" algn="l" rtl="0">
                <a:lnSpc>
                  <a:spcPct val="90000"/>
                </a:lnSpc>
                <a:spcBef>
                  <a:spcPts val="0"/>
                </a:spcBef>
                <a:spcAft>
                  <a:spcPts val="0"/>
                </a:spcAft>
                <a:buNone/>
              </a:pPr>
              <a:r>
                <a:rPr lang="en-US" sz="3700" dirty="0" err="1">
                  <a:solidFill>
                    <a:schemeClr val="tx1"/>
                  </a:solidFill>
                  <a:latin typeface="Calibri"/>
                  <a:ea typeface="Calibri"/>
                  <a:cs typeface="Calibri"/>
                  <a:sym typeface="Calibri"/>
                </a:rPr>
                <a:t>SqlConnection</a:t>
              </a:r>
              <a:r>
                <a:rPr lang="en-US" sz="3700" dirty="0">
                  <a:solidFill>
                    <a:schemeClr val="tx1"/>
                  </a:solidFill>
                  <a:latin typeface="Calibri"/>
                  <a:ea typeface="Calibri"/>
                  <a:cs typeface="Calibri"/>
                  <a:sym typeface="Calibri"/>
                </a:rPr>
                <a:t>:</a:t>
              </a:r>
              <a:endParaRPr sz="3700" dirty="0">
                <a:solidFill>
                  <a:schemeClr val="tx1"/>
                </a:solidFill>
                <a:latin typeface="Calibri"/>
                <a:ea typeface="Calibri"/>
                <a:cs typeface="Calibri"/>
                <a:sym typeface="Calibri"/>
              </a:endParaRPr>
            </a:p>
          </p:txBody>
        </p:sp>
        <p:sp>
          <p:nvSpPr>
            <p:cNvPr id="412" name="Google Shape;412;p28"/>
            <p:cNvSpPr/>
            <p:nvPr/>
          </p:nvSpPr>
          <p:spPr>
            <a:xfrm>
              <a:off x="0" y="902585"/>
              <a:ext cx="8186766" cy="9190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txBox="1"/>
            <p:nvPr/>
          </p:nvSpPr>
          <p:spPr>
            <a:xfrm>
              <a:off x="0" y="902585"/>
              <a:ext cx="8186766" cy="919080"/>
            </a:xfrm>
            <a:prstGeom prst="rect">
              <a:avLst/>
            </a:prstGeom>
            <a:noFill/>
            <a:ln>
              <a:noFill/>
            </a:ln>
          </p:spPr>
          <p:txBody>
            <a:bodyPr spcFirstLastPara="1" wrap="square" lIns="259925" tIns="46975" rIns="263125" bIns="46975" anchor="t" anchorCtr="0">
              <a:noAutofit/>
            </a:bodyPr>
            <a:lstStyle/>
            <a:p>
              <a:pPr marL="285750" marR="0" lvl="1" indent="-285750" algn="l" rtl="0">
                <a:lnSpc>
                  <a:spcPct val="90000"/>
                </a:lnSpc>
                <a:spcBef>
                  <a:spcPts val="0"/>
                </a:spcBef>
                <a:spcAft>
                  <a:spcPts val="0"/>
                </a:spcAft>
                <a:buClr>
                  <a:schemeClr val="dk1"/>
                </a:buClr>
                <a:buSzPts val="2900"/>
                <a:buFont typeface="Calibri"/>
                <a:buChar char="•"/>
              </a:pPr>
              <a:r>
                <a:rPr lang="en-US" sz="2900" b="0" i="0" u="none" strike="noStrike" cap="none">
                  <a:solidFill>
                    <a:schemeClr val="dk1"/>
                  </a:solidFill>
                  <a:latin typeface="Calibri"/>
                  <a:ea typeface="Calibri"/>
                  <a:cs typeface="Calibri"/>
                  <a:sym typeface="Calibri"/>
                </a:rPr>
                <a:t>Represents an open database connection to a database. </a:t>
              </a:r>
              <a:endParaRPr sz="2900" b="0" i="0" u="none" strike="noStrike" cap="none">
                <a:solidFill>
                  <a:schemeClr val="dk1"/>
                </a:solidFill>
                <a:latin typeface="Calibri"/>
                <a:ea typeface="Calibri"/>
                <a:cs typeface="Calibri"/>
                <a:sym typeface="Calibri"/>
              </a:endParaRPr>
            </a:p>
          </p:txBody>
        </p:sp>
        <p:sp>
          <p:nvSpPr>
            <p:cNvPr id="414" name="Google Shape;414;p28"/>
            <p:cNvSpPr/>
            <p:nvPr/>
          </p:nvSpPr>
          <p:spPr>
            <a:xfrm>
              <a:off x="0" y="1821665"/>
              <a:ext cx="8186766" cy="887445"/>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txBox="1"/>
            <p:nvPr/>
          </p:nvSpPr>
          <p:spPr>
            <a:xfrm>
              <a:off x="0" y="1821665"/>
              <a:ext cx="8186766" cy="887445"/>
            </a:xfrm>
            <a:prstGeom prst="rect">
              <a:avLst/>
            </a:prstGeom>
            <a:noFill/>
            <a:ln>
              <a:noFill/>
            </a:ln>
          </p:spPr>
          <p:txBody>
            <a:bodyPr spcFirstLastPara="1" wrap="square" lIns="140950" tIns="140950" rIns="140950" bIns="140950" anchor="ctr" anchorCtr="0">
              <a:noAutofit/>
            </a:bodyPr>
            <a:lstStyle/>
            <a:p>
              <a:pPr marL="0" marR="0" lvl="0" indent="0" algn="l" rtl="0">
                <a:lnSpc>
                  <a:spcPct val="90000"/>
                </a:lnSpc>
                <a:spcBef>
                  <a:spcPts val="0"/>
                </a:spcBef>
                <a:spcAft>
                  <a:spcPts val="0"/>
                </a:spcAft>
                <a:buNone/>
              </a:pPr>
              <a:r>
                <a:rPr lang="en-US" sz="3700" dirty="0" err="1">
                  <a:solidFill>
                    <a:schemeClr val="tx1"/>
                  </a:solidFill>
                  <a:latin typeface="Calibri"/>
                  <a:ea typeface="Calibri"/>
                  <a:cs typeface="Calibri"/>
                  <a:sym typeface="Calibri"/>
                </a:rPr>
                <a:t>SqlCommand</a:t>
              </a:r>
              <a:r>
                <a:rPr lang="en-US" sz="3700" dirty="0">
                  <a:solidFill>
                    <a:schemeClr val="tx1"/>
                  </a:solidFill>
                  <a:latin typeface="Calibri"/>
                  <a:ea typeface="Calibri"/>
                  <a:cs typeface="Calibri"/>
                  <a:sym typeface="Calibri"/>
                </a:rPr>
                <a:t>:</a:t>
              </a:r>
              <a:endParaRPr sz="3700" dirty="0">
                <a:solidFill>
                  <a:schemeClr val="tx1"/>
                </a:solidFill>
                <a:latin typeface="Calibri"/>
                <a:ea typeface="Calibri"/>
                <a:cs typeface="Calibri"/>
                <a:sym typeface="Calibri"/>
              </a:endParaRPr>
            </a:p>
          </p:txBody>
        </p:sp>
        <p:sp>
          <p:nvSpPr>
            <p:cNvPr id="416" name="Google Shape;416;p28"/>
            <p:cNvSpPr/>
            <p:nvPr/>
          </p:nvSpPr>
          <p:spPr>
            <a:xfrm>
              <a:off x="0" y="2709110"/>
              <a:ext cx="8186766" cy="9190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txBox="1"/>
            <p:nvPr/>
          </p:nvSpPr>
          <p:spPr>
            <a:xfrm>
              <a:off x="0" y="2709110"/>
              <a:ext cx="8186766" cy="919080"/>
            </a:xfrm>
            <a:prstGeom prst="rect">
              <a:avLst/>
            </a:prstGeom>
            <a:noFill/>
            <a:ln>
              <a:noFill/>
            </a:ln>
          </p:spPr>
          <p:txBody>
            <a:bodyPr spcFirstLastPara="1" wrap="square" lIns="259925" tIns="46975" rIns="263125" bIns="46975" anchor="t" anchorCtr="0">
              <a:noAutofit/>
            </a:bodyPr>
            <a:lstStyle/>
            <a:p>
              <a:pPr marL="285750" marR="0" lvl="1" indent="-285750" algn="l" rtl="0">
                <a:lnSpc>
                  <a:spcPct val="90000"/>
                </a:lnSpc>
                <a:spcBef>
                  <a:spcPts val="0"/>
                </a:spcBef>
                <a:spcAft>
                  <a:spcPts val="0"/>
                </a:spcAft>
                <a:buClr>
                  <a:schemeClr val="dk1"/>
                </a:buClr>
                <a:buSzPts val="2900"/>
                <a:buFont typeface="Calibri"/>
                <a:buChar char="•"/>
              </a:pPr>
              <a:r>
                <a:rPr lang="en-US" sz="2900" b="0" i="0" u="none" strike="noStrike" cap="none">
                  <a:solidFill>
                    <a:schemeClr val="dk1"/>
                  </a:solidFill>
                  <a:latin typeface="Calibri"/>
                  <a:ea typeface="Calibri"/>
                  <a:cs typeface="Calibri"/>
                  <a:sym typeface="Calibri"/>
                </a:rPr>
                <a:t>to execute a SQL statement against a SQL Server database.</a:t>
              </a:r>
              <a:endParaRPr sz="2900" b="0" i="0" u="none" strike="noStrike" cap="none">
                <a:solidFill>
                  <a:schemeClr val="dk1"/>
                </a:solidFill>
                <a:latin typeface="Calibri"/>
                <a:ea typeface="Calibri"/>
                <a:cs typeface="Calibri"/>
                <a:sym typeface="Calibri"/>
              </a:endParaRPr>
            </a:p>
          </p:txBody>
        </p:sp>
      </p:grpSp>
      <p:sp>
        <p:nvSpPr>
          <p:cNvPr id="418" name="Google Shape;418;p28"/>
          <p:cNvSpPr/>
          <p:nvPr/>
        </p:nvSpPr>
        <p:spPr>
          <a:xfrm>
            <a:off x="533400" y="1371600"/>
            <a:ext cx="80772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The</a:t>
            </a:r>
            <a:r>
              <a:rPr lang="en-US" sz="2800">
                <a:solidFill>
                  <a:schemeClr val="dk1"/>
                </a:solidFill>
                <a:latin typeface="Courier New"/>
                <a:ea typeface="Courier New"/>
                <a:cs typeface="Courier New"/>
                <a:sym typeface="Courier New"/>
              </a:rPr>
              <a:t> System.Data.SqlClient </a:t>
            </a:r>
            <a:r>
              <a:rPr lang="en-US" sz="2800">
                <a:solidFill>
                  <a:schemeClr val="dk1"/>
                </a:solidFill>
                <a:latin typeface="Calibri"/>
                <a:ea typeface="Calibri"/>
                <a:cs typeface="Calibri"/>
                <a:sym typeface="Calibri"/>
              </a:rPr>
              <a:t>namespace include the following classes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System.Data.SqlClient (cont..)</a:t>
            </a:r>
            <a:endParaRPr/>
          </a:p>
        </p:txBody>
      </p:sp>
      <p:grpSp>
        <p:nvGrpSpPr>
          <p:cNvPr id="424" name="Google Shape;424;p29"/>
          <p:cNvGrpSpPr/>
          <p:nvPr/>
        </p:nvGrpSpPr>
        <p:grpSpPr>
          <a:xfrm>
            <a:off x="457200" y="1580055"/>
            <a:ext cx="8186766" cy="4440825"/>
            <a:chOff x="0" y="151319"/>
            <a:chExt cx="8186766" cy="4440825"/>
          </a:xfrm>
        </p:grpSpPr>
        <p:sp>
          <p:nvSpPr>
            <p:cNvPr id="425" name="Google Shape;425;p29"/>
            <p:cNvSpPr/>
            <p:nvPr/>
          </p:nvSpPr>
          <p:spPr>
            <a:xfrm>
              <a:off x="0" y="151319"/>
              <a:ext cx="8186766" cy="719549"/>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txBox="1"/>
            <p:nvPr/>
          </p:nvSpPr>
          <p:spPr>
            <a:xfrm>
              <a:off x="0" y="151319"/>
              <a:ext cx="8186766" cy="719549"/>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None/>
              </a:pPr>
              <a:r>
                <a:rPr lang="en-US" sz="3000" dirty="0" err="1">
                  <a:solidFill>
                    <a:schemeClr val="tx1"/>
                  </a:solidFill>
                  <a:latin typeface="Calibri"/>
                  <a:ea typeface="Calibri"/>
                  <a:cs typeface="Calibri"/>
                  <a:sym typeface="Calibri"/>
                </a:rPr>
                <a:t>SqlParameter</a:t>
              </a:r>
              <a:r>
                <a:rPr lang="en-US" sz="3000" dirty="0">
                  <a:solidFill>
                    <a:schemeClr val="tx1"/>
                  </a:solidFill>
                  <a:latin typeface="Calibri"/>
                  <a:ea typeface="Calibri"/>
                  <a:cs typeface="Calibri"/>
                  <a:sym typeface="Calibri"/>
                </a:rPr>
                <a:t>:</a:t>
              </a:r>
              <a:endParaRPr sz="3000" dirty="0">
                <a:solidFill>
                  <a:schemeClr val="tx1"/>
                </a:solidFill>
                <a:latin typeface="Calibri"/>
                <a:ea typeface="Calibri"/>
                <a:cs typeface="Calibri"/>
                <a:sym typeface="Calibri"/>
              </a:endParaRPr>
            </a:p>
          </p:txBody>
        </p:sp>
        <p:sp>
          <p:nvSpPr>
            <p:cNvPr id="427" name="Google Shape;427;p29"/>
            <p:cNvSpPr/>
            <p:nvPr/>
          </p:nvSpPr>
          <p:spPr>
            <a:xfrm>
              <a:off x="0" y="870869"/>
              <a:ext cx="8186766" cy="105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txBox="1"/>
            <p:nvPr/>
          </p:nvSpPr>
          <p:spPr>
            <a:xfrm>
              <a:off x="0" y="870869"/>
              <a:ext cx="8186766" cy="1055700"/>
            </a:xfrm>
            <a:prstGeom prst="rect">
              <a:avLst/>
            </a:prstGeom>
            <a:noFill/>
            <a:ln>
              <a:noFill/>
            </a:ln>
          </p:spPr>
          <p:txBody>
            <a:bodyPr spcFirstLastPara="1" wrap="square" lIns="259925"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Pass parameter values to a SQL command. Parameters are commonly used to limit the number of row retrieved by a Select statement</a:t>
              </a:r>
              <a:endParaRPr sz="2300" b="0" i="0" u="none" strike="noStrike" cap="none">
                <a:solidFill>
                  <a:schemeClr val="dk1"/>
                </a:solidFill>
                <a:latin typeface="Calibri"/>
                <a:ea typeface="Calibri"/>
                <a:cs typeface="Calibri"/>
                <a:sym typeface="Calibri"/>
              </a:endParaRPr>
            </a:p>
          </p:txBody>
        </p:sp>
        <p:sp>
          <p:nvSpPr>
            <p:cNvPr id="429" name="Google Shape;429;p29"/>
            <p:cNvSpPr/>
            <p:nvPr/>
          </p:nvSpPr>
          <p:spPr>
            <a:xfrm>
              <a:off x="0" y="1926569"/>
              <a:ext cx="8186766" cy="719549"/>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txBox="1"/>
            <p:nvPr/>
          </p:nvSpPr>
          <p:spPr>
            <a:xfrm>
              <a:off x="0" y="1926569"/>
              <a:ext cx="8186766" cy="719549"/>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None/>
              </a:pPr>
              <a:r>
                <a:rPr lang="en-US" sz="3000" dirty="0" err="1">
                  <a:solidFill>
                    <a:schemeClr val="tx1"/>
                  </a:solidFill>
                  <a:latin typeface="Calibri"/>
                  <a:ea typeface="Calibri"/>
                  <a:cs typeface="Calibri"/>
                  <a:sym typeface="Calibri"/>
                </a:rPr>
                <a:t>SqlDataReader</a:t>
              </a:r>
              <a:r>
                <a:rPr lang="en-US" sz="3000" dirty="0">
                  <a:solidFill>
                    <a:schemeClr val="tx1"/>
                  </a:solidFill>
                  <a:latin typeface="Calibri"/>
                  <a:ea typeface="Calibri"/>
                  <a:cs typeface="Calibri"/>
                  <a:sym typeface="Calibri"/>
                </a:rPr>
                <a:t>:</a:t>
              </a:r>
              <a:endParaRPr sz="3000" dirty="0">
                <a:solidFill>
                  <a:schemeClr val="tx1"/>
                </a:solidFill>
                <a:latin typeface="Calibri"/>
                <a:ea typeface="Calibri"/>
                <a:cs typeface="Calibri"/>
                <a:sym typeface="Calibri"/>
              </a:endParaRPr>
            </a:p>
          </p:txBody>
        </p:sp>
        <p:sp>
          <p:nvSpPr>
            <p:cNvPr id="431" name="Google Shape;431;p29"/>
            <p:cNvSpPr/>
            <p:nvPr/>
          </p:nvSpPr>
          <p:spPr>
            <a:xfrm>
              <a:off x="0" y="2646119"/>
              <a:ext cx="8186766" cy="7296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txBox="1"/>
            <p:nvPr/>
          </p:nvSpPr>
          <p:spPr>
            <a:xfrm>
              <a:off x="0" y="2646119"/>
              <a:ext cx="8186766" cy="729675"/>
            </a:xfrm>
            <a:prstGeom prst="rect">
              <a:avLst/>
            </a:prstGeom>
            <a:noFill/>
            <a:ln>
              <a:noFill/>
            </a:ln>
          </p:spPr>
          <p:txBody>
            <a:bodyPr spcFirstLastPara="1" wrap="square" lIns="259925"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To create a data reader object, which provides an efficient way to read the rows in a result set resulted by a database query</a:t>
              </a:r>
              <a:endParaRPr sz="2300" b="0" i="0" u="none" strike="noStrike" cap="none">
                <a:solidFill>
                  <a:schemeClr val="dk1"/>
                </a:solidFill>
                <a:latin typeface="Calibri"/>
                <a:ea typeface="Calibri"/>
                <a:cs typeface="Calibri"/>
                <a:sym typeface="Calibri"/>
              </a:endParaRPr>
            </a:p>
          </p:txBody>
        </p:sp>
        <p:sp>
          <p:nvSpPr>
            <p:cNvPr id="433" name="Google Shape;433;p29"/>
            <p:cNvSpPr/>
            <p:nvPr/>
          </p:nvSpPr>
          <p:spPr>
            <a:xfrm>
              <a:off x="0" y="3375794"/>
              <a:ext cx="8186766" cy="719549"/>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txBox="1"/>
            <p:nvPr/>
          </p:nvSpPr>
          <p:spPr>
            <a:xfrm>
              <a:off x="0" y="3375794"/>
              <a:ext cx="8186766" cy="719549"/>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None/>
              </a:pPr>
              <a:r>
                <a:rPr lang="en-US" sz="3000" dirty="0" err="1">
                  <a:solidFill>
                    <a:schemeClr val="tx1"/>
                  </a:solidFill>
                  <a:latin typeface="Calibri"/>
                  <a:ea typeface="Calibri"/>
                  <a:cs typeface="Calibri"/>
                  <a:sym typeface="Calibri"/>
                </a:rPr>
                <a:t>SqlDataAdapter</a:t>
              </a:r>
              <a:r>
                <a:rPr lang="en-US" sz="3000" dirty="0">
                  <a:solidFill>
                    <a:schemeClr val="tx1"/>
                  </a:solidFill>
                  <a:latin typeface="Calibri"/>
                  <a:ea typeface="Calibri"/>
                  <a:cs typeface="Calibri"/>
                  <a:sym typeface="Calibri"/>
                </a:rPr>
                <a:t>:</a:t>
              </a:r>
              <a:endParaRPr sz="3000" dirty="0">
                <a:solidFill>
                  <a:schemeClr val="tx1"/>
                </a:solidFill>
                <a:latin typeface="Calibri"/>
                <a:ea typeface="Calibri"/>
                <a:cs typeface="Calibri"/>
                <a:sym typeface="Calibri"/>
              </a:endParaRPr>
            </a:p>
          </p:txBody>
        </p:sp>
        <p:sp>
          <p:nvSpPr>
            <p:cNvPr id="435" name="Google Shape;435;p29"/>
            <p:cNvSpPr/>
            <p:nvPr/>
          </p:nvSpPr>
          <p:spPr>
            <a:xfrm>
              <a:off x="0" y="4095344"/>
              <a:ext cx="8186766" cy="49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txBox="1"/>
            <p:nvPr/>
          </p:nvSpPr>
          <p:spPr>
            <a:xfrm>
              <a:off x="0" y="4095344"/>
              <a:ext cx="8186766" cy="496800"/>
            </a:xfrm>
            <a:prstGeom prst="rect">
              <a:avLst/>
            </a:prstGeom>
            <a:noFill/>
            <a:ln>
              <a:noFill/>
            </a:ln>
          </p:spPr>
          <p:txBody>
            <a:bodyPr spcFirstLastPara="1" wrap="square" lIns="259925"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to provide a link between a database and dataset </a:t>
              </a:r>
              <a:endParaRPr sz="23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228600" y="0"/>
            <a:ext cx="9067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Data-Driven Web Page (Advantages)</a:t>
            </a:r>
            <a:endParaRPr dirty="0"/>
          </a:p>
        </p:txBody>
      </p:sp>
      <p:grpSp>
        <p:nvGrpSpPr>
          <p:cNvPr id="138" name="Google Shape;138;p3"/>
          <p:cNvGrpSpPr/>
          <p:nvPr/>
        </p:nvGrpSpPr>
        <p:grpSpPr>
          <a:xfrm>
            <a:off x="457200" y="2590840"/>
            <a:ext cx="8186766" cy="3394889"/>
            <a:chOff x="0" y="40"/>
            <a:chExt cx="8186766" cy="3394889"/>
          </a:xfrm>
        </p:grpSpPr>
        <p:sp>
          <p:nvSpPr>
            <p:cNvPr id="139" name="Google Shape;139;p3"/>
            <p:cNvSpPr/>
            <p:nvPr/>
          </p:nvSpPr>
          <p:spPr>
            <a:xfrm rot="5400000">
              <a:off x="4915596" y="-1805468"/>
              <a:ext cx="1302809"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txBox="1"/>
            <p:nvPr/>
          </p:nvSpPr>
          <p:spPr>
            <a:xfrm>
              <a:off x="3073306" y="101274"/>
              <a:ext cx="3939439" cy="1493468"/>
            </a:xfrm>
            <a:prstGeom prst="rect">
              <a:avLst/>
            </a:prstGeom>
            <a:noFill/>
            <a:ln>
              <a:noFill/>
            </a:ln>
          </p:spPr>
          <p:txBody>
            <a:bodyPr spcFirstLastPara="1" wrap="square" lIns="95250" tIns="47625" rIns="95250" bIns="47625" anchor="ctr"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dirty="0">
                  <a:solidFill>
                    <a:schemeClr val="dk1"/>
                  </a:solidFill>
                  <a:latin typeface="Calibri"/>
                  <a:ea typeface="Calibri"/>
                  <a:cs typeface="Calibri"/>
                  <a:sym typeface="Calibri"/>
                </a:rPr>
                <a:t>easier to maintain data and keep it up-to-date.</a:t>
              </a:r>
              <a:endParaRPr sz="2500" b="0" i="0" u="none" strike="noStrike" cap="none" dirty="0">
                <a:solidFill>
                  <a:schemeClr val="dk1"/>
                </a:solidFill>
                <a:latin typeface="Calibri"/>
                <a:ea typeface="Calibri"/>
                <a:cs typeface="Calibri"/>
                <a:sym typeface="Calibri"/>
              </a:endParaRPr>
            </a:p>
          </p:txBody>
        </p:sp>
        <p:sp>
          <p:nvSpPr>
            <p:cNvPr id="141" name="Google Shape;141;p3"/>
            <p:cNvSpPr/>
            <p:nvPr/>
          </p:nvSpPr>
          <p:spPr>
            <a:xfrm>
              <a:off x="0" y="40"/>
              <a:ext cx="2947235" cy="1628511"/>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txBox="1"/>
            <p:nvPr/>
          </p:nvSpPr>
          <p:spPr>
            <a:xfrm>
              <a:off x="0" y="40"/>
              <a:ext cx="2947235" cy="1628511"/>
            </a:xfrm>
            <a:prstGeom prst="rect">
              <a:avLst/>
            </a:prstGeom>
            <a:noFill/>
            <a:ln>
              <a:noFill/>
            </a:ln>
          </p:spPr>
          <p:txBody>
            <a:bodyPr spcFirstLastPara="1" wrap="square" lIns="118100" tIns="59050" rIns="118100" bIns="59050" anchor="ctr" anchorCtr="0">
              <a:noAutofit/>
            </a:bodyPr>
            <a:lstStyle/>
            <a:p>
              <a:pPr marL="0" marR="0" lvl="0" indent="0" algn="ctr" rtl="0">
                <a:lnSpc>
                  <a:spcPct val="90000"/>
                </a:lnSpc>
                <a:spcBef>
                  <a:spcPts val="0"/>
                </a:spcBef>
                <a:spcAft>
                  <a:spcPts val="0"/>
                </a:spcAft>
                <a:buNone/>
              </a:pPr>
              <a:r>
                <a:rPr lang="en-US" sz="3100" b="0" i="0" u="none" strike="noStrike" cap="none" dirty="0">
                  <a:solidFill>
                    <a:schemeClr val="tx1"/>
                  </a:solidFill>
                  <a:latin typeface="Calibri"/>
                  <a:ea typeface="Calibri"/>
                  <a:cs typeface="Calibri"/>
                  <a:sym typeface="Calibri"/>
                </a:rPr>
                <a:t>Maintainability</a:t>
              </a:r>
              <a:endParaRPr sz="3100" b="0" i="0" u="none" strike="noStrike" cap="none" dirty="0">
                <a:solidFill>
                  <a:schemeClr val="tx1"/>
                </a:solidFill>
                <a:latin typeface="Calibri"/>
                <a:ea typeface="Calibri"/>
                <a:cs typeface="Calibri"/>
                <a:sym typeface="Calibri"/>
              </a:endParaRPr>
            </a:p>
          </p:txBody>
        </p:sp>
        <p:sp>
          <p:nvSpPr>
            <p:cNvPr id="143" name="Google Shape;143;p3"/>
            <p:cNvSpPr/>
            <p:nvPr/>
          </p:nvSpPr>
          <p:spPr>
            <a:xfrm rot="5400000">
              <a:off x="4915596" y="-95531"/>
              <a:ext cx="1302809"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txBox="1"/>
            <p:nvPr/>
          </p:nvSpPr>
          <p:spPr>
            <a:xfrm>
              <a:off x="2880603" y="2021877"/>
              <a:ext cx="4779256" cy="1373052"/>
            </a:xfrm>
            <a:prstGeom prst="rect">
              <a:avLst/>
            </a:prstGeom>
            <a:noFill/>
            <a:ln>
              <a:noFill/>
            </a:ln>
          </p:spPr>
          <p:txBody>
            <a:bodyPr spcFirstLastPara="1" wrap="square" lIns="95250" tIns="47625" rIns="95250" bIns="47625" anchor="ctr" anchorCtr="0">
              <a:noAutofit/>
            </a:bodyPr>
            <a:lstStyle/>
            <a:p>
              <a:pPr marL="228600" marR="0" lvl="1" indent="-228600" algn="l" rtl="0">
                <a:lnSpc>
                  <a:spcPct val="90000"/>
                </a:lnSpc>
                <a:spcBef>
                  <a:spcPts val="0"/>
                </a:spcBef>
                <a:spcAft>
                  <a:spcPts val="0"/>
                </a:spcAft>
                <a:buClr>
                  <a:schemeClr val="dk1"/>
                </a:buClr>
                <a:buSzPts val="2500"/>
                <a:buFont typeface="Calibri"/>
                <a:buChar char="•"/>
              </a:pPr>
              <a:r>
                <a:rPr lang="en-US" sz="2500" b="0" i="0" u="none" strike="noStrike" cap="none" dirty="0">
                  <a:solidFill>
                    <a:schemeClr val="dk1"/>
                  </a:solidFill>
                  <a:latin typeface="Calibri"/>
                  <a:ea typeface="Calibri"/>
                  <a:cs typeface="Calibri"/>
                  <a:sym typeface="Calibri"/>
                </a:rPr>
                <a:t>information in databases can easily be backed up and reused as required.</a:t>
              </a:r>
              <a:endParaRPr sz="2500" b="0" i="0" u="none" strike="noStrike" cap="none" dirty="0">
                <a:solidFill>
                  <a:schemeClr val="dk1"/>
                </a:solidFill>
                <a:latin typeface="Calibri"/>
                <a:ea typeface="Calibri"/>
                <a:cs typeface="Calibri"/>
                <a:sym typeface="Calibri"/>
              </a:endParaRPr>
            </a:p>
          </p:txBody>
        </p:sp>
        <p:sp>
          <p:nvSpPr>
            <p:cNvPr id="145" name="Google Shape;145;p3"/>
            <p:cNvSpPr/>
            <p:nvPr/>
          </p:nvSpPr>
          <p:spPr>
            <a:xfrm>
              <a:off x="0" y="1709977"/>
              <a:ext cx="2947235" cy="1628511"/>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txBox="1"/>
            <p:nvPr/>
          </p:nvSpPr>
          <p:spPr>
            <a:xfrm>
              <a:off x="0" y="1709977"/>
              <a:ext cx="2947235" cy="1628511"/>
            </a:xfrm>
            <a:prstGeom prst="rect">
              <a:avLst/>
            </a:prstGeom>
            <a:noFill/>
            <a:ln>
              <a:noFill/>
            </a:ln>
          </p:spPr>
          <p:txBody>
            <a:bodyPr spcFirstLastPara="1" wrap="square" lIns="118100" tIns="59050" rIns="118100" bIns="59050" anchor="ctr" anchorCtr="0">
              <a:noAutofit/>
            </a:bodyPr>
            <a:lstStyle/>
            <a:p>
              <a:pPr marL="0" marR="0" lvl="0" indent="0" algn="ctr" rtl="0">
                <a:lnSpc>
                  <a:spcPct val="90000"/>
                </a:lnSpc>
                <a:spcBef>
                  <a:spcPts val="0"/>
                </a:spcBef>
                <a:spcAft>
                  <a:spcPts val="0"/>
                </a:spcAft>
                <a:buNone/>
              </a:pPr>
              <a:r>
                <a:rPr lang="en-US" sz="3100" b="0" i="0" u="none" strike="noStrike" cap="none" dirty="0">
                  <a:solidFill>
                    <a:schemeClr val="tx1"/>
                  </a:solidFill>
                  <a:latin typeface="Calibri"/>
                  <a:ea typeface="Calibri"/>
                  <a:cs typeface="Calibri"/>
                  <a:sym typeface="Calibri"/>
                </a:rPr>
                <a:t>Reusability</a:t>
              </a:r>
              <a:endParaRPr sz="3100" b="0" i="0" u="none" strike="noStrike" cap="none" dirty="0">
                <a:solidFill>
                  <a:schemeClr val="tx1"/>
                </a:solidFill>
                <a:latin typeface="Calibri"/>
                <a:ea typeface="Calibri"/>
                <a:cs typeface="Calibri"/>
                <a:sym typeface="Calibri"/>
              </a:endParaRPr>
            </a:p>
          </p:txBody>
        </p:sp>
      </p:grpSp>
      <p:sp>
        <p:nvSpPr>
          <p:cNvPr id="147" name="Google Shape;147;p3"/>
          <p:cNvSpPr/>
          <p:nvPr/>
        </p:nvSpPr>
        <p:spPr>
          <a:xfrm>
            <a:off x="609600" y="1447800"/>
            <a:ext cx="7924800" cy="830997"/>
          </a:xfrm>
          <a:prstGeom prst="rect">
            <a:avLst/>
          </a:prstGeom>
          <a:solidFill>
            <a:schemeClr val="lt1"/>
          </a:solidFill>
          <a:ln w="28575" cap="flat" cmpd="sng">
            <a:solidFill>
              <a:srgbClr val="17365D"/>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Web pages using databases and other sources of data </a:t>
            </a:r>
            <a:r>
              <a:rPr lang="en-US" sz="2400" b="0" i="0" u="none" strike="noStrike" cap="none">
                <a:solidFill>
                  <a:schemeClr val="dk1"/>
                </a:solidFill>
                <a:latin typeface="Calibri"/>
                <a:ea typeface="Calibri"/>
                <a:cs typeface="Calibri"/>
                <a:sym typeface="Calibri"/>
              </a:rPr>
              <a:t>to turn static web pages into dynamic data-driven web pages.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Common Database Task</a:t>
            </a:r>
            <a:endParaRPr/>
          </a:p>
        </p:txBody>
      </p:sp>
      <p:sp>
        <p:nvSpPr>
          <p:cNvPr id="442" name="Google Shape;442;p3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dirty="0"/>
              <a:t>In this section, you will learn to perform common database tasks using the ADO.NET’s data objects:</a:t>
            </a:r>
            <a:endParaRPr dirty="0"/>
          </a:p>
          <a:p>
            <a:pPr marL="742950" lvl="1" indent="-285750" algn="l" rtl="0">
              <a:spcBef>
                <a:spcPts val="560"/>
              </a:spcBef>
              <a:spcAft>
                <a:spcPts val="0"/>
              </a:spcAft>
              <a:buClr>
                <a:schemeClr val="dk1"/>
              </a:buClr>
              <a:buSzPts val="2800"/>
              <a:buChar char="–"/>
            </a:pPr>
            <a:r>
              <a:rPr lang="en-US" dirty="0"/>
              <a:t>Create &amp; open a database connection.</a:t>
            </a:r>
            <a:endParaRPr dirty="0"/>
          </a:p>
          <a:p>
            <a:pPr marL="742950" lvl="1" indent="-285750" algn="l" rtl="0">
              <a:spcBef>
                <a:spcPts val="560"/>
              </a:spcBef>
              <a:spcAft>
                <a:spcPts val="0"/>
              </a:spcAft>
              <a:buClr>
                <a:schemeClr val="dk1"/>
              </a:buClr>
              <a:buSzPts val="2800"/>
              <a:buChar char="–"/>
            </a:pPr>
            <a:r>
              <a:rPr lang="en-US" b="1" dirty="0"/>
              <a:t>C:</a:t>
            </a:r>
            <a:r>
              <a:rPr lang="en-US" dirty="0"/>
              <a:t> Create/Add new database records.</a:t>
            </a:r>
            <a:endParaRPr dirty="0"/>
          </a:p>
          <a:p>
            <a:pPr marL="742950" lvl="1" indent="-285750" algn="l" rtl="0">
              <a:spcBef>
                <a:spcPts val="560"/>
              </a:spcBef>
              <a:spcAft>
                <a:spcPts val="0"/>
              </a:spcAft>
              <a:buClr>
                <a:schemeClr val="dk1"/>
              </a:buClr>
              <a:buSzPts val="2800"/>
              <a:buChar char="–"/>
            </a:pPr>
            <a:r>
              <a:rPr lang="en-US" b="1" dirty="0"/>
              <a:t>R: </a:t>
            </a:r>
            <a:r>
              <a:rPr lang="en-US" dirty="0"/>
              <a:t>Retrieve &amp; display database records.</a:t>
            </a:r>
            <a:endParaRPr dirty="0"/>
          </a:p>
          <a:p>
            <a:pPr marL="742950" lvl="1" indent="-285750" algn="l" rtl="0">
              <a:spcBef>
                <a:spcPts val="560"/>
              </a:spcBef>
              <a:spcAft>
                <a:spcPts val="0"/>
              </a:spcAft>
              <a:buClr>
                <a:schemeClr val="dk1"/>
              </a:buClr>
              <a:buSzPts val="2800"/>
              <a:buChar char="–"/>
            </a:pPr>
            <a:r>
              <a:rPr lang="en-US" b="1" dirty="0"/>
              <a:t>U: </a:t>
            </a:r>
            <a:r>
              <a:rPr lang="en-US" dirty="0"/>
              <a:t>Update existing database records.</a:t>
            </a:r>
            <a:endParaRPr dirty="0"/>
          </a:p>
          <a:p>
            <a:pPr marL="742950" lvl="1" indent="-285750" algn="l" rtl="0">
              <a:spcBef>
                <a:spcPts val="560"/>
              </a:spcBef>
              <a:spcAft>
                <a:spcPts val="0"/>
              </a:spcAft>
              <a:buClr>
                <a:schemeClr val="dk1"/>
              </a:buClr>
              <a:buSzPts val="2800"/>
              <a:buChar char="–"/>
            </a:pPr>
            <a:r>
              <a:rPr lang="en-US" b="1" dirty="0"/>
              <a:t>D: </a:t>
            </a:r>
            <a:r>
              <a:rPr lang="en-US" dirty="0"/>
              <a:t>Delete database records. </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Configuring </a:t>
            </a:r>
            <a:r>
              <a:rPr lang="en-US">
                <a:latin typeface="Courier New"/>
                <a:ea typeface="Courier New"/>
                <a:cs typeface="Courier New"/>
                <a:sym typeface="Courier New"/>
              </a:rPr>
              <a:t>Web.config</a:t>
            </a:r>
            <a:endParaRPr>
              <a:latin typeface="Courier New"/>
              <a:ea typeface="Courier New"/>
              <a:cs typeface="Courier New"/>
              <a:sym typeface="Courier New"/>
            </a:endParaRPr>
          </a:p>
        </p:txBody>
      </p:sp>
      <p:sp>
        <p:nvSpPr>
          <p:cNvPr id="448" name="Google Shape;448;p31"/>
          <p:cNvSpPr/>
          <p:nvPr/>
        </p:nvSpPr>
        <p:spPr>
          <a:xfrm>
            <a:off x="609600" y="1752600"/>
            <a:ext cx="8001000" cy="4524315"/>
          </a:xfrm>
          <a:prstGeom prst="rect">
            <a:avLst/>
          </a:prstGeom>
          <a:solidFill>
            <a:srgbClr val="F2F2F2"/>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&lt;?xml version="1.0"?&gt;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&lt;configuration&gt;</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&lt;connectionStrings&gt;</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        &lt;add name="</a:t>
            </a:r>
            <a:r>
              <a:rPr lang="en-US" sz="2400" b="1">
                <a:solidFill>
                  <a:srgbClr val="938953"/>
                </a:solidFill>
                <a:latin typeface="Calibri"/>
                <a:ea typeface="Calibri"/>
                <a:cs typeface="Calibri"/>
                <a:sym typeface="Calibri"/>
              </a:rPr>
              <a:t> </a:t>
            </a:r>
            <a:r>
              <a:rPr lang="en-US" sz="2400" b="1">
                <a:solidFill>
                  <a:schemeClr val="dk1"/>
                </a:solidFill>
                <a:latin typeface="Calibri"/>
                <a:ea typeface="Calibri"/>
                <a:cs typeface="Calibri"/>
                <a:sym typeface="Calibri"/>
              </a:rPr>
              <a:t>WebConfigConString" connectionString="Data    Source=(LocalDB)\v11.0;AttachDbFilename=|DataDirectory|\Authors.mdf;Integrated Security=True“ providerName="System.Data.SqlClient" /&gt;</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&lt;/connectionStrings&gt;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&lt;system.web&gt;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&lt;/system.web&gt;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&lt;/configuration&gt;</a:t>
            </a:r>
            <a:endParaRPr/>
          </a:p>
        </p:txBody>
      </p:sp>
      <p:sp>
        <p:nvSpPr>
          <p:cNvPr id="449" name="Google Shape;449;p31"/>
          <p:cNvSpPr/>
          <p:nvPr/>
        </p:nvSpPr>
        <p:spPr>
          <a:xfrm>
            <a:off x="3886200" y="5481935"/>
            <a:ext cx="47577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placed before the &lt;system.web&gt; tag </a:t>
            </a:r>
            <a:endParaRPr sz="2400">
              <a:solidFill>
                <a:schemeClr val="dk1"/>
              </a:solidFill>
              <a:latin typeface="Calibri"/>
              <a:ea typeface="Calibri"/>
              <a:cs typeface="Calibri"/>
              <a:sym typeface="Calibri"/>
            </a:endParaRPr>
          </a:p>
        </p:txBody>
      </p:sp>
      <p:sp>
        <p:nvSpPr>
          <p:cNvPr id="450" name="Google Shape;450;p31"/>
          <p:cNvSpPr/>
          <p:nvPr/>
        </p:nvSpPr>
        <p:spPr>
          <a:xfrm>
            <a:off x="3886200" y="1295400"/>
            <a:ext cx="490999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placed inside the &lt;Configuration&gt; tag </a:t>
            </a:r>
            <a:endParaRPr sz="2400">
              <a:solidFill>
                <a:schemeClr val="dk1"/>
              </a:solidFill>
              <a:latin typeface="Calibri"/>
              <a:ea typeface="Calibri"/>
              <a:cs typeface="Calibri"/>
              <a:sym typeface="Calibri"/>
            </a:endParaRPr>
          </a:p>
        </p:txBody>
      </p:sp>
      <p:cxnSp>
        <p:nvCxnSpPr>
          <p:cNvPr id="451" name="Google Shape;451;p31"/>
          <p:cNvCxnSpPr>
            <a:stCxn id="450" idx="1"/>
          </p:cNvCxnSpPr>
          <p:nvPr/>
        </p:nvCxnSpPr>
        <p:spPr>
          <a:xfrm flipH="1">
            <a:off x="2819400" y="1526233"/>
            <a:ext cx="1066800" cy="912300"/>
          </a:xfrm>
          <a:prstGeom prst="straightConnector1">
            <a:avLst/>
          </a:prstGeom>
          <a:noFill/>
          <a:ln w="9525" cap="flat" cmpd="sng">
            <a:solidFill>
              <a:srgbClr val="4A7DBA"/>
            </a:solidFill>
            <a:prstDash val="solid"/>
            <a:round/>
            <a:headEnd type="none" w="sm" len="sm"/>
            <a:tailEnd type="stealth" w="med" len="med"/>
          </a:ln>
        </p:spPr>
      </p:cxnSp>
      <p:cxnSp>
        <p:nvCxnSpPr>
          <p:cNvPr id="452" name="Google Shape;452;p31"/>
          <p:cNvCxnSpPr/>
          <p:nvPr/>
        </p:nvCxnSpPr>
        <p:spPr>
          <a:xfrm rot="10800000">
            <a:off x="6172200" y="3733800"/>
            <a:ext cx="1295400" cy="1754833"/>
          </a:xfrm>
          <a:prstGeom prst="straightConnector1">
            <a:avLst/>
          </a:prstGeom>
          <a:noFill/>
          <a:ln w="9525" cap="flat" cmpd="sng">
            <a:solidFill>
              <a:srgbClr val="4A7DBA"/>
            </a:solidFill>
            <a:prstDash val="solid"/>
            <a:round/>
            <a:headEnd type="none" w="sm" len="sm"/>
            <a:tailEnd type="stealth" w="med" len="med"/>
          </a:ln>
        </p:spPr>
      </p:cxnSp>
      <p:sp>
        <p:nvSpPr>
          <p:cNvPr id="453" name="Google Shape;453;p31"/>
          <p:cNvSpPr/>
          <p:nvPr/>
        </p:nvSpPr>
        <p:spPr>
          <a:xfrm>
            <a:off x="76200" y="5715000"/>
            <a:ext cx="9067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Storing </a:t>
            </a:r>
            <a:r>
              <a:rPr lang="en-US" sz="3600" i="1"/>
              <a:t>ConnectionString</a:t>
            </a:r>
            <a:r>
              <a:rPr lang="en-US" sz="3600"/>
              <a:t> in </a:t>
            </a:r>
            <a:r>
              <a:rPr lang="en-US" sz="3600" i="1"/>
              <a:t>web.config</a:t>
            </a:r>
            <a:r>
              <a:rPr lang="en-US" sz="3600"/>
              <a:t> File</a:t>
            </a:r>
            <a:endParaRPr sz="3600"/>
          </a:p>
        </p:txBody>
      </p:sp>
      <p:sp>
        <p:nvSpPr>
          <p:cNvPr id="460" name="Google Shape;460;p3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you can secure the connection string using encryption. </a:t>
            </a:r>
            <a:endParaRPr dirty="0"/>
          </a:p>
          <a:p>
            <a:pPr marL="342900" lvl="0" indent="-139700" algn="l" rtl="0">
              <a:spcBef>
                <a:spcPts val="640"/>
              </a:spcBef>
              <a:spcAft>
                <a:spcPts val="0"/>
              </a:spcAft>
              <a:buClr>
                <a:schemeClr val="dk1"/>
              </a:buClr>
              <a:buSzPts val="3200"/>
              <a:buNone/>
            </a:pPr>
            <a:endParaRPr dirty="0"/>
          </a:p>
          <a:p>
            <a:pPr marL="342900" lvl="0" indent="-342900" algn="l" rtl="0">
              <a:spcBef>
                <a:spcPts val="640"/>
              </a:spcBef>
              <a:spcAft>
                <a:spcPts val="0"/>
              </a:spcAft>
              <a:buClr>
                <a:schemeClr val="dk1"/>
              </a:buClr>
              <a:buSzPts val="3200"/>
              <a:buNone/>
            </a:pPr>
            <a:r>
              <a:rPr lang="en-US" u="sng" dirty="0"/>
              <a:t>Question:</a:t>
            </a:r>
            <a:endParaRPr dirty="0"/>
          </a:p>
          <a:p>
            <a:pPr marL="342900" lvl="0" indent="-342900" algn="l" rtl="0">
              <a:spcBef>
                <a:spcPts val="640"/>
              </a:spcBef>
              <a:spcAft>
                <a:spcPts val="0"/>
              </a:spcAft>
              <a:buClr>
                <a:schemeClr val="dk1"/>
              </a:buClr>
              <a:buSzPts val="3200"/>
              <a:buChar char="•"/>
            </a:pPr>
            <a:r>
              <a:rPr lang="en-US" dirty="0"/>
              <a:t>Discuss another advantage of storing the connection string in the </a:t>
            </a:r>
            <a:r>
              <a:rPr lang="en-US" dirty="0" err="1">
                <a:latin typeface="Courier New"/>
                <a:ea typeface="Courier New"/>
                <a:cs typeface="Courier New"/>
                <a:sym typeface="Courier New"/>
              </a:rPr>
              <a:t>web.config</a:t>
            </a:r>
            <a:r>
              <a:rPr lang="en-US" dirty="0"/>
              <a:t> file.</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Reference: connectionstrings.com</a:t>
            </a:r>
            <a:endParaRPr/>
          </a:p>
        </p:txBody>
      </p:sp>
      <p:pic>
        <p:nvPicPr>
          <p:cNvPr id="466" name="Google Shape;466;p33"/>
          <p:cNvPicPr preferRelativeResize="0">
            <a:picLocks noGrp="1"/>
          </p:cNvPicPr>
          <p:nvPr>
            <p:ph type="body" idx="1"/>
          </p:nvPr>
        </p:nvPicPr>
        <p:blipFill rotWithShape="1">
          <a:blip r:embed="rId3">
            <a:alphaModFix/>
          </a:blip>
          <a:srcRect/>
          <a:stretch/>
        </p:blipFill>
        <p:spPr>
          <a:xfrm>
            <a:off x="251938" y="1428750"/>
            <a:ext cx="8587262" cy="5124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DEMO</a:t>
            </a:r>
            <a:endParaRPr/>
          </a:p>
        </p:txBody>
      </p:sp>
      <p:sp>
        <p:nvSpPr>
          <p:cNvPr id="472" name="Google Shape;472;p3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Creating New Database Table</a:t>
            </a:r>
            <a:endParaRPr/>
          </a:p>
          <a:p>
            <a:pPr marL="0" lvl="0" indent="0" algn="ctr" rtl="0">
              <a:spcBef>
                <a:spcPts val="640"/>
              </a:spcBef>
              <a:spcAft>
                <a:spcPts val="0"/>
              </a:spcAft>
              <a:buClr>
                <a:srgbClr val="888888"/>
              </a:buClr>
              <a:buSzPts val="3200"/>
              <a:buNone/>
            </a:pPr>
            <a:r>
              <a:rPr lang="en-US"/>
              <a:t>Using SQL Server Express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Retrieve &amp; Display Database Records</a:t>
            </a:r>
            <a:endParaRPr sz="4000"/>
          </a:p>
        </p:txBody>
      </p:sp>
      <p:sp>
        <p:nvSpPr>
          <p:cNvPr id="478" name="Google Shape;478;p35"/>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4 steps to retrieve database records:</a:t>
            </a:r>
            <a:endParaRPr/>
          </a:p>
          <a:p>
            <a:pPr marL="971550" lvl="1" indent="-514350" algn="l" rtl="0">
              <a:spcBef>
                <a:spcPts val="560"/>
              </a:spcBef>
              <a:spcAft>
                <a:spcPts val="0"/>
              </a:spcAft>
              <a:buClr>
                <a:schemeClr val="dk1"/>
              </a:buClr>
              <a:buSzPts val="2800"/>
              <a:buFont typeface="Calibri"/>
              <a:buAutoNum type="arabicPeriod"/>
            </a:pPr>
            <a:r>
              <a:rPr lang="en-US"/>
              <a:t>Create &amp; open a database connection.</a:t>
            </a:r>
            <a:endParaRPr/>
          </a:p>
          <a:p>
            <a:pPr marL="971550" lvl="1" indent="-514350" algn="l" rtl="0">
              <a:spcBef>
                <a:spcPts val="560"/>
              </a:spcBef>
              <a:spcAft>
                <a:spcPts val="0"/>
              </a:spcAft>
              <a:buClr>
                <a:schemeClr val="dk1"/>
              </a:buClr>
              <a:buSzPts val="2800"/>
              <a:buFont typeface="Calibri"/>
              <a:buAutoNum type="arabicPeriod"/>
            </a:pPr>
            <a:r>
              <a:rPr lang="en-US"/>
              <a:t>Create SQL</a:t>
            </a:r>
            <a:r>
              <a:rPr lang="en-US" b="1"/>
              <a:t> Select statement</a:t>
            </a:r>
            <a:r>
              <a:rPr lang="en-US"/>
              <a:t> and </a:t>
            </a:r>
            <a:r>
              <a:rPr lang="en-US" b="1"/>
              <a:t>SqlCommand</a:t>
            </a:r>
            <a:r>
              <a:rPr lang="en-US"/>
              <a:t> object.</a:t>
            </a:r>
            <a:endParaRPr/>
          </a:p>
          <a:p>
            <a:pPr marL="971550" lvl="1" indent="-514350" algn="l" rtl="0">
              <a:spcBef>
                <a:spcPts val="560"/>
              </a:spcBef>
              <a:spcAft>
                <a:spcPts val="0"/>
              </a:spcAft>
              <a:buClr>
                <a:schemeClr val="dk1"/>
              </a:buClr>
              <a:buSzPts val="2800"/>
              <a:buFont typeface="Calibri"/>
              <a:buAutoNum type="arabicPeriod"/>
            </a:pPr>
            <a:r>
              <a:rPr lang="en-US"/>
              <a:t>Execute the Command to retrieve and store the records in the memory (with DataReader or variable)</a:t>
            </a:r>
            <a:endParaRPr/>
          </a:p>
          <a:p>
            <a:pPr marL="971550" lvl="1" indent="-514350" algn="l" rtl="0">
              <a:spcBef>
                <a:spcPts val="560"/>
              </a:spcBef>
              <a:spcAft>
                <a:spcPts val="0"/>
              </a:spcAft>
              <a:buClr>
                <a:schemeClr val="dk1"/>
              </a:buClr>
              <a:buSzPts val="2800"/>
              <a:buFont typeface="Calibri"/>
              <a:buAutoNum type="arabicPeriod"/>
            </a:pPr>
            <a:r>
              <a:rPr lang="en-US" b="1"/>
              <a:t>Display</a:t>
            </a:r>
            <a:r>
              <a:rPr lang="en-US"/>
              <a:t> the results of the query.</a:t>
            </a:r>
            <a:endParaRPr/>
          </a:p>
          <a:p>
            <a:pPr marL="971550" lvl="1" indent="-514350" algn="l" rtl="0">
              <a:spcBef>
                <a:spcPts val="560"/>
              </a:spcBef>
              <a:spcAft>
                <a:spcPts val="0"/>
              </a:spcAft>
              <a:buClr>
                <a:schemeClr val="dk1"/>
              </a:buClr>
              <a:buSzPts val="2800"/>
              <a:buFont typeface="Calibri"/>
              <a:buAutoNum type="arabicPeriod"/>
            </a:pPr>
            <a:r>
              <a:rPr lang="en-US"/>
              <a:t>Close the database connection</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Retrieve &amp; Display Database Records</a:t>
            </a:r>
            <a:endParaRPr sz="4000"/>
          </a:p>
        </p:txBody>
      </p:sp>
      <p:sp>
        <p:nvSpPr>
          <p:cNvPr id="484" name="Google Shape;484;p36"/>
          <p:cNvSpPr txBox="1">
            <a:spLocks noGrp="1"/>
          </p:cNvSpPr>
          <p:nvPr>
            <p:ph type="body" idx="1"/>
          </p:nvPr>
        </p:nvSpPr>
        <p:spPr>
          <a:xfrm>
            <a:off x="457200" y="1219200"/>
            <a:ext cx="8382000"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3200"/>
              <a:buChar char="•"/>
            </a:pPr>
            <a:r>
              <a:rPr lang="en-US">
                <a:solidFill>
                  <a:srgbClr val="C00000"/>
                </a:solidFill>
              </a:rPr>
              <a:t>Step 1: </a:t>
            </a:r>
            <a:r>
              <a:rPr lang="en-US"/>
              <a:t>Create &amp; open a database connection</a:t>
            </a:r>
            <a:endParaRPr/>
          </a:p>
          <a:p>
            <a:pPr marL="342900" lvl="0" indent="-165100" algn="l" rtl="0">
              <a:spcBef>
                <a:spcPts val="560"/>
              </a:spcBef>
              <a:spcAft>
                <a:spcPts val="0"/>
              </a:spcAft>
              <a:buClr>
                <a:schemeClr val="dk1"/>
              </a:buClr>
              <a:buSzPts val="2800"/>
              <a:buNone/>
            </a:pPr>
            <a:endParaRPr sz="2800"/>
          </a:p>
          <a:p>
            <a:pPr marL="342900" lvl="0" indent="-342900" algn="l" rtl="0">
              <a:spcBef>
                <a:spcPts val="560"/>
              </a:spcBef>
              <a:spcAft>
                <a:spcPts val="0"/>
              </a:spcAft>
              <a:buClr>
                <a:schemeClr val="dk1"/>
              </a:buClr>
              <a:buSzPts val="2800"/>
              <a:buChar char="•"/>
            </a:pPr>
            <a:r>
              <a:rPr lang="en-US" sz="2800"/>
              <a:t>First, include the namespace</a:t>
            </a:r>
            <a:endParaRPr/>
          </a:p>
          <a:p>
            <a:pPr marL="342900" lvl="0" indent="-342900" algn="l" rtl="0">
              <a:spcBef>
                <a:spcPts val="560"/>
              </a:spcBef>
              <a:spcAft>
                <a:spcPts val="0"/>
              </a:spcAft>
              <a:buClr>
                <a:schemeClr val="dk1"/>
              </a:buClr>
              <a:buSzPts val="2800"/>
              <a:buNone/>
            </a:pPr>
            <a:r>
              <a:rPr lang="en-US" sz="2800"/>
              <a:t>	</a:t>
            </a:r>
            <a:endParaRPr/>
          </a:p>
          <a:p>
            <a:pPr marL="342900" lvl="0" indent="-165100" algn="l" rtl="0">
              <a:spcBef>
                <a:spcPts val="560"/>
              </a:spcBef>
              <a:spcAft>
                <a:spcPts val="0"/>
              </a:spcAft>
              <a:buClr>
                <a:schemeClr val="dk1"/>
              </a:buClr>
              <a:buSzPts val="2800"/>
              <a:buNone/>
            </a:pPr>
            <a:endParaRPr sz="2800"/>
          </a:p>
          <a:p>
            <a:pPr marL="342900" lvl="0" indent="-342900" algn="l" rtl="0">
              <a:spcBef>
                <a:spcPts val="560"/>
              </a:spcBef>
              <a:spcAft>
                <a:spcPts val="0"/>
              </a:spcAft>
              <a:buClr>
                <a:schemeClr val="dk1"/>
              </a:buClr>
              <a:buSzPts val="2800"/>
              <a:buChar char="•"/>
            </a:pPr>
            <a:r>
              <a:rPr lang="en-US" sz="2800"/>
              <a:t>Method 1: Place the connection string on </a:t>
            </a:r>
            <a:r>
              <a:rPr lang="en-US" sz="2800" b="1"/>
              <a:t>Web Form</a:t>
            </a:r>
            <a:endParaRPr sz="2800"/>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485" name="Google Shape;485;p36"/>
          <p:cNvSpPr/>
          <p:nvPr/>
        </p:nvSpPr>
        <p:spPr>
          <a:xfrm>
            <a:off x="838200" y="2895600"/>
            <a:ext cx="7772400" cy="461665"/>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urier New"/>
                <a:ea typeface="Courier New"/>
                <a:cs typeface="Courier New"/>
                <a:sym typeface="Courier New"/>
              </a:rPr>
              <a:t>using System.Data.SqlClient;</a:t>
            </a:r>
            <a:endParaRPr sz="2400" b="1">
              <a:solidFill>
                <a:schemeClr val="dk1"/>
              </a:solidFill>
              <a:latin typeface="Courier New"/>
              <a:ea typeface="Courier New"/>
              <a:cs typeface="Courier New"/>
              <a:sym typeface="Courier New"/>
            </a:endParaRPr>
          </a:p>
        </p:txBody>
      </p:sp>
      <p:sp>
        <p:nvSpPr>
          <p:cNvPr id="486" name="Google Shape;486;p36"/>
          <p:cNvSpPr/>
          <p:nvPr/>
        </p:nvSpPr>
        <p:spPr>
          <a:xfrm>
            <a:off x="838200" y="4419600"/>
            <a:ext cx="7848600" cy="1200329"/>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SqlConnection con = new SqlConnection(@"Data Source=(LocalDB)\v11.0;AttachDbFilename=|DataDirectory|\Authors.mdf;Integrated Security=True");</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C00000"/>
                </a:solidFill>
              </a:rPr>
              <a:t>Step 1: </a:t>
            </a:r>
            <a:r>
              <a:rPr lang="en-US" sz="3200"/>
              <a:t>Create &amp; open a database connection</a:t>
            </a:r>
            <a:endParaRPr sz="3200"/>
          </a:p>
        </p:txBody>
      </p:sp>
      <p:sp>
        <p:nvSpPr>
          <p:cNvPr id="492" name="Google Shape;492;p37"/>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Method 2: The connection string is in the </a:t>
            </a:r>
            <a:r>
              <a:rPr lang="en-US" sz="2800" b="1"/>
              <a:t>web.config</a:t>
            </a:r>
            <a:endParaRPr sz="2800" b="1"/>
          </a:p>
          <a:p>
            <a:pPr marL="342900" lvl="0" indent="-165100" algn="l" rtl="0">
              <a:spcBef>
                <a:spcPts val="560"/>
              </a:spcBef>
              <a:spcAft>
                <a:spcPts val="0"/>
              </a:spcAft>
              <a:buClr>
                <a:schemeClr val="dk1"/>
              </a:buClr>
              <a:buSzPts val="2800"/>
              <a:buNone/>
            </a:pPr>
            <a:endParaRPr sz="2800"/>
          </a:p>
        </p:txBody>
      </p:sp>
      <p:sp>
        <p:nvSpPr>
          <p:cNvPr id="493" name="Google Shape;493;p37"/>
          <p:cNvSpPr/>
          <p:nvPr/>
        </p:nvSpPr>
        <p:spPr>
          <a:xfrm>
            <a:off x="689112" y="1981200"/>
            <a:ext cx="7848600" cy="1200329"/>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string strCon = ConfigurationManager.ConnectionStrings["</a:t>
            </a:r>
            <a:r>
              <a:rPr lang="en-US" sz="2400">
                <a:solidFill>
                  <a:srgbClr val="7F7F7F"/>
                </a:solidFill>
                <a:latin typeface="Calibri"/>
                <a:ea typeface="Calibri"/>
                <a:cs typeface="Calibri"/>
                <a:sym typeface="Calibri"/>
              </a:rPr>
              <a:t> </a:t>
            </a:r>
            <a:r>
              <a:rPr lang="en-US" sz="2400">
                <a:solidFill>
                  <a:srgbClr val="938953"/>
                </a:solidFill>
                <a:latin typeface="Calibri"/>
                <a:ea typeface="Calibri"/>
                <a:cs typeface="Calibri"/>
                <a:sym typeface="Calibri"/>
              </a:rPr>
              <a:t>WebConfigConString</a:t>
            </a:r>
            <a:r>
              <a:rPr lang="en-US" sz="2400">
                <a:solidFill>
                  <a:srgbClr val="7F7F7F"/>
                </a:solidFill>
                <a:latin typeface="Calibri"/>
                <a:ea typeface="Calibri"/>
                <a:cs typeface="Calibri"/>
                <a:sym typeface="Calibri"/>
              </a:rPr>
              <a:t> </a:t>
            </a:r>
            <a:r>
              <a:rPr lang="en-US" sz="2400">
                <a:solidFill>
                  <a:schemeClr val="dk1"/>
                </a:solidFill>
                <a:latin typeface="Calibri"/>
                <a:ea typeface="Calibri"/>
                <a:cs typeface="Calibri"/>
                <a:sym typeface="Calibri"/>
              </a:rPr>
              <a:t>"].</a:t>
            </a:r>
            <a:r>
              <a:rPr lang="en-US" sz="2400">
                <a:solidFill>
                  <a:srgbClr val="538CD5"/>
                </a:solidFill>
                <a:latin typeface="Calibri"/>
                <a:ea typeface="Calibri"/>
                <a:cs typeface="Calibri"/>
                <a:sym typeface="Calibri"/>
              </a:rPr>
              <a:t>ConnectionString</a:t>
            </a: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SqlConnection con = new SqlConnection(strCon);</a:t>
            </a:r>
            <a:endParaRPr/>
          </a:p>
        </p:txBody>
      </p:sp>
      <p:sp>
        <p:nvSpPr>
          <p:cNvPr id="494" name="Google Shape;494;p37"/>
          <p:cNvSpPr/>
          <p:nvPr/>
        </p:nvSpPr>
        <p:spPr>
          <a:xfrm>
            <a:off x="632792" y="3429000"/>
            <a:ext cx="8001000" cy="3046988"/>
          </a:xfrm>
          <a:prstGeom prst="rect">
            <a:avLst/>
          </a:prstGeom>
          <a:solidFill>
            <a:schemeClr val="lt1"/>
          </a:solidFill>
          <a:ln w="952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&lt;?xml version="1.0"?&gt;</a:t>
            </a:r>
            <a:endParaRPr/>
          </a:p>
          <a:p>
            <a:pPr marL="0" marR="0" lvl="0" indent="0" algn="l" rtl="0">
              <a:spcBef>
                <a:spcPts val="0"/>
              </a:spcBef>
              <a:spcAft>
                <a:spcPts val="0"/>
              </a:spcAft>
              <a:buNone/>
            </a:pPr>
            <a:r>
              <a:rPr lang="en-US" sz="2400">
                <a:solidFill>
                  <a:srgbClr val="7F7F7F"/>
                </a:solidFill>
                <a:latin typeface="Calibri"/>
                <a:ea typeface="Calibri"/>
                <a:cs typeface="Calibri"/>
                <a:sym typeface="Calibri"/>
              </a:rPr>
              <a:t>&lt;configuration&gt;</a:t>
            </a:r>
            <a:endParaRPr/>
          </a:p>
          <a:p>
            <a:pPr marL="0" marR="0" lvl="0" indent="0" algn="l" rtl="0">
              <a:spcBef>
                <a:spcPts val="0"/>
              </a:spcBef>
              <a:spcAft>
                <a:spcPts val="0"/>
              </a:spcAft>
              <a:buNone/>
            </a:pPr>
            <a:r>
              <a:rPr lang="en-US" sz="2400">
                <a:solidFill>
                  <a:srgbClr val="7F7F7F"/>
                </a:solidFill>
                <a:latin typeface="Calibri"/>
                <a:ea typeface="Calibri"/>
                <a:cs typeface="Calibri"/>
                <a:sym typeface="Calibri"/>
              </a:rPr>
              <a:t>&lt;add name=“</a:t>
            </a:r>
            <a:r>
              <a:rPr lang="en-US" sz="2400" b="1">
                <a:solidFill>
                  <a:srgbClr val="938953"/>
                </a:solidFill>
                <a:latin typeface="Calibri"/>
                <a:ea typeface="Calibri"/>
                <a:cs typeface="Calibri"/>
                <a:sym typeface="Calibri"/>
              </a:rPr>
              <a:t>WebConfigConString</a:t>
            </a:r>
            <a:r>
              <a:rPr lang="en-US" sz="2400" b="1">
                <a:solidFill>
                  <a:srgbClr val="7F7F7F"/>
                </a:solidFill>
                <a:latin typeface="Calibri"/>
                <a:ea typeface="Calibri"/>
                <a:cs typeface="Calibri"/>
                <a:sym typeface="Calibri"/>
              </a:rPr>
              <a:t>" </a:t>
            </a:r>
            <a:r>
              <a:rPr lang="en-US" sz="2400" b="1">
                <a:solidFill>
                  <a:srgbClr val="538CD5"/>
                </a:solidFill>
                <a:latin typeface="Calibri"/>
                <a:ea typeface="Calibri"/>
                <a:cs typeface="Calibri"/>
                <a:sym typeface="Calibri"/>
              </a:rPr>
              <a:t>connectionString</a:t>
            </a:r>
            <a:r>
              <a:rPr lang="en-US" sz="2400">
                <a:solidFill>
                  <a:srgbClr val="7F7F7F"/>
                </a:solidFill>
                <a:latin typeface="Calibri"/>
                <a:ea typeface="Calibri"/>
                <a:cs typeface="Calibri"/>
                <a:sym typeface="Calibri"/>
              </a:rPr>
              <a:t>=</a:t>
            </a:r>
            <a:r>
              <a:rPr lang="en-US" sz="2400" b="1">
                <a:solidFill>
                  <a:srgbClr val="7F7F7F"/>
                </a:solidFill>
                <a:latin typeface="Calibri"/>
                <a:ea typeface="Calibri"/>
                <a:cs typeface="Calibri"/>
                <a:sym typeface="Calibri"/>
              </a:rPr>
              <a:t>"</a:t>
            </a:r>
            <a:r>
              <a:rPr lang="en-US" sz="2400">
                <a:solidFill>
                  <a:schemeClr val="dk1"/>
                </a:solidFill>
                <a:latin typeface="Calibri"/>
                <a:ea typeface="Calibri"/>
                <a:cs typeface="Calibri"/>
                <a:sym typeface="Calibri"/>
              </a:rPr>
              <a:t>Data Source=(LocalDB)\v11.0;AttachDbFilename=|DataDirectory|\Authors.mdf;Integrated Security=True</a:t>
            </a:r>
            <a:r>
              <a:rPr lang="en-US" sz="2400" b="1">
                <a:solidFill>
                  <a:srgbClr val="7F7F7F"/>
                </a:solidFill>
                <a:latin typeface="Calibri"/>
                <a:ea typeface="Calibri"/>
                <a:cs typeface="Calibri"/>
                <a:sym typeface="Calibri"/>
              </a:rPr>
              <a:t>"</a:t>
            </a:r>
            <a:r>
              <a:rPr lang="en-US" sz="2400">
                <a:solidFill>
                  <a:srgbClr val="7F7F7F"/>
                </a:solidFill>
                <a:latin typeface="Calibri"/>
                <a:ea typeface="Calibri"/>
                <a:cs typeface="Calibri"/>
                <a:sym typeface="Calibri"/>
              </a:rPr>
              <a:t>/&gt;</a:t>
            </a:r>
            <a:endParaRPr sz="2400">
              <a:solidFill>
                <a:srgbClr val="7F7F7F"/>
              </a:solidFill>
              <a:latin typeface="Calibri"/>
              <a:ea typeface="Calibri"/>
              <a:cs typeface="Calibri"/>
              <a:sym typeface="Calibri"/>
            </a:endParaRPr>
          </a:p>
          <a:p>
            <a:pPr marL="0" marR="0" lvl="0" indent="0" algn="l" rtl="0">
              <a:spcBef>
                <a:spcPts val="0"/>
              </a:spcBef>
              <a:spcAft>
                <a:spcPts val="0"/>
              </a:spcAft>
              <a:buNone/>
            </a:pPr>
            <a:r>
              <a:rPr lang="en-US" sz="2400">
                <a:solidFill>
                  <a:srgbClr val="7F7F7F"/>
                </a:solidFill>
                <a:latin typeface="Calibri"/>
                <a:ea typeface="Calibri"/>
                <a:cs typeface="Calibri"/>
                <a:sym typeface="Calibri"/>
              </a:rPr>
              <a:t>&lt;system.web&gt;</a:t>
            </a:r>
            <a:endParaRPr/>
          </a:p>
          <a:p>
            <a:pPr marL="0" marR="0" lvl="0" indent="0" algn="l" rtl="0">
              <a:spcBef>
                <a:spcPts val="0"/>
              </a:spcBef>
              <a:spcAft>
                <a:spcPts val="0"/>
              </a:spcAft>
              <a:buNone/>
            </a:pPr>
            <a:r>
              <a:rPr lang="en-US" sz="2400">
                <a:solidFill>
                  <a:srgbClr val="7F7F7F"/>
                </a:solidFill>
                <a:latin typeface="Calibri"/>
                <a:ea typeface="Calibri"/>
                <a:cs typeface="Calibri"/>
                <a:sym typeface="Calibri"/>
              </a:rPr>
              <a:t>&lt;/system.web&gt;</a:t>
            </a:r>
            <a:endParaRPr/>
          </a:p>
          <a:p>
            <a:pPr marL="0" marR="0" lvl="0" indent="0" algn="l" rtl="0">
              <a:spcBef>
                <a:spcPts val="0"/>
              </a:spcBef>
              <a:spcAft>
                <a:spcPts val="0"/>
              </a:spcAft>
              <a:buNone/>
            </a:pPr>
            <a:r>
              <a:rPr lang="en-US" sz="2400">
                <a:solidFill>
                  <a:srgbClr val="7F7F7F"/>
                </a:solidFill>
                <a:latin typeface="Calibri"/>
                <a:ea typeface="Calibri"/>
                <a:cs typeface="Calibri"/>
                <a:sym typeface="Calibri"/>
              </a:rPr>
              <a:t>&lt;/configuration&gt;</a:t>
            </a:r>
            <a:endParaRPr/>
          </a:p>
        </p:txBody>
      </p:sp>
      <p:cxnSp>
        <p:nvCxnSpPr>
          <p:cNvPr id="495" name="Google Shape;495;p37"/>
          <p:cNvCxnSpPr/>
          <p:nvPr/>
        </p:nvCxnSpPr>
        <p:spPr>
          <a:xfrm rot="10800000">
            <a:off x="2971800" y="2667000"/>
            <a:ext cx="838200" cy="1524000"/>
          </a:xfrm>
          <a:prstGeom prst="straightConnector1">
            <a:avLst/>
          </a:prstGeom>
          <a:noFill/>
          <a:ln w="28575" cap="flat" cmpd="sng">
            <a:solidFill>
              <a:schemeClr val="dk1"/>
            </a:solidFill>
            <a:prstDash val="dash"/>
            <a:round/>
            <a:headEnd type="stealth" w="med" len="med"/>
            <a:tailEnd type="none" w="sm" len="sm"/>
          </a:ln>
        </p:spPr>
      </p:cxnSp>
      <p:cxnSp>
        <p:nvCxnSpPr>
          <p:cNvPr id="496" name="Google Shape;496;p37"/>
          <p:cNvCxnSpPr/>
          <p:nvPr/>
        </p:nvCxnSpPr>
        <p:spPr>
          <a:xfrm rot="10800000">
            <a:off x="5105400" y="2667000"/>
            <a:ext cx="838200" cy="1524000"/>
          </a:xfrm>
          <a:prstGeom prst="straightConnector1">
            <a:avLst/>
          </a:prstGeom>
          <a:noFill/>
          <a:ln w="28575" cap="flat" cmpd="sng">
            <a:solidFill>
              <a:schemeClr val="dk1"/>
            </a:solidFill>
            <a:prstDash val="dash"/>
            <a:round/>
            <a:headEnd type="stealth" w="med" len="med"/>
            <a:tailEnd type="none" w="sm" len="sm"/>
          </a:ln>
        </p:spPr>
      </p:cxnSp>
      <p:sp>
        <p:nvSpPr>
          <p:cNvPr id="497" name="Google Shape;497;p37"/>
          <p:cNvSpPr/>
          <p:nvPr/>
        </p:nvSpPr>
        <p:spPr>
          <a:xfrm>
            <a:off x="205409" y="1831009"/>
            <a:ext cx="3518452" cy="2197652"/>
          </a:xfrm>
          <a:custGeom>
            <a:avLst/>
            <a:gdLst/>
            <a:ahLst/>
            <a:cxnLst/>
            <a:rect l="l" t="t" r="r" b="b"/>
            <a:pathLst>
              <a:path w="3518452" h="2197652" extrusionOk="0">
                <a:moveTo>
                  <a:pt x="510208" y="2197652"/>
                </a:moveTo>
                <a:cubicBezTo>
                  <a:pt x="255104" y="1797878"/>
                  <a:pt x="0" y="1398104"/>
                  <a:pt x="19878" y="1057965"/>
                </a:cubicBezTo>
                <a:cubicBezTo>
                  <a:pt x="39756" y="717826"/>
                  <a:pt x="192156" y="313634"/>
                  <a:pt x="629478" y="156817"/>
                </a:cubicBezTo>
                <a:cubicBezTo>
                  <a:pt x="1066800" y="0"/>
                  <a:pt x="2162312" y="101600"/>
                  <a:pt x="2643808" y="117061"/>
                </a:cubicBezTo>
                <a:cubicBezTo>
                  <a:pt x="3125304" y="132522"/>
                  <a:pt x="3321878" y="191052"/>
                  <a:pt x="3518452" y="249582"/>
                </a:cubicBezTo>
              </a:path>
            </a:pathLst>
          </a:custGeom>
          <a:noFill/>
          <a:ln w="285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37"/>
          <p:cNvSpPr txBox="1"/>
          <p:nvPr/>
        </p:nvSpPr>
        <p:spPr>
          <a:xfrm rot="-5400000">
            <a:off x="-300929" y="4644329"/>
            <a:ext cx="146065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web.config</a:t>
            </a:r>
            <a:endParaRPr sz="2400">
              <a:solidFill>
                <a:schemeClr val="dk1"/>
              </a:solidFill>
              <a:latin typeface="Calibri"/>
              <a:ea typeface="Calibri"/>
              <a:cs typeface="Calibri"/>
              <a:sym typeface="Calibri"/>
            </a:endParaRPr>
          </a:p>
        </p:txBody>
      </p:sp>
      <p:sp>
        <p:nvSpPr>
          <p:cNvPr id="499" name="Google Shape;499;p37"/>
          <p:cNvSpPr txBox="1"/>
          <p:nvPr/>
        </p:nvSpPr>
        <p:spPr>
          <a:xfrm rot="-5400000">
            <a:off x="-190040" y="2363984"/>
            <a:ext cx="1391278"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Web Form</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5"/>
                                        </p:tgtEl>
                                        <p:attrNameLst>
                                          <p:attrName>style.visibility</p:attrName>
                                        </p:attrNameLst>
                                      </p:cBhvr>
                                      <p:to>
                                        <p:strVal val="visible"/>
                                      </p:to>
                                    </p:set>
                                    <p:animEffect transition="in" filter="fade">
                                      <p:cBhvr>
                                        <p:cTn id="12" dur="500"/>
                                        <p:tgtEl>
                                          <p:spTgt spid="4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6"/>
                                        </p:tgtEl>
                                        <p:attrNameLst>
                                          <p:attrName>style.visibility</p:attrName>
                                        </p:attrNameLst>
                                      </p:cBhvr>
                                      <p:to>
                                        <p:strVal val="visible"/>
                                      </p:to>
                                    </p:set>
                                    <p:animEffect transition="in" filter="fade">
                                      <p:cBhvr>
                                        <p:cTn id="17" dur="500"/>
                                        <p:tgtEl>
                                          <p:spTgt spid="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solidFill>
                  <a:srgbClr val="C00000"/>
                </a:solidFill>
              </a:rPr>
              <a:t>Step 1: </a:t>
            </a:r>
            <a:r>
              <a:rPr lang="en-US" sz="3200"/>
              <a:t>Create &amp; open a database connection</a:t>
            </a:r>
            <a:endParaRPr sz="3200"/>
          </a:p>
        </p:txBody>
      </p:sp>
      <p:sp>
        <p:nvSpPr>
          <p:cNvPr id="505" name="Google Shape;505;p38"/>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To open a database connection</a:t>
            </a:r>
            <a:endParaRPr/>
          </a:p>
          <a:p>
            <a:pPr marL="342900" lvl="0" indent="-342900" algn="l" rtl="0">
              <a:spcBef>
                <a:spcPts val="640"/>
              </a:spcBef>
              <a:spcAft>
                <a:spcPts val="0"/>
              </a:spcAft>
              <a:buClr>
                <a:schemeClr val="dk1"/>
              </a:buClr>
              <a:buSzPts val="3200"/>
              <a:buChar char="•"/>
            </a:pPr>
            <a:r>
              <a:rPr lang="en-US"/>
              <a:t>Syntax:</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Example</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Similarly, to close a database connection</a:t>
            </a:r>
            <a:endParaRPr/>
          </a:p>
        </p:txBody>
      </p:sp>
      <p:sp>
        <p:nvSpPr>
          <p:cNvPr id="506" name="Google Shape;506;p38"/>
          <p:cNvSpPr/>
          <p:nvPr/>
        </p:nvSpPr>
        <p:spPr>
          <a:xfrm>
            <a:off x="838200" y="3733800"/>
            <a:ext cx="7772400" cy="461665"/>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urier New"/>
                <a:ea typeface="Courier New"/>
                <a:cs typeface="Courier New"/>
                <a:sym typeface="Courier New"/>
              </a:rPr>
              <a:t>con.Open(); </a:t>
            </a:r>
            <a:r>
              <a:rPr lang="en-US" sz="2400" b="1">
                <a:solidFill>
                  <a:srgbClr val="76923C"/>
                </a:solidFill>
                <a:latin typeface="Courier New"/>
                <a:ea typeface="Courier New"/>
                <a:cs typeface="Courier New"/>
                <a:sym typeface="Courier New"/>
              </a:rPr>
              <a:t>//con is created in Step 1</a:t>
            </a:r>
            <a:endParaRPr sz="2400" b="1">
              <a:solidFill>
                <a:srgbClr val="76923C"/>
              </a:solidFill>
              <a:latin typeface="Courier New"/>
              <a:ea typeface="Courier New"/>
              <a:cs typeface="Courier New"/>
              <a:sym typeface="Courier New"/>
            </a:endParaRPr>
          </a:p>
        </p:txBody>
      </p:sp>
      <p:sp>
        <p:nvSpPr>
          <p:cNvPr id="507" name="Google Shape;507;p38"/>
          <p:cNvSpPr/>
          <p:nvPr/>
        </p:nvSpPr>
        <p:spPr>
          <a:xfrm>
            <a:off x="838200" y="5572540"/>
            <a:ext cx="7772400" cy="461665"/>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urier New"/>
                <a:ea typeface="Courier New"/>
                <a:cs typeface="Courier New"/>
                <a:sym typeface="Courier New"/>
              </a:rPr>
              <a:t>con.Close();</a:t>
            </a:r>
            <a:endParaRPr sz="2400" b="1">
              <a:solidFill>
                <a:schemeClr val="dk1"/>
              </a:solidFill>
              <a:latin typeface="Courier New"/>
              <a:ea typeface="Courier New"/>
              <a:cs typeface="Courier New"/>
              <a:sym typeface="Courier New"/>
            </a:endParaRPr>
          </a:p>
        </p:txBody>
      </p:sp>
      <p:sp>
        <p:nvSpPr>
          <p:cNvPr id="508" name="Google Shape;508;p38"/>
          <p:cNvSpPr/>
          <p:nvPr/>
        </p:nvSpPr>
        <p:spPr>
          <a:xfrm>
            <a:off x="838200" y="2667000"/>
            <a:ext cx="7772400" cy="461665"/>
          </a:xfrm>
          <a:prstGeom prst="rect">
            <a:avLst/>
          </a:prstGeom>
          <a:solidFill>
            <a:srgbClr val="DAE5F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a:solidFill>
                  <a:schemeClr val="dk1"/>
                </a:solidFill>
                <a:latin typeface="Courier New"/>
                <a:ea typeface="Courier New"/>
                <a:cs typeface="Courier New"/>
                <a:sym typeface="Courier New"/>
              </a:rPr>
              <a:t>connectionName</a:t>
            </a:r>
            <a:r>
              <a:rPr lang="en-US" sz="2400" b="1">
                <a:solidFill>
                  <a:schemeClr val="dk1"/>
                </a:solidFill>
                <a:latin typeface="Courier New"/>
                <a:ea typeface="Courier New"/>
                <a:cs typeface="Courier New"/>
                <a:sym typeface="Courier New"/>
              </a:rPr>
              <a:t>.Open();</a:t>
            </a:r>
            <a:endParaRPr sz="2400" b="1">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Retrieve &amp; Display Database Records</a:t>
            </a:r>
            <a:endParaRPr sz="4000"/>
          </a:p>
        </p:txBody>
      </p:sp>
      <p:sp>
        <p:nvSpPr>
          <p:cNvPr id="514" name="Google Shape;514;p39"/>
          <p:cNvSpPr txBox="1">
            <a:spLocks noGrp="1"/>
          </p:cNvSpPr>
          <p:nvPr>
            <p:ph type="body" idx="1"/>
          </p:nvPr>
        </p:nvSpPr>
        <p:spPr>
          <a:xfrm>
            <a:off x="381000" y="1428737"/>
            <a:ext cx="8610600"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3200"/>
              <a:buChar char="•"/>
            </a:pPr>
            <a:r>
              <a:rPr lang="en-US">
                <a:solidFill>
                  <a:srgbClr val="C00000"/>
                </a:solidFill>
              </a:rPr>
              <a:t>Step 2:</a:t>
            </a:r>
            <a:r>
              <a:rPr lang="en-US">
                <a:solidFill>
                  <a:srgbClr val="FF0000"/>
                </a:solidFill>
              </a:rPr>
              <a:t> </a:t>
            </a:r>
            <a:r>
              <a:rPr lang="en-US"/>
              <a:t>use the </a:t>
            </a:r>
            <a:r>
              <a:rPr lang="en-US" b="1">
                <a:latin typeface="Courier New"/>
                <a:ea typeface="Courier New"/>
                <a:cs typeface="Courier New"/>
                <a:sym typeface="Courier New"/>
              </a:rPr>
              <a:t>Select</a:t>
            </a:r>
            <a:r>
              <a:rPr lang="en-US"/>
              <a:t> SQL statement to query the records from the connected database.</a:t>
            </a:r>
            <a:endParaRPr/>
          </a:p>
          <a:p>
            <a:pPr marL="342900" lvl="0" indent="-342900" algn="l" rtl="0">
              <a:spcBef>
                <a:spcPts val="640"/>
              </a:spcBef>
              <a:spcAft>
                <a:spcPts val="0"/>
              </a:spcAft>
              <a:buClr>
                <a:schemeClr val="dk1"/>
              </a:buClr>
              <a:buSzPts val="3200"/>
              <a:buChar char="•"/>
            </a:pPr>
            <a:r>
              <a:rPr lang="en-US"/>
              <a:t>Syntax </a:t>
            </a:r>
            <a:r>
              <a:rPr lang="en-US" sz="2400"/>
              <a:t>(just in case you have forgotten about it ☺ ):</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Example</a:t>
            </a:r>
            <a:endParaRPr/>
          </a:p>
          <a:p>
            <a:pPr marL="0" lvl="1" indent="114300" algn="l" rtl="0">
              <a:spcBef>
                <a:spcPts val="360"/>
              </a:spcBef>
              <a:spcAft>
                <a:spcPts val="0"/>
              </a:spcAft>
              <a:buClr>
                <a:schemeClr val="dk1"/>
              </a:buClr>
              <a:buSzPts val="1800"/>
              <a:buNone/>
            </a:pPr>
            <a:endParaRPr sz="1800"/>
          </a:p>
        </p:txBody>
      </p:sp>
      <p:sp>
        <p:nvSpPr>
          <p:cNvPr id="515" name="Google Shape;515;p39"/>
          <p:cNvSpPr txBox="1"/>
          <p:nvPr/>
        </p:nvSpPr>
        <p:spPr>
          <a:xfrm>
            <a:off x="932481" y="3101347"/>
            <a:ext cx="7620000" cy="1200329"/>
          </a:xfrm>
          <a:prstGeom prst="rect">
            <a:avLst/>
          </a:prstGeom>
          <a:solidFill>
            <a:srgbClr val="DAE5F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Select column1, column2…    </a:t>
            </a:r>
            <a:endParaRPr/>
          </a:p>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From table1, table2….</a:t>
            </a:r>
            <a:endParaRPr/>
          </a:p>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Where search_condition </a:t>
            </a:r>
            <a:endParaRPr/>
          </a:p>
        </p:txBody>
      </p:sp>
      <p:sp>
        <p:nvSpPr>
          <p:cNvPr id="516" name="Google Shape;516;p39"/>
          <p:cNvSpPr/>
          <p:nvPr/>
        </p:nvSpPr>
        <p:spPr>
          <a:xfrm>
            <a:off x="927316" y="4858719"/>
            <a:ext cx="7620000" cy="830997"/>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1" indent="0" algn="l" rtl="0">
              <a:spcBef>
                <a:spcPts val="0"/>
              </a:spcBef>
              <a:spcAft>
                <a:spcPts val="0"/>
              </a:spcAft>
              <a:buNone/>
            </a:pPr>
            <a:r>
              <a:rPr lang="en-US" sz="2400" b="1" i="0" u="none" strike="noStrike" cap="none">
                <a:solidFill>
                  <a:schemeClr val="dk1"/>
                </a:solidFill>
                <a:latin typeface="Courier New"/>
                <a:ea typeface="Courier New"/>
                <a:cs typeface="Courier New"/>
                <a:sym typeface="Courier New"/>
              </a:rPr>
              <a:t>string strSelect = “Select fname, lname</a:t>
            </a:r>
            <a:endParaRPr sz="2400" b="1" i="0" u="none" strike="noStrike" cap="none">
              <a:solidFill>
                <a:schemeClr val="dk1"/>
              </a:solidFill>
              <a:latin typeface="Courier New"/>
              <a:ea typeface="Courier New"/>
              <a:cs typeface="Courier New"/>
              <a:sym typeface="Courier New"/>
            </a:endParaRPr>
          </a:p>
          <a:p>
            <a:pPr marL="0" marR="0" lvl="1" indent="0" algn="l" rtl="0">
              <a:spcBef>
                <a:spcPts val="0"/>
              </a:spcBef>
              <a:spcAft>
                <a:spcPts val="0"/>
              </a:spcAft>
              <a:buNone/>
            </a:pPr>
            <a:r>
              <a:rPr lang="en-US" sz="2400" b="1" i="0" u="none" strike="noStrike" cap="none">
                <a:solidFill>
                  <a:schemeClr val="dk1"/>
                </a:solidFill>
                <a:latin typeface="Courier New"/>
                <a:ea typeface="Courier New"/>
                <a:cs typeface="Courier New"/>
                <a:sym typeface="Courier New"/>
              </a:rPr>
              <a:t>From Students where lname = ‘Wong’”;</a:t>
            </a:r>
            <a:endParaRPr sz="2400" b="1" i="0" u="none" strike="noStrike" cap="non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Data-Driven </a:t>
            </a:r>
            <a:r>
              <a:rPr lang="en-US" dirty="0" err="1"/>
              <a:t>WebPage</a:t>
            </a:r>
            <a:r>
              <a:rPr lang="en-US" dirty="0"/>
              <a:t>(Advantages)</a:t>
            </a:r>
            <a:endParaRPr dirty="0"/>
          </a:p>
        </p:txBody>
      </p:sp>
      <p:grpSp>
        <p:nvGrpSpPr>
          <p:cNvPr id="153" name="Google Shape;153;p4"/>
          <p:cNvGrpSpPr/>
          <p:nvPr/>
        </p:nvGrpSpPr>
        <p:grpSpPr>
          <a:xfrm>
            <a:off x="457200" y="1428804"/>
            <a:ext cx="8186737" cy="4524092"/>
            <a:chOff x="0" y="54"/>
            <a:chExt cx="8186737" cy="4524092"/>
          </a:xfrm>
        </p:grpSpPr>
        <p:sp>
          <p:nvSpPr>
            <p:cNvPr id="154" name="Google Shape;154;p4"/>
            <p:cNvSpPr/>
            <p:nvPr/>
          </p:nvSpPr>
          <p:spPr>
            <a:xfrm rot="5400000">
              <a:off x="4688844" y="-1522029"/>
              <a:ext cx="1756274" cy="5239512"/>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txBox="1"/>
            <p:nvPr/>
          </p:nvSpPr>
          <p:spPr>
            <a:xfrm>
              <a:off x="3087859" y="378308"/>
              <a:ext cx="5098878" cy="1444704"/>
            </a:xfrm>
            <a:prstGeom prst="rect">
              <a:avLst/>
            </a:prstGeom>
            <a:noFill/>
            <a:ln>
              <a:noFill/>
            </a:ln>
          </p:spPr>
          <p:txBody>
            <a:bodyPr spcFirstLastPara="1" wrap="square" lIns="87625" tIns="43800" rIns="87625" bIns="43800" anchor="ctr"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database allows to define relationship and rules for the data in the database.</a:t>
              </a:r>
              <a:endParaRPr sz="2300" b="0" i="0" u="none" strike="noStrike" cap="none" dirty="0">
                <a:solidFill>
                  <a:schemeClr val="dk1"/>
                </a:solidFill>
                <a:latin typeface="Calibri"/>
                <a:ea typeface="Calibri"/>
                <a:cs typeface="Calibri"/>
                <a:sym typeface="Calibri"/>
              </a:endParaRPr>
            </a:p>
          </p:txBody>
        </p:sp>
        <p:sp>
          <p:nvSpPr>
            <p:cNvPr id="156" name="Google Shape;156;p4"/>
            <p:cNvSpPr/>
            <p:nvPr/>
          </p:nvSpPr>
          <p:spPr>
            <a:xfrm>
              <a:off x="0" y="54"/>
              <a:ext cx="2947225" cy="2195342"/>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txBox="1"/>
            <p:nvPr/>
          </p:nvSpPr>
          <p:spPr>
            <a:xfrm>
              <a:off x="0" y="54"/>
              <a:ext cx="2947225" cy="2195342"/>
            </a:xfrm>
            <a:prstGeom prst="rect">
              <a:avLst/>
            </a:prstGeom>
            <a:noFill/>
            <a:ln>
              <a:noFill/>
            </a:ln>
          </p:spPr>
          <p:txBody>
            <a:bodyPr spcFirstLastPara="1" wrap="square" lIns="152400" tIns="76200" rIns="152400" bIns="76200" anchor="ctr" anchorCtr="0">
              <a:noAutofit/>
            </a:bodyPr>
            <a:lstStyle/>
            <a:p>
              <a:pPr marL="0" marR="0" lvl="0" indent="0" algn="ctr" rtl="0">
                <a:lnSpc>
                  <a:spcPct val="90000"/>
                </a:lnSpc>
                <a:spcBef>
                  <a:spcPts val="0"/>
                </a:spcBef>
                <a:spcAft>
                  <a:spcPts val="0"/>
                </a:spcAft>
                <a:buNone/>
              </a:pPr>
              <a:r>
                <a:rPr lang="en-US" sz="4000" b="0" i="0" u="none" strike="noStrike" cap="none" dirty="0">
                  <a:solidFill>
                    <a:schemeClr val="tx1"/>
                  </a:solidFill>
                  <a:latin typeface="Calibri"/>
                  <a:ea typeface="Calibri"/>
                  <a:cs typeface="Calibri"/>
                  <a:sym typeface="Calibri"/>
                </a:rPr>
                <a:t>Data</a:t>
              </a:r>
              <a:r>
                <a:rPr lang="en-US" sz="4000" b="0" i="0" u="none" strike="noStrike" cap="none" dirty="0">
                  <a:solidFill>
                    <a:schemeClr val="lt1"/>
                  </a:solidFill>
                  <a:latin typeface="Calibri"/>
                  <a:ea typeface="Calibri"/>
                  <a:cs typeface="Calibri"/>
                  <a:sym typeface="Calibri"/>
                </a:rPr>
                <a:t> </a:t>
              </a:r>
              <a:r>
                <a:rPr lang="en-US" sz="4000" b="0" i="0" u="none" strike="noStrike" cap="none" dirty="0">
                  <a:solidFill>
                    <a:schemeClr val="tx1"/>
                  </a:solidFill>
                  <a:latin typeface="Calibri"/>
                  <a:ea typeface="Calibri"/>
                  <a:cs typeface="Calibri"/>
                  <a:sym typeface="Calibri"/>
                </a:rPr>
                <a:t>context</a:t>
              </a:r>
              <a:endParaRPr sz="4000" b="0" i="0" u="none" strike="noStrike" cap="none" dirty="0">
                <a:solidFill>
                  <a:schemeClr val="tx1"/>
                </a:solidFill>
                <a:latin typeface="Calibri"/>
                <a:ea typeface="Calibri"/>
                <a:cs typeface="Calibri"/>
                <a:sym typeface="Calibri"/>
              </a:endParaRPr>
            </a:p>
          </p:txBody>
        </p:sp>
        <p:sp>
          <p:nvSpPr>
            <p:cNvPr id="158" name="Google Shape;158;p4"/>
            <p:cNvSpPr/>
            <p:nvPr/>
          </p:nvSpPr>
          <p:spPr>
            <a:xfrm rot="5400000">
              <a:off x="4688844" y="783080"/>
              <a:ext cx="1756274" cy="5239512"/>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p:nvPr/>
          </p:nvSpPr>
          <p:spPr>
            <a:xfrm>
              <a:off x="3087859" y="2328804"/>
              <a:ext cx="4993987" cy="2195342"/>
            </a:xfrm>
            <a:prstGeom prst="rect">
              <a:avLst/>
            </a:prstGeom>
            <a:noFill/>
            <a:ln>
              <a:noFill/>
            </a:ln>
          </p:spPr>
          <p:txBody>
            <a:bodyPr spcFirstLastPara="1" wrap="square" lIns="87625" tIns="43800" rIns="87625" bIns="43800" anchor="ctr"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dirty="0">
                  <a:solidFill>
                    <a:schemeClr val="dk1"/>
                  </a:solidFill>
                  <a:latin typeface="Calibri"/>
                  <a:ea typeface="Calibri"/>
                  <a:cs typeface="Calibri"/>
                  <a:sym typeface="Calibri"/>
                </a:rPr>
                <a:t>databases are optimized for the storage and retrieval of data. They allow you to use and update information on live Web site almost in real time.</a:t>
              </a:r>
              <a:endParaRPr sz="2300" b="0" i="0" u="none" strike="noStrike" cap="none" dirty="0">
                <a:solidFill>
                  <a:schemeClr val="dk1"/>
                </a:solidFill>
                <a:latin typeface="Calibri"/>
                <a:ea typeface="Calibri"/>
                <a:cs typeface="Calibri"/>
                <a:sym typeface="Calibri"/>
              </a:endParaRPr>
            </a:p>
          </p:txBody>
        </p:sp>
        <p:sp>
          <p:nvSpPr>
            <p:cNvPr id="160" name="Google Shape;160;p4"/>
            <p:cNvSpPr/>
            <p:nvPr/>
          </p:nvSpPr>
          <p:spPr>
            <a:xfrm>
              <a:off x="0" y="2305165"/>
              <a:ext cx="2947225" cy="2195342"/>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txBox="1"/>
            <p:nvPr/>
          </p:nvSpPr>
          <p:spPr>
            <a:xfrm>
              <a:off x="0" y="2305165"/>
              <a:ext cx="2947225" cy="2195342"/>
            </a:xfrm>
            <a:prstGeom prst="rect">
              <a:avLst/>
            </a:prstGeom>
            <a:noFill/>
            <a:ln>
              <a:noFill/>
            </a:ln>
          </p:spPr>
          <p:txBody>
            <a:bodyPr spcFirstLastPara="1" wrap="square" lIns="152400" tIns="76200" rIns="152400" bIns="76200" anchor="ctr" anchorCtr="0">
              <a:noAutofit/>
            </a:bodyPr>
            <a:lstStyle/>
            <a:p>
              <a:pPr marL="0" marR="0" lvl="0" indent="0" algn="ctr" rtl="0">
                <a:lnSpc>
                  <a:spcPct val="90000"/>
                </a:lnSpc>
                <a:spcBef>
                  <a:spcPts val="0"/>
                </a:spcBef>
                <a:spcAft>
                  <a:spcPts val="0"/>
                </a:spcAft>
                <a:buNone/>
              </a:pPr>
              <a:r>
                <a:rPr lang="en-US" sz="4000" b="0" i="0" u="none" strike="noStrike" cap="none" dirty="0">
                  <a:solidFill>
                    <a:schemeClr val="tx1"/>
                  </a:solidFill>
                  <a:latin typeface="Calibri"/>
                  <a:ea typeface="Calibri"/>
                  <a:cs typeface="Calibri"/>
                  <a:sym typeface="Calibri"/>
                </a:rPr>
                <a:t>Quality and timeliness of content</a:t>
              </a:r>
              <a:endParaRPr sz="4000" b="0" i="0" u="none" strike="noStrike" cap="none" dirty="0">
                <a:solidFill>
                  <a:schemeClr val="tx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Retrieve &amp; Display Database Records</a:t>
            </a:r>
            <a:endParaRPr sz="4000"/>
          </a:p>
        </p:txBody>
      </p:sp>
      <p:sp>
        <p:nvSpPr>
          <p:cNvPr id="523" name="Google Shape;523;p4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Step 2: Create an </a:t>
            </a:r>
            <a:r>
              <a:rPr lang="en-US" b="1">
                <a:latin typeface="Calibri"/>
                <a:ea typeface="Calibri"/>
                <a:cs typeface="Calibri"/>
                <a:sym typeface="Calibri"/>
              </a:rPr>
              <a:t>SqlCommand </a:t>
            </a:r>
            <a:r>
              <a:rPr lang="en-US"/>
              <a:t>object</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Example</a:t>
            </a:r>
            <a:endParaRPr/>
          </a:p>
        </p:txBody>
      </p:sp>
      <p:sp>
        <p:nvSpPr>
          <p:cNvPr id="524" name="Google Shape;524;p40"/>
          <p:cNvSpPr txBox="1"/>
          <p:nvPr/>
        </p:nvSpPr>
        <p:spPr>
          <a:xfrm>
            <a:off x="865322" y="2270221"/>
            <a:ext cx="7696200" cy="1200329"/>
          </a:xfrm>
          <a:prstGeom prst="rect">
            <a:avLst/>
          </a:prstGeom>
          <a:solidFill>
            <a:srgbClr val="DAE5F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SqlCommand </a:t>
            </a:r>
            <a:r>
              <a:rPr lang="en-US" sz="2400">
                <a:solidFill>
                  <a:srgbClr val="000000"/>
                </a:solidFill>
                <a:latin typeface="Courier New"/>
                <a:ea typeface="Courier New"/>
                <a:cs typeface="Courier New"/>
                <a:sym typeface="Courier New"/>
              </a:rPr>
              <a:t>cmdXXX = </a:t>
            </a:r>
            <a:endParaRPr/>
          </a:p>
          <a:p>
            <a:pPr marL="0" marR="0" lvl="0" indent="0" algn="l" rtl="0">
              <a:spcBef>
                <a:spcPts val="0"/>
              </a:spcBef>
              <a:spcAft>
                <a:spcPts val="0"/>
              </a:spcAft>
              <a:buNone/>
            </a:pPr>
            <a:r>
              <a:rPr lang="en-US" sz="2400">
                <a:solidFill>
                  <a:srgbClr val="000000"/>
                </a:solidFill>
                <a:latin typeface="Courier New"/>
                <a:ea typeface="Courier New"/>
                <a:cs typeface="Courier New"/>
                <a:sym typeface="Courier New"/>
              </a:rPr>
              <a:t>new SqlCommand(SQL_statement, connection_object);</a:t>
            </a:r>
            <a:endParaRPr sz="2400">
              <a:solidFill>
                <a:srgbClr val="000000"/>
              </a:solidFill>
              <a:latin typeface="Courier New"/>
              <a:ea typeface="Courier New"/>
              <a:cs typeface="Courier New"/>
              <a:sym typeface="Courier New"/>
            </a:endParaRPr>
          </a:p>
        </p:txBody>
      </p:sp>
      <p:sp>
        <p:nvSpPr>
          <p:cNvPr id="525" name="Google Shape;525;p40"/>
          <p:cNvSpPr/>
          <p:nvPr/>
        </p:nvSpPr>
        <p:spPr>
          <a:xfrm>
            <a:off x="5219681" y="2039388"/>
            <a:ext cx="377191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SQL Select Statement created in Step 2</a:t>
            </a:r>
            <a:endParaRPr sz="2000">
              <a:solidFill>
                <a:schemeClr val="dk1"/>
              </a:solidFill>
              <a:latin typeface="Calibri"/>
              <a:ea typeface="Calibri"/>
              <a:cs typeface="Calibri"/>
              <a:sym typeface="Calibri"/>
            </a:endParaRPr>
          </a:p>
        </p:txBody>
      </p:sp>
      <p:cxnSp>
        <p:nvCxnSpPr>
          <p:cNvPr id="526" name="Google Shape;526;p40"/>
          <p:cNvCxnSpPr>
            <a:stCxn id="525" idx="1"/>
          </p:cNvCxnSpPr>
          <p:nvPr/>
        </p:nvCxnSpPr>
        <p:spPr>
          <a:xfrm flipH="1">
            <a:off x="4991081" y="2393331"/>
            <a:ext cx="228600" cy="234300"/>
          </a:xfrm>
          <a:prstGeom prst="straightConnector1">
            <a:avLst/>
          </a:prstGeom>
          <a:noFill/>
          <a:ln w="28575" cap="flat" cmpd="sng">
            <a:solidFill>
              <a:schemeClr val="dk1"/>
            </a:solidFill>
            <a:prstDash val="solid"/>
            <a:round/>
            <a:headEnd type="none" w="sm" len="sm"/>
            <a:tailEnd type="stealth" w="med" len="med"/>
          </a:ln>
        </p:spPr>
      </p:cxnSp>
      <p:sp>
        <p:nvSpPr>
          <p:cNvPr id="527" name="Google Shape;527;p40"/>
          <p:cNvSpPr/>
          <p:nvPr/>
        </p:nvSpPr>
        <p:spPr>
          <a:xfrm>
            <a:off x="5039524" y="3517044"/>
            <a:ext cx="3129062"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connection object created in Step 1</a:t>
            </a:r>
            <a:endParaRPr sz="1800">
              <a:solidFill>
                <a:schemeClr val="dk1"/>
              </a:solidFill>
              <a:latin typeface="Calibri"/>
              <a:ea typeface="Calibri"/>
              <a:cs typeface="Calibri"/>
              <a:sym typeface="Calibri"/>
            </a:endParaRPr>
          </a:p>
        </p:txBody>
      </p:sp>
      <p:cxnSp>
        <p:nvCxnSpPr>
          <p:cNvPr id="528" name="Google Shape;528;p40"/>
          <p:cNvCxnSpPr/>
          <p:nvPr/>
        </p:nvCxnSpPr>
        <p:spPr>
          <a:xfrm rot="10800000">
            <a:off x="3657600" y="3470550"/>
            <a:ext cx="1447792" cy="323166"/>
          </a:xfrm>
          <a:prstGeom prst="straightConnector1">
            <a:avLst/>
          </a:prstGeom>
          <a:noFill/>
          <a:ln w="28575" cap="flat" cmpd="sng">
            <a:solidFill>
              <a:schemeClr val="dk1"/>
            </a:solidFill>
            <a:prstDash val="solid"/>
            <a:round/>
            <a:headEnd type="none" w="sm" len="sm"/>
            <a:tailEnd type="stealth" w="med" len="med"/>
          </a:ln>
        </p:spPr>
      </p:cxnSp>
      <p:sp>
        <p:nvSpPr>
          <p:cNvPr id="529" name="Google Shape;529;p40"/>
          <p:cNvSpPr txBox="1"/>
          <p:nvPr/>
        </p:nvSpPr>
        <p:spPr>
          <a:xfrm>
            <a:off x="892446" y="4419600"/>
            <a:ext cx="7696200" cy="830997"/>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SqlCommand </a:t>
            </a:r>
            <a:r>
              <a:rPr lang="en-US" sz="2400">
                <a:solidFill>
                  <a:srgbClr val="000000"/>
                </a:solidFill>
                <a:latin typeface="Courier New"/>
                <a:ea typeface="Courier New"/>
                <a:cs typeface="Courier New"/>
                <a:sym typeface="Courier New"/>
              </a:rPr>
              <a:t>cmdSelect= </a:t>
            </a:r>
            <a:endParaRPr sz="2400">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2400">
                <a:solidFill>
                  <a:srgbClr val="000000"/>
                </a:solidFill>
                <a:latin typeface="Courier New"/>
                <a:ea typeface="Courier New"/>
                <a:cs typeface="Courier New"/>
                <a:sym typeface="Courier New"/>
              </a:rPr>
              <a:t>new SqlCommand(strSelect, con);</a:t>
            </a:r>
            <a:endParaRPr sz="2400">
              <a:solidFill>
                <a:srgbClr val="000000"/>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Retrieve &amp; Display Database Records</a:t>
            </a:r>
            <a:endParaRPr sz="4000"/>
          </a:p>
        </p:txBody>
      </p:sp>
      <p:sp>
        <p:nvSpPr>
          <p:cNvPr id="535" name="Google Shape;535;p41"/>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Step 3: Execute Command to retrieve records</a:t>
            </a:r>
            <a:endParaRPr/>
          </a:p>
          <a:p>
            <a:pPr marL="342900" lvl="0" indent="-342900" algn="l" rtl="0">
              <a:spcBef>
                <a:spcPts val="640"/>
              </a:spcBef>
              <a:spcAft>
                <a:spcPts val="0"/>
              </a:spcAft>
              <a:buClr>
                <a:srgbClr val="C00000"/>
              </a:buClr>
              <a:buSzPts val="3200"/>
              <a:buChar char="•"/>
            </a:pPr>
            <a:r>
              <a:rPr lang="en-US" b="1">
                <a:solidFill>
                  <a:srgbClr val="C00000"/>
                </a:solidFill>
              </a:rPr>
              <a:t>Method 1: </a:t>
            </a:r>
            <a:r>
              <a:rPr lang="en-US" b="1" u="sng">
                <a:solidFill>
                  <a:srgbClr val="FF0000"/>
                </a:solidFill>
              </a:rPr>
              <a:t>1 or more records </a:t>
            </a:r>
            <a:r>
              <a:rPr lang="en-US" b="1"/>
              <a:t>are returned</a:t>
            </a:r>
            <a:endParaRPr/>
          </a:p>
          <a:p>
            <a:pPr marL="342900" lvl="0" indent="-342900" algn="l" rtl="0">
              <a:spcBef>
                <a:spcPts val="640"/>
              </a:spcBef>
              <a:spcAft>
                <a:spcPts val="0"/>
              </a:spcAft>
              <a:buClr>
                <a:schemeClr val="dk1"/>
              </a:buClr>
              <a:buSzPts val="3200"/>
              <a:buChar char="•"/>
            </a:pPr>
            <a:r>
              <a:rPr lang="en-US"/>
              <a:t>Use </a:t>
            </a:r>
            <a:r>
              <a:rPr lang="en-US" b="1"/>
              <a:t>SqlDataReader </a:t>
            </a:r>
            <a:r>
              <a:rPr lang="en-US"/>
              <a:t>object (to temporary store the records that retrieved by the Command object).</a:t>
            </a:r>
            <a:endParaRPr/>
          </a:p>
          <a:p>
            <a:pPr marL="342900" lvl="0" indent="-342900" algn="l" rtl="0">
              <a:spcBef>
                <a:spcPts val="640"/>
              </a:spcBef>
              <a:spcAft>
                <a:spcPts val="0"/>
              </a:spcAft>
              <a:buClr>
                <a:schemeClr val="dk1"/>
              </a:buClr>
              <a:buSzPts val="3200"/>
              <a:buChar char="•"/>
            </a:pPr>
            <a:r>
              <a:rPr lang="en-US"/>
              <a:t>Syntax:</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Example</a:t>
            </a:r>
            <a:endParaRPr/>
          </a:p>
          <a:p>
            <a:pPr marL="342900" lvl="0" indent="-139700" algn="l" rtl="0">
              <a:spcBef>
                <a:spcPts val="640"/>
              </a:spcBef>
              <a:spcAft>
                <a:spcPts val="0"/>
              </a:spcAft>
              <a:buClr>
                <a:schemeClr val="dk1"/>
              </a:buClr>
              <a:buSzPts val="3200"/>
              <a:buNone/>
            </a:pPr>
            <a:endParaRPr/>
          </a:p>
        </p:txBody>
      </p:sp>
      <p:sp>
        <p:nvSpPr>
          <p:cNvPr id="536" name="Google Shape;536;p41"/>
          <p:cNvSpPr txBox="1"/>
          <p:nvPr/>
        </p:nvSpPr>
        <p:spPr>
          <a:xfrm>
            <a:off x="838200" y="4674704"/>
            <a:ext cx="7696200" cy="461665"/>
          </a:xfrm>
          <a:prstGeom prst="rect">
            <a:avLst/>
          </a:prstGeom>
          <a:solidFill>
            <a:srgbClr val="DAE5F1"/>
          </a:solid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Calibri"/>
                <a:ea typeface="Calibri"/>
                <a:cs typeface="Calibri"/>
                <a:sym typeface="Calibri"/>
              </a:rPr>
              <a:t>SqlDataReader </a:t>
            </a:r>
            <a:r>
              <a:rPr lang="en-US" sz="2400">
                <a:solidFill>
                  <a:srgbClr val="000000"/>
                </a:solidFill>
                <a:latin typeface="Calibri"/>
                <a:ea typeface="Calibri"/>
                <a:cs typeface="Calibri"/>
                <a:sym typeface="Calibri"/>
              </a:rPr>
              <a:t>dtrXXX = commandName.</a:t>
            </a:r>
            <a:r>
              <a:rPr lang="en-US" sz="2400" b="1">
                <a:solidFill>
                  <a:srgbClr val="000000"/>
                </a:solidFill>
                <a:latin typeface="Calibri"/>
                <a:ea typeface="Calibri"/>
                <a:cs typeface="Calibri"/>
                <a:sym typeface="Calibri"/>
              </a:rPr>
              <a:t>ExecuteReader()</a:t>
            </a:r>
            <a:r>
              <a:rPr lang="en-US" sz="2400">
                <a:solidFill>
                  <a:srgbClr val="000000"/>
                </a:solidFill>
                <a:latin typeface="Calibri"/>
                <a:ea typeface="Calibri"/>
                <a:cs typeface="Calibri"/>
                <a:sym typeface="Calibri"/>
              </a:rPr>
              <a:t>; </a:t>
            </a:r>
            <a:endParaRPr/>
          </a:p>
        </p:txBody>
      </p:sp>
      <p:sp>
        <p:nvSpPr>
          <p:cNvPr id="537" name="Google Shape;537;p41"/>
          <p:cNvSpPr txBox="1"/>
          <p:nvPr/>
        </p:nvSpPr>
        <p:spPr>
          <a:xfrm>
            <a:off x="838200" y="5867400"/>
            <a:ext cx="7772400" cy="461665"/>
          </a:xfrm>
          <a:prstGeom prst="rect">
            <a:avLst/>
          </a:prstGeom>
          <a:solidFill>
            <a:srgbClr val="F2F2F2"/>
          </a:solidFill>
          <a:ln>
            <a:noFill/>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Calibri"/>
                <a:ea typeface="Calibri"/>
                <a:cs typeface="Calibri"/>
                <a:sym typeface="Calibri"/>
              </a:rPr>
              <a:t>SqlDataReader </a:t>
            </a:r>
            <a:r>
              <a:rPr lang="en-US" sz="2400">
                <a:solidFill>
                  <a:srgbClr val="000000"/>
                </a:solidFill>
                <a:latin typeface="Calibri"/>
                <a:ea typeface="Calibri"/>
                <a:cs typeface="Calibri"/>
                <a:sym typeface="Calibri"/>
              </a:rPr>
              <a:t>dtrStud= cmdSelect.</a:t>
            </a:r>
            <a:r>
              <a:rPr lang="en-US" sz="2400" b="1">
                <a:solidFill>
                  <a:srgbClr val="000000"/>
                </a:solidFill>
                <a:latin typeface="Calibri"/>
                <a:ea typeface="Calibri"/>
                <a:cs typeface="Calibri"/>
                <a:sym typeface="Calibri"/>
              </a:rPr>
              <a:t>ExecuteReader()</a:t>
            </a:r>
            <a:r>
              <a:rPr lang="en-US" sz="2400">
                <a:solidFill>
                  <a:srgbClr val="000000"/>
                </a:solidFill>
                <a:latin typeface="Calibri"/>
                <a:ea typeface="Calibri"/>
                <a:cs typeface="Calibri"/>
                <a:sym typeface="Calibri"/>
              </a:rPr>
              <a:t>; </a:t>
            </a:r>
            <a:endParaRPr/>
          </a:p>
        </p:txBody>
      </p:sp>
      <p:cxnSp>
        <p:nvCxnSpPr>
          <p:cNvPr id="538" name="Google Shape;538;p41"/>
          <p:cNvCxnSpPr/>
          <p:nvPr/>
        </p:nvCxnSpPr>
        <p:spPr>
          <a:xfrm flipH="1">
            <a:off x="5029200" y="4495800"/>
            <a:ext cx="228580" cy="234218"/>
          </a:xfrm>
          <a:prstGeom prst="straightConnector1">
            <a:avLst/>
          </a:prstGeom>
          <a:noFill/>
          <a:ln w="28575" cap="flat" cmpd="sng">
            <a:solidFill>
              <a:schemeClr val="dk1"/>
            </a:solidFill>
            <a:prstDash val="solid"/>
            <a:round/>
            <a:headEnd type="none" w="sm" len="sm"/>
            <a:tailEnd type="stealth" w="med" len="med"/>
          </a:ln>
        </p:spPr>
      </p:cxnSp>
      <p:sp>
        <p:nvSpPr>
          <p:cNvPr id="539" name="Google Shape;539;p41"/>
          <p:cNvSpPr/>
          <p:nvPr/>
        </p:nvSpPr>
        <p:spPr>
          <a:xfrm>
            <a:off x="4876800" y="3733800"/>
            <a:ext cx="377191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command object is created in Step 2</a:t>
            </a:r>
            <a:endParaRPr sz="20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DataReader</a:t>
            </a:r>
            <a:endParaRPr/>
          </a:p>
        </p:txBody>
      </p:sp>
      <p:sp>
        <p:nvSpPr>
          <p:cNvPr id="545" name="Google Shape;545;p4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It represents forward-only stream of database records.</a:t>
            </a:r>
            <a:endParaRPr/>
          </a:p>
          <a:p>
            <a:pPr marL="342900" lvl="0" indent="-342900" algn="l" rtl="0">
              <a:spcBef>
                <a:spcPts val="640"/>
              </a:spcBef>
              <a:spcAft>
                <a:spcPts val="0"/>
              </a:spcAft>
              <a:buClr>
                <a:schemeClr val="dk1"/>
              </a:buClr>
              <a:buSzPts val="3200"/>
              <a:buChar char="•"/>
            </a:pPr>
            <a:r>
              <a:rPr lang="en-US"/>
              <a:t>It processes ONE single record at a time.</a:t>
            </a:r>
            <a:endParaRPr/>
          </a:p>
          <a:p>
            <a:pPr marL="342900" lvl="0" indent="-342900" algn="l" rtl="0">
              <a:spcBef>
                <a:spcPts val="640"/>
              </a:spcBef>
              <a:spcAft>
                <a:spcPts val="0"/>
              </a:spcAft>
              <a:buClr>
                <a:schemeClr val="dk1"/>
              </a:buClr>
              <a:buSzPts val="3200"/>
              <a:buChar char="•"/>
            </a:pPr>
            <a:r>
              <a:rPr lang="en-US"/>
              <a:t>Once you pass a records, there is no going back. </a:t>
            </a:r>
            <a:endParaRPr/>
          </a:p>
          <a:p>
            <a:pPr marL="342900" lvl="0" indent="-342900" algn="l" rtl="0">
              <a:spcBef>
                <a:spcPts val="640"/>
              </a:spcBef>
              <a:spcAft>
                <a:spcPts val="0"/>
              </a:spcAft>
              <a:buClr>
                <a:schemeClr val="dk1"/>
              </a:buClr>
              <a:buSzPts val="3200"/>
              <a:buChar char="•"/>
            </a:pPr>
            <a:r>
              <a:rPr lang="en-US"/>
              <a:t>It does not have a property that  returns a count of records.</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DataReader – Read()</a:t>
            </a:r>
            <a:endParaRPr/>
          </a:p>
        </p:txBody>
      </p:sp>
      <p:sp>
        <p:nvSpPr>
          <p:cNvPr id="551" name="Google Shape;551;p4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Use </a:t>
            </a:r>
            <a:r>
              <a:rPr lang="en-US" sz="2800">
                <a:latin typeface="Courier New"/>
                <a:ea typeface="Courier New"/>
                <a:cs typeface="Courier New"/>
                <a:sym typeface="Courier New"/>
              </a:rPr>
              <a:t>Read()</a:t>
            </a:r>
            <a:r>
              <a:rPr lang="en-US" sz="2800"/>
              <a:t>method to fetch the next record in the stream.</a:t>
            </a:r>
            <a:endParaRPr/>
          </a:p>
          <a:p>
            <a:pPr marL="342900" lvl="0" indent="-342900" algn="l" rtl="0">
              <a:spcBef>
                <a:spcPts val="560"/>
              </a:spcBef>
              <a:spcAft>
                <a:spcPts val="0"/>
              </a:spcAft>
              <a:buClr>
                <a:schemeClr val="dk1"/>
              </a:buClr>
              <a:buSzPts val="2800"/>
              <a:buChar char="•"/>
            </a:pPr>
            <a:r>
              <a:rPr lang="en-US" sz="2800"/>
              <a:t>To display all the records returned from a query, use loop to Read the datareader until the end of the stream.</a:t>
            </a:r>
            <a:endParaRPr/>
          </a:p>
          <a:p>
            <a:pPr marL="342900" lvl="0" indent="-165100" algn="l" rtl="0">
              <a:spcBef>
                <a:spcPts val="560"/>
              </a:spcBef>
              <a:spcAft>
                <a:spcPts val="0"/>
              </a:spcAft>
              <a:buClr>
                <a:schemeClr val="dk1"/>
              </a:buClr>
              <a:buSzPts val="2800"/>
              <a:buNone/>
            </a:pPr>
            <a:endParaRPr sz="2800"/>
          </a:p>
        </p:txBody>
      </p:sp>
      <p:sp>
        <p:nvSpPr>
          <p:cNvPr id="552" name="Google Shape;552;p43"/>
          <p:cNvSpPr txBox="1"/>
          <p:nvPr/>
        </p:nvSpPr>
        <p:spPr>
          <a:xfrm>
            <a:off x="762000" y="3810000"/>
            <a:ext cx="7772400" cy="1938992"/>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SqlDataReader dtrStud= cmdSelect.ExecuteReader();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while (dtrStud.Read())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Response.Write(dtrStud["lname"] + dtrStud["fname");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r>
              <a:rPr lang="en-US" sz="2400">
                <a:solidFill>
                  <a:srgbClr val="000000"/>
                </a:solidFill>
                <a:latin typeface="Calibri"/>
                <a:ea typeface="Calibri"/>
                <a:cs typeface="Calibri"/>
                <a:sym typeface="Calibri"/>
              </a:rPr>
              <a:t> </a:t>
            </a:r>
            <a:endParaRPr sz="2400">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DataReader - HasRows</a:t>
            </a:r>
            <a:endParaRPr/>
          </a:p>
        </p:txBody>
      </p:sp>
      <p:sp>
        <p:nvSpPr>
          <p:cNvPr id="558" name="Google Shape;558;p4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Checking whether any row (of records) is returned . </a:t>
            </a:r>
            <a:endParaRPr/>
          </a:p>
          <a:p>
            <a:pPr marL="342900" lvl="0" indent="-342900" algn="l" rtl="0">
              <a:spcBef>
                <a:spcPts val="560"/>
              </a:spcBef>
              <a:spcAft>
                <a:spcPts val="0"/>
              </a:spcAft>
              <a:buClr>
                <a:schemeClr val="dk1"/>
              </a:buClr>
              <a:buSzPts val="2800"/>
              <a:buChar char="•"/>
            </a:pPr>
            <a:r>
              <a:rPr lang="en-US" sz="2800"/>
              <a:t>Unlike the Read() method, it does not advance the DataReader to the next row</a:t>
            </a:r>
            <a:endParaRPr/>
          </a:p>
          <a:p>
            <a:pPr marL="342900" lvl="0" indent="-165100" algn="l" rtl="0">
              <a:spcBef>
                <a:spcPts val="560"/>
              </a:spcBef>
              <a:spcAft>
                <a:spcPts val="0"/>
              </a:spcAft>
              <a:buClr>
                <a:schemeClr val="dk1"/>
              </a:buClr>
              <a:buSzPts val="2800"/>
              <a:buNone/>
            </a:pPr>
            <a:endParaRPr sz="2800"/>
          </a:p>
          <a:p>
            <a:pPr marL="342900" lvl="0" indent="-165100" algn="l" rtl="0">
              <a:spcBef>
                <a:spcPts val="560"/>
              </a:spcBef>
              <a:spcAft>
                <a:spcPts val="0"/>
              </a:spcAft>
              <a:buClr>
                <a:schemeClr val="dk1"/>
              </a:buClr>
              <a:buSzPts val="2800"/>
              <a:buNone/>
            </a:pPr>
            <a:endParaRPr sz="2800"/>
          </a:p>
        </p:txBody>
      </p:sp>
      <p:sp>
        <p:nvSpPr>
          <p:cNvPr id="559" name="Google Shape;559;p44"/>
          <p:cNvSpPr txBox="1"/>
          <p:nvPr/>
        </p:nvSpPr>
        <p:spPr>
          <a:xfrm>
            <a:off x="685800" y="2971800"/>
            <a:ext cx="7924800" cy="341632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urier New"/>
                <a:ea typeface="Courier New"/>
                <a:cs typeface="Courier New"/>
                <a:sym typeface="Courier New"/>
              </a:rPr>
              <a:t>if(dtrStud.HasRows)</a:t>
            </a:r>
            <a:endParaRPr/>
          </a:p>
          <a:p>
            <a:pPr marL="0" marR="0" lvl="0" indent="0" algn="l" rtl="0">
              <a:spcBef>
                <a:spcPts val="0"/>
              </a:spcBef>
              <a:spcAft>
                <a:spcPts val="0"/>
              </a:spcAft>
              <a:buNone/>
            </a:pPr>
            <a:r>
              <a:rPr lang="en-US" sz="2400" b="1">
                <a:solidFill>
                  <a:schemeClr val="dk1"/>
                </a:solidFill>
                <a:latin typeface="Courier New"/>
                <a:ea typeface="Courier New"/>
                <a:cs typeface="Courier New"/>
                <a:sym typeface="Courier New"/>
              </a:rPr>
              <a:t>{</a:t>
            </a:r>
            <a:endParaRPr/>
          </a:p>
          <a:p>
            <a:pPr marL="457200" marR="0" lvl="1" indent="0" algn="l" rtl="0">
              <a:spcBef>
                <a:spcPts val="0"/>
              </a:spcBef>
              <a:spcAft>
                <a:spcPts val="0"/>
              </a:spcAft>
              <a:buNone/>
            </a:pPr>
            <a:r>
              <a:rPr lang="en-US" sz="2400" b="0" i="0" u="none" strike="noStrike" cap="none">
                <a:solidFill>
                  <a:srgbClr val="7F7F7F"/>
                </a:solidFill>
                <a:latin typeface="Calibri"/>
                <a:ea typeface="Calibri"/>
                <a:cs typeface="Calibri"/>
                <a:sym typeface="Calibri"/>
              </a:rPr>
              <a:t>while (dtrStud.Read())</a:t>
            </a:r>
            <a:endParaRPr/>
          </a:p>
          <a:p>
            <a:pPr marL="457200" marR="0" lvl="1" indent="0" algn="l" rtl="0">
              <a:spcBef>
                <a:spcPts val="0"/>
              </a:spcBef>
              <a:spcAft>
                <a:spcPts val="0"/>
              </a:spcAft>
              <a:buNone/>
            </a:pPr>
            <a:r>
              <a:rPr lang="en-US" sz="2400" b="0" i="0" u="none" strike="noStrike" cap="none">
                <a:solidFill>
                  <a:srgbClr val="7F7F7F"/>
                </a:solidFill>
                <a:latin typeface="Calibri"/>
                <a:ea typeface="Calibri"/>
                <a:cs typeface="Calibri"/>
                <a:sym typeface="Calibri"/>
              </a:rPr>
              <a:t>{</a:t>
            </a:r>
            <a:endParaRPr/>
          </a:p>
          <a:p>
            <a:pPr marL="457200" marR="0" lvl="1" indent="0" algn="l" rtl="0">
              <a:spcBef>
                <a:spcPts val="0"/>
              </a:spcBef>
              <a:spcAft>
                <a:spcPts val="0"/>
              </a:spcAft>
              <a:buNone/>
            </a:pPr>
            <a:r>
              <a:rPr lang="en-US" sz="2400" b="0" i="0" u="none" strike="noStrike" cap="none">
                <a:solidFill>
                  <a:srgbClr val="7F7F7F"/>
                </a:solidFill>
                <a:latin typeface="Calibri"/>
                <a:ea typeface="Calibri"/>
                <a:cs typeface="Calibri"/>
                <a:sym typeface="Calibri"/>
              </a:rPr>
              <a:t>      Response.Write(dtrStud["lname"] + dtrStud["fname");</a:t>
            </a:r>
            <a:endParaRPr/>
          </a:p>
          <a:p>
            <a:pPr marL="457200" marR="0" lvl="1" indent="0" algn="l" rtl="0">
              <a:spcBef>
                <a:spcPts val="0"/>
              </a:spcBef>
              <a:spcAft>
                <a:spcPts val="0"/>
              </a:spcAft>
              <a:buNone/>
            </a:pPr>
            <a:r>
              <a:rPr lang="en-US" sz="2400" b="0" i="0" u="none" strike="noStrike" cap="none">
                <a:solidFill>
                  <a:srgbClr val="7F7F7F"/>
                </a:solidFill>
                <a:latin typeface="Calibri"/>
                <a:ea typeface="Calibri"/>
                <a:cs typeface="Calibri"/>
                <a:sym typeface="Calibri"/>
              </a:rPr>
              <a:t> } </a:t>
            </a:r>
            <a:endParaRPr/>
          </a:p>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else</a:t>
            </a:r>
            <a:endParaRPr/>
          </a:p>
          <a:p>
            <a:pPr marL="0" marR="0" lvl="0" indent="0" algn="l" rtl="0">
              <a:spcBef>
                <a:spcPts val="0"/>
              </a:spcBef>
              <a:spcAft>
                <a:spcPts val="0"/>
              </a:spcAft>
              <a:buNone/>
            </a:pPr>
            <a:r>
              <a:rPr lang="en-US" sz="2400" b="1">
                <a:solidFill>
                  <a:srgbClr val="000000"/>
                </a:solidFill>
                <a:latin typeface="Courier New"/>
                <a:ea typeface="Courier New"/>
                <a:cs typeface="Courier New"/>
                <a:sym typeface="Courier New"/>
              </a:rPr>
              <a:t>Response.Write (</a:t>
            </a:r>
            <a:r>
              <a:rPr lang="en-US" sz="2400" b="1">
                <a:solidFill>
                  <a:srgbClr val="7F7F7F"/>
                </a:solidFill>
                <a:latin typeface="Calibri"/>
                <a:ea typeface="Calibri"/>
                <a:cs typeface="Calibri"/>
                <a:sym typeface="Calibri"/>
              </a:rPr>
              <a:t>"</a:t>
            </a:r>
            <a:r>
              <a:rPr lang="en-US" sz="2400" b="1">
                <a:solidFill>
                  <a:srgbClr val="000000"/>
                </a:solidFill>
                <a:latin typeface="Courier New"/>
                <a:ea typeface="Courier New"/>
                <a:cs typeface="Courier New"/>
                <a:sym typeface="Courier New"/>
              </a:rPr>
              <a:t>No records retrieved</a:t>
            </a:r>
            <a:r>
              <a:rPr lang="en-US" sz="2400" b="1">
                <a:solidFill>
                  <a:srgbClr val="7F7F7F"/>
                </a:solidFill>
                <a:latin typeface="Calibri"/>
                <a:ea typeface="Calibri"/>
                <a:cs typeface="Calibri"/>
                <a:sym typeface="Calibri"/>
              </a:rPr>
              <a:t>"</a:t>
            </a:r>
            <a:r>
              <a:rPr lang="en-US" sz="2400" b="1">
                <a:solidFill>
                  <a:srgbClr val="000000"/>
                </a:solidFill>
                <a:latin typeface="Courier New"/>
                <a:ea typeface="Courier New"/>
                <a:cs typeface="Courier New"/>
                <a:sym typeface="Courier New"/>
              </a:rPr>
              <a:t>);</a:t>
            </a:r>
            <a:endParaRPr sz="2400" b="1">
              <a:solidFill>
                <a:srgbClr val="000000"/>
              </a:solidFill>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Retrieve &amp; Display Database Records</a:t>
            </a:r>
            <a:endParaRPr sz="4000"/>
          </a:p>
        </p:txBody>
      </p:sp>
      <p:sp>
        <p:nvSpPr>
          <p:cNvPr id="566" name="Google Shape;566;p45"/>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Step 3: Execute Command to retrieve records</a:t>
            </a:r>
            <a:endParaRPr/>
          </a:p>
          <a:p>
            <a:pPr marL="342900" lvl="0" indent="-342900" algn="l" rtl="0">
              <a:spcBef>
                <a:spcPts val="640"/>
              </a:spcBef>
              <a:spcAft>
                <a:spcPts val="0"/>
              </a:spcAft>
              <a:buClr>
                <a:srgbClr val="C00000"/>
              </a:buClr>
              <a:buSzPts val="3200"/>
              <a:buChar char="•"/>
            </a:pPr>
            <a:r>
              <a:rPr lang="en-US" b="1">
                <a:solidFill>
                  <a:srgbClr val="C00000"/>
                </a:solidFill>
              </a:rPr>
              <a:t>Method 2: </a:t>
            </a:r>
            <a:r>
              <a:rPr lang="en-US" b="1"/>
              <a:t>Only </a:t>
            </a:r>
            <a:r>
              <a:rPr lang="en-US" b="1" u="sng">
                <a:solidFill>
                  <a:srgbClr val="FF0000"/>
                </a:solidFill>
              </a:rPr>
              <a:t>1 data </a:t>
            </a:r>
            <a:r>
              <a:rPr lang="en-US" b="1"/>
              <a:t>is returned</a:t>
            </a:r>
            <a:endParaRPr/>
          </a:p>
          <a:p>
            <a:pPr marL="342900" lvl="0" indent="-342900" algn="l" rtl="0">
              <a:spcBef>
                <a:spcPts val="640"/>
              </a:spcBef>
              <a:spcAft>
                <a:spcPts val="0"/>
              </a:spcAft>
              <a:buClr>
                <a:schemeClr val="dk1"/>
              </a:buClr>
              <a:buSzPts val="3200"/>
              <a:buChar char="•"/>
            </a:pPr>
            <a:r>
              <a:rPr lang="en-US"/>
              <a:t>Using a</a:t>
            </a:r>
            <a:r>
              <a:rPr lang="en-US" b="1"/>
              <a:t> </a:t>
            </a:r>
            <a:r>
              <a:rPr lang="en-US" b="1">
                <a:solidFill>
                  <a:srgbClr val="FF0000"/>
                </a:solidFill>
              </a:rPr>
              <a:t>variable</a:t>
            </a:r>
            <a:r>
              <a:rPr lang="en-US" b="1"/>
              <a:t> </a:t>
            </a:r>
            <a:r>
              <a:rPr lang="en-US"/>
              <a:t>to store the data is sufficient.</a:t>
            </a:r>
            <a:endParaRPr/>
          </a:p>
          <a:p>
            <a:pPr marL="742950" lvl="1" indent="-285750" algn="l" rtl="0">
              <a:spcBef>
                <a:spcPts val="560"/>
              </a:spcBef>
              <a:spcAft>
                <a:spcPts val="0"/>
              </a:spcAft>
              <a:buClr>
                <a:schemeClr val="dk1"/>
              </a:buClr>
              <a:buSzPts val="2800"/>
              <a:buChar char="–"/>
            </a:pPr>
            <a:r>
              <a:rPr lang="en-US"/>
              <a:t>Example: Retrieve a user’s password. </a:t>
            </a:r>
            <a:endParaRPr/>
          </a:p>
          <a:p>
            <a:pPr marL="742950" lvl="1" indent="-285750" algn="l" rtl="0">
              <a:spcBef>
                <a:spcPts val="560"/>
              </a:spcBef>
              <a:spcAft>
                <a:spcPts val="0"/>
              </a:spcAft>
              <a:buClr>
                <a:schemeClr val="dk1"/>
              </a:buClr>
              <a:buSzPts val="2800"/>
              <a:buChar char="–"/>
            </a:pPr>
            <a:r>
              <a:rPr lang="en-US"/>
              <a:t>Retrieve a single value concern aggregate functions:</a:t>
            </a:r>
            <a:endParaRPr/>
          </a:p>
          <a:p>
            <a:pPr marL="1143000" lvl="2" indent="-228600" algn="l" rtl="0">
              <a:spcBef>
                <a:spcPts val="480"/>
              </a:spcBef>
              <a:spcAft>
                <a:spcPts val="0"/>
              </a:spcAft>
              <a:buClr>
                <a:schemeClr val="dk1"/>
              </a:buClr>
              <a:buSzPts val="2400"/>
              <a:buChar char="•"/>
            </a:pPr>
            <a:r>
              <a:rPr lang="en-US"/>
              <a:t>SQL Server Express supports several aggregate functions in a SQL statement, such as count(*), sum(field), avg( ), min( ), max( ).</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Retrieve &amp; Display Database Records</a:t>
            </a:r>
            <a:endParaRPr sz="4000"/>
          </a:p>
        </p:txBody>
      </p:sp>
      <p:sp>
        <p:nvSpPr>
          <p:cNvPr id="572" name="Google Shape;572;p46"/>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use the </a:t>
            </a:r>
            <a:r>
              <a:rPr lang="en-US" b="1"/>
              <a:t>ExecuteScalar ( )  </a:t>
            </a:r>
            <a:r>
              <a:rPr lang="en-US"/>
              <a:t>method (from SqlCommand class). This method returns </a:t>
            </a:r>
            <a:r>
              <a:rPr lang="en-US" i="1"/>
              <a:t>object</a:t>
            </a:r>
            <a:r>
              <a:rPr lang="en-US"/>
              <a:t> type.</a:t>
            </a:r>
            <a:endParaRPr/>
          </a:p>
          <a:p>
            <a:pPr marL="342900" lvl="0" indent="-342900" algn="l" rtl="0">
              <a:spcBef>
                <a:spcPts val="640"/>
              </a:spcBef>
              <a:spcAft>
                <a:spcPts val="0"/>
              </a:spcAft>
              <a:buClr>
                <a:schemeClr val="dk1"/>
              </a:buClr>
              <a:buSzPts val="3200"/>
              <a:buChar char="•"/>
            </a:pPr>
            <a:r>
              <a:rPr lang="en-US"/>
              <a:t>ExecuteScalar ( ) returns the value of the first column of the first row returned by a query.</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b="1"/>
          </a:p>
        </p:txBody>
      </p:sp>
      <p:sp>
        <p:nvSpPr>
          <p:cNvPr id="573" name="Google Shape;573;p46"/>
          <p:cNvSpPr txBox="1"/>
          <p:nvPr/>
        </p:nvSpPr>
        <p:spPr>
          <a:xfrm>
            <a:off x="533400" y="4114800"/>
            <a:ext cx="8305800" cy="1200329"/>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string strCountProd = </a:t>
            </a:r>
            <a:r>
              <a:rPr lang="en-US" sz="2400">
                <a:solidFill>
                  <a:schemeClr val="dk1"/>
                </a:solidFill>
                <a:latin typeface="Calibri"/>
                <a:ea typeface="Calibri"/>
                <a:cs typeface="Calibri"/>
                <a:sym typeface="Calibri"/>
              </a:rPr>
              <a:t>"Select count(*) From Product";</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SqlCommand cmdCount = new SqlCommand(strCountProd, con);</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int count= (int)cmdCount.ExecuteScalar();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Question</a:t>
            </a:r>
            <a:endParaRPr sz="4000"/>
          </a:p>
        </p:txBody>
      </p:sp>
      <p:sp>
        <p:nvSpPr>
          <p:cNvPr id="580" name="Google Shape;580;p47"/>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Can you forecast the potential problem in this code? </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581" name="Google Shape;581;p47"/>
          <p:cNvSpPr txBox="1"/>
          <p:nvPr/>
        </p:nvSpPr>
        <p:spPr>
          <a:xfrm>
            <a:off x="762000" y="2743200"/>
            <a:ext cx="8077200" cy="341632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0000"/>
                </a:solidFill>
                <a:latin typeface="Calibri"/>
                <a:ea typeface="Calibri"/>
                <a:cs typeface="Calibri"/>
                <a:sym typeface="Calibri"/>
              </a:rPr>
              <a:t>string strGetPW = </a:t>
            </a:r>
            <a:r>
              <a:rPr lang="en-US" sz="2400">
                <a:solidFill>
                  <a:schemeClr val="dk1"/>
                </a:solidFill>
                <a:latin typeface="Calibri"/>
                <a:ea typeface="Calibri"/>
                <a:cs typeface="Calibri"/>
                <a:sym typeface="Calibri"/>
              </a:rPr>
              <a:t>"</a:t>
            </a:r>
            <a:r>
              <a:rPr lang="en-US" sz="2400">
                <a:solidFill>
                  <a:srgbClr val="000000"/>
                </a:solidFill>
                <a:latin typeface="Calibri"/>
                <a:ea typeface="Calibri"/>
                <a:cs typeface="Calibri"/>
                <a:sym typeface="Calibri"/>
              </a:rPr>
              <a:t>Select * From Students</a:t>
            </a:r>
            <a:r>
              <a:rPr lang="en-US" sz="2400">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where username=‘Eric Tan’ ";</a:t>
            </a:r>
            <a:endParaRPr sz="2400">
              <a:solidFill>
                <a:srgbClr val="000000"/>
              </a:solidFill>
              <a:latin typeface="Calibri"/>
              <a:ea typeface="Calibri"/>
              <a:cs typeface="Calibri"/>
              <a:sym typeface="Calibri"/>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SqlCommand cmdGetPW = new SqlCommand(strGetPW, con);</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object  getPW= cmdGetPW.ExecuteScalar();</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string password;</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if(getPW != null)</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	password = getPW.ToString();</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else</a:t>
            </a:r>
            <a:endParaRPr/>
          </a:p>
          <a:p>
            <a:pPr marL="0" marR="0" lvl="0" indent="0" algn="l" rtl="0">
              <a:spcBef>
                <a:spcPts val="0"/>
              </a:spcBef>
              <a:spcAft>
                <a:spcPts val="0"/>
              </a:spcAft>
              <a:buNone/>
            </a:pPr>
            <a:r>
              <a:rPr lang="en-US" sz="2400">
                <a:solidFill>
                  <a:srgbClr val="000000"/>
                </a:solidFill>
                <a:latin typeface="Calibri"/>
                <a:ea typeface="Calibri"/>
                <a:cs typeface="Calibri"/>
                <a:sym typeface="Calibri"/>
              </a:rPr>
              <a:t>	Response.Write(</a:t>
            </a:r>
            <a:r>
              <a:rPr lang="en-US" sz="2400">
                <a:solidFill>
                  <a:schemeClr val="dk1"/>
                </a:solidFill>
                <a:latin typeface="Calibri"/>
                <a:ea typeface="Calibri"/>
                <a:cs typeface="Calibri"/>
                <a:sym typeface="Calibri"/>
              </a:rPr>
              <a:t>“Invalid username");</a:t>
            </a:r>
            <a:endParaRPr sz="2400">
              <a:solidFill>
                <a:srgbClr val="000000"/>
              </a:solidFill>
              <a:latin typeface="Calibri"/>
              <a:ea typeface="Calibri"/>
              <a:cs typeface="Calibri"/>
              <a:sym typeface="Calibri"/>
            </a:endParaRPr>
          </a:p>
        </p:txBody>
      </p:sp>
      <p:sp>
        <p:nvSpPr>
          <p:cNvPr id="582" name="Google Shape;582;p47"/>
          <p:cNvSpPr/>
          <p:nvPr/>
        </p:nvSpPr>
        <p:spPr>
          <a:xfrm>
            <a:off x="3505200" y="1981200"/>
            <a:ext cx="5257800" cy="707886"/>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lt1"/>
                </a:solidFill>
                <a:latin typeface="Calibri"/>
                <a:ea typeface="Calibri"/>
                <a:cs typeface="Calibri"/>
                <a:sym typeface="Calibri"/>
              </a:rPr>
              <a:t>ExecuteScalar( ) </a:t>
            </a:r>
            <a:r>
              <a:rPr lang="en-US" sz="2000">
                <a:solidFill>
                  <a:schemeClr val="lt1"/>
                </a:solidFill>
                <a:latin typeface="Calibri"/>
                <a:ea typeface="Calibri"/>
                <a:cs typeface="Calibri"/>
                <a:sym typeface="Calibri"/>
              </a:rPr>
              <a:t>returns the value of the first column of the first row returned by a query.</a:t>
            </a:r>
            <a:endParaRPr/>
          </a:p>
        </p:txBody>
      </p:sp>
      <p:sp>
        <p:nvSpPr>
          <p:cNvPr id="583" name="Google Shape;583;p47"/>
          <p:cNvSpPr/>
          <p:nvPr/>
        </p:nvSpPr>
        <p:spPr>
          <a:xfrm>
            <a:off x="6294783" y="2557670"/>
            <a:ext cx="1351721" cy="1806713"/>
          </a:xfrm>
          <a:custGeom>
            <a:avLst/>
            <a:gdLst/>
            <a:ahLst/>
            <a:cxnLst/>
            <a:rect l="l" t="t" r="r" b="b"/>
            <a:pathLst>
              <a:path w="1351721" h="1806713" extrusionOk="0">
                <a:moveTo>
                  <a:pt x="1351721" y="0"/>
                </a:moveTo>
                <a:cubicBezTo>
                  <a:pt x="1292086" y="633895"/>
                  <a:pt x="1232452" y="1267791"/>
                  <a:pt x="1007165" y="1537252"/>
                </a:cubicBezTo>
                <a:cubicBezTo>
                  <a:pt x="781878" y="1806713"/>
                  <a:pt x="390939" y="1711739"/>
                  <a:pt x="0" y="1616765"/>
                </a:cubicBezTo>
              </a:path>
            </a:pathLst>
          </a:custGeom>
          <a:noFill/>
          <a:ln w="28575" cap="flat" cmpd="sng">
            <a:solidFill>
              <a:schemeClr val="dk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DEMO</a:t>
            </a:r>
            <a:endParaRPr/>
          </a:p>
        </p:txBody>
      </p:sp>
      <p:sp>
        <p:nvSpPr>
          <p:cNvPr id="589" name="Google Shape;589;p4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Retrieving Database Record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Question</a:t>
            </a:r>
            <a:endParaRPr/>
          </a:p>
        </p:txBody>
      </p:sp>
      <p:sp>
        <p:nvSpPr>
          <p:cNvPr id="595" name="Google Shape;595;p49"/>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What are the general procedures to retrieve database record(s)?</a:t>
            </a:r>
            <a:endParaRPr/>
          </a:p>
          <a:p>
            <a:pPr marL="342900" lvl="0" indent="-342900" algn="l" rtl="0">
              <a:spcBef>
                <a:spcPts val="560"/>
              </a:spcBef>
              <a:spcAft>
                <a:spcPts val="0"/>
              </a:spcAft>
              <a:buClr>
                <a:schemeClr val="dk1"/>
              </a:buClr>
              <a:buSzPts val="2800"/>
              <a:buChar char="•"/>
            </a:pPr>
            <a:r>
              <a:rPr lang="en-US" sz="2800"/>
              <a:t>What are the differences between </a:t>
            </a:r>
            <a:r>
              <a:rPr lang="en-US" sz="2800">
                <a:latin typeface="Courier New"/>
                <a:ea typeface="Courier New"/>
                <a:cs typeface="Courier New"/>
                <a:sym typeface="Courier New"/>
              </a:rPr>
              <a:t>ExecuteReader() </a:t>
            </a:r>
            <a:r>
              <a:rPr lang="en-US" sz="2800"/>
              <a:t>and </a:t>
            </a:r>
            <a:r>
              <a:rPr lang="en-US" sz="2800">
                <a:latin typeface="Courier New"/>
                <a:ea typeface="Courier New"/>
                <a:cs typeface="Courier New"/>
                <a:sym typeface="Courier New"/>
              </a:rPr>
              <a:t>ExecuteScalar() </a:t>
            </a:r>
            <a:r>
              <a:rPr lang="en-US" sz="2800"/>
              <a:t>methods?</a:t>
            </a:r>
            <a:endParaRPr/>
          </a:p>
          <a:p>
            <a:pPr marL="342900" lvl="0" indent="-342900" algn="l" rtl="0">
              <a:spcBef>
                <a:spcPts val="560"/>
              </a:spcBef>
              <a:spcAft>
                <a:spcPts val="0"/>
              </a:spcAft>
              <a:buClr>
                <a:schemeClr val="dk1"/>
              </a:buClr>
              <a:buSzPts val="2800"/>
              <a:buChar char="•"/>
            </a:pPr>
            <a:r>
              <a:rPr lang="en-US" sz="2800"/>
              <a:t>What execute statement to use?</a:t>
            </a:r>
            <a:endParaRPr/>
          </a:p>
          <a:p>
            <a:pPr marL="742950" lvl="1" indent="-285750" algn="l" rtl="0">
              <a:spcBef>
                <a:spcPts val="480"/>
              </a:spcBef>
              <a:spcAft>
                <a:spcPts val="0"/>
              </a:spcAft>
              <a:buClr>
                <a:schemeClr val="dk1"/>
              </a:buClr>
              <a:buSzPts val="2400"/>
              <a:buChar char="–"/>
            </a:pPr>
            <a:r>
              <a:rPr lang="en-US" sz="2400"/>
              <a:t>To retrieve the price when the product code is entered.</a:t>
            </a:r>
            <a:endParaRPr/>
          </a:p>
          <a:p>
            <a:pPr marL="742950" lvl="1" indent="-285750" algn="l" rtl="0">
              <a:spcBef>
                <a:spcPts val="480"/>
              </a:spcBef>
              <a:spcAft>
                <a:spcPts val="0"/>
              </a:spcAft>
              <a:buClr>
                <a:schemeClr val="dk1"/>
              </a:buClr>
              <a:buSzPts val="2400"/>
              <a:buChar char="–"/>
            </a:pPr>
            <a:r>
              <a:rPr lang="en-US" sz="2400"/>
              <a:t>To retrieve the shops nearby based on user’s current location</a:t>
            </a:r>
            <a:endParaRPr/>
          </a:p>
          <a:p>
            <a:pPr marL="742950" lvl="1" indent="-285750" algn="l" rtl="0">
              <a:spcBef>
                <a:spcPts val="480"/>
              </a:spcBef>
              <a:spcAft>
                <a:spcPts val="0"/>
              </a:spcAft>
              <a:buClr>
                <a:schemeClr val="dk1"/>
              </a:buClr>
              <a:buSzPts val="2400"/>
              <a:buChar char="–"/>
            </a:pPr>
            <a:r>
              <a:rPr lang="en-US" sz="2400"/>
              <a:t>To retrieve the top 10 movies in this week</a:t>
            </a:r>
            <a:endParaRPr/>
          </a:p>
          <a:p>
            <a:pPr marL="742950" lvl="1" indent="-107950" algn="l" rtl="0">
              <a:spcBef>
                <a:spcPts val="560"/>
              </a:spcBef>
              <a:spcAft>
                <a:spcPts val="0"/>
              </a:spcAft>
              <a:buClr>
                <a:schemeClr val="dk1"/>
              </a:buClr>
              <a:buSzPts val="2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Disadvantages</a:t>
            </a:r>
            <a:endParaRPr/>
          </a:p>
        </p:txBody>
      </p:sp>
      <p:grpSp>
        <p:nvGrpSpPr>
          <p:cNvPr id="167" name="Google Shape;167;p5"/>
          <p:cNvGrpSpPr/>
          <p:nvPr/>
        </p:nvGrpSpPr>
        <p:grpSpPr>
          <a:xfrm>
            <a:off x="457200" y="1428791"/>
            <a:ext cx="8186765" cy="4658847"/>
            <a:chOff x="0" y="54"/>
            <a:chExt cx="8186765" cy="4658847"/>
          </a:xfrm>
        </p:grpSpPr>
        <p:sp>
          <p:nvSpPr>
            <p:cNvPr id="168" name="Google Shape;168;p5"/>
            <p:cNvSpPr/>
            <p:nvPr/>
          </p:nvSpPr>
          <p:spPr>
            <a:xfrm rot="5400000">
              <a:off x="4688857" y="-1522031"/>
              <a:ext cx="1756286"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txBox="1"/>
            <p:nvPr/>
          </p:nvSpPr>
          <p:spPr>
            <a:xfrm>
              <a:off x="2935343" y="89908"/>
              <a:ext cx="5118411" cy="2022153"/>
            </a:xfrm>
            <a:prstGeom prst="rect">
              <a:avLst/>
            </a:prstGeom>
            <a:noFill/>
            <a:ln>
              <a:noFill/>
            </a:ln>
          </p:spPr>
          <p:txBody>
            <a:bodyPr spcFirstLastPara="1" wrap="square" lIns="129525" tIns="64750" rIns="129525" bIns="64750" anchor="ctr" anchorCtr="0">
              <a:noAutofit/>
            </a:bodyPr>
            <a:lstStyle/>
            <a:p>
              <a:pPr marL="285750" marR="0" lvl="1" indent="-285750" algn="l" rtl="0">
                <a:lnSpc>
                  <a:spcPct val="90000"/>
                </a:lnSpc>
                <a:spcBef>
                  <a:spcPts val="0"/>
                </a:spcBef>
                <a:spcAft>
                  <a:spcPts val="0"/>
                </a:spcAft>
                <a:buClr>
                  <a:schemeClr val="dk1"/>
                </a:buClr>
                <a:buSzPts val="3400"/>
                <a:buFont typeface="Calibri"/>
                <a:buChar char="•"/>
              </a:pPr>
              <a:r>
                <a:rPr lang="en-US" sz="3400" b="0" i="0" u="none" strike="noStrike" cap="none" dirty="0">
                  <a:solidFill>
                    <a:schemeClr val="dk1"/>
                  </a:solidFill>
                  <a:latin typeface="Calibri"/>
                  <a:ea typeface="Calibri"/>
                  <a:cs typeface="Calibri"/>
                  <a:sym typeface="Calibri"/>
                </a:rPr>
                <a:t>it takes a little more time to write code to access the database.</a:t>
              </a:r>
              <a:endParaRPr sz="3400" b="0" i="0" u="none" strike="noStrike" cap="none" dirty="0">
                <a:solidFill>
                  <a:schemeClr val="dk1"/>
                </a:solidFill>
                <a:latin typeface="Calibri"/>
                <a:ea typeface="Calibri"/>
                <a:cs typeface="Calibri"/>
                <a:sym typeface="Calibri"/>
              </a:endParaRPr>
            </a:p>
          </p:txBody>
        </p:sp>
        <p:sp>
          <p:nvSpPr>
            <p:cNvPr id="170" name="Google Shape;170;p5"/>
            <p:cNvSpPr/>
            <p:nvPr/>
          </p:nvSpPr>
          <p:spPr>
            <a:xfrm>
              <a:off x="0" y="54"/>
              <a:ext cx="2947235" cy="2195358"/>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txBox="1"/>
            <p:nvPr/>
          </p:nvSpPr>
          <p:spPr>
            <a:xfrm>
              <a:off x="66505" y="378131"/>
              <a:ext cx="2947235" cy="2195358"/>
            </a:xfrm>
            <a:prstGeom prst="rect">
              <a:avLst/>
            </a:prstGeom>
            <a:noFill/>
            <a:ln>
              <a:noFill/>
            </a:ln>
          </p:spPr>
          <p:txBody>
            <a:bodyPr spcFirstLastPara="1" wrap="square" lIns="129525" tIns="64750" rIns="129525" bIns="64750" anchor="ctr" anchorCtr="0">
              <a:noAutofit/>
            </a:bodyPr>
            <a:lstStyle/>
            <a:p>
              <a:pPr marL="0" marR="0" lvl="0" indent="0" algn="ctr" rtl="0">
                <a:lnSpc>
                  <a:spcPct val="90000"/>
                </a:lnSpc>
                <a:spcBef>
                  <a:spcPts val="0"/>
                </a:spcBef>
                <a:spcAft>
                  <a:spcPts val="0"/>
                </a:spcAft>
                <a:buNone/>
              </a:pPr>
              <a:r>
                <a:rPr lang="en-US" sz="3400" b="0" i="0" u="none" strike="noStrike" cap="none" dirty="0">
                  <a:solidFill>
                    <a:schemeClr val="tx1"/>
                  </a:solidFill>
                  <a:latin typeface="Calibri"/>
                  <a:ea typeface="Calibri"/>
                  <a:cs typeface="Calibri"/>
                  <a:sym typeface="Calibri"/>
                </a:rPr>
                <a:t>Development time</a:t>
              </a:r>
              <a:endParaRPr sz="3400" b="0" i="0" u="none" strike="noStrike" cap="none" dirty="0">
                <a:solidFill>
                  <a:schemeClr val="tx1"/>
                </a:solidFill>
                <a:latin typeface="Calibri"/>
                <a:ea typeface="Calibri"/>
                <a:cs typeface="Calibri"/>
                <a:sym typeface="Calibri"/>
              </a:endParaRPr>
            </a:p>
          </p:txBody>
        </p:sp>
        <p:sp>
          <p:nvSpPr>
            <p:cNvPr id="172" name="Google Shape;172;p5"/>
            <p:cNvSpPr/>
            <p:nvPr/>
          </p:nvSpPr>
          <p:spPr>
            <a:xfrm rot="5400000">
              <a:off x="4688857" y="783094"/>
              <a:ext cx="1756286"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txBox="1"/>
            <p:nvPr/>
          </p:nvSpPr>
          <p:spPr>
            <a:xfrm>
              <a:off x="2935343" y="2353776"/>
              <a:ext cx="5118412" cy="2305125"/>
            </a:xfrm>
            <a:prstGeom prst="rect">
              <a:avLst/>
            </a:prstGeom>
            <a:noFill/>
            <a:ln>
              <a:noFill/>
            </a:ln>
          </p:spPr>
          <p:txBody>
            <a:bodyPr spcFirstLastPara="1" wrap="square" lIns="129525" tIns="64750" rIns="129525" bIns="64750" anchor="ctr" anchorCtr="0">
              <a:noAutofit/>
            </a:bodyPr>
            <a:lstStyle/>
            <a:p>
              <a:pPr marL="285750" marR="0" lvl="1" indent="-285750" algn="l" rtl="0">
                <a:lnSpc>
                  <a:spcPct val="90000"/>
                </a:lnSpc>
                <a:spcBef>
                  <a:spcPts val="0"/>
                </a:spcBef>
                <a:spcAft>
                  <a:spcPts val="0"/>
                </a:spcAft>
                <a:buClr>
                  <a:schemeClr val="dk1"/>
                </a:buClr>
                <a:buSzPts val="3400"/>
                <a:buFont typeface="Calibri"/>
                <a:buChar char="•"/>
              </a:pPr>
              <a:r>
                <a:rPr lang="en-US" sz="3400" b="0" i="0" u="none" strike="noStrike" cap="none" dirty="0">
                  <a:solidFill>
                    <a:schemeClr val="dk1"/>
                  </a:solidFill>
                  <a:latin typeface="Calibri"/>
                  <a:ea typeface="Calibri"/>
                  <a:cs typeface="Calibri"/>
                  <a:sym typeface="Calibri"/>
                </a:rPr>
                <a:t>The whole Web site will fail if the database fail for some reason.</a:t>
              </a:r>
              <a:endParaRPr sz="3400" b="0" i="0" u="none" strike="noStrike" cap="none" dirty="0">
                <a:solidFill>
                  <a:schemeClr val="dk1"/>
                </a:solidFill>
                <a:latin typeface="Calibri"/>
                <a:ea typeface="Calibri"/>
                <a:cs typeface="Calibri"/>
                <a:sym typeface="Calibri"/>
              </a:endParaRPr>
            </a:p>
          </p:txBody>
        </p:sp>
        <p:sp>
          <p:nvSpPr>
            <p:cNvPr id="174" name="Google Shape;174;p5"/>
            <p:cNvSpPr/>
            <p:nvPr/>
          </p:nvSpPr>
          <p:spPr>
            <a:xfrm>
              <a:off x="0" y="2305180"/>
              <a:ext cx="2947235" cy="2195358"/>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txBox="1"/>
            <p:nvPr/>
          </p:nvSpPr>
          <p:spPr>
            <a:xfrm>
              <a:off x="0" y="2305180"/>
              <a:ext cx="2947235" cy="2195358"/>
            </a:xfrm>
            <a:prstGeom prst="rect">
              <a:avLst/>
            </a:prstGeom>
            <a:noFill/>
            <a:ln>
              <a:noFill/>
            </a:ln>
          </p:spPr>
          <p:txBody>
            <a:bodyPr spcFirstLastPara="1" wrap="square" lIns="129525" tIns="64750" rIns="129525" bIns="64750" anchor="ctr" anchorCtr="0">
              <a:noAutofit/>
            </a:bodyPr>
            <a:lstStyle/>
            <a:p>
              <a:pPr marL="0" marR="0" lvl="0" indent="0" algn="ctr" rtl="0">
                <a:lnSpc>
                  <a:spcPct val="90000"/>
                </a:lnSpc>
                <a:spcBef>
                  <a:spcPts val="0"/>
                </a:spcBef>
                <a:spcAft>
                  <a:spcPts val="0"/>
                </a:spcAft>
                <a:buNone/>
              </a:pPr>
              <a:r>
                <a:rPr lang="en-US" sz="3400" b="0" i="0" u="none" strike="noStrike" cap="none" dirty="0">
                  <a:solidFill>
                    <a:schemeClr val="tx1"/>
                  </a:solidFill>
                  <a:latin typeface="Calibri"/>
                  <a:ea typeface="Calibri"/>
                  <a:cs typeface="Calibri"/>
                  <a:sym typeface="Calibri"/>
                </a:rPr>
                <a:t>Dependency on the database</a:t>
              </a:r>
              <a:endParaRPr sz="3400" b="0" i="0" u="none" strike="noStrike" cap="none" dirty="0">
                <a:solidFill>
                  <a:schemeClr val="tx1"/>
                </a:solidFill>
                <a:latin typeface="Calibri"/>
                <a:ea typeface="Calibri"/>
                <a:cs typeface="Calibri"/>
                <a:sym typeface="Calibri"/>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0"/>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Retrieving Information Based on User’s Input </a:t>
            </a:r>
            <a:endParaRPr sz="3200"/>
          </a:p>
        </p:txBody>
      </p:sp>
      <p:sp>
        <p:nvSpPr>
          <p:cNvPr id="601" name="Google Shape;601;p50"/>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2 methods:</a:t>
            </a:r>
            <a:endParaRPr/>
          </a:p>
          <a:p>
            <a:pPr marL="971550" lvl="1" indent="-514350" algn="l" rtl="0">
              <a:spcBef>
                <a:spcPts val="560"/>
              </a:spcBef>
              <a:spcAft>
                <a:spcPts val="0"/>
              </a:spcAft>
              <a:buClr>
                <a:schemeClr val="dk1"/>
              </a:buClr>
              <a:buSzPts val="2800"/>
              <a:buFont typeface="Calibri"/>
              <a:buAutoNum type="arabicPeriod"/>
            </a:pPr>
            <a:r>
              <a:rPr lang="en-US"/>
              <a:t>Using string concatenation.</a:t>
            </a:r>
            <a:endParaRPr/>
          </a:p>
          <a:p>
            <a:pPr marL="971550" lvl="1" indent="-514350" algn="l" rtl="0">
              <a:spcBef>
                <a:spcPts val="560"/>
              </a:spcBef>
              <a:spcAft>
                <a:spcPts val="0"/>
              </a:spcAft>
              <a:buClr>
                <a:schemeClr val="dk1"/>
              </a:buClr>
              <a:buSzPts val="2800"/>
              <a:buFont typeface="Calibri"/>
              <a:buAutoNum type="arabicPeriod"/>
            </a:pPr>
            <a:r>
              <a:rPr lang="en-US"/>
              <a:t>Using the Parameterized query method</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Retrieving Information Based on User’s Input </a:t>
            </a:r>
            <a:endParaRPr sz="3200"/>
          </a:p>
        </p:txBody>
      </p:sp>
      <p:sp>
        <p:nvSpPr>
          <p:cNvPr id="607" name="Google Shape;607;p51"/>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3200"/>
              <a:buChar char="•"/>
            </a:pPr>
            <a:r>
              <a:rPr lang="en-US" b="1">
                <a:solidFill>
                  <a:srgbClr val="C00000"/>
                </a:solidFill>
              </a:rPr>
              <a:t>Method 1: </a:t>
            </a:r>
            <a:r>
              <a:rPr lang="en-US" b="1"/>
              <a:t>Using String Concatenation Method</a:t>
            </a:r>
            <a:endParaRPr/>
          </a:p>
          <a:p>
            <a:pPr marL="742950" lvl="1" indent="-285750" algn="l" rtl="0">
              <a:spcBef>
                <a:spcPts val="560"/>
              </a:spcBef>
              <a:spcAft>
                <a:spcPts val="0"/>
              </a:spcAft>
              <a:buClr>
                <a:schemeClr val="dk1"/>
              </a:buClr>
              <a:buSzPts val="2800"/>
              <a:buChar char="–"/>
            </a:pPr>
            <a:r>
              <a:rPr lang="en-US"/>
              <a:t>the SQL Select statement is concatenate with value that pass from the server control.</a:t>
            </a:r>
            <a:endParaRPr/>
          </a:p>
          <a:p>
            <a:pPr marL="342900" lvl="0" indent="-139700" algn="l" rtl="0">
              <a:spcBef>
                <a:spcPts val="640"/>
              </a:spcBef>
              <a:spcAft>
                <a:spcPts val="0"/>
              </a:spcAft>
              <a:buClr>
                <a:schemeClr val="dk1"/>
              </a:buClr>
              <a:buSzPts val="3200"/>
              <a:buNone/>
            </a:pPr>
            <a:endParaRPr/>
          </a:p>
        </p:txBody>
      </p:sp>
      <p:pic>
        <p:nvPicPr>
          <p:cNvPr id="608" name="Google Shape;608;p51"/>
          <p:cNvPicPr preferRelativeResize="0"/>
          <p:nvPr/>
        </p:nvPicPr>
        <p:blipFill rotWithShape="1">
          <a:blip r:embed="rId3">
            <a:alphaModFix/>
          </a:blip>
          <a:srcRect/>
          <a:stretch/>
        </p:blipFill>
        <p:spPr>
          <a:xfrm>
            <a:off x="5257800" y="3505200"/>
            <a:ext cx="3114676" cy="1105642"/>
          </a:xfrm>
          <a:prstGeom prst="rect">
            <a:avLst/>
          </a:prstGeom>
          <a:noFill/>
          <a:ln>
            <a:noFill/>
          </a:ln>
        </p:spPr>
      </p:pic>
      <p:sp>
        <p:nvSpPr>
          <p:cNvPr id="609" name="Google Shape;609;p51"/>
          <p:cNvSpPr/>
          <p:nvPr/>
        </p:nvSpPr>
        <p:spPr>
          <a:xfrm>
            <a:off x="609600" y="3657600"/>
            <a:ext cx="4572000" cy="1200329"/>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strSelect = "Select lastname From Author Where firstname='" + txtFirstname.Text + "'";</a:t>
            </a:r>
            <a:endParaRPr/>
          </a:p>
        </p:txBody>
      </p:sp>
      <p:sp>
        <p:nvSpPr>
          <p:cNvPr id="610" name="Google Shape;610;p51"/>
          <p:cNvSpPr/>
          <p:nvPr/>
        </p:nvSpPr>
        <p:spPr>
          <a:xfrm>
            <a:off x="6400800" y="4724400"/>
            <a:ext cx="176542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txtFirstname</a:t>
            </a:r>
            <a:endParaRPr sz="2400">
              <a:solidFill>
                <a:schemeClr val="dk1"/>
              </a:solidFill>
              <a:latin typeface="Calibri"/>
              <a:ea typeface="Calibri"/>
              <a:cs typeface="Calibri"/>
              <a:sym typeface="Calibri"/>
            </a:endParaRPr>
          </a:p>
        </p:txBody>
      </p:sp>
      <p:cxnSp>
        <p:nvCxnSpPr>
          <p:cNvPr id="611" name="Google Shape;611;p51"/>
          <p:cNvCxnSpPr>
            <a:stCxn id="610" idx="0"/>
          </p:cNvCxnSpPr>
          <p:nvPr/>
        </p:nvCxnSpPr>
        <p:spPr>
          <a:xfrm rot="10800000" flipH="1">
            <a:off x="7283510" y="3886200"/>
            <a:ext cx="31800" cy="838200"/>
          </a:xfrm>
          <a:prstGeom prst="straightConnector1">
            <a:avLst/>
          </a:prstGeom>
          <a:noFill/>
          <a:ln w="28575" cap="flat" cmpd="sng">
            <a:solidFill>
              <a:schemeClr val="dk1"/>
            </a:solidFill>
            <a:prstDash val="solid"/>
            <a:round/>
            <a:headEnd type="none" w="sm" len="sm"/>
            <a:tailEnd type="stealth"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52"/>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Retrieving Information Based on User’s Input </a:t>
            </a:r>
            <a:endParaRPr sz="3200"/>
          </a:p>
        </p:txBody>
      </p:sp>
      <p:sp>
        <p:nvSpPr>
          <p:cNvPr id="618" name="Google Shape;618;p52"/>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2800"/>
              <a:buChar char="•"/>
            </a:pPr>
            <a:r>
              <a:rPr lang="en-US" sz="2800" b="1">
                <a:solidFill>
                  <a:srgbClr val="C00000"/>
                </a:solidFill>
              </a:rPr>
              <a:t>Method 2: </a:t>
            </a:r>
            <a:r>
              <a:rPr lang="en-US" sz="2800" b="1"/>
              <a:t>Using Parameterized Query Method</a:t>
            </a:r>
            <a:endParaRPr/>
          </a:p>
          <a:p>
            <a:pPr marL="342900" lvl="0" indent="-342900" algn="l" rtl="0">
              <a:spcBef>
                <a:spcPts val="560"/>
              </a:spcBef>
              <a:spcAft>
                <a:spcPts val="0"/>
              </a:spcAft>
              <a:buClr>
                <a:schemeClr val="dk1"/>
              </a:buClr>
              <a:buSzPts val="2800"/>
              <a:buChar char="•"/>
            </a:pPr>
            <a:r>
              <a:rPr lang="en-US" sz="2800"/>
              <a:t>Pass parameters with SqlParameter (from SqlCommand class)</a:t>
            </a:r>
            <a:endParaRPr/>
          </a:p>
          <a:p>
            <a:pPr marL="342900" lvl="0" indent="-342900" algn="l" rtl="0">
              <a:spcBef>
                <a:spcPts val="640"/>
              </a:spcBef>
              <a:spcAft>
                <a:spcPts val="0"/>
              </a:spcAft>
              <a:buClr>
                <a:schemeClr val="dk1"/>
              </a:buClr>
              <a:buSzPts val="3200"/>
              <a:buChar char="•"/>
            </a:pPr>
            <a:r>
              <a:rPr lang="en-US"/>
              <a:t>Syntax</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Example</a:t>
            </a:r>
            <a:endParaRPr/>
          </a:p>
          <a:p>
            <a:pPr marL="342900" lvl="0" indent="-139700" algn="l" rtl="0">
              <a:spcBef>
                <a:spcPts val="640"/>
              </a:spcBef>
              <a:spcAft>
                <a:spcPts val="0"/>
              </a:spcAft>
              <a:buClr>
                <a:schemeClr val="dk1"/>
              </a:buClr>
              <a:buSzPts val="3200"/>
              <a:buNone/>
            </a:pPr>
            <a:endParaRPr/>
          </a:p>
        </p:txBody>
      </p:sp>
      <p:sp>
        <p:nvSpPr>
          <p:cNvPr id="619" name="Google Shape;619;p52"/>
          <p:cNvSpPr/>
          <p:nvPr/>
        </p:nvSpPr>
        <p:spPr>
          <a:xfrm>
            <a:off x="533400" y="3498572"/>
            <a:ext cx="8153400" cy="461665"/>
          </a:xfrm>
          <a:prstGeom prst="rect">
            <a:avLst/>
          </a:prstGeom>
          <a:solidFill>
            <a:srgbClr val="DAE5F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1" indent="0" algn="l" rtl="0">
              <a:spcBef>
                <a:spcPts val="0"/>
              </a:spcBef>
              <a:spcAft>
                <a:spcPts val="0"/>
              </a:spcAft>
              <a:buClr>
                <a:schemeClr val="dk1"/>
              </a:buClr>
              <a:buSzPts val="2400"/>
              <a:buFont typeface="Calibri"/>
              <a:buNone/>
            </a:pPr>
            <a:r>
              <a:rPr lang="en-US" sz="2400" b="0" i="1" u="none" strike="noStrike" cap="none">
                <a:solidFill>
                  <a:schemeClr val="dk1"/>
                </a:solidFill>
                <a:latin typeface="Calibri"/>
                <a:ea typeface="Calibri"/>
                <a:cs typeface="Calibri"/>
                <a:sym typeface="Calibri"/>
              </a:rPr>
              <a:t>Commandobj</a:t>
            </a:r>
            <a:r>
              <a:rPr lang="en-US" sz="2400" b="0" i="0" u="none" strike="noStrike" cap="none">
                <a:solidFill>
                  <a:schemeClr val="dk1"/>
                </a:solidFill>
                <a:latin typeface="Calibri"/>
                <a:ea typeface="Calibri"/>
                <a:cs typeface="Calibri"/>
                <a:sym typeface="Calibri"/>
              </a:rPr>
              <a:t>.Parameters.AddWithValue (“@</a:t>
            </a:r>
            <a:r>
              <a:rPr lang="en-US" sz="2400" b="0" i="1" u="none" strike="noStrike" cap="none">
                <a:solidFill>
                  <a:schemeClr val="dk1"/>
                </a:solidFill>
                <a:latin typeface="Calibri"/>
                <a:ea typeface="Calibri"/>
                <a:cs typeface="Calibri"/>
                <a:sym typeface="Calibri"/>
              </a:rPr>
              <a:t>Param</a:t>
            </a:r>
            <a:r>
              <a:rPr lang="en-US" sz="2400" b="0" i="0" u="none" strike="noStrike" cap="none">
                <a:solidFill>
                  <a:schemeClr val="dk1"/>
                </a:solidFill>
                <a:latin typeface="Calibri"/>
                <a:ea typeface="Calibri"/>
                <a:cs typeface="Calibri"/>
                <a:sym typeface="Calibri"/>
              </a:rPr>
              <a:t>”,  </a:t>
            </a:r>
            <a:r>
              <a:rPr lang="en-US" sz="2400" b="0" i="1" u="none" strike="noStrike" cap="none">
                <a:solidFill>
                  <a:schemeClr val="dk1"/>
                </a:solidFill>
                <a:latin typeface="Calibri"/>
                <a:ea typeface="Calibri"/>
                <a:cs typeface="Calibri"/>
                <a:sym typeface="Calibri"/>
              </a:rPr>
              <a:t>value</a:t>
            </a:r>
            <a:r>
              <a:rPr lang="en-US" sz="2400" b="0" i="0" u="none" strike="noStrike" cap="none">
                <a:solidFill>
                  <a:schemeClr val="dk1"/>
                </a:solidFill>
                <a:latin typeface="Calibri"/>
                <a:ea typeface="Calibri"/>
                <a:cs typeface="Calibri"/>
                <a:sym typeface="Calibri"/>
              </a:rPr>
              <a:t>);</a:t>
            </a:r>
            <a:endParaRPr/>
          </a:p>
        </p:txBody>
      </p:sp>
      <p:sp>
        <p:nvSpPr>
          <p:cNvPr id="620" name="Google Shape;620;p52"/>
          <p:cNvSpPr/>
          <p:nvPr/>
        </p:nvSpPr>
        <p:spPr>
          <a:xfrm>
            <a:off x="609600" y="4724400"/>
            <a:ext cx="8077200" cy="1163395"/>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strSelect = "Select * from Student Where fname=</a:t>
            </a:r>
            <a:r>
              <a:rPr lang="en-US" sz="2400" b="1" i="0" u="none" strike="noStrike" cap="none">
                <a:solidFill>
                  <a:srgbClr val="C00000"/>
                </a:solidFill>
                <a:latin typeface="Calibri"/>
                <a:ea typeface="Calibri"/>
                <a:cs typeface="Calibri"/>
                <a:sym typeface="Calibri"/>
              </a:rPr>
              <a:t>@firstname</a:t>
            </a:r>
            <a:r>
              <a:rPr lang="en-US" sz="2400" b="0" i="0" u="none" strike="noStrike" cap="none">
                <a:solidFill>
                  <a:schemeClr val="dk1"/>
                </a:solidFill>
                <a:latin typeface="Calibri"/>
                <a:ea typeface="Calibri"/>
                <a:cs typeface="Calibri"/>
                <a:sym typeface="Calibri"/>
              </a:rPr>
              <a:t>“;</a:t>
            </a:r>
            <a:endParaRPr/>
          </a:p>
          <a:p>
            <a:pPr marL="0" marR="0" lvl="1"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SqlCommand cmdSelect = new SqlCommand(strSelect, con);</a:t>
            </a:r>
            <a:endParaRPr/>
          </a:p>
          <a:p>
            <a:pPr marL="0" marR="0" lvl="1" indent="0" algn="l" rtl="0">
              <a:lnSpc>
                <a:spcPct val="90000"/>
              </a:lnSpc>
              <a:spcBef>
                <a:spcPts val="0"/>
              </a:spcBef>
              <a:spcAft>
                <a:spcPts val="0"/>
              </a:spcAft>
              <a:buNone/>
            </a:pPr>
            <a:r>
              <a:rPr lang="en-US" sz="2400" b="0" i="0" u="none" strike="noStrike" cap="none">
                <a:solidFill>
                  <a:schemeClr val="dk1"/>
                </a:solidFill>
                <a:latin typeface="Calibri"/>
                <a:ea typeface="Calibri"/>
                <a:cs typeface="Calibri"/>
                <a:sym typeface="Calibri"/>
              </a:rPr>
              <a:t>CmdSelect.Parameters.AddWithValue(“</a:t>
            </a:r>
            <a:r>
              <a:rPr lang="en-US" sz="2400" b="1" i="0" u="none" strike="noStrike" cap="none">
                <a:solidFill>
                  <a:srgbClr val="C00000"/>
                </a:solidFill>
                <a:latin typeface="Calibri"/>
                <a:ea typeface="Calibri"/>
                <a:cs typeface="Calibri"/>
                <a:sym typeface="Calibri"/>
              </a:rPr>
              <a:t>@firstname</a:t>
            </a:r>
            <a:r>
              <a:rPr lang="en-US" sz="2400" b="0" i="0" u="none" strike="noStrike" cap="none">
                <a:solidFill>
                  <a:schemeClr val="dk1"/>
                </a:solidFill>
                <a:latin typeface="Calibri"/>
                <a:ea typeface="Calibri"/>
                <a:cs typeface="Calibri"/>
                <a:sym typeface="Calibri"/>
              </a:rPr>
              <a:t>”, “Alex”);</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3"/>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Using Parameterized Query Method</a:t>
            </a:r>
            <a:endParaRPr sz="4000"/>
          </a:p>
        </p:txBody>
      </p:sp>
      <p:sp>
        <p:nvSpPr>
          <p:cNvPr id="626" name="Google Shape;626;p53"/>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We do not need to specify the data type of the parameter, which it is automatically inferred from the value assigned to the parameter.</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Char char="•"/>
            </a:pPr>
            <a:r>
              <a:rPr lang="en-US"/>
              <a:t>In the example above, the value Fred is a </a:t>
            </a:r>
            <a:r>
              <a:rPr lang="en-US" i="1"/>
              <a:t>String</a:t>
            </a:r>
            <a:r>
              <a:rPr lang="en-US"/>
              <a:t>, the data type </a:t>
            </a:r>
            <a:r>
              <a:rPr lang="en-US" i="1"/>
              <a:t>varchar</a:t>
            </a:r>
            <a:r>
              <a:rPr lang="en-US"/>
              <a:t> is inferred.</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627" name="Google Shape;627;p53"/>
          <p:cNvSpPr/>
          <p:nvPr/>
        </p:nvSpPr>
        <p:spPr>
          <a:xfrm>
            <a:off x="533400" y="3581400"/>
            <a:ext cx="8077200" cy="424732"/>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0" marR="0" lvl="1" indent="0" algn="l" rtl="0">
              <a:lnSpc>
                <a:spcPct val="90000"/>
              </a:lnSpc>
              <a:spcBef>
                <a:spcPts val="0"/>
              </a:spcBef>
              <a:spcAft>
                <a:spcPts val="0"/>
              </a:spcAft>
              <a:buNone/>
            </a:pPr>
            <a:r>
              <a:rPr lang="en-US" sz="2400" b="0" i="0" u="none" strike="noStrike" cap="none">
                <a:solidFill>
                  <a:schemeClr val="dk1"/>
                </a:solidFill>
                <a:latin typeface="Calibri"/>
                <a:ea typeface="Calibri"/>
                <a:cs typeface="Calibri"/>
                <a:sym typeface="Calibri"/>
              </a:rPr>
              <a:t>CmdSelect.Parameters.AddWithValue(“@firstname”, “Fred”);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4"/>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t>Using Parameterized Query Method</a:t>
            </a:r>
            <a:endParaRPr sz="3600"/>
          </a:p>
        </p:txBody>
      </p:sp>
      <p:sp>
        <p:nvSpPr>
          <p:cNvPr id="634" name="Google Shape;634;p54"/>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Advantages:</a:t>
            </a:r>
            <a:endParaRPr/>
          </a:p>
          <a:p>
            <a:pPr marL="514350" lvl="0" indent="-514350" algn="l" rtl="0">
              <a:spcBef>
                <a:spcPts val="640"/>
              </a:spcBef>
              <a:spcAft>
                <a:spcPts val="0"/>
              </a:spcAft>
              <a:buClr>
                <a:schemeClr val="dk1"/>
              </a:buClr>
              <a:buSzPts val="3200"/>
              <a:buFont typeface="Calibri"/>
              <a:buAutoNum type="arabicPeriod"/>
            </a:pPr>
            <a:r>
              <a:rPr lang="en-US"/>
              <a:t>Using parameterized query makes tasks for doing query much easy and simple</a:t>
            </a:r>
            <a:endParaRPr/>
          </a:p>
          <a:p>
            <a:pPr marL="514350" lvl="0" indent="-514350" algn="l" rtl="0">
              <a:spcBef>
                <a:spcPts val="640"/>
              </a:spcBef>
              <a:spcAft>
                <a:spcPts val="0"/>
              </a:spcAft>
              <a:buClr>
                <a:schemeClr val="dk1"/>
              </a:buClr>
              <a:buSzPts val="3200"/>
              <a:buFont typeface="Calibri"/>
              <a:buAutoNum type="arabicPeriod"/>
            </a:pPr>
            <a:r>
              <a:rPr lang="en-US"/>
              <a:t>Your query is more readable</a:t>
            </a:r>
            <a:endParaRPr/>
          </a:p>
          <a:p>
            <a:pPr marL="514350" lvl="0" indent="-514350" algn="l" rtl="0">
              <a:spcBef>
                <a:spcPts val="640"/>
              </a:spcBef>
              <a:spcAft>
                <a:spcPts val="0"/>
              </a:spcAft>
              <a:buClr>
                <a:schemeClr val="dk1"/>
              </a:buClr>
              <a:buSzPts val="3200"/>
              <a:buFont typeface="Calibri"/>
              <a:buAutoNum type="arabicPeriod"/>
            </a:pPr>
            <a:r>
              <a:rPr lang="en-US"/>
              <a:t>Preventing SQL Injection attacks </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5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DEMO</a:t>
            </a:r>
            <a:endParaRPr/>
          </a:p>
        </p:txBody>
      </p:sp>
      <p:sp>
        <p:nvSpPr>
          <p:cNvPr id="641" name="Google Shape;641;p5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dirty="0"/>
              <a:t>SQL Injection</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Issues in Database Programming: SQL Injection</a:t>
            </a:r>
            <a:endParaRPr sz="3200"/>
          </a:p>
        </p:txBody>
      </p:sp>
      <p:sp>
        <p:nvSpPr>
          <p:cNvPr id="647" name="Google Shape;647;p56"/>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is a code injection technique that exploits a security vulnerability occurring in the database layer of an application. </a:t>
            </a:r>
            <a:endParaRPr dirty="0"/>
          </a:p>
          <a:p>
            <a:pPr marL="342900" lvl="0" indent="-342900" algn="l" rtl="0">
              <a:spcBef>
                <a:spcPts val="640"/>
              </a:spcBef>
              <a:spcAft>
                <a:spcPts val="0"/>
              </a:spcAft>
              <a:buClr>
                <a:schemeClr val="dk1"/>
              </a:buClr>
              <a:buSzPts val="3200"/>
              <a:buChar char="•"/>
            </a:pPr>
            <a:r>
              <a:rPr lang="en-US" dirty="0"/>
              <a:t>The vulnerability is present when user input is either incorrectly filtered for string literal escape characters embedded in SQL statements or user input is not strongly typed and thereby unexpectedly executed.</a:t>
            </a: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7"/>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Issues in Database Programming: SQL Injection</a:t>
            </a:r>
            <a:endParaRPr sz="3200"/>
          </a:p>
        </p:txBody>
      </p:sp>
      <p:grpSp>
        <p:nvGrpSpPr>
          <p:cNvPr id="654" name="Google Shape;654;p57"/>
          <p:cNvGrpSpPr/>
          <p:nvPr/>
        </p:nvGrpSpPr>
        <p:grpSpPr>
          <a:xfrm>
            <a:off x="457200" y="2209844"/>
            <a:ext cx="8186765" cy="4005369"/>
            <a:chOff x="0" y="45"/>
            <a:chExt cx="8186765" cy="4005369"/>
          </a:xfrm>
        </p:grpSpPr>
        <p:sp>
          <p:nvSpPr>
            <p:cNvPr id="655" name="Google Shape;655;p57"/>
            <p:cNvSpPr/>
            <p:nvPr/>
          </p:nvSpPr>
          <p:spPr>
            <a:xfrm rot="5400000">
              <a:off x="4841256" y="-1712539"/>
              <a:ext cx="1451488"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7"/>
            <p:cNvSpPr txBox="1"/>
            <p:nvPr/>
          </p:nvSpPr>
          <p:spPr>
            <a:xfrm>
              <a:off x="3007695" y="50933"/>
              <a:ext cx="4857696" cy="1752247"/>
            </a:xfrm>
            <a:prstGeom prst="rect">
              <a:avLst/>
            </a:prstGeom>
            <a:noFill/>
            <a:ln>
              <a:noFill/>
            </a:ln>
          </p:spPr>
          <p:txBody>
            <a:bodyPr spcFirstLastPara="1" wrap="square" lIns="102850" tIns="51425" rIns="102850" bIns="514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dirty="0">
                  <a:solidFill>
                    <a:schemeClr val="dk1"/>
                  </a:solidFill>
                  <a:latin typeface="Calibri"/>
                  <a:ea typeface="Calibri"/>
                  <a:cs typeface="Calibri"/>
                  <a:sym typeface="Calibri"/>
                </a:rPr>
                <a:t>limit the permissions that are granted to the database user account that the application uses. </a:t>
              </a:r>
              <a:endParaRPr sz="2700" b="0" i="0" u="none" strike="noStrike" cap="none" dirty="0">
                <a:solidFill>
                  <a:schemeClr val="dk1"/>
                </a:solidFill>
                <a:latin typeface="Calibri"/>
                <a:ea typeface="Calibri"/>
                <a:cs typeface="Calibri"/>
                <a:sym typeface="Calibri"/>
              </a:endParaRPr>
            </a:p>
          </p:txBody>
        </p:sp>
        <p:sp>
          <p:nvSpPr>
            <p:cNvPr id="657" name="Google Shape;657;p57"/>
            <p:cNvSpPr/>
            <p:nvPr/>
          </p:nvSpPr>
          <p:spPr>
            <a:xfrm>
              <a:off x="0" y="45"/>
              <a:ext cx="2947235" cy="1814361"/>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7"/>
            <p:cNvSpPr txBox="1"/>
            <p:nvPr/>
          </p:nvSpPr>
          <p:spPr>
            <a:xfrm>
              <a:off x="0" y="45"/>
              <a:ext cx="2947235" cy="1814361"/>
            </a:xfrm>
            <a:prstGeom prst="rect">
              <a:avLst/>
            </a:prstGeom>
            <a:noFill/>
            <a:ln>
              <a:noFill/>
            </a:ln>
          </p:spPr>
          <p:txBody>
            <a:bodyPr spcFirstLastPara="1" wrap="square" lIns="118100" tIns="59050" rIns="118100" bIns="59050" anchor="ctr" anchorCtr="0">
              <a:noAutofit/>
            </a:bodyPr>
            <a:lstStyle/>
            <a:p>
              <a:pPr marL="0" marR="0" lvl="0" indent="0" algn="ctr" rtl="0">
                <a:lnSpc>
                  <a:spcPct val="90000"/>
                </a:lnSpc>
                <a:spcBef>
                  <a:spcPts val="0"/>
                </a:spcBef>
                <a:spcAft>
                  <a:spcPts val="0"/>
                </a:spcAft>
                <a:buNone/>
              </a:pPr>
              <a:r>
                <a:rPr lang="en-US" sz="3100" dirty="0">
                  <a:solidFill>
                    <a:schemeClr val="tx1"/>
                  </a:solidFill>
                  <a:latin typeface="Calibri"/>
                  <a:ea typeface="Calibri"/>
                  <a:cs typeface="Calibri"/>
                  <a:sym typeface="Calibri"/>
                </a:rPr>
                <a:t>Prevent unauthorized access</a:t>
              </a:r>
              <a:endParaRPr sz="3100" dirty="0">
                <a:solidFill>
                  <a:schemeClr val="tx1"/>
                </a:solidFill>
                <a:latin typeface="Calibri"/>
                <a:ea typeface="Calibri"/>
                <a:cs typeface="Calibri"/>
                <a:sym typeface="Calibri"/>
              </a:endParaRPr>
            </a:p>
          </p:txBody>
        </p:sp>
        <p:sp>
          <p:nvSpPr>
            <p:cNvPr id="659" name="Google Shape;659;p57"/>
            <p:cNvSpPr/>
            <p:nvPr/>
          </p:nvSpPr>
          <p:spPr>
            <a:xfrm rot="5400000">
              <a:off x="4841256" y="192539"/>
              <a:ext cx="1451488"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7"/>
            <p:cNvSpPr txBox="1"/>
            <p:nvPr/>
          </p:nvSpPr>
          <p:spPr>
            <a:xfrm>
              <a:off x="3007696" y="1632970"/>
              <a:ext cx="4918156" cy="2372444"/>
            </a:xfrm>
            <a:prstGeom prst="rect">
              <a:avLst/>
            </a:prstGeom>
            <a:noFill/>
            <a:ln>
              <a:noFill/>
            </a:ln>
          </p:spPr>
          <p:txBody>
            <a:bodyPr spcFirstLastPara="1" wrap="square" lIns="102850" tIns="51425" rIns="102850" bIns="51425" anchor="ctr" anchorCtr="0">
              <a:noAutofit/>
            </a:bodyPr>
            <a:lstStyle/>
            <a:p>
              <a:pPr marL="228600" marR="0" lvl="1" indent="-228600" algn="l" rtl="0">
                <a:lnSpc>
                  <a:spcPct val="90000"/>
                </a:lnSpc>
                <a:spcBef>
                  <a:spcPts val="0"/>
                </a:spcBef>
                <a:spcAft>
                  <a:spcPts val="0"/>
                </a:spcAft>
                <a:buClr>
                  <a:schemeClr val="dk1"/>
                </a:buClr>
                <a:buSzPts val="2700"/>
                <a:buFont typeface="Calibri"/>
                <a:buChar char="•"/>
              </a:pPr>
              <a:r>
                <a:rPr lang="en-US" sz="2700" b="0" i="0" u="none" strike="noStrike" cap="none" dirty="0">
                  <a:solidFill>
                    <a:schemeClr val="dk1"/>
                  </a:solidFill>
                  <a:latin typeface="Calibri"/>
                  <a:ea typeface="Calibri"/>
                  <a:cs typeface="Calibri"/>
                  <a:sym typeface="Calibri"/>
                </a:rPr>
                <a:t>Avoid displaying the actual </a:t>
              </a:r>
              <a:r>
                <a:rPr lang="en-US" sz="2700" b="0"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database errors </a:t>
              </a:r>
              <a:r>
                <a:rPr lang="en-US" sz="2700" b="0" i="0" u="none" strike="noStrike" cap="none" dirty="0">
                  <a:solidFill>
                    <a:schemeClr val="dk1"/>
                  </a:solidFill>
                  <a:latin typeface="Calibri"/>
                  <a:ea typeface="Calibri"/>
                  <a:cs typeface="Calibri"/>
                  <a:sym typeface="Calibri"/>
                </a:rPr>
                <a:t>or messages to the end users. </a:t>
              </a:r>
              <a:endParaRPr sz="2700" b="0" i="0" u="none" strike="noStrike" cap="none" dirty="0">
                <a:solidFill>
                  <a:schemeClr val="dk1"/>
                </a:solidFill>
                <a:latin typeface="Calibri"/>
                <a:ea typeface="Calibri"/>
                <a:cs typeface="Calibri"/>
                <a:sym typeface="Calibri"/>
              </a:endParaRPr>
            </a:p>
          </p:txBody>
        </p:sp>
        <p:sp>
          <p:nvSpPr>
            <p:cNvPr id="661" name="Google Shape;661;p57"/>
            <p:cNvSpPr/>
            <p:nvPr/>
          </p:nvSpPr>
          <p:spPr>
            <a:xfrm>
              <a:off x="0" y="1905124"/>
              <a:ext cx="2947235" cy="1814361"/>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7"/>
            <p:cNvSpPr txBox="1"/>
            <p:nvPr/>
          </p:nvSpPr>
          <p:spPr>
            <a:xfrm>
              <a:off x="76200" y="1893898"/>
              <a:ext cx="2947235" cy="1814361"/>
            </a:xfrm>
            <a:prstGeom prst="rect">
              <a:avLst/>
            </a:prstGeom>
            <a:noFill/>
            <a:ln>
              <a:noFill/>
            </a:ln>
          </p:spPr>
          <p:txBody>
            <a:bodyPr spcFirstLastPara="1" wrap="square" lIns="118100" tIns="59050" rIns="118100" bIns="59050" anchor="ctr" anchorCtr="0">
              <a:noAutofit/>
            </a:bodyPr>
            <a:lstStyle/>
            <a:p>
              <a:pPr marL="0" marR="0" lvl="0" indent="0" algn="ctr" rtl="0">
                <a:lnSpc>
                  <a:spcPct val="90000"/>
                </a:lnSpc>
                <a:spcBef>
                  <a:spcPts val="0"/>
                </a:spcBef>
                <a:spcAft>
                  <a:spcPts val="0"/>
                </a:spcAft>
                <a:buNone/>
              </a:pPr>
              <a:r>
                <a:rPr lang="en-US" sz="3100" dirty="0">
                  <a:solidFill>
                    <a:schemeClr val="tx1"/>
                  </a:solidFill>
                  <a:latin typeface="Calibri"/>
                  <a:ea typeface="Calibri"/>
                  <a:cs typeface="Calibri"/>
                  <a:sym typeface="Calibri"/>
                </a:rPr>
                <a:t>Avoid disclosing technical errors</a:t>
              </a:r>
              <a:endParaRPr sz="3100" dirty="0">
                <a:solidFill>
                  <a:schemeClr val="tx1"/>
                </a:solidFill>
                <a:latin typeface="Calibri"/>
                <a:ea typeface="Calibri"/>
                <a:cs typeface="Calibri"/>
                <a:sym typeface="Calibri"/>
              </a:endParaRPr>
            </a:p>
          </p:txBody>
        </p:sp>
      </p:grpSp>
      <p:sp>
        <p:nvSpPr>
          <p:cNvPr id="663" name="Google Shape;663;p57"/>
          <p:cNvSpPr/>
          <p:nvPr/>
        </p:nvSpPr>
        <p:spPr>
          <a:xfrm>
            <a:off x="533400" y="1295400"/>
            <a:ext cx="81534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effective measures that can be adopted to prevent SQL injection attacks: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t>Issues in Database Programming: SQL Injection</a:t>
            </a:r>
            <a:endParaRPr sz="3200"/>
          </a:p>
        </p:txBody>
      </p:sp>
      <p:grpSp>
        <p:nvGrpSpPr>
          <p:cNvPr id="669" name="Google Shape;669;p58"/>
          <p:cNvGrpSpPr/>
          <p:nvPr/>
        </p:nvGrpSpPr>
        <p:grpSpPr>
          <a:xfrm>
            <a:off x="457200" y="1428791"/>
            <a:ext cx="8186765" cy="4500485"/>
            <a:chOff x="0" y="54"/>
            <a:chExt cx="8186765" cy="4500485"/>
          </a:xfrm>
        </p:grpSpPr>
        <p:sp>
          <p:nvSpPr>
            <p:cNvPr id="670" name="Google Shape;670;p58"/>
            <p:cNvSpPr/>
            <p:nvPr/>
          </p:nvSpPr>
          <p:spPr>
            <a:xfrm rot="5400000">
              <a:off x="4688857" y="-1522031"/>
              <a:ext cx="1756286"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8"/>
            <p:cNvSpPr txBox="1"/>
            <p:nvPr/>
          </p:nvSpPr>
          <p:spPr>
            <a:xfrm>
              <a:off x="3012268" y="219261"/>
              <a:ext cx="4884118" cy="1914064"/>
            </a:xfrm>
            <a:prstGeom prst="rect">
              <a:avLst/>
            </a:prstGeom>
            <a:noFill/>
            <a:ln>
              <a:noFill/>
            </a:ln>
          </p:spPr>
          <p:txBody>
            <a:bodyPr spcFirstLastPara="1" wrap="square" lIns="99050" tIns="49525" rIns="99050" bIns="49525" anchor="ctr"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dirty="0">
                  <a:solidFill>
                    <a:schemeClr val="dk1"/>
                  </a:solidFill>
                  <a:latin typeface="Calibri"/>
                  <a:ea typeface="Calibri"/>
                  <a:cs typeface="Calibri"/>
                  <a:sym typeface="Calibri"/>
                </a:rPr>
                <a:t>stripping off the potentially malicious characters; Check for known </a:t>
              </a:r>
              <a:r>
                <a:rPr lang="en-US" sz="2600" b="1" i="0" u="none" strike="noStrike" cap="none" dirty="0">
                  <a:solidFill>
                    <a:schemeClr val="dk1"/>
                  </a:solidFill>
                  <a:latin typeface="Calibri"/>
                  <a:ea typeface="Calibri"/>
                  <a:cs typeface="Calibri"/>
                  <a:sym typeface="Calibri"/>
                </a:rPr>
                <a:t>good data </a:t>
              </a:r>
              <a:r>
                <a:rPr lang="en-US" sz="2600" b="0" i="0" u="none" strike="noStrike" cap="none" dirty="0">
                  <a:solidFill>
                    <a:schemeClr val="dk1"/>
                  </a:solidFill>
                  <a:latin typeface="Calibri"/>
                  <a:ea typeface="Calibri"/>
                  <a:cs typeface="Calibri"/>
                  <a:sym typeface="Calibri"/>
                </a:rPr>
                <a:t>by validating for type, length, format, and range. </a:t>
              </a:r>
              <a:endParaRPr sz="2600" b="0" i="0" u="none" strike="noStrike" cap="none" dirty="0">
                <a:solidFill>
                  <a:schemeClr val="dk1"/>
                </a:solidFill>
                <a:latin typeface="Calibri"/>
                <a:ea typeface="Calibri"/>
                <a:cs typeface="Calibri"/>
                <a:sym typeface="Calibri"/>
              </a:endParaRPr>
            </a:p>
          </p:txBody>
        </p:sp>
        <p:sp>
          <p:nvSpPr>
            <p:cNvPr id="672" name="Google Shape;672;p58"/>
            <p:cNvSpPr/>
            <p:nvPr/>
          </p:nvSpPr>
          <p:spPr>
            <a:xfrm>
              <a:off x="0" y="54"/>
              <a:ext cx="2947235" cy="2195358"/>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8"/>
            <p:cNvSpPr txBox="1"/>
            <p:nvPr/>
          </p:nvSpPr>
          <p:spPr>
            <a:xfrm>
              <a:off x="0" y="54"/>
              <a:ext cx="2947235" cy="2195358"/>
            </a:xfrm>
            <a:prstGeom prst="rect">
              <a:avLst/>
            </a:prstGeom>
            <a:noFill/>
            <a:ln>
              <a:noFill/>
            </a:ln>
          </p:spPr>
          <p:txBody>
            <a:bodyPr spcFirstLastPara="1" wrap="square" lIns="121900" tIns="60950" rIns="121900" bIns="60950" anchor="ctr" anchorCtr="0">
              <a:noAutofit/>
            </a:bodyPr>
            <a:lstStyle/>
            <a:p>
              <a:pPr marL="0" marR="0" lvl="0" indent="0" algn="ctr" rtl="0">
                <a:lnSpc>
                  <a:spcPct val="90000"/>
                </a:lnSpc>
                <a:spcBef>
                  <a:spcPts val="0"/>
                </a:spcBef>
                <a:spcAft>
                  <a:spcPts val="0"/>
                </a:spcAft>
                <a:buNone/>
              </a:pPr>
              <a:r>
                <a:rPr lang="en-US" sz="3200" dirty="0">
                  <a:solidFill>
                    <a:schemeClr val="tx1"/>
                  </a:solidFill>
                  <a:latin typeface="Calibri"/>
                  <a:ea typeface="Calibri"/>
                  <a:cs typeface="Calibri"/>
                  <a:sym typeface="Calibri"/>
                </a:rPr>
                <a:t>Validate user input</a:t>
              </a:r>
              <a:endParaRPr sz="3200" dirty="0">
                <a:solidFill>
                  <a:schemeClr val="tx1"/>
                </a:solidFill>
                <a:latin typeface="Calibri"/>
                <a:ea typeface="Calibri"/>
                <a:cs typeface="Calibri"/>
                <a:sym typeface="Calibri"/>
              </a:endParaRPr>
            </a:p>
          </p:txBody>
        </p:sp>
        <p:sp>
          <p:nvSpPr>
            <p:cNvPr id="674" name="Google Shape;674;p58"/>
            <p:cNvSpPr/>
            <p:nvPr/>
          </p:nvSpPr>
          <p:spPr>
            <a:xfrm rot="5400000">
              <a:off x="4688857" y="783094"/>
              <a:ext cx="1756286"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8"/>
            <p:cNvSpPr txBox="1"/>
            <p:nvPr/>
          </p:nvSpPr>
          <p:spPr>
            <a:xfrm>
              <a:off x="3012268" y="2328805"/>
              <a:ext cx="4682640" cy="2171734"/>
            </a:xfrm>
            <a:prstGeom prst="rect">
              <a:avLst/>
            </a:prstGeom>
            <a:noFill/>
            <a:ln>
              <a:noFill/>
            </a:ln>
          </p:spPr>
          <p:txBody>
            <a:bodyPr spcFirstLastPara="1" wrap="square" lIns="99050" tIns="49525" rIns="99050" bIns="49525" anchor="ctr"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dirty="0">
                  <a:solidFill>
                    <a:schemeClr val="dk1"/>
                  </a:solidFill>
                  <a:latin typeface="Calibri"/>
                  <a:ea typeface="Calibri"/>
                  <a:cs typeface="Calibri"/>
                  <a:sym typeface="Calibri"/>
                </a:rPr>
                <a:t>Always use parameterized SQL queries and stored procedures rather than string concatenation</a:t>
              </a:r>
              <a:endParaRPr sz="2600" b="0" i="0" u="none" strike="noStrike" cap="none" dirty="0">
                <a:solidFill>
                  <a:schemeClr val="dk1"/>
                </a:solidFill>
                <a:latin typeface="Calibri"/>
                <a:ea typeface="Calibri"/>
                <a:cs typeface="Calibri"/>
                <a:sym typeface="Calibri"/>
              </a:endParaRPr>
            </a:p>
          </p:txBody>
        </p:sp>
        <p:sp>
          <p:nvSpPr>
            <p:cNvPr id="676" name="Google Shape;676;p58"/>
            <p:cNvSpPr/>
            <p:nvPr/>
          </p:nvSpPr>
          <p:spPr>
            <a:xfrm>
              <a:off x="0" y="2305180"/>
              <a:ext cx="2947235" cy="2195358"/>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8"/>
            <p:cNvSpPr txBox="1"/>
            <p:nvPr/>
          </p:nvSpPr>
          <p:spPr>
            <a:xfrm>
              <a:off x="0" y="2305180"/>
              <a:ext cx="2947235" cy="2195358"/>
            </a:xfrm>
            <a:prstGeom prst="rect">
              <a:avLst/>
            </a:prstGeom>
            <a:noFill/>
            <a:ln>
              <a:noFill/>
            </a:ln>
          </p:spPr>
          <p:txBody>
            <a:bodyPr spcFirstLastPara="1" wrap="square" lIns="121900" tIns="60950" rIns="121900" bIns="60950" anchor="ctr" anchorCtr="0">
              <a:noAutofit/>
            </a:bodyPr>
            <a:lstStyle/>
            <a:p>
              <a:pPr marL="0" marR="0" lvl="0" indent="0" algn="ctr" rtl="0">
                <a:lnSpc>
                  <a:spcPct val="90000"/>
                </a:lnSpc>
                <a:spcBef>
                  <a:spcPts val="0"/>
                </a:spcBef>
                <a:spcAft>
                  <a:spcPts val="0"/>
                </a:spcAft>
                <a:buNone/>
              </a:pPr>
              <a:r>
                <a:rPr lang="en-US" sz="3200" dirty="0">
                  <a:solidFill>
                    <a:schemeClr val="tx1"/>
                  </a:solidFill>
                  <a:latin typeface="Calibri"/>
                  <a:ea typeface="Calibri"/>
                  <a:cs typeface="Calibri"/>
                  <a:sym typeface="Calibri"/>
                </a:rPr>
                <a:t>Use parameterized query</a:t>
              </a:r>
              <a:endParaRPr sz="3200" dirty="0">
                <a:solidFill>
                  <a:schemeClr val="tx1"/>
                </a:solidFill>
                <a:latin typeface="Calibri"/>
                <a:ea typeface="Calibri"/>
                <a:cs typeface="Calibri"/>
                <a:sym typeface="Calibri"/>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000"/>
              <a:t>SQL Injection and Parameterized Query</a:t>
            </a:r>
            <a:endParaRPr sz="4000"/>
          </a:p>
        </p:txBody>
      </p:sp>
      <p:grpSp>
        <p:nvGrpSpPr>
          <p:cNvPr id="683" name="Google Shape;683;p59"/>
          <p:cNvGrpSpPr/>
          <p:nvPr/>
        </p:nvGrpSpPr>
        <p:grpSpPr>
          <a:xfrm>
            <a:off x="533400" y="2667348"/>
            <a:ext cx="8229600" cy="3606720"/>
            <a:chOff x="0" y="48"/>
            <a:chExt cx="8229600" cy="3962302"/>
          </a:xfrm>
        </p:grpSpPr>
        <p:sp>
          <p:nvSpPr>
            <p:cNvPr id="684" name="Google Shape;684;p59"/>
            <p:cNvSpPr/>
            <p:nvPr/>
          </p:nvSpPr>
          <p:spPr>
            <a:xfrm rot="5400000">
              <a:off x="4793868" y="-1653301"/>
              <a:ext cx="1546264"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txBox="1"/>
            <p:nvPr/>
          </p:nvSpPr>
          <p:spPr>
            <a:xfrm>
              <a:off x="2990070" y="246164"/>
              <a:ext cx="5239530" cy="1556709"/>
            </a:xfrm>
            <a:prstGeom prst="rect">
              <a:avLst/>
            </a:prstGeom>
            <a:noFill/>
            <a:ln>
              <a:noFill/>
            </a:ln>
          </p:spPr>
          <p:txBody>
            <a:bodyPr spcFirstLastPara="1" wrap="square" lIns="83800" tIns="41900" rIns="83800" bIns="41900" anchor="ctr" anchorCtr="0">
              <a:noAutofit/>
            </a:bodyPr>
            <a:lstStyle/>
            <a:p>
              <a:pPr marL="228600" marR="0" lvl="1" indent="-228600" algn="l" rtl="0">
                <a:lnSpc>
                  <a:spcPct val="90000"/>
                </a:lnSpc>
                <a:spcBef>
                  <a:spcPts val="0"/>
                </a:spcBef>
                <a:spcAft>
                  <a:spcPts val="0"/>
                </a:spcAft>
                <a:buClr>
                  <a:schemeClr val="dk1"/>
                </a:buClr>
                <a:buSzPts val="2200"/>
                <a:buFont typeface="Calibri"/>
                <a:buChar char="•"/>
              </a:pPr>
              <a:r>
                <a:rPr lang="en-US" sz="2200" b="0" i="0" u="none" strike="noStrike" cap="none" dirty="0">
                  <a:solidFill>
                    <a:schemeClr val="dk1"/>
                  </a:solidFill>
                  <a:latin typeface="Calibri"/>
                  <a:ea typeface="Calibri"/>
                  <a:cs typeface="Calibri"/>
                  <a:sym typeface="Calibri"/>
                </a:rPr>
                <a:t>provide type checking and length validation. </a:t>
              </a:r>
              <a:endParaRPr sz="2200" b="0" i="0" u="none" strike="noStrike" cap="none" dirty="0">
                <a:solidFill>
                  <a:schemeClr val="dk1"/>
                </a:solidFill>
                <a:latin typeface="Calibri"/>
                <a:ea typeface="Calibri"/>
                <a:cs typeface="Calibri"/>
                <a:sym typeface="Calibri"/>
              </a:endParaRPr>
            </a:p>
            <a:p>
              <a:pPr marL="228600" marR="0" lvl="1" indent="-228600" algn="l" rtl="0">
                <a:lnSpc>
                  <a:spcPct val="90000"/>
                </a:lnSpc>
                <a:spcBef>
                  <a:spcPts val="330"/>
                </a:spcBef>
                <a:spcAft>
                  <a:spcPts val="0"/>
                </a:spcAft>
                <a:buClr>
                  <a:schemeClr val="dk1"/>
                </a:buClr>
                <a:buSzPts val="2200"/>
                <a:buFont typeface="Calibri"/>
                <a:buChar char="•"/>
              </a:pPr>
              <a:r>
                <a:rPr lang="en-US" sz="2200" b="0" i="0" u="none" strike="noStrike" cap="none" dirty="0">
                  <a:solidFill>
                    <a:schemeClr val="dk1"/>
                  </a:solidFill>
                  <a:latin typeface="Calibri"/>
                  <a:ea typeface="Calibri"/>
                  <a:cs typeface="Calibri"/>
                  <a:sym typeface="Calibri"/>
                </a:rPr>
                <a:t>Values outside of the range trigger an exception.  </a:t>
              </a:r>
              <a:endParaRPr sz="2200" b="0" i="0" u="none" strike="noStrike" cap="none" dirty="0">
                <a:solidFill>
                  <a:schemeClr val="dk1"/>
                </a:solidFill>
                <a:latin typeface="Calibri"/>
                <a:ea typeface="Calibri"/>
                <a:cs typeface="Calibri"/>
                <a:sym typeface="Calibri"/>
              </a:endParaRPr>
            </a:p>
          </p:txBody>
        </p:sp>
        <p:sp>
          <p:nvSpPr>
            <p:cNvPr id="686" name="Google Shape;686;p59"/>
            <p:cNvSpPr/>
            <p:nvPr/>
          </p:nvSpPr>
          <p:spPr>
            <a:xfrm>
              <a:off x="0" y="48"/>
              <a:ext cx="2947235" cy="1932830"/>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txBox="1"/>
            <p:nvPr/>
          </p:nvSpPr>
          <p:spPr>
            <a:xfrm>
              <a:off x="0" y="48"/>
              <a:ext cx="2947235" cy="1932830"/>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None/>
              </a:pPr>
              <a:r>
                <a:rPr lang="en-US" sz="2900" dirty="0">
                  <a:solidFill>
                    <a:schemeClr val="tx1"/>
                  </a:solidFill>
                  <a:latin typeface="Calibri"/>
                  <a:ea typeface="Calibri"/>
                  <a:cs typeface="Calibri"/>
                  <a:sym typeface="Calibri"/>
                </a:rPr>
                <a:t>Provide type checking and length validation</a:t>
              </a:r>
              <a:endParaRPr sz="2900" dirty="0">
                <a:solidFill>
                  <a:schemeClr val="tx1"/>
                </a:solidFill>
                <a:latin typeface="Calibri"/>
                <a:ea typeface="Calibri"/>
                <a:cs typeface="Calibri"/>
                <a:sym typeface="Calibri"/>
              </a:endParaRPr>
            </a:p>
          </p:txBody>
        </p:sp>
        <p:sp>
          <p:nvSpPr>
            <p:cNvPr id="688" name="Google Shape;688;p59"/>
            <p:cNvSpPr/>
            <p:nvPr/>
          </p:nvSpPr>
          <p:spPr>
            <a:xfrm rot="5400000">
              <a:off x="4793868" y="376171"/>
              <a:ext cx="1546264"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9"/>
            <p:cNvSpPr txBox="1"/>
            <p:nvPr/>
          </p:nvSpPr>
          <p:spPr>
            <a:xfrm>
              <a:off x="3277858" y="2280932"/>
              <a:ext cx="4951742" cy="1488136"/>
            </a:xfrm>
            <a:prstGeom prst="rect">
              <a:avLst/>
            </a:prstGeom>
            <a:noFill/>
            <a:ln>
              <a:noFill/>
            </a:ln>
          </p:spPr>
          <p:txBody>
            <a:bodyPr spcFirstLastPara="1" wrap="square" lIns="83800" tIns="41900" rIns="83800" bIns="41900" anchor="ctr" anchorCtr="0">
              <a:noAutofit/>
            </a:bodyPr>
            <a:lstStyle/>
            <a:p>
              <a:pPr marL="228600" marR="0" lvl="1" indent="-228600" algn="l" rtl="0">
                <a:lnSpc>
                  <a:spcPct val="9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SQL Server does not treat the input value as executable code. </a:t>
              </a:r>
              <a:endParaRPr sz="2200" b="0" i="0" u="none" strike="noStrike" cap="none">
                <a:solidFill>
                  <a:schemeClr val="dk1"/>
                </a:solidFill>
                <a:latin typeface="Calibri"/>
                <a:ea typeface="Calibri"/>
                <a:cs typeface="Calibri"/>
                <a:sym typeface="Calibri"/>
              </a:endParaRPr>
            </a:p>
          </p:txBody>
        </p:sp>
        <p:sp>
          <p:nvSpPr>
            <p:cNvPr id="690" name="Google Shape;690;p59"/>
            <p:cNvSpPr/>
            <p:nvPr/>
          </p:nvSpPr>
          <p:spPr>
            <a:xfrm>
              <a:off x="0" y="2029520"/>
              <a:ext cx="2947235" cy="1932830"/>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9"/>
            <p:cNvSpPr txBox="1"/>
            <p:nvPr/>
          </p:nvSpPr>
          <p:spPr>
            <a:xfrm>
              <a:off x="0" y="2029520"/>
              <a:ext cx="2947235" cy="1932830"/>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None/>
              </a:pPr>
              <a:r>
                <a:rPr lang="en-US" sz="2900" dirty="0">
                  <a:solidFill>
                    <a:schemeClr val="tx1"/>
                  </a:solidFill>
                  <a:latin typeface="Calibri"/>
                  <a:ea typeface="Calibri"/>
                  <a:cs typeface="Calibri"/>
                  <a:sym typeface="Calibri"/>
                </a:rPr>
                <a:t>The input is treated as literal value</a:t>
              </a:r>
              <a:endParaRPr sz="2900" dirty="0">
                <a:solidFill>
                  <a:schemeClr val="tx1"/>
                </a:solidFill>
                <a:latin typeface="Calibri"/>
                <a:ea typeface="Calibri"/>
                <a:cs typeface="Calibri"/>
                <a:sym typeface="Calibri"/>
              </a:endParaRPr>
            </a:p>
          </p:txBody>
        </p:sp>
      </p:grpSp>
      <p:sp>
        <p:nvSpPr>
          <p:cNvPr id="692" name="Google Shape;692;p59"/>
          <p:cNvSpPr/>
          <p:nvPr/>
        </p:nvSpPr>
        <p:spPr>
          <a:xfrm>
            <a:off x="609600" y="1295400"/>
            <a:ext cx="81534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Parameterized query is considered the best defense against SQL injection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Disadvantages</a:t>
            </a:r>
            <a:endParaRPr/>
          </a:p>
        </p:txBody>
      </p:sp>
      <p:grpSp>
        <p:nvGrpSpPr>
          <p:cNvPr id="182" name="Google Shape;182;p6"/>
          <p:cNvGrpSpPr/>
          <p:nvPr/>
        </p:nvGrpSpPr>
        <p:grpSpPr>
          <a:xfrm>
            <a:off x="316575" y="1428791"/>
            <a:ext cx="8611516" cy="4500484"/>
            <a:chOff x="-140625" y="54"/>
            <a:chExt cx="8611516" cy="4500484"/>
          </a:xfrm>
        </p:grpSpPr>
        <p:sp>
          <p:nvSpPr>
            <p:cNvPr id="183" name="Google Shape;183;p6"/>
            <p:cNvSpPr/>
            <p:nvPr/>
          </p:nvSpPr>
          <p:spPr>
            <a:xfrm rot="5400000">
              <a:off x="4688857" y="-1522031"/>
              <a:ext cx="1756286"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txBox="1"/>
            <p:nvPr/>
          </p:nvSpPr>
          <p:spPr>
            <a:xfrm>
              <a:off x="2947234" y="118375"/>
              <a:ext cx="5239529" cy="2022153"/>
            </a:xfrm>
            <a:prstGeom prst="rect">
              <a:avLst/>
            </a:prstGeom>
            <a:noFill/>
            <a:ln>
              <a:noFill/>
            </a:ln>
          </p:spPr>
          <p:txBody>
            <a:bodyPr spcFirstLastPara="1" wrap="square" lIns="110475" tIns="55225" rIns="110475" bIns="55225" anchor="ctr" anchorCtr="0">
              <a:noAutofit/>
            </a:bodyPr>
            <a:lstStyle/>
            <a:p>
              <a:pPr marL="285750" marR="0" lvl="1" indent="-285750" algn="l" rtl="0">
                <a:lnSpc>
                  <a:spcPct val="90000"/>
                </a:lnSpc>
                <a:spcBef>
                  <a:spcPts val="0"/>
                </a:spcBef>
                <a:spcAft>
                  <a:spcPts val="0"/>
                </a:spcAft>
                <a:buClr>
                  <a:schemeClr val="dk1"/>
                </a:buClr>
                <a:buSzPts val="2900"/>
                <a:buFont typeface="Calibri"/>
                <a:buChar char="•"/>
              </a:pPr>
              <a:r>
                <a:rPr lang="en-US" sz="2900" b="0" i="0" u="none" strike="noStrike" cap="none" dirty="0">
                  <a:solidFill>
                    <a:schemeClr val="dk1"/>
                  </a:solidFill>
                  <a:latin typeface="Calibri"/>
                  <a:ea typeface="Calibri"/>
                  <a:cs typeface="Calibri"/>
                  <a:sym typeface="Calibri"/>
                </a:rPr>
                <a:t>The round-trip between client and server means a slight reduction in performance </a:t>
              </a:r>
              <a:endParaRPr sz="2900" b="0" i="0" u="none" strike="noStrike" cap="none" dirty="0">
                <a:solidFill>
                  <a:schemeClr val="dk1"/>
                </a:solidFill>
                <a:latin typeface="Calibri"/>
                <a:ea typeface="Calibri"/>
                <a:cs typeface="Calibri"/>
                <a:sym typeface="Calibri"/>
              </a:endParaRPr>
            </a:p>
          </p:txBody>
        </p:sp>
        <p:sp>
          <p:nvSpPr>
            <p:cNvPr id="185" name="Google Shape;185;p6"/>
            <p:cNvSpPr/>
            <p:nvPr/>
          </p:nvSpPr>
          <p:spPr>
            <a:xfrm>
              <a:off x="0" y="54"/>
              <a:ext cx="2947235" cy="2195358"/>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txBox="1"/>
            <p:nvPr/>
          </p:nvSpPr>
          <p:spPr>
            <a:xfrm>
              <a:off x="0" y="54"/>
              <a:ext cx="2947235" cy="2195358"/>
            </a:xfrm>
            <a:prstGeom prst="rect">
              <a:avLst/>
            </a:prstGeom>
            <a:noFill/>
            <a:ln>
              <a:noFill/>
            </a:ln>
          </p:spPr>
          <p:txBody>
            <a:bodyPr spcFirstLastPara="1" wrap="square" lIns="171450" tIns="85725" rIns="171450" bIns="85725" anchor="ctr" anchorCtr="0">
              <a:noAutofit/>
            </a:bodyPr>
            <a:lstStyle/>
            <a:p>
              <a:pPr marL="0" marR="0" lvl="0" indent="0" algn="ctr" rtl="0">
                <a:lnSpc>
                  <a:spcPct val="90000"/>
                </a:lnSpc>
                <a:spcBef>
                  <a:spcPts val="0"/>
                </a:spcBef>
                <a:spcAft>
                  <a:spcPts val="0"/>
                </a:spcAft>
                <a:buNone/>
              </a:pPr>
              <a:r>
                <a:rPr lang="en-US" sz="4500" b="0" i="0" u="none" strike="noStrike" cap="none" dirty="0">
                  <a:solidFill>
                    <a:schemeClr val="tx1"/>
                  </a:solidFill>
                  <a:latin typeface="Calibri"/>
                  <a:ea typeface="Calibri"/>
                  <a:cs typeface="Calibri"/>
                  <a:sym typeface="Calibri"/>
                </a:rPr>
                <a:t>Database round-trip</a:t>
              </a:r>
              <a:endParaRPr sz="4500" b="0" i="0" u="none" strike="noStrike" cap="none" dirty="0">
                <a:solidFill>
                  <a:schemeClr val="tx1"/>
                </a:solidFill>
                <a:latin typeface="Calibri"/>
                <a:ea typeface="Calibri"/>
                <a:cs typeface="Calibri"/>
                <a:sym typeface="Calibri"/>
              </a:endParaRPr>
            </a:p>
          </p:txBody>
        </p:sp>
        <p:sp>
          <p:nvSpPr>
            <p:cNvPr id="187" name="Google Shape;187;p6"/>
            <p:cNvSpPr/>
            <p:nvPr/>
          </p:nvSpPr>
          <p:spPr>
            <a:xfrm rot="5400000">
              <a:off x="4688857" y="783094"/>
              <a:ext cx="1756286" cy="5239530"/>
            </a:xfrm>
            <a:prstGeom prst="round2SameRect">
              <a:avLst>
                <a:gd name="adj1" fmla="val 16667"/>
                <a:gd name="adj2" fmla="val 0"/>
              </a:avLst>
            </a:prstGeom>
            <a:solidFill>
              <a:schemeClr val="lt1">
                <a:alpha val="89803"/>
              </a:schemeClr>
            </a:solidFill>
            <a:ln w="25400" cap="flat" cmpd="sng">
              <a:solidFill>
                <a:srgbClr val="BF504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txBox="1"/>
            <p:nvPr/>
          </p:nvSpPr>
          <p:spPr>
            <a:xfrm>
              <a:off x="3087859" y="2258849"/>
              <a:ext cx="5383032" cy="2140473"/>
            </a:xfrm>
            <a:prstGeom prst="rect">
              <a:avLst/>
            </a:prstGeom>
            <a:noFill/>
            <a:ln>
              <a:noFill/>
            </a:ln>
          </p:spPr>
          <p:txBody>
            <a:bodyPr spcFirstLastPara="1" wrap="square" lIns="110475" tIns="55225" rIns="110475" bIns="55225" anchor="ctr" anchorCtr="0">
              <a:noAutofit/>
            </a:bodyPr>
            <a:lstStyle/>
            <a:p>
              <a:pPr marL="285750" marR="0" lvl="1" indent="-285750" algn="l" rtl="0">
                <a:lnSpc>
                  <a:spcPct val="90000"/>
                </a:lnSpc>
                <a:spcBef>
                  <a:spcPts val="0"/>
                </a:spcBef>
                <a:spcAft>
                  <a:spcPts val="0"/>
                </a:spcAft>
                <a:buClr>
                  <a:schemeClr val="dk1"/>
                </a:buClr>
                <a:buSzPts val="2900"/>
                <a:buFont typeface="Calibri"/>
                <a:buChar char="•"/>
              </a:pPr>
              <a:r>
                <a:rPr lang="en-US" sz="2900" b="0" i="0" u="none" strike="noStrike" cap="none" dirty="0">
                  <a:solidFill>
                    <a:schemeClr val="dk1"/>
                  </a:solidFill>
                  <a:latin typeface="Calibri"/>
                  <a:ea typeface="Calibri"/>
                  <a:cs typeface="Calibri"/>
                  <a:sym typeface="Calibri"/>
                </a:rPr>
                <a:t>Full enterprise-level database solution are quite expensive. </a:t>
              </a:r>
              <a:endParaRPr sz="2900" b="0" i="0" u="none" strike="noStrike" cap="none" dirty="0">
                <a:solidFill>
                  <a:schemeClr val="dk1"/>
                </a:solidFill>
                <a:latin typeface="Calibri"/>
                <a:ea typeface="Calibri"/>
                <a:cs typeface="Calibri"/>
                <a:sym typeface="Calibri"/>
              </a:endParaRPr>
            </a:p>
          </p:txBody>
        </p:sp>
        <p:sp>
          <p:nvSpPr>
            <p:cNvPr id="189" name="Google Shape;189;p6"/>
            <p:cNvSpPr/>
            <p:nvPr/>
          </p:nvSpPr>
          <p:spPr>
            <a:xfrm>
              <a:off x="0" y="2305180"/>
              <a:ext cx="2947235" cy="2195358"/>
            </a:xfrm>
            <a:prstGeom prst="roundRect">
              <a:avLst>
                <a:gd name="adj" fmla="val 16667"/>
              </a:avLst>
            </a:prstGeom>
            <a:solidFill>
              <a:schemeClr val="lt1"/>
            </a:solidFill>
            <a:ln w="25400" cap="flat" cmpd="sng">
              <a:solidFill>
                <a:srgbClr val="AD46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txBox="1"/>
            <p:nvPr/>
          </p:nvSpPr>
          <p:spPr>
            <a:xfrm>
              <a:off x="-140625" y="2140528"/>
              <a:ext cx="2947235" cy="2195358"/>
            </a:xfrm>
            <a:prstGeom prst="rect">
              <a:avLst/>
            </a:prstGeom>
            <a:noFill/>
            <a:ln>
              <a:noFill/>
            </a:ln>
          </p:spPr>
          <p:txBody>
            <a:bodyPr spcFirstLastPara="1" wrap="square" lIns="171450" tIns="85725" rIns="171450" bIns="85725" anchor="ctr" anchorCtr="0">
              <a:noAutofit/>
            </a:bodyPr>
            <a:lstStyle/>
            <a:p>
              <a:pPr marL="0" marR="0" lvl="0" indent="0" algn="ctr" rtl="0">
                <a:lnSpc>
                  <a:spcPct val="90000"/>
                </a:lnSpc>
                <a:spcBef>
                  <a:spcPts val="0"/>
                </a:spcBef>
                <a:spcAft>
                  <a:spcPts val="0"/>
                </a:spcAft>
                <a:buNone/>
              </a:pPr>
              <a:r>
                <a:rPr lang="en-US" sz="4500" b="0" i="0" u="none" strike="noStrike" cap="none" dirty="0">
                  <a:solidFill>
                    <a:schemeClr val="tx1"/>
                  </a:solidFill>
                  <a:latin typeface="Calibri"/>
                  <a:ea typeface="Calibri"/>
                  <a:cs typeface="Calibri"/>
                  <a:sym typeface="Calibri"/>
                </a:rPr>
                <a:t>Cost</a:t>
              </a:r>
              <a:endParaRPr sz="4500" b="0" i="0" u="none" strike="noStrike" cap="none" dirty="0">
                <a:solidFill>
                  <a:schemeClr val="tx1"/>
                </a:solidFill>
                <a:latin typeface="Calibri"/>
                <a:ea typeface="Calibri"/>
                <a:cs typeface="Calibri"/>
                <a:sym typeface="Calibri"/>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6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DEMO</a:t>
            </a:r>
            <a:endParaRPr/>
          </a:p>
        </p:txBody>
      </p:sp>
      <p:sp>
        <p:nvSpPr>
          <p:cNvPr id="699" name="Google Shape;699;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US"/>
              <a:t>Using Parameterized Query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61"/>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Next Week</a:t>
            </a:r>
            <a:endParaRPr/>
          </a:p>
        </p:txBody>
      </p:sp>
      <p:sp>
        <p:nvSpPr>
          <p:cNvPr id="705" name="Google Shape;705;p61"/>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CUD (Create, Update and Delete) data from the database</a:t>
            </a:r>
            <a:endParaRPr/>
          </a:p>
          <a:p>
            <a:pPr marL="342900" lvl="0" indent="-342900" algn="l" rtl="0">
              <a:spcBef>
                <a:spcPts val="640"/>
              </a:spcBef>
              <a:spcAft>
                <a:spcPts val="0"/>
              </a:spcAft>
              <a:buClr>
                <a:schemeClr val="dk1"/>
              </a:buClr>
              <a:buSzPts val="3200"/>
              <a:buChar char="•"/>
            </a:pPr>
            <a:r>
              <a:rPr lang="en-US"/>
              <a:t>Advanced Data Handling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0" y="-228600"/>
            <a:ext cx="9144000" cy="762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sz="2800"/>
              <a:t>How Does The Web Site Get The Data?</a:t>
            </a:r>
            <a:r>
              <a:rPr lang="en-US"/>
              <a:t> </a:t>
            </a:r>
            <a:endParaRPr/>
          </a:p>
        </p:txBody>
      </p:sp>
      <p:pic>
        <p:nvPicPr>
          <p:cNvPr id="196" name="Google Shape;196;p7"/>
          <p:cNvPicPr preferRelativeResize="0">
            <a:picLocks noGrp="1"/>
          </p:cNvPicPr>
          <p:nvPr>
            <p:ph type="body" idx="1"/>
          </p:nvPr>
        </p:nvPicPr>
        <p:blipFill rotWithShape="1">
          <a:blip r:embed="rId3">
            <a:alphaModFix/>
          </a:blip>
          <a:srcRect/>
          <a:stretch/>
        </p:blipFill>
        <p:spPr>
          <a:xfrm>
            <a:off x="138953" y="457200"/>
            <a:ext cx="8928847" cy="6324600"/>
          </a:xfrm>
          <a:prstGeom prst="rect">
            <a:avLst/>
          </a:prstGeom>
          <a:solidFill>
            <a:schemeClr val="accent1"/>
          </a:solidFill>
          <a:ln w="25400" cap="flat" cmpd="sng">
            <a:solidFill>
              <a:srgbClr val="395E89"/>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ADO.NET – ASP.NET Data Objects</a:t>
            </a:r>
            <a:endParaRPr/>
          </a:p>
        </p:txBody>
      </p:sp>
      <p:pic>
        <p:nvPicPr>
          <p:cNvPr id="202" name="Google Shape;202;p8"/>
          <p:cNvPicPr preferRelativeResize="0">
            <a:picLocks noGrp="1"/>
          </p:cNvPicPr>
          <p:nvPr>
            <p:ph type="body" idx="1"/>
          </p:nvPr>
        </p:nvPicPr>
        <p:blipFill rotWithShape="1">
          <a:blip r:embed="rId3">
            <a:alphaModFix/>
          </a:blip>
          <a:srcRect/>
          <a:stretch/>
        </p:blipFill>
        <p:spPr>
          <a:xfrm>
            <a:off x="3505200" y="1371600"/>
            <a:ext cx="5316352" cy="4895850"/>
          </a:xfrm>
          <a:prstGeom prst="rect">
            <a:avLst/>
          </a:prstGeom>
          <a:noFill/>
          <a:ln>
            <a:noFill/>
          </a:ln>
        </p:spPr>
      </p:pic>
      <p:sp>
        <p:nvSpPr>
          <p:cNvPr id="203" name="Google Shape;203;p8"/>
          <p:cNvSpPr/>
          <p:nvPr/>
        </p:nvSpPr>
        <p:spPr>
          <a:xfrm>
            <a:off x="609600" y="1371600"/>
            <a:ext cx="28956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Calibri"/>
                <a:ea typeface="Calibri"/>
                <a:cs typeface="Calibri"/>
                <a:sym typeface="Calibri"/>
              </a:rPr>
              <a:t>ADO.NET is a part of the base class library that is included with the Microsoft .NET Framework.</a:t>
            </a:r>
            <a:endParaRPr dirty="0"/>
          </a:p>
        </p:txBody>
      </p:sp>
      <p:cxnSp>
        <p:nvCxnSpPr>
          <p:cNvPr id="204" name="Google Shape;204;p8"/>
          <p:cNvCxnSpPr>
            <a:stCxn id="202" idx="1"/>
          </p:cNvCxnSpPr>
          <p:nvPr/>
        </p:nvCxnSpPr>
        <p:spPr>
          <a:xfrm rot="10800000">
            <a:off x="2667000" y="2971725"/>
            <a:ext cx="838200" cy="847800"/>
          </a:xfrm>
          <a:prstGeom prst="straightConnector1">
            <a:avLst/>
          </a:prstGeom>
          <a:noFill/>
          <a:ln w="28575" cap="flat" cmpd="sng">
            <a:solidFill>
              <a:srgbClr val="17365D"/>
            </a:solidFill>
            <a:prstDash val="solid"/>
            <a:round/>
            <a:headEnd type="none" w="sm" len="sm"/>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457200" y="184485"/>
            <a:ext cx="8305800" cy="111091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ADO.NET – ASP.NET Data Objects</a:t>
            </a:r>
            <a:endParaRPr/>
          </a:p>
        </p:txBody>
      </p:sp>
      <p:sp>
        <p:nvSpPr>
          <p:cNvPr id="211" name="Google Shape;211;p9"/>
          <p:cNvSpPr txBox="1">
            <a:spLocks noGrp="1"/>
          </p:cNvSpPr>
          <p:nvPr>
            <p:ph type="body" idx="1"/>
          </p:nvPr>
        </p:nvSpPr>
        <p:spPr>
          <a:xfrm>
            <a:off x="457200" y="1428737"/>
            <a:ext cx="8186766" cy="450059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 set of computer software components that can be used by programmers to access data and data services.</a:t>
            </a:r>
            <a:endParaRPr/>
          </a:p>
          <a:p>
            <a:pPr marL="342900" lvl="0" indent="-342900" algn="l" rtl="0">
              <a:spcBef>
                <a:spcPts val="640"/>
              </a:spcBef>
              <a:spcAft>
                <a:spcPts val="0"/>
              </a:spcAft>
              <a:buClr>
                <a:schemeClr val="dk1"/>
              </a:buClr>
              <a:buSzPts val="3200"/>
              <a:buChar char="•"/>
            </a:pPr>
            <a:r>
              <a:rPr lang="en-US"/>
              <a:t>commonly used by programmers to access and modify data stored in relational database systems, though it can also be used to access data in non-relational sources.</a:t>
            </a:r>
            <a:endParaRPr/>
          </a:p>
          <a:p>
            <a:pPr marL="342900" lvl="0" indent="-342900" algn="l" rtl="0">
              <a:spcBef>
                <a:spcPts val="640"/>
              </a:spcBef>
              <a:spcAft>
                <a:spcPts val="0"/>
              </a:spcAft>
              <a:buClr>
                <a:schemeClr val="dk1"/>
              </a:buClr>
              <a:buSzPts val="3200"/>
              <a:buChar char="•"/>
            </a:pPr>
            <a:r>
              <a:rPr lang="en-US"/>
              <a:t>ADO.NET Data Services has been renamed as WCF data services in 2009 (aka Astoria).</a:t>
            </a:r>
            <a:endParaRPr/>
          </a:p>
        </p:txBody>
      </p:sp>
    </p:spTree>
  </p:cSld>
  <p:clrMapOvr>
    <a:masterClrMapping/>
  </p:clrMapOvr>
</p:sld>
</file>

<file path=ppt/theme/theme1.xml><?xml version="1.0" encoding="utf-8"?>
<a:theme xmlns:a="http://schemas.openxmlformats.org/drawingml/2006/main" name="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3518</Words>
  <Application>Microsoft Office PowerPoint</Application>
  <PresentationFormat>On-screen Show (4:3)</PresentationFormat>
  <Paragraphs>413</Paragraphs>
  <Slides>61</Slides>
  <Notes>61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Courier New</vt:lpstr>
      <vt:lpstr>TARUC</vt:lpstr>
      <vt:lpstr>Database Programming   </vt:lpstr>
      <vt:lpstr>What Are You Going To Learn?</vt:lpstr>
      <vt:lpstr>Data-Driven Web Page (Advantages)</vt:lpstr>
      <vt:lpstr>Data-Driven WebPage(Advantages)</vt:lpstr>
      <vt:lpstr>Disadvantages</vt:lpstr>
      <vt:lpstr>Disadvantages</vt:lpstr>
      <vt:lpstr>How Does The Web Site Get The Data? </vt:lpstr>
      <vt:lpstr>ADO.NET – ASP.NET Data Objects</vt:lpstr>
      <vt:lpstr>ADO.NET – ASP.NET Data Objects</vt:lpstr>
      <vt:lpstr>ADO.NET – Namespaces</vt:lpstr>
      <vt:lpstr>ADO.NET - Namespaces</vt:lpstr>
      <vt:lpstr>ADO.NET - Namespaces</vt:lpstr>
      <vt:lpstr>PowerPoint Presentation</vt:lpstr>
      <vt:lpstr>ADO.NET - Common Data Classes</vt:lpstr>
      <vt:lpstr>ADO.NET - Common Data Classes</vt:lpstr>
      <vt:lpstr>PowerPoint Presentation</vt:lpstr>
      <vt:lpstr>Question</vt:lpstr>
      <vt:lpstr>Which Data Type to Use?</vt:lpstr>
      <vt:lpstr>Which Data Type to Use?</vt:lpstr>
      <vt:lpstr>Which Data Type to Use?</vt:lpstr>
      <vt:lpstr>Which Data Type to Use?</vt:lpstr>
      <vt:lpstr>Which Data Type to Use ?</vt:lpstr>
      <vt:lpstr>Connecting to Database in ASP.NET</vt:lpstr>
      <vt:lpstr>Data Source Control</vt:lpstr>
      <vt:lpstr>Data Source Control</vt:lpstr>
      <vt:lpstr>SqlDataSource Control</vt:lpstr>
      <vt:lpstr>Connecting to Database in ASP.NET</vt:lpstr>
      <vt:lpstr>System.Data.SqlClient</vt:lpstr>
      <vt:lpstr>System.Data.SqlClient (cont..)</vt:lpstr>
      <vt:lpstr>Common Database Task</vt:lpstr>
      <vt:lpstr>Configuring Web.config</vt:lpstr>
      <vt:lpstr>Storing ConnectionString in web.config File</vt:lpstr>
      <vt:lpstr>Reference: connectionstrings.com</vt:lpstr>
      <vt:lpstr>DEMO</vt:lpstr>
      <vt:lpstr>Retrieve &amp; Display Database Records</vt:lpstr>
      <vt:lpstr>Retrieve &amp; Display Database Records</vt:lpstr>
      <vt:lpstr>Step 1: Create &amp; open a database connection</vt:lpstr>
      <vt:lpstr>Step 1: Create &amp; open a database connection</vt:lpstr>
      <vt:lpstr>Retrieve &amp; Display Database Records</vt:lpstr>
      <vt:lpstr>Retrieve &amp; Display Database Records</vt:lpstr>
      <vt:lpstr>Retrieve &amp; Display Database Records</vt:lpstr>
      <vt:lpstr>DataReader</vt:lpstr>
      <vt:lpstr>DataReader – Read()</vt:lpstr>
      <vt:lpstr>DataReader - HasRows</vt:lpstr>
      <vt:lpstr>Retrieve &amp; Display Database Records</vt:lpstr>
      <vt:lpstr>Retrieve &amp; Display Database Records</vt:lpstr>
      <vt:lpstr>Question</vt:lpstr>
      <vt:lpstr>DEMO</vt:lpstr>
      <vt:lpstr>Question</vt:lpstr>
      <vt:lpstr>Retrieving Information Based on User’s Input </vt:lpstr>
      <vt:lpstr>Retrieving Information Based on User’s Input </vt:lpstr>
      <vt:lpstr>Retrieving Information Based on User’s Input </vt:lpstr>
      <vt:lpstr>Using Parameterized Query Method</vt:lpstr>
      <vt:lpstr>Using Parameterized Query Method</vt:lpstr>
      <vt:lpstr>DEMO</vt:lpstr>
      <vt:lpstr>Issues in Database Programming: SQL Injection</vt:lpstr>
      <vt:lpstr>Issues in Database Programming: SQL Injection</vt:lpstr>
      <vt:lpstr>Issues in Database Programming: SQL Injection</vt:lpstr>
      <vt:lpstr>SQL Injection and Parameterized Query</vt:lpstr>
      <vt:lpstr>DEMO</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Programming   </dc:title>
  <dc:creator>sTaR 79</dc:creator>
  <cp:lastModifiedBy>TAR UC</cp:lastModifiedBy>
  <cp:revision>6</cp:revision>
  <dcterms:created xsi:type="dcterms:W3CDTF">2009-05-05T22:08:41Z</dcterms:created>
  <dcterms:modified xsi:type="dcterms:W3CDTF">2024-07-17T09:10:34Z</dcterms:modified>
</cp:coreProperties>
</file>