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85" r:id="rId2"/>
    <p:sldId id="257" r:id="rId3"/>
    <p:sldId id="385" r:id="rId4"/>
    <p:sldId id="394" r:id="rId5"/>
    <p:sldId id="410" r:id="rId6"/>
    <p:sldId id="412" r:id="rId7"/>
    <p:sldId id="413" r:id="rId8"/>
    <p:sldId id="443" r:id="rId9"/>
    <p:sldId id="444" r:id="rId10"/>
    <p:sldId id="416" r:id="rId11"/>
    <p:sldId id="446" r:id="rId12"/>
    <p:sldId id="445" r:id="rId13"/>
    <p:sldId id="447" r:id="rId14"/>
    <p:sldId id="448" r:id="rId15"/>
    <p:sldId id="449" r:id="rId16"/>
    <p:sldId id="450" r:id="rId17"/>
    <p:sldId id="4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C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3069" autoAdjust="0"/>
  </p:normalViewPr>
  <p:slideViewPr>
    <p:cSldViewPr>
      <p:cViewPr varScale="1">
        <p:scale>
          <a:sx n="60" d="100"/>
          <a:sy n="6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51849-B2AD-46AF-8D68-F92F1DDB2B6D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2DE7B-0AEE-49FF-8B57-842C2E4C8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845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2DE7B-0AEE-49FF-8B57-842C2E4C86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2DE7B-0AEE-49FF-8B57-842C2E4C865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2DE7B-0AEE-49FF-8B57-842C2E4C865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2DE7B-0AEE-49FF-8B57-842C2E4C865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2DE7B-0AEE-49FF-8B57-842C2E4C865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2DE7B-0AEE-49FF-8B57-842C2E4C865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2DE7B-0AEE-49FF-8B57-842C2E4C865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2DE7B-0AEE-49FF-8B57-842C2E4C865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22275" y="6084888"/>
            <a:ext cx="8435975" cy="487362"/>
          </a:xfrm>
          <a:custGeom>
            <a:avLst/>
            <a:gdLst>
              <a:gd name="connsiteX0" fmla="*/ 0 w 8661009"/>
              <a:gd name="connsiteY0" fmla="*/ 400929 h 487680"/>
              <a:gd name="connsiteX1" fmla="*/ 4811151 w 8661009"/>
              <a:gd name="connsiteY1" fmla="*/ 429065 h 487680"/>
              <a:gd name="connsiteX2" fmla="*/ 7469944 w 8661009"/>
              <a:gd name="connsiteY2" fmla="*/ 49237 h 487680"/>
              <a:gd name="connsiteX3" fmla="*/ 8510954 w 8661009"/>
              <a:gd name="connsiteY3" fmla="*/ 133643 h 487680"/>
              <a:gd name="connsiteX4" fmla="*/ 8370277 w 8661009"/>
              <a:gd name="connsiteY4" fmla="*/ 400929 h 487680"/>
              <a:gd name="connsiteX5" fmla="*/ 7891975 w 8661009"/>
              <a:gd name="connsiteY5" fmla="*/ 443132 h 487680"/>
              <a:gd name="connsiteX6" fmla="*/ 7498080 w 8661009"/>
              <a:gd name="connsiteY6" fmla="*/ 330591 h 487680"/>
              <a:gd name="connsiteX7" fmla="*/ 7329267 w 8661009"/>
              <a:gd name="connsiteY7" fmla="*/ 218049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1009" h="487680">
                <a:moveTo>
                  <a:pt x="0" y="400929"/>
                </a:moveTo>
                <a:cubicBezTo>
                  <a:pt x="1783080" y="444304"/>
                  <a:pt x="3566160" y="487680"/>
                  <a:pt x="4811151" y="429065"/>
                </a:cubicBezTo>
                <a:cubicBezTo>
                  <a:pt x="6056142" y="370450"/>
                  <a:pt x="6853310" y="98474"/>
                  <a:pt x="7469944" y="49237"/>
                </a:cubicBezTo>
                <a:cubicBezTo>
                  <a:pt x="8086578" y="0"/>
                  <a:pt x="8360899" y="75028"/>
                  <a:pt x="8510954" y="133643"/>
                </a:cubicBezTo>
                <a:cubicBezTo>
                  <a:pt x="8661009" y="192258"/>
                  <a:pt x="8473440" y="349348"/>
                  <a:pt x="8370277" y="400929"/>
                </a:cubicBezTo>
                <a:cubicBezTo>
                  <a:pt x="8267114" y="452510"/>
                  <a:pt x="8037341" y="454855"/>
                  <a:pt x="7891975" y="443132"/>
                </a:cubicBezTo>
                <a:cubicBezTo>
                  <a:pt x="7746609" y="431409"/>
                  <a:pt x="7591865" y="368105"/>
                  <a:pt x="7498080" y="330591"/>
                </a:cubicBezTo>
                <a:cubicBezTo>
                  <a:pt x="7404295" y="293077"/>
                  <a:pt x="7366781" y="255563"/>
                  <a:pt x="7329267" y="218049"/>
                </a:cubicBezTo>
              </a:path>
            </a:pathLst>
          </a:custGeom>
          <a:ln w="38100">
            <a:solidFill>
              <a:srgbClr val="E857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cxnSp>
        <p:nvCxnSpPr>
          <p:cNvPr id="5" name="Straight Connector 4"/>
          <p:cNvCxnSpPr>
            <a:endCxn id="10" idx="2"/>
          </p:cNvCxnSpPr>
          <p:nvPr/>
        </p:nvCxnSpPr>
        <p:spPr>
          <a:xfrm>
            <a:off x="642938" y="1143000"/>
            <a:ext cx="7358062" cy="0"/>
          </a:xfrm>
          <a:prstGeom prst="line">
            <a:avLst/>
          </a:prstGeom>
          <a:ln w="38100">
            <a:solidFill>
              <a:srgbClr val="E857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24" y="928670"/>
            <a:ext cx="500066" cy="428628"/>
          </a:xfrm>
          <a:prstGeom prst="ellipse">
            <a:avLst/>
          </a:prstGeom>
          <a:solidFill>
            <a:srgbClr val="E8573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 dirty="0"/>
          </a:p>
        </p:txBody>
      </p:sp>
      <p:sp>
        <p:nvSpPr>
          <p:cNvPr id="7" name="Oval 6"/>
          <p:cNvSpPr/>
          <p:nvPr/>
        </p:nvSpPr>
        <p:spPr>
          <a:xfrm>
            <a:off x="6715125" y="1428750"/>
            <a:ext cx="857250" cy="785813"/>
          </a:xfrm>
          <a:prstGeom prst="ellipse">
            <a:avLst/>
          </a:prstGeom>
          <a:solidFill>
            <a:schemeClr val="accent6">
              <a:lumMod val="5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8" name="Oval 7"/>
          <p:cNvSpPr/>
          <p:nvPr/>
        </p:nvSpPr>
        <p:spPr>
          <a:xfrm>
            <a:off x="7715250" y="2500313"/>
            <a:ext cx="642938" cy="642937"/>
          </a:xfrm>
          <a:prstGeom prst="ellipse">
            <a:avLst/>
          </a:prstGeom>
          <a:solidFill>
            <a:srgbClr val="D9670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9" name="Oval 8"/>
          <p:cNvSpPr/>
          <p:nvPr/>
        </p:nvSpPr>
        <p:spPr>
          <a:xfrm>
            <a:off x="8286750" y="3643313"/>
            <a:ext cx="500063" cy="500062"/>
          </a:xfrm>
          <a:prstGeom prst="ellipse">
            <a:avLst/>
          </a:prstGeom>
          <a:solidFill>
            <a:srgbClr val="F57B17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10" name="Oval 9"/>
          <p:cNvSpPr/>
          <p:nvPr/>
        </p:nvSpPr>
        <p:spPr>
          <a:xfrm>
            <a:off x="8501063" y="4643438"/>
            <a:ext cx="428625" cy="428625"/>
          </a:xfrm>
          <a:prstGeom prst="ellipse">
            <a:avLst/>
          </a:prstGeom>
          <a:solidFill>
            <a:srgbClr val="F67B16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11" name="Oval 10"/>
          <p:cNvSpPr/>
          <p:nvPr/>
        </p:nvSpPr>
        <p:spPr>
          <a:xfrm>
            <a:off x="8286750" y="5572125"/>
            <a:ext cx="357188" cy="357188"/>
          </a:xfrm>
          <a:prstGeom prst="ellipse">
            <a:avLst/>
          </a:prstGeom>
          <a:solidFill>
            <a:srgbClr val="F59545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"/>
            <a:ext cx="17526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s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s-MY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29563" y="6143625"/>
            <a:ext cx="500062" cy="365125"/>
          </a:xfrm>
        </p:spPr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3A134-F1C3-464B-BF47-54DC2DE08F52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3A134-F1C3-464B-BF47-54DC2DE08F52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7929563" y="6143625"/>
            <a:ext cx="614362" cy="3651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7D6B80AA-EF38-43CE-8D3C-6E4FE3770676}" type="slidenum">
              <a:rPr lang="ms-MY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ms-MY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/1</a:t>
            </a:r>
          </a:p>
        </p:txBody>
      </p:sp>
      <p:sp>
        <p:nvSpPr>
          <p:cNvPr id="5" name="Freeform 4"/>
          <p:cNvSpPr/>
          <p:nvPr/>
        </p:nvSpPr>
        <p:spPr>
          <a:xfrm>
            <a:off x="422275" y="6084888"/>
            <a:ext cx="8435975" cy="487362"/>
          </a:xfrm>
          <a:custGeom>
            <a:avLst/>
            <a:gdLst>
              <a:gd name="connsiteX0" fmla="*/ 0 w 8661009"/>
              <a:gd name="connsiteY0" fmla="*/ 400929 h 487680"/>
              <a:gd name="connsiteX1" fmla="*/ 4811151 w 8661009"/>
              <a:gd name="connsiteY1" fmla="*/ 429065 h 487680"/>
              <a:gd name="connsiteX2" fmla="*/ 7469944 w 8661009"/>
              <a:gd name="connsiteY2" fmla="*/ 49237 h 487680"/>
              <a:gd name="connsiteX3" fmla="*/ 8510954 w 8661009"/>
              <a:gd name="connsiteY3" fmla="*/ 133643 h 487680"/>
              <a:gd name="connsiteX4" fmla="*/ 8370277 w 8661009"/>
              <a:gd name="connsiteY4" fmla="*/ 400929 h 487680"/>
              <a:gd name="connsiteX5" fmla="*/ 7891975 w 8661009"/>
              <a:gd name="connsiteY5" fmla="*/ 443132 h 487680"/>
              <a:gd name="connsiteX6" fmla="*/ 7498080 w 8661009"/>
              <a:gd name="connsiteY6" fmla="*/ 330591 h 487680"/>
              <a:gd name="connsiteX7" fmla="*/ 7329267 w 8661009"/>
              <a:gd name="connsiteY7" fmla="*/ 218049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1009" h="487680">
                <a:moveTo>
                  <a:pt x="0" y="400929"/>
                </a:moveTo>
                <a:cubicBezTo>
                  <a:pt x="1783080" y="444304"/>
                  <a:pt x="3566160" y="487680"/>
                  <a:pt x="4811151" y="429065"/>
                </a:cubicBezTo>
                <a:cubicBezTo>
                  <a:pt x="6056142" y="370450"/>
                  <a:pt x="6853310" y="98474"/>
                  <a:pt x="7469944" y="49237"/>
                </a:cubicBezTo>
                <a:cubicBezTo>
                  <a:pt x="8086578" y="0"/>
                  <a:pt x="8360899" y="75028"/>
                  <a:pt x="8510954" y="133643"/>
                </a:cubicBezTo>
                <a:cubicBezTo>
                  <a:pt x="8661009" y="192258"/>
                  <a:pt x="8473440" y="349348"/>
                  <a:pt x="8370277" y="400929"/>
                </a:cubicBezTo>
                <a:cubicBezTo>
                  <a:pt x="8267114" y="452510"/>
                  <a:pt x="8037341" y="454855"/>
                  <a:pt x="7891975" y="443132"/>
                </a:cubicBezTo>
                <a:cubicBezTo>
                  <a:pt x="7746609" y="431409"/>
                  <a:pt x="7591865" y="368105"/>
                  <a:pt x="7498080" y="330591"/>
                </a:cubicBezTo>
                <a:cubicBezTo>
                  <a:pt x="7404295" y="293077"/>
                  <a:pt x="7366781" y="255563"/>
                  <a:pt x="7329267" y="218049"/>
                </a:cubicBezTo>
              </a:path>
            </a:pathLst>
          </a:custGeom>
          <a:ln w="38100">
            <a:solidFill>
              <a:srgbClr val="E857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cxnSp>
        <p:nvCxnSpPr>
          <p:cNvPr id="6" name="Straight Connector 5"/>
          <p:cNvCxnSpPr/>
          <p:nvPr/>
        </p:nvCxnSpPr>
        <p:spPr>
          <a:xfrm>
            <a:off x="642938" y="1143000"/>
            <a:ext cx="7358062" cy="0"/>
          </a:xfrm>
          <a:prstGeom prst="line">
            <a:avLst/>
          </a:prstGeom>
          <a:ln w="38100">
            <a:solidFill>
              <a:srgbClr val="E857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715125" y="1428750"/>
            <a:ext cx="857250" cy="785813"/>
          </a:xfrm>
          <a:prstGeom prst="ellipse">
            <a:avLst/>
          </a:prstGeom>
          <a:solidFill>
            <a:srgbClr val="904406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9" name="Oval 8"/>
          <p:cNvSpPr/>
          <p:nvPr/>
        </p:nvSpPr>
        <p:spPr>
          <a:xfrm>
            <a:off x="7715250" y="2500313"/>
            <a:ext cx="642938" cy="642937"/>
          </a:xfrm>
          <a:prstGeom prst="ellipse">
            <a:avLst/>
          </a:prstGeom>
          <a:solidFill>
            <a:srgbClr val="C85F0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10" name="Oval 9"/>
          <p:cNvSpPr/>
          <p:nvPr/>
        </p:nvSpPr>
        <p:spPr>
          <a:xfrm>
            <a:off x="8286750" y="3643313"/>
            <a:ext cx="500063" cy="500062"/>
          </a:xfrm>
          <a:prstGeom prst="ellipse">
            <a:avLst/>
          </a:prstGeom>
          <a:solidFill>
            <a:srgbClr val="F57B17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11" name="Oval 10"/>
          <p:cNvSpPr/>
          <p:nvPr/>
        </p:nvSpPr>
        <p:spPr>
          <a:xfrm>
            <a:off x="8501063" y="4643438"/>
            <a:ext cx="428625" cy="428625"/>
          </a:xfrm>
          <a:prstGeom prst="ellipse">
            <a:avLst/>
          </a:prstGeom>
          <a:solidFill>
            <a:srgbClr val="F67B16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12" name="Oval 11"/>
          <p:cNvSpPr/>
          <p:nvPr/>
        </p:nvSpPr>
        <p:spPr>
          <a:xfrm>
            <a:off x="8286750" y="5572125"/>
            <a:ext cx="357188" cy="357188"/>
          </a:xfrm>
          <a:prstGeom prst="ellipse">
            <a:avLst/>
          </a:prstGeom>
          <a:solidFill>
            <a:srgbClr val="F59545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13" name="Oval 12"/>
          <p:cNvSpPr/>
          <p:nvPr/>
        </p:nvSpPr>
        <p:spPr>
          <a:xfrm>
            <a:off x="8001024" y="928670"/>
            <a:ext cx="500066" cy="428628"/>
          </a:xfrm>
          <a:prstGeom prst="ellipse">
            <a:avLst/>
          </a:prstGeom>
          <a:solidFill>
            <a:srgbClr val="E8573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501063" y="1143000"/>
            <a:ext cx="285750" cy="0"/>
          </a:xfrm>
          <a:prstGeom prst="line">
            <a:avLst/>
          </a:prstGeom>
          <a:ln>
            <a:solidFill>
              <a:srgbClr val="F6903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V="1">
            <a:off x="8482013" y="854075"/>
            <a:ext cx="581025" cy="9525"/>
          </a:xfrm>
          <a:prstGeom prst="line">
            <a:avLst/>
          </a:prstGeom>
          <a:ln>
            <a:solidFill>
              <a:srgbClr val="E8573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7" descr="TARC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2488" y="20638"/>
            <a:ext cx="619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485"/>
            <a:ext cx="8305800" cy="111091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1428737"/>
            <a:ext cx="8186766" cy="4500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7929563" y="6143625"/>
            <a:ext cx="500062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9DE3232-B7E8-47B9-90BD-AC7D54BE9BD9}" type="slidenum">
              <a:rPr lang="ms-MY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ms-MY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22275" y="6084888"/>
            <a:ext cx="8435975" cy="487362"/>
          </a:xfrm>
          <a:custGeom>
            <a:avLst/>
            <a:gdLst>
              <a:gd name="connsiteX0" fmla="*/ 0 w 8661009"/>
              <a:gd name="connsiteY0" fmla="*/ 400929 h 487680"/>
              <a:gd name="connsiteX1" fmla="*/ 4811151 w 8661009"/>
              <a:gd name="connsiteY1" fmla="*/ 429065 h 487680"/>
              <a:gd name="connsiteX2" fmla="*/ 7469944 w 8661009"/>
              <a:gd name="connsiteY2" fmla="*/ 49237 h 487680"/>
              <a:gd name="connsiteX3" fmla="*/ 8510954 w 8661009"/>
              <a:gd name="connsiteY3" fmla="*/ 133643 h 487680"/>
              <a:gd name="connsiteX4" fmla="*/ 8370277 w 8661009"/>
              <a:gd name="connsiteY4" fmla="*/ 400929 h 487680"/>
              <a:gd name="connsiteX5" fmla="*/ 7891975 w 8661009"/>
              <a:gd name="connsiteY5" fmla="*/ 443132 h 487680"/>
              <a:gd name="connsiteX6" fmla="*/ 7498080 w 8661009"/>
              <a:gd name="connsiteY6" fmla="*/ 330591 h 487680"/>
              <a:gd name="connsiteX7" fmla="*/ 7329267 w 8661009"/>
              <a:gd name="connsiteY7" fmla="*/ 218049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1009" h="487680">
                <a:moveTo>
                  <a:pt x="0" y="400929"/>
                </a:moveTo>
                <a:cubicBezTo>
                  <a:pt x="1783080" y="444304"/>
                  <a:pt x="3566160" y="487680"/>
                  <a:pt x="4811151" y="429065"/>
                </a:cubicBezTo>
                <a:cubicBezTo>
                  <a:pt x="6056142" y="370450"/>
                  <a:pt x="6853310" y="98474"/>
                  <a:pt x="7469944" y="49237"/>
                </a:cubicBezTo>
                <a:cubicBezTo>
                  <a:pt x="8086578" y="0"/>
                  <a:pt x="8360899" y="75028"/>
                  <a:pt x="8510954" y="133643"/>
                </a:cubicBezTo>
                <a:cubicBezTo>
                  <a:pt x="8661009" y="192258"/>
                  <a:pt x="8473440" y="349348"/>
                  <a:pt x="8370277" y="400929"/>
                </a:cubicBezTo>
                <a:cubicBezTo>
                  <a:pt x="8267114" y="452510"/>
                  <a:pt x="8037341" y="454855"/>
                  <a:pt x="7891975" y="443132"/>
                </a:cubicBezTo>
                <a:cubicBezTo>
                  <a:pt x="7746609" y="431409"/>
                  <a:pt x="7591865" y="368105"/>
                  <a:pt x="7498080" y="330591"/>
                </a:cubicBezTo>
                <a:cubicBezTo>
                  <a:pt x="7404295" y="293077"/>
                  <a:pt x="7366781" y="255563"/>
                  <a:pt x="7329267" y="218049"/>
                </a:cubicBezTo>
              </a:path>
            </a:pathLst>
          </a:custGeom>
          <a:ln w="38100">
            <a:solidFill>
              <a:srgbClr val="F69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cxnSp>
        <p:nvCxnSpPr>
          <p:cNvPr id="6" name="Straight Connector 5"/>
          <p:cNvCxnSpPr>
            <a:endCxn id="11" idx="2"/>
          </p:cNvCxnSpPr>
          <p:nvPr/>
        </p:nvCxnSpPr>
        <p:spPr>
          <a:xfrm>
            <a:off x="642938" y="1143000"/>
            <a:ext cx="7358062" cy="0"/>
          </a:xfrm>
          <a:prstGeom prst="line">
            <a:avLst/>
          </a:prstGeom>
          <a:ln w="38100">
            <a:solidFill>
              <a:srgbClr val="F69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01024" y="928670"/>
            <a:ext cx="500066" cy="428628"/>
          </a:xfrm>
          <a:prstGeom prst="ellipse">
            <a:avLst/>
          </a:prstGeom>
          <a:solidFill>
            <a:srgbClr val="F89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 dirty="0"/>
          </a:p>
        </p:txBody>
      </p:sp>
      <p:sp>
        <p:nvSpPr>
          <p:cNvPr id="8" name="Oval 7"/>
          <p:cNvSpPr/>
          <p:nvPr/>
        </p:nvSpPr>
        <p:spPr>
          <a:xfrm>
            <a:off x="6715125" y="1428750"/>
            <a:ext cx="857250" cy="785813"/>
          </a:xfrm>
          <a:prstGeom prst="ellipse">
            <a:avLst/>
          </a:prstGeom>
          <a:solidFill>
            <a:srgbClr val="904406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9" name="Oval 8"/>
          <p:cNvSpPr/>
          <p:nvPr/>
        </p:nvSpPr>
        <p:spPr>
          <a:xfrm>
            <a:off x="7715250" y="2500313"/>
            <a:ext cx="642938" cy="642937"/>
          </a:xfrm>
          <a:prstGeom prst="ellipse">
            <a:avLst/>
          </a:prstGeom>
          <a:solidFill>
            <a:srgbClr val="C85F0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10" name="Oval 9"/>
          <p:cNvSpPr/>
          <p:nvPr/>
        </p:nvSpPr>
        <p:spPr>
          <a:xfrm>
            <a:off x="8286750" y="3643313"/>
            <a:ext cx="500063" cy="500062"/>
          </a:xfrm>
          <a:prstGeom prst="ellipse">
            <a:avLst/>
          </a:prstGeom>
          <a:solidFill>
            <a:srgbClr val="F57B17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11" name="Oval 10"/>
          <p:cNvSpPr/>
          <p:nvPr/>
        </p:nvSpPr>
        <p:spPr>
          <a:xfrm>
            <a:off x="8501063" y="4643438"/>
            <a:ext cx="428625" cy="428625"/>
          </a:xfrm>
          <a:prstGeom prst="ellipse">
            <a:avLst/>
          </a:prstGeom>
          <a:solidFill>
            <a:srgbClr val="F67B16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12" name="Oval 11"/>
          <p:cNvSpPr/>
          <p:nvPr/>
        </p:nvSpPr>
        <p:spPr>
          <a:xfrm>
            <a:off x="8286750" y="5572125"/>
            <a:ext cx="357188" cy="357188"/>
          </a:xfrm>
          <a:prstGeom prst="ellipse">
            <a:avLst/>
          </a:prstGeom>
          <a:solidFill>
            <a:srgbClr val="F59545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pic>
        <p:nvPicPr>
          <p:cNvPr id="13" name="Picture 15" descr="tarc 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"/>
            <a:ext cx="28194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429000" y="152400"/>
            <a:ext cx="3048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/>
                <a:cs typeface="Arial"/>
              </a:rPr>
              <a:t>®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3A134-F1C3-464B-BF47-54DC2DE08F52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 txBox="1">
            <a:spLocks/>
          </p:cNvSpPr>
          <p:nvPr/>
        </p:nvSpPr>
        <p:spPr>
          <a:xfrm>
            <a:off x="7929563" y="6143625"/>
            <a:ext cx="614362" cy="3651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DE92B429-D299-4868-828D-F9724092C677}" type="slidenum">
              <a:rPr lang="ms-MY"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ms-MY"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t>/1</a:t>
            </a:r>
          </a:p>
        </p:txBody>
      </p:sp>
      <p:sp>
        <p:nvSpPr>
          <p:cNvPr id="8" name="Freeform 10"/>
          <p:cNvSpPr/>
          <p:nvPr/>
        </p:nvSpPr>
        <p:spPr>
          <a:xfrm>
            <a:off x="422275" y="6084888"/>
            <a:ext cx="8435975" cy="487362"/>
          </a:xfrm>
          <a:custGeom>
            <a:avLst/>
            <a:gdLst>
              <a:gd name="connsiteX0" fmla="*/ 0 w 8661009"/>
              <a:gd name="connsiteY0" fmla="*/ 400929 h 487680"/>
              <a:gd name="connsiteX1" fmla="*/ 4811151 w 8661009"/>
              <a:gd name="connsiteY1" fmla="*/ 429065 h 487680"/>
              <a:gd name="connsiteX2" fmla="*/ 7469944 w 8661009"/>
              <a:gd name="connsiteY2" fmla="*/ 49237 h 487680"/>
              <a:gd name="connsiteX3" fmla="*/ 8510954 w 8661009"/>
              <a:gd name="connsiteY3" fmla="*/ 133643 h 487680"/>
              <a:gd name="connsiteX4" fmla="*/ 8370277 w 8661009"/>
              <a:gd name="connsiteY4" fmla="*/ 400929 h 487680"/>
              <a:gd name="connsiteX5" fmla="*/ 7891975 w 8661009"/>
              <a:gd name="connsiteY5" fmla="*/ 443132 h 487680"/>
              <a:gd name="connsiteX6" fmla="*/ 7498080 w 8661009"/>
              <a:gd name="connsiteY6" fmla="*/ 330591 h 487680"/>
              <a:gd name="connsiteX7" fmla="*/ 7329267 w 8661009"/>
              <a:gd name="connsiteY7" fmla="*/ 218049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1009" h="487680">
                <a:moveTo>
                  <a:pt x="0" y="400929"/>
                </a:moveTo>
                <a:cubicBezTo>
                  <a:pt x="1783080" y="444304"/>
                  <a:pt x="3566160" y="487680"/>
                  <a:pt x="4811151" y="429065"/>
                </a:cubicBezTo>
                <a:cubicBezTo>
                  <a:pt x="6056142" y="370450"/>
                  <a:pt x="6853310" y="98474"/>
                  <a:pt x="7469944" y="49237"/>
                </a:cubicBezTo>
                <a:cubicBezTo>
                  <a:pt x="8086578" y="0"/>
                  <a:pt x="8360899" y="75028"/>
                  <a:pt x="8510954" y="133643"/>
                </a:cubicBezTo>
                <a:cubicBezTo>
                  <a:pt x="8661009" y="192258"/>
                  <a:pt x="8473440" y="349348"/>
                  <a:pt x="8370277" y="400929"/>
                </a:cubicBezTo>
                <a:cubicBezTo>
                  <a:pt x="8267114" y="452510"/>
                  <a:pt x="8037341" y="454855"/>
                  <a:pt x="7891975" y="443132"/>
                </a:cubicBezTo>
                <a:cubicBezTo>
                  <a:pt x="7746609" y="431409"/>
                  <a:pt x="7591865" y="368105"/>
                  <a:pt x="7498080" y="330591"/>
                </a:cubicBezTo>
                <a:cubicBezTo>
                  <a:pt x="7404295" y="293077"/>
                  <a:pt x="7366781" y="255563"/>
                  <a:pt x="7329267" y="218049"/>
                </a:cubicBezTo>
              </a:path>
            </a:pathLst>
          </a:custGeom>
          <a:ln w="38100">
            <a:solidFill>
              <a:srgbClr val="E857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cxnSp>
        <p:nvCxnSpPr>
          <p:cNvPr id="9" name="Straight Connector 11"/>
          <p:cNvCxnSpPr/>
          <p:nvPr/>
        </p:nvCxnSpPr>
        <p:spPr>
          <a:xfrm>
            <a:off x="642938" y="1143000"/>
            <a:ext cx="7358062" cy="0"/>
          </a:xfrm>
          <a:prstGeom prst="line">
            <a:avLst/>
          </a:prstGeom>
          <a:ln w="38100">
            <a:solidFill>
              <a:srgbClr val="E857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12"/>
          <p:cNvSpPr/>
          <p:nvPr/>
        </p:nvSpPr>
        <p:spPr>
          <a:xfrm>
            <a:off x="6715125" y="1428750"/>
            <a:ext cx="857250" cy="785813"/>
          </a:xfrm>
          <a:prstGeom prst="ellipse">
            <a:avLst/>
          </a:prstGeom>
          <a:solidFill>
            <a:srgbClr val="904406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11" name="Oval 13"/>
          <p:cNvSpPr/>
          <p:nvPr/>
        </p:nvSpPr>
        <p:spPr>
          <a:xfrm>
            <a:off x="7715250" y="2500313"/>
            <a:ext cx="642938" cy="642937"/>
          </a:xfrm>
          <a:prstGeom prst="ellipse">
            <a:avLst/>
          </a:prstGeom>
          <a:solidFill>
            <a:srgbClr val="C85F0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12" name="Oval 14"/>
          <p:cNvSpPr/>
          <p:nvPr/>
        </p:nvSpPr>
        <p:spPr>
          <a:xfrm>
            <a:off x="8286750" y="3643313"/>
            <a:ext cx="500063" cy="500062"/>
          </a:xfrm>
          <a:prstGeom prst="ellipse">
            <a:avLst/>
          </a:prstGeom>
          <a:solidFill>
            <a:srgbClr val="F57B17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13" name="Oval 15"/>
          <p:cNvSpPr/>
          <p:nvPr/>
        </p:nvSpPr>
        <p:spPr>
          <a:xfrm>
            <a:off x="8501063" y="4643438"/>
            <a:ext cx="428625" cy="428625"/>
          </a:xfrm>
          <a:prstGeom prst="ellipse">
            <a:avLst/>
          </a:prstGeom>
          <a:solidFill>
            <a:srgbClr val="F67B16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14" name="Oval 16"/>
          <p:cNvSpPr/>
          <p:nvPr/>
        </p:nvSpPr>
        <p:spPr>
          <a:xfrm>
            <a:off x="8286750" y="5572125"/>
            <a:ext cx="357188" cy="357188"/>
          </a:xfrm>
          <a:prstGeom prst="ellipse">
            <a:avLst/>
          </a:prstGeom>
          <a:solidFill>
            <a:srgbClr val="F59545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/>
          </a:p>
        </p:txBody>
      </p:sp>
      <p:sp>
        <p:nvSpPr>
          <p:cNvPr id="15" name="Oval 17"/>
          <p:cNvSpPr/>
          <p:nvPr/>
        </p:nvSpPr>
        <p:spPr>
          <a:xfrm>
            <a:off x="8001024" y="928670"/>
            <a:ext cx="500066" cy="428628"/>
          </a:xfrm>
          <a:prstGeom prst="ellipse">
            <a:avLst/>
          </a:prstGeom>
          <a:solidFill>
            <a:srgbClr val="E8573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ms-MY" dirty="0"/>
          </a:p>
        </p:txBody>
      </p:sp>
      <p:cxnSp>
        <p:nvCxnSpPr>
          <p:cNvPr id="16" name="Straight Connector 18"/>
          <p:cNvCxnSpPr/>
          <p:nvPr/>
        </p:nvCxnSpPr>
        <p:spPr>
          <a:xfrm>
            <a:off x="8501063" y="1143000"/>
            <a:ext cx="285750" cy="0"/>
          </a:xfrm>
          <a:prstGeom prst="line">
            <a:avLst/>
          </a:prstGeom>
          <a:ln>
            <a:solidFill>
              <a:srgbClr val="F6903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9"/>
          <p:cNvCxnSpPr/>
          <p:nvPr/>
        </p:nvCxnSpPr>
        <p:spPr>
          <a:xfrm rot="16200000" flipV="1">
            <a:off x="8482013" y="854075"/>
            <a:ext cx="581025" cy="9525"/>
          </a:xfrm>
          <a:prstGeom prst="line">
            <a:avLst/>
          </a:prstGeom>
          <a:ln>
            <a:solidFill>
              <a:srgbClr val="E8573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TARC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2488" y="20638"/>
            <a:ext cx="619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3A134-F1C3-464B-BF47-54DC2DE08F52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3A134-F1C3-464B-BF47-54DC2DE08F52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3A134-F1C3-464B-BF47-54DC2DE08F52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3A134-F1C3-464B-BF47-54DC2DE08F52}" type="datetimeFigureOut">
              <a:rPr lang="en-US" smtClean="0"/>
              <a:pPr/>
              <a:t>6/13/2016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ms-MY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C3A134-F1C3-464B-BF47-54DC2DE08F52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ms-MY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ms-MY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7C3A134-F1C3-464B-BF47-54DC2DE08F52}" type="datetimeFigureOut">
              <a:rPr lang="en-US" smtClean="0"/>
              <a:pPr/>
              <a:t>6/13/2016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s-M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Database Programming 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Chapter 4 (</a:t>
            </a:r>
            <a:r>
              <a:rPr 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Part 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Several Database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Unlike SQL Insert command, Update command might affect more than one record at a time.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048000"/>
            <a:ext cx="8077200" cy="10895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 indent="-495300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Update Event</a:t>
            </a:r>
          </a:p>
          <a:p>
            <a:pPr marL="0" lvl="1" indent="-495300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Set Status = ‘open’</a:t>
            </a:r>
          </a:p>
          <a:p>
            <a:pPr marL="0" lvl="1" indent="-495300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Eventtype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=‘contest’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" y="4343400"/>
          <a:ext cx="8000999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85800"/>
                <a:gridCol w="3798277"/>
                <a:gridCol w="1758461"/>
                <a:gridCol w="17584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Title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Eventtype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Status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Badminton Tom’s</a:t>
                      </a:r>
                      <a:r>
                        <a:rPr lang="en-US" sz="2400" baseline="0" dirty="0" smtClean="0"/>
                        <a:t> Cup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IT Fair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exhibition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close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Imagine</a:t>
                      </a:r>
                      <a:r>
                        <a:rPr lang="en-US" sz="2400" baseline="0" dirty="0" smtClean="0"/>
                        <a:t> Cup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contest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91000" y="6172200"/>
            <a:ext cx="128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Event</a:t>
            </a:r>
            <a:r>
              <a:rPr lang="en-US" dirty="0" smtClean="0"/>
              <a:t> table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Record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Step 2: Create command object</a:t>
            </a:r>
          </a:p>
          <a:p>
            <a:r>
              <a:rPr lang="en-US" dirty="0" smtClean="0"/>
              <a:t>If the values are obtained from Textboxes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590800"/>
            <a:ext cx="8458200" cy="308392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 indent="-495300">
              <a:lnSpc>
                <a:spcPct val="90000"/>
              </a:lnSpc>
            </a:pPr>
            <a:r>
              <a:rPr lang="en-US" sz="2400" b="1" dirty="0" smtClean="0">
                <a:latin typeface="+mj-lt"/>
                <a:cs typeface="Courier New" pitchFamily="49" charset="0"/>
              </a:rPr>
              <a:t>string </a:t>
            </a:r>
            <a:r>
              <a:rPr lang="en-US" sz="2400" b="1" dirty="0" err="1" smtClean="0">
                <a:latin typeface="+mj-lt"/>
                <a:cs typeface="Courier New" pitchFamily="49" charset="0"/>
              </a:rPr>
              <a:t>strEdit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 = “Update Student </a:t>
            </a:r>
          </a:p>
          <a:p>
            <a:pPr marL="0" lvl="1" indent="-495300">
              <a:lnSpc>
                <a:spcPct val="90000"/>
              </a:lnSpc>
            </a:pPr>
            <a:r>
              <a:rPr lang="en-US" sz="2400" b="1" dirty="0" smtClean="0">
                <a:latin typeface="+mj-lt"/>
                <a:cs typeface="Courier New" pitchFamily="49" charset="0"/>
              </a:rPr>
              <a:t>Set name= </a:t>
            </a:r>
            <a:r>
              <a:rPr lang="en-US" sz="2400" b="1" dirty="0" smtClean="0">
                <a:solidFill>
                  <a:schemeClr val="accent2"/>
                </a:solidFill>
                <a:latin typeface="+mj-lt"/>
                <a:cs typeface="Courier New" pitchFamily="49" charset="0"/>
              </a:rPr>
              <a:t>@name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, programme=</a:t>
            </a:r>
            <a:r>
              <a:rPr lang="en-US" sz="2400" b="1" dirty="0" smtClean="0">
                <a:solidFill>
                  <a:schemeClr val="accent2"/>
                </a:solidFill>
                <a:latin typeface="+mj-lt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chemeClr val="accent2"/>
                </a:solidFill>
                <a:latin typeface="+mj-lt"/>
                <a:cs typeface="Courier New" pitchFamily="49" charset="0"/>
              </a:rPr>
              <a:t>prog</a:t>
            </a:r>
            <a:r>
              <a:rPr lang="en-US" sz="2400" b="1" dirty="0" smtClean="0">
                <a:solidFill>
                  <a:schemeClr val="accent2"/>
                </a:solidFill>
                <a:latin typeface="+mj-lt"/>
                <a:cs typeface="Courier New" pitchFamily="49" charset="0"/>
              </a:rPr>
              <a:t> 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Where Id = </a:t>
            </a:r>
            <a:r>
              <a:rPr lang="en-US" sz="2400" b="1" dirty="0" smtClean="0">
                <a:solidFill>
                  <a:schemeClr val="accent2"/>
                </a:solidFill>
                <a:latin typeface="+mj-lt"/>
                <a:cs typeface="Courier New" pitchFamily="49" charset="0"/>
              </a:rPr>
              <a:t>@ID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”;</a:t>
            </a:r>
          </a:p>
          <a:p>
            <a:pPr marL="0" lvl="1">
              <a:lnSpc>
                <a:spcPct val="90000"/>
              </a:lnSpc>
              <a:buNone/>
            </a:pPr>
            <a:endParaRPr lang="en-US" sz="2400" dirty="0" smtClean="0">
              <a:latin typeface="Calibri" pitchFamily="34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  <a:buNone/>
            </a:pPr>
            <a:r>
              <a:rPr lang="en-US" sz="2400" dirty="0" err="1" smtClean="0">
                <a:latin typeface="Calibri" pitchFamily="34" charset="0"/>
                <a:cs typeface="Courier New" pitchFamily="49" charset="0"/>
              </a:rPr>
              <a:t>SqlCommand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alibri" pitchFamily="34" charset="0"/>
                <a:cs typeface="Courier New" pitchFamily="49" charset="0"/>
              </a:rPr>
              <a:t>cmdAdd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 = new </a:t>
            </a:r>
            <a:r>
              <a:rPr lang="en-US" sz="2400" dirty="0" err="1" smtClean="0">
                <a:latin typeface="Calibri" pitchFamily="34" charset="0"/>
                <a:cs typeface="Courier New" pitchFamily="49" charset="0"/>
              </a:rPr>
              <a:t>SqlCommand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ourier New" pitchFamily="49" charset="0"/>
              </a:rPr>
              <a:t>strEdit,con</a:t>
            </a: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);</a:t>
            </a:r>
          </a:p>
          <a:p>
            <a:pPr marL="0" lvl="1">
              <a:lnSpc>
                <a:spcPct val="90000"/>
              </a:lnSpc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  <a:buNone/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cmdAdd.Parameters.AddWithValue</a:t>
            </a:r>
            <a:r>
              <a:rPr lang="en-US" sz="2400" dirty="0" smtClean="0">
                <a:latin typeface="+mj-lt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@ID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txtID.Text</a:t>
            </a:r>
            <a:r>
              <a:rPr lang="en-US" sz="2400" dirty="0" smtClean="0">
                <a:latin typeface="+mj-lt"/>
                <a:cs typeface="Courier New" pitchFamily="49" charset="0"/>
              </a:rPr>
              <a:t>);</a:t>
            </a:r>
          </a:p>
          <a:p>
            <a:pPr marL="0" lvl="1">
              <a:lnSpc>
                <a:spcPct val="90000"/>
              </a:lnSpc>
              <a:buNone/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cmdAdd.Parameters.AddWithValue</a:t>
            </a:r>
            <a:r>
              <a:rPr lang="en-US" sz="2400" dirty="0" smtClean="0">
                <a:latin typeface="+mj-lt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@name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txtName.Text</a:t>
            </a:r>
            <a:r>
              <a:rPr lang="en-US" sz="2400" dirty="0" smtClean="0">
                <a:latin typeface="+mj-lt"/>
                <a:cs typeface="Courier New" pitchFamily="49" charset="0"/>
              </a:rPr>
              <a:t>);</a:t>
            </a:r>
          </a:p>
          <a:p>
            <a:pPr marL="0" lvl="1">
              <a:lnSpc>
                <a:spcPct val="90000"/>
              </a:lnSpc>
              <a:buNone/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cmdAdd.Parameters.AddWithValue</a:t>
            </a:r>
            <a:r>
              <a:rPr lang="en-US" sz="2400" dirty="0" smtClean="0">
                <a:latin typeface="+mj-lt"/>
                <a:cs typeface="Courier New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@</a:t>
            </a:r>
            <a:r>
              <a:rPr lang="en-US" sz="2400" dirty="0" err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prog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txtProg.Text</a:t>
            </a:r>
            <a:r>
              <a:rPr lang="en-US" sz="2400" dirty="0" smtClean="0">
                <a:latin typeface="+mj-lt"/>
                <a:cs typeface="Courier New" pitchFamily="49" charset="0"/>
              </a:rPr>
              <a:t>);</a:t>
            </a:r>
          </a:p>
          <a:p>
            <a:pPr marL="0" lvl="1">
              <a:lnSpc>
                <a:spcPct val="90000"/>
              </a:lnSpc>
              <a:buNone/>
            </a:pPr>
            <a:endParaRPr lang="en-US" sz="2400" b="1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Database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Step 1, Step 3 and Step 4 are the same as the steps to Insert a Database Record</a:t>
            </a:r>
          </a:p>
          <a:p>
            <a:r>
              <a:rPr lang="en-US" dirty="0" smtClean="0"/>
              <a:t>Use </a:t>
            </a:r>
            <a:r>
              <a:rPr lang="en-US" i="1" dirty="0" err="1" smtClean="0"/>
              <a:t>ExecuteNonQuery</a:t>
            </a:r>
            <a:r>
              <a:rPr lang="en-US" dirty="0" smtClean="0"/>
              <a:t> method to execute the command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a Database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Step 2: Create command object</a:t>
            </a:r>
          </a:p>
          <a:p>
            <a:r>
              <a:rPr lang="en-US" dirty="0" smtClean="0"/>
              <a:t>SQL Delete Statement (Syntax):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given a table Student ( </a:t>
            </a:r>
            <a:r>
              <a:rPr lang="en-US" b="1" u="sng" dirty="0" smtClean="0"/>
              <a:t>Id</a:t>
            </a:r>
            <a:r>
              <a:rPr lang="en-US" dirty="0" smtClean="0"/>
              <a:t>, name, programme)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2667000"/>
            <a:ext cx="80010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Delete From table Where search</a:t>
            </a:r>
          </a:p>
          <a:p>
            <a:pPr marL="0" lvl="1"/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condition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4343400"/>
            <a:ext cx="8001000" cy="43396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Delete From Student Where Id= ‘S001’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Several Database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Similar to SQL Update command, Delete command might affect more than one record at a time.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3048000"/>
            <a:ext cx="8077200" cy="7571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 indent="-495300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Delete From Event</a:t>
            </a:r>
          </a:p>
          <a:p>
            <a:pPr marL="0" lvl="1" indent="-495300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Eventtype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=‘contest’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0" y="4038600"/>
          <a:ext cx="8000999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85800"/>
                <a:gridCol w="3798277"/>
                <a:gridCol w="1758461"/>
                <a:gridCol w="17584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Title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Eventtype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Status</a:t>
                      </a:r>
                      <a:endParaRPr lang="en-US" sz="24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trike="sngStrike" dirty="0" smtClean="0"/>
                        <a:t>1</a:t>
                      </a:r>
                      <a:endParaRPr lang="en-US" sz="2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trike="sngStrike" dirty="0" smtClean="0"/>
                        <a:t>Badminton Tom’s</a:t>
                      </a:r>
                      <a:r>
                        <a:rPr lang="en-US" sz="2400" strike="sngStrike" baseline="0" dirty="0" smtClean="0"/>
                        <a:t> Cup</a:t>
                      </a:r>
                      <a:endParaRPr lang="en-US" sz="2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trike="sngStrike" dirty="0" smtClean="0"/>
                        <a:t>contest</a:t>
                      </a:r>
                      <a:endParaRPr lang="en-US" sz="2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trike="sngStrike" dirty="0" smtClean="0"/>
                        <a:t>open</a:t>
                      </a:r>
                      <a:endParaRPr lang="en-US" sz="2400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IT Fair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exhibition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close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trike="sngStrike" dirty="0" smtClean="0"/>
                        <a:t>3</a:t>
                      </a:r>
                      <a:endParaRPr lang="en-US" sz="2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trike="sngStrike" dirty="0" smtClean="0"/>
                        <a:t>Imagine</a:t>
                      </a:r>
                      <a:r>
                        <a:rPr lang="en-US" sz="2400" strike="sngStrike" baseline="0" dirty="0" smtClean="0"/>
                        <a:t> Cup</a:t>
                      </a:r>
                      <a:endParaRPr lang="en-US" sz="2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trike="sngStrike" dirty="0" smtClean="0"/>
                        <a:t>contest</a:t>
                      </a:r>
                      <a:endParaRPr lang="en-US" sz="2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trike="sngStrike" dirty="0" smtClean="0"/>
                        <a:t>open</a:t>
                      </a:r>
                      <a:endParaRPr lang="en-US" sz="2400" strike="sngStrik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91000" y="6172200"/>
            <a:ext cx="128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Event</a:t>
            </a:r>
            <a:r>
              <a:rPr lang="en-US" dirty="0" smtClean="0"/>
              <a:t> table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Database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Step 1, Step 3 and Step 4 are the same as the steps to Insert a Database Record</a:t>
            </a:r>
          </a:p>
          <a:p>
            <a:r>
              <a:rPr lang="en-US" dirty="0" smtClean="0"/>
              <a:t>Use </a:t>
            </a:r>
            <a:r>
              <a:rPr lang="en-US" i="1" dirty="0" err="1" smtClean="0"/>
              <a:t>ExecuteNonQuery</a:t>
            </a:r>
            <a:r>
              <a:rPr lang="en-US" dirty="0" smtClean="0"/>
              <a:t> method to execute the command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381000" y="1428736"/>
            <a:ext cx="8534400" cy="5200664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Assume that you are going to build a Promotion module. Suggest which SQL statement (insert, select, update, delete) and method (</a:t>
            </a:r>
            <a:r>
              <a:rPr lang="en-US" sz="2800" dirty="0" err="1" smtClean="0"/>
              <a:t>ExecuteReader</a:t>
            </a:r>
            <a:r>
              <a:rPr lang="en-US" sz="2800" dirty="0" smtClean="0"/>
              <a:t>, </a:t>
            </a:r>
            <a:r>
              <a:rPr lang="en-US" sz="2800" dirty="0" err="1" smtClean="0"/>
              <a:t>ExecuteScalar</a:t>
            </a:r>
            <a:r>
              <a:rPr lang="en-US" sz="2800" dirty="0" smtClean="0"/>
              <a:t> and </a:t>
            </a:r>
            <a:r>
              <a:rPr lang="en-US" sz="2800" dirty="0" err="1" smtClean="0"/>
              <a:t>ExecuteNonQuery</a:t>
            </a:r>
            <a:r>
              <a:rPr lang="en-US" sz="2800" dirty="0" smtClean="0"/>
              <a:t>) would you use to: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display the number of products cost below RM1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display the details of the products that are going to expire soon, such as name and price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add a new promotion details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edit a product’s selling price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clear all the products that are already expired from the database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Using Data bound controls with Data Source controls</a:t>
            </a:r>
          </a:p>
          <a:p>
            <a:r>
              <a:rPr lang="en-US" dirty="0" smtClean="0"/>
              <a:t>Data binding on data bound controls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You Going To Learn?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AU" dirty="0" smtClean="0"/>
              <a:t>At the end of this lesson, you will be able to:</a:t>
            </a:r>
            <a:endParaRPr lang="en-US" dirty="0" smtClean="0"/>
          </a:p>
          <a:p>
            <a:pPr lvl="1"/>
            <a:r>
              <a:rPr lang="en-US" dirty="0" smtClean="0"/>
              <a:t>Create,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retrieve</a:t>
            </a:r>
            <a:r>
              <a:rPr lang="en-US" dirty="0" smtClean="0"/>
              <a:t>, update and delete (C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dirty="0" smtClean="0"/>
              <a:t>UD) records on database.</a:t>
            </a:r>
          </a:p>
          <a:p>
            <a:pPr lvl="1"/>
            <a:r>
              <a:rPr lang="en-US" dirty="0" smtClean="0"/>
              <a:t>Advanced Database Handling</a:t>
            </a:r>
          </a:p>
          <a:p>
            <a:pPr lvl="1"/>
            <a:r>
              <a:rPr lang="en-US" dirty="0" smtClean="0"/>
              <a:t>use data bound controls</a:t>
            </a:r>
          </a:p>
          <a:p>
            <a:pPr lvl="1"/>
            <a:r>
              <a:rPr lang="en-US" dirty="0" smtClean="0"/>
              <a:t>apply data binding to data bound controls, such as </a:t>
            </a:r>
            <a:r>
              <a:rPr lang="en-US" dirty="0" err="1" smtClean="0"/>
              <a:t>dropdownlist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Database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800" dirty="0" smtClean="0"/>
              <a:t>In this section, you will learn to perform common database tasks using the ADO.NET’s data objects:</a:t>
            </a:r>
          </a:p>
          <a:p>
            <a:pPr lvl="1"/>
            <a:r>
              <a:rPr lang="en-US" dirty="0" smtClean="0"/>
              <a:t>Create &amp; open a database connection.</a:t>
            </a:r>
          </a:p>
          <a:p>
            <a:pPr lvl="1"/>
            <a:r>
              <a:rPr lang="en-US" b="1" dirty="0" smtClean="0"/>
              <a:t>C:</a:t>
            </a:r>
            <a:r>
              <a:rPr lang="en-US" dirty="0" smtClean="0"/>
              <a:t> Create/Add </a:t>
            </a:r>
            <a:r>
              <a:rPr lang="en-US" dirty="0"/>
              <a:t>new database records.</a:t>
            </a:r>
          </a:p>
          <a:p>
            <a:pPr lvl="1"/>
            <a:r>
              <a:rPr lang="en-US" b="1" dirty="0" smtClean="0"/>
              <a:t>R: </a:t>
            </a:r>
            <a:r>
              <a:rPr lang="en-US" dirty="0" smtClean="0"/>
              <a:t>Retrieve &amp; display database records.</a:t>
            </a:r>
          </a:p>
          <a:p>
            <a:pPr lvl="1"/>
            <a:r>
              <a:rPr lang="en-US" b="1" dirty="0" smtClean="0"/>
              <a:t>U: </a:t>
            </a:r>
            <a:r>
              <a:rPr lang="en-US" dirty="0" smtClean="0"/>
              <a:t>Update existing database records.</a:t>
            </a:r>
          </a:p>
          <a:p>
            <a:pPr lvl="1"/>
            <a:r>
              <a:rPr lang="en-US" b="1" dirty="0" smtClean="0"/>
              <a:t>D: </a:t>
            </a:r>
            <a:r>
              <a:rPr lang="en-US" dirty="0" smtClean="0"/>
              <a:t>Delete database records.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Create (Add) a Database Record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4 steps to create a database record: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reate &amp; open a database connection.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SQL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Insert</a:t>
            </a:r>
            <a:r>
              <a:rPr lang="en-US" b="1" dirty="0" smtClean="0"/>
              <a:t> statement</a:t>
            </a:r>
            <a:r>
              <a:rPr lang="en-US" dirty="0" smtClean="0"/>
              <a:t> and </a:t>
            </a:r>
            <a:r>
              <a:rPr lang="en-US" b="1" dirty="0" err="1" smtClean="0"/>
              <a:t>SqlCommand</a:t>
            </a:r>
            <a:r>
              <a:rPr lang="en-US" dirty="0" smtClean="0"/>
              <a:t> object.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Execute the Command to add the record into database</a:t>
            </a:r>
          </a:p>
          <a:p>
            <a:pPr marL="1371600" lvl="2" indent="-514350"/>
            <a:r>
              <a:rPr lang="en-US" dirty="0" smtClean="0"/>
              <a:t>Display the status (success?).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Close the database connection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Database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Step 2: Create command object</a:t>
            </a:r>
          </a:p>
          <a:p>
            <a:r>
              <a:rPr lang="en-US" dirty="0" smtClean="0"/>
              <a:t>SQL Insert Statement (Syntax):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given a table Student ( </a:t>
            </a:r>
            <a:r>
              <a:rPr lang="en-US" b="1" u="sng" dirty="0" smtClean="0"/>
              <a:t>Id</a:t>
            </a:r>
            <a:r>
              <a:rPr lang="en-US" dirty="0" smtClean="0"/>
              <a:t>, name, programme)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2667000"/>
            <a:ext cx="80010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(field1, field2,….) Values (value1, value2,…)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4343400"/>
            <a:ext cx="8001000" cy="7663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Insert Into Student (Id, name, programme) Values (‘S001’, ‘Zhen Mei Li’, ‘RSD2’)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Record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Step 2: Create command object</a:t>
            </a:r>
          </a:p>
          <a:p>
            <a:r>
              <a:rPr lang="en-US" dirty="0" smtClean="0"/>
              <a:t>If the values are obtained from Textboxes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590800"/>
            <a:ext cx="8458200" cy="308392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None/>
            </a:pPr>
            <a:r>
              <a:rPr lang="en-US" sz="2400" b="1" dirty="0" smtClean="0">
                <a:latin typeface="Calibri" pitchFamily="34" charset="0"/>
                <a:cs typeface="Courier New" pitchFamily="49" charset="0"/>
              </a:rPr>
              <a:t>string </a:t>
            </a:r>
            <a:r>
              <a:rPr lang="en-US" sz="2400" b="1" dirty="0" err="1" smtClean="0">
                <a:latin typeface="Calibri" pitchFamily="34" charset="0"/>
                <a:cs typeface="Courier New" pitchFamily="49" charset="0"/>
              </a:rPr>
              <a:t>strAdd</a:t>
            </a:r>
            <a:r>
              <a:rPr lang="en-US" sz="2400" b="1" dirty="0" smtClean="0">
                <a:latin typeface="Calibri" pitchFamily="34" charset="0"/>
                <a:cs typeface="Courier New" pitchFamily="49" charset="0"/>
              </a:rPr>
              <a:t> = “Insert Into Student (Id, name, programme) Values (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@ID</a:t>
            </a:r>
            <a:r>
              <a:rPr lang="en-US" sz="2400" b="1" dirty="0" smtClean="0">
                <a:latin typeface="Calibri" pitchFamily="34" charset="0"/>
                <a:cs typeface="Courier New" pitchFamily="49" charset="0"/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@name</a:t>
            </a:r>
            <a:r>
              <a:rPr lang="en-US" sz="2400" b="1" dirty="0" smtClean="0">
                <a:latin typeface="Calibri" pitchFamily="34" charset="0"/>
                <a:cs typeface="Courier New" pitchFamily="49" charset="0"/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prog</a:t>
            </a:r>
            <a:r>
              <a:rPr lang="en-US" sz="2400" b="1" dirty="0" smtClean="0">
                <a:latin typeface="Calibri" pitchFamily="34" charset="0"/>
                <a:cs typeface="Courier New" pitchFamily="49" charset="0"/>
              </a:rPr>
              <a:t>)”;</a:t>
            </a:r>
          </a:p>
          <a:p>
            <a:pPr marL="0" lvl="1">
              <a:lnSpc>
                <a:spcPct val="90000"/>
              </a:lnSpc>
              <a:buNone/>
            </a:pPr>
            <a:endParaRPr lang="en-US" sz="2400" b="1" dirty="0" smtClean="0">
              <a:latin typeface="Calibri" pitchFamily="34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  <a:buNone/>
            </a:pPr>
            <a:r>
              <a:rPr lang="en-US" sz="2400" b="1" dirty="0" err="1" smtClean="0">
                <a:latin typeface="Calibri" pitchFamily="34" charset="0"/>
                <a:cs typeface="Courier New" pitchFamily="49" charset="0"/>
              </a:rPr>
              <a:t>SqlCommand</a:t>
            </a:r>
            <a:r>
              <a:rPr lang="en-US" sz="2400" b="1" dirty="0" smtClean="0"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ourier New" pitchFamily="49" charset="0"/>
              </a:rPr>
              <a:t>cmdAdd</a:t>
            </a:r>
            <a:r>
              <a:rPr lang="en-US" sz="2400" b="1" dirty="0" smtClean="0">
                <a:latin typeface="Calibri" pitchFamily="34" charset="0"/>
                <a:cs typeface="Courier New" pitchFamily="49" charset="0"/>
              </a:rPr>
              <a:t> = new </a:t>
            </a:r>
            <a:r>
              <a:rPr lang="en-US" sz="2400" b="1" dirty="0" err="1" smtClean="0">
                <a:latin typeface="Calibri" pitchFamily="34" charset="0"/>
                <a:cs typeface="Courier New" pitchFamily="49" charset="0"/>
              </a:rPr>
              <a:t>SqlCommand</a:t>
            </a:r>
            <a:r>
              <a:rPr lang="en-US" sz="2400" b="1" dirty="0" smtClean="0">
                <a:latin typeface="Calibri" pitchFamily="34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alibri" pitchFamily="34" charset="0"/>
                <a:cs typeface="Courier New" pitchFamily="49" charset="0"/>
              </a:rPr>
              <a:t>strAdd,con</a:t>
            </a:r>
            <a:r>
              <a:rPr lang="en-US" sz="2400" b="1" dirty="0" smtClean="0">
                <a:latin typeface="Calibri" pitchFamily="34" charset="0"/>
                <a:cs typeface="Courier New" pitchFamily="49" charset="0"/>
              </a:rPr>
              <a:t>);</a:t>
            </a:r>
          </a:p>
          <a:p>
            <a:pPr marL="0" lvl="1">
              <a:lnSpc>
                <a:spcPct val="90000"/>
              </a:lnSpc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lvl="1">
              <a:lnSpc>
                <a:spcPct val="90000"/>
              </a:lnSpc>
              <a:buNone/>
            </a:pPr>
            <a:r>
              <a:rPr lang="en-US" sz="2400" b="1" dirty="0" err="1" smtClean="0">
                <a:latin typeface="+mj-lt"/>
                <a:cs typeface="Courier New" pitchFamily="49" charset="0"/>
              </a:rPr>
              <a:t>cmdAdd.Parameters.AddWithValue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(“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@ID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”, </a:t>
            </a:r>
            <a:r>
              <a:rPr lang="en-US" sz="2400" b="1" dirty="0" err="1" smtClean="0">
                <a:latin typeface="+mj-lt"/>
                <a:cs typeface="Courier New" pitchFamily="49" charset="0"/>
              </a:rPr>
              <a:t>txtID.Text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);</a:t>
            </a:r>
          </a:p>
          <a:p>
            <a:pPr marL="0" lvl="1">
              <a:lnSpc>
                <a:spcPct val="90000"/>
              </a:lnSpc>
              <a:buNone/>
            </a:pPr>
            <a:r>
              <a:rPr lang="en-US" sz="2400" b="1" dirty="0" err="1" smtClean="0">
                <a:latin typeface="+mj-lt"/>
                <a:cs typeface="Courier New" pitchFamily="49" charset="0"/>
              </a:rPr>
              <a:t>cmdAdd.Parameters.AddWithValue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(</a:t>
            </a:r>
            <a:r>
              <a:rPr lang="en-US" sz="2400" b="1" dirty="0" smtClean="0">
                <a:cs typeface="Courier New" pitchFamily="49" charset="0"/>
              </a:rPr>
              <a:t>“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@name</a:t>
            </a:r>
            <a:r>
              <a:rPr lang="en-US" sz="2400" b="1" dirty="0" smtClean="0">
                <a:cs typeface="Courier New" pitchFamily="49" charset="0"/>
              </a:rPr>
              <a:t>”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+mj-lt"/>
                <a:cs typeface="Courier New" pitchFamily="49" charset="0"/>
              </a:rPr>
              <a:t>txtName.Text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);</a:t>
            </a:r>
          </a:p>
          <a:p>
            <a:pPr marL="0" lvl="1">
              <a:lnSpc>
                <a:spcPct val="90000"/>
              </a:lnSpc>
              <a:buNone/>
            </a:pPr>
            <a:r>
              <a:rPr lang="en-US" sz="2400" b="1" dirty="0" err="1" smtClean="0">
                <a:latin typeface="+mj-lt"/>
                <a:cs typeface="Courier New" pitchFamily="49" charset="0"/>
              </a:rPr>
              <a:t>cmdAdd.Parameters.AddWithValue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(</a:t>
            </a:r>
            <a:r>
              <a:rPr lang="en-US" sz="2400" b="1" dirty="0" smtClean="0">
                <a:cs typeface="Courier New" pitchFamily="49" charset="0"/>
              </a:rPr>
              <a:t>“</a:t>
            </a:r>
            <a:r>
              <a:rPr lang="en-US" sz="2400" b="1" dirty="0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prog</a:t>
            </a:r>
            <a:r>
              <a:rPr lang="en-US" sz="2400" b="1" dirty="0" smtClean="0">
                <a:cs typeface="Courier New" pitchFamily="49" charset="0"/>
              </a:rPr>
              <a:t>”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+mj-lt"/>
                <a:cs typeface="Courier New" pitchFamily="49" charset="0"/>
              </a:rPr>
              <a:t>txtProg.Text</a:t>
            </a:r>
            <a:r>
              <a:rPr lang="en-US" sz="2400" b="1" dirty="0" smtClean="0">
                <a:latin typeface="+mj-lt"/>
                <a:cs typeface="Courier New" pitchFamily="49" charset="0"/>
              </a:rPr>
              <a:t>);</a:t>
            </a:r>
          </a:p>
          <a:p>
            <a:pPr marL="0" lvl="1">
              <a:lnSpc>
                <a:spcPct val="90000"/>
              </a:lnSpc>
              <a:buNone/>
            </a:pPr>
            <a:endParaRPr lang="en-US" sz="2400" b="1" dirty="0" smtClean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New Database Record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Step 3: Execute the Command</a:t>
            </a:r>
          </a:p>
          <a:p>
            <a:r>
              <a:rPr lang="en-US" dirty="0" smtClean="0"/>
              <a:t>Use </a:t>
            </a:r>
            <a:r>
              <a:rPr lang="en-US" i="1" dirty="0" err="1" smtClean="0"/>
              <a:t>ExecuteNonQuery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590800"/>
            <a:ext cx="8458200" cy="40811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ourier New" pitchFamily="49" charset="0"/>
              </a:rPr>
              <a:t>strAdd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ourier New" pitchFamily="49" charset="0"/>
              </a:rPr>
              <a:t> = “Insert Into Student (Id, name, programme) Values (@ID, @name, @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ourier New" pitchFamily="49" charset="0"/>
              </a:rPr>
              <a:t>prog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ourier New" pitchFamily="49" charset="0"/>
              </a:rPr>
              <a:t>)”;</a:t>
            </a:r>
          </a:p>
          <a:p>
            <a:pPr marL="0" lvl="1">
              <a:lnSpc>
                <a:spcPct val="90000"/>
              </a:lnSpc>
              <a:buNone/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ourier New" pitchFamily="49" charset="0"/>
              </a:rPr>
              <a:t>SqlCommand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ourier New" pitchFamily="49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ourier New" pitchFamily="49" charset="0"/>
              </a:rPr>
              <a:t>cmdAdd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ourier New" pitchFamily="49" charset="0"/>
              </a:rPr>
              <a:t> = new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ourier New" pitchFamily="49" charset="0"/>
              </a:rPr>
              <a:t>SqlCommand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ourier New" pitchFamily="49" charset="0"/>
              </a:rPr>
              <a:t>(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ourier New" pitchFamily="49" charset="0"/>
              </a:rPr>
              <a:t>strAdd,con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cs typeface="Courier New" pitchFamily="49" charset="0"/>
              </a:rPr>
              <a:t>);</a:t>
            </a:r>
          </a:p>
          <a:p>
            <a:pPr marL="0" lvl="1">
              <a:lnSpc>
                <a:spcPct val="90000"/>
              </a:lnSpc>
              <a:buNone/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ourier New" pitchFamily="49" charset="0"/>
              </a:rPr>
              <a:t>cmdAdd.Parameters.AddWithValue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ourier New" pitchFamily="49" charset="0"/>
              </a:rPr>
              <a:t>(@ID,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ourier New" pitchFamily="49" charset="0"/>
              </a:rPr>
              <a:t>txtID.Text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ourier New" pitchFamily="49" charset="0"/>
              </a:rPr>
              <a:t>);</a:t>
            </a:r>
          </a:p>
          <a:p>
            <a:pPr marL="0" lvl="1">
              <a:lnSpc>
                <a:spcPct val="90000"/>
              </a:lnSpc>
              <a:buNone/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ourier New" pitchFamily="49" charset="0"/>
              </a:rPr>
              <a:t>cmdAdd.Parameters.AddWithValue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ourier New" pitchFamily="49" charset="0"/>
              </a:rPr>
              <a:t>(@name,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ourier New" pitchFamily="49" charset="0"/>
              </a:rPr>
              <a:t>txtName.Text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ourier New" pitchFamily="49" charset="0"/>
              </a:rPr>
              <a:t>);</a:t>
            </a:r>
          </a:p>
          <a:p>
            <a:pPr marL="0" lvl="1">
              <a:lnSpc>
                <a:spcPct val="90000"/>
              </a:lnSpc>
              <a:buNone/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ourier New" pitchFamily="49" charset="0"/>
              </a:rPr>
              <a:t>cmdAdd.Parameters.AddWithValue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ourier New" pitchFamily="49" charset="0"/>
              </a:rPr>
              <a:t>(@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ourier New" pitchFamily="49" charset="0"/>
              </a:rPr>
              <a:t>prog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ourier New" pitchFamily="49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ourier New" pitchFamily="49" charset="0"/>
              </a:rPr>
              <a:t>txtProg.Text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Courier New" pitchFamily="49" charset="0"/>
              </a:rPr>
              <a:t>);</a:t>
            </a:r>
          </a:p>
          <a:p>
            <a:pPr marL="0" lvl="1">
              <a:lnSpc>
                <a:spcPct val="90000"/>
              </a:lnSpc>
              <a:buNone/>
            </a:pPr>
            <a:r>
              <a:rPr lang="en-US" sz="2400" dirty="0" err="1" smtClean="0">
                <a:latin typeface="+mj-lt"/>
                <a:cs typeface="Courier New" pitchFamily="49" charset="0"/>
              </a:rPr>
              <a:t>int</a:t>
            </a:r>
            <a:r>
              <a:rPr lang="en-US" sz="2400" dirty="0" smtClean="0">
                <a:latin typeface="+mj-lt"/>
                <a:cs typeface="Courier New" pitchFamily="49" charset="0"/>
              </a:rPr>
              <a:t> n = 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cmdAdd.ExecuteNonQuery</a:t>
            </a:r>
            <a:r>
              <a:rPr lang="en-US" sz="2400" dirty="0" smtClean="0">
                <a:latin typeface="+mj-lt"/>
                <a:cs typeface="Courier New" pitchFamily="49" charset="0"/>
              </a:rPr>
              <a:t>();</a:t>
            </a:r>
          </a:p>
          <a:p>
            <a:pPr marL="0" lvl="1">
              <a:lnSpc>
                <a:spcPct val="90000"/>
              </a:lnSpc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if(n&gt;0)</a:t>
            </a:r>
          </a:p>
          <a:p>
            <a:pPr marL="0" lvl="1">
              <a:lnSpc>
                <a:spcPct val="90000"/>
              </a:lnSpc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Response.Write</a:t>
            </a:r>
            <a:r>
              <a:rPr lang="en-US" sz="2400" dirty="0" smtClean="0">
                <a:latin typeface="+mj-lt"/>
                <a:cs typeface="Courier New" pitchFamily="49" charset="0"/>
              </a:rPr>
              <a:t>(“Record is added”);</a:t>
            </a:r>
          </a:p>
          <a:p>
            <a:pPr marL="0" lvl="1">
              <a:lnSpc>
                <a:spcPct val="90000"/>
              </a:lnSpc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else</a:t>
            </a:r>
          </a:p>
          <a:p>
            <a:pPr marL="0" lvl="1">
              <a:lnSpc>
                <a:spcPct val="90000"/>
              </a:lnSpc>
              <a:buNone/>
            </a:pPr>
            <a:r>
              <a:rPr lang="en-US" sz="2400" dirty="0" smtClean="0">
                <a:latin typeface="+mj-lt"/>
                <a:cs typeface="Courier New" pitchFamily="49" charset="0"/>
              </a:rPr>
              <a:t>	</a:t>
            </a:r>
            <a:r>
              <a:rPr lang="en-US" sz="2400" dirty="0" err="1" smtClean="0">
                <a:latin typeface="+mj-lt"/>
                <a:cs typeface="Courier New" pitchFamily="49" charset="0"/>
              </a:rPr>
              <a:t>Response.Write</a:t>
            </a:r>
            <a:r>
              <a:rPr lang="en-US" sz="2400" dirty="0" smtClean="0">
                <a:latin typeface="+mj-lt"/>
                <a:cs typeface="Courier New" pitchFamily="49" charset="0"/>
              </a:rPr>
              <a:t>(“Ops! Unable to insert record.”);</a:t>
            </a:r>
          </a:p>
          <a:p>
            <a:pPr marL="0" lvl="1">
              <a:lnSpc>
                <a:spcPct val="90000"/>
              </a:lnSpc>
              <a:buNone/>
            </a:pPr>
            <a:endParaRPr lang="en-US" sz="2400" b="1" dirty="0" smtClean="0">
              <a:latin typeface="+mj-lt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7400" y="4648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this returns the number of rows affected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3551583" y="4969565"/>
            <a:ext cx="2305878" cy="223079"/>
          </a:xfrm>
          <a:custGeom>
            <a:avLst/>
            <a:gdLst>
              <a:gd name="connsiteX0" fmla="*/ 2305878 w 2305878"/>
              <a:gd name="connsiteY0" fmla="*/ 13252 h 223079"/>
              <a:gd name="connsiteX1" fmla="*/ 1298713 w 2305878"/>
              <a:gd name="connsiteY1" fmla="*/ 145774 h 223079"/>
              <a:gd name="connsiteX2" fmla="*/ 304800 w 2305878"/>
              <a:gd name="connsiteY2" fmla="*/ 198783 h 223079"/>
              <a:gd name="connsiteX3" fmla="*/ 0 w 2305878"/>
              <a:gd name="connsiteY3" fmla="*/ 0 h 22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878" h="223079">
                <a:moveTo>
                  <a:pt x="2305878" y="13252"/>
                </a:moveTo>
                <a:cubicBezTo>
                  <a:pt x="1969052" y="64052"/>
                  <a:pt x="1632226" y="114852"/>
                  <a:pt x="1298713" y="145774"/>
                </a:cubicBezTo>
                <a:cubicBezTo>
                  <a:pt x="965200" y="176696"/>
                  <a:pt x="521252" y="223079"/>
                  <a:pt x="304800" y="198783"/>
                </a:cubicBezTo>
                <a:cubicBezTo>
                  <a:pt x="88348" y="174487"/>
                  <a:pt x="44174" y="87243"/>
                  <a:pt x="0" y="0"/>
                </a:cubicBez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62400" y="6324600"/>
            <a:ext cx="4985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/>
            <a:r>
              <a:rPr lang="en-US" b="1" dirty="0" smtClean="0">
                <a:solidFill>
                  <a:srgbClr val="00B050"/>
                </a:solidFill>
              </a:rPr>
              <a:t>Usability heuristic No 1 - Visibility of system status</a:t>
            </a:r>
          </a:p>
        </p:txBody>
      </p:sp>
      <p:sp>
        <p:nvSpPr>
          <p:cNvPr id="10" name="Freeform 9"/>
          <p:cNvSpPr/>
          <p:nvPr/>
        </p:nvSpPr>
        <p:spPr>
          <a:xfrm>
            <a:off x="6904383" y="5559287"/>
            <a:ext cx="1311965" cy="762000"/>
          </a:xfrm>
          <a:custGeom>
            <a:avLst/>
            <a:gdLst>
              <a:gd name="connsiteX0" fmla="*/ 1192695 w 1311965"/>
              <a:gd name="connsiteY0" fmla="*/ 762000 h 762000"/>
              <a:gd name="connsiteX1" fmla="*/ 1113182 w 1311965"/>
              <a:gd name="connsiteY1" fmla="*/ 112643 h 762000"/>
              <a:gd name="connsiteX2" fmla="*/ 0 w 1311965"/>
              <a:gd name="connsiteY2" fmla="*/ 86139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1965" h="762000">
                <a:moveTo>
                  <a:pt x="1192695" y="762000"/>
                </a:moveTo>
                <a:cubicBezTo>
                  <a:pt x="1252330" y="493643"/>
                  <a:pt x="1311965" y="225287"/>
                  <a:pt x="1113182" y="112643"/>
                </a:cubicBezTo>
                <a:cubicBezTo>
                  <a:pt x="914400" y="0"/>
                  <a:pt x="457200" y="43069"/>
                  <a:pt x="0" y="86139"/>
                </a:cubicBezTo>
              </a:path>
            </a:pathLst>
          </a:cu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Update (Edit) a Database Record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4 steps to create a database record: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reate &amp; open a database connection.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SQL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Update </a:t>
            </a:r>
            <a:r>
              <a:rPr lang="en-US" b="1" dirty="0" smtClean="0"/>
              <a:t>statement</a:t>
            </a:r>
            <a:r>
              <a:rPr lang="en-US" dirty="0" smtClean="0"/>
              <a:t> and </a:t>
            </a:r>
            <a:r>
              <a:rPr lang="en-US" b="1" dirty="0" err="1" smtClean="0"/>
              <a:t>SqlCommand</a:t>
            </a:r>
            <a:r>
              <a:rPr lang="en-US" dirty="0" smtClean="0"/>
              <a:t> object.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Execute the Command to add the record into database</a:t>
            </a:r>
          </a:p>
          <a:p>
            <a:pPr marL="1371600" lvl="2" indent="-514350"/>
            <a:r>
              <a:rPr lang="en-US" dirty="0" smtClean="0"/>
              <a:t>Display the status (success?).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Close the database connection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 Database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buNone/>
            </a:pPr>
            <a:r>
              <a:rPr lang="en-US" u="sng" dirty="0" smtClean="0"/>
              <a:t>Step 2: Create command object</a:t>
            </a:r>
          </a:p>
          <a:p>
            <a:r>
              <a:rPr lang="en-US" dirty="0" smtClean="0"/>
              <a:t>SQL Update Statement (Syntax):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given a table Student ( </a:t>
            </a:r>
            <a:r>
              <a:rPr lang="en-US" b="1" u="sng" dirty="0" smtClean="0"/>
              <a:t>Id</a:t>
            </a:r>
            <a:r>
              <a:rPr lang="en-US" dirty="0" smtClean="0"/>
              <a:t>, name, programme)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2574236"/>
            <a:ext cx="8001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Update table </a:t>
            </a:r>
          </a:p>
          <a:p>
            <a:pPr marL="0" lvl="1"/>
            <a:r>
              <a:rPr lang="en-US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  column1 = value1, column2 = value2….. Where search condition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4800600"/>
            <a:ext cx="8077200" cy="10895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 indent="-495300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Update Student </a:t>
            </a:r>
          </a:p>
          <a:p>
            <a:pPr marL="0" lvl="1" indent="-495300">
              <a:lnSpc>
                <a:spcPct val="90000"/>
              </a:lnSpc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Set name= ‘Hun Mei Li’, programme=‘RSD1’ Where Id = ‘S001’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RU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1-Introduction (Yee Mei Lim's conflicted copy 2014-05-14)</Template>
  <TotalTime>2464</TotalTime>
  <Words>878</Words>
  <Application>Microsoft Office PowerPoint</Application>
  <PresentationFormat>On-screen Show (4:3)</PresentationFormat>
  <Paragraphs>169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TARUC</vt:lpstr>
      <vt:lpstr>Database Programming   </vt:lpstr>
      <vt:lpstr>What Are You Going To Learn?</vt:lpstr>
      <vt:lpstr>Common Database Task</vt:lpstr>
      <vt:lpstr>Create (Add) a Database Record</vt:lpstr>
      <vt:lpstr>Add a New Database Record</vt:lpstr>
      <vt:lpstr>Add Record with Parameters</vt:lpstr>
      <vt:lpstr>Add a New Database Record</vt:lpstr>
      <vt:lpstr>Update (Edit) a Database Record</vt:lpstr>
      <vt:lpstr>Update a Database Record</vt:lpstr>
      <vt:lpstr>Update Several Database Records</vt:lpstr>
      <vt:lpstr>Add Record with Parameters</vt:lpstr>
      <vt:lpstr>Update Database Records</vt:lpstr>
      <vt:lpstr>Delete a Database Record</vt:lpstr>
      <vt:lpstr>Delete Several Database Records</vt:lpstr>
      <vt:lpstr>Delete Database Records</vt:lpstr>
      <vt:lpstr>Question</vt:lpstr>
      <vt:lpstr>Next Week</vt:lpstr>
    </vt:vector>
  </TitlesOfParts>
  <Company>INTEL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sTaR 79</dc:creator>
  <cp:lastModifiedBy>siewkee</cp:lastModifiedBy>
  <cp:revision>274</cp:revision>
  <dcterms:created xsi:type="dcterms:W3CDTF">2009-05-05T22:08:41Z</dcterms:created>
  <dcterms:modified xsi:type="dcterms:W3CDTF">2016-06-13T11:41:39Z</dcterms:modified>
</cp:coreProperties>
</file>