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6858000" cy="9144000"/>
  <p:embeddedFontLst>
    <p:embeddedFont>
      <p:font typeface="Arial Narrow"/>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3" roundtripDataSignature="AMtx7mjFI6e4A0zuoecMC5lWTwvrMiU9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8CC47E-FA06-4150-89CD-B4C9522293A3}">
  <a:tblStyle styleId="{F68CC47E-FA06-4150-89CD-B4C9522293A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0B30E9DB-84AC-4D2F-B6CF-4B10E72581E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ArialNarrow-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rialNarrow-italic.fntdata"/><Relationship Id="rId50" Type="http://schemas.openxmlformats.org/officeDocument/2006/relationships/font" Target="fonts/ArialNarrow-bold.fntdata"/><Relationship Id="rId53" Type="http://customschemas.google.com/relationships/presentationmetadata" Target="metadata"/><Relationship Id="rId52" Type="http://schemas.openxmlformats.org/officeDocument/2006/relationships/font" Target="fonts/ArialNarrow-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3" name="Google Shape;19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0" name="Google Shape;22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9" name="Google Shape;12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7" name="Google Shape;28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4" name="Google Shape;29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&lt;%# %&gt; means this is a DataBinding expression and Container.DataItem is an alias for the current item in the datasource. In other words, if you are binding to a collection of objects Container.DataItem is the current row of that collection.</a:t>
            </a:r>
            <a:endParaRPr/>
          </a:p>
        </p:txBody>
      </p:sp>
      <p:sp>
        <p:nvSpPr>
          <p:cNvPr id="392" name="Google Shape;392;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0" name="Google Shape;440;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t>One thing you should notice about the page_load( ) event handler should use the IsPostBack property to check whether the page has already been submitted.</a:t>
            </a:r>
            <a:endParaRPr/>
          </a:p>
          <a:p>
            <a:pPr indent="0" lvl="0" marL="0" rtl="0" algn="l">
              <a:spcBef>
                <a:spcPts val="0"/>
              </a:spcBef>
              <a:spcAft>
                <a:spcPts val="0"/>
              </a:spcAft>
              <a:buNone/>
            </a:pPr>
            <a:r>
              <a:rPr lang="en-US" sz="1200"/>
              <a:t>Therefore the database records are retrieved and bound to the DropDownList control when the page is first opened, but not thereafter, since the list of states is preserved in the page’s view state when the page is posted back to the server.</a:t>
            </a:r>
            <a:endParaRPr/>
          </a:p>
          <a:p>
            <a:pPr indent="0" lvl="0" marL="0" rtl="0" algn="l">
              <a:spcBef>
                <a:spcPts val="0"/>
              </a:spcBef>
              <a:spcAft>
                <a:spcPts val="0"/>
              </a:spcAft>
              <a:buNone/>
            </a:pPr>
            <a:r>
              <a:rPr lang="en-US" sz="1200"/>
              <a:t>You need to retrieve the records from the database only the first time the page is opened, and the records will be preserved in the page’s hidden – VIEWSTATE form field.</a:t>
            </a:r>
            <a:endParaRPr/>
          </a:p>
          <a:p>
            <a:pPr indent="0" lvl="0" marL="0" rtl="0" algn="l">
              <a:spcBef>
                <a:spcPts val="0"/>
              </a:spcBef>
              <a:spcAft>
                <a:spcPts val="0"/>
              </a:spcAft>
              <a:buNone/>
            </a:pPr>
            <a:r>
              <a:t/>
            </a:r>
            <a:endParaRPr/>
          </a:p>
        </p:txBody>
      </p:sp>
      <p:sp>
        <p:nvSpPr>
          <p:cNvPr id="458" name="Google Shape;458;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8" name="Google Shape;14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8" name="Google Shape;16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4"/>
          <p:cNvSpPr/>
          <p:nvPr/>
        </p:nvSpPr>
        <p:spPr>
          <a:xfrm>
            <a:off x="422275" y="6084888"/>
            <a:ext cx="8435975" cy="487362"/>
          </a:xfrm>
          <a:custGeom>
            <a:rect b="b" l="l" r="r" t="t"/>
            <a:pathLst>
              <a:path extrusionOk="0" h="487680" w="8661009">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cap="flat" cmpd="sng" w="38100">
            <a:solidFill>
              <a:srgbClr val="E857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17" name="Google Shape;17;p44"/>
          <p:cNvCxnSpPr>
            <a:endCxn id="18" idx="2"/>
          </p:cNvCxnSpPr>
          <p:nvPr/>
        </p:nvCxnSpPr>
        <p:spPr>
          <a:xfrm>
            <a:off x="1142963" y="4857751"/>
            <a:ext cx="7358100" cy="0"/>
          </a:xfrm>
          <a:prstGeom prst="straightConnector1">
            <a:avLst/>
          </a:prstGeom>
          <a:noFill/>
          <a:ln cap="flat" cmpd="sng" w="38100">
            <a:solidFill>
              <a:srgbClr val="E85730"/>
            </a:solidFill>
            <a:prstDash val="solid"/>
            <a:round/>
            <a:headEnd len="sm" w="sm" type="none"/>
            <a:tailEnd len="sm" w="sm" type="none"/>
          </a:ln>
        </p:spPr>
      </p:cxnSp>
      <p:sp>
        <p:nvSpPr>
          <p:cNvPr id="19" name="Google Shape;19;p44"/>
          <p:cNvSpPr/>
          <p:nvPr/>
        </p:nvSpPr>
        <p:spPr>
          <a:xfrm>
            <a:off x="8001024" y="928670"/>
            <a:ext cx="500066" cy="428628"/>
          </a:xfrm>
          <a:prstGeom prst="ellipse">
            <a:avLst/>
          </a:prstGeom>
          <a:solidFill>
            <a:srgbClr val="E85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44"/>
          <p:cNvSpPr/>
          <p:nvPr/>
        </p:nvSpPr>
        <p:spPr>
          <a:xfrm>
            <a:off x="6715125" y="1428750"/>
            <a:ext cx="857250" cy="785813"/>
          </a:xfrm>
          <a:prstGeom prst="ellipse">
            <a:avLst/>
          </a:prstGeom>
          <a:solidFill>
            <a:srgbClr val="974806">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44"/>
          <p:cNvSpPr/>
          <p:nvPr/>
        </p:nvSpPr>
        <p:spPr>
          <a:xfrm>
            <a:off x="7715250" y="2500313"/>
            <a:ext cx="642938" cy="642937"/>
          </a:xfrm>
          <a:prstGeom prst="ellipse">
            <a:avLst/>
          </a:prstGeom>
          <a:solidFill>
            <a:srgbClr val="D96709">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44"/>
          <p:cNvSpPr/>
          <p:nvPr/>
        </p:nvSpPr>
        <p:spPr>
          <a:xfrm>
            <a:off x="8286750" y="3643313"/>
            <a:ext cx="500063" cy="500062"/>
          </a:xfrm>
          <a:prstGeom prst="ellipse">
            <a:avLst/>
          </a:prstGeom>
          <a:solidFill>
            <a:srgbClr val="F57B17">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44"/>
          <p:cNvSpPr/>
          <p:nvPr/>
        </p:nvSpPr>
        <p:spPr>
          <a:xfrm>
            <a:off x="8501063" y="4643438"/>
            <a:ext cx="428625" cy="428625"/>
          </a:xfrm>
          <a:prstGeom prst="ellipse">
            <a:avLst/>
          </a:prstGeom>
          <a:solidFill>
            <a:srgbClr val="F67B16">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44"/>
          <p:cNvSpPr/>
          <p:nvPr/>
        </p:nvSpPr>
        <p:spPr>
          <a:xfrm>
            <a:off x="8286750" y="5572125"/>
            <a:ext cx="357188" cy="357188"/>
          </a:xfrm>
          <a:prstGeom prst="ellipse">
            <a:avLst/>
          </a:prstGeom>
          <a:solidFill>
            <a:srgbClr val="F59545">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4" name="Google Shape;24;p44"/>
          <p:cNvPicPr preferRelativeResize="0"/>
          <p:nvPr/>
        </p:nvPicPr>
        <p:blipFill rotWithShape="1">
          <a:blip r:embed="rId2">
            <a:alphaModFix/>
          </a:blip>
          <a:srcRect b="0" l="0" r="0" t="0"/>
          <a:stretch/>
        </p:blipFill>
        <p:spPr>
          <a:xfrm>
            <a:off x="762000" y="304800"/>
            <a:ext cx="1752600" cy="698500"/>
          </a:xfrm>
          <a:prstGeom prst="rect">
            <a:avLst/>
          </a:prstGeom>
          <a:noFill/>
          <a:ln>
            <a:noFill/>
          </a:ln>
        </p:spPr>
      </p:pic>
      <p:sp>
        <p:nvSpPr>
          <p:cNvPr id="25" name="Google Shape;25;p4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4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7" name="Google Shape;27;p44"/>
          <p:cNvSpPr txBox="1"/>
          <p:nvPr>
            <p:ph idx="12" type="sldNum"/>
          </p:nvPr>
        </p:nvSpPr>
        <p:spPr>
          <a:xfrm>
            <a:off x="7929563" y="6143625"/>
            <a:ext cx="50006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8" name="Shape 108"/>
        <p:cNvGrpSpPr/>
        <p:nvPr/>
      </p:nvGrpSpPr>
      <p:grpSpPr>
        <a:xfrm>
          <a:off x="0" y="0"/>
          <a:ext cx="0" cy="0"/>
          <a:chOff x="0" y="0"/>
          <a:chExt cx="0" cy="0"/>
        </a:xfrm>
      </p:grpSpPr>
      <p:sp>
        <p:nvSpPr>
          <p:cNvPr id="109" name="Google Shape;109;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0" name="Google Shape;110;p5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 name="Google Shape;111;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5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6" name="Google Shape;116;p5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7" name="Google Shape;117;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sp>
        <p:nvSpPr>
          <p:cNvPr id="29" name="Google Shape;29;p45"/>
          <p:cNvSpPr txBox="1"/>
          <p:nvPr/>
        </p:nvSpPr>
        <p:spPr>
          <a:xfrm>
            <a:off x="7929563" y="6143625"/>
            <a:ext cx="61436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r>
              <a:rPr b="0" i="0" lang="en-US" sz="1200" u="none" cap="none" strike="noStrike">
                <a:solidFill>
                  <a:srgbClr val="888888"/>
                </a:solidFill>
                <a:latin typeface="Calibri"/>
                <a:ea typeface="Calibri"/>
                <a:cs typeface="Calibri"/>
                <a:sym typeface="Calibri"/>
              </a:rPr>
              <a:t>/1</a:t>
            </a:r>
            <a:endParaRPr/>
          </a:p>
        </p:txBody>
      </p:sp>
      <p:sp>
        <p:nvSpPr>
          <p:cNvPr id="30" name="Google Shape;30;p45"/>
          <p:cNvSpPr/>
          <p:nvPr/>
        </p:nvSpPr>
        <p:spPr>
          <a:xfrm>
            <a:off x="422275" y="6084888"/>
            <a:ext cx="8435975" cy="487362"/>
          </a:xfrm>
          <a:custGeom>
            <a:rect b="b" l="l" r="r" t="t"/>
            <a:pathLst>
              <a:path extrusionOk="0" h="487680" w="8661009">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cap="flat" cmpd="sng" w="38100">
            <a:solidFill>
              <a:srgbClr val="E857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1" name="Google Shape;31;p45"/>
          <p:cNvCxnSpPr/>
          <p:nvPr/>
        </p:nvCxnSpPr>
        <p:spPr>
          <a:xfrm>
            <a:off x="642938" y="1143000"/>
            <a:ext cx="7358062" cy="0"/>
          </a:xfrm>
          <a:prstGeom prst="straightConnector1">
            <a:avLst/>
          </a:prstGeom>
          <a:noFill/>
          <a:ln cap="flat" cmpd="sng" w="38100">
            <a:solidFill>
              <a:srgbClr val="E85730"/>
            </a:solidFill>
            <a:prstDash val="solid"/>
            <a:round/>
            <a:headEnd len="sm" w="sm" type="none"/>
            <a:tailEnd len="sm" w="sm" type="none"/>
          </a:ln>
        </p:spPr>
      </p:cxnSp>
      <p:sp>
        <p:nvSpPr>
          <p:cNvPr id="32" name="Google Shape;32;p45"/>
          <p:cNvSpPr/>
          <p:nvPr/>
        </p:nvSpPr>
        <p:spPr>
          <a:xfrm>
            <a:off x="6715125" y="1428750"/>
            <a:ext cx="857250" cy="785813"/>
          </a:xfrm>
          <a:prstGeom prst="ellipse">
            <a:avLst/>
          </a:prstGeom>
          <a:solidFill>
            <a:srgbClr val="904406">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 name="Google Shape;33;p45"/>
          <p:cNvSpPr/>
          <p:nvPr/>
        </p:nvSpPr>
        <p:spPr>
          <a:xfrm>
            <a:off x="7715250" y="2500313"/>
            <a:ext cx="642938" cy="642937"/>
          </a:xfrm>
          <a:prstGeom prst="ellipse">
            <a:avLst/>
          </a:prstGeom>
          <a:solidFill>
            <a:srgbClr val="C85F08">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 name="Google Shape;34;p45"/>
          <p:cNvSpPr/>
          <p:nvPr/>
        </p:nvSpPr>
        <p:spPr>
          <a:xfrm>
            <a:off x="8286750" y="3643313"/>
            <a:ext cx="500063" cy="500062"/>
          </a:xfrm>
          <a:prstGeom prst="ellipse">
            <a:avLst/>
          </a:prstGeom>
          <a:solidFill>
            <a:srgbClr val="F57B17">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 name="Google Shape;35;p45"/>
          <p:cNvSpPr/>
          <p:nvPr/>
        </p:nvSpPr>
        <p:spPr>
          <a:xfrm>
            <a:off x="8501063" y="4643438"/>
            <a:ext cx="428625" cy="428625"/>
          </a:xfrm>
          <a:prstGeom prst="ellipse">
            <a:avLst/>
          </a:prstGeom>
          <a:solidFill>
            <a:srgbClr val="F67B16">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45"/>
          <p:cNvSpPr/>
          <p:nvPr/>
        </p:nvSpPr>
        <p:spPr>
          <a:xfrm>
            <a:off x="8286750" y="5572125"/>
            <a:ext cx="357188" cy="357188"/>
          </a:xfrm>
          <a:prstGeom prst="ellipse">
            <a:avLst/>
          </a:prstGeom>
          <a:solidFill>
            <a:srgbClr val="F59545">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 name="Google Shape;37;p45"/>
          <p:cNvSpPr/>
          <p:nvPr/>
        </p:nvSpPr>
        <p:spPr>
          <a:xfrm>
            <a:off x="8001024" y="928670"/>
            <a:ext cx="500066" cy="428628"/>
          </a:xfrm>
          <a:prstGeom prst="ellipse">
            <a:avLst/>
          </a:prstGeom>
          <a:solidFill>
            <a:srgbClr val="E85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8" name="Google Shape;38;p45"/>
          <p:cNvCxnSpPr/>
          <p:nvPr/>
        </p:nvCxnSpPr>
        <p:spPr>
          <a:xfrm>
            <a:off x="8501063" y="1143000"/>
            <a:ext cx="285750" cy="0"/>
          </a:xfrm>
          <a:prstGeom prst="straightConnector1">
            <a:avLst/>
          </a:prstGeom>
          <a:noFill/>
          <a:ln cap="flat" cmpd="sng" w="9525">
            <a:solidFill>
              <a:srgbClr val="F6903C"/>
            </a:solidFill>
            <a:prstDash val="dash"/>
            <a:round/>
            <a:headEnd len="sm" w="sm" type="none"/>
            <a:tailEnd len="sm" w="sm" type="none"/>
          </a:ln>
        </p:spPr>
      </p:cxnSp>
      <p:cxnSp>
        <p:nvCxnSpPr>
          <p:cNvPr id="39" name="Google Shape;39;p45"/>
          <p:cNvCxnSpPr/>
          <p:nvPr/>
        </p:nvCxnSpPr>
        <p:spPr>
          <a:xfrm flipH="1" rot="5400000">
            <a:off x="8482013" y="854075"/>
            <a:ext cx="581025" cy="9525"/>
          </a:xfrm>
          <a:prstGeom prst="straightConnector1">
            <a:avLst/>
          </a:prstGeom>
          <a:noFill/>
          <a:ln cap="flat" cmpd="sng" w="9525">
            <a:solidFill>
              <a:srgbClr val="E85730"/>
            </a:solidFill>
            <a:prstDash val="dash"/>
            <a:round/>
            <a:headEnd len="sm" w="sm" type="none"/>
            <a:tailEnd len="sm" w="sm" type="none"/>
          </a:ln>
        </p:spPr>
      </p:cxnSp>
      <p:pic>
        <p:nvPicPr>
          <p:cNvPr descr="TARCLogo.PNG" id="40" name="Google Shape;40;p45"/>
          <p:cNvPicPr preferRelativeResize="0"/>
          <p:nvPr/>
        </p:nvPicPr>
        <p:blipFill rotWithShape="1">
          <a:blip r:embed="rId2">
            <a:alphaModFix/>
          </a:blip>
          <a:srcRect b="0" l="0" r="0" t="0"/>
          <a:stretch/>
        </p:blipFill>
        <p:spPr>
          <a:xfrm>
            <a:off x="8472488" y="20638"/>
            <a:ext cx="619125" cy="762000"/>
          </a:xfrm>
          <a:prstGeom prst="rect">
            <a:avLst/>
          </a:prstGeom>
          <a:noFill/>
          <a:ln>
            <a:noFill/>
          </a:ln>
        </p:spPr>
      </p:pic>
      <p:sp>
        <p:nvSpPr>
          <p:cNvPr id="41" name="Google Shape;41;p45"/>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45"/>
          <p:cNvSpPr txBox="1"/>
          <p:nvPr>
            <p:ph idx="1" type="body"/>
          </p:nvPr>
        </p:nvSpPr>
        <p:spPr>
          <a:xfrm>
            <a:off x="457200" y="1428737"/>
            <a:ext cx="8186766" cy="4500594"/>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46"/>
          <p:cNvSpPr txBox="1"/>
          <p:nvPr/>
        </p:nvSpPr>
        <p:spPr>
          <a:xfrm>
            <a:off x="7929563" y="6143625"/>
            <a:ext cx="50006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5" name="Google Shape;45;p46"/>
          <p:cNvSpPr/>
          <p:nvPr/>
        </p:nvSpPr>
        <p:spPr>
          <a:xfrm>
            <a:off x="422275" y="6084888"/>
            <a:ext cx="8435975" cy="487362"/>
          </a:xfrm>
          <a:custGeom>
            <a:rect b="b" l="l" r="r" t="t"/>
            <a:pathLst>
              <a:path extrusionOk="0" h="487680" w="8661009">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cap="flat" cmpd="sng" w="38100">
            <a:solidFill>
              <a:srgbClr val="F690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6" name="Google Shape;46;p46"/>
          <p:cNvCxnSpPr>
            <a:endCxn id="47" idx="2"/>
          </p:cNvCxnSpPr>
          <p:nvPr/>
        </p:nvCxnSpPr>
        <p:spPr>
          <a:xfrm>
            <a:off x="1142963" y="4857751"/>
            <a:ext cx="7358100" cy="0"/>
          </a:xfrm>
          <a:prstGeom prst="straightConnector1">
            <a:avLst/>
          </a:prstGeom>
          <a:noFill/>
          <a:ln cap="flat" cmpd="sng" w="38100">
            <a:solidFill>
              <a:srgbClr val="F6903C"/>
            </a:solidFill>
            <a:prstDash val="solid"/>
            <a:round/>
            <a:headEnd len="sm" w="sm" type="none"/>
            <a:tailEnd len="sm" w="sm" type="none"/>
          </a:ln>
        </p:spPr>
      </p:cxnSp>
      <p:sp>
        <p:nvSpPr>
          <p:cNvPr id="48" name="Google Shape;48;p46"/>
          <p:cNvSpPr/>
          <p:nvPr/>
        </p:nvSpPr>
        <p:spPr>
          <a:xfrm>
            <a:off x="8001024" y="928670"/>
            <a:ext cx="500066" cy="428628"/>
          </a:xfrm>
          <a:prstGeom prst="ellipse">
            <a:avLst/>
          </a:prstGeom>
          <a:solidFill>
            <a:srgbClr val="F89D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46"/>
          <p:cNvSpPr/>
          <p:nvPr/>
        </p:nvSpPr>
        <p:spPr>
          <a:xfrm>
            <a:off x="6715125" y="1428750"/>
            <a:ext cx="857250" cy="785813"/>
          </a:xfrm>
          <a:prstGeom prst="ellipse">
            <a:avLst/>
          </a:prstGeom>
          <a:solidFill>
            <a:srgbClr val="904406">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 name="Google Shape;50;p46"/>
          <p:cNvSpPr/>
          <p:nvPr/>
        </p:nvSpPr>
        <p:spPr>
          <a:xfrm>
            <a:off x="7715250" y="2500313"/>
            <a:ext cx="642938" cy="642937"/>
          </a:xfrm>
          <a:prstGeom prst="ellipse">
            <a:avLst/>
          </a:prstGeom>
          <a:solidFill>
            <a:srgbClr val="C85F08">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 name="Google Shape;51;p46"/>
          <p:cNvSpPr/>
          <p:nvPr/>
        </p:nvSpPr>
        <p:spPr>
          <a:xfrm>
            <a:off x="8286750" y="3643313"/>
            <a:ext cx="500063" cy="500062"/>
          </a:xfrm>
          <a:prstGeom prst="ellipse">
            <a:avLst/>
          </a:prstGeom>
          <a:solidFill>
            <a:srgbClr val="F57B17">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 name="Google Shape;47;p46"/>
          <p:cNvSpPr/>
          <p:nvPr/>
        </p:nvSpPr>
        <p:spPr>
          <a:xfrm>
            <a:off x="8501063" y="4643438"/>
            <a:ext cx="428625" cy="428625"/>
          </a:xfrm>
          <a:prstGeom prst="ellipse">
            <a:avLst/>
          </a:prstGeom>
          <a:solidFill>
            <a:srgbClr val="F67B16">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 name="Google Shape;52;p46"/>
          <p:cNvSpPr/>
          <p:nvPr/>
        </p:nvSpPr>
        <p:spPr>
          <a:xfrm>
            <a:off x="8286750" y="5572125"/>
            <a:ext cx="357188" cy="357188"/>
          </a:xfrm>
          <a:prstGeom prst="ellipse">
            <a:avLst/>
          </a:prstGeom>
          <a:solidFill>
            <a:srgbClr val="F59545">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tarc logo.jpg" id="53" name="Google Shape;53;p46"/>
          <p:cNvPicPr preferRelativeResize="0"/>
          <p:nvPr/>
        </p:nvPicPr>
        <p:blipFill rotWithShape="1">
          <a:blip r:embed="rId2">
            <a:alphaModFix/>
          </a:blip>
          <a:srcRect b="0" l="0" r="0" t="0"/>
          <a:stretch/>
        </p:blipFill>
        <p:spPr>
          <a:xfrm>
            <a:off x="685800" y="304800"/>
            <a:ext cx="2819400" cy="785813"/>
          </a:xfrm>
          <a:prstGeom prst="rect">
            <a:avLst/>
          </a:prstGeom>
          <a:noFill/>
          <a:ln>
            <a:noFill/>
          </a:ln>
        </p:spPr>
      </p:pic>
      <p:sp>
        <p:nvSpPr>
          <p:cNvPr id="54" name="Google Shape;54;p46"/>
          <p:cNvSpPr txBox="1"/>
          <p:nvPr/>
        </p:nvSpPr>
        <p:spPr>
          <a:xfrm>
            <a:off x="3429000" y="152400"/>
            <a:ext cx="3048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55" name="Google Shape;55;p4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4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4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0" name="Google Shape;60;p4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1" name="Google Shape;61;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48"/>
          <p:cNvSpPr txBox="1"/>
          <p:nvPr/>
        </p:nvSpPr>
        <p:spPr>
          <a:xfrm>
            <a:off x="7929563" y="6143625"/>
            <a:ext cx="61436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r>
              <a:rPr lang="en-US" sz="1200">
                <a:solidFill>
                  <a:srgbClr val="888888"/>
                </a:solidFill>
                <a:latin typeface="Calibri"/>
                <a:ea typeface="Calibri"/>
                <a:cs typeface="Calibri"/>
                <a:sym typeface="Calibri"/>
              </a:rPr>
              <a:t>/1</a:t>
            </a:r>
            <a:endParaRPr/>
          </a:p>
        </p:txBody>
      </p:sp>
      <p:sp>
        <p:nvSpPr>
          <p:cNvPr id="66" name="Google Shape;66;p48"/>
          <p:cNvSpPr/>
          <p:nvPr/>
        </p:nvSpPr>
        <p:spPr>
          <a:xfrm>
            <a:off x="422275" y="6084888"/>
            <a:ext cx="8435975" cy="487362"/>
          </a:xfrm>
          <a:custGeom>
            <a:rect b="b" l="l" r="r" t="t"/>
            <a:pathLst>
              <a:path extrusionOk="0" h="487680" w="8661009">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cap="flat" cmpd="sng" w="38100">
            <a:solidFill>
              <a:srgbClr val="E857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67" name="Google Shape;67;p48"/>
          <p:cNvCxnSpPr/>
          <p:nvPr/>
        </p:nvCxnSpPr>
        <p:spPr>
          <a:xfrm>
            <a:off x="642938" y="1143000"/>
            <a:ext cx="7358062" cy="0"/>
          </a:xfrm>
          <a:prstGeom prst="straightConnector1">
            <a:avLst/>
          </a:prstGeom>
          <a:noFill/>
          <a:ln cap="flat" cmpd="sng" w="38100">
            <a:solidFill>
              <a:srgbClr val="E85730"/>
            </a:solidFill>
            <a:prstDash val="solid"/>
            <a:round/>
            <a:headEnd len="sm" w="sm" type="none"/>
            <a:tailEnd len="sm" w="sm" type="none"/>
          </a:ln>
        </p:spPr>
      </p:cxnSp>
      <p:sp>
        <p:nvSpPr>
          <p:cNvPr id="68" name="Google Shape;68;p48"/>
          <p:cNvSpPr/>
          <p:nvPr/>
        </p:nvSpPr>
        <p:spPr>
          <a:xfrm>
            <a:off x="6715125" y="1428750"/>
            <a:ext cx="857250" cy="785813"/>
          </a:xfrm>
          <a:prstGeom prst="ellipse">
            <a:avLst/>
          </a:prstGeom>
          <a:solidFill>
            <a:srgbClr val="904406">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 name="Google Shape;69;p48"/>
          <p:cNvSpPr/>
          <p:nvPr/>
        </p:nvSpPr>
        <p:spPr>
          <a:xfrm>
            <a:off x="7715250" y="2500313"/>
            <a:ext cx="642938" cy="642937"/>
          </a:xfrm>
          <a:prstGeom prst="ellipse">
            <a:avLst/>
          </a:prstGeom>
          <a:solidFill>
            <a:srgbClr val="C85F08">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 name="Google Shape;70;p48"/>
          <p:cNvSpPr/>
          <p:nvPr/>
        </p:nvSpPr>
        <p:spPr>
          <a:xfrm>
            <a:off x="8286750" y="3643313"/>
            <a:ext cx="500063" cy="500062"/>
          </a:xfrm>
          <a:prstGeom prst="ellipse">
            <a:avLst/>
          </a:prstGeom>
          <a:solidFill>
            <a:srgbClr val="F57B17">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 name="Google Shape;71;p48"/>
          <p:cNvSpPr/>
          <p:nvPr/>
        </p:nvSpPr>
        <p:spPr>
          <a:xfrm>
            <a:off x="8501063" y="4643438"/>
            <a:ext cx="428625" cy="428625"/>
          </a:xfrm>
          <a:prstGeom prst="ellipse">
            <a:avLst/>
          </a:prstGeom>
          <a:solidFill>
            <a:srgbClr val="F67B16">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 name="Google Shape;72;p48"/>
          <p:cNvSpPr/>
          <p:nvPr/>
        </p:nvSpPr>
        <p:spPr>
          <a:xfrm>
            <a:off x="8286750" y="5572125"/>
            <a:ext cx="357188" cy="357188"/>
          </a:xfrm>
          <a:prstGeom prst="ellipse">
            <a:avLst/>
          </a:prstGeom>
          <a:solidFill>
            <a:srgbClr val="F59545">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 name="Google Shape;73;p48"/>
          <p:cNvSpPr/>
          <p:nvPr/>
        </p:nvSpPr>
        <p:spPr>
          <a:xfrm>
            <a:off x="8001024" y="928670"/>
            <a:ext cx="500066" cy="428628"/>
          </a:xfrm>
          <a:prstGeom prst="ellipse">
            <a:avLst/>
          </a:prstGeom>
          <a:solidFill>
            <a:srgbClr val="E857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4" name="Google Shape;74;p48"/>
          <p:cNvCxnSpPr/>
          <p:nvPr/>
        </p:nvCxnSpPr>
        <p:spPr>
          <a:xfrm>
            <a:off x="8501063" y="1143000"/>
            <a:ext cx="285750" cy="0"/>
          </a:xfrm>
          <a:prstGeom prst="straightConnector1">
            <a:avLst/>
          </a:prstGeom>
          <a:noFill/>
          <a:ln cap="flat" cmpd="sng" w="9525">
            <a:solidFill>
              <a:srgbClr val="F6903C"/>
            </a:solidFill>
            <a:prstDash val="dash"/>
            <a:round/>
            <a:headEnd len="sm" w="sm" type="none"/>
            <a:tailEnd len="sm" w="sm" type="none"/>
          </a:ln>
        </p:spPr>
      </p:cxnSp>
      <p:cxnSp>
        <p:nvCxnSpPr>
          <p:cNvPr id="75" name="Google Shape;75;p48"/>
          <p:cNvCxnSpPr/>
          <p:nvPr/>
        </p:nvCxnSpPr>
        <p:spPr>
          <a:xfrm flipH="1" rot="5400000">
            <a:off x="8482013" y="854075"/>
            <a:ext cx="581025" cy="9525"/>
          </a:xfrm>
          <a:prstGeom prst="straightConnector1">
            <a:avLst/>
          </a:prstGeom>
          <a:noFill/>
          <a:ln cap="flat" cmpd="sng" w="9525">
            <a:solidFill>
              <a:srgbClr val="E85730"/>
            </a:solidFill>
            <a:prstDash val="dash"/>
            <a:round/>
            <a:headEnd len="sm" w="sm" type="none"/>
            <a:tailEnd len="sm" w="sm" type="none"/>
          </a:ln>
        </p:spPr>
      </p:cxnSp>
      <p:pic>
        <p:nvPicPr>
          <p:cNvPr descr="TARCLogo.PNG" id="76" name="Google Shape;76;p48"/>
          <p:cNvPicPr preferRelativeResize="0"/>
          <p:nvPr/>
        </p:nvPicPr>
        <p:blipFill rotWithShape="1">
          <a:blip r:embed="rId2">
            <a:alphaModFix/>
          </a:blip>
          <a:srcRect b="0" l="0" r="0" t="0"/>
          <a:stretch/>
        </p:blipFill>
        <p:spPr>
          <a:xfrm>
            <a:off x="8472488" y="20638"/>
            <a:ext cx="619125" cy="762000"/>
          </a:xfrm>
          <a:prstGeom prst="rect">
            <a:avLst/>
          </a:prstGeom>
          <a:noFill/>
          <a:ln>
            <a:noFill/>
          </a:ln>
        </p:spPr>
      </p:pic>
      <p:sp>
        <p:nvSpPr>
          <p:cNvPr id="77" name="Google Shape;77;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4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9" name="Google Shape;79;p4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0" name="Google Shape;80;p4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1" name="Google Shape;81;p4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2" name="Google Shape;82;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 name="Google Shape;87;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4" name="Shape 94"/>
        <p:cNvGrpSpPr/>
        <p:nvPr/>
      </p:nvGrpSpPr>
      <p:grpSpPr>
        <a:xfrm>
          <a:off x="0" y="0"/>
          <a:ext cx="0" cy="0"/>
          <a:chOff x="0" y="0"/>
          <a:chExt cx="0" cy="0"/>
        </a:xfrm>
      </p:grpSpPr>
      <p:sp>
        <p:nvSpPr>
          <p:cNvPr id="95" name="Google Shape;95;p5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6" name="Google Shape;96;p5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97" name="Google Shape;97;p5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8" name="Google Shape;98;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1" name="Shape 101"/>
        <p:cNvGrpSpPr/>
        <p:nvPr/>
      </p:nvGrpSpPr>
      <p:grpSpPr>
        <a:xfrm>
          <a:off x="0" y="0"/>
          <a:ext cx="0" cy="0"/>
          <a:chOff x="0" y="0"/>
          <a:chExt cx="0" cy="0"/>
        </a:xfrm>
      </p:grpSpPr>
      <p:sp>
        <p:nvSpPr>
          <p:cNvPr id="102" name="Google Shape;102;p5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3" name="Google Shape;103;p52"/>
          <p:cNvSpPr/>
          <p:nvPr>
            <p:ph idx="2" type="pic"/>
          </p:nvPr>
        </p:nvSpPr>
        <p:spPr>
          <a:xfrm>
            <a:off x="1792288" y="612775"/>
            <a:ext cx="5486400" cy="4114800"/>
          </a:xfrm>
          <a:prstGeom prst="rect">
            <a:avLst/>
          </a:prstGeom>
          <a:noFill/>
          <a:ln>
            <a:noFill/>
          </a:ln>
        </p:spPr>
      </p:sp>
      <p:sp>
        <p:nvSpPr>
          <p:cNvPr id="104" name="Google Shape;104;p5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5" name="Google Shape;105;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jpg"/><Relationship Id="rId4" Type="http://schemas.openxmlformats.org/officeDocument/2006/relationships/image" Target="../media/image22.png"/><Relationship Id="rId5" Type="http://schemas.openxmlformats.org/officeDocument/2006/relationships/image" Target="../media/image15.png"/><Relationship Id="rId6"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sz="4800"/>
              <a:t>Database Programming </a:t>
            </a:r>
            <a:br>
              <a:rPr lang="en-US" sz="4800"/>
            </a:br>
            <a:br>
              <a:rPr lang="en-US" sz="4800"/>
            </a:br>
            <a:endParaRPr/>
          </a:p>
        </p:txBody>
      </p:sp>
      <p:sp>
        <p:nvSpPr>
          <p:cNvPr id="125" name="Google Shape;12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rPr lang="en-US"/>
              <a:t>Chapter 4 (Part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Binding a Server Control to a Data Source </a:t>
            </a:r>
            <a:endParaRPr sz="3600"/>
          </a:p>
        </p:txBody>
      </p:sp>
      <p:sp>
        <p:nvSpPr>
          <p:cNvPr id="189" name="Google Shape;189;p10"/>
          <p:cNvSpPr txBox="1"/>
          <p:nvPr>
            <p:ph idx="1" type="body"/>
          </p:nvPr>
        </p:nvSpPr>
        <p:spPr>
          <a:xfrm>
            <a:off x="457200" y="1428737"/>
            <a:ext cx="8186766" cy="450059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In this section, you will learn how to use data binding with GridView, DataList, Detailsview, FormView, Repeater, DropDownList, radioButtonList, and ListBox controls.</a:t>
            </a:r>
            <a:endParaRPr/>
          </a:p>
          <a:p>
            <a:pPr indent="-342900" lvl="0" marL="342900" rtl="0" algn="l">
              <a:spcBef>
                <a:spcPts val="640"/>
              </a:spcBef>
              <a:spcAft>
                <a:spcPts val="0"/>
              </a:spcAft>
              <a:buClr>
                <a:schemeClr val="dk1"/>
              </a:buClr>
              <a:buSzPts val="3200"/>
              <a:buChar char="•"/>
            </a:pPr>
            <a:r>
              <a:rPr lang="en-US"/>
              <a:t>You will use the SqlDataSource property to bind the items from SQL Server Express Edition.</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Gridview</a:t>
            </a:r>
            <a:endParaRPr/>
          </a:p>
        </p:txBody>
      </p:sp>
      <p:pic>
        <p:nvPicPr>
          <p:cNvPr descr="http://www.codeproject.com/KB/webforms/RaGridView/RaGridViewApp_small.PNG" id="196" name="Google Shape;196;p11"/>
          <p:cNvPicPr preferRelativeResize="0"/>
          <p:nvPr>
            <p:ph idx="1" type="body"/>
          </p:nvPr>
        </p:nvPicPr>
        <p:blipFill rotWithShape="1">
          <a:blip r:embed="rId3">
            <a:alphaModFix/>
          </a:blip>
          <a:srcRect b="0" l="0" r="0" t="0"/>
          <a:stretch/>
        </p:blipFill>
        <p:spPr>
          <a:xfrm>
            <a:off x="304800" y="1066800"/>
            <a:ext cx="8534400" cy="5262880"/>
          </a:xfrm>
          <a:prstGeom prst="rect">
            <a:avLst/>
          </a:prstGeom>
          <a:noFill/>
          <a:ln>
            <a:noFill/>
          </a:ln>
        </p:spPr>
      </p:pic>
      <p:sp>
        <p:nvSpPr>
          <p:cNvPr id="197" name="Google Shape;197;p11"/>
          <p:cNvSpPr/>
          <p:nvPr/>
        </p:nvSpPr>
        <p:spPr>
          <a:xfrm>
            <a:off x="2971800" y="1295400"/>
            <a:ext cx="5715000" cy="1200329"/>
          </a:xfrm>
          <a:prstGeom prst="rect">
            <a:avLst/>
          </a:prstGeom>
          <a:solidFill>
            <a:schemeClr val="lt1"/>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Control displays data as a </a:t>
            </a:r>
            <a:r>
              <a:rPr b="1" lang="en-US" sz="2400">
                <a:solidFill>
                  <a:schemeClr val="dk1"/>
                </a:solidFill>
                <a:latin typeface="Calibri"/>
                <a:ea typeface="Calibri"/>
                <a:cs typeface="Calibri"/>
                <a:sym typeface="Calibri"/>
              </a:rPr>
              <a:t>table</a:t>
            </a:r>
            <a:r>
              <a:rPr lang="en-US" sz="2400">
                <a:solidFill>
                  <a:schemeClr val="dk1"/>
                </a:solidFill>
                <a:latin typeface="Calibri"/>
                <a:ea typeface="Calibri"/>
                <a:cs typeface="Calibri"/>
                <a:sym typeface="Calibri"/>
              </a:rPr>
              <a:t> and provides the capability to sort columns, page through data, and edit or delete a single record. </a:t>
            </a:r>
            <a:endParaRPr/>
          </a:p>
        </p:txBody>
      </p:sp>
      <p:cxnSp>
        <p:nvCxnSpPr>
          <p:cNvPr id="198" name="Google Shape;198;p11"/>
          <p:cNvCxnSpPr>
            <a:stCxn id="197" idx="1"/>
          </p:cNvCxnSpPr>
          <p:nvPr/>
        </p:nvCxnSpPr>
        <p:spPr>
          <a:xfrm flipH="1">
            <a:off x="1295400" y="1895565"/>
            <a:ext cx="1676400" cy="1076100"/>
          </a:xfrm>
          <a:prstGeom prst="bentConnector3">
            <a:avLst>
              <a:gd fmla="val 50000" name="adj1"/>
            </a:avLst>
          </a:prstGeom>
          <a:noFill/>
          <a:ln cap="flat" cmpd="sng" w="57150">
            <a:solidFill>
              <a:srgbClr val="FF0000"/>
            </a:solidFill>
            <a:prstDash val="solid"/>
            <a:round/>
            <a:headEnd len="sm" w="sm"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GridView</a:t>
            </a:r>
            <a:endParaRPr/>
          </a:p>
        </p:txBody>
      </p:sp>
      <p:sp>
        <p:nvSpPr>
          <p:cNvPr id="204" name="Google Shape;204;p12"/>
          <p:cNvSpPr txBox="1"/>
          <p:nvPr>
            <p:ph idx="1" type="body"/>
          </p:nvPr>
        </p:nvSpPr>
        <p:spPr>
          <a:xfrm>
            <a:off x="685800" y="1295400"/>
            <a:ext cx="8077200" cy="4500594"/>
          </a:xfrm>
          <a:prstGeom prst="rect">
            <a:avLst/>
          </a:prstGeom>
          <a:noFill/>
          <a:ln>
            <a:noFill/>
          </a:ln>
        </p:spPr>
        <p:txBody>
          <a:bodyPr anchorCtr="0" anchor="t" bIns="45700" lIns="91425" spcFirstLastPara="1" rIns="91425" wrap="square" tIns="45700">
            <a:noAutofit/>
          </a:bodyPr>
          <a:lstStyle/>
          <a:p>
            <a:pPr indent="-342900" lvl="1" marL="342900" rtl="0" algn="l">
              <a:spcBef>
                <a:spcPts val="0"/>
              </a:spcBef>
              <a:spcAft>
                <a:spcPts val="0"/>
              </a:spcAft>
              <a:buClr>
                <a:schemeClr val="dk1"/>
              </a:buClr>
              <a:buSzPts val="2400"/>
              <a:buFont typeface="Arial"/>
              <a:buChar char="•"/>
            </a:pPr>
            <a:r>
              <a:rPr lang="en-US" sz="2400"/>
              <a:t>You can customize the appearance and behavior of the GridView control by doing the following:</a:t>
            </a:r>
            <a:endParaRPr/>
          </a:p>
        </p:txBody>
      </p:sp>
      <p:pic>
        <p:nvPicPr>
          <p:cNvPr id="205" name="Google Shape;205;p12"/>
          <p:cNvPicPr preferRelativeResize="0"/>
          <p:nvPr/>
        </p:nvPicPr>
        <p:blipFill rotWithShape="1">
          <a:blip r:embed="rId3">
            <a:alphaModFix/>
          </a:blip>
          <a:srcRect b="0" l="0" r="0" t="0"/>
          <a:stretch/>
        </p:blipFill>
        <p:spPr>
          <a:xfrm>
            <a:off x="1295400" y="2133600"/>
            <a:ext cx="6413576" cy="2133600"/>
          </a:xfrm>
          <a:prstGeom prst="rect">
            <a:avLst/>
          </a:prstGeom>
          <a:noFill/>
          <a:ln>
            <a:noFill/>
          </a:ln>
        </p:spPr>
      </p:pic>
      <p:sp>
        <p:nvSpPr>
          <p:cNvPr id="206" name="Google Shape;206;p12"/>
          <p:cNvSpPr/>
          <p:nvPr/>
        </p:nvSpPr>
        <p:spPr>
          <a:xfrm>
            <a:off x="228600" y="5517630"/>
            <a:ext cx="8686800" cy="830997"/>
          </a:xfrm>
          <a:prstGeom prst="rect">
            <a:avLst/>
          </a:prstGeom>
          <a:solidFill>
            <a:srgbClr val="EAF1DD"/>
          </a:solidFill>
          <a:ln>
            <a:noFill/>
          </a:ln>
        </p:spPr>
        <p:txBody>
          <a:bodyPr anchorCtr="0" anchor="t" bIns="45700" lIns="91425" spcFirstLastPara="1" rIns="91425" wrap="square" tIns="45700">
            <a:spAutoFit/>
          </a:bodyPr>
          <a:lstStyle/>
          <a:p>
            <a:pPr indent="0" lvl="1" marL="0" marR="0" rtl="0" algn="l">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Double-click the Gridview allows you adding your own code to the functionality of the GridView control by handling events.</a:t>
            </a:r>
            <a:endParaRPr b="0" i="0" sz="2400" u="none" cap="none" strike="noStrike">
              <a:solidFill>
                <a:schemeClr val="dk1"/>
              </a:solidFill>
              <a:latin typeface="Calibri"/>
              <a:ea typeface="Calibri"/>
              <a:cs typeface="Calibri"/>
              <a:sym typeface="Calibri"/>
            </a:endParaRPr>
          </a:p>
        </p:txBody>
      </p:sp>
      <p:sp>
        <p:nvSpPr>
          <p:cNvPr id="207" name="Google Shape;207;p12"/>
          <p:cNvSpPr/>
          <p:nvPr/>
        </p:nvSpPr>
        <p:spPr>
          <a:xfrm>
            <a:off x="4876800" y="4558260"/>
            <a:ext cx="4267200" cy="830997"/>
          </a:xfrm>
          <a:prstGeom prst="rect">
            <a:avLst/>
          </a:prstGeom>
          <a:solidFill>
            <a:schemeClr val="lt2"/>
          </a:solidFill>
          <a:ln>
            <a:noFill/>
          </a:ln>
        </p:spPr>
        <p:txBody>
          <a:bodyPr anchorCtr="0" anchor="t" bIns="45700" lIns="91425" spcFirstLastPara="1" rIns="91425" wrap="square" tIns="45700">
            <a:spAutoFit/>
          </a:bodyPr>
          <a:lstStyle/>
          <a:p>
            <a:pPr indent="0" lvl="1"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Specifying custom columns and styles.</a:t>
            </a:r>
            <a:endParaRPr/>
          </a:p>
        </p:txBody>
      </p:sp>
      <p:cxnSp>
        <p:nvCxnSpPr>
          <p:cNvPr id="208" name="Google Shape;208;p12"/>
          <p:cNvCxnSpPr/>
          <p:nvPr/>
        </p:nvCxnSpPr>
        <p:spPr>
          <a:xfrm rot="10800000">
            <a:off x="5257800" y="3505200"/>
            <a:ext cx="1905000" cy="1066800"/>
          </a:xfrm>
          <a:prstGeom prst="bentConnector2">
            <a:avLst/>
          </a:prstGeom>
          <a:noFill/>
          <a:ln cap="flat" cmpd="sng" w="38100">
            <a:solidFill>
              <a:srgbClr val="FF0000"/>
            </a:solidFill>
            <a:prstDash val="solid"/>
            <a:round/>
            <a:headEnd len="sm" w="sm" type="none"/>
            <a:tailEnd len="med" w="med" type="stealth"/>
          </a:ln>
        </p:spPr>
      </p:cxnSp>
      <p:sp>
        <p:nvSpPr>
          <p:cNvPr id="209" name="Google Shape;209;p12"/>
          <p:cNvSpPr/>
          <p:nvPr/>
        </p:nvSpPr>
        <p:spPr>
          <a:xfrm>
            <a:off x="168640" y="4558260"/>
            <a:ext cx="4648200" cy="830997"/>
          </a:xfrm>
          <a:prstGeom prst="rect">
            <a:avLst/>
          </a:prstGeom>
          <a:solidFill>
            <a:srgbClr val="DAEEF3"/>
          </a:solidFill>
          <a:ln>
            <a:noFill/>
          </a:ln>
        </p:spPr>
        <p:txBody>
          <a:bodyPr anchorCtr="0" anchor="t" bIns="45700" lIns="91425" spcFirstLastPara="1" rIns="91425" wrap="square" tIns="45700">
            <a:spAutoFit/>
          </a:bodyPr>
          <a:lstStyle/>
          <a:p>
            <a:pPr indent="0" lvl="1"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Utilizing templates to create custom user interface (UI) elements.</a:t>
            </a:r>
            <a:endParaRPr/>
          </a:p>
        </p:txBody>
      </p:sp>
      <p:cxnSp>
        <p:nvCxnSpPr>
          <p:cNvPr id="210" name="Google Shape;210;p12"/>
          <p:cNvCxnSpPr/>
          <p:nvPr/>
        </p:nvCxnSpPr>
        <p:spPr>
          <a:xfrm flipH="1" rot="10800000">
            <a:off x="2743200" y="4038600"/>
            <a:ext cx="1295400" cy="609600"/>
          </a:xfrm>
          <a:prstGeom prst="bentConnector3">
            <a:avLst>
              <a:gd fmla="val -2073" name="adj1"/>
            </a:avLst>
          </a:prstGeom>
          <a:noFill/>
          <a:ln cap="flat" cmpd="sng" w="38100">
            <a:solidFill>
              <a:srgbClr val="FF0000"/>
            </a:solidFill>
            <a:prstDash val="solid"/>
            <a:round/>
            <a:headEnd len="sm" w="sm"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DEMO</a:t>
            </a:r>
            <a:endParaRPr/>
          </a:p>
        </p:txBody>
      </p:sp>
      <p:sp>
        <p:nvSpPr>
          <p:cNvPr id="216" name="Google Shape;216;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rPr lang="en-US"/>
              <a:t>Binding to the GridView Control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DetailsView</a:t>
            </a:r>
            <a:endParaRPr/>
          </a:p>
        </p:txBody>
      </p:sp>
      <p:sp>
        <p:nvSpPr>
          <p:cNvPr id="223" name="Google Shape;223;p14"/>
          <p:cNvSpPr/>
          <p:nvPr/>
        </p:nvSpPr>
        <p:spPr>
          <a:xfrm>
            <a:off x="3505200" y="1371600"/>
            <a:ext cx="50292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Renders a single record at a time as a </a:t>
            </a:r>
            <a:r>
              <a:rPr b="1" lang="en-US" sz="3600">
                <a:solidFill>
                  <a:schemeClr val="dk1"/>
                </a:solidFill>
                <a:latin typeface="Calibri"/>
                <a:ea typeface="Calibri"/>
                <a:cs typeface="Calibri"/>
                <a:sym typeface="Calibri"/>
              </a:rPr>
              <a:t>table</a:t>
            </a:r>
            <a:endParaRPr/>
          </a:p>
        </p:txBody>
      </p:sp>
      <p:pic>
        <p:nvPicPr>
          <p:cNvPr descr="http://www.beansoftware.com/ASP.NET-Tutorials/Images/DetailsView-AutoFormat.gif" id="224" name="Google Shape;224;p14"/>
          <p:cNvPicPr preferRelativeResize="0"/>
          <p:nvPr>
            <p:ph idx="1" type="body"/>
          </p:nvPr>
        </p:nvPicPr>
        <p:blipFill rotWithShape="1">
          <a:blip r:embed="rId3">
            <a:alphaModFix/>
          </a:blip>
          <a:srcRect b="0" l="0" r="0" t="0"/>
          <a:stretch/>
        </p:blipFill>
        <p:spPr>
          <a:xfrm>
            <a:off x="381000" y="1143001"/>
            <a:ext cx="2895600" cy="4876800"/>
          </a:xfrm>
          <a:prstGeom prst="rect">
            <a:avLst/>
          </a:prstGeom>
          <a:noFill/>
          <a:ln>
            <a:noFill/>
          </a:ln>
        </p:spPr>
      </p:pic>
      <p:sp>
        <p:nvSpPr>
          <p:cNvPr id="225" name="Google Shape;225;p14"/>
          <p:cNvSpPr/>
          <p:nvPr/>
        </p:nvSpPr>
        <p:spPr>
          <a:xfrm>
            <a:off x="3581400" y="4267200"/>
            <a:ext cx="5257800" cy="1815882"/>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provides the capability to page through multiple records, as well as to insert, update, and delete records. </a:t>
            </a:r>
            <a:endParaRPr sz="2800">
              <a:solidFill>
                <a:schemeClr val="dk1"/>
              </a:solidFill>
              <a:latin typeface="Calibri"/>
              <a:ea typeface="Calibri"/>
              <a:cs typeface="Calibri"/>
              <a:sym typeface="Calibri"/>
            </a:endParaRPr>
          </a:p>
        </p:txBody>
      </p:sp>
      <p:sp>
        <p:nvSpPr>
          <p:cNvPr id="226" name="Google Shape;226;p14"/>
          <p:cNvSpPr/>
          <p:nvPr/>
        </p:nvSpPr>
        <p:spPr>
          <a:xfrm>
            <a:off x="3124200" y="5029200"/>
            <a:ext cx="457200" cy="1066800"/>
          </a:xfrm>
          <a:prstGeom prst="rightBrace">
            <a:avLst>
              <a:gd fmla="val 8333" name="adj1"/>
              <a:gd fmla="val 50000" name="adj2"/>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DetailsView</a:t>
            </a:r>
            <a:endParaRPr/>
          </a:p>
        </p:txBody>
      </p:sp>
      <p:pic>
        <p:nvPicPr>
          <p:cNvPr descr="http://www.c-sharpcorner.com/UploadFile/deepak.sharma00/creating-master-detail-form-using-gridview-and-detailsview-i/Images/DtlVwAsp.gif" id="232" name="Google Shape;232;p15"/>
          <p:cNvPicPr preferRelativeResize="0"/>
          <p:nvPr>
            <p:ph idx="1" type="body"/>
          </p:nvPr>
        </p:nvPicPr>
        <p:blipFill rotWithShape="1">
          <a:blip r:embed="rId3">
            <a:alphaModFix/>
          </a:blip>
          <a:srcRect b="0" l="0" r="0" t="0"/>
          <a:stretch/>
        </p:blipFill>
        <p:spPr>
          <a:xfrm>
            <a:off x="914400" y="2438400"/>
            <a:ext cx="6629400" cy="3990975"/>
          </a:xfrm>
          <a:prstGeom prst="rect">
            <a:avLst/>
          </a:prstGeom>
          <a:noFill/>
          <a:ln>
            <a:noFill/>
          </a:ln>
        </p:spPr>
      </p:pic>
      <p:sp>
        <p:nvSpPr>
          <p:cNvPr id="233" name="Google Shape;233;p15"/>
          <p:cNvSpPr/>
          <p:nvPr/>
        </p:nvSpPr>
        <p:spPr>
          <a:xfrm>
            <a:off x="304800" y="1219200"/>
            <a:ext cx="830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Often used in master-detail scenarios where the selected record in a master control such as a GridView control determines the record displayed by the DetailsView control. </a:t>
            </a:r>
            <a:endParaRPr/>
          </a:p>
        </p:txBody>
      </p:sp>
      <p:sp>
        <p:nvSpPr>
          <p:cNvPr id="234" name="Google Shape;234;p15"/>
          <p:cNvSpPr txBox="1"/>
          <p:nvPr/>
        </p:nvSpPr>
        <p:spPr>
          <a:xfrm rot="-5400000">
            <a:off x="-193779" y="3753043"/>
            <a:ext cx="1763624"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Gridview</a:t>
            </a:r>
            <a:endParaRPr sz="3600">
              <a:solidFill>
                <a:schemeClr val="dk1"/>
              </a:solidFill>
              <a:latin typeface="Calibri"/>
              <a:ea typeface="Calibri"/>
              <a:cs typeface="Calibri"/>
              <a:sym typeface="Calibri"/>
            </a:endParaRPr>
          </a:p>
        </p:txBody>
      </p:sp>
      <p:sp>
        <p:nvSpPr>
          <p:cNvPr id="235" name="Google Shape;235;p15"/>
          <p:cNvSpPr txBox="1"/>
          <p:nvPr/>
        </p:nvSpPr>
        <p:spPr>
          <a:xfrm rot="5400000">
            <a:off x="6616091" y="3366109"/>
            <a:ext cx="2289281"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DetailsView</a:t>
            </a:r>
            <a:endParaRPr sz="3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DetailsView</a:t>
            </a:r>
            <a:endParaRPr/>
          </a:p>
        </p:txBody>
      </p:sp>
      <p:sp>
        <p:nvSpPr>
          <p:cNvPr id="241" name="Google Shape;241;p16"/>
          <p:cNvSpPr txBox="1"/>
          <p:nvPr>
            <p:ph idx="1" type="body"/>
          </p:nvPr>
        </p:nvSpPr>
        <p:spPr>
          <a:xfrm>
            <a:off x="4953000" y="1428751"/>
            <a:ext cx="3690938" cy="2686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sz="2800"/>
              <a:t>DetailsView offers additional customization through templates, which give you more control over the rendering of certain elements</a:t>
            </a:r>
            <a:endParaRPr sz="2800"/>
          </a:p>
        </p:txBody>
      </p:sp>
      <p:pic>
        <p:nvPicPr>
          <p:cNvPr descr="http://www.beansoftware.com/ASP.NET-Tutorials/Images/DetailsView-Tasks.gif" id="242" name="Google Shape;242;p16"/>
          <p:cNvPicPr preferRelativeResize="0"/>
          <p:nvPr/>
        </p:nvPicPr>
        <p:blipFill rotWithShape="1">
          <a:blip r:embed="rId3">
            <a:alphaModFix/>
          </a:blip>
          <a:srcRect b="0" l="0" r="0" t="0"/>
          <a:stretch/>
        </p:blipFill>
        <p:spPr>
          <a:xfrm>
            <a:off x="609600" y="1676400"/>
            <a:ext cx="4095750" cy="3028950"/>
          </a:xfrm>
          <a:prstGeom prst="rect">
            <a:avLst/>
          </a:prstGeom>
          <a:noFill/>
          <a:ln>
            <a:noFill/>
          </a:ln>
        </p:spPr>
      </p:pic>
      <p:sp>
        <p:nvSpPr>
          <p:cNvPr id="243" name="Google Shape;243;p16"/>
          <p:cNvSpPr/>
          <p:nvPr/>
        </p:nvSpPr>
        <p:spPr>
          <a:xfrm>
            <a:off x="609600" y="5105400"/>
            <a:ext cx="78486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Similar to Gridview, DetailsView offers you paging, inserting, editing and deleting command fields. </a:t>
            </a:r>
            <a:endParaRPr sz="2800">
              <a:solidFill>
                <a:schemeClr val="dk1"/>
              </a:solidFill>
              <a:latin typeface="Calibri"/>
              <a:ea typeface="Calibri"/>
              <a:cs typeface="Calibri"/>
              <a:sym typeface="Calibri"/>
            </a:endParaRPr>
          </a:p>
        </p:txBody>
      </p:sp>
      <p:cxnSp>
        <p:nvCxnSpPr>
          <p:cNvPr id="244" name="Google Shape;244;p16"/>
          <p:cNvCxnSpPr/>
          <p:nvPr/>
        </p:nvCxnSpPr>
        <p:spPr>
          <a:xfrm flipH="1">
            <a:off x="2971800" y="4191000"/>
            <a:ext cx="3886200" cy="304800"/>
          </a:xfrm>
          <a:prstGeom prst="bentConnector3">
            <a:avLst>
              <a:gd fmla="val -530" name="adj1"/>
            </a:avLst>
          </a:prstGeom>
          <a:noFill/>
          <a:ln cap="flat" cmpd="sng" w="28575">
            <a:solidFill>
              <a:srgbClr val="FF0000"/>
            </a:solidFill>
            <a:prstDash val="solid"/>
            <a:round/>
            <a:headEnd len="sm" w="sm" type="none"/>
            <a:tailEnd len="med" w="med" type="stealth"/>
          </a:ln>
        </p:spPr>
      </p:cxnSp>
      <p:cxnSp>
        <p:nvCxnSpPr>
          <p:cNvPr id="245" name="Google Shape;245;p16"/>
          <p:cNvCxnSpPr>
            <a:stCxn id="243" idx="1"/>
          </p:cNvCxnSpPr>
          <p:nvPr/>
        </p:nvCxnSpPr>
        <p:spPr>
          <a:xfrm flipH="1" rot="10800000">
            <a:off x="609600" y="3886254"/>
            <a:ext cx="1524000" cy="1696200"/>
          </a:xfrm>
          <a:prstGeom prst="bentConnector4">
            <a:avLst>
              <a:gd fmla="val -15000" name="adj1"/>
              <a:gd fmla="val 64064" name="adj2"/>
            </a:avLst>
          </a:prstGeom>
          <a:noFill/>
          <a:ln cap="flat" cmpd="sng" w="28575">
            <a:solidFill>
              <a:srgbClr val="FF0000"/>
            </a:solidFill>
            <a:prstDash val="solid"/>
            <a:round/>
            <a:headEnd len="sm" w="sm" type="none"/>
            <a:tailEnd len="med" w="med" type="stealth"/>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DetailsView</a:t>
            </a:r>
            <a:endParaRPr/>
          </a:p>
        </p:txBody>
      </p:sp>
      <p:sp>
        <p:nvSpPr>
          <p:cNvPr id="251" name="Google Shape;251;p17"/>
          <p:cNvSpPr txBox="1"/>
          <p:nvPr>
            <p:ph idx="1" type="body"/>
          </p:nvPr>
        </p:nvSpPr>
        <p:spPr>
          <a:xfrm>
            <a:off x="457200" y="1428737"/>
            <a:ext cx="8186766" cy="4762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You can control the appearance of the DetailsView </a:t>
            </a:r>
            <a:endParaRPr sz="2400"/>
          </a:p>
        </p:txBody>
      </p:sp>
      <p:graphicFrame>
        <p:nvGraphicFramePr>
          <p:cNvPr id="252" name="Google Shape;252;p17"/>
          <p:cNvGraphicFramePr/>
          <p:nvPr/>
        </p:nvGraphicFramePr>
        <p:xfrm>
          <a:off x="304800" y="2057399"/>
          <a:ext cx="3000000" cy="3000000"/>
        </p:xfrm>
        <a:graphic>
          <a:graphicData uri="http://schemas.openxmlformats.org/drawingml/2006/table">
            <a:tbl>
              <a:tblPr bandRow="1" firstCol="1" firstRow="1">
                <a:noFill/>
                <a:tableStyleId>{F68CC47E-FA06-4150-89CD-B4C9522293A3}</a:tableStyleId>
              </a:tblPr>
              <a:tblGrid>
                <a:gridCol w="2114550"/>
                <a:gridCol w="6343650"/>
              </a:tblGrid>
              <a:tr h="482475">
                <a:tc gridSpan="2">
                  <a:txBody>
                    <a:bodyPr/>
                    <a:lstStyle/>
                    <a:p>
                      <a:pPr indent="0" lvl="0" marL="0" marR="0" rtl="0" algn="ctr">
                        <a:spcBef>
                          <a:spcPts val="0"/>
                        </a:spcBef>
                        <a:spcAft>
                          <a:spcPts val="0"/>
                        </a:spcAft>
                        <a:buNone/>
                      </a:pPr>
                      <a:r>
                        <a:rPr lang="en-US" sz="2000" u="none" cap="none" strike="noStrike"/>
                        <a:t>The DetailView control supports the following Fields </a:t>
                      </a:r>
                      <a:endParaRPr sz="2000" u="none" cap="none" strike="noStrike"/>
                    </a:p>
                  </a:txBody>
                  <a:tcPr marT="45725" marB="45725" marR="91450" marL="91450"/>
                </a:tc>
                <a:tc hMerge="1"/>
              </a:tr>
              <a:tr h="452950">
                <a:tc>
                  <a:txBody>
                    <a:bodyPr/>
                    <a:lstStyle/>
                    <a:p>
                      <a:pPr indent="0" lvl="0" marL="0" marR="0" rtl="0" algn="l">
                        <a:lnSpc>
                          <a:spcPct val="100000"/>
                        </a:lnSpc>
                        <a:spcBef>
                          <a:spcPts val="0"/>
                        </a:spcBef>
                        <a:spcAft>
                          <a:spcPts val="0"/>
                        </a:spcAft>
                        <a:buClr>
                          <a:schemeClr val="dk1"/>
                        </a:buClr>
                        <a:buSzPts val="2000"/>
                        <a:buFont typeface="Calibri"/>
                        <a:buNone/>
                      </a:pPr>
                      <a:r>
                        <a:rPr lang="en-US" sz="2000" u="none" cap="none" strike="noStrike"/>
                        <a:t>BoundField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Calibri"/>
                        <a:buNone/>
                      </a:pPr>
                      <a:r>
                        <a:rPr lang="en-US" sz="2000" u="none" cap="none" strike="noStrike"/>
                        <a:t>Displays the value of a data item as text </a:t>
                      </a:r>
                      <a:endParaRPr/>
                    </a:p>
                  </a:txBody>
                  <a:tcPr marT="45725" marB="45725" marR="91450" marL="91450"/>
                </a:tc>
              </a:tr>
              <a:tr h="510225">
                <a:tc>
                  <a:txBody>
                    <a:bodyPr/>
                    <a:lstStyle/>
                    <a:p>
                      <a:pPr indent="0" lvl="0" marL="0" marR="0" rtl="0" algn="l">
                        <a:lnSpc>
                          <a:spcPct val="100000"/>
                        </a:lnSpc>
                        <a:spcBef>
                          <a:spcPts val="0"/>
                        </a:spcBef>
                        <a:spcAft>
                          <a:spcPts val="0"/>
                        </a:spcAft>
                        <a:buClr>
                          <a:schemeClr val="dk1"/>
                        </a:buClr>
                        <a:buSzPts val="2000"/>
                        <a:buFont typeface="Calibri"/>
                        <a:buNone/>
                      </a:pPr>
                      <a:r>
                        <a:rPr lang="en-US" sz="2000" u="none" cap="none" strike="noStrike"/>
                        <a:t>  CheckBoxField </a:t>
                      </a:r>
                      <a:endParaRPr/>
                    </a:p>
                  </a:txBody>
                  <a:tcPr marT="0" marB="0" marR="0" marL="0"/>
                </a:tc>
                <a:tc>
                  <a:txBody>
                    <a:bodyPr/>
                    <a:lstStyle/>
                    <a:p>
                      <a:pPr indent="0" lvl="0" marL="0" marR="0" rtl="0" algn="l">
                        <a:lnSpc>
                          <a:spcPct val="100000"/>
                        </a:lnSpc>
                        <a:spcBef>
                          <a:spcPts val="0"/>
                        </a:spcBef>
                        <a:spcAft>
                          <a:spcPts val="0"/>
                        </a:spcAft>
                        <a:buClr>
                          <a:schemeClr val="dk1"/>
                        </a:buClr>
                        <a:buSzPts val="2000"/>
                        <a:buFont typeface="Calibri"/>
                        <a:buNone/>
                      </a:pPr>
                      <a:r>
                        <a:rPr lang="en-US" sz="2000" u="none" cap="none" strike="noStrike"/>
                        <a:t>Displays the value of the data item as a check box </a:t>
                      </a:r>
                      <a:endParaRPr/>
                    </a:p>
                  </a:txBody>
                  <a:tcPr marT="45725" marB="45725" marR="91450" marL="91450"/>
                </a:tc>
              </a:tr>
              <a:tr h="482475">
                <a:tc>
                  <a:txBody>
                    <a:bodyPr/>
                    <a:lstStyle/>
                    <a:p>
                      <a:pPr indent="0" lvl="0" marL="0" marR="0" rtl="0" algn="l">
                        <a:spcBef>
                          <a:spcPts val="0"/>
                        </a:spcBef>
                        <a:spcAft>
                          <a:spcPts val="0"/>
                        </a:spcAft>
                        <a:buNone/>
                      </a:pPr>
                      <a:r>
                        <a:rPr lang="en-US" sz="2000" u="none" cap="none" strike="noStrike"/>
                        <a:t>  TemplateField </a:t>
                      </a:r>
                      <a:endParaRPr sz="2000"/>
                    </a:p>
                  </a:txBody>
                  <a:tcPr marT="0" marB="0" marR="0" marL="0"/>
                </a:tc>
                <a:tc>
                  <a:txBody>
                    <a:bodyPr/>
                    <a:lstStyle/>
                    <a:p>
                      <a:pPr indent="0" lvl="0" marL="0" marR="0" rtl="0" algn="l">
                        <a:spcBef>
                          <a:spcPts val="0"/>
                        </a:spcBef>
                        <a:spcAft>
                          <a:spcPts val="0"/>
                        </a:spcAft>
                        <a:buNone/>
                      </a:pPr>
                      <a:r>
                        <a:rPr lang="en-US" sz="2000"/>
                        <a:t>  Customize the appearance of a data item </a:t>
                      </a:r>
                      <a:endParaRPr/>
                    </a:p>
                  </a:txBody>
                  <a:tcPr marT="0" marB="0" marR="0" marL="0"/>
                </a:tc>
              </a:tr>
              <a:tr h="482475">
                <a:tc>
                  <a:txBody>
                    <a:bodyPr/>
                    <a:lstStyle/>
                    <a:p>
                      <a:pPr indent="0" lvl="0" marL="0" marR="0" rtl="0" algn="l">
                        <a:spcBef>
                          <a:spcPts val="0"/>
                        </a:spcBef>
                        <a:spcAft>
                          <a:spcPts val="0"/>
                        </a:spcAft>
                        <a:buNone/>
                      </a:pPr>
                      <a:r>
                        <a:rPr lang="en-US" sz="2000"/>
                        <a:t>  ImageField </a:t>
                      </a:r>
                      <a:endParaRPr sz="2000"/>
                    </a:p>
                  </a:txBody>
                  <a:tcPr marT="0" marB="0" marR="0" marL="0"/>
                </a:tc>
                <a:tc>
                  <a:txBody>
                    <a:bodyPr/>
                    <a:lstStyle/>
                    <a:p>
                      <a:pPr indent="0" lvl="0" marL="0" marR="0" rtl="0" algn="l">
                        <a:spcBef>
                          <a:spcPts val="0"/>
                        </a:spcBef>
                        <a:spcAft>
                          <a:spcPts val="0"/>
                        </a:spcAft>
                        <a:buNone/>
                      </a:pPr>
                      <a:r>
                        <a:rPr lang="en-US" sz="2000"/>
                        <a:t>  Displays the value of a data item as an image </a:t>
                      </a:r>
                      <a:endParaRPr/>
                    </a:p>
                  </a:txBody>
                  <a:tcPr marT="0" marB="0" marR="0" marL="0"/>
                </a:tc>
              </a:tr>
              <a:tr h="482475">
                <a:tc>
                  <a:txBody>
                    <a:bodyPr/>
                    <a:lstStyle/>
                    <a:p>
                      <a:pPr indent="0" lvl="0" marL="0" marR="0" rtl="0" algn="l">
                        <a:spcBef>
                          <a:spcPts val="0"/>
                        </a:spcBef>
                        <a:spcAft>
                          <a:spcPts val="0"/>
                        </a:spcAft>
                        <a:buNone/>
                      </a:pPr>
                      <a:r>
                        <a:rPr lang="en-US" sz="2000"/>
                        <a:t>  HyperlinkField </a:t>
                      </a:r>
                      <a:endParaRPr sz="2000"/>
                    </a:p>
                  </a:txBody>
                  <a:tcPr marT="0" marB="0" marR="0" marL="0"/>
                </a:tc>
                <a:tc>
                  <a:txBody>
                    <a:bodyPr/>
                    <a:lstStyle/>
                    <a:p>
                      <a:pPr indent="0" lvl="0" marL="0" marR="0" rtl="0" algn="l">
                        <a:spcBef>
                          <a:spcPts val="0"/>
                        </a:spcBef>
                        <a:spcAft>
                          <a:spcPts val="0"/>
                        </a:spcAft>
                        <a:buNone/>
                      </a:pPr>
                      <a:r>
                        <a:rPr lang="en-US" sz="2000"/>
                        <a:t>  Displays the value of a data item as a link </a:t>
                      </a:r>
                      <a:endParaRPr/>
                    </a:p>
                  </a:txBody>
                  <a:tcPr marT="0" marB="0" marR="0" marL="0"/>
                </a:tc>
              </a:tr>
              <a:tr h="660375">
                <a:tc>
                  <a:txBody>
                    <a:bodyPr/>
                    <a:lstStyle/>
                    <a:p>
                      <a:pPr indent="0" lvl="0" marL="0" marR="0" rtl="0" algn="l">
                        <a:spcBef>
                          <a:spcPts val="0"/>
                        </a:spcBef>
                        <a:spcAft>
                          <a:spcPts val="0"/>
                        </a:spcAft>
                        <a:buNone/>
                      </a:pPr>
                      <a:r>
                        <a:rPr lang="en-US" sz="2000"/>
                        <a:t>  ButtonField </a:t>
                      </a:r>
                      <a:endParaRPr sz="2000"/>
                    </a:p>
                  </a:txBody>
                  <a:tcPr marT="0" marB="0" marR="0" marL="0"/>
                </a:tc>
                <a:tc>
                  <a:txBody>
                    <a:bodyPr/>
                    <a:lstStyle/>
                    <a:p>
                      <a:pPr indent="0" lvl="0" marL="0" marR="0" rtl="0" algn="l">
                        <a:spcBef>
                          <a:spcPts val="0"/>
                        </a:spcBef>
                        <a:spcAft>
                          <a:spcPts val="0"/>
                        </a:spcAft>
                        <a:buNone/>
                      </a:pPr>
                      <a:r>
                        <a:rPr lang="en-US" sz="2000"/>
                        <a:t>  Displays the value of a data item as a button, imagebutton,    </a:t>
                      </a:r>
                      <a:endParaRPr/>
                    </a:p>
                    <a:p>
                      <a:pPr indent="0" lvl="0" marL="0" marR="0" rtl="0" algn="l">
                        <a:spcBef>
                          <a:spcPts val="0"/>
                        </a:spcBef>
                        <a:spcAft>
                          <a:spcPts val="0"/>
                        </a:spcAft>
                        <a:buNone/>
                      </a:pPr>
                      <a:r>
                        <a:rPr lang="en-US" sz="2000"/>
                        <a:t>  linkbutton </a:t>
                      </a:r>
                      <a:endParaRPr sz="2000"/>
                    </a:p>
                  </a:txBody>
                  <a:tcPr marT="0" marB="0" marR="0" marL="0"/>
                </a:tc>
              </a:tr>
              <a:tr h="713775">
                <a:tc>
                  <a:txBody>
                    <a:bodyPr/>
                    <a:lstStyle/>
                    <a:p>
                      <a:pPr indent="0" lvl="0" marL="0" marR="0" rtl="0" algn="l">
                        <a:spcBef>
                          <a:spcPts val="0"/>
                        </a:spcBef>
                        <a:spcAft>
                          <a:spcPts val="0"/>
                        </a:spcAft>
                        <a:buNone/>
                      </a:pPr>
                      <a:r>
                        <a:rPr lang="en-US" sz="2000"/>
                        <a:t>  CommandField </a:t>
                      </a:r>
                      <a:endParaRPr sz="2000"/>
                    </a:p>
                  </a:txBody>
                  <a:tcPr marT="0" marB="0" marR="0" marL="0"/>
                </a:tc>
                <a:tc>
                  <a:txBody>
                    <a:bodyPr/>
                    <a:lstStyle/>
                    <a:p>
                      <a:pPr indent="0" lvl="0" marL="0" marR="0" rtl="0" algn="l">
                        <a:spcBef>
                          <a:spcPts val="0"/>
                        </a:spcBef>
                        <a:spcAft>
                          <a:spcPts val="0"/>
                        </a:spcAft>
                        <a:buNone/>
                      </a:pPr>
                      <a:r>
                        <a:rPr lang="en-US" sz="2000"/>
                        <a:t>  Displays links for editing, deleting and selecting rows </a:t>
                      </a:r>
                      <a:endParaRPr/>
                    </a:p>
                  </a:txBody>
                  <a:tcPr marT="0" marB="0" marR="0" marL="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DEMO</a:t>
            </a:r>
            <a:endParaRPr/>
          </a:p>
        </p:txBody>
      </p:sp>
      <p:sp>
        <p:nvSpPr>
          <p:cNvPr id="258" name="Google Shape;258;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rPr lang="en-US"/>
              <a:t>Binding to the DetailsView Control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9"/>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FormView</a:t>
            </a:r>
            <a:endParaRPr/>
          </a:p>
        </p:txBody>
      </p:sp>
      <p:pic>
        <p:nvPicPr>
          <p:cNvPr descr="http://www.asp.net/cssadapters/images/Whitepaper/Css_FormView.gif" id="264" name="Google Shape;264;p19"/>
          <p:cNvPicPr preferRelativeResize="0"/>
          <p:nvPr>
            <p:ph idx="1" type="body"/>
          </p:nvPr>
        </p:nvPicPr>
        <p:blipFill rotWithShape="1">
          <a:blip r:embed="rId3">
            <a:alphaModFix/>
          </a:blip>
          <a:srcRect b="0" l="0" r="0" t="0"/>
          <a:stretch/>
        </p:blipFill>
        <p:spPr>
          <a:xfrm>
            <a:off x="381000" y="1219200"/>
            <a:ext cx="8305800" cy="3276600"/>
          </a:xfrm>
          <a:prstGeom prst="rect">
            <a:avLst/>
          </a:prstGeom>
          <a:noFill/>
          <a:ln>
            <a:noFill/>
          </a:ln>
        </p:spPr>
      </p:pic>
      <p:sp>
        <p:nvSpPr>
          <p:cNvPr id="265" name="Google Shape;265;p19"/>
          <p:cNvSpPr/>
          <p:nvPr/>
        </p:nvSpPr>
        <p:spPr>
          <a:xfrm>
            <a:off x="304800" y="4572000"/>
            <a:ext cx="8534400" cy="830997"/>
          </a:xfrm>
          <a:prstGeom prst="rect">
            <a:avLst/>
          </a:prstGeom>
          <a:solidFill>
            <a:schemeClr val="lt2"/>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Similar to DetailsView, FormView renders a single record at a time from a data source </a:t>
            </a:r>
            <a:endParaRPr/>
          </a:p>
        </p:txBody>
      </p:sp>
      <p:sp>
        <p:nvSpPr>
          <p:cNvPr id="266" name="Google Shape;266;p19"/>
          <p:cNvSpPr/>
          <p:nvPr/>
        </p:nvSpPr>
        <p:spPr>
          <a:xfrm>
            <a:off x="304800" y="5410200"/>
            <a:ext cx="8534400" cy="830997"/>
          </a:xfrm>
          <a:prstGeom prst="rect">
            <a:avLst/>
          </a:prstGeom>
          <a:solidFill>
            <a:srgbClr val="FDE9D8"/>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Different from DetailsView, FormView does not specify a pre-defined layout for displaying a record.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What Are You Going To Learn?</a:t>
            </a:r>
            <a:endParaRPr/>
          </a:p>
        </p:txBody>
      </p:sp>
      <p:sp>
        <p:nvSpPr>
          <p:cNvPr id="132" name="Google Shape;132;p2"/>
          <p:cNvSpPr txBox="1"/>
          <p:nvPr>
            <p:ph idx="1" type="body"/>
          </p:nvPr>
        </p:nvSpPr>
        <p:spPr>
          <a:xfrm>
            <a:off x="457200" y="1428737"/>
            <a:ext cx="8186766" cy="450059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At the end of this lesson, you will be able to:</a:t>
            </a:r>
            <a:endParaRPr/>
          </a:p>
          <a:p>
            <a:pPr indent="-285750" lvl="1" marL="742950" rtl="0" algn="l">
              <a:spcBef>
                <a:spcPts val="560"/>
              </a:spcBef>
              <a:spcAft>
                <a:spcPts val="0"/>
              </a:spcAft>
              <a:buClr>
                <a:schemeClr val="dk1"/>
              </a:buClr>
              <a:buSzPts val="2800"/>
              <a:buChar char="–"/>
            </a:pPr>
            <a:r>
              <a:rPr lang="en-US"/>
              <a:t>use data bound controls</a:t>
            </a:r>
            <a:endParaRPr/>
          </a:p>
          <a:p>
            <a:pPr indent="-285750" lvl="1" marL="742950" rtl="0" algn="l">
              <a:spcBef>
                <a:spcPts val="560"/>
              </a:spcBef>
              <a:spcAft>
                <a:spcPts val="0"/>
              </a:spcAft>
              <a:buClr>
                <a:schemeClr val="dk1"/>
              </a:buClr>
              <a:buSzPts val="2800"/>
              <a:buChar char="–"/>
            </a:pPr>
            <a:r>
              <a:rPr lang="en-US"/>
              <a:t>apply data binding to data bound controls, such as DropDownList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0"/>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FormView</a:t>
            </a:r>
            <a:endParaRPr/>
          </a:p>
        </p:txBody>
      </p:sp>
      <p:pic>
        <p:nvPicPr>
          <p:cNvPr id="272" name="Google Shape;272;p20"/>
          <p:cNvPicPr preferRelativeResize="0"/>
          <p:nvPr/>
        </p:nvPicPr>
        <p:blipFill rotWithShape="1">
          <a:blip r:embed="rId3">
            <a:alphaModFix/>
          </a:blip>
          <a:srcRect b="0" l="0" r="0" t="0"/>
          <a:stretch/>
        </p:blipFill>
        <p:spPr>
          <a:xfrm>
            <a:off x="457200" y="3200400"/>
            <a:ext cx="3212805" cy="2819400"/>
          </a:xfrm>
          <a:prstGeom prst="rect">
            <a:avLst/>
          </a:prstGeom>
          <a:noFill/>
          <a:ln>
            <a:noFill/>
          </a:ln>
        </p:spPr>
      </p:pic>
      <p:pic>
        <p:nvPicPr>
          <p:cNvPr id="273" name="Google Shape;273;p20"/>
          <p:cNvPicPr preferRelativeResize="0"/>
          <p:nvPr/>
        </p:nvPicPr>
        <p:blipFill rotWithShape="1">
          <a:blip r:embed="rId4">
            <a:alphaModFix/>
          </a:blip>
          <a:srcRect b="0" l="0" r="0" t="0"/>
          <a:stretch/>
        </p:blipFill>
        <p:spPr>
          <a:xfrm>
            <a:off x="457200" y="1371600"/>
            <a:ext cx="6553200" cy="1190625"/>
          </a:xfrm>
          <a:prstGeom prst="rect">
            <a:avLst/>
          </a:prstGeom>
          <a:noFill/>
          <a:ln>
            <a:noFill/>
          </a:ln>
        </p:spPr>
      </p:pic>
      <p:cxnSp>
        <p:nvCxnSpPr>
          <p:cNvPr id="274" name="Google Shape;274;p20"/>
          <p:cNvCxnSpPr/>
          <p:nvPr/>
        </p:nvCxnSpPr>
        <p:spPr>
          <a:xfrm>
            <a:off x="2362200" y="2209800"/>
            <a:ext cx="0" cy="990600"/>
          </a:xfrm>
          <a:prstGeom prst="straightConnector1">
            <a:avLst/>
          </a:prstGeom>
          <a:noFill/>
          <a:ln cap="flat" cmpd="sng" w="38100">
            <a:solidFill>
              <a:srgbClr val="4A7DBA"/>
            </a:solidFill>
            <a:prstDash val="solid"/>
            <a:round/>
            <a:headEnd len="sm" w="sm" type="none"/>
            <a:tailEnd len="med" w="med" type="stealth"/>
          </a:ln>
        </p:spPr>
      </p:cxnSp>
      <p:sp>
        <p:nvSpPr>
          <p:cNvPr id="275" name="Google Shape;275;p20"/>
          <p:cNvSpPr/>
          <p:nvPr/>
        </p:nvSpPr>
        <p:spPr>
          <a:xfrm>
            <a:off x="3733800" y="4038600"/>
            <a:ext cx="4572000" cy="1938992"/>
          </a:xfrm>
          <a:prstGeom prst="rect">
            <a:avLst/>
          </a:prstGeom>
          <a:solidFill>
            <a:schemeClr val="lt2"/>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similar to the DetailsView, FormView povides the capability to page through multiple records, as well as to insert, update, and delete records, </a:t>
            </a:r>
            <a:endParaRPr/>
          </a:p>
        </p:txBody>
      </p:sp>
      <p:cxnSp>
        <p:nvCxnSpPr>
          <p:cNvPr id="276" name="Google Shape;276;p20"/>
          <p:cNvCxnSpPr>
            <a:stCxn id="275" idx="1"/>
          </p:cNvCxnSpPr>
          <p:nvPr/>
        </p:nvCxnSpPr>
        <p:spPr>
          <a:xfrm flipH="1">
            <a:off x="3200400" y="5008096"/>
            <a:ext cx="533400" cy="783000"/>
          </a:xfrm>
          <a:prstGeom prst="bentConnector2">
            <a:avLst/>
          </a:prstGeom>
          <a:noFill/>
          <a:ln cap="flat" cmpd="sng" w="28575">
            <a:solidFill>
              <a:srgbClr val="FF0000"/>
            </a:solidFill>
            <a:prstDash val="solid"/>
            <a:round/>
            <a:headEnd len="sm" w="sm" type="none"/>
            <a:tailEnd len="med" w="med" type="stealth"/>
          </a:ln>
        </p:spPr>
      </p:cxnSp>
      <p:sp>
        <p:nvSpPr>
          <p:cNvPr id="277" name="Google Shape;277;p20"/>
          <p:cNvSpPr/>
          <p:nvPr/>
        </p:nvSpPr>
        <p:spPr>
          <a:xfrm>
            <a:off x="4038600" y="2590800"/>
            <a:ext cx="4572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You can create templates that contain controls to display individual fields from the record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DEMO</a:t>
            </a:r>
            <a:endParaRPr/>
          </a:p>
        </p:txBody>
      </p:sp>
      <p:sp>
        <p:nvSpPr>
          <p:cNvPr id="283" name="Google Shape;283;p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rPr lang="en-US"/>
              <a:t>Binding to the FormView Control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2"/>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Data-bound Controls Comparisons</a:t>
            </a:r>
            <a:endParaRPr/>
          </a:p>
        </p:txBody>
      </p:sp>
      <p:graphicFrame>
        <p:nvGraphicFramePr>
          <p:cNvPr id="290" name="Google Shape;290;p22"/>
          <p:cNvGraphicFramePr/>
          <p:nvPr/>
        </p:nvGraphicFramePr>
        <p:xfrm>
          <a:off x="304800" y="1428750"/>
          <a:ext cx="3000000" cy="3000000"/>
        </p:xfrm>
        <a:graphic>
          <a:graphicData uri="http://schemas.openxmlformats.org/drawingml/2006/table">
            <a:tbl>
              <a:tblPr>
                <a:noFill/>
                <a:tableStyleId>{0B30E9DB-84AC-4D2F-B6CF-4B10E72581EF}</a:tableStyleId>
              </a:tblPr>
              <a:tblGrid>
                <a:gridCol w="1318750"/>
                <a:gridCol w="1576850"/>
                <a:gridCol w="1828800"/>
                <a:gridCol w="3886200"/>
              </a:tblGrid>
              <a:tr h="654050">
                <a:tc>
                  <a:txBody>
                    <a:bodyPr/>
                    <a:lstStyle/>
                    <a:p>
                      <a:pPr indent="0" lvl="0" marL="0" marR="0" rtl="0" algn="l">
                        <a:lnSpc>
                          <a:spcPct val="100000"/>
                        </a:lnSpc>
                        <a:spcBef>
                          <a:spcPts val="0"/>
                        </a:spcBef>
                        <a:spcAft>
                          <a:spcPts val="0"/>
                        </a:spcAft>
                        <a:buClr>
                          <a:srgbClr val="000000"/>
                        </a:buClr>
                        <a:buSzPts val="1000"/>
                        <a:buFont typeface="Noto Sans Symbols"/>
                        <a:buNone/>
                      </a:pPr>
                      <a:r>
                        <a:rPr b="1" i="0" lang="en-US" sz="2000" u="none" cap="none" strike="noStrike">
                          <a:solidFill>
                            <a:schemeClr val="lt1"/>
                          </a:solidFill>
                          <a:latin typeface="Arial Narrow"/>
                          <a:ea typeface="Arial Narrow"/>
                          <a:cs typeface="Arial Narrow"/>
                          <a:sym typeface="Arial Narrow"/>
                        </a:rPr>
                        <a:t>Control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1" i="0" lang="en-US" sz="2000" u="none" cap="none" strike="noStrike">
                          <a:solidFill>
                            <a:schemeClr val="lt1"/>
                          </a:solidFill>
                          <a:latin typeface="Arial Narrow"/>
                          <a:ea typeface="Arial Narrow"/>
                          <a:cs typeface="Arial Narrow"/>
                          <a:sym typeface="Arial Narrow"/>
                        </a:rPr>
                        <a:t>Data Structure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1" i="0" lang="en-US" sz="2000" u="none" cap="none" strike="noStrike">
                          <a:solidFill>
                            <a:schemeClr val="lt1"/>
                          </a:solidFill>
                          <a:latin typeface="Arial Narrow"/>
                          <a:ea typeface="Arial Narrow"/>
                          <a:cs typeface="Arial Narrow"/>
                          <a:sym typeface="Arial Narrow"/>
                        </a:rPr>
                        <a:t>Capabilities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1" i="0" lang="en-US" sz="2000" u="none" cap="none" strike="noStrike">
                          <a:solidFill>
                            <a:schemeClr val="lt1"/>
                          </a:solidFill>
                          <a:latin typeface="Arial Narrow"/>
                          <a:ea typeface="Arial Narrow"/>
                          <a:cs typeface="Arial Narrow"/>
                          <a:sym typeface="Arial Narrow"/>
                        </a:rPr>
                        <a:t>Description and Primary Uses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F3F3F"/>
                    </a:solidFill>
                  </a:tcPr>
                </a:tc>
              </a:tr>
              <a:tr h="1509725">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GridView</a:t>
                      </a:r>
                      <a:endParaRPr b="0" i="0" sz="2000" u="none" cap="none" strike="noStrike">
                        <a:solidFill>
                          <a:srgbClr val="080808"/>
                        </a:solidFill>
                        <a:latin typeface="Arial Narrow"/>
                        <a:ea typeface="Arial Narrow"/>
                        <a:cs typeface="Arial Narrow"/>
                        <a:sym typeface="Arial Narrow"/>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Table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Read and edit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Separate column for each field </a:t>
                      </a:r>
                      <a:endParaRPr/>
                    </a:p>
                    <a:p>
                      <a:pPr indent="0" lvl="0" marL="0" marR="0" rtl="0" algn="l">
                        <a:lnSpc>
                          <a:spcPct val="100000"/>
                        </a:lnSpc>
                        <a:spcBef>
                          <a:spcPts val="40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Each field value in its own cell</a:t>
                      </a:r>
                      <a:endParaRPr/>
                    </a:p>
                    <a:p>
                      <a:pPr indent="0" lvl="0" marL="0" marR="0" rtl="0" algn="l">
                        <a:lnSpc>
                          <a:spcPct val="100000"/>
                        </a:lnSpc>
                        <a:spcBef>
                          <a:spcPts val="40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Display multiple records in a grid</a:t>
                      </a:r>
                      <a:endParaRPr/>
                    </a:p>
                    <a:p>
                      <a:pPr indent="0" lvl="0" marL="0" marR="0" rtl="0" algn="l">
                        <a:lnSpc>
                          <a:spcPct val="100000"/>
                        </a:lnSpc>
                        <a:spcBef>
                          <a:spcPts val="40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Edit existing records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1509725">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DetailViews</a:t>
                      </a:r>
                      <a:endParaRPr b="0" i="0" sz="2000" u="none" cap="none" strike="noStrike">
                        <a:solidFill>
                          <a:srgbClr val="000000"/>
                        </a:solidFill>
                        <a:latin typeface="Arial Narrow"/>
                        <a:ea typeface="Arial Narrow"/>
                        <a:cs typeface="Arial Narrow"/>
                        <a:sym typeface="Arial Narrow"/>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Table or Tree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Read, edit, create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Display single records</a:t>
                      </a:r>
                      <a:endParaRPr/>
                    </a:p>
                    <a:p>
                      <a:pPr indent="0" lvl="0" marL="0" marR="0" rtl="0" algn="l">
                        <a:lnSpc>
                          <a:spcPct val="100000"/>
                        </a:lnSpc>
                        <a:spcBef>
                          <a:spcPts val="40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Default structure provided</a:t>
                      </a:r>
                      <a:endParaRPr/>
                    </a:p>
                    <a:p>
                      <a:pPr indent="0" lvl="0" marL="0" marR="0" rtl="0" algn="l">
                        <a:lnSpc>
                          <a:spcPct val="100000"/>
                        </a:lnSpc>
                        <a:spcBef>
                          <a:spcPts val="40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Edit existing records</a:t>
                      </a:r>
                      <a:endParaRPr/>
                    </a:p>
                    <a:p>
                      <a:pPr indent="0" lvl="0" marL="0" marR="0" rtl="0" algn="l">
                        <a:lnSpc>
                          <a:spcPct val="100000"/>
                        </a:lnSpc>
                        <a:spcBef>
                          <a:spcPts val="40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Create new records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1509725">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FormView</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Table or Tree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Read, edit, create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Display single records</a:t>
                      </a:r>
                      <a:endParaRPr/>
                    </a:p>
                    <a:p>
                      <a:pPr indent="0" lvl="0" marL="0" marR="0" rtl="0" algn="l">
                        <a:lnSpc>
                          <a:spcPct val="100000"/>
                        </a:lnSpc>
                        <a:spcBef>
                          <a:spcPts val="40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No default structure </a:t>
                      </a:r>
                      <a:endParaRPr/>
                    </a:p>
                    <a:p>
                      <a:pPr indent="0" lvl="0" marL="0" marR="0" rtl="0" algn="l">
                        <a:lnSpc>
                          <a:spcPct val="100000"/>
                        </a:lnSpc>
                        <a:spcBef>
                          <a:spcPts val="40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Edit existing records</a:t>
                      </a:r>
                      <a:endParaRPr/>
                    </a:p>
                    <a:p>
                      <a:pPr indent="0" lvl="0" marL="0" marR="0" rtl="0" algn="l">
                        <a:lnSpc>
                          <a:spcPct val="100000"/>
                        </a:lnSpc>
                        <a:spcBef>
                          <a:spcPts val="40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Create new records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3"/>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Question</a:t>
            </a:r>
            <a:endParaRPr/>
          </a:p>
        </p:txBody>
      </p:sp>
      <p:sp>
        <p:nvSpPr>
          <p:cNvPr id="297" name="Google Shape;297;p23"/>
          <p:cNvSpPr txBox="1"/>
          <p:nvPr>
            <p:ph idx="1" type="body"/>
          </p:nvPr>
        </p:nvSpPr>
        <p:spPr>
          <a:xfrm>
            <a:off x="457200" y="1428737"/>
            <a:ext cx="8186766" cy="450059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Suggest the appropriate data bound control that can be used to create the following effects:</a:t>
            </a:r>
            <a:endParaRPr/>
          </a:p>
        </p:txBody>
      </p:sp>
      <p:pic>
        <p:nvPicPr>
          <p:cNvPr id="298" name="Google Shape;298;p23"/>
          <p:cNvPicPr preferRelativeResize="0"/>
          <p:nvPr/>
        </p:nvPicPr>
        <p:blipFill rotWithShape="1">
          <a:blip r:embed="rId3">
            <a:alphaModFix/>
          </a:blip>
          <a:srcRect b="0" l="0" r="0" t="0"/>
          <a:stretch/>
        </p:blipFill>
        <p:spPr>
          <a:xfrm>
            <a:off x="1295400" y="3124200"/>
            <a:ext cx="2705100" cy="2228850"/>
          </a:xfrm>
          <a:prstGeom prst="rect">
            <a:avLst/>
          </a:prstGeom>
          <a:noFill/>
          <a:ln>
            <a:noFill/>
          </a:ln>
        </p:spPr>
      </p:pic>
      <p:sp>
        <p:nvSpPr>
          <p:cNvPr id="299" name="Google Shape;299;p23"/>
          <p:cNvSpPr txBox="1"/>
          <p:nvPr/>
        </p:nvSpPr>
        <p:spPr>
          <a:xfrm>
            <a:off x="2514600" y="5410200"/>
            <a:ext cx="47160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a:t>
            </a:r>
            <a:endParaRPr b="1" sz="2000">
              <a:solidFill>
                <a:schemeClr val="dk1"/>
              </a:solidFill>
              <a:latin typeface="Calibri"/>
              <a:ea typeface="Calibri"/>
              <a:cs typeface="Calibri"/>
              <a:sym typeface="Calibri"/>
            </a:endParaRPr>
          </a:p>
        </p:txBody>
      </p:sp>
      <p:pic>
        <p:nvPicPr>
          <p:cNvPr id="300" name="Google Shape;300;p23"/>
          <p:cNvPicPr preferRelativeResize="0"/>
          <p:nvPr/>
        </p:nvPicPr>
        <p:blipFill rotWithShape="1">
          <a:blip r:embed="rId4">
            <a:alphaModFix/>
          </a:blip>
          <a:srcRect b="0" l="0" r="0" t="0"/>
          <a:stretch/>
        </p:blipFill>
        <p:spPr>
          <a:xfrm>
            <a:off x="4917632" y="3124201"/>
            <a:ext cx="2359467" cy="2209800"/>
          </a:xfrm>
          <a:prstGeom prst="rect">
            <a:avLst/>
          </a:prstGeom>
          <a:noFill/>
          <a:ln>
            <a:noFill/>
          </a:ln>
        </p:spPr>
      </p:pic>
      <p:sp>
        <p:nvSpPr>
          <p:cNvPr id="301" name="Google Shape;301;p23"/>
          <p:cNvSpPr txBox="1"/>
          <p:nvPr/>
        </p:nvSpPr>
        <p:spPr>
          <a:xfrm>
            <a:off x="5943600" y="5410200"/>
            <a:ext cx="48282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(b)</a:t>
            </a:r>
            <a:endParaRPr b="1" sz="2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4"/>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DataList</a:t>
            </a:r>
            <a:endParaRPr/>
          </a:p>
        </p:txBody>
      </p:sp>
      <p:pic>
        <p:nvPicPr>
          <p:cNvPr descr="http://www.dotnetfox.com/Document/1037/0photo1.jpg" id="307" name="Google Shape;307;p24"/>
          <p:cNvPicPr preferRelativeResize="0"/>
          <p:nvPr>
            <p:ph idx="1" type="body"/>
          </p:nvPr>
        </p:nvPicPr>
        <p:blipFill rotWithShape="1">
          <a:blip r:embed="rId3">
            <a:alphaModFix/>
          </a:blip>
          <a:srcRect b="0" l="0" r="0" t="0"/>
          <a:stretch/>
        </p:blipFill>
        <p:spPr>
          <a:xfrm>
            <a:off x="381000" y="1143000"/>
            <a:ext cx="5865779" cy="4114800"/>
          </a:xfrm>
          <a:prstGeom prst="rect">
            <a:avLst/>
          </a:prstGeom>
          <a:noFill/>
          <a:ln>
            <a:noFill/>
          </a:ln>
        </p:spPr>
      </p:pic>
      <p:sp>
        <p:nvSpPr>
          <p:cNvPr id="308" name="Google Shape;308;p24"/>
          <p:cNvSpPr/>
          <p:nvPr/>
        </p:nvSpPr>
        <p:spPr>
          <a:xfrm>
            <a:off x="228600" y="5227820"/>
            <a:ext cx="8686800"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Renders data as table and enables you to display data records in different layouts, such as ordering them in columns or rows. </a:t>
            </a:r>
            <a:endParaRPr/>
          </a:p>
        </p:txBody>
      </p:sp>
      <p:sp>
        <p:nvSpPr>
          <p:cNvPr id="309" name="Google Shape;309;p24"/>
          <p:cNvSpPr txBox="1"/>
          <p:nvPr/>
        </p:nvSpPr>
        <p:spPr>
          <a:xfrm>
            <a:off x="6324600" y="1752600"/>
            <a:ext cx="2547938" cy="198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DataList control explicitly places items in an HTML </a:t>
            </a:r>
            <a:r>
              <a:rPr b="1" i="0" lang="en-US" sz="2800" u="none" cap="none" strike="noStrike">
                <a:solidFill>
                  <a:schemeClr val="dk1"/>
                </a:solidFill>
                <a:latin typeface="Calibri"/>
                <a:ea typeface="Calibri"/>
                <a:cs typeface="Calibri"/>
                <a:sym typeface="Calibri"/>
              </a:rPr>
              <a:t>table</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5"/>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DataList</a:t>
            </a:r>
            <a:endParaRPr/>
          </a:p>
        </p:txBody>
      </p:sp>
      <p:pic>
        <p:nvPicPr>
          <p:cNvPr id="315" name="Google Shape;315;p25"/>
          <p:cNvPicPr preferRelativeResize="0"/>
          <p:nvPr/>
        </p:nvPicPr>
        <p:blipFill rotWithShape="1">
          <a:blip r:embed="rId3">
            <a:alphaModFix/>
          </a:blip>
          <a:srcRect b="0" l="0" r="0" t="0"/>
          <a:stretch/>
        </p:blipFill>
        <p:spPr>
          <a:xfrm>
            <a:off x="381000" y="1371600"/>
            <a:ext cx="4314825" cy="3981450"/>
          </a:xfrm>
          <a:prstGeom prst="rect">
            <a:avLst/>
          </a:prstGeom>
          <a:noFill/>
          <a:ln>
            <a:noFill/>
          </a:ln>
        </p:spPr>
      </p:pic>
      <p:sp>
        <p:nvSpPr>
          <p:cNvPr id="316" name="Google Shape;316;p25"/>
          <p:cNvSpPr/>
          <p:nvPr/>
        </p:nvSpPr>
        <p:spPr>
          <a:xfrm>
            <a:off x="4876800" y="1295400"/>
            <a:ext cx="386873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Datalist enables users to edit or delete a record in the table.</a:t>
            </a:r>
            <a:endParaRPr/>
          </a:p>
        </p:txBody>
      </p:sp>
      <p:cxnSp>
        <p:nvCxnSpPr>
          <p:cNvPr id="317" name="Google Shape;317;p25"/>
          <p:cNvCxnSpPr>
            <a:stCxn id="316" idx="1"/>
          </p:cNvCxnSpPr>
          <p:nvPr/>
        </p:nvCxnSpPr>
        <p:spPr>
          <a:xfrm flipH="1">
            <a:off x="4343400" y="1895565"/>
            <a:ext cx="533400" cy="542700"/>
          </a:xfrm>
          <a:prstGeom prst="straightConnector1">
            <a:avLst/>
          </a:prstGeom>
          <a:noFill/>
          <a:ln cap="flat" cmpd="sng" w="38100">
            <a:solidFill>
              <a:srgbClr val="FF0000"/>
            </a:solidFill>
            <a:prstDash val="solid"/>
            <a:round/>
            <a:headEnd len="sm" w="sm" type="none"/>
            <a:tailEnd len="med" w="med" type="stealth"/>
          </a:ln>
        </p:spPr>
      </p:cxnSp>
      <p:grpSp>
        <p:nvGrpSpPr>
          <p:cNvPr id="318" name="Google Shape;318;p25"/>
          <p:cNvGrpSpPr/>
          <p:nvPr/>
        </p:nvGrpSpPr>
        <p:grpSpPr>
          <a:xfrm>
            <a:off x="3189070" y="1397607"/>
            <a:ext cx="6423460" cy="4921456"/>
            <a:chOff x="3581399" y="1066800"/>
            <a:chExt cx="6423460" cy="4921456"/>
          </a:xfrm>
        </p:grpSpPr>
        <p:sp>
          <p:nvSpPr>
            <p:cNvPr id="319" name="Google Shape;319;p25"/>
            <p:cNvSpPr/>
            <p:nvPr/>
          </p:nvSpPr>
          <p:spPr>
            <a:xfrm rot="430889">
              <a:off x="3821329" y="1421793"/>
              <a:ext cx="5943600" cy="4211469"/>
            </a:xfrm>
            <a:prstGeom prst="irregularSeal2">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25"/>
            <p:cNvSpPr/>
            <p:nvPr/>
          </p:nvSpPr>
          <p:spPr>
            <a:xfrm>
              <a:off x="5181600" y="2667000"/>
              <a:ext cx="36576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However DataList control does not provide the capabilities for you to modify data; you must supply this code yourself. </a:t>
              </a:r>
              <a:endParaRPr/>
            </a:p>
          </p:txBody>
        </p:sp>
      </p:grpSp>
      <p:grpSp>
        <p:nvGrpSpPr>
          <p:cNvPr id="321" name="Google Shape;321;p25"/>
          <p:cNvGrpSpPr/>
          <p:nvPr/>
        </p:nvGrpSpPr>
        <p:grpSpPr>
          <a:xfrm>
            <a:off x="2514600" y="152400"/>
            <a:ext cx="6629400" cy="2667000"/>
            <a:chOff x="2514600" y="152400"/>
            <a:chExt cx="6629400" cy="2667000"/>
          </a:xfrm>
        </p:grpSpPr>
        <p:sp>
          <p:nvSpPr>
            <p:cNvPr id="322" name="Google Shape;322;p25"/>
            <p:cNvSpPr/>
            <p:nvPr/>
          </p:nvSpPr>
          <p:spPr>
            <a:xfrm>
              <a:off x="2514600" y="152400"/>
              <a:ext cx="6629400" cy="120032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EditCommand event is raised when the </a:t>
              </a:r>
              <a:r>
                <a:rPr b="1" lang="en-US" sz="2400">
                  <a:solidFill>
                    <a:schemeClr val="dk1"/>
                  </a:solidFill>
                  <a:latin typeface="Calibri"/>
                  <a:ea typeface="Calibri"/>
                  <a:cs typeface="Calibri"/>
                  <a:sym typeface="Calibri"/>
                </a:rPr>
                <a:t>Edit button </a:t>
              </a:r>
              <a:r>
                <a:rPr lang="en-US" sz="2400">
                  <a:solidFill>
                    <a:schemeClr val="dk1"/>
                  </a:solidFill>
                  <a:latin typeface="Calibri"/>
                  <a:ea typeface="Calibri"/>
                  <a:cs typeface="Calibri"/>
                  <a:sym typeface="Calibri"/>
                </a:rPr>
                <a:t>is clicked for an item in the DataList control</a:t>
              </a:r>
              <a:endParaRPr sz="2400">
                <a:solidFill>
                  <a:schemeClr val="dk1"/>
                </a:solidFill>
                <a:latin typeface="Calibri"/>
                <a:ea typeface="Calibri"/>
                <a:cs typeface="Calibri"/>
                <a:sym typeface="Calibri"/>
              </a:endParaRPr>
            </a:p>
          </p:txBody>
        </p:sp>
        <p:cxnSp>
          <p:nvCxnSpPr>
            <p:cNvPr id="323" name="Google Shape;323;p25"/>
            <p:cNvCxnSpPr/>
            <p:nvPr/>
          </p:nvCxnSpPr>
          <p:spPr>
            <a:xfrm flipH="1">
              <a:off x="3200400" y="1295400"/>
              <a:ext cx="76200" cy="1524000"/>
            </a:xfrm>
            <a:prstGeom prst="straightConnector1">
              <a:avLst/>
            </a:prstGeom>
            <a:noFill/>
            <a:ln cap="flat" cmpd="sng" w="38100">
              <a:solidFill>
                <a:srgbClr val="FF0000"/>
              </a:solidFill>
              <a:prstDash val="solid"/>
              <a:round/>
              <a:headEnd len="sm" w="sm" type="none"/>
              <a:tailEnd len="med" w="med" type="stealth"/>
            </a:ln>
          </p:spPr>
        </p:cxnSp>
      </p:grpSp>
      <p:grpSp>
        <p:nvGrpSpPr>
          <p:cNvPr id="324" name="Google Shape;324;p25"/>
          <p:cNvGrpSpPr/>
          <p:nvPr/>
        </p:nvGrpSpPr>
        <p:grpSpPr>
          <a:xfrm>
            <a:off x="228600" y="4800600"/>
            <a:ext cx="8534400" cy="1669197"/>
            <a:chOff x="228600" y="4800600"/>
            <a:chExt cx="8534400" cy="1669197"/>
          </a:xfrm>
        </p:grpSpPr>
        <p:sp>
          <p:nvSpPr>
            <p:cNvPr id="325" name="Google Shape;325;p25"/>
            <p:cNvSpPr/>
            <p:nvPr/>
          </p:nvSpPr>
          <p:spPr>
            <a:xfrm>
              <a:off x="228600" y="5638800"/>
              <a:ext cx="85344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UpdateCommand event is raised when the </a:t>
              </a:r>
              <a:r>
                <a:rPr b="1" lang="en-US" sz="2400">
                  <a:solidFill>
                    <a:schemeClr val="dk1"/>
                  </a:solidFill>
                  <a:latin typeface="Calibri"/>
                  <a:ea typeface="Calibri"/>
                  <a:cs typeface="Calibri"/>
                  <a:sym typeface="Calibri"/>
                </a:rPr>
                <a:t>Update button </a:t>
              </a:r>
              <a:r>
                <a:rPr lang="en-US" sz="2400">
                  <a:solidFill>
                    <a:schemeClr val="dk1"/>
                  </a:solidFill>
                  <a:latin typeface="Calibri"/>
                  <a:ea typeface="Calibri"/>
                  <a:cs typeface="Calibri"/>
                  <a:sym typeface="Calibri"/>
                </a:rPr>
                <a:t>for an item is clicked</a:t>
              </a:r>
              <a:endParaRPr sz="2400">
                <a:solidFill>
                  <a:schemeClr val="dk1"/>
                </a:solidFill>
                <a:latin typeface="Calibri"/>
                <a:ea typeface="Calibri"/>
                <a:cs typeface="Calibri"/>
                <a:sym typeface="Calibri"/>
              </a:endParaRPr>
            </a:p>
          </p:txBody>
        </p:sp>
        <p:cxnSp>
          <p:nvCxnSpPr>
            <p:cNvPr id="326" name="Google Shape;326;p25"/>
            <p:cNvCxnSpPr/>
            <p:nvPr/>
          </p:nvCxnSpPr>
          <p:spPr>
            <a:xfrm flipH="1" rot="10800000">
              <a:off x="2819400" y="4800600"/>
              <a:ext cx="228600" cy="914400"/>
            </a:xfrm>
            <a:prstGeom prst="straightConnector1">
              <a:avLst/>
            </a:prstGeom>
            <a:noFill/>
            <a:ln cap="flat" cmpd="sng" w="38100">
              <a:solidFill>
                <a:srgbClr val="FF0000"/>
              </a:solidFill>
              <a:prstDash val="solid"/>
              <a:round/>
              <a:headEnd len="sm" w="sm"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6"/>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DataList</a:t>
            </a:r>
            <a:endParaRPr/>
          </a:p>
        </p:txBody>
      </p:sp>
      <p:pic>
        <p:nvPicPr>
          <p:cNvPr id="332" name="Google Shape;332;p26"/>
          <p:cNvPicPr preferRelativeResize="0"/>
          <p:nvPr>
            <p:ph idx="1" type="body"/>
          </p:nvPr>
        </p:nvPicPr>
        <p:blipFill rotWithShape="1">
          <a:blip r:embed="rId3">
            <a:alphaModFix/>
          </a:blip>
          <a:srcRect b="0" l="0" r="0" t="0"/>
          <a:stretch/>
        </p:blipFill>
        <p:spPr>
          <a:xfrm>
            <a:off x="5181600" y="1371600"/>
            <a:ext cx="3809999" cy="4746171"/>
          </a:xfrm>
          <a:prstGeom prst="rect">
            <a:avLst/>
          </a:prstGeom>
          <a:noFill/>
          <a:ln>
            <a:noFill/>
          </a:ln>
        </p:spPr>
      </p:pic>
      <p:pic>
        <p:nvPicPr>
          <p:cNvPr id="333" name="Google Shape;333;p26"/>
          <p:cNvPicPr preferRelativeResize="0"/>
          <p:nvPr/>
        </p:nvPicPr>
        <p:blipFill rotWithShape="1">
          <a:blip r:embed="rId4">
            <a:alphaModFix/>
          </a:blip>
          <a:srcRect b="0" l="0" r="0" t="0"/>
          <a:stretch/>
        </p:blipFill>
        <p:spPr>
          <a:xfrm>
            <a:off x="228600" y="1295400"/>
            <a:ext cx="4638675" cy="2352675"/>
          </a:xfrm>
          <a:prstGeom prst="rect">
            <a:avLst/>
          </a:prstGeom>
          <a:noFill/>
          <a:ln>
            <a:noFill/>
          </a:ln>
        </p:spPr>
      </p:pic>
      <p:sp>
        <p:nvSpPr>
          <p:cNvPr id="334" name="Google Shape;334;p26"/>
          <p:cNvSpPr/>
          <p:nvPr/>
        </p:nvSpPr>
        <p:spPr>
          <a:xfrm>
            <a:off x="152400" y="3733800"/>
            <a:ext cx="495300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Features of the templates:</a:t>
            </a:r>
            <a:endParaRPr/>
          </a:p>
          <a:p>
            <a:pPr indent="-225425" lvl="2" marL="225425"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Enable you to apply complicated formatting to each of the items displayed by a control.</a:t>
            </a:r>
            <a:endParaRPr/>
          </a:p>
          <a:p>
            <a:pPr indent="-225425" lvl="2" marL="225425"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You can place any HTML tags that you please within a template.</a:t>
            </a:r>
            <a:endParaRPr/>
          </a:p>
          <a:p>
            <a:pPr indent="-225425" lvl="2" marL="225425"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 template can also contain other controls and even inline ASP.Net code.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7"/>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Templates</a:t>
            </a:r>
            <a:endParaRPr/>
          </a:p>
        </p:txBody>
      </p:sp>
      <p:graphicFrame>
        <p:nvGraphicFramePr>
          <p:cNvPr id="340" name="Google Shape;340;p27"/>
          <p:cNvGraphicFramePr/>
          <p:nvPr/>
        </p:nvGraphicFramePr>
        <p:xfrm>
          <a:off x="228600" y="1428750"/>
          <a:ext cx="3000000" cy="3000000"/>
        </p:xfrm>
        <a:graphic>
          <a:graphicData uri="http://schemas.openxmlformats.org/drawingml/2006/table">
            <a:tbl>
              <a:tblPr>
                <a:noFill/>
                <a:tableStyleId>{0B30E9DB-84AC-4D2F-B6CF-4B10E72581EF}</a:tableStyleId>
              </a:tblPr>
              <a:tblGrid>
                <a:gridCol w="2715050"/>
                <a:gridCol w="5895550"/>
              </a:tblGrid>
              <a:tr h="360375">
                <a:tc>
                  <a:txBody>
                    <a:bodyPr/>
                    <a:lstStyle/>
                    <a:p>
                      <a:pPr indent="-342900" lvl="0" marL="342900" marR="0" rtl="0" algn="ctr">
                        <a:lnSpc>
                          <a:spcPct val="100000"/>
                        </a:lnSpc>
                        <a:spcBef>
                          <a:spcPts val="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Types</a:t>
                      </a:r>
                      <a:endParaRPr b="0" i="0" sz="2000" u="none" cap="none" strike="noStrike">
                        <a:solidFill>
                          <a:srgbClr val="000000"/>
                        </a:solidFill>
                        <a:latin typeface="Arial Narrow"/>
                        <a:ea typeface="Arial Narrow"/>
                        <a:cs typeface="Arial Narrow"/>
                        <a:sym typeface="Arial Narro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3F3F3"/>
                    </a:solidFill>
                  </a:tcPr>
                </a:tc>
                <a:tc>
                  <a:txBody>
                    <a:bodyPr/>
                    <a:lstStyle/>
                    <a:p>
                      <a:pPr indent="-342900" lvl="0" marL="342900" marR="0" rtl="0" algn="ctr">
                        <a:lnSpc>
                          <a:spcPct val="100000"/>
                        </a:lnSpc>
                        <a:spcBef>
                          <a:spcPts val="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Description</a:t>
                      </a:r>
                      <a:endParaRPr b="0" i="0" sz="2000" u="none" cap="none" strike="noStrike">
                        <a:solidFill>
                          <a:srgbClr val="000000"/>
                        </a:solidFill>
                        <a:latin typeface="Arial Narrow"/>
                        <a:ea typeface="Arial Narrow"/>
                        <a:cs typeface="Arial Narrow"/>
                        <a:sym typeface="Arial Narro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3F3F3"/>
                    </a:solidFill>
                  </a:tcPr>
                </a:tc>
              </a:tr>
              <a:tr h="747725">
                <a:tc>
                  <a:txBody>
                    <a:bodyPr/>
                    <a:lstStyle/>
                    <a:p>
                      <a:pPr indent="-342900" lvl="0" marL="342900" marR="0" rtl="0" algn="l">
                        <a:lnSpc>
                          <a:spcPct val="100000"/>
                        </a:lnSpc>
                        <a:spcBef>
                          <a:spcPts val="0"/>
                        </a:spcBef>
                        <a:spcAft>
                          <a:spcPts val="0"/>
                        </a:spcAft>
                        <a:buClr>
                          <a:srgbClr val="080808"/>
                        </a:buClr>
                        <a:buSzPts val="2000"/>
                        <a:buFont typeface="Arial Narrow"/>
                        <a:buNone/>
                      </a:pPr>
                      <a:r>
                        <a:rPr b="1" i="0" lang="en-US" sz="2000" u="none" cap="none" strike="noStrike">
                          <a:solidFill>
                            <a:srgbClr val="080808"/>
                          </a:solidFill>
                          <a:latin typeface="Arial Narrow"/>
                          <a:ea typeface="Arial Narrow"/>
                          <a:cs typeface="Arial Narrow"/>
                          <a:sym typeface="Arial Narrow"/>
                        </a:rPr>
                        <a:t>HeaderTemplate</a:t>
                      </a:r>
                      <a:endParaRPr b="1" i="0" sz="2000" u="none" cap="none" strike="noStrike">
                        <a:solidFill>
                          <a:srgbClr val="080808"/>
                        </a:solidFill>
                        <a:latin typeface="Arial Narrow"/>
                        <a:ea typeface="Arial Narrow"/>
                        <a:cs typeface="Arial Narrow"/>
                        <a:sym typeface="Arial Narrow"/>
                      </a:endParaRPr>
                    </a:p>
                    <a:p>
                      <a:pPr indent="-342900" lvl="0" marL="342900" marR="0" rtl="0" algn="l">
                        <a:lnSpc>
                          <a:spcPct val="100000"/>
                        </a:lnSpc>
                        <a:spcBef>
                          <a:spcPts val="0"/>
                        </a:spcBef>
                        <a:spcAft>
                          <a:spcPts val="0"/>
                        </a:spcAft>
                        <a:buClr>
                          <a:srgbClr val="080808"/>
                        </a:buClr>
                        <a:buSzPts val="2000"/>
                        <a:buFont typeface="Arial Narrow"/>
                        <a:buNone/>
                      </a:pPr>
                      <a:r>
                        <a:rPr b="1" i="0" lang="en-US" sz="2000" u="none" cap="none" strike="noStrike">
                          <a:solidFill>
                            <a:srgbClr val="080808"/>
                          </a:solidFill>
                          <a:latin typeface="Arial Narrow"/>
                          <a:ea typeface="Arial Narrow"/>
                          <a:cs typeface="Arial Narrow"/>
                          <a:sym typeface="Arial Narrow"/>
                        </a:rPr>
                        <a:t>/FooterTemplate</a:t>
                      </a:r>
                      <a:endParaRPr b="1" i="0" sz="2000" u="none" cap="none" strike="noStrike">
                        <a:solidFill>
                          <a:srgbClr val="080808"/>
                        </a:solidFill>
                        <a:latin typeface="Arial Narrow"/>
                        <a:ea typeface="Arial Narrow"/>
                        <a:cs typeface="Arial Narrow"/>
                        <a:sym typeface="Arial Narro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lnSpc>
                          <a:spcPct val="100000"/>
                        </a:lnSpc>
                        <a:spcBef>
                          <a:spcPts val="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Contains the text and controls to render at the beginning and end o the list, respectively.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r>
              <a:tr h="598500">
                <a:tc>
                  <a:txBody>
                    <a:bodyPr/>
                    <a:lstStyle/>
                    <a:p>
                      <a:pPr indent="-342900" lvl="0" marL="342900" marR="0" rtl="0" algn="l">
                        <a:lnSpc>
                          <a:spcPct val="100000"/>
                        </a:lnSpc>
                        <a:spcBef>
                          <a:spcPts val="0"/>
                        </a:spcBef>
                        <a:spcAft>
                          <a:spcPts val="0"/>
                        </a:spcAft>
                        <a:buClr>
                          <a:srgbClr val="080808"/>
                        </a:buClr>
                        <a:buSzPts val="2000"/>
                        <a:buFont typeface="Arial Narrow"/>
                        <a:buNone/>
                      </a:pPr>
                      <a:r>
                        <a:rPr b="1" i="0" lang="en-US" sz="2000" u="none" cap="none" strike="noStrike">
                          <a:solidFill>
                            <a:srgbClr val="080808"/>
                          </a:solidFill>
                          <a:latin typeface="Arial Narrow"/>
                          <a:ea typeface="Arial Narrow"/>
                          <a:cs typeface="Arial Narrow"/>
                          <a:sym typeface="Arial Narrow"/>
                        </a:rPr>
                        <a:t>ItemTemplate</a:t>
                      </a:r>
                      <a:endParaRPr b="1" i="0" sz="2000" u="none" cap="none" strike="noStrike">
                        <a:solidFill>
                          <a:srgbClr val="080808"/>
                        </a:solidFill>
                        <a:latin typeface="Arial Narrow"/>
                        <a:ea typeface="Arial Narrow"/>
                        <a:cs typeface="Arial Narrow"/>
                        <a:sym typeface="Arial Narro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lnSpc>
                          <a:spcPct val="100000"/>
                        </a:lnSpc>
                        <a:spcBef>
                          <a:spcPts val="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Contains the HTML elements and controls to render once for each data item in the data source.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r>
              <a:tr h="598500">
                <a:tc>
                  <a:txBody>
                    <a:bodyPr/>
                    <a:lstStyle/>
                    <a:p>
                      <a:pPr indent="-342900" lvl="0" marL="342900" marR="0" rtl="0" algn="l">
                        <a:lnSpc>
                          <a:spcPct val="100000"/>
                        </a:lnSpc>
                        <a:spcBef>
                          <a:spcPts val="0"/>
                        </a:spcBef>
                        <a:spcAft>
                          <a:spcPts val="0"/>
                        </a:spcAft>
                        <a:buClr>
                          <a:srgbClr val="080808"/>
                        </a:buClr>
                        <a:buSzPts val="2000"/>
                        <a:buFont typeface="Arial Narrow"/>
                        <a:buNone/>
                      </a:pPr>
                      <a:r>
                        <a:rPr b="1" i="0" lang="en-US" sz="2000" u="none" cap="none" strike="noStrike">
                          <a:solidFill>
                            <a:srgbClr val="080808"/>
                          </a:solidFill>
                          <a:latin typeface="Arial Narrow"/>
                          <a:ea typeface="Arial Narrow"/>
                          <a:cs typeface="Arial Narrow"/>
                          <a:sym typeface="Arial Narrow"/>
                        </a:rPr>
                        <a:t>AlternatingItemTemplate</a:t>
                      </a:r>
                      <a:endParaRPr b="1" i="0" sz="2000" u="none" cap="none" strike="noStrike">
                        <a:solidFill>
                          <a:srgbClr val="080808"/>
                        </a:solidFill>
                        <a:latin typeface="Arial Narrow"/>
                        <a:ea typeface="Arial Narrow"/>
                        <a:cs typeface="Arial Narrow"/>
                        <a:sym typeface="Arial Narro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lnSpc>
                          <a:spcPct val="100000"/>
                        </a:lnSpc>
                        <a:spcBef>
                          <a:spcPts val="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Contains the HTML elements and controls to render once for every other data item in the data source. Typically, this template is used to create a different look for the alternating items, such as a different background color than the color that is specified in the ItemTemplate.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r>
              <a:tr h="598500">
                <a:tc>
                  <a:txBody>
                    <a:bodyPr/>
                    <a:lstStyle/>
                    <a:p>
                      <a:pPr indent="-342900" lvl="0" marL="342900" marR="0" rtl="0" algn="l">
                        <a:lnSpc>
                          <a:spcPct val="100000"/>
                        </a:lnSpc>
                        <a:spcBef>
                          <a:spcPts val="0"/>
                        </a:spcBef>
                        <a:spcAft>
                          <a:spcPts val="0"/>
                        </a:spcAft>
                        <a:buClr>
                          <a:srgbClr val="080808"/>
                        </a:buClr>
                        <a:buSzPts val="2000"/>
                        <a:buFont typeface="Arial Narrow"/>
                        <a:buNone/>
                      </a:pPr>
                      <a:r>
                        <a:rPr b="1" i="0" lang="en-US" sz="2000" u="none" cap="none" strike="noStrike">
                          <a:solidFill>
                            <a:srgbClr val="080808"/>
                          </a:solidFill>
                          <a:latin typeface="Arial Narrow"/>
                          <a:ea typeface="Arial Narrow"/>
                          <a:cs typeface="Arial Narrow"/>
                          <a:sym typeface="Arial Narrow"/>
                        </a:rPr>
                        <a:t>SeparatorTemplate</a:t>
                      </a:r>
                      <a:endParaRPr b="1" i="0" sz="2000" u="none" cap="none" strike="noStrike">
                        <a:solidFill>
                          <a:srgbClr val="080808"/>
                        </a:solidFill>
                        <a:latin typeface="Arial Narrow"/>
                        <a:ea typeface="Arial Narrow"/>
                        <a:cs typeface="Arial Narrow"/>
                        <a:sym typeface="Arial Narro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lnSpc>
                          <a:spcPct val="100000"/>
                        </a:lnSpc>
                        <a:spcBef>
                          <a:spcPts val="0"/>
                        </a:spcBef>
                        <a:spcAft>
                          <a:spcPts val="0"/>
                        </a:spcAft>
                        <a:buClr>
                          <a:srgbClr val="000000"/>
                        </a:buClr>
                        <a:buSzPts val="2000"/>
                        <a:buFont typeface="Arial Narrow"/>
                        <a:buNone/>
                      </a:pPr>
                      <a:r>
                        <a:rPr b="1" i="0" lang="en-US" sz="2000" u="none" cap="none" strike="noStrike">
                          <a:solidFill>
                            <a:srgbClr val="000000"/>
                          </a:solidFill>
                          <a:latin typeface="Arial Narrow"/>
                          <a:ea typeface="Arial Narrow"/>
                          <a:cs typeface="Arial Narrow"/>
                          <a:sym typeface="Arial Narrow"/>
                        </a:rPr>
                        <a:t>Contains the elements to render between each item. A typical example might be a line (using an &lt;hr&gt; element).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DEMO</a:t>
            </a:r>
            <a:endParaRPr/>
          </a:p>
        </p:txBody>
      </p:sp>
      <p:sp>
        <p:nvSpPr>
          <p:cNvPr id="346" name="Google Shape;346;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rPr lang="en-US"/>
              <a:t>Binding to the DataList Control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9"/>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Question</a:t>
            </a:r>
            <a:endParaRPr/>
          </a:p>
        </p:txBody>
      </p:sp>
      <p:sp>
        <p:nvSpPr>
          <p:cNvPr id="352" name="Google Shape;352;p29"/>
          <p:cNvSpPr txBox="1"/>
          <p:nvPr>
            <p:ph idx="1" type="body"/>
          </p:nvPr>
        </p:nvSpPr>
        <p:spPr>
          <a:xfrm>
            <a:off x="457200" y="1428737"/>
            <a:ext cx="8186766" cy="450059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fill in the names of the templates</a:t>
            </a:r>
            <a:endParaRPr/>
          </a:p>
        </p:txBody>
      </p:sp>
      <p:pic>
        <p:nvPicPr>
          <p:cNvPr id="353" name="Google Shape;353;p29"/>
          <p:cNvPicPr preferRelativeResize="0"/>
          <p:nvPr/>
        </p:nvPicPr>
        <p:blipFill rotWithShape="1">
          <a:blip r:embed="rId3">
            <a:alphaModFix/>
          </a:blip>
          <a:srcRect b="0" l="0" r="0" t="0"/>
          <a:stretch/>
        </p:blipFill>
        <p:spPr>
          <a:xfrm>
            <a:off x="685799" y="1981200"/>
            <a:ext cx="3661191" cy="4343400"/>
          </a:xfrm>
          <a:prstGeom prst="rect">
            <a:avLst/>
          </a:prstGeom>
          <a:noFill/>
          <a:ln>
            <a:noFill/>
          </a:ln>
        </p:spPr>
      </p:pic>
      <p:cxnSp>
        <p:nvCxnSpPr>
          <p:cNvPr id="354" name="Google Shape;354;p29"/>
          <p:cNvCxnSpPr/>
          <p:nvPr/>
        </p:nvCxnSpPr>
        <p:spPr>
          <a:xfrm>
            <a:off x="4267200" y="2133600"/>
            <a:ext cx="1524000" cy="0"/>
          </a:xfrm>
          <a:prstGeom prst="straightConnector1">
            <a:avLst/>
          </a:prstGeom>
          <a:noFill/>
          <a:ln cap="flat" cmpd="sng" w="38100">
            <a:solidFill>
              <a:srgbClr val="FF0000"/>
            </a:solidFill>
            <a:prstDash val="solid"/>
            <a:round/>
            <a:headEnd len="sm" w="sm" type="none"/>
            <a:tailEnd len="med" w="med" type="stealth"/>
          </a:ln>
        </p:spPr>
      </p:cxnSp>
      <p:sp>
        <p:nvSpPr>
          <p:cNvPr id="355" name="Google Shape;355;p29"/>
          <p:cNvSpPr txBox="1"/>
          <p:nvPr/>
        </p:nvSpPr>
        <p:spPr>
          <a:xfrm>
            <a:off x="5791200" y="1981200"/>
            <a:ext cx="259080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cxnSp>
        <p:nvCxnSpPr>
          <p:cNvPr id="356" name="Google Shape;356;p29"/>
          <p:cNvCxnSpPr/>
          <p:nvPr/>
        </p:nvCxnSpPr>
        <p:spPr>
          <a:xfrm>
            <a:off x="4267200" y="2743200"/>
            <a:ext cx="1524000" cy="0"/>
          </a:xfrm>
          <a:prstGeom prst="straightConnector1">
            <a:avLst/>
          </a:prstGeom>
          <a:noFill/>
          <a:ln cap="flat" cmpd="sng" w="38100">
            <a:solidFill>
              <a:srgbClr val="FF0000"/>
            </a:solidFill>
            <a:prstDash val="solid"/>
            <a:round/>
            <a:headEnd len="sm" w="sm" type="none"/>
            <a:tailEnd len="med" w="med" type="stealth"/>
          </a:ln>
        </p:spPr>
      </p:cxnSp>
      <p:sp>
        <p:nvSpPr>
          <p:cNvPr id="357" name="Google Shape;357;p29"/>
          <p:cNvSpPr txBox="1"/>
          <p:nvPr/>
        </p:nvSpPr>
        <p:spPr>
          <a:xfrm>
            <a:off x="5791200" y="2590800"/>
            <a:ext cx="259080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cxnSp>
        <p:nvCxnSpPr>
          <p:cNvPr id="358" name="Google Shape;358;p29"/>
          <p:cNvCxnSpPr/>
          <p:nvPr/>
        </p:nvCxnSpPr>
        <p:spPr>
          <a:xfrm>
            <a:off x="4267200" y="3505200"/>
            <a:ext cx="1524000" cy="0"/>
          </a:xfrm>
          <a:prstGeom prst="straightConnector1">
            <a:avLst/>
          </a:prstGeom>
          <a:noFill/>
          <a:ln cap="flat" cmpd="sng" w="38100">
            <a:solidFill>
              <a:srgbClr val="FF0000"/>
            </a:solidFill>
            <a:prstDash val="solid"/>
            <a:round/>
            <a:headEnd len="sm" w="sm" type="none"/>
            <a:tailEnd len="med" w="med" type="stealth"/>
          </a:ln>
        </p:spPr>
      </p:cxnSp>
      <p:sp>
        <p:nvSpPr>
          <p:cNvPr id="359" name="Google Shape;359;p29"/>
          <p:cNvSpPr txBox="1"/>
          <p:nvPr/>
        </p:nvSpPr>
        <p:spPr>
          <a:xfrm>
            <a:off x="5791200" y="3352800"/>
            <a:ext cx="259080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a:t>
            </a:r>
            <a:endParaRPr sz="1800">
              <a:solidFill>
                <a:schemeClr val="dk1"/>
              </a:solidFill>
              <a:latin typeface="Calibri"/>
              <a:ea typeface="Calibri"/>
              <a:cs typeface="Calibri"/>
              <a:sym typeface="Calibri"/>
            </a:endParaRPr>
          </a:p>
        </p:txBody>
      </p:sp>
      <p:cxnSp>
        <p:nvCxnSpPr>
          <p:cNvPr id="360" name="Google Shape;360;p29"/>
          <p:cNvCxnSpPr/>
          <p:nvPr/>
        </p:nvCxnSpPr>
        <p:spPr>
          <a:xfrm>
            <a:off x="4263888" y="4648200"/>
            <a:ext cx="1524000" cy="0"/>
          </a:xfrm>
          <a:prstGeom prst="straightConnector1">
            <a:avLst/>
          </a:prstGeom>
          <a:noFill/>
          <a:ln cap="flat" cmpd="sng" w="38100">
            <a:solidFill>
              <a:srgbClr val="FF0000"/>
            </a:solidFill>
            <a:prstDash val="solid"/>
            <a:round/>
            <a:headEnd len="sm" w="sm" type="none"/>
            <a:tailEnd len="med" w="med" type="stealth"/>
          </a:ln>
        </p:spPr>
      </p:cxnSp>
      <p:sp>
        <p:nvSpPr>
          <p:cNvPr id="361" name="Google Shape;361;p29"/>
          <p:cNvSpPr txBox="1"/>
          <p:nvPr/>
        </p:nvSpPr>
        <p:spPr>
          <a:xfrm>
            <a:off x="5787888" y="4495800"/>
            <a:ext cx="259080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t>Data Bound Controls and Data Source Controls</a:t>
            </a:r>
            <a:endParaRPr sz="3200"/>
          </a:p>
        </p:txBody>
      </p:sp>
      <p:sp>
        <p:nvSpPr>
          <p:cNvPr id="138" name="Google Shape;138;p3"/>
          <p:cNvSpPr txBox="1"/>
          <p:nvPr>
            <p:ph idx="1" type="body"/>
          </p:nvPr>
        </p:nvSpPr>
        <p:spPr>
          <a:xfrm>
            <a:off x="457200" y="1428737"/>
            <a:ext cx="8186766" cy="450059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A simple way is to use data source controls, which allow you to encapsulate data access in a control that you can configure with connection and query information.</a:t>
            </a:r>
            <a:endParaRPr/>
          </a:p>
          <a:p>
            <a:pPr indent="-190500" lvl="0" marL="342900" rtl="0" algn="l">
              <a:spcBef>
                <a:spcPts val="480"/>
              </a:spcBef>
              <a:spcAft>
                <a:spcPts val="0"/>
              </a:spcAft>
              <a:buClr>
                <a:schemeClr val="dk1"/>
              </a:buClr>
              <a:buSzPts val="2400"/>
              <a:buNone/>
            </a:pPr>
            <a:r>
              <a:t/>
            </a:r>
            <a:endParaRPr sz="2400"/>
          </a:p>
        </p:txBody>
      </p:sp>
      <p:sp>
        <p:nvSpPr>
          <p:cNvPr id="139" name="Google Shape;139;p3"/>
          <p:cNvSpPr/>
          <p:nvPr/>
        </p:nvSpPr>
        <p:spPr>
          <a:xfrm>
            <a:off x="3429000" y="5334000"/>
            <a:ext cx="3138039" cy="5232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data source controls</a:t>
            </a:r>
            <a:endParaRPr sz="2800">
              <a:solidFill>
                <a:schemeClr val="dk1"/>
              </a:solidFill>
              <a:latin typeface="Calibri"/>
              <a:ea typeface="Calibri"/>
              <a:cs typeface="Calibri"/>
              <a:sym typeface="Calibri"/>
            </a:endParaRPr>
          </a:p>
        </p:txBody>
      </p:sp>
      <p:sp>
        <p:nvSpPr>
          <p:cNvPr id="140" name="Google Shape;140;p3"/>
          <p:cNvSpPr/>
          <p:nvPr/>
        </p:nvSpPr>
        <p:spPr>
          <a:xfrm>
            <a:off x="3429000" y="2895600"/>
            <a:ext cx="5341399" cy="461665"/>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Namespace: System.Web.UI.WebControls</a:t>
            </a:r>
            <a:endParaRPr sz="2400">
              <a:solidFill>
                <a:schemeClr val="dk1"/>
              </a:solidFill>
              <a:latin typeface="Calibri"/>
              <a:ea typeface="Calibri"/>
              <a:cs typeface="Calibri"/>
              <a:sym typeface="Calibri"/>
            </a:endParaRPr>
          </a:p>
        </p:txBody>
      </p:sp>
      <p:pic>
        <p:nvPicPr>
          <p:cNvPr id="141" name="Google Shape;141;p3"/>
          <p:cNvPicPr preferRelativeResize="0"/>
          <p:nvPr/>
        </p:nvPicPr>
        <p:blipFill rotWithShape="1">
          <a:blip r:embed="rId3">
            <a:alphaModFix/>
          </a:blip>
          <a:srcRect b="0" l="0" r="0" t="0"/>
          <a:stretch/>
        </p:blipFill>
        <p:spPr>
          <a:xfrm>
            <a:off x="838199" y="2743200"/>
            <a:ext cx="2052119" cy="3657600"/>
          </a:xfrm>
          <a:prstGeom prst="rect">
            <a:avLst/>
          </a:prstGeom>
          <a:noFill/>
          <a:ln>
            <a:noFill/>
          </a:ln>
        </p:spPr>
      </p:pic>
      <p:sp>
        <p:nvSpPr>
          <p:cNvPr id="142" name="Google Shape;142;p3"/>
          <p:cNvSpPr/>
          <p:nvPr/>
        </p:nvSpPr>
        <p:spPr>
          <a:xfrm>
            <a:off x="2895600" y="4724400"/>
            <a:ext cx="381000" cy="1600200"/>
          </a:xfrm>
          <a:prstGeom prst="rightBrace">
            <a:avLst>
              <a:gd fmla="val 8333" name="adj1"/>
              <a:gd fmla="val 50000" name="adj2"/>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3"/>
          <p:cNvSpPr/>
          <p:nvPr/>
        </p:nvSpPr>
        <p:spPr>
          <a:xfrm>
            <a:off x="3429000" y="3657600"/>
            <a:ext cx="3114442" cy="5232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data bound controls</a:t>
            </a:r>
            <a:endParaRPr sz="2800">
              <a:solidFill>
                <a:schemeClr val="dk1"/>
              </a:solidFill>
              <a:latin typeface="Calibri"/>
              <a:ea typeface="Calibri"/>
              <a:cs typeface="Calibri"/>
              <a:sym typeface="Calibri"/>
            </a:endParaRPr>
          </a:p>
        </p:txBody>
      </p:sp>
      <p:sp>
        <p:nvSpPr>
          <p:cNvPr id="144" name="Google Shape;144;p3"/>
          <p:cNvSpPr/>
          <p:nvPr/>
        </p:nvSpPr>
        <p:spPr>
          <a:xfrm>
            <a:off x="2895600" y="3048000"/>
            <a:ext cx="381000" cy="1600200"/>
          </a:xfrm>
          <a:prstGeom prst="rightBrace">
            <a:avLst>
              <a:gd fmla="val 8333" name="adj1"/>
              <a:gd fmla="val 50000" name="adj2"/>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0"/>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Repeater</a:t>
            </a:r>
            <a:endParaRPr/>
          </a:p>
        </p:txBody>
      </p:sp>
      <p:pic>
        <p:nvPicPr>
          <p:cNvPr id="367" name="Google Shape;367;p30"/>
          <p:cNvPicPr preferRelativeResize="0"/>
          <p:nvPr>
            <p:ph idx="1" type="body"/>
          </p:nvPr>
        </p:nvPicPr>
        <p:blipFill rotWithShape="1">
          <a:blip r:embed="rId3">
            <a:alphaModFix/>
          </a:blip>
          <a:srcRect b="0" l="0" r="0" t="0"/>
          <a:stretch/>
        </p:blipFill>
        <p:spPr>
          <a:xfrm>
            <a:off x="457200" y="1524000"/>
            <a:ext cx="4495800" cy="4152900"/>
          </a:xfrm>
          <a:prstGeom prst="rect">
            <a:avLst/>
          </a:prstGeom>
          <a:noFill/>
          <a:ln>
            <a:noFill/>
          </a:ln>
        </p:spPr>
      </p:pic>
      <p:sp>
        <p:nvSpPr>
          <p:cNvPr id="368" name="Google Shape;368;p30"/>
          <p:cNvSpPr/>
          <p:nvPr/>
        </p:nvSpPr>
        <p:spPr>
          <a:xfrm>
            <a:off x="5029200" y="3124200"/>
            <a:ext cx="388620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Repeater control allows you to define the layout of individual items on a Web page by using templates (for you to create your own custom layout to display any data)</a:t>
            </a:r>
            <a:endParaRPr/>
          </a:p>
        </p:txBody>
      </p:sp>
      <p:sp>
        <p:nvSpPr>
          <p:cNvPr id="369" name="Google Shape;369;p30"/>
          <p:cNvSpPr/>
          <p:nvPr/>
        </p:nvSpPr>
        <p:spPr>
          <a:xfrm>
            <a:off x="5105400" y="1524000"/>
            <a:ext cx="3657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Repeater control has no default look (while DataList places items in a table)</a:t>
            </a:r>
            <a:endParaRPr sz="24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1"/>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Repeater</a:t>
            </a:r>
            <a:endParaRPr/>
          </a:p>
        </p:txBody>
      </p:sp>
      <p:sp>
        <p:nvSpPr>
          <p:cNvPr id="375" name="Google Shape;375;p31"/>
          <p:cNvSpPr txBox="1"/>
          <p:nvPr>
            <p:ph idx="1" type="body"/>
          </p:nvPr>
        </p:nvSpPr>
        <p:spPr>
          <a:xfrm>
            <a:off x="457200" y="1219200"/>
            <a:ext cx="8186738" cy="4500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Because the Repeater control has no default look, you can use it to create many kinds of lists, including the following:</a:t>
            </a:r>
            <a:endParaRPr/>
          </a:p>
          <a:p>
            <a:pPr indent="-190500" lvl="0" marL="342900" rtl="0" algn="l">
              <a:spcBef>
                <a:spcPts val="480"/>
              </a:spcBef>
              <a:spcAft>
                <a:spcPts val="0"/>
              </a:spcAft>
              <a:buClr>
                <a:schemeClr val="dk1"/>
              </a:buClr>
              <a:buSzPts val="2400"/>
              <a:buNone/>
            </a:pPr>
            <a:r>
              <a:t/>
            </a:r>
            <a:endParaRPr sz="2400"/>
          </a:p>
        </p:txBody>
      </p:sp>
      <p:pic>
        <p:nvPicPr>
          <p:cNvPr descr="http://blogs.msdn.com/blogfiles/securitytools/WindowsLiveWriter/Multileve.NETRepeatercontrolandcssstyles_D1D9/clip_image002_thumb.jpg" id="376" name="Google Shape;376;p31"/>
          <p:cNvPicPr preferRelativeResize="0"/>
          <p:nvPr/>
        </p:nvPicPr>
        <p:blipFill rotWithShape="1">
          <a:blip r:embed="rId3">
            <a:alphaModFix/>
          </a:blip>
          <a:srcRect b="0" l="0" r="0" t="0"/>
          <a:stretch/>
        </p:blipFill>
        <p:spPr>
          <a:xfrm>
            <a:off x="609600" y="2057400"/>
            <a:ext cx="3437296" cy="2169794"/>
          </a:xfrm>
          <a:prstGeom prst="rect">
            <a:avLst/>
          </a:prstGeom>
          <a:noFill/>
          <a:ln cap="flat" cmpd="sng" w="9525">
            <a:solidFill>
              <a:schemeClr val="dk1"/>
            </a:solidFill>
            <a:prstDash val="solid"/>
            <a:round/>
            <a:headEnd len="sm" w="sm" type="none"/>
            <a:tailEnd len="sm" w="sm" type="none"/>
          </a:ln>
          <a:effectLst>
            <a:outerShdw blurRad="63500" sx="102000" rotWithShape="0" algn="ctr" sy="102000">
              <a:srgbClr val="000000">
                <a:alpha val="40000"/>
              </a:srgbClr>
            </a:outerShdw>
          </a:effectLst>
        </p:spPr>
      </p:pic>
      <p:pic>
        <p:nvPicPr>
          <p:cNvPr id="377" name="Google Shape;377;p31"/>
          <p:cNvPicPr preferRelativeResize="0"/>
          <p:nvPr/>
        </p:nvPicPr>
        <p:blipFill rotWithShape="1">
          <a:blip r:embed="rId4">
            <a:alphaModFix/>
          </a:blip>
          <a:srcRect b="0" l="0" r="0" t="0"/>
          <a:stretch/>
        </p:blipFill>
        <p:spPr>
          <a:xfrm>
            <a:off x="4724400" y="2057400"/>
            <a:ext cx="3703697" cy="2380039"/>
          </a:xfrm>
          <a:prstGeom prst="rect">
            <a:avLst/>
          </a:prstGeom>
          <a:noFill/>
          <a:ln>
            <a:noFill/>
          </a:ln>
          <a:effectLst>
            <a:outerShdw blurRad="63500" sx="102000" rotWithShape="0" algn="ctr" sy="102000">
              <a:srgbClr val="000000">
                <a:alpha val="40000"/>
              </a:srgbClr>
            </a:outerShdw>
          </a:effectLst>
        </p:spPr>
      </p:pic>
      <p:pic>
        <p:nvPicPr>
          <p:cNvPr id="378" name="Google Shape;378;p31"/>
          <p:cNvPicPr preferRelativeResize="0"/>
          <p:nvPr/>
        </p:nvPicPr>
        <p:blipFill rotWithShape="1">
          <a:blip r:embed="rId5">
            <a:alphaModFix/>
          </a:blip>
          <a:srcRect b="0" l="0" r="0" t="0"/>
          <a:stretch/>
        </p:blipFill>
        <p:spPr>
          <a:xfrm>
            <a:off x="609600" y="4495800"/>
            <a:ext cx="3505200" cy="2141557"/>
          </a:xfrm>
          <a:prstGeom prst="rect">
            <a:avLst/>
          </a:prstGeom>
          <a:noFill/>
          <a:ln>
            <a:noFill/>
          </a:ln>
          <a:effectLst>
            <a:outerShdw blurRad="50800" rotWithShape="0" algn="bl" dir="18900000" dist="38100">
              <a:srgbClr val="000000">
                <a:alpha val="40000"/>
              </a:srgbClr>
            </a:outerShdw>
          </a:effectLst>
        </p:spPr>
      </p:pic>
      <p:pic>
        <p:nvPicPr>
          <p:cNvPr id="379" name="Google Shape;379;p31"/>
          <p:cNvPicPr preferRelativeResize="0"/>
          <p:nvPr/>
        </p:nvPicPr>
        <p:blipFill rotWithShape="1">
          <a:blip r:embed="rId6">
            <a:alphaModFix/>
          </a:blip>
          <a:srcRect b="0" l="0" r="0" t="0"/>
          <a:stretch/>
        </p:blipFill>
        <p:spPr>
          <a:xfrm>
            <a:off x="4648200" y="4495800"/>
            <a:ext cx="3810000" cy="219814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2"/>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Using Repeater Template</a:t>
            </a:r>
            <a:endParaRPr/>
          </a:p>
        </p:txBody>
      </p:sp>
      <p:sp>
        <p:nvSpPr>
          <p:cNvPr id="385" name="Google Shape;385;p32"/>
          <p:cNvSpPr txBox="1"/>
          <p:nvPr>
            <p:ph idx="1" type="body"/>
          </p:nvPr>
        </p:nvSpPr>
        <p:spPr>
          <a:xfrm>
            <a:off x="457200" y="1428737"/>
            <a:ext cx="8186766" cy="450059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Similar to DataList, all fields are displayed in one cell on a repeater (one cell = one record) </a:t>
            </a:r>
            <a:endParaRPr/>
          </a:p>
          <a:p>
            <a:pPr indent="-342900" lvl="0" marL="342900" rtl="0" algn="l">
              <a:spcBef>
                <a:spcPts val="640"/>
              </a:spcBef>
              <a:spcAft>
                <a:spcPts val="0"/>
              </a:spcAft>
              <a:buClr>
                <a:schemeClr val="dk1"/>
              </a:buClr>
              <a:buSzPts val="3200"/>
              <a:buChar char="•"/>
            </a:pPr>
            <a:r>
              <a:rPr lang="en-US"/>
              <a:t>You must use templates to control output formatting.</a:t>
            </a:r>
            <a:endParaRPr/>
          </a:p>
          <a:p>
            <a:pPr indent="-139700" lvl="0" marL="342900" rtl="0" algn="l">
              <a:spcBef>
                <a:spcPts val="640"/>
              </a:spcBef>
              <a:spcAft>
                <a:spcPts val="0"/>
              </a:spcAft>
              <a:buClr>
                <a:schemeClr val="dk1"/>
              </a:buClr>
              <a:buSzPts val="3200"/>
              <a:buNone/>
            </a:pPr>
            <a:r>
              <a:t/>
            </a:r>
            <a:endParaRPr/>
          </a:p>
        </p:txBody>
      </p:sp>
      <p:pic>
        <p:nvPicPr>
          <p:cNvPr id="386" name="Google Shape;386;p32"/>
          <p:cNvPicPr preferRelativeResize="0"/>
          <p:nvPr/>
        </p:nvPicPr>
        <p:blipFill rotWithShape="1">
          <a:blip r:embed="rId3">
            <a:alphaModFix/>
          </a:blip>
          <a:srcRect b="0" l="0" r="0" t="0"/>
          <a:stretch/>
        </p:blipFill>
        <p:spPr>
          <a:xfrm>
            <a:off x="685800" y="3657600"/>
            <a:ext cx="7858756" cy="990600"/>
          </a:xfrm>
          <a:prstGeom prst="rect">
            <a:avLst/>
          </a:prstGeom>
          <a:noFill/>
          <a:ln>
            <a:noFill/>
          </a:ln>
        </p:spPr>
      </p:pic>
      <p:sp>
        <p:nvSpPr>
          <p:cNvPr id="387" name="Google Shape;387;p32"/>
          <p:cNvSpPr txBox="1"/>
          <p:nvPr/>
        </p:nvSpPr>
        <p:spPr>
          <a:xfrm>
            <a:off x="685800" y="5029200"/>
            <a:ext cx="800430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You may bind the data to a repeater from a DataSource control</a:t>
            </a:r>
            <a:endParaRPr sz="2400">
              <a:solidFill>
                <a:schemeClr val="dk1"/>
              </a:solidFill>
              <a:latin typeface="Calibri"/>
              <a:ea typeface="Calibri"/>
              <a:cs typeface="Calibri"/>
              <a:sym typeface="Calibri"/>
            </a:endParaRPr>
          </a:p>
        </p:txBody>
      </p:sp>
      <p:cxnSp>
        <p:nvCxnSpPr>
          <p:cNvPr id="388" name="Google Shape;388;p32"/>
          <p:cNvCxnSpPr>
            <a:stCxn id="387" idx="0"/>
          </p:cNvCxnSpPr>
          <p:nvPr/>
        </p:nvCxnSpPr>
        <p:spPr>
          <a:xfrm flipH="1" rot="10800000">
            <a:off x="4687954" y="4495800"/>
            <a:ext cx="1255500" cy="533400"/>
          </a:xfrm>
          <a:prstGeom prst="straightConnector1">
            <a:avLst/>
          </a:prstGeom>
          <a:noFill/>
          <a:ln cap="flat" cmpd="sng" w="28575">
            <a:solidFill>
              <a:srgbClr val="FF0000"/>
            </a:solidFill>
            <a:prstDash val="solid"/>
            <a:round/>
            <a:headEnd len="sm" w="sm" type="none"/>
            <a:tailEnd len="med" w="med" type="stealth"/>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3"/>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Repeater</a:t>
            </a:r>
            <a:endParaRPr/>
          </a:p>
        </p:txBody>
      </p:sp>
      <p:sp>
        <p:nvSpPr>
          <p:cNvPr id="395" name="Google Shape;395;p33"/>
          <p:cNvSpPr txBox="1"/>
          <p:nvPr>
            <p:ph idx="1" type="body"/>
          </p:nvPr>
        </p:nvSpPr>
        <p:spPr>
          <a:xfrm>
            <a:off x="457200" y="3429000"/>
            <a:ext cx="1752600" cy="2971800"/>
          </a:xfrm>
          <a:prstGeom prst="rect">
            <a:avLst/>
          </a:prstGeom>
          <a:solidFill>
            <a:srgbClr val="DAE5F1"/>
          </a:solid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Output</a:t>
            </a:r>
            <a:endParaRPr/>
          </a:p>
          <a:p>
            <a:pPr indent="0" lvl="0" marL="0" rtl="0" algn="l">
              <a:spcBef>
                <a:spcPts val="0"/>
              </a:spcBef>
              <a:spcAft>
                <a:spcPts val="0"/>
              </a:spcAft>
              <a:buClr>
                <a:schemeClr val="dk1"/>
              </a:buClr>
              <a:buSzPts val="2000"/>
              <a:buNone/>
            </a:pPr>
            <a:r>
              <a:rPr lang="en-US" sz="2000"/>
              <a:t>Critina </a:t>
            </a:r>
            <a:endParaRPr/>
          </a:p>
          <a:p>
            <a:pPr indent="0" lvl="0" marL="0" rtl="0" algn="l">
              <a:spcBef>
                <a:spcPts val="0"/>
              </a:spcBef>
              <a:spcAft>
                <a:spcPts val="0"/>
              </a:spcAft>
              <a:buClr>
                <a:schemeClr val="dk1"/>
              </a:buClr>
              <a:buSzPts val="2000"/>
              <a:buNone/>
            </a:pPr>
            <a:r>
              <a:rPr lang="en-US" sz="2000"/>
              <a:t>Artonda </a:t>
            </a:r>
            <a:endParaRPr/>
          </a:p>
          <a:p>
            <a:pPr indent="0" lvl="0" marL="0" rtl="0" algn="l">
              <a:spcBef>
                <a:spcPts val="0"/>
              </a:spcBef>
              <a:spcAft>
                <a:spcPts val="0"/>
              </a:spcAft>
              <a:buClr>
                <a:schemeClr val="dk1"/>
              </a:buClr>
              <a:buSzPts val="2000"/>
              <a:buNone/>
            </a:pPr>
            <a:r>
              <a:rPr lang="en-US" sz="2000"/>
              <a:t>Degama </a:t>
            </a:r>
            <a:endParaRPr/>
          </a:p>
          <a:p>
            <a:pPr indent="0" lvl="0" marL="0" rtl="0" algn="l">
              <a:spcBef>
                <a:spcPts val="0"/>
              </a:spcBef>
              <a:spcAft>
                <a:spcPts val="0"/>
              </a:spcAft>
              <a:buClr>
                <a:schemeClr val="dk1"/>
              </a:buClr>
              <a:buSzPts val="2000"/>
              <a:buNone/>
            </a:pPr>
            <a:r>
              <a:rPr lang="en-US" sz="2000"/>
              <a:t>Mia </a:t>
            </a:r>
            <a:endParaRPr/>
          </a:p>
          <a:p>
            <a:pPr indent="0" lvl="0" marL="0" rtl="0" algn="l">
              <a:spcBef>
                <a:spcPts val="0"/>
              </a:spcBef>
              <a:spcAft>
                <a:spcPts val="0"/>
              </a:spcAft>
              <a:buClr>
                <a:schemeClr val="dk1"/>
              </a:buClr>
              <a:buSzPts val="2000"/>
              <a:buNone/>
            </a:pPr>
            <a:r>
              <a:rPr lang="en-US" sz="2000"/>
              <a:t>Harry </a:t>
            </a:r>
            <a:br>
              <a:rPr lang="en-US" sz="2000"/>
            </a:br>
            <a:r>
              <a:rPr lang="en-US" sz="2000"/>
              <a:t>Prace</a:t>
            </a:r>
            <a:endParaRPr sz="2000"/>
          </a:p>
          <a:p>
            <a:pPr indent="0" lvl="0" marL="0" rtl="0" algn="l">
              <a:spcBef>
                <a:spcPts val="0"/>
              </a:spcBef>
              <a:spcAft>
                <a:spcPts val="0"/>
              </a:spcAft>
              <a:buClr>
                <a:schemeClr val="dk1"/>
              </a:buClr>
              <a:buSzPts val="2000"/>
              <a:buNone/>
            </a:pPr>
            <a:r>
              <a:rPr lang="en-US" sz="2000"/>
              <a:t>Kudo</a:t>
            </a:r>
            <a:br>
              <a:rPr lang="en-US" sz="1800"/>
            </a:br>
            <a:r>
              <a:rPr lang="en-US" sz="1800"/>
              <a:t>Dhabi</a:t>
            </a:r>
            <a:endParaRPr sz="1800"/>
          </a:p>
        </p:txBody>
      </p:sp>
      <p:sp>
        <p:nvSpPr>
          <p:cNvPr id="396" name="Google Shape;396;p33"/>
          <p:cNvSpPr/>
          <p:nvPr/>
        </p:nvSpPr>
        <p:spPr>
          <a:xfrm>
            <a:off x="228600" y="1371600"/>
            <a:ext cx="8763000" cy="1938992"/>
          </a:xfrm>
          <a:prstGeom prst="rect">
            <a:avLst/>
          </a:prstGeom>
          <a:solidFill>
            <a:srgbClr val="F2F2F2"/>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Narrow"/>
                <a:ea typeface="Arial Narrow"/>
                <a:cs typeface="Arial Narrow"/>
                <a:sym typeface="Arial Narrow"/>
              </a:rPr>
              <a:t>&lt;asp:Repeater ID="Rpt1" runat="server" DataSourceID = "DataSource1" &gt;</a:t>
            </a:r>
            <a:endParaRPr/>
          </a:p>
          <a:p>
            <a:pPr indent="0" lvl="0" marL="0" marR="0" rtl="0" algn="l">
              <a:spcBef>
                <a:spcPts val="0"/>
              </a:spcBef>
              <a:spcAft>
                <a:spcPts val="0"/>
              </a:spcAft>
              <a:buNone/>
            </a:pPr>
            <a:r>
              <a:rPr lang="en-US" sz="2400">
                <a:solidFill>
                  <a:schemeClr val="dk1"/>
                </a:solidFill>
                <a:latin typeface="Arial Narrow"/>
                <a:ea typeface="Arial Narrow"/>
                <a:cs typeface="Arial Narrow"/>
                <a:sym typeface="Arial Narrow"/>
              </a:rPr>
              <a:t>        &lt;ItemTemplate&gt;</a:t>
            </a:r>
            <a:endParaRPr/>
          </a:p>
          <a:p>
            <a:pPr indent="0" lvl="0" marL="0" marR="0" rtl="0" algn="l">
              <a:spcBef>
                <a:spcPts val="0"/>
              </a:spcBef>
              <a:spcAft>
                <a:spcPts val="0"/>
              </a:spcAft>
              <a:buNone/>
            </a:pPr>
            <a:r>
              <a:rPr lang="en-US" sz="2400">
                <a:solidFill>
                  <a:schemeClr val="dk1"/>
                </a:solidFill>
                <a:latin typeface="Arial Narrow"/>
                <a:ea typeface="Arial Narrow"/>
                <a:cs typeface="Arial Narrow"/>
                <a:sym typeface="Arial Narrow"/>
              </a:rPr>
              <a:t>        	</a:t>
            </a:r>
            <a:r>
              <a:rPr b="1" lang="en-US" sz="2400">
                <a:solidFill>
                  <a:schemeClr val="dk1"/>
                </a:solidFill>
                <a:latin typeface="Arial Narrow"/>
                <a:ea typeface="Arial Narrow"/>
                <a:cs typeface="Arial Narrow"/>
                <a:sym typeface="Arial Narrow"/>
              </a:rPr>
              <a:t> &lt;%#DataBinder.Eval(Container.DataItem, "FirstName" ) %&gt;&lt;br/&gt; </a:t>
            </a:r>
            <a:endParaRPr/>
          </a:p>
          <a:p>
            <a:pPr indent="0" lvl="0" marL="0" marR="0" rtl="0" algn="l">
              <a:spcBef>
                <a:spcPts val="0"/>
              </a:spcBef>
              <a:spcAft>
                <a:spcPts val="0"/>
              </a:spcAft>
              <a:buNone/>
            </a:pPr>
            <a:r>
              <a:rPr lang="en-US" sz="2400">
                <a:solidFill>
                  <a:schemeClr val="dk1"/>
                </a:solidFill>
                <a:latin typeface="Arial Narrow"/>
                <a:ea typeface="Arial Narrow"/>
                <a:cs typeface="Arial Narrow"/>
                <a:sym typeface="Arial Narrow"/>
              </a:rPr>
              <a:t>        &lt;/ItemTemplate&gt;</a:t>
            </a:r>
            <a:endParaRPr/>
          </a:p>
          <a:p>
            <a:pPr indent="0" lvl="0" marL="0" marR="0" rtl="0" algn="l">
              <a:spcBef>
                <a:spcPts val="0"/>
              </a:spcBef>
              <a:spcAft>
                <a:spcPts val="0"/>
              </a:spcAft>
              <a:buNone/>
            </a:pPr>
            <a:r>
              <a:rPr lang="en-US" sz="2400">
                <a:solidFill>
                  <a:schemeClr val="dk1"/>
                </a:solidFill>
                <a:latin typeface="Arial Narrow"/>
                <a:ea typeface="Arial Narrow"/>
                <a:cs typeface="Arial Narrow"/>
                <a:sym typeface="Arial Narrow"/>
              </a:rPr>
              <a:t>&lt;/asp:Repeater&gt;</a:t>
            </a:r>
            <a:endParaRPr/>
          </a:p>
        </p:txBody>
      </p:sp>
      <p:sp>
        <p:nvSpPr>
          <p:cNvPr id="397" name="Google Shape;397;p33"/>
          <p:cNvSpPr txBox="1"/>
          <p:nvPr/>
        </p:nvSpPr>
        <p:spPr>
          <a:xfrm>
            <a:off x="4267200" y="3657600"/>
            <a:ext cx="14376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table field</a:t>
            </a:r>
            <a:endParaRPr sz="2400">
              <a:solidFill>
                <a:schemeClr val="dk1"/>
              </a:solidFill>
              <a:latin typeface="Calibri"/>
              <a:ea typeface="Calibri"/>
              <a:cs typeface="Calibri"/>
              <a:sym typeface="Calibri"/>
            </a:endParaRPr>
          </a:p>
        </p:txBody>
      </p:sp>
      <p:cxnSp>
        <p:nvCxnSpPr>
          <p:cNvPr id="398" name="Google Shape;398;p33"/>
          <p:cNvCxnSpPr/>
          <p:nvPr/>
        </p:nvCxnSpPr>
        <p:spPr>
          <a:xfrm flipH="1" rot="10800000">
            <a:off x="5791200" y="2514600"/>
            <a:ext cx="1049869" cy="1066800"/>
          </a:xfrm>
          <a:prstGeom prst="straightConnector1">
            <a:avLst/>
          </a:prstGeom>
          <a:noFill/>
          <a:ln cap="flat" cmpd="sng" w="28575">
            <a:solidFill>
              <a:srgbClr val="FF0000"/>
            </a:solidFill>
            <a:prstDash val="solid"/>
            <a:round/>
            <a:headEnd len="sm" w="sm" type="none"/>
            <a:tailEnd len="med" w="med" type="stealth"/>
          </a:ln>
        </p:spPr>
      </p:cxnSp>
      <p:sp>
        <p:nvSpPr>
          <p:cNvPr id="399" name="Google Shape;399;p33"/>
          <p:cNvSpPr txBox="1"/>
          <p:nvPr/>
        </p:nvSpPr>
        <p:spPr>
          <a:xfrm>
            <a:off x="6096000" y="3657600"/>
            <a:ext cx="24936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custom formatting</a:t>
            </a:r>
            <a:endParaRPr sz="2400">
              <a:solidFill>
                <a:schemeClr val="dk1"/>
              </a:solidFill>
              <a:latin typeface="Calibri"/>
              <a:ea typeface="Calibri"/>
              <a:cs typeface="Calibri"/>
              <a:sym typeface="Calibri"/>
            </a:endParaRPr>
          </a:p>
        </p:txBody>
      </p:sp>
      <p:cxnSp>
        <p:nvCxnSpPr>
          <p:cNvPr id="400" name="Google Shape;400;p33"/>
          <p:cNvCxnSpPr/>
          <p:nvPr/>
        </p:nvCxnSpPr>
        <p:spPr>
          <a:xfrm flipH="1" rot="10800000">
            <a:off x="7696200" y="2514600"/>
            <a:ext cx="581984" cy="1066800"/>
          </a:xfrm>
          <a:prstGeom prst="straightConnector1">
            <a:avLst/>
          </a:prstGeom>
          <a:noFill/>
          <a:ln cap="flat" cmpd="sng" w="28575">
            <a:solidFill>
              <a:srgbClr val="FF0000"/>
            </a:solidFill>
            <a:prstDash val="solid"/>
            <a:round/>
            <a:headEnd len="sm" w="sm" type="none"/>
            <a:tailEnd len="med" w="med" type="stealth"/>
          </a:ln>
        </p:spPr>
      </p:cxnSp>
      <p:sp>
        <p:nvSpPr>
          <p:cNvPr id="401" name="Google Shape;401;p33"/>
          <p:cNvSpPr/>
          <p:nvPr/>
        </p:nvSpPr>
        <p:spPr>
          <a:xfrm>
            <a:off x="2362200" y="4191000"/>
            <a:ext cx="6324600" cy="461665"/>
          </a:xfrm>
          <a:prstGeom prst="rect">
            <a:avLst/>
          </a:prstGeom>
          <a:noFill/>
          <a:ln cap="flat" cmpd="sng" w="2857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Narrow"/>
                <a:ea typeface="Arial Narrow"/>
                <a:cs typeface="Arial Narrow"/>
                <a:sym typeface="Arial Narrow"/>
              </a:rPr>
              <a:t>DataBinder.Eval (object: </a:t>
            </a:r>
            <a:r>
              <a:rPr lang="en-US" sz="2400">
                <a:solidFill>
                  <a:srgbClr val="C00000"/>
                </a:solidFill>
                <a:latin typeface="Arial Narrow"/>
                <a:ea typeface="Arial Narrow"/>
                <a:cs typeface="Arial Narrow"/>
                <a:sym typeface="Arial Narrow"/>
              </a:rPr>
              <a:t>container</a:t>
            </a:r>
            <a:r>
              <a:rPr lang="en-US" sz="2400">
                <a:solidFill>
                  <a:schemeClr val="dk1"/>
                </a:solidFill>
                <a:latin typeface="Arial Narrow"/>
                <a:ea typeface="Arial Narrow"/>
                <a:cs typeface="Arial Narrow"/>
                <a:sym typeface="Arial Narrow"/>
              </a:rPr>
              <a:t>, string: expression) </a:t>
            </a:r>
            <a:endParaRPr/>
          </a:p>
        </p:txBody>
      </p:sp>
      <p:cxnSp>
        <p:nvCxnSpPr>
          <p:cNvPr id="402" name="Google Shape;402;p33"/>
          <p:cNvCxnSpPr/>
          <p:nvPr/>
        </p:nvCxnSpPr>
        <p:spPr>
          <a:xfrm rot="5400000">
            <a:off x="2514600" y="3048000"/>
            <a:ext cx="1600200" cy="685800"/>
          </a:xfrm>
          <a:prstGeom prst="bentConnector3">
            <a:avLst>
              <a:gd fmla="val 50000" name="adj1"/>
            </a:avLst>
          </a:prstGeom>
          <a:noFill/>
          <a:ln cap="flat" cmpd="sng" w="28575">
            <a:solidFill>
              <a:srgbClr val="FF0000"/>
            </a:solidFill>
            <a:prstDash val="solid"/>
            <a:round/>
            <a:headEnd len="sm" w="sm" type="none"/>
            <a:tailEnd len="med" w="med" type="stealth"/>
          </a:ln>
        </p:spPr>
      </p:cxnSp>
      <p:sp>
        <p:nvSpPr>
          <p:cNvPr id="403" name="Google Shape;403;p33"/>
          <p:cNvSpPr/>
          <p:nvPr/>
        </p:nvSpPr>
        <p:spPr>
          <a:xfrm>
            <a:off x="2362200" y="4724400"/>
            <a:ext cx="63246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For any of the list Web controls, such as GridView, DetailsView, DataList, or Repeater, </a:t>
            </a:r>
            <a:r>
              <a:rPr b="1" lang="en-US" sz="2000">
                <a:solidFill>
                  <a:srgbClr val="C00000"/>
                </a:solidFill>
                <a:latin typeface="Calibri"/>
                <a:ea typeface="Calibri"/>
                <a:cs typeface="Calibri"/>
                <a:sym typeface="Calibri"/>
              </a:rPr>
              <a:t>container</a:t>
            </a:r>
            <a:r>
              <a:rPr lang="en-US" sz="2000">
                <a:solidFill>
                  <a:schemeClr val="dk1"/>
                </a:solidFill>
                <a:latin typeface="Calibri"/>
                <a:ea typeface="Calibri"/>
                <a:cs typeface="Calibri"/>
                <a:sym typeface="Calibri"/>
              </a:rPr>
              <a:t> should be </a:t>
            </a:r>
            <a:r>
              <a:rPr b="1" i="1" lang="en-US" sz="2000">
                <a:solidFill>
                  <a:schemeClr val="dk1"/>
                </a:solidFill>
                <a:latin typeface="Calibri"/>
                <a:ea typeface="Calibri"/>
                <a:cs typeface="Calibri"/>
                <a:sym typeface="Calibri"/>
              </a:rPr>
              <a:t>Container.DataItem</a:t>
            </a:r>
            <a:r>
              <a:rPr lang="en-US" sz="2000">
                <a:solidFill>
                  <a:schemeClr val="dk1"/>
                </a:solidFill>
                <a:latin typeface="Calibri"/>
                <a:ea typeface="Calibri"/>
                <a:cs typeface="Calibri"/>
                <a:sym typeface="Calibri"/>
              </a:rPr>
              <a:t>. (If you are binding against the page, container should be Page)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4"/>
          <p:cNvSpPr txBox="1"/>
          <p:nvPr>
            <p:ph type="title"/>
          </p:nvPr>
        </p:nvSpPr>
        <p:spPr>
          <a:xfrm>
            <a:off x="19880" y="184485"/>
            <a:ext cx="89916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3200">
                <a:latin typeface="Arial Narrow"/>
                <a:ea typeface="Arial Narrow"/>
                <a:cs typeface="Arial Narrow"/>
                <a:sym typeface="Arial Narrow"/>
              </a:rPr>
              <a:t>DataBinder.Eval (object: container, string: expression) </a:t>
            </a:r>
            <a:endParaRPr/>
          </a:p>
        </p:txBody>
      </p:sp>
      <p:grpSp>
        <p:nvGrpSpPr>
          <p:cNvPr id="409" name="Google Shape;409;p34"/>
          <p:cNvGrpSpPr/>
          <p:nvPr/>
        </p:nvGrpSpPr>
        <p:grpSpPr>
          <a:xfrm>
            <a:off x="457200" y="1570080"/>
            <a:ext cx="8186766" cy="4613174"/>
            <a:chOff x="0" y="141344"/>
            <a:chExt cx="8186766" cy="4613174"/>
          </a:xfrm>
        </p:grpSpPr>
        <p:sp>
          <p:nvSpPr>
            <p:cNvPr id="410" name="Google Shape;410;p34"/>
            <p:cNvSpPr/>
            <p:nvPr/>
          </p:nvSpPr>
          <p:spPr>
            <a:xfrm>
              <a:off x="0" y="141344"/>
              <a:ext cx="8186766" cy="839474"/>
            </a:xfrm>
            <a:prstGeom prst="roundRect">
              <a:avLst>
                <a:gd fmla="val 16667" name="adj"/>
              </a:avLst>
            </a:prstGeom>
            <a:solidFill>
              <a:schemeClr val="lt1"/>
            </a:solidFill>
            <a:ln cap="flat" cmpd="sng" w="25400">
              <a:solidFill>
                <a:srgbClr val="AD46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4"/>
            <p:cNvSpPr txBox="1"/>
            <p:nvPr/>
          </p:nvSpPr>
          <p:spPr>
            <a:xfrm>
              <a:off x="0" y="141344"/>
              <a:ext cx="8186766" cy="839474"/>
            </a:xfrm>
            <a:prstGeom prst="rect">
              <a:avLst/>
            </a:prstGeom>
            <a:noFill/>
            <a:ln>
              <a:noFill/>
            </a:ln>
          </p:spPr>
          <p:txBody>
            <a:bodyPr anchorCtr="0" anchor="ctr" bIns="133350" lIns="133350" spcFirstLastPara="1" rIns="133350" wrap="square" tIns="133350">
              <a:noAutofit/>
            </a:bodyPr>
            <a:lstStyle/>
            <a:p>
              <a:pPr indent="0" lvl="0" marL="0" marR="0" rtl="0" algn="l">
                <a:lnSpc>
                  <a:spcPct val="90000"/>
                </a:lnSpc>
                <a:spcBef>
                  <a:spcPts val="0"/>
                </a:spcBef>
                <a:spcAft>
                  <a:spcPts val="0"/>
                </a:spcAft>
                <a:buNone/>
              </a:pPr>
              <a:r>
                <a:rPr lang="en-US" sz="3500">
                  <a:solidFill>
                    <a:schemeClr val="lt1"/>
                  </a:solidFill>
                  <a:latin typeface="Calibri"/>
                  <a:ea typeface="Calibri"/>
                  <a:cs typeface="Calibri"/>
                  <a:sym typeface="Calibri"/>
                </a:rPr>
                <a:t>Container: </a:t>
              </a:r>
              <a:endParaRPr sz="3500">
                <a:solidFill>
                  <a:schemeClr val="lt1"/>
                </a:solidFill>
                <a:latin typeface="Calibri"/>
                <a:ea typeface="Calibri"/>
                <a:cs typeface="Calibri"/>
                <a:sym typeface="Calibri"/>
              </a:endParaRPr>
            </a:p>
          </p:txBody>
        </p:sp>
        <p:sp>
          <p:nvSpPr>
            <p:cNvPr id="412" name="Google Shape;412;p34"/>
            <p:cNvSpPr/>
            <p:nvPr/>
          </p:nvSpPr>
          <p:spPr>
            <a:xfrm>
              <a:off x="0" y="980818"/>
              <a:ext cx="8186766" cy="12316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4"/>
            <p:cNvSpPr txBox="1"/>
            <p:nvPr/>
          </p:nvSpPr>
          <p:spPr>
            <a:xfrm>
              <a:off x="0" y="980818"/>
              <a:ext cx="8186766" cy="1231650"/>
            </a:xfrm>
            <a:prstGeom prst="rect">
              <a:avLst/>
            </a:prstGeom>
            <a:noFill/>
            <a:ln>
              <a:noFill/>
            </a:ln>
          </p:spPr>
          <p:txBody>
            <a:bodyPr anchorCtr="0" anchor="t" bIns="44450" lIns="259925" spcFirstLastPara="1" rIns="248900" wrap="square" tIns="44450">
              <a:noAutofit/>
            </a:bodyPr>
            <a:lstStyle/>
            <a:p>
              <a:pPr indent="-228600" lvl="1" marL="228600" marR="0" rtl="0" algn="l">
                <a:lnSpc>
                  <a:spcPct val="90000"/>
                </a:lnSpc>
                <a:spcBef>
                  <a:spcPts val="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The object reference against which the expression is evaluated. This must be a valid object identifier in the page's specified language. </a:t>
              </a:r>
              <a:endParaRPr b="0" i="0" sz="2700" u="none" cap="none" strike="noStrike">
                <a:solidFill>
                  <a:schemeClr val="dk1"/>
                </a:solidFill>
                <a:latin typeface="Calibri"/>
                <a:ea typeface="Calibri"/>
                <a:cs typeface="Calibri"/>
                <a:sym typeface="Calibri"/>
              </a:endParaRPr>
            </a:p>
          </p:txBody>
        </p:sp>
        <p:sp>
          <p:nvSpPr>
            <p:cNvPr id="414" name="Google Shape;414;p34"/>
            <p:cNvSpPr/>
            <p:nvPr/>
          </p:nvSpPr>
          <p:spPr>
            <a:xfrm>
              <a:off x="0" y="2212468"/>
              <a:ext cx="8186766" cy="839474"/>
            </a:xfrm>
            <a:prstGeom prst="roundRect">
              <a:avLst>
                <a:gd fmla="val 16667" name="adj"/>
              </a:avLst>
            </a:prstGeom>
            <a:solidFill>
              <a:schemeClr val="lt1"/>
            </a:solidFill>
            <a:ln cap="flat" cmpd="sng" w="25400">
              <a:solidFill>
                <a:srgbClr val="AD46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4"/>
            <p:cNvSpPr txBox="1"/>
            <p:nvPr/>
          </p:nvSpPr>
          <p:spPr>
            <a:xfrm>
              <a:off x="0" y="2212468"/>
              <a:ext cx="8186766" cy="839474"/>
            </a:xfrm>
            <a:prstGeom prst="rect">
              <a:avLst/>
            </a:prstGeom>
            <a:noFill/>
            <a:ln>
              <a:noFill/>
            </a:ln>
          </p:spPr>
          <p:txBody>
            <a:bodyPr anchorCtr="0" anchor="ctr" bIns="133350" lIns="133350" spcFirstLastPara="1" rIns="133350" wrap="square" tIns="133350">
              <a:noAutofit/>
            </a:bodyPr>
            <a:lstStyle/>
            <a:p>
              <a:pPr indent="0" lvl="0" marL="0" marR="0" rtl="0" algn="l">
                <a:lnSpc>
                  <a:spcPct val="90000"/>
                </a:lnSpc>
                <a:spcBef>
                  <a:spcPts val="0"/>
                </a:spcBef>
                <a:spcAft>
                  <a:spcPts val="0"/>
                </a:spcAft>
                <a:buNone/>
              </a:pPr>
              <a:r>
                <a:rPr lang="en-US" sz="3500">
                  <a:solidFill>
                    <a:schemeClr val="lt1"/>
                  </a:solidFill>
                  <a:latin typeface="Calibri"/>
                  <a:ea typeface="Calibri"/>
                  <a:cs typeface="Calibri"/>
                  <a:sym typeface="Calibri"/>
                </a:rPr>
                <a:t>expression </a:t>
              </a:r>
              <a:endParaRPr sz="3500">
                <a:solidFill>
                  <a:schemeClr val="lt1"/>
                </a:solidFill>
                <a:latin typeface="Calibri"/>
                <a:ea typeface="Calibri"/>
                <a:cs typeface="Calibri"/>
                <a:sym typeface="Calibri"/>
              </a:endParaRPr>
            </a:p>
          </p:txBody>
        </p:sp>
        <p:sp>
          <p:nvSpPr>
            <p:cNvPr id="416" name="Google Shape;416;p34"/>
            <p:cNvSpPr/>
            <p:nvPr/>
          </p:nvSpPr>
          <p:spPr>
            <a:xfrm>
              <a:off x="0" y="3051943"/>
              <a:ext cx="8186766" cy="17025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4"/>
            <p:cNvSpPr txBox="1"/>
            <p:nvPr/>
          </p:nvSpPr>
          <p:spPr>
            <a:xfrm>
              <a:off x="0" y="3051943"/>
              <a:ext cx="8186766" cy="1702575"/>
            </a:xfrm>
            <a:prstGeom prst="rect">
              <a:avLst/>
            </a:prstGeom>
            <a:noFill/>
            <a:ln>
              <a:noFill/>
            </a:ln>
          </p:spPr>
          <p:txBody>
            <a:bodyPr anchorCtr="0" anchor="t" bIns="44450" lIns="259925" spcFirstLastPara="1" rIns="248900" wrap="square" tIns="44450">
              <a:noAutofit/>
            </a:bodyPr>
            <a:lstStyle/>
            <a:p>
              <a:pPr indent="-228600" lvl="1" marL="228600" marR="0" rtl="0" algn="l">
                <a:lnSpc>
                  <a:spcPct val="90000"/>
                </a:lnSpc>
                <a:spcBef>
                  <a:spcPts val="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The navigation path from the container to the property value to be placed in the bound control property. </a:t>
              </a:r>
              <a:endParaRPr b="0" i="0" sz="2700" u="none" cap="none" strike="noStrike">
                <a:solidFill>
                  <a:schemeClr val="dk1"/>
                </a:solidFill>
                <a:latin typeface="Calibri"/>
                <a:ea typeface="Calibri"/>
                <a:cs typeface="Calibri"/>
                <a:sym typeface="Calibri"/>
              </a:endParaRPr>
            </a:p>
            <a:p>
              <a:pPr indent="-228600" lvl="1" marL="228600" marR="0" rtl="0" algn="l">
                <a:lnSpc>
                  <a:spcPct val="90000"/>
                </a:lnSpc>
                <a:spcBef>
                  <a:spcPts val="54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This must be a string type of property or field names </a:t>
              </a:r>
              <a:endParaRPr b="0" i="0" sz="2700" u="none" cap="none" strike="noStrike">
                <a:solidFill>
                  <a:schemeClr val="dk1"/>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5"/>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Repeater</a:t>
            </a:r>
            <a:endParaRPr/>
          </a:p>
        </p:txBody>
      </p:sp>
      <p:sp>
        <p:nvSpPr>
          <p:cNvPr id="423" name="Google Shape;423;p35"/>
          <p:cNvSpPr txBox="1"/>
          <p:nvPr>
            <p:ph idx="1" type="body"/>
          </p:nvPr>
        </p:nvSpPr>
        <p:spPr>
          <a:xfrm>
            <a:off x="457200" y="3429000"/>
            <a:ext cx="1981200" cy="3048000"/>
          </a:xfrm>
          <a:prstGeom prst="rect">
            <a:avLst/>
          </a:prstGeom>
          <a:solidFill>
            <a:srgbClr val="DAE5F1"/>
          </a:solid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Output</a:t>
            </a:r>
            <a:endParaRPr/>
          </a:p>
          <a:p>
            <a:pPr indent="0" lvl="0" marL="0" rtl="0" algn="l">
              <a:spcBef>
                <a:spcPts val="0"/>
              </a:spcBef>
              <a:spcAft>
                <a:spcPts val="0"/>
              </a:spcAft>
              <a:buClr>
                <a:schemeClr val="dk1"/>
              </a:buClr>
              <a:buSzPts val="2000"/>
              <a:buNone/>
            </a:pPr>
            <a:r>
              <a:rPr lang="en-US" sz="2000"/>
              <a:t>Anne, Critina </a:t>
            </a:r>
            <a:endParaRPr/>
          </a:p>
          <a:p>
            <a:pPr indent="0" lvl="0" marL="0" rtl="0" algn="l">
              <a:spcBef>
                <a:spcPts val="0"/>
              </a:spcBef>
              <a:spcAft>
                <a:spcPts val="0"/>
              </a:spcAft>
              <a:buClr>
                <a:schemeClr val="dk1"/>
              </a:buClr>
              <a:buSzPts val="2000"/>
              <a:buNone/>
            </a:pPr>
            <a:r>
              <a:rPr lang="en-US" sz="2000"/>
              <a:t>Joseph, Artonda </a:t>
            </a:r>
            <a:endParaRPr/>
          </a:p>
          <a:p>
            <a:pPr indent="0" lvl="0" marL="0" rtl="0" algn="l">
              <a:spcBef>
                <a:spcPts val="0"/>
              </a:spcBef>
              <a:spcAft>
                <a:spcPts val="0"/>
              </a:spcAft>
              <a:buClr>
                <a:schemeClr val="dk1"/>
              </a:buClr>
              <a:buSzPts val="2000"/>
              <a:buNone/>
            </a:pPr>
            <a:r>
              <a:rPr lang="en-US" sz="2000"/>
              <a:t>Alfanso, Degama </a:t>
            </a:r>
            <a:endParaRPr/>
          </a:p>
          <a:p>
            <a:pPr indent="0" lvl="0" marL="0" rtl="0" algn="l">
              <a:spcBef>
                <a:spcPts val="0"/>
              </a:spcBef>
              <a:spcAft>
                <a:spcPts val="0"/>
              </a:spcAft>
              <a:buClr>
                <a:schemeClr val="dk1"/>
              </a:buClr>
              <a:buSzPts val="2000"/>
              <a:buNone/>
            </a:pPr>
            <a:r>
              <a:rPr lang="en-US" sz="2000"/>
              <a:t>Mama, Mia </a:t>
            </a:r>
            <a:endParaRPr/>
          </a:p>
          <a:p>
            <a:pPr indent="0" lvl="0" marL="0" rtl="0" algn="l">
              <a:spcBef>
                <a:spcPts val="0"/>
              </a:spcBef>
              <a:spcAft>
                <a:spcPts val="0"/>
              </a:spcAft>
              <a:buClr>
                <a:schemeClr val="dk1"/>
              </a:buClr>
              <a:buSzPts val="2000"/>
              <a:buNone/>
            </a:pPr>
            <a:r>
              <a:rPr lang="en-US" sz="2000"/>
              <a:t>Greece, Harry </a:t>
            </a:r>
            <a:br>
              <a:rPr lang="en-US" sz="2000"/>
            </a:br>
            <a:r>
              <a:rPr lang="en-US" sz="2000"/>
              <a:t>William, Prace</a:t>
            </a:r>
            <a:endParaRPr sz="2000"/>
          </a:p>
          <a:p>
            <a:pPr indent="0" lvl="0" marL="0" rtl="0" algn="l">
              <a:spcBef>
                <a:spcPts val="0"/>
              </a:spcBef>
              <a:spcAft>
                <a:spcPts val="0"/>
              </a:spcAft>
              <a:buClr>
                <a:schemeClr val="dk1"/>
              </a:buClr>
              <a:buSzPts val="2000"/>
              <a:buNone/>
            </a:pPr>
            <a:r>
              <a:rPr lang="en-US" sz="2000"/>
              <a:t>Joe, Kudo</a:t>
            </a:r>
            <a:endParaRPr sz="2000"/>
          </a:p>
          <a:p>
            <a:pPr indent="0" lvl="0" marL="0" rtl="0" algn="l">
              <a:spcBef>
                <a:spcPts val="0"/>
              </a:spcBef>
              <a:spcAft>
                <a:spcPts val="0"/>
              </a:spcAft>
              <a:buClr>
                <a:schemeClr val="dk1"/>
              </a:buClr>
              <a:buSzPts val="2000"/>
              <a:buNone/>
            </a:pPr>
            <a:r>
              <a:rPr lang="en-US" sz="2000"/>
              <a:t>Abu, Dhabi </a:t>
            </a:r>
            <a:br>
              <a:rPr lang="en-US" sz="1800"/>
            </a:br>
            <a:endParaRPr sz="1800"/>
          </a:p>
        </p:txBody>
      </p:sp>
      <p:sp>
        <p:nvSpPr>
          <p:cNvPr id="424" name="Google Shape;424;p35"/>
          <p:cNvSpPr/>
          <p:nvPr/>
        </p:nvSpPr>
        <p:spPr>
          <a:xfrm>
            <a:off x="228600" y="1371600"/>
            <a:ext cx="8763000" cy="1938992"/>
          </a:xfrm>
          <a:prstGeom prst="rect">
            <a:avLst/>
          </a:prstGeom>
          <a:solidFill>
            <a:srgbClr val="F2F2F2"/>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Narrow"/>
                <a:ea typeface="Arial Narrow"/>
                <a:cs typeface="Arial Narrow"/>
                <a:sym typeface="Arial Narrow"/>
              </a:rPr>
              <a:t>&lt;asp:Repeater ID="Rpt1" runat="server" DataSourceID = "DataSource1" &gt;</a:t>
            </a:r>
            <a:endParaRPr/>
          </a:p>
          <a:p>
            <a:pPr indent="0" lvl="0" marL="0" marR="0" rtl="0" algn="l">
              <a:spcBef>
                <a:spcPts val="0"/>
              </a:spcBef>
              <a:spcAft>
                <a:spcPts val="0"/>
              </a:spcAft>
              <a:buNone/>
            </a:pPr>
            <a:r>
              <a:rPr lang="en-US" sz="2400">
                <a:solidFill>
                  <a:schemeClr val="dk1"/>
                </a:solidFill>
                <a:latin typeface="Arial Narrow"/>
                <a:ea typeface="Arial Narrow"/>
                <a:cs typeface="Arial Narrow"/>
                <a:sym typeface="Arial Narrow"/>
              </a:rPr>
              <a:t>        &lt;ItemTemplate&gt;</a:t>
            </a:r>
            <a:endParaRPr/>
          </a:p>
          <a:p>
            <a:pPr indent="0" lvl="0" marL="0" marR="0" rtl="0" algn="l">
              <a:spcBef>
                <a:spcPts val="0"/>
              </a:spcBef>
              <a:spcAft>
                <a:spcPts val="0"/>
              </a:spcAft>
              <a:buNone/>
            </a:pPr>
            <a:r>
              <a:rPr lang="en-US" sz="2400">
                <a:solidFill>
                  <a:schemeClr val="dk1"/>
                </a:solidFill>
                <a:latin typeface="Arial Narrow"/>
                <a:ea typeface="Arial Narrow"/>
                <a:cs typeface="Arial Narrow"/>
                <a:sym typeface="Arial Narrow"/>
              </a:rPr>
              <a:t>        	</a:t>
            </a:r>
            <a:r>
              <a:rPr b="1" lang="en-US" sz="2400">
                <a:solidFill>
                  <a:schemeClr val="dk1"/>
                </a:solidFill>
                <a:latin typeface="Arial Narrow"/>
                <a:ea typeface="Arial Narrow"/>
                <a:cs typeface="Arial Narrow"/>
                <a:sym typeface="Arial Narrow"/>
              </a:rPr>
              <a:t>&lt;%#Eval("LastName" )%&gt;, &lt;%#Eval("FirstName“)%&gt; &lt;br/&gt;</a:t>
            </a:r>
            <a:endParaRPr/>
          </a:p>
          <a:p>
            <a:pPr indent="0" lvl="0" marL="0" marR="0" rtl="0" algn="l">
              <a:spcBef>
                <a:spcPts val="0"/>
              </a:spcBef>
              <a:spcAft>
                <a:spcPts val="0"/>
              </a:spcAft>
              <a:buNone/>
            </a:pPr>
            <a:r>
              <a:rPr lang="en-US" sz="2400">
                <a:solidFill>
                  <a:schemeClr val="dk1"/>
                </a:solidFill>
                <a:latin typeface="Arial Narrow"/>
                <a:ea typeface="Arial Narrow"/>
                <a:cs typeface="Arial Narrow"/>
                <a:sym typeface="Arial Narrow"/>
              </a:rPr>
              <a:t>        &lt;/ItemTemplate&gt;</a:t>
            </a:r>
            <a:endParaRPr/>
          </a:p>
          <a:p>
            <a:pPr indent="0" lvl="0" marL="0" marR="0" rtl="0" algn="l">
              <a:spcBef>
                <a:spcPts val="0"/>
              </a:spcBef>
              <a:spcAft>
                <a:spcPts val="0"/>
              </a:spcAft>
              <a:buNone/>
            </a:pPr>
            <a:r>
              <a:rPr lang="en-US" sz="2400">
                <a:solidFill>
                  <a:schemeClr val="dk1"/>
                </a:solidFill>
                <a:latin typeface="Arial Narrow"/>
                <a:ea typeface="Arial Narrow"/>
                <a:cs typeface="Arial Narrow"/>
                <a:sym typeface="Arial Narrow"/>
              </a:rPr>
              <a:t>&lt;/asp:Repeater&gt;</a:t>
            </a:r>
            <a:endParaRPr/>
          </a:p>
        </p:txBody>
      </p:sp>
      <p:sp>
        <p:nvSpPr>
          <p:cNvPr id="425" name="Google Shape;425;p35"/>
          <p:cNvSpPr txBox="1"/>
          <p:nvPr/>
        </p:nvSpPr>
        <p:spPr>
          <a:xfrm>
            <a:off x="4267200" y="3657600"/>
            <a:ext cx="155786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table fields</a:t>
            </a:r>
            <a:endParaRPr sz="2400">
              <a:solidFill>
                <a:schemeClr val="dk1"/>
              </a:solidFill>
              <a:latin typeface="Calibri"/>
              <a:ea typeface="Calibri"/>
              <a:cs typeface="Calibri"/>
              <a:sym typeface="Calibri"/>
            </a:endParaRPr>
          </a:p>
        </p:txBody>
      </p:sp>
      <p:cxnSp>
        <p:nvCxnSpPr>
          <p:cNvPr id="426" name="Google Shape;426;p35"/>
          <p:cNvCxnSpPr>
            <a:stCxn id="425" idx="0"/>
          </p:cNvCxnSpPr>
          <p:nvPr/>
        </p:nvCxnSpPr>
        <p:spPr>
          <a:xfrm flipH="1" rot="10800000">
            <a:off x="5046131" y="2590800"/>
            <a:ext cx="1050000" cy="1066800"/>
          </a:xfrm>
          <a:prstGeom prst="straightConnector1">
            <a:avLst/>
          </a:prstGeom>
          <a:noFill/>
          <a:ln cap="flat" cmpd="sng" w="28575">
            <a:solidFill>
              <a:srgbClr val="FF0000"/>
            </a:solidFill>
            <a:prstDash val="solid"/>
            <a:round/>
            <a:headEnd len="sm" w="sm" type="none"/>
            <a:tailEnd len="med" w="med" type="stealth"/>
          </a:ln>
        </p:spPr>
      </p:cxnSp>
      <p:cxnSp>
        <p:nvCxnSpPr>
          <p:cNvPr id="427" name="Google Shape;427;p35"/>
          <p:cNvCxnSpPr>
            <a:stCxn id="425" idx="0"/>
          </p:cNvCxnSpPr>
          <p:nvPr/>
        </p:nvCxnSpPr>
        <p:spPr>
          <a:xfrm rot="10800000">
            <a:off x="3429131" y="2590800"/>
            <a:ext cx="1617000" cy="1066800"/>
          </a:xfrm>
          <a:prstGeom prst="straightConnector1">
            <a:avLst/>
          </a:prstGeom>
          <a:noFill/>
          <a:ln cap="flat" cmpd="sng" w="28575">
            <a:solidFill>
              <a:srgbClr val="FF0000"/>
            </a:solidFill>
            <a:prstDash val="solid"/>
            <a:round/>
            <a:headEnd len="sm" w="sm" type="none"/>
            <a:tailEnd len="med" w="med" type="stealth"/>
          </a:ln>
        </p:spPr>
      </p:cxnSp>
      <p:sp>
        <p:nvSpPr>
          <p:cNvPr id="428" name="Google Shape;428;p35"/>
          <p:cNvSpPr txBox="1"/>
          <p:nvPr/>
        </p:nvSpPr>
        <p:spPr>
          <a:xfrm>
            <a:off x="6096000" y="3657600"/>
            <a:ext cx="24936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custom formatting</a:t>
            </a:r>
            <a:endParaRPr sz="2400">
              <a:solidFill>
                <a:schemeClr val="dk1"/>
              </a:solidFill>
              <a:latin typeface="Calibri"/>
              <a:ea typeface="Calibri"/>
              <a:cs typeface="Calibri"/>
              <a:sym typeface="Calibri"/>
            </a:endParaRPr>
          </a:p>
        </p:txBody>
      </p:sp>
      <p:cxnSp>
        <p:nvCxnSpPr>
          <p:cNvPr id="429" name="Google Shape;429;p35"/>
          <p:cNvCxnSpPr>
            <a:stCxn id="428" idx="0"/>
          </p:cNvCxnSpPr>
          <p:nvPr/>
        </p:nvCxnSpPr>
        <p:spPr>
          <a:xfrm flipH="1" rot="10800000">
            <a:off x="7342816" y="2590800"/>
            <a:ext cx="582000" cy="1066800"/>
          </a:xfrm>
          <a:prstGeom prst="straightConnector1">
            <a:avLst/>
          </a:prstGeom>
          <a:noFill/>
          <a:ln cap="flat" cmpd="sng" w="28575">
            <a:solidFill>
              <a:srgbClr val="FF0000"/>
            </a:solidFill>
            <a:prstDash val="solid"/>
            <a:round/>
            <a:headEnd len="sm" w="sm" type="none"/>
            <a:tailEnd len="med" w="med" type="stealth"/>
          </a:ln>
        </p:spPr>
      </p:cxnSp>
      <p:sp>
        <p:nvSpPr>
          <p:cNvPr id="430" name="Google Shape;430;p35"/>
          <p:cNvSpPr txBox="1"/>
          <p:nvPr/>
        </p:nvSpPr>
        <p:spPr>
          <a:xfrm>
            <a:off x="2743201" y="4267200"/>
            <a:ext cx="6096000" cy="830997"/>
          </a:xfrm>
          <a:prstGeom prst="rect">
            <a:avLst/>
          </a:prstGeom>
          <a:noFill/>
          <a:ln cap="flat" cmpd="sng" w="2857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Alternatively, we can use Eval() instead of DataBinder.Eval()</a:t>
            </a:r>
            <a:endParaRPr sz="24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DEMO</a:t>
            </a:r>
            <a:endParaRPr/>
          </a:p>
        </p:txBody>
      </p:sp>
      <p:sp>
        <p:nvSpPr>
          <p:cNvPr id="436" name="Google Shape;436;p3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rPr lang="en-US"/>
              <a:t>Binding to the Repeater Control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7"/>
          <p:cNvSpPr txBox="1"/>
          <p:nvPr>
            <p:ph type="title"/>
          </p:nvPr>
        </p:nvSpPr>
        <p:spPr>
          <a:xfrm>
            <a:off x="457200" y="91721"/>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Binding to the List Controls – with DataSource control</a:t>
            </a:r>
            <a:endParaRPr sz="3600"/>
          </a:p>
        </p:txBody>
      </p:sp>
      <p:pic>
        <p:nvPicPr>
          <p:cNvPr id="443" name="Google Shape;443;p37"/>
          <p:cNvPicPr preferRelativeResize="0"/>
          <p:nvPr/>
        </p:nvPicPr>
        <p:blipFill rotWithShape="1">
          <a:blip r:embed="rId3">
            <a:alphaModFix/>
          </a:blip>
          <a:srcRect b="0" l="0" r="0" t="0"/>
          <a:stretch/>
        </p:blipFill>
        <p:spPr>
          <a:xfrm>
            <a:off x="762000" y="1447800"/>
            <a:ext cx="7848600" cy="4565286"/>
          </a:xfrm>
          <a:prstGeom prst="rect">
            <a:avLst/>
          </a:prstGeom>
          <a:noFill/>
          <a:ln>
            <a:noFill/>
          </a:ln>
        </p:spPr>
      </p:pic>
      <p:sp>
        <p:nvSpPr>
          <p:cNvPr id="444" name="Google Shape;444;p37"/>
          <p:cNvSpPr txBox="1"/>
          <p:nvPr>
            <p:ph idx="1" type="body"/>
          </p:nvPr>
        </p:nvSpPr>
        <p:spPr>
          <a:xfrm>
            <a:off x="381000" y="4724400"/>
            <a:ext cx="3352800" cy="190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you need to set the </a:t>
            </a:r>
            <a:r>
              <a:rPr b="1" lang="en-US" sz="2400"/>
              <a:t>DataTextField</a:t>
            </a:r>
            <a:r>
              <a:rPr lang="en-US" sz="2400"/>
              <a:t> and </a:t>
            </a:r>
            <a:r>
              <a:rPr b="1" lang="en-US" sz="2400"/>
              <a:t>DataValueField</a:t>
            </a:r>
            <a:r>
              <a:rPr lang="en-US" sz="2400"/>
              <a:t> property</a:t>
            </a:r>
            <a:endParaRPr/>
          </a:p>
          <a:p>
            <a:pPr indent="0" lvl="0" marL="0" rtl="0" algn="l">
              <a:spcBef>
                <a:spcPts val="480"/>
              </a:spcBef>
              <a:spcAft>
                <a:spcPts val="0"/>
              </a:spcAft>
              <a:buClr>
                <a:schemeClr val="dk1"/>
              </a:buClr>
              <a:buSzPts val="2400"/>
              <a:buNone/>
            </a:pPr>
            <a:r>
              <a:t/>
            </a:r>
            <a:endParaRPr sz="2400"/>
          </a:p>
        </p:txBody>
      </p:sp>
      <p:cxnSp>
        <p:nvCxnSpPr>
          <p:cNvPr id="445" name="Google Shape;445;p37"/>
          <p:cNvCxnSpPr/>
          <p:nvPr/>
        </p:nvCxnSpPr>
        <p:spPr>
          <a:xfrm flipH="1" rot="10800000">
            <a:off x="1752600" y="3886200"/>
            <a:ext cx="2286000" cy="1295400"/>
          </a:xfrm>
          <a:prstGeom prst="straightConnector1">
            <a:avLst/>
          </a:prstGeom>
          <a:noFill/>
          <a:ln cap="flat" cmpd="sng" w="28575">
            <a:solidFill>
              <a:srgbClr val="FF0000"/>
            </a:solidFill>
            <a:prstDash val="solid"/>
            <a:round/>
            <a:headEnd len="sm" w="sm" type="none"/>
            <a:tailEnd len="med" w="med" type="stealth"/>
          </a:ln>
        </p:spPr>
      </p:cxnSp>
      <p:cxnSp>
        <p:nvCxnSpPr>
          <p:cNvPr id="446" name="Google Shape;446;p37"/>
          <p:cNvCxnSpPr/>
          <p:nvPr/>
        </p:nvCxnSpPr>
        <p:spPr>
          <a:xfrm flipH="1" rot="10800000">
            <a:off x="2209800" y="4572000"/>
            <a:ext cx="1828800" cy="990600"/>
          </a:xfrm>
          <a:prstGeom prst="straightConnector1">
            <a:avLst/>
          </a:prstGeom>
          <a:noFill/>
          <a:ln cap="flat" cmpd="sng" w="28575">
            <a:solidFill>
              <a:srgbClr val="FF0000"/>
            </a:solidFill>
            <a:prstDash val="solid"/>
            <a:round/>
            <a:headEnd len="sm" w="sm" type="none"/>
            <a:tailEnd len="med" w="med" type="stealth"/>
          </a:ln>
        </p:spPr>
      </p:cxnSp>
      <p:sp>
        <p:nvSpPr>
          <p:cNvPr id="447" name="Google Shape;447;p37"/>
          <p:cNvSpPr/>
          <p:nvPr/>
        </p:nvSpPr>
        <p:spPr>
          <a:xfrm>
            <a:off x="1981200" y="2590800"/>
            <a:ext cx="1828800" cy="304800"/>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8"/>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Binding to the List Controls – with Code</a:t>
            </a:r>
            <a:endParaRPr sz="4000"/>
          </a:p>
        </p:txBody>
      </p:sp>
      <p:sp>
        <p:nvSpPr>
          <p:cNvPr id="453" name="Google Shape;453;p38"/>
          <p:cNvSpPr txBox="1"/>
          <p:nvPr>
            <p:ph idx="1" type="body"/>
          </p:nvPr>
        </p:nvSpPr>
        <p:spPr>
          <a:xfrm>
            <a:off x="457200" y="1428737"/>
            <a:ext cx="8186766" cy="450059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Alternatively, you can write code to bind the data to the list control.</a:t>
            </a:r>
            <a:endParaRPr/>
          </a:p>
        </p:txBody>
      </p:sp>
      <p:sp>
        <p:nvSpPr>
          <p:cNvPr id="454" name="Google Shape;454;p38"/>
          <p:cNvSpPr/>
          <p:nvPr/>
        </p:nvSpPr>
        <p:spPr>
          <a:xfrm>
            <a:off x="457200" y="2743200"/>
            <a:ext cx="8382000" cy="3416320"/>
          </a:xfrm>
          <a:prstGeom prst="rect">
            <a:avLst/>
          </a:prstGeom>
          <a:solidFill>
            <a:srgbClr val="F2F2F2"/>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B050"/>
                </a:solidFill>
                <a:latin typeface="Calibri"/>
                <a:ea typeface="Calibri"/>
                <a:cs typeface="Calibri"/>
                <a:sym typeface="Calibri"/>
              </a:rPr>
              <a:t>//assume that connection and command have been established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dtrEmployees = cmdSelectEmployees.ExecuteReader();</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CheckBoxList1.DataSource = dtrEmployees;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CheckBoxList1.DataTextField = "lastName";</a:t>
            </a:r>
            <a:endParaRPr/>
          </a:p>
          <a:p>
            <a:pPr indent="0" lvl="0" marL="0" marR="0" rtl="0" algn="l">
              <a:spcBef>
                <a:spcPts val="0"/>
              </a:spcBef>
              <a:spcAft>
                <a:spcPts val="0"/>
              </a:spcAft>
              <a:buNone/>
            </a:pPr>
            <a:r>
              <a:rPr lang="en-US" sz="2400">
                <a:solidFill>
                  <a:srgbClr val="00B050"/>
                </a:solidFill>
                <a:latin typeface="Calibri"/>
                <a:ea typeface="Calibri"/>
                <a:cs typeface="Calibri"/>
                <a:sym typeface="Calibri"/>
              </a:rPr>
              <a:t>//Use DataValueField if Value != Text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CheckBoxList1.DataValueField = " EmployeeID";</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CheckBoxList1.DataBind();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9"/>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Question</a:t>
            </a:r>
            <a:endParaRPr/>
          </a:p>
        </p:txBody>
      </p:sp>
      <p:sp>
        <p:nvSpPr>
          <p:cNvPr id="461" name="Google Shape;461;p39"/>
          <p:cNvSpPr txBox="1"/>
          <p:nvPr>
            <p:ph idx="1" type="body"/>
          </p:nvPr>
        </p:nvSpPr>
        <p:spPr>
          <a:xfrm>
            <a:off x="457200" y="1295400"/>
            <a:ext cx="8186738" cy="7810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Assuming part of the code is shown below. Discuss the problem if the page is loaded again (for the 2</a:t>
            </a:r>
            <a:r>
              <a:rPr baseline="30000" lang="en-US" sz="2400"/>
              <a:t>nd</a:t>
            </a:r>
            <a:r>
              <a:rPr lang="en-US" sz="2400"/>
              <a:t> time).</a:t>
            </a:r>
            <a:endParaRPr sz="2400"/>
          </a:p>
        </p:txBody>
      </p:sp>
      <p:sp>
        <p:nvSpPr>
          <p:cNvPr id="462" name="Google Shape;462;p39"/>
          <p:cNvSpPr/>
          <p:nvPr/>
        </p:nvSpPr>
        <p:spPr>
          <a:xfrm>
            <a:off x="381000" y="2057400"/>
            <a:ext cx="8305800" cy="4524315"/>
          </a:xfrm>
          <a:prstGeom prst="rect">
            <a:avLst/>
          </a:prstGeom>
          <a:solidFill>
            <a:srgbClr val="F2F2F2"/>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void Page_Load(object sender, eventArgs e)</a:t>
            </a:r>
            <a:endParaRPr/>
          </a:p>
          <a:p>
            <a:pPr indent="0" lvl="0" marL="0" marR="0" rtl="0" algn="l">
              <a:spcBef>
                <a:spcPts val="0"/>
              </a:spcBef>
              <a:spcAft>
                <a:spcPts val="0"/>
              </a:spcAft>
              <a:buNone/>
            </a:pPr>
            <a:r>
              <a:rPr b="1" lang="en-US" sz="2400">
                <a:solidFill>
                  <a:srgbClr val="C00000"/>
                </a:solidFill>
                <a:latin typeface="Calibri"/>
                <a:ea typeface="Calibri"/>
                <a:cs typeface="Calibri"/>
                <a:sym typeface="Calibri"/>
              </a:rPr>
              <a:t>{</a:t>
            </a:r>
            <a:endParaRPr/>
          </a:p>
          <a:p>
            <a:pPr indent="0" lvl="0" marL="0" marR="0" rtl="0" algn="l">
              <a:spcBef>
                <a:spcPts val="0"/>
              </a:spcBef>
              <a:spcAft>
                <a:spcPts val="0"/>
              </a:spcAft>
              <a:buNone/>
            </a:pPr>
            <a:r>
              <a:rPr lang="en-US" sz="2400">
                <a:solidFill>
                  <a:srgbClr val="595959"/>
                </a:solidFill>
                <a:latin typeface="Calibri"/>
                <a:ea typeface="Calibri"/>
                <a:cs typeface="Calibri"/>
                <a:sym typeface="Calibri"/>
              </a:rPr>
              <a:t>      string strCon = ConfigurationManager.ConfigurationSt…….;</a:t>
            </a:r>
            <a:endParaRPr/>
          </a:p>
          <a:p>
            <a:pPr indent="0" lvl="0" marL="0" marR="0" rtl="0" algn="l">
              <a:spcBef>
                <a:spcPts val="0"/>
              </a:spcBef>
              <a:spcAft>
                <a:spcPts val="0"/>
              </a:spcAft>
              <a:buNone/>
            </a:pPr>
            <a:r>
              <a:rPr lang="en-US" sz="2400">
                <a:solidFill>
                  <a:srgbClr val="595959"/>
                </a:solidFill>
                <a:latin typeface="Calibri"/>
                <a:ea typeface="Calibri"/>
                <a:cs typeface="Calibri"/>
                <a:sym typeface="Calibri"/>
              </a:rPr>
              <a:t>      SqlConnection con = new SqlConnection(strCon);</a:t>
            </a:r>
            <a:endParaRPr/>
          </a:p>
          <a:p>
            <a:pPr indent="0" lvl="0" marL="396875" marR="0" rtl="0" algn="l">
              <a:spcBef>
                <a:spcPts val="0"/>
              </a:spcBef>
              <a:spcAft>
                <a:spcPts val="0"/>
              </a:spcAft>
              <a:buNone/>
            </a:pPr>
            <a:r>
              <a:rPr lang="en-US" sz="2400">
                <a:solidFill>
                  <a:schemeClr val="dk1"/>
                </a:solidFill>
                <a:latin typeface="Calibri"/>
                <a:ea typeface="Calibri"/>
                <a:cs typeface="Calibri"/>
                <a:sym typeface="Calibri"/>
              </a:rPr>
              <a:t>…</a:t>
            </a:r>
            <a:endParaRPr/>
          </a:p>
          <a:p>
            <a:pPr indent="0" lvl="0" marL="396875" marR="0" rtl="0" algn="l">
              <a:spcBef>
                <a:spcPts val="0"/>
              </a:spcBef>
              <a:spcAft>
                <a:spcPts val="0"/>
              </a:spcAft>
              <a:buNone/>
            </a:pPr>
            <a:r>
              <a:rPr lang="en-US" sz="2400">
                <a:solidFill>
                  <a:schemeClr val="dk1"/>
                </a:solidFill>
                <a:latin typeface="Calibri"/>
                <a:ea typeface="Calibri"/>
                <a:cs typeface="Calibri"/>
                <a:sym typeface="Calibri"/>
              </a:rPr>
              <a:t>dtrStates = cmdSelectState.ExecuteReader();</a:t>
            </a:r>
            <a:endParaRPr/>
          </a:p>
          <a:p>
            <a:pPr indent="0" lvl="0" marL="396875" marR="0" rtl="0" algn="l">
              <a:spcBef>
                <a:spcPts val="0"/>
              </a:spcBef>
              <a:spcAft>
                <a:spcPts val="0"/>
              </a:spcAft>
              <a:buNone/>
            </a:pPr>
            <a:r>
              <a:rPr lang="en-US" sz="2400">
                <a:solidFill>
                  <a:schemeClr val="dk1"/>
                </a:solidFill>
                <a:latin typeface="Calibri"/>
                <a:ea typeface="Calibri"/>
                <a:cs typeface="Calibri"/>
                <a:sym typeface="Calibri"/>
              </a:rPr>
              <a:t>ddlState.DataSource = dtrStates;</a:t>
            </a:r>
            <a:endParaRPr/>
          </a:p>
          <a:p>
            <a:pPr indent="0" lvl="0" marL="396875" marR="0" rtl="0" algn="l">
              <a:spcBef>
                <a:spcPts val="0"/>
              </a:spcBef>
              <a:spcAft>
                <a:spcPts val="0"/>
              </a:spcAft>
              <a:buNone/>
            </a:pPr>
            <a:r>
              <a:rPr lang="en-US" sz="2400">
                <a:solidFill>
                  <a:schemeClr val="dk1"/>
                </a:solidFill>
                <a:latin typeface="Calibri"/>
                <a:ea typeface="Calibri"/>
                <a:cs typeface="Calibri"/>
                <a:sym typeface="Calibri"/>
              </a:rPr>
              <a:t>ddlState.DataTextField = “state";</a:t>
            </a:r>
            <a:endParaRPr/>
          </a:p>
          <a:p>
            <a:pPr indent="0" lvl="0" marL="396875" marR="0" rtl="0" algn="l">
              <a:spcBef>
                <a:spcPts val="0"/>
              </a:spcBef>
              <a:spcAft>
                <a:spcPts val="0"/>
              </a:spcAft>
              <a:buNone/>
            </a:pPr>
            <a:r>
              <a:rPr lang="en-US" sz="2400">
                <a:solidFill>
                  <a:schemeClr val="dk1"/>
                </a:solidFill>
                <a:latin typeface="Calibri"/>
                <a:ea typeface="Calibri"/>
                <a:cs typeface="Calibri"/>
                <a:sym typeface="Calibri"/>
              </a:rPr>
              <a:t>ddlState.DataBind();</a:t>
            </a:r>
            <a:endParaRPr/>
          </a:p>
          <a:p>
            <a:pPr indent="0" lvl="0" marL="396875" marR="0" rtl="0" algn="l">
              <a:spcBef>
                <a:spcPts val="0"/>
              </a:spcBef>
              <a:spcAft>
                <a:spcPts val="0"/>
              </a:spcAft>
              <a:buNone/>
            </a:pPr>
            <a:r>
              <a:rPr lang="en-US" sz="2400">
                <a:solidFill>
                  <a:schemeClr val="dk1"/>
                </a:solidFill>
                <a:latin typeface="Calibri"/>
                <a:ea typeface="Calibri"/>
                <a:cs typeface="Calibri"/>
                <a:sym typeface="Calibri"/>
              </a:rPr>
              <a:t>con.Close();  </a:t>
            </a:r>
            <a:endParaRPr/>
          </a:p>
          <a:p>
            <a:pPr indent="0" lvl="0" marL="396875" marR="0" rtl="0" algn="l">
              <a:spcBef>
                <a:spcPts val="0"/>
              </a:spcBef>
              <a:spcAft>
                <a:spcPts val="0"/>
              </a:spcAft>
              <a:buNone/>
            </a:pPr>
            <a:r>
              <a:rPr lang="en-US" sz="2400">
                <a:solidFill>
                  <a:schemeClr val="dk1"/>
                </a:solidFill>
                <a:latin typeface="Calibri"/>
                <a:ea typeface="Calibri"/>
                <a:cs typeface="Calibri"/>
                <a:sym typeface="Calibri"/>
              </a:rPr>
              <a:t>dtrStates.Close();</a:t>
            </a:r>
            <a:endParaRPr/>
          </a:p>
          <a:p>
            <a:pPr indent="0" lvl="0" marL="0" marR="0" rtl="0" algn="l">
              <a:spcBef>
                <a:spcPts val="0"/>
              </a:spcBef>
              <a:spcAft>
                <a:spcPts val="0"/>
              </a:spcAft>
              <a:buNone/>
            </a:pPr>
            <a:r>
              <a:rPr b="1" lang="en-US" sz="2400">
                <a:solidFill>
                  <a:srgbClr val="C00000"/>
                </a:solidFill>
                <a:latin typeface="Calibri"/>
                <a:ea typeface="Calibri"/>
                <a:cs typeface="Calibri"/>
                <a:sym typeface="Calibri"/>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4"/>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Data Source Control</a:t>
            </a:r>
            <a:endParaRPr/>
          </a:p>
        </p:txBody>
      </p:sp>
      <p:sp>
        <p:nvSpPr>
          <p:cNvPr id="151" name="Google Shape;151;p4"/>
          <p:cNvSpPr txBox="1"/>
          <p:nvPr>
            <p:ph idx="1" type="body"/>
          </p:nvPr>
        </p:nvSpPr>
        <p:spPr>
          <a:xfrm>
            <a:off x="457200" y="1428737"/>
            <a:ext cx="8186766" cy="450059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The built-in data source controls </a:t>
            </a:r>
            <a:endParaRPr/>
          </a:p>
          <a:p>
            <a:pPr indent="-285750" lvl="1" marL="742950" rtl="0" algn="l">
              <a:spcBef>
                <a:spcPts val="560"/>
              </a:spcBef>
              <a:spcAft>
                <a:spcPts val="0"/>
              </a:spcAft>
              <a:buClr>
                <a:schemeClr val="dk1"/>
              </a:buClr>
              <a:buSzPts val="2800"/>
              <a:buChar char="–"/>
            </a:pPr>
            <a:r>
              <a:rPr lang="en-US"/>
              <a:t>SqlDataSource</a:t>
            </a:r>
            <a:endParaRPr/>
          </a:p>
          <a:p>
            <a:pPr indent="-285750" lvl="1" marL="742950" rtl="0" algn="l">
              <a:spcBef>
                <a:spcPts val="560"/>
              </a:spcBef>
              <a:spcAft>
                <a:spcPts val="0"/>
              </a:spcAft>
              <a:buClr>
                <a:schemeClr val="dk1"/>
              </a:buClr>
              <a:buSzPts val="2800"/>
              <a:buChar char="–"/>
            </a:pPr>
            <a:r>
              <a:rPr lang="en-US"/>
              <a:t>AccessDataSource</a:t>
            </a:r>
            <a:endParaRPr/>
          </a:p>
          <a:p>
            <a:pPr indent="-285750" lvl="1" marL="742950" rtl="0" algn="l">
              <a:spcBef>
                <a:spcPts val="560"/>
              </a:spcBef>
              <a:spcAft>
                <a:spcPts val="0"/>
              </a:spcAft>
              <a:buClr>
                <a:schemeClr val="dk1"/>
              </a:buClr>
              <a:buSzPts val="2800"/>
              <a:buChar char="–"/>
            </a:pPr>
            <a:r>
              <a:rPr lang="en-US"/>
              <a:t>ObjectDataSource</a:t>
            </a:r>
            <a:endParaRPr/>
          </a:p>
          <a:p>
            <a:pPr indent="-285750" lvl="1" marL="742950" rtl="0" algn="l">
              <a:spcBef>
                <a:spcPts val="560"/>
              </a:spcBef>
              <a:spcAft>
                <a:spcPts val="0"/>
              </a:spcAft>
              <a:buClr>
                <a:schemeClr val="dk1"/>
              </a:buClr>
              <a:buSzPts val="2800"/>
              <a:buChar char="–"/>
            </a:pPr>
            <a:r>
              <a:rPr lang="en-US"/>
              <a:t>XmlDataSource</a:t>
            </a:r>
            <a:endParaRPr/>
          </a:p>
          <a:p>
            <a:pPr indent="-285750" lvl="1" marL="742950" rtl="0" algn="l">
              <a:spcBef>
                <a:spcPts val="560"/>
              </a:spcBef>
              <a:spcAft>
                <a:spcPts val="0"/>
              </a:spcAft>
              <a:buClr>
                <a:schemeClr val="dk1"/>
              </a:buClr>
              <a:buSzPts val="2800"/>
              <a:buChar char="–"/>
            </a:pPr>
            <a:r>
              <a:rPr lang="en-US"/>
              <a:t>SiteMapDataSource</a:t>
            </a:r>
            <a:endParaRPr/>
          </a:p>
          <a:p>
            <a:pPr indent="-285750" lvl="1" marL="742950" rtl="0" algn="l">
              <a:spcBef>
                <a:spcPts val="560"/>
              </a:spcBef>
              <a:spcAft>
                <a:spcPts val="0"/>
              </a:spcAft>
              <a:buClr>
                <a:schemeClr val="dk1"/>
              </a:buClr>
              <a:buSzPts val="2800"/>
              <a:buChar char="–"/>
            </a:pPr>
            <a:r>
              <a:rPr lang="en-US"/>
              <a:t>LinqDataSource</a:t>
            </a:r>
            <a:endParaRPr/>
          </a:p>
          <a:p>
            <a:pPr indent="-285750" lvl="1" marL="742950" rtl="0" algn="l">
              <a:spcBef>
                <a:spcPts val="560"/>
              </a:spcBef>
              <a:spcAft>
                <a:spcPts val="0"/>
              </a:spcAft>
              <a:buClr>
                <a:schemeClr val="dk1"/>
              </a:buClr>
              <a:buSzPts val="2800"/>
              <a:buChar char="–"/>
            </a:pPr>
            <a:r>
              <a:rPr lang="en-US"/>
              <a:t>EntityDataSource (not in syllabus)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0"/>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Binding to the List Controls – with Code</a:t>
            </a:r>
            <a:endParaRPr sz="4000"/>
          </a:p>
        </p:txBody>
      </p:sp>
      <p:sp>
        <p:nvSpPr>
          <p:cNvPr id="468" name="Google Shape;468;p40"/>
          <p:cNvSpPr txBox="1"/>
          <p:nvPr>
            <p:ph idx="1" type="body"/>
          </p:nvPr>
        </p:nvSpPr>
        <p:spPr>
          <a:xfrm>
            <a:off x="381000" y="1428736"/>
            <a:ext cx="8534400" cy="48958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t>What happen if neglecting the IsPostBack property:</a:t>
            </a:r>
            <a:endParaRPr/>
          </a:p>
          <a:p>
            <a:pPr indent="-285750" lvl="1" marL="742950" rtl="0" algn="l">
              <a:spcBef>
                <a:spcPts val="560"/>
              </a:spcBef>
              <a:spcAft>
                <a:spcPts val="0"/>
              </a:spcAft>
              <a:buClr>
                <a:schemeClr val="dk1"/>
              </a:buClr>
              <a:buSzPts val="2800"/>
              <a:buChar char="–"/>
            </a:pPr>
            <a:r>
              <a:rPr lang="en-US"/>
              <a:t>Decrease the performance of the page because the records need to be retrieved from the database every time the page is opened. Retrieving records from a database is a resource-intensive task.</a:t>
            </a:r>
            <a:endParaRPr/>
          </a:p>
          <a:p>
            <a:pPr indent="-285750" lvl="1" marL="742950" rtl="0" algn="l">
              <a:spcBef>
                <a:spcPts val="560"/>
              </a:spcBef>
              <a:spcAft>
                <a:spcPts val="0"/>
              </a:spcAft>
              <a:buClr>
                <a:schemeClr val="dk1"/>
              </a:buClr>
              <a:buSzPts val="2800"/>
              <a:buChar char="–"/>
            </a:pPr>
            <a:r>
              <a:rPr lang="en-US"/>
              <a:t>if a user selects an Employees from the DropDownList control, and you rebind the DropDownList to the database table, the user’s selection is lost. Binding a DropDownList resets the SelectedIndex and SelectedItem properties of the control.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graphicFrame>
        <p:nvGraphicFramePr>
          <p:cNvPr id="473" name="Google Shape;473;p41"/>
          <p:cNvGraphicFramePr/>
          <p:nvPr/>
        </p:nvGraphicFramePr>
        <p:xfrm>
          <a:off x="457200" y="1447801"/>
          <a:ext cx="3000000" cy="3000000"/>
        </p:xfrm>
        <a:graphic>
          <a:graphicData uri="http://schemas.openxmlformats.org/drawingml/2006/table">
            <a:tbl>
              <a:tblPr>
                <a:noFill/>
                <a:tableStyleId>{0B30E9DB-84AC-4D2F-B6CF-4B10E72581EF}</a:tableStyleId>
              </a:tblPr>
              <a:tblGrid>
                <a:gridCol w="1524000"/>
                <a:gridCol w="1447800"/>
                <a:gridCol w="1676400"/>
                <a:gridCol w="3886200"/>
              </a:tblGrid>
              <a:tr h="623825">
                <a:tc>
                  <a:txBody>
                    <a:bodyPr/>
                    <a:lstStyle/>
                    <a:p>
                      <a:pPr indent="0" lvl="0" marL="0" marR="0" rtl="0" algn="l">
                        <a:lnSpc>
                          <a:spcPct val="100000"/>
                        </a:lnSpc>
                        <a:spcBef>
                          <a:spcPts val="0"/>
                        </a:spcBef>
                        <a:spcAft>
                          <a:spcPts val="0"/>
                        </a:spcAft>
                        <a:buClr>
                          <a:srgbClr val="000000"/>
                        </a:buClr>
                        <a:buSzPts val="1000"/>
                        <a:buFont typeface="Noto Sans Symbols"/>
                        <a:buNone/>
                      </a:pPr>
                      <a:r>
                        <a:rPr b="1" i="0" lang="en-US" sz="2000" u="none" cap="none" strike="noStrike">
                          <a:solidFill>
                            <a:schemeClr val="lt1"/>
                          </a:solidFill>
                          <a:latin typeface="Arial Narrow"/>
                          <a:ea typeface="Arial Narrow"/>
                          <a:cs typeface="Arial Narrow"/>
                          <a:sym typeface="Arial Narrow"/>
                        </a:rPr>
                        <a:t>Control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1" i="0" lang="en-US" sz="2000" u="none" cap="none" strike="noStrike">
                          <a:solidFill>
                            <a:schemeClr val="lt1"/>
                          </a:solidFill>
                          <a:latin typeface="Arial Narrow"/>
                          <a:ea typeface="Arial Narrow"/>
                          <a:cs typeface="Arial Narrow"/>
                          <a:sym typeface="Arial Narrow"/>
                        </a:rPr>
                        <a:t>Data Structure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1" i="0" lang="en-US" sz="2000" u="none" cap="none" strike="noStrike">
                          <a:solidFill>
                            <a:schemeClr val="lt1"/>
                          </a:solidFill>
                          <a:latin typeface="Arial Narrow"/>
                          <a:ea typeface="Arial Narrow"/>
                          <a:cs typeface="Arial Narrow"/>
                          <a:sym typeface="Arial Narrow"/>
                        </a:rPr>
                        <a:t>Capabilities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F3F3F"/>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1" i="0" lang="en-US" sz="2000" u="none" cap="none" strike="noStrike">
                          <a:solidFill>
                            <a:schemeClr val="lt1"/>
                          </a:solidFill>
                          <a:latin typeface="Arial Narrow"/>
                          <a:ea typeface="Arial Narrow"/>
                          <a:cs typeface="Arial Narrow"/>
                          <a:sym typeface="Arial Narrow"/>
                        </a:rPr>
                        <a:t>Description and Primary Uses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F3F3F"/>
                    </a:solidFill>
                  </a:tcPr>
                </a:tc>
              </a:tr>
              <a:tr h="853900">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DropDownList, ListBox</a:t>
                      </a:r>
                      <a:endParaRPr b="0" i="0" sz="2000" u="none" cap="none" strike="noStrike">
                        <a:solidFill>
                          <a:srgbClr val="000000"/>
                        </a:solidFill>
                        <a:latin typeface="Arial Narrow"/>
                        <a:ea typeface="Arial Narrow"/>
                        <a:cs typeface="Arial Narrow"/>
                        <a:sym typeface="Arial Narrow"/>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Table or Tree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Read only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00000"/>
                          </a:solidFill>
                          <a:latin typeface="Arial Narrow"/>
                          <a:ea typeface="Arial Narrow"/>
                          <a:cs typeface="Arial Narrow"/>
                          <a:sym typeface="Arial Narrow"/>
                        </a:rPr>
                        <a:t>List of few fields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853900">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DataList</a:t>
                      </a:r>
                      <a:endParaRPr b="0" i="0" sz="2000" u="none" cap="none" strike="noStrike">
                        <a:solidFill>
                          <a:srgbClr val="080808"/>
                        </a:solidFill>
                        <a:latin typeface="Arial Narrow"/>
                        <a:ea typeface="Arial Narrow"/>
                        <a:cs typeface="Arial Narrow"/>
                        <a:sym typeface="Arial Narrow"/>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Table or Tree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Read and edit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All field in one cell</a:t>
                      </a:r>
                      <a:endParaRPr/>
                    </a:p>
                    <a:p>
                      <a:pPr indent="0" lvl="0" marL="0" marR="0" rtl="0" algn="l">
                        <a:lnSpc>
                          <a:spcPct val="100000"/>
                        </a:lnSpc>
                        <a:spcBef>
                          <a:spcPts val="40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One cell equals one record</a:t>
                      </a:r>
                      <a:endParaRPr/>
                    </a:p>
                    <a:p>
                      <a:pPr indent="0" lvl="0" marL="0" marR="0" rtl="0" algn="l">
                        <a:lnSpc>
                          <a:spcPct val="100000"/>
                        </a:lnSpc>
                        <a:spcBef>
                          <a:spcPts val="40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Display multiple records in a grid</a:t>
                      </a:r>
                      <a:endParaRPr/>
                    </a:p>
                    <a:p>
                      <a:pPr indent="0" lvl="0" marL="0" marR="0" rtl="0" algn="l">
                        <a:lnSpc>
                          <a:spcPct val="100000"/>
                        </a:lnSpc>
                        <a:spcBef>
                          <a:spcPts val="40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Create new record for GridView</a:t>
                      </a:r>
                      <a:endParaRPr b="0" i="0" sz="2000" u="none" cap="none" strike="noStrike">
                        <a:solidFill>
                          <a:srgbClr val="080808"/>
                        </a:solidFill>
                        <a:latin typeface="Arial Narrow"/>
                        <a:ea typeface="Arial Narrow"/>
                        <a:cs typeface="Arial Narrow"/>
                        <a:sym typeface="Arial Narrow"/>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853900">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Repeater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Table or Tree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Read only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All field in one cell</a:t>
                      </a:r>
                      <a:endParaRPr/>
                    </a:p>
                    <a:p>
                      <a:pPr indent="0" lvl="0" marL="0" marR="0" rtl="0" algn="l">
                        <a:lnSpc>
                          <a:spcPct val="100000"/>
                        </a:lnSpc>
                        <a:spcBef>
                          <a:spcPts val="40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One cell equal one record </a:t>
                      </a:r>
                      <a:endParaRPr/>
                    </a:p>
                    <a:p>
                      <a:pPr indent="0" lvl="0" marL="0" marR="0" rtl="0" algn="l">
                        <a:lnSpc>
                          <a:spcPct val="100000"/>
                        </a:lnSpc>
                        <a:spcBef>
                          <a:spcPts val="40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Display multiple records in a grid. </a:t>
                      </a:r>
                      <a:endParaRPr/>
                    </a:p>
                    <a:p>
                      <a:pPr indent="0" lvl="0" marL="0" marR="0" rtl="0" algn="l">
                        <a:lnSpc>
                          <a:spcPct val="100000"/>
                        </a:lnSpc>
                        <a:spcBef>
                          <a:spcPts val="400"/>
                        </a:spcBef>
                        <a:spcAft>
                          <a:spcPts val="0"/>
                        </a:spcAft>
                        <a:buClr>
                          <a:srgbClr val="000000"/>
                        </a:buClr>
                        <a:buSzPts val="1000"/>
                        <a:buFont typeface="Noto Sans Symbols"/>
                        <a:buNone/>
                      </a:pPr>
                      <a:r>
                        <a:rPr b="0" i="0" lang="en-US" sz="2000" u="none" cap="none" strike="noStrike">
                          <a:solidFill>
                            <a:srgbClr val="080808"/>
                          </a:solidFill>
                          <a:latin typeface="Arial Narrow"/>
                          <a:ea typeface="Arial Narrow"/>
                          <a:cs typeface="Arial Narrow"/>
                          <a:sym typeface="Arial Narrow"/>
                        </a:rPr>
                        <a:t>Create new record for GridView display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2F2F2"/>
                    </a:solidFill>
                  </a:tcPr>
                </a:tc>
              </a:tr>
            </a:tbl>
          </a:graphicData>
        </a:graphic>
      </p:graphicFrame>
      <p:sp>
        <p:nvSpPr>
          <p:cNvPr id="474" name="Google Shape;474;p41"/>
          <p:cNvSpPr txBox="1"/>
          <p:nvPr>
            <p:ph type="title"/>
          </p:nvPr>
        </p:nvSpPr>
        <p:spPr>
          <a:xfrm>
            <a:off x="1981200" y="-228600"/>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Data-bound Controls Comparisons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MEMBERSHIP AND ROLE MANAGEMENT</a:t>
            </a:r>
            <a:endParaRPr/>
          </a:p>
        </p:txBody>
      </p:sp>
      <p:sp>
        <p:nvSpPr>
          <p:cNvPr id="480" name="Google Shape;480;p4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2000"/>
              <a:buNone/>
            </a:pPr>
            <a:r>
              <a:rPr lang="en-US"/>
              <a:t>Next Week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5"/>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SqlDataSource Control</a:t>
            </a:r>
            <a:endParaRPr/>
          </a:p>
        </p:txBody>
      </p:sp>
      <p:sp>
        <p:nvSpPr>
          <p:cNvPr id="157" name="Google Shape;157;p5"/>
          <p:cNvSpPr txBox="1"/>
          <p:nvPr>
            <p:ph idx="1" type="body"/>
          </p:nvPr>
        </p:nvSpPr>
        <p:spPr>
          <a:xfrm>
            <a:off x="457200" y="2895600"/>
            <a:ext cx="8186766" cy="280513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t>SqlDataSource control can be used to access not only Microsoft SQL Server databases, but Microsoft Access databases, Oracle databases and basically any OLE-DB or ODBC-compliant data store. </a:t>
            </a:r>
            <a:endParaRPr/>
          </a:p>
        </p:txBody>
      </p:sp>
      <p:sp>
        <p:nvSpPr>
          <p:cNvPr id="158" name="Google Shape;158;p5"/>
          <p:cNvSpPr/>
          <p:nvPr/>
        </p:nvSpPr>
        <p:spPr>
          <a:xfrm>
            <a:off x="533400" y="1295400"/>
            <a:ext cx="7924800" cy="1384995"/>
          </a:xfrm>
          <a:prstGeom prst="rect">
            <a:avLst/>
          </a:prstGeom>
          <a:solidFill>
            <a:schemeClr val="lt1"/>
          </a:solidFill>
          <a:ln cap="flat" cmpd="sng" w="2857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Calibri"/>
                <a:ea typeface="Calibri"/>
                <a:cs typeface="Calibri"/>
                <a:sym typeface="Calibri"/>
              </a:rPr>
              <a:t>The "Sql" in the control name does not refer to Microsoft SQL Server, but rather the SQL syntax for querying </a:t>
            </a:r>
            <a:r>
              <a:rPr b="1" lang="en-US" sz="2800">
                <a:solidFill>
                  <a:schemeClr val="dk1"/>
                </a:solidFill>
                <a:latin typeface="Calibri"/>
                <a:ea typeface="Calibri"/>
                <a:cs typeface="Calibri"/>
                <a:sym typeface="Calibri"/>
              </a:rPr>
              <a:t>relational databases.</a:t>
            </a:r>
            <a:endParaRPr b="1"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Data Bound Control</a:t>
            </a:r>
            <a:endParaRPr/>
          </a:p>
        </p:txBody>
      </p:sp>
      <p:sp>
        <p:nvSpPr>
          <p:cNvPr id="164" name="Google Shape;164;p6"/>
          <p:cNvSpPr txBox="1"/>
          <p:nvPr>
            <p:ph idx="1" type="body"/>
          </p:nvPr>
        </p:nvSpPr>
        <p:spPr>
          <a:xfrm>
            <a:off x="457200" y="1428737"/>
            <a:ext cx="8186766" cy="450059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render data as markup to the requesting browser.</a:t>
            </a:r>
            <a:endParaRPr/>
          </a:p>
          <a:p>
            <a:pPr indent="-342900" lvl="0" marL="342900" rtl="0" algn="l">
              <a:spcBef>
                <a:spcPts val="640"/>
              </a:spcBef>
              <a:spcAft>
                <a:spcPts val="0"/>
              </a:spcAft>
              <a:buClr>
                <a:schemeClr val="dk1"/>
              </a:buClr>
              <a:buSzPts val="3200"/>
              <a:buChar char="•"/>
            </a:pPr>
            <a:r>
              <a:rPr lang="en-US"/>
              <a:t>can bind to a data source control and automatically fetch data at the appropriate time in the page request lifecycle.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Data Bound Control (cont..)</a:t>
            </a:r>
            <a:endParaRPr/>
          </a:p>
        </p:txBody>
      </p:sp>
      <p:sp>
        <p:nvSpPr>
          <p:cNvPr id="171" name="Google Shape;171;p7"/>
          <p:cNvSpPr txBox="1"/>
          <p:nvPr>
            <p:ph idx="1" type="body"/>
          </p:nvPr>
        </p:nvSpPr>
        <p:spPr>
          <a:xfrm>
            <a:off x="457200" y="1428750"/>
            <a:ext cx="8186738" cy="4500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ASP.NET includes the data-bound controls described as following:-</a:t>
            </a:r>
            <a:endParaRPr/>
          </a:p>
          <a:p>
            <a:pPr indent="-285750" lvl="1" marL="742950" rtl="0" algn="l">
              <a:spcBef>
                <a:spcPts val="560"/>
              </a:spcBef>
              <a:spcAft>
                <a:spcPts val="0"/>
              </a:spcAft>
              <a:buClr>
                <a:schemeClr val="dk1"/>
              </a:buClr>
              <a:buSzPts val="2800"/>
              <a:buChar char="–"/>
            </a:pPr>
            <a:r>
              <a:rPr lang="en-US"/>
              <a:t>GridView </a:t>
            </a:r>
            <a:endParaRPr/>
          </a:p>
          <a:p>
            <a:pPr indent="-285750" lvl="1" marL="742950" rtl="0" algn="l">
              <a:spcBef>
                <a:spcPts val="560"/>
              </a:spcBef>
              <a:spcAft>
                <a:spcPts val="0"/>
              </a:spcAft>
              <a:buClr>
                <a:schemeClr val="dk1"/>
              </a:buClr>
              <a:buSzPts val="2800"/>
              <a:buChar char="–"/>
            </a:pPr>
            <a:r>
              <a:rPr lang="en-US"/>
              <a:t>DetailsView </a:t>
            </a:r>
            <a:endParaRPr/>
          </a:p>
          <a:p>
            <a:pPr indent="-285750" lvl="1" marL="742950" rtl="0" algn="l">
              <a:spcBef>
                <a:spcPts val="560"/>
              </a:spcBef>
              <a:spcAft>
                <a:spcPts val="0"/>
              </a:spcAft>
              <a:buClr>
                <a:schemeClr val="dk1"/>
              </a:buClr>
              <a:buSzPts val="2800"/>
              <a:buChar char="–"/>
            </a:pPr>
            <a:r>
              <a:rPr lang="en-US"/>
              <a:t>FormView </a:t>
            </a:r>
            <a:endParaRPr/>
          </a:p>
          <a:p>
            <a:pPr indent="-285750" lvl="1" marL="742950" rtl="0" algn="l">
              <a:spcBef>
                <a:spcPts val="560"/>
              </a:spcBef>
              <a:spcAft>
                <a:spcPts val="0"/>
              </a:spcAft>
              <a:buClr>
                <a:schemeClr val="dk1"/>
              </a:buClr>
              <a:buSzPts val="2800"/>
              <a:buChar char="–"/>
            </a:pPr>
            <a:r>
              <a:rPr lang="en-US"/>
              <a:t>DataList </a:t>
            </a:r>
            <a:endParaRPr/>
          </a:p>
          <a:p>
            <a:pPr indent="-285750" lvl="1" marL="742950" rtl="0" algn="l">
              <a:spcBef>
                <a:spcPts val="560"/>
              </a:spcBef>
              <a:spcAft>
                <a:spcPts val="0"/>
              </a:spcAft>
              <a:buClr>
                <a:schemeClr val="dk1"/>
              </a:buClr>
              <a:buSzPts val="2800"/>
              <a:buChar char="–"/>
            </a:pPr>
            <a:r>
              <a:rPr lang="en-US"/>
              <a:t>Repeater </a:t>
            </a:r>
            <a:endParaRPr/>
          </a:p>
          <a:p>
            <a:pPr indent="-285750" lvl="1" marL="742950" rtl="0" algn="l">
              <a:spcBef>
                <a:spcPts val="560"/>
              </a:spcBef>
              <a:spcAft>
                <a:spcPts val="0"/>
              </a:spcAft>
              <a:buClr>
                <a:schemeClr val="dk1"/>
              </a:buClr>
              <a:buSzPts val="2800"/>
              <a:buChar char="–"/>
            </a:pPr>
            <a:r>
              <a:rPr lang="en-US"/>
              <a:t>List controls </a:t>
            </a:r>
            <a:endParaRPr/>
          </a:p>
          <a:p>
            <a:pPr indent="-228600" lvl="2" marL="1143000" rtl="0" algn="l">
              <a:spcBef>
                <a:spcPts val="480"/>
              </a:spcBef>
              <a:spcAft>
                <a:spcPts val="0"/>
              </a:spcAft>
              <a:buClr>
                <a:schemeClr val="dk1"/>
              </a:buClr>
              <a:buSzPts val="2400"/>
              <a:buChar char="•"/>
            </a:pPr>
            <a:r>
              <a:rPr lang="en-US"/>
              <a:t>BulletedList, CheckBoxList, DropDownList, ListBox, and RadioButtonList controls.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Data Bound Control (cont..)</a:t>
            </a:r>
            <a:endParaRPr/>
          </a:p>
        </p:txBody>
      </p:sp>
      <p:sp>
        <p:nvSpPr>
          <p:cNvPr id="177" name="Google Shape;177;p8"/>
          <p:cNvSpPr txBox="1"/>
          <p:nvPr>
            <p:ph idx="1" type="body"/>
          </p:nvPr>
        </p:nvSpPr>
        <p:spPr>
          <a:xfrm>
            <a:off x="457200" y="1428750"/>
            <a:ext cx="8186738" cy="4500563"/>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dk1"/>
              </a:buClr>
              <a:buSzPts val="2800"/>
              <a:buChar char="–"/>
            </a:pPr>
            <a:r>
              <a:rPr lang="en-US"/>
              <a:t>Menu </a:t>
            </a:r>
            <a:endParaRPr/>
          </a:p>
          <a:p>
            <a:pPr indent="-228600" lvl="2" marL="1143000" rtl="0" algn="l">
              <a:spcBef>
                <a:spcPts val="480"/>
              </a:spcBef>
              <a:spcAft>
                <a:spcPts val="0"/>
              </a:spcAft>
              <a:buClr>
                <a:schemeClr val="dk1"/>
              </a:buClr>
              <a:buSzPts val="2400"/>
              <a:buChar char="•"/>
            </a:pPr>
            <a:r>
              <a:rPr lang="en-US"/>
              <a:t>Renders data in a hierarchical dynamic menu that can include submenus.</a:t>
            </a:r>
            <a:endParaRPr/>
          </a:p>
          <a:p>
            <a:pPr indent="-285750" lvl="1" marL="742950" rtl="0" algn="l">
              <a:spcBef>
                <a:spcPts val="560"/>
              </a:spcBef>
              <a:spcAft>
                <a:spcPts val="0"/>
              </a:spcAft>
              <a:buClr>
                <a:schemeClr val="dk1"/>
              </a:buClr>
              <a:buSzPts val="2800"/>
              <a:buChar char="–"/>
            </a:pPr>
            <a:r>
              <a:rPr lang="en-US"/>
              <a:t>AdRotator </a:t>
            </a:r>
            <a:endParaRPr/>
          </a:p>
          <a:p>
            <a:pPr indent="-228600" lvl="2" marL="1143000" rtl="0" algn="l">
              <a:spcBef>
                <a:spcPts val="480"/>
              </a:spcBef>
              <a:spcAft>
                <a:spcPts val="0"/>
              </a:spcAft>
              <a:buClr>
                <a:schemeClr val="dk1"/>
              </a:buClr>
              <a:buSzPts val="2400"/>
              <a:buChar char="•"/>
            </a:pPr>
            <a:r>
              <a:rPr lang="en-US"/>
              <a:t>Renders advertisements on a page as an image that users can click to go to a URL associated with the advertisement.</a:t>
            </a:r>
            <a:endParaRPr/>
          </a:p>
          <a:p>
            <a:pPr indent="-285750" lvl="1" marL="742950" rtl="0" algn="l">
              <a:spcBef>
                <a:spcPts val="560"/>
              </a:spcBef>
              <a:spcAft>
                <a:spcPts val="0"/>
              </a:spcAft>
              <a:buClr>
                <a:schemeClr val="dk1"/>
              </a:buClr>
              <a:buSzPts val="2800"/>
              <a:buChar char="–"/>
            </a:pPr>
            <a:r>
              <a:rPr lang="en-US"/>
              <a:t>TreeView </a:t>
            </a:r>
            <a:endParaRPr/>
          </a:p>
          <a:p>
            <a:pPr indent="-228600" lvl="2" marL="1143000" rtl="0" algn="l">
              <a:spcBef>
                <a:spcPts val="480"/>
              </a:spcBef>
              <a:spcAft>
                <a:spcPts val="0"/>
              </a:spcAft>
              <a:buClr>
                <a:schemeClr val="dk1"/>
              </a:buClr>
              <a:buSzPts val="2400"/>
              <a:buChar char="•"/>
            </a:pPr>
            <a:r>
              <a:rPr lang="en-US"/>
              <a:t>Renders data in a hierarchical tree of expandable nodes.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Overview of Data Binding</a:t>
            </a:r>
            <a:endParaRPr/>
          </a:p>
        </p:txBody>
      </p:sp>
      <p:sp>
        <p:nvSpPr>
          <p:cNvPr id="183" name="Google Shape;183;p9"/>
          <p:cNvSpPr txBox="1"/>
          <p:nvPr>
            <p:ph idx="1" type="body"/>
          </p:nvPr>
        </p:nvSpPr>
        <p:spPr>
          <a:xfrm>
            <a:off x="457200" y="1428750"/>
            <a:ext cx="8186738" cy="4500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Data Binding:</a:t>
            </a:r>
            <a:endParaRPr/>
          </a:p>
          <a:p>
            <a:pPr indent="-285750" lvl="1" marL="742950" rtl="0" algn="l">
              <a:spcBef>
                <a:spcPts val="560"/>
              </a:spcBef>
              <a:spcAft>
                <a:spcPts val="0"/>
              </a:spcAft>
              <a:buClr>
                <a:schemeClr val="dk1"/>
              </a:buClr>
              <a:buSzPts val="2800"/>
              <a:buChar char="–"/>
            </a:pPr>
            <a:r>
              <a:rPr lang="en-US"/>
              <a:t>Process of dynamically assigning a value to a property of a control at run time.</a:t>
            </a:r>
            <a:endParaRPr/>
          </a:p>
          <a:p>
            <a:pPr indent="-342900" lvl="0" marL="342900" rtl="0" algn="l">
              <a:spcBef>
                <a:spcPts val="640"/>
              </a:spcBef>
              <a:spcAft>
                <a:spcPts val="0"/>
              </a:spcAft>
              <a:buClr>
                <a:schemeClr val="dk1"/>
              </a:buClr>
              <a:buSzPts val="3200"/>
              <a:buChar char="•"/>
            </a:pPr>
            <a:r>
              <a:rPr lang="en-US"/>
              <a:t>Example:</a:t>
            </a:r>
            <a:endParaRPr/>
          </a:p>
          <a:p>
            <a:pPr indent="-285750" lvl="1" marL="742950" rtl="0" algn="l">
              <a:spcBef>
                <a:spcPts val="560"/>
              </a:spcBef>
              <a:spcAft>
                <a:spcPts val="0"/>
              </a:spcAft>
              <a:buClr>
                <a:schemeClr val="dk1"/>
              </a:buClr>
              <a:buSzPts val="2800"/>
              <a:buChar char="–"/>
            </a:pPr>
            <a:r>
              <a:rPr lang="en-US"/>
              <a:t>You can use data binding to bind the properties of a control to a data source such as the content of a Microsoft SQL Server Express table.</a:t>
            </a:r>
            <a:endParaRPr/>
          </a:p>
          <a:p>
            <a:pPr indent="-342900" lvl="0" marL="342900" rtl="0" algn="l">
              <a:spcBef>
                <a:spcPts val="640"/>
              </a:spcBef>
              <a:spcAft>
                <a:spcPts val="0"/>
              </a:spcAft>
              <a:buClr>
                <a:schemeClr val="dk1"/>
              </a:buClr>
              <a:buSzPts val="3200"/>
              <a:buChar char="•"/>
            </a:pPr>
            <a:r>
              <a:rPr lang="en-US"/>
              <a:t>Data binding enables you to control exactly when a value is bound to a property.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ARU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2009-05-05T22:08:41Z</dcterms:created>
  <dc:creator>sTaR 79</dc:creator>
</cp:coreProperties>
</file>