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3jFVe5wqZTjI8o/0JjFeLaaCE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77" autoAdjust="0"/>
  </p:normalViewPr>
  <p:slideViewPr>
    <p:cSldViewPr snapToGrid="0">
      <p:cViewPr varScale="1">
        <p:scale>
          <a:sx n="63" d="100"/>
          <a:sy n="63" d="100"/>
        </p:scale>
        <p:origin x="7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3" name="Google Shape;19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&lt;%@Register TagPrefix:”control”  TagName:”Header” Src:”header.ascx” %&gt;</a:t>
            </a:r>
            <a:endParaRPr/>
          </a:p>
        </p:txBody>
      </p:sp>
      <p:sp>
        <p:nvSpPr>
          <p:cNvPr id="213" name="Google Shape;21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8" name="Google Shape;26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The PlaceHolder (plhFeatured) enables you to place an empty container control within the page and then dynamically add, remove, or loop through child elements at run time.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Use the </a:t>
            </a:r>
            <a:r>
              <a:rPr lang="en-US" sz="1200" b="1" i="0">
                <a:solidFill>
                  <a:schemeClr val="dk1"/>
                </a:solidFill>
                <a:latin typeface="Calibri"/>
                <a:ea typeface="Calibri"/>
                <a:cs typeface="Calibri"/>
                <a:sym typeface="Calibri"/>
              </a:rPr>
              <a:t>PlaceHolder</a:t>
            </a:r>
            <a:r>
              <a:rPr lang="en-US" sz="1200" b="0" i="0">
                <a:solidFill>
                  <a:schemeClr val="dk1"/>
                </a:solidFill>
                <a:latin typeface="Calibri"/>
                <a:ea typeface="Calibri"/>
                <a:cs typeface="Calibri"/>
                <a:sym typeface="Calibri"/>
              </a:rPr>
              <a:t> control as a container to store dynamically added server controls to the Web page</a:t>
            </a:r>
            <a:endParaRPr/>
          </a:p>
        </p:txBody>
      </p:sp>
      <p:sp>
        <p:nvSpPr>
          <p:cNvPr id="319" name="Google Shape;31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if (Request.Cookies["Gender"] != null)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string strGender = Request.Cookies["Gender"].Value;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string strSrc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if (strGender == "Male“)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strSrc = "Watch.ascx";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else if (strGender == "Female")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strSrc = "Makeup.ascx";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else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strSrc = "General.ascx";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Control ctrBanner = LoadControl(strSrc);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phBanner.Controls.Add(ctrBanner);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Session["Sex"] = Request.Cookies["Gender"].Value;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332" name="Google Shape;33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8" name="Google Shape;35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Arial"/>
              <a:buNone/>
            </a:pPr>
            <a:r>
              <a:rPr lang="en-US" sz="1200" dirty="0">
                <a:solidFill>
                  <a:schemeClr val="dk1"/>
                </a:solidFill>
                <a:latin typeface="Calibri"/>
                <a:ea typeface="Calibri"/>
                <a:cs typeface="Calibri"/>
                <a:sym typeface="Calibri"/>
              </a:rPr>
              <a:t>Q1:</a:t>
            </a:r>
            <a:endParaRPr dirty="0"/>
          </a:p>
          <a:p>
            <a:pPr marL="0" lvl="0" indent="-76200" algn="l" rtl="0">
              <a:spcBef>
                <a:spcPts val="0"/>
              </a:spcBef>
              <a:spcAft>
                <a:spcPts val="0"/>
              </a:spcAft>
              <a:buClr>
                <a:schemeClr val="dk1"/>
              </a:buClr>
              <a:buSzPts val="1200"/>
              <a:buFont typeface="Arial"/>
              <a:buChar char="•"/>
            </a:pPr>
            <a:r>
              <a:rPr lang="en-US" sz="1200" dirty="0">
                <a:solidFill>
                  <a:schemeClr val="dk1"/>
                </a:solidFill>
                <a:latin typeface="Calibri"/>
                <a:ea typeface="Calibri"/>
                <a:cs typeface="Calibri"/>
                <a:sym typeface="Calibri"/>
              </a:rPr>
              <a:t>Both are code reduce features and reusability purpose</a:t>
            </a:r>
            <a:endParaRPr dirty="0"/>
          </a:p>
          <a:p>
            <a:pPr marL="0" lvl="0" indent="0" algn="l" rtl="0">
              <a:spcBef>
                <a:spcPts val="0"/>
              </a:spcBef>
              <a:spcAft>
                <a:spcPts val="0"/>
              </a:spcAft>
              <a:buClr>
                <a:schemeClr val="dk1"/>
              </a:buClr>
              <a:buSzPts val="1200"/>
              <a:buFont typeface="Arial"/>
              <a:buNone/>
            </a:pPr>
            <a:endParaRPr sz="1200" dirty="0">
              <a:solidFill>
                <a:schemeClr val="dk1"/>
              </a:solidFill>
              <a:latin typeface="Calibri"/>
              <a:ea typeface="Calibri"/>
              <a:cs typeface="Calibri"/>
              <a:sym typeface="Calibri"/>
            </a:endParaRPr>
          </a:p>
          <a:p>
            <a:pPr marL="0" lvl="0" indent="-76200" algn="l" rtl="0">
              <a:spcBef>
                <a:spcPts val="0"/>
              </a:spcBef>
              <a:spcAft>
                <a:spcPts val="0"/>
              </a:spcAft>
              <a:buClr>
                <a:schemeClr val="dk1"/>
              </a:buClr>
              <a:buSzPts val="1200"/>
              <a:buFont typeface="Arial"/>
              <a:buChar char="•"/>
            </a:pPr>
            <a:r>
              <a:rPr lang="en-US" sz="1200" dirty="0">
                <a:solidFill>
                  <a:schemeClr val="dk1"/>
                </a:solidFill>
                <a:latin typeface="Calibri"/>
                <a:ea typeface="Calibri"/>
                <a:cs typeface="Calibri"/>
                <a:sym typeface="Calibri"/>
              </a:rPr>
              <a:t>User control is a control that has to be added into a page, while Master Page serves like a template, where we add the </a:t>
            </a:r>
            <a:r>
              <a:rPr lang="en-US" sz="1200" dirty="0" err="1">
                <a:solidFill>
                  <a:schemeClr val="dk1"/>
                </a:solidFill>
                <a:latin typeface="Calibri"/>
                <a:ea typeface="Calibri"/>
                <a:cs typeface="Calibri"/>
                <a:sym typeface="Calibri"/>
              </a:rPr>
              <a:t>ContentPlaceHolder</a:t>
            </a:r>
            <a:r>
              <a:rPr lang="en-US" sz="1200" dirty="0">
                <a:solidFill>
                  <a:schemeClr val="dk1"/>
                </a:solidFill>
                <a:latin typeface="Calibri"/>
                <a:ea typeface="Calibri"/>
                <a:cs typeface="Calibri"/>
                <a:sym typeface="Calibri"/>
              </a:rPr>
              <a:t> in the Master Page to display the child page. </a:t>
            </a:r>
            <a:endParaRPr dirty="0"/>
          </a:p>
          <a:p>
            <a:pPr marL="0" lvl="0" indent="0" algn="l" rtl="0">
              <a:spcBef>
                <a:spcPts val="0"/>
              </a:spcBef>
              <a:spcAft>
                <a:spcPts val="0"/>
              </a:spcAft>
              <a:buClr>
                <a:schemeClr val="dk1"/>
              </a:buClr>
              <a:buSzPts val="1200"/>
              <a:buFont typeface="Arial"/>
              <a:buNone/>
            </a:pPr>
            <a:endParaRPr sz="1200" dirty="0">
              <a:solidFill>
                <a:schemeClr val="dk1"/>
              </a:solidFill>
              <a:latin typeface="Calibri"/>
              <a:ea typeface="Calibri"/>
              <a:cs typeface="Calibri"/>
              <a:sym typeface="Calibri"/>
            </a:endParaRPr>
          </a:p>
          <a:p>
            <a:pPr marL="0" lvl="0" indent="-76200" algn="l" rtl="0">
              <a:spcBef>
                <a:spcPts val="0"/>
              </a:spcBef>
              <a:spcAft>
                <a:spcPts val="0"/>
              </a:spcAft>
              <a:buClr>
                <a:schemeClr val="dk1"/>
              </a:buClr>
              <a:buSzPts val="1200"/>
              <a:buFont typeface="Arial"/>
              <a:buChar char="•"/>
            </a:pPr>
            <a:r>
              <a:rPr lang="en-US" sz="1200" dirty="0">
                <a:solidFill>
                  <a:schemeClr val="dk1"/>
                </a:solidFill>
                <a:latin typeface="Calibri"/>
                <a:ea typeface="Calibri"/>
                <a:cs typeface="Calibri"/>
                <a:sym typeface="Calibri"/>
              </a:rPr>
              <a:t>User controls are great to encapsulate markup, controls and code that you need repeatedly throughout your site, but should only appear on some but not all pages. While Master Pages allow you to create content that is displayed in all pages in your site</a:t>
            </a:r>
            <a:endParaRPr dirty="0"/>
          </a:p>
          <a:p>
            <a:pPr marL="0" lvl="0" indent="0" algn="l" rtl="0">
              <a:spcBef>
                <a:spcPts val="0"/>
              </a:spcBef>
              <a:spcAft>
                <a:spcPts val="0"/>
              </a:spcAft>
              <a:buNone/>
            </a:pPr>
            <a:endParaRPr dirty="0"/>
          </a:p>
        </p:txBody>
      </p:sp>
      <p:sp>
        <p:nvSpPr>
          <p:cNvPr id="171" name="Google Shape;17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7" name="Google Shape;17;p29"/>
          <p:cNvCxnSpPr>
            <a:endCxn id="18" idx="2"/>
          </p:cNvCxnSpPr>
          <p:nvPr/>
        </p:nvCxnSpPr>
        <p:spPr>
          <a:xfrm>
            <a:off x="1142963" y="4857751"/>
            <a:ext cx="7358100" cy="0"/>
          </a:xfrm>
          <a:prstGeom prst="straightConnector1">
            <a:avLst/>
          </a:prstGeom>
          <a:noFill/>
          <a:ln w="38100" cap="flat" cmpd="sng">
            <a:solidFill>
              <a:srgbClr val="E85730"/>
            </a:solidFill>
            <a:prstDash val="solid"/>
            <a:round/>
            <a:headEnd type="none" w="sm" len="sm"/>
            <a:tailEnd type="none" w="sm" len="sm"/>
          </a:ln>
        </p:spPr>
      </p:cxnSp>
      <p:sp>
        <p:nvSpPr>
          <p:cNvPr id="19" name="Google Shape;19;p29"/>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9"/>
          <p:cNvSpPr/>
          <p:nvPr/>
        </p:nvSpPr>
        <p:spPr>
          <a:xfrm>
            <a:off x="6715125" y="1428750"/>
            <a:ext cx="857250" cy="785813"/>
          </a:xfrm>
          <a:prstGeom prst="ellipse">
            <a:avLst/>
          </a:prstGeom>
          <a:solidFill>
            <a:srgbClr val="9748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9"/>
          <p:cNvSpPr/>
          <p:nvPr/>
        </p:nvSpPr>
        <p:spPr>
          <a:xfrm>
            <a:off x="7715250" y="2500313"/>
            <a:ext cx="642938" cy="642937"/>
          </a:xfrm>
          <a:prstGeom prst="ellipse">
            <a:avLst/>
          </a:prstGeom>
          <a:solidFill>
            <a:srgbClr val="D96709">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29"/>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9"/>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9"/>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29"/>
          <p:cNvPicPr preferRelativeResize="0"/>
          <p:nvPr/>
        </p:nvPicPr>
        <p:blipFill rotWithShape="1">
          <a:blip r:embed="rId2">
            <a:alphaModFix/>
          </a:blip>
          <a:srcRect/>
          <a:stretch/>
        </p:blipFill>
        <p:spPr>
          <a:xfrm>
            <a:off x="762000" y="304800"/>
            <a:ext cx="1752600" cy="698500"/>
          </a:xfrm>
          <a:prstGeom prst="rect">
            <a:avLst/>
          </a:prstGeom>
          <a:noFill/>
          <a:ln>
            <a:noFill/>
          </a:ln>
        </p:spPr>
      </p:pic>
      <p:sp>
        <p:nvSpPr>
          <p:cNvPr id="25" name="Google Shape;25;p2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29"/>
          <p:cNvSpPr txBox="1">
            <a:spLocks noGrp="1"/>
          </p:cNvSpPr>
          <p:nvPr>
            <p:ph type="sldNum" idx="12"/>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3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3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3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30"/>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r>
              <a:rPr lang="en-US" sz="1200" b="0" i="0" u="none" strike="noStrike" cap="none">
                <a:solidFill>
                  <a:srgbClr val="888888"/>
                </a:solidFill>
                <a:latin typeface="Calibri"/>
                <a:ea typeface="Calibri"/>
                <a:cs typeface="Calibri"/>
                <a:sym typeface="Calibri"/>
              </a:rPr>
              <a:t>/1</a:t>
            </a:r>
            <a:endParaRPr/>
          </a:p>
        </p:txBody>
      </p:sp>
      <p:sp>
        <p:nvSpPr>
          <p:cNvPr id="30" name="Google Shape;30;p30"/>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31" name="Google Shape;31;p30"/>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32" name="Google Shape;32;p30"/>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0"/>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30"/>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30"/>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30"/>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30"/>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Google Shape;38;p30"/>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39" name="Google Shape;39;p30"/>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40" name="Google Shape;40;p30"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41" name="Google Shape;41;p3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1"/>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r>
              <a:rPr lang="en-US" sz="1200">
                <a:solidFill>
                  <a:srgbClr val="888888"/>
                </a:solidFill>
                <a:latin typeface="Calibri"/>
                <a:ea typeface="Calibri"/>
                <a:cs typeface="Calibri"/>
                <a:sym typeface="Calibri"/>
              </a:rPr>
              <a:t>/1</a:t>
            </a:r>
            <a:endParaRPr/>
          </a:p>
        </p:txBody>
      </p:sp>
      <p:sp>
        <p:nvSpPr>
          <p:cNvPr id="45" name="Google Shape;45;p31"/>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6" name="Google Shape;46;p31"/>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47" name="Google Shape;47;p31"/>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31"/>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31"/>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31"/>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31"/>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31"/>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3" name="Google Shape;53;p31"/>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54" name="Google Shape;54;p31"/>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55" name="Google Shape;55;p31"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56" name="Google Shape;56;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8" name="Google Shape;58;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9" name="Google Shape;59;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32"/>
          <p:cNvSpPr txBox="1"/>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6" name="Google Shape;66;p32"/>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F690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7" name="Google Shape;67;p32"/>
          <p:cNvCxnSpPr>
            <a:endCxn id="68" idx="2"/>
          </p:cNvCxnSpPr>
          <p:nvPr/>
        </p:nvCxnSpPr>
        <p:spPr>
          <a:xfrm>
            <a:off x="1142963" y="4857751"/>
            <a:ext cx="7358100" cy="0"/>
          </a:xfrm>
          <a:prstGeom prst="straightConnector1">
            <a:avLst/>
          </a:prstGeom>
          <a:noFill/>
          <a:ln w="38100" cap="flat" cmpd="sng">
            <a:solidFill>
              <a:srgbClr val="F6903C"/>
            </a:solidFill>
            <a:prstDash val="solid"/>
            <a:round/>
            <a:headEnd type="none" w="sm" len="sm"/>
            <a:tailEnd type="none" w="sm" len="sm"/>
          </a:ln>
        </p:spPr>
      </p:cxnSp>
      <p:sp>
        <p:nvSpPr>
          <p:cNvPr id="69" name="Google Shape;69;p32"/>
          <p:cNvSpPr/>
          <p:nvPr/>
        </p:nvSpPr>
        <p:spPr>
          <a:xfrm>
            <a:off x="8001024" y="928670"/>
            <a:ext cx="500066" cy="428628"/>
          </a:xfrm>
          <a:prstGeom prst="ellipse">
            <a:avLst/>
          </a:prstGeom>
          <a:solidFill>
            <a:srgbClr val="F89D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32"/>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Google Shape;71;p32"/>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Google Shape;72;p32"/>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 name="Google Shape;68;p32"/>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32"/>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 name="Google Shape;74;p32" descr="tarc logo.jpg"/>
          <p:cNvPicPr preferRelativeResize="0"/>
          <p:nvPr/>
        </p:nvPicPr>
        <p:blipFill rotWithShape="1">
          <a:blip r:embed="rId2">
            <a:alphaModFix/>
          </a:blip>
          <a:srcRect/>
          <a:stretch/>
        </p:blipFill>
        <p:spPr>
          <a:xfrm>
            <a:off x="685800" y="304800"/>
            <a:ext cx="2819400" cy="785813"/>
          </a:xfrm>
          <a:prstGeom prst="rect">
            <a:avLst/>
          </a:prstGeom>
          <a:noFill/>
          <a:ln>
            <a:noFill/>
          </a:ln>
        </p:spPr>
      </p:pic>
      <p:sp>
        <p:nvSpPr>
          <p:cNvPr id="75" name="Google Shape;75;p32"/>
          <p:cNvSpPr txBox="1"/>
          <p:nvPr/>
        </p:nvSpPr>
        <p:spPr>
          <a:xfrm>
            <a:off x="3429000" y="152400"/>
            <a:ext cx="3048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76" name="Google Shape;76;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1" name="Google Shape;81;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2" name="Google Shape;8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7" name="Google Shape;87;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7" name="Google Shape;97;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8" name="Google Shape;9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37"/>
          <p:cNvSpPr>
            <a:spLocks noGrp="1"/>
          </p:cNvSpPr>
          <p:nvPr>
            <p:ph type="pic" idx="2"/>
          </p:nvPr>
        </p:nvSpPr>
        <p:spPr>
          <a:xfrm>
            <a:off x="1792288" y="612775"/>
            <a:ext cx="5486400" cy="4114800"/>
          </a:xfrm>
          <a:prstGeom prst="rect">
            <a:avLst/>
          </a:prstGeom>
          <a:noFill/>
          <a:ln>
            <a:noFill/>
          </a:ln>
        </p:spPr>
      </p:sp>
      <p:sp>
        <p:nvSpPr>
          <p:cNvPr id="104" name="Google Shape;104;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Reusable Code For ASP.NET : </a:t>
            </a:r>
            <a:br>
              <a:rPr lang="en-US"/>
            </a:br>
            <a:r>
              <a:rPr lang="en-US"/>
              <a:t>  User Control</a:t>
            </a:r>
            <a:endParaRPr/>
          </a:p>
        </p:txBody>
      </p:sp>
      <p:sp>
        <p:nvSpPr>
          <p:cNvPr id="125" name="Google Shape;12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Chapter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0"/>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Adding a User Control on a Page</a:t>
            </a:r>
            <a:endParaRPr/>
          </a:p>
        </p:txBody>
      </p:sp>
      <p:sp>
        <p:nvSpPr>
          <p:cNvPr id="196" name="Google Shape;196;p1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Font typeface="Calibri"/>
              <a:buAutoNum type="arabicPeriod"/>
            </a:pPr>
            <a:r>
              <a:rPr lang="en-US"/>
              <a:t>register a user control on a page:</a:t>
            </a:r>
            <a:endParaRPr/>
          </a:p>
          <a:p>
            <a:pPr marL="514350" lvl="0" indent="-311150" algn="l" rtl="0">
              <a:spcBef>
                <a:spcPts val="640"/>
              </a:spcBef>
              <a:spcAft>
                <a:spcPts val="0"/>
              </a:spcAft>
              <a:buClr>
                <a:schemeClr val="dk1"/>
              </a:buClr>
              <a:buSzPts val="3200"/>
              <a:buFont typeface="Calibri"/>
              <a:buNone/>
            </a:pPr>
            <a:endParaRPr/>
          </a:p>
          <a:p>
            <a:pPr marL="514350" lvl="0" indent="-311150" algn="l" rtl="0">
              <a:spcBef>
                <a:spcPts val="640"/>
              </a:spcBef>
              <a:spcAft>
                <a:spcPts val="0"/>
              </a:spcAft>
              <a:buClr>
                <a:schemeClr val="dk1"/>
              </a:buClr>
              <a:buSzPts val="3200"/>
              <a:buFont typeface="Calibri"/>
              <a:buNone/>
            </a:pPr>
            <a:endParaRPr>
              <a:solidFill>
                <a:srgbClr val="92D050"/>
              </a:solidFill>
            </a:endParaRPr>
          </a:p>
          <a:p>
            <a:pPr marL="514350" lvl="0" indent="-514350" algn="l" rtl="0">
              <a:spcBef>
                <a:spcPts val="640"/>
              </a:spcBef>
              <a:spcAft>
                <a:spcPts val="0"/>
              </a:spcAft>
              <a:buClr>
                <a:schemeClr val="dk1"/>
              </a:buClr>
              <a:buSzPts val="3200"/>
              <a:buFont typeface="Calibri"/>
              <a:buAutoNum type="arabicPeriod"/>
            </a:pPr>
            <a:r>
              <a:rPr lang="en-US"/>
              <a:t>adding the user control:</a:t>
            </a:r>
            <a:endParaRPr/>
          </a:p>
          <a:p>
            <a:pPr marL="342900" lvl="0" indent="-342900" algn="l" rtl="0">
              <a:spcBef>
                <a:spcPts val="640"/>
              </a:spcBef>
              <a:spcAft>
                <a:spcPts val="0"/>
              </a:spcAft>
              <a:buClr>
                <a:srgbClr val="92D050"/>
              </a:buClr>
              <a:buSzPts val="3200"/>
              <a:buNone/>
            </a:pPr>
            <a:r>
              <a:rPr lang="en-US">
                <a:solidFill>
                  <a:srgbClr val="92D050"/>
                </a:solidFill>
              </a:rPr>
              <a:t>    </a:t>
            </a:r>
            <a:endParaRPr>
              <a:solidFill>
                <a:srgbClr val="92D050"/>
              </a:solidFill>
            </a:endParaRPr>
          </a:p>
        </p:txBody>
      </p:sp>
      <p:sp>
        <p:nvSpPr>
          <p:cNvPr id="197" name="Google Shape;197;p10"/>
          <p:cNvSpPr/>
          <p:nvPr/>
        </p:nvSpPr>
        <p:spPr>
          <a:xfrm>
            <a:off x="457200" y="2133600"/>
            <a:ext cx="8305800" cy="830997"/>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&lt;%@ Register TagPrefix</a:t>
            </a:r>
            <a:r>
              <a:rPr lang="en-US" sz="2400" b="0" i="0" u="none" strike="noStrike" cap="none">
                <a:solidFill>
                  <a:schemeClr val="lt1"/>
                </a:solidFill>
                <a:latin typeface="Calibri"/>
                <a:ea typeface="Calibri"/>
                <a:cs typeface="Calibri"/>
                <a:sym typeface="Calibri"/>
              </a:rPr>
              <a:t>="</a:t>
            </a:r>
            <a:r>
              <a:rPr lang="en-US" sz="2400" b="0" i="0" u="none" strike="noStrike" cap="none">
                <a:solidFill>
                  <a:schemeClr val="lt2"/>
                </a:solidFill>
                <a:latin typeface="Calibri"/>
                <a:ea typeface="Calibri"/>
                <a:cs typeface="Calibri"/>
                <a:sym typeface="Calibri"/>
              </a:rPr>
              <a:t>SuperCompany</a:t>
            </a:r>
            <a:r>
              <a:rPr lang="en-US" sz="2400" b="0" i="0" u="none" strike="noStrike" cap="none">
                <a:solidFill>
                  <a:schemeClr val="lt1"/>
                </a:solidFill>
                <a:latin typeface="Calibri"/>
                <a:ea typeface="Calibri"/>
                <a:cs typeface="Calibri"/>
                <a:sym typeface="Calibri"/>
              </a:rPr>
              <a:t>" </a:t>
            </a:r>
            <a:r>
              <a:rPr lang="en-US" sz="2400" b="1" i="0" u="none" strike="noStrike" cap="none">
                <a:solidFill>
                  <a:schemeClr val="lt1"/>
                </a:solidFill>
                <a:latin typeface="Calibri"/>
                <a:ea typeface="Calibri"/>
                <a:cs typeface="Calibri"/>
                <a:sym typeface="Calibri"/>
              </a:rPr>
              <a:t>TagName</a:t>
            </a:r>
            <a:r>
              <a:rPr lang="en-US" sz="2400" b="0" i="0" u="none" strike="noStrike" cap="none">
                <a:solidFill>
                  <a:schemeClr val="lt1"/>
                </a:solidFill>
                <a:latin typeface="Calibri"/>
                <a:ea typeface="Calibri"/>
                <a:cs typeface="Calibri"/>
                <a:sym typeface="Calibri"/>
              </a:rPr>
              <a:t>="</a:t>
            </a:r>
            <a:r>
              <a:rPr lang="en-US" sz="2400" b="0" i="0" u="none" strike="noStrike" cap="none">
                <a:solidFill>
                  <a:schemeClr val="lt2"/>
                </a:solidFill>
                <a:latin typeface="Calibri"/>
                <a:ea typeface="Calibri"/>
                <a:cs typeface="Calibri"/>
                <a:sym typeface="Calibri"/>
              </a:rPr>
              <a:t>Header</a:t>
            </a:r>
            <a:r>
              <a:rPr lang="en-US" sz="2400" b="0" i="0" u="none" strike="noStrike" cap="none">
                <a:solidFill>
                  <a:schemeClr val="lt1"/>
                </a:solidFill>
                <a:latin typeface="Calibri"/>
                <a:ea typeface="Calibri"/>
                <a:cs typeface="Calibri"/>
                <a:sym typeface="Calibri"/>
              </a:rPr>
              <a:t>" </a:t>
            </a:r>
            <a:r>
              <a:rPr lang="en-US" sz="2400" b="1" i="0" u="none" strike="noStrike" cap="none">
                <a:solidFill>
                  <a:schemeClr val="lt1"/>
                </a:solidFill>
                <a:latin typeface="Calibri"/>
                <a:ea typeface="Calibri"/>
                <a:cs typeface="Calibri"/>
                <a:sym typeface="Calibri"/>
              </a:rPr>
              <a:t>Src</a:t>
            </a:r>
            <a:r>
              <a:rPr lang="en-US" sz="2400" b="0" i="0" u="none" strike="noStrike" cap="none">
                <a:solidFill>
                  <a:schemeClr val="lt1"/>
                </a:solidFill>
                <a:latin typeface="Calibri"/>
                <a:ea typeface="Calibri"/>
                <a:cs typeface="Calibri"/>
                <a:sym typeface="Calibri"/>
              </a:rPr>
              <a:t>="</a:t>
            </a:r>
            <a:r>
              <a:rPr lang="en-US" sz="2400" b="0" i="0" u="none" strike="noStrike" cap="none">
                <a:solidFill>
                  <a:schemeClr val="lt2"/>
                </a:solidFill>
                <a:latin typeface="Calibri"/>
                <a:ea typeface="Calibri"/>
                <a:cs typeface="Calibri"/>
                <a:sym typeface="Calibri"/>
              </a:rPr>
              <a:t>SimpleHeader.ascx</a:t>
            </a:r>
            <a:r>
              <a:rPr lang="en-US" sz="2400" b="0" i="0" u="none" strike="noStrike" cap="none">
                <a:solidFill>
                  <a:schemeClr val="lt1"/>
                </a:solidFill>
                <a:latin typeface="Calibri"/>
                <a:ea typeface="Calibri"/>
                <a:cs typeface="Calibri"/>
                <a:sym typeface="Calibri"/>
              </a:rPr>
              <a:t>" %&gt;</a:t>
            </a:r>
            <a:endParaRPr sz="2400">
              <a:solidFill>
                <a:schemeClr val="lt1"/>
              </a:solidFill>
              <a:latin typeface="Calibri"/>
              <a:ea typeface="Calibri"/>
              <a:cs typeface="Calibri"/>
              <a:sym typeface="Calibri"/>
            </a:endParaRPr>
          </a:p>
        </p:txBody>
      </p:sp>
      <p:sp>
        <p:nvSpPr>
          <p:cNvPr id="198" name="Google Shape;198;p10"/>
          <p:cNvSpPr/>
          <p:nvPr/>
        </p:nvSpPr>
        <p:spPr>
          <a:xfrm>
            <a:off x="457200" y="3886200"/>
            <a:ext cx="8305800" cy="461665"/>
          </a:xfrm>
          <a:prstGeom prst="rect">
            <a:avLst/>
          </a:prstGeom>
          <a:solidFill>
            <a:srgbClr val="595959"/>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&lt;</a:t>
            </a:r>
            <a:r>
              <a:rPr lang="en-US" sz="2400" b="1">
                <a:solidFill>
                  <a:schemeClr val="lt1"/>
                </a:solidFill>
                <a:latin typeface="Calibri"/>
                <a:ea typeface="Calibri"/>
                <a:cs typeface="Calibri"/>
                <a:sym typeface="Calibri"/>
              </a:rPr>
              <a:t>SuperCompany:Header</a:t>
            </a:r>
            <a:r>
              <a:rPr lang="en-US" sz="2400">
                <a:solidFill>
                  <a:schemeClr val="lt1"/>
                </a:solidFill>
                <a:latin typeface="Calibri"/>
                <a:ea typeface="Calibri"/>
                <a:cs typeface="Calibri"/>
                <a:sym typeface="Calibri"/>
              </a:rPr>
              <a:t> </a:t>
            </a:r>
            <a:r>
              <a:rPr lang="en-US" sz="2400">
                <a:solidFill>
                  <a:schemeClr val="lt2"/>
                </a:solidFill>
                <a:latin typeface="Calibri"/>
                <a:ea typeface="Calibri"/>
                <a:cs typeface="Calibri"/>
                <a:sym typeface="Calibri"/>
              </a:rPr>
              <a:t>ID="ctlHeader" runat="server"</a:t>
            </a:r>
            <a:r>
              <a:rPr lang="en-US" sz="2400">
                <a:solidFill>
                  <a:schemeClr val="lt1"/>
                </a:solidFill>
                <a:latin typeface="Calibri"/>
                <a:ea typeface="Calibri"/>
                <a:cs typeface="Calibri"/>
                <a:sym typeface="Calibri"/>
              </a:rPr>
              <a:t>/&gt;</a:t>
            </a:r>
            <a:endParaRPr sz="2400">
              <a:solidFill>
                <a:schemeClr val="lt1"/>
              </a:solidFill>
              <a:latin typeface="Calibri"/>
              <a:ea typeface="Calibri"/>
              <a:cs typeface="Calibri"/>
              <a:sym typeface="Calibri"/>
            </a:endParaRPr>
          </a:p>
        </p:txBody>
      </p:sp>
      <p:grpSp>
        <p:nvGrpSpPr>
          <p:cNvPr id="199" name="Google Shape;199;p10"/>
          <p:cNvGrpSpPr/>
          <p:nvPr/>
        </p:nvGrpSpPr>
        <p:grpSpPr>
          <a:xfrm>
            <a:off x="2514600" y="4267200"/>
            <a:ext cx="6019800" cy="1516797"/>
            <a:chOff x="2514600" y="4267200"/>
            <a:chExt cx="6019800" cy="1516797"/>
          </a:xfrm>
        </p:grpSpPr>
        <p:sp>
          <p:nvSpPr>
            <p:cNvPr id="200" name="Google Shape;200;p10"/>
            <p:cNvSpPr/>
            <p:nvPr/>
          </p:nvSpPr>
          <p:spPr>
            <a:xfrm>
              <a:off x="2514600" y="4953000"/>
              <a:ext cx="6019800" cy="830997"/>
            </a:xfrm>
            <a:prstGeom prst="rect">
              <a:avLst/>
            </a:prstGeom>
            <a:no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Each control must have a </a:t>
              </a:r>
              <a:r>
                <a:rPr lang="en-US" sz="2400" b="1">
                  <a:solidFill>
                    <a:srgbClr val="000000"/>
                  </a:solidFill>
                  <a:latin typeface="Calibri"/>
                  <a:ea typeface="Calibri"/>
                  <a:cs typeface="Calibri"/>
                  <a:sym typeface="Calibri"/>
                </a:rPr>
                <a:t>unique</a:t>
              </a:r>
              <a:r>
                <a:rPr lang="en-US" sz="2400">
                  <a:solidFill>
                    <a:srgbClr val="000000"/>
                  </a:solidFill>
                  <a:latin typeface="Calibri"/>
                  <a:ea typeface="Calibri"/>
                  <a:cs typeface="Calibri"/>
                  <a:sym typeface="Calibri"/>
                </a:rPr>
                <a:t> </a:t>
              </a:r>
              <a:r>
                <a:rPr lang="en-US" sz="2400" b="1">
                  <a:solidFill>
                    <a:srgbClr val="000000"/>
                  </a:solidFill>
                  <a:latin typeface="Calibri"/>
                  <a:ea typeface="Calibri"/>
                  <a:cs typeface="Calibri"/>
                  <a:sym typeface="Calibri"/>
                </a:rPr>
                <a:t>ID</a:t>
              </a:r>
              <a:r>
                <a:rPr lang="en-US" sz="2400">
                  <a:solidFill>
                    <a:srgbClr val="000000"/>
                  </a:solidFill>
                  <a:latin typeface="Calibri"/>
                  <a:ea typeface="Calibri"/>
                  <a:cs typeface="Calibri"/>
                  <a:sym typeface="Calibri"/>
                </a:rPr>
                <a:t> if it is used for many times in a page.</a:t>
              </a:r>
              <a:endParaRPr/>
            </a:p>
          </p:txBody>
        </p:sp>
        <p:cxnSp>
          <p:nvCxnSpPr>
            <p:cNvPr id="201" name="Google Shape;201;p10"/>
            <p:cNvCxnSpPr/>
            <p:nvPr/>
          </p:nvCxnSpPr>
          <p:spPr>
            <a:xfrm>
              <a:off x="3886200" y="4267200"/>
              <a:ext cx="457200" cy="685800"/>
            </a:xfrm>
            <a:prstGeom prst="straightConnector1">
              <a:avLst/>
            </a:prstGeom>
            <a:noFill/>
            <a:ln w="28575" cap="flat" cmpd="sng">
              <a:solidFill>
                <a:srgbClr val="C00000"/>
              </a:solidFill>
              <a:prstDash val="solid"/>
              <a:round/>
              <a:headEnd type="none" w="sm" len="sm"/>
              <a:tailEnd type="stealth" w="med" len="med"/>
            </a:ln>
          </p:spPr>
        </p:cxnSp>
      </p:grpSp>
      <p:cxnSp>
        <p:nvCxnSpPr>
          <p:cNvPr id="202" name="Google Shape;202;p10"/>
          <p:cNvCxnSpPr/>
          <p:nvPr/>
        </p:nvCxnSpPr>
        <p:spPr>
          <a:xfrm rot="10800000" flipH="1">
            <a:off x="1752600" y="2514600"/>
            <a:ext cx="3048000" cy="1447800"/>
          </a:xfrm>
          <a:prstGeom prst="straightConnector1">
            <a:avLst/>
          </a:prstGeom>
          <a:noFill/>
          <a:ln w="28575" cap="flat" cmpd="sng">
            <a:solidFill>
              <a:srgbClr val="C00000"/>
            </a:solidFill>
            <a:prstDash val="solid"/>
            <a:round/>
            <a:headEnd type="none" w="sm" len="sm"/>
            <a:tailEnd type="stealth" w="med" len="med"/>
          </a:ln>
        </p:spPr>
      </p:cxnSp>
      <p:cxnSp>
        <p:nvCxnSpPr>
          <p:cNvPr id="203" name="Google Shape;203;p10"/>
          <p:cNvCxnSpPr/>
          <p:nvPr/>
        </p:nvCxnSpPr>
        <p:spPr>
          <a:xfrm rot="10800000" flipH="1">
            <a:off x="3352800" y="2514600"/>
            <a:ext cx="4267200" cy="1447800"/>
          </a:xfrm>
          <a:prstGeom prst="straightConnector1">
            <a:avLst/>
          </a:prstGeom>
          <a:noFill/>
          <a:ln w="28575" cap="flat" cmpd="sng">
            <a:solidFill>
              <a:srgbClr val="C00000"/>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fade">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fade">
                                      <p:cBhvr>
                                        <p:cTn id="17"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209" name="Google Shape;209;p11"/>
          <p:cNvSpPr txBox="1">
            <a:spLocks noGrp="1"/>
          </p:cNvSpPr>
          <p:nvPr>
            <p:ph type="body" idx="1"/>
          </p:nvPr>
        </p:nvSpPr>
        <p:spPr>
          <a:xfrm>
            <a:off x="457200" y="1428736"/>
            <a:ext cx="8186766" cy="55816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Based on information about a Web user control below, write the necessary code on a Web form (</a:t>
            </a:r>
            <a:r>
              <a:rPr lang="en-US" dirty="0" err="1"/>
              <a:t>aspx</a:t>
            </a:r>
            <a:r>
              <a:rPr lang="en-US" dirty="0"/>
              <a:t> file) to display the control. </a:t>
            </a:r>
            <a:endParaRPr dirty="0"/>
          </a:p>
          <a:p>
            <a:pPr marL="742950" lvl="1" indent="-285750" algn="l" rtl="0">
              <a:spcBef>
                <a:spcPts val="560"/>
              </a:spcBef>
              <a:spcAft>
                <a:spcPts val="0"/>
              </a:spcAft>
              <a:buClr>
                <a:schemeClr val="dk1"/>
              </a:buClr>
              <a:buSzPts val="2800"/>
              <a:buChar char="–"/>
            </a:pPr>
            <a:r>
              <a:rPr lang="en-US" dirty="0" err="1"/>
              <a:t>TagPrefix</a:t>
            </a:r>
            <a:r>
              <a:rPr lang="en-US" dirty="0"/>
              <a:t>: </a:t>
            </a:r>
            <a:r>
              <a:rPr lang="en-US" dirty="0" err="1"/>
              <a:t>myMenu</a:t>
            </a:r>
            <a:endParaRPr dirty="0"/>
          </a:p>
          <a:p>
            <a:pPr marL="742950" lvl="1" indent="-285750" algn="l" rtl="0">
              <a:spcBef>
                <a:spcPts val="560"/>
              </a:spcBef>
              <a:spcAft>
                <a:spcPts val="0"/>
              </a:spcAft>
              <a:buClr>
                <a:schemeClr val="dk1"/>
              </a:buClr>
              <a:buSzPts val="2800"/>
              <a:buChar char="–"/>
            </a:pPr>
            <a:r>
              <a:rPr lang="en-US" dirty="0" err="1"/>
              <a:t>TagName</a:t>
            </a:r>
            <a:r>
              <a:rPr lang="en-US" dirty="0"/>
              <a:t>: </a:t>
            </a:r>
            <a:r>
              <a:rPr lang="en-US" dirty="0" err="1"/>
              <a:t>MainMenu</a:t>
            </a:r>
            <a:endParaRPr dirty="0"/>
          </a:p>
          <a:p>
            <a:pPr marL="742950" lvl="1" indent="-285750" algn="l" rtl="0">
              <a:spcBef>
                <a:spcPts val="560"/>
              </a:spcBef>
              <a:spcAft>
                <a:spcPts val="0"/>
              </a:spcAft>
              <a:buClr>
                <a:schemeClr val="dk1"/>
              </a:buClr>
              <a:buSzPts val="2800"/>
              <a:buChar char="–"/>
            </a:pPr>
            <a:r>
              <a:rPr lang="en-US" dirty="0" err="1"/>
              <a:t>Src</a:t>
            </a:r>
            <a:r>
              <a:rPr lang="en-US" dirty="0"/>
              <a:t>: Menu.ascx</a:t>
            </a:r>
            <a:endParaRPr dirty="0"/>
          </a:p>
          <a:p>
            <a:pPr marL="342900" indent="-139700">
              <a:spcBef>
                <a:spcPts val="640"/>
              </a:spcBef>
              <a:buSzPts val="3200"/>
              <a:buNone/>
            </a:pPr>
            <a:r>
              <a:rPr lang="en-MY" sz="2000" dirty="0"/>
              <a:t>&lt;%@ Register </a:t>
            </a:r>
            <a:r>
              <a:rPr lang="en-MY" sz="2000" dirty="0" err="1"/>
              <a:t>TagPrefix</a:t>
            </a:r>
            <a:r>
              <a:rPr lang="en-MY" sz="2000" dirty="0"/>
              <a:t>="</a:t>
            </a:r>
            <a:r>
              <a:rPr lang="en-US" sz="2000" dirty="0"/>
              <a:t> </a:t>
            </a:r>
            <a:r>
              <a:rPr lang="en-US" sz="2000" dirty="0" err="1"/>
              <a:t>myMenu</a:t>
            </a:r>
            <a:r>
              <a:rPr lang="en-US" sz="2000" dirty="0"/>
              <a:t> </a:t>
            </a:r>
            <a:r>
              <a:rPr lang="en-MY" sz="2000" dirty="0"/>
              <a:t>"  </a:t>
            </a:r>
            <a:r>
              <a:rPr lang="en-MY" sz="2000" dirty="0" err="1"/>
              <a:t>TagName</a:t>
            </a:r>
            <a:r>
              <a:rPr lang="en-MY" sz="2000" dirty="0"/>
              <a:t>="</a:t>
            </a:r>
            <a:r>
              <a:rPr lang="en-US" sz="2000" dirty="0"/>
              <a:t> </a:t>
            </a:r>
            <a:r>
              <a:rPr lang="en-US" sz="2000" dirty="0" err="1"/>
              <a:t>MainMenu</a:t>
            </a:r>
            <a:r>
              <a:rPr lang="en-US" sz="2000" dirty="0"/>
              <a:t> </a:t>
            </a:r>
            <a:r>
              <a:rPr lang="en-MY" sz="2000" dirty="0"/>
              <a:t>" </a:t>
            </a:r>
            <a:r>
              <a:rPr lang="en-MY" sz="2000" dirty="0" err="1"/>
              <a:t>Src</a:t>
            </a:r>
            <a:r>
              <a:rPr lang="en-MY" sz="2000" dirty="0"/>
              <a:t>="~/</a:t>
            </a:r>
            <a:r>
              <a:rPr lang="en-US" sz="2000" dirty="0"/>
              <a:t>Menu.ascx</a:t>
            </a:r>
            <a:r>
              <a:rPr lang="en-MY" sz="2000" dirty="0"/>
              <a:t>"%&gt;</a:t>
            </a:r>
          </a:p>
          <a:p>
            <a:pPr marL="342900" lvl="0" indent="-139700">
              <a:spcBef>
                <a:spcPts val="640"/>
              </a:spcBef>
              <a:buSzPts val="3200"/>
              <a:buNone/>
            </a:pPr>
            <a:r>
              <a:rPr lang="en-MY" sz="2000" dirty="0"/>
              <a:t> &lt;</a:t>
            </a:r>
            <a:r>
              <a:rPr lang="en-US" sz="2000" dirty="0"/>
              <a:t> </a:t>
            </a:r>
            <a:r>
              <a:rPr lang="en-US" sz="2000" dirty="0" err="1"/>
              <a:t>myMenu</a:t>
            </a:r>
            <a:r>
              <a:rPr lang="en-US" sz="2000" dirty="0"/>
              <a:t> </a:t>
            </a:r>
            <a:r>
              <a:rPr lang="en-MY" sz="2000" dirty="0"/>
              <a:t>:</a:t>
            </a:r>
            <a:r>
              <a:rPr lang="en-US" sz="2000" dirty="0"/>
              <a:t> </a:t>
            </a:r>
            <a:r>
              <a:rPr lang="en-US" sz="2000" dirty="0" err="1"/>
              <a:t>MainMenu</a:t>
            </a:r>
            <a:r>
              <a:rPr lang="en-MY" sz="2000" dirty="0"/>
              <a:t> ID=“Menu" </a:t>
            </a:r>
            <a:r>
              <a:rPr lang="en-MY" sz="2000" dirty="0" err="1"/>
              <a:t>runat</a:t>
            </a:r>
            <a:r>
              <a:rPr lang="en-MY" sz="2000" dirty="0"/>
              <a:t>="server"/&gt; </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216" name="Google Shape;216;p1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None/>
            </a:pPr>
            <a:r>
              <a:rPr lang="en-US" sz="2800"/>
              <a:t>	Provided the code snippets below that display 3 user controls on an aspx page, write the necessary codes to register the respective user controls of “header.ascx”, “menu.ascx” and “login.ascx”.</a:t>
            </a:r>
            <a:endParaRPr sz="2800"/>
          </a:p>
          <a:p>
            <a:pPr marL="342900" lvl="0" indent="-342900" algn="l" rtl="0">
              <a:spcBef>
                <a:spcPts val="560"/>
              </a:spcBef>
              <a:spcAft>
                <a:spcPts val="0"/>
              </a:spcAft>
              <a:buClr>
                <a:schemeClr val="dk1"/>
              </a:buClr>
              <a:buSzPts val="2800"/>
              <a:buNone/>
            </a:pPr>
            <a:r>
              <a:rPr lang="en-US" sz="2800" b="1"/>
              <a:t>&lt;control:Header ID="ctlHeader" runat="server"/&gt;</a:t>
            </a:r>
            <a:endParaRPr sz="2800" b="1"/>
          </a:p>
          <a:p>
            <a:pPr marL="342900" lvl="0" indent="-342900" algn="l" rtl="0">
              <a:spcBef>
                <a:spcPts val="560"/>
              </a:spcBef>
              <a:spcAft>
                <a:spcPts val="0"/>
              </a:spcAft>
              <a:buClr>
                <a:schemeClr val="dk1"/>
              </a:buClr>
              <a:buSzPts val="2800"/>
              <a:buNone/>
            </a:pPr>
            <a:r>
              <a:rPr lang="en-US" sz="2800" b="1"/>
              <a:t>&lt;control:Menu ID = “ctlMenu” runat = “server” /&gt;</a:t>
            </a:r>
            <a:endParaRPr sz="2800" b="1"/>
          </a:p>
          <a:p>
            <a:pPr marL="342900" lvl="0" indent="-342900" algn="l" rtl="0">
              <a:spcBef>
                <a:spcPts val="560"/>
              </a:spcBef>
              <a:spcAft>
                <a:spcPts val="0"/>
              </a:spcAft>
              <a:buClr>
                <a:schemeClr val="dk1"/>
              </a:buClr>
              <a:buSzPts val="2800"/>
              <a:buNone/>
            </a:pPr>
            <a:r>
              <a:rPr lang="en-US" sz="2800" b="1"/>
              <a:t>&lt;login:Main ID= “ctlLogin” runat= “server” /&gt;</a:t>
            </a:r>
            <a:endParaRPr sz="2800" b="1"/>
          </a:p>
          <a:p>
            <a:pPr marL="342900" lvl="0" indent="-165100" algn="l" rtl="0">
              <a:spcBef>
                <a:spcPts val="560"/>
              </a:spcBef>
              <a:spcAft>
                <a:spcPts val="0"/>
              </a:spcAft>
              <a:buClr>
                <a:schemeClr val="dk1"/>
              </a:buClr>
              <a:buSzPts val="2800"/>
              <a:buNone/>
            </a:pP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600"/>
              <a:t>Properties and Methods in User Controls</a:t>
            </a:r>
            <a:endParaRPr sz="3600"/>
          </a:p>
        </p:txBody>
      </p:sp>
      <p:sp>
        <p:nvSpPr>
          <p:cNvPr id="222" name="Google Shape;222;p1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000"/>
              <a:buChar char="•"/>
            </a:pPr>
            <a:r>
              <a:rPr lang="en-US" sz="3000"/>
              <a:t>User control’s content can be static or dynamic</a:t>
            </a:r>
            <a:endParaRPr/>
          </a:p>
          <a:p>
            <a:pPr marL="342900" lvl="0" indent="-342900" algn="l" rtl="0">
              <a:spcBef>
                <a:spcPts val="600"/>
              </a:spcBef>
              <a:spcAft>
                <a:spcPts val="0"/>
              </a:spcAft>
              <a:buClr>
                <a:schemeClr val="dk1"/>
              </a:buClr>
              <a:buSzPts val="3000"/>
              <a:buChar char="•"/>
            </a:pPr>
            <a:r>
              <a:rPr lang="en-US" sz="3000"/>
              <a:t>You can expose properties in a user control</a:t>
            </a:r>
            <a:endParaRPr/>
          </a:p>
          <a:p>
            <a:pPr marL="342900" lvl="0" indent="-342900" algn="l" rtl="0">
              <a:spcBef>
                <a:spcPts val="600"/>
              </a:spcBef>
              <a:spcAft>
                <a:spcPts val="0"/>
              </a:spcAft>
              <a:buClr>
                <a:schemeClr val="dk1"/>
              </a:buClr>
              <a:buSzPts val="3000"/>
              <a:buChar char="•"/>
            </a:pPr>
            <a:r>
              <a:rPr lang="en-US" sz="3000"/>
              <a:t>All </a:t>
            </a:r>
            <a:r>
              <a:rPr lang="en-US" sz="3000" u="sng"/>
              <a:t>public variables </a:t>
            </a:r>
            <a:r>
              <a:rPr lang="en-US" sz="3000"/>
              <a:t>declared in the user control file are exposed </a:t>
            </a:r>
            <a:r>
              <a:rPr lang="en-US" sz="3000" u="sng"/>
              <a:t>as properties </a:t>
            </a:r>
            <a:r>
              <a:rPr lang="en-US" sz="3000"/>
              <a:t>of the user control </a:t>
            </a:r>
            <a:endParaRPr/>
          </a:p>
          <a:p>
            <a:pPr marL="342900" lvl="0" indent="-342900" algn="l" rtl="0">
              <a:spcBef>
                <a:spcPts val="600"/>
              </a:spcBef>
              <a:spcAft>
                <a:spcPts val="0"/>
              </a:spcAft>
              <a:buClr>
                <a:schemeClr val="dk1"/>
              </a:buClr>
              <a:buSzPts val="3000"/>
              <a:buChar char="•"/>
            </a:pPr>
            <a:r>
              <a:rPr lang="en-US" sz="3000" u="sng"/>
              <a:t>Function </a:t>
            </a:r>
            <a:r>
              <a:rPr lang="en-US" sz="3000"/>
              <a:t>and subroutines contained in the user control are exposed </a:t>
            </a:r>
            <a:r>
              <a:rPr lang="en-US" sz="3000" u="sng"/>
              <a:t>as methods </a:t>
            </a:r>
            <a:r>
              <a:rPr lang="en-US" sz="3000"/>
              <a:t>of the user control.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Properties in User Controls</a:t>
            </a:r>
            <a:endParaRPr/>
          </a:p>
        </p:txBody>
      </p:sp>
      <p:sp>
        <p:nvSpPr>
          <p:cNvPr id="228" name="Google Shape;228;p1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We can assign a value to a user control property programmatically.</a:t>
            </a:r>
            <a:endParaRPr/>
          </a:p>
        </p:txBody>
      </p:sp>
      <p:sp>
        <p:nvSpPr>
          <p:cNvPr id="229" name="Google Shape;229;p14"/>
          <p:cNvSpPr txBox="1"/>
          <p:nvPr/>
        </p:nvSpPr>
        <p:spPr>
          <a:xfrm>
            <a:off x="533400" y="2590800"/>
            <a:ext cx="8229600" cy="830997"/>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Consider we would like to create a property called </a:t>
            </a:r>
            <a:r>
              <a:rPr lang="en-US" sz="2400">
                <a:solidFill>
                  <a:schemeClr val="dk1"/>
                </a:solidFill>
                <a:latin typeface="Courier New"/>
                <a:ea typeface="Courier New"/>
                <a:cs typeface="Courier New"/>
                <a:sym typeface="Courier New"/>
              </a:rPr>
              <a:t>PageTitle</a:t>
            </a:r>
            <a:r>
              <a:rPr lang="en-US" sz="2400">
                <a:solidFill>
                  <a:schemeClr val="dk1"/>
                </a:solidFill>
                <a:latin typeface="Calibri"/>
                <a:ea typeface="Calibri"/>
                <a:cs typeface="Calibri"/>
                <a:sym typeface="Calibri"/>
              </a:rPr>
              <a:t> 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sz="2400">
              <a:solidFill>
                <a:schemeClr val="dk1"/>
              </a:solidFill>
              <a:latin typeface="Calibri"/>
              <a:ea typeface="Calibri"/>
              <a:cs typeface="Calibri"/>
              <a:sym typeface="Calibri"/>
            </a:endParaRPr>
          </a:p>
        </p:txBody>
      </p:sp>
      <p:pic>
        <p:nvPicPr>
          <p:cNvPr id="230" name="Google Shape;230;p14"/>
          <p:cNvPicPr preferRelativeResize="0"/>
          <p:nvPr/>
        </p:nvPicPr>
        <p:blipFill rotWithShape="1">
          <a:blip r:embed="rId3">
            <a:alphaModFix/>
          </a:blip>
          <a:srcRect/>
          <a:stretch/>
        </p:blipFill>
        <p:spPr>
          <a:xfrm>
            <a:off x="457200" y="5029200"/>
            <a:ext cx="5962650" cy="1400175"/>
          </a:xfrm>
          <a:prstGeom prst="rect">
            <a:avLst/>
          </a:prstGeom>
          <a:noFill/>
          <a:ln>
            <a:noFill/>
          </a:ln>
        </p:spPr>
      </p:pic>
      <p:sp>
        <p:nvSpPr>
          <p:cNvPr id="231" name="Google Shape;231;p14"/>
          <p:cNvSpPr/>
          <p:nvPr/>
        </p:nvSpPr>
        <p:spPr>
          <a:xfrm>
            <a:off x="6553200" y="5105400"/>
            <a:ext cx="304800" cy="762000"/>
          </a:xfrm>
          <a:prstGeom prst="rightBrace">
            <a:avLst>
              <a:gd name="adj1" fmla="val 8333"/>
              <a:gd name="adj2" fmla="val 50000"/>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4"/>
          <p:cNvSpPr txBox="1"/>
          <p:nvPr/>
        </p:nvSpPr>
        <p:spPr>
          <a:xfrm>
            <a:off x="6934200" y="5181600"/>
            <a:ext cx="2028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PageHeader</a:t>
            </a:r>
            <a:endParaRPr sz="2400">
              <a:solidFill>
                <a:schemeClr val="dk1"/>
              </a:solidFill>
              <a:latin typeface="Courier New"/>
              <a:ea typeface="Courier New"/>
              <a:cs typeface="Courier New"/>
              <a:sym typeface="Courier New"/>
            </a:endParaRPr>
          </a:p>
        </p:txBody>
      </p:sp>
      <p:cxnSp>
        <p:nvCxnSpPr>
          <p:cNvPr id="233" name="Google Shape;233;p14"/>
          <p:cNvCxnSpPr/>
          <p:nvPr/>
        </p:nvCxnSpPr>
        <p:spPr>
          <a:xfrm rot="10800000">
            <a:off x="3352800" y="5257800"/>
            <a:ext cx="838200" cy="0"/>
          </a:xfrm>
          <a:prstGeom prst="straightConnector1">
            <a:avLst/>
          </a:prstGeom>
          <a:noFill/>
          <a:ln w="28575" cap="flat" cmpd="sng">
            <a:solidFill>
              <a:srgbClr val="C00000"/>
            </a:solidFill>
            <a:prstDash val="solid"/>
            <a:round/>
            <a:headEnd type="none" w="sm" len="sm"/>
            <a:tailEnd type="stealth" w="med" len="med"/>
          </a:ln>
        </p:spPr>
      </p:cxnSp>
      <p:sp>
        <p:nvSpPr>
          <p:cNvPr id="234" name="Google Shape;234;p14"/>
          <p:cNvSpPr txBox="1"/>
          <p:nvPr/>
        </p:nvSpPr>
        <p:spPr>
          <a:xfrm>
            <a:off x="4267200" y="5029200"/>
            <a:ext cx="18437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PageTitle</a:t>
            </a:r>
            <a:endParaRPr sz="2400">
              <a:solidFill>
                <a:schemeClr val="dk1"/>
              </a:solidFill>
              <a:latin typeface="Courier New"/>
              <a:ea typeface="Courier New"/>
              <a:cs typeface="Courier New"/>
              <a:sym typeface="Courier New"/>
            </a:endParaRPr>
          </a:p>
        </p:txBody>
      </p:sp>
      <p:pic>
        <p:nvPicPr>
          <p:cNvPr id="235" name="Google Shape;235;p14"/>
          <p:cNvPicPr preferRelativeResize="0"/>
          <p:nvPr/>
        </p:nvPicPr>
        <p:blipFill rotWithShape="1">
          <a:blip r:embed="rId4">
            <a:alphaModFix/>
          </a:blip>
          <a:srcRect/>
          <a:stretch/>
        </p:blipFill>
        <p:spPr>
          <a:xfrm>
            <a:off x="457200" y="3581400"/>
            <a:ext cx="6010275" cy="895350"/>
          </a:xfrm>
          <a:prstGeom prst="rect">
            <a:avLst/>
          </a:prstGeom>
          <a:noFill/>
          <a:ln>
            <a:noFill/>
          </a:ln>
        </p:spPr>
      </p:pic>
      <p:sp>
        <p:nvSpPr>
          <p:cNvPr id="236" name="Google Shape;236;p14"/>
          <p:cNvSpPr/>
          <p:nvPr/>
        </p:nvSpPr>
        <p:spPr>
          <a:xfrm>
            <a:off x="6553200" y="3657600"/>
            <a:ext cx="304800" cy="762000"/>
          </a:xfrm>
          <a:prstGeom prst="rightBrace">
            <a:avLst>
              <a:gd name="adj1" fmla="val 8333"/>
              <a:gd name="adj2" fmla="val 50000"/>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4"/>
          <p:cNvSpPr txBox="1"/>
          <p:nvPr/>
        </p:nvSpPr>
        <p:spPr>
          <a:xfrm>
            <a:off x="6934200" y="3733800"/>
            <a:ext cx="2028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PageHeader</a:t>
            </a:r>
            <a:endParaRPr sz="2400">
              <a:solidFill>
                <a:schemeClr val="dk1"/>
              </a:solidFill>
              <a:latin typeface="Courier New"/>
              <a:ea typeface="Courier New"/>
              <a:cs typeface="Courier New"/>
              <a:sym typeface="Courier New"/>
            </a:endParaRPr>
          </a:p>
        </p:txBody>
      </p:sp>
      <p:cxnSp>
        <p:nvCxnSpPr>
          <p:cNvPr id="238" name="Google Shape;238;p14"/>
          <p:cNvCxnSpPr/>
          <p:nvPr/>
        </p:nvCxnSpPr>
        <p:spPr>
          <a:xfrm>
            <a:off x="3733800" y="3810000"/>
            <a:ext cx="609600" cy="0"/>
          </a:xfrm>
          <a:prstGeom prst="straightConnector1">
            <a:avLst/>
          </a:prstGeom>
          <a:noFill/>
          <a:ln w="28575" cap="flat" cmpd="sng">
            <a:solidFill>
              <a:srgbClr val="C00000"/>
            </a:solidFill>
            <a:prstDash val="solid"/>
            <a:round/>
            <a:headEnd type="none" w="sm" len="sm"/>
            <a:tailEnd type="stealth" w="med" len="med"/>
          </a:ln>
        </p:spPr>
      </p:cxnSp>
      <p:sp>
        <p:nvSpPr>
          <p:cNvPr id="239" name="Google Shape;239;p14"/>
          <p:cNvSpPr txBox="1"/>
          <p:nvPr/>
        </p:nvSpPr>
        <p:spPr>
          <a:xfrm>
            <a:off x="4419600" y="3657600"/>
            <a:ext cx="18389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3F3F3F"/>
                </a:solidFill>
                <a:latin typeface="Courier New"/>
                <a:ea typeface="Courier New"/>
                <a:cs typeface="Courier New"/>
                <a:sym typeface="Courier New"/>
              </a:rPr>
              <a:t>lblPageTitle</a:t>
            </a:r>
            <a:endParaRPr sz="1800" b="1">
              <a:solidFill>
                <a:srgbClr val="3F3F3F"/>
              </a:solidFill>
              <a:latin typeface="Courier New"/>
              <a:ea typeface="Courier New"/>
              <a:cs typeface="Courier New"/>
              <a:sym typeface="Courier New"/>
            </a:endParaRPr>
          </a:p>
        </p:txBody>
      </p:sp>
      <p:sp>
        <p:nvSpPr>
          <p:cNvPr id="240" name="Google Shape;240;p14"/>
          <p:cNvSpPr txBox="1"/>
          <p:nvPr/>
        </p:nvSpPr>
        <p:spPr>
          <a:xfrm>
            <a:off x="3276600" y="3886200"/>
            <a:ext cx="18437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PageTitle</a:t>
            </a:r>
            <a:endParaRPr sz="2400">
              <a:solidFill>
                <a:schemeClr val="dk1"/>
              </a:solidFill>
              <a:latin typeface="Courier New"/>
              <a:ea typeface="Courier New"/>
              <a:cs typeface="Courier New"/>
              <a:sym typeface="Courier New"/>
            </a:endParaRPr>
          </a:p>
        </p:txBody>
      </p:sp>
      <p:sp>
        <p:nvSpPr>
          <p:cNvPr id="241" name="Google Shape;241;p14"/>
          <p:cNvSpPr/>
          <p:nvPr/>
        </p:nvSpPr>
        <p:spPr>
          <a:xfrm>
            <a:off x="3962400" y="4572000"/>
            <a:ext cx="762000" cy="381000"/>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Properties in User Controls</a:t>
            </a:r>
            <a:endParaRPr/>
          </a:p>
        </p:txBody>
      </p:sp>
      <p:sp>
        <p:nvSpPr>
          <p:cNvPr id="247" name="Google Shape;247;p15"/>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 PageHeader.ascx.cs</a:t>
            </a:r>
            <a:endParaRPr/>
          </a:p>
        </p:txBody>
      </p:sp>
      <p:sp>
        <p:nvSpPr>
          <p:cNvPr id="248" name="Google Shape;248;p15"/>
          <p:cNvSpPr txBox="1"/>
          <p:nvPr/>
        </p:nvSpPr>
        <p:spPr>
          <a:xfrm>
            <a:off x="268995" y="2209800"/>
            <a:ext cx="8458200" cy="830997"/>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Create a property called </a:t>
            </a:r>
            <a:r>
              <a:rPr lang="en-US" sz="2400">
                <a:solidFill>
                  <a:schemeClr val="dk1"/>
                </a:solidFill>
                <a:latin typeface="Courier New"/>
                <a:ea typeface="Courier New"/>
                <a:cs typeface="Courier New"/>
                <a:sym typeface="Courier New"/>
              </a:rPr>
              <a:t>PageTitle</a:t>
            </a:r>
            <a:r>
              <a:rPr lang="en-US" sz="2400">
                <a:solidFill>
                  <a:schemeClr val="dk1"/>
                </a:solidFill>
                <a:latin typeface="Calibri"/>
                <a:ea typeface="Calibri"/>
                <a:cs typeface="Calibri"/>
                <a:sym typeface="Calibri"/>
              </a:rPr>
              <a:t> 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sz="2400">
              <a:solidFill>
                <a:schemeClr val="dk1"/>
              </a:solidFill>
              <a:latin typeface="Calibri"/>
              <a:ea typeface="Calibri"/>
              <a:cs typeface="Calibri"/>
              <a:sym typeface="Calibri"/>
            </a:endParaRPr>
          </a:p>
        </p:txBody>
      </p:sp>
      <p:sp>
        <p:nvSpPr>
          <p:cNvPr id="249" name="Google Shape;249;p15"/>
          <p:cNvSpPr/>
          <p:nvPr/>
        </p:nvSpPr>
        <p:spPr>
          <a:xfrm>
            <a:off x="268995" y="3048000"/>
            <a:ext cx="8458200" cy="2431435"/>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public partial class PageHeader : System.Web.UI.UserControl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public string PageTitle = “PageTitle in User Control";</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7F7F7F"/>
                </a:solidFill>
                <a:latin typeface="Calibri"/>
                <a:ea typeface="Calibri"/>
                <a:cs typeface="Calibri"/>
                <a:sym typeface="Calibri"/>
              </a:rPr>
              <a:t>protected void Page_Load(object sender, EventArgs e)</a:t>
            </a:r>
            <a:endParaRPr/>
          </a:p>
          <a:p>
            <a:pPr marL="0" marR="0" lvl="0" indent="0" algn="l" rtl="0">
              <a:spcBef>
                <a:spcPts val="0"/>
              </a:spcBef>
              <a:spcAft>
                <a:spcPts val="0"/>
              </a:spcAft>
              <a:buNone/>
            </a:pPr>
            <a:r>
              <a:rPr lang="en-US" sz="1800">
                <a:solidFill>
                  <a:srgbClr val="7F7F7F"/>
                </a:solidFill>
                <a:latin typeface="Calibri"/>
                <a:ea typeface="Calibri"/>
                <a:cs typeface="Calibri"/>
                <a:sym typeface="Calibri"/>
              </a:rPr>
              <a:t>    {    </a:t>
            </a:r>
            <a:r>
              <a:rPr lang="en-US" sz="2000">
                <a:solidFill>
                  <a:schemeClr val="dk1"/>
                </a:solidFill>
                <a:latin typeface="Calibri"/>
                <a:ea typeface="Calibri"/>
                <a:cs typeface="Calibri"/>
                <a:sym typeface="Calibri"/>
              </a:rPr>
              <a:t>lblPageTitle.Text = PageTitle;</a:t>
            </a:r>
            <a:endParaRPr/>
          </a:p>
          <a:p>
            <a:pPr marL="0" marR="0" lvl="0" indent="0" algn="l" rtl="0">
              <a:spcBef>
                <a:spcPts val="0"/>
              </a:spcBef>
              <a:spcAft>
                <a:spcPts val="0"/>
              </a:spcAft>
              <a:buNone/>
            </a:pPr>
            <a:r>
              <a:rPr lang="en-US" sz="1800">
                <a:solidFill>
                  <a:srgbClr val="7F7F7F"/>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50" name="Google Shape;250;p15"/>
          <p:cNvSpPr/>
          <p:nvPr/>
        </p:nvSpPr>
        <p:spPr>
          <a:xfrm>
            <a:off x="421395" y="5486400"/>
            <a:ext cx="8229600" cy="732508"/>
          </a:xfrm>
          <a:prstGeom prst="rect">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lnSpc>
                <a:spcPct val="80000"/>
              </a:lnSpc>
              <a:spcBef>
                <a:spcPts val="0"/>
              </a:spcBef>
              <a:spcAft>
                <a:spcPts val="0"/>
              </a:spcAft>
              <a:buNone/>
            </a:pPr>
            <a:r>
              <a:rPr lang="en-US" sz="2600" b="0" i="0" u="none" strike="noStrike" cap="none">
                <a:solidFill>
                  <a:schemeClr val="dk1"/>
                </a:solidFill>
                <a:latin typeface="Calibri"/>
                <a:ea typeface="Calibri"/>
                <a:cs typeface="Calibri"/>
                <a:sym typeface="Calibri"/>
              </a:rPr>
              <a:t>The </a:t>
            </a:r>
            <a:r>
              <a:rPr lang="en-US" sz="2600" b="0" i="1" u="none" strike="noStrike" cap="none">
                <a:solidFill>
                  <a:schemeClr val="dk1"/>
                </a:solidFill>
                <a:latin typeface="Calibri"/>
                <a:ea typeface="Calibri"/>
                <a:cs typeface="Calibri"/>
                <a:sym typeface="Calibri"/>
              </a:rPr>
              <a:t>public</a:t>
            </a:r>
            <a:r>
              <a:rPr lang="en-US" sz="2600" b="0" i="0" u="none" strike="noStrike" cap="none">
                <a:solidFill>
                  <a:schemeClr val="dk1"/>
                </a:solidFill>
                <a:latin typeface="Calibri"/>
                <a:ea typeface="Calibri"/>
                <a:cs typeface="Calibri"/>
                <a:sym typeface="Calibri"/>
              </a:rPr>
              <a:t> variable will be accessed by all pages that contains the </a:t>
            </a:r>
            <a:r>
              <a:rPr lang="en-US" sz="2600" b="0" i="0" u="none" strike="noStrike" cap="none">
                <a:solidFill>
                  <a:schemeClr val="dk1"/>
                </a:solidFill>
                <a:latin typeface="Courier New"/>
                <a:ea typeface="Courier New"/>
                <a:cs typeface="Courier New"/>
                <a:sym typeface="Courier New"/>
              </a:rPr>
              <a:t>PageHeader</a:t>
            </a:r>
            <a:r>
              <a:rPr lang="en-US" sz="2600" b="0" i="0" u="none" strike="noStrike" cap="none">
                <a:solidFill>
                  <a:schemeClr val="dk1"/>
                </a:solidFill>
                <a:latin typeface="Calibri"/>
                <a:ea typeface="Calibri"/>
                <a:cs typeface="Calibri"/>
                <a:sym typeface="Calibri"/>
              </a:rPr>
              <a:t> user control.</a:t>
            </a:r>
            <a:endParaRPr/>
          </a:p>
        </p:txBody>
      </p:sp>
      <p:sp>
        <p:nvSpPr>
          <p:cNvPr id="251" name="Google Shape;251;p15"/>
          <p:cNvSpPr/>
          <p:nvPr/>
        </p:nvSpPr>
        <p:spPr>
          <a:xfrm>
            <a:off x="0" y="3860494"/>
            <a:ext cx="659176" cy="1972019"/>
          </a:xfrm>
          <a:custGeom>
            <a:avLst/>
            <a:gdLst/>
            <a:ahLst/>
            <a:cxnLst/>
            <a:rect l="l" t="t" r="r" b="b"/>
            <a:pathLst>
              <a:path w="659176" h="1972019" extrusionOk="0">
                <a:moveTo>
                  <a:pt x="659176" y="0"/>
                </a:moveTo>
                <a:cubicBezTo>
                  <a:pt x="446183" y="151482"/>
                  <a:pt x="233190" y="302964"/>
                  <a:pt x="130366" y="550843"/>
                </a:cubicBezTo>
                <a:cubicBezTo>
                  <a:pt x="27542" y="798722"/>
                  <a:pt x="0" y="1250414"/>
                  <a:pt x="42231" y="1487277"/>
                </a:cubicBezTo>
                <a:cubicBezTo>
                  <a:pt x="84462" y="1724140"/>
                  <a:pt x="234108" y="1848079"/>
                  <a:pt x="383754" y="1972019"/>
                </a:cubicBezTo>
              </a:path>
            </a:pathLst>
          </a:cu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52" name="Google Shape;252;p15"/>
          <p:cNvCxnSpPr/>
          <p:nvPr/>
        </p:nvCxnSpPr>
        <p:spPr>
          <a:xfrm>
            <a:off x="4002795" y="4724400"/>
            <a:ext cx="990600" cy="0"/>
          </a:xfrm>
          <a:prstGeom prst="straightConnector1">
            <a:avLst/>
          </a:prstGeom>
          <a:noFill/>
          <a:ln w="28575" cap="flat" cmpd="sng">
            <a:solidFill>
              <a:srgbClr val="C00000"/>
            </a:solidFill>
            <a:prstDash val="solid"/>
            <a:round/>
            <a:headEnd type="none" w="sm" len="sm"/>
            <a:tailEnd type="stealth" w="med" len="med"/>
          </a:ln>
        </p:spPr>
      </p:cxnSp>
      <p:sp>
        <p:nvSpPr>
          <p:cNvPr id="253" name="Google Shape;253;p15"/>
          <p:cNvSpPr txBox="1"/>
          <p:nvPr/>
        </p:nvSpPr>
        <p:spPr>
          <a:xfrm>
            <a:off x="5069595" y="4572000"/>
            <a:ext cx="32817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display the PageTitle on the label</a:t>
            </a:r>
            <a:endParaRPr sz="1800">
              <a:solidFill>
                <a:srgbClr val="00B05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Properties in User Controls</a:t>
            </a:r>
            <a:endParaRPr/>
          </a:p>
        </p:txBody>
      </p:sp>
      <p:sp>
        <p:nvSpPr>
          <p:cNvPr id="259" name="Google Shape;259;p1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 Homepage.aspx</a:t>
            </a:r>
            <a:endParaRPr/>
          </a:p>
        </p:txBody>
      </p:sp>
      <p:sp>
        <p:nvSpPr>
          <p:cNvPr id="260" name="Google Shape;260;p16"/>
          <p:cNvSpPr txBox="1"/>
          <p:nvPr/>
        </p:nvSpPr>
        <p:spPr>
          <a:xfrm>
            <a:off x="381000" y="2590800"/>
            <a:ext cx="8458200" cy="830997"/>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Set the property called </a:t>
            </a:r>
            <a:r>
              <a:rPr lang="en-US" sz="2400">
                <a:solidFill>
                  <a:schemeClr val="dk1"/>
                </a:solidFill>
                <a:latin typeface="Courier New"/>
                <a:ea typeface="Courier New"/>
                <a:cs typeface="Courier New"/>
                <a:sym typeface="Courier New"/>
              </a:rPr>
              <a:t>PageTitle</a:t>
            </a:r>
            <a:r>
              <a:rPr lang="en-US" sz="2400">
                <a:solidFill>
                  <a:schemeClr val="dk1"/>
                </a:solidFill>
                <a:latin typeface="Calibri"/>
                <a:ea typeface="Calibri"/>
                <a:cs typeface="Calibri"/>
                <a:sym typeface="Calibri"/>
              </a:rPr>
              <a:t> 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sz="2400">
              <a:solidFill>
                <a:schemeClr val="dk1"/>
              </a:solidFill>
              <a:latin typeface="Calibri"/>
              <a:ea typeface="Calibri"/>
              <a:cs typeface="Calibri"/>
              <a:sym typeface="Calibri"/>
            </a:endParaRPr>
          </a:p>
        </p:txBody>
      </p:sp>
      <p:sp>
        <p:nvSpPr>
          <p:cNvPr id="261" name="Google Shape;261;p16"/>
          <p:cNvSpPr/>
          <p:nvPr/>
        </p:nvSpPr>
        <p:spPr>
          <a:xfrm>
            <a:off x="381000" y="3429000"/>
            <a:ext cx="8458200" cy="2062103"/>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3F3F3F"/>
                </a:solidFill>
                <a:latin typeface="Calibri"/>
                <a:ea typeface="Calibri"/>
                <a:cs typeface="Calibri"/>
                <a:sym typeface="Calibri"/>
              </a:rPr>
              <a:t>&lt;%@ Register TagPrefix</a:t>
            </a:r>
            <a:r>
              <a:rPr lang="en-US" sz="2000">
                <a:solidFill>
                  <a:srgbClr val="3F3F3F"/>
                </a:solidFill>
                <a:latin typeface="Calibri"/>
                <a:ea typeface="Calibri"/>
                <a:cs typeface="Calibri"/>
                <a:sym typeface="Calibri"/>
              </a:rPr>
              <a:t>="Page" </a:t>
            </a:r>
            <a:r>
              <a:rPr lang="en-US" sz="2000" b="1">
                <a:solidFill>
                  <a:srgbClr val="3F3F3F"/>
                </a:solidFill>
                <a:latin typeface="Calibri"/>
                <a:ea typeface="Calibri"/>
                <a:cs typeface="Calibri"/>
                <a:sym typeface="Calibri"/>
              </a:rPr>
              <a:t>TagName</a:t>
            </a:r>
            <a:r>
              <a:rPr lang="en-US" sz="2000">
                <a:solidFill>
                  <a:srgbClr val="3F3F3F"/>
                </a:solidFill>
                <a:latin typeface="Calibri"/>
                <a:ea typeface="Calibri"/>
                <a:cs typeface="Calibri"/>
                <a:sym typeface="Calibri"/>
              </a:rPr>
              <a:t>="Header" </a:t>
            </a:r>
            <a:r>
              <a:rPr lang="en-US" sz="2000" b="1">
                <a:solidFill>
                  <a:srgbClr val="3F3F3F"/>
                </a:solidFill>
                <a:latin typeface="Calibri"/>
                <a:ea typeface="Calibri"/>
                <a:cs typeface="Calibri"/>
                <a:sym typeface="Calibri"/>
              </a:rPr>
              <a:t>Src</a:t>
            </a:r>
            <a:r>
              <a:rPr lang="en-US" sz="2000">
                <a:solidFill>
                  <a:srgbClr val="3F3F3F"/>
                </a:solidFill>
                <a:latin typeface="Calibri"/>
                <a:ea typeface="Calibri"/>
                <a:cs typeface="Calibri"/>
                <a:sym typeface="Calibri"/>
              </a:rPr>
              <a:t>="PageHeader.ascx" %&gt;</a:t>
            </a:r>
            <a:endParaRPr/>
          </a:p>
          <a:p>
            <a:pPr marL="0" marR="0" lvl="0" indent="0" algn="l" rtl="0">
              <a:spcBef>
                <a:spcPts val="0"/>
              </a:spcBef>
              <a:spcAft>
                <a:spcPts val="0"/>
              </a:spcAft>
              <a:buNone/>
            </a:pPr>
            <a:endParaRPr sz="2400">
              <a:solidFill>
                <a:srgbClr val="3F3F3F"/>
              </a:solidFill>
              <a:latin typeface="Calibri"/>
              <a:ea typeface="Calibri"/>
              <a:cs typeface="Calibri"/>
              <a:sym typeface="Calibri"/>
            </a:endParaRPr>
          </a:p>
          <a:p>
            <a:pPr marL="0" marR="0" lvl="0" indent="0" algn="l" rtl="0">
              <a:spcBef>
                <a:spcPts val="0"/>
              </a:spcBef>
              <a:spcAft>
                <a:spcPts val="0"/>
              </a:spcAft>
              <a:buNone/>
            </a:pPr>
            <a:r>
              <a:rPr lang="en-US" sz="2400">
                <a:solidFill>
                  <a:srgbClr val="3F3F3F"/>
                </a:solidFill>
                <a:latin typeface="Calibri"/>
                <a:ea typeface="Calibri"/>
                <a:cs typeface="Calibri"/>
                <a:sym typeface="Calibri"/>
              </a:rPr>
              <a:t>&lt;</a:t>
            </a:r>
            <a:r>
              <a:rPr lang="en-US" sz="2400" b="1">
                <a:solidFill>
                  <a:srgbClr val="3F3F3F"/>
                </a:solidFill>
                <a:latin typeface="Calibri"/>
                <a:ea typeface="Calibri"/>
                <a:cs typeface="Calibri"/>
                <a:sym typeface="Calibri"/>
              </a:rPr>
              <a:t>Page:Header</a:t>
            </a:r>
            <a:r>
              <a:rPr lang="en-US" sz="2400">
                <a:solidFill>
                  <a:srgbClr val="3F3F3F"/>
                </a:solidFill>
                <a:latin typeface="Calibri"/>
                <a:ea typeface="Calibri"/>
                <a:cs typeface="Calibri"/>
                <a:sym typeface="Calibri"/>
              </a:rPr>
              <a:t> ID="ctlHeader1" runat="server" </a:t>
            </a:r>
            <a:endParaRPr/>
          </a:p>
          <a:p>
            <a:pPr marL="0" marR="0" lvl="0" indent="0" algn="l" rtl="0">
              <a:spcBef>
                <a:spcPts val="0"/>
              </a:spcBef>
              <a:spcAft>
                <a:spcPts val="0"/>
              </a:spcAft>
              <a:buNone/>
            </a:pPr>
            <a:r>
              <a:rPr lang="en-US" sz="2400">
                <a:solidFill>
                  <a:srgbClr val="3F3F3F"/>
                </a:solidFill>
                <a:latin typeface="Calibri"/>
                <a:ea typeface="Calibri"/>
                <a:cs typeface="Calibri"/>
                <a:sym typeface="Calibri"/>
              </a:rPr>
              <a:t>	</a:t>
            </a:r>
            <a:r>
              <a:rPr lang="en-US" sz="2400" b="1">
                <a:solidFill>
                  <a:srgbClr val="3F3F3F"/>
                </a:solidFill>
                <a:latin typeface="Calibri"/>
                <a:ea typeface="Calibri"/>
                <a:cs typeface="Calibri"/>
                <a:sym typeface="Calibri"/>
              </a:rPr>
              <a:t>PageTitle="</a:t>
            </a:r>
            <a:r>
              <a:rPr lang="en-US" sz="2400" b="1">
                <a:solidFill>
                  <a:schemeClr val="dk1"/>
                </a:solidFill>
                <a:latin typeface="Calibri"/>
                <a:ea typeface="Calibri"/>
                <a:cs typeface="Calibri"/>
                <a:sym typeface="Calibri"/>
              </a:rPr>
              <a:t>PageTitle in Web page</a:t>
            </a:r>
            <a:r>
              <a:rPr lang="en-US" sz="2400" b="1">
                <a:solidFill>
                  <a:srgbClr val="3F3F3F"/>
                </a:solidFill>
                <a:latin typeface="Calibri"/>
                <a:ea typeface="Calibri"/>
                <a:cs typeface="Calibri"/>
                <a:sym typeface="Calibri"/>
              </a:rPr>
              <a:t>"/&gt;</a:t>
            </a:r>
            <a:endParaRPr sz="2400" b="1">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cxnSp>
        <p:nvCxnSpPr>
          <p:cNvPr id="262" name="Google Shape;262;p16"/>
          <p:cNvCxnSpPr/>
          <p:nvPr/>
        </p:nvCxnSpPr>
        <p:spPr>
          <a:xfrm>
            <a:off x="4419600" y="4876800"/>
            <a:ext cx="762000" cy="228600"/>
          </a:xfrm>
          <a:prstGeom prst="straightConnector1">
            <a:avLst/>
          </a:prstGeom>
          <a:noFill/>
          <a:ln w="28575" cap="flat" cmpd="sng">
            <a:solidFill>
              <a:srgbClr val="C00000"/>
            </a:solidFill>
            <a:prstDash val="solid"/>
            <a:round/>
            <a:headEnd type="none" w="sm" len="sm"/>
            <a:tailEnd type="stealth" w="med" len="med"/>
          </a:ln>
        </p:spPr>
      </p:cxnSp>
      <p:sp>
        <p:nvSpPr>
          <p:cNvPr id="263" name="Google Shape;263;p16"/>
          <p:cNvSpPr txBox="1"/>
          <p:nvPr/>
        </p:nvSpPr>
        <p:spPr>
          <a:xfrm>
            <a:off x="5181600" y="4876800"/>
            <a:ext cx="358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display the PageTitle on the label in PageHeader control</a:t>
            </a:r>
            <a:endParaRPr sz="1800">
              <a:solidFill>
                <a:srgbClr val="00B050"/>
              </a:solidFill>
              <a:latin typeface="Calibri"/>
              <a:ea typeface="Calibri"/>
              <a:cs typeface="Calibri"/>
              <a:sym typeface="Calibri"/>
            </a:endParaRPr>
          </a:p>
        </p:txBody>
      </p:sp>
      <p:sp>
        <p:nvSpPr>
          <p:cNvPr id="264" name="Google Shape;264;p16"/>
          <p:cNvSpPr/>
          <p:nvPr/>
        </p:nvSpPr>
        <p:spPr>
          <a:xfrm>
            <a:off x="381000" y="5562600"/>
            <a:ext cx="8458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To overwrite the default title, you can set the value of the </a:t>
            </a:r>
            <a:r>
              <a:rPr lang="en-US" sz="2000">
                <a:solidFill>
                  <a:schemeClr val="dk1"/>
                </a:solidFill>
                <a:latin typeface="Courier New"/>
                <a:ea typeface="Courier New"/>
                <a:cs typeface="Courier New"/>
                <a:sym typeface="Courier New"/>
              </a:rPr>
              <a:t>PageTitle</a:t>
            </a:r>
            <a:r>
              <a:rPr lang="en-US" sz="2000">
                <a:solidFill>
                  <a:schemeClr val="dk1"/>
                </a:solidFill>
                <a:latin typeface="Calibri"/>
                <a:ea typeface="Calibri"/>
                <a:cs typeface="Calibri"/>
                <a:sym typeface="Calibri"/>
              </a:rPr>
              <a:t> property in the user control tag</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271" name="Google Shape;271;p1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Assume that the user control “Convert.ascx” consists of a property called MinValue. Demonstrate in code how to include the user control in an ASP.NET Web page, and set the MinValue to 1 declaratively, with appropriate TagPrefix and TagName settings.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18"/>
          <p:cNvPicPr preferRelativeResize="0"/>
          <p:nvPr/>
        </p:nvPicPr>
        <p:blipFill rotWithShape="1">
          <a:blip r:embed="rId3">
            <a:alphaModFix/>
          </a:blip>
          <a:srcRect/>
          <a:stretch/>
        </p:blipFill>
        <p:spPr>
          <a:xfrm>
            <a:off x="457200" y="5029200"/>
            <a:ext cx="5800725" cy="1352550"/>
          </a:xfrm>
          <a:prstGeom prst="rect">
            <a:avLst/>
          </a:prstGeom>
          <a:noFill/>
          <a:ln>
            <a:noFill/>
          </a:ln>
        </p:spPr>
      </p:pic>
      <p:sp>
        <p:nvSpPr>
          <p:cNvPr id="277" name="Google Shape;277;p18"/>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Method in User Controls</a:t>
            </a:r>
            <a:endParaRPr/>
          </a:p>
        </p:txBody>
      </p:sp>
      <p:sp>
        <p:nvSpPr>
          <p:cNvPr id="278" name="Google Shape;278;p18"/>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We can also expose methods in a user control programmatically.</a:t>
            </a:r>
            <a:endParaRPr/>
          </a:p>
        </p:txBody>
      </p:sp>
      <p:sp>
        <p:nvSpPr>
          <p:cNvPr id="279" name="Google Shape;279;p18"/>
          <p:cNvSpPr txBox="1"/>
          <p:nvPr/>
        </p:nvSpPr>
        <p:spPr>
          <a:xfrm>
            <a:off x="533400" y="2590800"/>
            <a:ext cx="8229600" cy="2308324"/>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Consider we would like to create a method called </a:t>
            </a:r>
            <a:r>
              <a:rPr lang="en-US" sz="2400">
                <a:solidFill>
                  <a:schemeClr val="dk1"/>
                </a:solidFill>
                <a:latin typeface="Courier New"/>
                <a:ea typeface="Courier New"/>
                <a:cs typeface="Courier New"/>
                <a:sym typeface="Courier New"/>
              </a:rPr>
              <a:t>CheckTime </a:t>
            </a:r>
            <a:r>
              <a:rPr lang="en-US" sz="2400">
                <a:solidFill>
                  <a:schemeClr val="dk1"/>
                </a:solidFill>
                <a:latin typeface="Calibri"/>
                <a:ea typeface="Calibri"/>
                <a:cs typeface="Calibri"/>
                <a:sym typeface="Calibri"/>
              </a:rPr>
              <a:t>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Rule: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IF	CurrentTime &lt; 12.00pm</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THEN	Display “Good morning!”</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ELSE	Display “Good day!”</a:t>
            </a:r>
            <a:endParaRPr sz="2400">
              <a:solidFill>
                <a:schemeClr val="dk1"/>
              </a:solidFill>
              <a:latin typeface="Calibri"/>
              <a:ea typeface="Calibri"/>
              <a:cs typeface="Calibri"/>
              <a:sym typeface="Calibri"/>
            </a:endParaRPr>
          </a:p>
        </p:txBody>
      </p:sp>
      <p:sp>
        <p:nvSpPr>
          <p:cNvPr id="280" name="Google Shape;280;p18"/>
          <p:cNvSpPr/>
          <p:nvPr/>
        </p:nvSpPr>
        <p:spPr>
          <a:xfrm>
            <a:off x="6477000" y="5486400"/>
            <a:ext cx="304800" cy="762000"/>
          </a:xfrm>
          <a:prstGeom prst="rightBrace">
            <a:avLst>
              <a:gd name="adj1" fmla="val 8333"/>
              <a:gd name="adj2" fmla="val 50000"/>
            </a:avLst>
          </a:pr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8"/>
          <p:cNvSpPr txBox="1"/>
          <p:nvPr/>
        </p:nvSpPr>
        <p:spPr>
          <a:xfrm>
            <a:off x="6858000" y="5562600"/>
            <a:ext cx="2028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PageHeader</a:t>
            </a:r>
            <a:endParaRPr sz="2400">
              <a:solidFill>
                <a:schemeClr val="dk1"/>
              </a:solidFill>
              <a:latin typeface="Courier New"/>
              <a:ea typeface="Courier New"/>
              <a:cs typeface="Courier New"/>
              <a:sym typeface="Courier New"/>
            </a:endParaRPr>
          </a:p>
        </p:txBody>
      </p:sp>
      <p:cxnSp>
        <p:nvCxnSpPr>
          <p:cNvPr id="282" name="Google Shape;282;p18"/>
          <p:cNvCxnSpPr/>
          <p:nvPr/>
        </p:nvCxnSpPr>
        <p:spPr>
          <a:xfrm rot="10800000">
            <a:off x="1524000" y="5791200"/>
            <a:ext cx="838200" cy="0"/>
          </a:xfrm>
          <a:prstGeom prst="straightConnector1">
            <a:avLst/>
          </a:prstGeom>
          <a:noFill/>
          <a:ln w="28575" cap="flat" cmpd="sng">
            <a:solidFill>
              <a:srgbClr val="C00000"/>
            </a:solidFill>
            <a:prstDash val="solid"/>
            <a:round/>
            <a:headEnd type="none" w="sm" len="sm"/>
            <a:tailEnd type="stealth" w="med" len="med"/>
          </a:ln>
        </p:spPr>
      </p:cxnSp>
      <p:sp>
        <p:nvSpPr>
          <p:cNvPr id="283" name="Google Shape;283;p18"/>
          <p:cNvSpPr txBox="1"/>
          <p:nvPr/>
        </p:nvSpPr>
        <p:spPr>
          <a:xfrm>
            <a:off x="2362200" y="5562600"/>
            <a:ext cx="2028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urier New"/>
                <a:ea typeface="Courier New"/>
                <a:cs typeface="Courier New"/>
                <a:sym typeface="Courier New"/>
              </a:rPr>
              <a:t>lblMessage</a:t>
            </a:r>
            <a:endParaRPr sz="2400">
              <a:solidFill>
                <a:schemeClr val="dk1"/>
              </a:solidFill>
              <a:latin typeface="Courier New"/>
              <a:ea typeface="Courier New"/>
              <a:cs typeface="Courier New"/>
              <a:sym typeface="Courier New"/>
            </a:endParaRPr>
          </a:p>
        </p:txBody>
      </p:sp>
      <p:sp>
        <p:nvSpPr>
          <p:cNvPr id="284" name="Google Shape;284;p18"/>
          <p:cNvSpPr/>
          <p:nvPr/>
        </p:nvSpPr>
        <p:spPr>
          <a:xfrm>
            <a:off x="3886200" y="4953000"/>
            <a:ext cx="762000" cy="381000"/>
          </a:xfrm>
          <a:prstGeom prst="downArrow">
            <a:avLst>
              <a:gd name="adj1" fmla="val 50000"/>
              <a:gd name="adj2" fmla="val 5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Method in User Controls</a:t>
            </a:r>
            <a:endParaRPr/>
          </a:p>
        </p:txBody>
      </p:sp>
      <p:sp>
        <p:nvSpPr>
          <p:cNvPr id="290" name="Google Shape;290;p1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 PageHeader.ascx.cs</a:t>
            </a:r>
            <a:endParaRPr/>
          </a:p>
        </p:txBody>
      </p:sp>
      <p:sp>
        <p:nvSpPr>
          <p:cNvPr id="291" name="Google Shape;291;p19"/>
          <p:cNvSpPr txBox="1"/>
          <p:nvPr/>
        </p:nvSpPr>
        <p:spPr>
          <a:xfrm>
            <a:off x="381000" y="2286000"/>
            <a:ext cx="8458200" cy="830997"/>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Create a function called </a:t>
            </a:r>
            <a:r>
              <a:rPr lang="en-US" sz="2400">
                <a:solidFill>
                  <a:schemeClr val="dk1"/>
                </a:solidFill>
                <a:latin typeface="Courier New"/>
                <a:ea typeface="Courier New"/>
                <a:cs typeface="Courier New"/>
                <a:sym typeface="Courier New"/>
              </a:rPr>
              <a:t>checkTime </a:t>
            </a:r>
            <a:r>
              <a:rPr lang="en-US" sz="2400">
                <a:solidFill>
                  <a:schemeClr val="dk1"/>
                </a:solidFill>
                <a:latin typeface="Calibri"/>
                <a:ea typeface="Calibri"/>
                <a:cs typeface="Calibri"/>
                <a:sym typeface="Calibri"/>
              </a:rPr>
              <a:t>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sz="2400">
              <a:solidFill>
                <a:schemeClr val="dk1"/>
              </a:solidFill>
              <a:latin typeface="Calibri"/>
              <a:ea typeface="Calibri"/>
              <a:cs typeface="Calibri"/>
              <a:sym typeface="Calibri"/>
            </a:endParaRPr>
          </a:p>
        </p:txBody>
      </p:sp>
      <p:sp>
        <p:nvSpPr>
          <p:cNvPr id="292" name="Google Shape;292;p19"/>
          <p:cNvSpPr/>
          <p:nvPr/>
        </p:nvSpPr>
        <p:spPr>
          <a:xfrm>
            <a:off x="381000" y="3124200"/>
            <a:ext cx="8458200" cy="3662541"/>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public partial class PageHeader : System.Web.UI.UserControl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public DateTime loginDate;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public void checkTime()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string message = "Good day!";</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if (loginDate.Hour &lt; 12)</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message = "Good morning!";</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lblMessage.Text = message;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93" name="Google Shape;293;p19"/>
          <p:cNvSpPr/>
          <p:nvPr/>
        </p:nvSpPr>
        <p:spPr>
          <a:xfrm>
            <a:off x="4648200" y="4191000"/>
            <a:ext cx="3962400" cy="1372683"/>
          </a:xfrm>
          <a:prstGeom prst="rect">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lnSpc>
                <a:spcPct val="80000"/>
              </a:lnSpc>
              <a:spcBef>
                <a:spcPts val="0"/>
              </a:spcBef>
              <a:spcAft>
                <a:spcPts val="0"/>
              </a:spcAft>
              <a:buNone/>
            </a:pPr>
            <a:r>
              <a:rPr lang="en-US" sz="2600" b="0" i="0" u="none" strike="noStrike" cap="none">
                <a:solidFill>
                  <a:schemeClr val="dk1"/>
                </a:solidFill>
                <a:latin typeface="Calibri"/>
                <a:ea typeface="Calibri"/>
                <a:cs typeface="Calibri"/>
                <a:sym typeface="Calibri"/>
              </a:rPr>
              <a:t>The </a:t>
            </a:r>
            <a:r>
              <a:rPr lang="en-US" sz="2600" b="0" i="1" u="none" strike="noStrike" cap="none">
                <a:solidFill>
                  <a:schemeClr val="dk1"/>
                </a:solidFill>
                <a:latin typeface="Calibri"/>
                <a:ea typeface="Calibri"/>
                <a:cs typeface="Calibri"/>
                <a:sym typeface="Calibri"/>
              </a:rPr>
              <a:t>public</a:t>
            </a:r>
            <a:r>
              <a:rPr lang="en-US" sz="2600" b="0" i="0" u="none" strike="noStrike" cap="none">
                <a:solidFill>
                  <a:schemeClr val="dk1"/>
                </a:solidFill>
                <a:latin typeface="Calibri"/>
                <a:ea typeface="Calibri"/>
                <a:cs typeface="Calibri"/>
                <a:sym typeface="Calibri"/>
              </a:rPr>
              <a:t> method will be accessed by all pages that contains the </a:t>
            </a:r>
            <a:r>
              <a:rPr lang="en-US" sz="2600" b="0" i="0" u="none" strike="noStrike" cap="none">
                <a:solidFill>
                  <a:schemeClr val="dk1"/>
                </a:solidFill>
                <a:latin typeface="Courier New"/>
                <a:ea typeface="Courier New"/>
                <a:cs typeface="Courier New"/>
                <a:sym typeface="Courier New"/>
              </a:rPr>
              <a:t>PageHeader</a:t>
            </a:r>
            <a:r>
              <a:rPr lang="en-US" sz="2600" b="0" i="0" u="none" strike="noStrike" cap="none">
                <a:solidFill>
                  <a:schemeClr val="dk1"/>
                </a:solidFill>
                <a:latin typeface="Calibri"/>
                <a:ea typeface="Calibri"/>
                <a:cs typeface="Calibri"/>
                <a:sym typeface="Calibri"/>
              </a:rPr>
              <a:t> user control.</a:t>
            </a:r>
            <a:endParaRPr/>
          </a:p>
        </p:txBody>
      </p:sp>
      <p:sp>
        <p:nvSpPr>
          <p:cNvPr id="294" name="Google Shape;294;p19"/>
          <p:cNvSpPr/>
          <p:nvPr/>
        </p:nvSpPr>
        <p:spPr>
          <a:xfrm>
            <a:off x="1156771" y="4226805"/>
            <a:ext cx="3459296" cy="124858"/>
          </a:xfrm>
          <a:custGeom>
            <a:avLst/>
            <a:gdLst/>
            <a:ahLst/>
            <a:cxnLst/>
            <a:rect l="l" t="t" r="r" b="b"/>
            <a:pathLst>
              <a:path w="3459296" h="124858" extrusionOk="0">
                <a:moveTo>
                  <a:pt x="0" y="124858"/>
                </a:moveTo>
                <a:lnTo>
                  <a:pt x="2489812" y="14689"/>
                </a:lnTo>
                <a:cubicBezTo>
                  <a:pt x="3066361" y="0"/>
                  <a:pt x="3262828" y="18361"/>
                  <a:pt x="3459296" y="36723"/>
                </a:cubicBezTo>
              </a:path>
            </a:pathLst>
          </a:custGeom>
          <a:no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95" name="Google Shape;295;p19"/>
          <p:cNvCxnSpPr/>
          <p:nvPr/>
        </p:nvCxnSpPr>
        <p:spPr>
          <a:xfrm>
            <a:off x="3810000" y="6019800"/>
            <a:ext cx="762000" cy="228600"/>
          </a:xfrm>
          <a:prstGeom prst="straightConnector1">
            <a:avLst/>
          </a:prstGeom>
          <a:noFill/>
          <a:ln w="28575" cap="flat" cmpd="sng">
            <a:solidFill>
              <a:srgbClr val="C00000"/>
            </a:solidFill>
            <a:prstDash val="solid"/>
            <a:round/>
            <a:headEnd type="none" w="sm" len="sm"/>
            <a:tailEnd type="stealth" w="med" len="med"/>
          </a:ln>
        </p:spPr>
      </p:cxnSp>
      <p:sp>
        <p:nvSpPr>
          <p:cNvPr id="296" name="Google Shape;296;p19"/>
          <p:cNvSpPr txBox="1"/>
          <p:nvPr/>
        </p:nvSpPr>
        <p:spPr>
          <a:xfrm>
            <a:off x="4572000" y="6019800"/>
            <a:ext cx="358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display the message on the label in PageHeader control</a:t>
            </a:r>
            <a:endParaRPr sz="1800">
              <a:solidFill>
                <a:srgbClr val="00B05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 Are You Going To Learn?</a:t>
            </a:r>
            <a:endParaRPr/>
          </a:p>
        </p:txBody>
      </p:sp>
      <p:sp>
        <p:nvSpPr>
          <p:cNvPr id="131" name="Google Shape;131;p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Creating User Control</a:t>
            </a:r>
            <a:endParaRPr/>
          </a:p>
          <a:p>
            <a:pPr marL="342900" lvl="0" indent="-342900" algn="l" rtl="0">
              <a:spcBef>
                <a:spcPts val="640"/>
              </a:spcBef>
              <a:spcAft>
                <a:spcPts val="0"/>
              </a:spcAft>
              <a:buClr>
                <a:schemeClr val="dk1"/>
              </a:buClr>
              <a:buSzPts val="3200"/>
              <a:buChar char="•"/>
            </a:pPr>
            <a:r>
              <a:rPr lang="en-US"/>
              <a:t>Loading User Controls Programmatically</a:t>
            </a:r>
            <a:endParaRPr/>
          </a:p>
          <a:p>
            <a:pPr marL="342900" lvl="0" indent="-342900" algn="l" rtl="0">
              <a:spcBef>
                <a:spcPts val="640"/>
              </a:spcBef>
              <a:spcAft>
                <a:spcPts val="0"/>
              </a:spcAft>
              <a:buClr>
                <a:schemeClr val="dk1"/>
              </a:buClr>
              <a:buSzPts val="3200"/>
              <a:buChar char="•"/>
            </a:pPr>
            <a:r>
              <a:rPr lang="en-US"/>
              <a:t>Custom Control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Method in User Controls</a:t>
            </a:r>
            <a:endParaRPr/>
          </a:p>
        </p:txBody>
      </p:sp>
      <p:sp>
        <p:nvSpPr>
          <p:cNvPr id="302" name="Google Shape;302;p2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 Homepage.aspx.cs</a:t>
            </a:r>
            <a:endParaRPr/>
          </a:p>
        </p:txBody>
      </p:sp>
      <p:sp>
        <p:nvSpPr>
          <p:cNvPr id="303" name="Google Shape;303;p20"/>
          <p:cNvSpPr txBox="1"/>
          <p:nvPr/>
        </p:nvSpPr>
        <p:spPr>
          <a:xfrm>
            <a:off x="381000" y="2590800"/>
            <a:ext cx="8458200" cy="830997"/>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Consider we would like to create a property called </a:t>
            </a:r>
            <a:r>
              <a:rPr lang="en-US" sz="2400">
                <a:solidFill>
                  <a:schemeClr val="dk1"/>
                </a:solidFill>
                <a:latin typeface="Courier New"/>
                <a:ea typeface="Courier New"/>
                <a:cs typeface="Courier New"/>
                <a:sym typeface="Courier New"/>
              </a:rPr>
              <a:t>PageTitle</a:t>
            </a:r>
            <a:r>
              <a:rPr lang="en-US" sz="2400">
                <a:solidFill>
                  <a:schemeClr val="dk1"/>
                </a:solidFill>
                <a:latin typeface="Calibri"/>
                <a:ea typeface="Calibri"/>
                <a:cs typeface="Calibri"/>
                <a:sym typeface="Calibri"/>
              </a:rPr>
              <a:t> for the </a:t>
            </a:r>
            <a:r>
              <a:rPr lang="en-US" sz="2400">
                <a:solidFill>
                  <a:schemeClr val="dk1"/>
                </a:solidFill>
                <a:latin typeface="Courier New"/>
                <a:ea typeface="Courier New"/>
                <a:cs typeface="Courier New"/>
                <a:sym typeface="Courier New"/>
              </a:rPr>
              <a:t>PageHeader </a:t>
            </a:r>
            <a:r>
              <a:rPr lang="en-US" sz="2400">
                <a:solidFill>
                  <a:schemeClr val="dk1"/>
                </a:solidFill>
                <a:latin typeface="Calibri"/>
                <a:ea typeface="Calibri"/>
                <a:cs typeface="Calibri"/>
                <a:sym typeface="Calibri"/>
              </a:rPr>
              <a:t>user control: </a:t>
            </a:r>
            <a:endParaRPr sz="2400">
              <a:solidFill>
                <a:schemeClr val="dk1"/>
              </a:solidFill>
              <a:latin typeface="Calibri"/>
              <a:ea typeface="Calibri"/>
              <a:cs typeface="Calibri"/>
              <a:sym typeface="Calibri"/>
            </a:endParaRPr>
          </a:p>
        </p:txBody>
      </p:sp>
      <p:sp>
        <p:nvSpPr>
          <p:cNvPr id="304" name="Google Shape;304;p20"/>
          <p:cNvSpPr/>
          <p:nvPr/>
        </p:nvSpPr>
        <p:spPr>
          <a:xfrm>
            <a:off x="381000" y="3429000"/>
            <a:ext cx="8458200" cy="2585323"/>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protected void Page_Load(object sender, EventArgs 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ctlHeader.loginDate = DateTime.Now;</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lblDate.Text = Convert.ToString(ctlHeader.loginDate);</a:t>
            </a:r>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ctlHeader.checkTime();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cxnSp>
        <p:nvCxnSpPr>
          <p:cNvPr id="305" name="Google Shape;305;p20"/>
          <p:cNvCxnSpPr/>
          <p:nvPr/>
        </p:nvCxnSpPr>
        <p:spPr>
          <a:xfrm>
            <a:off x="2819400" y="5029200"/>
            <a:ext cx="762000" cy="228600"/>
          </a:xfrm>
          <a:prstGeom prst="straightConnector1">
            <a:avLst/>
          </a:prstGeom>
          <a:noFill/>
          <a:ln w="28575" cap="flat" cmpd="sng">
            <a:solidFill>
              <a:srgbClr val="C00000"/>
            </a:solidFill>
            <a:prstDash val="solid"/>
            <a:round/>
            <a:headEnd type="none" w="sm" len="sm"/>
            <a:tailEnd type="stealth" w="med" len="med"/>
          </a:ln>
        </p:spPr>
      </p:cxnSp>
      <p:sp>
        <p:nvSpPr>
          <p:cNvPr id="306" name="Google Shape;306;p20"/>
          <p:cNvSpPr txBox="1"/>
          <p:nvPr/>
        </p:nvSpPr>
        <p:spPr>
          <a:xfrm>
            <a:off x="3581400" y="5029200"/>
            <a:ext cx="4800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call the </a:t>
            </a:r>
            <a:r>
              <a:rPr lang="en-US" sz="1800" i="1">
                <a:solidFill>
                  <a:srgbClr val="00B050"/>
                </a:solidFill>
                <a:latin typeface="Calibri"/>
                <a:ea typeface="Calibri"/>
                <a:cs typeface="Calibri"/>
                <a:sym typeface="Calibri"/>
              </a:rPr>
              <a:t>checkTime</a:t>
            </a:r>
            <a:r>
              <a:rPr lang="en-US" sz="1800">
                <a:solidFill>
                  <a:srgbClr val="00B050"/>
                </a:solidFill>
                <a:latin typeface="Calibri"/>
                <a:ea typeface="Calibri"/>
                <a:cs typeface="Calibri"/>
                <a:sym typeface="Calibri"/>
              </a:rPr>
              <a:t> method of PageHeader control</a:t>
            </a:r>
            <a:endParaRPr sz="1800">
              <a:solidFill>
                <a:srgbClr val="00B050"/>
              </a:solidFill>
              <a:latin typeface="Calibri"/>
              <a:ea typeface="Calibri"/>
              <a:cs typeface="Calibri"/>
              <a:sym typeface="Calibri"/>
            </a:endParaRPr>
          </a:p>
        </p:txBody>
      </p:sp>
      <p:cxnSp>
        <p:nvCxnSpPr>
          <p:cNvPr id="307" name="Google Shape;307;p20"/>
          <p:cNvCxnSpPr/>
          <p:nvPr/>
        </p:nvCxnSpPr>
        <p:spPr>
          <a:xfrm rot="10800000" flipH="1">
            <a:off x="2971800" y="4038600"/>
            <a:ext cx="1143000" cy="76200"/>
          </a:xfrm>
          <a:prstGeom prst="straightConnector1">
            <a:avLst/>
          </a:prstGeom>
          <a:noFill/>
          <a:ln w="28575" cap="flat" cmpd="sng">
            <a:solidFill>
              <a:srgbClr val="C00000"/>
            </a:solidFill>
            <a:prstDash val="solid"/>
            <a:round/>
            <a:headEnd type="none" w="sm" len="sm"/>
            <a:tailEnd type="stealth" w="med" len="med"/>
          </a:ln>
        </p:spPr>
      </p:cxnSp>
      <p:sp>
        <p:nvSpPr>
          <p:cNvPr id="308" name="Google Shape;308;p20"/>
          <p:cNvSpPr txBox="1"/>
          <p:nvPr/>
        </p:nvSpPr>
        <p:spPr>
          <a:xfrm>
            <a:off x="4114800" y="3810000"/>
            <a:ext cx="4800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set the loginDate property of PageHeader control</a:t>
            </a:r>
            <a:endParaRPr sz="1800">
              <a:solidFill>
                <a:srgbClr val="00B05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1"/>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600"/>
              <a:t>Loading User Controls Programmatically</a:t>
            </a:r>
            <a:endParaRPr sz="3600"/>
          </a:p>
        </p:txBody>
      </p:sp>
      <p:sp>
        <p:nvSpPr>
          <p:cNvPr id="314" name="Google Shape;314;p2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Noto Sans Symbols"/>
              <a:buChar char="▪"/>
            </a:pPr>
            <a:r>
              <a:rPr lang="en-US"/>
              <a:t>User control can be generated dynamically (programmatically) by using LoadControl() method.</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315" name="Google Shape;315;p21"/>
          <p:cNvSpPr txBox="1"/>
          <p:nvPr/>
        </p:nvSpPr>
        <p:spPr>
          <a:xfrm>
            <a:off x="609600" y="2971800"/>
            <a:ext cx="8229600" cy="2308324"/>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Consider we would like to load a specific user control based on user’s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Rule: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IF	gender = ‘male’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THEN	Load “MaleAd.ascx”</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ELSE	Load “FemaleAd.ascx”</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600"/>
              <a:t>Loading User Controls Programmatically</a:t>
            </a:r>
            <a:endParaRPr sz="3600"/>
          </a:p>
        </p:txBody>
      </p:sp>
      <p:sp>
        <p:nvSpPr>
          <p:cNvPr id="322" name="Google Shape;322;p2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In Homepage.aspx.cs</a:t>
            </a:r>
            <a:endParaRPr/>
          </a:p>
        </p:txBody>
      </p:sp>
      <p:sp>
        <p:nvSpPr>
          <p:cNvPr id="323" name="Google Shape;323;p22"/>
          <p:cNvSpPr txBox="1"/>
          <p:nvPr/>
        </p:nvSpPr>
        <p:spPr>
          <a:xfrm>
            <a:off x="381000" y="2122706"/>
            <a:ext cx="8458200" cy="461665"/>
          </a:xfrm>
          <a:prstGeom prst="rect">
            <a:avLst/>
          </a:prstGeom>
          <a:solidFill>
            <a:srgbClr val="F2F2F2"/>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load a specific user control based on user’s gender.</a:t>
            </a:r>
            <a:endParaRPr sz="2400">
              <a:solidFill>
                <a:schemeClr val="dk1"/>
              </a:solidFill>
              <a:latin typeface="Calibri"/>
              <a:ea typeface="Calibri"/>
              <a:cs typeface="Calibri"/>
              <a:sym typeface="Calibri"/>
            </a:endParaRPr>
          </a:p>
        </p:txBody>
      </p:sp>
      <p:sp>
        <p:nvSpPr>
          <p:cNvPr id="324" name="Google Shape;324;p22"/>
          <p:cNvSpPr/>
          <p:nvPr/>
        </p:nvSpPr>
        <p:spPr>
          <a:xfrm>
            <a:off x="381000" y="2579906"/>
            <a:ext cx="8458200" cy="4031873"/>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protected void Page_Load(object sender, EventArgs 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a:t>
            </a:r>
            <a:r>
              <a:rPr lang="en-US" sz="2000">
                <a:solidFill>
                  <a:srgbClr val="595959"/>
                </a:solidFill>
                <a:latin typeface="Calibri"/>
                <a:ea typeface="Calibri"/>
                <a:cs typeface="Calibri"/>
                <a:sym typeface="Calibri"/>
              </a:rPr>
              <a:t>if(!IsPostBack)</a:t>
            </a:r>
            <a:endParaRPr/>
          </a:p>
          <a:p>
            <a:pPr marL="0" marR="0" lvl="0" indent="0" algn="l" rtl="0">
              <a:spcBef>
                <a:spcPts val="0"/>
              </a:spcBef>
              <a:spcAft>
                <a:spcPts val="0"/>
              </a:spcAft>
              <a:buClr>
                <a:srgbClr val="3F3F3F"/>
              </a:buClr>
              <a:buSzPts val="2400"/>
              <a:buFont typeface="Calibri"/>
              <a:buNone/>
            </a:pPr>
            <a:r>
              <a:rPr lang="en-US" sz="2400">
                <a:solidFill>
                  <a:srgbClr val="3F3F3F"/>
                </a:solidFill>
                <a:latin typeface="Calibri"/>
                <a:ea typeface="Calibri"/>
                <a:cs typeface="Calibri"/>
                <a:sym typeface="Calibri"/>
              </a:rPr>
              <a:t>    {   </a:t>
            </a:r>
            <a:r>
              <a:rPr lang="en-US" sz="2200">
                <a:solidFill>
                  <a:srgbClr val="3F3F3F"/>
                </a:solidFill>
                <a:latin typeface="Calibri"/>
                <a:ea typeface="Calibri"/>
                <a:cs typeface="Calibri"/>
                <a:sym typeface="Calibri"/>
              </a:rPr>
              <a:t>string gender = “male”;</a:t>
            </a:r>
            <a:endParaRPr/>
          </a:p>
          <a:p>
            <a:pPr marL="0" marR="0" lvl="0" indent="0" algn="l" rtl="0">
              <a:spcBef>
                <a:spcPts val="0"/>
              </a:spcBef>
              <a:spcAft>
                <a:spcPts val="0"/>
              </a:spcAft>
              <a:buClr>
                <a:srgbClr val="3F3F3F"/>
              </a:buClr>
              <a:buSzPts val="2200"/>
              <a:buFont typeface="Calibri"/>
              <a:buNone/>
            </a:pPr>
            <a:r>
              <a:rPr lang="en-US" sz="2200" b="1">
                <a:solidFill>
                  <a:srgbClr val="3F3F3F"/>
                </a:solidFill>
                <a:latin typeface="Calibri"/>
                <a:ea typeface="Calibri"/>
                <a:cs typeface="Calibri"/>
                <a:sym typeface="Calibri"/>
              </a:rPr>
              <a:t>         Control </a:t>
            </a:r>
            <a:r>
              <a:rPr lang="en-US" sz="2200">
                <a:solidFill>
                  <a:srgbClr val="3F3F3F"/>
                </a:solidFill>
                <a:latin typeface="Calibri"/>
                <a:ea typeface="Calibri"/>
                <a:cs typeface="Calibri"/>
                <a:sym typeface="Calibri"/>
              </a:rPr>
              <a:t>ctlControl;</a:t>
            </a:r>
            <a:endParaRPr/>
          </a:p>
          <a:p>
            <a:pPr marL="0" marR="0" lvl="0" indent="0" algn="l" rtl="0">
              <a:spcBef>
                <a:spcPts val="0"/>
              </a:spcBef>
              <a:spcAft>
                <a:spcPts val="0"/>
              </a:spcAft>
              <a:buClr>
                <a:srgbClr val="3F3F3F"/>
              </a:buClr>
              <a:buSzPts val="2200"/>
              <a:buFont typeface="Calibri"/>
              <a:buNone/>
            </a:pPr>
            <a:r>
              <a:rPr lang="en-US" sz="2200">
                <a:solidFill>
                  <a:srgbClr val="3F3F3F"/>
                </a:solidFill>
                <a:latin typeface="Calibri"/>
                <a:ea typeface="Calibri"/>
                <a:cs typeface="Calibri"/>
                <a:sym typeface="Calibri"/>
              </a:rPr>
              <a:t>         if(gender == “male”)</a:t>
            </a:r>
            <a:endParaRPr/>
          </a:p>
          <a:p>
            <a:pPr marL="0" marR="0" lvl="0" indent="0" algn="l" rtl="0">
              <a:spcBef>
                <a:spcPts val="0"/>
              </a:spcBef>
              <a:spcAft>
                <a:spcPts val="0"/>
              </a:spcAft>
              <a:buClr>
                <a:srgbClr val="3F3F3F"/>
              </a:buClr>
              <a:buSzPts val="2200"/>
              <a:buFont typeface="Calibri"/>
              <a:buNone/>
            </a:pPr>
            <a:r>
              <a:rPr lang="en-US" sz="2200">
                <a:solidFill>
                  <a:srgbClr val="3F3F3F"/>
                </a:solidFill>
                <a:latin typeface="Calibri"/>
                <a:ea typeface="Calibri"/>
                <a:cs typeface="Calibri"/>
                <a:sym typeface="Calibri"/>
              </a:rPr>
              <a:t>               ctlControl = </a:t>
            </a:r>
            <a:r>
              <a:rPr lang="en-US" sz="2200" b="1">
                <a:solidFill>
                  <a:srgbClr val="3F3F3F"/>
                </a:solidFill>
                <a:latin typeface="Calibri"/>
                <a:ea typeface="Calibri"/>
                <a:cs typeface="Calibri"/>
                <a:sym typeface="Calibri"/>
              </a:rPr>
              <a:t>LoadControl</a:t>
            </a:r>
            <a:r>
              <a:rPr lang="en-US" sz="2200">
                <a:solidFill>
                  <a:srgbClr val="3F3F3F"/>
                </a:solidFill>
                <a:latin typeface="Calibri"/>
                <a:ea typeface="Calibri"/>
                <a:cs typeface="Calibri"/>
                <a:sym typeface="Calibri"/>
              </a:rPr>
              <a:t>(“maleAd.ascx”);</a:t>
            </a:r>
            <a:endParaRPr/>
          </a:p>
          <a:p>
            <a:pPr marL="0" marR="0" lvl="0" indent="0" algn="l" rtl="0">
              <a:spcBef>
                <a:spcPts val="0"/>
              </a:spcBef>
              <a:spcAft>
                <a:spcPts val="0"/>
              </a:spcAft>
              <a:buClr>
                <a:srgbClr val="3F3F3F"/>
              </a:buClr>
              <a:buSzPts val="2200"/>
              <a:buFont typeface="Calibri"/>
              <a:buNone/>
            </a:pPr>
            <a:r>
              <a:rPr lang="en-US" sz="2200">
                <a:solidFill>
                  <a:srgbClr val="3F3F3F"/>
                </a:solidFill>
                <a:latin typeface="Calibri"/>
                <a:ea typeface="Calibri"/>
                <a:cs typeface="Calibri"/>
                <a:sym typeface="Calibri"/>
              </a:rPr>
              <a:t>         else</a:t>
            </a:r>
            <a:endParaRPr/>
          </a:p>
          <a:p>
            <a:pPr marL="0" marR="0" lvl="0" indent="0" algn="l" rtl="0">
              <a:spcBef>
                <a:spcPts val="0"/>
              </a:spcBef>
              <a:spcAft>
                <a:spcPts val="0"/>
              </a:spcAft>
              <a:buClr>
                <a:srgbClr val="3F3F3F"/>
              </a:buClr>
              <a:buSzPts val="2200"/>
              <a:buFont typeface="Calibri"/>
              <a:buNone/>
            </a:pPr>
            <a:r>
              <a:rPr lang="en-US" sz="2200">
                <a:solidFill>
                  <a:srgbClr val="3F3F3F"/>
                </a:solidFill>
                <a:latin typeface="Calibri"/>
                <a:ea typeface="Calibri"/>
                <a:cs typeface="Calibri"/>
                <a:sym typeface="Calibri"/>
              </a:rPr>
              <a:t>               ctlControl =</a:t>
            </a:r>
            <a:r>
              <a:rPr lang="en-US" sz="2200" b="1">
                <a:solidFill>
                  <a:srgbClr val="3F3F3F"/>
                </a:solidFill>
                <a:latin typeface="Calibri"/>
                <a:ea typeface="Calibri"/>
                <a:cs typeface="Calibri"/>
                <a:sym typeface="Calibri"/>
              </a:rPr>
              <a:t> LoadControl</a:t>
            </a:r>
            <a:r>
              <a:rPr lang="en-US" sz="2200">
                <a:solidFill>
                  <a:srgbClr val="3F3F3F"/>
                </a:solidFill>
                <a:latin typeface="Calibri"/>
                <a:ea typeface="Calibri"/>
                <a:cs typeface="Calibri"/>
                <a:sym typeface="Calibri"/>
              </a:rPr>
              <a:t>(“femaleAd.ascx”);</a:t>
            </a:r>
            <a:endParaRPr/>
          </a:p>
          <a:p>
            <a:pPr marL="0" marR="0" lvl="0" indent="0" algn="l" rtl="0">
              <a:spcBef>
                <a:spcPts val="0"/>
              </a:spcBef>
              <a:spcAft>
                <a:spcPts val="0"/>
              </a:spcAft>
              <a:buClr>
                <a:srgbClr val="3F3F3F"/>
              </a:buClr>
              <a:buSzPts val="2200"/>
              <a:buFont typeface="Calibri"/>
              <a:buNone/>
            </a:pPr>
            <a:r>
              <a:rPr lang="en-US" sz="2200">
                <a:solidFill>
                  <a:srgbClr val="3F3F3F"/>
                </a:solidFill>
                <a:latin typeface="Calibri"/>
                <a:ea typeface="Calibri"/>
                <a:cs typeface="Calibri"/>
                <a:sym typeface="Calibri"/>
              </a:rPr>
              <a:t>         </a:t>
            </a:r>
            <a:r>
              <a:rPr lang="en-US" sz="2200" b="1">
                <a:solidFill>
                  <a:srgbClr val="3F3F3F"/>
                </a:solidFill>
                <a:latin typeface="Calibri"/>
                <a:ea typeface="Calibri"/>
                <a:cs typeface="Calibri"/>
                <a:sym typeface="Calibri"/>
              </a:rPr>
              <a:t>plhAd.Controls.Add</a:t>
            </a:r>
            <a:r>
              <a:rPr lang="en-US" sz="2200">
                <a:solidFill>
                  <a:srgbClr val="3F3F3F"/>
                </a:solidFill>
                <a:latin typeface="Calibri"/>
                <a:ea typeface="Calibri"/>
                <a:cs typeface="Calibri"/>
                <a:sym typeface="Calibri"/>
              </a:rPr>
              <a:t>(ctlControl);</a:t>
            </a:r>
            <a:endParaRPr/>
          </a:p>
          <a:p>
            <a:pPr marL="0" marR="0" lvl="0" indent="0" algn="l" rtl="0">
              <a:spcBef>
                <a:spcPts val="0"/>
              </a:spcBef>
              <a:spcAft>
                <a:spcPts val="0"/>
              </a:spcAft>
              <a:buClr>
                <a:srgbClr val="3F3F3F"/>
              </a:buClr>
              <a:buSzPts val="2000"/>
              <a:buFont typeface="Calibri"/>
              <a:buNone/>
            </a:pPr>
            <a:r>
              <a:rPr lang="en-US" sz="2000">
                <a:solidFill>
                  <a:srgbClr val="3F3F3F"/>
                </a:solidFill>
                <a:latin typeface="Calibri"/>
                <a:ea typeface="Calibri"/>
                <a:cs typeface="Calibri"/>
                <a:sym typeface="Calibri"/>
              </a:rPr>
              <a:t>    }</a:t>
            </a:r>
            <a:endParaRPr sz="2000">
              <a:solidFill>
                <a:srgbClr val="3F3F3F"/>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a:t>
            </a:r>
            <a:endParaRPr sz="1800">
              <a:solidFill>
                <a:srgbClr val="3F3F3F"/>
              </a:solidFill>
              <a:latin typeface="Calibri"/>
              <a:ea typeface="Calibri"/>
              <a:cs typeface="Calibri"/>
              <a:sym typeface="Calibri"/>
            </a:endParaRPr>
          </a:p>
        </p:txBody>
      </p:sp>
      <p:cxnSp>
        <p:nvCxnSpPr>
          <p:cNvPr id="325" name="Google Shape;325;p22"/>
          <p:cNvCxnSpPr/>
          <p:nvPr/>
        </p:nvCxnSpPr>
        <p:spPr>
          <a:xfrm>
            <a:off x="4648200" y="5791200"/>
            <a:ext cx="685800" cy="228600"/>
          </a:xfrm>
          <a:prstGeom prst="straightConnector1">
            <a:avLst/>
          </a:prstGeom>
          <a:noFill/>
          <a:ln w="28575" cap="flat" cmpd="sng">
            <a:solidFill>
              <a:srgbClr val="C00000"/>
            </a:solidFill>
            <a:prstDash val="solid"/>
            <a:round/>
            <a:headEnd type="none" w="sm" len="sm"/>
            <a:tailEnd type="stealth" w="med" len="med"/>
          </a:ln>
        </p:spPr>
      </p:cxnSp>
      <p:cxnSp>
        <p:nvCxnSpPr>
          <p:cNvPr id="326" name="Google Shape;326;p22"/>
          <p:cNvCxnSpPr/>
          <p:nvPr/>
        </p:nvCxnSpPr>
        <p:spPr>
          <a:xfrm rot="10800000" flipH="1">
            <a:off x="4267200" y="3962400"/>
            <a:ext cx="304800" cy="609600"/>
          </a:xfrm>
          <a:prstGeom prst="straightConnector1">
            <a:avLst/>
          </a:prstGeom>
          <a:noFill/>
          <a:ln w="28575" cap="flat" cmpd="sng">
            <a:solidFill>
              <a:srgbClr val="C00000"/>
            </a:solidFill>
            <a:prstDash val="solid"/>
            <a:round/>
            <a:headEnd type="none" w="sm" len="sm"/>
            <a:tailEnd type="stealth" w="med" len="med"/>
          </a:ln>
        </p:spPr>
      </p:cxnSp>
      <p:sp>
        <p:nvSpPr>
          <p:cNvPr id="327" name="Google Shape;327;p22"/>
          <p:cNvSpPr txBox="1"/>
          <p:nvPr/>
        </p:nvSpPr>
        <p:spPr>
          <a:xfrm>
            <a:off x="4114800" y="3581400"/>
            <a:ext cx="2514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load control dynamically</a:t>
            </a:r>
            <a:endParaRPr sz="1800">
              <a:solidFill>
                <a:srgbClr val="00B050"/>
              </a:solidFill>
              <a:latin typeface="Calibri"/>
              <a:ea typeface="Calibri"/>
              <a:cs typeface="Calibri"/>
              <a:sym typeface="Calibri"/>
            </a:endParaRPr>
          </a:p>
        </p:txBody>
      </p:sp>
      <p:sp>
        <p:nvSpPr>
          <p:cNvPr id="328" name="Google Shape;328;p22"/>
          <p:cNvSpPr txBox="1"/>
          <p:nvPr/>
        </p:nvSpPr>
        <p:spPr>
          <a:xfrm>
            <a:off x="3276600" y="6172200"/>
            <a:ext cx="5486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adding the control to a PlaceHolder control called </a:t>
            </a:r>
            <a:r>
              <a:rPr lang="en-US" sz="1800" i="1">
                <a:solidFill>
                  <a:srgbClr val="00B050"/>
                </a:solidFill>
                <a:latin typeface="Calibri"/>
                <a:ea typeface="Calibri"/>
                <a:cs typeface="Calibri"/>
                <a:sym typeface="Calibri"/>
              </a:rPr>
              <a:t>plhAd</a:t>
            </a:r>
            <a:endParaRPr sz="1800" i="1">
              <a:solidFill>
                <a:srgbClr val="00B05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335" name="Google Shape;335;p2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You plan to display a personalized advertisement banner on the home page (Default.aspx) of a Website based on the gender of the user. If the user is a </a:t>
            </a:r>
            <a:r>
              <a:rPr lang="en-US" sz="2400" b="1"/>
              <a:t>male</a:t>
            </a:r>
            <a:r>
              <a:rPr lang="en-US" sz="2400"/>
              <a:t>, the user control named </a:t>
            </a:r>
            <a:r>
              <a:rPr lang="en-US" sz="2400" b="1"/>
              <a:t>“watch.ascx” </a:t>
            </a:r>
            <a:r>
              <a:rPr lang="en-US" sz="2400"/>
              <a:t>will be displayed in a PlaceHolder control named “</a:t>
            </a:r>
            <a:r>
              <a:rPr lang="en-US" sz="2400" b="1"/>
              <a:t>phBanner”. </a:t>
            </a:r>
            <a:r>
              <a:rPr lang="en-US" sz="2400"/>
              <a:t>If the user is a </a:t>
            </a:r>
            <a:r>
              <a:rPr lang="en-US" sz="2400" b="1"/>
              <a:t>female</a:t>
            </a:r>
            <a:r>
              <a:rPr lang="en-US" sz="2400"/>
              <a:t>,</a:t>
            </a:r>
            <a:r>
              <a:rPr lang="en-US" sz="2400" b="1"/>
              <a:t> </a:t>
            </a:r>
            <a:r>
              <a:rPr lang="en-US" sz="2400"/>
              <a:t>then the </a:t>
            </a:r>
            <a:r>
              <a:rPr lang="en-US" sz="2400" b="1"/>
              <a:t>“makeup.ascx” </a:t>
            </a:r>
            <a:r>
              <a:rPr lang="en-US" sz="2400"/>
              <a:t>control will be displayed. </a:t>
            </a:r>
            <a:endParaRPr/>
          </a:p>
          <a:p>
            <a:pPr marL="342900" lvl="0" indent="-342900" algn="l" rtl="0">
              <a:spcBef>
                <a:spcPts val="480"/>
              </a:spcBef>
              <a:spcAft>
                <a:spcPts val="0"/>
              </a:spcAft>
              <a:buClr>
                <a:schemeClr val="dk1"/>
              </a:buClr>
              <a:buSzPts val="2400"/>
              <a:buChar char="•"/>
            </a:pPr>
            <a:r>
              <a:rPr lang="en-US" sz="2400"/>
              <a:t>When the user accesses to the home page, the gender will be retrieved from a Cookie named “gender” and will be stored into a session variable named “Sex”. However, </a:t>
            </a:r>
            <a:r>
              <a:rPr lang="en-US" sz="2400" b="1"/>
              <a:t>if the cookie does not exist</a:t>
            </a:r>
            <a:r>
              <a:rPr lang="en-US" sz="2400"/>
              <a:t>, then a user control named </a:t>
            </a:r>
            <a:r>
              <a:rPr lang="en-US" sz="2400" b="1"/>
              <a:t>“general.ascx” </a:t>
            </a:r>
            <a:r>
              <a:rPr lang="en-US" sz="2400"/>
              <a:t>will be displayed.</a:t>
            </a:r>
            <a:endParaRPr/>
          </a:p>
          <a:p>
            <a:pPr marL="342900" lvl="0" indent="-342900" algn="l" rtl="0">
              <a:spcBef>
                <a:spcPts val="480"/>
              </a:spcBef>
              <a:spcAft>
                <a:spcPts val="0"/>
              </a:spcAft>
              <a:buClr>
                <a:schemeClr val="dk1"/>
              </a:buClr>
              <a:buSzPts val="2400"/>
              <a:buChar char="•"/>
            </a:pPr>
            <a:r>
              <a:rPr lang="en-US" sz="2400"/>
              <a:t>Demonstrate your code in Page_Load event handler to achieve the requirements above.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Custom Control</a:t>
            </a:r>
            <a:endParaRPr/>
          </a:p>
        </p:txBody>
      </p:sp>
      <p:grpSp>
        <p:nvGrpSpPr>
          <p:cNvPr id="341" name="Google Shape;341;p24"/>
          <p:cNvGrpSpPr/>
          <p:nvPr/>
        </p:nvGrpSpPr>
        <p:grpSpPr>
          <a:xfrm>
            <a:off x="304800" y="1758656"/>
            <a:ext cx="8305800" cy="4488481"/>
            <a:chOff x="0" y="6056"/>
            <a:chExt cx="8305800" cy="4488481"/>
          </a:xfrm>
        </p:grpSpPr>
        <p:sp>
          <p:nvSpPr>
            <p:cNvPr id="342" name="Google Shape;342;p24"/>
            <p:cNvSpPr/>
            <p:nvPr/>
          </p:nvSpPr>
          <p:spPr>
            <a:xfrm>
              <a:off x="0" y="6056"/>
              <a:ext cx="8305800" cy="767520"/>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txBox="1"/>
            <p:nvPr/>
          </p:nvSpPr>
          <p:spPr>
            <a:xfrm>
              <a:off x="0" y="6056"/>
              <a:ext cx="8305800" cy="767520"/>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3200">
                  <a:solidFill>
                    <a:schemeClr val="lt1"/>
                  </a:solidFill>
                  <a:latin typeface="Calibri"/>
                  <a:ea typeface="Calibri"/>
                  <a:cs typeface="Calibri"/>
                  <a:sym typeface="Calibri"/>
                </a:rPr>
                <a:t>derived custom control</a:t>
              </a:r>
              <a:endParaRPr sz="3200">
                <a:solidFill>
                  <a:schemeClr val="lt1"/>
                </a:solidFill>
                <a:latin typeface="Calibri"/>
                <a:ea typeface="Calibri"/>
                <a:cs typeface="Calibri"/>
                <a:sym typeface="Calibri"/>
              </a:endParaRPr>
            </a:p>
          </p:txBody>
        </p:sp>
        <p:sp>
          <p:nvSpPr>
            <p:cNvPr id="344" name="Google Shape;344;p24"/>
            <p:cNvSpPr/>
            <p:nvPr/>
          </p:nvSpPr>
          <p:spPr>
            <a:xfrm>
              <a:off x="0" y="773576"/>
              <a:ext cx="8305800" cy="5299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txBox="1"/>
            <p:nvPr/>
          </p:nvSpPr>
          <p:spPr>
            <a:xfrm>
              <a:off x="0" y="773576"/>
              <a:ext cx="8305800" cy="529920"/>
            </a:xfrm>
            <a:prstGeom prst="rect">
              <a:avLst/>
            </a:prstGeom>
            <a:noFill/>
            <a:ln>
              <a:noFill/>
            </a:ln>
          </p:spPr>
          <p:txBody>
            <a:bodyPr spcFirstLastPara="1" wrap="square" lIns="263700" tIns="40625" rIns="227575" bIns="406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deriving from an existing control. </a:t>
              </a:r>
              <a:endParaRPr sz="2500" b="0" i="0" u="none" strike="noStrike" cap="none">
                <a:solidFill>
                  <a:schemeClr val="dk1"/>
                </a:solidFill>
                <a:latin typeface="Calibri"/>
                <a:ea typeface="Calibri"/>
                <a:cs typeface="Calibri"/>
                <a:sym typeface="Calibri"/>
              </a:endParaRPr>
            </a:p>
          </p:txBody>
        </p:sp>
        <p:sp>
          <p:nvSpPr>
            <p:cNvPr id="346" name="Google Shape;346;p24"/>
            <p:cNvSpPr/>
            <p:nvPr/>
          </p:nvSpPr>
          <p:spPr>
            <a:xfrm>
              <a:off x="0" y="1303496"/>
              <a:ext cx="8305800" cy="76752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txBox="1"/>
            <p:nvPr/>
          </p:nvSpPr>
          <p:spPr>
            <a:xfrm>
              <a:off x="0" y="1303496"/>
              <a:ext cx="8305800" cy="767520"/>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3200">
                  <a:solidFill>
                    <a:schemeClr val="lt1"/>
                  </a:solidFill>
                  <a:latin typeface="Calibri"/>
                  <a:ea typeface="Calibri"/>
                  <a:cs typeface="Calibri"/>
                  <a:sym typeface="Calibri"/>
                </a:rPr>
                <a:t>composite control</a:t>
              </a:r>
              <a:endParaRPr sz="3200">
                <a:solidFill>
                  <a:schemeClr val="lt1"/>
                </a:solidFill>
                <a:latin typeface="Calibri"/>
                <a:ea typeface="Calibri"/>
                <a:cs typeface="Calibri"/>
                <a:sym typeface="Calibri"/>
              </a:endParaRPr>
            </a:p>
          </p:txBody>
        </p:sp>
        <p:sp>
          <p:nvSpPr>
            <p:cNvPr id="348" name="Google Shape;348;p24"/>
            <p:cNvSpPr/>
            <p:nvPr/>
          </p:nvSpPr>
          <p:spPr>
            <a:xfrm>
              <a:off x="0" y="2071017"/>
              <a:ext cx="8305800" cy="7948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txBox="1"/>
            <p:nvPr/>
          </p:nvSpPr>
          <p:spPr>
            <a:xfrm>
              <a:off x="0" y="2071017"/>
              <a:ext cx="8305800" cy="794880"/>
            </a:xfrm>
            <a:prstGeom prst="rect">
              <a:avLst/>
            </a:prstGeom>
            <a:noFill/>
            <a:ln>
              <a:noFill/>
            </a:ln>
          </p:spPr>
          <p:txBody>
            <a:bodyPr spcFirstLastPara="1" wrap="square" lIns="263700" tIns="40625" rIns="227575" bIns="406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grouping existing controls together into a new compiled control. </a:t>
              </a:r>
              <a:endParaRPr sz="2500" b="0" i="0" u="none" strike="noStrike" cap="none">
                <a:solidFill>
                  <a:schemeClr val="dk1"/>
                </a:solidFill>
                <a:latin typeface="Calibri"/>
                <a:ea typeface="Calibri"/>
                <a:cs typeface="Calibri"/>
                <a:sym typeface="Calibri"/>
              </a:endParaRPr>
            </a:p>
          </p:txBody>
        </p:sp>
        <p:sp>
          <p:nvSpPr>
            <p:cNvPr id="350" name="Google Shape;350;p24"/>
            <p:cNvSpPr/>
            <p:nvPr/>
          </p:nvSpPr>
          <p:spPr>
            <a:xfrm>
              <a:off x="0" y="2865897"/>
              <a:ext cx="8305800" cy="767520"/>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txBox="1"/>
            <p:nvPr/>
          </p:nvSpPr>
          <p:spPr>
            <a:xfrm>
              <a:off x="0" y="2865897"/>
              <a:ext cx="8305800" cy="767520"/>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3200">
                  <a:solidFill>
                    <a:schemeClr val="lt1"/>
                  </a:solidFill>
                  <a:latin typeface="Calibri"/>
                  <a:ea typeface="Calibri"/>
                  <a:cs typeface="Calibri"/>
                  <a:sym typeface="Calibri"/>
                </a:rPr>
                <a:t>full custom control</a:t>
              </a:r>
              <a:endParaRPr sz="3200">
                <a:solidFill>
                  <a:schemeClr val="lt1"/>
                </a:solidFill>
                <a:latin typeface="Calibri"/>
                <a:ea typeface="Calibri"/>
                <a:cs typeface="Calibri"/>
                <a:sym typeface="Calibri"/>
              </a:endParaRPr>
            </a:p>
          </p:txBody>
        </p:sp>
        <p:sp>
          <p:nvSpPr>
            <p:cNvPr id="352" name="Google Shape;352;p24"/>
            <p:cNvSpPr/>
            <p:nvPr/>
          </p:nvSpPr>
          <p:spPr>
            <a:xfrm>
              <a:off x="0" y="3633417"/>
              <a:ext cx="8305800" cy="8611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txBox="1"/>
            <p:nvPr/>
          </p:nvSpPr>
          <p:spPr>
            <a:xfrm>
              <a:off x="0" y="3633417"/>
              <a:ext cx="8305800" cy="861120"/>
            </a:xfrm>
            <a:prstGeom prst="rect">
              <a:avLst/>
            </a:prstGeom>
            <a:noFill/>
            <a:ln>
              <a:noFill/>
            </a:ln>
          </p:spPr>
          <p:txBody>
            <a:bodyPr spcFirstLastPara="1" wrap="square" lIns="263700" tIns="40625" rIns="227575" bIns="40625" anchor="t"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deriving from System.Web.UI.WebControls.WebControl. </a:t>
              </a:r>
              <a:endParaRPr sz="25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500"/>
                </a:spcBef>
                <a:spcAft>
                  <a:spcPts val="0"/>
                </a:spcAft>
                <a:buClr>
                  <a:schemeClr val="dk1"/>
                </a:buClr>
                <a:buSzPts val="2500"/>
                <a:buFont typeface="Calibri"/>
                <a:buChar char="•"/>
              </a:pPr>
              <a:r>
                <a:rPr lang="en-US" sz="2500" b="0" i="0" u="none" strike="noStrike" cap="none">
                  <a:solidFill>
                    <a:schemeClr val="dk1"/>
                  </a:solidFill>
                  <a:latin typeface="Calibri"/>
                  <a:ea typeface="Calibri"/>
                  <a:cs typeface="Calibri"/>
                  <a:sym typeface="Calibri"/>
                </a:rPr>
                <a:t>Composite controls are most similar to user controls.</a:t>
              </a:r>
              <a:endParaRPr sz="2500" b="0" i="0" u="none" strike="noStrike" cap="none">
                <a:solidFill>
                  <a:schemeClr val="dk1"/>
                </a:solidFill>
                <a:latin typeface="Calibri"/>
                <a:ea typeface="Calibri"/>
                <a:cs typeface="Calibri"/>
                <a:sym typeface="Calibri"/>
              </a:endParaRPr>
            </a:p>
          </p:txBody>
        </p:sp>
      </p:grpSp>
      <p:sp>
        <p:nvSpPr>
          <p:cNvPr id="354" name="Google Shape;354;p24"/>
          <p:cNvSpPr/>
          <p:nvPr/>
        </p:nvSpPr>
        <p:spPr>
          <a:xfrm>
            <a:off x="304800" y="1219200"/>
            <a:ext cx="582467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Three ways to create a custom control: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457200" y="274638"/>
            <a:ext cx="8229600" cy="11430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None/>
            </a:pPr>
            <a:r>
              <a:rPr lang="en-US"/>
              <a:t>User Control vs. Custom Control</a:t>
            </a:r>
            <a:endParaRPr/>
          </a:p>
        </p:txBody>
      </p:sp>
      <p:sp>
        <p:nvSpPr>
          <p:cNvPr id="361" name="Google Shape;361;p25"/>
          <p:cNvSpPr txBox="1">
            <a:spLocks noGrp="1"/>
          </p:cNvSpPr>
          <p:nvPr>
            <p:ph type="body" idx="1"/>
          </p:nvPr>
        </p:nvSpPr>
        <p:spPr>
          <a:xfrm>
            <a:off x="457200" y="1535113"/>
            <a:ext cx="4040188" cy="63976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None/>
            </a:pPr>
            <a:r>
              <a:rPr lang="en-US"/>
              <a:t>User Controls</a:t>
            </a:r>
            <a:endParaRPr/>
          </a:p>
        </p:txBody>
      </p:sp>
      <p:sp>
        <p:nvSpPr>
          <p:cNvPr id="362" name="Google Shape;362;p25"/>
          <p:cNvSpPr txBox="1">
            <a:spLocks noGrp="1"/>
          </p:cNvSpPr>
          <p:nvPr>
            <p:ph type="body" idx="2"/>
          </p:nvPr>
        </p:nvSpPr>
        <p:spPr>
          <a:xfrm>
            <a:off x="457200" y="2174875"/>
            <a:ext cx="4040188" cy="3951288"/>
          </a:xfrm>
          <a:prstGeom prst="rect">
            <a:avLst/>
          </a:prstGeom>
          <a:solidFill>
            <a:srgbClr val="7F7F7F"/>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400"/>
              <a:buFont typeface="Noto Sans Symbols"/>
              <a:buChar char="▪"/>
            </a:pPr>
            <a:r>
              <a:rPr lang="en-US">
                <a:solidFill>
                  <a:schemeClr val="lt1"/>
                </a:solidFill>
              </a:rPr>
              <a:t>These are  like .aspx pages</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Extension is .ascx</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supports Caching</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latin typeface="Corbel"/>
                <a:ea typeface="Corbel"/>
                <a:cs typeface="Corbel"/>
                <a:sym typeface="Corbel"/>
              </a:rPr>
              <a:t>Easier to create</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latin typeface="Corbel"/>
                <a:ea typeface="Corbel"/>
                <a:cs typeface="Corbel"/>
                <a:sym typeface="Corbel"/>
              </a:rPr>
              <a:t>Good for static layout</a:t>
            </a:r>
            <a:endParaRPr>
              <a:solidFill>
                <a:schemeClr val="lt1"/>
              </a:solidFill>
              <a:latin typeface="Corbel"/>
              <a:ea typeface="Corbel"/>
              <a:cs typeface="Corbel"/>
              <a:sym typeface="Corbel"/>
            </a:endParaRPr>
          </a:p>
          <a:p>
            <a:pPr marL="342900" lvl="0" indent="-190500" algn="l" rtl="0">
              <a:spcBef>
                <a:spcPts val="480"/>
              </a:spcBef>
              <a:spcAft>
                <a:spcPts val="0"/>
              </a:spcAft>
              <a:buClr>
                <a:schemeClr val="dk1"/>
              </a:buClr>
              <a:buSzPts val="2400"/>
              <a:buNone/>
            </a:pPr>
            <a:endParaRPr>
              <a:solidFill>
                <a:schemeClr val="lt1"/>
              </a:solidFill>
              <a:latin typeface="Corbel"/>
              <a:ea typeface="Corbel"/>
              <a:cs typeface="Corbel"/>
              <a:sym typeface="Corbel"/>
            </a:endParaRPr>
          </a:p>
          <a:p>
            <a:pPr marL="342900" lvl="0" indent="-190500" algn="l" rtl="0">
              <a:spcBef>
                <a:spcPts val="480"/>
              </a:spcBef>
              <a:spcAft>
                <a:spcPts val="0"/>
              </a:spcAft>
              <a:buClr>
                <a:schemeClr val="dk1"/>
              </a:buClr>
              <a:buSzPts val="2400"/>
              <a:buNone/>
            </a:pPr>
            <a:endParaRPr>
              <a:solidFill>
                <a:schemeClr val="lt1"/>
              </a:solidFill>
            </a:endParaRPr>
          </a:p>
        </p:txBody>
      </p:sp>
      <p:sp>
        <p:nvSpPr>
          <p:cNvPr id="363" name="Google Shape;363;p25"/>
          <p:cNvSpPr txBox="1">
            <a:spLocks noGrp="1"/>
          </p:cNvSpPr>
          <p:nvPr>
            <p:ph type="body" idx="3"/>
          </p:nvPr>
        </p:nvSpPr>
        <p:spPr>
          <a:xfrm>
            <a:off x="4645025" y="1535113"/>
            <a:ext cx="4041775" cy="639762"/>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None/>
            </a:pPr>
            <a:r>
              <a:rPr lang="en-US"/>
              <a:t>Custom controls</a:t>
            </a:r>
            <a:endParaRPr/>
          </a:p>
        </p:txBody>
      </p:sp>
      <p:sp>
        <p:nvSpPr>
          <p:cNvPr id="364" name="Google Shape;364;p25"/>
          <p:cNvSpPr txBox="1">
            <a:spLocks noGrp="1"/>
          </p:cNvSpPr>
          <p:nvPr>
            <p:ph type="body" idx="4"/>
          </p:nvPr>
        </p:nvSpPr>
        <p:spPr>
          <a:xfrm>
            <a:off x="4645025" y="2174875"/>
            <a:ext cx="4041775" cy="3951288"/>
          </a:xfrm>
          <a:prstGeom prst="rect">
            <a:avLst/>
          </a:prstGeom>
          <a:solidFill>
            <a:srgbClr val="7F7F7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400"/>
              <a:buFont typeface="Noto Sans Symbols"/>
              <a:buChar char="▪"/>
            </a:pPr>
            <a:r>
              <a:rPr lang="en-US">
                <a:solidFill>
                  <a:schemeClr val="lt1"/>
                </a:solidFill>
              </a:rPr>
              <a:t> These are  .DLL files</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these are precompiled components</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 does not support caching</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Harder to create</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Good for dynamic layout</a:t>
            </a:r>
            <a:endParaRPr/>
          </a:p>
          <a:p>
            <a:pPr marL="342900" lvl="0" indent="-190500" algn="l" rtl="0">
              <a:spcBef>
                <a:spcPts val="480"/>
              </a:spcBef>
              <a:spcAft>
                <a:spcPts val="0"/>
              </a:spcAft>
              <a:buClr>
                <a:schemeClr val="dk1"/>
              </a:buClr>
              <a:buSzPts val="2400"/>
              <a:buNone/>
            </a:pPr>
            <a:endParaRPr>
              <a:solidFill>
                <a:schemeClr val="lt1"/>
              </a:solidFill>
            </a:endParaRPr>
          </a:p>
          <a:p>
            <a:pPr marL="342900" lvl="0" indent="-190500" algn="l" rtl="0">
              <a:spcBef>
                <a:spcPts val="480"/>
              </a:spcBef>
              <a:spcAft>
                <a:spcPts val="0"/>
              </a:spcAft>
              <a:buClr>
                <a:schemeClr val="dk1"/>
              </a:buClr>
              <a:buSzPts val="2400"/>
              <a:buNone/>
            </a:pPr>
            <a:endParaRPr>
              <a:solidFill>
                <a:schemeClr val="lt1"/>
              </a:solidFill>
            </a:endParaRPr>
          </a:p>
          <a:p>
            <a:pPr marL="342900" lvl="0" indent="-190500" algn="l" rtl="0">
              <a:spcBef>
                <a:spcPts val="480"/>
              </a:spcBef>
              <a:spcAft>
                <a:spcPts val="0"/>
              </a:spcAft>
              <a:buClr>
                <a:schemeClr val="dk1"/>
              </a:buClr>
              <a:buSzPts val="2400"/>
              <a:buNone/>
            </a:pP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User Control vs. Custom Control</a:t>
            </a:r>
            <a:endParaRPr/>
          </a:p>
        </p:txBody>
      </p:sp>
      <p:sp>
        <p:nvSpPr>
          <p:cNvPr id="370" name="Google Shape;370;p26"/>
          <p:cNvSpPr txBox="1">
            <a:spLocks noGrp="1"/>
          </p:cNvSpPr>
          <p:nvPr>
            <p:ph type="body" idx="1"/>
          </p:nvPr>
        </p:nvSpPr>
        <p:spPr>
          <a:xfrm>
            <a:off x="457200" y="1535113"/>
            <a:ext cx="4040188" cy="639762"/>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None/>
            </a:pPr>
            <a:r>
              <a:rPr lang="en-US"/>
              <a:t>User Controls</a:t>
            </a:r>
            <a:endParaRPr/>
          </a:p>
        </p:txBody>
      </p:sp>
      <p:sp>
        <p:nvSpPr>
          <p:cNvPr id="371" name="Google Shape;371;p26"/>
          <p:cNvSpPr txBox="1">
            <a:spLocks noGrp="1"/>
          </p:cNvSpPr>
          <p:nvPr>
            <p:ph type="body" idx="2"/>
          </p:nvPr>
        </p:nvSpPr>
        <p:spPr>
          <a:xfrm>
            <a:off x="457200" y="2174875"/>
            <a:ext cx="4040188" cy="3951288"/>
          </a:xfrm>
          <a:prstGeom prst="rect">
            <a:avLst/>
          </a:prstGeom>
          <a:solidFill>
            <a:srgbClr val="7F7F7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400"/>
              <a:buFont typeface="Noto Sans Symbols"/>
              <a:buChar char="▪"/>
            </a:pPr>
            <a:r>
              <a:rPr lang="en-US">
                <a:solidFill>
                  <a:schemeClr val="lt1"/>
                </a:solidFill>
              </a:rPr>
              <a:t>Limited support for consumers who use a visual design tool</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A separate copy of the control is required in each application</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Cannot be added to the Toolbox in Visual Studio</a:t>
            </a:r>
            <a:endParaRPr/>
          </a:p>
          <a:p>
            <a:pPr marL="342900" lvl="0" indent="-190500" algn="l" rtl="0">
              <a:spcBef>
                <a:spcPts val="480"/>
              </a:spcBef>
              <a:spcAft>
                <a:spcPts val="0"/>
              </a:spcAft>
              <a:buClr>
                <a:schemeClr val="dk1"/>
              </a:buClr>
              <a:buSzPts val="2400"/>
              <a:buNone/>
            </a:pPr>
            <a:endParaRPr>
              <a:solidFill>
                <a:schemeClr val="lt1"/>
              </a:solidFill>
            </a:endParaRPr>
          </a:p>
          <a:p>
            <a:pPr marL="342900" lvl="0" indent="-190500" algn="l" rtl="0">
              <a:spcBef>
                <a:spcPts val="480"/>
              </a:spcBef>
              <a:spcAft>
                <a:spcPts val="0"/>
              </a:spcAft>
              <a:buClr>
                <a:schemeClr val="dk1"/>
              </a:buClr>
              <a:buSzPts val="2400"/>
              <a:buNone/>
            </a:pPr>
            <a:endParaRPr>
              <a:solidFill>
                <a:schemeClr val="lt1"/>
              </a:solidFill>
            </a:endParaRPr>
          </a:p>
        </p:txBody>
      </p:sp>
      <p:sp>
        <p:nvSpPr>
          <p:cNvPr id="372" name="Google Shape;372;p26"/>
          <p:cNvSpPr txBox="1">
            <a:spLocks noGrp="1"/>
          </p:cNvSpPr>
          <p:nvPr>
            <p:ph type="body" idx="3"/>
          </p:nvPr>
        </p:nvSpPr>
        <p:spPr>
          <a:xfrm>
            <a:off x="4645025" y="1535113"/>
            <a:ext cx="4041775" cy="639762"/>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400"/>
              <a:buNone/>
            </a:pPr>
            <a:r>
              <a:rPr lang="en-US"/>
              <a:t>Custom controls</a:t>
            </a:r>
            <a:endParaRPr/>
          </a:p>
        </p:txBody>
      </p:sp>
      <p:sp>
        <p:nvSpPr>
          <p:cNvPr id="373" name="Google Shape;373;p26"/>
          <p:cNvSpPr txBox="1">
            <a:spLocks noGrp="1"/>
          </p:cNvSpPr>
          <p:nvPr>
            <p:ph type="body" idx="4"/>
          </p:nvPr>
        </p:nvSpPr>
        <p:spPr>
          <a:xfrm>
            <a:off x="4645025" y="2174875"/>
            <a:ext cx="4041775" cy="3951288"/>
          </a:xfrm>
          <a:prstGeom prst="rect">
            <a:avLst/>
          </a:prstGeom>
          <a:solidFill>
            <a:srgbClr val="7F7F7F"/>
          </a:solidFill>
          <a:ln w="1905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lvl="0" indent="-342900" algn="l" rtl="0">
              <a:spcBef>
                <a:spcPts val="0"/>
              </a:spcBef>
              <a:spcAft>
                <a:spcPts val="0"/>
              </a:spcAft>
              <a:buClr>
                <a:schemeClr val="lt1"/>
              </a:buClr>
              <a:buSzPts val="2400"/>
              <a:buFont typeface="Noto Sans Symbols"/>
              <a:buChar char="▪"/>
            </a:pPr>
            <a:r>
              <a:rPr lang="en-US">
                <a:solidFill>
                  <a:schemeClr val="lt1"/>
                </a:solidFill>
              </a:rPr>
              <a:t>Full visual design tool support  for consumers</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Only a single copy of the control is required, in the global assembly cache</a:t>
            </a:r>
            <a:endParaRPr/>
          </a:p>
          <a:p>
            <a:pPr marL="342900" lvl="0" indent="-342900" algn="l" rtl="0">
              <a:spcBef>
                <a:spcPts val="480"/>
              </a:spcBef>
              <a:spcAft>
                <a:spcPts val="0"/>
              </a:spcAft>
              <a:buClr>
                <a:schemeClr val="lt1"/>
              </a:buClr>
              <a:buSzPts val="2400"/>
              <a:buFont typeface="Noto Sans Symbols"/>
              <a:buChar char="▪"/>
            </a:pPr>
            <a:r>
              <a:rPr lang="en-US">
                <a:solidFill>
                  <a:schemeClr val="lt1"/>
                </a:solidFill>
              </a:rPr>
              <a:t>Can be added to the Toolbox in Visual Studio</a:t>
            </a:r>
            <a:endParaRPr/>
          </a:p>
          <a:p>
            <a:pPr marL="342900" lvl="0" indent="-190500" algn="l" rtl="0">
              <a:spcBef>
                <a:spcPts val="480"/>
              </a:spcBef>
              <a:spcAft>
                <a:spcPts val="0"/>
              </a:spcAft>
              <a:buClr>
                <a:schemeClr val="dk1"/>
              </a:buClr>
              <a:buSzPts val="2400"/>
              <a:buNone/>
            </a:pPr>
            <a:endParaRPr>
              <a:solidFill>
                <a:schemeClr val="lt1"/>
              </a:solidFill>
            </a:endParaRPr>
          </a:p>
          <a:p>
            <a:pPr marL="342900" lvl="0" indent="-190500" algn="l" rtl="0">
              <a:spcBef>
                <a:spcPts val="480"/>
              </a:spcBef>
              <a:spcAft>
                <a:spcPts val="0"/>
              </a:spcAft>
              <a:buClr>
                <a:schemeClr val="dk1"/>
              </a:buClr>
              <a:buSzPts val="2400"/>
              <a:buNone/>
            </a:pP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379" name="Google Shape;379;p2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Briefly describe the differences between a user control and a custom control.</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 is a User Control?</a:t>
            </a:r>
            <a:endParaRPr/>
          </a:p>
        </p:txBody>
      </p:sp>
      <p:sp>
        <p:nvSpPr>
          <p:cNvPr id="137" name="Google Shape;137;p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It is an ASP.NET page that has been converted into a control</a:t>
            </a:r>
            <a:endParaRPr/>
          </a:p>
          <a:p>
            <a:pPr marL="342900" lvl="0" indent="-342900" algn="l" rtl="0">
              <a:spcBef>
                <a:spcPts val="640"/>
              </a:spcBef>
              <a:spcAft>
                <a:spcPts val="0"/>
              </a:spcAft>
              <a:buClr>
                <a:schemeClr val="dk1"/>
              </a:buClr>
              <a:buSzPts val="3200"/>
              <a:buChar char="•"/>
            </a:pPr>
            <a:r>
              <a:rPr lang="en-US"/>
              <a:t>file extension = .ascx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User Control</a:t>
            </a:r>
            <a:endParaRPr/>
          </a:p>
        </p:txBody>
      </p:sp>
      <p:sp>
        <p:nvSpPr>
          <p:cNvPr id="143" name="Google Shape;143;p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 user control can contain both HTML and Web Controls.</a:t>
            </a:r>
            <a:endParaRPr/>
          </a:p>
          <a:p>
            <a:pPr marL="342900" lvl="0" indent="-342900" algn="l" rtl="0">
              <a:spcBef>
                <a:spcPts val="640"/>
              </a:spcBef>
              <a:spcAft>
                <a:spcPts val="0"/>
              </a:spcAft>
              <a:buClr>
                <a:schemeClr val="dk1"/>
              </a:buClr>
              <a:buSzPts val="3200"/>
              <a:buChar char="•"/>
            </a:pPr>
            <a:r>
              <a:rPr lang="en-US"/>
              <a:t>You can place multiple Web Form control in a user control and expose them as a single control.</a:t>
            </a:r>
            <a:endParaRPr/>
          </a:p>
          <a:p>
            <a:pPr marL="342900" lvl="0" indent="-342900" algn="l" rtl="0">
              <a:spcBef>
                <a:spcPts val="640"/>
              </a:spcBef>
              <a:spcAft>
                <a:spcPts val="0"/>
              </a:spcAft>
              <a:buClr>
                <a:schemeClr val="dk1"/>
              </a:buClr>
              <a:buSzPts val="3200"/>
              <a:buChar char="•"/>
            </a:pPr>
            <a:r>
              <a:rPr lang="en-US"/>
              <a:t>A user control can contain the same event-handling subroutines as a normal ASP.NET page.</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Advantages (Pros)</a:t>
            </a:r>
            <a:endParaRPr/>
          </a:p>
        </p:txBody>
      </p:sp>
      <p:grpSp>
        <p:nvGrpSpPr>
          <p:cNvPr id="149" name="Google Shape;149;p5"/>
          <p:cNvGrpSpPr/>
          <p:nvPr/>
        </p:nvGrpSpPr>
        <p:grpSpPr>
          <a:xfrm>
            <a:off x="478617" y="1167618"/>
            <a:ext cx="8186765" cy="5176911"/>
            <a:chOff x="0" y="-208186"/>
            <a:chExt cx="8186765" cy="5177820"/>
          </a:xfrm>
        </p:grpSpPr>
        <p:sp>
          <p:nvSpPr>
            <p:cNvPr id="150" name="Google Shape;150;p5"/>
            <p:cNvSpPr/>
            <p:nvPr/>
          </p:nvSpPr>
          <p:spPr>
            <a:xfrm rot="5400000">
              <a:off x="4926070" y="-1816174"/>
              <a:ext cx="1281859" cy="5239530"/>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txBox="1"/>
            <p:nvPr/>
          </p:nvSpPr>
          <p:spPr>
            <a:xfrm>
              <a:off x="2947233" y="-208186"/>
              <a:ext cx="5050250" cy="2133998"/>
            </a:xfrm>
            <a:prstGeom prst="rect">
              <a:avLst/>
            </a:prstGeom>
            <a:noFill/>
            <a:ln>
              <a:noFill/>
            </a:ln>
          </p:spPr>
          <p:txBody>
            <a:bodyPr spcFirstLastPara="1" wrap="square" lIns="68575" tIns="34275" rIns="68575" bIns="34275" anchor="ctr" anchorCtr="0">
              <a:noAutofit/>
            </a:bodyPr>
            <a:lstStyle/>
            <a:p>
              <a:pPr marL="171450" marR="0" lvl="1" indent="-171450" algn="l" rtl="0">
                <a:lnSpc>
                  <a:spcPct val="90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Enable you to reuse the same content and programming logic on multiple ASP.NET pages.</a:t>
              </a:r>
              <a:endParaRPr sz="1800" b="0" i="0" u="none" strike="noStrike" cap="none" dirty="0">
                <a:solidFill>
                  <a:schemeClr val="dk1"/>
                </a:solidFill>
                <a:latin typeface="Calibri"/>
                <a:ea typeface="Calibri"/>
                <a:cs typeface="Calibri"/>
                <a:sym typeface="Calibri"/>
              </a:endParaRPr>
            </a:p>
            <a:p>
              <a:pPr marL="171450" marR="0" lvl="1" indent="-171450" algn="l" rtl="0">
                <a:lnSpc>
                  <a:spcPct val="90000"/>
                </a:lnSpc>
                <a:spcBef>
                  <a:spcPts val="27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Used for repetitive elements (such as headers, menus, login controls and etc.) on page.</a:t>
              </a:r>
              <a:endParaRPr sz="1800" b="0" i="0" u="none" strike="noStrike" cap="none" dirty="0">
                <a:solidFill>
                  <a:schemeClr val="dk1"/>
                </a:solidFill>
                <a:latin typeface="Calibri"/>
                <a:ea typeface="Calibri"/>
                <a:cs typeface="Calibri"/>
                <a:sym typeface="Calibri"/>
              </a:endParaRPr>
            </a:p>
          </p:txBody>
        </p:sp>
        <p:sp>
          <p:nvSpPr>
            <p:cNvPr id="152" name="Google Shape;152;p5"/>
            <p:cNvSpPr/>
            <p:nvPr/>
          </p:nvSpPr>
          <p:spPr>
            <a:xfrm>
              <a:off x="0" y="2427"/>
              <a:ext cx="2947235" cy="1602324"/>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txBox="1"/>
            <p:nvPr/>
          </p:nvSpPr>
          <p:spPr>
            <a:xfrm>
              <a:off x="21417" y="21548"/>
              <a:ext cx="2947235" cy="1602324"/>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Calibri"/>
                  <a:ea typeface="Calibri"/>
                  <a:cs typeface="Calibri"/>
                  <a:sym typeface="Calibri"/>
                </a:rPr>
                <a:t>Reusability</a:t>
              </a:r>
              <a:endParaRPr sz="3100" b="0" i="0" u="none" strike="noStrike" cap="none">
                <a:solidFill>
                  <a:schemeClr val="lt1"/>
                </a:solidFill>
                <a:latin typeface="Calibri"/>
                <a:ea typeface="Calibri"/>
                <a:cs typeface="Calibri"/>
                <a:sym typeface="Calibri"/>
              </a:endParaRPr>
            </a:p>
          </p:txBody>
        </p:sp>
        <p:sp>
          <p:nvSpPr>
            <p:cNvPr id="154" name="Google Shape;154;p5"/>
            <p:cNvSpPr/>
            <p:nvPr/>
          </p:nvSpPr>
          <p:spPr>
            <a:xfrm rot="5400000">
              <a:off x="4926070" y="-133733"/>
              <a:ext cx="1281859" cy="5239530"/>
            </a:xfrm>
            <a:prstGeom prst="round2SameRect">
              <a:avLst>
                <a:gd name="adj1" fmla="val 16667"/>
                <a:gd name="adj2" fmla="val 0"/>
              </a:avLst>
            </a:prstGeom>
            <a:solidFill>
              <a:srgbClr val="DDE5D0">
                <a:alpha val="89803"/>
              </a:srgbClr>
            </a:solidFill>
            <a:ln w="25400" cap="flat" cmpd="sng">
              <a:solidFill>
                <a:srgbClr val="DDE5D0">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txBox="1"/>
            <p:nvPr/>
          </p:nvSpPr>
          <p:spPr>
            <a:xfrm>
              <a:off x="3087856" y="2198535"/>
              <a:ext cx="3935997" cy="485425"/>
            </a:xfrm>
            <a:prstGeom prst="rect">
              <a:avLst/>
            </a:prstGeom>
            <a:noFill/>
            <a:ln>
              <a:noFill/>
            </a:ln>
          </p:spPr>
          <p:txBody>
            <a:bodyPr spcFirstLastPara="1" wrap="square" lIns="68575" tIns="34275" rIns="68575" bIns="34275" anchor="ctr" anchorCtr="0">
              <a:noAutofit/>
            </a:bodyPr>
            <a:lstStyle/>
            <a:p>
              <a:pPr marL="171450" marR="0" lvl="1" indent="-171450" algn="l" rtl="0">
                <a:lnSpc>
                  <a:spcPct val="90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Reducing the amount of code per page by encapsulation repetitive elements.</a:t>
              </a:r>
              <a:endParaRPr sz="1800" b="0" i="0" u="none" strike="noStrike" cap="none" dirty="0">
                <a:solidFill>
                  <a:schemeClr val="dk1"/>
                </a:solidFill>
                <a:latin typeface="Calibri"/>
                <a:ea typeface="Calibri"/>
                <a:cs typeface="Calibri"/>
                <a:sym typeface="Calibri"/>
              </a:endParaRPr>
            </a:p>
          </p:txBody>
        </p:sp>
        <p:sp>
          <p:nvSpPr>
            <p:cNvPr id="156" name="Google Shape;156;p5"/>
            <p:cNvSpPr/>
            <p:nvPr/>
          </p:nvSpPr>
          <p:spPr>
            <a:xfrm>
              <a:off x="0" y="1684869"/>
              <a:ext cx="2947235" cy="1602324"/>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txBox="1"/>
            <p:nvPr/>
          </p:nvSpPr>
          <p:spPr>
            <a:xfrm>
              <a:off x="0" y="1684869"/>
              <a:ext cx="2947235" cy="1602324"/>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Calibri"/>
                  <a:ea typeface="Calibri"/>
                  <a:cs typeface="Calibri"/>
                  <a:sym typeface="Calibri"/>
                </a:rPr>
                <a:t>Code reduction and encapsulation</a:t>
              </a:r>
              <a:endParaRPr sz="3100" b="0" i="0" u="none" strike="noStrike" cap="none">
                <a:solidFill>
                  <a:schemeClr val="lt1"/>
                </a:solidFill>
                <a:latin typeface="Calibri"/>
                <a:ea typeface="Calibri"/>
                <a:cs typeface="Calibri"/>
                <a:sym typeface="Calibri"/>
              </a:endParaRPr>
            </a:p>
          </p:txBody>
        </p:sp>
        <p:sp>
          <p:nvSpPr>
            <p:cNvPr id="158" name="Google Shape;158;p5"/>
            <p:cNvSpPr/>
            <p:nvPr/>
          </p:nvSpPr>
          <p:spPr>
            <a:xfrm rot="5400000">
              <a:off x="4926070" y="1548707"/>
              <a:ext cx="1281859" cy="5239530"/>
            </a:xfrm>
            <a:prstGeom prst="round2SameRect">
              <a:avLst>
                <a:gd name="adj1" fmla="val 16667"/>
                <a:gd name="adj2" fmla="val 0"/>
              </a:avLst>
            </a:prstGeom>
            <a:solidFill>
              <a:srgbClr val="D7D1DF">
                <a:alpha val="89803"/>
              </a:srgbClr>
            </a:solidFill>
            <a:ln w="25400" cap="flat" cmpd="sng">
              <a:solidFill>
                <a:srgbClr val="D7D1D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txBox="1"/>
            <p:nvPr/>
          </p:nvSpPr>
          <p:spPr>
            <a:xfrm>
              <a:off x="3260692" y="3126962"/>
              <a:ext cx="2947235" cy="1658371"/>
            </a:xfrm>
            <a:prstGeom prst="rect">
              <a:avLst/>
            </a:prstGeom>
            <a:noFill/>
            <a:ln>
              <a:noFill/>
            </a:ln>
          </p:spPr>
          <p:txBody>
            <a:bodyPr spcFirstLastPara="1" wrap="square" lIns="68575" tIns="34275" rIns="68575" bIns="34275" anchor="ctr" anchorCtr="0">
              <a:noAutofit/>
            </a:bodyPr>
            <a:lstStyle/>
            <a:p>
              <a:pPr marL="171450" marR="0" lvl="1" indent="-171450" algn="l" rtl="0">
                <a:lnSpc>
                  <a:spcPct val="9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enable fragment caching</a:t>
              </a:r>
              <a:endParaRPr sz="1800" b="0" i="0" u="none" strike="noStrike" cap="none">
                <a:solidFill>
                  <a:schemeClr val="dk1"/>
                </a:solidFill>
                <a:latin typeface="Calibri"/>
                <a:ea typeface="Calibri"/>
                <a:cs typeface="Calibri"/>
                <a:sym typeface="Calibri"/>
              </a:endParaRPr>
            </a:p>
          </p:txBody>
        </p:sp>
        <p:sp>
          <p:nvSpPr>
            <p:cNvPr id="160" name="Google Shape;160;p5"/>
            <p:cNvSpPr/>
            <p:nvPr/>
          </p:nvSpPr>
          <p:spPr>
            <a:xfrm>
              <a:off x="0" y="3367310"/>
              <a:ext cx="2947235" cy="1602324"/>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txBox="1"/>
            <p:nvPr/>
          </p:nvSpPr>
          <p:spPr>
            <a:xfrm>
              <a:off x="0" y="3367310"/>
              <a:ext cx="2947235" cy="1602324"/>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b="0" i="0" u="none" strike="noStrike" cap="none">
                  <a:solidFill>
                    <a:schemeClr val="lt1"/>
                  </a:solidFill>
                  <a:latin typeface="Calibri"/>
                  <a:ea typeface="Calibri"/>
                  <a:cs typeface="Calibri"/>
                  <a:sym typeface="Calibri"/>
                </a:rPr>
                <a:t>Improve performance</a:t>
              </a:r>
              <a:endParaRPr sz="31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Limitations (Cons)</a:t>
            </a:r>
            <a:endParaRPr dirty="0"/>
          </a:p>
        </p:txBody>
      </p:sp>
      <p:sp>
        <p:nvSpPr>
          <p:cNvPr id="167" name="Google Shape;167;p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User controls aren't ideal for: </a:t>
            </a:r>
            <a:endParaRPr dirty="0"/>
          </a:p>
          <a:p>
            <a:pPr marL="742950" lvl="1" indent="-285750" algn="l" rtl="0">
              <a:spcBef>
                <a:spcPts val="560"/>
              </a:spcBef>
              <a:spcAft>
                <a:spcPts val="0"/>
              </a:spcAft>
              <a:buClr>
                <a:schemeClr val="dk1"/>
              </a:buClr>
              <a:buSzPts val="2800"/>
              <a:buChar char="–"/>
            </a:pPr>
            <a:r>
              <a:rPr lang="en-US" dirty="0"/>
              <a:t>Separation of presentation HTML from the code blocks (server control).</a:t>
            </a:r>
            <a:endParaRPr dirty="0"/>
          </a:p>
          <a:p>
            <a:pPr marL="742950" lvl="1" indent="-285750" algn="l" rtl="0">
              <a:spcBef>
                <a:spcPts val="560"/>
              </a:spcBef>
              <a:spcAft>
                <a:spcPts val="0"/>
              </a:spcAft>
              <a:buClr>
                <a:schemeClr val="dk1"/>
              </a:buClr>
              <a:buSzPts val="2800"/>
              <a:buChar char="–"/>
            </a:pPr>
            <a:r>
              <a:rPr lang="en-US" dirty="0"/>
              <a:t>Encapsulation of data access methods in a reusable package (Data access class/component).</a:t>
            </a:r>
            <a:endParaRPr dirty="0"/>
          </a:p>
          <a:p>
            <a:pPr marL="742950" lvl="1" indent="-285750" algn="l" rtl="0">
              <a:spcBef>
                <a:spcPts val="560"/>
              </a:spcBef>
              <a:spcAft>
                <a:spcPts val="0"/>
              </a:spcAft>
              <a:buClr>
                <a:schemeClr val="dk1"/>
              </a:buClr>
              <a:buSzPts val="2800"/>
              <a:buChar char="–"/>
            </a:pPr>
            <a:r>
              <a:rPr lang="en-US" dirty="0"/>
              <a:t>Creating a control that can be reused more widely than in just the application (which can be achieved by custom control).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174" name="Google Shape;174;p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Font typeface="Calibri"/>
              <a:buAutoNum type="arabicPeriod"/>
            </a:pPr>
            <a:r>
              <a:rPr lang="en-US" dirty="0"/>
              <a:t>Discuss the reasons of using User Controls in a Website over Master Page. </a:t>
            </a:r>
            <a:endParaRPr dirty="0"/>
          </a:p>
          <a:p>
            <a:pPr marL="514350" lvl="0" indent="-311150" algn="l" rtl="0">
              <a:spcBef>
                <a:spcPts val="640"/>
              </a:spcBef>
              <a:spcAft>
                <a:spcPts val="0"/>
              </a:spcAft>
              <a:buClr>
                <a:schemeClr val="dk1"/>
              </a:buClr>
              <a:buSzPts val="3200"/>
              <a:buFont typeface="Calibri"/>
              <a:buNone/>
            </a:pP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180" name="Google Shape;180;p8"/>
          <p:cNvSpPr txBox="1">
            <a:spLocks noGrp="1"/>
          </p:cNvSpPr>
          <p:nvPr>
            <p:ph type="body" idx="1"/>
          </p:nvPr>
        </p:nvSpPr>
        <p:spPr>
          <a:xfrm>
            <a:off x="457200" y="1428737"/>
            <a:ext cx="8186766" cy="5244778"/>
          </a:xfrm>
          <a:prstGeom prst="rect">
            <a:avLst/>
          </a:prstGeom>
          <a:noFill/>
          <a:ln>
            <a:noFill/>
          </a:ln>
        </p:spPr>
        <p:txBody>
          <a:bodyPr spcFirstLastPara="1" wrap="square" lIns="91425" tIns="45700" rIns="91425" bIns="45700" anchor="t" anchorCtr="0">
            <a:noAutofit/>
          </a:bodyPr>
          <a:lstStyle/>
          <a:p>
            <a:pPr marL="514350" lvl="0" indent="-514350" algn="l" rtl="0">
              <a:spcBef>
                <a:spcPts val="0"/>
              </a:spcBef>
              <a:spcAft>
                <a:spcPts val="0"/>
              </a:spcAft>
              <a:buClr>
                <a:schemeClr val="dk1"/>
              </a:buClr>
              <a:buSzPts val="3200"/>
              <a:buNone/>
            </a:pPr>
            <a:r>
              <a:rPr lang="en-US" dirty="0"/>
              <a:t>	Between user control and Master Page, evaluate which way is better to suit the following requirements for developing a website.</a:t>
            </a:r>
            <a:endParaRPr dirty="0"/>
          </a:p>
          <a:p>
            <a:pPr marL="514350" lvl="1" indent="-514350" algn="l" rtl="0">
              <a:spcBef>
                <a:spcPts val="560"/>
              </a:spcBef>
              <a:spcAft>
                <a:spcPts val="0"/>
              </a:spcAft>
              <a:buClr>
                <a:schemeClr val="dk1"/>
              </a:buClr>
              <a:buSzPts val="2800"/>
              <a:buFont typeface="Calibri"/>
              <a:buAutoNum type="arabicPeriod"/>
            </a:pPr>
            <a:r>
              <a:rPr lang="en-US" dirty="0"/>
              <a:t>You wish to add common functionality in all pages. For example, every page will consist of a common header and footer.	</a:t>
            </a:r>
            <a:endParaRPr dirty="0"/>
          </a:p>
          <a:p>
            <a:pPr marL="514350" lvl="1" indent="-514350" algn="l" rtl="0">
              <a:spcBef>
                <a:spcPts val="560"/>
              </a:spcBef>
              <a:spcAft>
                <a:spcPts val="0"/>
              </a:spcAft>
              <a:buClr>
                <a:schemeClr val="dk1"/>
              </a:buClr>
              <a:buSzPts val="2800"/>
              <a:buFont typeface="Calibri"/>
              <a:buAutoNum type="arabicPeriod"/>
            </a:pPr>
            <a:r>
              <a:rPr lang="en-US" dirty="0"/>
              <a:t>There are 2 different groups of users who can login to a website. However, different group of users will see different menu after logging in.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9"/>
          <p:cNvPicPr preferRelativeResize="0"/>
          <p:nvPr/>
        </p:nvPicPr>
        <p:blipFill rotWithShape="1">
          <a:blip r:embed="rId3">
            <a:alphaModFix/>
          </a:blip>
          <a:srcRect/>
          <a:stretch/>
        </p:blipFill>
        <p:spPr>
          <a:xfrm>
            <a:off x="457200" y="1295400"/>
            <a:ext cx="7452841" cy="4952999"/>
          </a:xfrm>
          <a:prstGeom prst="rect">
            <a:avLst/>
          </a:prstGeom>
          <a:noFill/>
          <a:ln>
            <a:noFill/>
          </a:ln>
        </p:spPr>
      </p:pic>
      <p:sp>
        <p:nvSpPr>
          <p:cNvPr id="186" name="Google Shape;186;p9"/>
          <p:cNvSpPr txBox="1">
            <a:spLocks noGrp="1"/>
          </p:cNvSpPr>
          <p:nvPr>
            <p:ph type="title"/>
          </p:nvPr>
        </p:nvSpPr>
        <p:spPr>
          <a:xfrm>
            <a:off x="457200" y="152400"/>
            <a:ext cx="8229600" cy="1250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t>Creating a User Control</a:t>
            </a:r>
            <a:endParaRPr/>
          </a:p>
        </p:txBody>
      </p:sp>
      <p:sp>
        <p:nvSpPr>
          <p:cNvPr id="187" name="Google Shape;187;p9"/>
          <p:cNvSpPr/>
          <p:nvPr/>
        </p:nvSpPr>
        <p:spPr>
          <a:xfrm>
            <a:off x="1676400" y="2971800"/>
            <a:ext cx="838200" cy="381000"/>
          </a:xfrm>
          <a:prstGeom prst="rightArrow">
            <a:avLst>
              <a:gd name="adj1" fmla="val 50000"/>
              <a:gd name="adj2"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8" name="Google Shape;188;p9"/>
          <p:cNvPicPr preferRelativeResize="0"/>
          <p:nvPr/>
        </p:nvPicPr>
        <p:blipFill rotWithShape="1">
          <a:blip r:embed="rId4">
            <a:alphaModFix/>
          </a:blip>
          <a:srcRect/>
          <a:stretch/>
        </p:blipFill>
        <p:spPr>
          <a:xfrm>
            <a:off x="6248399" y="2667000"/>
            <a:ext cx="2329543" cy="1905000"/>
          </a:xfrm>
          <a:prstGeom prst="rect">
            <a:avLst/>
          </a:prstGeom>
          <a:solidFill>
            <a:srgbClr val="000000"/>
          </a:solidFill>
          <a:ln w="444500" cap="sq" cmpd="sng">
            <a:solidFill>
              <a:srgbClr val="000000"/>
            </a:solidFill>
            <a:prstDash val="solid"/>
            <a:miter lim="800000"/>
            <a:headEnd type="none" w="sm" len="sm"/>
            <a:tailEnd type="none" w="sm" len="sm"/>
          </a:ln>
          <a:effectLst>
            <a:outerShdw blurRad="254000" dist="190500" dir="2700000" sy="90000" algn="bl" rotWithShape="0">
              <a:srgbClr val="000000">
                <a:alpha val="40000"/>
              </a:srgbClr>
            </a:outerShdw>
          </a:effectLst>
        </p:spPr>
      </p:pic>
      <p:cxnSp>
        <p:nvCxnSpPr>
          <p:cNvPr id="189" name="Google Shape;189;p9"/>
          <p:cNvCxnSpPr/>
          <p:nvPr/>
        </p:nvCxnSpPr>
        <p:spPr>
          <a:xfrm rot="10800000" flipH="1">
            <a:off x="2819400" y="4267200"/>
            <a:ext cx="3886200" cy="1143000"/>
          </a:xfrm>
          <a:prstGeom prst="straightConnector1">
            <a:avLst/>
          </a:prstGeom>
          <a:noFill/>
          <a:ln w="28575" cap="flat" cmpd="sng">
            <a:solidFill>
              <a:srgbClr val="FF0000"/>
            </a:solidFill>
            <a:prstDash val="dash"/>
            <a:round/>
            <a:headEnd type="none" w="sm" len="sm"/>
            <a:tailEnd type="stealth" w="med" len="med"/>
          </a:ln>
        </p:spPr>
      </p:cxnSp>
    </p:spTree>
  </p:cSld>
  <p:clrMapOvr>
    <a:masterClrMapping/>
  </p:clrMapOvr>
</p:sld>
</file>

<file path=ppt/theme/theme1.xml><?xml version="1.0" encoding="utf-8"?>
<a:theme xmlns:a="http://schemas.openxmlformats.org/drawingml/2006/main"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1892</Words>
  <Application>Microsoft Office PowerPoint</Application>
  <PresentationFormat>On-screen Show (4:3)</PresentationFormat>
  <Paragraphs>222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Corbel</vt:lpstr>
      <vt:lpstr>Calibri</vt:lpstr>
      <vt:lpstr>Arial</vt:lpstr>
      <vt:lpstr>Courier New</vt:lpstr>
      <vt:lpstr>Noto Sans Symbols</vt:lpstr>
      <vt:lpstr>TARUC</vt:lpstr>
      <vt:lpstr>Reusable Code For ASP.NET :    User Control</vt:lpstr>
      <vt:lpstr>What Are You Going To Learn?</vt:lpstr>
      <vt:lpstr>What is a User Control?</vt:lpstr>
      <vt:lpstr>User Control</vt:lpstr>
      <vt:lpstr>Advantages (Pros)</vt:lpstr>
      <vt:lpstr>Limitations (Cons)</vt:lpstr>
      <vt:lpstr>Question</vt:lpstr>
      <vt:lpstr>Question</vt:lpstr>
      <vt:lpstr>Creating a User Control</vt:lpstr>
      <vt:lpstr>Adding a User Control on a Page</vt:lpstr>
      <vt:lpstr>Question</vt:lpstr>
      <vt:lpstr>Question</vt:lpstr>
      <vt:lpstr>Properties and Methods in User Controls</vt:lpstr>
      <vt:lpstr>Properties in User Controls</vt:lpstr>
      <vt:lpstr>Properties in User Controls</vt:lpstr>
      <vt:lpstr>Properties in User Controls</vt:lpstr>
      <vt:lpstr>Question</vt:lpstr>
      <vt:lpstr>Method in User Controls</vt:lpstr>
      <vt:lpstr>Method in User Controls</vt:lpstr>
      <vt:lpstr>Method in User Controls</vt:lpstr>
      <vt:lpstr>Loading User Controls Programmatically</vt:lpstr>
      <vt:lpstr>Loading User Controls Programmatically</vt:lpstr>
      <vt:lpstr>Question</vt:lpstr>
      <vt:lpstr>Custom Control</vt:lpstr>
      <vt:lpstr>User Control vs. Custom Control</vt:lpstr>
      <vt:lpstr>User Control vs. Custom Control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Reusable Code For ASP.NET :    User Control</dc:title>
  <dc:creator>sTaR 79</dc:creator>
  <cp:lastModifiedBy>TAR UC</cp:lastModifiedBy>
  <cp:revision>2</cp:revision>
  <dcterms:created xsi:type="dcterms:W3CDTF">2009-05-05T22:08:41Z</dcterms:created>
  <dcterms:modified xsi:type="dcterms:W3CDTF">2024-08-14T08:32:57Z</dcterms:modified>
</cp:coreProperties>
</file>