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Lst>
  <p:sldSz cy="6858000" cx="9144000"/>
  <p:notesSz cx="6858000" cy="9144000"/>
  <p:embeddedFontLst>
    <p:embeddedFont>
      <p:font typeface="Bilbo"/>
      <p:regular r:id="rId62"/>
    </p:embeddedFont>
    <p:embeddedFont>
      <p:font typeface="Arial Narrow"/>
      <p:regular r:id="rId63"/>
      <p:bold r:id="rId64"/>
      <p:italic r:id="rId65"/>
      <p:boldItalic r:id="rId66"/>
    </p:embeddedFont>
    <p:embeddedFont>
      <p:font typeface="Corbel"/>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1" roundtripDataSignature="AMtx7mjdHai2M3IImSQ4iJyaqoTTI+zY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BBC93B-D6D5-4B60-AECE-C29123E6AFFA}">
  <a:tblStyle styleId="{59BBC93B-D6D5-4B60-AECE-C29123E6AF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71" Type="http://customschemas.google.com/relationships/presentationmetadata" Target="metadata"/><Relationship Id="rId70" Type="http://schemas.openxmlformats.org/officeDocument/2006/relationships/font" Target="fonts/Corbel-boldItalic.fntdata"/><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Bilbo-regular.fntdata"/><Relationship Id="rId61" Type="http://schemas.openxmlformats.org/officeDocument/2006/relationships/slide" Target="slides/slide51.xml"/><Relationship Id="rId20" Type="http://schemas.openxmlformats.org/officeDocument/2006/relationships/slide" Target="slides/slide10.xml"/><Relationship Id="rId64" Type="http://schemas.openxmlformats.org/officeDocument/2006/relationships/font" Target="fonts/ArialNarrow-bold.fntdata"/><Relationship Id="rId63" Type="http://schemas.openxmlformats.org/officeDocument/2006/relationships/font" Target="fonts/ArialNarrow-regular.fntdata"/><Relationship Id="rId22" Type="http://schemas.openxmlformats.org/officeDocument/2006/relationships/slide" Target="slides/slide12.xml"/><Relationship Id="rId66" Type="http://schemas.openxmlformats.org/officeDocument/2006/relationships/font" Target="fonts/ArialNarrow-boldItalic.fntdata"/><Relationship Id="rId21" Type="http://schemas.openxmlformats.org/officeDocument/2006/relationships/slide" Target="slides/slide11.xml"/><Relationship Id="rId65" Type="http://schemas.openxmlformats.org/officeDocument/2006/relationships/font" Target="fonts/ArialNarrow-italic.fntdata"/><Relationship Id="rId24" Type="http://schemas.openxmlformats.org/officeDocument/2006/relationships/slide" Target="slides/slide14.xml"/><Relationship Id="rId68" Type="http://schemas.openxmlformats.org/officeDocument/2006/relationships/font" Target="fonts/Corbel-bold.fntdata"/><Relationship Id="rId23" Type="http://schemas.openxmlformats.org/officeDocument/2006/relationships/slide" Target="slides/slide13.xml"/><Relationship Id="rId67" Type="http://schemas.openxmlformats.org/officeDocument/2006/relationships/font" Target="fonts/Corbel-regular.fntdata"/><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69" Type="http://schemas.openxmlformats.org/officeDocument/2006/relationships/font" Target="fonts/Corbel-italic.fntdata"/><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0" name="Google Shape;22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200"/>
              <a:t>The configuration file in a Website is named Web.config</a:t>
            </a:r>
            <a:endParaRPr/>
          </a:p>
          <a:p>
            <a:pPr indent="0" lvl="0" marL="0" rtl="0" algn="l">
              <a:lnSpc>
                <a:spcPct val="90000"/>
              </a:lnSpc>
              <a:spcBef>
                <a:spcPts val="0"/>
              </a:spcBef>
              <a:spcAft>
                <a:spcPts val="0"/>
              </a:spcAft>
              <a:buNone/>
            </a:pPr>
            <a:r>
              <a:rPr lang="en-US" sz="3200"/>
              <a:t>The Machine.config contains information that applies to every application on a single machine.</a:t>
            </a:r>
            <a:endParaRPr/>
          </a:p>
          <a:p>
            <a:pPr indent="0" lvl="0" marL="0" rtl="0" algn="l">
              <a:spcBef>
                <a:spcPts val="0"/>
              </a:spcBef>
              <a:spcAft>
                <a:spcPts val="0"/>
              </a:spcAft>
              <a:buNone/>
            </a:pPr>
            <a:r>
              <a:t/>
            </a:r>
            <a:endParaRPr sz="3200"/>
          </a:p>
        </p:txBody>
      </p:sp>
      <p:sp>
        <p:nvSpPr>
          <p:cNvPr id="221" name="Google Shape;221;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4" name="Google Shape;31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a:t>try block</a:t>
            </a:r>
            <a:endParaRPr/>
          </a:p>
          <a:p>
            <a:pPr indent="0" lvl="1" marL="0" rtl="0" algn="l">
              <a:lnSpc>
                <a:spcPct val="90000"/>
              </a:lnSpc>
              <a:spcBef>
                <a:spcPts val="0"/>
              </a:spcBef>
              <a:spcAft>
                <a:spcPts val="0"/>
              </a:spcAft>
              <a:buSzPts val="2400"/>
              <a:buNone/>
            </a:pPr>
            <a:r>
              <a:rPr lang="en-US" sz="2400"/>
              <a:t>If any exception occurs inside the try block, the control transfers to the appropriate catch block.</a:t>
            </a:r>
            <a:endParaRPr/>
          </a:p>
          <a:p>
            <a:pPr indent="0" lvl="0" marL="0" rtl="0" algn="l">
              <a:lnSpc>
                <a:spcPct val="90000"/>
              </a:lnSpc>
              <a:spcBef>
                <a:spcPts val="0"/>
              </a:spcBef>
              <a:spcAft>
                <a:spcPts val="0"/>
              </a:spcAft>
              <a:buSzPts val="1800"/>
              <a:buNone/>
            </a:pPr>
            <a:r>
              <a:rPr lang="en-US"/>
              <a:t>catch block</a:t>
            </a:r>
            <a:endParaRPr/>
          </a:p>
          <a:p>
            <a:pPr indent="0" lvl="1" marL="0" rtl="0" algn="l">
              <a:lnSpc>
                <a:spcPct val="90000"/>
              </a:lnSpc>
              <a:spcBef>
                <a:spcPts val="0"/>
              </a:spcBef>
              <a:spcAft>
                <a:spcPts val="0"/>
              </a:spcAft>
              <a:buSzPts val="2400"/>
              <a:buNone/>
            </a:pPr>
            <a:r>
              <a:rPr lang="en-US" sz="2400"/>
              <a:t>Catch the exception, handle it, and later go to the finally block.</a:t>
            </a:r>
            <a:endParaRPr/>
          </a:p>
          <a:p>
            <a:pPr indent="0" lvl="0" marL="0" rtl="0" algn="l">
              <a:lnSpc>
                <a:spcPct val="90000"/>
              </a:lnSpc>
              <a:spcBef>
                <a:spcPts val="0"/>
              </a:spcBef>
              <a:spcAft>
                <a:spcPts val="0"/>
              </a:spcAft>
              <a:buSzPts val="1800"/>
              <a:buNone/>
            </a:pPr>
            <a:r>
              <a:rPr lang="en-US"/>
              <a:t>finally block</a:t>
            </a:r>
            <a:endParaRPr/>
          </a:p>
          <a:p>
            <a:pPr indent="0" lvl="1" marL="0" rtl="0" algn="l">
              <a:lnSpc>
                <a:spcPct val="90000"/>
              </a:lnSpc>
              <a:spcBef>
                <a:spcPts val="0"/>
              </a:spcBef>
              <a:spcAft>
                <a:spcPts val="0"/>
              </a:spcAft>
              <a:buSzPts val="2400"/>
              <a:buNone/>
            </a:pPr>
            <a:r>
              <a:rPr lang="en-US" sz="2400"/>
              <a:t>Statement in this block is FORCED to be executed irrespective of the fact  that an exception has been raised. E.g. to close the database connection</a:t>
            </a:r>
            <a:endParaRPr/>
          </a:p>
          <a:p>
            <a:pPr indent="0" lvl="0" marL="0" rtl="0" algn="l">
              <a:spcBef>
                <a:spcPts val="0"/>
              </a:spcBef>
              <a:spcAft>
                <a:spcPts val="0"/>
              </a:spcAft>
              <a:buNone/>
            </a:pPr>
            <a:r>
              <a:t/>
            </a:r>
            <a:endParaRPr sz="2400"/>
          </a:p>
        </p:txBody>
      </p:sp>
      <p:sp>
        <p:nvSpPr>
          <p:cNvPr id="315" name="Google Shape;315;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1" name="Google Shape;33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If you didn't call the ClearError method, the default error page generated by the ASP.NET framework would be displayed, and no one would ever see the polite apology.</a:t>
            </a:r>
            <a:endParaRPr/>
          </a:p>
          <a:p>
            <a:pPr indent="0" lvl="0" marL="0" rtl="0" algn="l">
              <a:spcBef>
                <a:spcPts val="0"/>
              </a:spcBef>
              <a:spcAft>
                <a:spcPts val="0"/>
              </a:spcAft>
              <a:buNone/>
            </a:pPr>
            <a:r>
              <a:t/>
            </a:r>
            <a:endParaRPr/>
          </a:p>
        </p:txBody>
      </p:sp>
      <p:sp>
        <p:nvSpPr>
          <p:cNvPr id="332" name="Google Shape;332;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9" name="Google Shape;34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9" name="Google Shape;35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3" name="Google Shape;41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Error pages are web pages shown to the website visitor when something has gone wrong with the web page they have requested. The error can be caused by different things, the most common is the 404 – File Not Found error. They will also been shown when there is a server error. </a:t>
            </a:r>
            <a:endParaRPr/>
          </a:p>
        </p:txBody>
      </p:sp>
      <p:sp>
        <p:nvSpPr>
          <p:cNvPr id="414" name="Google Shape;414;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66" name="Google Shape;46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1" name="Google Shape;52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5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5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53"/>
          <p:cNvSpPr txBox="1"/>
          <p:nvPr>
            <p:ph idx="12" type="sldNum"/>
          </p:nvPr>
        </p:nvSpPr>
        <p:spPr>
          <a:xfrm>
            <a:off x="7929562" y="6143625"/>
            <a:ext cx="5000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6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0" name="Google Shape;120;p6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1" name="Google Shape;121;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8" name="Shape 138"/>
        <p:cNvGrpSpPr/>
        <p:nvPr/>
      </p:nvGrpSpPr>
      <p:grpSpPr>
        <a:xfrm>
          <a:off x="0" y="0"/>
          <a:ext cx="0" cy="0"/>
          <a:chOff x="0" y="0"/>
          <a:chExt cx="0" cy="0"/>
        </a:xfrm>
      </p:grpSpPr>
      <p:sp>
        <p:nvSpPr>
          <p:cNvPr id="139" name="Google Shape;139;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0" name="Google Shape;140;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1" name="Shape 41"/>
        <p:cNvGrpSpPr/>
        <p:nvPr/>
      </p:nvGrpSpPr>
      <p:grpSpPr>
        <a:xfrm>
          <a:off x="0" y="0"/>
          <a:ext cx="0" cy="0"/>
          <a:chOff x="0" y="0"/>
          <a:chExt cx="0" cy="0"/>
        </a:xfrm>
      </p:grpSpPr>
      <p:sp>
        <p:nvSpPr>
          <p:cNvPr id="42" name="Google Shape;42;p55"/>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55"/>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82" name="Shape 82"/>
        <p:cNvGrpSpPr/>
        <p:nvPr/>
      </p:nvGrpSpPr>
      <p:grpSpPr>
        <a:xfrm>
          <a:off x="0" y="0"/>
          <a:ext cx="0" cy="0"/>
          <a:chOff x="0" y="0"/>
          <a:chExt cx="0" cy="0"/>
        </a:xfrm>
      </p:grpSpPr>
      <p:sp>
        <p:nvSpPr>
          <p:cNvPr id="83" name="Google Shape;83;p62"/>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6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6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6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6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65"/>
          <p:cNvSpPr/>
          <p:nvPr>
            <p:ph idx="2" type="pic"/>
          </p:nvPr>
        </p:nvSpPr>
        <p:spPr>
          <a:xfrm>
            <a:off x="1792288" y="612775"/>
            <a:ext cx="5486400" cy="4114800"/>
          </a:xfrm>
          <a:prstGeom prst="rect">
            <a:avLst/>
          </a:prstGeom>
          <a:noFill/>
          <a:ln>
            <a:noFill/>
          </a:ln>
        </p:spPr>
      </p:sp>
      <p:sp>
        <p:nvSpPr>
          <p:cNvPr id="102" name="Google Shape;102;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6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6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9" name="Google Shape;109;p6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theme" Target="../theme/theme3.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2"/>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 name="Google Shape;11;p52"/>
          <p:cNvCxnSpPr/>
          <p:nvPr/>
        </p:nvCxnSpPr>
        <p:spPr>
          <a:xfrm>
            <a:off x="642937" y="1143000"/>
            <a:ext cx="7358062" cy="0"/>
          </a:xfrm>
          <a:prstGeom prst="straightConnector1">
            <a:avLst/>
          </a:prstGeom>
          <a:noFill/>
          <a:ln cap="flat" cmpd="sng" w="38100">
            <a:solidFill>
              <a:srgbClr val="E85730"/>
            </a:solidFill>
            <a:prstDash val="solid"/>
            <a:miter lim="800000"/>
            <a:headEnd len="med" w="med" type="none"/>
            <a:tailEnd len="med" w="med" type="none"/>
          </a:ln>
        </p:spPr>
      </p:cxnSp>
      <p:sp>
        <p:nvSpPr>
          <p:cNvPr id="12" name="Google Shape;12;p52"/>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52"/>
          <p:cNvSpPr/>
          <p:nvPr/>
        </p:nvSpPr>
        <p:spPr>
          <a:xfrm>
            <a:off x="6715125" y="1428750"/>
            <a:ext cx="857250" cy="785812"/>
          </a:xfrm>
          <a:prstGeom prst="ellipse">
            <a:avLst/>
          </a:prstGeom>
          <a:solidFill>
            <a:srgbClr val="984807">
              <a:alpha val="2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52"/>
          <p:cNvSpPr/>
          <p:nvPr/>
        </p:nvSpPr>
        <p:spPr>
          <a:xfrm>
            <a:off x="7715250" y="2500312"/>
            <a:ext cx="642937" cy="642937"/>
          </a:xfrm>
          <a:prstGeom prst="ellipse">
            <a:avLst/>
          </a:prstGeom>
          <a:solidFill>
            <a:srgbClr val="D96709">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52"/>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52"/>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52"/>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 name="Google Shape;18;p52"/>
          <p:cNvPicPr preferRelativeResize="0"/>
          <p:nvPr/>
        </p:nvPicPr>
        <p:blipFill rotWithShape="1">
          <a:blip r:embed="rId1">
            <a:alphaModFix/>
          </a:blip>
          <a:srcRect b="0" l="0" r="0" t="0"/>
          <a:stretch/>
        </p:blipFill>
        <p:spPr>
          <a:xfrm>
            <a:off x="762000" y="304800"/>
            <a:ext cx="1752600" cy="698500"/>
          </a:xfrm>
          <a:prstGeom prst="rect">
            <a:avLst/>
          </a:prstGeom>
          <a:noFill/>
          <a:ln>
            <a:noFill/>
          </a:ln>
        </p:spPr>
      </p:pic>
      <p:sp>
        <p:nvSpPr>
          <p:cNvPr id="19" name="Google Shape;19;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 name="Google Shape;20;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52"/>
          <p:cNvSpPr txBox="1"/>
          <p:nvPr>
            <p:ph idx="12" type="sldNum"/>
          </p:nvPr>
        </p:nvSpPr>
        <p:spPr>
          <a:xfrm>
            <a:off x="7929562" y="6143625"/>
            <a:ext cx="5000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54"/>
          <p:cNvSpPr txBox="1"/>
          <p:nvPr/>
        </p:nvSpPr>
        <p:spPr>
          <a:xfrm>
            <a:off x="7929562" y="6143625"/>
            <a:ext cx="61436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r>
              <a:rPr b="0" i="0" lang="en-US" sz="1200" u="none">
                <a:solidFill>
                  <a:srgbClr val="898989"/>
                </a:solidFill>
                <a:latin typeface="Calibri"/>
                <a:ea typeface="Calibri"/>
                <a:cs typeface="Calibri"/>
                <a:sym typeface="Calibri"/>
              </a:rPr>
              <a:t>/1</a:t>
            </a:r>
            <a:endParaRPr/>
          </a:p>
        </p:txBody>
      </p:sp>
      <p:sp>
        <p:nvSpPr>
          <p:cNvPr id="28" name="Google Shape;28;p54"/>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 name="Google Shape;29;p54"/>
          <p:cNvCxnSpPr/>
          <p:nvPr/>
        </p:nvCxnSpPr>
        <p:spPr>
          <a:xfrm>
            <a:off x="642937" y="1143000"/>
            <a:ext cx="7358062" cy="0"/>
          </a:xfrm>
          <a:prstGeom prst="straightConnector1">
            <a:avLst/>
          </a:prstGeom>
          <a:noFill/>
          <a:ln cap="flat" cmpd="sng" w="38100">
            <a:solidFill>
              <a:srgbClr val="E85730"/>
            </a:solidFill>
            <a:prstDash val="solid"/>
            <a:miter lim="800000"/>
            <a:headEnd len="med" w="med" type="none"/>
            <a:tailEnd len="med" w="med" type="none"/>
          </a:ln>
        </p:spPr>
      </p:cxnSp>
      <p:sp>
        <p:nvSpPr>
          <p:cNvPr id="30" name="Google Shape;30;p54"/>
          <p:cNvSpPr/>
          <p:nvPr/>
        </p:nvSpPr>
        <p:spPr>
          <a:xfrm>
            <a:off x="6715125" y="1428750"/>
            <a:ext cx="857250" cy="785812"/>
          </a:xfrm>
          <a:prstGeom prst="ellipse">
            <a:avLst/>
          </a:prstGeom>
          <a:solidFill>
            <a:srgbClr val="904406">
              <a:alpha val="2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54"/>
          <p:cNvSpPr/>
          <p:nvPr/>
        </p:nvSpPr>
        <p:spPr>
          <a:xfrm>
            <a:off x="7715250" y="2500312"/>
            <a:ext cx="642937" cy="642937"/>
          </a:xfrm>
          <a:prstGeom prst="ellipse">
            <a:avLst/>
          </a:prstGeom>
          <a:solidFill>
            <a:srgbClr val="C85F08">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54"/>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54"/>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54"/>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54"/>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36" name="Google Shape;36;p54"/>
          <p:cNvCxnSpPr/>
          <p:nvPr/>
        </p:nvCxnSpPr>
        <p:spPr>
          <a:xfrm>
            <a:off x="8501062" y="1143000"/>
            <a:ext cx="285750" cy="0"/>
          </a:xfrm>
          <a:prstGeom prst="straightConnector1">
            <a:avLst/>
          </a:prstGeom>
          <a:noFill/>
          <a:ln cap="flat" cmpd="sng" w="9525">
            <a:solidFill>
              <a:srgbClr val="F6903C"/>
            </a:solidFill>
            <a:prstDash val="solid"/>
            <a:miter lim="800000"/>
            <a:headEnd len="med" w="med" type="none"/>
            <a:tailEnd len="med" w="med" type="none"/>
          </a:ln>
        </p:spPr>
      </p:cxnSp>
      <p:cxnSp>
        <p:nvCxnSpPr>
          <p:cNvPr id="37" name="Google Shape;37;p54"/>
          <p:cNvCxnSpPr/>
          <p:nvPr/>
        </p:nvCxnSpPr>
        <p:spPr>
          <a:xfrm flipH="1" rot="5400000">
            <a:off x="8482012" y="854075"/>
            <a:ext cx="581025" cy="9525"/>
          </a:xfrm>
          <a:prstGeom prst="straightConnector1">
            <a:avLst/>
          </a:prstGeom>
          <a:noFill/>
          <a:ln cap="flat" cmpd="sng" w="9525">
            <a:solidFill>
              <a:srgbClr val="E85730"/>
            </a:solidFill>
            <a:prstDash val="solid"/>
            <a:miter lim="800000"/>
            <a:headEnd len="med" w="med" type="none"/>
            <a:tailEnd len="med" w="med" type="none"/>
          </a:ln>
        </p:spPr>
      </p:cxnSp>
      <p:pic>
        <p:nvPicPr>
          <p:cNvPr descr="TARCLogo.PNG" id="38" name="Google Shape;38;p54"/>
          <p:cNvPicPr preferRelativeResize="0"/>
          <p:nvPr/>
        </p:nvPicPr>
        <p:blipFill rotWithShape="1">
          <a:blip r:embed="rId1">
            <a:alphaModFix/>
          </a:blip>
          <a:srcRect b="0" l="0" r="0" t="0"/>
          <a:stretch/>
        </p:blipFill>
        <p:spPr>
          <a:xfrm>
            <a:off x="8472487" y="20637"/>
            <a:ext cx="619125" cy="762000"/>
          </a:xfrm>
          <a:prstGeom prst="rect">
            <a:avLst/>
          </a:prstGeom>
          <a:noFill/>
          <a:ln>
            <a:noFill/>
          </a:ln>
        </p:spPr>
      </p:pic>
      <p:sp>
        <p:nvSpPr>
          <p:cNvPr id="39" name="Google Shape;39;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 name="Google Shape;40;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56"/>
          <p:cNvSpPr txBox="1"/>
          <p:nvPr/>
        </p:nvSpPr>
        <p:spPr>
          <a:xfrm>
            <a:off x="7929562" y="6143625"/>
            <a:ext cx="61436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r>
              <a:rPr b="0" i="0" lang="en-US" sz="1200" u="none">
                <a:solidFill>
                  <a:srgbClr val="898989"/>
                </a:solidFill>
                <a:latin typeface="Calibri"/>
                <a:ea typeface="Calibri"/>
                <a:cs typeface="Calibri"/>
                <a:sym typeface="Calibri"/>
              </a:rPr>
              <a:t>/1</a:t>
            </a:r>
            <a:endParaRPr/>
          </a:p>
        </p:txBody>
      </p:sp>
      <p:sp>
        <p:nvSpPr>
          <p:cNvPr id="46" name="Google Shape;46;p56"/>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 name="Google Shape;47;p56"/>
          <p:cNvCxnSpPr/>
          <p:nvPr/>
        </p:nvCxnSpPr>
        <p:spPr>
          <a:xfrm>
            <a:off x="642937" y="1143000"/>
            <a:ext cx="7358062" cy="0"/>
          </a:xfrm>
          <a:prstGeom prst="straightConnector1">
            <a:avLst/>
          </a:prstGeom>
          <a:noFill/>
          <a:ln cap="flat" cmpd="sng" w="38100">
            <a:solidFill>
              <a:srgbClr val="E85730"/>
            </a:solidFill>
            <a:prstDash val="solid"/>
            <a:miter lim="800000"/>
            <a:headEnd len="med" w="med" type="none"/>
            <a:tailEnd len="med" w="med" type="none"/>
          </a:ln>
        </p:spPr>
      </p:cxnSp>
      <p:sp>
        <p:nvSpPr>
          <p:cNvPr id="48" name="Google Shape;48;p56"/>
          <p:cNvSpPr/>
          <p:nvPr/>
        </p:nvSpPr>
        <p:spPr>
          <a:xfrm>
            <a:off x="6715125" y="1428750"/>
            <a:ext cx="857250" cy="785812"/>
          </a:xfrm>
          <a:prstGeom prst="ellipse">
            <a:avLst/>
          </a:prstGeom>
          <a:solidFill>
            <a:srgbClr val="904406">
              <a:alpha val="2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56"/>
          <p:cNvSpPr/>
          <p:nvPr/>
        </p:nvSpPr>
        <p:spPr>
          <a:xfrm>
            <a:off x="7715250" y="2500312"/>
            <a:ext cx="642937" cy="642937"/>
          </a:xfrm>
          <a:prstGeom prst="ellipse">
            <a:avLst/>
          </a:prstGeom>
          <a:solidFill>
            <a:srgbClr val="C85F08">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56"/>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 name="Google Shape;51;p56"/>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56"/>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56"/>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54" name="Google Shape;54;p56"/>
          <p:cNvCxnSpPr/>
          <p:nvPr/>
        </p:nvCxnSpPr>
        <p:spPr>
          <a:xfrm>
            <a:off x="8501062" y="1143000"/>
            <a:ext cx="285750" cy="0"/>
          </a:xfrm>
          <a:prstGeom prst="straightConnector1">
            <a:avLst/>
          </a:prstGeom>
          <a:noFill/>
          <a:ln cap="flat" cmpd="sng" w="9525">
            <a:solidFill>
              <a:srgbClr val="F6903C"/>
            </a:solidFill>
            <a:prstDash val="solid"/>
            <a:miter lim="800000"/>
            <a:headEnd len="med" w="med" type="none"/>
            <a:tailEnd len="med" w="med" type="none"/>
          </a:ln>
        </p:spPr>
      </p:cxnSp>
      <p:cxnSp>
        <p:nvCxnSpPr>
          <p:cNvPr id="55" name="Google Shape;55;p56"/>
          <p:cNvCxnSpPr/>
          <p:nvPr/>
        </p:nvCxnSpPr>
        <p:spPr>
          <a:xfrm flipH="1" rot="5400000">
            <a:off x="8482012" y="854075"/>
            <a:ext cx="581025" cy="9525"/>
          </a:xfrm>
          <a:prstGeom prst="straightConnector1">
            <a:avLst/>
          </a:prstGeom>
          <a:noFill/>
          <a:ln cap="flat" cmpd="sng" w="9525">
            <a:solidFill>
              <a:srgbClr val="E85730"/>
            </a:solidFill>
            <a:prstDash val="solid"/>
            <a:miter lim="800000"/>
            <a:headEnd len="med" w="med" type="none"/>
            <a:tailEnd len="med" w="med" type="none"/>
          </a:ln>
        </p:spPr>
      </p:cxnSp>
      <p:pic>
        <p:nvPicPr>
          <p:cNvPr descr="TARCLogo.PNG" id="56" name="Google Shape;56;p56"/>
          <p:cNvPicPr preferRelativeResize="0"/>
          <p:nvPr/>
        </p:nvPicPr>
        <p:blipFill rotWithShape="1">
          <a:blip r:embed="rId1">
            <a:alphaModFix/>
          </a:blip>
          <a:srcRect b="0" l="0" r="0" t="0"/>
          <a:stretch/>
        </p:blipFill>
        <p:spPr>
          <a:xfrm>
            <a:off x="8472487" y="20637"/>
            <a:ext cx="619125" cy="762000"/>
          </a:xfrm>
          <a:prstGeom prst="rect">
            <a:avLst/>
          </a:prstGeom>
          <a:noFill/>
          <a:ln>
            <a:noFill/>
          </a:ln>
        </p:spPr>
      </p:pic>
      <p:sp>
        <p:nvSpPr>
          <p:cNvPr id="57" name="Google Shape;57;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8" name="Google Shape;58;p5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3" name="Google Shape;73;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60"/>
          <p:cNvSpPr txBox="1"/>
          <p:nvPr/>
        </p:nvSpPr>
        <p:spPr>
          <a:xfrm>
            <a:off x="7929562" y="6143625"/>
            <a:ext cx="5000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26" name="Google Shape;126;p60"/>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F690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7" name="Google Shape;127;p60"/>
          <p:cNvCxnSpPr/>
          <p:nvPr/>
        </p:nvCxnSpPr>
        <p:spPr>
          <a:xfrm>
            <a:off x="642937" y="1143000"/>
            <a:ext cx="7358062" cy="0"/>
          </a:xfrm>
          <a:prstGeom prst="straightConnector1">
            <a:avLst/>
          </a:prstGeom>
          <a:noFill/>
          <a:ln cap="flat" cmpd="sng" w="38100">
            <a:solidFill>
              <a:srgbClr val="F6903C"/>
            </a:solidFill>
            <a:prstDash val="solid"/>
            <a:miter lim="800000"/>
            <a:headEnd len="med" w="med" type="none"/>
            <a:tailEnd len="med" w="med" type="none"/>
          </a:ln>
        </p:spPr>
      </p:cxnSp>
      <p:sp>
        <p:nvSpPr>
          <p:cNvPr id="128" name="Google Shape;128;p60"/>
          <p:cNvSpPr/>
          <p:nvPr/>
        </p:nvSpPr>
        <p:spPr>
          <a:xfrm>
            <a:off x="8001024" y="928670"/>
            <a:ext cx="500066" cy="428628"/>
          </a:xfrm>
          <a:prstGeom prst="ellipse">
            <a:avLst/>
          </a:prstGeom>
          <a:solidFill>
            <a:srgbClr val="F89D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60"/>
          <p:cNvSpPr/>
          <p:nvPr/>
        </p:nvSpPr>
        <p:spPr>
          <a:xfrm>
            <a:off x="6715125" y="1428750"/>
            <a:ext cx="857250" cy="785812"/>
          </a:xfrm>
          <a:prstGeom prst="ellipse">
            <a:avLst/>
          </a:prstGeom>
          <a:solidFill>
            <a:srgbClr val="904406">
              <a:alpha val="2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60"/>
          <p:cNvSpPr/>
          <p:nvPr/>
        </p:nvSpPr>
        <p:spPr>
          <a:xfrm>
            <a:off x="7715250" y="2500312"/>
            <a:ext cx="642937" cy="642937"/>
          </a:xfrm>
          <a:prstGeom prst="ellipse">
            <a:avLst/>
          </a:prstGeom>
          <a:solidFill>
            <a:srgbClr val="C85F08">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60"/>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 name="Google Shape;132;p60"/>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60"/>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arc logo.jpg" id="134" name="Google Shape;134;p60"/>
          <p:cNvPicPr preferRelativeResize="0"/>
          <p:nvPr/>
        </p:nvPicPr>
        <p:blipFill rotWithShape="1">
          <a:blip r:embed="rId1">
            <a:alphaModFix/>
          </a:blip>
          <a:srcRect b="0" l="0" r="0" t="0"/>
          <a:stretch/>
        </p:blipFill>
        <p:spPr>
          <a:xfrm>
            <a:off x="685800" y="304800"/>
            <a:ext cx="2819400" cy="785812"/>
          </a:xfrm>
          <a:prstGeom prst="rect">
            <a:avLst/>
          </a:prstGeom>
          <a:noFill/>
          <a:ln>
            <a:noFill/>
          </a:ln>
        </p:spPr>
      </p:pic>
      <p:sp>
        <p:nvSpPr>
          <p:cNvPr id="135" name="Google Shape;135;p60"/>
          <p:cNvSpPr txBox="1"/>
          <p:nvPr/>
        </p:nvSpPr>
        <p:spPr>
          <a:xfrm>
            <a:off x="3429000" y="152400"/>
            <a:ext cx="304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136" name="Google Shape;136;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7" name="Google Shape;137;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jpg"/><Relationship Id="rId4" Type="http://schemas.openxmlformats.org/officeDocument/2006/relationships/image" Target="../media/image11.jpg"/><Relationship Id="rId5"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jpg"/><Relationship Id="rId4" Type="http://schemas.openxmlformats.org/officeDocument/2006/relationships/hyperlink" Target="http://orangecoat_custom_error_page.mh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Debugging And Error Handling</a:t>
            </a:r>
            <a:endParaRPr/>
          </a:p>
        </p:txBody>
      </p:sp>
      <p:sp>
        <p:nvSpPr>
          <p:cNvPr id="146" name="Google Shape;146;p1"/>
          <p:cNvSpPr txBox="1"/>
          <p:nvPr>
            <p:ph idx="1" type="subTitle"/>
          </p:nvPr>
        </p:nvSpPr>
        <p:spPr>
          <a:xfrm>
            <a:off x="1371600" y="34290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Calibri"/>
                <a:ea typeface="Calibri"/>
                <a:cs typeface="Calibri"/>
                <a:sym typeface="Calibri"/>
              </a:rPr>
              <a:t>Chapter 9</a:t>
            </a:r>
            <a:endParaRPr/>
          </a:p>
        </p:txBody>
      </p:sp>
      <p:pic>
        <p:nvPicPr>
          <p:cNvPr descr="+error2" id="147" name="Google Shape;147;p1"/>
          <p:cNvPicPr preferRelativeResize="0"/>
          <p:nvPr/>
        </p:nvPicPr>
        <p:blipFill rotWithShape="1">
          <a:blip r:embed="rId3">
            <a:alphaModFix/>
          </a:blip>
          <a:srcRect b="0" l="0" r="0" t="0"/>
          <a:stretch/>
        </p:blipFill>
        <p:spPr>
          <a:xfrm>
            <a:off x="3352800" y="4038600"/>
            <a:ext cx="2444750" cy="240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Parser V.S. Compilation Errors</a:t>
            </a:r>
            <a:endParaRPr/>
          </a:p>
        </p:txBody>
      </p:sp>
      <p:sp>
        <p:nvSpPr>
          <p:cNvPr id="207" name="Google Shape;207;p10"/>
          <p:cNvSpPr txBox="1"/>
          <p:nvPr>
            <p:ph idx="1" type="body"/>
          </p:nvPr>
        </p:nvSpPr>
        <p:spPr>
          <a:xfrm>
            <a:off x="457200" y="1535112"/>
            <a:ext cx="4040187" cy="639762"/>
          </a:xfrm>
          <a:prstGeom prst="rect">
            <a:avLst/>
          </a:prstGeom>
          <a:solidFill>
            <a:srgbClr val="BFBFBF"/>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b="1" i="0" lang="en-US" sz="2800" u="none">
                <a:solidFill>
                  <a:schemeClr val="dk1"/>
                </a:solidFill>
                <a:latin typeface="Calibri"/>
                <a:ea typeface="Calibri"/>
                <a:cs typeface="Calibri"/>
                <a:sym typeface="Calibri"/>
              </a:rPr>
              <a:t>Parser Error</a:t>
            </a:r>
            <a:endParaRPr/>
          </a:p>
        </p:txBody>
      </p:sp>
      <p:sp>
        <p:nvSpPr>
          <p:cNvPr id="208" name="Google Shape;208;p10"/>
          <p:cNvSpPr txBox="1"/>
          <p:nvPr>
            <p:ph idx="1" type="body"/>
          </p:nvPr>
        </p:nvSpPr>
        <p:spPr>
          <a:xfrm>
            <a:off x="457200" y="2174875"/>
            <a:ext cx="4040187" cy="3951287"/>
          </a:xfrm>
          <a:prstGeom prst="rect">
            <a:avLst/>
          </a:prstGeom>
          <a:solidFill>
            <a:srgbClr val="DBEEF4"/>
          </a:solid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occurs when there is a syntax error in the HTML code</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is raised when the page is in the process of being </a:t>
            </a:r>
            <a:r>
              <a:rPr b="0" i="0" lang="en-US" sz="2800" u="none" cap="none" strike="noStrike">
                <a:solidFill>
                  <a:srgbClr val="C00000"/>
                </a:solidFill>
                <a:latin typeface="Calibri"/>
                <a:ea typeface="Calibri"/>
                <a:cs typeface="Calibri"/>
                <a:sym typeface="Calibri"/>
              </a:rPr>
              <a:t>parsed</a:t>
            </a:r>
            <a:r>
              <a:rPr b="0" i="0" lang="en-US" sz="2800" u="none" cap="none" strike="noStrike">
                <a:solidFill>
                  <a:schemeClr val="dk1"/>
                </a:solidFill>
                <a:latin typeface="Calibri"/>
                <a:ea typeface="Calibri"/>
                <a:cs typeface="Calibri"/>
                <a:sym typeface="Calibri"/>
              </a:rPr>
              <a:t>	</a:t>
            </a:r>
            <a:endParaRPr/>
          </a:p>
        </p:txBody>
      </p:sp>
      <p:sp>
        <p:nvSpPr>
          <p:cNvPr id="209" name="Google Shape;209;p10"/>
          <p:cNvSpPr txBox="1"/>
          <p:nvPr>
            <p:ph idx="1" type="body"/>
          </p:nvPr>
        </p:nvSpPr>
        <p:spPr>
          <a:xfrm>
            <a:off x="4645025" y="1535112"/>
            <a:ext cx="4041775" cy="639762"/>
          </a:xfrm>
          <a:prstGeom prst="rect">
            <a:avLst/>
          </a:prstGeom>
          <a:solidFill>
            <a:srgbClr val="BFBFBF"/>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b="1" i="0" lang="en-US" sz="2800" u="none">
                <a:solidFill>
                  <a:schemeClr val="dk1"/>
                </a:solidFill>
                <a:latin typeface="Calibri"/>
                <a:ea typeface="Calibri"/>
                <a:cs typeface="Calibri"/>
                <a:sym typeface="Calibri"/>
              </a:rPr>
              <a:t>Compilation Error</a:t>
            </a:r>
            <a:endParaRPr/>
          </a:p>
        </p:txBody>
      </p:sp>
      <p:sp>
        <p:nvSpPr>
          <p:cNvPr id="210" name="Google Shape;210;p10"/>
          <p:cNvSpPr txBox="1"/>
          <p:nvPr>
            <p:ph idx="2" type="body"/>
          </p:nvPr>
        </p:nvSpPr>
        <p:spPr>
          <a:xfrm>
            <a:off x="4645025" y="2174875"/>
            <a:ext cx="4041775" cy="3951287"/>
          </a:xfrm>
          <a:prstGeom prst="rect">
            <a:avLst/>
          </a:prstGeom>
          <a:solidFill>
            <a:srgbClr val="DBEEF4"/>
          </a:solid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occurs when there is a syntax error in the C# code block</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is raised when the page is in the process of being</a:t>
            </a:r>
            <a:r>
              <a:rPr b="0" i="0" lang="en-US" sz="2800" u="none" cap="none" strike="noStrike">
                <a:solidFill>
                  <a:schemeClr val="accent1"/>
                </a:solidFill>
                <a:latin typeface="Calibri"/>
                <a:ea typeface="Calibri"/>
                <a:cs typeface="Calibri"/>
                <a:sym typeface="Calibri"/>
              </a:rPr>
              <a:t> </a:t>
            </a:r>
            <a:r>
              <a:rPr b="0" i="0" lang="en-US" sz="2800" u="none" cap="none" strike="noStrike">
                <a:solidFill>
                  <a:srgbClr val="C00000"/>
                </a:solidFill>
                <a:latin typeface="Calibri"/>
                <a:ea typeface="Calibri"/>
                <a:cs typeface="Calibri"/>
                <a:sym typeface="Calibri"/>
              </a:rPr>
              <a:t>compiled</a:t>
            </a:r>
            <a:endParaRPr/>
          </a:p>
        </p:txBody>
      </p:sp>
      <p:sp>
        <p:nvSpPr>
          <p:cNvPr id="211" name="Google Shape;211;p10"/>
          <p:cNvSpPr txBox="1"/>
          <p:nvPr/>
        </p:nvSpPr>
        <p:spPr>
          <a:xfrm>
            <a:off x="533400" y="2209800"/>
            <a:ext cx="8077200" cy="5842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2F2F2"/>
              </a:buClr>
              <a:buSzPts val="3200"/>
              <a:buFont typeface="Arial"/>
              <a:buNone/>
            </a:pPr>
            <a:r>
              <a:rPr b="0" i="0" lang="en-US" sz="3200" u="none">
                <a:solidFill>
                  <a:srgbClr val="F2F2F2"/>
                </a:solidFill>
                <a:latin typeface="Arial"/>
                <a:ea typeface="Arial"/>
                <a:cs typeface="Arial"/>
                <a:sym typeface="Arial"/>
              </a:rPr>
              <a:t>Both involves Syntax Errors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a:t>
            </a:r>
            <a:endParaRPr/>
          </a:p>
        </p:txBody>
      </p:sp>
      <p:sp>
        <p:nvSpPr>
          <p:cNvPr id="217" name="Google Shape;217;p11"/>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Discuss the similarity and a difference between Parser Error and Compilation Error.</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Configuration Error</a:t>
            </a:r>
            <a:endParaRPr/>
          </a:p>
        </p:txBody>
      </p:sp>
      <p:sp>
        <p:nvSpPr>
          <p:cNvPr id="224" name="Google Shape;224;p1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Caused by problem in either the </a:t>
            </a:r>
            <a:r>
              <a:rPr b="0" i="1" lang="en-US" sz="3600" u="none">
                <a:solidFill>
                  <a:schemeClr val="dk1"/>
                </a:solidFill>
                <a:latin typeface="Calibri"/>
                <a:ea typeface="Calibri"/>
                <a:cs typeface="Calibri"/>
                <a:sym typeface="Calibri"/>
              </a:rPr>
              <a:t>Web.Config</a:t>
            </a:r>
            <a:r>
              <a:rPr b="0" i="0" lang="en-US" sz="3600" u="none">
                <a:solidFill>
                  <a:schemeClr val="dk1"/>
                </a:solidFill>
                <a:latin typeface="Calibri"/>
                <a:ea typeface="Calibri"/>
                <a:cs typeface="Calibri"/>
                <a:sym typeface="Calibri"/>
              </a:rPr>
              <a:t> or the </a:t>
            </a:r>
            <a:r>
              <a:rPr b="0" i="1" lang="en-US" sz="3600" u="none">
                <a:solidFill>
                  <a:schemeClr val="dk1"/>
                </a:solidFill>
                <a:latin typeface="Calibri"/>
                <a:ea typeface="Calibri"/>
                <a:cs typeface="Calibri"/>
                <a:sym typeface="Calibri"/>
              </a:rPr>
              <a:t>Machine.Config</a:t>
            </a:r>
            <a:r>
              <a:rPr b="0" i="0" lang="en-US" sz="3600" u="none">
                <a:solidFill>
                  <a:schemeClr val="dk1"/>
                </a:solidFill>
                <a:latin typeface="Calibri"/>
                <a:ea typeface="Calibri"/>
                <a:cs typeface="Calibri"/>
                <a:sym typeface="Calibri"/>
              </a:rPr>
              <a:t> file.</a:t>
            </a:r>
            <a:endParaRPr/>
          </a:p>
          <a:p>
            <a:pPr indent="-342900" lvl="0" marL="342900" marR="0" rtl="0" algn="l">
              <a:lnSpc>
                <a:spcPct val="9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Example of error: </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Missing of &lt;/appSettings&gt; in Web.config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Configuration Error</a:t>
            </a:r>
            <a:endParaRPr/>
          </a:p>
        </p:txBody>
      </p:sp>
      <p:pic>
        <p:nvPicPr>
          <p:cNvPr id="230" name="Google Shape;230;p13"/>
          <p:cNvPicPr preferRelativeResize="0"/>
          <p:nvPr>
            <p:ph idx="1" type="body"/>
          </p:nvPr>
        </p:nvPicPr>
        <p:blipFill rotWithShape="1">
          <a:blip r:embed="rId3">
            <a:alphaModFix/>
          </a:blip>
          <a:srcRect b="0" l="0" r="0" t="0"/>
          <a:stretch/>
        </p:blipFill>
        <p:spPr>
          <a:xfrm>
            <a:off x="381000" y="1447800"/>
            <a:ext cx="8020050" cy="4648200"/>
          </a:xfrm>
          <a:prstGeom prst="rect">
            <a:avLst/>
          </a:prstGeom>
          <a:noFill/>
          <a:ln>
            <a:noFill/>
          </a:ln>
        </p:spPr>
      </p:pic>
      <p:sp>
        <p:nvSpPr>
          <p:cNvPr id="231" name="Google Shape;231;p13"/>
          <p:cNvSpPr/>
          <p:nvPr/>
        </p:nvSpPr>
        <p:spPr>
          <a:xfrm flipH="1">
            <a:off x="2438400" y="2057400"/>
            <a:ext cx="762000" cy="457200"/>
          </a:xfrm>
          <a:prstGeom prst="rightArrow">
            <a:avLst>
              <a:gd fmla="val 15120" name="adj1"/>
              <a:gd fmla="val 50000" name="adj2"/>
            </a:avLst>
          </a:prstGeom>
          <a:solidFill>
            <a:srgbClr val="D9969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Runtime / Logical Error</a:t>
            </a:r>
            <a:endParaRPr/>
          </a:p>
        </p:txBody>
      </p:sp>
      <p:sp>
        <p:nvSpPr>
          <p:cNvPr id="237" name="Google Shape;237;p14"/>
          <p:cNvSpPr txBox="1"/>
          <p:nvPr>
            <p:ph idx="1" type="body"/>
          </p:nvPr>
        </p:nvSpPr>
        <p:spPr>
          <a:xfrm>
            <a:off x="457200" y="4114800"/>
            <a:ext cx="8186737" cy="1965325"/>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Runtime/logical error cannot be detected by compiler</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p:txBody>
      </p:sp>
      <p:sp>
        <p:nvSpPr>
          <p:cNvPr id="238" name="Google Shape;238;p14"/>
          <p:cNvSpPr txBox="1"/>
          <p:nvPr/>
        </p:nvSpPr>
        <p:spPr>
          <a:xfrm>
            <a:off x="457200" y="3124200"/>
            <a:ext cx="8305800" cy="979487"/>
          </a:xfrm>
          <a:prstGeom prst="rect">
            <a:avLst/>
          </a:prstGeom>
          <a:solidFill>
            <a:srgbClr val="DCE6F2"/>
          </a:solidFill>
          <a:ln cap="flat" cmpd="sng" w="28575">
            <a:solidFill>
              <a:schemeClr val="accent1"/>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Runtime error is error occurs during runtime, after a page is successfully compiled</a:t>
            </a:r>
            <a:endParaRPr/>
          </a:p>
        </p:txBody>
      </p:sp>
      <p:sp>
        <p:nvSpPr>
          <p:cNvPr id="239" name="Google Shape;239;p14"/>
          <p:cNvSpPr txBox="1"/>
          <p:nvPr/>
        </p:nvSpPr>
        <p:spPr>
          <a:xfrm>
            <a:off x="457200" y="4211637"/>
            <a:ext cx="8305800" cy="979487"/>
          </a:xfrm>
          <a:prstGeom prst="rect">
            <a:avLst/>
          </a:prstGeom>
          <a:solidFill>
            <a:srgbClr val="EBF1DE"/>
          </a:solidFill>
          <a:ln cap="flat" cmpd="sng" w="28575">
            <a:solidFill>
              <a:srgbClr val="4F6228"/>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Logical error occurs due to logical error of the code.</a:t>
            </a:r>
            <a:endParaRPr/>
          </a:p>
        </p:txBody>
      </p:sp>
      <p:pic>
        <p:nvPicPr>
          <p:cNvPr id="240" name="Google Shape;240;p14"/>
          <p:cNvPicPr preferRelativeResize="0"/>
          <p:nvPr/>
        </p:nvPicPr>
        <p:blipFill rotWithShape="1">
          <a:blip r:embed="rId3">
            <a:alphaModFix/>
          </a:blip>
          <a:srcRect b="0" l="0" r="0" t="0"/>
          <a:stretch/>
        </p:blipFill>
        <p:spPr>
          <a:xfrm>
            <a:off x="457200" y="1219200"/>
            <a:ext cx="8348662" cy="1752600"/>
          </a:xfrm>
          <a:prstGeom prst="rect">
            <a:avLst/>
          </a:prstGeom>
          <a:noFill/>
          <a:ln>
            <a:noFill/>
          </a:ln>
          <a:effectLst>
            <a:outerShdw blurRad="63500" dir="2700000" dist="139700">
              <a:srgbClr val="333333">
                <a:alpha val="6470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Runtime Error vs. Logic Error</a:t>
            </a:r>
            <a:endParaRPr/>
          </a:p>
        </p:txBody>
      </p:sp>
      <p:sp>
        <p:nvSpPr>
          <p:cNvPr id="246" name="Google Shape;246;p15"/>
          <p:cNvSpPr txBox="1"/>
          <p:nvPr>
            <p:ph idx="1" type="body"/>
          </p:nvPr>
        </p:nvSpPr>
        <p:spPr>
          <a:xfrm>
            <a:off x="457200" y="1535112"/>
            <a:ext cx="4040187" cy="639762"/>
          </a:xfrm>
          <a:prstGeom prst="rect">
            <a:avLst/>
          </a:prstGeom>
          <a:solidFill>
            <a:srgbClr val="EBF1DE"/>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b="1" i="0" lang="en-US" sz="2400" u="none">
                <a:solidFill>
                  <a:schemeClr val="dk1"/>
                </a:solidFill>
                <a:latin typeface="Calibri"/>
                <a:ea typeface="Calibri"/>
                <a:cs typeface="Calibri"/>
                <a:sym typeface="Calibri"/>
              </a:rPr>
              <a:t>runtime error</a:t>
            </a:r>
            <a:endParaRPr/>
          </a:p>
        </p:txBody>
      </p:sp>
      <p:sp>
        <p:nvSpPr>
          <p:cNvPr id="247" name="Google Shape;247;p15"/>
          <p:cNvSpPr txBox="1"/>
          <p:nvPr>
            <p:ph idx="1" type="body"/>
          </p:nvPr>
        </p:nvSpPr>
        <p:spPr>
          <a:xfrm>
            <a:off x="457200" y="2174875"/>
            <a:ext cx="4040187" cy="3951287"/>
          </a:xfrm>
          <a:prstGeom prst="rect">
            <a:avLst/>
          </a:prstGeom>
          <a:solidFill>
            <a:srgbClr val="DBEEF4"/>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Any error occurs during runtime, including logical error.</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Example: </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invalid query string</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attempt to open a database connection which was not closed previously</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Server failed</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248" name="Google Shape;248;p15"/>
          <p:cNvSpPr txBox="1"/>
          <p:nvPr>
            <p:ph idx="1" type="body"/>
          </p:nvPr>
        </p:nvSpPr>
        <p:spPr>
          <a:xfrm>
            <a:off x="4645025" y="1535112"/>
            <a:ext cx="4041775" cy="639762"/>
          </a:xfrm>
          <a:prstGeom prst="rect">
            <a:avLst/>
          </a:prstGeom>
          <a:solidFill>
            <a:srgbClr val="DBEEF4"/>
          </a:solid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b="1" i="0" lang="en-US" sz="2400" u="none">
                <a:solidFill>
                  <a:schemeClr val="dk1"/>
                </a:solidFill>
                <a:latin typeface="Calibri"/>
                <a:ea typeface="Calibri"/>
                <a:cs typeface="Calibri"/>
                <a:sym typeface="Calibri"/>
              </a:rPr>
              <a:t>logical error </a:t>
            </a:r>
            <a:endParaRPr/>
          </a:p>
        </p:txBody>
      </p:sp>
      <p:sp>
        <p:nvSpPr>
          <p:cNvPr id="249" name="Google Shape;249;p15"/>
          <p:cNvSpPr txBox="1"/>
          <p:nvPr>
            <p:ph idx="2" type="body"/>
          </p:nvPr>
        </p:nvSpPr>
        <p:spPr>
          <a:xfrm>
            <a:off x="4645025" y="2174875"/>
            <a:ext cx="4041775" cy="3951287"/>
          </a:xfrm>
          <a:prstGeom prst="rect">
            <a:avLst/>
          </a:prstGeom>
          <a:solidFill>
            <a:srgbClr val="EBF1DE"/>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Error occurs due to invalid logic.</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Attempt to convert a non-numeric value to integer</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Attempt to divide a number by constant zero (e.g. 5/0)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Handle an exception</a:t>
            </a:r>
            <a:endParaRPr/>
          </a:p>
        </p:txBody>
      </p:sp>
      <p:sp>
        <p:nvSpPr>
          <p:cNvPr id="255" name="Google Shape;255;p16"/>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no mechanism is used to handle these anomalies, the .NET run time environment provide a default mechanism, which </a:t>
            </a:r>
            <a:r>
              <a:rPr b="1" i="0" lang="en-US" sz="3200" u="none">
                <a:solidFill>
                  <a:schemeClr val="accent1"/>
                </a:solidFill>
                <a:latin typeface="Calibri"/>
                <a:ea typeface="Calibri"/>
                <a:cs typeface="Calibri"/>
                <a:sym typeface="Calibri"/>
              </a:rPr>
              <a:t>terminates</a:t>
            </a:r>
            <a:r>
              <a:rPr b="0" i="0" lang="en-US" sz="3200" u="none">
                <a:solidFill>
                  <a:schemeClr val="accent1"/>
                </a:solidFill>
                <a:latin typeface="Calibri"/>
                <a:ea typeface="Calibri"/>
                <a:cs typeface="Calibri"/>
                <a:sym typeface="Calibri"/>
              </a:rPr>
              <a:t> the </a:t>
            </a:r>
            <a:r>
              <a:rPr b="1" i="0" lang="en-US" sz="3200" u="none">
                <a:solidFill>
                  <a:schemeClr val="accent1"/>
                </a:solidFill>
                <a:latin typeface="Calibri"/>
                <a:ea typeface="Calibri"/>
                <a:cs typeface="Calibri"/>
                <a:sym typeface="Calibri"/>
              </a:rPr>
              <a:t>program execution</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Exception handling is a built-in mechanism in .NET framework to detect and handle run time errors.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7"/>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The .NET Default Exception Handling Mechanism</a:t>
            </a:r>
            <a:endParaRPr/>
          </a:p>
        </p:txBody>
      </p:sp>
      <p:pic>
        <p:nvPicPr>
          <p:cNvPr descr="errorscreen.JPG" id="261" name="Google Shape;261;p17"/>
          <p:cNvPicPr preferRelativeResize="0"/>
          <p:nvPr>
            <p:ph idx="1" type="body"/>
          </p:nvPr>
        </p:nvPicPr>
        <p:blipFill rotWithShape="1">
          <a:blip r:embed="rId3">
            <a:alphaModFix/>
          </a:blip>
          <a:srcRect b="0" l="0" r="0" t="0"/>
          <a:stretch/>
        </p:blipFill>
        <p:spPr>
          <a:xfrm>
            <a:off x="322262" y="1447800"/>
            <a:ext cx="8821737" cy="5084762"/>
          </a:xfrm>
          <a:prstGeom prst="rect">
            <a:avLst/>
          </a:prstGeom>
          <a:noFill/>
          <a:ln>
            <a:noFill/>
          </a:ln>
          <a:effectLst>
            <a:outerShdw blurRad="63500" dir="2700000" dist="139700">
              <a:srgbClr val="333333">
                <a:alpha val="64705"/>
              </a:srgbClr>
            </a:outerShdw>
          </a:effectLst>
        </p:spPr>
      </p:pic>
      <p:sp>
        <p:nvSpPr>
          <p:cNvPr id="262" name="Google Shape;262;p17"/>
          <p:cNvSpPr/>
          <p:nvPr/>
        </p:nvSpPr>
        <p:spPr>
          <a:xfrm>
            <a:off x="3505200" y="1447800"/>
            <a:ext cx="5181600" cy="407987"/>
          </a:xfrm>
          <a:custGeom>
            <a:rect b="b" l="l" r="r" t="t"/>
            <a:pathLst>
              <a:path extrusionOk="0" h="407988" w="5181600">
                <a:moveTo>
                  <a:pt x="67999" y="0"/>
                </a:moveTo>
                <a:lnTo>
                  <a:pt x="5181600" y="0"/>
                </a:lnTo>
                <a:lnTo>
                  <a:pt x="5181600" y="339989"/>
                </a:lnTo>
                <a:lnTo>
                  <a:pt x="5181600" y="339989"/>
                </a:lnTo>
                <a:cubicBezTo>
                  <a:pt x="5181600" y="348918"/>
                  <a:pt x="5179841" y="357761"/>
                  <a:pt x="5176423" y="366011"/>
                </a:cubicBezTo>
                <a:cubicBezTo>
                  <a:pt x="5173006" y="374260"/>
                  <a:pt x="5167997" y="381757"/>
                  <a:pt x="5161683" y="388071"/>
                </a:cubicBezTo>
                <a:cubicBezTo>
                  <a:pt x="5155369" y="394385"/>
                  <a:pt x="5147872" y="399394"/>
                  <a:pt x="5139623" y="402811"/>
                </a:cubicBezTo>
                <a:cubicBezTo>
                  <a:pt x="5131373" y="406229"/>
                  <a:pt x="5122530" y="407988"/>
                  <a:pt x="5113601" y="407988"/>
                </a:cubicBezTo>
                <a:lnTo>
                  <a:pt x="0" y="407988"/>
                </a:lnTo>
                <a:lnTo>
                  <a:pt x="0" y="67999"/>
                </a:lnTo>
                <a:lnTo>
                  <a:pt x="0" y="67999"/>
                </a:lnTo>
                <a:cubicBezTo>
                  <a:pt x="0" y="59069"/>
                  <a:pt x="1758" y="50226"/>
                  <a:pt x="5176" y="41976"/>
                </a:cubicBezTo>
                <a:cubicBezTo>
                  <a:pt x="8593" y="33727"/>
                  <a:pt x="13602" y="26230"/>
                  <a:pt x="19916" y="19916"/>
                </a:cubicBezTo>
                <a:cubicBezTo>
                  <a:pt x="26230" y="13602"/>
                  <a:pt x="33727" y="8593"/>
                  <a:pt x="41976" y="5176"/>
                </a:cubicBezTo>
                <a:cubicBezTo>
                  <a:pt x="50226" y="1758"/>
                  <a:pt x="59069" y="0"/>
                  <a:pt x="67998" y="0"/>
                </a:cubicBezTo>
                <a:close/>
              </a:path>
            </a:pathLst>
          </a:custGeom>
          <a:solidFill>
            <a:schemeClr val="dk1"/>
          </a:solid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rPr b="0" i="0" lang="en-US" sz="1800" u="none">
                <a:solidFill>
                  <a:schemeClr val="lt1"/>
                </a:solidFill>
                <a:latin typeface="Calibri"/>
                <a:ea typeface="Calibri"/>
                <a:cs typeface="Calibri"/>
                <a:sym typeface="Calibri"/>
              </a:rPr>
              <a:t>It is also called the </a:t>
            </a:r>
            <a:r>
              <a:rPr b="1" i="0" lang="en-US" sz="1800" u="none">
                <a:solidFill>
                  <a:srgbClr val="FF0000"/>
                </a:solidFill>
                <a:latin typeface="Bilbo"/>
                <a:ea typeface="Bilbo"/>
                <a:cs typeface="Bilbo"/>
                <a:sym typeface="Bilbo"/>
              </a:rPr>
              <a:t>Yellow Screen of Death (YSOD)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Standard Exceptions</a:t>
            </a:r>
            <a:endParaRPr/>
          </a:p>
        </p:txBody>
      </p:sp>
      <p:sp>
        <p:nvSpPr>
          <p:cNvPr id="268" name="Google Shape;268;p18"/>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Exceptions are represented within the .NET framework with instances of the Exception class.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exception class consists of some standard properties that we always use to detect the exceptions.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Exception Class Properties</a:t>
            </a:r>
            <a:endParaRPr/>
          </a:p>
        </p:txBody>
      </p:sp>
      <p:graphicFrame>
        <p:nvGraphicFramePr>
          <p:cNvPr id="274" name="Google Shape;274;p19"/>
          <p:cNvGraphicFramePr/>
          <p:nvPr/>
        </p:nvGraphicFramePr>
        <p:xfrm>
          <a:off x="457200" y="1428750"/>
          <a:ext cx="3000000" cy="3000000"/>
        </p:xfrm>
        <a:graphic>
          <a:graphicData uri="http://schemas.openxmlformats.org/drawingml/2006/table">
            <a:tbl>
              <a:tblPr>
                <a:noFill/>
                <a:tableStyleId>{59BBC93B-D6D5-4B60-AECE-C29123E6AFFA}</a:tableStyleId>
              </a:tblPr>
              <a:tblGrid>
                <a:gridCol w="1828800"/>
                <a:gridCol w="6357925"/>
              </a:tblGrid>
              <a:tr h="541325">
                <a:tc>
                  <a:txBody>
                    <a:bodyPr/>
                    <a:lstStyle/>
                    <a:p>
                      <a:pPr indent="0" lvl="0" marL="0" marR="0" rtl="0" algn="l">
                        <a:lnSpc>
                          <a:spcPct val="100000"/>
                        </a:lnSpc>
                        <a:spcBef>
                          <a:spcPts val="0"/>
                        </a:spcBef>
                        <a:spcAft>
                          <a:spcPts val="0"/>
                        </a:spcAft>
                        <a:buClr>
                          <a:schemeClr val="dk1"/>
                        </a:buClr>
                        <a:buSzPts val="2600"/>
                        <a:buFont typeface="Corbel"/>
                        <a:buNone/>
                      </a:pPr>
                      <a:r>
                        <a:rPr b="1" i="0" lang="en-US" sz="2600" u="none" cap="none" strike="noStrike">
                          <a:solidFill>
                            <a:schemeClr val="dk1"/>
                          </a:solidFill>
                          <a:latin typeface="Corbel"/>
                          <a:ea typeface="Corbel"/>
                          <a:cs typeface="Corbel"/>
                          <a:sym typeface="Corbel"/>
                        </a:rPr>
                        <a:t>Properties</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chemeClr val="dk1"/>
                        </a:buClr>
                        <a:buSzPts val="2600"/>
                        <a:buFont typeface="Corbel"/>
                        <a:buNone/>
                      </a:pPr>
                      <a:r>
                        <a:rPr b="1" i="0" lang="en-US" sz="2600" u="none" cap="none" strike="noStrike">
                          <a:solidFill>
                            <a:schemeClr val="dk1"/>
                          </a:solidFill>
                          <a:latin typeface="Corbel"/>
                          <a:ea typeface="Corbel"/>
                          <a:cs typeface="Corbel"/>
                          <a:sym typeface="Corbel"/>
                        </a:rPr>
                        <a:t>Description</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solidFill>
                      <a:srgbClr val="D9D9D9"/>
                    </a:solidFill>
                  </a:tcPr>
                </a:tc>
              </a:tr>
              <a:tr h="981075">
                <a:tc>
                  <a:txBody>
                    <a:bodyPr/>
                    <a:lstStyle/>
                    <a:p>
                      <a:pPr indent="0" lvl="0" marL="0" marR="0" rtl="0" algn="l">
                        <a:lnSpc>
                          <a:spcPct val="100000"/>
                        </a:lnSpc>
                        <a:spcBef>
                          <a:spcPts val="0"/>
                        </a:spcBef>
                        <a:spcAft>
                          <a:spcPts val="0"/>
                        </a:spcAft>
                        <a:buClr>
                          <a:schemeClr val="dk1"/>
                        </a:buClr>
                        <a:buSzPts val="2600"/>
                        <a:buFont typeface="Corbel"/>
                        <a:buNone/>
                      </a:pPr>
                      <a:r>
                        <a:rPr b="1" i="0" lang="en-US" sz="2600" u="none" cap="none" strike="noStrike">
                          <a:solidFill>
                            <a:schemeClr val="dk1"/>
                          </a:solidFill>
                          <a:latin typeface="Corbel"/>
                          <a:ea typeface="Corbel"/>
                          <a:cs typeface="Corbel"/>
                          <a:sym typeface="Corbel"/>
                        </a:rPr>
                        <a:t>Message</a:t>
                      </a:r>
                      <a:endParaRPr/>
                    </a:p>
                  </a:txBody>
                  <a:tcPr marT="45725" marB="45725" marR="90975" marL="9097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chemeClr val="dk1"/>
                        </a:buClr>
                        <a:buSzPts val="2600"/>
                        <a:buFont typeface="Corbel"/>
                        <a:buNone/>
                      </a:pPr>
                      <a:r>
                        <a:rPr b="0" i="0" lang="en-US" sz="2600" u="none" cap="none" strike="noStrike">
                          <a:solidFill>
                            <a:schemeClr val="dk1"/>
                          </a:solidFill>
                          <a:latin typeface="Corbel"/>
                          <a:ea typeface="Corbel"/>
                          <a:cs typeface="Corbel"/>
                          <a:sym typeface="Corbel"/>
                        </a:rPr>
                        <a:t>Returns a string that represents the error message.</a:t>
                      </a:r>
                      <a:endParaRPr/>
                    </a:p>
                  </a:txBody>
                  <a:tcPr marT="45725" marB="45725" marR="90975" marL="90975">
                    <a:lnT cap="flat" cmpd="sng" w="12700">
                      <a:solidFill>
                        <a:schemeClr val="lt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r>
              <a:tr h="981075">
                <a:tc>
                  <a:txBody>
                    <a:bodyPr/>
                    <a:lstStyle/>
                    <a:p>
                      <a:pPr indent="0" lvl="0" marL="0" marR="0" rtl="0" algn="l">
                        <a:lnSpc>
                          <a:spcPct val="100000"/>
                        </a:lnSpc>
                        <a:spcBef>
                          <a:spcPts val="0"/>
                        </a:spcBef>
                        <a:spcAft>
                          <a:spcPts val="0"/>
                        </a:spcAft>
                        <a:buClr>
                          <a:schemeClr val="dk1"/>
                        </a:buClr>
                        <a:buSzPts val="2600"/>
                        <a:buFont typeface="Corbel"/>
                        <a:buNone/>
                      </a:pPr>
                      <a:r>
                        <a:rPr b="1" i="0" lang="en-US" sz="2600" u="none" cap="none" strike="noStrike">
                          <a:solidFill>
                            <a:schemeClr val="dk1"/>
                          </a:solidFill>
                          <a:latin typeface="Corbel"/>
                          <a:ea typeface="Corbel"/>
                          <a:cs typeface="Corbel"/>
                          <a:sym typeface="Corbel"/>
                        </a:rPr>
                        <a:t>Source</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chemeClr val="dk1"/>
                        </a:buClr>
                        <a:buSzPts val="2600"/>
                        <a:buFont typeface="Corbel"/>
                        <a:buNone/>
                      </a:pPr>
                      <a:r>
                        <a:rPr b="0" i="0" lang="en-US" sz="2600" u="none" cap="none" strike="noStrike">
                          <a:solidFill>
                            <a:schemeClr val="dk1"/>
                          </a:solidFill>
                          <a:latin typeface="Corbel"/>
                          <a:ea typeface="Corbel"/>
                          <a:cs typeface="Corbel"/>
                          <a:sym typeface="Corbel"/>
                        </a:rPr>
                        <a:t>Returns a string representing the object or application that caused the error.</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r>
              <a:tr h="1008050">
                <a:tc>
                  <a:txBody>
                    <a:bodyPr/>
                    <a:lstStyle/>
                    <a:p>
                      <a:pPr indent="0" lvl="0" marL="0" marR="0" rtl="0" algn="l">
                        <a:lnSpc>
                          <a:spcPct val="100000"/>
                        </a:lnSpc>
                        <a:spcBef>
                          <a:spcPts val="0"/>
                        </a:spcBef>
                        <a:spcAft>
                          <a:spcPts val="0"/>
                        </a:spcAft>
                        <a:buClr>
                          <a:schemeClr val="dk1"/>
                        </a:buClr>
                        <a:buSzPts val="2600"/>
                        <a:buFont typeface="Corbel"/>
                        <a:buNone/>
                      </a:pPr>
                      <a:r>
                        <a:rPr b="1" i="0" lang="en-US" sz="2600" u="none" cap="none" strike="noStrike">
                          <a:solidFill>
                            <a:schemeClr val="dk1"/>
                          </a:solidFill>
                          <a:latin typeface="Corbel"/>
                          <a:ea typeface="Corbel"/>
                          <a:cs typeface="Corbel"/>
                          <a:sym typeface="Corbel"/>
                        </a:rPr>
                        <a:t>StackTrace</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chemeClr val="dk1"/>
                        </a:buClr>
                        <a:buSzPts val="2600"/>
                        <a:buFont typeface="Corbel"/>
                        <a:buNone/>
                      </a:pPr>
                      <a:r>
                        <a:rPr b="0" i="0" lang="en-US" sz="2600" u="none" cap="none" strike="noStrike">
                          <a:solidFill>
                            <a:schemeClr val="dk1"/>
                          </a:solidFill>
                          <a:latin typeface="Corbel"/>
                          <a:ea typeface="Corbel"/>
                          <a:cs typeface="Corbel"/>
                          <a:sym typeface="Corbel"/>
                        </a:rPr>
                        <a:t>Returns a string that represents the methods called immediately before the error occurred.</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r>
              <a:tr h="1114425">
                <a:tc>
                  <a:txBody>
                    <a:bodyPr/>
                    <a:lstStyle/>
                    <a:p>
                      <a:pPr indent="0" lvl="0" marL="0" marR="0" rtl="0" algn="l">
                        <a:lnSpc>
                          <a:spcPct val="100000"/>
                        </a:lnSpc>
                        <a:spcBef>
                          <a:spcPts val="0"/>
                        </a:spcBef>
                        <a:spcAft>
                          <a:spcPts val="0"/>
                        </a:spcAft>
                        <a:buClr>
                          <a:schemeClr val="dk1"/>
                        </a:buClr>
                        <a:buSzPts val="2600"/>
                        <a:buFont typeface="Corbel"/>
                        <a:buNone/>
                      </a:pPr>
                      <a:r>
                        <a:rPr b="1" i="0" lang="en-US" sz="2600" u="none" cap="none" strike="noStrike">
                          <a:solidFill>
                            <a:schemeClr val="dk1"/>
                          </a:solidFill>
                          <a:latin typeface="Corbel"/>
                          <a:ea typeface="Corbel"/>
                          <a:cs typeface="Corbel"/>
                          <a:sym typeface="Corbel"/>
                        </a:rPr>
                        <a:t>TargetSite</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chemeClr val="dk1"/>
                        </a:buClr>
                        <a:buSzPts val="2600"/>
                        <a:buFont typeface="Corbel"/>
                        <a:buNone/>
                      </a:pPr>
                      <a:r>
                        <a:rPr b="0" i="0" lang="en-US" sz="2600" u="none" cap="none" strike="noStrike">
                          <a:solidFill>
                            <a:schemeClr val="dk1"/>
                          </a:solidFill>
                          <a:latin typeface="Corbel"/>
                          <a:ea typeface="Corbel"/>
                          <a:cs typeface="Corbel"/>
                          <a:sym typeface="Corbel"/>
                        </a:rPr>
                        <a:t>Returns a MethodBase object that represents the method that caused the error</a:t>
                      </a:r>
                      <a:endParaRPr/>
                    </a:p>
                  </a:txBody>
                  <a:tcPr marT="45725" marB="45725" marR="90975" marL="9097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CE6F2"/>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Learning Outcomes</a:t>
            </a:r>
            <a:endParaRPr/>
          </a:p>
        </p:txBody>
      </p:sp>
      <p:sp>
        <p:nvSpPr>
          <p:cNvPr id="153" name="Google Shape;153;p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Differentiate the FOUR(4) main types of errors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 exception handling methods to handle errors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Debug a program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errorscreen.JPG" id="279" name="Google Shape;279;p20"/>
          <p:cNvPicPr preferRelativeResize="0"/>
          <p:nvPr>
            <p:ph idx="1" type="body"/>
          </p:nvPr>
        </p:nvPicPr>
        <p:blipFill rotWithShape="1">
          <a:blip r:embed="rId3">
            <a:alphaModFix/>
          </a:blip>
          <a:srcRect b="0" l="0" r="0" t="0"/>
          <a:stretch/>
        </p:blipFill>
        <p:spPr>
          <a:xfrm>
            <a:off x="188912" y="1376362"/>
            <a:ext cx="8821737" cy="4856162"/>
          </a:xfrm>
          <a:prstGeom prst="rect">
            <a:avLst/>
          </a:prstGeom>
          <a:noFill/>
          <a:ln>
            <a:noFill/>
          </a:ln>
        </p:spPr>
      </p:pic>
      <p:sp>
        <p:nvSpPr>
          <p:cNvPr id="280" name="Google Shape;280;p2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Exception Class Properties</a:t>
            </a:r>
            <a:endParaRPr/>
          </a:p>
        </p:txBody>
      </p:sp>
      <p:sp>
        <p:nvSpPr>
          <p:cNvPr id="281" name="Google Shape;281;p20"/>
          <p:cNvSpPr/>
          <p:nvPr/>
        </p:nvSpPr>
        <p:spPr>
          <a:xfrm>
            <a:off x="3810000" y="2209800"/>
            <a:ext cx="533400" cy="304800"/>
          </a:xfrm>
          <a:prstGeom prst="leftArrow">
            <a:avLst>
              <a:gd fmla="val 6171" name="adj1"/>
              <a:gd fmla="val 50000" name="adj2"/>
            </a:avLst>
          </a:prstGeom>
          <a:solidFill>
            <a:srgbClr val="9BBB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20"/>
          <p:cNvSpPr txBox="1"/>
          <p:nvPr/>
        </p:nvSpPr>
        <p:spPr>
          <a:xfrm>
            <a:off x="4227512" y="2214562"/>
            <a:ext cx="17526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ex.Message</a:t>
            </a:r>
            <a:endParaRPr/>
          </a:p>
        </p:txBody>
      </p:sp>
      <p:sp>
        <p:nvSpPr>
          <p:cNvPr id="283" name="Google Shape;283;p20"/>
          <p:cNvSpPr/>
          <p:nvPr/>
        </p:nvSpPr>
        <p:spPr>
          <a:xfrm rot="1920000">
            <a:off x="1752600" y="2487612"/>
            <a:ext cx="533400" cy="304800"/>
          </a:xfrm>
          <a:prstGeom prst="leftArrow">
            <a:avLst>
              <a:gd fmla="val 6171" name="adj1"/>
              <a:gd fmla="val 50000" name="adj2"/>
            </a:avLst>
          </a:prstGeom>
          <a:solidFill>
            <a:srgbClr val="9BBB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20"/>
          <p:cNvSpPr txBox="1"/>
          <p:nvPr/>
        </p:nvSpPr>
        <p:spPr>
          <a:xfrm>
            <a:off x="2322512" y="2519362"/>
            <a:ext cx="17526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ex.Source</a:t>
            </a:r>
            <a:endParaRPr/>
          </a:p>
        </p:txBody>
      </p:sp>
      <p:sp>
        <p:nvSpPr>
          <p:cNvPr id="285" name="Google Shape;285;p20"/>
          <p:cNvSpPr/>
          <p:nvPr/>
        </p:nvSpPr>
        <p:spPr>
          <a:xfrm>
            <a:off x="1143000" y="2439987"/>
            <a:ext cx="868362" cy="88900"/>
          </a:xfrm>
          <a:custGeom>
            <a:rect b="b" l="l" r="r" t="t"/>
            <a:pathLst>
              <a:path extrusionOk="0" h="88325" w="869245">
                <a:moveTo>
                  <a:pt x="0" y="14511"/>
                </a:moveTo>
                <a:cubicBezTo>
                  <a:pt x="221442" y="88325"/>
                  <a:pt x="49825" y="35310"/>
                  <a:pt x="632178" y="14511"/>
                </a:cubicBezTo>
                <a:cubicBezTo>
                  <a:pt x="644070" y="14086"/>
                  <a:pt x="654159" y="3788"/>
                  <a:pt x="666045" y="3222"/>
                </a:cubicBezTo>
                <a:cubicBezTo>
                  <a:pt x="733702" y="0"/>
                  <a:pt x="801512" y="3222"/>
                  <a:pt x="869245" y="3222"/>
                </a:cubicBezTo>
              </a:path>
            </a:pathLst>
          </a:custGeom>
          <a:noFill/>
          <a:ln cap="flat" cmpd="sng" w="28575">
            <a:solidFill>
              <a:srgbClr val="F692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6" name="Google Shape;286;p20"/>
          <p:cNvSpPr/>
          <p:nvPr/>
        </p:nvSpPr>
        <p:spPr>
          <a:xfrm>
            <a:off x="6970712" y="4119562"/>
            <a:ext cx="304800" cy="1066800"/>
          </a:xfrm>
          <a:prstGeom prst="rightBrace">
            <a:avLst>
              <a:gd fmla="val 514" name="adj1"/>
              <a:gd fmla="val 50000" name="adj2"/>
            </a:avLst>
          </a:prstGeom>
          <a:noFill/>
          <a:ln cap="flat" cmpd="sng" w="57150">
            <a:solidFill>
              <a:srgbClr val="98B9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p20"/>
          <p:cNvSpPr/>
          <p:nvPr/>
        </p:nvSpPr>
        <p:spPr>
          <a:xfrm rot="-2100000">
            <a:off x="7199312" y="4043362"/>
            <a:ext cx="533400" cy="304800"/>
          </a:xfrm>
          <a:prstGeom prst="leftArrow">
            <a:avLst>
              <a:gd fmla="val 6171" name="adj1"/>
              <a:gd fmla="val 50000" name="adj2"/>
            </a:avLst>
          </a:prstGeom>
          <a:solidFill>
            <a:srgbClr val="9BBB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20"/>
          <p:cNvSpPr txBox="1"/>
          <p:nvPr/>
        </p:nvSpPr>
        <p:spPr>
          <a:xfrm>
            <a:off x="6818312" y="3662362"/>
            <a:ext cx="17526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ex.StackTrace</a:t>
            </a:r>
            <a:endParaRPr/>
          </a:p>
        </p:txBody>
      </p:sp>
      <p:sp>
        <p:nvSpPr>
          <p:cNvPr id="289" name="Google Shape;289;p20"/>
          <p:cNvSpPr/>
          <p:nvPr/>
        </p:nvSpPr>
        <p:spPr>
          <a:xfrm>
            <a:off x="442912" y="4249737"/>
            <a:ext cx="2844800" cy="79375"/>
          </a:xfrm>
          <a:custGeom>
            <a:rect b="b" l="l" r="r" t="t"/>
            <a:pathLst>
              <a:path extrusionOk="0" h="79022" w="2844800">
                <a:moveTo>
                  <a:pt x="0" y="33867"/>
                </a:moveTo>
                <a:lnTo>
                  <a:pt x="496711" y="22578"/>
                </a:lnTo>
                <a:cubicBezTo>
                  <a:pt x="737797" y="15272"/>
                  <a:pt x="671647" y="23526"/>
                  <a:pt x="812800" y="0"/>
                </a:cubicBezTo>
                <a:cubicBezTo>
                  <a:pt x="880533" y="3763"/>
                  <a:pt x="948180" y="9748"/>
                  <a:pt x="1016000" y="11289"/>
                </a:cubicBezTo>
                <a:cubicBezTo>
                  <a:pt x="1279366" y="17275"/>
                  <a:pt x="1542948" y="13394"/>
                  <a:pt x="1806222" y="22578"/>
                </a:cubicBezTo>
                <a:cubicBezTo>
                  <a:pt x="1827120" y="23307"/>
                  <a:pt x="2008401" y="47604"/>
                  <a:pt x="2065867" y="56445"/>
                </a:cubicBezTo>
                <a:cubicBezTo>
                  <a:pt x="2088490" y="59925"/>
                  <a:pt x="2110814" y="65564"/>
                  <a:pt x="2133600" y="67734"/>
                </a:cubicBezTo>
                <a:cubicBezTo>
                  <a:pt x="2189915" y="73097"/>
                  <a:pt x="2246489" y="75259"/>
                  <a:pt x="2302933" y="79022"/>
                </a:cubicBezTo>
                <a:cubicBezTo>
                  <a:pt x="2393244" y="75259"/>
                  <a:pt x="2483707" y="74174"/>
                  <a:pt x="2573867" y="67734"/>
                </a:cubicBezTo>
                <a:cubicBezTo>
                  <a:pt x="2589342" y="66629"/>
                  <a:pt x="2603663" y="58639"/>
                  <a:pt x="2619022" y="56445"/>
                </a:cubicBezTo>
                <a:cubicBezTo>
                  <a:pt x="2656459" y="51097"/>
                  <a:pt x="2694386" y="49847"/>
                  <a:pt x="2731911" y="45156"/>
                </a:cubicBezTo>
                <a:cubicBezTo>
                  <a:pt x="2842018" y="31392"/>
                  <a:pt x="2758653" y="33867"/>
                  <a:pt x="2844800" y="33867"/>
                </a:cubicBezTo>
              </a:path>
            </a:pathLst>
          </a:custGeom>
          <a:noFill/>
          <a:ln cap="flat" cmpd="sng" w="28575">
            <a:solidFill>
              <a:srgbClr val="F692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20"/>
          <p:cNvSpPr/>
          <p:nvPr/>
        </p:nvSpPr>
        <p:spPr>
          <a:xfrm rot="-3540000">
            <a:off x="2552700" y="3740150"/>
            <a:ext cx="533400" cy="304800"/>
          </a:xfrm>
          <a:prstGeom prst="leftArrow">
            <a:avLst>
              <a:gd fmla="val 6171" name="adj1"/>
              <a:gd fmla="val 50000" name="adj2"/>
            </a:avLst>
          </a:prstGeom>
          <a:solidFill>
            <a:srgbClr val="9BBB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20"/>
          <p:cNvSpPr txBox="1"/>
          <p:nvPr/>
        </p:nvSpPr>
        <p:spPr>
          <a:xfrm>
            <a:off x="3084512" y="3433762"/>
            <a:ext cx="17526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ex.TargetSite</a:t>
            </a:r>
            <a:endParaRPr/>
          </a:p>
        </p:txBody>
      </p:sp>
      <p:sp>
        <p:nvSpPr>
          <p:cNvPr id="292" name="Google Shape;292;p20"/>
          <p:cNvSpPr txBox="1"/>
          <p:nvPr/>
        </p:nvSpPr>
        <p:spPr>
          <a:xfrm>
            <a:off x="2474912" y="2214562"/>
            <a:ext cx="1143000" cy="304800"/>
          </a:xfrm>
          <a:prstGeom prst="rect">
            <a:avLst/>
          </a:prstGeom>
          <a:noFill/>
          <a:ln cap="flat" cmpd="sng" w="19050">
            <a:solidFill>
              <a:srgbClr val="FAC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 name="Google Shape;293;p20"/>
          <p:cNvSpPr txBox="1"/>
          <p:nvPr/>
        </p:nvSpPr>
        <p:spPr>
          <a:xfrm>
            <a:off x="4724400" y="2209800"/>
            <a:ext cx="2133600" cy="381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294" name="Google Shape;294;p20"/>
          <p:cNvSpPr txBox="1"/>
          <p:nvPr/>
        </p:nvSpPr>
        <p:spPr>
          <a:xfrm>
            <a:off x="2286000" y="2590800"/>
            <a:ext cx="2133600" cy="381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295" name="Google Shape;295;p20"/>
          <p:cNvSpPr txBox="1"/>
          <p:nvPr/>
        </p:nvSpPr>
        <p:spPr>
          <a:xfrm>
            <a:off x="3124200" y="3429000"/>
            <a:ext cx="2133600" cy="381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296" name="Google Shape;296;p20"/>
          <p:cNvSpPr txBox="1"/>
          <p:nvPr/>
        </p:nvSpPr>
        <p:spPr>
          <a:xfrm>
            <a:off x="6781800" y="3657600"/>
            <a:ext cx="2133600" cy="381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297" name="Google Shape;297;p20"/>
          <p:cNvSpPr txBox="1"/>
          <p:nvPr/>
        </p:nvSpPr>
        <p:spPr>
          <a:xfrm>
            <a:off x="381000" y="6248400"/>
            <a:ext cx="7543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Exception Details YSOD Includes Information About the Exception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1"/>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Exception Handling Methods</a:t>
            </a:r>
            <a:endParaRPr/>
          </a:p>
        </p:txBody>
      </p:sp>
      <p:sp>
        <p:nvSpPr>
          <p:cNvPr id="303" name="Google Shape;303;p21"/>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Page-Level Error Handling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try</a:t>
            </a:r>
            <a:r>
              <a:rPr b="0" i="0" lang="en-US" sz="2800" u="none" cap="none" strike="noStrike">
                <a:solidFill>
                  <a:schemeClr val="dk1"/>
                </a:solidFill>
                <a:latin typeface="Arial Narrow"/>
                <a:ea typeface="Arial Narrow"/>
                <a:cs typeface="Arial Narrow"/>
                <a:sym typeface="Arial Narrow"/>
              </a:rPr>
              <a:t>…</a:t>
            </a:r>
            <a:r>
              <a:rPr b="0" i="0" lang="en-US" sz="2800" u="none" cap="none" strike="noStrike">
                <a:solidFill>
                  <a:schemeClr val="dk1"/>
                </a:solidFill>
                <a:latin typeface="Calibri"/>
                <a:ea typeface="Calibri"/>
                <a:cs typeface="Calibri"/>
                <a:sym typeface="Calibri"/>
              </a:rPr>
              <a:t>catch</a:t>
            </a:r>
            <a:r>
              <a:rPr b="0" i="0" lang="en-US" sz="2800" u="none" cap="none" strike="noStrike">
                <a:solidFill>
                  <a:schemeClr val="dk1"/>
                </a:solidFill>
                <a:latin typeface="Arial Narrow"/>
                <a:ea typeface="Arial Narrow"/>
                <a:cs typeface="Arial Narrow"/>
                <a:sym typeface="Arial Narrow"/>
              </a:rPr>
              <a:t>…</a:t>
            </a:r>
            <a:r>
              <a:rPr b="0" i="0" lang="en-US" sz="2800" u="none" cap="none" strike="noStrike">
                <a:solidFill>
                  <a:schemeClr val="dk1"/>
                </a:solidFill>
                <a:latin typeface="Calibri"/>
                <a:ea typeface="Calibri"/>
                <a:cs typeface="Calibri"/>
                <a:sym typeface="Calibri"/>
              </a:rPr>
              <a:t> finally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Page_Error() method</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Application-Level Error Handling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Application_Error() method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Page Level Error Handling</a:t>
            </a:r>
            <a:endParaRPr/>
          </a:p>
        </p:txBody>
      </p:sp>
      <p:sp>
        <p:nvSpPr>
          <p:cNvPr id="309" name="Google Shape;309;p22"/>
          <p:cNvSpPr txBox="1"/>
          <p:nvPr>
            <p:ph idx="1" type="body"/>
          </p:nvPr>
        </p:nvSpPr>
        <p:spPr>
          <a:xfrm>
            <a:off x="457200" y="144780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method is used when we need to catch and handle any error that occurs in a page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10" name="Google Shape;310;p22"/>
          <p:cNvSpPr/>
          <p:nvPr/>
        </p:nvSpPr>
        <p:spPr>
          <a:xfrm>
            <a:off x="4724400" y="2690812"/>
            <a:ext cx="3810000" cy="2441575"/>
          </a:xfrm>
          <a:custGeom>
            <a:rect b="b" l="l" r="r" t="t"/>
            <a:pathLst>
              <a:path extrusionOk="0" h="2441575" w="3810000">
                <a:moveTo>
                  <a:pt x="0" y="0"/>
                </a:moveTo>
                <a:lnTo>
                  <a:pt x="3403063" y="0"/>
                </a:lnTo>
                <a:lnTo>
                  <a:pt x="3810000" y="406937"/>
                </a:lnTo>
                <a:lnTo>
                  <a:pt x="3810000" y="2441575"/>
                </a:lnTo>
                <a:lnTo>
                  <a:pt x="0" y="2441575"/>
                </a:lnTo>
                <a:close/>
              </a:path>
            </a:pathLst>
          </a:custGeom>
          <a:solidFill>
            <a:srgbClr val="EBF1DE"/>
          </a:solidFill>
          <a:ln cap="flat" cmpd="sng" w="38100">
            <a:solidFill>
              <a:srgbClr val="9BBB59"/>
            </a:solidFill>
            <a:prstDash val="solid"/>
            <a:miter lim="800000"/>
            <a:headEnd len="sm" w="sm" type="none"/>
            <a:tailEnd len="sm" w="sm" type="none"/>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use </a:t>
            </a:r>
            <a:r>
              <a:rPr b="0" i="1" lang="en-US" sz="2800" u="none" cap="none" strike="noStrike">
                <a:solidFill>
                  <a:srgbClr val="C00000"/>
                </a:solidFill>
                <a:latin typeface="Calibri"/>
                <a:ea typeface="Calibri"/>
                <a:cs typeface="Calibri"/>
                <a:sym typeface="Calibri"/>
              </a:rPr>
              <a:t>Page_Error() </a:t>
            </a:r>
            <a:r>
              <a:rPr b="0" i="0" lang="en-US" sz="2800" u="none" cap="none" strike="noStrike">
                <a:solidFill>
                  <a:schemeClr val="dk1"/>
                </a:solidFill>
                <a:latin typeface="Calibri"/>
                <a:ea typeface="Calibri"/>
                <a:cs typeface="Calibri"/>
                <a:sym typeface="Calibri"/>
              </a:rPr>
              <a:t>method to handle </a:t>
            </a:r>
            <a:r>
              <a:rPr b="1" i="0" lang="en-US" sz="2800" u="none" cap="none" strike="noStrike">
                <a:solidFill>
                  <a:schemeClr val="dk1"/>
                </a:solidFill>
                <a:latin typeface="Calibri"/>
                <a:ea typeface="Calibri"/>
                <a:cs typeface="Calibri"/>
                <a:sym typeface="Calibri"/>
              </a:rPr>
              <a:t>any errors </a:t>
            </a:r>
            <a:r>
              <a:rPr b="0" i="0" lang="en-US" sz="2800" u="none" cap="none" strike="noStrike">
                <a:solidFill>
                  <a:schemeClr val="dk1"/>
                </a:solidFill>
                <a:latin typeface="Calibri"/>
                <a:ea typeface="Calibri"/>
                <a:cs typeface="Calibri"/>
                <a:sym typeface="Calibri"/>
              </a:rPr>
              <a:t>at the </a:t>
            </a:r>
            <a:r>
              <a:rPr b="1" i="0" lang="en-US" sz="2800" u="none" cap="none" strike="noStrike">
                <a:solidFill>
                  <a:schemeClr val="dk1"/>
                </a:solidFill>
                <a:latin typeface="Calibri"/>
                <a:ea typeface="Calibri"/>
                <a:cs typeface="Calibri"/>
                <a:sym typeface="Calibri"/>
              </a:rPr>
              <a:t>page </a:t>
            </a:r>
            <a:r>
              <a:rPr b="0" i="0" lang="en-US" sz="2800" u="none" cap="none" strike="noStrike">
                <a:solidFill>
                  <a:schemeClr val="dk1"/>
                </a:solidFill>
                <a:latin typeface="Calibri"/>
                <a:ea typeface="Calibri"/>
                <a:cs typeface="Calibri"/>
                <a:sym typeface="Calibri"/>
              </a:rPr>
              <a:t>level</a:t>
            </a:r>
            <a:endParaRPr/>
          </a:p>
          <a:p>
            <a:pPr indent="0" lvl="1"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
        <p:nvSpPr>
          <p:cNvPr id="311" name="Google Shape;311;p22"/>
          <p:cNvSpPr/>
          <p:nvPr/>
        </p:nvSpPr>
        <p:spPr>
          <a:xfrm>
            <a:off x="838200" y="2667000"/>
            <a:ext cx="3657600" cy="2441575"/>
          </a:xfrm>
          <a:custGeom>
            <a:rect b="b" l="l" r="r" t="t"/>
            <a:pathLst>
              <a:path extrusionOk="0" h="2441575" w="3657600">
                <a:moveTo>
                  <a:pt x="0" y="0"/>
                </a:moveTo>
                <a:lnTo>
                  <a:pt x="3250663" y="0"/>
                </a:lnTo>
                <a:lnTo>
                  <a:pt x="3657600" y="406937"/>
                </a:lnTo>
                <a:lnTo>
                  <a:pt x="3657600" y="2441575"/>
                </a:lnTo>
                <a:lnTo>
                  <a:pt x="0" y="2441575"/>
                </a:lnTo>
                <a:close/>
              </a:path>
            </a:pathLst>
          </a:custGeom>
          <a:solidFill>
            <a:srgbClr val="DBEEF4"/>
          </a:solid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use </a:t>
            </a:r>
            <a:r>
              <a:rPr b="0" i="1" lang="en-US" sz="2800" u="none" cap="none" strike="noStrike">
                <a:solidFill>
                  <a:srgbClr val="C00000"/>
                </a:solidFill>
                <a:latin typeface="Calibri"/>
                <a:ea typeface="Calibri"/>
                <a:cs typeface="Calibri"/>
                <a:sym typeface="Calibri"/>
              </a:rPr>
              <a:t>try…catch…finally</a:t>
            </a:r>
            <a:r>
              <a:rPr b="0" i="0" lang="en-US" sz="2800" u="none" cap="none" strike="noStrike">
                <a:solidFill>
                  <a:schemeClr val="dk1"/>
                </a:solidFill>
                <a:latin typeface="Calibri"/>
                <a:ea typeface="Calibri"/>
                <a:cs typeface="Calibri"/>
                <a:sym typeface="Calibri"/>
              </a:rPr>
              <a:t> to identify the </a:t>
            </a:r>
            <a:r>
              <a:rPr b="1" i="0" lang="en-US" sz="2800" u="none" cap="none" strike="noStrike">
                <a:solidFill>
                  <a:schemeClr val="dk1"/>
                </a:solidFill>
                <a:latin typeface="Calibri"/>
                <a:ea typeface="Calibri"/>
                <a:cs typeface="Calibri"/>
                <a:sym typeface="Calibri"/>
              </a:rPr>
              <a:t>portions of code </a:t>
            </a:r>
            <a:r>
              <a:rPr b="0" i="0" lang="en-US" sz="2800" u="none" cap="none" strike="noStrike">
                <a:solidFill>
                  <a:schemeClr val="dk1"/>
                </a:solidFill>
                <a:latin typeface="Calibri"/>
                <a:ea typeface="Calibri"/>
                <a:cs typeface="Calibri"/>
                <a:sym typeface="Calibri"/>
              </a:rPr>
              <a:t>that are more likely prone to errors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Try…Catch…Finally</a:t>
            </a:r>
            <a:endParaRPr/>
          </a:p>
        </p:txBody>
      </p:sp>
      <p:sp>
        <p:nvSpPr>
          <p:cNvPr id="318" name="Google Shape;318;p23"/>
          <p:cNvSpPr txBox="1"/>
          <p:nvPr>
            <p:ph idx="1" type="body"/>
          </p:nvPr>
        </p:nvSpPr>
        <p:spPr>
          <a:xfrm>
            <a:off x="533400" y="1568450"/>
            <a:ext cx="8229600" cy="3886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try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t>
            </a:r>
            <a:r>
              <a:rPr b="0" i="0" lang="en-US" sz="2400" u="none">
                <a:solidFill>
                  <a:srgbClr val="00B050"/>
                </a:solidFill>
                <a:latin typeface="Calibri"/>
                <a:ea typeface="Calibri"/>
                <a:cs typeface="Calibri"/>
                <a:sym typeface="Calibri"/>
              </a:rPr>
              <a:t>//Statement which might fail at runtime   </a:t>
            </a:r>
            <a:r>
              <a:rPr b="0" i="0" lang="en-US" sz="2800" u="none">
                <a:solidFill>
                  <a:schemeClr val="accent1"/>
                </a:solidFill>
                <a:latin typeface="Calibri"/>
                <a:ea typeface="Calibri"/>
                <a:cs typeface="Calibri"/>
                <a:sym typeface="Calibri"/>
              </a:rPr>
              <a:t>}</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catch (Exception e)</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t>
            </a:r>
            <a:r>
              <a:rPr b="0" i="0" lang="en-US" sz="2400" u="none">
                <a:solidFill>
                  <a:srgbClr val="00B050"/>
                </a:solidFill>
                <a:latin typeface="Calibri"/>
                <a:ea typeface="Calibri"/>
                <a:cs typeface="Calibri"/>
                <a:sym typeface="Calibri"/>
              </a:rPr>
              <a:t>//Error handling block   </a:t>
            </a:r>
            <a:r>
              <a:rPr b="0" i="0" lang="en-US" sz="2800" u="none">
                <a:solidFill>
                  <a:schemeClr val="accent1"/>
                </a:solidFill>
                <a:latin typeface="Calibri"/>
                <a:ea typeface="Calibri"/>
                <a:cs typeface="Calibri"/>
                <a:sym typeface="Calibri"/>
              </a:rPr>
              <a:t>}</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finally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t>
            </a:r>
            <a:endParaRPr/>
          </a:p>
          <a:p>
            <a:pPr indent="-342900" lvl="0" marL="342900" marR="0" rtl="0" algn="l">
              <a:lnSpc>
                <a:spcPct val="90000"/>
              </a:lnSpc>
              <a:spcBef>
                <a:spcPts val="560"/>
              </a:spcBef>
              <a:spcAft>
                <a:spcPts val="0"/>
              </a:spcAft>
              <a:buClr>
                <a:srgbClr val="00B050"/>
              </a:buClr>
              <a:buSzPts val="2800"/>
              <a:buFont typeface="Arial"/>
              <a:buNone/>
            </a:pPr>
            <a:r>
              <a:rPr b="0" i="0" lang="en-US" sz="2800" u="none">
                <a:solidFill>
                  <a:srgbClr val="00B050"/>
                </a:solidFill>
                <a:latin typeface="Calibri"/>
                <a:ea typeface="Calibri"/>
                <a:cs typeface="Calibri"/>
                <a:sym typeface="Calibri"/>
              </a:rPr>
              <a:t>	    	</a:t>
            </a:r>
            <a:r>
              <a:rPr b="0" i="0" lang="en-US" sz="2400" u="none">
                <a:solidFill>
                  <a:srgbClr val="00B050"/>
                </a:solidFill>
                <a:latin typeface="Calibri"/>
                <a:ea typeface="Calibri"/>
                <a:cs typeface="Calibri"/>
                <a:sym typeface="Calibri"/>
              </a:rPr>
              <a:t>//Statement is executed irrespective of the fact </a:t>
            </a:r>
            <a:endParaRPr/>
          </a:p>
          <a:p>
            <a:pPr indent="-342900" lvl="0" marL="342900" marR="0" rtl="0" algn="l">
              <a:lnSpc>
                <a:spcPct val="90000"/>
              </a:lnSpc>
              <a:spcBef>
                <a:spcPts val="480"/>
              </a:spcBef>
              <a:spcAft>
                <a:spcPts val="0"/>
              </a:spcAft>
              <a:buClr>
                <a:srgbClr val="00B050"/>
              </a:buClr>
              <a:buSzPts val="2400"/>
              <a:buFont typeface="Arial"/>
              <a:buNone/>
            </a:pPr>
            <a:r>
              <a:rPr b="0" i="0" lang="en-US" sz="2400" u="none">
                <a:solidFill>
                  <a:srgbClr val="00B050"/>
                </a:solidFill>
                <a:latin typeface="Calibri"/>
                <a:ea typeface="Calibri"/>
                <a:cs typeface="Calibri"/>
                <a:sym typeface="Calibri"/>
              </a:rPr>
              <a:t>           	that an exception has been raised</a:t>
            </a:r>
            <a:endParaRPr b="0" i="0" sz="24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319" name="Google Shape;319;p23"/>
          <p:cNvSpPr/>
          <p:nvPr/>
        </p:nvSpPr>
        <p:spPr>
          <a:xfrm>
            <a:off x="3505200" y="1392237"/>
            <a:ext cx="5410200" cy="708025"/>
          </a:xfrm>
          <a:custGeom>
            <a:rect b="b" l="l" r="r" t="t"/>
            <a:pathLst>
              <a:path extrusionOk="0" h="120000" w="120000">
                <a:moveTo>
                  <a:pt x="0" y="0"/>
                </a:moveTo>
                <a:lnTo>
                  <a:pt x="120000" y="0"/>
                </a:lnTo>
                <a:lnTo>
                  <a:pt x="120000" y="120000"/>
                </a:lnTo>
                <a:lnTo>
                  <a:pt x="0" y="120000"/>
                </a:lnTo>
                <a:close/>
              </a:path>
              <a:path extrusionOk="0" fill="none" h="120000" w="120000">
                <a:moveTo>
                  <a:pt x="22405" y="-5713"/>
                </a:moveTo>
                <a:lnTo>
                  <a:pt x="13063" y="-796"/>
                </a:lnTo>
              </a:path>
            </a:pathLst>
          </a:custGeom>
          <a:solidFill>
            <a:srgbClr val="F2F2F2"/>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try</a:t>
            </a:r>
            <a:r>
              <a:rPr b="0" i="0" lang="en-US" sz="2000" u="none">
                <a:solidFill>
                  <a:schemeClr val="dk1"/>
                </a:solidFill>
                <a:latin typeface="Calibri"/>
                <a:ea typeface="Calibri"/>
                <a:cs typeface="Calibri"/>
                <a:sym typeface="Calibri"/>
              </a:rPr>
              <a:t> encloses the statements that might throw an exception </a:t>
            </a:r>
            <a:endParaRPr/>
          </a:p>
        </p:txBody>
      </p:sp>
      <p:sp>
        <p:nvSpPr>
          <p:cNvPr id="320" name="Google Shape;320;p23"/>
          <p:cNvSpPr/>
          <p:nvPr/>
        </p:nvSpPr>
        <p:spPr>
          <a:xfrm>
            <a:off x="4191000" y="2611437"/>
            <a:ext cx="4772025" cy="400050"/>
          </a:xfrm>
          <a:custGeom>
            <a:rect b="b" l="l" r="r" t="t"/>
            <a:pathLst>
              <a:path extrusionOk="0" h="120000" w="120000">
                <a:moveTo>
                  <a:pt x="0" y="0"/>
                </a:moveTo>
                <a:lnTo>
                  <a:pt x="120000" y="0"/>
                </a:lnTo>
                <a:lnTo>
                  <a:pt x="120000" y="120000"/>
                </a:lnTo>
                <a:lnTo>
                  <a:pt x="0" y="120000"/>
                </a:lnTo>
                <a:close/>
              </a:path>
              <a:path extrusionOk="0" fill="none" h="120000" w="120000">
                <a:moveTo>
                  <a:pt x="23704" y="-3793"/>
                </a:moveTo>
                <a:lnTo>
                  <a:pt x="12654" y="-592"/>
                </a:lnTo>
              </a:path>
            </a:pathLst>
          </a:custGeom>
          <a:solidFill>
            <a:srgbClr val="F2F2F2"/>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catch</a:t>
            </a:r>
            <a:r>
              <a:rPr b="0" i="0" lang="en-US" sz="2000" u="none">
                <a:solidFill>
                  <a:schemeClr val="dk1"/>
                </a:solidFill>
                <a:latin typeface="Arial"/>
                <a:ea typeface="Arial"/>
                <a:cs typeface="Arial"/>
                <a:sym typeface="Arial"/>
              </a:rPr>
              <a:t> handles an exception if one exists</a:t>
            </a:r>
            <a:endParaRPr/>
          </a:p>
        </p:txBody>
      </p:sp>
      <p:sp>
        <p:nvSpPr>
          <p:cNvPr id="321" name="Google Shape;321;p23"/>
          <p:cNvSpPr/>
          <p:nvPr/>
        </p:nvSpPr>
        <p:spPr>
          <a:xfrm>
            <a:off x="3276600" y="3525837"/>
            <a:ext cx="5562600" cy="708025"/>
          </a:xfrm>
          <a:custGeom>
            <a:rect b="b" l="l" r="r" t="t"/>
            <a:pathLst>
              <a:path extrusionOk="0" h="120000" w="120000">
                <a:moveTo>
                  <a:pt x="0" y="0"/>
                </a:moveTo>
                <a:lnTo>
                  <a:pt x="120000" y="0"/>
                </a:lnTo>
                <a:lnTo>
                  <a:pt x="120000" y="120000"/>
                </a:lnTo>
                <a:lnTo>
                  <a:pt x="0" y="120000"/>
                </a:lnTo>
                <a:close/>
              </a:path>
              <a:path extrusionOk="0" fill="none" h="120000" w="120000">
                <a:moveTo>
                  <a:pt x="23704" y="-3793"/>
                </a:moveTo>
                <a:lnTo>
                  <a:pt x="12654" y="-592"/>
                </a:lnTo>
              </a:path>
            </a:pathLst>
          </a:custGeom>
          <a:solidFill>
            <a:srgbClr val="F2F2F2"/>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finally </a:t>
            </a:r>
            <a:r>
              <a:rPr b="0" i="0" lang="en-US" sz="2000" u="none">
                <a:solidFill>
                  <a:schemeClr val="dk1"/>
                </a:solidFill>
                <a:latin typeface="Arial"/>
                <a:ea typeface="Arial"/>
                <a:cs typeface="Arial"/>
                <a:sym typeface="Arial"/>
              </a:rPr>
              <a:t>is optional. Use it if you like to FORCE the code enclosed to be executed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Page_Error() Method</a:t>
            </a:r>
            <a:endParaRPr/>
          </a:p>
        </p:txBody>
      </p:sp>
      <p:sp>
        <p:nvSpPr>
          <p:cNvPr id="327" name="Google Shape;327;p24"/>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Page error event is raised whenever there is an </a:t>
            </a:r>
            <a:r>
              <a:rPr b="1" i="0" lang="en-US" sz="3200" u="none">
                <a:solidFill>
                  <a:schemeClr val="dk1"/>
                </a:solidFill>
                <a:latin typeface="Calibri"/>
                <a:ea typeface="Calibri"/>
                <a:cs typeface="Calibri"/>
                <a:sym typeface="Calibri"/>
              </a:rPr>
              <a:t>unhandled exception occur within a page</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You can catch and handle those unhandled errors that occur in a page by using the </a:t>
            </a:r>
            <a:r>
              <a:rPr b="0" i="1" lang="en-US" sz="3200" u="none">
                <a:solidFill>
                  <a:srgbClr val="C00000"/>
                </a:solidFill>
                <a:latin typeface="Calibri"/>
                <a:ea typeface="Calibri"/>
                <a:cs typeface="Calibri"/>
                <a:sym typeface="Calibri"/>
              </a:rPr>
              <a:t>Page_Error( ) </a:t>
            </a:r>
            <a:r>
              <a:rPr b="0" i="0" lang="en-US" sz="3200" u="none">
                <a:solidFill>
                  <a:schemeClr val="dk1"/>
                </a:solidFill>
                <a:latin typeface="Calibri"/>
                <a:ea typeface="Calibri"/>
                <a:cs typeface="Calibri"/>
                <a:sym typeface="Calibri"/>
              </a:rPr>
              <a:t>event handler.</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28" name="Google Shape;328;p24"/>
          <p:cNvSpPr txBox="1"/>
          <p:nvPr/>
        </p:nvSpPr>
        <p:spPr>
          <a:xfrm rot="1020000">
            <a:off x="455612" y="5705475"/>
            <a:ext cx="2894012"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Try…Catch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50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500"/>
                                        <p:tgtEl>
                                          <p:spTgt spid="328"/>
                                        </p:tgtEl>
                                      </p:cBhvr>
                                    </p:animEffect>
                                    <p:set>
                                      <p:cBhvr>
                                        <p:cTn dur="1" fill="hold">
                                          <p:stCondLst>
                                            <p:cond delay="500"/>
                                          </p:stCondLst>
                                        </p:cTn>
                                        <p:tgtEl>
                                          <p:spTgt spid="32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Page_Error() Method</a:t>
            </a:r>
            <a:endParaRPr/>
          </a:p>
        </p:txBody>
      </p:sp>
      <p:sp>
        <p:nvSpPr>
          <p:cNvPr id="335" name="Google Shape;335;p25"/>
          <p:cNvSpPr txBox="1"/>
          <p:nvPr/>
        </p:nvSpPr>
        <p:spPr>
          <a:xfrm>
            <a:off x="457200" y="1524000"/>
            <a:ext cx="8305800" cy="3416300"/>
          </a:xfrm>
          <a:prstGeom prst="rect">
            <a:avLst/>
          </a:prstGeom>
          <a:solidFill>
            <a:srgbClr val="F2F2F2"/>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void Button1_Click(object sender, EventArgs e)</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int x = Convert.ToInt32("abc");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C00000"/>
              </a:buClr>
              <a:buSzPts val="2400"/>
              <a:buFont typeface="Arial Narrow"/>
              <a:buNone/>
            </a:pPr>
            <a:r>
              <a:rPr b="1" i="0" lang="en-US" sz="2400" u="none">
                <a:solidFill>
                  <a:srgbClr val="C00000"/>
                </a:solidFill>
                <a:latin typeface="Arial Narrow"/>
                <a:ea typeface="Arial Narrow"/>
                <a:cs typeface="Arial Narrow"/>
                <a:sym typeface="Arial Narrow"/>
              </a:rPr>
              <a:t>void Page_Error()</a:t>
            </a:r>
            <a:endParaRPr/>
          </a:p>
          <a:p>
            <a:pPr indent="0" lvl="0" marL="0" marR="0" rtl="0" algn="l">
              <a:lnSpc>
                <a:spcPct val="100000"/>
              </a:lnSpc>
              <a:spcBef>
                <a:spcPts val="0"/>
              </a:spcBef>
              <a:spcAft>
                <a:spcPts val="0"/>
              </a:spcAft>
              <a:buClr>
                <a:srgbClr val="C00000"/>
              </a:buClr>
              <a:buSzPts val="2400"/>
              <a:buFont typeface="Arial Narrow"/>
              <a:buNone/>
            </a:pPr>
            <a:r>
              <a:rPr b="1" i="0" lang="en-US" sz="2400" u="none">
                <a:solidFill>
                  <a:srgbClr val="C00000"/>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Response.Write("&lt;p&gt;&lt;h1&gt;Sorry, there was an error:&lt;br /&gt;");</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Response.Write(</a:t>
            </a:r>
            <a:r>
              <a:rPr b="1" i="0" lang="en-US" sz="2400" u="none">
                <a:solidFill>
                  <a:srgbClr val="C00000"/>
                </a:solidFill>
                <a:latin typeface="Arial Narrow"/>
                <a:ea typeface="Arial Narrow"/>
                <a:cs typeface="Arial Narrow"/>
                <a:sym typeface="Arial Narrow"/>
              </a:rPr>
              <a:t>Server.GetLastError().Message</a:t>
            </a:r>
            <a:r>
              <a:rPr b="0" i="0" lang="en-US" sz="2400" u="none">
                <a:solidFill>
                  <a:srgbClr val="C00000"/>
                </a:solidFill>
                <a:latin typeface="Arial Narrow"/>
                <a:ea typeface="Arial Narrow"/>
                <a:cs typeface="Arial Narrow"/>
                <a:sym typeface="Arial Narrow"/>
              </a:rPr>
              <a:t> </a:t>
            </a:r>
            <a:r>
              <a:rPr b="0" i="0" lang="en-US" sz="2400" u="none">
                <a:solidFill>
                  <a:schemeClr val="dk1"/>
                </a:solidFill>
                <a:latin typeface="Arial Narrow"/>
                <a:ea typeface="Arial Narrow"/>
                <a:cs typeface="Arial Narrow"/>
                <a:sym typeface="Arial Narrow"/>
              </a:rPr>
              <a:t>+ "&lt;/h1&gt;&lt;/p&gt;");</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a:t>
            </a:r>
            <a:r>
              <a:rPr b="1" i="0" lang="en-US" sz="2400" u="none">
                <a:solidFill>
                  <a:srgbClr val="C00000"/>
                </a:solidFill>
                <a:latin typeface="Arial Narrow"/>
                <a:ea typeface="Arial Narrow"/>
                <a:cs typeface="Arial Narrow"/>
                <a:sym typeface="Arial Narrow"/>
              </a:rPr>
              <a:t>Server.ClearError(); </a:t>
            </a:r>
            <a:r>
              <a:rPr b="0" i="0" lang="en-US" sz="2400" u="none">
                <a:solidFill>
                  <a:schemeClr val="dk1"/>
                </a:solidFill>
                <a:latin typeface="Arial Narrow"/>
                <a:ea typeface="Arial Narrow"/>
                <a:cs typeface="Arial Narrow"/>
                <a:sym typeface="Arial Narrow"/>
              </a:rPr>
              <a:t>//comment this line to see the difference</a:t>
            </a:r>
            <a:endParaRPr/>
          </a:p>
          <a:p>
            <a:pPr indent="0" lvl="0" marL="0" marR="0" rtl="0" algn="l">
              <a:lnSpc>
                <a:spcPct val="100000"/>
              </a:lnSpc>
              <a:spcBef>
                <a:spcPts val="0"/>
              </a:spcBef>
              <a:spcAft>
                <a:spcPts val="0"/>
              </a:spcAft>
              <a:buClr>
                <a:srgbClr val="C00000"/>
              </a:buClr>
              <a:buSzPts val="2400"/>
              <a:buFont typeface="Arial Narrow"/>
              <a:buNone/>
            </a:pPr>
            <a:r>
              <a:rPr b="1" i="0" lang="en-US" sz="2400" u="none">
                <a:solidFill>
                  <a:srgbClr val="C00000"/>
                </a:solidFill>
                <a:latin typeface="Arial Narrow"/>
                <a:ea typeface="Arial Narrow"/>
                <a:cs typeface="Arial Narrow"/>
                <a:sym typeface="Arial Narrow"/>
              </a:rPr>
              <a:t>}</a:t>
            </a:r>
            <a:endParaRPr/>
          </a:p>
        </p:txBody>
      </p:sp>
      <p:sp>
        <p:nvSpPr>
          <p:cNvPr id="336" name="Google Shape;336;p25"/>
          <p:cNvSpPr/>
          <p:nvPr/>
        </p:nvSpPr>
        <p:spPr>
          <a:xfrm>
            <a:off x="4267200" y="2362200"/>
            <a:ext cx="4343400" cy="646112"/>
          </a:xfrm>
          <a:custGeom>
            <a:rect b="b" l="l" r="r" t="t"/>
            <a:pathLst>
              <a:path extrusionOk="0" h="120000" w="120000">
                <a:moveTo>
                  <a:pt x="0" y="0"/>
                </a:moveTo>
                <a:lnTo>
                  <a:pt x="120000" y="0"/>
                </a:lnTo>
                <a:lnTo>
                  <a:pt x="120000" y="120000"/>
                </a:lnTo>
                <a:lnTo>
                  <a:pt x="0" y="120000"/>
                </a:lnTo>
                <a:close/>
              </a:path>
              <a:path extrusionOk="0" fill="none" h="120000" w="120000">
                <a:moveTo>
                  <a:pt x="59075" y="-3388"/>
                </a:moveTo>
                <a:lnTo>
                  <a:pt x="29468" y="2820"/>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a:t>
            </a:r>
            <a:r>
              <a:rPr b="0" i="1" lang="en-US" sz="1800" u="none">
                <a:solidFill>
                  <a:schemeClr val="dk1"/>
                </a:solidFill>
                <a:latin typeface="Arial"/>
                <a:ea typeface="Arial"/>
                <a:cs typeface="Arial"/>
                <a:sym typeface="Arial"/>
              </a:rPr>
              <a:t>GetLastError</a:t>
            </a:r>
            <a:r>
              <a:rPr b="0" i="0" lang="en-US" sz="1800" u="none">
                <a:solidFill>
                  <a:schemeClr val="dk1"/>
                </a:solidFill>
                <a:latin typeface="Arial"/>
                <a:ea typeface="Arial"/>
                <a:cs typeface="Arial"/>
                <a:sym typeface="Arial"/>
              </a:rPr>
              <a:t> method returns the last exception thrown</a:t>
            </a:r>
            <a:endParaRPr/>
          </a:p>
        </p:txBody>
      </p:sp>
      <p:sp>
        <p:nvSpPr>
          <p:cNvPr id="337" name="Google Shape;337;p25"/>
          <p:cNvSpPr/>
          <p:nvPr/>
        </p:nvSpPr>
        <p:spPr>
          <a:xfrm>
            <a:off x="4114800" y="5105400"/>
            <a:ext cx="4800600" cy="646112"/>
          </a:xfrm>
          <a:custGeom>
            <a:rect b="b" l="l" r="r" t="t"/>
            <a:pathLst>
              <a:path extrusionOk="0" h="120000" w="120000">
                <a:moveTo>
                  <a:pt x="0" y="0"/>
                </a:moveTo>
                <a:lnTo>
                  <a:pt x="120000" y="0"/>
                </a:lnTo>
                <a:lnTo>
                  <a:pt x="120000" y="120000"/>
                </a:lnTo>
                <a:lnTo>
                  <a:pt x="0" y="120000"/>
                </a:lnTo>
                <a:close/>
              </a:path>
              <a:path extrusionOk="0" fill="none" h="120000" w="120000">
                <a:moveTo>
                  <a:pt x="-39839" y="10008"/>
                </a:moveTo>
                <a:lnTo>
                  <a:pt x="-1412" y="12911"/>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To display the </a:t>
            </a:r>
            <a:r>
              <a:rPr b="0" i="1" lang="en-US" sz="1800" u="none">
                <a:solidFill>
                  <a:schemeClr val="dk1"/>
                </a:solidFill>
                <a:latin typeface="Arial"/>
                <a:ea typeface="Arial"/>
                <a:cs typeface="Arial"/>
                <a:sym typeface="Arial"/>
              </a:rPr>
              <a:t>Message</a:t>
            </a:r>
            <a:r>
              <a:rPr b="0" i="0" lang="en-US" sz="1800" u="none">
                <a:solidFill>
                  <a:schemeClr val="dk1"/>
                </a:solidFill>
                <a:latin typeface="Arial"/>
                <a:ea typeface="Arial"/>
                <a:cs typeface="Arial"/>
                <a:sym typeface="Arial"/>
              </a:rPr>
              <a:t> of the last exception thrown.</a:t>
            </a:r>
            <a:endParaRPr/>
          </a:p>
        </p:txBody>
      </p:sp>
      <p:sp>
        <p:nvSpPr>
          <p:cNvPr id="338" name="Google Shape;338;p25"/>
          <p:cNvSpPr/>
          <p:nvPr/>
        </p:nvSpPr>
        <p:spPr>
          <a:xfrm>
            <a:off x="304800" y="5334000"/>
            <a:ext cx="3581400" cy="646112"/>
          </a:xfrm>
          <a:custGeom>
            <a:rect b="b" l="l" r="r" t="t"/>
            <a:pathLst>
              <a:path extrusionOk="0" h="120000" w="120000">
                <a:moveTo>
                  <a:pt x="0" y="0"/>
                </a:moveTo>
                <a:lnTo>
                  <a:pt x="120000" y="0"/>
                </a:lnTo>
                <a:lnTo>
                  <a:pt x="120000" y="120000"/>
                </a:lnTo>
                <a:lnTo>
                  <a:pt x="0" y="120000"/>
                </a:lnTo>
                <a:close/>
              </a:path>
              <a:path extrusionOk="0" fill="none" h="120000" w="120000">
                <a:moveTo>
                  <a:pt x="-33083" y="11398"/>
                </a:moveTo>
                <a:lnTo>
                  <a:pt x="-4307" y="8202"/>
                </a:lnTo>
              </a:path>
            </a:pathLst>
          </a:custGeom>
          <a:no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a:t>
            </a:r>
            <a:r>
              <a:rPr b="0" i="1" lang="en-US" sz="1800" u="none">
                <a:solidFill>
                  <a:schemeClr val="dk1"/>
                </a:solidFill>
                <a:latin typeface="Arial"/>
                <a:ea typeface="Arial"/>
                <a:cs typeface="Arial"/>
                <a:sym typeface="Arial"/>
              </a:rPr>
              <a:t>ClearError</a:t>
            </a:r>
            <a:r>
              <a:rPr b="0" i="0" lang="en-US" sz="1800" u="none">
                <a:solidFill>
                  <a:schemeClr val="dk1"/>
                </a:solidFill>
                <a:latin typeface="Arial"/>
                <a:ea typeface="Arial"/>
                <a:cs typeface="Arial"/>
                <a:sym typeface="Arial"/>
              </a:rPr>
              <a:t> method clears the last exception thrown. </a:t>
            </a:r>
            <a:endParaRPr/>
          </a:p>
        </p:txBody>
      </p:sp>
      <p:sp>
        <p:nvSpPr>
          <p:cNvPr id="339" name="Google Shape;339;p25"/>
          <p:cNvSpPr/>
          <p:nvPr/>
        </p:nvSpPr>
        <p:spPr>
          <a:xfrm>
            <a:off x="6324600" y="1752600"/>
            <a:ext cx="2590800" cy="457200"/>
          </a:xfrm>
          <a:custGeom>
            <a:rect b="b" l="l" r="r" t="t"/>
            <a:pathLst>
              <a:path extrusionOk="0" h="120000" w="120000">
                <a:moveTo>
                  <a:pt x="0" y="0"/>
                </a:moveTo>
                <a:lnTo>
                  <a:pt x="120000" y="0"/>
                </a:lnTo>
                <a:lnTo>
                  <a:pt x="120000" y="120000"/>
                </a:lnTo>
                <a:lnTo>
                  <a:pt x="0" y="120000"/>
                </a:lnTo>
                <a:close/>
              </a:path>
              <a:path extrusionOk="0" fill="none" h="120000" w="120000">
                <a:moveTo>
                  <a:pt x="23021" y="-15180"/>
                </a:moveTo>
                <a:lnTo>
                  <a:pt x="-46000" y="135000"/>
                </a:lnTo>
              </a:path>
            </a:pathLst>
          </a:custGeom>
          <a:solidFill>
            <a:schemeClr val="lt1"/>
          </a:solid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This error is unhandled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5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Application-Level Error Handling</a:t>
            </a:r>
            <a:endParaRPr/>
          </a:p>
        </p:txBody>
      </p:sp>
      <p:sp>
        <p:nvSpPr>
          <p:cNvPr id="345" name="Google Shape;345;p26"/>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For example, we can use this event handler to log the errors to a log file, notify an administrator using email, or store the information into a database for debugging later.</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346" name="Google Shape;346;p26"/>
          <p:cNvSpPr txBox="1"/>
          <p:nvPr/>
        </p:nvSpPr>
        <p:spPr>
          <a:xfrm>
            <a:off x="533400" y="1371600"/>
            <a:ext cx="8305800" cy="1570037"/>
          </a:xfrm>
          <a:prstGeom prst="rect">
            <a:avLst/>
          </a:prstGeom>
          <a:solidFill>
            <a:srgbClr val="DBEEF4"/>
          </a:solidFill>
          <a:ln cap="flat" cmpd="sng" w="38100">
            <a:solidFill>
              <a:schemeClr val="dk2"/>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We use </a:t>
            </a:r>
            <a:r>
              <a:rPr b="0" i="1" lang="en-US" sz="3200" u="none">
                <a:solidFill>
                  <a:schemeClr val="dk1"/>
                </a:solidFill>
                <a:latin typeface="Arial"/>
                <a:ea typeface="Arial"/>
                <a:cs typeface="Arial"/>
                <a:sym typeface="Arial"/>
              </a:rPr>
              <a:t>Application_Error() </a:t>
            </a:r>
            <a:r>
              <a:rPr b="0" i="0" lang="en-US" sz="3200" u="none">
                <a:solidFill>
                  <a:schemeClr val="dk1"/>
                </a:solidFill>
                <a:latin typeface="Arial"/>
                <a:ea typeface="Arial"/>
                <a:cs typeface="Arial"/>
                <a:sym typeface="Arial"/>
              </a:rPr>
              <a:t>Method to handle the errors </a:t>
            </a:r>
            <a:r>
              <a:rPr b="1" i="0" lang="en-US" sz="3200" u="none">
                <a:solidFill>
                  <a:srgbClr val="C00000"/>
                </a:solidFill>
                <a:latin typeface="Arial"/>
                <a:ea typeface="Arial"/>
                <a:cs typeface="Arial"/>
                <a:sym typeface="Arial"/>
              </a:rPr>
              <a:t>in any page</a:t>
            </a:r>
            <a:r>
              <a:rPr b="0" i="0" lang="en-US" sz="3200" u="none">
                <a:solidFill>
                  <a:schemeClr val="dk1"/>
                </a:solidFill>
                <a:latin typeface="Arial"/>
                <a:ea typeface="Arial"/>
                <a:cs typeface="Arial"/>
                <a:sym typeface="Arial"/>
              </a:rPr>
              <a:t>, regardless where they occur </a:t>
            </a:r>
            <a:r>
              <a:rPr b="1" i="0" lang="en-US" sz="3200" u="none">
                <a:solidFill>
                  <a:srgbClr val="C00000"/>
                </a:solidFill>
                <a:latin typeface="Arial"/>
                <a:ea typeface="Arial"/>
                <a:cs typeface="Arial"/>
                <a:sym typeface="Arial"/>
              </a:rPr>
              <a:t>within an application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Application_Error() Method</a:t>
            </a:r>
            <a:endParaRPr/>
          </a:p>
        </p:txBody>
      </p:sp>
      <p:sp>
        <p:nvSpPr>
          <p:cNvPr id="353" name="Google Shape;353;p27"/>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Write the </a:t>
            </a:r>
            <a:r>
              <a:rPr b="0" i="1" lang="en-US" sz="3200" u="none">
                <a:solidFill>
                  <a:schemeClr val="dk1"/>
                </a:solidFill>
                <a:latin typeface="Calibri"/>
                <a:ea typeface="Calibri"/>
                <a:cs typeface="Calibri"/>
                <a:sym typeface="Calibri"/>
              </a:rPr>
              <a:t>Application_Error() </a:t>
            </a:r>
            <a:r>
              <a:rPr b="0" i="0" lang="en-US" sz="3200" u="none">
                <a:solidFill>
                  <a:schemeClr val="dk1"/>
                </a:solidFill>
                <a:latin typeface="Calibri"/>
                <a:ea typeface="Calibri"/>
                <a:cs typeface="Calibri"/>
                <a:sym typeface="Calibri"/>
              </a:rPr>
              <a:t>event handler in the </a:t>
            </a:r>
            <a:r>
              <a:rPr b="1" i="0" lang="en-US" sz="3200" u="none">
                <a:solidFill>
                  <a:schemeClr val="dk1"/>
                </a:solidFill>
                <a:latin typeface="Calibri"/>
                <a:ea typeface="Calibri"/>
                <a:cs typeface="Calibri"/>
                <a:sym typeface="Calibri"/>
              </a:rPr>
              <a:t>Global.asax</a:t>
            </a:r>
            <a:r>
              <a:rPr b="0" i="0" lang="en-US" sz="3200" u="none">
                <a:solidFill>
                  <a:schemeClr val="dk1"/>
                </a:solidFill>
                <a:latin typeface="Calibri"/>
                <a:ea typeface="Calibri"/>
                <a:cs typeface="Calibri"/>
                <a:sym typeface="Calibri"/>
              </a:rPr>
              <a:t> file.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54" name="Google Shape;354;p27"/>
          <p:cNvSpPr txBox="1"/>
          <p:nvPr/>
        </p:nvSpPr>
        <p:spPr>
          <a:xfrm>
            <a:off x="609600" y="2590800"/>
            <a:ext cx="8229600" cy="2678112"/>
          </a:xfrm>
          <a:prstGeom prst="rect">
            <a:avLst/>
          </a:prstGeom>
          <a:solidFill>
            <a:srgbClr val="F2F2F2"/>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Arial Narrow"/>
              <a:buNone/>
            </a:pPr>
            <a:r>
              <a:rPr b="1" i="0" lang="en-US" sz="2400" u="none">
                <a:solidFill>
                  <a:srgbClr val="C00000"/>
                </a:solidFill>
                <a:latin typeface="Arial Narrow"/>
                <a:ea typeface="Arial Narrow"/>
                <a:cs typeface="Arial Narrow"/>
                <a:sym typeface="Arial Narrow"/>
              </a:rPr>
              <a:t>void Application_Error(object sender, EventArgs e) </a:t>
            </a:r>
            <a:endParaRPr/>
          </a:p>
          <a:p>
            <a:pPr indent="0" lvl="0" marL="0" marR="0" rtl="0" algn="l">
              <a:lnSpc>
                <a:spcPct val="100000"/>
              </a:lnSpc>
              <a:spcBef>
                <a:spcPts val="0"/>
              </a:spcBef>
              <a:spcAft>
                <a:spcPts val="0"/>
              </a:spcAft>
              <a:buClr>
                <a:srgbClr val="C00000"/>
              </a:buClr>
              <a:buSzPts val="2400"/>
              <a:buFont typeface="Arial Narrow"/>
              <a:buNone/>
            </a:pPr>
            <a:r>
              <a:rPr b="1" i="0" lang="en-US" sz="2400" u="none">
                <a:solidFill>
                  <a:srgbClr val="C00000"/>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 Code that runs when an unhandled error occurs</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Application.Lock();</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Application[“ErrorMsg"] +=  Server.GetLastError().Message</a:t>
            </a:r>
            <a:r>
              <a:rPr b="0" i="0" lang="en-US" sz="2400" u="none">
                <a:solidFill>
                  <a:srgbClr val="C00000"/>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Application.UnLock();</a:t>
            </a:r>
            <a:endParaRPr/>
          </a:p>
          <a:p>
            <a:pPr indent="0" lvl="0" marL="0" marR="0" rtl="0" algn="l">
              <a:lnSpc>
                <a:spcPct val="100000"/>
              </a:lnSpc>
              <a:spcBef>
                <a:spcPts val="0"/>
              </a:spcBef>
              <a:spcAft>
                <a:spcPts val="0"/>
              </a:spcAft>
              <a:buClr>
                <a:srgbClr val="C00000"/>
              </a:buClr>
              <a:buSzPts val="2400"/>
              <a:buFont typeface="Arial Narrow"/>
              <a:buNone/>
            </a:pPr>
            <a:r>
              <a:rPr b="1" i="0" lang="en-US" sz="2400" u="none">
                <a:solidFill>
                  <a:srgbClr val="C00000"/>
                </a:solidFill>
                <a:latin typeface="Arial Narrow"/>
                <a:ea typeface="Arial Narrow"/>
                <a:cs typeface="Arial Narrow"/>
                <a:sym typeface="Arial Narrow"/>
              </a:rPr>
              <a:t>}</a:t>
            </a:r>
            <a:endParaRPr/>
          </a:p>
        </p:txBody>
      </p:sp>
      <p:sp>
        <p:nvSpPr>
          <p:cNvPr id="355" name="Google Shape;355;p27"/>
          <p:cNvSpPr txBox="1"/>
          <p:nvPr/>
        </p:nvSpPr>
        <p:spPr>
          <a:xfrm>
            <a:off x="533400" y="5715000"/>
            <a:ext cx="8305800" cy="369887"/>
          </a:xfrm>
          <a:prstGeom prst="rect">
            <a:avLst/>
          </a:prstGeom>
          <a:no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d:\Demo\4_RuntimeError.aspx.cs(18): error CS0020: Division by constant zero</a:t>
            </a:r>
            <a:endParaRPr/>
          </a:p>
        </p:txBody>
      </p:sp>
      <p:cxnSp>
        <p:nvCxnSpPr>
          <p:cNvPr id="356" name="Google Shape;356;p27"/>
          <p:cNvCxnSpPr/>
          <p:nvPr/>
        </p:nvCxnSpPr>
        <p:spPr>
          <a:xfrm flipH="1">
            <a:off x="4686300" y="4876800"/>
            <a:ext cx="190500" cy="838200"/>
          </a:xfrm>
          <a:prstGeom prst="straightConnector1">
            <a:avLst/>
          </a:prstGeom>
          <a:noFill/>
          <a:ln cap="flat" cmpd="sng" w="28575">
            <a:solidFill>
              <a:srgbClr val="7F7F7F"/>
            </a:solidFill>
            <a:prstDash val="solid"/>
            <a:miter lim="800000"/>
            <a:headEnd len="med" w="med"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try-catch, Page_Error and Application_Error</a:t>
            </a:r>
            <a:endParaRPr/>
          </a:p>
        </p:txBody>
      </p:sp>
      <p:pic>
        <p:nvPicPr>
          <p:cNvPr id="363" name="Google Shape;363;p28"/>
          <p:cNvPicPr preferRelativeResize="0"/>
          <p:nvPr>
            <p:ph idx="1" type="body"/>
          </p:nvPr>
        </p:nvPicPr>
        <p:blipFill rotWithShape="1">
          <a:blip r:embed="rId3">
            <a:alphaModFix/>
          </a:blip>
          <a:srcRect b="0" l="0" r="0" t="0"/>
          <a:stretch/>
        </p:blipFill>
        <p:spPr>
          <a:xfrm>
            <a:off x="360362" y="1420812"/>
            <a:ext cx="8302625" cy="45164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a:t>
            </a:r>
            <a:endParaRPr/>
          </a:p>
        </p:txBody>
      </p:sp>
      <p:sp>
        <p:nvSpPr>
          <p:cNvPr id="369" name="Google Shape;369;p29"/>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Why error handling is important? Suggest </a:t>
            </a:r>
            <a:r>
              <a:rPr b="1" i="0" lang="en-US" sz="3200" u="none">
                <a:solidFill>
                  <a:schemeClr val="dk1"/>
                </a:solidFill>
                <a:latin typeface="Calibri"/>
                <a:ea typeface="Calibri"/>
                <a:cs typeface="Calibri"/>
                <a:sym typeface="Calibri"/>
              </a:rPr>
              <a:t>TWO (2) </a:t>
            </a:r>
            <a:r>
              <a:rPr b="0" i="0" lang="en-US" sz="3200" u="none">
                <a:solidFill>
                  <a:schemeClr val="dk1"/>
                </a:solidFill>
                <a:latin typeface="Calibri"/>
                <a:ea typeface="Calibri"/>
                <a:cs typeface="Calibri"/>
                <a:sym typeface="Calibri"/>
              </a:rPr>
              <a:t>ways of handling runtime errors.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Error</a:t>
            </a:r>
            <a:endParaRPr/>
          </a:p>
        </p:txBody>
      </p:sp>
      <p:sp>
        <p:nvSpPr>
          <p:cNvPr id="159" name="Google Shape;159;p3"/>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minimize the mistakes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can identify the portions of code that are most prone to errors, to perform testing and exception handling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 can adhere to good coding practice that facilitate troubleshooting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Questions</a:t>
            </a:r>
            <a:endParaRPr/>
          </a:p>
        </p:txBody>
      </p:sp>
      <p:sp>
        <p:nvSpPr>
          <p:cNvPr id="375" name="Google Shape;375;p30"/>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Refer to the following code, answer the following questions.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376" name="Google Shape;376;p30"/>
          <p:cNvSpPr txBox="1"/>
          <p:nvPr/>
        </p:nvSpPr>
        <p:spPr>
          <a:xfrm>
            <a:off x="533400" y="1858962"/>
            <a:ext cx="8229600" cy="2032000"/>
          </a:xfrm>
          <a:prstGeom prst="rect">
            <a:avLst/>
          </a:prstGeom>
          <a:solidFill>
            <a:srgbClr val="F2F2F2"/>
          </a:solidFill>
          <a:ln cap="flat" cmpd="sng" w="9525">
            <a:solidFill>
              <a:schemeClr val="dk1"/>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Line 1: 	void btnCal_Click(object sender, EventArgs 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2: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3:	  </a:t>
            </a:r>
            <a:r>
              <a:rPr b="1" i="0" lang="en-US" sz="1800" u="none">
                <a:solidFill>
                  <a:schemeClr val="dk1"/>
                </a:solidFill>
                <a:latin typeface="Arial"/>
                <a:ea typeface="Arial"/>
                <a:cs typeface="Arial"/>
                <a:sym typeface="Arial"/>
              </a:rPr>
              <a:t>double Total = Convert.ToInt32(txtTotal.Text);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4:	</a:t>
            </a:r>
            <a:r>
              <a:rPr b="1" i="0" lang="en-US" sz="1800" u="none">
                <a:solidFill>
                  <a:schemeClr val="dk1"/>
                </a:solidFill>
                <a:latin typeface="Arial"/>
                <a:ea typeface="Arial"/>
                <a:cs typeface="Arial"/>
                <a:sym typeface="Arial"/>
              </a:rPr>
              <a:t>  double Amount = Convert.ToInt32(txtAmount.Text);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5:	  </a:t>
            </a:r>
            <a:r>
              <a:rPr b="1" i="0" lang="en-US" sz="1800" u="none">
                <a:solidFill>
                  <a:schemeClr val="dk1"/>
                </a:solidFill>
                <a:latin typeface="Arial"/>
                <a:ea typeface="Arial"/>
                <a:cs typeface="Arial"/>
                <a:sym typeface="Arial"/>
              </a:rPr>
              <a:t>lblAnswer.Text = Convert.ToString(Amount / Total);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6:	  lblMsg.Text =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Line 7:	}</a:t>
            </a:r>
            <a:endParaRPr/>
          </a:p>
        </p:txBody>
      </p:sp>
      <p:sp>
        <p:nvSpPr>
          <p:cNvPr id="377" name="Google Shape;377;p30"/>
          <p:cNvSpPr txBox="1"/>
          <p:nvPr/>
        </p:nvSpPr>
        <p:spPr>
          <a:xfrm>
            <a:off x="533400" y="4038600"/>
            <a:ext cx="8229600" cy="2032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Arial"/>
                <a:ea typeface="Arial"/>
                <a:cs typeface="Arial"/>
                <a:sym typeface="Arial"/>
              </a:rPr>
              <a:t>Identify and explain TWO potential errors that could be raised by the highlighted code above. Then name the </a:t>
            </a:r>
            <a:r>
              <a:rPr b="1" i="0" lang="en-US" sz="1800" u="none">
                <a:solidFill>
                  <a:schemeClr val="dk1"/>
                </a:solidFill>
                <a:latin typeface="Arial"/>
                <a:ea typeface="Arial"/>
                <a:cs typeface="Arial"/>
                <a:sym typeface="Arial"/>
              </a:rPr>
              <a:t>type</a:t>
            </a:r>
            <a:r>
              <a:rPr b="0" i="0" lang="en-US" sz="1800" u="none">
                <a:solidFill>
                  <a:schemeClr val="dk1"/>
                </a:solidFill>
                <a:latin typeface="Arial"/>
                <a:ea typeface="Arial"/>
                <a:cs typeface="Arial"/>
                <a:sym typeface="Arial"/>
              </a:rPr>
              <a:t> of the potential errors that you have suggested.</a:t>
            </a:r>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Arial"/>
                <a:ea typeface="Arial"/>
                <a:cs typeface="Arial"/>
                <a:sym typeface="Arial"/>
              </a:rPr>
              <a:t>Suggest which exception approach is better to catch the potential errors in Q1 above, and justify your answer.</a:t>
            </a:r>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Arial"/>
                <a:ea typeface="Arial"/>
                <a:cs typeface="Arial"/>
                <a:sym typeface="Arial"/>
              </a:rPr>
              <a:t>Write C# code to demonstrate how to handle the potential errors raised by the highlighted code above by using </a:t>
            </a:r>
            <a:r>
              <a:rPr b="0" i="1" lang="en-US" sz="1800" u="none">
                <a:solidFill>
                  <a:schemeClr val="dk1"/>
                </a:solidFill>
                <a:latin typeface="Arial"/>
                <a:ea typeface="Arial"/>
                <a:cs typeface="Arial"/>
                <a:sym typeface="Arial"/>
              </a:rPr>
              <a:t>Page_Error() </a:t>
            </a:r>
            <a:r>
              <a:rPr b="0" i="0" lang="en-US" sz="1800" u="none">
                <a:solidFill>
                  <a:schemeClr val="dk1"/>
                </a:solidFill>
                <a:latin typeface="Arial"/>
                <a:ea typeface="Arial"/>
                <a:cs typeface="Arial"/>
                <a:sym typeface="Arial"/>
              </a:rPr>
              <a:t>method.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Questions</a:t>
            </a:r>
            <a:endParaRPr/>
          </a:p>
        </p:txBody>
      </p:sp>
      <p:sp>
        <p:nvSpPr>
          <p:cNvPr id="383" name="Google Shape;383;p31"/>
          <p:cNvSpPr txBox="1"/>
          <p:nvPr>
            <p:ph idx="1" type="body"/>
          </p:nvPr>
        </p:nvSpPr>
        <p:spPr>
          <a:xfrm>
            <a:off x="533400" y="3886200"/>
            <a:ext cx="8186737" cy="2286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Assume that no validation is done on the form above. Predict and explain one runtime exception that can be caused by the user.</a:t>
            </a:r>
            <a:endParaRPr/>
          </a:p>
          <a:p>
            <a:pPr indent="-457200" lvl="0" marL="457200" marR="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Discuss why would you use the Try…Catch block to handle the above error rather than the Page_Error() method.</a:t>
            </a:r>
            <a:endParaRPr/>
          </a:p>
          <a:p>
            <a:pPr indent="-457200" lvl="0" marL="457200" marR="0" rtl="0" algn="l">
              <a:lnSpc>
                <a:spcPct val="100000"/>
              </a:lnSpc>
              <a:spcBef>
                <a:spcPts val="440"/>
              </a:spcBef>
              <a:spcAft>
                <a:spcPts val="0"/>
              </a:spcAft>
              <a:buClr>
                <a:schemeClr val="dk1"/>
              </a:buClr>
              <a:buSzPts val="2200"/>
              <a:buFont typeface="Calibri"/>
              <a:buAutoNum type="arabicPeriod"/>
            </a:pPr>
            <a:r>
              <a:rPr b="0" i="0" lang="en-US" sz="2200" u="none">
                <a:solidFill>
                  <a:schemeClr val="dk1"/>
                </a:solidFill>
                <a:latin typeface="Calibri"/>
                <a:ea typeface="Calibri"/>
                <a:cs typeface="Calibri"/>
                <a:sym typeface="Calibri"/>
              </a:rPr>
              <a:t>Demonstrate in C# code, how to handle the potential exception as suggested in Q1 by using a try…catch code block.	</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pic>
        <p:nvPicPr>
          <p:cNvPr id="384" name="Google Shape;384;p31"/>
          <p:cNvPicPr preferRelativeResize="0"/>
          <p:nvPr/>
        </p:nvPicPr>
        <p:blipFill rotWithShape="1">
          <a:blip r:embed="rId3">
            <a:alphaModFix/>
          </a:blip>
          <a:srcRect b="0" l="0" r="0" t="0"/>
          <a:stretch/>
        </p:blipFill>
        <p:spPr>
          <a:xfrm>
            <a:off x="1981200" y="1295400"/>
            <a:ext cx="4886325" cy="2362200"/>
          </a:xfrm>
          <a:prstGeom prst="rect">
            <a:avLst/>
          </a:prstGeom>
          <a:noFill/>
          <a:ln>
            <a:noFill/>
          </a:ln>
          <a:effectLst>
            <a:outerShdw blurRad="63500" dir="2700000" dist="139700">
              <a:srgbClr val="333333">
                <a:alpha val="64705"/>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Custom Error Pages</a:t>
            </a:r>
            <a:endParaRPr/>
          </a:p>
        </p:txBody>
      </p:sp>
      <p:sp>
        <p:nvSpPr>
          <p:cNvPr id="390" name="Google Shape;390;p32"/>
          <p:cNvSpPr txBox="1"/>
          <p:nvPr>
            <p:ph idx="1" type="body"/>
          </p:nvPr>
        </p:nvSpPr>
        <p:spPr>
          <a:xfrm>
            <a:off x="457200" y="2667000"/>
            <a:ext cx="8186737" cy="3262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should provide them a more user-friendly custom-made error page</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E.g. We would display different messages for page-not-found error and other errors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91" name="Google Shape;391;p32"/>
          <p:cNvSpPr txBox="1"/>
          <p:nvPr/>
        </p:nvSpPr>
        <p:spPr>
          <a:xfrm>
            <a:off x="533400" y="1447800"/>
            <a:ext cx="8229600" cy="954087"/>
          </a:xfrm>
          <a:prstGeom prst="rect">
            <a:avLst/>
          </a:prstGeom>
          <a:solidFill>
            <a:srgbClr val="EBF1DE"/>
          </a:solidFill>
          <a:ln>
            <a:noFill/>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We should avoid public users to see the technical details of exception </a:t>
            </a:r>
            <a:endParaRPr/>
          </a:p>
        </p:txBody>
      </p:sp>
      <p:sp>
        <p:nvSpPr>
          <p:cNvPr id="392" name="Google Shape;392;p32"/>
          <p:cNvSpPr txBox="1"/>
          <p:nvPr/>
        </p:nvSpPr>
        <p:spPr>
          <a:xfrm>
            <a:off x="533400" y="3886200"/>
            <a:ext cx="8305800" cy="954087"/>
          </a:xfrm>
          <a:prstGeom prst="rect">
            <a:avLst/>
          </a:prstGeom>
          <a:solidFill>
            <a:srgbClr val="DBEEF4"/>
          </a:solidFill>
          <a:ln>
            <a:noFill/>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Custom Error Page allows us to map different types of errors to different page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descr="HTTP error.jpg" id="398" name="Google Shape;398;p33"/>
          <p:cNvPicPr preferRelativeResize="0"/>
          <p:nvPr>
            <p:ph idx="4294967295" type="body"/>
          </p:nvPr>
        </p:nvPicPr>
        <p:blipFill rotWithShape="1">
          <a:blip r:embed="rId3">
            <a:alphaModFix/>
          </a:blip>
          <a:srcRect b="0" l="0" r="0" t="0"/>
          <a:stretch/>
        </p:blipFill>
        <p:spPr>
          <a:xfrm>
            <a:off x="152400" y="228600"/>
            <a:ext cx="8774112" cy="5783262"/>
          </a:xfrm>
          <a:prstGeom prst="rect">
            <a:avLst/>
          </a:prstGeom>
          <a:noFill/>
          <a:ln>
            <a:noFill/>
          </a:ln>
          <a:effectLst>
            <a:outerShdw blurRad="63500" dir="2700000" dist="139700">
              <a:srgbClr val="333333">
                <a:alpha val="64705"/>
              </a:srgbClr>
            </a:outerShdw>
          </a:effectLst>
        </p:spPr>
      </p:pic>
      <p:sp>
        <p:nvSpPr>
          <p:cNvPr id="399" name="Google Shape;399;p33"/>
          <p:cNvSpPr txBox="1"/>
          <p:nvPr/>
        </p:nvSpPr>
        <p:spPr>
          <a:xfrm>
            <a:off x="2133600" y="6172200"/>
            <a:ext cx="46767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YSOD that shows the HTTP status code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4"/>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Examples of custom error page</a:t>
            </a:r>
            <a:endParaRPr/>
          </a:p>
        </p:txBody>
      </p:sp>
      <p:pic>
        <p:nvPicPr>
          <p:cNvPr descr="http://1.bp.blogspot.com/-VE4JrHAuYRw/T2Pan0hdoII/AAAAAAAABUw/-qc7qCiV9u0/s640/Picture+404+Error+Page+is+Creative6.jpg" id="405" name="Google Shape;405;p34"/>
          <p:cNvPicPr preferRelativeResize="0"/>
          <p:nvPr>
            <p:ph idx="1" type="body"/>
          </p:nvPr>
        </p:nvPicPr>
        <p:blipFill rotWithShape="1">
          <a:blip r:embed="rId3">
            <a:alphaModFix/>
          </a:blip>
          <a:srcRect b="0" l="0" r="0" t="0"/>
          <a:stretch/>
        </p:blipFill>
        <p:spPr>
          <a:xfrm>
            <a:off x="1371600" y="1676400"/>
            <a:ext cx="6248400" cy="4100512"/>
          </a:xfrm>
          <a:prstGeom prst="rect">
            <a:avLst/>
          </a:prstGeom>
          <a:noFill/>
          <a:ln>
            <a:noFill/>
          </a:ln>
          <a:effectLst>
            <a:outerShdw blurRad="63500" dir="2700000" dist="139700">
              <a:srgbClr val="333333">
                <a:alpha val="64705"/>
              </a:srgbClr>
            </a:outerShdw>
          </a:effectLst>
        </p:spPr>
      </p:pic>
      <p:pic>
        <p:nvPicPr>
          <p:cNvPr descr="https://c2.staticflickr.com/4/3907/14469581887_92607139a5_z.jpg" id="406" name="Google Shape;406;p34"/>
          <p:cNvPicPr preferRelativeResize="0"/>
          <p:nvPr/>
        </p:nvPicPr>
        <p:blipFill rotWithShape="1">
          <a:blip r:embed="rId4">
            <a:alphaModFix/>
          </a:blip>
          <a:srcRect b="0" l="0" r="0" t="0"/>
          <a:stretch/>
        </p:blipFill>
        <p:spPr>
          <a:xfrm>
            <a:off x="1143000" y="1676400"/>
            <a:ext cx="6696075" cy="3400425"/>
          </a:xfrm>
          <a:prstGeom prst="rect">
            <a:avLst/>
          </a:prstGeom>
          <a:noFill/>
          <a:ln>
            <a:noFill/>
          </a:ln>
          <a:effectLst>
            <a:outerShdw blurRad="63500" dir="2700000" dist="139700">
              <a:srgbClr val="333333">
                <a:alpha val="64705"/>
              </a:srgbClr>
            </a:outerShdw>
          </a:effectLst>
        </p:spPr>
      </p:pic>
      <p:sp>
        <p:nvSpPr>
          <p:cNvPr id="407" name="Google Shape;407;p34"/>
          <p:cNvSpPr txBox="1"/>
          <p:nvPr/>
        </p:nvSpPr>
        <p:spPr>
          <a:xfrm>
            <a:off x="3505200" y="5943600"/>
            <a:ext cx="14160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 error</a:t>
            </a:r>
            <a:endParaRPr/>
          </a:p>
        </p:txBody>
      </p:sp>
      <p:sp>
        <p:nvSpPr>
          <p:cNvPr id="408" name="Google Shape;408;p34"/>
          <p:cNvSpPr txBox="1"/>
          <p:nvPr/>
        </p:nvSpPr>
        <p:spPr>
          <a:xfrm>
            <a:off x="2971800" y="5105400"/>
            <a:ext cx="28257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Page is made unavailable</a:t>
            </a:r>
            <a:endParaRPr/>
          </a:p>
        </p:txBody>
      </p:sp>
      <p:pic>
        <p:nvPicPr>
          <p:cNvPr descr="https://damewallis.files.wordpress.com/2011/09/best-error-page-design.jpg" id="409" name="Google Shape;409;p34"/>
          <p:cNvPicPr preferRelativeResize="0"/>
          <p:nvPr/>
        </p:nvPicPr>
        <p:blipFill rotWithShape="1">
          <a:blip r:embed="rId5">
            <a:alphaModFix/>
          </a:blip>
          <a:srcRect b="0" l="0" r="0" t="0"/>
          <a:stretch/>
        </p:blipFill>
        <p:spPr>
          <a:xfrm>
            <a:off x="1295400" y="1524000"/>
            <a:ext cx="6172200" cy="3271837"/>
          </a:xfrm>
          <a:prstGeom prst="rect">
            <a:avLst/>
          </a:prstGeom>
          <a:noFill/>
          <a:ln>
            <a:noFill/>
          </a:ln>
          <a:effectLst>
            <a:outerShdw blurRad="63500" dir="2700000" dist="139700">
              <a:srgbClr val="333333">
                <a:alpha val="64705"/>
              </a:srgbClr>
            </a:outerShdw>
          </a:effectLst>
        </p:spPr>
      </p:pic>
      <p:sp>
        <p:nvSpPr>
          <p:cNvPr id="410" name="Google Shape;410;p34"/>
          <p:cNvSpPr txBox="1"/>
          <p:nvPr/>
        </p:nvSpPr>
        <p:spPr>
          <a:xfrm>
            <a:off x="3581400" y="4800600"/>
            <a:ext cx="17494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Page not found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07"/>
                                        </p:tgtEl>
                                      </p:cBhvr>
                                    </p:animEffect>
                                    <p:set>
                                      <p:cBhvr>
                                        <p:cTn dur="1" fill="hold">
                                          <p:stCondLst>
                                            <p:cond delay="500"/>
                                          </p:stCondLst>
                                        </p:cTn>
                                        <p:tgtEl>
                                          <p:spTgt spid="4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05"/>
                                        </p:tgtEl>
                                      </p:cBhvr>
                                    </p:animEffect>
                                    <p:set>
                                      <p:cBhvr>
                                        <p:cTn dur="1" fill="hold">
                                          <p:stCondLst>
                                            <p:cond delay="500"/>
                                          </p:stCondLst>
                                        </p:cTn>
                                        <p:tgtEl>
                                          <p:spTgt spid="40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a:t>
            </a:r>
            <a:endParaRPr/>
          </a:p>
        </p:txBody>
      </p:sp>
      <p:sp>
        <p:nvSpPr>
          <p:cNvPr id="417" name="Google Shape;417;p35"/>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Discuss the benefits of using custom error pages in an application.</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Designing a Custom Error Page</a:t>
            </a:r>
            <a:endParaRPr/>
          </a:p>
        </p:txBody>
      </p:sp>
      <p:sp>
        <p:nvSpPr>
          <p:cNvPr id="423" name="Google Shape;423;p36"/>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Include in the body (content) area:</a:t>
            </a:r>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pic>
        <p:nvPicPr>
          <p:cNvPr descr="404 error page sample" id="424" name="Google Shape;424;p36"/>
          <p:cNvPicPr preferRelativeResize="0"/>
          <p:nvPr/>
        </p:nvPicPr>
        <p:blipFill rotWithShape="1">
          <a:blip r:embed="rId3">
            <a:alphaModFix/>
          </a:blip>
          <a:srcRect b="0" l="0" r="0" t="0"/>
          <a:stretch/>
        </p:blipFill>
        <p:spPr>
          <a:xfrm>
            <a:off x="609600" y="2057400"/>
            <a:ext cx="4316412" cy="3429000"/>
          </a:xfrm>
          <a:prstGeom prst="rect">
            <a:avLst/>
          </a:prstGeom>
          <a:noFill/>
          <a:ln>
            <a:noFill/>
          </a:ln>
          <a:effectLst>
            <a:outerShdw blurRad="63500" dir="2700000" dist="139700">
              <a:srgbClr val="333333">
                <a:alpha val="64705"/>
              </a:srgbClr>
            </a:outerShdw>
          </a:effectLst>
        </p:spPr>
      </p:pic>
      <p:sp>
        <p:nvSpPr>
          <p:cNvPr id="425" name="Google Shape;425;p36"/>
          <p:cNvSpPr/>
          <p:nvPr/>
        </p:nvSpPr>
        <p:spPr>
          <a:xfrm>
            <a:off x="5334000" y="2971800"/>
            <a:ext cx="3581400" cy="1323975"/>
          </a:xfrm>
          <a:custGeom>
            <a:rect b="b" l="l" r="r" t="t"/>
            <a:pathLst>
              <a:path extrusionOk="0" h="120000" w="120000">
                <a:moveTo>
                  <a:pt x="0" y="0"/>
                </a:moveTo>
                <a:lnTo>
                  <a:pt x="120000" y="0"/>
                </a:lnTo>
                <a:lnTo>
                  <a:pt x="120000" y="120000"/>
                </a:lnTo>
                <a:lnTo>
                  <a:pt x="0" y="120000"/>
                </a:lnTo>
                <a:close/>
              </a:path>
              <a:path extrusionOk="0" fill="none" h="120000" w="120000">
                <a:moveTo>
                  <a:pt x="12040" y="-8714"/>
                </a:moveTo>
                <a:lnTo>
                  <a:pt x="12392" y="-643"/>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precise description of what has happened, written in plain English, not a technical explanation.</a:t>
            </a:r>
            <a:endParaRPr/>
          </a:p>
        </p:txBody>
      </p:sp>
      <p:sp>
        <p:nvSpPr>
          <p:cNvPr id="426" name="Google Shape;426;p36"/>
          <p:cNvSpPr/>
          <p:nvPr/>
        </p:nvSpPr>
        <p:spPr>
          <a:xfrm>
            <a:off x="5334000" y="4495800"/>
            <a:ext cx="3505200" cy="400050"/>
          </a:xfrm>
          <a:custGeom>
            <a:rect b="b" l="l" r="r" t="t"/>
            <a:pathLst>
              <a:path extrusionOk="0" h="120000" w="120000">
                <a:moveTo>
                  <a:pt x="0" y="0"/>
                </a:moveTo>
                <a:lnTo>
                  <a:pt x="120000" y="0"/>
                </a:lnTo>
                <a:lnTo>
                  <a:pt x="120000" y="120000"/>
                </a:lnTo>
                <a:lnTo>
                  <a:pt x="0" y="120000"/>
                </a:lnTo>
                <a:close/>
              </a:path>
              <a:path extrusionOk="0" fill="none" h="120000" w="120000">
                <a:moveTo>
                  <a:pt x="37538" y="-7979"/>
                </a:moveTo>
                <a:lnTo>
                  <a:pt x="11746" y="-826"/>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 link to the website sitemap</a:t>
            </a:r>
            <a:endParaRPr/>
          </a:p>
        </p:txBody>
      </p:sp>
      <p:sp>
        <p:nvSpPr>
          <p:cNvPr id="427" name="Google Shape;427;p36"/>
          <p:cNvSpPr txBox="1"/>
          <p:nvPr/>
        </p:nvSpPr>
        <p:spPr>
          <a:xfrm>
            <a:off x="381000" y="6488112"/>
            <a:ext cx="2398712"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1" lang="en-US" sz="1400" u="none">
                <a:solidFill>
                  <a:schemeClr val="dk1"/>
                </a:solidFill>
                <a:latin typeface="Arial"/>
                <a:ea typeface="Arial"/>
                <a:cs typeface="Arial"/>
                <a:sym typeface="Arial"/>
              </a:rPr>
              <a:t>by JAKOB NIELSEN (1998)</a:t>
            </a:r>
            <a:endParaRPr/>
          </a:p>
        </p:txBody>
      </p:sp>
      <p:sp>
        <p:nvSpPr>
          <p:cNvPr id="428" name="Google Shape;428;p36"/>
          <p:cNvSpPr/>
          <p:nvPr/>
        </p:nvSpPr>
        <p:spPr>
          <a:xfrm>
            <a:off x="5334000" y="1828800"/>
            <a:ext cx="3581400" cy="923925"/>
          </a:xfrm>
          <a:custGeom>
            <a:rect b="b" l="l" r="r" t="t"/>
            <a:pathLst>
              <a:path extrusionOk="0" h="120000" w="120000">
                <a:moveTo>
                  <a:pt x="0" y="0"/>
                </a:moveTo>
                <a:lnTo>
                  <a:pt x="120000" y="0"/>
                </a:lnTo>
                <a:lnTo>
                  <a:pt x="120000" y="120000"/>
                </a:lnTo>
                <a:lnTo>
                  <a:pt x="0" y="120000"/>
                </a:lnTo>
                <a:close/>
              </a:path>
              <a:path extrusionOk="0" fill="none" h="120000" w="120000">
                <a:moveTo>
                  <a:pt x="15312" y="-22475"/>
                </a:moveTo>
                <a:lnTo>
                  <a:pt x="10771" y="-854"/>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proper error code </a:t>
            </a:r>
            <a:r>
              <a:rPr b="0" i="1" lang="en-US" sz="1800" u="none">
                <a:solidFill>
                  <a:schemeClr val="dk1"/>
                </a:solidFill>
                <a:latin typeface="Arial"/>
                <a:ea typeface="Arial"/>
                <a:cs typeface="Arial"/>
                <a:sym typeface="Arial"/>
              </a:rPr>
              <a:t>headers</a:t>
            </a:r>
            <a:r>
              <a:rPr b="0" i="0" lang="en-US" sz="1800" u="none">
                <a:solidFill>
                  <a:schemeClr val="dk1"/>
                </a:solidFill>
                <a:latin typeface="Arial"/>
                <a:ea typeface="Arial"/>
                <a:cs typeface="Arial"/>
                <a:sym typeface="Arial"/>
              </a:rPr>
              <a:t> (it is for search engines and your server’s analytic software)</a:t>
            </a:r>
            <a:endParaRPr/>
          </a:p>
        </p:txBody>
      </p:sp>
      <p:grpSp>
        <p:nvGrpSpPr>
          <p:cNvPr id="429" name="Google Shape;429;p36"/>
          <p:cNvGrpSpPr/>
          <p:nvPr/>
        </p:nvGrpSpPr>
        <p:grpSpPr>
          <a:xfrm>
            <a:off x="2133600" y="5105400"/>
            <a:ext cx="6781800" cy="1752600"/>
            <a:chOff x="2133600" y="5105400"/>
            <a:chExt cx="6781800" cy="1752600"/>
          </a:xfrm>
        </p:grpSpPr>
        <p:pic>
          <p:nvPicPr>
            <p:cNvPr id="430" name="Google Shape;430;p36"/>
            <p:cNvPicPr preferRelativeResize="0"/>
            <p:nvPr/>
          </p:nvPicPr>
          <p:blipFill rotWithShape="1">
            <a:blip r:embed="rId4">
              <a:alphaModFix/>
            </a:blip>
            <a:srcRect b="0" l="0" r="0" t="0"/>
            <a:stretch/>
          </p:blipFill>
          <p:spPr>
            <a:xfrm>
              <a:off x="2133600" y="5105400"/>
              <a:ext cx="6781800" cy="1371600"/>
            </a:xfrm>
            <a:prstGeom prst="rect">
              <a:avLst/>
            </a:prstGeom>
            <a:noFill/>
            <a:ln>
              <a:noFill/>
            </a:ln>
          </p:spPr>
        </p:pic>
        <p:sp>
          <p:nvSpPr>
            <p:cNvPr id="431" name="Google Shape;431;p36"/>
            <p:cNvSpPr txBox="1"/>
            <p:nvPr/>
          </p:nvSpPr>
          <p:spPr>
            <a:xfrm>
              <a:off x="4038600" y="6488668"/>
              <a:ext cx="26597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Response Code Header</a:t>
              </a:r>
              <a:endParaRPr/>
            </a:p>
          </p:txBody>
        </p:sp>
        <p:cxnSp>
          <p:nvCxnSpPr>
            <p:cNvPr id="432" name="Google Shape;432;p36"/>
            <p:cNvCxnSpPr/>
            <p:nvPr/>
          </p:nvCxnSpPr>
          <p:spPr>
            <a:xfrm rot="10800000">
              <a:off x="2971800" y="5334000"/>
              <a:ext cx="2397125" cy="1154113"/>
            </a:xfrm>
            <a:prstGeom prst="straightConnector1">
              <a:avLst/>
            </a:prstGeom>
            <a:noFill/>
            <a:ln cap="flat" cmpd="sng" w="38100">
              <a:solidFill>
                <a:schemeClr val="dk1"/>
              </a:solidFill>
              <a:prstDash val="solid"/>
              <a:miter lim="800000"/>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5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animEffect filter="fade" transition="in">
                                      <p:cBhvr>
                                        <p:cTn dur="500"/>
                                        <p:tgtEl>
                                          <p:spTgt spid="4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Designing a Custom Error Page</a:t>
            </a:r>
            <a:endParaRPr/>
          </a:p>
        </p:txBody>
      </p:sp>
      <p:sp>
        <p:nvSpPr>
          <p:cNvPr id="438" name="Google Shape;438;p37"/>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Include in the body (content) area:</a:t>
            </a:r>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pic>
        <p:nvPicPr>
          <p:cNvPr id="439" name="Google Shape;439;p37"/>
          <p:cNvPicPr preferRelativeResize="0"/>
          <p:nvPr/>
        </p:nvPicPr>
        <p:blipFill rotWithShape="1">
          <a:blip r:embed="rId3">
            <a:alphaModFix/>
          </a:blip>
          <a:srcRect b="0" l="0" r="0" t="0"/>
          <a:stretch/>
        </p:blipFill>
        <p:spPr>
          <a:xfrm>
            <a:off x="533400" y="2133600"/>
            <a:ext cx="3905250" cy="4019550"/>
          </a:xfrm>
          <a:prstGeom prst="rect">
            <a:avLst/>
          </a:prstGeom>
          <a:noFill/>
          <a:ln>
            <a:noFill/>
          </a:ln>
        </p:spPr>
      </p:pic>
      <p:sp>
        <p:nvSpPr>
          <p:cNvPr id="440" name="Google Shape;440;p37"/>
          <p:cNvSpPr/>
          <p:nvPr/>
        </p:nvSpPr>
        <p:spPr>
          <a:xfrm>
            <a:off x="5181600" y="4953000"/>
            <a:ext cx="3429000" cy="923925"/>
          </a:xfrm>
          <a:custGeom>
            <a:rect b="b" l="l" r="r" t="t"/>
            <a:pathLst>
              <a:path extrusionOk="0" h="120000" w="120000">
                <a:moveTo>
                  <a:pt x="0" y="0"/>
                </a:moveTo>
                <a:lnTo>
                  <a:pt x="120000" y="0"/>
                </a:lnTo>
                <a:lnTo>
                  <a:pt x="120000" y="120000"/>
                </a:lnTo>
                <a:lnTo>
                  <a:pt x="0" y="120000"/>
                </a:lnTo>
                <a:close/>
              </a:path>
              <a:path extrusionOk="0" fill="none" h="120000" w="120000">
                <a:moveTo>
                  <a:pt x="19366" y="-9845"/>
                </a:moveTo>
                <a:lnTo>
                  <a:pt x="11278" y="-1068"/>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 search box if you have website search enabled on the website.</a:t>
            </a:r>
            <a:endParaRPr/>
          </a:p>
        </p:txBody>
      </p:sp>
      <p:sp>
        <p:nvSpPr>
          <p:cNvPr id="441" name="Google Shape;441;p37"/>
          <p:cNvSpPr/>
          <p:nvPr/>
        </p:nvSpPr>
        <p:spPr>
          <a:xfrm>
            <a:off x="5181600" y="3886200"/>
            <a:ext cx="3429000" cy="369887"/>
          </a:xfrm>
          <a:custGeom>
            <a:rect b="b" l="l" r="r" t="t"/>
            <a:pathLst>
              <a:path extrusionOk="0" h="120000" w="120000">
                <a:moveTo>
                  <a:pt x="0" y="0"/>
                </a:moveTo>
                <a:lnTo>
                  <a:pt x="120000" y="0"/>
                </a:lnTo>
                <a:lnTo>
                  <a:pt x="120000" y="120000"/>
                </a:lnTo>
                <a:lnTo>
                  <a:pt x="0" y="120000"/>
                </a:lnTo>
                <a:close/>
              </a:path>
              <a:path extrusionOk="0" fill="none" h="120000" w="120000">
                <a:moveTo>
                  <a:pt x="53647" y="-10027"/>
                </a:moveTo>
                <a:lnTo>
                  <a:pt x="11615" y="-1159"/>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list of possibly related links</a:t>
            </a:r>
            <a:endParaRPr/>
          </a:p>
        </p:txBody>
      </p:sp>
      <p:sp>
        <p:nvSpPr>
          <p:cNvPr id="442" name="Google Shape;442;p37"/>
          <p:cNvSpPr/>
          <p:nvPr/>
        </p:nvSpPr>
        <p:spPr>
          <a:xfrm>
            <a:off x="5181600" y="2209800"/>
            <a:ext cx="3505200" cy="369887"/>
          </a:xfrm>
          <a:custGeom>
            <a:rect b="b" l="l" r="r" t="t"/>
            <a:pathLst>
              <a:path extrusionOk="0" h="120000" w="120000">
                <a:moveTo>
                  <a:pt x="0" y="0"/>
                </a:moveTo>
                <a:lnTo>
                  <a:pt x="120000" y="0"/>
                </a:lnTo>
                <a:lnTo>
                  <a:pt x="120000" y="120000"/>
                </a:lnTo>
                <a:lnTo>
                  <a:pt x="0" y="120000"/>
                </a:lnTo>
                <a:close/>
              </a:path>
              <a:path extrusionOk="0" fill="none" h="120000" w="120000">
                <a:moveTo>
                  <a:pt x="83201" y="-8156"/>
                </a:moveTo>
                <a:lnTo>
                  <a:pt x="14148" y="-826"/>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An Apology for the 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500"/>
                                        <p:tgtEl>
                                          <p:spTgt spid="4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animEffect filter="fade" transition="in">
                                      <p:cBhvr>
                                        <p:cTn dur="500"/>
                                        <p:tgtEl>
                                          <p:spTgt spid="44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Designing a Custom Error Page</a:t>
            </a:r>
            <a:endParaRPr/>
          </a:p>
        </p:txBody>
      </p:sp>
      <p:sp>
        <p:nvSpPr>
          <p:cNvPr id="448" name="Google Shape;448;p38"/>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Include in the body (content) area:</a:t>
            </a:r>
            <a:endParaRPr/>
          </a:p>
          <a:p>
            <a:pPr indent="-177800" lvl="0" marL="342900" marR="0" rtl="0" algn="l">
              <a:spcBef>
                <a:spcPts val="52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
        <p:nvSpPr>
          <p:cNvPr id="449" name="Google Shape;449;p38"/>
          <p:cNvSpPr/>
          <p:nvPr/>
        </p:nvSpPr>
        <p:spPr>
          <a:xfrm>
            <a:off x="4191000" y="5257800"/>
            <a:ext cx="3886200" cy="646112"/>
          </a:xfrm>
          <a:custGeom>
            <a:rect b="b" l="l" r="r" t="t"/>
            <a:pathLst>
              <a:path extrusionOk="0" h="120000" w="120000">
                <a:moveTo>
                  <a:pt x="0" y="0"/>
                </a:moveTo>
                <a:lnTo>
                  <a:pt x="120000" y="0"/>
                </a:lnTo>
                <a:lnTo>
                  <a:pt x="120000" y="120000"/>
                </a:lnTo>
                <a:lnTo>
                  <a:pt x="0" y="120000"/>
                </a:lnTo>
                <a:close/>
              </a:path>
              <a:path extrusionOk="0" fill="none" h="120000" w="120000">
                <a:moveTo>
                  <a:pt x="-15230" y="-4078"/>
                </a:moveTo>
                <a:lnTo>
                  <a:pt x="13546" y="-635"/>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contact form (or link to) so the visitor can notify you of the error.</a:t>
            </a:r>
            <a:endParaRPr/>
          </a:p>
        </p:txBody>
      </p:sp>
      <p:pic>
        <p:nvPicPr>
          <p:cNvPr descr="Error 404 pages" id="450" name="Google Shape;450;p38"/>
          <p:cNvPicPr preferRelativeResize="0"/>
          <p:nvPr/>
        </p:nvPicPr>
        <p:blipFill rotWithShape="1">
          <a:blip r:embed="rId3">
            <a:alphaModFix/>
          </a:blip>
          <a:srcRect b="0" l="0" r="0" t="0"/>
          <a:stretch/>
        </p:blipFill>
        <p:spPr>
          <a:xfrm>
            <a:off x="533400" y="2057400"/>
            <a:ext cx="5326062" cy="2971800"/>
          </a:xfrm>
          <a:prstGeom prst="rect">
            <a:avLst/>
          </a:prstGeom>
          <a:noFill/>
          <a:ln>
            <a:noFill/>
          </a:ln>
        </p:spPr>
      </p:pic>
      <p:sp>
        <p:nvSpPr>
          <p:cNvPr id="451" name="Google Shape;451;p38"/>
          <p:cNvSpPr/>
          <p:nvPr/>
        </p:nvSpPr>
        <p:spPr>
          <a:xfrm>
            <a:off x="6019800" y="3886200"/>
            <a:ext cx="2724150" cy="369887"/>
          </a:xfrm>
          <a:custGeom>
            <a:rect b="b" l="l" r="r" t="t"/>
            <a:pathLst>
              <a:path extrusionOk="0" h="120000" w="120000">
                <a:moveTo>
                  <a:pt x="0" y="0"/>
                </a:moveTo>
                <a:lnTo>
                  <a:pt x="120000" y="0"/>
                </a:lnTo>
                <a:lnTo>
                  <a:pt x="120000" y="120000"/>
                </a:lnTo>
                <a:lnTo>
                  <a:pt x="0" y="120000"/>
                </a:lnTo>
                <a:close/>
              </a:path>
              <a:path extrusionOk="0" fill="none" h="120000" w="120000">
                <a:moveTo>
                  <a:pt x="39293" y="-22301"/>
                </a:moveTo>
                <a:lnTo>
                  <a:pt x="-46000" y="135000"/>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link to your homepage.</a:t>
            </a:r>
            <a:endParaRPr/>
          </a:p>
        </p:txBody>
      </p:sp>
      <p:sp>
        <p:nvSpPr>
          <p:cNvPr id="452" name="Google Shape;452;p38"/>
          <p:cNvSpPr txBox="1"/>
          <p:nvPr/>
        </p:nvSpPr>
        <p:spPr>
          <a:xfrm>
            <a:off x="533400" y="5410200"/>
            <a:ext cx="23383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hlinkClick r:id="rId4">
                  <a:extLst>
                    <a:ext uri="{A12FA001-AC4F-418D-AE19-62706E023703}">
                      <ahyp:hlinkClr val="tx"/>
                    </a:ext>
                  </a:extLst>
                </a:hlinkClick>
              </a:rPr>
              <a:t>see another example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Setting Custom Error Pages</a:t>
            </a:r>
            <a:endParaRPr/>
          </a:p>
        </p:txBody>
      </p:sp>
      <p:sp>
        <p:nvSpPr>
          <p:cNvPr id="458" name="Google Shape;458;p39"/>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Web.config</a:t>
            </a:r>
            <a:endParaRPr/>
          </a:p>
        </p:txBody>
      </p:sp>
      <p:sp>
        <p:nvSpPr>
          <p:cNvPr id="459" name="Google Shape;459;p39"/>
          <p:cNvSpPr txBox="1"/>
          <p:nvPr/>
        </p:nvSpPr>
        <p:spPr>
          <a:xfrm>
            <a:off x="381000" y="2057400"/>
            <a:ext cx="8610600" cy="2800350"/>
          </a:xfrm>
          <a:prstGeom prst="rect">
            <a:avLst/>
          </a:prstGeom>
          <a:solidFill>
            <a:srgbClr val="F2F2F2"/>
          </a:solidFill>
          <a:ln cap="flat" cmpd="sng" w="28575">
            <a:solidFill>
              <a:srgbClr val="7F7F7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2200"/>
              <a:buFont typeface="Arial Narrow"/>
              <a:buNone/>
            </a:pPr>
            <a:r>
              <a:rPr b="0" i="0" lang="en-US" sz="2200" u="none">
                <a:solidFill>
                  <a:srgbClr val="7F7F7F"/>
                </a:solidFill>
                <a:latin typeface="Arial Narrow"/>
                <a:ea typeface="Arial Narrow"/>
                <a:cs typeface="Arial Narrow"/>
                <a:sym typeface="Arial Narrow"/>
              </a:rPr>
              <a:t>&lt;configuration&gt;</a:t>
            </a:r>
            <a:endParaRPr/>
          </a:p>
          <a:p>
            <a:pPr indent="0" lvl="0" marL="0" marR="0" rtl="0" algn="l">
              <a:lnSpc>
                <a:spcPct val="100000"/>
              </a:lnSpc>
              <a:spcBef>
                <a:spcPts val="0"/>
              </a:spcBef>
              <a:spcAft>
                <a:spcPts val="0"/>
              </a:spcAft>
              <a:buClr>
                <a:srgbClr val="7F7F7F"/>
              </a:buClr>
              <a:buSzPts val="2200"/>
              <a:buFont typeface="Arial Narrow"/>
              <a:buNone/>
            </a:pPr>
            <a:r>
              <a:rPr b="0" i="0" lang="en-US" sz="2200" u="none">
                <a:solidFill>
                  <a:srgbClr val="7F7F7F"/>
                </a:solidFill>
                <a:latin typeface="Arial Narrow"/>
                <a:ea typeface="Arial Narrow"/>
                <a:cs typeface="Arial Narrow"/>
                <a:sym typeface="Arial Narrow"/>
              </a:rPr>
              <a:t>&lt;system.web&gt;</a:t>
            </a:r>
            <a:endParaRPr/>
          </a:p>
          <a:p>
            <a:pPr indent="0" lvl="0" marL="0" marR="0" rtl="0" algn="l">
              <a:lnSpc>
                <a:spcPct val="100000"/>
              </a:lnSpc>
              <a:spcBef>
                <a:spcPts val="0"/>
              </a:spcBef>
              <a:spcAft>
                <a:spcPts val="0"/>
              </a:spcAft>
              <a:buClr>
                <a:schemeClr val="dk1"/>
              </a:buClr>
              <a:buSzPts val="2200"/>
              <a:buFont typeface="Arial Narrow"/>
              <a:buNone/>
            </a:pPr>
            <a:r>
              <a:rPr b="0" i="0" lang="en-US" sz="2200" u="none">
                <a:solidFill>
                  <a:schemeClr val="dk1"/>
                </a:solidFill>
                <a:latin typeface="Arial Narrow"/>
                <a:ea typeface="Arial Narrow"/>
                <a:cs typeface="Arial Narrow"/>
                <a:sym typeface="Arial Narrow"/>
              </a:rPr>
              <a:t>    &lt;customErrors mode=“On" defaultRedirect="errors/GenericErrorPage.htm"&gt;</a:t>
            </a:r>
            <a:endParaRPr/>
          </a:p>
          <a:p>
            <a:pPr indent="0" lvl="0" marL="0" marR="0" rtl="0" algn="l">
              <a:lnSpc>
                <a:spcPct val="100000"/>
              </a:lnSpc>
              <a:spcBef>
                <a:spcPts val="0"/>
              </a:spcBef>
              <a:spcAft>
                <a:spcPts val="0"/>
              </a:spcAft>
              <a:buClr>
                <a:schemeClr val="dk1"/>
              </a:buClr>
              <a:buSzPts val="2200"/>
              <a:buFont typeface="Arial Narrow"/>
              <a:buNone/>
            </a:pPr>
            <a:r>
              <a:rPr b="0" i="0" lang="en-US" sz="2200" u="none">
                <a:solidFill>
                  <a:schemeClr val="dk1"/>
                </a:solidFill>
                <a:latin typeface="Arial Narrow"/>
                <a:ea typeface="Arial Narrow"/>
                <a:cs typeface="Arial Narrow"/>
                <a:sym typeface="Arial Narrow"/>
              </a:rPr>
              <a:t>        &lt;error statusCode="</a:t>
            </a:r>
            <a:r>
              <a:rPr b="0" i="0" lang="en-US" sz="2200" u="none">
                <a:solidFill>
                  <a:srgbClr val="7030A0"/>
                </a:solidFill>
                <a:latin typeface="Arial Narrow"/>
                <a:ea typeface="Arial Narrow"/>
                <a:cs typeface="Arial Narrow"/>
                <a:sym typeface="Arial Narrow"/>
              </a:rPr>
              <a:t>403</a:t>
            </a:r>
            <a:r>
              <a:rPr b="0" i="0" lang="en-US" sz="2200" u="none">
                <a:solidFill>
                  <a:schemeClr val="dk1"/>
                </a:solidFill>
                <a:latin typeface="Arial Narrow"/>
                <a:ea typeface="Arial Narrow"/>
                <a:cs typeface="Arial Narrow"/>
                <a:sym typeface="Arial Narrow"/>
              </a:rPr>
              <a:t>" redirect="errors/NoAccess.htm"/&gt;</a:t>
            </a:r>
            <a:endParaRPr/>
          </a:p>
          <a:p>
            <a:pPr indent="0" lvl="0" marL="0" marR="0" rtl="0" algn="l">
              <a:lnSpc>
                <a:spcPct val="100000"/>
              </a:lnSpc>
              <a:spcBef>
                <a:spcPts val="0"/>
              </a:spcBef>
              <a:spcAft>
                <a:spcPts val="0"/>
              </a:spcAft>
              <a:buClr>
                <a:schemeClr val="dk1"/>
              </a:buClr>
              <a:buSzPts val="2200"/>
              <a:buFont typeface="Arial Narrow"/>
              <a:buNone/>
            </a:pPr>
            <a:r>
              <a:rPr b="0" i="0" lang="en-US" sz="2200" u="none">
                <a:solidFill>
                  <a:schemeClr val="dk1"/>
                </a:solidFill>
                <a:latin typeface="Arial Narrow"/>
                <a:ea typeface="Arial Narrow"/>
                <a:cs typeface="Arial Narrow"/>
                <a:sym typeface="Arial Narrow"/>
              </a:rPr>
              <a:t>        &lt;error statusCode="</a:t>
            </a:r>
            <a:r>
              <a:rPr b="0" i="0" lang="en-US" sz="2200" u="none">
                <a:solidFill>
                  <a:srgbClr val="7030A0"/>
                </a:solidFill>
                <a:latin typeface="Arial Narrow"/>
                <a:ea typeface="Arial Narrow"/>
                <a:cs typeface="Arial Narrow"/>
                <a:sym typeface="Arial Narrow"/>
              </a:rPr>
              <a:t>404</a:t>
            </a:r>
            <a:r>
              <a:rPr b="0" i="0" lang="en-US" sz="2200" u="none">
                <a:solidFill>
                  <a:schemeClr val="dk1"/>
                </a:solidFill>
                <a:latin typeface="Arial Narrow"/>
                <a:ea typeface="Arial Narrow"/>
                <a:cs typeface="Arial Narrow"/>
                <a:sym typeface="Arial Narrow"/>
              </a:rPr>
              <a:t>" redirect="errors/FileNotFound.htm"/&gt;</a:t>
            </a:r>
            <a:endParaRPr/>
          </a:p>
          <a:p>
            <a:pPr indent="0" lvl="0" marL="0" marR="0" rtl="0" algn="l">
              <a:lnSpc>
                <a:spcPct val="100000"/>
              </a:lnSpc>
              <a:spcBef>
                <a:spcPts val="0"/>
              </a:spcBef>
              <a:spcAft>
                <a:spcPts val="0"/>
              </a:spcAft>
              <a:buClr>
                <a:schemeClr val="dk1"/>
              </a:buClr>
              <a:buSzPts val="2200"/>
              <a:buFont typeface="Arial Narrow"/>
              <a:buNone/>
            </a:pPr>
            <a:r>
              <a:rPr b="0" i="0" lang="en-US" sz="2200" u="none">
                <a:solidFill>
                  <a:schemeClr val="dk1"/>
                </a:solidFill>
                <a:latin typeface="Arial Narrow"/>
                <a:ea typeface="Arial Narrow"/>
                <a:cs typeface="Arial Narrow"/>
                <a:sym typeface="Arial Narrow"/>
              </a:rPr>
              <a:t>    &lt;/customErrors&gt;</a:t>
            </a:r>
            <a:endParaRPr/>
          </a:p>
          <a:p>
            <a:pPr indent="0" lvl="0" marL="0" marR="0" rtl="0" algn="l">
              <a:lnSpc>
                <a:spcPct val="100000"/>
              </a:lnSpc>
              <a:spcBef>
                <a:spcPts val="0"/>
              </a:spcBef>
              <a:spcAft>
                <a:spcPts val="0"/>
              </a:spcAft>
              <a:buClr>
                <a:srgbClr val="7F7F7F"/>
              </a:buClr>
              <a:buSzPts val="2200"/>
              <a:buFont typeface="Arial Narrow"/>
              <a:buNone/>
            </a:pPr>
            <a:r>
              <a:rPr b="0" i="0" lang="en-US" sz="2200" u="none">
                <a:solidFill>
                  <a:srgbClr val="7F7F7F"/>
                </a:solidFill>
                <a:latin typeface="Arial Narrow"/>
                <a:ea typeface="Arial Narrow"/>
                <a:cs typeface="Arial Narrow"/>
                <a:sym typeface="Arial Narrow"/>
              </a:rPr>
              <a:t>&lt;/system.web&gt;</a:t>
            </a:r>
            <a:endParaRPr/>
          </a:p>
          <a:p>
            <a:pPr indent="0" lvl="0" marL="0" marR="0" rtl="0" algn="l">
              <a:lnSpc>
                <a:spcPct val="100000"/>
              </a:lnSpc>
              <a:spcBef>
                <a:spcPts val="0"/>
              </a:spcBef>
              <a:spcAft>
                <a:spcPts val="0"/>
              </a:spcAft>
              <a:buClr>
                <a:srgbClr val="7F7F7F"/>
              </a:buClr>
              <a:buSzPts val="2200"/>
              <a:buFont typeface="Arial Narrow"/>
              <a:buNone/>
            </a:pPr>
            <a:r>
              <a:rPr b="0" i="0" lang="en-US" sz="2200" u="none">
                <a:solidFill>
                  <a:srgbClr val="7F7F7F"/>
                </a:solidFill>
                <a:latin typeface="Arial Narrow"/>
                <a:ea typeface="Arial Narrow"/>
                <a:cs typeface="Arial Narrow"/>
                <a:sym typeface="Arial Narrow"/>
              </a:rPr>
              <a:t>&lt;/configuration&gt;</a:t>
            </a:r>
            <a:endParaRPr/>
          </a:p>
        </p:txBody>
      </p:sp>
      <p:sp>
        <p:nvSpPr>
          <p:cNvPr id="460" name="Google Shape;460;p39"/>
          <p:cNvSpPr txBox="1"/>
          <p:nvPr/>
        </p:nvSpPr>
        <p:spPr>
          <a:xfrm>
            <a:off x="2590800" y="3886200"/>
            <a:ext cx="6324600" cy="1587500"/>
          </a:xfrm>
          <a:prstGeom prst="rect">
            <a:avLst/>
          </a:pr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On</a:t>
            </a:r>
            <a:r>
              <a:rPr b="0" i="0" lang="en-US" sz="1800" u="none">
                <a:solidFill>
                  <a:srgbClr val="000000"/>
                </a:solidFill>
                <a:latin typeface="Calibri"/>
                <a:ea typeface="Calibri"/>
                <a:cs typeface="Calibri"/>
                <a:sym typeface="Calibri"/>
              </a:rPr>
              <a:t>  - custom error page is visible to both client (remote) and server (local).</a:t>
            </a:r>
            <a:endParaRPr/>
          </a:p>
          <a:p>
            <a:pPr indent="0" lvl="0" marL="0" marR="0" rtl="0" algn="l">
              <a:lnSpc>
                <a:spcPct val="100000"/>
              </a:lnSpc>
              <a:spcBef>
                <a:spcPts val="36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Off</a:t>
            </a:r>
            <a:r>
              <a:rPr b="0" i="0" lang="en-US" sz="1800" u="none">
                <a:solidFill>
                  <a:srgbClr val="000000"/>
                </a:solidFill>
                <a:latin typeface="Calibri"/>
                <a:ea typeface="Calibri"/>
                <a:cs typeface="Calibri"/>
                <a:sym typeface="Calibri"/>
              </a:rPr>
              <a:t> – client (visitor) will see the .NET technical error page (YSOD)</a:t>
            </a:r>
            <a:endParaRPr/>
          </a:p>
          <a:p>
            <a:pPr indent="0" lvl="0" marL="0" marR="0" rtl="0" algn="l">
              <a:lnSpc>
                <a:spcPct val="100000"/>
              </a:lnSpc>
              <a:spcBef>
                <a:spcPts val="36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RemoteOnly</a:t>
            </a:r>
            <a:r>
              <a:rPr b="0" i="0" lang="en-US" sz="1800" u="none">
                <a:solidFill>
                  <a:srgbClr val="000000"/>
                </a:solidFill>
                <a:latin typeface="Calibri"/>
                <a:ea typeface="Calibri"/>
                <a:cs typeface="Calibri"/>
                <a:sym typeface="Calibri"/>
              </a:rPr>
              <a:t> – client see the custom-error page; but the YSOD will be displayed at the server side.</a:t>
            </a:r>
            <a:endParaRPr/>
          </a:p>
        </p:txBody>
      </p:sp>
      <p:sp>
        <p:nvSpPr>
          <p:cNvPr id="461" name="Google Shape;461;p39"/>
          <p:cNvSpPr/>
          <p:nvPr/>
        </p:nvSpPr>
        <p:spPr>
          <a:xfrm>
            <a:off x="3505200" y="1371600"/>
            <a:ext cx="5334000" cy="646112"/>
          </a:xfrm>
          <a:custGeom>
            <a:rect b="b" l="l" r="r" t="t"/>
            <a:pathLst>
              <a:path extrusionOk="0" h="120000" w="120000">
                <a:moveTo>
                  <a:pt x="0" y="0"/>
                </a:moveTo>
                <a:lnTo>
                  <a:pt x="120000" y="0"/>
                </a:lnTo>
                <a:lnTo>
                  <a:pt x="120000" y="120000"/>
                </a:lnTo>
                <a:lnTo>
                  <a:pt x="0" y="120000"/>
                </a:lnTo>
                <a:close/>
              </a:path>
              <a:path extrusionOk="0" fill="none" h="120000" w="120000">
                <a:moveTo>
                  <a:pt x="56663" y="-3972"/>
                </a:moveTo>
                <a:lnTo>
                  <a:pt x="13546" y="-114"/>
                </a:lnTo>
              </a:path>
            </a:pathLst>
          </a:custGeom>
          <a:solidFill>
            <a:schemeClr val="lt1"/>
          </a:solidFill>
          <a:ln cap="flat" cmpd="sng" w="28575">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F81BD"/>
              </a:buClr>
              <a:buSzPts val="1800"/>
              <a:buFont typeface="Courier New"/>
              <a:buNone/>
            </a:pPr>
            <a:r>
              <a:rPr b="1" i="0" lang="en-US" sz="1800" u="none">
                <a:solidFill>
                  <a:srgbClr val="4F81BD"/>
                </a:solidFill>
                <a:latin typeface="Courier New"/>
                <a:ea typeface="Courier New"/>
                <a:cs typeface="Courier New"/>
                <a:sym typeface="Courier New"/>
              </a:rPr>
              <a:t>mode</a:t>
            </a:r>
            <a:r>
              <a:rPr b="1" i="0" lang="en-US" sz="1800" u="none">
                <a:solidFill>
                  <a:srgbClr val="000000"/>
                </a:solidFill>
                <a:latin typeface="Courier New"/>
                <a:ea typeface="Courier New"/>
                <a:cs typeface="Courier New"/>
                <a:sym typeface="Courier New"/>
              </a:rPr>
              <a:t> </a:t>
            </a:r>
            <a:r>
              <a:rPr b="0" i="0" lang="en-US" sz="1800" u="none">
                <a:solidFill>
                  <a:srgbClr val="000000"/>
                </a:solidFill>
                <a:latin typeface="Calibri"/>
                <a:ea typeface="Calibri"/>
                <a:cs typeface="Calibri"/>
                <a:sym typeface="Calibri"/>
              </a:rPr>
              <a:t>attribute determines whether a visitor gets to see a detailed error page or not. </a:t>
            </a:r>
            <a:endParaRPr/>
          </a:p>
        </p:txBody>
      </p:sp>
      <p:sp>
        <p:nvSpPr>
          <p:cNvPr id="462" name="Google Shape;462;p39"/>
          <p:cNvSpPr/>
          <p:nvPr/>
        </p:nvSpPr>
        <p:spPr>
          <a:xfrm>
            <a:off x="914400" y="5486400"/>
            <a:ext cx="1600200" cy="762000"/>
          </a:xfrm>
          <a:custGeom>
            <a:rect b="b" l="l" r="r" t="t"/>
            <a:pathLst>
              <a:path extrusionOk="0" h="120000" w="120000">
                <a:moveTo>
                  <a:pt x="0" y="0"/>
                </a:moveTo>
                <a:lnTo>
                  <a:pt x="120000" y="0"/>
                </a:lnTo>
                <a:lnTo>
                  <a:pt x="120000" y="120000"/>
                </a:lnTo>
                <a:lnTo>
                  <a:pt x="0" y="120000"/>
                </a:lnTo>
                <a:close/>
              </a:path>
              <a:path extrusionOk="0" fill="none" h="120000" w="120000">
                <a:moveTo>
                  <a:pt x="-71519" y="33508"/>
                </a:moveTo>
                <a:lnTo>
                  <a:pt x="-16422" y="5814"/>
                </a:lnTo>
                <a:lnTo>
                  <a:pt x="-5780" y="11287"/>
                </a:lnTo>
              </a:path>
            </a:pathLst>
          </a:custGeom>
          <a:solidFill>
            <a:schemeClr val="lt1"/>
          </a:solid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HTTP status code </a:t>
            </a:r>
            <a:endParaRPr/>
          </a:p>
        </p:txBody>
      </p:sp>
      <p:sp>
        <p:nvSpPr>
          <p:cNvPr id="463" name="Google Shape;463;p39"/>
          <p:cNvSpPr txBox="1"/>
          <p:nvPr/>
        </p:nvSpPr>
        <p:spPr>
          <a:xfrm>
            <a:off x="2971800" y="2743200"/>
            <a:ext cx="533400" cy="381000"/>
          </a:xfrm>
          <a:prstGeom prst="rect">
            <a:avLst/>
          </a:prstGeom>
          <a:solidFill>
            <a:srgbClr val="F79646">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animEffect filter="fade" transition="in">
                                      <p:cBhvr>
                                        <p:cTn dur="500"/>
                                        <p:tgtEl>
                                          <p:spTgt spid="4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 calcmode="lin" valueType="num">
                                      <p:cBhvr additive="base">
                                        <p:cTn dur="500"/>
                                        <p:tgtEl>
                                          <p:spTgt spid="46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anim calcmode="lin" valueType="num">
                                      <p:cBhvr additive="base">
                                        <p:cTn dur="500"/>
                                        <p:tgtEl>
                                          <p:spTgt spid="460">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anim calcmode="lin" valueType="num">
                                      <p:cBhvr additive="base">
                                        <p:cTn dur="500"/>
                                        <p:tgtEl>
                                          <p:spTgt spid="46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animEffect filter="fade" transition="in">
                                      <p:cBhvr>
                                        <p:cTn dur="500"/>
                                        <p:tgtEl>
                                          <p:spTgt spid="46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Exception = Error</a:t>
            </a:r>
            <a:endParaRPr/>
          </a:p>
        </p:txBody>
      </p:sp>
      <p:sp>
        <p:nvSpPr>
          <p:cNvPr id="165" name="Google Shape;165;p4"/>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exceptions are any error condition or </a:t>
            </a:r>
            <a:r>
              <a:rPr b="1" i="0" lang="en-US" sz="3200" u="none" cap="none" strike="noStrike">
                <a:solidFill>
                  <a:schemeClr val="dk1"/>
                </a:solidFill>
                <a:latin typeface="Calibri"/>
                <a:ea typeface="Calibri"/>
                <a:cs typeface="Calibri"/>
                <a:sym typeface="Calibri"/>
              </a:rPr>
              <a:t>unexpected behavior</a:t>
            </a:r>
            <a:r>
              <a:rPr b="0" i="0" lang="en-US" sz="3200" u="none" cap="none" strike="noStrike">
                <a:solidFill>
                  <a:schemeClr val="dk1"/>
                </a:solidFill>
                <a:latin typeface="Calibri"/>
                <a:ea typeface="Calibri"/>
                <a:cs typeface="Calibri"/>
                <a:sym typeface="Calibri"/>
              </a:rPr>
              <a:t> that occurs during the execution of a program, and consequently disrupts the normal flow of execution.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They can be because of user, logic or system errors.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a:t>
            </a:r>
            <a:endParaRPr/>
          </a:p>
        </p:txBody>
      </p:sp>
      <p:sp>
        <p:nvSpPr>
          <p:cNvPr id="470" name="Google Shape;470;p40"/>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Refer to the statements below, write the necessary code in Web.config in order to show the specific custom-made error pages to the users.</a:t>
            </a:r>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Display “</a:t>
            </a:r>
            <a:r>
              <a:rPr b="1" i="0" lang="en-US" sz="2200" u="none">
                <a:solidFill>
                  <a:schemeClr val="dk1"/>
                </a:solidFill>
                <a:latin typeface="Courier New"/>
                <a:ea typeface="Courier New"/>
                <a:cs typeface="Courier New"/>
                <a:sym typeface="Courier New"/>
              </a:rPr>
              <a:t>Unauthorized.htm</a:t>
            </a:r>
            <a:r>
              <a:rPr b="0" i="0" lang="en-US" sz="2400" u="none">
                <a:solidFill>
                  <a:schemeClr val="dk1"/>
                </a:solidFill>
                <a:latin typeface="Calibri"/>
                <a:ea typeface="Calibri"/>
                <a:cs typeface="Calibri"/>
                <a:sym typeface="Calibri"/>
              </a:rPr>
              <a:t>” page (error </a:t>
            </a:r>
            <a:r>
              <a:rPr b="1" i="0" lang="en-US" sz="2200" u="none">
                <a:solidFill>
                  <a:schemeClr val="dk1"/>
                </a:solidFill>
                <a:latin typeface="Courier New"/>
                <a:ea typeface="Courier New"/>
                <a:cs typeface="Courier New"/>
                <a:sym typeface="Courier New"/>
              </a:rPr>
              <a:t>401</a:t>
            </a:r>
            <a:r>
              <a:rPr b="0" i="0" lang="en-US" sz="2400" u="none">
                <a:solidFill>
                  <a:schemeClr val="dk1"/>
                </a:solidFill>
                <a:latin typeface="Calibri"/>
                <a:ea typeface="Calibri"/>
                <a:cs typeface="Calibri"/>
                <a:sym typeface="Calibri"/>
              </a:rPr>
              <a:t>) when an authorized access occurs.</a:t>
            </a:r>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Display “</a:t>
            </a:r>
            <a:r>
              <a:rPr b="1" i="0" lang="en-US" sz="2200" u="none">
                <a:solidFill>
                  <a:schemeClr val="dk1"/>
                </a:solidFill>
                <a:latin typeface="Courier New"/>
                <a:ea typeface="Courier New"/>
                <a:cs typeface="Courier New"/>
                <a:sym typeface="Courier New"/>
              </a:rPr>
              <a:t>NoSuchFile.htm</a:t>
            </a:r>
            <a:r>
              <a:rPr b="0" i="0" lang="en-US" sz="2400" u="none">
                <a:solidFill>
                  <a:schemeClr val="dk1"/>
                </a:solidFill>
                <a:latin typeface="Calibri"/>
                <a:ea typeface="Calibri"/>
                <a:cs typeface="Calibri"/>
                <a:sym typeface="Calibri"/>
              </a:rPr>
              <a:t>” page (error </a:t>
            </a:r>
            <a:r>
              <a:rPr b="1" i="0" lang="en-US" sz="2200" u="none">
                <a:solidFill>
                  <a:schemeClr val="dk1"/>
                </a:solidFill>
                <a:latin typeface="Courier New"/>
                <a:ea typeface="Courier New"/>
                <a:cs typeface="Courier New"/>
                <a:sym typeface="Courier New"/>
              </a:rPr>
              <a:t>404</a:t>
            </a:r>
            <a:r>
              <a:rPr b="0" i="0" lang="en-US" sz="2400" u="none">
                <a:solidFill>
                  <a:schemeClr val="dk1"/>
                </a:solidFill>
                <a:latin typeface="Calibri"/>
                <a:ea typeface="Calibri"/>
                <a:cs typeface="Calibri"/>
                <a:sym typeface="Calibri"/>
              </a:rPr>
              <a:t>) when a requested file is not found.</a:t>
            </a:r>
            <a:endParaRPr/>
          </a:p>
          <a:p>
            <a:pPr indent="0" lvl="0" marL="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Display “</a:t>
            </a:r>
            <a:r>
              <a:rPr b="1" i="0" lang="en-US" sz="2200" u="none">
                <a:solidFill>
                  <a:schemeClr val="dk1"/>
                </a:solidFill>
                <a:latin typeface="Courier New"/>
                <a:ea typeface="Courier New"/>
                <a:cs typeface="Courier New"/>
                <a:sym typeface="Courier New"/>
              </a:rPr>
              <a:t>ContactAdmin.htm</a:t>
            </a:r>
            <a:r>
              <a:rPr b="0" i="0" lang="en-US" sz="2400" u="none">
                <a:solidFill>
                  <a:schemeClr val="dk1"/>
                </a:solidFill>
                <a:latin typeface="Calibri"/>
                <a:ea typeface="Calibri"/>
                <a:cs typeface="Calibri"/>
                <a:sym typeface="Calibri"/>
              </a:rPr>
              <a:t>” page when any other errors occur.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1"/>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Basics of Debugging</a:t>
            </a:r>
            <a:endParaRPr/>
          </a:p>
        </p:txBody>
      </p:sp>
      <p:sp>
        <p:nvSpPr>
          <p:cNvPr id="476" name="Google Shape;476;p41"/>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Process of finding and fixing bugs in your code.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Working with bugs: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Setting breakpoints and Debug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Debugging Windows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Debugging JavaScript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Tracing</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2"/>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Setting Breakpoints</a:t>
            </a:r>
            <a:endParaRPr/>
          </a:p>
        </p:txBody>
      </p:sp>
      <p:sp>
        <p:nvSpPr>
          <p:cNvPr id="482" name="Google Shape;482;p4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set a breakpoint by pressing F9 on the line of code where we want to execution to halt.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a breakpoint is hit during the debugging mode (F5), execution is stopped so that you can look at the code and gives us access to variables, controls, methods and much more.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Moving around in Debugged Code</a:t>
            </a:r>
            <a:endParaRPr/>
          </a:p>
        </p:txBody>
      </p:sp>
      <p:graphicFrame>
        <p:nvGraphicFramePr>
          <p:cNvPr id="488" name="Google Shape;488;p43"/>
          <p:cNvGraphicFramePr/>
          <p:nvPr/>
        </p:nvGraphicFramePr>
        <p:xfrm>
          <a:off x="457200" y="1428750"/>
          <a:ext cx="3000000" cy="3000000"/>
        </p:xfrm>
        <a:graphic>
          <a:graphicData uri="http://schemas.openxmlformats.org/drawingml/2006/table">
            <a:tbl>
              <a:tblPr>
                <a:noFill/>
                <a:tableStyleId>{59BBC93B-D6D5-4B60-AECE-C29123E6AFFA}</a:tableStyleId>
              </a:tblPr>
              <a:tblGrid>
                <a:gridCol w="1819275"/>
                <a:gridCol w="6367450"/>
              </a:tblGrid>
              <a:tr h="661975">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F5</a:t>
                      </a:r>
                      <a:endParaRPr/>
                    </a:p>
                  </a:txBody>
                  <a:tcPr marT="45725" marB="45725" marR="90975" marL="90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Start Debugging</a:t>
                      </a:r>
                      <a:endParaRPr/>
                    </a:p>
                  </a:txBody>
                  <a:tcPr marT="45725" marB="45725" marR="90975" marL="90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F11</a:t>
                      </a:r>
                      <a:endParaRPr/>
                    </a:p>
                  </a:txBody>
                  <a:tcPr marT="45725" marB="45725" marR="90975" marL="90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Execute the current line and step into a method being called</a:t>
                      </a:r>
                      <a:endParaRPr/>
                    </a:p>
                  </a:txBody>
                  <a:tcPr marT="45725" marB="45725" marR="90975" marL="90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F10</a:t>
                      </a:r>
                      <a:endParaRPr/>
                    </a:p>
                  </a:txBody>
                  <a:tcPr marT="45725" marB="45725" marR="90975" marL="90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Execute the current line without stepping into the code that is being called</a:t>
                      </a:r>
                      <a:endParaRPr/>
                    </a:p>
                  </a:txBody>
                  <a:tcPr marT="45725" marB="45725" marR="90975" marL="90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Shift + F11</a:t>
                      </a:r>
                      <a:endParaRPr/>
                    </a:p>
                  </a:txBody>
                  <a:tcPr marT="45725" marB="45725" marR="90975" marL="90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Complete the code in the current method and return to the code that initially call it</a:t>
                      </a:r>
                      <a:endParaRPr/>
                    </a:p>
                  </a:txBody>
                  <a:tcPr marT="45725" marB="45725" marR="90975" marL="90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61975">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Shift + F5</a:t>
                      </a:r>
                      <a:endParaRPr/>
                    </a:p>
                  </a:txBody>
                  <a:tcPr marT="45725" marB="45725" marR="90975" marL="90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Stop debugging. Browser will be closed</a:t>
                      </a:r>
                      <a:endParaRPr/>
                    </a:p>
                  </a:txBody>
                  <a:tcPr marT="45725" marB="45725" marR="90975" marL="90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Ctrl + Shift + F5</a:t>
                      </a:r>
                      <a:endParaRPr/>
                    </a:p>
                  </a:txBody>
                  <a:tcPr marT="45725" marB="45725" marR="90975" marL="9097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119062" marR="0" rtl="0" algn="l">
                        <a:lnSpc>
                          <a:spcPct val="100000"/>
                        </a:lnSpc>
                        <a:spcBef>
                          <a:spcPts val="0"/>
                        </a:spcBef>
                        <a:spcAft>
                          <a:spcPts val="0"/>
                        </a:spcAft>
                        <a:buClr>
                          <a:schemeClr val="dk1"/>
                        </a:buClr>
                        <a:buSzPts val="2400"/>
                        <a:buFont typeface="Corbel"/>
                        <a:buNone/>
                      </a:pPr>
                      <a:r>
                        <a:rPr b="0" i="0" lang="en-US" sz="2400" u="none" cap="none" strike="noStrike">
                          <a:solidFill>
                            <a:schemeClr val="dk1"/>
                          </a:solidFill>
                          <a:latin typeface="Corbel"/>
                          <a:ea typeface="Corbel"/>
                          <a:cs typeface="Corbel"/>
                          <a:sym typeface="Corbel"/>
                        </a:rPr>
                        <a:t>Restart the debugging process</a:t>
                      </a:r>
                      <a:endParaRPr/>
                    </a:p>
                  </a:txBody>
                  <a:tcPr marT="45725" marB="45725" marR="90975" marL="9097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4"/>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Debugging Windows</a:t>
            </a:r>
            <a:endParaRPr/>
          </a:p>
        </p:txBody>
      </p:sp>
      <p:sp>
        <p:nvSpPr>
          <p:cNvPr id="494" name="Google Shape;494;p44"/>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Watch Window – watch all variables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Locals Window – watch local variables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Breakpoints Window – overview of all breakpoints set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Call Stack Window – order in which code has been executed or called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Immediate Window – let you to execute code as if you had written it in a page. Use it to test expressions, see what functions return, etc.</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5"/>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Debugging JavaScript</a:t>
            </a:r>
            <a:endParaRPr/>
          </a:p>
        </p:txBody>
      </p:sp>
      <p:sp>
        <p:nvSpPr>
          <p:cNvPr id="500" name="Google Shape;500;p45"/>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Debugging JavaScript with VS2008 requires you to use IE (won’t work on other browsers)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Works on external js file and embedded JavaScript in the page.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Breakpoints can be placed on the JavaScript code.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6"/>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descr="enable javascript debugging.jpg" id="506" name="Google Shape;506;p46"/>
          <p:cNvPicPr preferRelativeResize="0"/>
          <p:nvPr>
            <p:ph idx="1" type="body"/>
          </p:nvPr>
        </p:nvPicPr>
        <p:blipFill rotWithShape="1">
          <a:blip r:embed="rId3">
            <a:alphaModFix/>
          </a:blip>
          <a:srcRect b="0" l="0" r="0" t="0"/>
          <a:stretch/>
        </p:blipFill>
        <p:spPr>
          <a:xfrm>
            <a:off x="1600200" y="114300"/>
            <a:ext cx="5430837" cy="6743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7"/>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Tracing</a:t>
            </a:r>
            <a:endParaRPr/>
          </a:p>
        </p:txBody>
      </p:sp>
      <p:sp>
        <p:nvSpPr>
          <p:cNvPr id="512" name="Google Shape;512;p47"/>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Old day approach – create labels to display/trace the output one by one.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Cumbersome  - need to create many labels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Ugly – may forget to remove the labels at the end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Performance affected by “extra” labels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Tracing allows your pages, controls and code to write information to a central location called “Trace”, which can then be shown in the browser.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8"/>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Tracing (cont)</a:t>
            </a:r>
            <a:endParaRPr/>
          </a:p>
        </p:txBody>
      </p:sp>
      <p:sp>
        <p:nvSpPr>
          <p:cNvPr id="518" name="Google Shape;518;p48"/>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enable tracing, we need to set the Trace attribute in the Page directive to True:</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r>
              <a:rPr b="0" i="0" lang="en-US" sz="3200" u="none">
                <a:solidFill>
                  <a:schemeClr val="accent1"/>
                </a:solidFill>
                <a:latin typeface="Calibri"/>
                <a:ea typeface="Calibri"/>
                <a:cs typeface="Calibri"/>
                <a:sym typeface="Calibri"/>
              </a:rPr>
              <a:t>&lt;%@ Page … Trace = “True” %&gt;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long list of details will be shown at the bottom of page when you run a trace-enabled page.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9"/>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Debugging Tips</a:t>
            </a:r>
            <a:endParaRPr/>
          </a:p>
        </p:txBody>
      </p:sp>
      <p:sp>
        <p:nvSpPr>
          <p:cNvPr id="525" name="Google Shape;525;p49"/>
          <p:cNvSpPr txBox="1"/>
          <p:nvPr>
            <p:ph idx="1" type="body"/>
          </p:nvPr>
        </p:nvSpPr>
        <p:spPr>
          <a:xfrm>
            <a:off x="457200" y="25146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leave  debug=“true” in the Web.Config file.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 it to false to ensure solid operation of your site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Swallowing exceptions in a Catch block – leave the catch block empty.</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makes debugging difficult, can’t prevent error</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26" name="Google Shape;526;p49"/>
          <p:cNvSpPr/>
          <p:nvPr/>
        </p:nvSpPr>
        <p:spPr>
          <a:xfrm>
            <a:off x="533400" y="1752600"/>
            <a:ext cx="4495800" cy="646331"/>
          </a:xfrm>
          <a:prstGeom prst="rect">
            <a:avLst/>
          </a:prstGeom>
          <a:solidFill>
            <a:schemeClr val="lt1"/>
          </a:solid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Never Do This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4 Types of Errors</a:t>
            </a:r>
            <a:endParaRPr/>
          </a:p>
        </p:txBody>
      </p:sp>
      <p:sp>
        <p:nvSpPr>
          <p:cNvPr id="171" name="Google Shape;171;p5"/>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742950" lvl="1" marL="1200150" marR="0" rtl="0" algn="l">
              <a:lnSpc>
                <a:spcPct val="100000"/>
              </a:lnSpc>
              <a:spcBef>
                <a:spcPts val="0"/>
              </a:spcBef>
              <a:spcAft>
                <a:spcPts val="0"/>
              </a:spcAft>
              <a:buClr>
                <a:schemeClr val="dk1"/>
              </a:buClr>
              <a:buSzPts val="3600"/>
              <a:buFont typeface="Calibri"/>
              <a:buAutoNum type="arabicPeriod"/>
            </a:pPr>
            <a:r>
              <a:rPr b="0" i="0" lang="en-US" sz="3600" u="none" cap="none" strike="noStrike">
                <a:solidFill>
                  <a:schemeClr val="dk1"/>
                </a:solidFill>
                <a:latin typeface="Calibri"/>
                <a:ea typeface="Calibri"/>
                <a:cs typeface="Calibri"/>
                <a:sym typeface="Calibri"/>
              </a:rPr>
              <a:t>Parser Errors</a:t>
            </a:r>
            <a:endParaRPr/>
          </a:p>
          <a:p>
            <a:pPr indent="-742950" lvl="1" marL="1200150" marR="0" rtl="0" algn="l">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Calibri"/>
                <a:ea typeface="Calibri"/>
                <a:cs typeface="Calibri"/>
                <a:sym typeface="Calibri"/>
              </a:rPr>
              <a:t>Compilation Errors</a:t>
            </a:r>
            <a:endParaRPr/>
          </a:p>
          <a:p>
            <a:pPr indent="-742950" lvl="1" marL="1200150" marR="0" rtl="0" algn="l">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Calibri"/>
                <a:ea typeface="Calibri"/>
                <a:cs typeface="Calibri"/>
                <a:sym typeface="Calibri"/>
              </a:rPr>
              <a:t>Configuration Errors</a:t>
            </a:r>
            <a:endParaRPr/>
          </a:p>
          <a:p>
            <a:pPr indent="-742950" lvl="1" marL="1200150" marR="0" rtl="0" algn="l">
              <a:lnSpc>
                <a:spcPct val="100000"/>
              </a:lnSpc>
              <a:spcBef>
                <a:spcPts val="720"/>
              </a:spcBef>
              <a:spcAft>
                <a:spcPts val="0"/>
              </a:spcAft>
              <a:buClr>
                <a:schemeClr val="dk1"/>
              </a:buClr>
              <a:buSzPts val="3600"/>
              <a:buFont typeface="Calibri"/>
              <a:buAutoNum type="arabicPeriod"/>
            </a:pPr>
            <a:r>
              <a:rPr b="0" i="0" lang="en-US" sz="3600" u="none" cap="none" strike="noStrike">
                <a:solidFill>
                  <a:schemeClr val="dk1"/>
                </a:solidFill>
                <a:latin typeface="Calibri"/>
                <a:ea typeface="Calibri"/>
                <a:cs typeface="Calibri"/>
                <a:sym typeface="Calibri"/>
              </a:rPr>
              <a:t>Runtime /Logical Errors</a:t>
            </a:r>
            <a:endParaRPr/>
          </a:p>
          <a:p>
            <a:pPr indent="-114300" lvl="0" marL="342900" marR="0" rtl="0" algn="l">
              <a:spcBef>
                <a:spcPts val="720"/>
              </a:spcBef>
              <a:spcAft>
                <a:spcPts val="0"/>
              </a:spcAft>
              <a:buClr>
                <a:schemeClr val="dk1"/>
              </a:buClr>
              <a:buSzPts val="3600"/>
              <a:buFont typeface="Arial"/>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Debugging Tips (cont)</a:t>
            </a:r>
            <a:endParaRPr/>
          </a:p>
        </p:txBody>
      </p:sp>
      <p:sp>
        <p:nvSpPr>
          <p:cNvPr id="532" name="Google Shape;532;p50"/>
          <p:cNvSpPr txBox="1"/>
          <p:nvPr>
            <p:ph idx="1" type="body"/>
          </p:nvPr>
        </p:nvSpPr>
        <p:spPr>
          <a:xfrm>
            <a:off x="457200" y="1774825"/>
            <a:ext cx="8229600" cy="3586162"/>
          </a:xfrm>
          <a:prstGeom prst="rect">
            <a:avLst/>
          </a:prstGeom>
          <a:noFill/>
          <a:ln>
            <a:noFill/>
          </a:ln>
        </p:spPr>
        <p:txBody>
          <a:bodyPr anchorCtr="0" anchor="t" bIns="45700" lIns="91425" spcFirstLastPara="1" rIns="91425" wrap="square" tIns="45700">
            <a:noAutofit/>
          </a:bodyPr>
          <a:lstStyle/>
          <a:p>
            <a:pPr indent="-82550" lvl="1" marL="4572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82550" lvl="1" marL="4572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82550" lvl="1" marL="4572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65100" lvl="0" marL="165100" marR="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Avoid exception handling if possible</a:t>
            </a:r>
            <a:endParaRPr/>
          </a:p>
          <a:p>
            <a:pPr indent="-285750" lvl="1" marL="4572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Validation could be done so that can make exception handling unnecessary</a:t>
            </a:r>
            <a:endParaRPr/>
          </a:p>
          <a:p>
            <a:pPr indent="-285750" lvl="1"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Educate them, show them examples!</a:t>
            </a:r>
            <a:endParaRPr/>
          </a:p>
        </p:txBody>
      </p:sp>
      <p:sp>
        <p:nvSpPr>
          <p:cNvPr id="533" name="Google Shape;533;p50"/>
          <p:cNvSpPr/>
          <p:nvPr/>
        </p:nvSpPr>
        <p:spPr>
          <a:xfrm>
            <a:off x="685800" y="1828800"/>
            <a:ext cx="7772400" cy="1200329"/>
          </a:xfrm>
          <a:prstGeom prst="rect">
            <a:avLst/>
          </a:prstGeom>
          <a:solidFill>
            <a:schemeClr val="lt1"/>
          </a:solidFill>
          <a:ln>
            <a:noFill/>
          </a:ln>
        </p:spPr>
        <p:txBody>
          <a:bodyPr anchorCtr="0" anchor="t" bIns="45700" lIns="91425" spcFirstLastPara="1" rIns="91425" wrap="square" tIns="45700">
            <a:spAutoFit/>
          </a:bodyPr>
          <a:lstStyle/>
          <a:p>
            <a:pPr indent="0" lvl="1" marL="45720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Do not assume your users know how to enter the right thing!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1"/>
          <p:cNvSpPr txBox="1"/>
          <p:nvPr>
            <p:ph type="title"/>
          </p:nvPr>
        </p:nvSpPr>
        <p:spPr>
          <a:xfrm>
            <a:off x="722312"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CONFIGURATION AND OPTIMIZATION</a:t>
            </a:r>
            <a:endParaRPr/>
          </a:p>
        </p:txBody>
      </p:sp>
      <p:sp>
        <p:nvSpPr>
          <p:cNvPr id="539" name="Google Shape;539;p51"/>
          <p:cNvSpPr txBox="1"/>
          <p:nvPr>
            <p:ph idx="1" type="body"/>
          </p:nvPr>
        </p:nvSpPr>
        <p:spPr>
          <a:xfrm>
            <a:off x="722312" y="2906712"/>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98989"/>
              </a:buClr>
              <a:buSzPts val="2000"/>
              <a:buNone/>
            </a:pPr>
            <a:r>
              <a:rPr b="0" i="0" lang="en-US" sz="2000" u="none">
                <a:solidFill>
                  <a:srgbClr val="898989"/>
                </a:solidFill>
                <a:latin typeface="Calibri"/>
                <a:ea typeface="Calibri"/>
                <a:cs typeface="Calibri"/>
                <a:sym typeface="Calibri"/>
              </a:rPr>
              <a:t>Next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Parser Error</a:t>
            </a:r>
            <a:endParaRPr/>
          </a:p>
        </p:txBody>
      </p:sp>
      <p:sp>
        <p:nvSpPr>
          <p:cNvPr id="177" name="Google Shape;177;p6"/>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114300" lvl="0" marL="342900" marR="0" rtl="0" algn="l">
              <a:lnSpc>
                <a:spcPct val="100000"/>
              </a:lnSpc>
              <a:spcBef>
                <a:spcPts val="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a:p>
            <a:pPr indent="-114300" lvl="0" marL="342900" marR="0" rtl="0" algn="l">
              <a:lnSpc>
                <a:spcPct val="100000"/>
              </a:lnSpc>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a:p>
            <a:pPr indent="-342900" lvl="0" marL="342900" marR="0" rtl="0" algn="l">
              <a:lnSpc>
                <a:spcPct val="100000"/>
              </a:lnSpc>
              <a:spcBef>
                <a:spcPts val="72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Example:</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&lt;asp:TextBo ID=</a:t>
            </a:r>
            <a:r>
              <a:rPr b="0" i="0" lang="en-US" sz="3200" u="none" cap="none" strike="noStrike">
                <a:solidFill>
                  <a:schemeClr val="dk1"/>
                </a:solidFill>
                <a:latin typeface="Arial Narrow"/>
                <a:ea typeface="Arial Narrow"/>
                <a:cs typeface="Arial Narrow"/>
                <a:sym typeface="Arial Narrow"/>
              </a:rPr>
              <a:t>“</a:t>
            </a:r>
            <a:r>
              <a:rPr b="0" i="0" lang="en-US" sz="3200" u="none" cap="none" strike="noStrike">
                <a:solidFill>
                  <a:schemeClr val="dk1"/>
                </a:solidFill>
                <a:latin typeface="Calibri"/>
                <a:ea typeface="Calibri"/>
                <a:cs typeface="Calibri"/>
                <a:sym typeface="Calibri"/>
              </a:rPr>
              <a:t>txtID</a:t>
            </a:r>
            <a:r>
              <a:rPr b="0" i="0" lang="en-US" sz="3200" u="none" cap="none" strike="noStrike">
                <a:solidFill>
                  <a:schemeClr val="dk1"/>
                </a:solidFill>
                <a:latin typeface="Arial Narrow"/>
                <a:ea typeface="Arial Narrow"/>
                <a:cs typeface="Arial Narrow"/>
                <a:sym typeface="Arial Narrow"/>
              </a:rPr>
              <a:t>”</a:t>
            </a:r>
            <a:r>
              <a:rPr b="0" i="0" lang="en-US" sz="3200" u="none" cap="none" strike="noStrike">
                <a:solidFill>
                  <a:schemeClr val="dk1"/>
                </a:solidFill>
                <a:latin typeface="Calibri"/>
                <a:ea typeface="Calibri"/>
                <a:cs typeface="Calibri"/>
                <a:sym typeface="Calibri"/>
              </a:rPr>
              <a:t> runat=</a:t>
            </a:r>
            <a:r>
              <a:rPr b="0" i="0" lang="en-US" sz="3200" u="none" cap="none" strike="noStrike">
                <a:solidFill>
                  <a:schemeClr val="dk1"/>
                </a:solidFill>
                <a:latin typeface="Arial Narrow"/>
                <a:ea typeface="Arial Narrow"/>
                <a:cs typeface="Arial Narrow"/>
                <a:sym typeface="Arial Narrow"/>
              </a:rPr>
              <a:t>“</a:t>
            </a:r>
            <a:r>
              <a:rPr b="0" i="0" lang="en-US" sz="3200" u="none" cap="none" strike="noStrike">
                <a:solidFill>
                  <a:schemeClr val="dk1"/>
                </a:solidFill>
                <a:latin typeface="Calibri"/>
                <a:ea typeface="Calibri"/>
                <a:cs typeface="Calibri"/>
                <a:sym typeface="Calibri"/>
              </a:rPr>
              <a:t>server</a:t>
            </a:r>
            <a:r>
              <a:rPr b="0" i="0" lang="en-US" sz="3200" u="none" cap="none" strike="noStrike">
                <a:solidFill>
                  <a:schemeClr val="dk1"/>
                </a:solidFill>
                <a:latin typeface="Arial Narrow"/>
                <a:ea typeface="Arial Narrow"/>
                <a:cs typeface="Arial Narrow"/>
                <a:sym typeface="Arial Narrow"/>
              </a:rPr>
              <a:t>”</a:t>
            </a:r>
            <a:r>
              <a:rPr b="0" i="0" lang="en-US" sz="3200" u="none" cap="none" strike="noStrike">
                <a:solidFill>
                  <a:schemeClr val="dk1"/>
                </a:solidFill>
                <a:latin typeface="Calibri"/>
                <a:ea typeface="Calibri"/>
                <a:cs typeface="Calibri"/>
                <a:sym typeface="Calibri"/>
              </a:rPr>
              <a:t> /&gt;</a:t>
            </a:r>
            <a:endParaRPr/>
          </a:p>
          <a:p>
            <a:pPr indent="-190500" lvl="0" marL="342900" marR="0" rtl="0" algn="l">
              <a:lnSpc>
                <a:spcPct val="100000"/>
              </a:lnSpc>
              <a:spcBef>
                <a:spcPts val="480"/>
              </a:spcBef>
              <a:spcAft>
                <a:spcPts val="0"/>
              </a:spcAft>
              <a:buClr>
                <a:schemeClr val="dk1"/>
              </a:buClr>
              <a:buSzPts val="2400"/>
              <a:buFont typeface="Arial"/>
              <a:buNone/>
            </a:pPr>
            <a:r>
              <a:t/>
            </a:r>
            <a:endParaRPr b="0" i="1"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1"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1"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Calibri"/>
                <a:ea typeface="Calibri"/>
                <a:cs typeface="Calibri"/>
                <a:sym typeface="Calibri"/>
              </a:rPr>
              <a:t>Reference: </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Narrow"/>
                <a:ea typeface="Arial Narrow"/>
                <a:cs typeface="Arial Narrow"/>
                <a:sym typeface="Arial Narrow"/>
              </a:rPr>
              <a:t>	http://www.whatwg.org/specs/web-apps/current-work/multipage/syntax.html#parsing</a:t>
            </a:r>
            <a:endParaRPr/>
          </a:p>
        </p:txBody>
      </p:sp>
      <p:sp>
        <p:nvSpPr>
          <p:cNvPr id="178" name="Google Shape;178;p6"/>
          <p:cNvSpPr/>
          <p:nvPr/>
        </p:nvSpPr>
        <p:spPr>
          <a:xfrm>
            <a:off x="1524000" y="3810000"/>
            <a:ext cx="1816100" cy="114300"/>
          </a:xfrm>
          <a:custGeom>
            <a:rect b="b" l="l" r="r" t="t"/>
            <a:pathLst>
              <a:path extrusionOk="0" h="72" w="1144">
                <a:moveTo>
                  <a:pt x="0" y="32"/>
                </a:moveTo>
                <a:cubicBezTo>
                  <a:pt x="88" y="45"/>
                  <a:pt x="175" y="55"/>
                  <a:pt x="263" y="41"/>
                </a:cubicBezTo>
                <a:cubicBezTo>
                  <a:pt x="324" y="0"/>
                  <a:pt x="334" y="2"/>
                  <a:pt x="280" y="16"/>
                </a:cubicBezTo>
                <a:cubicBezTo>
                  <a:pt x="318" y="72"/>
                  <a:pt x="277" y="27"/>
                  <a:pt x="390" y="32"/>
                </a:cubicBezTo>
                <a:cubicBezTo>
                  <a:pt x="416" y="33"/>
                  <a:pt x="466" y="49"/>
                  <a:pt x="466" y="49"/>
                </a:cubicBezTo>
                <a:cubicBezTo>
                  <a:pt x="503" y="46"/>
                  <a:pt x="540" y="47"/>
                  <a:pt x="576" y="41"/>
                </a:cubicBezTo>
                <a:cubicBezTo>
                  <a:pt x="588" y="39"/>
                  <a:pt x="597" y="26"/>
                  <a:pt x="610" y="24"/>
                </a:cubicBezTo>
                <a:cubicBezTo>
                  <a:pt x="638" y="20"/>
                  <a:pt x="644" y="39"/>
                  <a:pt x="670" y="41"/>
                </a:cubicBezTo>
                <a:cubicBezTo>
                  <a:pt x="738" y="46"/>
                  <a:pt x="805" y="46"/>
                  <a:pt x="873" y="49"/>
                </a:cubicBezTo>
                <a:cubicBezTo>
                  <a:pt x="890" y="46"/>
                  <a:pt x="908" y="46"/>
                  <a:pt x="924" y="41"/>
                </a:cubicBezTo>
                <a:cubicBezTo>
                  <a:pt x="980" y="23"/>
                  <a:pt x="914" y="16"/>
                  <a:pt x="983" y="32"/>
                </a:cubicBezTo>
                <a:cubicBezTo>
                  <a:pt x="1000" y="29"/>
                  <a:pt x="1018" y="29"/>
                  <a:pt x="1034" y="24"/>
                </a:cubicBezTo>
                <a:cubicBezTo>
                  <a:pt x="1044" y="21"/>
                  <a:pt x="1049" y="7"/>
                  <a:pt x="1059" y="7"/>
                </a:cubicBezTo>
                <a:cubicBezTo>
                  <a:pt x="1069" y="7"/>
                  <a:pt x="1075" y="22"/>
                  <a:pt x="1085" y="24"/>
                </a:cubicBezTo>
                <a:cubicBezTo>
                  <a:pt x="1104" y="28"/>
                  <a:pt x="1124" y="24"/>
                  <a:pt x="1144" y="24"/>
                </a:cubicBezTo>
              </a:path>
            </a:pathLst>
          </a:custGeom>
          <a:noFill/>
          <a:ln cap="flat" cmpd="sng" w="28575">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9" name="Google Shape;179;p6"/>
          <p:cNvSpPr txBox="1"/>
          <p:nvPr/>
        </p:nvSpPr>
        <p:spPr>
          <a:xfrm>
            <a:off x="533400" y="1447800"/>
            <a:ext cx="8305800" cy="1077912"/>
          </a:xfrm>
          <a:prstGeom prst="rect">
            <a:avLst/>
          </a:prstGeom>
          <a:solidFill>
            <a:srgbClr val="DBEEF4"/>
          </a:solidFill>
          <a:ln cap="flat" cmpd="sng" w="28575">
            <a:solidFill>
              <a:schemeClr val="accent1"/>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Parse errors are only </a:t>
            </a:r>
            <a:r>
              <a:rPr b="0" i="1" lang="en-US" sz="3200" u="none">
                <a:solidFill>
                  <a:srgbClr val="C00000"/>
                </a:solidFill>
                <a:latin typeface="Arial"/>
                <a:ea typeface="Arial"/>
                <a:cs typeface="Arial"/>
                <a:sym typeface="Arial"/>
              </a:rPr>
              <a:t>errors with the </a:t>
            </a:r>
            <a:r>
              <a:rPr b="1" i="0" lang="en-US" sz="3200" u="none">
                <a:solidFill>
                  <a:srgbClr val="C00000"/>
                </a:solidFill>
                <a:latin typeface="Arial"/>
                <a:ea typeface="Arial"/>
                <a:cs typeface="Arial"/>
                <a:sym typeface="Arial"/>
              </a:rPr>
              <a:t>syntax</a:t>
            </a:r>
            <a:r>
              <a:rPr b="0" i="1" lang="en-US" sz="3200" u="none">
                <a:solidFill>
                  <a:srgbClr val="C00000"/>
                </a:solidFill>
                <a:latin typeface="Arial"/>
                <a:ea typeface="Arial"/>
                <a:cs typeface="Arial"/>
                <a:sym typeface="Arial"/>
              </a:rPr>
              <a:t> of </a:t>
            </a:r>
            <a:r>
              <a:rPr b="1" i="1" lang="en-US" sz="3200" u="none">
                <a:solidFill>
                  <a:srgbClr val="C00000"/>
                </a:solidFill>
                <a:latin typeface="Arial"/>
                <a:ea typeface="Arial"/>
                <a:cs typeface="Arial"/>
                <a:sym typeface="Arial"/>
              </a:rPr>
              <a:t>HTML</a:t>
            </a:r>
            <a:r>
              <a:rPr b="0" i="1" lang="en-US" sz="3200" u="none">
                <a:solidFill>
                  <a:schemeClr val="dk1"/>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Parser Error</a:t>
            </a:r>
            <a:endParaRPr/>
          </a:p>
        </p:txBody>
      </p:sp>
      <p:pic>
        <p:nvPicPr>
          <p:cNvPr id="185" name="Google Shape;185;p7"/>
          <p:cNvPicPr preferRelativeResize="0"/>
          <p:nvPr>
            <p:ph idx="1" type="body"/>
          </p:nvPr>
        </p:nvPicPr>
        <p:blipFill rotWithShape="1">
          <a:blip r:embed="rId3">
            <a:alphaModFix/>
          </a:blip>
          <a:srcRect b="0" l="0" r="0" t="0"/>
          <a:stretch/>
        </p:blipFill>
        <p:spPr>
          <a:xfrm>
            <a:off x="1219200" y="1371600"/>
            <a:ext cx="7145337" cy="4770437"/>
          </a:xfrm>
          <a:prstGeom prst="rect">
            <a:avLst/>
          </a:prstGeom>
          <a:noFill/>
          <a:ln>
            <a:noFill/>
          </a:ln>
        </p:spPr>
      </p:pic>
      <p:sp>
        <p:nvSpPr>
          <p:cNvPr id="186" name="Google Shape;186;p7"/>
          <p:cNvSpPr/>
          <p:nvPr/>
        </p:nvSpPr>
        <p:spPr>
          <a:xfrm>
            <a:off x="457200" y="2057400"/>
            <a:ext cx="685800" cy="457200"/>
          </a:xfrm>
          <a:prstGeom prst="rightArrow">
            <a:avLst>
              <a:gd fmla="val 14400" name="adj1"/>
              <a:gd fmla="val 50000" name="adj2"/>
            </a:avLst>
          </a:prstGeom>
          <a:solidFill>
            <a:srgbClr val="D9969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457200" y="152400"/>
            <a:ext cx="8229600" cy="1250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Compilation Error</a:t>
            </a:r>
            <a:endParaRPr/>
          </a:p>
        </p:txBody>
      </p:sp>
      <p:sp>
        <p:nvSpPr>
          <p:cNvPr id="192" name="Google Shape;192;p8"/>
          <p:cNvSpPr txBox="1"/>
          <p:nvPr>
            <p:ph idx="1" type="body"/>
          </p:nvPr>
        </p:nvSpPr>
        <p:spPr>
          <a:xfrm>
            <a:off x="609600" y="3048000"/>
            <a:ext cx="8186737" cy="10779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Example</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	if(x &lt; 0 { lblMsg = “invalid value”; }</a:t>
            </a:r>
            <a:endParaRPr/>
          </a:p>
        </p:txBody>
      </p:sp>
      <p:sp>
        <p:nvSpPr>
          <p:cNvPr id="193" name="Google Shape;193;p8"/>
          <p:cNvSpPr txBox="1"/>
          <p:nvPr/>
        </p:nvSpPr>
        <p:spPr>
          <a:xfrm>
            <a:off x="533400" y="1371600"/>
            <a:ext cx="8305800" cy="1570037"/>
          </a:xfrm>
          <a:prstGeom prst="rect">
            <a:avLst/>
          </a:prstGeom>
          <a:solidFill>
            <a:srgbClr val="DBEEF4"/>
          </a:solidFill>
          <a:ln cap="flat" cmpd="sng" w="28575">
            <a:solidFill>
              <a:schemeClr val="accent1"/>
            </a:solidFill>
            <a:prstDash val="solid"/>
            <a:miter lim="800000"/>
            <a:headEnd len="sm" w="sm" type="none"/>
            <a:tailEnd len="sm" w="sm" type="none"/>
          </a:ln>
          <a:effectLst>
            <a:outerShdw blurRad="63500" dir="2700000" dist="38100">
              <a:srgbClr val="000000">
                <a:alpha val="39607"/>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1" lang="en-US" sz="3200" u="none">
                <a:solidFill>
                  <a:schemeClr val="dk1"/>
                </a:solidFill>
                <a:latin typeface="Arial"/>
                <a:ea typeface="Arial"/>
                <a:cs typeface="Arial"/>
                <a:sym typeface="Arial"/>
              </a:rPr>
              <a:t>Errors with the syntax of the statement, which cannot be recognized by the language compiler, such as C# or VB.NET</a:t>
            </a:r>
            <a:endParaRPr/>
          </a:p>
        </p:txBody>
      </p:sp>
      <p:sp>
        <p:nvSpPr>
          <p:cNvPr id="194" name="Google Shape;194;p8"/>
          <p:cNvSpPr/>
          <p:nvPr/>
        </p:nvSpPr>
        <p:spPr>
          <a:xfrm>
            <a:off x="3505200" y="4267200"/>
            <a:ext cx="4800600" cy="1295400"/>
          </a:xfrm>
          <a:prstGeom prst="wedgeEllipseCallout">
            <a:avLst>
              <a:gd fmla="val 2490" name="adj1"/>
              <a:gd fmla="val -2053" name="adj2"/>
            </a:avLst>
          </a:prstGeom>
          <a:solidFill>
            <a:schemeClr val="lt1"/>
          </a:solidFill>
          <a:ln cap="flat" cmpd="sng" w="254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2400"/>
              <a:buFont typeface="Calibri"/>
              <a:buNone/>
            </a:pPr>
            <a:r>
              <a:rPr b="0" i="0" lang="en-US" sz="2400" u="none">
                <a:solidFill>
                  <a:srgbClr val="7F7F7F"/>
                </a:solidFill>
                <a:latin typeface="Calibri"/>
                <a:ea typeface="Calibri"/>
                <a:cs typeface="Calibri"/>
                <a:sym typeface="Calibri"/>
              </a:rPr>
              <a:t>Can you identify the 2 syntax errors?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Compilation Error</a:t>
            </a:r>
            <a:endParaRPr/>
          </a:p>
        </p:txBody>
      </p:sp>
      <p:pic>
        <p:nvPicPr>
          <p:cNvPr id="200" name="Google Shape;200;p9"/>
          <p:cNvPicPr preferRelativeResize="0"/>
          <p:nvPr>
            <p:ph idx="1" type="body"/>
          </p:nvPr>
        </p:nvPicPr>
        <p:blipFill rotWithShape="1">
          <a:blip r:embed="rId3">
            <a:alphaModFix/>
          </a:blip>
          <a:srcRect b="0" l="0" r="0" t="0"/>
          <a:stretch/>
        </p:blipFill>
        <p:spPr>
          <a:xfrm>
            <a:off x="498475" y="1428750"/>
            <a:ext cx="8104187" cy="4500562"/>
          </a:xfrm>
          <a:prstGeom prst="rect">
            <a:avLst/>
          </a:prstGeom>
          <a:noFill/>
          <a:ln>
            <a:noFill/>
          </a:ln>
        </p:spPr>
      </p:pic>
      <p:sp>
        <p:nvSpPr>
          <p:cNvPr id="201" name="Google Shape;201;p9"/>
          <p:cNvSpPr/>
          <p:nvPr/>
        </p:nvSpPr>
        <p:spPr>
          <a:xfrm flipH="1">
            <a:off x="2133600" y="1905000"/>
            <a:ext cx="762000" cy="457200"/>
          </a:xfrm>
          <a:prstGeom prst="rightArrow">
            <a:avLst>
              <a:gd fmla="val 15120" name="adj1"/>
              <a:gd fmla="val 50000" name="adj2"/>
            </a:avLst>
          </a:prstGeom>
          <a:solidFill>
            <a:srgbClr val="D9969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4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2009-05-05T22:00:31Z</dcterms:created>
  <dc:creator>sTaR 79</dc:creator>
</cp:coreProperties>
</file>

<file path=docProps/custom.xml><?xml version="1.0" encoding="utf-8"?>
<Properties xmlns="http://schemas.openxmlformats.org/officeDocument/2006/custom-properties" xmlns:vt="http://schemas.openxmlformats.org/officeDocument/2006/docPropsVTypes"/>
</file>