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7104063" cy="10234613"/>
  <p:embeddedFontLst>
    <p:embeddedFont>
      <p:font typeface="Garamond" panose="02020404030301010803" pitchFamily="18"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jVtN+5T0Wjl4DiswMKWuJJ7RHA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4" name="Google Shape;4;n"/>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9" name="Google Shape;169;p1: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0: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10: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1: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11: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2: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12: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3: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p13: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4: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p14: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5: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p15: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6: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p16: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7: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p17: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8" name="Google Shape;288;p18: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9: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p19: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2: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0: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2" name="Google Shape;302;p20: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1: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9" name="Google Shape;309;p21: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2: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5" name="Google Shape;315;p22: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3: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2" name="Google Shape;322;p23: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4: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9" name="Google Shape;329;p24: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6" name="Google Shape;336;p25: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6: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3" name="Google Shape;343;p26: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7: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1" name="Google Shape;351;p27: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8:notes"/>
          <p:cNvSpPr txBox="1">
            <a:spLocks noGrp="1"/>
          </p:cNvSpPr>
          <p:nvPr>
            <p:ph type="body" idx="1"/>
          </p:nvPr>
        </p:nvSpPr>
        <p:spPr>
          <a:xfrm>
            <a:off x="947209" y="4861441"/>
            <a:ext cx="5209646" cy="4605576"/>
          </a:xfrm>
          <a:prstGeom prst="rect">
            <a:avLst/>
          </a:prstGeom>
        </p:spPr>
        <p:txBody>
          <a:bodyPr spcFirstLastPara="1" wrap="square" lIns="98030" tIns="48162" rIns="98030" bIns="48162" anchor="t" anchorCtr="0">
            <a:noAutofit/>
          </a:bodyPr>
          <a:lstStyle/>
          <a:p>
            <a:pPr marL="0" indent="0">
              <a:spcBef>
                <a:spcPts val="390"/>
              </a:spcBef>
            </a:pPr>
            <a:endParaRPr/>
          </a:p>
        </p:txBody>
      </p:sp>
      <p:sp>
        <p:nvSpPr>
          <p:cNvPr id="358" name="Google Shape;358;p28: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9: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5" name="Google Shape;365;p29: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3: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3: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0: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2" name="Google Shape;372;p30: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1: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9" name="Google Shape;379;p31: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2:notes"/>
          <p:cNvSpPr txBox="1">
            <a:spLocks noGrp="1"/>
          </p:cNvSpPr>
          <p:nvPr>
            <p:ph type="body" idx="1"/>
          </p:nvPr>
        </p:nvSpPr>
        <p:spPr>
          <a:xfrm>
            <a:off x="947209" y="4861441"/>
            <a:ext cx="5209646" cy="4605576"/>
          </a:xfrm>
          <a:prstGeom prst="rect">
            <a:avLst/>
          </a:prstGeom>
        </p:spPr>
        <p:txBody>
          <a:bodyPr spcFirstLastPara="1" wrap="square" lIns="98030" tIns="48162" rIns="98030" bIns="48162" anchor="t" anchorCtr="0">
            <a:noAutofit/>
          </a:bodyPr>
          <a:lstStyle/>
          <a:p>
            <a:pPr marL="0" indent="0">
              <a:spcBef>
                <a:spcPts val="390"/>
              </a:spcBef>
            </a:pPr>
            <a:endParaRPr/>
          </a:p>
        </p:txBody>
      </p:sp>
      <p:sp>
        <p:nvSpPr>
          <p:cNvPr id="387" name="Google Shape;387;p32: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3:notes"/>
          <p:cNvSpPr txBox="1">
            <a:spLocks noGrp="1"/>
          </p:cNvSpPr>
          <p:nvPr>
            <p:ph type="body" idx="1"/>
          </p:nvPr>
        </p:nvSpPr>
        <p:spPr>
          <a:xfrm>
            <a:off x="947209" y="4861441"/>
            <a:ext cx="5209646" cy="4605576"/>
          </a:xfrm>
          <a:prstGeom prst="rect">
            <a:avLst/>
          </a:prstGeom>
        </p:spPr>
        <p:txBody>
          <a:bodyPr spcFirstLastPara="1" wrap="square" lIns="98030" tIns="48162" rIns="98030" bIns="48162" anchor="t" anchorCtr="0">
            <a:noAutofit/>
          </a:bodyPr>
          <a:lstStyle/>
          <a:p>
            <a:pPr marL="0" indent="0">
              <a:spcBef>
                <a:spcPts val="390"/>
              </a:spcBef>
            </a:pPr>
            <a:endParaRPr/>
          </a:p>
        </p:txBody>
      </p:sp>
      <p:sp>
        <p:nvSpPr>
          <p:cNvPr id="393" name="Google Shape;393;p33: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4: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9" name="Google Shape;399;p34: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5: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8" name="Google Shape;408;p35: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6: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5" name="Google Shape;415;p36: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7:notes"/>
          <p:cNvSpPr txBox="1">
            <a:spLocks noGrp="1"/>
          </p:cNvSpPr>
          <p:nvPr>
            <p:ph type="body" idx="1"/>
          </p:nvPr>
        </p:nvSpPr>
        <p:spPr>
          <a:xfrm>
            <a:off x="947209" y="4861441"/>
            <a:ext cx="5209646" cy="4605576"/>
          </a:xfrm>
          <a:prstGeom prst="rect">
            <a:avLst/>
          </a:prstGeom>
        </p:spPr>
        <p:txBody>
          <a:bodyPr spcFirstLastPara="1" wrap="square" lIns="98030" tIns="48162" rIns="98030" bIns="48162" anchor="t" anchorCtr="0">
            <a:noAutofit/>
          </a:bodyPr>
          <a:lstStyle/>
          <a:p>
            <a:pPr marL="0" indent="0">
              <a:spcBef>
                <a:spcPts val="390"/>
              </a:spcBef>
            </a:pPr>
            <a:endParaRPr/>
          </a:p>
        </p:txBody>
      </p:sp>
      <p:sp>
        <p:nvSpPr>
          <p:cNvPr id="422" name="Google Shape;422;p37: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4: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4: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5: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p5: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6:notes"/>
          <p:cNvSpPr txBox="1">
            <a:spLocks noGrp="1"/>
          </p:cNvSpPr>
          <p:nvPr>
            <p:ph type="body" idx="1"/>
          </p:nvPr>
        </p:nvSpPr>
        <p:spPr>
          <a:xfrm>
            <a:off x="947209" y="4861441"/>
            <a:ext cx="5209646" cy="4605576"/>
          </a:xfrm>
          <a:prstGeom prst="rect">
            <a:avLst/>
          </a:prstGeom>
        </p:spPr>
        <p:txBody>
          <a:bodyPr spcFirstLastPara="1" wrap="square" lIns="98030" tIns="48162" rIns="98030" bIns="48162" anchor="t" anchorCtr="0">
            <a:noAutofit/>
          </a:bodyPr>
          <a:lstStyle/>
          <a:p>
            <a:pPr marL="0" indent="0">
              <a:spcBef>
                <a:spcPts val="390"/>
              </a:spcBef>
            </a:pPr>
            <a:endParaRPr/>
          </a:p>
        </p:txBody>
      </p:sp>
      <p:sp>
        <p:nvSpPr>
          <p:cNvPr id="203" name="Google Shape;203;p6: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p7: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8: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a:spLocks noGrp="1" noRot="1" noChangeAspect="1"/>
          </p:cNvSpPr>
          <p:nvPr>
            <p:ph type="sldImg" idx="2"/>
          </p:nvPr>
        </p:nvSpPr>
        <p:spPr>
          <a:xfrm>
            <a:off x="153988" y="774700"/>
            <a:ext cx="6796087" cy="38242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p9:notes"/>
          <p:cNvSpPr txBox="1">
            <a:spLocks noGrp="1"/>
          </p:cNvSpPr>
          <p:nvPr>
            <p:ph type="body" idx="1"/>
          </p:nvPr>
        </p:nvSpPr>
        <p:spPr>
          <a:xfrm>
            <a:off x="947209" y="4861441"/>
            <a:ext cx="5209646" cy="4605576"/>
          </a:xfrm>
          <a:prstGeom prst="rect">
            <a:avLst/>
          </a:prstGeom>
          <a:noFill/>
          <a:ln>
            <a:noFill/>
          </a:ln>
        </p:spPr>
        <p:txBody>
          <a:bodyPr spcFirstLastPara="1" wrap="square" lIns="98030" tIns="48162" rIns="98030" bIns="48162" anchor="t" anchorCtr="0">
            <a:noAutofit/>
          </a:bodyPr>
          <a:lstStyle/>
          <a:p>
            <a:pPr marL="0" indent="0">
              <a:spcBef>
                <a:spcPts val="0"/>
              </a:spcBef>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grpSp>
        <p:nvGrpSpPr>
          <p:cNvPr id="19" name="Google Shape;19;p39"/>
          <p:cNvGrpSpPr/>
          <p:nvPr/>
        </p:nvGrpSpPr>
        <p:grpSpPr>
          <a:xfrm>
            <a:off x="-16934" y="0"/>
            <a:ext cx="12231160" cy="6856214"/>
            <a:chOff x="-16934" y="0"/>
            <a:chExt cx="12231160" cy="6856214"/>
          </a:xfrm>
        </p:grpSpPr>
        <p:pic>
          <p:nvPicPr>
            <p:cNvPr id="20" name="Google Shape;20;p39"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1" name="Google Shape;21;p39"/>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39"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3" name="Google Shape;23;p39"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4" name="Google Shape;24;p39"/>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9"/>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6" name="Google Shape;26;p39"/>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9"/>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9"/>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9" name="Google Shape;29;p39"/>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7"/>
        <p:cNvGrpSpPr/>
        <p:nvPr/>
      </p:nvGrpSpPr>
      <p:grpSpPr>
        <a:xfrm>
          <a:off x="0" y="0"/>
          <a:ext cx="0" cy="0"/>
          <a:chOff x="0" y="0"/>
          <a:chExt cx="0" cy="0"/>
        </a:xfrm>
      </p:grpSpPr>
      <p:sp>
        <p:nvSpPr>
          <p:cNvPr id="88" name="Google Shape;88;p48"/>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8"/>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90" name="Google Shape;90;p48"/>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rm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91" name="Google Shape;91;p4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49"/>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9"/>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7" name="Google Shape;97;p4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00" name="Google Shape;100;p49"/>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1"/>
        <p:cNvGrpSpPr/>
        <p:nvPr/>
      </p:nvGrpSpPr>
      <p:grpSpPr>
        <a:xfrm>
          <a:off x="0" y="0"/>
          <a:ext cx="0" cy="0"/>
          <a:chOff x="0" y="0"/>
          <a:chExt cx="0" cy="0"/>
        </a:xfrm>
      </p:grpSpPr>
      <p:sp>
        <p:nvSpPr>
          <p:cNvPr id="102" name="Google Shape;102;p50"/>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50"/>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rm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4" name="Google Shape;104;p50"/>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5" name="Google Shape;105;p5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5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50"/>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09" name="Google Shape;109;p50"/>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10" name="Google Shape;110;p50"/>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1"/>
        <p:cNvGrpSpPr/>
        <p:nvPr/>
      </p:nvGrpSpPr>
      <p:grpSpPr>
        <a:xfrm>
          <a:off x="0" y="0"/>
          <a:ext cx="0" cy="0"/>
          <a:chOff x="0" y="0"/>
          <a:chExt cx="0" cy="0"/>
        </a:xfrm>
      </p:grpSpPr>
      <p:sp>
        <p:nvSpPr>
          <p:cNvPr id="112" name="Google Shape;112;p51"/>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1"/>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4" name="Google Shape;114;p5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5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5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7"/>
        <p:cNvGrpSpPr/>
        <p:nvPr/>
      </p:nvGrpSpPr>
      <p:grpSpPr>
        <a:xfrm>
          <a:off x="0" y="0"/>
          <a:ext cx="0" cy="0"/>
          <a:chOff x="0" y="0"/>
          <a:chExt cx="0" cy="0"/>
        </a:xfrm>
      </p:grpSpPr>
      <p:sp>
        <p:nvSpPr>
          <p:cNvPr id="118" name="Google Shape;118;p52"/>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52"/>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0" name="Google Shape;120;p52"/>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1" name="Google Shape;121;p5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5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4" name="Google Shape;124;p52"/>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5" name="Google Shape;125;p52"/>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6" name="Google Shape;126;p52"/>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7"/>
        <p:cNvGrpSpPr/>
        <p:nvPr/>
      </p:nvGrpSpPr>
      <p:grpSpPr>
        <a:xfrm>
          <a:off x="0" y="0"/>
          <a:ext cx="0" cy="0"/>
          <a:chOff x="0" y="0"/>
          <a:chExt cx="0" cy="0"/>
        </a:xfrm>
      </p:grpSpPr>
      <p:sp>
        <p:nvSpPr>
          <p:cNvPr id="128" name="Google Shape;128;p53"/>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3"/>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30" name="Google Shape;130;p53"/>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31" name="Google Shape;131;p5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4" name="Google Shape;134;p53"/>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5"/>
        <p:cNvGrpSpPr/>
        <p:nvPr/>
      </p:nvGrpSpPr>
      <p:grpSpPr>
        <a:xfrm>
          <a:off x="0" y="0"/>
          <a:ext cx="0" cy="0"/>
          <a:chOff x="0" y="0"/>
          <a:chExt cx="0" cy="0"/>
        </a:xfrm>
      </p:grpSpPr>
      <p:sp>
        <p:nvSpPr>
          <p:cNvPr id="136" name="Google Shape;136;p5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54"/>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8" name="Google Shape;138;p5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5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5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41" name="Google Shape;141;p54"/>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2"/>
        <p:cNvGrpSpPr/>
        <p:nvPr/>
      </p:nvGrpSpPr>
      <p:grpSpPr>
        <a:xfrm>
          <a:off x="0" y="0"/>
          <a:ext cx="0" cy="0"/>
          <a:chOff x="0" y="0"/>
          <a:chExt cx="0" cy="0"/>
        </a:xfrm>
      </p:grpSpPr>
      <p:sp>
        <p:nvSpPr>
          <p:cNvPr id="143" name="Google Shape;143;p55"/>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55"/>
          <p:cNvSpPr txBox="1">
            <a:spLocks noGrp="1"/>
          </p:cNvSpPr>
          <p:nvPr>
            <p:ph type="body" idx="1"/>
          </p:nvPr>
        </p:nvSpPr>
        <p:spPr>
          <a:xfrm rot="5400000">
            <a:off x="2565043" y="-287514"/>
            <a:ext cx="4893734" cy="743302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5" name="Google Shape;145;p5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5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5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48" name="Google Shape;148;p55"/>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49"/>
        <p:cNvGrpSpPr/>
        <p:nvPr/>
      </p:nvGrpSpPr>
      <p:grpSpPr>
        <a:xfrm>
          <a:off x="0" y="0"/>
          <a:ext cx="0" cy="0"/>
          <a:chOff x="0" y="0"/>
          <a:chExt cx="0" cy="0"/>
        </a:xfrm>
      </p:grpSpPr>
      <p:sp>
        <p:nvSpPr>
          <p:cNvPr id="150" name="Google Shape;150;p56"/>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51" name="Google Shape;151;p56"/>
          <p:cNvSpPr txBox="1">
            <a:spLocks noGrp="1"/>
          </p:cNvSpPr>
          <p:nvPr>
            <p:ph type="title"/>
          </p:nvPr>
        </p:nvSpPr>
        <p:spPr>
          <a:xfrm>
            <a:off x="406400" y="457200"/>
            <a:ext cx="11582400" cy="838200"/>
          </a:xfrm>
          <a:prstGeom prst="rect">
            <a:avLst/>
          </a:prstGeom>
          <a:noFill/>
          <a:ln>
            <a:noFill/>
          </a:ln>
        </p:spPr>
        <p:txBody>
          <a:bodyPr spcFirstLastPara="1" wrap="square" lIns="90475" tIns="44450" rIns="90475" bIns="44450" anchor="t" anchorCtr="0">
            <a:normAutofit/>
          </a:bodyPr>
          <a:lstStyle>
            <a:lvl1pPr lvl="0" algn="l">
              <a:spcBef>
                <a:spcPts val="0"/>
              </a:spcBef>
              <a:spcAft>
                <a:spcPts val="0"/>
              </a:spcAft>
              <a:buClr>
                <a:srgbClr val="000000"/>
              </a:buClr>
              <a:buSzPts val="4000"/>
              <a:buFont typeface="Garamond"/>
              <a:buNone/>
              <a:defRPr sz="4000" cap="none">
                <a:solidFill>
                  <a:srgbClr val="000000"/>
                </a:solidFill>
                <a:latin typeface="Garamond"/>
                <a:ea typeface="Garamond"/>
                <a:cs typeface="Garamond"/>
                <a:sym typeface="Garamon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5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56"/>
          <p:cNvSpPr txBox="1">
            <a:spLocks noGrp="1"/>
          </p:cNvSpPr>
          <p:nvPr>
            <p:ph type="ftr" idx="11"/>
          </p:nvPr>
        </p:nvSpPr>
        <p:spPr>
          <a:xfrm>
            <a:off x="4775200" y="76201"/>
            <a:ext cx="3860800" cy="2889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56"/>
          <p:cNvSpPr txBox="1">
            <a:spLocks noGrp="1"/>
          </p:cNvSpPr>
          <p:nvPr>
            <p:ph type="sldNum" idx="12"/>
          </p:nvPr>
        </p:nvSpPr>
        <p:spPr>
          <a:xfrm>
            <a:off x="10972801" y="6473825"/>
            <a:ext cx="1011767" cy="247650"/>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b="0" i="0">
                <a:solidFill>
                  <a:schemeClr val="dk1"/>
                </a:solidFill>
                <a:latin typeface="Garamond"/>
                <a:ea typeface="Garamond"/>
                <a:cs typeface="Garamond"/>
                <a:sym typeface="Garamond"/>
              </a:defRPr>
            </a:lvl1pPr>
            <a:lvl2pPr marL="0" marR="0" lvl="1" indent="0" algn="r">
              <a:spcBef>
                <a:spcPts val="0"/>
              </a:spcBef>
              <a:buNone/>
              <a:defRPr sz="1000" b="0" i="0">
                <a:solidFill>
                  <a:schemeClr val="dk1"/>
                </a:solidFill>
                <a:latin typeface="Garamond"/>
                <a:ea typeface="Garamond"/>
                <a:cs typeface="Garamond"/>
                <a:sym typeface="Garamond"/>
              </a:defRPr>
            </a:lvl2pPr>
            <a:lvl3pPr marL="0" marR="0" lvl="2" indent="0" algn="r">
              <a:spcBef>
                <a:spcPts val="0"/>
              </a:spcBef>
              <a:buNone/>
              <a:defRPr sz="1000" b="0" i="0">
                <a:solidFill>
                  <a:schemeClr val="dk1"/>
                </a:solidFill>
                <a:latin typeface="Garamond"/>
                <a:ea typeface="Garamond"/>
                <a:cs typeface="Garamond"/>
                <a:sym typeface="Garamond"/>
              </a:defRPr>
            </a:lvl3pPr>
            <a:lvl4pPr marL="0" marR="0" lvl="3" indent="0" algn="r">
              <a:spcBef>
                <a:spcPts val="0"/>
              </a:spcBef>
              <a:buNone/>
              <a:defRPr sz="1000" b="0" i="0">
                <a:solidFill>
                  <a:schemeClr val="dk1"/>
                </a:solidFill>
                <a:latin typeface="Garamond"/>
                <a:ea typeface="Garamond"/>
                <a:cs typeface="Garamond"/>
                <a:sym typeface="Garamond"/>
              </a:defRPr>
            </a:lvl4pPr>
            <a:lvl5pPr marL="0" marR="0" lvl="4" indent="0" algn="r">
              <a:spcBef>
                <a:spcPts val="0"/>
              </a:spcBef>
              <a:buNone/>
              <a:defRPr sz="1000" b="0" i="0">
                <a:solidFill>
                  <a:schemeClr val="dk1"/>
                </a:solidFill>
                <a:latin typeface="Garamond"/>
                <a:ea typeface="Garamond"/>
                <a:cs typeface="Garamond"/>
                <a:sym typeface="Garamond"/>
              </a:defRPr>
            </a:lvl5pPr>
            <a:lvl6pPr marL="0" marR="0" lvl="5" indent="0" algn="r">
              <a:spcBef>
                <a:spcPts val="0"/>
              </a:spcBef>
              <a:buNone/>
              <a:defRPr sz="1000" b="0" i="0">
                <a:solidFill>
                  <a:schemeClr val="dk1"/>
                </a:solidFill>
                <a:latin typeface="Garamond"/>
                <a:ea typeface="Garamond"/>
                <a:cs typeface="Garamond"/>
                <a:sym typeface="Garamond"/>
              </a:defRPr>
            </a:lvl6pPr>
            <a:lvl7pPr marL="0" marR="0" lvl="6" indent="0" algn="r">
              <a:spcBef>
                <a:spcPts val="0"/>
              </a:spcBef>
              <a:buNone/>
              <a:defRPr sz="1000" b="0" i="0">
                <a:solidFill>
                  <a:schemeClr val="dk1"/>
                </a:solidFill>
                <a:latin typeface="Garamond"/>
                <a:ea typeface="Garamond"/>
                <a:cs typeface="Garamond"/>
                <a:sym typeface="Garamond"/>
              </a:defRPr>
            </a:lvl7pPr>
            <a:lvl8pPr marL="0" marR="0" lvl="7" indent="0" algn="r">
              <a:spcBef>
                <a:spcPts val="0"/>
              </a:spcBef>
              <a:buNone/>
              <a:defRPr sz="1000" b="0" i="0">
                <a:solidFill>
                  <a:schemeClr val="dk1"/>
                </a:solidFill>
                <a:latin typeface="Garamond"/>
                <a:ea typeface="Garamond"/>
                <a:cs typeface="Garamond"/>
                <a:sym typeface="Garamond"/>
              </a:defRPr>
            </a:lvl8pPr>
            <a:lvl9pPr marL="0" marR="0" lvl="8" indent="0" algn="r">
              <a:spcBef>
                <a:spcPts val="0"/>
              </a:spcBef>
              <a:buNone/>
              <a:defRPr sz="1000" b="0" i="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55"/>
        <p:cNvGrpSpPr/>
        <p:nvPr/>
      </p:nvGrpSpPr>
      <p:grpSpPr>
        <a:xfrm>
          <a:off x="0" y="0"/>
          <a:ext cx="0" cy="0"/>
          <a:chOff x="0" y="0"/>
          <a:chExt cx="0" cy="0"/>
        </a:xfrm>
      </p:grpSpPr>
      <p:sp>
        <p:nvSpPr>
          <p:cNvPr id="156" name="Google Shape;156;p57"/>
          <p:cNvSpPr txBox="1">
            <a:spLocks noGrp="1"/>
          </p:cNvSpPr>
          <p:nvPr>
            <p:ph type="body" idx="1"/>
          </p:nvPr>
        </p:nvSpPr>
        <p:spPr>
          <a:xfrm>
            <a:off x="406400" y="1600200"/>
            <a:ext cx="5588000" cy="4724400"/>
          </a:xfrm>
          <a:prstGeom prst="rect">
            <a:avLst/>
          </a:prstGeom>
          <a:noFill/>
          <a:ln>
            <a:noFill/>
          </a:ln>
        </p:spPr>
        <p:txBody>
          <a:bodyPr spcFirstLastPara="1" wrap="square" lIns="91425" tIns="45700" rIns="91425" bIns="45700" anchor="t" anchorCtr="0">
            <a:normAutofit/>
          </a:bodyPr>
          <a:lstStyle>
            <a:lvl1pPr marL="457200" lvl="0" indent="-433069" algn="l">
              <a:spcBef>
                <a:spcPts val="560"/>
              </a:spcBef>
              <a:spcAft>
                <a:spcPts val="0"/>
              </a:spcAft>
              <a:buSzPts val="3220"/>
              <a:buChar char="•"/>
              <a:defRPr sz="2800"/>
            </a:lvl1pPr>
            <a:lvl2pPr marL="914400" lvl="1" indent="-403860" algn="l">
              <a:spcBef>
                <a:spcPts val="600"/>
              </a:spcBef>
              <a:spcAft>
                <a:spcPts val="0"/>
              </a:spcAft>
              <a:buSzPts val="2760"/>
              <a:buChar char="•"/>
              <a:defRPr sz="2400"/>
            </a:lvl2pPr>
            <a:lvl3pPr marL="1371600" lvl="2" indent="-374650" algn="l">
              <a:spcBef>
                <a:spcPts val="600"/>
              </a:spcBef>
              <a:spcAft>
                <a:spcPts val="0"/>
              </a:spcAft>
              <a:buSzPts val="2300"/>
              <a:buChar char="•"/>
              <a:defRPr sz="2000"/>
            </a:lvl3pPr>
            <a:lvl4pPr marL="1828800" lvl="3" indent="-360044" algn="l">
              <a:spcBef>
                <a:spcPts val="600"/>
              </a:spcBef>
              <a:spcAft>
                <a:spcPts val="0"/>
              </a:spcAft>
              <a:buSzPts val="2070"/>
              <a:buChar char="•"/>
              <a:defRPr sz="1800"/>
            </a:lvl4pPr>
            <a:lvl5pPr marL="2286000" lvl="4" indent="-360045" algn="l">
              <a:spcBef>
                <a:spcPts val="600"/>
              </a:spcBef>
              <a:spcAft>
                <a:spcPts val="0"/>
              </a:spcAft>
              <a:buSzPts val="2070"/>
              <a:buChar char="•"/>
              <a:defRPr sz="1800"/>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57" name="Google Shape;157;p57"/>
          <p:cNvSpPr txBox="1">
            <a:spLocks noGrp="1"/>
          </p:cNvSpPr>
          <p:nvPr>
            <p:ph type="body" idx="2"/>
          </p:nvPr>
        </p:nvSpPr>
        <p:spPr>
          <a:xfrm>
            <a:off x="6197600" y="1600200"/>
            <a:ext cx="5791200" cy="4724400"/>
          </a:xfrm>
          <a:prstGeom prst="rect">
            <a:avLst/>
          </a:prstGeom>
          <a:noFill/>
          <a:ln>
            <a:noFill/>
          </a:ln>
        </p:spPr>
        <p:txBody>
          <a:bodyPr spcFirstLastPara="1" wrap="square" lIns="91425" tIns="45700" rIns="91425" bIns="45700" anchor="t" anchorCtr="0">
            <a:normAutofit/>
          </a:bodyPr>
          <a:lstStyle>
            <a:lvl1pPr marL="457200" lvl="0" indent="-433069" algn="l">
              <a:spcBef>
                <a:spcPts val="560"/>
              </a:spcBef>
              <a:spcAft>
                <a:spcPts val="0"/>
              </a:spcAft>
              <a:buSzPts val="3220"/>
              <a:buChar char="•"/>
              <a:defRPr sz="2800"/>
            </a:lvl1pPr>
            <a:lvl2pPr marL="914400" lvl="1" indent="-403860" algn="l">
              <a:spcBef>
                <a:spcPts val="600"/>
              </a:spcBef>
              <a:spcAft>
                <a:spcPts val="0"/>
              </a:spcAft>
              <a:buSzPts val="2760"/>
              <a:buChar char="•"/>
              <a:defRPr sz="2400"/>
            </a:lvl2pPr>
            <a:lvl3pPr marL="1371600" lvl="2" indent="-374650" algn="l">
              <a:spcBef>
                <a:spcPts val="600"/>
              </a:spcBef>
              <a:spcAft>
                <a:spcPts val="0"/>
              </a:spcAft>
              <a:buSzPts val="2300"/>
              <a:buChar char="•"/>
              <a:defRPr sz="2000"/>
            </a:lvl3pPr>
            <a:lvl4pPr marL="1828800" lvl="3" indent="-360044" algn="l">
              <a:spcBef>
                <a:spcPts val="600"/>
              </a:spcBef>
              <a:spcAft>
                <a:spcPts val="0"/>
              </a:spcAft>
              <a:buSzPts val="2070"/>
              <a:buChar char="•"/>
              <a:defRPr sz="1800"/>
            </a:lvl4pPr>
            <a:lvl5pPr marL="2286000" lvl="4" indent="-360045" algn="l">
              <a:spcBef>
                <a:spcPts val="600"/>
              </a:spcBef>
              <a:spcAft>
                <a:spcPts val="0"/>
              </a:spcAft>
              <a:buSzPts val="2070"/>
              <a:buChar char="•"/>
              <a:defRPr sz="1800"/>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58" name="Google Shape;158;p57"/>
          <p:cNvSpPr txBox="1">
            <a:spLocks noGrp="1"/>
          </p:cNvSpPr>
          <p:nvPr>
            <p:ph type="title"/>
          </p:nvPr>
        </p:nvSpPr>
        <p:spPr>
          <a:xfrm>
            <a:off x="406400" y="457200"/>
            <a:ext cx="11582400" cy="838200"/>
          </a:xfrm>
          <a:prstGeom prst="rect">
            <a:avLst/>
          </a:prstGeom>
          <a:noFill/>
          <a:ln>
            <a:noFill/>
          </a:ln>
        </p:spPr>
        <p:txBody>
          <a:bodyPr spcFirstLastPara="1" wrap="square" lIns="90475" tIns="44450" rIns="90475" bIns="44450" anchor="t" anchorCtr="0">
            <a:normAutofit/>
          </a:bodyPr>
          <a:lstStyle>
            <a:lvl1pPr lvl="0" algn="l">
              <a:spcBef>
                <a:spcPts val="0"/>
              </a:spcBef>
              <a:spcAft>
                <a:spcPts val="0"/>
              </a:spcAft>
              <a:buClr>
                <a:srgbClr val="000000"/>
              </a:buClr>
              <a:buSzPts val="4000"/>
              <a:buFont typeface="Garamond"/>
              <a:buNone/>
              <a:defRPr sz="4000" cap="none">
                <a:solidFill>
                  <a:srgbClr val="000000"/>
                </a:solidFill>
                <a:latin typeface="Garamond"/>
                <a:ea typeface="Garamond"/>
                <a:cs typeface="Garamond"/>
                <a:sym typeface="Garamon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5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5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5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b="0" i="0">
                <a:solidFill>
                  <a:schemeClr val="dk1"/>
                </a:solidFill>
                <a:latin typeface="Garamond"/>
                <a:ea typeface="Garamond"/>
                <a:cs typeface="Garamond"/>
                <a:sym typeface="Garamond"/>
              </a:defRPr>
            </a:lvl1pPr>
            <a:lvl2pPr marL="0" marR="0" lvl="1" indent="0" algn="r">
              <a:spcBef>
                <a:spcPts val="0"/>
              </a:spcBef>
              <a:buNone/>
              <a:defRPr sz="1000" b="0" i="0">
                <a:solidFill>
                  <a:schemeClr val="dk1"/>
                </a:solidFill>
                <a:latin typeface="Garamond"/>
                <a:ea typeface="Garamond"/>
                <a:cs typeface="Garamond"/>
                <a:sym typeface="Garamond"/>
              </a:defRPr>
            </a:lvl2pPr>
            <a:lvl3pPr marL="0" marR="0" lvl="2" indent="0" algn="r">
              <a:spcBef>
                <a:spcPts val="0"/>
              </a:spcBef>
              <a:buNone/>
              <a:defRPr sz="1000" b="0" i="0">
                <a:solidFill>
                  <a:schemeClr val="dk1"/>
                </a:solidFill>
                <a:latin typeface="Garamond"/>
                <a:ea typeface="Garamond"/>
                <a:cs typeface="Garamond"/>
                <a:sym typeface="Garamond"/>
              </a:defRPr>
            </a:lvl3pPr>
            <a:lvl4pPr marL="0" marR="0" lvl="3" indent="0" algn="r">
              <a:spcBef>
                <a:spcPts val="0"/>
              </a:spcBef>
              <a:buNone/>
              <a:defRPr sz="1000" b="0" i="0">
                <a:solidFill>
                  <a:schemeClr val="dk1"/>
                </a:solidFill>
                <a:latin typeface="Garamond"/>
                <a:ea typeface="Garamond"/>
                <a:cs typeface="Garamond"/>
                <a:sym typeface="Garamond"/>
              </a:defRPr>
            </a:lvl4pPr>
            <a:lvl5pPr marL="0" marR="0" lvl="4" indent="0" algn="r">
              <a:spcBef>
                <a:spcPts val="0"/>
              </a:spcBef>
              <a:buNone/>
              <a:defRPr sz="1000" b="0" i="0">
                <a:solidFill>
                  <a:schemeClr val="dk1"/>
                </a:solidFill>
                <a:latin typeface="Garamond"/>
                <a:ea typeface="Garamond"/>
                <a:cs typeface="Garamond"/>
                <a:sym typeface="Garamond"/>
              </a:defRPr>
            </a:lvl5pPr>
            <a:lvl6pPr marL="0" marR="0" lvl="5" indent="0" algn="r">
              <a:spcBef>
                <a:spcPts val="0"/>
              </a:spcBef>
              <a:buNone/>
              <a:defRPr sz="1000" b="0" i="0">
                <a:solidFill>
                  <a:schemeClr val="dk1"/>
                </a:solidFill>
                <a:latin typeface="Garamond"/>
                <a:ea typeface="Garamond"/>
                <a:cs typeface="Garamond"/>
                <a:sym typeface="Garamond"/>
              </a:defRPr>
            </a:lvl6pPr>
            <a:lvl7pPr marL="0" marR="0" lvl="6" indent="0" algn="r">
              <a:spcBef>
                <a:spcPts val="0"/>
              </a:spcBef>
              <a:buNone/>
              <a:defRPr sz="1000" b="0" i="0">
                <a:solidFill>
                  <a:schemeClr val="dk1"/>
                </a:solidFill>
                <a:latin typeface="Garamond"/>
                <a:ea typeface="Garamond"/>
                <a:cs typeface="Garamond"/>
                <a:sym typeface="Garamond"/>
              </a:defRPr>
            </a:lvl7pPr>
            <a:lvl8pPr marL="0" marR="0" lvl="7" indent="0" algn="r">
              <a:spcBef>
                <a:spcPts val="0"/>
              </a:spcBef>
              <a:buNone/>
              <a:defRPr sz="1000" b="0" i="0">
                <a:solidFill>
                  <a:schemeClr val="dk1"/>
                </a:solidFill>
                <a:latin typeface="Garamond"/>
                <a:ea typeface="Garamond"/>
                <a:cs typeface="Garamond"/>
                <a:sym typeface="Garamond"/>
              </a:defRPr>
            </a:lvl8pPr>
            <a:lvl9pPr marL="0" marR="0" lvl="8" indent="0" algn="r">
              <a:spcBef>
                <a:spcPts val="0"/>
              </a:spcBef>
              <a:buNone/>
              <a:defRPr sz="1000" b="0" i="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cxnSp>
        <p:nvCxnSpPr>
          <p:cNvPr id="31" name="Google Shape;31;p40"/>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2" name="Google Shape;32;p40"/>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4" name="Google Shape;34;p4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62"/>
        <p:cNvGrpSpPr/>
        <p:nvPr/>
      </p:nvGrpSpPr>
      <p:grpSpPr>
        <a:xfrm>
          <a:off x="0" y="0"/>
          <a:ext cx="0" cy="0"/>
          <a:chOff x="0" y="0"/>
          <a:chExt cx="0" cy="0"/>
        </a:xfrm>
      </p:grpSpPr>
      <p:sp>
        <p:nvSpPr>
          <p:cNvPr id="163" name="Google Shape;163;p58"/>
          <p:cNvSpPr txBox="1">
            <a:spLocks noGrp="1"/>
          </p:cNvSpPr>
          <p:nvPr>
            <p:ph type="title"/>
          </p:nvPr>
        </p:nvSpPr>
        <p:spPr>
          <a:xfrm>
            <a:off x="406400" y="457200"/>
            <a:ext cx="11582400" cy="838200"/>
          </a:xfrm>
          <a:prstGeom prst="rect">
            <a:avLst/>
          </a:prstGeom>
          <a:noFill/>
          <a:ln>
            <a:noFill/>
          </a:ln>
        </p:spPr>
        <p:txBody>
          <a:bodyPr spcFirstLastPara="1" wrap="square" lIns="90475" tIns="44450" rIns="90475" bIns="44450" anchor="t" anchorCtr="0">
            <a:normAutofit/>
          </a:bodyPr>
          <a:lstStyle>
            <a:lvl1pPr lvl="0" algn="l">
              <a:spcBef>
                <a:spcPts val="0"/>
              </a:spcBef>
              <a:spcAft>
                <a:spcPts val="0"/>
              </a:spcAft>
              <a:buClr>
                <a:srgbClr val="000000"/>
              </a:buClr>
              <a:buSzPts val="4000"/>
              <a:buFont typeface="Garamond"/>
              <a:buNone/>
              <a:defRPr sz="4000" cap="none">
                <a:solidFill>
                  <a:srgbClr val="000000"/>
                </a:solidFill>
                <a:latin typeface="Garamond"/>
                <a:ea typeface="Garamond"/>
                <a:cs typeface="Garamond"/>
                <a:sym typeface="Garamond"/>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5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5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5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b="0" i="0">
                <a:solidFill>
                  <a:schemeClr val="dk1"/>
                </a:solidFill>
                <a:latin typeface="Garamond"/>
                <a:ea typeface="Garamond"/>
                <a:cs typeface="Garamond"/>
                <a:sym typeface="Garamond"/>
              </a:defRPr>
            </a:lvl1pPr>
            <a:lvl2pPr marL="0" marR="0" lvl="1" indent="0" algn="r">
              <a:spcBef>
                <a:spcPts val="0"/>
              </a:spcBef>
              <a:buNone/>
              <a:defRPr sz="1000" b="0" i="0">
                <a:solidFill>
                  <a:schemeClr val="dk1"/>
                </a:solidFill>
                <a:latin typeface="Garamond"/>
                <a:ea typeface="Garamond"/>
                <a:cs typeface="Garamond"/>
                <a:sym typeface="Garamond"/>
              </a:defRPr>
            </a:lvl2pPr>
            <a:lvl3pPr marL="0" marR="0" lvl="2" indent="0" algn="r">
              <a:spcBef>
                <a:spcPts val="0"/>
              </a:spcBef>
              <a:buNone/>
              <a:defRPr sz="1000" b="0" i="0">
                <a:solidFill>
                  <a:schemeClr val="dk1"/>
                </a:solidFill>
                <a:latin typeface="Garamond"/>
                <a:ea typeface="Garamond"/>
                <a:cs typeface="Garamond"/>
                <a:sym typeface="Garamond"/>
              </a:defRPr>
            </a:lvl3pPr>
            <a:lvl4pPr marL="0" marR="0" lvl="3" indent="0" algn="r">
              <a:spcBef>
                <a:spcPts val="0"/>
              </a:spcBef>
              <a:buNone/>
              <a:defRPr sz="1000" b="0" i="0">
                <a:solidFill>
                  <a:schemeClr val="dk1"/>
                </a:solidFill>
                <a:latin typeface="Garamond"/>
                <a:ea typeface="Garamond"/>
                <a:cs typeface="Garamond"/>
                <a:sym typeface="Garamond"/>
              </a:defRPr>
            </a:lvl4pPr>
            <a:lvl5pPr marL="0" marR="0" lvl="4" indent="0" algn="r">
              <a:spcBef>
                <a:spcPts val="0"/>
              </a:spcBef>
              <a:buNone/>
              <a:defRPr sz="1000" b="0" i="0">
                <a:solidFill>
                  <a:schemeClr val="dk1"/>
                </a:solidFill>
                <a:latin typeface="Garamond"/>
                <a:ea typeface="Garamond"/>
                <a:cs typeface="Garamond"/>
                <a:sym typeface="Garamond"/>
              </a:defRPr>
            </a:lvl5pPr>
            <a:lvl6pPr marL="0" marR="0" lvl="5" indent="0" algn="r">
              <a:spcBef>
                <a:spcPts val="0"/>
              </a:spcBef>
              <a:buNone/>
              <a:defRPr sz="1000" b="0" i="0">
                <a:solidFill>
                  <a:schemeClr val="dk1"/>
                </a:solidFill>
                <a:latin typeface="Garamond"/>
                <a:ea typeface="Garamond"/>
                <a:cs typeface="Garamond"/>
                <a:sym typeface="Garamond"/>
              </a:defRPr>
            </a:lvl6pPr>
            <a:lvl7pPr marL="0" marR="0" lvl="6" indent="0" algn="r">
              <a:spcBef>
                <a:spcPts val="0"/>
              </a:spcBef>
              <a:buNone/>
              <a:defRPr sz="1000" b="0" i="0">
                <a:solidFill>
                  <a:schemeClr val="dk1"/>
                </a:solidFill>
                <a:latin typeface="Garamond"/>
                <a:ea typeface="Garamond"/>
                <a:cs typeface="Garamond"/>
                <a:sym typeface="Garamond"/>
              </a:defRPr>
            </a:lvl7pPr>
            <a:lvl8pPr marL="0" marR="0" lvl="7" indent="0" algn="r">
              <a:spcBef>
                <a:spcPts val="0"/>
              </a:spcBef>
              <a:buNone/>
              <a:defRPr sz="1000" b="0" i="0">
                <a:solidFill>
                  <a:schemeClr val="dk1"/>
                </a:solidFill>
                <a:latin typeface="Garamond"/>
                <a:ea typeface="Garamond"/>
                <a:cs typeface="Garamond"/>
                <a:sym typeface="Garamond"/>
              </a:defRPr>
            </a:lvl8pPr>
            <a:lvl9pPr marL="0" marR="0" lvl="8" indent="0" algn="r">
              <a:spcBef>
                <a:spcPts val="0"/>
              </a:spcBef>
              <a:buNone/>
              <a:defRPr sz="1000" b="0" i="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
        <p:nvSpPr>
          <p:cNvPr id="38" name="Google Shape;38;p4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42"/>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2"/>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44" name="Google Shape;44;p4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7" name="Google Shape;47;p42"/>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cxnSp>
        <p:nvCxnSpPr>
          <p:cNvPr id="49" name="Google Shape;49;p4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50" name="Google Shape;50;p4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3"/>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2" name="Google Shape;52;p43"/>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3" name="Google Shape;53;p4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4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4"/>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9" name="Google Shape;59;p44"/>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60" name="Google Shape;60;p44"/>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61" name="Google Shape;61;p44"/>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62" name="Google Shape;62;p4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5" name="Google Shape;65;p44"/>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4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1" name="Google Shape;71;p4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46"/>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6"/>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5" name="Google Shape;75;p46"/>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6" name="Google Shape;76;p4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9" name="Google Shape;79;p46"/>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47"/>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7"/>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83" name="Google Shape;83;p47"/>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rm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4" name="Google Shape;84;p4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2">
            <a:alphaModFix/>
          </a:blip>
          <a:stretch>
            <a:fillRect/>
          </a:stretch>
        </a:blipFill>
        <a:effectLst/>
      </p:bgPr>
    </p:bg>
    <p:spTree>
      <p:nvGrpSpPr>
        <p:cNvPr id="1" name="Shape 5"/>
        <p:cNvGrpSpPr/>
        <p:nvPr/>
      </p:nvGrpSpPr>
      <p:grpSpPr>
        <a:xfrm>
          <a:off x="0" y="0"/>
          <a:ext cx="0" cy="0"/>
          <a:chOff x="0" y="0"/>
          <a:chExt cx="0" cy="0"/>
        </a:xfrm>
      </p:grpSpPr>
      <p:grpSp>
        <p:nvGrpSpPr>
          <p:cNvPr id="6" name="Google Shape;6;p38"/>
          <p:cNvGrpSpPr/>
          <p:nvPr/>
        </p:nvGrpSpPr>
        <p:grpSpPr>
          <a:xfrm>
            <a:off x="-15736" y="0"/>
            <a:ext cx="12229962" cy="6856214"/>
            <a:chOff x="-15736" y="0"/>
            <a:chExt cx="12229962" cy="6856214"/>
          </a:xfrm>
        </p:grpSpPr>
        <p:pic>
          <p:nvPicPr>
            <p:cNvPr id="7" name="Google Shape;7;p38" descr="HD-PanelContent.png"/>
            <p:cNvPicPr preferRelativeResize="0"/>
            <p:nvPr/>
          </p:nvPicPr>
          <p:blipFill rotWithShape="1">
            <a:blip r:embed="rId23">
              <a:alphaModFix/>
            </a:blip>
            <a:srcRect/>
            <a:stretch/>
          </p:blipFill>
          <p:spPr>
            <a:xfrm>
              <a:off x="0" y="0"/>
              <a:ext cx="12188825" cy="6856214"/>
            </a:xfrm>
            <a:prstGeom prst="rect">
              <a:avLst/>
            </a:prstGeom>
            <a:noFill/>
            <a:ln>
              <a:noFill/>
            </a:ln>
          </p:spPr>
        </p:pic>
        <p:sp>
          <p:nvSpPr>
            <p:cNvPr id="8" name="Google Shape;8;p38"/>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38" descr="HDRibbonContent-UniformTrim.png"/>
            <p:cNvPicPr preferRelativeResize="0"/>
            <p:nvPr/>
          </p:nvPicPr>
          <p:blipFill rotWithShape="1">
            <a:blip r:embed="rId24">
              <a:alphaModFix/>
            </a:blip>
            <a:srcRect/>
            <a:stretch/>
          </p:blipFill>
          <p:spPr>
            <a:xfrm>
              <a:off x="-15736" y="3153832"/>
              <a:ext cx="777240" cy="606425"/>
            </a:xfrm>
            <a:prstGeom prst="rect">
              <a:avLst/>
            </a:prstGeom>
            <a:noFill/>
            <a:ln>
              <a:noFill/>
            </a:ln>
          </p:spPr>
        </p:pic>
        <p:pic>
          <p:nvPicPr>
            <p:cNvPr id="10" name="Google Shape;10;p38" descr="HDRibbonContent-UniformTrim.png"/>
            <p:cNvPicPr preferRelativeResize="0"/>
            <p:nvPr/>
          </p:nvPicPr>
          <p:blipFill rotWithShape="1">
            <a:blip r:embed="rId24">
              <a:alphaModFix/>
            </a:blip>
            <a:srcRect/>
            <a:stretch/>
          </p:blipFill>
          <p:spPr>
            <a:xfrm>
              <a:off x="11436986" y="3153832"/>
              <a:ext cx="777240" cy="606425"/>
            </a:xfrm>
            <a:prstGeom prst="rect">
              <a:avLst/>
            </a:prstGeom>
            <a:noFill/>
            <a:ln>
              <a:noFill/>
            </a:ln>
          </p:spPr>
        </p:pic>
      </p:grpSp>
      <p:sp>
        <p:nvSpPr>
          <p:cNvPr id="11" name="Google Shape;11;p3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38"/>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3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3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3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38"/>
          <p:cNvSpPr txBox="1"/>
          <p:nvPr/>
        </p:nvSpPr>
        <p:spPr>
          <a:xfrm>
            <a:off x="588434" y="6262688"/>
            <a:ext cx="130689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Chapter 11</a:t>
            </a:r>
            <a:endParaRPr/>
          </a:p>
        </p:txBody>
      </p:sp>
      <p:sp>
        <p:nvSpPr>
          <p:cNvPr id="17" name="Google Shape;17;p38"/>
          <p:cNvSpPr txBox="1"/>
          <p:nvPr/>
        </p:nvSpPr>
        <p:spPr>
          <a:xfrm>
            <a:off x="1930401" y="6172200"/>
            <a:ext cx="8515351" cy="47625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 2013 Pearson Education, Inc.  Publishing as Prentice Hall</a:t>
            </a:r>
            <a:endParaRPr sz="1800" b="0" i="0" u="none" strike="noStrike" cap="none">
              <a:solidFill>
                <a:schemeClr val="dk1"/>
              </a:solidFill>
              <a:latin typeface="Garamond"/>
              <a:ea typeface="Garamond"/>
              <a:cs typeface="Garamond"/>
              <a:sym typeface="Garamon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1"/>
          <p:cNvSpPr txBox="1">
            <a:spLocks noGrp="1"/>
          </p:cNvSpPr>
          <p:nvPr>
            <p:ph type="ctrTitle"/>
          </p:nvPr>
        </p:nvSpPr>
        <p:spPr>
          <a:xfrm>
            <a:off x="2286000" y="1371600"/>
            <a:ext cx="7772400" cy="1828800"/>
          </a:xfrm>
          <a:prstGeom prst="rect">
            <a:avLst/>
          </a:prstGeom>
          <a:noFill/>
          <a:ln>
            <a:noFill/>
          </a:ln>
        </p:spPr>
        <p:txBody>
          <a:bodyPr spcFirstLastPara="1" wrap="square" lIns="90475" tIns="44450" rIns="90475" bIns="44450" anchor="b" anchorCtr="0">
            <a:noAutofit/>
          </a:bodyPr>
          <a:lstStyle/>
          <a:p>
            <a:pPr marL="0" lvl="0" indent="0" algn="ctr" rtl="0">
              <a:spcBef>
                <a:spcPts val="0"/>
              </a:spcBef>
              <a:spcAft>
                <a:spcPts val="0"/>
              </a:spcAft>
              <a:buClr>
                <a:srgbClr val="000000"/>
              </a:buClr>
              <a:buSzPts val="5400"/>
              <a:buFont typeface="Garamond"/>
              <a:buNone/>
            </a:pPr>
            <a:r>
              <a:rPr lang="en-US" b="1">
                <a:solidFill>
                  <a:srgbClr val="000000"/>
                </a:solidFill>
              </a:rPr>
              <a:t>Chapter 7:</a:t>
            </a:r>
            <a:br>
              <a:rPr lang="en-US" b="1">
                <a:solidFill>
                  <a:srgbClr val="000000"/>
                </a:solidFill>
              </a:rPr>
            </a:br>
            <a:r>
              <a:rPr lang="en-US" b="1"/>
              <a:t>Database Administration and Security</a:t>
            </a:r>
            <a:endParaRPr b="1">
              <a:solidFill>
                <a:srgbClr val="000000"/>
              </a:solidFill>
            </a:endParaRPr>
          </a:p>
        </p:txBody>
      </p:sp>
      <p:sp>
        <p:nvSpPr>
          <p:cNvPr id="172" name="Google Shape;172;p1"/>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10"/>
          <p:cNvSpPr txBox="1">
            <a:spLocks noGrp="1"/>
          </p:cNvSpPr>
          <p:nvPr>
            <p:ph type="title"/>
          </p:nvPr>
        </p:nvSpPr>
        <p:spPr>
          <a:xfrm>
            <a:off x="2286000" y="0"/>
            <a:ext cx="7772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Database Recovery</a:t>
            </a:r>
            <a:endParaRPr/>
          </a:p>
        </p:txBody>
      </p:sp>
      <p:sp>
        <p:nvSpPr>
          <p:cNvPr id="234" name="Google Shape;234;p10"/>
          <p:cNvSpPr txBox="1">
            <a:spLocks noGrp="1"/>
          </p:cNvSpPr>
          <p:nvPr>
            <p:ph type="body" idx="1"/>
          </p:nvPr>
        </p:nvSpPr>
        <p:spPr>
          <a:xfrm>
            <a:off x="76200" y="1295400"/>
            <a:ext cx="12039600" cy="5486400"/>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800"/>
              <a:buFont typeface="Noto Sans Symbols"/>
              <a:buChar char="▪"/>
            </a:pPr>
            <a:r>
              <a:rPr lang="en-US" sz="2800" b="1"/>
              <a:t>Database recovery</a:t>
            </a:r>
            <a:r>
              <a:rPr lang="en-US" sz="2800"/>
              <a:t> is the mechanism for restoring a database quickly and accurately after loss or damage.</a:t>
            </a:r>
            <a:endParaRPr/>
          </a:p>
          <a:p>
            <a:pPr marL="285750" lvl="0" indent="-285750" algn="l" rtl="0">
              <a:spcBef>
                <a:spcPts val="1160"/>
              </a:spcBef>
              <a:spcAft>
                <a:spcPts val="0"/>
              </a:spcAft>
              <a:buSzPts val="2800"/>
              <a:buFont typeface="Noto Sans Symbols"/>
              <a:buChar char="▪"/>
            </a:pPr>
            <a:r>
              <a:rPr lang="en-US" sz="2800"/>
              <a:t>A DBMS should provide four basic facilities for backup and recovery of a database:</a:t>
            </a:r>
            <a:endParaRPr/>
          </a:p>
          <a:p>
            <a:pPr marL="971550" lvl="1" indent="-514350" algn="l" rtl="0">
              <a:spcBef>
                <a:spcPts val="1160"/>
              </a:spcBef>
              <a:spcAft>
                <a:spcPts val="0"/>
              </a:spcAft>
              <a:buSzPts val="3220"/>
              <a:buFont typeface="Garamond"/>
              <a:buAutoNum type="alphaLcParenR"/>
            </a:pPr>
            <a:r>
              <a:rPr lang="en-US" sz="2800"/>
              <a:t>Backup facilities</a:t>
            </a:r>
            <a:endParaRPr/>
          </a:p>
          <a:p>
            <a:pPr marL="971550" lvl="1" indent="-514350" algn="l" rtl="0">
              <a:spcBef>
                <a:spcPts val="1160"/>
              </a:spcBef>
              <a:spcAft>
                <a:spcPts val="0"/>
              </a:spcAft>
              <a:buSzPts val="3220"/>
              <a:buFont typeface="Garamond"/>
              <a:buAutoNum type="alphaLcParenR"/>
            </a:pPr>
            <a:r>
              <a:rPr lang="en-US" sz="2800"/>
              <a:t>Journalizing facilities</a:t>
            </a:r>
            <a:endParaRPr/>
          </a:p>
          <a:p>
            <a:pPr marL="971550" lvl="1" indent="-514350" algn="l" rtl="0">
              <a:spcBef>
                <a:spcPts val="1160"/>
              </a:spcBef>
              <a:spcAft>
                <a:spcPts val="0"/>
              </a:spcAft>
              <a:buSzPts val="3220"/>
              <a:buFont typeface="Garamond"/>
              <a:buAutoNum type="alphaLcParenR"/>
            </a:pPr>
            <a:r>
              <a:rPr lang="en-US" sz="2800"/>
              <a:t>Checkpoint facility</a:t>
            </a:r>
            <a:endParaRPr/>
          </a:p>
          <a:p>
            <a:pPr marL="971550" lvl="1" indent="-514350" algn="l" rtl="0">
              <a:spcBef>
                <a:spcPts val="1160"/>
              </a:spcBef>
              <a:spcAft>
                <a:spcPts val="0"/>
              </a:spcAft>
              <a:buSzPts val="3220"/>
              <a:buFont typeface="Garamond"/>
              <a:buAutoNum type="alphaLcParenR"/>
            </a:pPr>
            <a:r>
              <a:rPr lang="en-US" sz="2800"/>
              <a:t>Recovery manager</a:t>
            </a:r>
            <a:endParaRPr/>
          </a:p>
        </p:txBody>
      </p:sp>
      <p:sp>
        <p:nvSpPr>
          <p:cNvPr id="235" name="Google Shape;235;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11"/>
          <p:cNvSpPr txBox="1">
            <a:spLocks noGrp="1"/>
          </p:cNvSpPr>
          <p:nvPr>
            <p:ph type="title"/>
          </p:nvPr>
        </p:nvSpPr>
        <p:spPr>
          <a:xfrm>
            <a:off x="2209800" y="0"/>
            <a:ext cx="7772400" cy="762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a)  Backup Facilities</a:t>
            </a:r>
            <a:endParaRPr/>
          </a:p>
        </p:txBody>
      </p:sp>
      <p:sp>
        <p:nvSpPr>
          <p:cNvPr id="241" name="Google Shape;241;p11"/>
          <p:cNvSpPr txBox="1">
            <a:spLocks noGrp="1"/>
          </p:cNvSpPr>
          <p:nvPr>
            <p:ph type="body" idx="1"/>
          </p:nvPr>
        </p:nvSpPr>
        <p:spPr>
          <a:xfrm>
            <a:off x="152400" y="914400"/>
            <a:ext cx="11963400" cy="5867400"/>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220"/>
              <a:buChar char="•"/>
            </a:pPr>
            <a:r>
              <a:rPr lang="en-US" sz="2800"/>
              <a:t>A </a:t>
            </a:r>
            <a:r>
              <a:rPr lang="en-US" sz="2800" b="1"/>
              <a:t>backup facility</a:t>
            </a:r>
            <a:r>
              <a:rPr lang="en-US" sz="2800"/>
              <a:t> provide a periodic backup (nightly or weekly) that produces a backup copy of the portion of or the entire database. Each DBMS provides a COPY utility for this purpose.</a:t>
            </a:r>
            <a:endParaRPr/>
          </a:p>
          <a:p>
            <a:pPr marL="285750" lvl="0" indent="-285750" algn="l" rtl="0">
              <a:spcBef>
                <a:spcPts val="1160"/>
              </a:spcBef>
              <a:spcAft>
                <a:spcPts val="0"/>
              </a:spcAft>
              <a:buSzPts val="3220"/>
              <a:buChar char="•"/>
            </a:pPr>
            <a:r>
              <a:rPr lang="en-US" sz="2800"/>
              <a:t>Cold backup – database is shut down during backup.</a:t>
            </a:r>
            <a:endParaRPr/>
          </a:p>
          <a:p>
            <a:pPr marL="285750" lvl="0" indent="-285750" algn="l" rtl="0">
              <a:spcBef>
                <a:spcPts val="1160"/>
              </a:spcBef>
              <a:spcAft>
                <a:spcPts val="0"/>
              </a:spcAft>
              <a:buSzPts val="3220"/>
              <a:buChar char="•"/>
            </a:pPr>
            <a:r>
              <a:rPr lang="en-US" sz="2800"/>
              <a:t>Hot backup – selected portion is shut down and backed up at a given time.</a:t>
            </a:r>
            <a:endParaRPr/>
          </a:p>
          <a:p>
            <a:pPr marL="285750" lvl="0" indent="-285750" algn="l" rtl="0">
              <a:spcBef>
                <a:spcPts val="1160"/>
              </a:spcBef>
              <a:spcAft>
                <a:spcPts val="0"/>
              </a:spcAft>
              <a:buSzPts val="3220"/>
              <a:buChar char="•"/>
            </a:pPr>
            <a:r>
              <a:rPr lang="en-US" sz="2800"/>
              <a:t>Backups stored in secure, off-site location.</a:t>
            </a:r>
            <a:endParaRPr/>
          </a:p>
        </p:txBody>
      </p:sp>
      <p:sp>
        <p:nvSpPr>
          <p:cNvPr id="242" name="Google Shape;242;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12"/>
          <p:cNvSpPr txBox="1">
            <a:spLocks noGrp="1"/>
          </p:cNvSpPr>
          <p:nvPr>
            <p:ph type="title"/>
          </p:nvPr>
        </p:nvSpPr>
        <p:spPr>
          <a:xfrm>
            <a:off x="2209800" y="0"/>
            <a:ext cx="7772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b)  Journalizing Facilities</a:t>
            </a:r>
            <a:endParaRPr/>
          </a:p>
        </p:txBody>
      </p:sp>
      <p:sp>
        <p:nvSpPr>
          <p:cNvPr id="248" name="Google Shape;248;p12"/>
          <p:cNvSpPr txBox="1">
            <a:spLocks noGrp="1"/>
          </p:cNvSpPr>
          <p:nvPr>
            <p:ph type="body" idx="1"/>
          </p:nvPr>
        </p:nvSpPr>
        <p:spPr>
          <a:xfrm>
            <a:off x="152400" y="1143000"/>
            <a:ext cx="11887200" cy="55626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3220"/>
              <a:buChar char="•"/>
            </a:pPr>
            <a:r>
              <a:rPr lang="en-US" sz="2800"/>
              <a:t>A DBMS must provide </a:t>
            </a:r>
            <a:r>
              <a:rPr lang="en-US" sz="2800" b="1"/>
              <a:t>journalizing facilities</a:t>
            </a:r>
            <a:r>
              <a:rPr lang="en-US" sz="2800"/>
              <a:t> to produce an audit trail of transactions and database changes. </a:t>
            </a:r>
            <a:endParaRPr/>
          </a:p>
          <a:p>
            <a:pPr marL="285750" lvl="0" indent="-285750" algn="l" rtl="0">
              <a:lnSpc>
                <a:spcPct val="90000"/>
              </a:lnSpc>
              <a:spcBef>
                <a:spcPts val="1160"/>
              </a:spcBef>
              <a:spcAft>
                <a:spcPts val="0"/>
              </a:spcAft>
              <a:buSzPts val="3220"/>
              <a:buChar char="•"/>
            </a:pPr>
            <a:r>
              <a:rPr lang="en-US" sz="2800"/>
              <a:t>In the event of a failure, a consistent database state can be reestablished, using the information in the journals together with the most recent complete backup.</a:t>
            </a:r>
            <a:endParaRPr/>
          </a:p>
          <a:p>
            <a:pPr marL="285750" lvl="0" indent="-285750" algn="l" rtl="0">
              <a:lnSpc>
                <a:spcPct val="90000"/>
              </a:lnSpc>
              <a:spcBef>
                <a:spcPts val="1160"/>
              </a:spcBef>
              <a:spcAft>
                <a:spcPts val="0"/>
              </a:spcAft>
              <a:buSzPts val="3220"/>
              <a:buChar char="•"/>
            </a:pPr>
            <a:r>
              <a:rPr lang="en-US" sz="2800"/>
              <a:t>There are two basic journals, or logs.</a:t>
            </a:r>
            <a:endParaRPr/>
          </a:p>
          <a:p>
            <a:pPr marL="514350" lvl="0" indent="-514350" algn="l" rtl="0">
              <a:lnSpc>
                <a:spcPct val="90000"/>
              </a:lnSpc>
              <a:spcBef>
                <a:spcPts val="1160"/>
              </a:spcBef>
              <a:spcAft>
                <a:spcPts val="0"/>
              </a:spcAft>
              <a:buSzPts val="3220"/>
              <a:buFont typeface="Garamond"/>
              <a:buAutoNum type="arabicPeriod"/>
            </a:pPr>
            <a:r>
              <a:rPr lang="en-US" sz="2800" b="1"/>
              <a:t>Transaction log</a:t>
            </a:r>
            <a:r>
              <a:rPr lang="en-US" sz="2800"/>
              <a:t>, which contains a record of essential data for each transaction that is processed against the database.</a:t>
            </a:r>
            <a:endParaRPr/>
          </a:p>
          <a:p>
            <a:pPr marL="514350" lvl="0" indent="-514350" algn="l" rtl="0">
              <a:lnSpc>
                <a:spcPct val="90000"/>
              </a:lnSpc>
              <a:spcBef>
                <a:spcPts val="1160"/>
              </a:spcBef>
              <a:spcAft>
                <a:spcPts val="0"/>
              </a:spcAft>
              <a:buSzPts val="3220"/>
              <a:buFont typeface="Garamond"/>
              <a:buAutoNum type="arabicPeriod"/>
            </a:pPr>
            <a:r>
              <a:rPr lang="en-US" sz="2800" b="1"/>
              <a:t>Database change log</a:t>
            </a:r>
            <a:r>
              <a:rPr lang="en-US" sz="2800"/>
              <a:t>, which contains before and after image of records that have been modified by transactions. A </a:t>
            </a:r>
            <a:r>
              <a:rPr lang="en-US" sz="2800" b="1"/>
              <a:t>before image </a:t>
            </a:r>
            <a:r>
              <a:rPr lang="en-US" sz="2800"/>
              <a:t>is simply a copy of a record before it has been modified, and an </a:t>
            </a:r>
            <a:r>
              <a:rPr lang="en-US" sz="2800" b="1"/>
              <a:t>after image </a:t>
            </a:r>
            <a:r>
              <a:rPr lang="en-US" sz="2800"/>
              <a:t>is a copy of the same record after it has been modified.</a:t>
            </a:r>
            <a:endParaRPr/>
          </a:p>
        </p:txBody>
      </p:sp>
      <p:sp>
        <p:nvSpPr>
          <p:cNvPr id="249" name="Google Shape;249;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53"/>
        <p:cNvGrpSpPr/>
        <p:nvPr/>
      </p:nvGrpSpPr>
      <p:grpSpPr>
        <a:xfrm>
          <a:off x="0" y="0"/>
          <a:ext cx="0" cy="0"/>
          <a:chOff x="0" y="0"/>
          <a:chExt cx="0" cy="0"/>
        </a:xfrm>
      </p:grpSpPr>
      <p:sp>
        <p:nvSpPr>
          <p:cNvPr id="254" name="Google Shape;254;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55" name="Google Shape;255;p13"/>
          <p:cNvSpPr txBox="1"/>
          <p:nvPr/>
        </p:nvSpPr>
        <p:spPr>
          <a:xfrm>
            <a:off x="99060" y="2590800"/>
            <a:ext cx="1828800"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000000"/>
                </a:solidFill>
                <a:latin typeface="Garamond"/>
                <a:ea typeface="Garamond"/>
                <a:cs typeface="Garamond"/>
                <a:sym typeface="Garamond"/>
              </a:rPr>
              <a:t>Database </a:t>
            </a:r>
            <a:br>
              <a:rPr lang="en-US" sz="2800" b="1" i="0" u="none" strike="noStrike" cap="none">
                <a:solidFill>
                  <a:srgbClr val="000000"/>
                </a:solidFill>
                <a:latin typeface="Garamond"/>
                <a:ea typeface="Garamond"/>
                <a:cs typeface="Garamond"/>
                <a:sym typeface="Garamond"/>
              </a:rPr>
            </a:br>
            <a:r>
              <a:rPr lang="en-US" sz="2800" b="1" i="0" u="none" strike="noStrike" cap="none">
                <a:solidFill>
                  <a:srgbClr val="000000"/>
                </a:solidFill>
                <a:latin typeface="Garamond"/>
                <a:ea typeface="Garamond"/>
                <a:cs typeface="Garamond"/>
                <a:sym typeface="Garamond"/>
              </a:rPr>
              <a:t>audit </a:t>
            </a:r>
            <a:br>
              <a:rPr lang="en-US" sz="2800" b="1" i="0" u="none" strike="noStrike" cap="none">
                <a:solidFill>
                  <a:srgbClr val="000000"/>
                </a:solidFill>
                <a:latin typeface="Garamond"/>
                <a:ea typeface="Garamond"/>
                <a:cs typeface="Garamond"/>
                <a:sym typeface="Garamond"/>
              </a:rPr>
            </a:br>
            <a:r>
              <a:rPr lang="en-US" sz="2800" b="1" i="0" u="none" strike="noStrike" cap="none">
                <a:solidFill>
                  <a:srgbClr val="000000"/>
                </a:solidFill>
                <a:latin typeface="Garamond"/>
                <a:ea typeface="Garamond"/>
                <a:cs typeface="Garamond"/>
                <a:sym typeface="Garamond"/>
              </a:rPr>
              <a:t>trail</a:t>
            </a:r>
            <a:endParaRPr/>
          </a:p>
        </p:txBody>
      </p:sp>
      <p:sp>
        <p:nvSpPr>
          <p:cNvPr id="256" name="Google Shape;256;p13"/>
          <p:cNvSpPr txBox="1"/>
          <p:nvPr/>
        </p:nvSpPr>
        <p:spPr>
          <a:xfrm>
            <a:off x="9753600" y="6477001"/>
            <a:ext cx="762000" cy="2444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D38E27"/>
                </a:solidFill>
                <a:latin typeface="Garamond"/>
                <a:ea typeface="Garamond"/>
                <a:cs typeface="Garamond"/>
                <a:sym typeface="Garamond"/>
              </a:rPr>
              <a:t>13</a:t>
            </a:fld>
            <a:endParaRPr sz="1200" b="0" i="0" u="none" strike="noStrike" cap="none">
              <a:solidFill>
                <a:srgbClr val="D38E27"/>
              </a:solidFill>
              <a:latin typeface="Garamond"/>
              <a:ea typeface="Garamond"/>
              <a:cs typeface="Garamond"/>
              <a:sym typeface="Garamond"/>
            </a:endParaRPr>
          </a:p>
        </p:txBody>
      </p:sp>
      <p:pic>
        <p:nvPicPr>
          <p:cNvPr id="257" name="Google Shape;257;p13"/>
          <p:cNvPicPr preferRelativeResize="0"/>
          <p:nvPr/>
        </p:nvPicPr>
        <p:blipFill rotWithShape="1">
          <a:blip r:embed="rId3">
            <a:alphaModFix/>
          </a:blip>
          <a:srcRect l="808" t="1110" r="741" b="1111"/>
          <a:stretch/>
        </p:blipFill>
        <p:spPr>
          <a:xfrm>
            <a:off x="1981200" y="76200"/>
            <a:ext cx="10134600" cy="670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61"/>
        <p:cNvGrpSpPr/>
        <p:nvPr/>
      </p:nvGrpSpPr>
      <p:grpSpPr>
        <a:xfrm>
          <a:off x="0" y="0"/>
          <a:ext cx="0" cy="0"/>
          <a:chOff x="0" y="0"/>
          <a:chExt cx="0" cy="0"/>
        </a:xfrm>
      </p:grpSpPr>
      <p:sp>
        <p:nvSpPr>
          <p:cNvPr id="262" name="Google Shape;262;p14"/>
          <p:cNvSpPr txBox="1">
            <a:spLocks noGrp="1"/>
          </p:cNvSpPr>
          <p:nvPr>
            <p:ph type="title"/>
          </p:nvPr>
        </p:nvSpPr>
        <p:spPr>
          <a:xfrm>
            <a:off x="1295402" y="16379"/>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c)  Checkpoint Facilities</a:t>
            </a:r>
            <a:endParaRPr/>
          </a:p>
        </p:txBody>
      </p:sp>
      <p:sp>
        <p:nvSpPr>
          <p:cNvPr id="263" name="Google Shape;263;p14"/>
          <p:cNvSpPr txBox="1">
            <a:spLocks noGrp="1"/>
          </p:cNvSpPr>
          <p:nvPr>
            <p:ph type="body" idx="1"/>
          </p:nvPr>
        </p:nvSpPr>
        <p:spPr>
          <a:xfrm>
            <a:off x="142786" y="1364836"/>
            <a:ext cx="11896814" cy="5340764"/>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220"/>
              <a:buChar char="•"/>
            </a:pPr>
            <a:r>
              <a:rPr lang="en-US" sz="2800"/>
              <a:t>A </a:t>
            </a:r>
            <a:r>
              <a:rPr lang="en-US" sz="2800" b="1"/>
              <a:t>checkpoint facility</a:t>
            </a:r>
            <a:r>
              <a:rPr lang="en-US" sz="2800"/>
              <a:t> in a DBMS periodically refuses to accept any new transactions. All transactions in progress are completed, and the journal files are brought up to date. At this point, the system is in a quiet state, and the database and transaction logs are synchronized.</a:t>
            </a:r>
            <a:endParaRPr/>
          </a:p>
          <a:p>
            <a:pPr marL="285750" lvl="0" indent="-285750" algn="l" rtl="0">
              <a:spcBef>
                <a:spcPts val="1160"/>
              </a:spcBef>
              <a:spcAft>
                <a:spcPts val="0"/>
              </a:spcAft>
              <a:buSzPts val="3220"/>
              <a:buChar char="•"/>
            </a:pPr>
            <a:r>
              <a:rPr lang="en-US" sz="2800"/>
              <a:t>A DBMS may perform checkpoints automatically (which is preferred) or in response to commands in user application programs. </a:t>
            </a:r>
            <a:endParaRPr/>
          </a:p>
          <a:p>
            <a:pPr marL="285750" lvl="0" indent="-285750" algn="l" rtl="0">
              <a:spcBef>
                <a:spcPts val="1160"/>
              </a:spcBef>
              <a:spcAft>
                <a:spcPts val="0"/>
              </a:spcAft>
              <a:buSzPts val="3220"/>
              <a:buChar char="•"/>
            </a:pPr>
            <a:r>
              <a:rPr lang="en-US" sz="2800"/>
              <a:t>Checkpoints should be taken frequently (several times an hour). </a:t>
            </a:r>
            <a:endParaRPr/>
          </a:p>
          <a:p>
            <a:pPr marL="285750" lvl="0" indent="-285750" algn="l" rtl="0">
              <a:spcBef>
                <a:spcPts val="1160"/>
              </a:spcBef>
              <a:spcAft>
                <a:spcPts val="0"/>
              </a:spcAft>
              <a:buSzPts val="3220"/>
              <a:buChar char="•"/>
            </a:pPr>
            <a:r>
              <a:rPr lang="en-US" sz="2800"/>
              <a:t>When failures occur, it is often possible to resume processing from the most recent checkpoint. Thus, only a few minutes of processing work must be repeated, compared with several hours for a complete restart of the day's processing.</a:t>
            </a:r>
            <a:endParaRPr/>
          </a:p>
        </p:txBody>
      </p:sp>
      <p:sp>
        <p:nvSpPr>
          <p:cNvPr id="264" name="Google Shape;264;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15"/>
          <p:cNvSpPr txBox="1">
            <a:spLocks noGrp="1"/>
          </p:cNvSpPr>
          <p:nvPr>
            <p:ph type="title"/>
          </p:nvPr>
        </p:nvSpPr>
        <p:spPr>
          <a:xfrm>
            <a:off x="1295402" y="16379"/>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d)  Recovery Manager</a:t>
            </a:r>
            <a:endParaRPr/>
          </a:p>
        </p:txBody>
      </p:sp>
      <p:sp>
        <p:nvSpPr>
          <p:cNvPr id="270" name="Google Shape;270;p15"/>
          <p:cNvSpPr txBox="1">
            <a:spLocks noGrp="1"/>
          </p:cNvSpPr>
          <p:nvPr>
            <p:ph type="body" idx="1"/>
          </p:nvPr>
        </p:nvSpPr>
        <p:spPr>
          <a:xfrm>
            <a:off x="142786" y="1364836"/>
            <a:ext cx="11896814" cy="5340764"/>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220"/>
              <a:buChar char="•"/>
            </a:pPr>
            <a:r>
              <a:rPr lang="en-US" sz="2800"/>
              <a:t>The recovery manager is a module of a DBMS that restores the database to a correct condition when a failure occurs and then resumes processing user requests. </a:t>
            </a:r>
            <a:endParaRPr/>
          </a:p>
          <a:p>
            <a:pPr marL="285750" lvl="0" indent="-285750" algn="l" rtl="0">
              <a:spcBef>
                <a:spcPts val="1160"/>
              </a:spcBef>
              <a:spcAft>
                <a:spcPts val="0"/>
              </a:spcAft>
              <a:buSzPts val="3220"/>
              <a:buChar char="•"/>
            </a:pPr>
            <a:r>
              <a:rPr lang="en-US" sz="2800"/>
              <a:t>The recovery manager uses the </a:t>
            </a:r>
            <a:r>
              <a:rPr lang="en-US" sz="2800" i="1"/>
              <a:t>transaction log</a:t>
            </a:r>
            <a:r>
              <a:rPr lang="en-US" sz="2800"/>
              <a:t> and the </a:t>
            </a:r>
            <a:r>
              <a:rPr lang="en-US" sz="2800" i="1"/>
              <a:t>database change log</a:t>
            </a:r>
            <a:r>
              <a:rPr lang="en-US" sz="2800"/>
              <a:t> to restore the database.</a:t>
            </a:r>
            <a:endParaRPr/>
          </a:p>
        </p:txBody>
      </p:sp>
      <p:sp>
        <p:nvSpPr>
          <p:cNvPr id="271" name="Google Shape;271;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6" name="Google Shape;276;p16"/>
          <p:cNvSpPr txBox="1">
            <a:spLocks noGrp="1"/>
          </p:cNvSpPr>
          <p:nvPr>
            <p:ph type="title"/>
          </p:nvPr>
        </p:nvSpPr>
        <p:spPr>
          <a:xfrm>
            <a:off x="2057400" y="152400"/>
            <a:ext cx="7620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US" sz="4000" b="1"/>
              <a:t>Recovery and Restart Procedures</a:t>
            </a:r>
            <a:endParaRPr/>
          </a:p>
        </p:txBody>
      </p:sp>
      <p:sp>
        <p:nvSpPr>
          <p:cNvPr id="277" name="Google Shape;277;p16"/>
          <p:cNvSpPr txBox="1">
            <a:spLocks noGrp="1"/>
          </p:cNvSpPr>
          <p:nvPr>
            <p:ph type="body" idx="1"/>
          </p:nvPr>
        </p:nvSpPr>
        <p:spPr>
          <a:xfrm>
            <a:off x="152400" y="1143000"/>
            <a:ext cx="11963400" cy="541020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3680"/>
              <a:buNone/>
            </a:pPr>
            <a:r>
              <a:rPr lang="en-US" sz="3200"/>
              <a:t>Techniques used in recovery procedures include:</a:t>
            </a:r>
            <a:endParaRPr/>
          </a:p>
          <a:p>
            <a:pPr marL="0" lvl="0" indent="0" algn="l" rtl="0">
              <a:lnSpc>
                <a:spcPct val="110000"/>
              </a:lnSpc>
              <a:spcBef>
                <a:spcPts val="1160"/>
              </a:spcBef>
              <a:spcAft>
                <a:spcPts val="0"/>
              </a:spcAft>
              <a:buSzPts val="3220"/>
              <a:buNone/>
            </a:pPr>
            <a:r>
              <a:rPr lang="en-US" sz="2800" b="1"/>
              <a:t>a)  Disk Mirroring </a:t>
            </a:r>
            <a:r>
              <a:rPr lang="en-US" sz="2800"/>
              <a:t>– switch between identical copies of databases </a:t>
            </a:r>
            <a:endParaRPr/>
          </a:p>
          <a:p>
            <a:pPr marL="285750" lvl="0" indent="-285750" algn="l" rtl="0">
              <a:lnSpc>
                <a:spcPct val="110000"/>
              </a:lnSpc>
              <a:spcBef>
                <a:spcPts val="1160"/>
              </a:spcBef>
              <a:spcAft>
                <a:spcPts val="0"/>
              </a:spcAft>
              <a:buSzPts val="3220"/>
              <a:buChar char="•"/>
            </a:pPr>
            <a:r>
              <a:rPr lang="en-US" sz="2800"/>
              <a:t>To be able to switch to an existing copy of a database, the database must be mirrored. That is, at least two copies of the database must be kept and updated simultaneously. When a media failure occurs, processing is switched to the duplicate copy of the database. </a:t>
            </a:r>
            <a:endParaRPr/>
          </a:p>
          <a:p>
            <a:pPr marL="285750" lvl="0" indent="-285750" algn="l" rtl="0">
              <a:lnSpc>
                <a:spcPct val="110000"/>
              </a:lnSpc>
              <a:spcBef>
                <a:spcPts val="1160"/>
              </a:spcBef>
              <a:spcAft>
                <a:spcPts val="0"/>
              </a:spcAft>
              <a:buSzPts val="3220"/>
              <a:buChar char="•"/>
            </a:pPr>
            <a:r>
              <a:rPr lang="en-US" sz="2800"/>
              <a:t>This strategy allows for the fastest recovery and has become increasingly popular for applications requiring high availability as the cost of long-term storage has dropped. </a:t>
            </a:r>
            <a:endParaRPr/>
          </a:p>
          <a:p>
            <a:pPr marL="285750" lvl="0" indent="-81279" algn="l" rtl="0">
              <a:lnSpc>
                <a:spcPct val="80000"/>
              </a:lnSpc>
              <a:spcBef>
                <a:spcPts val="1160"/>
              </a:spcBef>
              <a:spcAft>
                <a:spcPts val="0"/>
              </a:spcAft>
              <a:buSzPts val="3220"/>
              <a:buNone/>
            </a:pPr>
            <a:endParaRPr sz="2800"/>
          </a:p>
          <a:p>
            <a:pPr marL="285750" lvl="0" indent="-81279" algn="l" rtl="0">
              <a:lnSpc>
                <a:spcPct val="80000"/>
              </a:lnSpc>
              <a:spcBef>
                <a:spcPts val="1160"/>
              </a:spcBef>
              <a:spcAft>
                <a:spcPts val="0"/>
              </a:spcAft>
              <a:buSzPts val="3220"/>
              <a:buNone/>
            </a:pPr>
            <a:endParaRPr sz="2800"/>
          </a:p>
          <a:p>
            <a:pPr marL="285750" lvl="0" indent="-81279" algn="l" rtl="0">
              <a:lnSpc>
                <a:spcPct val="80000"/>
              </a:lnSpc>
              <a:spcBef>
                <a:spcPts val="1160"/>
              </a:spcBef>
              <a:spcAft>
                <a:spcPts val="0"/>
              </a:spcAft>
              <a:buSzPts val="3220"/>
              <a:buNone/>
            </a:pPr>
            <a:endParaRPr sz="2800"/>
          </a:p>
          <a:p>
            <a:pPr marL="285750" lvl="0" indent="-81279" algn="l" rtl="0">
              <a:lnSpc>
                <a:spcPct val="80000"/>
              </a:lnSpc>
              <a:spcBef>
                <a:spcPts val="1160"/>
              </a:spcBef>
              <a:spcAft>
                <a:spcPts val="0"/>
              </a:spcAft>
              <a:buSzPts val="3220"/>
              <a:buNone/>
            </a:pPr>
            <a:endParaRPr sz="2800"/>
          </a:p>
        </p:txBody>
      </p:sp>
      <p:sp>
        <p:nvSpPr>
          <p:cNvPr id="278" name="Google Shape;278;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17"/>
          <p:cNvSpPr txBox="1">
            <a:spLocks noGrp="1"/>
          </p:cNvSpPr>
          <p:nvPr>
            <p:ph type="title"/>
          </p:nvPr>
        </p:nvSpPr>
        <p:spPr>
          <a:xfrm>
            <a:off x="2057400" y="152400"/>
            <a:ext cx="7620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US" sz="4000" b="1"/>
              <a:t>Recovery and Restart Procedures</a:t>
            </a:r>
            <a:endParaRPr/>
          </a:p>
        </p:txBody>
      </p:sp>
      <p:sp>
        <p:nvSpPr>
          <p:cNvPr id="284" name="Google Shape;284;p17"/>
          <p:cNvSpPr txBox="1">
            <a:spLocks noGrp="1"/>
          </p:cNvSpPr>
          <p:nvPr>
            <p:ph type="body" idx="1"/>
          </p:nvPr>
        </p:nvSpPr>
        <p:spPr>
          <a:xfrm>
            <a:off x="152400" y="1143000"/>
            <a:ext cx="11963400" cy="5410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3680"/>
              <a:buNone/>
            </a:pPr>
            <a:r>
              <a:rPr lang="en-US" sz="3200"/>
              <a:t>Techniques used in recovery procedures include:</a:t>
            </a:r>
            <a:endParaRPr/>
          </a:p>
          <a:p>
            <a:pPr marL="0" lvl="0" indent="0" algn="l" rtl="0">
              <a:spcBef>
                <a:spcPts val="1160"/>
              </a:spcBef>
              <a:spcAft>
                <a:spcPts val="0"/>
              </a:spcAft>
              <a:buSzPts val="3220"/>
              <a:buNone/>
            </a:pPr>
            <a:r>
              <a:rPr lang="en-US" sz="2800" b="1"/>
              <a:t>b)  Restore/Rerun </a:t>
            </a:r>
            <a:r>
              <a:rPr lang="en-US" sz="2800"/>
              <a:t>– reprocess transactions against the backup copy</a:t>
            </a:r>
            <a:endParaRPr/>
          </a:p>
          <a:p>
            <a:pPr marL="285750" lvl="0" indent="-285750" algn="l" rtl="0">
              <a:spcBef>
                <a:spcPts val="1160"/>
              </a:spcBef>
              <a:spcAft>
                <a:spcPts val="0"/>
              </a:spcAft>
              <a:buSzPts val="3220"/>
              <a:buFont typeface="Arial"/>
              <a:buChar char="•"/>
            </a:pPr>
            <a:r>
              <a:rPr lang="en-US" sz="2800"/>
              <a:t>First, the database is shut down. Then the most recent backup copy of the database is mounted, and all transactions that have occurred since that copy (which are stored on the transaction log) are rerun. </a:t>
            </a:r>
            <a:endParaRPr/>
          </a:p>
          <a:p>
            <a:pPr marL="285750" lvl="0" indent="-81279" algn="l" rtl="0">
              <a:spcBef>
                <a:spcPts val="1160"/>
              </a:spcBef>
              <a:spcAft>
                <a:spcPts val="0"/>
              </a:spcAft>
              <a:buSzPts val="3220"/>
              <a:buFont typeface="Arial"/>
              <a:buNone/>
            </a:pPr>
            <a:endParaRPr sz="2800"/>
          </a:p>
          <a:p>
            <a:pPr marL="0" lvl="0" indent="0" algn="l" rtl="0">
              <a:lnSpc>
                <a:spcPct val="80000"/>
              </a:lnSpc>
              <a:spcBef>
                <a:spcPts val="1160"/>
              </a:spcBef>
              <a:spcAft>
                <a:spcPts val="0"/>
              </a:spcAft>
              <a:buSzPts val="3220"/>
              <a:buNone/>
            </a:pPr>
            <a:endParaRPr sz="2800"/>
          </a:p>
          <a:p>
            <a:pPr marL="0" lvl="0" indent="0" algn="l" rtl="0">
              <a:lnSpc>
                <a:spcPct val="80000"/>
              </a:lnSpc>
              <a:spcBef>
                <a:spcPts val="1160"/>
              </a:spcBef>
              <a:spcAft>
                <a:spcPts val="0"/>
              </a:spcAft>
              <a:buSzPts val="3220"/>
              <a:buNone/>
            </a:pPr>
            <a:endParaRPr sz="2800"/>
          </a:p>
        </p:txBody>
      </p:sp>
      <p:sp>
        <p:nvSpPr>
          <p:cNvPr id="285" name="Google Shape;285;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89"/>
        <p:cNvGrpSpPr/>
        <p:nvPr/>
      </p:nvGrpSpPr>
      <p:grpSpPr>
        <a:xfrm>
          <a:off x="0" y="0"/>
          <a:ext cx="0" cy="0"/>
          <a:chOff x="0" y="0"/>
          <a:chExt cx="0" cy="0"/>
        </a:xfrm>
      </p:grpSpPr>
      <p:sp>
        <p:nvSpPr>
          <p:cNvPr id="290" name="Google Shape;290;p18"/>
          <p:cNvSpPr txBox="1">
            <a:spLocks noGrp="1"/>
          </p:cNvSpPr>
          <p:nvPr>
            <p:ph type="title"/>
          </p:nvPr>
        </p:nvSpPr>
        <p:spPr>
          <a:xfrm>
            <a:off x="2057400" y="152400"/>
            <a:ext cx="7620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US" sz="4000" b="1"/>
              <a:t>Recovery and Restart Procedures</a:t>
            </a:r>
            <a:endParaRPr/>
          </a:p>
        </p:txBody>
      </p:sp>
      <p:sp>
        <p:nvSpPr>
          <p:cNvPr id="291" name="Google Shape;291;p18"/>
          <p:cNvSpPr txBox="1">
            <a:spLocks noGrp="1"/>
          </p:cNvSpPr>
          <p:nvPr>
            <p:ph type="body" idx="1"/>
          </p:nvPr>
        </p:nvSpPr>
        <p:spPr>
          <a:xfrm>
            <a:off x="228600" y="1143000"/>
            <a:ext cx="11811000" cy="55626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10000"/>
              </a:lnSpc>
              <a:spcBef>
                <a:spcPts val="0"/>
              </a:spcBef>
              <a:spcAft>
                <a:spcPts val="0"/>
              </a:spcAft>
              <a:buSzPct val="115000"/>
              <a:buNone/>
            </a:pPr>
            <a:r>
              <a:rPr lang="en-US" sz="3000"/>
              <a:t>Techniques used in recovery procedures include:</a:t>
            </a:r>
            <a:endParaRPr/>
          </a:p>
          <a:p>
            <a:pPr marL="0" lvl="0" indent="0" algn="l" rtl="0">
              <a:lnSpc>
                <a:spcPct val="110000"/>
              </a:lnSpc>
              <a:spcBef>
                <a:spcPts val="1155"/>
              </a:spcBef>
              <a:spcAft>
                <a:spcPts val="0"/>
              </a:spcAft>
              <a:buSzPct val="115000"/>
              <a:buNone/>
            </a:pPr>
            <a:r>
              <a:rPr lang="en-US" sz="3000" b="1"/>
              <a:t>c)  Backward Recovery</a:t>
            </a:r>
            <a:r>
              <a:rPr lang="en-US" sz="3000"/>
              <a:t> (Rollback) – apply </a:t>
            </a:r>
            <a:r>
              <a:rPr lang="en-US" sz="3000" i="1"/>
              <a:t>before images</a:t>
            </a:r>
            <a:endParaRPr/>
          </a:p>
          <a:p>
            <a:pPr marL="285750" lvl="0" indent="-285750" algn="l" rtl="0">
              <a:lnSpc>
                <a:spcPct val="110000"/>
              </a:lnSpc>
              <a:spcBef>
                <a:spcPts val="1155"/>
              </a:spcBef>
              <a:spcAft>
                <a:spcPts val="0"/>
              </a:spcAft>
              <a:buSzPct val="115000"/>
              <a:buChar char="•"/>
            </a:pPr>
            <a:r>
              <a:rPr lang="en-US" sz="3000"/>
              <a:t>With backward recovery (also called rollback), the DBMS undo unwanted changes to the database by applying </a:t>
            </a:r>
            <a:r>
              <a:rPr lang="en-US" sz="3000" i="1"/>
              <a:t>before images </a:t>
            </a:r>
            <a:r>
              <a:rPr lang="en-US" sz="3000"/>
              <a:t>of the records to the database. As a result, the database is returned to an earlier state and the unwanted changes are eliminated.</a:t>
            </a:r>
            <a:endParaRPr/>
          </a:p>
          <a:p>
            <a:pPr marL="0" lvl="0" indent="0" algn="l" rtl="0">
              <a:lnSpc>
                <a:spcPct val="110000"/>
              </a:lnSpc>
              <a:spcBef>
                <a:spcPts val="1155"/>
              </a:spcBef>
              <a:spcAft>
                <a:spcPts val="0"/>
              </a:spcAft>
              <a:buSzPct val="115000"/>
              <a:buNone/>
            </a:pPr>
            <a:r>
              <a:rPr lang="en-US" sz="3000" b="1"/>
              <a:t>d)  Forward Recovery </a:t>
            </a:r>
            <a:r>
              <a:rPr lang="en-US" sz="3000"/>
              <a:t>(Rollforward) – apply </a:t>
            </a:r>
            <a:r>
              <a:rPr lang="en-US" sz="3000" i="1"/>
              <a:t>after images </a:t>
            </a:r>
            <a:r>
              <a:rPr lang="en-US" sz="3000"/>
              <a:t>(better than restore/rerun)</a:t>
            </a:r>
            <a:endParaRPr/>
          </a:p>
          <a:p>
            <a:pPr marL="0" lvl="0" indent="0" algn="l" rtl="0">
              <a:lnSpc>
                <a:spcPct val="110000"/>
              </a:lnSpc>
              <a:spcBef>
                <a:spcPts val="1155"/>
              </a:spcBef>
              <a:spcAft>
                <a:spcPts val="0"/>
              </a:spcAft>
              <a:buSzPct val="115000"/>
              <a:buNone/>
            </a:pPr>
            <a:r>
              <a:rPr lang="en-US" sz="3000"/>
              <a:t>With forward recovery (also called rollforward), the DBMS starts with an earlier copy of the database. Applying </a:t>
            </a:r>
            <a:r>
              <a:rPr lang="en-US" sz="3000" i="1"/>
              <a:t>after images </a:t>
            </a:r>
            <a:r>
              <a:rPr lang="en-US" sz="3000"/>
              <a:t>(the results of good transactions) quickly moves the database forward to a later state.</a:t>
            </a:r>
            <a:endParaRPr/>
          </a:p>
          <a:p>
            <a:pPr marL="0" lvl="0" indent="0" algn="l" rtl="0">
              <a:lnSpc>
                <a:spcPct val="110000"/>
              </a:lnSpc>
              <a:spcBef>
                <a:spcPts val="1118"/>
              </a:spcBef>
              <a:spcAft>
                <a:spcPts val="0"/>
              </a:spcAft>
              <a:buSzPct val="115000"/>
              <a:buNone/>
            </a:pPr>
            <a:endParaRPr sz="2800"/>
          </a:p>
        </p:txBody>
      </p:sp>
      <p:sp>
        <p:nvSpPr>
          <p:cNvPr id="292" name="Google Shape;292;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96"/>
        <p:cNvGrpSpPr/>
        <p:nvPr/>
      </p:nvGrpSpPr>
      <p:grpSpPr>
        <a:xfrm>
          <a:off x="0" y="0"/>
          <a:ext cx="0" cy="0"/>
          <a:chOff x="0" y="0"/>
          <a:chExt cx="0" cy="0"/>
        </a:xfrm>
      </p:grpSpPr>
      <p:sp>
        <p:nvSpPr>
          <p:cNvPr id="297" name="Google Shape;297;p1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98" name="Google Shape;298;p19"/>
          <p:cNvSpPr txBox="1"/>
          <p:nvPr/>
        </p:nvSpPr>
        <p:spPr>
          <a:xfrm>
            <a:off x="2971800" y="381000"/>
            <a:ext cx="4403602"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a:solidFill>
                  <a:srgbClr val="000000"/>
                </a:solidFill>
                <a:latin typeface="Garamond"/>
                <a:ea typeface="Garamond"/>
                <a:cs typeface="Garamond"/>
                <a:sym typeface="Garamond"/>
              </a:rPr>
              <a:t>Basic recovery techniques: Rollback</a:t>
            </a:r>
            <a:endParaRPr/>
          </a:p>
        </p:txBody>
      </p:sp>
      <p:pic>
        <p:nvPicPr>
          <p:cNvPr id="299" name="Google Shape;299;p19" descr="Noname.jpg"/>
          <p:cNvPicPr preferRelativeResize="0"/>
          <p:nvPr/>
        </p:nvPicPr>
        <p:blipFill rotWithShape="1">
          <a:blip r:embed="rId3">
            <a:alphaModFix/>
          </a:blip>
          <a:srcRect/>
          <a:stretch/>
        </p:blipFill>
        <p:spPr>
          <a:xfrm>
            <a:off x="76200" y="1752600"/>
            <a:ext cx="10586556" cy="502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76"/>
        <p:cNvGrpSpPr/>
        <p:nvPr/>
      </p:nvGrpSpPr>
      <p:grpSpPr>
        <a:xfrm>
          <a:off x="0" y="0"/>
          <a:ext cx="0" cy="0"/>
          <a:chOff x="0" y="0"/>
          <a:chExt cx="0" cy="0"/>
        </a:xfrm>
      </p:grpSpPr>
      <p:sp>
        <p:nvSpPr>
          <p:cNvPr id="177" name="Google Shape;177;p2"/>
          <p:cNvSpPr txBox="1">
            <a:spLocks noGrp="1"/>
          </p:cNvSpPr>
          <p:nvPr>
            <p:ph type="title"/>
          </p:nvPr>
        </p:nvSpPr>
        <p:spPr>
          <a:xfrm>
            <a:off x="1981200" y="32657"/>
            <a:ext cx="8229600" cy="1371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Objectives</a:t>
            </a:r>
            <a:endParaRPr/>
          </a:p>
        </p:txBody>
      </p:sp>
      <p:sp>
        <p:nvSpPr>
          <p:cNvPr id="178" name="Google Shape;178;p2"/>
          <p:cNvSpPr txBox="1">
            <a:spLocks noGrp="1"/>
          </p:cNvSpPr>
          <p:nvPr>
            <p:ph type="body" idx="1"/>
          </p:nvPr>
        </p:nvSpPr>
        <p:spPr>
          <a:xfrm>
            <a:off x="381000" y="1219200"/>
            <a:ext cx="11430000" cy="5410200"/>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SzPts val="3220"/>
              <a:buChar char="•"/>
            </a:pPr>
            <a:r>
              <a:rPr lang="en-US" sz="2800"/>
              <a:t>Define terms</a:t>
            </a:r>
            <a:endParaRPr/>
          </a:p>
          <a:p>
            <a:pPr marL="285750" lvl="0" indent="-285750" algn="l" rtl="0">
              <a:lnSpc>
                <a:spcPct val="90000"/>
              </a:lnSpc>
              <a:spcBef>
                <a:spcPts val="1160"/>
              </a:spcBef>
              <a:spcAft>
                <a:spcPts val="0"/>
              </a:spcAft>
              <a:buSzPts val="3220"/>
              <a:buChar char="•"/>
            </a:pPr>
            <a:r>
              <a:rPr lang="en-US" sz="2800"/>
              <a:t>List functions and roles of data/database administration</a:t>
            </a:r>
            <a:endParaRPr/>
          </a:p>
          <a:p>
            <a:pPr marL="285750" lvl="0" indent="-285750" algn="l" rtl="0">
              <a:lnSpc>
                <a:spcPct val="90000"/>
              </a:lnSpc>
              <a:spcBef>
                <a:spcPts val="1160"/>
              </a:spcBef>
              <a:spcAft>
                <a:spcPts val="0"/>
              </a:spcAft>
              <a:buSzPts val="3220"/>
              <a:buChar char="•"/>
            </a:pPr>
            <a:r>
              <a:rPr lang="en-US" sz="2800"/>
              <a:t>Describe role of data dictionaries and information repositories</a:t>
            </a:r>
            <a:endParaRPr/>
          </a:p>
          <a:p>
            <a:pPr marL="285750" lvl="0" indent="-285750" algn="l" rtl="0">
              <a:lnSpc>
                <a:spcPct val="90000"/>
              </a:lnSpc>
              <a:spcBef>
                <a:spcPts val="1160"/>
              </a:spcBef>
              <a:spcAft>
                <a:spcPts val="0"/>
              </a:spcAft>
              <a:buSzPts val="3220"/>
              <a:buChar char="•"/>
            </a:pPr>
            <a:r>
              <a:rPr lang="en-US" sz="2800"/>
              <a:t>Compare optimistic and pessimistic concurrency control</a:t>
            </a:r>
            <a:endParaRPr/>
          </a:p>
          <a:p>
            <a:pPr marL="285750" lvl="0" indent="-285750" algn="l" rtl="0">
              <a:lnSpc>
                <a:spcPct val="90000"/>
              </a:lnSpc>
              <a:spcBef>
                <a:spcPts val="1160"/>
              </a:spcBef>
              <a:spcAft>
                <a:spcPts val="0"/>
              </a:spcAft>
              <a:buSzPts val="3220"/>
              <a:buChar char="•"/>
            </a:pPr>
            <a:r>
              <a:rPr lang="en-US" sz="2800"/>
              <a:t>Describe problems and techniques for data security</a:t>
            </a:r>
            <a:endParaRPr/>
          </a:p>
          <a:p>
            <a:pPr marL="285750" lvl="0" indent="-285750" algn="l" rtl="0">
              <a:lnSpc>
                <a:spcPct val="90000"/>
              </a:lnSpc>
              <a:spcBef>
                <a:spcPts val="1160"/>
              </a:spcBef>
              <a:spcAft>
                <a:spcPts val="0"/>
              </a:spcAft>
              <a:buSzPts val="3220"/>
              <a:buChar char="•"/>
            </a:pPr>
            <a:r>
              <a:rPr lang="en-US" sz="2800"/>
              <a:t>Understand role of databases in Sarbanes-Oxley compliance</a:t>
            </a:r>
            <a:endParaRPr/>
          </a:p>
          <a:p>
            <a:pPr marL="285750" lvl="0" indent="-285750" algn="l" rtl="0">
              <a:lnSpc>
                <a:spcPct val="90000"/>
              </a:lnSpc>
              <a:spcBef>
                <a:spcPts val="1160"/>
              </a:spcBef>
              <a:spcAft>
                <a:spcPts val="0"/>
              </a:spcAft>
              <a:buSzPts val="3220"/>
              <a:buChar char="•"/>
            </a:pPr>
            <a:r>
              <a:rPr lang="en-US" sz="2800"/>
              <a:t>Describe problems and facilities for data recovery</a:t>
            </a:r>
            <a:endParaRPr/>
          </a:p>
          <a:p>
            <a:pPr marL="285750" lvl="0" indent="-285750" algn="l" rtl="0">
              <a:lnSpc>
                <a:spcPct val="90000"/>
              </a:lnSpc>
              <a:spcBef>
                <a:spcPts val="1160"/>
              </a:spcBef>
              <a:spcAft>
                <a:spcPts val="0"/>
              </a:spcAft>
              <a:buSzPts val="3220"/>
              <a:buChar char="•"/>
            </a:pPr>
            <a:r>
              <a:rPr lang="en-US" sz="2800"/>
              <a:t>Describe database tuning issues and list areas where changes can be done to tune the database</a:t>
            </a:r>
            <a:endParaRPr/>
          </a:p>
          <a:p>
            <a:pPr marL="285750" lvl="0" indent="-285750" algn="l" rtl="0">
              <a:lnSpc>
                <a:spcPct val="90000"/>
              </a:lnSpc>
              <a:spcBef>
                <a:spcPts val="1160"/>
              </a:spcBef>
              <a:spcAft>
                <a:spcPts val="0"/>
              </a:spcAft>
              <a:buSzPts val="3220"/>
              <a:buChar char="•"/>
            </a:pPr>
            <a:r>
              <a:rPr lang="en-US" sz="2800"/>
              <a:t>Describe importance and measures of data availability</a:t>
            </a:r>
            <a:endParaRPr/>
          </a:p>
          <a:p>
            <a:pPr marL="285750" lvl="0" indent="-81279" algn="l" rtl="0">
              <a:lnSpc>
                <a:spcPct val="90000"/>
              </a:lnSpc>
              <a:spcBef>
                <a:spcPts val="1160"/>
              </a:spcBef>
              <a:spcAft>
                <a:spcPts val="0"/>
              </a:spcAft>
              <a:buSzPts val="3220"/>
              <a:buNone/>
            </a:pPr>
            <a:endParaRPr sz="2800"/>
          </a:p>
        </p:txBody>
      </p:sp>
      <p:sp>
        <p:nvSpPr>
          <p:cNvPr id="179" name="Google Shape;179;p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03"/>
        <p:cNvGrpSpPr/>
        <p:nvPr/>
      </p:nvGrpSpPr>
      <p:grpSpPr>
        <a:xfrm>
          <a:off x="0" y="0"/>
          <a:ext cx="0" cy="0"/>
          <a:chOff x="0" y="0"/>
          <a:chExt cx="0" cy="0"/>
        </a:xfrm>
      </p:grpSpPr>
      <p:sp>
        <p:nvSpPr>
          <p:cNvPr id="304" name="Google Shape;304;p2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05" name="Google Shape;305;p20"/>
          <p:cNvSpPr txBox="1"/>
          <p:nvPr/>
        </p:nvSpPr>
        <p:spPr>
          <a:xfrm>
            <a:off x="1981200" y="304800"/>
            <a:ext cx="5943600"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a:solidFill>
                  <a:srgbClr val="000000"/>
                </a:solidFill>
                <a:latin typeface="Garamond"/>
                <a:ea typeface="Garamond"/>
                <a:cs typeface="Garamond"/>
                <a:sym typeface="Garamond"/>
              </a:rPr>
              <a:t>Basic recovery techniques: Rollforward</a:t>
            </a:r>
            <a:endParaRPr/>
          </a:p>
        </p:txBody>
      </p:sp>
      <p:pic>
        <p:nvPicPr>
          <p:cNvPr id="306" name="Google Shape;306;p20" descr="Noname.jpg"/>
          <p:cNvPicPr preferRelativeResize="0"/>
          <p:nvPr/>
        </p:nvPicPr>
        <p:blipFill rotWithShape="1">
          <a:blip r:embed="rId3">
            <a:alphaModFix/>
          </a:blip>
          <a:srcRect/>
          <a:stretch/>
        </p:blipFill>
        <p:spPr>
          <a:xfrm>
            <a:off x="76200" y="1625599"/>
            <a:ext cx="10510304" cy="5162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2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312" name="Google Shape;312;p21" descr="Noname.gif"/>
          <p:cNvPicPr preferRelativeResize="0"/>
          <p:nvPr/>
        </p:nvPicPr>
        <p:blipFill rotWithShape="1">
          <a:blip r:embed="rId3">
            <a:alphaModFix/>
          </a:blip>
          <a:srcRect r="1207"/>
          <a:stretch/>
        </p:blipFill>
        <p:spPr>
          <a:xfrm>
            <a:off x="63561" y="244475"/>
            <a:ext cx="12064878" cy="6369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22"/>
          <p:cNvSpPr txBox="1">
            <a:spLocks noGrp="1"/>
          </p:cNvSpPr>
          <p:nvPr>
            <p:ph type="title"/>
          </p:nvPr>
        </p:nvSpPr>
        <p:spPr>
          <a:xfrm>
            <a:off x="2057400" y="0"/>
            <a:ext cx="8229600" cy="1371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Data Availability</a:t>
            </a:r>
            <a:endParaRPr/>
          </a:p>
        </p:txBody>
      </p:sp>
      <p:sp>
        <p:nvSpPr>
          <p:cNvPr id="318" name="Google Shape;318;p22"/>
          <p:cNvSpPr txBox="1">
            <a:spLocks noGrp="1"/>
          </p:cNvSpPr>
          <p:nvPr>
            <p:ph type="body" idx="1"/>
          </p:nvPr>
        </p:nvSpPr>
        <p:spPr>
          <a:xfrm>
            <a:off x="76200" y="1219200"/>
            <a:ext cx="12039600" cy="5562600"/>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680"/>
              <a:buChar char="•"/>
            </a:pPr>
            <a:r>
              <a:rPr lang="en-US" sz="3200"/>
              <a:t>How to ensure data availability?</a:t>
            </a:r>
            <a:endParaRPr/>
          </a:p>
          <a:p>
            <a:pPr marL="742950" lvl="1" indent="-285750" algn="l" rtl="0">
              <a:spcBef>
                <a:spcPts val="1160"/>
              </a:spcBef>
              <a:spcAft>
                <a:spcPts val="0"/>
              </a:spcAft>
              <a:buSzPts val="3220"/>
              <a:buChar char="•"/>
            </a:pPr>
            <a:r>
              <a:rPr lang="en-US" sz="2800"/>
              <a:t>Hardware failures – provide redundancy or standby components to replace a failing system</a:t>
            </a:r>
            <a:endParaRPr/>
          </a:p>
          <a:p>
            <a:pPr marL="742950" lvl="1" indent="-285750" algn="l" rtl="0">
              <a:spcBef>
                <a:spcPts val="1160"/>
              </a:spcBef>
              <a:spcAft>
                <a:spcPts val="0"/>
              </a:spcAft>
              <a:buSzPts val="3220"/>
              <a:buChar char="•"/>
            </a:pPr>
            <a:r>
              <a:rPr lang="en-US" sz="2800"/>
              <a:t>Loss of data – database mirroring</a:t>
            </a:r>
            <a:endParaRPr/>
          </a:p>
          <a:p>
            <a:pPr marL="742950" lvl="1" indent="-285750" algn="l" rtl="0">
              <a:spcBef>
                <a:spcPts val="1160"/>
              </a:spcBef>
              <a:spcAft>
                <a:spcPts val="0"/>
              </a:spcAft>
              <a:buSzPts val="3220"/>
              <a:buChar char="•"/>
            </a:pPr>
            <a:r>
              <a:rPr lang="en-US" sz="2800"/>
              <a:t>Human error – standard operating procedures, training, documentation</a:t>
            </a:r>
            <a:endParaRPr/>
          </a:p>
          <a:p>
            <a:pPr marL="742950" lvl="1" indent="-285750" algn="l" rtl="0">
              <a:spcBef>
                <a:spcPts val="1160"/>
              </a:spcBef>
              <a:spcAft>
                <a:spcPts val="0"/>
              </a:spcAft>
              <a:buSzPts val="3220"/>
              <a:buChar char="•"/>
            </a:pPr>
            <a:r>
              <a:rPr lang="en-US" sz="2800"/>
              <a:t>Maintenance downtime – automated and non-disruptive maintenance utilities</a:t>
            </a:r>
            <a:endParaRPr/>
          </a:p>
          <a:p>
            <a:pPr marL="742950" lvl="1" indent="-285750" algn="l" rtl="0">
              <a:spcBef>
                <a:spcPts val="1160"/>
              </a:spcBef>
              <a:spcAft>
                <a:spcPts val="0"/>
              </a:spcAft>
              <a:buSzPts val="3220"/>
              <a:buChar char="•"/>
            </a:pPr>
            <a:r>
              <a:rPr lang="en-US" sz="2800"/>
              <a:t>Network problems – careful traffic monitoring, firewalls, and routers</a:t>
            </a:r>
            <a:endParaRPr/>
          </a:p>
          <a:p>
            <a:pPr marL="742950" lvl="1" indent="-81280" algn="l" rtl="0">
              <a:spcBef>
                <a:spcPts val="1160"/>
              </a:spcBef>
              <a:spcAft>
                <a:spcPts val="0"/>
              </a:spcAft>
              <a:buSzPts val="3220"/>
              <a:buNone/>
            </a:pPr>
            <a:endParaRPr sz="2800"/>
          </a:p>
        </p:txBody>
      </p:sp>
      <p:sp>
        <p:nvSpPr>
          <p:cNvPr id="319" name="Google Shape;319;p2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23"/>
        <p:cNvGrpSpPr/>
        <p:nvPr/>
      </p:nvGrpSpPr>
      <p:grpSpPr>
        <a:xfrm>
          <a:off x="0" y="0"/>
          <a:ext cx="0" cy="0"/>
          <a:chOff x="0" y="0"/>
          <a:chExt cx="0" cy="0"/>
        </a:xfrm>
      </p:grpSpPr>
      <p:sp>
        <p:nvSpPr>
          <p:cNvPr id="324" name="Google Shape;324;p23"/>
          <p:cNvSpPr txBox="1">
            <a:spLocks noGrp="1"/>
          </p:cNvSpPr>
          <p:nvPr>
            <p:ph type="title"/>
          </p:nvPr>
        </p:nvSpPr>
        <p:spPr>
          <a:xfrm>
            <a:off x="1371600" y="0"/>
            <a:ext cx="9601200" cy="130333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Data Security</a:t>
            </a:r>
            <a:endParaRPr/>
          </a:p>
        </p:txBody>
      </p:sp>
      <p:sp>
        <p:nvSpPr>
          <p:cNvPr id="325" name="Google Shape;325;p23"/>
          <p:cNvSpPr txBox="1">
            <a:spLocks noGrp="1"/>
          </p:cNvSpPr>
          <p:nvPr>
            <p:ph type="body" idx="1"/>
          </p:nvPr>
        </p:nvSpPr>
        <p:spPr>
          <a:xfrm>
            <a:off x="76200" y="1303337"/>
            <a:ext cx="12039600" cy="5402263"/>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220"/>
              <a:buChar char="•"/>
            </a:pPr>
            <a:r>
              <a:rPr lang="en-US" sz="2800"/>
              <a:t>Database security refers to the protection of the data against accidental or intentional loss, destruction, or misuse</a:t>
            </a:r>
            <a:endParaRPr/>
          </a:p>
          <a:p>
            <a:pPr marL="285750" lvl="0" indent="-285750" algn="l" rtl="0">
              <a:spcBef>
                <a:spcPts val="1160"/>
              </a:spcBef>
              <a:spcAft>
                <a:spcPts val="0"/>
              </a:spcAft>
              <a:buSzPts val="3220"/>
              <a:buChar char="•"/>
            </a:pPr>
            <a:r>
              <a:rPr lang="en-US" sz="2800"/>
              <a:t>Access to data has become more open through the Internet and corporate intranets and from mobile computing devices. As a result, managing data security has become more difficult and time consuming.</a:t>
            </a:r>
            <a:endParaRPr/>
          </a:p>
        </p:txBody>
      </p:sp>
      <p:sp>
        <p:nvSpPr>
          <p:cNvPr id="326" name="Google Shape;326;p2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30"/>
        <p:cNvGrpSpPr/>
        <p:nvPr/>
      </p:nvGrpSpPr>
      <p:grpSpPr>
        <a:xfrm>
          <a:off x="0" y="0"/>
          <a:ext cx="0" cy="0"/>
          <a:chOff x="0" y="0"/>
          <a:chExt cx="0" cy="0"/>
        </a:xfrm>
      </p:grpSpPr>
      <p:sp>
        <p:nvSpPr>
          <p:cNvPr id="331" name="Google Shape;331;p24"/>
          <p:cNvSpPr txBox="1">
            <a:spLocks noGrp="1"/>
          </p:cNvSpPr>
          <p:nvPr>
            <p:ph type="title"/>
          </p:nvPr>
        </p:nvSpPr>
        <p:spPr>
          <a:xfrm>
            <a:off x="2057400" y="0"/>
            <a:ext cx="8229600" cy="1371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Threats to Data Security</a:t>
            </a:r>
            <a:endParaRPr/>
          </a:p>
        </p:txBody>
      </p:sp>
      <p:sp>
        <p:nvSpPr>
          <p:cNvPr id="332" name="Google Shape;332;p24"/>
          <p:cNvSpPr txBox="1">
            <a:spLocks noGrp="1"/>
          </p:cNvSpPr>
          <p:nvPr>
            <p:ph type="body" idx="1"/>
          </p:nvPr>
        </p:nvSpPr>
        <p:spPr>
          <a:xfrm>
            <a:off x="228600" y="1143000"/>
            <a:ext cx="11658600" cy="5715000"/>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SzPts val="3220"/>
              <a:buChar char="•"/>
            </a:pPr>
            <a:r>
              <a:rPr lang="en-US" sz="2800"/>
              <a:t>Accidental losses due to human error, software and hardware-caused breaches</a:t>
            </a:r>
            <a:endParaRPr/>
          </a:p>
          <a:p>
            <a:pPr marL="285750" lvl="0" indent="-285750" algn="l" rtl="0">
              <a:lnSpc>
                <a:spcPct val="90000"/>
              </a:lnSpc>
              <a:spcBef>
                <a:spcPts val="1160"/>
              </a:spcBef>
              <a:spcAft>
                <a:spcPts val="0"/>
              </a:spcAft>
              <a:buSzPts val="3220"/>
              <a:buChar char="•"/>
            </a:pPr>
            <a:r>
              <a:rPr lang="en-US" sz="2800"/>
              <a:t>Theft and fraud (see the figure on next slide)</a:t>
            </a:r>
            <a:endParaRPr/>
          </a:p>
          <a:p>
            <a:pPr marL="285750" lvl="0" indent="-285750" algn="l" rtl="0">
              <a:lnSpc>
                <a:spcPct val="90000"/>
              </a:lnSpc>
              <a:spcBef>
                <a:spcPts val="1160"/>
              </a:spcBef>
              <a:spcAft>
                <a:spcPts val="0"/>
              </a:spcAft>
              <a:buSzPts val="3220"/>
              <a:buChar char="•"/>
            </a:pPr>
            <a:r>
              <a:rPr lang="en-US" sz="2800"/>
              <a:t>Loss of privacy (personal data) or confidentiality (corporate data)</a:t>
            </a:r>
            <a:endParaRPr/>
          </a:p>
          <a:p>
            <a:pPr marL="285750" lvl="0" indent="-285750" algn="l" rtl="0">
              <a:lnSpc>
                <a:spcPct val="90000"/>
              </a:lnSpc>
              <a:spcBef>
                <a:spcPts val="1160"/>
              </a:spcBef>
              <a:spcAft>
                <a:spcPts val="0"/>
              </a:spcAft>
              <a:buSzPts val="3220"/>
              <a:buChar char="•"/>
            </a:pPr>
            <a:r>
              <a:rPr lang="en-US" sz="2800"/>
              <a:t>Loss of data integrity (data will be invalid or corrupted)</a:t>
            </a:r>
            <a:endParaRPr/>
          </a:p>
          <a:p>
            <a:pPr marL="285750" lvl="0" indent="-285750" algn="l" rtl="0">
              <a:lnSpc>
                <a:spcPct val="90000"/>
              </a:lnSpc>
              <a:spcBef>
                <a:spcPts val="1160"/>
              </a:spcBef>
              <a:spcAft>
                <a:spcPts val="0"/>
              </a:spcAft>
              <a:buSzPts val="3220"/>
              <a:buChar char="•"/>
            </a:pPr>
            <a:r>
              <a:rPr lang="en-US" sz="2800"/>
              <a:t>Loss of availability (e.g., through sabotage of hardware, networks, or applications)</a:t>
            </a:r>
            <a:endParaRPr/>
          </a:p>
        </p:txBody>
      </p:sp>
      <p:sp>
        <p:nvSpPr>
          <p:cNvPr id="333" name="Google Shape;333;p2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37"/>
        <p:cNvGrpSpPr/>
        <p:nvPr/>
      </p:nvGrpSpPr>
      <p:grpSpPr>
        <a:xfrm>
          <a:off x="0" y="0"/>
          <a:ext cx="0" cy="0"/>
          <a:chOff x="0" y="0"/>
          <a:chExt cx="0" cy="0"/>
        </a:xfrm>
      </p:grpSpPr>
      <p:sp>
        <p:nvSpPr>
          <p:cNvPr id="338" name="Google Shape;338;p2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39" name="Google Shape;339;p25"/>
          <p:cNvSpPr txBox="1"/>
          <p:nvPr/>
        </p:nvSpPr>
        <p:spPr>
          <a:xfrm>
            <a:off x="1493714" y="130314"/>
            <a:ext cx="9204572"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a:solidFill>
                  <a:srgbClr val="000000"/>
                </a:solidFill>
                <a:latin typeface="Garamond"/>
                <a:ea typeface="Garamond"/>
                <a:cs typeface="Garamond"/>
                <a:sym typeface="Garamond"/>
              </a:rPr>
              <a:t>Possible locations of data security threats</a:t>
            </a:r>
            <a:endParaRPr/>
          </a:p>
        </p:txBody>
      </p:sp>
      <p:pic>
        <p:nvPicPr>
          <p:cNvPr id="340" name="Google Shape;340;p25"/>
          <p:cNvPicPr preferRelativeResize="0"/>
          <p:nvPr/>
        </p:nvPicPr>
        <p:blipFill rotWithShape="1">
          <a:blip r:embed="rId3">
            <a:alphaModFix/>
          </a:blip>
          <a:srcRect/>
          <a:stretch/>
        </p:blipFill>
        <p:spPr>
          <a:xfrm>
            <a:off x="304800" y="963543"/>
            <a:ext cx="11506199" cy="568930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44"/>
        <p:cNvGrpSpPr/>
        <p:nvPr/>
      </p:nvGrpSpPr>
      <p:grpSpPr>
        <a:xfrm>
          <a:off x="0" y="0"/>
          <a:ext cx="0" cy="0"/>
          <a:chOff x="0" y="0"/>
          <a:chExt cx="0" cy="0"/>
        </a:xfrm>
      </p:grpSpPr>
      <p:sp>
        <p:nvSpPr>
          <p:cNvPr id="345" name="Google Shape;345;p2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46" name="Google Shape;346;p26"/>
          <p:cNvSpPr txBox="1"/>
          <p:nvPr/>
        </p:nvSpPr>
        <p:spPr>
          <a:xfrm>
            <a:off x="2743200" y="304800"/>
            <a:ext cx="5479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a:solidFill>
                  <a:srgbClr val="000000"/>
                </a:solidFill>
                <a:latin typeface="Garamond"/>
                <a:ea typeface="Garamond"/>
                <a:cs typeface="Garamond"/>
                <a:sym typeface="Garamond"/>
              </a:rPr>
              <a:t>Establishing Internet Security</a:t>
            </a:r>
            <a:endParaRPr/>
          </a:p>
        </p:txBody>
      </p:sp>
      <p:sp>
        <p:nvSpPr>
          <p:cNvPr id="347" name="Google Shape;347;p26"/>
          <p:cNvSpPr txBox="1"/>
          <p:nvPr/>
        </p:nvSpPr>
        <p:spPr>
          <a:xfrm>
            <a:off x="9753600" y="6477001"/>
            <a:ext cx="762000" cy="2444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D38E27"/>
                </a:solidFill>
                <a:latin typeface="Garamond"/>
                <a:ea typeface="Garamond"/>
                <a:cs typeface="Garamond"/>
                <a:sym typeface="Garamond"/>
              </a:rPr>
              <a:t>26</a:t>
            </a:fld>
            <a:endParaRPr sz="1200" b="0" i="0" u="none" strike="noStrike" cap="none">
              <a:solidFill>
                <a:srgbClr val="D38E27"/>
              </a:solidFill>
              <a:latin typeface="Garamond"/>
              <a:ea typeface="Garamond"/>
              <a:cs typeface="Garamond"/>
              <a:sym typeface="Garamond"/>
            </a:endParaRPr>
          </a:p>
        </p:txBody>
      </p:sp>
      <p:pic>
        <p:nvPicPr>
          <p:cNvPr id="348" name="Google Shape;348;p26"/>
          <p:cNvPicPr preferRelativeResize="0"/>
          <p:nvPr/>
        </p:nvPicPr>
        <p:blipFill rotWithShape="1">
          <a:blip r:embed="rId3">
            <a:alphaModFix/>
          </a:blip>
          <a:srcRect/>
          <a:stretch/>
        </p:blipFill>
        <p:spPr>
          <a:xfrm>
            <a:off x="0" y="1219200"/>
            <a:ext cx="10658581" cy="56531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52"/>
        <p:cNvGrpSpPr/>
        <p:nvPr/>
      </p:nvGrpSpPr>
      <p:grpSpPr>
        <a:xfrm>
          <a:off x="0" y="0"/>
          <a:ext cx="0" cy="0"/>
          <a:chOff x="0" y="0"/>
          <a:chExt cx="0" cy="0"/>
        </a:xfrm>
      </p:grpSpPr>
      <p:sp>
        <p:nvSpPr>
          <p:cNvPr id="353" name="Google Shape;353;p27"/>
          <p:cNvSpPr txBox="1">
            <a:spLocks noGrp="1"/>
          </p:cNvSpPr>
          <p:nvPr>
            <p:ph type="title"/>
          </p:nvPr>
        </p:nvSpPr>
        <p:spPr>
          <a:xfrm>
            <a:off x="1981200" y="381000"/>
            <a:ext cx="80772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US" sz="4000" b="1"/>
              <a:t>Client – Server Application security</a:t>
            </a:r>
            <a:endParaRPr/>
          </a:p>
        </p:txBody>
      </p:sp>
      <p:sp>
        <p:nvSpPr>
          <p:cNvPr id="354" name="Google Shape;354;p27"/>
          <p:cNvSpPr txBox="1">
            <a:spLocks noGrp="1"/>
          </p:cNvSpPr>
          <p:nvPr>
            <p:ph type="body" idx="1"/>
          </p:nvPr>
        </p:nvSpPr>
        <p:spPr>
          <a:xfrm>
            <a:off x="152400" y="1447800"/>
            <a:ext cx="11843288" cy="5334000"/>
          </a:xfrm>
          <a:prstGeom prst="rect">
            <a:avLst/>
          </a:prstGeom>
          <a:noFill/>
          <a:ln>
            <a:noFill/>
          </a:ln>
        </p:spPr>
        <p:txBody>
          <a:bodyPr spcFirstLastPara="1" wrap="square" lIns="91425" tIns="45700" rIns="91425" bIns="45700" anchor="t" anchorCtr="0">
            <a:normAutofit/>
          </a:bodyPr>
          <a:lstStyle/>
          <a:p>
            <a:pPr marL="285750" lvl="0" indent="-285750" algn="l" rtl="0">
              <a:lnSpc>
                <a:spcPct val="80000"/>
              </a:lnSpc>
              <a:spcBef>
                <a:spcPts val="0"/>
              </a:spcBef>
              <a:spcAft>
                <a:spcPts val="0"/>
              </a:spcAft>
              <a:buSzPts val="3220"/>
              <a:buChar char="•"/>
            </a:pPr>
            <a:r>
              <a:rPr lang="en-US" sz="2800"/>
              <a:t>Static HTML files are easy to secure</a:t>
            </a:r>
            <a:endParaRPr/>
          </a:p>
          <a:p>
            <a:pPr marL="742950" lvl="1" indent="-285750" algn="l" rtl="0">
              <a:lnSpc>
                <a:spcPct val="80000"/>
              </a:lnSpc>
              <a:spcBef>
                <a:spcPts val="1160"/>
              </a:spcBef>
              <a:spcAft>
                <a:spcPts val="0"/>
              </a:spcAft>
              <a:buSzPts val="3220"/>
              <a:buChar char="•"/>
            </a:pPr>
            <a:r>
              <a:rPr lang="en-US" sz="2800"/>
              <a:t>Standard database access controls</a:t>
            </a:r>
            <a:endParaRPr/>
          </a:p>
          <a:p>
            <a:pPr marL="742950" lvl="1" indent="-285750" algn="l" rtl="0">
              <a:lnSpc>
                <a:spcPct val="80000"/>
              </a:lnSpc>
              <a:spcBef>
                <a:spcPts val="1160"/>
              </a:spcBef>
              <a:spcAft>
                <a:spcPts val="0"/>
              </a:spcAft>
              <a:buSzPts val="3220"/>
              <a:buChar char="•"/>
            </a:pPr>
            <a:r>
              <a:rPr lang="en-US" sz="2800"/>
              <a:t>Place Web files in protected directories on server</a:t>
            </a:r>
            <a:endParaRPr/>
          </a:p>
          <a:p>
            <a:pPr marL="285750" lvl="0" indent="-285750" algn="l" rtl="0">
              <a:lnSpc>
                <a:spcPct val="150000"/>
              </a:lnSpc>
              <a:spcBef>
                <a:spcPts val="1160"/>
              </a:spcBef>
              <a:spcAft>
                <a:spcPts val="0"/>
              </a:spcAft>
              <a:buSzPts val="3220"/>
              <a:buChar char="•"/>
            </a:pPr>
            <a:r>
              <a:rPr lang="en-US" sz="2800"/>
              <a:t>Dynamic pages are harder to secure</a:t>
            </a:r>
            <a:endParaRPr/>
          </a:p>
          <a:p>
            <a:pPr marL="742950" lvl="1" indent="-285750" algn="l" rtl="0">
              <a:lnSpc>
                <a:spcPct val="80000"/>
              </a:lnSpc>
              <a:spcBef>
                <a:spcPts val="1160"/>
              </a:spcBef>
              <a:spcAft>
                <a:spcPts val="0"/>
              </a:spcAft>
              <a:buSzPts val="3220"/>
              <a:buChar char="•"/>
            </a:pPr>
            <a:r>
              <a:rPr lang="en-US" sz="2800"/>
              <a:t>User authentication</a:t>
            </a:r>
            <a:endParaRPr/>
          </a:p>
          <a:p>
            <a:pPr marL="742950" lvl="1" indent="-285750" algn="l" rtl="0">
              <a:lnSpc>
                <a:spcPct val="80000"/>
              </a:lnSpc>
              <a:spcBef>
                <a:spcPts val="1160"/>
              </a:spcBef>
              <a:spcAft>
                <a:spcPts val="0"/>
              </a:spcAft>
              <a:buSzPts val="3220"/>
              <a:buChar char="•"/>
            </a:pPr>
            <a:r>
              <a:rPr lang="en-US" sz="2800"/>
              <a:t>Session security</a:t>
            </a:r>
            <a:endParaRPr/>
          </a:p>
          <a:p>
            <a:pPr marL="742950" lvl="1" indent="-285750" algn="l" rtl="0">
              <a:lnSpc>
                <a:spcPct val="80000"/>
              </a:lnSpc>
              <a:spcBef>
                <a:spcPts val="1160"/>
              </a:spcBef>
              <a:spcAft>
                <a:spcPts val="0"/>
              </a:spcAft>
              <a:buSzPts val="3220"/>
              <a:buChar char="•"/>
            </a:pPr>
            <a:r>
              <a:rPr lang="en-US" sz="2800"/>
              <a:t>SSL for encryption</a:t>
            </a:r>
            <a:endParaRPr/>
          </a:p>
          <a:p>
            <a:pPr marL="742950" lvl="1" indent="-285750" algn="l" rtl="0">
              <a:lnSpc>
                <a:spcPct val="80000"/>
              </a:lnSpc>
              <a:spcBef>
                <a:spcPts val="1160"/>
              </a:spcBef>
              <a:spcAft>
                <a:spcPts val="0"/>
              </a:spcAft>
              <a:buSzPts val="3220"/>
              <a:buChar char="•"/>
            </a:pPr>
            <a:r>
              <a:rPr lang="en-US" sz="2800"/>
              <a:t>Restrict number of users and open ports</a:t>
            </a:r>
            <a:endParaRPr/>
          </a:p>
          <a:p>
            <a:pPr marL="742950" lvl="1" indent="-285750" algn="l" rtl="0">
              <a:lnSpc>
                <a:spcPct val="80000"/>
              </a:lnSpc>
              <a:spcBef>
                <a:spcPts val="1160"/>
              </a:spcBef>
              <a:spcAft>
                <a:spcPts val="0"/>
              </a:spcAft>
              <a:buSzPts val="3220"/>
              <a:buChar char="•"/>
            </a:pPr>
            <a:r>
              <a:rPr lang="en-US" sz="2800"/>
              <a:t>Remove unnecessary programs </a:t>
            </a:r>
            <a:endParaRPr/>
          </a:p>
          <a:p>
            <a:pPr marL="742950" lvl="1" indent="-81280" algn="l" rtl="0">
              <a:lnSpc>
                <a:spcPct val="80000"/>
              </a:lnSpc>
              <a:spcBef>
                <a:spcPts val="1160"/>
              </a:spcBef>
              <a:spcAft>
                <a:spcPts val="0"/>
              </a:spcAft>
              <a:buSzPts val="3220"/>
              <a:buNone/>
            </a:pPr>
            <a:endParaRPr sz="2800"/>
          </a:p>
        </p:txBody>
      </p:sp>
      <p:sp>
        <p:nvSpPr>
          <p:cNvPr id="355" name="Google Shape;355;p2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59"/>
        <p:cNvGrpSpPr/>
        <p:nvPr/>
      </p:nvGrpSpPr>
      <p:grpSpPr>
        <a:xfrm>
          <a:off x="0" y="0"/>
          <a:ext cx="0" cy="0"/>
          <a:chOff x="0" y="0"/>
          <a:chExt cx="0" cy="0"/>
        </a:xfrm>
      </p:grpSpPr>
      <p:sp>
        <p:nvSpPr>
          <p:cNvPr id="360" name="Google Shape;360;p28"/>
          <p:cNvSpPr txBox="1">
            <a:spLocks noGrp="1"/>
          </p:cNvSpPr>
          <p:nvPr>
            <p:ph type="title"/>
          </p:nvPr>
        </p:nvSpPr>
        <p:spPr>
          <a:xfrm>
            <a:off x="1219200" y="155196"/>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SSL (Secure Sockets Layer)</a:t>
            </a:r>
            <a:endParaRPr/>
          </a:p>
        </p:txBody>
      </p:sp>
      <p:sp>
        <p:nvSpPr>
          <p:cNvPr id="361" name="Google Shape;361;p28"/>
          <p:cNvSpPr txBox="1">
            <a:spLocks noGrp="1"/>
          </p:cNvSpPr>
          <p:nvPr>
            <p:ph type="body" idx="1"/>
          </p:nvPr>
        </p:nvSpPr>
        <p:spPr>
          <a:xfrm>
            <a:off x="381000" y="1524000"/>
            <a:ext cx="11430000" cy="5181600"/>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220"/>
              <a:buChar char="•"/>
            </a:pPr>
            <a:r>
              <a:rPr lang="en-US" sz="2800"/>
              <a:t>Standard security technology for establishing an encrypted link between a web server and a browser.</a:t>
            </a:r>
            <a:endParaRPr/>
          </a:p>
          <a:p>
            <a:pPr marL="285750" lvl="0" indent="-285750" algn="l" rtl="0">
              <a:spcBef>
                <a:spcPts val="1160"/>
              </a:spcBef>
              <a:spcAft>
                <a:spcPts val="0"/>
              </a:spcAft>
              <a:buSzPts val="3220"/>
              <a:buChar char="•"/>
            </a:pPr>
            <a:r>
              <a:rPr lang="en-US" sz="2800"/>
              <a:t>This link ensures that all data passed between the web server and browsers remain private and secure.</a:t>
            </a:r>
            <a:endParaRPr/>
          </a:p>
        </p:txBody>
      </p:sp>
      <p:sp>
        <p:nvSpPr>
          <p:cNvPr id="362" name="Google Shape;362;p2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66"/>
        <p:cNvGrpSpPr/>
        <p:nvPr/>
      </p:nvGrpSpPr>
      <p:grpSpPr>
        <a:xfrm>
          <a:off x="0" y="0"/>
          <a:ext cx="0" cy="0"/>
          <a:chOff x="0" y="0"/>
          <a:chExt cx="0" cy="0"/>
        </a:xfrm>
      </p:grpSpPr>
      <p:sp>
        <p:nvSpPr>
          <p:cNvPr id="367" name="Google Shape;367;p29"/>
          <p:cNvSpPr txBox="1">
            <a:spLocks noGrp="1"/>
          </p:cNvSpPr>
          <p:nvPr>
            <p:ph type="title"/>
          </p:nvPr>
        </p:nvSpPr>
        <p:spPr>
          <a:xfrm>
            <a:off x="1676400" y="228600"/>
            <a:ext cx="88392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Database Software Security Features</a:t>
            </a:r>
            <a:endParaRPr/>
          </a:p>
        </p:txBody>
      </p:sp>
      <p:sp>
        <p:nvSpPr>
          <p:cNvPr id="368" name="Google Shape;368;p29"/>
          <p:cNvSpPr txBox="1">
            <a:spLocks noGrp="1"/>
          </p:cNvSpPr>
          <p:nvPr>
            <p:ph type="body" idx="1"/>
          </p:nvPr>
        </p:nvSpPr>
        <p:spPr>
          <a:xfrm>
            <a:off x="2209800" y="1524000"/>
            <a:ext cx="9601200" cy="5181600"/>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220"/>
              <a:buFont typeface="Garamond"/>
              <a:buChar char="•"/>
            </a:pPr>
            <a:r>
              <a:rPr lang="en-US" sz="2800"/>
              <a:t>Views or subschemas</a:t>
            </a:r>
            <a:endParaRPr/>
          </a:p>
          <a:p>
            <a:pPr marL="285750" lvl="0" indent="-285750" algn="l" rtl="0">
              <a:spcBef>
                <a:spcPts val="1160"/>
              </a:spcBef>
              <a:spcAft>
                <a:spcPts val="0"/>
              </a:spcAft>
              <a:buSzPts val="3220"/>
              <a:buFont typeface="Garamond"/>
              <a:buChar char="•"/>
            </a:pPr>
            <a:r>
              <a:rPr lang="en-US" sz="2800"/>
              <a:t>Integrity controls</a:t>
            </a:r>
            <a:endParaRPr/>
          </a:p>
          <a:p>
            <a:pPr marL="285750" lvl="0" indent="-285750" algn="l" rtl="0">
              <a:spcBef>
                <a:spcPts val="1160"/>
              </a:spcBef>
              <a:spcAft>
                <a:spcPts val="0"/>
              </a:spcAft>
              <a:buSzPts val="3220"/>
              <a:buFont typeface="Garamond"/>
              <a:buChar char="•"/>
            </a:pPr>
            <a:r>
              <a:rPr lang="en-US" sz="2800"/>
              <a:t>Authorization rules</a:t>
            </a:r>
            <a:endParaRPr/>
          </a:p>
          <a:p>
            <a:pPr marL="285750" lvl="0" indent="-285750" algn="l" rtl="0">
              <a:spcBef>
                <a:spcPts val="1160"/>
              </a:spcBef>
              <a:spcAft>
                <a:spcPts val="0"/>
              </a:spcAft>
              <a:buSzPts val="3220"/>
              <a:buFont typeface="Garamond"/>
              <a:buChar char="•"/>
            </a:pPr>
            <a:r>
              <a:rPr lang="en-US" sz="2800"/>
              <a:t>User-defined procedures</a:t>
            </a:r>
            <a:endParaRPr/>
          </a:p>
          <a:p>
            <a:pPr marL="285750" lvl="0" indent="-285750" algn="l" rtl="0">
              <a:spcBef>
                <a:spcPts val="1160"/>
              </a:spcBef>
              <a:spcAft>
                <a:spcPts val="0"/>
              </a:spcAft>
              <a:buSzPts val="3220"/>
              <a:buFont typeface="Garamond"/>
              <a:buChar char="•"/>
            </a:pPr>
            <a:r>
              <a:rPr lang="en-US" sz="2800"/>
              <a:t>Encryption</a:t>
            </a:r>
            <a:endParaRPr/>
          </a:p>
          <a:p>
            <a:pPr marL="285750" lvl="0" indent="-285750" algn="l" rtl="0">
              <a:spcBef>
                <a:spcPts val="1160"/>
              </a:spcBef>
              <a:spcAft>
                <a:spcPts val="0"/>
              </a:spcAft>
              <a:buSzPts val="3220"/>
              <a:buFont typeface="Garamond"/>
              <a:buChar char="•"/>
            </a:pPr>
            <a:r>
              <a:rPr lang="en-US" sz="2800"/>
              <a:t>Authentication schemes</a:t>
            </a:r>
            <a:endParaRPr/>
          </a:p>
          <a:p>
            <a:pPr marL="285750" lvl="0" indent="-285750" algn="l" rtl="0">
              <a:spcBef>
                <a:spcPts val="1160"/>
              </a:spcBef>
              <a:spcAft>
                <a:spcPts val="0"/>
              </a:spcAft>
              <a:buSzPts val="3220"/>
              <a:buFont typeface="Garamond"/>
              <a:buChar char="•"/>
            </a:pPr>
            <a:r>
              <a:rPr lang="en-US" sz="2800"/>
              <a:t>Backup, journalizing, and checkpointing</a:t>
            </a:r>
            <a:endParaRPr/>
          </a:p>
        </p:txBody>
      </p:sp>
      <p:sp>
        <p:nvSpPr>
          <p:cNvPr id="369" name="Google Shape;369;p2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83"/>
        <p:cNvGrpSpPr/>
        <p:nvPr/>
      </p:nvGrpSpPr>
      <p:grpSpPr>
        <a:xfrm>
          <a:off x="0" y="0"/>
          <a:ext cx="0" cy="0"/>
          <a:chOff x="0" y="0"/>
          <a:chExt cx="0" cy="0"/>
        </a:xfrm>
      </p:grpSpPr>
      <p:sp>
        <p:nvSpPr>
          <p:cNvPr id="184" name="Google Shape;184;p3"/>
          <p:cNvSpPr txBox="1">
            <a:spLocks noGrp="1"/>
          </p:cNvSpPr>
          <p:nvPr>
            <p:ph type="title"/>
          </p:nvPr>
        </p:nvSpPr>
        <p:spPr>
          <a:xfrm>
            <a:off x="1295400" y="76200"/>
            <a:ext cx="9601200" cy="130333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Data and Database Administration</a:t>
            </a:r>
            <a:endParaRPr/>
          </a:p>
        </p:txBody>
      </p:sp>
      <p:sp>
        <p:nvSpPr>
          <p:cNvPr id="185" name="Google Shape;185;p3"/>
          <p:cNvSpPr txBox="1">
            <a:spLocks noGrp="1"/>
          </p:cNvSpPr>
          <p:nvPr>
            <p:ph type="body" idx="1"/>
          </p:nvPr>
        </p:nvSpPr>
        <p:spPr>
          <a:xfrm>
            <a:off x="228600" y="1676401"/>
            <a:ext cx="11734800" cy="4495799"/>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3220"/>
              <a:buChar char="•"/>
            </a:pPr>
            <a:r>
              <a:rPr lang="en-US" sz="2800" b="1"/>
              <a:t>Data administration</a:t>
            </a:r>
            <a:r>
              <a:rPr lang="en-US" sz="2800"/>
              <a:t> is a high-level function that is responsible for the overall management of data resources in an organization, including maintaining corporate-wide definitions and standards.</a:t>
            </a:r>
            <a:endParaRPr/>
          </a:p>
          <a:p>
            <a:pPr marL="285750" lvl="0" indent="-81279" algn="l" rtl="0">
              <a:spcBef>
                <a:spcPts val="1160"/>
              </a:spcBef>
              <a:spcAft>
                <a:spcPts val="0"/>
              </a:spcAft>
              <a:buSzPts val="3220"/>
              <a:buNone/>
            </a:pPr>
            <a:endParaRPr sz="2800"/>
          </a:p>
          <a:p>
            <a:pPr marL="285750" lvl="0" indent="-285750" algn="l" rtl="0">
              <a:spcBef>
                <a:spcPts val="1160"/>
              </a:spcBef>
              <a:spcAft>
                <a:spcPts val="0"/>
              </a:spcAft>
              <a:buSzPts val="3220"/>
              <a:buChar char="•"/>
            </a:pPr>
            <a:r>
              <a:rPr lang="en-US" sz="2800" b="1"/>
              <a:t>Database administration</a:t>
            </a:r>
            <a:r>
              <a:rPr lang="en-US" sz="2800"/>
              <a:t> is a technical function that is responsible for physical database design and for dealing with technical issues, such as security enforcement, database performance, and backup and recovery.</a:t>
            </a:r>
            <a:endParaRPr/>
          </a:p>
        </p:txBody>
      </p:sp>
      <p:sp>
        <p:nvSpPr>
          <p:cNvPr id="186" name="Google Shape;186;p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73"/>
        <p:cNvGrpSpPr/>
        <p:nvPr/>
      </p:nvGrpSpPr>
      <p:grpSpPr>
        <a:xfrm>
          <a:off x="0" y="0"/>
          <a:ext cx="0" cy="0"/>
          <a:chOff x="0" y="0"/>
          <a:chExt cx="0" cy="0"/>
        </a:xfrm>
      </p:grpSpPr>
      <p:sp>
        <p:nvSpPr>
          <p:cNvPr id="374" name="Google Shape;374;p30"/>
          <p:cNvSpPr txBox="1">
            <a:spLocks noGrp="1"/>
          </p:cNvSpPr>
          <p:nvPr>
            <p:ph type="title"/>
          </p:nvPr>
        </p:nvSpPr>
        <p:spPr>
          <a:xfrm>
            <a:off x="1981200" y="0"/>
            <a:ext cx="8229600" cy="1066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Views and Integrity Controls</a:t>
            </a:r>
            <a:endParaRPr/>
          </a:p>
        </p:txBody>
      </p:sp>
      <p:sp>
        <p:nvSpPr>
          <p:cNvPr id="375" name="Google Shape;375;p30"/>
          <p:cNvSpPr txBox="1">
            <a:spLocks noGrp="1"/>
          </p:cNvSpPr>
          <p:nvPr>
            <p:ph type="body" idx="1"/>
          </p:nvPr>
        </p:nvSpPr>
        <p:spPr>
          <a:xfrm>
            <a:off x="228600" y="1026253"/>
            <a:ext cx="11887200" cy="54864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3680"/>
              <a:buChar char="•"/>
            </a:pPr>
            <a:r>
              <a:rPr lang="en-US" sz="3200"/>
              <a:t>Views</a:t>
            </a:r>
            <a:endParaRPr/>
          </a:p>
          <a:p>
            <a:pPr marL="742950" lvl="1" indent="-285750" algn="l" rtl="0">
              <a:spcBef>
                <a:spcPts val="1160"/>
              </a:spcBef>
              <a:spcAft>
                <a:spcPts val="0"/>
              </a:spcAft>
              <a:buSzPts val="3220"/>
              <a:buChar char="•"/>
            </a:pPr>
            <a:r>
              <a:rPr lang="en-US" sz="2800"/>
              <a:t>Subset of the database that is presented to one or more users.</a:t>
            </a:r>
            <a:endParaRPr/>
          </a:p>
          <a:p>
            <a:pPr marL="742950" lvl="1" indent="-285750" algn="l" rtl="0">
              <a:spcBef>
                <a:spcPts val="1160"/>
              </a:spcBef>
              <a:spcAft>
                <a:spcPts val="0"/>
              </a:spcAft>
              <a:buSzPts val="3220"/>
              <a:buChar char="•"/>
            </a:pPr>
            <a:r>
              <a:rPr lang="en-US" sz="2800"/>
              <a:t>User can be given access privilege to view without allowing access privilege to underlying tables.</a:t>
            </a:r>
            <a:endParaRPr/>
          </a:p>
          <a:p>
            <a:pPr marL="285750" lvl="0" indent="-285750" algn="l" rtl="0">
              <a:spcBef>
                <a:spcPts val="1240"/>
              </a:spcBef>
              <a:spcAft>
                <a:spcPts val="0"/>
              </a:spcAft>
              <a:buSzPts val="3680"/>
              <a:buChar char="•"/>
            </a:pPr>
            <a:r>
              <a:rPr lang="en-US" sz="3200"/>
              <a:t>Integrity Controls</a:t>
            </a:r>
            <a:endParaRPr/>
          </a:p>
          <a:p>
            <a:pPr marL="742950" lvl="1" indent="-285750" algn="l" rtl="0">
              <a:spcBef>
                <a:spcPts val="1160"/>
              </a:spcBef>
              <a:spcAft>
                <a:spcPts val="0"/>
              </a:spcAft>
              <a:buSzPts val="3220"/>
              <a:buChar char="•"/>
            </a:pPr>
            <a:r>
              <a:rPr lang="en-US" sz="2800"/>
              <a:t>Protect data from unauthorized use</a:t>
            </a:r>
            <a:endParaRPr/>
          </a:p>
          <a:p>
            <a:pPr marL="742950" lvl="1" indent="-285750" algn="l" rtl="0">
              <a:spcBef>
                <a:spcPts val="1160"/>
              </a:spcBef>
              <a:spcAft>
                <a:spcPts val="0"/>
              </a:spcAft>
              <a:buSzPts val="3220"/>
              <a:buChar char="•"/>
            </a:pPr>
            <a:r>
              <a:rPr lang="en-US" sz="2800"/>
              <a:t>Domains – set allowable values</a:t>
            </a:r>
            <a:endParaRPr/>
          </a:p>
          <a:p>
            <a:pPr marL="742950" lvl="1" indent="-285750" algn="l" rtl="0">
              <a:spcBef>
                <a:spcPts val="1160"/>
              </a:spcBef>
              <a:spcAft>
                <a:spcPts val="0"/>
              </a:spcAft>
              <a:buSzPts val="3220"/>
              <a:buChar char="•"/>
            </a:pPr>
            <a:r>
              <a:rPr lang="en-US" sz="2800"/>
              <a:t>Assertions – enforce database conditions</a:t>
            </a:r>
            <a:endParaRPr/>
          </a:p>
          <a:p>
            <a:pPr marL="742950" lvl="1" indent="-285750" algn="l" rtl="0">
              <a:spcBef>
                <a:spcPts val="1160"/>
              </a:spcBef>
              <a:spcAft>
                <a:spcPts val="0"/>
              </a:spcAft>
              <a:buSzPts val="3220"/>
              <a:buChar char="•"/>
            </a:pPr>
            <a:r>
              <a:rPr lang="en-US" sz="2800"/>
              <a:t>Triggers – prevent inappropriate actions, invoke special handling procedures, write to log files</a:t>
            </a:r>
            <a:endParaRPr/>
          </a:p>
        </p:txBody>
      </p:sp>
      <p:sp>
        <p:nvSpPr>
          <p:cNvPr id="376" name="Google Shape;376;p3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80"/>
        <p:cNvGrpSpPr/>
        <p:nvPr/>
      </p:nvGrpSpPr>
      <p:grpSpPr>
        <a:xfrm>
          <a:off x="0" y="0"/>
          <a:ext cx="0" cy="0"/>
          <a:chOff x="0" y="0"/>
          <a:chExt cx="0" cy="0"/>
        </a:xfrm>
      </p:grpSpPr>
      <p:sp>
        <p:nvSpPr>
          <p:cNvPr id="381" name="Google Shape;381;p31"/>
          <p:cNvSpPr txBox="1">
            <a:spLocks noGrp="1"/>
          </p:cNvSpPr>
          <p:nvPr>
            <p:ph type="title"/>
          </p:nvPr>
        </p:nvSpPr>
        <p:spPr>
          <a:xfrm>
            <a:off x="1905000" y="123843"/>
            <a:ext cx="7772400" cy="94295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Authorization Rules</a:t>
            </a:r>
            <a:endParaRPr/>
          </a:p>
        </p:txBody>
      </p:sp>
      <p:sp>
        <p:nvSpPr>
          <p:cNvPr id="382" name="Google Shape;382;p31"/>
          <p:cNvSpPr txBox="1">
            <a:spLocks noGrp="1"/>
          </p:cNvSpPr>
          <p:nvPr>
            <p:ph type="body" idx="1"/>
          </p:nvPr>
        </p:nvSpPr>
        <p:spPr>
          <a:xfrm>
            <a:off x="128528" y="1219200"/>
            <a:ext cx="12063472" cy="4114800"/>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SzPts val="3220"/>
              <a:buChar char="•"/>
            </a:pPr>
            <a:r>
              <a:rPr lang="en-US" sz="2800" b="1"/>
              <a:t>Authorization rules</a:t>
            </a:r>
            <a:r>
              <a:rPr lang="en-US" sz="2800"/>
              <a:t> are controls incorporated in the data management system restrict access to data and also restrict actions that people can take on data.</a:t>
            </a:r>
            <a:endParaRPr/>
          </a:p>
          <a:p>
            <a:pPr marL="285750" lvl="0" indent="-81279" algn="l" rtl="0">
              <a:lnSpc>
                <a:spcPct val="90000"/>
              </a:lnSpc>
              <a:spcBef>
                <a:spcPts val="1160"/>
              </a:spcBef>
              <a:spcAft>
                <a:spcPts val="0"/>
              </a:spcAft>
              <a:buSzPts val="3220"/>
              <a:buNone/>
            </a:pPr>
            <a:endParaRPr sz="2800"/>
          </a:p>
          <a:p>
            <a:pPr marL="285750" lvl="0" indent="-285750" algn="l" rtl="0">
              <a:lnSpc>
                <a:spcPct val="90000"/>
              </a:lnSpc>
              <a:spcBef>
                <a:spcPts val="1160"/>
              </a:spcBef>
              <a:spcAft>
                <a:spcPts val="0"/>
              </a:spcAft>
              <a:buSzPts val="3220"/>
              <a:buChar char="•"/>
            </a:pPr>
            <a:r>
              <a:rPr lang="en-US" sz="2800" b="1"/>
              <a:t>Authorization matrix</a:t>
            </a:r>
            <a:endParaRPr sz="2800"/>
          </a:p>
        </p:txBody>
      </p:sp>
      <p:sp>
        <p:nvSpPr>
          <p:cNvPr id="383" name="Google Shape;383;p3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pic>
        <p:nvPicPr>
          <p:cNvPr id="384" name="Google Shape;384;p31"/>
          <p:cNvPicPr preferRelativeResize="0"/>
          <p:nvPr/>
        </p:nvPicPr>
        <p:blipFill rotWithShape="1">
          <a:blip r:embed="rId3">
            <a:alphaModFix/>
          </a:blip>
          <a:srcRect/>
          <a:stretch/>
        </p:blipFill>
        <p:spPr>
          <a:xfrm>
            <a:off x="457200" y="3276600"/>
            <a:ext cx="10629900" cy="328121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88"/>
        <p:cNvGrpSpPr/>
        <p:nvPr/>
      </p:nvGrpSpPr>
      <p:grpSpPr>
        <a:xfrm>
          <a:off x="0" y="0"/>
          <a:ext cx="0" cy="0"/>
          <a:chOff x="0" y="0"/>
          <a:chExt cx="0" cy="0"/>
        </a:xfrm>
      </p:grpSpPr>
      <p:sp>
        <p:nvSpPr>
          <p:cNvPr id="389" name="Google Shape;389;p3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pic>
        <p:nvPicPr>
          <p:cNvPr id="390" name="Google Shape;390;p32"/>
          <p:cNvPicPr preferRelativeResize="0"/>
          <p:nvPr/>
        </p:nvPicPr>
        <p:blipFill rotWithShape="1">
          <a:blip r:embed="rId3">
            <a:alphaModFix/>
          </a:blip>
          <a:srcRect/>
          <a:stretch/>
        </p:blipFill>
        <p:spPr>
          <a:xfrm>
            <a:off x="0" y="0"/>
            <a:ext cx="12192002" cy="56388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94"/>
        <p:cNvGrpSpPr/>
        <p:nvPr/>
      </p:nvGrpSpPr>
      <p:grpSpPr>
        <a:xfrm>
          <a:off x="0" y="0"/>
          <a:ext cx="0" cy="0"/>
          <a:chOff x="0" y="0"/>
          <a:chExt cx="0" cy="0"/>
        </a:xfrm>
      </p:grpSpPr>
      <p:sp>
        <p:nvSpPr>
          <p:cNvPr id="395" name="Google Shape;395;p3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pic>
        <p:nvPicPr>
          <p:cNvPr id="396" name="Google Shape;396;p33"/>
          <p:cNvPicPr preferRelativeResize="0"/>
          <p:nvPr/>
        </p:nvPicPr>
        <p:blipFill rotWithShape="1">
          <a:blip r:embed="rId3">
            <a:alphaModFix/>
          </a:blip>
          <a:srcRect/>
          <a:stretch/>
        </p:blipFill>
        <p:spPr>
          <a:xfrm>
            <a:off x="152400" y="106490"/>
            <a:ext cx="11887200" cy="664501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400"/>
        <p:cNvGrpSpPr/>
        <p:nvPr/>
      </p:nvGrpSpPr>
      <p:grpSpPr>
        <a:xfrm>
          <a:off x="0" y="0"/>
          <a:ext cx="0" cy="0"/>
          <a:chOff x="0" y="0"/>
          <a:chExt cx="0" cy="0"/>
        </a:xfrm>
      </p:grpSpPr>
      <p:sp>
        <p:nvSpPr>
          <p:cNvPr id="401" name="Google Shape;401;p3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02" name="Google Shape;402;p34"/>
          <p:cNvSpPr txBox="1"/>
          <p:nvPr/>
        </p:nvSpPr>
        <p:spPr>
          <a:xfrm>
            <a:off x="6453372" y="1905506"/>
            <a:ext cx="558165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1" u="none" strike="noStrike" cap="none">
                <a:solidFill>
                  <a:schemeClr val="dk1"/>
                </a:solidFill>
                <a:latin typeface="Garamond"/>
                <a:ea typeface="Garamond"/>
                <a:cs typeface="Garamond"/>
                <a:sym typeface="Garamond"/>
              </a:rPr>
              <a:t>Encryption</a:t>
            </a:r>
            <a:r>
              <a:rPr lang="en-US" sz="2400" b="0" i="0" u="none" strike="noStrike" cap="none">
                <a:solidFill>
                  <a:schemeClr val="dk1"/>
                </a:solidFill>
                <a:latin typeface="Garamond"/>
                <a:ea typeface="Garamond"/>
                <a:cs typeface="Garamond"/>
                <a:sym typeface="Garamond"/>
              </a:rPr>
              <a:t> – the coding or scrambling of data so that humans cannot read them</a:t>
            </a:r>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endParaRPr sz="2400">
              <a:solidFill>
                <a:schemeClr val="dk1"/>
              </a:solidFill>
              <a:latin typeface="Garamond"/>
              <a:ea typeface="Garamond"/>
              <a:cs typeface="Garamond"/>
              <a:sym typeface="Garamond"/>
            </a:endParaRPr>
          </a:p>
          <a:p>
            <a:pPr marL="0" marR="0" lvl="0" indent="0" algn="l" rtl="0">
              <a:spcBef>
                <a:spcPts val="0"/>
              </a:spcBef>
              <a:spcAft>
                <a:spcPts val="0"/>
              </a:spcAft>
              <a:buNone/>
            </a:pPr>
            <a:r>
              <a:rPr lang="en-US" sz="2400">
                <a:solidFill>
                  <a:schemeClr val="dk1"/>
                </a:solidFill>
                <a:latin typeface="Garamond"/>
                <a:ea typeface="Garamond"/>
                <a:cs typeface="Garamond"/>
                <a:sym typeface="Garamond"/>
              </a:rPr>
              <a:t>Secure Sockets Layer (SSL) is a popular encryption scheme for TCP/IP connections.</a:t>
            </a:r>
            <a:endParaRPr/>
          </a:p>
        </p:txBody>
      </p:sp>
      <p:sp>
        <p:nvSpPr>
          <p:cNvPr id="403" name="Google Shape;403;p34"/>
          <p:cNvSpPr txBox="1"/>
          <p:nvPr/>
        </p:nvSpPr>
        <p:spPr>
          <a:xfrm>
            <a:off x="1143000" y="181738"/>
            <a:ext cx="456932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0000"/>
                </a:solidFill>
                <a:latin typeface="Garamond"/>
                <a:ea typeface="Garamond"/>
                <a:cs typeface="Garamond"/>
                <a:sym typeface="Garamond"/>
              </a:rPr>
              <a:t>Basic two-key encryption</a:t>
            </a:r>
            <a:endParaRPr/>
          </a:p>
        </p:txBody>
      </p:sp>
      <p:pic>
        <p:nvPicPr>
          <p:cNvPr id="404" name="Google Shape;404;p34" descr="Noname.jpg"/>
          <p:cNvPicPr preferRelativeResize="0"/>
          <p:nvPr/>
        </p:nvPicPr>
        <p:blipFill rotWithShape="1">
          <a:blip r:embed="rId3">
            <a:alphaModFix/>
          </a:blip>
          <a:srcRect/>
          <a:stretch/>
        </p:blipFill>
        <p:spPr>
          <a:xfrm>
            <a:off x="762000" y="961262"/>
            <a:ext cx="5581650" cy="5715000"/>
          </a:xfrm>
          <a:prstGeom prst="rect">
            <a:avLst/>
          </a:prstGeom>
          <a:noFill/>
          <a:ln>
            <a:noFill/>
          </a:ln>
        </p:spPr>
      </p:pic>
      <p:sp>
        <p:nvSpPr>
          <p:cNvPr id="405" name="Google Shape;405;p34"/>
          <p:cNvSpPr txBox="1"/>
          <p:nvPr/>
        </p:nvSpPr>
        <p:spPr>
          <a:xfrm>
            <a:off x="9753600" y="6477001"/>
            <a:ext cx="762000" cy="2444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200">
                <a:solidFill>
                  <a:srgbClr val="D38E27"/>
                </a:solidFill>
                <a:latin typeface="Garamond"/>
                <a:ea typeface="Garamond"/>
                <a:cs typeface="Garamond"/>
                <a:sym typeface="Garamond"/>
              </a:rPr>
              <a:t>34</a:t>
            </a:fld>
            <a:endParaRPr sz="1200">
              <a:solidFill>
                <a:srgbClr val="D38E27"/>
              </a:solidFill>
              <a:latin typeface="Garamond"/>
              <a:ea typeface="Garamond"/>
              <a:cs typeface="Garamond"/>
              <a:sym typeface="Garamon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409"/>
        <p:cNvGrpSpPr/>
        <p:nvPr/>
      </p:nvGrpSpPr>
      <p:grpSpPr>
        <a:xfrm>
          <a:off x="0" y="0"/>
          <a:ext cx="0" cy="0"/>
          <a:chOff x="0" y="0"/>
          <a:chExt cx="0" cy="0"/>
        </a:xfrm>
      </p:grpSpPr>
      <p:sp>
        <p:nvSpPr>
          <p:cNvPr id="410" name="Google Shape;410;p35"/>
          <p:cNvSpPr txBox="1">
            <a:spLocks noGrp="1"/>
          </p:cNvSpPr>
          <p:nvPr>
            <p:ph type="title"/>
          </p:nvPr>
        </p:nvSpPr>
        <p:spPr>
          <a:xfrm>
            <a:off x="1828800" y="152400"/>
            <a:ext cx="7772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Authentication Schemes</a:t>
            </a:r>
            <a:endParaRPr/>
          </a:p>
        </p:txBody>
      </p:sp>
      <p:sp>
        <p:nvSpPr>
          <p:cNvPr id="411" name="Google Shape;411;p35"/>
          <p:cNvSpPr txBox="1">
            <a:spLocks noGrp="1"/>
          </p:cNvSpPr>
          <p:nvPr>
            <p:ph type="body" idx="1"/>
          </p:nvPr>
        </p:nvSpPr>
        <p:spPr>
          <a:xfrm>
            <a:off x="1667101" y="1371600"/>
            <a:ext cx="8686800" cy="41148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3220"/>
              <a:buChar char="•"/>
            </a:pPr>
            <a:r>
              <a:rPr lang="en-US" sz="2800"/>
              <a:t>Goal – obtain a </a:t>
            </a:r>
            <a:r>
              <a:rPr lang="en-US" sz="2800" i="1"/>
              <a:t>positive</a:t>
            </a:r>
            <a:r>
              <a:rPr lang="en-US" sz="2800"/>
              <a:t> identification of the user</a:t>
            </a:r>
            <a:endParaRPr/>
          </a:p>
          <a:p>
            <a:pPr marL="285750" lvl="0" indent="-285750" algn="l" rtl="0">
              <a:lnSpc>
                <a:spcPct val="90000"/>
              </a:lnSpc>
              <a:spcBef>
                <a:spcPts val="1160"/>
              </a:spcBef>
              <a:spcAft>
                <a:spcPts val="0"/>
              </a:spcAft>
              <a:buSzPts val="3220"/>
              <a:buChar char="•"/>
            </a:pPr>
            <a:r>
              <a:rPr lang="en-US" sz="2800"/>
              <a:t>Passwords: First line of defense</a:t>
            </a:r>
            <a:endParaRPr/>
          </a:p>
          <a:p>
            <a:pPr marL="742950" lvl="1" indent="-285750" algn="l" rtl="0">
              <a:lnSpc>
                <a:spcPct val="90000"/>
              </a:lnSpc>
              <a:spcBef>
                <a:spcPts val="1160"/>
              </a:spcBef>
              <a:spcAft>
                <a:spcPts val="0"/>
              </a:spcAft>
              <a:buSzPts val="3220"/>
              <a:buChar char="•"/>
            </a:pPr>
            <a:r>
              <a:rPr lang="en-US" sz="2800"/>
              <a:t>Should be at least 8 characters long</a:t>
            </a:r>
            <a:endParaRPr/>
          </a:p>
          <a:p>
            <a:pPr marL="742950" lvl="1" indent="-285750" algn="l" rtl="0">
              <a:lnSpc>
                <a:spcPct val="90000"/>
              </a:lnSpc>
              <a:spcBef>
                <a:spcPts val="1160"/>
              </a:spcBef>
              <a:spcAft>
                <a:spcPts val="0"/>
              </a:spcAft>
              <a:buSzPts val="3220"/>
              <a:buChar char="•"/>
            </a:pPr>
            <a:r>
              <a:rPr lang="en-US" sz="2800"/>
              <a:t>Should combine alphabetic and numeric data</a:t>
            </a:r>
            <a:endParaRPr/>
          </a:p>
          <a:p>
            <a:pPr marL="742950" lvl="1" indent="-285750" algn="l" rtl="0">
              <a:lnSpc>
                <a:spcPct val="90000"/>
              </a:lnSpc>
              <a:spcBef>
                <a:spcPts val="1160"/>
              </a:spcBef>
              <a:spcAft>
                <a:spcPts val="0"/>
              </a:spcAft>
              <a:buSzPts val="3220"/>
              <a:buChar char="•"/>
            </a:pPr>
            <a:r>
              <a:rPr lang="en-US" sz="2800"/>
              <a:t>Should not be complete words or personal information</a:t>
            </a:r>
            <a:endParaRPr/>
          </a:p>
          <a:p>
            <a:pPr marL="742950" lvl="1" indent="-285750" algn="l" rtl="0">
              <a:lnSpc>
                <a:spcPct val="90000"/>
              </a:lnSpc>
              <a:spcBef>
                <a:spcPts val="1160"/>
              </a:spcBef>
              <a:spcAft>
                <a:spcPts val="0"/>
              </a:spcAft>
              <a:buSzPts val="3220"/>
              <a:buChar char="•"/>
            </a:pPr>
            <a:r>
              <a:rPr lang="en-US" sz="2800"/>
              <a:t>Should be changed frequently</a:t>
            </a:r>
            <a:endParaRPr/>
          </a:p>
          <a:p>
            <a:pPr marL="285750" lvl="0" indent="-285750" algn="l" rtl="0">
              <a:lnSpc>
                <a:spcPct val="90000"/>
              </a:lnSpc>
              <a:spcBef>
                <a:spcPts val="1160"/>
              </a:spcBef>
              <a:spcAft>
                <a:spcPts val="0"/>
              </a:spcAft>
              <a:buSzPts val="3220"/>
              <a:buFont typeface="Noto Sans Symbols"/>
              <a:buNone/>
            </a:pPr>
            <a:endParaRPr sz="2800"/>
          </a:p>
          <a:p>
            <a:pPr marL="742950" lvl="1" indent="-81280" algn="l" rtl="0">
              <a:lnSpc>
                <a:spcPct val="90000"/>
              </a:lnSpc>
              <a:spcBef>
                <a:spcPts val="1160"/>
              </a:spcBef>
              <a:spcAft>
                <a:spcPts val="0"/>
              </a:spcAft>
              <a:buSzPts val="3220"/>
              <a:buNone/>
            </a:pPr>
            <a:endParaRPr sz="2800"/>
          </a:p>
        </p:txBody>
      </p:sp>
      <p:sp>
        <p:nvSpPr>
          <p:cNvPr id="412" name="Google Shape;412;p3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416"/>
        <p:cNvGrpSpPr/>
        <p:nvPr/>
      </p:nvGrpSpPr>
      <p:grpSpPr>
        <a:xfrm>
          <a:off x="0" y="0"/>
          <a:ext cx="0" cy="0"/>
          <a:chOff x="0" y="0"/>
          <a:chExt cx="0" cy="0"/>
        </a:xfrm>
      </p:grpSpPr>
      <p:sp>
        <p:nvSpPr>
          <p:cNvPr id="417" name="Google Shape;417;p36"/>
          <p:cNvSpPr txBox="1">
            <a:spLocks noGrp="1"/>
          </p:cNvSpPr>
          <p:nvPr>
            <p:ph type="title"/>
          </p:nvPr>
        </p:nvSpPr>
        <p:spPr>
          <a:xfrm>
            <a:off x="1981200" y="0"/>
            <a:ext cx="80772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Authentication Schemes (cont.)</a:t>
            </a:r>
            <a:endParaRPr/>
          </a:p>
        </p:txBody>
      </p:sp>
      <p:sp>
        <p:nvSpPr>
          <p:cNvPr id="418" name="Google Shape;418;p36"/>
          <p:cNvSpPr txBox="1">
            <a:spLocks noGrp="1"/>
          </p:cNvSpPr>
          <p:nvPr>
            <p:ph type="body" idx="1"/>
          </p:nvPr>
        </p:nvSpPr>
        <p:spPr>
          <a:xfrm>
            <a:off x="533400" y="1143000"/>
            <a:ext cx="11201400" cy="52578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4140"/>
              <a:buChar char="•"/>
            </a:pPr>
            <a:r>
              <a:rPr lang="en-US" sz="3600"/>
              <a:t>Strong Authentication</a:t>
            </a:r>
            <a:endParaRPr/>
          </a:p>
          <a:p>
            <a:pPr marL="742950" lvl="1" indent="-285750" algn="l" rtl="0">
              <a:lnSpc>
                <a:spcPct val="90000"/>
              </a:lnSpc>
              <a:spcBef>
                <a:spcPts val="1240"/>
              </a:spcBef>
              <a:spcAft>
                <a:spcPts val="0"/>
              </a:spcAft>
              <a:buSzPts val="3680"/>
              <a:buChar char="•"/>
            </a:pPr>
            <a:r>
              <a:rPr lang="en-US" sz="3200"/>
              <a:t>Passwords are flawed:</a:t>
            </a:r>
            <a:endParaRPr/>
          </a:p>
          <a:p>
            <a:pPr marL="1200150" lvl="2" indent="-285750" algn="l" rtl="0">
              <a:lnSpc>
                <a:spcPct val="90000"/>
              </a:lnSpc>
              <a:spcBef>
                <a:spcPts val="1160"/>
              </a:spcBef>
              <a:spcAft>
                <a:spcPts val="0"/>
              </a:spcAft>
              <a:buSzPts val="3220"/>
              <a:buChar char="•"/>
            </a:pPr>
            <a:r>
              <a:rPr lang="en-US" sz="2800"/>
              <a:t>Users share them with each other</a:t>
            </a:r>
            <a:endParaRPr/>
          </a:p>
          <a:p>
            <a:pPr marL="1200150" lvl="2" indent="-285750" algn="l" rtl="0">
              <a:lnSpc>
                <a:spcPct val="90000"/>
              </a:lnSpc>
              <a:spcBef>
                <a:spcPts val="1160"/>
              </a:spcBef>
              <a:spcAft>
                <a:spcPts val="0"/>
              </a:spcAft>
              <a:buSzPts val="3220"/>
              <a:buChar char="•"/>
            </a:pPr>
            <a:r>
              <a:rPr lang="en-US" sz="2800"/>
              <a:t>They get written down, could be copied</a:t>
            </a:r>
            <a:endParaRPr/>
          </a:p>
          <a:p>
            <a:pPr marL="1200150" lvl="2" indent="-285750" algn="l" rtl="0">
              <a:lnSpc>
                <a:spcPct val="90000"/>
              </a:lnSpc>
              <a:spcBef>
                <a:spcPts val="1160"/>
              </a:spcBef>
              <a:spcAft>
                <a:spcPts val="0"/>
              </a:spcAft>
              <a:buSzPts val="3220"/>
              <a:buChar char="•"/>
            </a:pPr>
            <a:r>
              <a:rPr lang="en-US" sz="2800"/>
              <a:t>Automatic logon scripts remove need to explicitly type them in</a:t>
            </a:r>
            <a:endParaRPr/>
          </a:p>
          <a:p>
            <a:pPr marL="1200150" lvl="2" indent="-285750" algn="l" rtl="0">
              <a:lnSpc>
                <a:spcPct val="90000"/>
              </a:lnSpc>
              <a:spcBef>
                <a:spcPts val="1160"/>
              </a:spcBef>
              <a:spcAft>
                <a:spcPts val="0"/>
              </a:spcAft>
              <a:buSzPts val="3220"/>
              <a:buChar char="•"/>
            </a:pPr>
            <a:r>
              <a:rPr lang="en-US" sz="2800"/>
              <a:t>Unencrypted passwords travel the Internet</a:t>
            </a:r>
            <a:endParaRPr/>
          </a:p>
          <a:p>
            <a:pPr marL="285750" lvl="0" indent="-285750" algn="l" rtl="0">
              <a:lnSpc>
                <a:spcPct val="90000"/>
              </a:lnSpc>
              <a:spcBef>
                <a:spcPts val="1320"/>
              </a:spcBef>
              <a:spcAft>
                <a:spcPts val="0"/>
              </a:spcAft>
              <a:buSzPts val="4140"/>
              <a:buChar char="•"/>
            </a:pPr>
            <a:r>
              <a:rPr lang="en-US" sz="3600"/>
              <a:t>Possible solutions:</a:t>
            </a:r>
            <a:endParaRPr/>
          </a:p>
          <a:p>
            <a:pPr marL="742950" lvl="1" indent="-285750" algn="l" rtl="0">
              <a:lnSpc>
                <a:spcPct val="90000"/>
              </a:lnSpc>
              <a:spcBef>
                <a:spcPts val="1200"/>
              </a:spcBef>
              <a:spcAft>
                <a:spcPts val="0"/>
              </a:spcAft>
              <a:buSzPts val="3450"/>
              <a:buChar char="•"/>
            </a:pPr>
            <a:r>
              <a:rPr lang="en-US" sz="3000"/>
              <a:t>Two factor – e.g., smart card plus PIN</a:t>
            </a:r>
            <a:endParaRPr/>
          </a:p>
          <a:p>
            <a:pPr marL="742950" lvl="1" indent="-285750" algn="l" rtl="0">
              <a:lnSpc>
                <a:spcPct val="90000"/>
              </a:lnSpc>
              <a:spcBef>
                <a:spcPts val="1200"/>
              </a:spcBef>
              <a:spcAft>
                <a:spcPts val="0"/>
              </a:spcAft>
              <a:buSzPts val="3450"/>
              <a:buChar char="•"/>
            </a:pPr>
            <a:r>
              <a:rPr lang="en-US" sz="3000"/>
              <a:t>Three factor – e.g., smart card, biometric, PIN</a:t>
            </a:r>
            <a:endParaRPr/>
          </a:p>
          <a:p>
            <a:pPr marL="285750" lvl="0" indent="-22859" algn="l" rtl="0">
              <a:lnSpc>
                <a:spcPct val="90000"/>
              </a:lnSpc>
              <a:spcBef>
                <a:spcPts val="1320"/>
              </a:spcBef>
              <a:spcAft>
                <a:spcPts val="0"/>
              </a:spcAft>
              <a:buSzPts val="4140"/>
              <a:buNone/>
            </a:pPr>
            <a:endParaRPr sz="3600"/>
          </a:p>
          <a:p>
            <a:pPr marL="742950" lvl="1" indent="-52069" algn="l" rtl="0">
              <a:lnSpc>
                <a:spcPct val="90000"/>
              </a:lnSpc>
              <a:spcBef>
                <a:spcPts val="1240"/>
              </a:spcBef>
              <a:spcAft>
                <a:spcPts val="0"/>
              </a:spcAft>
              <a:buSzPts val="3680"/>
              <a:buNone/>
            </a:pPr>
            <a:endParaRPr sz="3200"/>
          </a:p>
        </p:txBody>
      </p:sp>
      <p:sp>
        <p:nvSpPr>
          <p:cNvPr id="419" name="Google Shape;419;p3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423"/>
        <p:cNvGrpSpPr/>
        <p:nvPr/>
      </p:nvGrpSpPr>
      <p:grpSpPr>
        <a:xfrm>
          <a:off x="0" y="0"/>
          <a:ext cx="0" cy="0"/>
          <a:chOff x="0" y="0"/>
          <a:chExt cx="0" cy="0"/>
        </a:xfrm>
      </p:grpSpPr>
      <p:sp>
        <p:nvSpPr>
          <p:cNvPr id="424" name="Google Shape;424;p37"/>
          <p:cNvSpPr txBox="1">
            <a:spLocks noGrp="1"/>
          </p:cNvSpPr>
          <p:nvPr>
            <p:ph type="title"/>
          </p:nvPr>
        </p:nvSpPr>
        <p:spPr>
          <a:xfrm>
            <a:off x="1981200" y="228600"/>
            <a:ext cx="7315200" cy="83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Logical Access to Data</a:t>
            </a:r>
            <a:endParaRPr/>
          </a:p>
        </p:txBody>
      </p:sp>
      <p:sp>
        <p:nvSpPr>
          <p:cNvPr id="425" name="Google Shape;425;p37"/>
          <p:cNvSpPr txBox="1">
            <a:spLocks noGrp="1"/>
          </p:cNvSpPr>
          <p:nvPr>
            <p:ph type="body" idx="1"/>
          </p:nvPr>
        </p:nvSpPr>
        <p:spPr>
          <a:xfrm>
            <a:off x="1828800" y="1341438"/>
            <a:ext cx="8686800" cy="4525962"/>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680"/>
              <a:buChar char="•"/>
            </a:pPr>
            <a:r>
              <a:rPr lang="en-US" sz="3200"/>
              <a:t>Personnel controls</a:t>
            </a:r>
            <a:endParaRPr/>
          </a:p>
          <a:p>
            <a:pPr marL="742950" lvl="1" indent="-285750" algn="l" rtl="0">
              <a:spcBef>
                <a:spcPts val="1160"/>
              </a:spcBef>
              <a:spcAft>
                <a:spcPts val="0"/>
              </a:spcAft>
              <a:buSzPts val="3220"/>
              <a:buChar char="•"/>
            </a:pPr>
            <a:r>
              <a:rPr lang="en-US" sz="2800"/>
              <a:t>Hiring practices, employee monitoring, security training, separation of duties</a:t>
            </a:r>
            <a:endParaRPr/>
          </a:p>
          <a:p>
            <a:pPr marL="285750" lvl="0" indent="-285750" algn="l" rtl="0">
              <a:spcBef>
                <a:spcPts val="1240"/>
              </a:spcBef>
              <a:spcAft>
                <a:spcPts val="0"/>
              </a:spcAft>
              <a:buSzPts val="3680"/>
              <a:buChar char="•"/>
            </a:pPr>
            <a:r>
              <a:rPr lang="en-US" sz="3200"/>
              <a:t>Physical access controls</a:t>
            </a:r>
            <a:endParaRPr/>
          </a:p>
          <a:p>
            <a:pPr marL="857250" lvl="2" indent="-457200" algn="l" rtl="0">
              <a:spcBef>
                <a:spcPts val="1160"/>
              </a:spcBef>
              <a:spcAft>
                <a:spcPts val="0"/>
              </a:spcAft>
              <a:buSzPts val="3220"/>
              <a:buChar char="•"/>
            </a:pPr>
            <a:r>
              <a:rPr lang="en-US" sz="2800"/>
              <a:t>Swipe cards, equipment locking, check-out procedures, screen placement, laptop protection</a:t>
            </a:r>
            <a:endParaRPr/>
          </a:p>
          <a:p>
            <a:pPr marL="285750" lvl="0" indent="-52070" algn="l" rtl="0">
              <a:spcBef>
                <a:spcPts val="1240"/>
              </a:spcBef>
              <a:spcAft>
                <a:spcPts val="0"/>
              </a:spcAft>
              <a:buSzPts val="3680"/>
              <a:buNone/>
            </a:pPr>
            <a:endParaRPr sz="3200"/>
          </a:p>
        </p:txBody>
      </p:sp>
      <p:sp>
        <p:nvSpPr>
          <p:cNvPr id="426" name="Google Shape;426;p3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4"/>
          <p:cNvSpPr txBox="1">
            <a:spLocks noGrp="1"/>
          </p:cNvSpPr>
          <p:nvPr>
            <p:ph type="title"/>
          </p:nvPr>
        </p:nvSpPr>
        <p:spPr>
          <a:xfrm>
            <a:off x="0" y="0"/>
            <a:ext cx="12192000" cy="130333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Data Administration Functions/Roles</a:t>
            </a:r>
            <a:endParaRPr/>
          </a:p>
        </p:txBody>
      </p:sp>
      <p:sp>
        <p:nvSpPr>
          <p:cNvPr id="192" name="Google Shape;192;p4"/>
          <p:cNvSpPr txBox="1">
            <a:spLocks noGrp="1"/>
          </p:cNvSpPr>
          <p:nvPr>
            <p:ph type="body" idx="1"/>
          </p:nvPr>
        </p:nvSpPr>
        <p:spPr>
          <a:xfrm>
            <a:off x="228600" y="1295400"/>
            <a:ext cx="11811000" cy="5562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3680"/>
              <a:buNone/>
            </a:pPr>
            <a:r>
              <a:rPr lang="en-US" sz="3200" b="1"/>
              <a:t>1.  Set data policies, procedures, standards</a:t>
            </a:r>
            <a:endParaRPr/>
          </a:p>
          <a:p>
            <a:pPr marL="285750" lvl="0" indent="-285750" algn="l" rtl="0">
              <a:spcBef>
                <a:spcPts val="1160"/>
              </a:spcBef>
              <a:spcAft>
                <a:spcPts val="0"/>
              </a:spcAft>
              <a:buSzPts val="3220"/>
              <a:buFont typeface="Arial"/>
              <a:buChar char="•"/>
            </a:pPr>
            <a:r>
              <a:rPr lang="en-US" sz="2800" b="1"/>
              <a:t>Data policies </a:t>
            </a:r>
            <a:r>
              <a:rPr lang="en-US" sz="2800"/>
              <a:t>are statements of the goals of data administration.</a:t>
            </a:r>
            <a:endParaRPr/>
          </a:p>
          <a:p>
            <a:pPr marL="0" lvl="0" indent="0" algn="l" rtl="0">
              <a:spcBef>
                <a:spcPts val="1160"/>
              </a:spcBef>
              <a:spcAft>
                <a:spcPts val="0"/>
              </a:spcAft>
              <a:buSzPts val="3220"/>
              <a:buNone/>
            </a:pPr>
            <a:r>
              <a:rPr lang="en-US" sz="2800"/>
              <a:t>   Examples: -  All users must have passwords. </a:t>
            </a:r>
            <a:endParaRPr/>
          </a:p>
          <a:p>
            <a:pPr marL="0" lvl="0" indent="0" algn="l" rtl="0">
              <a:spcBef>
                <a:spcPts val="1160"/>
              </a:spcBef>
              <a:spcAft>
                <a:spcPts val="0"/>
              </a:spcAft>
              <a:buSzPts val="3220"/>
              <a:buNone/>
            </a:pPr>
            <a:r>
              <a:rPr lang="en-US" sz="2800"/>
              <a:t>			     -  Passwords must be changed every six months.</a:t>
            </a:r>
            <a:endParaRPr/>
          </a:p>
          <a:p>
            <a:pPr marL="285750" lvl="0" indent="-285750" algn="l" rtl="0">
              <a:spcBef>
                <a:spcPts val="1160"/>
              </a:spcBef>
              <a:spcAft>
                <a:spcPts val="0"/>
              </a:spcAft>
              <a:buSzPts val="3220"/>
              <a:buChar char="•"/>
            </a:pPr>
            <a:r>
              <a:rPr lang="en-US" sz="2800" b="1"/>
              <a:t>Data procedures </a:t>
            </a:r>
            <a:r>
              <a:rPr lang="en-US" sz="2800"/>
              <a:t>are written instructions that describe the steps when perform certain activities. Example: backup and recovery procedures</a:t>
            </a:r>
            <a:endParaRPr/>
          </a:p>
          <a:p>
            <a:pPr marL="285750" lvl="0" indent="-285750" algn="l" rtl="0">
              <a:spcBef>
                <a:spcPts val="1160"/>
              </a:spcBef>
              <a:spcAft>
                <a:spcPts val="0"/>
              </a:spcAft>
              <a:buSzPts val="3220"/>
              <a:buChar char="•"/>
            </a:pPr>
            <a:r>
              <a:rPr lang="en-US" sz="2800" b="1"/>
              <a:t>Data standards</a:t>
            </a:r>
            <a:r>
              <a:rPr lang="en-US" sz="2800"/>
              <a:t> are rules to be followed when performing database activities.</a:t>
            </a:r>
            <a:endParaRPr/>
          </a:p>
          <a:p>
            <a:pPr marL="0" lvl="0" indent="0" algn="l" rtl="0">
              <a:spcBef>
                <a:spcPts val="1160"/>
              </a:spcBef>
              <a:spcAft>
                <a:spcPts val="0"/>
              </a:spcAft>
              <a:buSzPts val="3220"/>
              <a:buNone/>
            </a:pPr>
            <a:r>
              <a:rPr lang="en-US" sz="2800"/>
              <a:t>   Examples: - A password must have a minimum of 8 characters.</a:t>
            </a:r>
            <a:endParaRPr/>
          </a:p>
          <a:p>
            <a:pPr marL="0" lvl="0" indent="0" algn="l" rtl="0">
              <a:spcBef>
                <a:spcPts val="1160"/>
              </a:spcBef>
              <a:spcAft>
                <a:spcPts val="0"/>
              </a:spcAft>
              <a:buSzPts val="3220"/>
              <a:buNone/>
            </a:pPr>
            <a:r>
              <a:rPr lang="en-US" sz="2800"/>
              <a:t>				- IC numbers, names and birth dates cannot be used as passwords.</a:t>
            </a:r>
            <a:endParaRPr/>
          </a:p>
          <a:p>
            <a:pPr marL="0" lvl="0" indent="0" algn="l" rtl="0">
              <a:spcBef>
                <a:spcPts val="1160"/>
              </a:spcBef>
              <a:spcAft>
                <a:spcPts val="0"/>
              </a:spcAft>
              <a:buSzPts val="3220"/>
              <a:buNone/>
            </a:pPr>
            <a:endParaRPr sz="2800"/>
          </a:p>
          <a:p>
            <a:pPr marL="285750" lvl="0" indent="-81279" algn="l" rtl="0">
              <a:spcBef>
                <a:spcPts val="1160"/>
              </a:spcBef>
              <a:spcAft>
                <a:spcPts val="0"/>
              </a:spcAft>
              <a:buSzPts val="3220"/>
              <a:buNone/>
            </a:pPr>
            <a:endParaRPr sz="2800"/>
          </a:p>
        </p:txBody>
      </p:sp>
      <p:sp>
        <p:nvSpPr>
          <p:cNvPr id="193" name="Google Shape;193;p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97"/>
        <p:cNvGrpSpPr/>
        <p:nvPr/>
      </p:nvGrpSpPr>
      <p:grpSpPr>
        <a:xfrm>
          <a:off x="0" y="0"/>
          <a:ext cx="0" cy="0"/>
          <a:chOff x="0" y="0"/>
          <a:chExt cx="0" cy="0"/>
        </a:xfrm>
      </p:grpSpPr>
      <p:sp>
        <p:nvSpPr>
          <p:cNvPr id="198" name="Google Shape;198;p5"/>
          <p:cNvSpPr txBox="1">
            <a:spLocks noGrp="1"/>
          </p:cNvSpPr>
          <p:nvPr>
            <p:ph type="title"/>
          </p:nvPr>
        </p:nvSpPr>
        <p:spPr>
          <a:xfrm>
            <a:off x="0" y="0"/>
            <a:ext cx="12192000" cy="130333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Data Administration Functions/Roles</a:t>
            </a:r>
            <a:endParaRPr/>
          </a:p>
        </p:txBody>
      </p:sp>
      <p:sp>
        <p:nvSpPr>
          <p:cNvPr id="199" name="Google Shape;199;p5"/>
          <p:cNvSpPr txBox="1">
            <a:spLocks noGrp="1"/>
          </p:cNvSpPr>
          <p:nvPr>
            <p:ph type="body" idx="1"/>
          </p:nvPr>
        </p:nvSpPr>
        <p:spPr>
          <a:xfrm>
            <a:off x="228600" y="1219200"/>
            <a:ext cx="11811000" cy="5562599"/>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3680"/>
              <a:buNone/>
            </a:pPr>
            <a:r>
              <a:rPr lang="en-US" sz="3200" b="1"/>
              <a:t>2.  Develop information architecture</a:t>
            </a:r>
            <a:endParaRPr/>
          </a:p>
          <a:p>
            <a:pPr marL="0" lvl="0" indent="0" algn="l" rtl="0">
              <a:spcBef>
                <a:spcPts val="1160"/>
              </a:spcBef>
              <a:spcAft>
                <a:spcPts val="0"/>
              </a:spcAft>
              <a:buSzPts val="3220"/>
              <a:buNone/>
            </a:pPr>
            <a:r>
              <a:rPr lang="en-US" sz="2800"/>
              <a:t>Data administrators must understand the data and information needed for the organizations and able to lead the development of the information architecture to meet the diverse needs of the organization.</a:t>
            </a:r>
            <a:endParaRPr sz="2800" b="1"/>
          </a:p>
          <a:p>
            <a:pPr marL="0" lvl="0" indent="0" algn="l" rtl="0">
              <a:spcBef>
                <a:spcPts val="1240"/>
              </a:spcBef>
              <a:spcAft>
                <a:spcPts val="0"/>
              </a:spcAft>
              <a:buSzPts val="3680"/>
              <a:buNone/>
            </a:pPr>
            <a:r>
              <a:rPr lang="en-US" sz="3200" b="1"/>
              <a:t>3.  Resolve data conflict</a:t>
            </a:r>
            <a:endParaRPr/>
          </a:p>
          <a:p>
            <a:pPr marL="0" lvl="0" indent="0" algn="l" rtl="0">
              <a:spcBef>
                <a:spcPts val="1160"/>
              </a:spcBef>
              <a:spcAft>
                <a:spcPts val="0"/>
              </a:spcAft>
              <a:buSzPts val="3220"/>
              <a:buNone/>
            </a:pPr>
            <a:r>
              <a:rPr lang="en-US" sz="2800"/>
              <a:t>Databases are shared and involve data from several departments. A data conflict occurs when two or more departments claims the ownership of the same data. Establishing procedures for resolving such conflicts is essential.</a:t>
            </a:r>
            <a:endParaRPr/>
          </a:p>
          <a:p>
            <a:pPr marL="0" lvl="0" indent="0" algn="l" rtl="0">
              <a:spcBef>
                <a:spcPts val="1240"/>
              </a:spcBef>
              <a:spcAft>
                <a:spcPts val="0"/>
              </a:spcAft>
              <a:buSzPts val="3680"/>
              <a:buNone/>
            </a:pPr>
            <a:r>
              <a:rPr lang="en-US" sz="3200" b="1"/>
              <a:t>4.  Managing the data repository</a:t>
            </a:r>
            <a:endParaRPr/>
          </a:p>
          <a:p>
            <a:pPr marL="0" lvl="0" indent="0" algn="l" rtl="0">
              <a:spcBef>
                <a:spcPts val="1160"/>
              </a:spcBef>
              <a:spcAft>
                <a:spcPts val="0"/>
              </a:spcAft>
              <a:buSzPts val="3220"/>
              <a:buNone/>
            </a:pPr>
            <a:r>
              <a:rPr lang="en-US" sz="2800"/>
              <a:t>A data repository is the data storage used by DBMS to store data generated by application programs.</a:t>
            </a:r>
            <a:endParaRPr/>
          </a:p>
          <a:p>
            <a:pPr marL="0" lvl="0" indent="0" algn="l" rtl="0">
              <a:spcBef>
                <a:spcPts val="1160"/>
              </a:spcBef>
              <a:spcAft>
                <a:spcPts val="0"/>
              </a:spcAft>
              <a:buSzPts val="3220"/>
              <a:buNone/>
            </a:pPr>
            <a:endParaRPr sz="2800"/>
          </a:p>
          <a:p>
            <a:pPr marL="0" lvl="0" indent="0" algn="l" rtl="0">
              <a:spcBef>
                <a:spcPts val="1160"/>
              </a:spcBef>
              <a:spcAft>
                <a:spcPts val="0"/>
              </a:spcAft>
              <a:buSzPts val="3220"/>
              <a:buNone/>
            </a:pPr>
            <a:endParaRPr sz="2800"/>
          </a:p>
        </p:txBody>
      </p:sp>
      <p:sp>
        <p:nvSpPr>
          <p:cNvPr id="200" name="Google Shape;200;p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6"/>
          <p:cNvSpPr txBox="1">
            <a:spLocks noGrp="1"/>
          </p:cNvSpPr>
          <p:nvPr>
            <p:ph type="title"/>
          </p:nvPr>
        </p:nvSpPr>
        <p:spPr>
          <a:xfrm>
            <a:off x="0" y="0"/>
            <a:ext cx="12192000"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ct val="100000"/>
              <a:buFont typeface="Garamond"/>
              <a:buNone/>
            </a:pPr>
            <a:r>
              <a:rPr lang="en-US"/>
              <a:t>Examples of ineffective data administration </a:t>
            </a:r>
            <a:br>
              <a:rPr lang="en-US"/>
            </a:br>
            <a:r>
              <a:rPr lang="en-US"/>
              <a:t>that leads to poor data quality</a:t>
            </a:r>
            <a:endParaRPr/>
          </a:p>
        </p:txBody>
      </p:sp>
      <p:sp>
        <p:nvSpPr>
          <p:cNvPr id="206" name="Google Shape;206;p6"/>
          <p:cNvSpPr txBox="1">
            <a:spLocks noGrp="1"/>
          </p:cNvSpPr>
          <p:nvPr>
            <p:ph type="body" idx="1"/>
          </p:nvPr>
        </p:nvSpPr>
        <p:spPr>
          <a:xfrm>
            <a:off x="304800" y="1524000"/>
            <a:ext cx="11582400" cy="51816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3220"/>
              <a:buChar char="•"/>
            </a:pPr>
            <a:r>
              <a:rPr lang="en-US" sz="2800"/>
              <a:t>Multiple data definitions of the same data elements in separate databases can cause data integration problems</a:t>
            </a:r>
            <a:endParaRPr/>
          </a:p>
          <a:p>
            <a:pPr marL="285750" lvl="0" indent="-285750" algn="l" rtl="0">
              <a:spcBef>
                <a:spcPts val="1160"/>
              </a:spcBef>
              <a:spcAft>
                <a:spcPts val="0"/>
              </a:spcAft>
              <a:buSzPts val="3220"/>
              <a:buChar char="•"/>
            </a:pPr>
            <a:r>
              <a:rPr lang="en-US" sz="2800"/>
              <a:t>Missing key data elements can eliminate the value of existing data</a:t>
            </a:r>
            <a:endParaRPr/>
          </a:p>
          <a:p>
            <a:pPr marL="285750" lvl="0" indent="-285750" algn="l" rtl="0">
              <a:spcBef>
                <a:spcPts val="1160"/>
              </a:spcBef>
              <a:spcAft>
                <a:spcPts val="0"/>
              </a:spcAft>
              <a:buSzPts val="3220"/>
              <a:buChar char="•"/>
            </a:pPr>
            <a:r>
              <a:rPr lang="en-US" sz="2800"/>
              <a:t>Inappropriate data sources and timing can reduce data reliability</a:t>
            </a:r>
            <a:endParaRPr/>
          </a:p>
          <a:p>
            <a:pPr marL="285750" lvl="0" indent="-285750" algn="l" rtl="0">
              <a:spcBef>
                <a:spcPts val="1160"/>
              </a:spcBef>
              <a:spcAft>
                <a:spcPts val="0"/>
              </a:spcAft>
              <a:buSzPts val="3220"/>
              <a:buChar char="•"/>
            </a:pPr>
            <a:r>
              <a:rPr lang="en-US" sz="2800"/>
              <a:t>Poor query response time and excessive database downtime</a:t>
            </a:r>
            <a:endParaRPr/>
          </a:p>
          <a:p>
            <a:pPr marL="285750" lvl="0" indent="-285750" algn="l" rtl="0">
              <a:spcBef>
                <a:spcPts val="1160"/>
              </a:spcBef>
              <a:spcAft>
                <a:spcPts val="0"/>
              </a:spcAft>
              <a:buSzPts val="3220"/>
              <a:buChar char="•"/>
            </a:pPr>
            <a:r>
              <a:rPr lang="en-US" sz="2800"/>
              <a:t>Lack of access to data due to damaged, sabotaged, or stolen data files or due to hardware failures</a:t>
            </a:r>
            <a:endParaRPr/>
          </a:p>
          <a:p>
            <a:pPr marL="285750" lvl="0" indent="-285750" algn="l" rtl="0">
              <a:spcBef>
                <a:spcPts val="1160"/>
              </a:spcBef>
              <a:spcAft>
                <a:spcPts val="0"/>
              </a:spcAft>
              <a:buSzPts val="3220"/>
              <a:buChar char="•"/>
            </a:pPr>
            <a:r>
              <a:rPr lang="en-US" sz="2800"/>
              <a:t>Unauthorized access to data can cause embarrassment to organization</a:t>
            </a:r>
            <a:endParaRPr/>
          </a:p>
          <a:p>
            <a:pPr marL="285750" lvl="0" indent="-81279" algn="l" rtl="0">
              <a:spcBef>
                <a:spcPts val="1160"/>
              </a:spcBef>
              <a:spcAft>
                <a:spcPts val="0"/>
              </a:spcAft>
              <a:buSzPts val="3220"/>
              <a:buNone/>
            </a:pPr>
            <a:endParaRPr sz="2800"/>
          </a:p>
        </p:txBody>
      </p:sp>
      <p:sp>
        <p:nvSpPr>
          <p:cNvPr id="207" name="Google Shape;207;p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11"/>
        <p:cNvGrpSpPr/>
        <p:nvPr/>
      </p:nvGrpSpPr>
      <p:grpSpPr>
        <a:xfrm>
          <a:off x="0" y="0"/>
          <a:ext cx="0" cy="0"/>
          <a:chOff x="0" y="0"/>
          <a:chExt cx="0" cy="0"/>
        </a:xfrm>
      </p:grpSpPr>
      <p:sp>
        <p:nvSpPr>
          <p:cNvPr id="212" name="Google Shape;212;p7"/>
          <p:cNvSpPr txBox="1">
            <a:spLocks noGrp="1"/>
          </p:cNvSpPr>
          <p:nvPr>
            <p:ph type="title"/>
          </p:nvPr>
        </p:nvSpPr>
        <p:spPr>
          <a:xfrm>
            <a:off x="76200" y="0"/>
            <a:ext cx="12115800" cy="1371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Database Administration Functions/Roles</a:t>
            </a:r>
            <a:endParaRPr/>
          </a:p>
        </p:txBody>
      </p:sp>
      <p:sp>
        <p:nvSpPr>
          <p:cNvPr id="213" name="Google Shape;213;p7"/>
          <p:cNvSpPr txBox="1">
            <a:spLocks noGrp="1"/>
          </p:cNvSpPr>
          <p:nvPr>
            <p:ph type="body" idx="1"/>
          </p:nvPr>
        </p:nvSpPr>
        <p:spPr>
          <a:xfrm>
            <a:off x="228600" y="1338128"/>
            <a:ext cx="11887200" cy="5291271"/>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3220"/>
              <a:buChar char="•"/>
            </a:pPr>
            <a:r>
              <a:rPr lang="en-US" sz="2800"/>
              <a:t>Analyzing and designing databases</a:t>
            </a:r>
            <a:endParaRPr/>
          </a:p>
          <a:p>
            <a:pPr marL="285750" lvl="0" indent="-285750" algn="l" rtl="0">
              <a:spcBef>
                <a:spcPts val="1160"/>
              </a:spcBef>
              <a:spcAft>
                <a:spcPts val="0"/>
              </a:spcAft>
              <a:buSzPts val="3220"/>
              <a:buChar char="•"/>
            </a:pPr>
            <a:r>
              <a:rPr lang="en-US" sz="2800"/>
              <a:t>Selecting DBMS and related software tools</a:t>
            </a:r>
            <a:endParaRPr/>
          </a:p>
          <a:p>
            <a:pPr marL="285750" lvl="0" indent="-285750" algn="l" rtl="0">
              <a:spcBef>
                <a:spcPts val="1160"/>
              </a:spcBef>
              <a:spcAft>
                <a:spcPts val="0"/>
              </a:spcAft>
              <a:buSzPts val="3220"/>
              <a:buChar char="•"/>
            </a:pPr>
            <a:r>
              <a:rPr lang="en-US" sz="2800"/>
              <a:t>Installing/upgrading DBMS</a:t>
            </a:r>
            <a:endParaRPr/>
          </a:p>
          <a:p>
            <a:pPr marL="285750" lvl="0" indent="-285750" algn="l" rtl="0">
              <a:spcBef>
                <a:spcPts val="1160"/>
              </a:spcBef>
              <a:spcAft>
                <a:spcPts val="0"/>
              </a:spcAft>
              <a:buSzPts val="3220"/>
              <a:buChar char="•"/>
            </a:pPr>
            <a:r>
              <a:rPr lang="en-US" sz="2800"/>
              <a:t>Tuning database performance</a:t>
            </a:r>
            <a:endParaRPr/>
          </a:p>
          <a:p>
            <a:pPr marL="285750" lvl="0" indent="-285750" algn="l" rtl="0">
              <a:spcBef>
                <a:spcPts val="1160"/>
              </a:spcBef>
              <a:spcAft>
                <a:spcPts val="0"/>
              </a:spcAft>
              <a:buSzPts val="3220"/>
              <a:buChar char="•"/>
            </a:pPr>
            <a:r>
              <a:rPr lang="en-US" sz="2800"/>
              <a:t>Improving database query processing performance</a:t>
            </a:r>
            <a:endParaRPr/>
          </a:p>
          <a:p>
            <a:pPr marL="285750" lvl="0" indent="-285750" algn="l" rtl="0">
              <a:spcBef>
                <a:spcPts val="1160"/>
              </a:spcBef>
              <a:spcAft>
                <a:spcPts val="0"/>
              </a:spcAft>
              <a:buSzPts val="3220"/>
              <a:buChar char="•"/>
            </a:pPr>
            <a:r>
              <a:rPr lang="en-US" sz="2800"/>
              <a:t>Managing data security, privacy, and integrity</a:t>
            </a:r>
            <a:endParaRPr/>
          </a:p>
          <a:p>
            <a:pPr marL="285750" lvl="0" indent="-285750" algn="l" rtl="0">
              <a:spcBef>
                <a:spcPts val="1160"/>
              </a:spcBef>
              <a:spcAft>
                <a:spcPts val="0"/>
              </a:spcAft>
              <a:buSzPts val="3220"/>
              <a:buChar char="•"/>
            </a:pPr>
            <a:r>
              <a:rPr lang="en-US" sz="2800"/>
              <a:t>Performing data backup and recovery</a:t>
            </a:r>
            <a:endParaRPr/>
          </a:p>
          <a:p>
            <a:pPr marL="285750" lvl="0" indent="-81279" algn="l" rtl="0">
              <a:spcBef>
                <a:spcPts val="1160"/>
              </a:spcBef>
              <a:spcAft>
                <a:spcPts val="0"/>
              </a:spcAft>
              <a:buSzPts val="3220"/>
              <a:buNone/>
            </a:pPr>
            <a:endParaRPr sz="2800"/>
          </a:p>
        </p:txBody>
      </p:sp>
      <p:sp>
        <p:nvSpPr>
          <p:cNvPr id="214" name="Google Shape;214;p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18"/>
        <p:cNvGrpSpPr/>
        <p:nvPr/>
      </p:nvGrpSpPr>
      <p:grpSpPr>
        <a:xfrm>
          <a:off x="0" y="0"/>
          <a:ext cx="0" cy="0"/>
          <a:chOff x="0" y="0"/>
          <a:chExt cx="0" cy="0"/>
        </a:xfrm>
      </p:grpSpPr>
      <p:sp>
        <p:nvSpPr>
          <p:cNvPr id="219" name="Google Shape;219;p8"/>
          <p:cNvSpPr txBox="1">
            <a:spLocks noGrp="1"/>
          </p:cNvSpPr>
          <p:nvPr>
            <p:ph type="title"/>
          </p:nvPr>
        </p:nvSpPr>
        <p:spPr>
          <a:xfrm>
            <a:off x="2209800" y="0"/>
            <a:ext cx="77724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Data Warehouse Administration</a:t>
            </a:r>
            <a:endParaRPr/>
          </a:p>
        </p:txBody>
      </p:sp>
      <p:sp>
        <p:nvSpPr>
          <p:cNvPr id="220" name="Google Shape;220;p8"/>
          <p:cNvSpPr txBox="1">
            <a:spLocks noGrp="1"/>
          </p:cNvSpPr>
          <p:nvPr>
            <p:ph type="body" idx="1"/>
          </p:nvPr>
        </p:nvSpPr>
        <p:spPr>
          <a:xfrm>
            <a:off x="76200" y="1295400"/>
            <a:ext cx="12039600" cy="548640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SzPts val="3220"/>
              <a:buChar char="•"/>
            </a:pPr>
            <a:r>
              <a:rPr lang="en-US" sz="2800"/>
              <a:t>The significant growth in data warehousing has caused a new role, </a:t>
            </a:r>
            <a:r>
              <a:rPr lang="en-US" sz="2800" b="1"/>
              <a:t>data warehouse administrator</a:t>
            </a:r>
            <a:r>
              <a:rPr lang="en-US" sz="2800"/>
              <a:t> (DWA) to emerge.</a:t>
            </a:r>
            <a:endParaRPr/>
          </a:p>
          <a:p>
            <a:pPr marL="285750" lvl="0" indent="-285750" algn="l" rtl="0">
              <a:lnSpc>
                <a:spcPct val="90000"/>
              </a:lnSpc>
              <a:spcBef>
                <a:spcPts val="1160"/>
              </a:spcBef>
              <a:spcAft>
                <a:spcPts val="0"/>
              </a:spcAft>
              <a:buSzPts val="3220"/>
              <a:buChar char="•"/>
            </a:pPr>
            <a:r>
              <a:rPr lang="en-US" sz="2800"/>
              <a:t>Similar to DA/DBA roles</a:t>
            </a:r>
            <a:endParaRPr/>
          </a:p>
          <a:p>
            <a:pPr marL="285750" lvl="0" indent="-285750" algn="l" rtl="0">
              <a:lnSpc>
                <a:spcPct val="90000"/>
              </a:lnSpc>
              <a:spcBef>
                <a:spcPts val="1160"/>
              </a:spcBef>
              <a:spcAft>
                <a:spcPts val="0"/>
              </a:spcAft>
              <a:buSzPts val="3220"/>
              <a:buChar char="•"/>
            </a:pPr>
            <a:r>
              <a:rPr lang="en-US" sz="2800"/>
              <a:t>The role of a DWA emphasizes on integration and coordination of metadata and data across many data sources.</a:t>
            </a:r>
            <a:endParaRPr/>
          </a:p>
          <a:p>
            <a:pPr marL="285750" lvl="0" indent="-285750" algn="l" rtl="0">
              <a:lnSpc>
                <a:spcPct val="90000"/>
              </a:lnSpc>
              <a:spcBef>
                <a:spcPts val="1160"/>
              </a:spcBef>
              <a:spcAft>
                <a:spcPts val="0"/>
              </a:spcAft>
              <a:buSzPts val="3220"/>
              <a:buChar char="•"/>
            </a:pPr>
            <a:r>
              <a:rPr lang="en-US" sz="2800"/>
              <a:t>Specific roles:</a:t>
            </a:r>
            <a:endParaRPr/>
          </a:p>
          <a:p>
            <a:pPr marL="742950" lvl="1" indent="-285750" algn="l" rtl="0">
              <a:lnSpc>
                <a:spcPct val="90000"/>
              </a:lnSpc>
              <a:spcBef>
                <a:spcPts val="1160"/>
              </a:spcBef>
              <a:spcAft>
                <a:spcPts val="0"/>
              </a:spcAft>
              <a:buSzPts val="3220"/>
              <a:buChar char="•"/>
            </a:pPr>
            <a:r>
              <a:rPr lang="en-US" sz="2800"/>
              <a:t>Build and manage decision support applications</a:t>
            </a:r>
            <a:endParaRPr/>
          </a:p>
          <a:p>
            <a:pPr marL="742950" lvl="1" indent="-285750" algn="l" rtl="0">
              <a:lnSpc>
                <a:spcPct val="90000"/>
              </a:lnSpc>
              <a:spcBef>
                <a:spcPts val="1160"/>
              </a:spcBef>
              <a:spcAft>
                <a:spcPts val="0"/>
              </a:spcAft>
              <a:buSzPts val="3220"/>
              <a:buChar char="•"/>
            </a:pPr>
            <a:r>
              <a:rPr lang="en-US" sz="2800"/>
              <a:t>Manage data warehouse growth</a:t>
            </a:r>
            <a:endParaRPr/>
          </a:p>
          <a:p>
            <a:pPr marL="742950" lvl="1" indent="-285750" algn="l" rtl="0">
              <a:lnSpc>
                <a:spcPct val="90000"/>
              </a:lnSpc>
              <a:spcBef>
                <a:spcPts val="1160"/>
              </a:spcBef>
              <a:spcAft>
                <a:spcPts val="0"/>
              </a:spcAft>
              <a:buSzPts val="3220"/>
              <a:buChar char="•"/>
            </a:pPr>
            <a:r>
              <a:rPr lang="en-US" sz="2800"/>
              <a:t>Develop service-level agreements with suppliers and consumers of data for the data warehouse.</a:t>
            </a:r>
            <a:endParaRPr/>
          </a:p>
        </p:txBody>
      </p:sp>
      <p:sp>
        <p:nvSpPr>
          <p:cNvPr id="221" name="Google Shape;221;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25"/>
        <p:cNvGrpSpPr/>
        <p:nvPr/>
      </p:nvGrpSpPr>
      <p:grpSpPr>
        <a:xfrm>
          <a:off x="0" y="0"/>
          <a:ext cx="0" cy="0"/>
          <a:chOff x="0" y="0"/>
          <a:chExt cx="0" cy="0"/>
        </a:xfrm>
      </p:grpSpPr>
      <p:sp>
        <p:nvSpPr>
          <p:cNvPr id="226" name="Google Shape;226;p9"/>
          <p:cNvSpPr txBox="1">
            <a:spLocks noGrp="1"/>
          </p:cNvSpPr>
          <p:nvPr>
            <p:ph type="title"/>
          </p:nvPr>
        </p:nvSpPr>
        <p:spPr>
          <a:xfrm>
            <a:off x="2133600" y="0"/>
            <a:ext cx="8229600" cy="1371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b="1"/>
              <a:t>Open Source Database Management</a:t>
            </a:r>
            <a:endParaRPr/>
          </a:p>
        </p:txBody>
      </p:sp>
      <p:sp>
        <p:nvSpPr>
          <p:cNvPr id="227" name="Google Shape;227;p9"/>
          <p:cNvSpPr txBox="1">
            <a:spLocks noGrp="1"/>
          </p:cNvSpPr>
          <p:nvPr>
            <p:ph type="body" idx="1"/>
          </p:nvPr>
        </p:nvSpPr>
        <p:spPr>
          <a:xfrm>
            <a:off x="228600" y="1447800"/>
            <a:ext cx="11811000" cy="5105400"/>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220"/>
              <a:buChar char="•"/>
            </a:pPr>
            <a:r>
              <a:rPr lang="en-US" sz="2800"/>
              <a:t>An alternative to proprietary packages such as Oracle, Microsoft SQL Server, or Microsoft Access</a:t>
            </a:r>
            <a:endParaRPr/>
          </a:p>
          <a:p>
            <a:pPr marL="285750" lvl="0" indent="-285750" algn="l" rtl="0">
              <a:spcBef>
                <a:spcPts val="1160"/>
              </a:spcBef>
              <a:spcAft>
                <a:spcPts val="0"/>
              </a:spcAft>
              <a:buSzPts val="3220"/>
              <a:buChar char="•"/>
            </a:pPr>
            <a:r>
              <a:rPr lang="en-US" sz="2800"/>
              <a:t>MySQL is an example of an open source DBMS</a:t>
            </a:r>
            <a:endParaRPr/>
          </a:p>
          <a:p>
            <a:pPr marL="285750" lvl="0" indent="-285750" algn="l" rtl="0">
              <a:spcBef>
                <a:spcPts val="1160"/>
              </a:spcBef>
              <a:spcAft>
                <a:spcPts val="0"/>
              </a:spcAft>
              <a:buSzPts val="3220"/>
              <a:buChar char="•"/>
            </a:pPr>
            <a:r>
              <a:rPr lang="en-US" sz="2800"/>
              <a:t>Less expensive than proprietary packages</a:t>
            </a:r>
            <a:endParaRPr/>
          </a:p>
          <a:p>
            <a:pPr marL="285750" lvl="0" indent="-285750" algn="l" rtl="0">
              <a:spcBef>
                <a:spcPts val="1160"/>
              </a:spcBef>
              <a:spcAft>
                <a:spcPts val="0"/>
              </a:spcAft>
              <a:buSzPts val="3220"/>
              <a:buChar char="•"/>
            </a:pPr>
            <a:r>
              <a:rPr lang="en-US" sz="2800"/>
              <a:t>Source code available, for modification</a:t>
            </a:r>
            <a:endParaRPr/>
          </a:p>
          <a:p>
            <a:pPr marL="285750" lvl="0" indent="-285750" algn="l" rtl="0">
              <a:spcBef>
                <a:spcPts val="1160"/>
              </a:spcBef>
              <a:spcAft>
                <a:spcPts val="0"/>
              </a:spcAft>
              <a:buSzPts val="3220"/>
              <a:buChar char="•"/>
            </a:pPr>
            <a:r>
              <a:rPr lang="en-US" sz="2800"/>
              <a:t>Absence of complete documentation</a:t>
            </a:r>
            <a:endParaRPr/>
          </a:p>
          <a:p>
            <a:pPr marL="285750" lvl="0" indent="-285750" algn="l" rtl="0">
              <a:spcBef>
                <a:spcPts val="1160"/>
              </a:spcBef>
              <a:spcAft>
                <a:spcPts val="0"/>
              </a:spcAft>
              <a:buSzPts val="3220"/>
              <a:buChar char="•"/>
            </a:pPr>
            <a:r>
              <a:rPr lang="en-US" sz="2800"/>
              <a:t>Ambiguous licensing concerns</a:t>
            </a:r>
            <a:endParaRPr/>
          </a:p>
          <a:p>
            <a:pPr marL="285750" lvl="0" indent="-285750" algn="l" rtl="0">
              <a:spcBef>
                <a:spcPts val="1160"/>
              </a:spcBef>
              <a:spcAft>
                <a:spcPts val="0"/>
              </a:spcAft>
              <a:buSzPts val="3220"/>
              <a:buChar char="•"/>
            </a:pPr>
            <a:r>
              <a:rPr lang="en-US" sz="2800"/>
              <a:t>Not as feature-rich as proprietary DBMSs</a:t>
            </a:r>
            <a:endParaRPr/>
          </a:p>
          <a:p>
            <a:pPr marL="285750" lvl="0" indent="-285750" algn="l" rtl="0">
              <a:spcBef>
                <a:spcPts val="1160"/>
              </a:spcBef>
              <a:spcAft>
                <a:spcPts val="0"/>
              </a:spcAft>
              <a:buSzPts val="3220"/>
              <a:buChar char="•"/>
            </a:pPr>
            <a:r>
              <a:rPr lang="en-US" sz="2800"/>
              <a:t>Vendors may not have certification programs</a:t>
            </a:r>
            <a:endParaRPr/>
          </a:p>
        </p:txBody>
      </p:sp>
      <p:sp>
        <p:nvSpPr>
          <p:cNvPr id="228" name="Google Shape;228;p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1963</Words>
  <Application>Microsoft Office PowerPoint</Application>
  <PresentationFormat>Widescreen</PresentationFormat>
  <Paragraphs>229</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Times New Roman</vt:lpstr>
      <vt:lpstr>Noto Sans Symbols</vt:lpstr>
      <vt:lpstr>Garamond</vt:lpstr>
      <vt:lpstr>Organic</vt:lpstr>
      <vt:lpstr>Chapter 7: Database Administration and Security</vt:lpstr>
      <vt:lpstr>Objectives</vt:lpstr>
      <vt:lpstr>Data and Database Administration</vt:lpstr>
      <vt:lpstr>Data Administration Functions/Roles</vt:lpstr>
      <vt:lpstr>Data Administration Functions/Roles</vt:lpstr>
      <vt:lpstr>Examples of ineffective data administration  that leads to poor data quality</vt:lpstr>
      <vt:lpstr>Database Administration Functions/Roles</vt:lpstr>
      <vt:lpstr>Data Warehouse Administration</vt:lpstr>
      <vt:lpstr>Open Source Database Management</vt:lpstr>
      <vt:lpstr>Database Recovery</vt:lpstr>
      <vt:lpstr>a)  Backup Facilities</vt:lpstr>
      <vt:lpstr>b)  Journalizing Facilities</vt:lpstr>
      <vt:lpstr>PowerPoint Presentation</vt:lpstr>
      <vt:lpstr>c)  Checkpoint Facilities</vt:lpstr>
      <vt:lpstr>d)  Recovery Manager</vt:lpstr>
      <vt:lpstr>Recovery and Restart Procedures</vt:lpstr>
      <vt:lpstr>Recovery and Restart Procedures</vt:lpstr>
      <vt:lpstr>Recovery and Restart Procedures</vt:lpstr>
      <vt:lpstr>PowerPoint Presentation</vt:lpstr>
      <vt:lpstr>PowerPoint Presentation</vt:lpstr>
      <vt:lpstr>PowerPoint Presentation</vt:lpstr>
      <vt:lpstr>Data Availability</vt:lpstr>
      <vt:lpstr>Data Security</vt:lpstr>
      <vt:lpstr>Threats to Data Security</vt:lpstr>
      <vt:lpstr>PowerPoint Presentation</vt:lpstr>
      <vt:lpstr>PowerPoint Presentation</vt:lpstr>
      <vt:lpstr>Client – Server Application security</vt:lpstr>
      <vt:lpstr>SSL (Secure Sockets Layer)</vt:lpstr>
      <vt:lpstr>Database Software Security Features</vt:lpstr>
      <vt:lpstr>Views and Integrity Controls</vt:lpstr>
      <vt:lpstr>Authorization Rules</vt:lpstr>
      <vt:lpstr>PowerPoint Presentation</vt:lpstr>
      <vt:lpstr>PowerPoint Presentation</vt:lpstr>
      <vt:lpstr>PowerPoint Presentation</vt:lpstr>
      <vt:lpstr>Authentication Schemes</vt:lpstr>
      <vt:lpstr>Authentication Schemes (cont.)</vt:lpstr>
      <vt:lpstr>Logical Access to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Database Administration and Security</dc:title>
  <dc:creator>Michel Mitri</dc:creator>
  <cp:lastModifiedBy>User</cp:lastModifiedBy>
  <cp:revision>1</cp:revision>
  <cp:lastPrinted>2023-07-02T11:22:55Z</cp:lastPrinted>
  <dcterms:created xsi:type="dcterms:W3CDTF">1998-01-19T10:00:26Z</dcterms:created>
  <dcterms:modified xsi:type="dcterms:W3CDTF">2023-07-02T11:23:04Z</dcterms:modified>
</cp:coreProperties>
</file>