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D032F-4904-4B01-83E4-D190A678A885}" type="datetimeFigureOut">
              <a:rPr lang="en-MY" smtClean="0"/>
              <a:t>27/8/2023</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DA393B-1782-4A74-ABDC-BC82D284AB5C}" type="slidenum">
              <a:rPr lang="en-MY" smtClean="0"/>
              <a:t>‹#›</a:t>
            </a:fld>
            <a:endParaRPr lang="en-MY"/>
          </a:p>
        </p:txBody>
      </p:sp>
    </p:spTree>
    <p:extLst>
      <p:ext uri="{BB962C8B-B14F-4D97-AF65-F5344CB8AC3E}">
        <p14:creationId xmlns:p14="http://schemas.microsoft.com/office/powerpoint/2010/main" val="2599206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66E0AE-999C-413D-9831-2110444D6B77}" type="datetimeFigureOut">
              <a:rPr lang="en-MY" smtClean="0"/>
              <a:t>27/8/2023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82AD140-0FCD-482B-850D-C78B7E97F8B1}" type="slidenum">
              <a:rPr lang="en-MY" smtClean="0"/>
              <a:t>‹#›</a:t>
            </a:fld>
            <a:endParaRPr lang="en-MY"/>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03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6E0AE-999C-413D-9831-2110444D6B77}" type="datetimeFigureOut">
              <a:rPr lang="en-MY" smtClean="0"/>
              <a:t>27/8/2023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82AD140-0FCD-482B-850D-C78B7E97F8B1}" type="slidenum">
              <a:rPr lang="en-MY" smtClean="0"/>
              <a:t>‹#›</a:t>
            </a:fld>
            <a:endParaRPr lang="en-MY"/>
          </a:p>
        </p:txBody>
      </p:sp>
    </p:spTree>
    <p:extLst>
      <p:ext uri="{BB962C8B-B14F-4D97-AF65-F5344CB8AC3E}">
        <p14:creationId xmlns:p14="http://schemas.microsoft.com/office/powerpoint/2010/main" val="213346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6E0AE-999C-413D-9831-2110444D6B77}" type="datetimeFigureOut">
              <a:rPr lang="en-MY" smtClean="0"/>
              <a:t>27/8/2023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82AD140-0FCD-482B-850D-C78B7E97F8B1}" type="slidenum">
              <a:rPr lang="en-MY" smtClean="0"/>
              <a:t>‹#›</a:t>
            </a:fld>
            <a:endParaRPr lang="en-MY"/>
          </a:p>
        </p:txBody>
      </p:sp>
    </p:spTree>
    <p:extLst>
      <p:ext uri="{BB962C8B-B14F-4D97-AF65-F5344CB8AC3E}">
        <p14:creationId xmlns:p14="http://schemas.microsoft.com/office/powerpoint/2010/main" val="243301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66E0AE-999C-413D-9831-2110444D6B77}" type="datetimeFigureOut">
              <a:rPr lang="en-MY" smtClean="0"/>
              <a:t>27/8/2023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82AD140-0FCD-482B-850D-C78B7E97F8B1}" type="slidenum">
              <a:rPr lang="en-MY" smtClean="0"/>
              <a:t>‹#›</a:t>
            </a:fld>
            <a:endParaRPr lang="en-MY"/>
          </a:p>
        </p:txBody>
      </p:sp>
    </p:spTree>
    <p:extLst>
      <p:ext uri="{BB962C8B-B14F-4D97-AF65-F5344CB8AC3E}">
        <p14:creationId xmlns:p14="http://schemas.microsoft.com/office/powerpoint/2010/main" val="193434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E0AE-999C-413D-9831-2110444D6B77}" type="datetimeFigureOut">
              <a:rPr lang="en-MY" smtClean="0"/>
              <a:t>27/8/2023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82AD140-0FCD-482B-850D-C78B7E97F8B1}" type="slidenum">
              <a:rPr lang="en-MY" smtClean="0"/>
              <a:t>‹#›</a:t>
            </a:fld>
            <a:endParaRPr lang="en-MY"/>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811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66E0AE-999C-413D-9831-2110444D6B77}" type="datetimeFigureOut">
              <a:rPr lang="en-MY" smtClean="0"/>
              <a:t>27/8/2023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82AD140-0FCD-482B-850D-C78B7E97F8B1}" type="slidenum">
              <a:rPr lang="en-MY" smtClean="0"/>
              <a:t>‹#›</a:t>
            </a:fld>
            <a:endParaRPr lang="en-MY"/>
          </a:p>
        </p:txBody>
      </p:sp>
    </p:spTree>
    <p:extLst>
      <p:ext uri="{BB962C8B-B14F-4D97-AF65-F5344CB8AC3E}">
        <p14:creationId xmlns:p14="http://schemas.microsoft.com/office/powerpoint/2010/main" val="280981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66E0AE-999C-413D-9831-2110444D6B77}" type="datetimeFigureOut">
              <a:rPr lang="en-MY" smtClean="0"/>
              <a:t>27/8/2023</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882AD140-0FCD-482B-850D-C78B7E97F8B1}" type="slidenum">
              <a:rPr lang="en-MY" smtClean="0"/>
              <a:t>‹#›</a:t>
            </a:fld>
            <a:endParaRPr lang="en-MY"/>
          </a:p>
        </p:txBody>
      </p:sp>
    </p:spTree>
    <p:extLst>
      <p:ext uri="{BB962C8B-B14F-4D97-AF65-F5344CB8AC3E}">
        <p14:creationId xmlns:p14="http://schemas.microsoft.com/office/powerpoint/2010/main" val="410989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66E0AE-999C-413D-9831-2110444D6B77}" type="datetimeFigureOut">
              <a:rPr lang="en-MY" smtClean="0"/>
              <a:t>27/8/2023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882AD140-0FCD-482B-850D-C78B7E97F8B1}" type="slidenum">
              <a:rPr lang="en-MY" smtClean="0"/>
              <a:t>‹#›</a:t>
            </a:fld>
            <a:endParaRPr lang="en-MY"/>
          </a:p>
        </p:txBody>
      </p:sp>
    </p:spTree>
    <p:extLst>
      <p:ext uri="{BB962C8B-B14F-4D97-AF65-F5344CB8AC3E}">
        <p14:creationId xmlns:p14="http://schemas.microsoft.com/office/powerpoint/2010/main" val="395140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66E0AE-999C-413D-9831-2110444D6B77}" type="datetimeFigureOut">
              <a:rPr lang="en-MY" smtClean="0"/>
              <a:t>27/8/2023</a:t>
            </a:fld>
            <a:endParaRPr lang="en-MY"/>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MY"/>
          </a:p>
        </p:txBody>
      </p:sp>
      <p:sp>
        <p:nvSpPr>
          <p:cNvPr id="9" name="Slide Number Placeholder 8"/>
          <p:cNvSpPr>
            <a:spLocks noGrp="1"/>
          </p:cNvSpPr>
          <p:nvPr>
            <p:ph type="sldNum" sz="quarter" idx="12"/>
          </p:nvPr>
        </p:nvSpPr>
        <p:spPr/>
        <p:txBody>
          <a:bodyPr/>
          <a:lstStyle/>
          <a:p>
            <a:fld id="{882AD140-0FCD-482B-850D-C78B7E97F8B1}" type="slidenum">
              <a:rPr lang="en-MY" smtClean="0"/>
              <a:t>‹#›</a:t>
            </a:fld>
            <a:endParaRPr lang="en-MY"/>
          </a:p>
        </p:txBody>
      </p:sp>
    </p:spTree>
    <p:extLst>
      <p:ext uri="{BB962C8B-B14F-4D97-AF65-F5344CB8AC3E}">
        <p14:creationId xmlns:p14="http://schemas.microsoft.com/office/powerpoint/2010/main" val="296000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366E0AE-999C-413D-9831-2110444D6B77}" type="datetimeFigureOut">
              <a:rPr lang="en-MY" smtClean="0"/>
              <a:t>27/8/2023</a:t>
            </a:fld>
            <a:endParaRPr lang="en-MY"/>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MY"/>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2AD140-0FCD-482B-850D-C78B7E97F8B1}" type="slidenum">
              <a:rPr lang="en-MY" smtClean="0"/>
              <a:t>‹#›</a:t>
            </a:fld>
            <a:endParaRPr lang="en-MY"/>
          </a:p>
        </p:txBody>
      </p:sp>
    </p:spTree>
    <p:extLst>
      <p:ext uri="{BB962C8B-B14F-4D97-AF65-F5344CB8AC3E}">
        <p14:creationId xmlns:p14="http://schemas.microsoft.com/office/powerpoint/2010/main" val="3192925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E0AE-999C-413D-9831-2110444D6B77}" type="datetimeFigureOut">
              <a:rPr lang="en-MY" smtClean="0"/>
              <a:t>27/8/2023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82AD140-0FCD-482B-850D-C78B7E97F8B1}" type="slidenum">
              <a:rPr lang="en-MY" smtClean="0"/>
              <a:t>‹#›</a:t>
            </a:fld>
            <a:endParaRPr lang="en-MY"/>
          </a:p>
        </p:txBody>
      </p:sp>
    </p:spTree>
    <p:extLst>
      <p:ext uri="{BB962C8B-B14F-4D97-AF65-F5344CB8AC3E}">
        <p14:creationId xmlns:p14="http://schemas.microsoft.com/office/powerpoint/2010/main" val="289432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66E0AE-999C-413D-9831-2110444D6B77}" type="datetimeFigureOut">
              <a:rPr lang="en-MY" smtClean="0"/>
              <a:t>27/8/2023</a:t>
            </a:fld>
            <a:endParaRPr lang="en-MY"/>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MY"/>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82AD140-0FCD-482B-850D-C78B7E97F8B1}" type="slidenum">
              <a:rPr lang="en-MY" smtClean="0"/>
              <a:t>‹#›</a:t>
            </a:fld>
            <a:endParaRPr lang="en-MY"/>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461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DE13-1963-488C-9803-7EB053AAA611}"/>
              </a:ext>
            </a:extLst>
          </p:cNvPr>
          <p:cNvSpPr>
            <a:spLocks noGrp="1"/>
          </p:cNvSpPr>
          <p:nvPr>
            <p:ph type="ctrTitle"/>
          </p:nvPr>
        </p:nvSpPr>
        <p:spPr/>
        <p:txBody>
          <a:bodyPr/>
          <a:lstStyle/>
          <a:p>
            <a:r>
              <a:rPr lang="en-MY" dirty="0"/>
              <a:t>Customer needs </a:t>
            </a:r>
          </a:p>
        </p:txBody>
      </p:sp>
      <p:sp>
        <p:nvSpPr>
          <p:cNvPr id="3" name="Subtitle 2">
            <a:extLst>
              <a:ext uri="{FF2B5EF4-FFF2-40B4-BE49-F238E27FC236}">
                <a16:creationId xmlns:a16="http://schemas.microsoft.com/office/drawing/2014/main" id="{17D4E07D-E473-420F-9156-8B30BDBFD0E0}"/>
              </a:ext>
            </a:extLst>
          </p:cNvPr>
          <p:cNvSpPr>
            <a:spLocks noGrp="1"/>
          </p:cNvSpPr>
          <p:nvPr>
            <p:ph type="subTitle" idx="1"/>
          </p:nvPr>
        </p:nvSpPr>
        <p:spPr>
          <a:xfrm>
            <a:off x="1245825" y="1593151"/>
            <a:ext cx="10058400" cy="1143000"/>
          </a:xfrm>
        </p:spPr>
        <p:txBody>
          <a:bodyPr>
            <a:normAutofit/>
          </a:bodyPr>
          <a:lstStyle/>
          <a:p>
            <a:r>
              <a:rPr lang="en-MY" sz="7200" dirty="0"/>
              <a:t>Chapter 10</a:t>
            </a:r>
          </a:p>
        </p:txBody>
      </p:sp>
    </p:spTree>
    <p:extLst>
      <p:ext uri="{BB962C8B-B14F-4D97-AF65-F5344CB8AC3E}">
        <p14:creationId xmlns:p14="http://schemas.microsoft.com/office/powerpoint/2010/main" val="4083811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2490-924E-4561-8621-67ADAF93EE05}"/>
              </a:ext>
            </a:extLst>
          </p:cNvPr>
          <p:cNvSpPr>
            <a:spLocks noGrp="1"/>
          </p:cNvSpPr>
          <p:nvPr>
            <p:ph type="title"/>
          </p:nvPr>
        </p:nvSpPr>
        <p:spPr/>
        <p:txBody>
          <a:bodyPr/>
          <a:lstStyle/>
          <a:p>
            <a:r>
              <a:rPr lang="en-MY" dirty="0"/>
              <a:t>What’s customer need?</a:t>
            </a:r>
          </a:p>
        </p:txBody>
      </p:sp>
      <p:sp>
        <p:nvSpPr>
          <p:cNvPr id="3" name="Content Placeholder 2">
            <a:extLst>
              <a:ext uri="{FF2B5EF4-FFF2-40B4-BE49-F238E27FC236}">
                <a16:creationId xmlns:a16="http://schemas.microsoft.com/office/drawing/2014/main" id="{9FCDD28D-C53C-49CC-8E36-2306FD606427}"/>
              </a:ext>
            </a:extLst>
          </p:cNvPr>
          <p:cNvSpPr>
            <a:spLocks noGrp="1"/>
          </p:cNvSpPr>
          <p:nvPr>
            <p:ph idx="1"/>
          </p:nvPr>
        </p:nvSpPr>
        <p:spPr>
          <a:xfrm>
            <a:off x="1189877" y="2447617"/>
            <a:ext cx="10058400" cy="4023360"/>
          </a:xfrm>
        </p:spPr>
        <p:txBody>
          <a:bodyPr>
            <a:normAutofit/>
          </a:bodyPr>
          <a:lstStyle/>
          <a:p>
            <a:r>
              <a:rPr lang="en-US" sz="2400" dirty="0"/>
              <a:t>A customer need is a motive that prompts a customer to buy a product or service. Ultimately, the need is the driver of the customer's purchase decision. </a:t>
            </a:r>
          </a:p>
          <a:p>
            <a:endParaRPr lang="en-US" sz="2400" dirty="0"/>
          </a:p>
          <a:p>
            <a:r>
              <a:rPr lang="en-US" sz="2400" dirty="0"/>
              <a:t>Companies often look at the customer need as an opportunity to resolve or contribute surplus value back to the original motive.</a:t>
            </a:r>
            <a:endParaRPr lang="en-MY" sz="2400" dirty="0"/>
          </a:p>
        </p:txBody>
      </p:sp>
    </p:spTree>
    <p:extLst>
      <p:ext uri="{BB962C8B-B14F-4D97-AF65-F5344CB8AC3E}">
        <p14:creationId xmlns:p14="http://schemas.microsoft.com/office/powerpoint/2010/main" val="509161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99EF-AE76-4D47-8651-9314408AADEA}"/>
              </a:ext>
            </a:extLst>
          </p:cNvPr>
          <p:cNvSpPr>
            <a:spLocks noGrp="1"/>
          </p:cNvSpPr>
          <p:nvPr>
            <p:ph type="title"/>
          </p:nvPr>
        </p:nvSpPr>
        <p:spPr>
          <a:xfrm>
            <a:off x="1097280" y="286603"/>
            <a:ext cx="10058400" cy="773571"/>
          </a:xfrm>
        </p:spPr>
        <p:txBody>
          <a:bodyPr/>
          <a:lstStyle/>
          <a:p>
            <a:r>
              <a:rPr lang="en-MY" dirty="0"/>
              <a:t>Most common types of customer needs</a:t>
            </a:r>
          </a:p>
        </p:txBody>
      </p:sp>
      <p:sp>
        <p:nvSpPr>
          <p:cNvPr id="3" name="Content Placeholder 2">
            <a:extLst>
              <a:ext uri="{FF2B5EF4-FFF2-40B4-BE49-F238E27FC236}">
                <a16:creationId xmlns:a16="http://schemas.microsoft.com/office/drawing/2014/main" id="{B182FD65-8124-44CC-B6F1-3DFC432C72A1}"/>
              </a:ext>
            </a:extLst>
          </p:cNvPr>
          <p:cNvSpPr>
            <a:spLocks noGrp="1"/>
          </p:cNvSpPr>
          <p:nvPr>
            <p:ph idx="1"/>
          </p:nvPr>
        </p:nvSpPr>
        <p:spPr>
          <a:xfrm>
            <a:off x="318052" y="1845733"/>
            <a:ext cx="11449878" cy="4543491"/>
          </a:xfrm>
        </p:spPr>
        <p:txBody>
          <a:bodyPr>
            <a:normAutofit fontScale="85000" lnSpcReduction="20000"/>
          </a:bodyPr>
          <a:lstStyle/>
          <a:p>
            <a:pPr marL="0" indent="0">
              <a:buNone/>
            </a:pPr>
            <a:r>
              <a:rPr lang="en-MY" sz="3800" b="1" dirty="0">
                <a:solidFill>
                  <a:srgbClr val="FF0000"/>
                </a:solidFill>
              </a:rPr>
              <a:t>Product needs</a:t>
            </a:r>
          </a:p>
          <a:p>
            <a:pPr marL="0" indent="0">
              <a:buNone/>
            </a:pPr>
            <a:endParaRPr lang="en-MY" dirty="0"/>
          </a:p>
          <a:p>
            <a:pPr fontAlgn="base"/>
            <a:r>
              <a:rPr lang="en-US" sz="2600" b="1" dirty="0"/>
              <a:t>1. Functionality</a:t>
            </a:r>
            <a:endParaRPr lang="en-US" sz="2600" dirty="0"/>
          </a:p>
          <a:p>
            <a:pPr lvl="1" fontAlgn="base"/>
            <a:r>
              <a:rPr lang="en-US" sz="2600" dirty="0"/>
              <a:t>Customers need your product or service to function the way they need in order to solve their problem or desire.</a:t>
            </a:r>
          </a:p>
          <a:p>
            <a:pPr fontAlgn="base"/>
            <a:r>
              <a:rPr lang="en-US" sz="2600" b="1" dirty="0"/>
              <a:t>2. Price</a:t>
            </a:r>
            <a:endParaRPr lang="en-US" sz="2600" dirty="0"/>
          </a:p>
          <a:p>
            <a:pPr lvl="1" fontAlgn="base"/>
            <a:r>
              <a:rPr lang="en-US" sz="2600" dirty="0"/>
              <a:t>Customers have unique budgets with which they can purchase a product or service.</a:t>
            </a:r>
          </a:p>
          <a:p>
            <a:pPr fontAlgn="base"/>
            <a:r>
              <a:rPr lang="en-US" sz="2600" b="1" dirty="0"/>
              <a:t>3. Convenience</a:t>
            </a:r>
            <a:endParaRPr lang="en-US" sz="2600" dirty="0"/>
          </a:p>
          <a:p>
            <a:pPr lvl="1" fontAlgn="base"/>
            <a:r>
              <a:rPr lang="en-US" sz="2600" dirty="0"/>
              <a:t>Your product or service needs to be a convenient solution to the function your customers are trying to meet.</a:t>
            </a:r>
          </a:p>
          <a:p>
            <a:pPr fontAlgn="base"/>
            <a:r>
              <a:rPr lang="en-US" sz="2600" b="1" dirty="0"/>
              <a:t>4. Experience</a:t>
            </a:r>
            <a:endParaRPr lang="en-US" sz="2600" dirty="0"/>
          </a:p>
          <a:p>
            <a:pPr lvl="1" fontAlgn="base"/>
            <a:r>
              <a:rPr lang="en-US" sz="2600" dirty="0"/>
              <a:t>The experience using your product or service needs to be easy -- or at least clear -- so as not to create more work for your customers.</a:t>
            </a:r>
          </a:p>
          <a:p>
            <a:endParaRPr lang="en-MY" dirty="0"/>
          </a:p>
          <a:p>
            <a:endParaRPr lang="en-MY" dirty="0"/>
          </a:p>
        </p:txBody>
      </p:sp>
    </p:spTree>
    <p:extLst>
      <p:ext uri="{BB962C8B-B14F-4D97-AF65-F5344CB8AC3E}">
        <p14:creationId xmlns:p14="http://schemas.microsoft.com/office/powerpoint/2010/main" val="352457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A047-9B20-4D30-BE8C-A1DF01E31E60}"/>
              </a:ext>
            </a:extLst>
          </p:cNvPr>
          <p:cNvSpPr>
            <a:spLocks noGrp="1"/>
          </p:cNvSpPr>
          <p:nvPr>
            <p:ph type="title"/>
          </p:nvPr>
        </p:nvSpPr>
        <p:spPr/>
        <p:txBody>
          <a:bodyPr/>
          <a:lstStyle/>
          <a:p>
            <a:r>
              <a:rPr lang="en-MY" dirty="0"/>
              <a:t>Most common types of customer needs</a:t>
            </a:r>
          </a:p>
        </p:txBody>
      </p:sp>
      <p:sp>
        <p:nvSpPr>
          <p:cNvPr id="3" name="Content Placeholder 2">
            <a:extLst>
              <a:ext uri="{FF2B5EF4-FFF2-40B4-BE49-F238E27FC236}">
                <a16:creationId xmlns:a16="http://schemas.microsoft.com/office/drawing/2014/main" id="{3633F107-4B6B-47B2-97A6-F7020BFA5FFA}"/>
              </a:ext>
            </a:extLst>
          </p:cNvPr>
          <p:cNvSpPr>
            <a:spLocks noGrp="1"/>
          </p:cNvSpPr>
          <p:nvPr>
            <p:ph idx="1"/>
          </p:nvPr>
        </p:nvSpPr>
        <p:spPr>
          <a:xfrm>
            <a:off x="1097280" y="1934817"/>
            <a:ext cx="10058400" cy="4431988"/>
          </a:xfrm>
        </p:spPr>
        <p:txBody>
          <a:bodyPr>
            <a:normAutofit/>
          </a:bodyPr>
          <a:lstStyle/>
          <a:p>
            <a:pPr fontAlgn="base"/>
            <a:r>
              <a:rPr lang="en-US" sz="2800" b="1" dirty="0"/>
              <a:t>5. Design</a:t>
            </a:r>
            <a:endParaRPr lang="en-US" sz="2800" dirty="0"/>
          </a:p>
          <a:p>
            <a:pPr lvl="1" fontAlgn="base"/>
            <a:r>
              <a:rPr lang="en-US" sz="2800" dirty="0"/>
              <a:t>Along the lines of experience, the product or service needs a slick design to make it relatively easy and intuitive to use.</a:t>
            </a:r>
          </a:p>
          <a:p>
            <a:pPr fontAlgn="base"/>
            <a:r>
              <a:rPr lang="en-US" sz="2800" b="1" dirty="0"/>
              <a:t>6. Reliability</a:t>
            </a:r>
            <a:endParaRPr lang="en-US" sz="2800" dirty="0"/>
          </a:p>
          <a:p>
            <a:pPr lvl="1" fontAlgn="base"/>
            <a:r>
              <a:rPr lang="en-US" sz="2800" dirty="0"/>
              <a:t>The product or service needs to reliably function as advertised every time the customer wants to use it.</a:t>
            </a:r>
          </a:p>
          <a:p>
            <a:pPr fontAlgn="base"/>
            <a:r>
              <a:rPr lang="en-US" sz="2800" b="1" dirty="0"/>
              <a:t>7. Performance</a:t>
            </a:r>
            <a:endParaRPr lang="en-US" sz="2800" dirty="0"/>
          </a:p>
          <a:p>
            <a:pPr lvl="1" fontAlgn="base"/>
            <a:r>
              <a:rPr lang="en-US" sz="2800" dirty="0"/>
              <a:t>The product or service needs to perform correctly so the customer can achieve their goals.</a:t>
            </a:r>
          </a:p>
          <a:p>
            <a:endParaRPr lang="en-MY" dirty="0"/>
          </a:p>
        </p:txBody>
      </p:sp>
    </p:spTree>
    <p:extLst>
      <p:ext uri="{BB962C8B-B14F-4D97-AF65-F5344CB8AC3E}">
        <p14:creationId xmlns:p14="http://schemas.microsoft.com/office/powerpoint/2010/main" val="68336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D8C8-6D4F-4CA9-AA28-1F9CBD629D2B}"/>
              </a:ext>
            </a:extLst>
          </p:cNvPr>
          <p:cNvSpPr>
            <a:spLocks noGrp="1"/>
          </p:cNvSpPr>
          <p:nvPr>
            <p:ph type="title"/>
          </p:nvPr>
        </p:nvSpPr>
        <p:spPr/>
        <p:txBody>
          <a:bodyPr/>
          <a:lstStyle/>
          <a:p>
            <a:r>
              <a:rPr lang="en-MY" dirty="0"/>
              <a:t>Most common types of customer needs</a:t>
            </a:r>
          </a:p>
        </p:txBody>
      </p:sp>
      <p:sp>
        <p:nvSpPr>
          <p:cNvPr id="3" name="Content Placeholder 2">
            <a:extLst>
              <a:ext uri="{FF2B5EF4-FFF2-40B4-BE49-F238E27FC236}">
                <a16:creationId xmlns:a16="http://schemas.microsoft.com/office/drawing/2014/main" id="{30AD7030-BF13-4397-9B00-3C80BE81D5E8}"/>
              </a:ext>
            </a:extLst>
          </p:cNvPr>
          <p:cNvSpPr>
            <a:spLocks noGrp="1"/>
          </p:cNvSpPr>
          <p:nvPr>
            <p:ph idx="1"/>
          </p:nvPr>
        </p:nvSpPr>
        <p:spPr>
          <a:xfrm>
            <a:off x="1097280" y="2181400"/>
            <a:ext cx="10058400" cy="4023360"/>
          </a:xfrm>
        </p:spPr>
        <p:txBody>
          <a:bodyPr/>
          <a:lstStyle/>
          <a:p>
            <a:pPr fontAlgn="base"/>
            <a:r>
              <a:rPr lang="en-US" sz="2800" b="1" dirty="0"/>
              <a:t>8. Efficiency</a:t>
            </a:r>
            <a:endParaRPr lang="en-US" sz="2800" dirty="0"/>
          </a:p>
          <a:p>
            <a:pPr lvl="1" fontAlgn="base"/>
            <a:r>
              <a:rPr lang="en-US" sz="2800" dirty="0"/>
              <a:t>The product or service needs to be efficient for the customer by streamlining an otherwise time-consuming process.</a:t>
            </a:r>
          </a:p>
          <a:p>
            <a:pPr fontAlgn="base"/>
            <a:r>
              <a:rPr lang="en-US" sz="2800" b="1" dirty="0"/>
              <a:t>9. Compatibility</a:t>
            </a:r>
            <a:endParaRPr lang="en-US" sz="2800" dirty="0"/>
          </a:p>
          <a:p>
            <a:pPr lvl="1" fontAlgn="base"/>
            <a:r>
              <a:rPr lang="en-US" sz="2800" dirty="0"/>
              <a:t>The product or service needs to be compatible with other products your customer is already using.</a:t>
            </a:r>
          </a:p>
          <a:p>
            <a:pPr lvl="1" fontAlgn="base"/>
            <a:endParaRPr lang="en-US" sz="2400" dirty="0"/>
          </a:p>
          <a:p>
            <a:endParaRPr lang="en-MY" dirty="0"/>
          </a:p>
        </p:txBody>
      </p:sp>
    </p:spTree>
    <p:extLst>
      <p:ext uri="{BB962C8B-B14F-4D97-AF65-F5344CB8AC3E}">
        <p14:creationId xmlns:p14="http://schemas.microsoft.com/office/powerpoint/2010/main" val="298112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D6FF-6315-428A-BA35-283AB85BB623}"/>
              </a:ext>
            </a:extLst>
          </p:cNvPr>
          <p:cNvSpPr>
            <a:spLocks noGrp="1"/>
          </p:cNvSpPr>
          <p:nvPr>
            <p:ph type="title"/>
          </p:nvPr>
        </p:nvSpPr>
        <p:spPr/>
        <p:txBody>
          <a:bodyPr/>
          <a:lstStyle/>
          <a:p>
            <a:r>
              <a:rPr lang="en-MY" dirty="0"/>
              <a:t>Most common types of customer needs</a:t>
            </a:r>
          </a:p>
        </p:txBody>
      </p:sp>
      <p:sp>
        <p:nvSpPr>
          <p:cNvPr id="3" name="Content Placeholder 2">
            <a:extLst>
              <a:ext uri="{FF2B5EF4-FFF2-40B4-BE49-F238E27FC236}">
                <a16:creationId xmlns:a16="http://schemas.microsoft.com/office/drawing/2014/main" id="{5E655595-8638-417B-82D9-4DA76634449E}"/>
              </a:ext>
            </a:extLst>
          </p:cNvPr>
          <p:cNvSpPr>
            <a:spLocks noGrp="1"/>
          </p:cNvSpPr>
          <p:nvPr>
            <p:ph idx="1"/>
          </p:nvPr>
        </p:nvSpPr>
        <p:spPr>
          <a:xfrm>
            <a:off x="410817" y="1845733"/>
            <a:ext cx="10744863" cy="4502057"/>
          </a:xfrm>
        </p:spPr>
        <p:txBody>
          <a:bodyPr>
            <a:normAutofit lnSpcReduction="10000"/>
          </a:bodyPr>
          <a:lstStyle/>
          <a:p>
            <a:pPr marL="0" indent="0" fontAlgn="base">
              <a:buNone/>
            </a:pPr>
            <a:r>
              <a:rPr lang="en-US" sz="3200" b="1" dirty="0">
                <a:solidFill>
                  <a:srgbClr val="FF0000"/>
                </a:solidFill>
              </a:rPr>
              <a:t>Service Needs</a:t>
            </a:r>
          </a:p>
          <a:p>
            <a:pPr fontAlgn="base"/>
            <a:r>
              <a:rPr lang="en-US" sz="2400" b="1" dirty="0"/>
              <a:t>10. Empathy</a:t>
            </a:r>
            <a:endParaRPr lang="en-US" sz="2400" dirty="0"/>
          </a:p>
          <a:p>
            <a:pPr lvl="1" fontAlgn="base"/>
            <a:r>
              <a:rPr lang="en-US" sz="2400" dirty="0"/>
              <a:t>When your customers get in touch with customer service, they want empathy and understanding from the people assisting them.</a:t>
            </a:r>
          </a:p>
          <a:p>
            <a:pPr fontAlgn="base"/>
            <a:r>
              <a:rPr lang="en-US" sz="2400" b="1" dirty="0"/>
              <a:t>11. Fairness</a:t>
            </a:r>
            <a:endParaRPr lang="en-US" sz="2400" dirty="0"/>
          </a:p>
          <a:p>
            <a:pPr lvl="1" fontAlgn="base"/>
            <a:r>
              <a:rPr lang="en-US" sz="2400" dirty="0"/>
              <a:t>From pricing to terms of service to contract length, customers expect fairness from a company.</a:t>
            </a:r>
          </a:p>
          <a:p>
            <a:pPr fontAlgn="base"/>
            <a:r>
              <a:rPr lang="en-US" sz="2400" b="1" dirty="0"/>
              <a:t>12. Transparency</a:t>
            </a:r>
            <a:endParaRPr lang="en-US" sz="2400" dirty="0"/>
          </a:p>
          <a:p>
            <a:pPr lvl="1" fontAlgn="base"/>
            <a:r>
              <a:rPr lang="en-US" sz="2400" dirty="0"/>
              <a:t>Customers expect transparency from a company they're doing business with. Service outages, pricing changes, and things breaking happen, and customers deserve openness from the businesses they give money to.</a:t>
            </a:r>
          </a:p>
          <a:p>
            <a:endParaRPr lang="en-MY" dirty="0"/>
          </a:p>
        </p:txBody>
      </p:sp>
    </p:spTree>
    <p:extLst>
      <p:ext uri="{BB962C8B-B14F-4D97-AF65-F5344CB8AC3E}">
        <p14:creationId xmlns:p14="http://schemas.microsoft.com/office/powerpoint/2010/main" val="4869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4143-C268-4084-9D72-A6C2B8938980}"/>
              </a:ext>
            </a:extLst>
          </p:cNvPr>
          <p:cNvSpPr>
            <a:spLocks noGrp="1"/>
          </p:cNvSpPr>
          <p:nvPr>
            <p:ph type="title"/>
          </p:nvPr>
        </p:nvSpPr>
        <p:spPr/>
        <p:txBody>
          <a:bodyPr/>
          <a:lstStyle/>
          <a:p>
            <a:r>
              <a:rPr lang="en-MY" dirty="0"/>
              <a:t>Most common types of customer needs</a:t>
            </a:r>
          </a:p>
        </p:txBody>
      </p:sp>
      <p:sp>
        <p:nvSpPr>
          <p:cNvPr id="3" name="Content Placeholder 2">
            <a:extLst>
              <a:ext uri="{FF2B5EF4-FFF2-40B4-BE49-F238E27FC236}">
                <a16:creationId xmlns:a16="http://schemas.microsoft.com/office/drawing/2014/main" id="{C1E643BC-1852-4288-BC45-B5F287C42BF2}"/>
              </a:ext>
            </a:extLst>
          </p:cNvPr>
          <p:cNvSpPr>
            <a:spLocks noGrp="1"/>
          </p:cNvSpPr>
          <p:nvPr>
            <p:ph idx="1"/>
          </p:nvPr>
        </p:nvSpPr>
        <p:spPr>
          <a:xfrm>
            <a:off x="1097280" y="2077228"/>
            <a:ext cx="10058400" cy="4023360"/>
          </a:xfrm>
        </p:spPr>
        <p:txBody>
          <a:bodyPr>
            <a:normAutofit lnSpcReduction="10000"/>
          </a:bodyPr>
          <a:lstStyle/>
          <a:p>
            <a:pPr fontAlgn="base"/>
            <a:r>
              <a:rPr lang="en-US" b="1" dirty="0"/>
              <a:t>13. Control</a:t>
            </a:r>
            <a:endParaRPr lang="en-US" dirty="0"/>
          </a:p>
          <a:p>
            <a:pPr lvl="1" fontAlgn="base"/>
            <a:r>
              <a:rPr lang="en-US" sz="2000" dirty="0"/>
              <a:t>Customers need to feel like they're in control of the business interaction from start to finish and beyond, and customer empowerment shouldn't end with the sale. Make it easy for them to return products, change subscriptions, adjust terms, etc.</a:t>
            </a:r>
          </a:p>
          <a:p>
            <a:pPr fontAlgn="base"/>
            <a:r>
              <a:rPr lang="en-US" b="1" dirty="0"/>
              <a:t>14. Options</a:t>
            </a:r>
            <a:endParaRPr lang="en-US" dirty="0"/>
          </a:p>
          <a:p>
            <a:pPr lvl="1" fontAlgn="base"/>
            <a:r>
              <a:rPr lang="en-US" sz="2000" dirty="0"/>
              <a:t>Customers need options when they're getting ready to make a purchase from a company. Offer a variety of product, subscription, and payment options to provide that freedom of choice.</a:t>
            </a:r>
          </a:p>
          <a:p>
            <a:pPr fontAlgn="base"/>
            <a:r>
              <a:rPr lang="en-US" b="1" dirty="0"/>
              <a:t>15. Information</a:t>
            </a:r>
            <a:endParaRPr lang="en-US" dirty="0"/>
          </a:p>
          <a:p>
            <a:pPr lvl="1" fontAlgn="base"/>
            <a:r>
              <a:rPr lang="en-US" sz="2000" dirty="0"/>
              <a:t>Customers need information, from the moment they start interacting with your brand to days and months after making a purchase. Business should invest in educational blog content, instructional knowledge base content, and regular communication so customers have the information they need to successfully use a product or service.</a:t>
            </a:r>
          </a:p>
          <a:p>
            <a:endParaRPr lang="en-MY" dirty="0"/>
          </a:p>
        </p:txBody>
      </p:sp>
    </p:spTree>
    <p:extLst>
      <p:ext uri="{BB962C8B-B14F-4D97-AF65-F5344CB8AC3E}">
        <p14:creationId xmlns:p14="http://schemas.microsoft.com/office/powerpoint/2010/main" val="1531039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9AA3-7186-4FDB-A598-959375FA3F97}"/>
              </a:ext>
            </a:extLst>
          </p:cNvPr>
          <p:cNvSpPr>
            <a:spLocks noGrp="1"/>
          </p:cNvSpPr>
          <p:nvPr>
            <p:ph type="title"/>
          </p:nvPr>
        </p:nvSpPr>
        <p:spPr/>
        <p:txBody>
          <a:bodyPr/>
          <a:lstStyle/>
          <a:p>
            <a:r>
              <a:rPr lang="en-MY" dirty="0"/>
              <a:t>Customer needs analysis</a:t>
            </a:r>
          </a:p>
        </p:txBody>
      </p:sp>
      <p:sp>
        <p:nvSpPr>
          <p:cNvPr id="3" name="Content Placeholder 2">
            <a:extLst>
              <a:ext uri="{FF2B5EF4-FFF2-40B4-BE49-F238E27FC236}">
                <a16:creationId xmlns:a16="http://schemas.microsoft.com/office/drawing/2014/main" id="{31A1556E-C35B-438A-8541-4EE7D517135D}"/>
              </a:ext>
            </a:extLst>
          </p:cNvPr>
          <p:cNvSpPr>
            <a:spLocks noGrp="1"/>
          </p:cNvSpPr>
          <p:nvPr>
            <p:ph idx="1"/>
          </p:nvPr>
        </p:nvSpPr>
        <p:spPr/>
        <p:txBody>
          <a:bodyPr/>
          <a:lstStyle/>
          <a:p>
            <a:pPr fontAlgn="base"/>
            <a:r>
              <a:rPr lang="en-US" sz="2800" dirty="0"/>
              <a:t>To conduct a customer needs analysis successfully, you need to do the following:</a:t>
            </a:r>
          </a:p>
          <a:p>
            <a:pPr fontAlgn="base"/>
            <a:endParaRPr lang="en-US" sz="2800" dirty="0"/>
          </a:p>
          <a:p>
            <a:pPr fontAlgn="base"/>
            <a:r>
              <a:rPr lang="en-US" sz="2800" b="1" dirty="0">
                <a:solidFill>
                  <a:srgbClr val="FF0000"/>
                </a:solidFill>
              </a:rPr>
              <a:t>Customer Needs Analysis Survey</a:t>
            </a:r>
          </a:p>
          <a:p>
            <a:pPr lvl="1" fontAlgn="base"/>
            <a:r>
              <a:rPr lang="en-US" sz="2800" dirty="0"/>
              <a:t>The customer needs analysis is typically conducted by running surveys that help companies figure out their position in their respective competitive markets how they stack up in terms of meeting their target customers' needs.</a:t>
            </a:r>
          </a:p>
          <a:p>
            <a:endParaRPr lang="en-MY" dirty="0"/>
          </a:p>
        </p:txBody>
      </p:sp>
    </p:spTree>
    <p:extLst>
      <p:ext uri="{BB962C8B-B14F-4D97-AF65-F5344CB8AC3E}">
        <p14:creationId xmlns:p14="http://schemas.microsoft.com/office/powerpoint/2010/main" val="17724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743C-CEAF-4E3A-883B-DCC993F2ADB0}"/>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76352404-7FFA-48E7-949D-5B17E48F424F}"/>
              </a:ext>
            </a:extLst>
          </p:cNvPr>
          <p:cNvSpPr>
            <a:spLocks noGrp="1"/>
          </p:cNvSpPr>
          <p:nvPr>
            <p:ph idx="1"/>
          </p:nvPr>
        </p:nvSpPr>
        <p:spPr/>
        <p:txBody>
          <a:bodyPr>
            <a:normAutofit/>
          </a:bodyPr>
          <a:lstStyle/>
          <a:p>
            <a:pPr algn="ctr"/>
            <a:r>
              <a:rPr lang="en-US" sz="6000" dirty="0"/>
              <a:t>The End</a:t>
            </a:r>
            <a:endParaRPr lang="en-MY" sz="6000" dirty="0"/>
          </a:p>
        </p:txBody>
      </p:sp>
    </p:spTree>
    <p:extLst>
      <p:ext uri="{BB962C8B-B14F-4D97-AF65-F5344CB8AC3E}">
        <p14:creationId xmlns:p14="http://schemas.microsoft.com/office/powerpoint/2010/main" val="35352410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64</TotalTime>
  <Words>532</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Customer needs </vt:lpstr>
      <vt:lpstr>What’s customer need?</vt:lpstr>
      <vt:lpstr>Most common types of customer needs</vt:lpstr>
      <vt:lpstr>Most common types of customer needs</vt:lpstr>
      <vt:lpstr>Most common types of customer needs</vt:lpstr>
      <vt:lpstr>Most common types of customer needs</vt:lpstr>
      <vt:lpstr>Most common types of customer needs</vt:lpstr>
      <vt:lpstr>Customer needs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needs</dc:title>
  <dc:creator>Alex Chang</dc:creator>
  <cp:lastModifiedBy>kim yong oh</cp:lastModifiedBy>
  <cp:revision>12</cp:revision>
  <dcterms:created xsi:type="dcterms:W3CDTF">2019-04-01T13:08:14Z</dcterms:created>
  <dcterms:modified xsi:type="dcterms:W3CDTF">2023-08-27T07:31:39Z</dcterms:modified>
</cp:coreProperties>
</file>