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0" roundtripDataSignature="AMtx7mg8ZoiLNLTR5WgUjuy6n63Ko2sp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2B6111-0B22-46BA-8D8D-DFA445019E0E}">
  <a:tblStyle styleId="{3E2B6111-0B22-46BA-8D8D-DFA445019E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FBD48E7-5B65-4287-B70D-CF78E60DD95B}"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8"/>
          </a:solidFill>
        </a:fill>
      </a:tcStyle>
    </a:wholeTbl>
    <a:band1H>
      <a:tcTxStyle/>
      <a:tcStyle>
        <a:fill>
          <a:solidFill>
            <a:srgbClr val="E8CFCF"/>
          </a:solidFill>
        </a:fill>
      </a:tcStyle>
    </a:band1H>
    <a:band2H>
      <a:tcTxStyle/>
    </a:band2H>
    <a:band1V>
      <a:tcTxStyle/>
      <a:tcStyle>
        <a:fill>
          <a:solidFill>
            <a:srgbClr val="E8CFCF"/>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6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2a6d642464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g22a6d642464_0_1:notes"/>
          <p:cNvSpPr/>
          <p:nvPr>
            <p:ph idx="2" type="sldImg"/>
          </p:nvPr>
        </p:nvSpPr>
        <p:spPr>
          <a:xfrm>
            <a:off x="171476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6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6" name="Google Shape;98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6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4" name="Google Shape;99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6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4" name="Google Shape;100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6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1" name="Google Shape;101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6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9" name="Google Shape;101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67:notes"/>
          <p:cNvSpPr/>
          <p:nvPr>
            <p:ph idx="2" type="sldImg"/>
          </p:nvPr>
        </p:nvSpPr>
        <p:spPr>
          <a:xfrm>
            <a:off x="1143000" y="687388"/>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7" name="Google Shape;1027;p67:notes"/>
          <p:cNvSpPr txBox="1"/>
          <p:nvPr>
            <p:ph idx="1" type="body"/>
          </p:nvPr>
        </p:nvSpPr>
        <p:spPr>
          <a:xfrm>
            <a:off x="912813" y="4343400"/>
            <a:ext cx="5032375" cy="41132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68:notes"/>
          <p:cNvSpPr/>
          <p:nvPr>
            <p:ph idx="2" type="sldImg"/>
          </p:nvPr>
        </p:nvSpPr>
        <p:spPr>
          <a:xfrm>
            <a:off x="1143000" y="687388"/>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5" name="Google Shape;1035;p68:notes"/>
          <p:cNvSpPr txBox="1"/>
          <p:nvPr>
            <p:ph idx="1" type="body"/>
          </p:nvPr>
        </p:nvSpPr>
        <p:spPr>
          <a:xfrm>
            <a:off x="912813" y="4343400"/>
            <a:ext cx="5032375" cy="41132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6" name="Google Shape;1056;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0" name="Google Shape;107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72: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7" name="Google Shape;1077;p72:notes"/>
          <p:cNvSpPr txBox="1"/>
          <p:nvPr>
            <p:ph idx="1" type="body"/>
          </p:nvPr>
        </p:nvSpPr>
        <p:spPr>
          <a:xfrm>
            <a:off x="687388" y="4343400"/>
            <a:ext cx="5483225"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5"/>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5"/>
          <p:cNvSpPr txBox="1"/>
          <p:nvPr>
            <p:ph idx="1" type="body"/>
          </p:nvPr>
        </p:nvSpPr>
        <p:spPr>
          <a:xfrm>
            <a:off x="214282" y="1071546"/>
            <a:ext cx="8715436" cy="521497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7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7"/>
          <p:cNvSpPr txBox="1"/>
          <p:nvPr>
            <p:ph type="title"/>
          </p:nvPr>
        </p:nvSpPr>
        <p:spPr>
          <a:xfrm>
            <a:off x="457200" y="274638"/>
            <a:ext cx="8229600" cy="79690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8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2"/>
          <p:cNvSpPr/>
          <p:nvPr>
            <p:ph idx="2" type="pic"/>
          </p:nvPr>
        </p:nvSpPr>
        <p:spPr>
          <a:xfrm>
            <a:off x="1792288" y="612775"/>
            <a:ext cx="5486400" cy="4114800"/>
          </a:xfrm>
          <a:prstGeom prst="rect">
            <a:avLst/>
          </a:prstGeom>
          <a:noFill/>
          <a:ln>
            <a:noFill/>
          </a:ln>
        </p:spPr>
      </p:sp>
      <p:sp>
        <p:nvSpPr>
          <p:cNvPr id="68" name="Google Shape;68;p8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hyperlink" Target="mailto:luce@ohio.edu" TargetMode="External"/><Relationship Id="rId6" Type="http://schemas.openxmlformats.org/officeDocument/2006/relationships/hyperlink" Target="mailto:luce@ohio.edu"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395536" y="980728"/>
            <a:ext cx="8143900" cy="8572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Chapter 5</a:t>
            </a:r>
            <a:endParaRPr/>
          </a:p>
        </p:txBody>
      </p:sp>
      <p:sp>
        <p:nvSpPr>
          <p:cNvPr id="89" name="Google Shape;89;p1"/>
          <p:cNvSpPr txBox="1"/>
          <p:nvPr>
            <p:ph idx="1" type="subTitle"/>
          </p:nvPr>
        </p:nvSpPr>
        <p:spPr>
          <a:xfrm>
            <a:off x="971600" y="2060848"/>
            <a:ext cx="6400800" cy="3600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lang="en-US" sz="4000">
                <a:solidFill>
                  <a:schemeClr val="dk1"/>
                </a:solidFill>
              </a:rPr>
              <a:t>      Normalization</a:t>
            </a:r>
            <a:endParaRPr/>
          </a:p>
          <a:p>
            <a:pPr indent="0" lvl="0" marL="0" rtl="0" algn="ctr">
              <a:spcBef>
                <a:spcPts val="400"/>
              </a:spcBef>
              <a:spcAft>
                <a:spcPts val="0"/>
              </a:spcAft>
              <a:buClr>
                <a:schemeClr val="dk1"/>
              </a:buClr>
              <a:buSzPts val="2000"/>
              <a:buNone/>
            </a:pPr>
            <a:r>
              <a:rPr lang="en-US" sz="2000">
                <a:solidFill>
                  <a:schemeClr val="dk1"/>
                </a:solidFill>
              </a:rPr>
              <a:t> </a:t>
            </a:r>
            <a:endParaRPr/>
          </a:p>
        </p:txBody>
      </p:sp>
      <p:sp>
        <p:nvSpPr>
          <p:cNvPr id="90" name="Google Shape;90;p1"/>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idx="10" type="dt"/>
          </p:nvPr>
        </p:nvSpPr>
        <p:spPr>
          <a:xfrm>
            <a:off x="457200" y="6356350"/>
            <a:ext cx="2828916"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Database Design and Development: A Visual Approach   © 2006 Prentice Hall</a:t>
            </a:r>
            <a:endParaRPr/>
          </a:p>
        </p:txBody>
      </p:sp>
      <p:sp>
        <p:nvSpPr>
          <p:cNvPr id="156" name="Google Shape;156;p10"/>
          <p:cNvSpPr/>
          <p:nvPr/>
        </p:nvSpPr>
        <p:spPr>
          <a:xfrm>
            <a:off x="152400" y="6553200"/>
            <a:ext cx="47244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8" name="Google Shape;158;p10"/>
          <p:cNvSpPr txBox="1"/>
          <p:nvPr/>
        </p:nvSpPr>
        <p:spPr>
          <a:xfrm>
            <a:off x="107504" y="908720"/>
            <a:ext cx="8892480"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Case Scenario:</a:t>
            </a:r>
            <a:endParaRPr/>
          </a:p>
          <a:p>
            <a:pPr indent="-225425" lvl="0" marL="225425"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cyber café wants to capture data about its members</a:t>
            </a:r>
            <a:endParaRPr/>
          </a:p>
          <a:p>
            <a:pPr indent="-225425" lvl="0" marL="225425"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log book is used to record down the following:</a:t>
            </a:r>
            <a:endParaRPr/>
          </a:p>
          <a:p>
            <a:pPr indent="-225425" lvl="1" marL="682625"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Entry No, Member email, password, name, phone, IN time and OUT time</a:t>
            </a:r>
            <a:endParaRPr/>
          </a:p>
        </p:txBody>
      </p:sp>
      <p:pic>
        <p:nvPicPr>
          <p:cNvPr id="159" name="Google Shape;159;p10"/>
          <p:cNvPicPr preferRelativeResize="0"/>
          <p:nvPr/>
        </p:nvPicPr>
        <p:blipFill rotWithShape="1">
          <a:blip r:embed="rId3">
            <a:alphaModFix/>
          </a:blip>
          <a:srcRect b="0" l="0" r="0" t="0"/>
          <a:stretch/>
        </p:blipFill>
        <p:spPr>
          <a:xfrm>
            <a:off x="323528" y="2627620"/>
            <a:ext cx="8493125" cy="2551113"/>
          </a:xfrm>
          <a:prstGeom prst="rect">
            <a:avLst/>
          </a:prstGeom>
          <a:noFill/>
          <a:ln>
            <a:noFill/>
          </a:ln>
        </p:spPr>
      </p:pic>
      <p:sp>
        <p:nvSpPr>
          <p:cNvPr id="160" name="Google Shape;160;p10"/>
          <p:cNvSpPr txBox="1"/>
          <p:nvPr/>
        </p:nvSpPr>
        <p:spPr>
          <a:xfrm>
            <a:off x="2987824" y="5219908"/>
            <a:ext cx="30502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 example of a logbook entry</a:t>
            </a:r>
            <a:endParaRPr/>
          </a:p>
        </p:txBody>
      </p:sp>
      <p:sp>
        <p:nvSpPr>
          <p:cNvPr id="161" name="Google Shape;161;p10"/>
          <p:cNvSpPr txBox="1"/>
          <p:nvPr/>
        </p:nvSpPr>
        <p:spPr>
          <a:xfrm>
            <a:off x="395536" y="188640"/>
            <a:ext cx="8229600" cy="857256"/>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Unnormalized Sample Data</a:t>
            </a:r>
            <a:endParaRPr b="0" i="0" sz="4400" u="none" cap="none" strike="noStrike">
              <a:solidFill>
                <a:schemeClr val="dk1"/>
              </a:solidFill>
              <a:latin typeface="Calibri"/>
              <a:ea typeface="Calibri"/>
              <a:cs typeface="Calibri"/>
              <a:sym typeface="Calibri"/>
            </a:endParaRPr>
          </a:p>
        </p:txBody>
      </p:sp>
      <p:sp>
        <p:nvSpPr>
          <p:cNvPr id="162" name="Google Shape;162;p10"/>
          <p:cNvSpPr txBox="1"/>
          <p:nvPr/>
        </p:nvSpPr>
        <p:spPr>
          <a:xfrm>
            <a:off x="1357290" y="5857892"/>
            <a:ext cx="28892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the duplicate entries </a:t>
            </a:r>
            <a:endParaRPr/>
          </a:p>
        </p:txBody>
      </p:sp>
      <p:cxnSp>
        <p:nvCxnSpPr>
          <p:cNvPr id="163" name="Google Shape;163;p10"/>
          <p:cNvCxnSpPr/>
          <p:nvPr/>
        </p:nvCxnSpPr>
        <p:spPr>
          <a:xfrm flipH="1" rot="5400000">
            <a:off x="1535885" y="5107793"/>
            <a:ext cx="1000132" cy="500066"/>
          </a:xfrm>
          <a:prstGeom prst="straightConnector1">
            <a:avLst/>
          </a:prstGeom>
          <a:noFill/>
          <a:ln cap="flat" cmpd="sng" w="28575">
            <a:solidFill>
              <a:srgbClr val="FF0000"/>
            </a:solidFill>
            <a:prstDash val="solid"/>
            <a:round/>
            <a:headEnd len="sm" w="sm" type="none"/>
            <a:tailEnd len="med" w="med" type="stealth"/>
          </a:ln>
        </p:spPr>
      </p:cxnSp>
      <p:sp>
        <p:nvSpPr>
          <p:cNvPr id="164" name="Google Shape;164;p10"/>
          <p:cNvSpPr txBox="1"/>
          <p:nvPr/>
        </p:nvSpPr>
        <p:spPr>
          <a:xfrm>
            <a:off x="214282" y="5357826"/>
            <a:ext cx="9755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Entry no</a:t>
            </a:r>
            <a:endParaRPr/>
          </a:p>
        </p:txBody>
      </p:sp>
      <p:cxnSp>
        <p:nvCxnSpPr>
          <p:cNvPr id="165" name="Google Shape;165;p10"/>
          <p:cNvCxnSpPr/>
          <p:nvPr/>
        </p:nvCxnSpPr>
        <p:spPr>
          <a:xfrm flipH="1" rot="5400000">
            <a:off x="357158" y="5214950"/>
            <a:ext cx="500066" cy="71438"/>
          </a:xfrm>
          <a:prstGeom prst="straightConnector1">
            <a:avLst/>
          </a:prstGeom>
          <a:noFill/>
          <a:ln cap="flat" cmpd="sng" w="28575">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Unnormalized Design Causes </a:t>
            </a:r>
            <a:r>
              <a:rPr b="1" lang="en-US" u="sng"/>
              <a:t>Update Problems</a:t>
            </a:r>
            <a:endParaRPr/>
          </a:p>
        </p:txBody>
      </p:sp>
      <p:sp>
        <p:nvSpPr>
          <p:cNvPr id="171" name="Google Shape;171;p11"/>
          <p:cNvSpPr/>
          <p:nvPr/>
        </p:nvSpPr>
        <p:spPr>
          <a:xfrm>
            <a:off x="2667000" y="22860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1"/>
          <p:cNvSpPr/>
          <p:nvPr/>
        </p:nvSpPr>
        <p:spPr>
          <a:xfrm>
            <a:off x="2743200" y="39624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1"/>
          <p:cNvSpPr txBox="1"/>
          <p:nvPr/>
        </p:nvSpPr>
        <p:spPr>
          <a:xfrm>
            <a:off x="4876800" y="6248400"/>
            <a:ext cx="33766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4-3: Arcade Database Update Problems</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Due to Duplicate Data</a:t>
            </a:r>
            <a:endParaRPr/>
          </a:p>
        </p:txBody>
      </p:sp>
      <p:pic>
        <p:nvPicPr>
          <p:cNvPr id="174" name="Google Shape;174;p11"/>
          <p:cNvPicPr preferRelativeResize="0"/>
          <p:nvPr/>
        </p:nvPicPr>
        <p:blipFill rotWithShape="1">
          <a:blip r:embed="rId3">
            <a:alphaModFix/>
          </a:blip>
          <a:srcRect b="0" l="0" r="0" t="0"/>
          <a:stretch/>
        </p:blipFill>
        <p:spPr>
          <a:xfrm>
            <a:off x="344488" y="1500174"/>
            <a:ext cx="8453437" cy="2560637"/>
          </a:xfrm>
          <a:prstGeom prst="rect">
            <a:avLst/>
          </a:prstGeom>
          <a:noFill/>
          <a:ln>
            <a:noFill/>
          </a:ln>
        </p:spPr>
      </p:pic>
      <p:sp>
        <p:nvSpPr>
          <p:cNvPr id="175" name="Google Shape;175;p11"/>
          <p:cNvSpPr txBox="1"/>
          <p:nvPr/>
        </p:nvSpPr>
        <p:spPr>
          <a:xfrm>
            <a:off x="928662" y="4143380"/>
            <a:ext cx="7072362"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When the password for Thom Luce was changed, it was not changed in both his entries.</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Which password is the correct password?</a:t>
            </a:r>
            <a:endParaRPr/>
          </a:p>
        </p:txBody>
      </p:sp>
      <p:sp>
        <p:nvSpPr>
          <p:cNvPr id="176" name="Google Shape;176;p11"/>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77" name="Google Shape;177;p11"/>
          <p:cNvCxnSpPr/>
          <p:nvPr/>
        </p:nvCxnSpPr>
        <p:spPr>
          <a:xfrm rot="10800000">
            <a:off x="2483768" y="3573016"/>
            <a:ext cx="3528392" cy="1728192"/>
          </a:xfrm>
          <a:prstGeom prst="straightConnector1">
            <a:avLst/>
          </a:prstGeom>
          <a:noFill/>
          <a:ln cap="flat" cmpd="sng" w="9525">
            <a:solidFill>
              <a:srgbClr val="FF0000"/>
            </a:solidFill>
            <a:prstDash val="solid"/>
            <a:round/>
            <a:headEnd len="sm" w="sm" type="none"/>
            <a:tailEnd len="med" w="med" type="stealth"/>
          </a:ln>
        </p:spPr>
      </p:cxnSp>
      <p:cxnSp>
        <p:nvCxnSpPr>
          <p:cNvPr id="178" name="Google Shape;178;p11"/>
          <p:cNvCxnSpPr/>
          <p:nvPr/>
        </p:nvCxnSpPr>
        <p:spPr>
          <a:xfrm rot="10800000">
            <a:off x="2636168" y="2924944"/>
            <a:ext cx="3375992" cy="2376264"/>
          </a:xfrm>
          <a:prstGeom prst="straightConnector1">
            <a:avLst/>
          </a:prstGeom>
          <a:noFill/>
          <a:ln cap="flat" cmpd="sng" w="9525">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323528" y="188640"/>
            <a:ext cx="8229600" cy="6224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Normalized Design Eliminates Update Problems</a:t>
            </a:r>
            <a:endParaRPr/>
          </a:p>
        </p:txBody>
      </p:sp>
      <p:sp>
        <p:nvSpPr>
          <p:cNvPr id="184" name="Google Shape;184;p12"/>
          <p:cNvSpPr/>
          <p:nvPr/>
        </p:nvSpPr>
        <p:spPr>
          <a:xfrm>
            <a:off x="2667000" y="22860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2"/>
          <p:cNvSpPr/>
          <p:nvPr/>
        </p:nvSpPr>
        <p:spPr>
          <a:xfrm>
            <a:off x="2743200" y="39624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6" name="Google Shape;186;p12"/>
          <p:cNvPicPr preferRelativeResize="0"/>
          <p:nvPr/>
        </p:nvPicPr>
        <p:blipFill rotWithShape="1">
          <a:blip r:embed="rId3">
            <a:alphaModFix/>
          </a:blip>
          <a:srcRect b="0" l="0" r="0" t="0"/>
          <a:stretch/>
        </p:blipFill>
        <p:spPr>
          <a:xfrm>
            <a:off x="1115616" y="747330"/>
            <a:ext cx="6851738" cy="4252502"/>
          </a:xfrm>
          <a:prstGeom prst="rect">
            <a:avLst/>
          </a:prstGeom>
          <a:noFill/>
          <a:ln>
            <a:noFill/>
          </a:ln>
        </p:spPr>
      </p:pic>
      <p:sp>
        <p:nvSpPr>
          <p:cNvPr id="187" name="Google Shape;187;p1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88" name="Google Shape;188;p12"/>
          <p:cNvSpPr txBox="1"/>
          <p:nvPr/>
        </p:nvSpPr>
        <p:spPr>
          <a:xfrm>
            <a:off x="395536" y="5085184"/>
            <a:ext cx="79208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the database was normalized properly, there would only be one update done to the password, and the password would only appear in one place.</a:t>
            </a:r>
            <a:endParaRPr/>
          </a:p>
        </p:txBody>
      </p:sp>
      <p:cxnSp>
        <p:nvCxnSpPr>
          <p:cNvPr id="189" name="Google Shape;189;p12"/>
          <p:cNvCxnSpPr/>
          <p:nvPr/>
        </p:nvCxnSpPr>
        <p:spPr>
          <a:xfrm rot="10800000">
            <a:off x="3851920" y="2060848"/>
            <a:ext cx="3816424" cy="3456384"/>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357158"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Unnormalized Design Creates </a:t>
            </a:r>
            <a:r>
              <a:rPr b="1" lang="en-US" u="sng"/>
              <a:t>Insert Problems</a:t>
            </a:r>
            <a:endParaRPr/>
          </a:p>
        </p:txBody>
      </p:sp>
      <p:sp>
        <p:nvSpPr>
          <p:cNvPr id="195" name="Google Shape;195;p13"/>
          <p:cNvSpPr/>
          <p:nvPr/>
        </p:nvSpPr>
        <p:spPr>
          <a:xfrm>
            <a:off x="2667000" y="22860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3"/>
          <p:cNvPicPr preferRelativeResize="0"/>
          <p:nvPr/>
        </p:nvPicPr>
        <p:blipFill rotWithShape="1">
          <a:blip r:embed="rId3">
            <a:alphaModFix/>
          </a:blip>
          <a:srcRect b="0" l="0" r="0" t="0"/>
          <a:stretch/>
        </p:blipFill>
        <p:spPr>
          <a:xfrm>
            <a:off x="231008" y="1428736"/>
            <a:ext cx="8600255" cy="2716213"/>
          </a:xfrm>
          <a:prstGeom prst="rect">
            <a:avLst/>
          </a:prstGeom>
          <a:noFill/>
          <a:ln>
            <a:noFill/>
          </a:ln>
        </p:spPr>
      </p:pic>
      <p:sp>
        <p:nvSpPr>
          <p:cNvPr id="197" name="Google Shape;197;p13"/>
          <p:cNvSpPr txBox="1"/>
          <p:nvPr/>
        </p:nvSpPr>
        <p:spPr>
          <a:xfrm>
            <a:off x="2057400" y="4572008"/>
            <a:ext cx="54102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 new member cannot be created unless they have already made a visit, otherwise there would be no </a:t>
            </a:r>
            <a:r>
              <a:rPr b="1" lang="en-US" sz="2400" u="sng">
                <a:solidFill>
                  <a:schemeClr val="dk1"/>
                </a:solidFill>
                <a:latin typeface="Calibri"/>
                <a:ea typeface="Calibri"/>
                <a:cs typeface="Calibri"/>
                <a:sym typeface="Calibri"/>
              </a:rPr>
              <a:t>primary key value</a:t>
            </a:r>
            <a:r>
              <a:rPr lang="en-US" sz="2400">
                <a:solidFill>
                  <a:schemeClr val="dk1"/>
                </a:solidFill>
                <a:latin typeface="Calibri"/>
                <a:ea typeface="Calibri"/>
                <a:cs typeface="Calibri"/>
                <a:sym typeface="Calibri"/>
              </a:rPr>
              <a:t>. This field may </a:t>
            </a:r>
            <a:r>
              <a:rPr b="1" lang="en-US" sz="2400" u="sng">
                <a:solidFill>
                  <a:schemeClr val="dk1"/>
                </a:solidFill>
                <a:latin typeface="Calibri"/>
                <a:ea typeface="Calibri"/>
                <a:cs typeface="Calibri"/>
                <a:sym typeface="Calibri"/>
              </a:rPr>
              <a:t>not be left blank</a:t>
            </a:r>
            <a:r>
              <a:rPr lang="en-US" sz="2400">
                <a:solidFill>
                  <a:schemeClr val="dk1"/>
                </a:solidFill>
                <a:latin typeface="Calibri"/>
                <a:ea typeface="Calibri"/>
                <a:cs typeface="Calibri"/>
                <a:sym typeface="Calibri"/>
              </a:rPr>
              <a:t>.</a:t>
            </a:r>
            <a:endParaRPr/>
          </a:p>
        </p:txBody>
      </p:sp>
      <p:sp>
        <p:nvSpPr>
          <p:cNvPr id="198" name="Google Shape;198;p1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99" name="Google Shape;199;p13"/>
          <p:cNvCxnSpPr/>
          <p:nvPr/>
        </p:nvCxnSpPr>
        <p:spPr>
          <a:xfrm rot="10800000">
            <a:off x="683568" y="3861048"/>
            <a:ext cx="4680520" cy="1944216"/>
          </a:xfrm>
          <a:prstGeom prst="straightConnector1">
            <a:avLst/>
          </a:prstGeom>
          <a:noFill/>
          <a:ln cap="flat" cmpd="sng" w="19050">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395536" y="116632"/>
            <a:ext cx="8229600" cy="47897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Normalized Design Eliminates the Insert Problem</a:t>
            </a:r>
            <a:endParaRPr/>
          </a:p>
        </p:txBody>
      </p:sp>
      <p:sp>
        <p:nvSpPr>
          <p:cNvPr id="205" name="Google Shape;205;p14"/>
          <p:cNvSpPr/>
          <p:nvPr/>
        </p:nvSpPr>
        <p:spPr>
          <a:xfrm>
            <a:off x="2743200" y="39624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4"/>
          <p:cNvPicPr preferRelativeResize="0"/>
          <p:nvPr/>
        </p:nvPicPr>
        <p:blipFill rotWithShape="1">
          <a:blip r:embed="rId3">
            <a:alphaModFix/>
          </a:blip>
          <a:srcRect b="0" l="0" r="0" t="0"/>
          <a:stretch/>
        </p:blipFill>
        <p:spPr>
          <a:xfrm>
            <a:off x="899592" y="548680"/>
            <a:ext cx="6723552" cy="4413811"/>
          </a:xfrm>
          <a:prstGeom prst="rect">
            <a:avLst/>
          </a:prstGeom>
          <a:noFill/>
          <a:ln>
            <a:noFill/>
          </a:ln>
        </p:spPr>
      </p:pic>
      <p:sp>
        <p:nvSpPr>
          <p:cNvPr id="207" name="Google Shape;207;p14"/>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08" name="Google Shape;208;p14"/>
          <p:cNvSpPr txBox="1"/>
          <p:nvPr/>
        </p:nvSpPr>
        <p:spPr>
          <a:xfrm>
            <a:off x="395536" y="5085184"/>
            <a:ext cx="79208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a normalized database , the addition of </a:t>
            </a:r>
            <a:r>
              <a:rPr lang="en-US" sz="2000" u="sng">
                <a:solidFill>
                  <a:schemeClr val="dk1"/>
                </a:solidFill>
                <a:latin typeface="Calibri"/>
                <a:ea typeface="Calibri"/>
                <a:cs typeface="Calibri"/>
                <a:sym typeface="Calibri"/>
              </a:rPr>
              <a:t>Raymond Frost </a:t>
            </a:r>
            <a:r>
              <a:rPr lang="en-US" sz="2000">
                <a:solidFill>
                  <a:schemeClr val="dk1"/>
                </a:solidFill>
                <a:latin typeface="Calibri"/>
                <a:ea typeface="Calibri"/>
                <a:cs typeface="Calibri"/>
                <a:sym typeface="Calibri"/>
              </a:rPr>
              <a:t>as a new member is separate from the logging of his visits.</a:t>
            </a:r>
            <a:endParaRPr/>
          </a:p>
        </p:txBody>
      </p:sp>
      <p:cxnSp>
        <p:nvCxnSpPr>
          <p:cNvPr id="209" name="Google Shape;209;p14"/>
          <p:cNvCxnSpPr/>
          <p:nvPr/>
        </p:nvCxnSpPr>
        <p:spPr>
          <a:xfrm rot="10800000">
            <a:off x="5148064" y="2276872"/>
            <a:ext cx="504056" cy="2952328"/>
          </a:xfrm>
          <a:prstGeom prst="straightConnector1">
            <a:avLst/>
          </a:prstGeom>
          <a:noFill/>
          <a:ln cap="flat" cmpd="sng" w="19050">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395536" y="188640"/>
            <a:ext cx="82296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Unnormalized Design Creates </a:t>
            </a:r>
            <a:r>
              <a:rPr b="1" lang="en-US" u="sng"/>
              <a:t>Delete Problems</a:t>
            </a:r>
            <a:endParaRPr/>
          </a:p>
        </p:txBody>
      </p:sp>
      <p:sp>
        <p:nvSpPr>
          <p:cNvPr id="215" name="Google Shape;215;p15"/>
          <p:cNvSpPr/>
          <p:nvPr/>
        </p:nvSpPr>
        <p:spPr>
          <a:xfrm>
            <a:off x="2667000" y="22860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txBox="1"/>
          <p:nvPr/>
        </p:nvSpPr>
        <p:spPr>
          <a:xfrm>
            <a:off x="4876800" y="6248400"/>
            <a:ext cx="32496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4-7: Arcade Database Delete Problem</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Due to Duplicate Data</a:t>
            </a:r>
            <a:endParaRPr/>
          </a:p>
        </p:txBody>
      </p:sp>
      <p:pic>
        <p:nvPicPr>
          <p:cNvPr id="217" name="Google Shape;217;p15"/>
          <p:cNvPicPr preferRelativeResize="0"/>
          <p:nvPr/>
        </p:nvPicPr>
        <p:blipFill rotWithShape="1">
          <a:blip r:embed="rId3">
            <a:alphaModFix/>
          </a:blip>
          <a:srcRect b="0" l="0" r="0" t="0"/>
          <a:stretch/>
        </p:blipFill>
        <p:spPr>
          <a:xfrm>
            <a:off x="53383" y="980728"/>
            <a:ext cx="8767089" cy="2463811"/>
          </a:xfrm>
          <a:prstGeom prst="rect">
            <a:avLst/>
          </a:prstGeom>
          <a:noFill/>
          <a:ln>
            <a:noFill/>
          </a:ln>
        </p:spPr>
      </p:pic>
      <p:sp>
        <p:nvSpPr>
          <p:cNvPr id="218" name="Google Shape;218;p15"/>
          <p:cNvSpPr txBox="1"/>
          <p:nvPr/>
        </p:nvSpPr>
        <p:spPr>
          <a:xfrm>
            <a:off x="0" y="3573016"/>
            <a:ext cx="91440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If a member makes only one visit, deleting that record will cause the loss of the member data.</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 example, there is only one record to indicate  Sean McGann’s member data.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we had to delete record 005 (lets say we got the date wrong), then we would lose all of Sean’s data.</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9" name="Google Shape;219;p1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220" name="Google Shape;220;p15"/>
          <p:cNvCxnSpPr/>
          <p:nvPr/>
        </p:nvCxnSpPr>
        <p:spPr>
          <a:xfrm rot="10800000">
            <a:off x="3059832" y="3140968"/>
            <a:ext cx="216024" cy="2736304"/>
          </a:xfrm>
          <a:prstGeom prst="straightConnector1">
            <a:avLst/>
          </a:prstGeom>
          <a:noFill/>
          <a:ln cap="flat" cmpd="sng" w="28575">
            <a:solidFill>
              <a:srgbClr val="FF0000"/>
            </a:solidFill>
            <a:prstDash val="solid"/>
            <a:round/>
            <a:headEnd len="sm" w="sm" type="none"/>
            <a:tailEnd len="med" w="med" type="stealth"/>
          </a:ln>
        </p:spPr>
      </p:cxnSp>
      <p:cxnSp>
        <p:nvCxnSpPr>
          <p:cNvPr id="221" name="Google Shape;221;p15"/>
          <p:cNvCxnSpPr/>
          <p:nvPr/>
        </p:nvCxnSpPr>
        <p:spPr>
          <a:xfrm>
            <a:off x="251520" y="3140968"/>
            <a:ext cx="8280920" cy="0"/>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6"/>
          <p:cNvPicPr preferRelativeResize="0"/>
          <p:nvPr/>
        </p:nvPicPr>
        <p:blipFill rotWithShape="1">
          <a:blip r:embed="rId3">
            <a:alphaModFix/>
          </a:blip>
          <a:srcRect b="0" l="0" r="0" t="0"/>
          <a:stretch/>
        </p:blipFill>
        <p:spPr>
          <a:xfrm>
            <a:off x="493826" y="548680"/>
            <a:ext cx="7721512" cy="4734191"/>
          </a:xfrm>
          <a:prstGeom prst="rect">
            <a:avLst/>
          </a:prstGeom>
          <a:noFill/>
          <a:ln>
            <a:noFill/>
          </a:ln>
        </p:spPr>
      </p:pic>
      <p:sp>
        <p:nvSpPr>
          <p:cNvPr id="227" name="Google Shape;227;p16"/>
          <p:cNvSpPr txBox="1"/>
          <p:nvPr>
            <p:ph type="title"/>
          </p:nvPr>
        </p:nvSpPr>
        <p:spPr>
          <a:xfrm>
            <a:off x="395536" y="116632"/>
            <a:ext cx="8229600" cy="5760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Normalized Design Eliminates the Delete Problem</a:t>
            </a:r>
            <a:endParaRPr/>
          </a:p>
        </p:txBody>
      </p:sp>
      <p:sp>
        <p:nvSpPr>
          <p:cNvPr id="228" name="Google Shape;228;p16"/>
          <p:cNvSpPr/>
          <p:nvPr/>
        </p:nvSpPr>
        <p:spPr>
          <a:xfrm>
            <a:off x="467544" y="5301208"/>
            <a:ext cx="849694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Now, deleting visit 005 would not cause the loss of Sean McGann’s member data because his visitation data is separate from his member data.</a:t>
            </a:r>
            <a:endParaRPr/>
          </a:p>
        </p:txBody>
      </p:sp>
      <p:sp>
        <p:nvSpPr>
          <p:cNvPr id="229" name="Google Shape;229;p16"/>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230" name="Google Shape;230;p16"/>
          <p:cNvCxnSpPr/>
          <p:nvPr/>
        </p:nvCxnSpPr>
        <p:spPr>
          <a:xfrm rot="10800000">
            <a:off x="6804248" y="2276872"/>
            <a:ext cx="1944216" cy="3168352"/>
          </a:xfrm>
          <a:prstGeom prst="straightConnector1">
            <a:avLst/>
          </a:prstGeom>
          <a:noFill/>
          <a:ln cap="flat" cmpd="sng" w="28575">
            <a:solidFill>
              <a:srgbClr val="FF0000"/>
            </a:solidFill>
            <a:prstDash val="solid"/>
            <a:round/>
            <a:headEnd len="sm" w="sm" type="none"/>
            <a:tailEnd len="med" w="med" type="stealth"/>
          </a:ln>
        </p:spPr>
      </p:cxnSp>
      <p:cxnSp>
        <p:nvCxnSpPr>
          <p:cNvPr id="231" name="Google Shape;231;p16"/>
          <p:cNvCxnSpPr/>
          <p:nvPr/>
        </p:nvCxnSpPr>
        <p:spPr>
          <a:xfrm rot="10800000">
            <a:off x="1259632" y="5013176"/>
            <a:ext cx="432048" cy="432048"/>
          </a:xfrm>
          <a:prstGeom prst="straightConnector1">
            <a:avLst/>
          </a:prstGeom>
          <a:noFill/>
          <a:ln cap="flat" cmpd="sng" w="28575">
            <a:solidFill>
              <a:srgbClr val="FF0000"/>
            </a:solidFill>
            <a:prstDash val="solid"/>
            <a:round/>
            <a:headEnd len="sm" w="sm" type="none"/>
            <a:tailEnd len="med" w="med" type="stealth"/>
          </a:ln>
        </p:spPr>
      </p:cxnSp>
      <p:cxnSp>
        <p:nvCxnSpPr>
          <p:cNvPr id="232" name="Google Shape;232;p16"/>
          <p:cNvCxnSpPr/>
          <p:nvPr/>
        </p:nvCxnSpPr>
        <p:spPr>
          <a:xfrm>
            <a:off x="611560" y="5013176"/>
            <a:ext cx="7272808" cy="0"/>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3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395536" y="188640"/>
            <a:ext cx="82296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First Normal Form (1NF)</a:t>
            </a:r>
            <a:endParaRPr/>
          </a:p>
        </p:txBody>
      </p:sp>
      <p:sp>
        <p:nvSpPr>
          <p:cNvPr id="238" name="Google Shape;238;p17"/>
          <p:cNvSpPr/>
          <p:nvPr/>
        </p:nvSpPr>
        <p:spPr>
          <a:xfrm>
            <a:off x="2667000" y="22860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9" name="Google Shape;239;p17"/>
          <p:cNvPicPr preferRelativeResize="0"/>
          <p:nvPr/>
        </p:nvPicPr>
        <p:blipFill rotWithShape="1">
          <a:blip r:embed="rId3">
            <a:alphaModFix/>
          </a:blip>
          <a:srcRect b="0" l="0" r="0" t="0"/>
          <a:stretch/>
        </p:blipFill>
        <p:spPr>
          <a:xfrm>
            <a:off x="899592" y="980728"/>
            <a:ext cx="7410450" cy="2268538"/>
          </a:xfrm>
          <a:prstGeom prst="rect">
            <a:avLst/>
          </a:prstGeom>
          <a:noFill/>
          <a:ln>
            <a:noFill/>
          </a:ln>
        </p:spPr>
      </p:pic>
      <p:sp>
        <p:nvSpPr>
          <p:cNvPr id="240" name="Google Shape;240;p17"/>
          <p:cNvSpPr/>
          <p:nvPr/>
        </p:nvSpPr>
        <p:spPr>
          <a:xfrm>
            <a:off x="1043608" y="3356992"/>
            <a:ext cx="64770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030A0"/>
                </a:solidFill>
                <a:latin typeface="Calibri"/>
                <a:ea typeface="Calibri"/>
                <a:cs typeface="Calibri"/>
                <a:sym typeface="Calibri"/>
              </a:rPr>
              <a:t>1NF: A table in which all fields contain a single value</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Lets assume that a member can have more than one phone number. The example above would be a violation of the 1NF rule; therefore this table would have to be redesigned.</a:t>
            </a:r>
            <a:endParaRPr/>
          </a:p>
        </p:txBody>
      </p:sp>
      <p:sp>
        <p:nvSpPr>
          <p:cNvPr id="241" name="Google Shape;241;p1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242" name="Google Shape;242;p17"/>
          <p:cNvCxnSpPr/>
          <p:nvPr/>
        </p:nvCxnSpPr>
        <p:spPr>
          <a:xfrm flipH="1" rot="10800000">
            <a:off x="6156176" y="2564904"/>
            <a:ext cx="864096" cy="1800200"/>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539552" y="188640"/>
            <a:ext cx="82296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Fixing Normalization Violations</a:t>
            </a:r>
            <a:endParaRPr/>
          </a:p>
        </p:txBody>
      </p:sp>
      <p:sp>
        <p:nvSpPr>
          <p:cNvPr id="248" name="Google Shape;248;p18"/>
          <p:cNvSpPr txBox="1"/>
          <p:nvPr/>
        </p:nvSpPr>
        <p:spPr>
          <a:xfrm>
            <a:off x="1431925" y="2627313"/>
            <a:ext cx="18473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49" name="Google Shape;249;p18"/>
          <p:cNvSpPr txBox="1"/>
          <p:nvPr/>
        </p:nvSpPr>
        <p:spPr>
          <a:xfrm>
            <a:off x="611560" y="1052736"/>
            <a:ext cx="741682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Step 1: Tables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Create new table(s)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Rename original table if necessary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2: Relationships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Establish relationships between original and new table(s)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3: Fields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 Transfer fields and rename as needed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4: Keys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Choose PK and FK for all tables </a:t>
            </a:r>
            <a:endParaRPr/>
          </a:p>
          <a:p>
            <a:pPr indent="0" lvl="1" marL="688975"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(PK and FK keys will be discussed in more details in a few slides later)</a:t>
            </a:r>
            <a:endParaRPr/>
          </a:p>
          <a:p>
            <a:pPr indent="-231775" lvl="1" marL="688975" marR="0" rtl="0" algn="l">
              <a:spcBef>
                <a:spcPts val="0"/>
              </a:spcBef>
              <a:spcAft>
                <a:spcPts val="0"/>
              </a:spcAft>
              <a:buNone/>
            </a:pPr>
            <a:r>
              <a:t/>
            </a:r>
            <a:endParaRPr b="0" i="1" sz="2000" u="none" cap="none" strike="noStrike">
              <a:solidFill>
                <a:schemeClr val="dk1"/>
              </a:solidFill>
              <a:latin typeface="Calibri"/>
              <a:ea typeface="Calibri"/>
              <a:cs typeface="Calibri"/>
              <a:sym typeface="Calibri"/>
            </a:endParaRPr>
          </a:p>
        </p:txBody>
      </p:sp>
      <p:sp>
        <p:nvSpPr>
          <p:cNvPr id="250" name="Google Shape;250;p18"/>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467544" y="69032"/>
            <a:ext cx="8229600" cy="6236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1NF Violation</a:t>
            </a:r>
            <a:endParaRPr/>
          </a:p>
        </p:txBody>
      </p:sp>
      <p:sp>
        <p:nvSpPr>
          <p:cNvPr id="256" name="Google Shape;256;p19"/>
          <p:cNvSpPr txBox="1"/>
          <p:nvPr/>
        </p:nvSpPr>
        <p:spPr>
          <a:xfrm>
            <a:off x="4876800" y="6248400"/>
            <a:ext cx="28273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4-10: Arcade Database Solving </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the 1NF Violation</a:t>
            </a:r>
            <a:endParaRPr/>
          </a:p>
        </p:txBody>
      </p:sp>
      <p:pic>
        <p:nvPicPr>
          <p:cNvPr id="257" name="Google Shape;257;p19"/>
          <p:cNvPicPr preferRelativeResize="0"/>
          <p:nvPr/>
        </p:nvPicPr>
        <p:blipFill rotWithShape="1">
          <a:blip r:embed="rId3">
            <a:alphaModFix/>
          </a:blip>
          <a:srcRect b="0" l="0" r="0" t="0"/>
          <a:stretch/>
        </p:blipFill>
        <p:spPr>
          <a:xfrm>
            <a:off x="4260316" y="3717032"/>
            <a:ext cx="4836012" cy="2088231"/>
          </a:xfrm>
          <a:prstGeom prst="rect">
            <a:avLst/>
          </a:prstGeom>
          <a:noFill/>
          <a:ln>
            <a:noFill/>
          </a:ln>
        </p:spPr>
      </p:pic>
      <p:sp>
        <p:nvSpPr>
          <p:cNvPr id="258" name="Google Shape;258;p19"/>
          <p:cNvSpPr txBox="1"/>
          <p:nvPr/>
        </p:nvSpPr>
        <p:spPr>
          <a:xfrm>
            <a:off x="323528" y="2924944"/>
            <a:ext cx="14721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259" name="Google Shape;259;p19"/>
          <p:cNvSpPr txBox="1"/>
          <p:nvPr/>
        </p:nvSpPr>
        <p:spPr>
          <a:xfrm>
            <a:off x="179512" y="3356992"/>
            <a:ext cx="4104456" cy="923330"/>
          </a:xfrm>
          <a:prstGeom prst="rect">
            <a:avLst/>
          </a:prstGeom>
          <a:noFill/>
          <a:ln>
            <a:noFill/>
          </a:ln>
        </p:spPr>
        <p:txBody>
          <a:bodyPr anchorCtr="0" anchor="t" bIns="45700" lIns="91425" spcFirstLastPara="1" rIns="91425" wrap="square" tIns="45700">
            <a:spAutoFit/>
          </a:bodyPr>
          <a:lstStyle/>
          <a:p>
            <a:pPr indent="-114300" lvl="0" marL="111125" marR="0" rtl="0" algn="l">
              <a:spcBef>
                <a:spcPts val="0"/>
              </a:spcBef>
              <a:spcAft>
                <a:spcPts val="0"/>
              </a:spcAft>
              <a:buClr>
                <a:schemeClr val="dk1"/>
              </a:buClr>
              <a:buSzPts val="1800"/>
              <a:buFont typeface="Calibri"/>
              <a:buChar char="-"/>
            </a:pPr>
            <a:r>
              <a:rPr i="1" lang="en-US" sz="1800">
                <a:solidFill>
                  <a:schemeClr val="dk1"/>
                </a:solidFill>
                <a:latin typeface="Calibri"/>
                <a:ea typeface="Calibri"/>
                <a:cs typeface="Calibri"/>
                <a:sym typeface="Calibri"/>
              </a:rPr>
              <a:t>Since the phone number column violated the 1NF rule, make a new table to hold phone numbers: DIRECTORY. </a:t>
            </a:r>
            <a:endParaRPr/>
          </a:p>
        </p:txBody>
      </p:sp>
      <p:sp>
        <p:nvSpPr>
          <p:cNvPr id="260" name="Google Shape;260;p19"/>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61" name="Google Shape;261;p19"/>
          <p:cNvPicPr preferRelativeResize="0"/>
          <p:nvPr/>
        </p:nvPicPr>
        <p:blipFill rotWithShape="1">
          <a:blip r:embed="rId4">
            <a:alphaModFix/>
          </a:blip>
          <a:srcRect b="0" l="0" r="0" t="0"/>
          <a:stretch/>
        </p:blipFill>
        <p:spPr>
          <a:xfrm>
            <a:off x="1115616" y="692696"/>
            <a:ext cx="6912768" cy="21161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Database Design - Recap</a:t>
            </a:r>
            <a:endParaRPr/>
          </a:p>
        </p:txBody>
      </p:sp>
      <p:sp>
        <p:nvSpPr>
          <p:cNvPr id="96" name="Google Shape;96;p2"/>
          <p:cNvSpPr txBox="1"/>
          <p:nvPr>
            <p:ph idx="1" type="body"/>
          </p:nvPr>
        </p:nvSpPr>
        <p:spPr>
          <a:xfrm>
            <a:off x="214282" y="1071546"/>
            <a:ext cx="8715436" cy="2714644"/>
          </a:xfrm>
          <a:prstGeom prst="rect">
            <a:avLst/>
          </a:prstGeom>
          <a:noFill/>
          <a:ln>
            <a:noFill/>
          </a:ln>
        </p:spPr>
        <p:txBody>
          <a:bodyPr anchorCtr="0" anchor="t" bIns="45700" lIns="91425" spcFirstLastPara="1" rIns="91425" wrap="square" tIns="45700">
            <a:normAutofit/>
          </a:bodyPr>
          <a:lstStyle/>
          <a:p>
            <a:pPr indent="-284163" lvl="0" marL="284163" rtl="0" algn="l">
              <a:spcBef>
                <a:spcPts val="0"/>
              </a:spcBef>
              <a:spcAft>
                <a:spcPts val="0"/>
              </a:spcAft>
              <a:buClr>
                <a:schemeClr val="dk1"/>
              </a:buClr>
              <a:buSzPts val="3200"/>
              <a:buChar char="•"/>
            </a:pPr>
            <a:r>
              <a:rPr lang="en-US"/>
              <a:t>When we design a database, how do we know that the design is “correct”, i.e. it would not create problems when processing the database?</a:t>
            </a:r>
            <a:endParaRPr/>
          </a:p>
          <a:p>
            <a:pPr indent="-284163" lvl="0" marL="284163" rtl="0" algn="l">
              <a:spcBef>
                <a:spcPts val="600"/>
              </a:spcBef>
              <a:spcAft>
                <a:spcPts val="0"/>
              </a:spcAft>
              <a:buClr>
                <a:schemeClr val="dk1"/>
              </a:buClr>
              <a:buSzPts val="3200"/>
              <a:buChar char="•"/>
            </a:pPr>
            <a:r>
              <a:rPr lang="en-US"/>
              <a:t>Is there a way to verify the correctness of the design?</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97" name="Google Shape;97;p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nvSpPr>
        <p:spPr>
          <a:xfrm>
            <a:off x="4876800" y="6248400"/>
            <a:ext cx="28273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4-10: Arcade Database Solving </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the 1NF Violation</a:t>
            </a:r>
            <a:endParaRPr/>
          </a:p>
        </p:txBody>
      </p:sp>
      <p:pic>
        <p:nvPicPr>
          <p:cNvPr id="267" name="Google Shape;267;p20"/>
          <p:cNvPicPr preferRelativeResize="0"/>
          <p:nvPr/>
        </p:nvPicPr>
        <p:blipFill rotWithShape="1">
          <a:blip r:embed="rId3">
            <a:alphaModFix/>
          </a:blip>
          <a:srcRect b="0" l="0" r="0" t="0"/>
          <a:stretch/>
        </p:blipFill>
        <p:spPr>
          <a:xfrm>
            <a:off x="5148064" y="2800399"/>
            <a:ext cx="3770313" cy="1636713"/>
          </a:xfrm>
          <a:prstGeom prst="rect">
            <a:avLst/>
          </a:prstGeom>
          <a:noFill/>
          <a:ln>
            <a:noFill/>
          </a:ln>
        </p:spPr>
      </p:pic>
      <p:sp>
        <p:nvSpPr>
          <p:cNvPr id="268" name="Google Shape;268;p20"/>
          <p:cNvSpPr txBox="1"/>
          <p:nvPr/>
        </p:nvSpPr>
        <p:spPr>
          <a:xfrm>
            <a:off x="660400" y="3216374"/>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0"/>
          <p:cNvSpPr/>
          <p:nvPr/>
        </p:nvSpPr>
        <p:spPr>
          <a:xfrm>
            <a:off x="446088" y="3070324"/>
            <a:ext cx="21337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270" name="Google Shape;270;p20"/>
          <p:cNvSpPr txBox="1"/>
          <p:nvPr/>
        </p:nvSpPr>
        <p:spPr>
          <a:xfrm>
            <a:off x="467544" y="3448471"/>
            <a:ext cx="4464496" cy="646331"/>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1800">
                <a:solidFill>
                  <a:schemeClr val="dk1"/>
                </a:solidFill>
                <a:latin typeface="Calibri"/>
                <a:ea typeface="Calibri"/>
                <a:cs typeface="Calibri"/>
                <a:sym typeface="Calibri"/>
              </a:rPr>
              <a:t>- A member has multiple phone numbers and a phone number belongs to one member</a:t>
            </a:r>
            <a:endParaRPr/>
          </a:p>
        </p:txBody>
      </p:sp>
      <p:sp>
        <p:nvSpPr>
          <p:cNvPr id="271" name="Google Shape;271;p2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72" name="Google Shape;272;p20"/>
          <p:cNvSpPr txBox="1"/>
          <p:nvPr>
            <p:ph type="title"/>
          </p:nvPr>
        </p:nvSpPr>
        <p:spPr>
          <a:xfrm>
            <a:off x="467544" y="69032"/>
            <a:ext cx="8229600" cy="6236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1NF Violation</a:t>
            </a:r>
            <a:endParaRPr/>
          </a:p>
        </p:txBody>
      </p:sp>
      <p:pic>
        <p:nvPicPr>
          <p:cNvPr id="273" name="Google Shape;273;p20"/>
          <p:cNvPicPr preferRelativeResize="0"/>
          <p:nvPr/>
        </p:nvPicPr>
        <p:blipFill rotWithShape="1">
          <a:blip r:embed="rId4">
            <a:alphaModFix/>
          </a:blip>
          <a:srcRect b="0" l="0" r="0" t="0"/>
          <a:stretch/>
        </p:blipFill>
        <p:spPr>
          <a:xfrm>
            <a:off x="1115616" y="692696"/>
            <a:ext cx="6912768" cy="2116184"/>
          </a:xfrm>
          <a:prstGeom prst="rect">
            <a:avLst/>
          </a:prstGeom>
          <a:noFill/>
          <a:ln>
            <a:noFill/>
          </a:ln>
        </p:spPr>
      </p:pic>
      <p:cxnSp>
        <p:nvCxnSpPr>
          <p:cNvPr id="274" name="Google Shape;274;p20"/>
          <p:cNvCxnSpPr/>
          <p:nvPr/>
        </p:nvCxnSpPr>
        <p:spPr>
          <a:xfrm rot="5400000">
            <a:off x="6572264" y="3571876"/>
            <a:ext cx="142876" cy="1588"/>
          </a:xfrm>
          <a:prstGeom prst="straightConnector1">
            <a:avLst/>
          </a:prstGeom>
          <a:noFill/>
          <a:ln cap="flat" cmpd="sng" w="9525">
            <a:solidFill>
              <a:schemeClr val="dk1"/>
            </a:solidFill>
            <a:prstDash val="solid"/>
            <a:round/>
            <a:headEnd len="sm" w="sm" type="none"/>
            <a:tailEnd len="sm" w="sm" type="none"/>
          </a:ln>
        </p:spPr>
      </p:cxnSp>
      <p:cxnSp>
        <p:nvCxnSpPr>
          <p:cNvPr id="275" name="Google Shape;275;p20"/>
          <p:cNvCxnSpPr/>
          <p:nvPr/>
        </p:nvCxnSpPr>
        <p:spPr>
          <a:xfrm rot="5400000">
            <a:off x="6358744" y="3571082"/>
            <a:ext cx="142876" cy="1588"/>
          </a:xfrm>
          <a:prstGeom prst="straightConnector1">
            <a:avLst/>
          </a:prstGeom>
          <a:noFill/>
          <a:ln cap="flat" cmpd="sng" w="9525">
            <a:solidFill>
              <a:schemeClr val="dk1"/>
            </a:solidFill>
            <a:prstDash val="solid"/>
            <a:round/>
            <a:headEnd len="sm" w="sm" type="none"/>
            <a:tailEnd len="sm" w="sm" type="none"/>
          </a:ln>
        </p:spPr>
      </p:cxnSp>
      <p:cxnSp>
        <p:nvCxnSpPr>
          <p:cNvPr id="276" name="Google Shape;276;p20"/>
          <p:cNvCxnSpPr/>
          <p:nvPr/>
        </p:nvCxnSpPr>
        <p:spPr>
          <a:xfrm rot="5400000">
            <a:off x="6392082" y="3571082"/>
            <a:ext cx="142876"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nvSpPr>
        <p:spPr>
          <a:xfrm>
            <a:off x="4876800" y="6248400"/>
            <a:ext cx="28273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4-10: Arcade Database Solving </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the 1NF Violation</a:t>
            </a:r>
            <a:endParaRPr/>
          </a:p>
        </p:txBody>
      </p:sp>
      <p:pic>
        <p:nvPicPr>
          <p:cNvPr id="282" name="Google Shape;282;p21"/>
          <p:cNvPicPr preferRelativeResize="0"/>
          <p:nvPr/>
        </p:nvPicPr>
        <p:blipFill rotWithShape="1">
          <a:blip r:embed="rId3">
            <a:alphaModFix/>
          </a:blip>
          <a:srcRect b="0" l="0" r="0" t="0"/>
          <a:stretch/>
        </p:blipFill>
        <p:spPr>
          <a:xfrm>
            <a:off x="5076056" y="3284984"/>
            <a:ext cx="3754438" cy="1616075"/>
          </a:xfrm>
          <a:prstGeom prst="rect">
            <a:avLst/>
          </a:prstGeom>
          <a:noFill/>
          <a:ln>
            <a:noFill/>
          </a:ln>
        </p:spPr>
      </p:pic>
      <p:sp>
        <p:nvSpPr>
          <p:cNvPr id="283" name="Google Shape;283;p21"/>
          <p:cNvSpPr/>
          <p:nvPr/>
        </p:nvSpPr>
        <p:spPr>
          <a:xfrm>
            <a:off x="179512" y="3429000"/>
            <a:ext cx="14260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284" name="Google Shape;284;p21"/>
          <p:cNvSpPr txBox="1"/>
          <p:nvPr/>
        </p:nvSpPr>
        <p:spPr>
          <a:xfrm>
            <a:off x="179512" y="3933056"/>
            <a:ext cx="4464496" cy="646331"/>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1800">
                <a:solidFill>
                  <a:schemeClr val="dk1"/>
                </a:solidFill>
                <a:latin typeface="Calibri"/>
                <a:ea typeface="Calibri"/>
                <a:cs typeface="Calibri"/>
                <a:sym typeface="Calibri"/>
              </a:rPr>
              <a:t>- The phone field is transferred to the DIRECTORY table</a:t>
            </a:r>
            <a:endParaRPr/>
          </a:p>
        </p:txBody>
      </p:sp>
      <p:sp>
        <p:nvSpPr>
          <p:cNvPr id="285" name="Google Shape;285;p21"/>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86" name="Google Shape;286;p21"/>
          <p:cNvSpPr txBox="1"/>
          <p:nvPr>
            <p:ph type="title"/>
          </p:nvPr>
        </p:nvSpPr>
        <p:spPr>
          <a:xfrm>
            <a:off x="467544" y="69032"/>
            <a:ext cx="8229600" cy="6236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1NF Violation</a:t>
            </a:r>
            <a:endParaRPr/>
          </a:p>
        </p:txBody>
      </p:sp>
      <p:pic>
        <p:nvPicPr>
          <p:cNvPr id="287" name="Google Shape;287;p21"/>
          <p:cNvPicPr preferRelativeResize="0"/>
          <p:nvPr/>
        </p:nvPicPr>
        <p:blipFill rotWithShape="1">
          <a:blip r:embed="rId4">
            <a:alphaModFix/>
          </a:blip>
          <a:srcRect b="0" l="0" r="0" t="0"/>
          <a:stretch/>
        </p:blipFill>
        <p:spPr>
          <a:xfrm>
            <a:off x="1115616" y="692696"/>
            <a:ext cx="6912768" cy="2116184"/>
          </a:xfrm>
          <a:prstGeom prst="rect">
            <a:avLst/>
          </a:prstGeom>
          <a:noFill/>
          <a:ln>
            <a:noFill/>
          </a:ln>
        </p:spPr>
      </p:pic>
      <p:cxnSp>
        <p:nvCxnSpPr>
          <p:cNvPr id="288" name="Google Shape;288;p21"/>
          <p:cNvCxnSpPr/>
          <p:nvPr/>
        </p:nvCxnSpPr>
        <p:spPr>
          <a:xfrm rot="5400000">
            <a:off x="6491301" y="4061623"/>
            <a:ext cx="142876" cy="1588"/>
          </a:xfrm>
          <a:prstGeom prst="straightConnector1">
            <a:avLst/>
          </a:prstGeom>
          <a:noFill/>
          <a:ln cap="flat" cmpd="sng" w="9525">
            <a:solidFill>
              <a:schemeClr val="dk1"/>
            </a:solidFill>
            <a:prstDash val="solid"/>
            <a:round/>
            <a:headEnd len="sm" w="sm" type="none"/>
            <a:tailEnd len="sm" w="sm" type="none"/>
          </a:ln>
        </p:spPr>
      </p:cxnSp>
      <p:cxnSp>
        <p:nvCxnSpPr>
          <p:cNvPr id="289" name="Google Shape;289;p21"/>
          <p:cNvCxnSpPr/>
          <p:nvPr/>
        </p:nvCxnSpPr>
        <p:spPr>
          <a:xfrm rot="5400000">
            <a:off x="6277781" y="4060829"/>
            <a:ext cx="142876" cy="1588"/>
          </a:xfrm>
          <a:prstGeom prst="straightConnector1">
            <a:avLst/>
          </a:prstGeom>
          <a:noFill/>
          <a:ln cap="flat" cmpd="sng" w="9525">
            <a:solidFill>
              <a:schemeClr val="dk1"/>
            </a:solidFill>
            <a:prstDash val="solid"/>
            <a:round/>
            <a:headEnd len="sm" w="sm" type="none"/>
            <a:tailEnd len="sm" w="sm" type="none"/>
          </a:ln>
        </p:spPr>
      </p:cxnSp>
      <p:cxnSp>
        <p:nvCxnSpPr>
          <p:cNvPr id="290" name="Google Shape;290;p21"/>
          <p:cNvCxnSpPr/>
          <p:nvPr/>
        </p:nvCxnSpPr>
        <p:spPr>
          <a:xfrm rot="5400000">
            <a:off x="6311119" y="4060829"/>
            <a:ext cx="142876"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nvSpPr>
        <p:spPr>
          <a:xfrm>
            <a:off x="4876800" y="6248400"/>
            <a:ext cx="28273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4-10: Arcade Database Solving </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the 1NF Violation</a:t>
            </a:r>
            <a:endParaRPr/>
          </a:p>
        </p:txBody>
      </p:sp>
      <p:pic>
        <p:nvPicPr>
          <p:cNvPr id="296" name="Google Shape;296;p22"/>
          <p:cNvPicPr preferRelativeResize="0"/>
          <p:nvPr/>
        </p:nvPicPr>
        <p:blipFill rotWithShape="1">
          <a:blip r:embed="rId3">
            <a:alphaModFix/>
          </a:blip>
          <a:srcRect b="0" l="0" r="0" t="0"/>
          <a:stretch/>
        </p:blipFill>
        <p:spPr>
          <a:xfrm>
            <a:off x="4932040" y="4245322"/>
            <a:ext cx="3925887" cy="1631950"/>
          </a:xfrm>
          <a:prstGeom prst="rect">
            <a:avLst/>
          </a:prstGeom>
          <a:noFill/>
          <a:ln>
            <a:noFill/>
          </a:ln>
        </p:spPr>
      </p:pic>
      <p:sp>
        <p:nvSpPr>
          <p:cNvPr id="297" name="Google Shape;297;p22"/>
          <p:cNvSpPr/>
          <p:nvPr/>
        </p:nvSpPr>
        <p:spPr>
          <a:xfrm>
            <a:off x="96440" y="2780928"/>
            <a:ext cx="685182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(keys will be discussed in more details in a few slides later)</a:t>
            </a:r>
            <a:endParaRPr/>
          </a:p>
        </p:txBody>
      </p:sp>
      <p:sp>
        <p:nvSpPr>
          <p:cNvPr id="298" name="Google Shape;298;p22"/>
          <p:cNvSpPr txBox="1"/>
          <p:nvPr/>
        </p:nvSpPr>
        <p:spPr>
          <a:xfrm>
            <a:off x="179512" y="3453234"/>
            <a:ext cx="4697487" cy="1754326"/>
          </a:xfrm>
          <a:prstGeom prst="rect">
            <a:avLst/>
          </a:prstGeom>
          <a:noFill/>
          <a:ln>
            <a:noFill/>
          </a:ln>
        </p:spPr>
        <p:txBody>
          <a:bodyPr anchorCtr="0" anchor="t" bIns="45700" lIns="91425" spcFirstLastPara="1" rIns="91425" wrap="square" tIns="45700">
            <a:spAutoFit/>
          </a:bodyPr>
          <a:lstStyle/>
          <a:p>
            <a:pPr indent="-114300" lvl="0" marL="111125" marR="0" rtl="0" algn="l">
              <a:spcBef>
                <a:spcPts val="0"/>
              </a:spcBef>
              <a:spcAft>
                <a:spcPts val="0"/>
              </a:spcAft>
              <a:buClr>
                <a:schemeClr val="dk1"/>
              </a:buClr>
              <a:buSzPts val="1800"/>
              <a:buFont typeface="Calibri"/>
              <a:buChar char="-"/>
            </a:pPr>
            <a:r>
              <a:rPr i="1" lang="en-US" sz="1800">
                <a:solidFill>
                  <a:schemeClr val="dk1"/>
                </a:solidFill>
                <a:latin typeface="Calibri"/>
                <a:ea typeface="Calibri"/>
                <a:cs typeface="Calibri"/>
                <a:sym typeface="Calibri"/>
              </a:rPr>
              <a:t>The email column in MEMBER becomes a FK (MEMBER$email) in DIRECTORY </a:t>
            </a:r>
            <a:endParaRPr/>
          </a:p>
          <a:p>
            <a:pPr indent="-114300" lvl="0" marL="111125" marR="0" rtl="0" algn="l">
              <a:spcBef>
                <a:spcPts val="0"/>
              </a:spcBef>
              <a:spcAft>
                <a:spcPts val="0"/>
              </a:spcAft>
              <a:buClr>
                <a:schemeClr val="dk1"/>
              </a:buClr>
              <a:buSzPts val="1800"/>
              <a:buFont typeface="Calibri"/>
              <a:buChar char="-"/>
            </a:pPr>
            <a:r>
              <a:rPr i="1" lang="en-US" sz="1800">
                <a:solidFill>
                  <a:schemeClr val="dk1"/>
                </a:solidFill>
                <a:latin typeface="Calibri"/>
                <a:ea typeface="Calibri"/>
                <a:cs typeface="Calibri"/>
                <a:sym typeface="Calibri"/>
              </a:rPr>
              <a:t>The PK in DIRECTORY becomes MEMBER$email and phone since two members could have the same phone number  </a:t>
            </a:r>
            <a:endParaRPr/>
          </a:p>
          <a:p>
            <a:pPr indent="-111125" lvl="0" marL="111125" marR="0" rtl="0" algn="l">
              <a:spcBef>
                <a:spcPts val="0"/>
              </a:spcBef>
              <a:spcAft>
                <a:spcPts val="0"/>
              </a:spcAft>
              <a:buNone/>
            </a:pPr>
            <a:r>
              <a:rPr i="1" lang="en-US" sz="1800">
                <a:solidFill>
                  <a:schemeClr val="dk1"/>
                </a:solidFill>
                <a:latin typeface="Calibri"/>
                <a:ea typeface="Calibri"/>
                <a:cs typeface="Calibri"/>
                <a:sym typeface="Calibri"/>
              </a:rPr>
              <a:t>  (e.g. two members from the same household).</a:t>
            </a:r>
            <a:endParaRPr/>
          </a:p>
        </p:txBody>
      </p:sp>
      <p:sp>
        <p:nvSpPr>
          <p:cNvPr id="299" name="Google Shape;299;p2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00" name="Google Shape;300;p22"/>
          <p:cNvSpPr txBox="1"/>
          <p:nvPr>
            <p:ph type="title"/>
          </p:nvPr>
        </p:nvSpPr>
        <p:spPr>
          <a:xfrm>
            <a:off x="467544" y="69032"/>
            <a:ext cx="8229600" cy="6236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1NF Violation</a:t>
            </a:r>
            <a:endParaRPr/>
          </a:p>
        </p:txBody>
      </p:sp>
      <p:pic>
        <p:nvPicPr>
          <p:cNvPr id="301" name="Google Shape;301;p22"/>
          <p:cNvPicPr preferRelativeResize="0"/>
          <p:nvPr/>
        </p:nvPicPr>
        <p:blipFill rotWithShape="1">
          <a:blip r:embed="rId4">
            <a:alphaModFix/>
          </a:blip>
          <a:srcRect b="0" l="0" r="0" t="0"/>
          <a:stretch/>
        </p:blipFill>
        <p:spPr>
          <a:xfrm>
            <a:off x="1115616" y="692696"/>
            <a:ext cx="6912768" cy="2116184"/>
          </a:xfrm>
          <a:prstGeom prst="rect">
            <a:avLst/>
          </a:prstGeom>
          <a:noFill/>
          <a:ln>
            <a:noFill/>
          </a:ln>
        </p:spPr>
      </p:pic>
      <p:cxnSp>
        <p:nvCxnSpPr>
          <p:cNvPr id="302" name="Google Shape;302;p22"/>
          <p:cNvCxnSpPr/>
          <p:nvPr/>
        </p:nvCxnSpPr>
        <p:spPr>
          <a:xfrm rot="5400000">
            <a:off x="6419069" y="5029211"/>
            <a:ext cx="142876" cy="1588"/>
          </a:xfrm>
          <a:prstGeom prst="straightConnector1">
            <a:avLst/>
          </a:prstGeom>
          <a:noFill/>
          <a:ln cap="flat" cmpd="sng" w="9525">
            <a:solidFill>
              <a:schemeClr val="dk1"/>
            </a:solidFill>
            <a:prstDash val="solid"/>
            <a:round/>
            <a:headEnd len="sm" w="sm" type="none"/>
            <a:tailEnd len="sm" w="sm" type="none"/>
          </a:ln>
        </p:spPr>
      </p:cxnSp>
      <p:cxnSp>
        <p:nvCxnSpPr>
          <p:cNvPr id="303" name="Google Shape;303;p22"/>
          <p:cNvCxnSpPr/>
          <p:nvPr/>
        </p:nvCxnSpPr>
        <p:spPr>
          <a:xfrm rot="5400000">
            <a:off x="6205549" y="5028417"/>
            <a:ext cx="142876" cy="1588"/>
          </a:xfrm>
          <a:prstGeom prst="straightConnector1">
            <a:avLst/>
          </a:prstGeom>
          <a:noFill/>
          <a:ln cap="flat" cmpd="sng" w="9525">
            <a:solidFill>
              <a:schemeClr val="dk1"/>
            </a:solidFill>
            <a:prstDash val="solid"/>
            <a:round/>
            <a:headEnd len="sm" w="sm" type="none"/>
            <a:tailEnd len="sm" w="sm" type="none"/>
          </a:ln>
        </p:spPr>
      </p:cxnSp>
      <p:cxnSp>
        <p:nvCxnSpPr>
          <p:cNvPr id="304" name="Google Shape;304;p22"/>
          <p:cNvCxnSpPr/>
          <p:nvPr/>
        </p:nvCxnSpPr>
        <p:spPr>
          <a:xfrm rot="5400000">
            <a:off x="6238887" y="5028417"/>
            <a:ext cx="142876"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type="title"/>
          </p:nvPr>
        </p:nvSpPr>
        <p:spPr>
          <a:xfrm>
            <a:off x="395536" y="188640"/>
            <a:ext cx="8229600" cy="5760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Tables in 1NF Eliminate Repeating Data Problems</a:t>
            </a:r>
            <a:endParaRPr/>
          </a:p>
        </p:txBody>
      </p:sp>
      <p:sp>
        <p:nvSpPr>
          <p:cNvPr id="310" name="Google Shape;310;p23"/>
          <p:cNvSpPr/>
          <p:nvPr/>
        </p:nvSpPr>
        <p:spPr>
          <a:xfrm>
            <a:off x="2667000" y="2286000"/>
            <a:ext cx="4191000" cy="106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23"/>
          <p:cNvSpPr txBox="1"/>
          <p:nvPr/>
        </p:nvSpPr>
        <p:spPr>
          <a:xfrm>
            <a:off x="4876800" y="6248400"/>
            <a:ext cx="318293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4-11: 1NF Solution with Sample Data</a:t>
            </a:r>
            <a:endParaRPr/>
          </a:p>
        </p:txBody>
      </p:sp>
      <p:pic>
        <p:nvPicPr>
          <p:cNvPr id="312" name="Google Shape;312;p23"/>
          <p:cNvPicPr preferRelativeResize="0"/>
          <p:nvPr/>
        </p:nvPicPr>
        <p:blipFill rotWithShape="1">
          <a:blip r:embed="rId3">
            <a:alphaModFix/>
          </a:blip>
          <a:srcRect b="0" l="0" r="0" t="0"/>
          <a:stretch/>
        </p:blipFill>
        <p:spPr>
          <a:xfrm>
            <a:off x="1259632" y="764704"/>
            <a:ext cx="7654721" cy="4325402"/>
          </a:xfrm>
          <a:prstGeom prst="rect">
            <a:avLst/>
          </a:prstGeom>
          <a:noFill/>
          <a:ln>
            <a:noFill/>
          </a:ln>
        </p:spPr>
      </p:pic>
      <p:sp>
        <p:nvSpPr>
          <p:cNvPr id="313" name="Google Shape;313;p23"/>
          <p:cNvSpPr/>
          <p:nvPr/>
        </p:nvSpPr>
        <p:spPr>
          <a:xfrm>
            <a:off x="5724128" y="3356992"/>
            <a:ext cx="316835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Now all tables have fields that contain only single values.</a:t>
            </a:r>
            <a:endParaRPr/>
          </a:p>
        </p:txBody>
      </p:sp>
      <p:sp>
        <p:nvSpPr>
          <p:cNvPr id="314" name="Google Shape;314;p2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4"/>
          <p:cNvSpPr txBox="1"/>
          <p:nvPr>
            <p:ph type="title"/>
          </p:nvPr>
        </p:nvSpPr>
        <p:spPr>
          <a:xfrm>
            <a:off x="467544" y="38664"/>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Determinants</a:t>
            </a:r>
            <a:endParaRPr/>
          </a:p>
        </p:txBody>
      </p:sp>
      <p:sp>
        <p:nvSpPr>
          <p:cNvPr id="320" name="Google Shape;320;p24"/>
          <p:cNvSpPr txBox="1"/>
          <p:nvPr>
            <p:ph idx="1" type="body"/>
          </p:nvPr>
        </p:nvSpPr>
        <p:spPr>
          <a:xfrm>
            <a:off x="0" y="620688"/>
            <a:ext cx="9144000" cy="60230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An important concept in Normalization is something called a </a:t>
            </a:r>
            <a:r>
              <a:rPr b="1" lang="en-US" sz="2400" u="sng"/>
              <a:t>determinant.</a:t>
            </a:r>
            <a:endParaRPr/>
          </a:p>
          <a:p>
            <a:pPr indent="-342900" lvl="0" marL="342900" rtl="0" algn="l">
              <a:spcBef>
                <a:spcPts val="480"/>
              </a:spcBef>
              <a:spcAft>
                <a:spcPts val="0"/>
              </a:spcAft>
              <a:buClr>
                <a:srgbClr val="0070C0"/>
              </a:buClr>
              <a:buSzPts val="2400"/>
              <a:buChar char="•"/>
            </a:pPr>
            <a:r>
              <a:rPr lang="en-US" sz="2400">
                <a:solidFill>
                  <a:srgbClr val="0070C0"/>
                </a:solidFill>
              </a:rPr>
              <a:t>Determinant: a field or group of fields that controls or determines the values in another field.</a:t>
            </a:r>
            <a:endParaRPr/>
          </a:p>
          <a:p>
            <a:pPr indent="-342900" lvl="0" marL="342900" rtl="0" algn="l">
              <a:spcBef>
                <a:spcPts val="480"/>
              </a:spcBef>
              <a:spcAft>
                <a:spcPts val="0"/>
              </a:spcAft>
              <a:buClr>
                <a:schemeClr val="dk1"/>
              </a:buClr>
              <a:buSzPts val="2400"/>
              <a:buChar char="•"/>
            </a:pPr>
            <a:r>
              <a:rPr lang="en-US" sz="2400"/>
              <a:t>From the previous example, the value of email will determine the values in all the other fields. </a:t>
            </a:r>
            <a:endParaRPr/>
          </a:p>
          <a:p>
            <a:pPr indent="-342900" lvl="0" marL="342900" rtl="0" algn="l">
              <a:spcBef>
                <a:spcPts val="480"/>
              </a:spcBef>
              <a:spcAft>
                <a:spcPts val="0"/>
              </a:spcAft>
              <a:buClr>
                <a:schemeClr val="dk1"/>
              </a:buClr>
              <a:buSzPts val="2400"/>
              <a:buChar char="•"/>
            </a:pPr>
            <a:r>
              <a:rPr lang="en-US" sz="2400"/>
              <a:t>That is, if you know someone’s email, you can determine the rest of their information. </a:t>
            </a:r>
            <a:endParaRPr/>
          </a:p>
          <a:p>
            <a:pPr indent="-285750" lvl="1" marL="742950" rtl="0" algn="l">
              <a:spcBef>
                <a:spcPts val="400"/>
              </a:spcBef>
              <a:spcAft>
                <a:spcPts val="0"/>
              </a:spcAft>
              <a:buClr>
                <a:schemeClr val="dk1"/>
              </a:buClr>
              <a:buSzPts val="2000"/>
              <a:buChar char="–"/>
            </a:pPr>
            <a:r>
              <a:rPr lang="en-US" sz="2000"/>
              <a:t>Stated another way, given an email, you will be able to find/retrieve the </a:t>
            </a:r>
            <a:r>
              <a:rPr b="1" lang="en-US" sz="2000"/>
              <a:t>[EXACTLY ONE]</a:t>
            </a:r>
            <a:r>
              <a:rPr lang="en-US" sz="2000"/>
              <a:t> member’s name, phone, etc.</a:t>
            </a:r>
            <a:endParaRPr/>
          </a:p>
          <a:p>
            <a:pPr indent="-285750" lvl="1" marL="742950" rtl="0" algn="l">
              <a:spcBef>
                <a:spcPts val="400"/>
              </a:spcBef>
              <a:spcAft>
                <a:spcPts val="0"/>
              </a:spcAft>
              <a:buClr>
                <a:srgbClr val="0070C0"/>
              </a:buClr>
              <a:buSzPts val="2000"/>
              <a:buChar char="–"/>
            </a:pPr>
            <a:r>
              <a:rPr lang="en-US" sz="2000">
                <a:solidFill>
                  <a:srgbClr val="0070C0"/>
                </a:solidFill>
              </a:rPr>
              <a:t>A determinant </a:t>
            </a:r>
            <a:r>
              <a:rPr b="1" lang="en-US" sz="2000">
                <a:solidFill>
                  <a:srgbClr val="0070C0"/>
                </a:solidFill>
              </a:rPr>
              <a:t>MUST return only ONE value</a:t>
            </a:r>
            <a:endParaRPr/>
          </a:p>
          <a:p>
            <a:pPr indent="-228600" lvl="2" marL="1143000" rtl="0" algn="l">
              <a:spcBef>
                <a:spcPts val="400"/>
              </a:spcBef>
              <a:spcAft>
                <a:spcPts val="0"/>
              </a:spcAft>
              <a:buClr>
                <a:schemeClr val="dk1"/>
              </a:buClr>
              <a:buSzPts val="2000"/>
              <a:buChar char="•"/>
            </a:pPr>
            <a:r>
              <a:rPr b="1" i="1" lang="en-US" sz="2000"/>
              <a:t>Given the StudentID  ‘ABC123456’, how many [Name, DOB, IC-No] will you retrieve? </a:t>
            </a:r>
            <a:endParaRPr/>
          </a:p>
          <a:p>
            <a:pPr indent="-228600" lvl="2" marL="1143000" rtl="0" algn="l">
              <a:spcBef>
                <a:spcPts val="400"/>
              </a:spcBef>
              <a:spcAft>
                <a:spcPts val="0"/>
              </a:spcAft>
              <a:buClr>
                <a:schemeClr val="dk1"/>
              </a:buClr>
              <a:buSzPts val="2000"/>
              <a:buChar char="•"/>
            </a:pPr>
            <a:r>
              <a:rPr b="1" i="1" lang="en-US" sz="2000"/>
              <a:t>Given the Name  ‘Lim Ah Kau’, how many [StudentID, DOB, IC-No] will you retrieve? </a:t>
            </a:r>
            <a:endParaRPr/>
          </a:p>
          <a:p>
            <a:pPr indent="-228600" lvl="2" marL="1143000" rtl="0" algn="l">
              <a:spcBef>
                <a:spcPts val="400"/>
              </a:spcBef>
              <a:spcAft>
                <a:spcPts val="0"/>
              </a:spcAft>
              <a:buClr>
                <a:schemeClr val="dk1"/>
              </a:buClr>
              <a:buSzPts val="2000"/>
              <a:buChar char="•"/>
            </a:pPr>
            <a:r>
              <a:rPr b="1" i="1" lang="en-US" sz="2000"/>
              <a:t>Which is the determinant : StudentID or Name ?</a:t>
            </a:r>
            <a:endParaRPr/>
          </a:p>
        </p:txBody>
      </p:sp>
      <p:sp>
        <p:nvSpPr>
          <p:cNvPr id="321" name="Google Shape;321;p24"/>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5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5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5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5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5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5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500"/>
                                        <p:tgtEl>
                                          <p:spTgt spid="3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Effect filter="fade" transition="in">
                                      <p:cBhvr>
                                        <p:cTn dur="500"/>
                                        <p:tgtEl>
                                          <p:spTgt spid="3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Effect filter="fade" transition="in">
                                      <p:cBhvr>
                                        <p:cTn dur="500"/>
                                        <p:tgtEl>
                                          <p:spTgt spid="3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5"/>
          <p:cNvSpPr txBox="1"/>
          <p:nvPr>
            <p:ph type="title"/>
          </p:nvPr>
        </p:nvSpPr>
        <p:spPr>
          <a:xfrm>
            <a:off x="467544" y="38664"/>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Functional Dependency</a:t>
            </a:r>
            <a:endParaRPr/>
          </a:p>
        </p:txBody>
      </p:sp>
      <p:sp>
        <p:nvSpPr>
          <p:cNvPr id="327" name="Google Shape;327;p25"/>
          <p:cNvSpPr txBox="1"/>
          <p:nvPr>
            <p:ph idx="1" type="body"/>
          </p:nvPr>
        </p:nvSpPr>
        <p:spPr>
          <a:xfrm>
            <a:off x="0" y="620688"/>
            <a:ext cx="9144000" cy="576064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t>Determinants are based on the concepts of </a:t>
            </a:r>
            <a:r>
              <a:rPr b="1" lang="en-US" sz="2400" u="sng"/>
              <a:t>functional dependency</a:t>
            </a:r>
            <a:endParaRPr/>
          </a:p>
          <a:p>
            <a:pPr indent="-342900" lvl="0" marL="342900" rtl="0" algn="l">
              <a:spcBef>
                <a:spcPts val="0"/>
              </a:spcBef>
              <a:spcAft>
                <a:spcPts val="0"/>
              </a:spcAft>
              <a:buClr>
                <a:schemeClr val="dk1"/>
              </a:buClr>
              <a:buSzPts val="2400"/>
              <a:buChar char="•"/>
            </a:pPr>
            <a:r>
              <a:rPr lang="en-US" sz="2400"/>
              <a:t>A </a:t>
            </a:r>
            <a:r>
              <a:rPr b="1" lang="en-US" sz="2400">
                <a:solidFill>
                  <a:srgbClr val="0099CC"/>
                </a:solidFill>
              </a:rPr>
              <a:t>functional dependency</a:t>
            </a:r>
            <a:r>
              <a:rPr lang="en-US" sz="2400">
                <a:solidFill>
                  <a:srgbClr val="0099CC"/>
                </a:solidFill>
              </a:rPr>
              <a:t> </a:t>
            </a:r>
            <a:r>
              <a:rPr lang="en-US" sz="2400"/>
              <a:t>occurs when the value of one (set of) attribute(s) determines (</a:t>
            </a:r>
            <a:r>
              <a:rPr b="1" lang="en-US" sz="2400">
                <a:solidFill>
                  <a:srgbClr val="00B0F0"/>
                </a:solidFill>
              </a:rPr>
              <a:t>arrow symbol</a:t>
            </a:r>
            <a:r>
              <a:rPr lang="en-US" sz="2400"/>
              <a:t>) the value of a second (set of) attribute(s): </a:t>
            </a:r>
            <a:endParaRPr/>
          </a:p>
          <a:p>
            <a:pPr indent="-228600" lvl="2" marL="1143000" rtl="0" algn="l">
              <a:spcBef>
                <a:spcPts val="0"/>
              </a:spcBef>
              <a:spcAft>
                <a:spcPts val="0"/>
              </a:spcAft>
              <a:buClr>
                <a:srgbClr val="0099CC"/>
              </a:buClr>
              <a:buSzPts val="2400"/>
              <a:buFont typeface="Calibri"/>
              <a:buNone/>
            </a:pPr>
            <a:r>
              <a:rPr b="1" lang="en-US">
                <a:solidFill>
                  <a:srgbClr val="0099CC"/>
                </a:solidFill>
              </a:rPr>
              <a:t>StudentID 🡪 StudentName </a:t>
            </a:r>
            <a:r>
              <a:rPr b="1" lang="en-US" sz="1800">
                <a:solidFill>
                  <a:srgbClr val="FF0000"/>
                </a:solidFill>
              </a:rPr>
              <a:t>(i.e. One studentID will return one name)</a:t>
            </a:r>
            <a:endParaRPr/>
          </a:p>
          <a:p>
            <a:pPr indent="-228600" lvl="2" marL="1143000" rtl="0" algn="l">
              <a:spcBef>
                <a:spcPts val="0"/>
              </a:spcBef>
              <a:spcAft>
                <a:spcPts val="0"/>
              </a:spcAft>
              <a:buClr>
                <a:srgbClr val="0099CC"/>
              </a:buClr>
              <a:buSzPts val="2400"/>
              <a:buFont typeface="Calibri"/>
              <a:buNone/>
            </a:pPr>
            <a:r>
              <a:rPr b="1" lang="en-US">
                <a:solidFill>
                  <a:srgbClr val="0099CC"/>
                </a:solidFill>
              </a:rPr>
              <a:t>StudentID 🡪 (DormName, DormRoom, Fee)</a:t>
            </a:r>
            <a:endParaRPr/>
          </a:p>
          <a:p>
            <a:pPr indent="0" lvl="2" marL="914400" rtl="0" algn="l">
              <a:spcBef>
                <a:spcPts val="0"/>
              </a:spcBef>
              <a:spcAft>
                <a:spcPts val="0"/>
              </a:spcAft>
              <a:buClr>
                <a:srgbClr val="FF0000"/>
              </a:buClr>
              <a:buSzPts val="1800"/>
              <a:buNone/>
            </a:pPr>
            <a:r>
              <a:rPr b="1" lang="en-US" sz="1800">
                <a:solidFill>
                  <a:srgbClr val="FF0000"/>
                </a:solidFill>
              </a:rPr>
              <a:t>(i.e. One studentID will return one dorm name, one dorm room no and one fee)</a:t>
            </a:r>
            <a:endParaRPr b="1" sz="1800">
              <a:solidFill>
                <a:srgbClr val="0099CC"/>
              </a:solidFill>
            </a:endParaRPr>
          </a:p>
          <a:p>
            <a:pPr indent="-342900" lvl="0" marL="342900" rtl="0" algn="l">
              <a:spcBef>
                <a:spcPts val="480"/>
              </a:spcBef>
              <a:spcAft>
                <a:spcPts val="0"/>
              </a:spcAft>
              <a:buClr>
                <a:schemeClr val="dk1"/>
              </a:buClr>
              <a:buSzPts val="2400"/>
              <a:buChar char="•"/>
            </a:pPr>
            <a:r>
              <a:rPr lang="en-US" sz="2400"/>
              <a:t>The attribute on the left side of the functional dependency is called the </a:t>
            </a:r>
            <a:r>
              <a:rPr b="1" lang="en-US" sz="2400">
                <a:solidFill>
                  <a:srgbClr val="0099CC"/>
                </a:solidFill>
              </a:rPr>
              <a:t>determinant</a:t>
            </a:r>
            <a:r>
              <a:rPr lang="en-US" sz="2400"/>
              <a:t>.</a:t>
            </a:r>
            <a:endParaRPr/>
          </a:p>
          <a:p>
            <a:pPr indent="-342900" lvl="0" marL="342900" rtl="0" algn="l">
              <a:spcBef>
                <a:spcPts val="480"/>
              </a:spcBef>
              <a:spcAft>
                <a:spcPts val="0"/>
              </a:spcAft>
              <a:buClr>
                <a:schemeClr val="dk1"/>
              </a:buClr>
              <a:buSzPts val="2400"/>
              <a:buChar char="•"/>
            </a:pPr>
            <a:r>
              <a:rPr lang="en-US" sz="2400"/>
              <a:t>Functional dependencies </a:t>
            </a:r>
            <a:r>
              <a:rPr lang="en-US" sz="2400" u="sng"/>
              <a:t>may be </a:t>
            </a:r>
            <a:r>
              <a:rPr i="1" lang="en-US" sz="2400" u="sng"/>
              <a:t>based</a:t>
            </a:r>
            <a:r>
              <a:rPr lang="en-US" sz="2400" u="sng"/>
              <a:t> </a:t>
            </a:r>
            <a:r>
              <a:rPr lang="en-US" sz="2400"/>
              <a:t>on equations:</a:t>
            </a:r>
            <a:endParaRPr/>
          </a:p>
          <a:p>
            <a:pPr indent="-285750" lvl="1" marL="742950" rtl="0" algn="l">
              <a:spcBef>
                <a:spcPts val="480"/>
              </a:spcBef>
              <a:spcAft>
                <a:spcPts val="0"/>
              </a:spcAft>
              <a:buClr>
                <a:schemeClr val="dk1"/>
              </a:buClr>
              <a:buSzPts val="2400"/>
              <a:buFont typeface="Calibri"/>
              <a:buNone/>
            </a:pPr>
            <a:r>
              <a:rPr lang="en-US" sz="2400"/>
              <a:t>		</a:t>
            </a:r>
            <a:r>
              <a:rPr b="1" lang="en-US" sz="2400">
                <a:solidFill>
                  <a:srgbClr val="0099CC"/>
                </a:solidFill>
              </a:rPr>
              <a:t>ExtendedPrice = Quantity X UnitPrice</a:t>
            </a:r>
            <a:endParaRPr b="1" sz="2400">
              <a:solidFill>
                <a:srgbClr val="0099CC"/>
              </a:solidFill>
            </a:endParaRPr>
          </a:p>
          <a:p>
            <a:pPr indent="-285750" lvl="1" marL="742950" rtl="0" algn="l">
              <a:spcBef>
                <a:spcPts val="480"/>
              </a:spcBef>
              <a:spcAft>
                <a:spcPts val="0"/>
              </a:spcAft>
              <a:buClr>
                <a:srgbClr val="0099CC"/>
              </a:buClr>
              <a:buSzPts val="2400"/>
              <a:buFont typeface="Calibri"/>
              <a:buNone/>
            </a:pPr>
            <a:r>
              <a:rPr b="1" lang="en-US" sz="2400">
                <a:solidFill>
                  <a:srgbClr val="0099CC"/>
                </a:solidFill>
              </a:rPr>
              <a:t>		(Quantity, UnitPrice) 🡪 ExtendedPrice</a:t>
            </a:r>
            <a:endParaRPr b="1" sz="2400">
              <a:solidFill>
                <a:srgbClr val="0099CC"/>
              </a:solidFill>
            </a:endParaRPr>
          </a:p>
          <a:p>
            <a:pPr indent="-342900" lvl="0" marL="342900" rtl="0" algn="l">
              <a:spcBef>
                <a:spcPts val="480"/>
              </a:spcBef>
              <a:spcAft>
                <a:spcPts val="0"/>
              </a:spcAft>
              <a:buClr>
                <a:schemeClr val="dk1"/>
              </a:buClr>
              <a:buSzPts val="2400"/>
              <a:buChar char="•"/>
            </a:pPr>
            <a:r>
              <a:rPr lang="en-US" sz="2400"/>
              <a:t>Functional dependencies </a:t>
            </a:r>
            <a:r>
              <a:rPr lang="en-US" sz="2400" u="sng"/>
              <a:t>are </a:t>
            </a:r>
            <a:r>
              <a:rPr i="1" lang="en-US" sz="2400" u="sng"/>
              <a:t>not</a:t>
            </a:r>
            <a:r>
              <a:rPr lang="en-US" sz="2400" u="sng"/>
              <a:t> equations!</a:t>
            </a:r>
            <a:endParaRPr/>
          </a:p>
        </p:txBody>
      </p:sp>
      <p:sp>
        <p:nvSpPr>
          <p:cNvPr id="328" name="Google Shape;328;p2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5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500"/>
                                        <p:tgtEl>
                                          <p:spTgt spid="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500"/>
                                        <p:tgtEl>
                                          <p:spTgt spid="3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animEffect filter="fade" transition="in">
                                      <p:cBhvr>
                                        <p:cTn dur="500"/>
                                        <p:tgtEl>
                                          <p:spTgt spid="3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animEffect filter="fade" transition="in">
                                      <p:cBhvr>
                                        <p:cTn dur="500"/>
                                        <p:tgtEl>
                                          <p:spTgt spid="3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animEffect filter="fade" transition="in">
                                      <p:cBhvr>
                                        <p:cTn dur="500"/>
                                        <p:tgtEl>
                                          <p:spTgt spid="3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6" st="6"/>
                                            </p:txEl>
                                          </p:spTgt>
                                        </p:tgtEl>
                                        <p:attrNameLst>
                                          <p:attrName>style.visibility</p:attrName>
                                        </p:attrNameLst>
                                      </p:cBhvr>
                                      <p:to>
                                        <p:strVal val="visible"/>
                                      </p:to>
                                    </p:set>
                                    <p:animEffect filter="fade" transition="in">
                                      <p:cBhvr>
                                        <p:cTn dur="500"/>
                                        <p:tgtEl>
                                          <p:spTgt spid="3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7" st="7"/>
                                            </p:txEl>
                                          </p:spTgt>
                                        </p:tgtEl>
                                        <p:attrNameLst>
                                          <p:attrName>style.visibility</p:attrName>
                                        </p:attrNameLst>
                                      </p:cBhvr>
                                      <p:to>
                                        <p:strVal val="visible"/>
                                      </p:to>
                                    </p:set>
                                    <p:animEffect filter="fade" transition="in">
                                      <p:cBhvr>
                                        <p:cTn dur="500"/>
                                        <p:tgtEl>
                                          <p:spTgt spid="3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8" st="8"/>
                                            </p:txEl>
                                          </p:spTgt>
                                        </p:tgtEl>
                                        <p:attrNameLst>
                                          <p:attrName>style.visibility</p:attrName>
                                        </p:attrNameLst>
                                      </p:cBhvr>
                                      <p:to>
                                        <p:strVal val="visible"/>
                                      </p:to>
                                    </p:set>
                                    <p:animEffect filter="fade" transition="in">
                                      <p:cBhvr>
                                        <p:cTn dur="500"/>
                                        <p:tgtEl>
                                          <p:spTgt spid="3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9" st="9"/>
                                            </p:txEl>
                                          </p:spTgt>
                                        </p:tgtEl>
                                        <p:attrNameLst>
                                          <p:attrName>style.visibility</p:attrName>
                                        </p:attrNameLst>
                                      </p:cBhvr>
                                      <p:to>
                                        <p:strVal val="visible"/>
                                      </p:to>
                                    </p:set>
                                    <p:animEffect filter="fade" transition="in">
                                      <p:cBhvr>
                                        <p:cTn dur="500"/>
                                        <p:tgtEl>
                                          <p:spTgt spid="32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Functional Dependencies Are Not Equations</a:t>
            </a:r>
            <a:endParaRPr/>
          </a:p>
        </p:txBody>
      </p:sp>
      <p:sp>
        <p:nvSpPr>
          <p:cNvPr id="334" name="Google Shape;334;p26"/>
          <p:cNvSpPr txBox="1"/>
          <p:nvPr>
            <p:ph idx="1" type="body"/>
          </p:nvPr>
        </p:nvSpPr>
        <p:spPr>
          <a:xfrm>
            <a:off x="381000" y="4495800"/>
            <a:ext cx="8229600" cy="1524000"/>
          </a:xfrm>
          <a:prstGeom prst="rect">
            <a:avLst/>
          </a:prstGeom>
          <a:noFill/>
          <a:ln>
            <a:noFill/>
          </a:ln>
        </p:spPr>
        <p:txBody>
          <a:bodyPr anchorCtr="0" anchor="t" bIns="45700" lIns="91425" spcFirstLastPara="1" rIns="91425" wrap="square" tIns="45700">
            <a:normAutofit/>
          </a:bodyPr>
          <a:lstStyle/>
          <a:p>
            <a:pPr indent="-228600" lvl="3" marL="1600200" rtl="0" algn="l">
              <a:lnSpc>
                <a:spcPct val="90000"/>
              </a:lnSpc>
              <a:spcBef>
                <a:spcPts val="0"/>
              </a:spcBef>
              <a:spcAft>
                <a:spcPts val="0"/>
              </a:spcAft>
              <a:buClr>
                <a:srgbClr val="0066FF"/>
              </a:buClr>
              <a:buSzPts val="2800"/>
              <a:buFont typeface="Calibri"/>
              <a:buNone/>
            </a:pPr>
            <a:r>
              <a:rPr b="1" lang="en-US" sz="2800">
                <a:solidFill>
                  <a:srgbClr val="0066FF"/>
                </a:solidFill>
              </a:rPr>
              <a:t>  ObjectColor 🡪 Weight</a:t>
            </a:r>
            <a:endParaRPr/>
          </a:p>
          <a:p>
            <a:pPr indent="-228600" lvl="3" marL="1600200" rtl="0" algn="l">
              <a:lnSpc>
                <a:spcPct val="90000"/>
              </a:lnSpc>
              <a:spcBef>
                <a:spcPts val="560"/>
              </a:spcBef>
              <a:spcAft>
                <a:spcPts val="0"/>
              </a:spcAft>
              <a:buClr>
                <a:srgbClr val="0066FF"/>
              </a:buClr>
              <a:buSzPts val="2800"/>
              <a:buFont typeface="Calibri"/>
              <a:buNone/>
            </a:pPr>
            <a:r>
              <a:rPr b="1" lang="en-US" sz="2800">
                <a:solidFill>
                  <a:srgbClr val="0066FF"/>
                </a:solidFill>
              </a:rPr>
              <a:t>  ObjectColor 🡪 Shape</a:t>
            </a:r>
            <a:endParaRPr/>
          </a:p>
          <a:p>
            <a:pPr indent="-228600" lvl="3" marL="1600200" rtl="0" algn="l">
              <a:lnSpc>
                <a:spcPct val="90000"/>
              </a:lnSpc>
              <a:spcBef>
                <a:spcPts val="560"/>
              </a:spcBef>
              <a:spcAft>
                <a:spcPts val="0"/>
              </a:spcAft>
              <a:buClr>
                <a:srgbClr val="0066FF"/>
              </a:buClr>
              <a:buSzPts val="2800"/>
              <a:buFont typeface="Calibri"/>
              <a:buNone/>
            </a:pPr>
            <a:r>
              <a:rPr b="1" lang="en-US" sz="2800">
                <a:solidFill>
                  <a:srgbClr val="0066FF"/>
                </a:solidFill>
              </a:rPr>
              <a:t>  ObjectColor</a:t>
            </a:r>
            <a:r>
              <a:rPr b="1" lang="en-US">
                <a:solidFill>
                  <a:srgbClr val="0066FF"/>
                </a:solidFill>
              </a:rPr>
              <a:t> </a:t>
            </a:r>
            <a:r>
              <a:rPr b="1" lang="en-US" sz="2800">
                <a:solidFill>
                  <a:srgbClr val="0066FF"/>
                </a:solidFill>
              </a:rPr>
              <a:t>🡪 (Weight, Shape)</a:t>
            </a:r>
            <a:endParaRPr b="1" sz="2800">
              <a:solidFill>
                <a:srgbClr val="0066FF"/>
              </a:solidFill>
            </a:endParaRPr>
          </a:p>
        </p:txBody>
      </p:sp>
      <p:pic>
        <p:nvPicPr>
          <p:cNvPr id="335" name="Google Shape;335;p26"/>
          <p:cNvPicPr preferRelativeResize="0"/>
          <p:nvPr/>
        </p:nvPicPr>
        <p:blipFill rotWithShape="1">
          <a:blip r:embed="rId3">
            <a:alphaModFix/>
          </a:blip>
          <a:srcRect b="0" l="0" r="0" t="0"/>
          <a:stretch/>
        </p:blipFill>
        <p:spPr>
          <a:xfrm>
            <a:off x="1714480" y="1071546"/>
            <a:ext cx="5461000" cy="2971800"/>
          </a:xfrm>
          <a:prstGeom prst="rect">
            <a:avLst/>
          </a:prstGeom>
          <a:noFill/>
          <a:ln>
            <a:noFill/>
          </a:ln>
        </p:spPr>
      </p:pic>
      <p:sp>
        <p:nvSpPr>
          <p:cNvPr id="336" name="Google Shape;336;p26"/>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7"/>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Composite Determinants</a:t>
            </a:r>
            <a:endParaRPr/>
          </a:p>
        </p:txBody>
      </p:sp>
      <p:sp>
        <p:nvSpPr>
          <p:cNvPr id="342" name="Google Shape;342;p27"/>
          <p:cNvSpPr txBox="1"/>
          <p:nvPr>
            <p:ph idx="1" type="body"/>
          </p:nvPr>
        </p:nvSpPr>
        <p:spPr>
          <a:xfrm>
            <a:off x="214282" y="1071546"/>
            <a:ext cx="8715436" cy="214143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solidFill>
                  <a:srgbClr val="0099CC"/>
                </a:solidFill>
              </a:rPr>
              <a:t>Composite determinant</a:t>
            </a:r>
            <a:r>
              <a:rPr lang="en-US">
                <a:solidFill>
                  <a:srgbClr val="0099CC"/>
                </a:solidFill>
              </a:rPr>
              <a:t> </a:t>
            </a:r>
            <a:r>
              <a:rPr lang="en-US"/>
              <a:t>= a determinant of a functional dependency that consists of more than one attribute</a:t>
            </a:r>
            <a:endParaRPr/>
          </a:p>
          <a:p>
            <a:pPr indent="-342900" lvl="0" marL="342900" rtl="0" algn="l">
              <a:spcBef>
                <a:spcPts val="560"/>
              </a:spcBef>
              <a:spcAft>
                <a:spcPts val="0"/>
              </a:spcAft>
              <a:buClr>
                <a:srgbClr val="0066FF"/>
              </a:buClr>
              <a:buSzPts val="2800"/>
              <a:buFont typeface="Calibri"/>
              <a:buNone/>
            </a:pPr>
            <a:r>
              <a:rPr b="1" lang="en-US" sz="2800">
                <a:solidFill>
                  <a:srgbClr val="0066FF"/>
                </a:solidFill>
              </a:rPr>
              <a:t>      </a:t>
            </a:r>
            <a:r>
              <a:rPr b="1" lang="en-US" sz="2800">
                <a:solidFill>
                  <a:srgbClr val="0099CC"/>
                </a:solidFill>
              </a:rPr>
              <a:t>(StudentID, CourseCode) 🡪 (Grade)</a:t>
            </a:r>
            <a:endParaRPr/>
          </a:p>
        </p:txBody>
      </p:sp>
      <p:sp>
        <p:nvSpPr>
          <p:cNvPr id="343" name="Google Shape;343;p2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344" name="Google Shape;344;p27"/>
          <p:cNvGraphicFramePr/>
          <p:nvPr/>
        </p:nvGraphicFramePr>
        <p:xfrm>
          <a:off x="899592" y="3356992"/>
          <a:ext cx="3000000" cy="3000000"/>
        </p:xfrm>
        <a:graphic>
          <a:graphicData uri="http://schemas.openxmlformats.org/drawingml/2006/table">
            <a:tbl>
              <a:tblPr bandRow="1" firstRow="1">
                <a:noFill/>
                <a:tableStyleId>{3E2B6111-0B22-46BA-8D8D-DFA445019E0E}</a:tableStyleId>
              </a:tblPr>
              <a:tblGrid>
                <a:gridCol w="2032000"/>
                <a:gridCol w="2032000"/>
                <a:gridCol w="2032000"/>
              </a:tblGrid>
              <a:tr h="370850">
                <a:tc>
                  <a:txBody>
                    <a:bodyPr/>
                    <a:lstStyle/>
                    <a:p>
                      <a:pPr indent="0" lvl="0" marL="0" marR="0" rtl="0" algn="ctr">
                        <a:spcBef>
                          <a:spcPts val="0"/>
                        </a:spcBef>
                        <a:spcAft>
                          <a:spcPts val="0"/>
                        </a:spcAft>
                        <a:buNone/>
                      </a:pPr>
                      <a:r>
                        <a:rPr lang="en-US" sz="1800" u="none" cap="none" strike="noStrike">
                          <a:solidFill>
                            <a:schemeClr val="dk1"/>
                          </a:solidFill>
                        </a:rPr>
                        <a:t>StudentName</a:t>
                      </a:r>
                      <a:endParaRPr sz="1800" u="none" cap="none" strike="noStrike">
                        <a:solidFill>
                          <a:schemeClr val="dk1"/>
                        </a:solidFill>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solidFill>
                            <a:schemeClr val="dk1"/>
                          </a:solidFill>
                        </a:rPr>
                        <a:t>CourseCode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solidFill>
                            <a:schemeClr val="dk1"/>
                          </a:solidFill>
                        </a:rPr>
                        <a:t>Grade</a:t>
                      </a:r>
                      <a:endParaRPr/>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lang="en-US" sz="1800" u="none" cap="none" strike="noStrike"/>
                        <a:t>ABC1234</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AACS3013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lang="en-US" sz="1800" u="none" cap="none" strike="noStrike"/>
                        <a:t>ABC1234</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AACS2373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lang="en-US" sz="1800" u="none" cap="none" strike="noStrike"/>
                        <a:t>ABC1234</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AACS1234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B</a:t>
                      </a:r>
                      <a:endParaRPr/>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lang="en-US" sz="1800" u="none" cap="none" strike="noStrike"/>
                        <a:t>ABC4567</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AACS3013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  B+</a:t>
                      </a:r>
                      <a:endParaRPr/>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lang="en-US" sz="1800" u="none" cap="none" strike="noStrike"/>
                        <a:t>ABC4567</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AACS2373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  A-</a:t>
                      </a:r>
                      <a:endParaRPr/>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lang="en-US" sz="1800" u="none" cap="none" strike="noStrike"/>
                        <a:t>ABC4567</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AACS1234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lnL cap="flat" cmpd="sng" w="12700">
                      <a:solidFill>
                        <a:schemeClr val="dk1"/>
                      </a:solidFill>
                      <a:prstDash val="solid"/>
                      <a:round/>
                      <a:headEnd len="sm" w="sm" type="none"/>
                      <a:tailEnd len="sm" w="sm" type="none"/>
                    </a:lnL>
                  </a:tcPr>
                </a:tc>
              </a:tr>
            </a:tbl>
          </a:graphicData>
        </a:graphic>
      </p:graphicFrame>
      <p:sp>
        <p:nvSpPr>
          <p:cNvPr id="345" name="Google Shape;345;p27"/>
          <p:cNvSpPr/>
          <p:nvPr/>
        </p:nvSpPr>
        <p:spPr>
          <a:xfrm>
            <a:off x="1214414" y="3786190"/>
            <a:ext cx="1428760" cy="1071570"/>
          </a:xfrm>
          <a:prstGeom prst="rect">
            <a:avLst/>
          </a:prstGeom>
          <a:solidFill>
            <a:srgbClr val="FFFF00">
              <a:alpha val="49803"/>
            </a:srgbClr>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27"/>
          <p:cNvSpPr txBox="1"/>
          <p:nvPr/>
        </p:nvSpPr>
        <p:spPr>
          <a:xfrm>
            <a:off x="142844" y="6286520"/>
            <a:ext cx="12410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 unique</a:t>
            </a:r>
            <a:endParaRPr sz="1800">
              <a:solidFill>
                <a:schemeClr val="dk1"/>
              </a:solidFill>
              <a:latin typeface="Calibri"/>
              <a:ea typeface="Calibri"/>
              <a:cs typeface="Calibri"/>
              <a:sym typeface="Calibri"/>
            </a:endParaRPr>
          </a:p>
        </p:txBody>
      </p:sp>
      <p:cxnSp>
        <p:nvCxnSpPr>
          <p:cNvPr id="347" name="Google Shape;347;p27"/>
          <p:cNvCxnSpPr>
            <a:stCxn id="346" idx="0"/>
            <a:endCxn id="345" idx="1"/>
          </p:cNvCxnSpPr>
          <p:nvPr/>
        </p:nvCxnSpPr>
        <p:spPr>
          <a:xfrm flipH="1" rot="10800000">
            <a:off x="763367" y="4322120"/>
            <a:ext cx="450900" cy="1964400"/>
          </a:xfrm>
          <a:prstGeom prst="straightConnector1">
            <a:avLst/>
          </a:prstGeom>
          <a:noFill/>
          <a:ln cap="flat" cmpd="sng" w="38100">
            <a:solidFill>
              <a:srgbClr val="FF0000"/>
            </a:solidFill>
            <a:prstDash val="solid"/>
            <a:round/>
            <a:headEnd len="sm" w="sm" type="none"/>
            <a:tailEnd len="med" w="med" type="stealth"/>
          </a:ln>
        </p:spPr>
      </p:cxnSp>
      <p:sp>
        <p:nvSpPr>
          <p:cNvPr id="348" name="Google Shape;348;p27"/>
          <p:cNvSpPr/>
          <p:nvPr/>
        </p:nvSpPr>
        <p:spPr>
          <a:xfrm>
            <a:off x="1428728" y="5643578"/>
            <a:ext cx="3143272" cy="285752"/>
          </a:xfrm>
          <a:prstGeom prst="rect">
            <a:avLst/>
          </a:prstGeom>
          <a:solidFill>
            <a:srgbClr val="FFFF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27"/>
          <p:cNvSpPr/>
          <p:nvPr/>
        </p:nvSpPr>
        <p:spPr>
          <a:xfrm>
            <a:off x="1428728" y="5286388"/>
            <a:ext cx="3143272" cy="285752"/>
          </a:xfrm>
          <a:prstGeom prst="rect">
            <a:avLst/>
          </a:prstGeom>
          <a:solidFill>
            <a:srgbClr val="FFFF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27"/>
          <p:cNvSpPr/>
          <p:nvPr/>
        </p:nvSpPr>
        <p:spPr>
          <a:xfrm>
            <a:off x="1428728" y="4905448"/>
            <a:ext cx="3143272" cy="285752"/>
          </a:xfrm>
          <a:prstGeom prst="rect">
            <a:avLst/>
          </a:prstGeom>
          <a:solidFill>
            <a:srgbClr val="FFFF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27"/>
          <p:cNvSpPr/>
          <p:nvPr/>
        </p:nvSpPr>
        <p:spPr>
          <a:xfrm>
            <a:off x="1428728" y="4500570"/>
            <a:ext cx="3143272" cy="285752"/>
          </a:xfrm>
          <a:prstGeom prst="rect">
            <a:avLst/>
          </a:prstGeom>
          <a:solidFill>
            <a:srgbClr val="FFFF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27"/>
          <p:cNvSpPr/>
          <p:nvPr/>
        </p:nvSpPr>
        <p:spPr>
          <a:xfrm>
            <a:off x="1428728" y="4143380"/>
            <a:ext cx="3143272" cy="285752"/>
          </a:xfrm>
          <a:prstGeom prst="rect">
            <a:avLst/>
          </a:prstGeom>
          <a:solidFill>
            <a:srgbClr val="FFFF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27"/>
          <p:cNvSpPr/>
          <p:nvPr/>
        </p:nvSpPr>
        <p:spPr>
          <a:xfrm>
            <a:off x="1428728" y="3786190"/>
            <a:ext cx="3143272" cy="285752"/>
          </a:xfrm>
          <a:prstGeom prst="rect">
            <a:avLst/>
          </a:prstGeom>
          <a:solidFill>
            <a:srgbClr val="FFFF00">
              <a:alpha val="49803"/>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27"/>
          <p:cNvSpPr txBox="1"/>
          <p:nvPr/>
        </p:nvSpPr>
        <p:spPr>
          <a:xfrm>
            <a:off x="5234133" y="6286520"/>
            <a:ext cx="27608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Each combination is unique</a:t>
            </a:r>
            <a:endParaRPr sz="1800">
              <a:solidFill>
                <a:schemeClr val="dk1"/>
              </a:solidFill>
              <a:latin typeface="Calibri"/>
              <a:ea typeface="Calibri"/>
              <a:cs typeface="Calibri"/>
              <a:sym typeface="Calibri"/>
            </a:endParaRPr>
          </a:p>
        </p:txBody>
      </p:sp>
      <p:cxnSp>
        <p:nvCxnSpPr>
          <p:cNvPr id="355" name="Google Shape;355;p27"/>
          <p:cNvCxnSpPr>
            <a:endCxn id="348" idx="3"/>
          </p:cNvCxnSpPr>
          <p:nvPr/>
        </p:nvCxnSpPr>
        <p:spPr>
          <a:xfrm rot="10800000">
            <a:off x="4572000" y="5786454"/>
            <a:ext cx="1428900" cy="500100"/>
          </a:xfrm>
          <a:prstGeom prst="straightConnector1">
            <a:avLst/>
          </a:prstGeom>
          <a:noFill/>
          <a:ln cap="flat" cmpd="sng" w="9525">
            <a:solidFill>
              <a:srgbClr val="4A7DBA"/>
            </a:solidFill>
            <a:prstDash val="solid"/>
            <a:round/>
            <a:headEnd len="sm" w="sm" type="none"/>
            <a:tailEnd len="med" w="med" type="stealth"/>
          </a:ln>
        </p:spPr>
      </p:cxnSp>
      <p:cxnSp>
        <p:nvCxnSpPr>
          <p:cNvPr id="356" name="Google Shape;356;p27"/>
          <p:cNvCxnSpPr>
            <a:endCxn id="349" idx="3"/>
          </p:cNvCxnSpPr>
          <p:nvPr/>
        </p:nvCxnSpPr>
        <p:spPr>
          <a:xfrm rot="10800000">
            <a:off x="4572000" y="5429264"/>
            <a:ext cx="1428900" cy="857400"/>
          </a:xfrm>
          <a:prstGeom prst="straightConnector1">
            <a:avLst/>
          </a:prstGeom>
          <a:noFill/>
          <a:ln cap="flat" cmpd="sng" w="9525">
            <a:solidFill>
              <a:srgbClr val="4A7DBA"/>
            </a:solidFill>
            <a:prstDash val="solid"/>
            <a:round/>
            <a:headEnd len="sm" w="sm" type="none"/>
            <a:tailEnd len="med" w="med" type="stealth"/>
          </a:ln>
        </p:spPr>
      </p:cxnSp>
      <p:cxnSp>
        <p:nvCxnSpPr>
          <p:cNvPr id="357" name="Google Shape;357;p27"/>
          <p:cNvCxnSpPr/>
          <p:nvPr/>
        </p:nvCxnSpPr>
        <p:spPr>
          <a:xfrm rot="10800000">
            <a:off x="4572000" y="5000636"/>
            <a:ext cx="1428760" cy="1285884"/>
          </a:xfrm>
          <a:prstGeom prst="straightConnector1">
            <a:avLst/>
          </a:prstGeom>
          <a:noFill/>
          <a:ln cap="flat" cmpd="sng" w="9525">
            <a:solidFill>
              <a:srgbClr val="4A7DBA"/>
            </a:solidFill>
            <a:prstDash val="solid"/>
            <a:round/>
            <a:headEnd len="sm" w="sm" type="none"/>
            <a:tailEnd len="med" w="med" type="stealth"/>
          </a:ln>
        </p:spPr>
      </p:cxnSp>
      <p:cxnSp>
        <p:nvCxnSpPr>
          <p:cNvPr id="358" name="Google Shape;358;p27"/>
          <p:cNvCxnSpPr>
            <a:endCxn id="351" idx="3"/>
          </p:cNvCxnSpPr>
          <p:nvPr/>
        </p:nvCxnSpPr>
        <p:spPr>
          <a:xfrm rot="10800000">
            <a:off x="4572000" y="4643446"/>
            <a:ext cx="1428900" cy="1643100"/>
          </a:xfrm>
          <a:prstGeom prst="straightConnector1">
            <a:avLst/>
          </a:prstGeom>
          <a:noFill/>
          <a:ln cap="flat" cmpd="sng" w="9525">
            <a:solidFill>
              <a:srgbClr val="4A7DBA"/>
            </a:solidFill>
            <a:prstDash val="solid"/>
            <a:round/>
            <a:headEnd len="sm" w="sm" type="none"/>
            <a:tailEnd len="med" w="med" type="stealth"/>
          </a:ln>
        </p:spPr>
      </p:cxnSp>
      <p:cxnSp>
        <p:nvCxnSpPr>
          <p:cNvPr id="359" name="Google Shape;359;p27"/>
          <p:cNvCxnSpPr>
            <a:endCxn id="352" idx="3"/>
          </p:cNvCxnSpPr>
          <p:nvPr/>
        </p:nvCxnSpPr>
        <p:spPr>
          <a:xfrm rot="10800000">
            <a:off x="4572000" y="4286256"/>
            <a:ext cx="1428900" cy="2000400"/>
          </a:xfrm>
          <a:prstGeom prst="straightConnector1">
            <a:avLst/>
          </a:prstGeom>
          <a:noFill/>
          <a:ln cap="flat" cmpd="sng" w="9525">
            <a:solidFill>
              <a:srgbClr val="4A7DBA"/>
            </a:solidFill>
            <a:prstDash val="solid"/>
            <a:round/>
            <a:headEnd len="sm" w="sm" type="none"/>
            <a:tailEnd len="med" w="med" type="stealth"/>
          </a:ln>
        </p:spPr>
      </p:cxnSp>
      <p:cxnSp>
        <p:nvCxnSpPr>
          <p:cNvPr id="360" name="Google Shape;360;p27"/>
          <p:cNvCxnSpPr>
            <a:endCxn id="353" idx="3"/>
          </p:cNvCxnSpPr>
          <p:nvPr/>
        </p:nvCxnSpPr>
        <p:spPr>
          <a:xfrm rot="10800000">
            <a:off x="4572000" y="3929066"/>
            <a:ext cx="1428900" cy="23574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Functional Dependency Rules</a:t>
            </a:r>
            <a:endParaRPr/>
          </a:p>
        </p:txBody>
      </p:sp>
      <p:sp>
        <p:nvSpPr>
          <p:cNvPr id="366" name="Google Shape;366;p28"/>
          <p:cNvSpPr txBox="1"/>
          <p:nvPr>
            <p:ph idx="1" type="body"/>
          </p:nvPr>
        </p:nvSpPr>
        <p:spPr>
          <a:xfrm>
            <a:off x="214282" y="1071546"/>
            <a:ext cx="8715436" cy="51435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If A 🡪 (B, C), then A 🡪 B and A🡪 C.</a:t>
            </a:r>
            <a:endParaRPr/>
          </a:p>
          <a:p>
            <a:pPr indent="-342900" lvl="0" marL="342900" rtl="0" algn="l">
              <a:spcBef>
                <a:spcPts val="640"/>
              </a:spcBef>
              <a:spcAft>
                <a:spcPts val="0"/>
              </a:spcAft>
              <a:buClr>
                <a:schemeClr val="dk1"/>
              </a:buClr>
              <a:buSzPts val="3200"/>
              <a:buChar char="•"/>
            </a:pPr>
            <a:r>
              <a:rPr lang="en-US"/>
              <a:t>If (A,B) 🡪 C, then neither A </a:t>
            </a:r>
            <a:r>
              <a:rPr i="1" lang="en-US"/>
              <a:t>nor</a:t>
            </a:r>
            <a:r>
              <a:rPr lang="en-US"/>
              <a:t> B determines C by itself.</a:t>
            </a:r>
            <a:endParaRPr/>
          </a:p>
          <a:p>
            <a:pPr indent="-228600" lvl="3" marL="1600200" rtl="0" algn="l">
              <a:lnSpc>
                <a:spcPct val="90000"/>
              </a:lnSpc>
              <a:spcBef>
                <a:spcPts val="560"/>
              </a:spcBef>
              <a:spcAft>
                <a:spcPts val="0"/>
              </a:spcAft>
              <a:buClr>
                <a:srgbClr val="0066FF"/>
              </a:buClr>
              <a:buSzPts val="2800"/>
              <a:buNone/>
            </a:pPr>
            <a:r>
              <a:rPr b="1" lang="en-US" sz="2800">
                <a:solidFill>
                  <a:srgbClr val="0066FF"/>
                </a:solidFill>
              </a:rPr>
              <a:t>ObjectColor</a:t>
            </a:r>
            <a:r>
              <a:rPr b="1" lang="en-US">
                <a:solidFill>
                  <a:srgbClr val="0066FF"/>
                </a:solidFill>
              </a:rPr>
              <a:t> </a:t>
            </a:r>
            <a:r>
              <a:rPr b="1" lang="en-US" sz="2800">
                <a:solidFill>
                  <a:srgbClr val="0066FF"/>
                </a:solidFill>
              </a:rPr>
              <a:t>🡪 (Weight, Shape)</a:t>
            </a:r>
            <a:endParaRPr b="1" sz="2800">
              <a:solidFill>
                <a:srgbClr val="0066FF"/>
              </a:solidFill>
            </a:endParaRPr>
          </a:p>
          <a:p>
            <a:pPr indent="-228600" lvl="3" marL="1600200" rtl="0" algn="l">
              <a:lnSpc>
                <a:spcPct val="90000"/>
              </a:lnSpc>
              <a:spcBef>
                <a:spcPts val="560"/>
              </a:spcBef>
              <a:spcAft>
                <a:spcPts val="0"/>
              </a:spcAft>
              <a:buClr>
                <a:srgbClr val="0066FF"/>
              </a:buClr>
              <a:buSzPts val="2800"/>
              <a:buNone/>
            </a:pPr>
            <a:r>
              <a:rPr b="1" lang="en-US" sz="2800">
                <a:solidFill>
                  <a:srgbClr val="0066FF"/>
                </a:solidFill>
              </a:rPr>
              <a:t>ObjectColor 🡪 Weight</a:t>
            </a:r>
            <a:endParaRPr/>
          </a:p>
          <a:p>
            <a:pPr indent="-228600" lvl="3" marL="1600200" rtl="0" algn="l">
              <a:lnSpc>
                <a:spcPct val="90000"/>
              </a:lnSpc>
              <a:spcBef>
                <a:spcPts val="560"/>
              </a:spcBef>
              <a:spcAft>
                <a:spcPts val="0"/>
              </a:spcAft>
              <a:buClr>
                <a:srgbClr val="0066FF"/>
              </a:buClr>
              <a:buSzPts val="2800"/>
              <a:buNone/>
            </a:pPr>
            <a:r>
              <a:rPr b="1" lang="en-US" sz="2800">
                <a:solidFill>
                  <a:srgbClr val="0066FF"/>
                </a:solidFill>
              </a:rPr>
              <a:t>ObjectColor 🡪 Shape</a:t>
            </a:r>
            <a:endParaRPr/>
          </a:p>
          <a:p>
            <a:pPr indent="-228600" lvl="3" marL="1600200" rtl="0" algn="l">
              <a:lnSpc>
                <a:spcPct val="90000"/>
              </a:lnSpc>
              <a:spcBef>
                <a:spcPts val="560"/>
              </a:spcBef>
              <a:spcAft>
                <a:spcPts val="0"/>
              </a:spcAft>
              <a:buClr>
                <a:schemeClr val="dk1"/>
              </a:buClr>
              <a:buSzPts val="2800"/>
              <a:buNone/>
            </a:pPr>
            <a:r>
              <a:t/>
            </a:r>
            <a:endParaRPr b="1" sz="2800">
              <a:solidFill>
                <a:srgbClr val="0099CC"/>
              </a:solidFill>
            </a:endParaRPr>
          </a:p>
          <a:p>
            <a:pPr indent="-228600" lvl="3" marL="1600200" rtl="0" algn="l">
              <a:lnSpc>
                <a:spcPct val="90000"/>
              </a:lnSpc>
              <a:spcBef>
                <a:spcPts val="560"/>
              </a:spcBef>
              <a:spcAft>
                <a:spcPts val="0"/>
              </a:spcAft>
              <a:buClr>
                <a:srgbClr val="0099CC"/>
              </a:buClr>
              <a:buSzPts val="2800"/>
              <a:buNone/>
            </a:pPr>
            <a:r>
              <a:rPr b="1" lang="en-US" sz="2800">
                <a:solidFill>
                  <a:srgbClr val="0099CC"/>
                </a:solidFill>
              </a:rPr>
              <a:t>(StudentID, CourseCode) 🡪 (Grade)</a:t>
            </a:r>
            <a:endParaRPr b="1" sz="2800">
              <a:solidFill>
                <a:srgbClr val="0066FF"/>
              </a:solidFill>
            </a:endParaRPr>
          </a:p>
          <a:p>
            <a:pPr indent="-228600" lvl="3" marL="1600200" rtl="0" algn="l">
              <a:lnSpc>
                <a:spcPct val="90000"/>
              </a:lnSpc>
              <a:spcBef>
                <a:spcPts val="560"/>
              </a:spcBef>
              <a:spcAft>
                <a:spcPts val="0"/>
              </a:spcAft>
              <a:buClr>
                <a:srgbClr val="0099CC"/>
              </a:buClr>
              <a:buSzPts val="2800"/>
              <a:buNone/>
            </a:pPr>
            <a:r>
              <a:rPr b="1" lang="en-US" sz="2800">
                <a:solidFill>
                  <a:srgbClr val="0099CC"/>
                </a:solidFill>
              </a:rPr>
              <a:t>(StudentID) 🡪 (Grade)  </a:t>
            </a:r>
            <a:r>
              <a:rPr b="1" lang="en-US" sz="2800"/>
              <a:t>  NOT TRUE</a:t>
            </a:r>
            <a:endParaRPr/>
          </a:p>
          <a:p>
            <a:pPr indent="-228600" lvl="3" marL="1600200" rtl="0" algn="l">
              <a:lnSpc>
                <a:spcPct val="90000"/>
              </a:lnSpc>
              <a:spcBef>
                <a:spcPts val="560"/>
              </a:spcBef>
              <a:spcAft>
                <a:spcPts val="0"/>
              </a:spcAft>
              <a:buClr>
                <a:srgbClr val="0099CC"/>
              </a:buClr>
              <a:buSzPts val="2800"/>
              <a:buNone/>
            </a:pPr>
            <a:r>
              <a:rPr b="1" lang="en-US" sz="2800">
                <a:solidFill>
                  <a:srgbClr val="0099CC"/>
                </a:solidFill>
              </a:rPr>
              <a:t>(CourseCode) 🡪 (Grade) </a:t>
            </a:r>
            <a:r>
              <a:rPr b="1" lang="en-US" sz="2800"/>
              <a:t>NOT TRUE</a:t>
            </a:r>
            <a:endParaRPr b="1" sz="2800">
              <a:solidFill>
                <a:srgbClr val="0066FF"/>
              </a:solidFill>
            </a:endParaRPr>
          </a:p>
          <a:p>
            <a:pPr indent="-139700" lvl="0" marL="342900" rtl="0" algn="l">
              <a:spcBef>
                <a:spcPts val="640"/>
              </a:spcBef>
              <a:spcAft>
                <a:spcPts val="0"/>
              </a:spcAft>
              <a:buClr>
                <a:schemeClr val="dk1"/>
              </a:buClr>
              <a:buSzPts val="3200"/>
              <a:buNone/>
            </a:pPr>
            <a:r>
              <a:t/>
            </a:r>
            <a:endParaRPr/>
          </a:p>
        </p:txBody>
      </p:sp>
      <p:sp>
        <p:nvSpPr>
          <p:cNvPr id="367" name="Google Shape;367;p28"/>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What Makes Determinant Values Unique?</a:t>
            </a:r>
            <a:endParaRPr/>
          </a:p>
        </p:txBody>
      </p:sp>
      <p:sp>
        <p:nvSpPr>
          <p:cNvPr id="373" name="Google Shape;373;p29"/>
          <p:cNvSpPr txBox="1"/>
          <p:nvPr>
            <p:ph idx="1" type="body"/>
          </p:nvPr>
        </p:nvSpPr>
        <p:spPr>
          <a:xfrm>
            <a:off x="214282" y="1071546"/>
            <a:ext cx="8715436" cy="52149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determinant is unique in a relation if and only if, it determines every other column in the relation.</a:t>
            </a:r>
            <a:endParaRPr/>
          </a:p>
          <a:p>
            <a:pPr indent="-342900" lvl="0" marL="342900" rtl="0" algn="l">
              <a:spcBef>
                <a:spcPts val="640"/>
              </a:spcBef>
              <a:spcAft>
                <a:spcPts val="0"/>
              </a:spcAft>
              <a:buClr>
                <a:schemeClr val="dk1"/>
              </a:buClr>
              <a:buSzPts val="3200"/>
              <a:buChar char="•"/>
            </a:pPr>
            <a:r>
              <a:rPr lang="en-US"/>
              <a:t>You cannot find the determinants of all functional dependencies simply by looking for unique values in </a:t>
            </a:r>
            <a:r>
              <a:rPr b="1" lang="en-US" u="sng"/>
              <a:t>ONE</a:t>
            </a:r>
            <a:r>
              <a:rPr lang="en-US"/>
              <a:t> column:</a:t>
            </a:r>
            <a:endParaRPr/>
          </a:p>
          <a:p>
            <a:pPr indent="-285750" lvl="1" marL="742950" rtl="0" algn="l">
              <a:spcBef>
                <a:spcPts val="0"/>
              </a:spcBef>
              <a:spcAft>
                <a:spcPts val="0"/>
              </a:spcAft>
              <a:buClr>
                <a:schemeClr val="dk1"/>
              </a:buClr>
              <a:buSzPts val="2800"/>
              <a:buChar char="–"/>
            </a:pPr>
            <a:r>
              <a:rPr lang="en-US"/>
              <a:t>Data set limitations</a:t>
            </a:r>
            <a:endParaRPr/>
          </a:p>
          <a:p>
            <a:pPr indent="-228600" lvl="2" marL="1143000" rtl="0" algn="l">
              <a:spcBef>
                <a:spcPts val="0"/>
              </a:spcBef>
              <a:spcAft>
                <a:spcPts val="0"/>
              </a:spcAft>
              <a:buClr>
                <a:schemeClr val="dk1"/>
              </a:buClr>
              <a:buSzPts val="2400"/>
              <a:buChar char="•"/>
            </a:pPr>
            <a:r>
              <a:rPr lang="en-US"/>
              <a:t>Combination of columns may create a unique determinant</a:t>
            </a:r>
            <a:endParaRPr/>
          </a:p>
          <a:p>
            <a:pPr indent="-285750" lvl="1" marL="742950" rtl="0" algn="l">
              <a:spcBef>
                <a:spcPts val="560"/>
              </a:spcBef>
              <a:spcAft>
                <a:spcPts val="0"/>
              </a:spcAft>
              <a:buClr>
                <a:schemeClr val="dk1"/>
              </a:buClr>
              <a:buSzPts val="2800"/>
              <a:buChar char="–"/>
            </a:pPr>
            <a:r>
              <a:rPr lang="en-US"/>
              <a:t>Must be logically a determinant</a:t>
            </a:r>
            <a:endParaRPr/>
          </a:p>
          <a:p>
            <a:pPr indent="-228600" lvl="2" marL="1143000" rtl="0" algn="l">
              <a:spcBef>
                <a:spcPts val="480"/>
              </a:spcBef>
              <a:spcAft>
                <a:spcPts val="0"/>
              </a:spcAft>
              <a:buClr>
                <a:schemeClr val="dk1"/>
              </a:buClr>
              <a:buSzPts val="2400"/>
              <a:buChar char="•"/>
            </a:pPr>
            <a:r>
              <a:rPr lang="en-US"/>
              <a:t>Make sense; according to business rules</a:t>
            </a:r>
            <a:endParaRPr/>
          </a:p>
        </p:txBody>
      </p:sp>
      <p:sp>
        <p:nvSpPr>
          <p:cNvPr id="374" name="Google Shape;374;p29"/>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Limitations of E-R Designs</a:t>
            </a:r>
            <a:endParaRPr/>
          </a:p>
        </p:txBody>
      </p:sp>
      <p:sp>
        <p:nvSpPr>
          <p:cNvPr id="103" name="Google Shape;103;p3"/>
          <p:cNvSpPr txBox="1"/>
          <p:nvPr>
            <p:ph idx="1" type="body"/>
          </p:nvPr>
        </p:nvSpPr>
        <p:spPr>
          <a:xfrm>
            <a:off x="214282" y="1071546"/>
            <a:ext cx="8715436" cy="52149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ER Design</a:t>
            </a:r>
            <a:endParaRPr/>
          </a:p>
          <a:p>
            <a:pPr indent="-342900" lvl="0" marL="342900" rtl="0" algn="l">
              <a:spcBef>
                <a:spcPts val="640"/>
              </a:spcBef>
              <a:spcAft>
                <a:spcPts val="0"/>
              </a:spcAft>
              <a:buClr>
                <a:schemeClr val="dk1"/>
              </a:buClr>
              <a:buSzPts val="3200"/>
              <a:buChar char="•"/>
            </a:pPr>
            <a:r>
              <a:rPr lang="en-US"/>
              <a:t>Provides a set of guidelines, does not result in a unique database schema</a:t>
            </a:r>
            <a:endParaRPr/>
          </a:p>
          <a:p>
            <a:pPr indent="-342900" lvl="0" marL="342900" rtl="0" algn="l">
              <a:spcBef>
                <a:spcPts val="640"/>
              </a:spcBef>
              <a:spcAft>
                <a:spcPts val="0"/>
              </a:spcAft>
              <a:buClr>
                <a:schemeClr val="dk1"/>
              </a:buClr>
              <a:buSzPts val="3200"/>
              <a:buChar char="•"/>
            </a:pPr>
            <a:r>
              <a:rPr lang="en-US"/>
              <a:t>Does not provide a way of evaluating alternative schemas</a:t>
            </a:r>
            <a:endParaRPr/>
          </a:p>
          <a:p>
            <a:pPr indent="0" lvl="0" marL="0" rtl="0" algn="l">
              <a:spcBef>
                <a:spcPts val="640"/>
              </a:spcBef>
              <a:spcAft>
                <a:spcPts val="0"/>
              </a:spcAft>
              <a:buClr>
                <a:schemeClr val="dk1"/>
              </a:buClr>
              <a:buSzPts val="3200"/>
              <a:buNone/>
            </a:pPr>
            <a:r>
              <a:rPr lang="en-US"/>
              <a:t>Normalization theory provides a mechanism for analyzing and refining the schema produced by an E-R design</a:t>
            </a:r>
            <a:endParaRPr/>
          </a:p>
        </p:txBody>
      </p:sp>
      <p:sp>
        <p:nvSpPr>
          <p:cNvPr id="104" name="Google Shape;104;p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Relational Database and Keys</a:t>
            </a:r>
            <a:endParaRPr/>
          </a:p>
        </p:txBody>
      </p:sp>
      <p:sp>
        <p:nvSpPr>
          <p:cNvPr id="380" name="Google Shape;380;p30"/>
          <p:cNvSpPr txBox="1"/>
          <p:nvPr>
            <p:ph idx="1" type="body"/>
          </p:nvPr>
        </p:nvSpPr>
        <p:spPr>
          <a:xfrm>
            <a:off x="214282" y="1071546"/>
            <a:ext cx="8715436" cy="350046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In relational database design, the concept of KEYS are very important</a:t>
            </a:r>
            <a:endParaRPr/>
          </a:p>
          <a:p>
            <a:pPr indent="-342900" lvl="0" marL="342900" rtl="0" algn="l">
              <a:spcBef>
                <a:spcPts val="592"/>
              </a:spcBef>
              <a:spcAft>
                <a:spcPts val="0"/>
              </a:spcAft>
              <a:buClr>
                <a:schemeClr val="dk1"/>
              </a:buClr>
              <a:buSzPct val="100000"/>
              <a:buChar char="•"/>
            </a:pPr>
            <a:r>
              <a:rPr lang="en-US"/>
              <a:t>A </a:t>
            </a:r>
            <a:r>
              <a:rPr b="1" lang="en-US">
                <a:solidFill>
                  <a:srgbClr val="0099CC"/>
                </a:solidFill>
              </a:rPr>
              <a:t>key</a:t>
            </a:r>
            <a:r>
              <a:rPr lang="en-US"/>
              <a:t> is a combination of one or more columns that is used to identify rows in a relation.</a:t>
            </a:r>
            <a:endParaRPr/>
          </a:p>
          <a:p>
            <a:pPr indent="-285750" lvl="1" marL="742950" rtl="0" algn="l">
              <a:spcBef>
                <a:spcPts val="518"/>
              </a:spcBef>
              <a:spcAft>
                <a:spcPts val="0"/>
              </a:spcAft>
              <a:buClr>
                <a:schemeClr val="dk1"/>
              </a:buClr>
              <a:buSzPct val="100000"/>
              <a:buChar char="–"/>
            </a:pPr>
            <a:r>
              <a:rPr i="1" lang="en-US"/>
              <a:t>A given key value will only identify one row of data</a:t>
            </a:r>
            <a:endParaRPr/>
          </a:p>
          <a:p>
            <a:pPr indent="-342900" lvl="0" marL="342900" rtl="0" algn="l">
              <a:spcBef>
                <a:spcPts val="592"/>
              </a:spcBef>
              <a:spcAft>
                <a:spcPts val="0"/>
              </a:spcAft>
              <a:buClr>
                <a:schemeClr val="dk1"/>
              </a:buClr>
              <a:buSzPct val="100000"/>
              <a:buChar char="•"/>
            </a:pPr>
            <a:r>
              <a:rPr lang="en-US"/>
              <a:t>A </a:t>
            </a:r>
            <a:r>
              <a:rPr b="1" lang="en-US">
                <a:solidFill>
                  <a:srgbClr val="0099CC"/>
                </a:solidFill>
              </a:rPr>
              <a:t>composite key</a:t>
            </a:r>
            <a:r>
              <a:rPr lang="en-US">
                <a:solidFill>
                  <a:srgbClr val="0099CC"/>
                </a:solidFill>
              </a:rPr>
              <a:t> </a:t>
            </a:r>
            <a:r>
              <a:rPr lang="en-US"/>
              <a:t>is a key that consists of two or more columns.</a:t>
            </a:r>
            <a:endParaRPr/>
          </a:p>
          <a:p>
            <a:pPr indent="-342900" lvl="0" marL="342900" rtl="0" algn="l">
              <a:spcBef>
                <a:spcPts val="592"/>
              </a:spcBef>
              <a:spcAft>
                <a:spcPts val="0"/>
              </a:spcAft>
              <a:buClr>
                <a:schemeClr val="dk1"/>
              </a:buClr>
              <a:buSzPct val="100000"/>
              <a:buChar char="•"/>
            </a:pPr>
            <a:r>
              <a:rPr lang="en-US"/>
              <a:t>A Key is a determinant</a:t>
            </a:r>
            <a:endParaRPr/>
          </a:p>
        </p:txBody>
      </p:sp>
      <p:sp>
        <p:nvSpPr>
          <p:cNvPr id="381" name="Google Shape;381;p3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Candidate and Primary Keys</a:t>
            </a:r>
            <a:endParaRPr/>
          </a:p>
        </p:txBody>
      </p:sp>
      <p:sp>
        <p:nvSpPr>
          <p:cNvPr id="387" name="Google Shape;387;p31"/>
          <p:cNvSpPr txBox="1"/>
          <p:nvPr>
            <p:ph idx="1" type="body"/>
          </p:nvPr>
        </p:nvSpPr>
        <p:spPr>
          <a:xfrm>
            <a:off x="214282" y="1071546"/>
            <a:ext cx="8715436" cy="428628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dk1"/>
              </a:buClr>
              <a:buSzPct val="100000"/>
              <a:buChar char="•"/>
            </a:pPr>
            <a:r>
              <a:rPr lang="en-US"/>
              <a:t>A </a:t>
            </a:r>
            <a:r>
              <a:rPr b="1" lang="en-US">
                <a:solidFill>
                  <a:srgbClr val="0099CC"/>
                </a:solidFill>
              </a:rPr>
              <a:t>candidate key</a:t>
            </a:r>
            <a:r>
              <a:rPr lang="en-US">
                <a:solidFill>
                  <a:srgbClr val="0099CC"/>
                </a:solidFill>
              </a:rPr>
              <a:t> </a:t>
            </a:r>
            <a:r>
              <a:rPr lang="en-US"/>
              <a:t>is a key that determines all of the other columns in a relation.</a:t>
            </a:r>
            <a:endParaRPr/>
          </a:p>
          <a:p>
            <a:pPr indent="-285750" lvl="1" marL="742950" rtl="0" algn="l">
              <a:lnSpc>
                <a:spcPct val="90000"/>
              </a:lnSpc>
              <a:spcBef>
                <a:spcPts val="518"/>
              </a:spcBef>
              <a:spcAft>
                <a:spcPts val="0"/>
              </a:spcAft>
              <a:buClr>
                <a:schemeClr val="dk1"/>
              </a:buClr>
              <a:buSzPct val="100000"/>
              <a:buChar char="–"/>
            </a:pPr>
            <a:r>
              <a:rPr lang="en-US"/>
              <a:t>There can be more than one candidate key</a:t>
            </a:r>
            <a:endParaRPr/>
          </a:p>
          <a:p>
            <a:pPr indent="-228600" lvl="2" marL="1143000" rtl="0" algn="l">
              <a:lnSpc>
                <a:spcPct val="90000"/>
              </a:lnSpc>
              <a:spcBef>
                <a:spcPts val="444"/>
              </a:spcBef>
              <a:spcAft>
                <a:spcPts val="0"/>
              </a:spcAft>
              <a:buClr>
                <a:schemeClr val="dk1"/>
              </a:buClr>
              <a:buSzPct val="100000"/>
              <a:buChar char="•"/>
            </a:pPr>
            <a:r>
              <a:rPr lang="en-US"/>
              <a:t>E.g. StudentID, C_No, Driving_License_No as a row in a table</a:t>
            </a:r>
            <a:endParaRPr/>
          </a:p>
          <a:p>
            <a:pPr indent="-342900" lvl="0" marL="342900" rtl="0" algn="l">
              <a:lnSpc>
                <a:spcPct val="90000"/>
              </a:lnSpc>
              <a:spcBef>
                <a:spcPts val="592"/>
              </a:spcBef>
              <a:spcAft>
                <a:spcPts val="0"/>
              </a:spcAft>
              <a:buClr>
                <a:schemeClr val="dk1"/>
              </a:buClr>
              <a:buSzPct val="100000"/>
              <a:buChar char="•"/>
            </a:pPr>
            <a:r>
              <a:rPr lang="en-US"/>
              <a:t>A </a:t>
            </a:r>
            <a:r>
              <a:rPr b="1" lang="en-US">
                <a:solidFill>
                  <a:srgbClr val="0099CC"/>
                </a:solidFill>
              </a:rPr>
              <a:t>primary key</a:t>
            </a:r>
            <a:r>
              <a:rPr lang="en-US">
                <a:solidFill>
                  <a:srgbClr val="0099CC"/>
                </a:solidFill>
              </a:rPr>
              <a:t> </a:t>
            </a:r>
            <a:r>
              <a:rPr lang="en-US"/>
              <a:t>is a candidate key selected as the primary means of identifying rows in a relation.</a:t>
            </a:r>
            <a:endParaRPr/>
          </a:p>
          <a:p>
            <a:pPr indent="-285750" lvl="1" marL="742950" rtl="0" algn="l">
              <a:lnSpc>
                <a:spcPct val="90000"/>
              </a:lnSpc>
              <a:spcBef>
                <a:spcPts val="518"/>
              </a:spcBef>
              <a:spcAft>
                <a:spcPts val="0"/>
              </a:spcAft>
              <a:buClr>
                <a:schemeClr val="dk1"/>
              </a:buClr>
              <a:buSzPct val="100000"/>
              <a:buChar char="–"/>
            </a:pPr>
            <a:r>
              <a:rPr b="1" lang="en-US"/>
              <a:t>There is only ONE primary key per relation.</a:t>
            </a:r>
            <a:endParaRPr/>
          </a:p>
          <a:p>
            <a:pPr indent="-228600" lvl="2" marL="1143000" rtl="0" algn="l">
              <a:lnSpc>
                <a:spcPct val="90000"/>
              </a:lnSpc>
              <a:spcBef>
                <a:spcPts val="444"/>
              </a:spcBef>
              <a:spcAft>
                <a:spcPts val="0"/>
              </a:spcAft>
              <a:buClr>
                <a:schemeClr val="dk1"/>
              </a:buClr>
              <a:buSzPct val="100000"/>
              <a:buChar char="•"/>
            </a:pPr>
            <a:r>
              <a:rPr b="1" lang="en-US"/>
              <a:t>E.g. StudentID selected as the primary key</a:t>
            </a:r>
            <a:endParaRPr/>
          </a:p>
          <a:p>
            <a:pPr indent="-285750" lvl="1" marL="742950" rtl="0" algn="l">
              <a:lnSpc>
                <a:spcPct val="90000"/>
              </a:lnSpc>
              <a:spcBef>
                <a:spcPts val="518"/>
              </a:spcBef>
              <a:spcAft>
                <a:spcPts val="0"/>
              </a:spcAft>
              <a:buClr>
                <a:schemeClr val="dk1"/>
              </a:buClr>
              <a:buSzPct val="100000"/>
              <a:buChar char="–"/>
            </a:pPr>
            <a:r>
              <a:rPr lang="en-US"/>
              <a:t>The primary key may be a composite key.</a:t>
            </a:r>
            <a:endParaRPr/>
          </a:p>
          <a:p>
            <a:pPr indent="-285750" lvl="1" marL="742950" rtl="0" algn="l">
              <a:lnSpc>
                <a:spcPct val="90000"/>
              </a:lnSpc>
              <a:spcBef>
                <a:spcPts val="518"/>
              </a:spcBef>
              <a:spcAft>
                <a:spcPts val="0"/>
              </a:spcAft>
              <a:buClr>
                <a:schemeClr val="dk1"/>
              </a:buClr>
              <a:buSzPct val="100000"/>
              <a:buChar char="–"/>
            </a:pPr>
            <a:r>
              <a:rPr lang="en-US"/>
              <a:t>The ideal primary key is short, numeric, and never changes.</a:t>
            </a:r>
            <a:endParaRPr/>
          </a:p>
        </p:txBody>
      </p:sp>
      <p:sp>
        <p:nvSpPr>
          <p:cNvPr id="388" name="Google Shape;388;p31"/>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Surrogate Keys</a:t>
            </a:r>
            <a:endParaRPr/>
          </a:p>
        </p:txBody>
      </p:sp>
      <p:sp>
        <p:nvSpPr>
          <p:cNvPr id="394" name="Google Shape;394;p32"/>
          <p:cNvSpPr txBox="1"/>
          <p:nvPr>
            <p:ph idx="1" type="body"/>
          </p:nvPr>
        </p:nvSpPr>
        <p:spPr>
          <a:xfrm>
            <a:off x="0" y="1071546"/>
            <a:ext cx="9144000" cy="5214974"/>
          </a:xfrm>
          <a:prstGeom prst="rect">
            <a:avLst/>
          </a:prstGeom>
          <a:noFill/>
          <a:ln>
            <a:noFill/>
          </a:ln>
        </p:spPr>
        <p:txBody>
          <a:bodyPr anchorCtr="0" anchor="t" bIns="45700" lIns="91425" spcFirstLastPara="1" rIns="91425" wrap="square" tIns="45700">
            <a:normAutofit fontScale="85000" lnSpcReduction="20000"/>
          </a:bodyPr>
          <a:lstStyle/>
          <a:p>
            <a:pPr indent="-331469" lvl="0" marL="342900" rtl="0" algn="l">
              <a:spcBef>
                <a:spcPts val="0"/>
              </a:spcBef>
              <a:spcAft>
                <a:spcPts val="0"/>
              </a:spcAft>
              <a:buClr>
                <a:schemeClr val="dk1"/>
              </a:buClr>
              <a:buSzPct val="100000"/>
              <a:buChar char="•"/>
            </a:pPr>
            <a:r>
              <a:rPr lang="en-US" sz="2400"/>
              <a:t>A </a:t>
            </a:r>
            <a:r>
              <a:rPr b="1" lang="en-US" sz="2400">
                <a:solidFill>
                  <a:srgbClr val="0099CC"/>
                </a:solidFill>
              </a:rPr>
              <a:t>surrogate key</a:t>
            </a:r>
            <a:r>
              <a:rPr lang="en-US" sz="2400">
                <a:solidFill>
                  <a:srgbClr val="0099CC"/>
                </a:solidFill>
              </a:rPr>
              <a:t> </a:t>
            </a:r>
            <a:r>
              <a:rPr lang="en-US" sz="2400"/>
              <a:t>is an artificial column added to a relation to serve as a primary key.</a:t>
            </a:r>
            <a:endParaRPr/>
          </a:p>
          <a:p>
            <a:pPr indent="-274320" lvl="1" marL="742950" rtl="0" algn="l">
              <a:spcBef>
                <a:spcPts val="444"/>
              </a:spcBef>
              <a:spcAft>
                <a:spcPts val="0"/>
              </a:spcAft>
              <a:buClr>
                <a:schemeClr val="dk1"/>
              </a:buClr>
              <a:buSzPct val="100000"/>
              <a:buChar char="–"/>
            </a:pPr>
            <a:r>
              <a:rPr lang="en-US" sz="2400"/>
              <a:t>DBMS supplied</a:t>
            </a:r>
            <a:endParaRPr/>
          </a:p>
          <a:p>
            <a:pPr indent="-274320" lvl="1" marL="742950" rtl="0" algn="l">
              <a:spcBef>
                <a:spcPts val="444"/>
              </a:spcBef>
              <a:spcAft>
                <a:spcPts val="0"/>
              </a:spcAft>
              <a:buClr>
                <a:schemeClr val="dk1"/>
              </a:buClr>
              <a:buSzPct val="100000"/>
              <a:buChar char="–"/>
            </a:pPr>
            <a:r>
              <a:rPr lang="en-US" sz="2400"/>
              <a:t>Short, numeric, and never changes</a:t>
            </a:r>
            <a:r>
              <a:rPr lang="en-US" sz="2400">
                <a:latin typeface="Arial"/>
                <a:ea typeface="Arial"/>
                <a:cs typeface="Arial"/>
                <a:sym typeface="Arial"/>
              </a:rPr>
              <a:t>—</a:t>
            </a:r>
            <a:r>
              <a:rPr lang="en-US" sz="2400"/>
              <a:t>an ideal primary key</a:t>
            </a:r>
            <a:endParaRPr/>
          </a:p>
          <a:p>
            <a:pPr indent="-274320" lvl="1" marL="742950" rtl="0" algn="l">
              <a:spcBef>
                <a:spcPts val="444"/>
              </a:spcBef>
              <a:spcAft>
                <a:spcPts val="0"/>
              </a:spcAft>
              <a:buClr>
                <a:schemeClr val="dk1"/>
              </a:buClr>
              <a:buSzPct val="100000"/>
              <a:buChar char="–"/>
            </a:pPr>
            <a:r>
              <a:rPr lang="en-US" sz="2400"/>
              <a:t>Has artificial values that are meaningless to users</a:t>
            </a:r>
            <a:endParaRPr/>
          </a:p>
          <a:p>
            <a:pPr indent="-219075" lvl="2" marL="1143000" rtl="0" algn="l">
              <a:spcBef>
                <a:spcPts val="370"/>
              </a:spcBef>
              <a:spcAft>
                <a:spcPts val="0"/>
              </a:spcAft>
              <a:buClr>
                <a:schemeClr val="dk1"/>
              </a:buClr>
              <a:buSzPct val="100000"/>
              <a:buChar char="•"/>
            </a:pPr>
            <a:r>
              <a:rPr lang="en-US" sz="2000"/>
              <a:t>Just a number to distinguish one record from another</a:t>
            </a:r>
            <a:endParaRPr/>
          </a:p>
          <a:p>
            <a:pPr indent="-219075" lvl="2" marL="1143000" rtl="0" algn="l">
              <a:spcBef>
                <a:spcPts val="370"/>
              </a:spcBef>
              <a:spcAft>
                <a:spcPts val="0"/>
              </a:spcAft>
              <a:buClr>
                <a:schemeClr val="dk1"/>
              </a:buClr>
              <a:buSzPct val="100000"/>
              <a:buChar char="•"/>
            </a:pPr>
            <a:r>
              <a:rPr lang="en-US" sz="2000"/>
              <a:t>Record ‘1001’ compared to record ‘1100’</a:t>
            </a:r>
            <a:endParaRPr/>
          </a:p>
          <a:p>
            <a:pPr indent="-274320" lvl="1" marL="742950" rtl="0" algn="l">
              <a:spcBef>
                <a:spcPts val="444"/>
              </a:spcBef>
              <a:spcAft>
                <a:spcPts val="0"/>
              </a:spcAft>
              <a:buClr>
                <a:schemeClr val="dk1"/>
              </a:buClr>
              <a:buSzPct val="100000"/>
              <a:buChar char="–"/>
            </a:pPr>
            <a:r>
              <a:rPr lang="en-US" sz="2400"/>
              <a:t>Normally hidden in forms and reports</a:t>
            </a:r>
            <a:endParaRPr/>
          </a:p>
          <a:p>
            <a:pPr indent="-331469" lvl="0" marL="342900" rtl="0" algn="l">
              <a:spcBef>
                <a:spcPts val="600"/>
              </a:spcBef>
              <a:spcAft>
                <a:spcPts val="0"/>
              </a:spcAft>
              <a:buClr>
                <a:schemeClr val="dk1"/>
              </a:buClr>
              <a:buSzPct val="100000"/>
              <a:buChar char="•"/>
            </a:pPr>
            <a:r>
              <a:rPr lang="en-US" sz="2400"/>
              <a:t>Reasons for using </a:t>
            </a:r>
            <a:r>
              <a:rPr lang="en-US" sz="1400"/>
              <a:t>(refer additional pdf reading material)</a:t>
            </a:r>
            <a:endParaRPr/>
          </a:p>
          <a:p>
            <a:pPr indent="-274320" lvl="1" marL="742950" rtl="0" algn="l">
              <a:spcBef>
                <a:spcPts val="600"/>
              </a:spcBef>
              <a:spcAft>
                <a:spcPts val="0"/>
              </a:spcAft>
              <a:buClr>
                <a:schemeClr val="dk1"/>
              </a:buClr>
              <a:buSzPct val="100000"/>
              <a:buChar char="–"/>
            </a:pPr>
            <a:r>
              <a:rPr lang="en-US" sz="2400"/>
              <a:t>Sometimes the combination of natural keys may be too large to use </a:t>
            </a:r>
            <a:r>
              <a:rPr lang="en-US" sz="2400"/>
              <a:t>efficiently</a:t>
            </a:r>
            <a:endParaRPr sz="2400"/>
          </a:p>
          <a:p>
            <a:pPr indent="-274320" lvl="1" marL="742950" rtl="0" algn="l">
              <a:spcBef>
                <a:spcPts val="600"/>
              </a:spcBef>
              <a:spcAft>
                <a:spcPts val="0"/>
              </a:spcAft>
              <a:buClr>
                <a:schemeClr val="dk1"/>
              </a:buClr>
              <a:buSzPct val="100000"/>
              <a:buChar char="–"/>
            </a:pPr>
            <a:r>
              <a:rPr lang="en-US" sz="2400"/>
              <a:t>E.g. Lets say a STAFF entity has a composite PK consisting of:</a:t>
            </a:r>
            <a:endParaRPr/>
          </a:p>
          <a:p>
            <a:pPr indent="-219075" lvl="2" marL="1143000" rtl="0" algn="l">
              <a:spcBef>
                <a:spcPts val="600"/>
              </a:spcBef>
              <a:spcAft>
                <a:spcPts val="0"/>
              </a:spcAft>
              <a:buClr>
                <a:schemeClr val="dk1"/>
              </a:buClr>
              <a:buSzPct val="100000"/>
              <a:buChar char="•"/>
            </a:pPr>
            <a:r>
              <a:rPr lang="en-US" sz="2000"/>
              <a:t>(Name, Address, DOB, Phone) 🡪 Salary</a:t>
            </a:r>
            <a:endParaRPr/>
          </a:p>
          <a:p>
            <a:pPr indent="-219075" lvl="2" marL="1143000" rtl="0" algn="l">
              <a:spcBef>
                <a:spcPts val="600"/>
              </a:spcBef>
              <a:spcAft>
                <a:spcPts val="0"/>
              </a:spcAft>
              <a:buClr>
                <a:schemeClr val="dk1"/>
              </a:buClr>
              <a:buSzPct val="100000"/>
              <a:buChar char="•"/>
            </a:pPr>
            <a:r>
              <a:rPr lang="en-US" sz="2000"/>
              <a:t>May be more efficient to just create another attribute call Staff_No (DBMS will auto generate and maintain a running number) to identify a staff record</a:t>
            </a:r>
            <a:endParaRPr sz="2000"/>
          </a:p>
          <a:p>
            <a:pPr indent="-201930" lvl="0" marL="342900" rtl="0" algn="l">
              <a:spcBef>
                <a:spcPts val="600"/>
              </a:spcBef>
              <a:spcAft>
                <a:spcPts val="0"/>
              </a:spcAft>
              <a:buClr>
                <a:schemeClr val="dk1"/>
              </a:buClr>
              <a:buSzPct val="100000"/>
              <a:buNone/>
            </a:pPr>
            <a:r>
              <a:t/>
            </a:r>
            <a:endParaRPr sz="2400"/>
          </a:p>
        </p:txBody>
      </p:sp>
      <p:sp>
        <p:nvSpPr>
          <p:cNvPr id="395" name="Google Shape;395;p3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428596" y="142852"/>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Foreign Keys</a:t>
            </a:r>
            <a:endParaRPr/>
          </a:p>
        </p:txBody>
      </p:sp>
      <p:sp>
        <p:nvSpPr>
          <p:cNvPr id="401" name="Google Shape;401;p33"/>
          <p:cNvSpPr txBox="1"/>
          <p:nvPr>
            <p:ph idx="1" type="body"/>
          </p:nvPr>
        </p:nvSpPr>
        <p:spPr>
          <a:xfrm>
            <a:off x="142844" y="714356"/>
            <a:ext cx="8786874" cy="5572164"/>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A </a:t>
            </a:r>
            <a:r>
              <a:rPr b="1" lang="en-US">
                <a:solidFill>
                  <a:srgbClr val="0099CC"/>
                </a:solidFill>
              </a:rPr>
              <a:t>foreign key</a:t>
            </a:r>
            <a:r>
              <a:rPr lang="en-US">
                <a:solidFill>
                  <a:srgbClr val="0099CC"/>
                </a:solidFill>
              </a:rPr>
              <a:t> </a:t>
            </a:r>
            <a:r>
              <a:rPr lang="en-US"/>
              <a:t>is the primary key of one relation that is placed in another relation to form a link between the relations.</a:t>
            </a:r>
            <a:endParaRPr/>
          </a:p>
          <a:p>
            <a:pPr indent="-285750" lvl="1" marL="742950" rtl="0" algn="l">
              <a:spcBef>
                <a:spcPts val="518"/>
              </a:spcBef>
              <a:spcAft>
                <a:spcPts val="0"/>
              </a:spcAft>
              <a:buClr>
                <a:schemeClr val="dk1"/>
              </a:buClr>
              <a:buSzPct val="100000"/>
              <a:buChar char="–"/>
            </a:pPr>
            <a:r>
              <a:rPr lang="en-US"/>
              <a:t>A foreign key can be a single column or a composite key.</a:t>
            </a:r>
            <a:endParaRPr/>
          </a:p>
          <a:p>
            <a:pPr indent="-285750" lvl="1" marL="742950" rtl="0" algn="l">
              <a:spcBef>
                <a:spcPts val="518"/>
              </a:spcBef>
              <a:spcAft>
                <a:spcPts val="0"/>
              </a:spcAft>
              <a:buClr>
                <a:schemeClr val="dk1"/>
              </a:buClr>
              <a:buSzPct val="100000"/>
              <a:buChar char="–"/>
            </a:pPr>
            <a:r>
              <a:rPr lang="en-US"/>
              <a:t>The term refers to the fact that key values are </a:t>
            </a:r>
            <a:r>
              <a:rPr i="1" lang="en-US"/>
              <a:t>foreign</a:t>
            </a:r>
            <a:r>
              <a:rPr lang="en-US"/>
              <a:t> to the relation in which they appear as foreign key values.</a:t>
            </a:r>
            <a:endParaRPr/>
          </a:p>
          <a:p>
            <a:pPr indent="-342900" lvl="0" marL="342900" rtl="0" algn="l">
              <a:spcBef>
                <a:spcPts val="444"/>
              </a:spcBef>
              <a:spcAft>
                <a:spcPts val="0"/>
              </a:spcAft>
              <a:buClr>
                <a:schemeClr val="dk1"/>
              </a:buClr>
              <a:buSzPct val="100000"/>
              <a:buNone/>
            </a:pPr>
            <a:r>
              <a:rPr lang="en-US" sz="2400"/>
              <a:t>Example</a:t>
            </a:r>
            <a:endParaRPr/>
          </a:p>
          <a:p>
            <a:pPr indent="-342900" lvl="0" marL="342900" rtl="0" algn="l">
              <a:spcBef>
                <a:spcPts val="370"/>
              </a:spcBef>
              <a:spcAft>
                <a:spcPts val="0"/>
              </a:spcAft>
              <a:buClr>
                <a:srgbClr val="0066FF"/>
              </a:buClr>
              <a:buSzPct val="100000"/>
              <a:buNone/>
            </a:pPr>
            <a:r>
              <a:rPr b="1" lang="en-US" sz="1600">
                <a:solidFill>
                  <a:srgbClr val="0066FF"/>
                </a:solidFill>
              </a:rPr>
              <a:t>	</a:t>
            </a:r>
            <a:r>
              <a:rPr b="1" lang="en-US" sz="2000">
                <a:solidFill>
                  <a:srgbClr val="0099CC"/>
                </a:solidFill>
              </a:rPr>
              <a:t>DEPARTMENT (</a:t>
            </a:r>
            <a:r>
              <a:rPr b="1" lang="en-US" sz="2000" u="sng">
                <a:solidFill>
                  <a:srgbClr val="0099CC"/>
                </a:solidFill>
              </a:rPr>
              <a:t>DepartmentName</a:t>
            </a:r>
            <a:r>
              <a:rPr b="1" lang="en-US" sz="2000">
                <a:solidFill>
                  <a:srgbClr val="0099CC"/>
                </a:solidFill>
              </a:rPr>
              <a:t>, BudgetCode, ManagerName)</a:t>
            </a:r>
            <a:endParaRPr/>
          </a:p>
          <a:p>
            <a:pPr indent="-342900" lvl="0" marL="342900" rtl="0" algn="l">
              <a:spcBef>
                <a:spcPts val="370"/>
              </a:spcBef>
              <a:spcAft>
                <a:spcPts val="0"/>
              </a:spcAft>
              <a:buClr>
                <a:srgbClr val="0099CC"/>
              </a:buClr>
              <a:buSzPct val="100000"/>
              <a:buNone/>
            </a:pPr>
            <a:r>
              <a:rPr b="1" lang="en-US" sz="2000">
                <a:solidFill>
                  <a:srgbClr val="0099CC"/>
                </a:solidFill>
              </a:rPr>
              <a:t>	EMPLOYEE      (</a:t>
            </a:r>
            <a:r>
              <a:rPr b="1" lang="en-US" sz="2000" u="sng">
                <a:solidFill>
                  <a:srgbClr val="0099CC"/>
                </a:solidFill>
              </a:rPr>
              <a:t>EmployeeNumber</a:t>
            </a:r>
            <a:r>
              <a:rPr b="1" lang="en-US" sz="2000">
                <a:solidFill>
                  <a:srgbClr val="0099CC"/>
                </a:solidFill>
              </a:rPr>
              <a:t>, EmployeeLastName,   EmployeeFirstName, </a:t>
            </a:r>
            <a:endParaRPr/>
          </a:p>
          <a:p>
            <a:pPr indent="-342900" lvl="0" marL="342900" rtl="0" algn="l">
              <a:spcBef>
                <a:spcPts val="370"/>
              </a:spcBef>
              <a:spcAft>
                <a:spcPts val="0"/>
              </a:spcAft>
              <a:buClr>
                <a:srgbClr val="0099CC"/>
              </a:buClr>
              <a:buSzPct val="100000"/>
              <a:buNone/>
            </a:pPr>
            <a:r>
              <a:rPr b="1" lang="en-US" sz="2000">
                <a:solidFill>
                  <a:srgbClr val="0099CC"/>
                </a:solidFill>
              </a:rPr>
              <a:t>                                  </a:t>
            </a:r>
            <a:r>
              <a:rPr b="1" i="1" lang="en-US" sz="2000">
                <a:solidFill>
                  <a:srgbClr val="0099CC"/>
                </a:solidFill>
              </a:rPr>
              <a:t>DepartmentName*</a:t>
            </a:r>
            <a:r>
              <a:rPr b="1" lang="en-US" sz="2000">
                <a:solidFill>
                  <a:srgbClr val="0099CC"/>
                </a:solidFill>
              </a:rPr>
              <a:t>)</a:t>
            </a:r>
            <a:endParaRPr/>
          </a:p>
          <a:p>
            <a:pPr indent="-342900" lvl="0" marL="342900" rtl="0" algn="l">
              <a:spcBef>
                <a:spcPts val="333"/>
              </a:spcBef>
              <a:spcAft>
                <a:spcPts val="0"/>
              </a:spcAft>
              <a:buClr>
                <a:schemeClr val="dk1"/>
              </a:buClr>
              <a:buSzPct val="100000"/>
              <a:buNone/>
            </a:pPr>
            <a:r>
              <a:t/>
            </a:r>
            <a:endParaRPr sz="1800"/>
          </a:p>
          <a:p>
            <a:pPr indent="0" lvl="0" marL="0" rtl="0" algn="l">
              <a:spcBef>
                <a:spcPts val="518"/>
              </a:spcBef>
              <a:spcAft>
                <a:spcPts val="0"/>
              </a:spcAft>
              <a:buClr>
                <a:schemeClr val="dk1"/>
              </a:buClr>
              <a:buSzPct val="100000"/>
              <a:buNone/>
            </a:pPr>
            <a:r>
              <a:rPr lang="en-US" sz="2800"/>
              <a:t>The values of the </a:t>
            </a:r>
            <a:r>
              <a:rPr i="1" lang="en-US" sz="2800"/>
              <a:t>DepartmentName</a:t>
            </a:r>
            <a:r>
              <a:rPr lang="en-US" sz="2800"/>
              <a:t> in the EMPLOYEE table comes from the primary key of the DEPARTMENT table.</a:t>
            </a:r>
            <a:endParaRPr/>
          </a:p>
        </p:txBody>
      </p:sp>
      <p:sp>
        <p:nvSpPr>
          <p:cNvPr id="402" name="Google Shape;402;p3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03" name="Google Shape;403;p33"/>
          <p:cNvSpPr/>
          <p:nvPr/>
        </p:nvSpPr>
        <p:spPr>
          <a:xfrm>
            <a:off x="1928794" y="4643446"/>
            <a:ext cx="2071702" cy="285752"/>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33"/>
          <p:cNvSpPr/>
          <p:nvPr/>
        </p:nvSpPr>
        <p:spPr>
          <a:xfrm>
            <a:off x="2571736" y="5357826"/>
            <a:ext cx="2500330" cy="35719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p:nvPr/>
        </p:nvSpPr>
        <p:spPr>
          <a:xfrm>
            <a:off x="1115616" y="4437112"/>
            <a:ext cx="6624736" cy="216024"/>
          </a:xfrm>
          <a:prstGeom prst="rect">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34"/>
          <p:cNvSpPr/>
          <p:nvPr/>
        </p:nvSpPr>
        <p:spPr>
          <a:xfrm>
            <a:off x="1115616" y="4149080"/>
            <a:ext cx="6624736" cy="216024"/>
          </a:xfrm>
          <a:prstGeom prst="rect">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34"/>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000"/>
              <a:t>The Referential Integrity Constraint</a:t>
            </a:r>
            <a:endParaRPr/>
          </a:p>
        </p:txBody>
      </p:sp>
      <p:sp>
        <p:nvSpPr>
          <p:cNvPr id="412" name="Google Shape;412;p34"/>
          <p:cNvSpPr txBox="1"/>
          <p:nvPr>
            <p:ph idx="1" type="body"/>
          </p:nvPr>
        </p:nvSpPr>
        <p:spPr>
          <a:xfrm>
            <a:off x="214282" y="1071546"/>
            <a:ext cx="8715436" cy="40136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a:t>
            </a:r>
            <a:r>
              <a:rPr b="1" lang="en-US" sz="2400">
                <a:solidFill>
                  <a:srgbClr val="0099CC"/>
                </a:solidFill>
              </a:rPr>
              <a:t>referential integrity constraint</a:t>
            </a:r>
            <a:r>
              <a:rPr lang="en-US" sz="2400">
                <a:solidFill>
                  <a:srgbClr val="0099CC"/>
                </a:solidFill>
              </a:rPr>
              <a:t> </a:t>
            </a:r>
            <a:r>
              <a:rPr lang="en-US" sz="2400"/>
              <a:t>is a statement that limits the values of the foreign key to those already existing as primary key values in the corresponding relation.</a:t>
            </a:r>
            <a:endParaRPr/>
          </a:p>
          <a:p>
            <a:pPr indent="-342900" lvl="0" marL="342900" rtl="0" algn="l">
              <a:spcBef>
                <a:spcPts val="0"/>
              </a:spcBef>
              <a:spcAft>
                <a:spcPts val="0"/>
              </a:spcAft>
              <a:buClr>
                <a:schemeClr val="dk1"/>
              </a:buClr>
              <a:buSzPts val="2400"/>
              <a:buChar char="•"/>
            </a:pPr>
            <a:r>
              <a:rPr lang="en-US" sz="2400"/>
              <a:t>E.g.</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CREATE TABLE </a:t>
            </a:r>
            <a:r>
              <a:rPr lang="en-US" sz="1800"/>
              <a:t>TITLEAUTHOR</a:t>
            </a:r>
            <a:r>
              <a:rPr b="1" lang="en-US" sz="1700">
                <a:latin typeface="Courier New"/>
                <a:ea typeface="Courier New"/>
                <a:cs typeface="Courier New"/>
                <a:sym typeface="Courier New"/>
              </a:rPr>
              <a:t> (</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  au_id 	VARCHAR(11) NOT NULL, </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  title_id 	VARCHAR(6)  NOT NULL, </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  au_ord 	NUMBER(1), </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  royaltyper 	NUMBER(3),</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Primary key (au_id,title_id),</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Foreign Key (au_id)    References AUTHORS(au_id),</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Foreign Key (title_id) References TITLES(title_id)</a:t>
            </a:r>
            <a:endParaRPr/>
          </a:p>
          <a:p>
            <a:pPr indent="1587" lvl="0" marL="1033463" rtl="0" algn="l">
              <a:spcBef>
                <a:spcPts val="0"/>
              </a:spcBef>
              <a:spcAft>
                <a:spcPts val="0"/>
              </a:spcAft>
              <a:buClr>
                <a:schemeClr val="dk1"/>
              </a:buClr>
              <a:buSzPts val="1700"/>
              <a:buNone/>
            </a:pPr>
            <a:r>
              <a:rPr b="1" lang="en-US" sz="1700">
                <a:latin typeface="Courier New"/>
                <a:ea typeface="Courier New"/>
                <a:cs typeface="Courier New"/>
                <a:sym typeface="Courier New"/>
              </a:rPr>
              <a:t>);</a:t>
            </a:r>
            <a:endParaRPr/>
          </a:p>
        </p:txBody>
      </p:sp>
      <p:sp>
        <p:nvSpPr>
          <p:cNvPr id="413" name="Google Shape;413;p34"/>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14" name="Google Shape;414;p34"/>
          <p:cNvSpPr txBox="1"/>
          <p:nvPr/>
        </p:nvSpPr>
        <p:spPr>
          <a:xfrm>
            <a:off x="179512" y="5229200"/>
            <a:ext cx="3672408" cy="646331"/>
          </a:xfrm>
          <a:prstGeom prst="rect">
            <a:avLst/>
          </a:prstGeom>
          <a:solidFill>
            <a:srgbClr val="FFFF00"/>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values of au_id and title_id in the TITLEAUTHOR table must be from</a:t>
            </a:r>
            <a:endParaRPr/>
          </a:p>
        </p:txBody>
      </p:sp>
      <p:cxnSp>
        <p:nvCxnSpPr>
          <p:cNvPr id="415" name="Google Shape;415;p34"/>
          <p:cNvCxnSpPr/>
          <p:nvPr/>
        </p:nvCxnSpPr>
        <p:spPr>
          <a:xfrm flipH="1" rot="10800000">
            <a:off x="1619672" y="4293096"/>
            <a:ext cx="1368152" cy="1080120"/>
          </a:xfrm>
          <a:prstGeom prst="straightConnector1">
            <a:avLst/>
          </a:prstGeom>
          <a:noFill/>
          <a:ln cap="flat" cmpd="sng" w="19050">
            <a:solidFill>
              <a:srgbClr val="FF0000"/>
            </a:solidFill>
            <a:prstDash val="solid"/>
            <a:round/>
            <a:headEnd len="sm" w="sm" type="none"/>
            <a:tailEnd len="med" w="med" type="stealth"/>
          </a:ln>
        </p:spPr>
      </p:cxnSp>
      <p:cxnSp>
        <p:nvCxnSpPr>
          <p:cNvPr id="416" name="Google Shape;416;p34"/>
          <p:cNvCxnSpPr/>
          <p:nvPr/>
        </p:nvCxnSpPr>
        <p:spPr>
          <a:xfrm flipH="1" rot="10800000">
            <a:off x="2771800" y="4581128"/>
            <a:ext cx="720080" cy="792088"/>
          </a:xfrm>
          <a:prstGeom prst="straightConnector1">
            <a:avLst/>
          </a:prstGeom>
          <a:noFill/>
          <a:ln cap="flat" cmpd="sng" w="19050">
            <a:solidFill>
              <a:srgbClr val="FF0000"/>
            </a:solidFill>
            <a:prstDash val="solid"/>
            <a:round/>
            <a:headEnd len="sm" w="sm" type="none"/>
            <a:tailEnd len="med" w="med" type="stealth"/>
          </a:ln>
        </p:spPr>
      </p:cxnSp>
      <p:cxnSp>
        <p:nvCxnSpPr>
          <p:cNvPr id="417" name="Google Shape;417;p34"/>
          <p:cNvCxnSpPr/>
          <p:nvPr/>
        </p:nvCxnSpPr>
        <p:spPr>
          <a:xfrm flipH="1" rot="10800000">
            <a:off x="3786182" y="4365104"/>
            <a:ext cx="2946058" cy="1278474"/>
          </a:xfrm>
          <a:prstGeom prst="straightConnector1">
            <a:avLst/>
          </a:prstGeom>
          <a:noFill/>
          <a:ln cap="flat" cmpd="sng" w="19050">
            <a:solidFill>
              <a:srgbClr val="FF0000"/>
            </a:solidFill>
            <a:prstDash val="solid"/>
            <a:round/>
            <a:headEnd len="sm" w="sm" type="none"/>
            <a:tailEnd len="med" w="med" type="stealth"/>
          </a:ln>
        </p:spPr>
      </p:cxnSp>
      <p:cxnSp>
        <p:nvCxnSpPr>
          <p:cNvPr id="418" name="Google Shape;418;p34"/>
          <p:cNvCxnSpPr/>
          <p:nvPr/>
        </p:nvCxnSpPr>
        <p:spPr>
          <a:xfrm flipH="1" rot="10800000">
            <a:off x="3786182" y="4581128"/>
            <a:ext cx="2874050" cy="1062450"/>
          </a:xfrm>
          <a:prstGeom prst="straightConnector1">
            <a:avLst/>
          </a:prstGeom>
          <a:noFill/>
          <a:ln cap="flat" cmpd="sng" w="19050">
            <a:solidFill>
              <a:srgbClr val="FF0000"/>
            </a:solidFill>
            <a:prstDash val="solid"/>
            <a:round/>
            <a:headEnd len="sm" w="sm" type="none"/>
            <a:tailEnd len="med" w="med" type="stealth"/>
          </a:ln>
        </p:spPr>
      </p:cxnSp>
      <p:sp>
        <p:nvSpPr>
          <p:cNvPr id="419" name="Google Shape;419;p34"/>
          <p:cNvSpPr/>
          <p:nvPr/>
        </p:nvSpPr>
        <p:spPr>
          <a:xfrm>
            <a:off x="899592" y="4077072"/>
            <a:ext cx="216024" cy="648072"/>
          </a:xfrm>
          <a:prstGeom prst="leftBrace">
            <a:avLst>
              <a:gd fmla="val 8333" name="adj1"/>
              <a:gd fmla="val 50000" name="adj2"/>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0" name="Google Shape;420;p34"/>
          <p:cNvCxnSpPr/>
          <p:nvPr/>
        </p:nvCxnSpPr>
        <p:spPr>
          <a:xfrm rot="-5400000">
            <a:off x="-321503" y="2536025"/>
            <a:ext cx="3071834" cy="714380"/>
          </a:xfrm>
          <a:prstGeom prst="straightConnector1">
            <a:avLst/>
          </a:prstGeom>
          <a:noFill/>
          <a:ln cap="flat" cmpd="sng" w="28575">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2000"/>
                                        <p:tgtEl>
                                          <p:spTgt spid="41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5"/>
          <p:cNvSpPr txBox="1"/>
          <p:nvPr>
            <p:ph type="title"/>
          </p:nvPr>
        </p:nvSpPr>
        <p:spPr>
          <a:xfrm>
            <a:off x="467544" y="23689"/>
            <a:ext cx="8229600" cy="45298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Determinants and Duplicate Data</a:t>
            </a:r>
            <a:endParaRPr/>
          </a:p>
        </p:txBody>
      </p:sp>
      <p:sp>
        <p:nvSpPr>
          <p:cNvPr id="426" name="Google Shape;426;p35"/>
          <p:cNvSpPr txBox="1"/>
          <p:nvPr/>
        </p:nvSpPr>
        <p:spPr>
          <a:xfrm>
            <a:off x="6660232" y="3933056"/>
            <a:ext cx="248376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Exhibit 4-14: Email Fails to Act as a Determinant</a:t>
            </a:r>
            <a:endParaRPr/>
          </a:p>
        </p:txBody>
      </p:sp>
      <p:sp>
        <p:nvSpPr>
          <p:cNvPr id="427" name="Google Shape;427;p35"/>
          <p:cNvSpPr/>
          <p:nvPr/>
        </p:nvSpPr>
        <p:spPr>
          <a:xfrm>
            <a:off x="0" y="476672"/>
            <a:ext cx="88924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When you have duplicate data, knowing someone’s email may not allow you to determine the rest of the data as shown below.</a:t>
            </a:r>
            <a:endParaRPr/>
          </a:p>
        </p:txBody>
      </p:sp>
      <p:pic>
        <p:nvPicPr>
          <p:cNvPr id="428" name="Google Shape;428;p35"/>
          <p:cNvPicPr preferRelativeResize="0"/>
          <p:nvPr/>
        </p:nvPicPr>
        <p:blipFill rotWithShape="1">
          <a:blip r:embed="rId3">
            <a:alphaModFix/>
          </a:blip>
          <a:srcRect b="0" l="0" r="0" t="0"/>
          <a:stretch/>
        </p:blipFill>
        <p:spPr>
          <a:xfrm>
            <a:off x="2771800" y="1139051"/>
            <a:ext cx="6372200" cy="1929909"/>
          </a:xfrm>
          <a:prstGeom prst="rect">
            <a:avLst/>
          </a:prstGeom>
          <a:noFill/>
          <a:ln>
            <a:noFill/>
          </a:ln>
        </p:spPr>
      </p:pic>
      <p:pic>
        <p:nvPicPr>
          <p:cNvPr id="429" name="Google Shape;429;p35"/>
          <p:cNvPicPr preferRelativeResize="0"/>
          <p:nvPr/>
        </p:nvPicPr>
        <p:blipFill rotWithShape="1">
          <a:blip r:embed="rId4">
            <a:alphaModFix/>
          </a:blip>
          <a:srcRect b="0" l="0" r="0" t="0"/>
          <a:stretch/>
        </p:blipFill>
        <p:spPr>
          <a:xfrm>
            <a:off x="0" y="3789040"/>
            <a:ext cx="6686550" cy="2001838"/>
          </a:xfrm>
          <a:prstGeom prst="rect">
            <a:avLst/>
          </a:prstGeom>
          <a:noFill/>
          <a:ln>
            <a:noFill/>
          </a:ln>
        </p:spPr>
      </p:pic>
      <p:sp>
        <p:nvSpPr>
          <p:cNvPr id="430" name="Google Shape;430;p3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31" name="Google Shape;431;p35"/>
          <p:cNvSpPr/>
          <p:nvPr/>
        </p:nvSpPr>
        <p:spPr>
          <a:xfrm>
            <a:off x="611560" y="1196752"/>
            <a:ext cx="23042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Exhibit 4-13: Email Acts as a Determinant</a:t>
            </a:r>
            <a:endParaRPr/>
          </a:p>
        </p:txBody>
      </p:sp>
      <p:sp>
        <p:nvSpPr>
          <p:cNvPr id="432" name="Google Shape;432;p35"/>
          <p:cNvSpPr txBox="1"/>
          <p:nvPr/>
        </p:nvSpPr>
        <p:spPr>
          <a:xfrm>
            <a:off x="179512" y="335699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35"/>
          <p:cNvSpPr txBox="1"/>
          <p:nvPr/>
        </p:nvSpPr>
        <p:spPr>
          <a:xfrm>
            <a:off x="0" y="2996952"/>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example,  the duplicated  email  </a:t>
            </a:r>
            <a:r>
              <a:rPr lang="en-US" sz="1800" u="sng">
                <a:solidFill>
                  <a:schemeClr val="dk1"/>
                </a:solidFill>
                <a:latin typeface="Calibri"/>
                <a:ea typeface="Calibri"/>
                <a:cs typeface="Calibri"/>
                <a:sym typeface="Calibri"/>
                <a:hlinkClick r:id="rId5">
                  <a:extLst>
                    <a:ext uri="{A12FA001-AC4F-418D-AE19-62706E023703}">
                      <ahyp:hlinkClr val="tx"/>
                    </a:ext>
                  </a:extLst>
                </a:hlinkClick>
              </a:rPr>
              <a:t> luce@ohio.edu</a:t>
            </a:r>
            <a:r>
              <a:rPr lang="en-US" sz="1800">
                <a:solidFill>
                  <a:schemeClr val="dk1"/>
                </a:solidFill>
                <a:latin typeface="Calibri"/>
                <a:ea typeface="Calibri"/>
                <a:cs typeface="Calibri"/>
                <a:sym typeface="Calibri"/>
              </a:rPr>
              <a:t> will still return only one value for fname, lname, phone, etc  </a:t>
            </a:r>
            <a:endParaRPr/>
          </a:p>
        </p:txBody>
      </p:sp>
      <p:sp>
        <p:nvSpPr>
          <p:cNvPr id="434" name="Google Shape;434;p35"/>
          <p:cNvSpPr txBox="1"/>
          <p:nvPr/>
        </p:nvSpPr>
        <p:spPr>
          <a:xfrm>
            <a:off x="0" y="5734997"/>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example,  the duplicated  email  </a:t>
            </a:r>
            <a:r>
              <a:rPr lang="en-US" sz="1800" u="sng">
                <a:solidFill>
                  <a:schemeClr val="dk1"/>
                </a:solidFill>
                <a:latin typeface="Calibri"/>
                <a:ea typeface="Calibri"/>
                <a:cs typeface="Calibri"/>
                <a:sym typeface="Calibri"/>
                <a:hlinkClick r:id="rId6">
                  <a:extLst>
                    <a:ext uri="{A12FA001-AC4F-418D-AE19-62706E023703}">
                      <ahyp:hlinkClr val="tx"/>
                    </a:ext>
                  </a:extLst>
                </a:hlinkClick>
              </a:rPr>
              <a:t> luce@ohio.edu</a:t>
            </a:r>
            <a:r>
              <a:rPr lang="en-US" sz="1800">
                <a:solidFill>
                  <a:schemeClr val="dk1"/>
                </a:solidFill>
                <a:latin typeface="Calibri"/>
                <a:ea typeface="Calibri"/>
                <a:cs typeface="Calibri"/>
                <a:sym typeface="Calibri"/>
              </a:rPr>
              <a:t> will  return two different values for phone , therefore email is not a determinant</a:t>
            </a:r>
            <a:endParaRPr/>
          </a:p>
        </p:txBody>
      </p:sp>
      <p:cxnSp>
        <p:nvCxnSpPr>
          <p:cNvPr id="435" name="Google Shape;435;p35"/>
          <p:cNvCxnSpPr/>
          <p:nvPr/>
        </p:nvCxnSpPr>
        <p:spPr>
          <a:xfrm>
            <a:off x="0" y="3717032"/>
            <a:ext cx="9144000" cy="0"/>
          </a:xfrm>
          <a:prstGeom prst="straightConnector1">
            <a:avLst/>
          </a:prstGeom>
          <a:noFill/>
          <a:ln cap="flat" cmpd="sng" w="28575">
            <a:solidFill>
              <a:srgbClr val="4A7DBA"/>
            </a:solidFill>
            <a:prstDash val="dash"/>
            <a:round/>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457200" y="44624"/>
            <a:ext cx="8229600" cy="56207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Another Example</a:t>
            </a:r>
            <a:endParaRPr/>
          </a:p>
        </p:txBody>
      </p:sp>
      <p:graphicFrame>
        <p:nvGraphicFramePr>
          <p:cNvPr id="441" name="Google Shape;441;p36"/>
          <p:cNvGraphicFramePr/>
          <p:nvPr/>
        </p:nvGraphicFramePr>
        <p:xfrm>
          <a:off x="120358" y="1256389"/>
          <a:ext cx="3000000" cy="3000000"/>
        </p:xfrm>
        <a:graphic>
          <a:graphicData uri="http://schemas.openxmlformats.org/drawingml/2006/table">
            <a:tbl>
              <a:tblPr bandRow="1" firstRow="1">
                <a:noFill/>
                <a:tableStyleId>{8FBD48E7-5B65-4287-B70D-CF78E60DD95B}</a:tableStyleId>
              </a:tblPr>
              <a:tblGrid>
                <a:gridCol w="851250"/>
                <a:gridCol w="1368150"/>
                <a:gridCol w="752650"/>
                <a:gridCol w="831525"/>
                <a:gridCol w="864100"/>
                <a:gridCol w="576075"/>
                <a:gridCol w="1944225"/>
                <a:gridCol w="792100"/>
                <a:gridCol w="936100"/>
              </a:tblGrid>
              <a:tr h="444825">
                <a:tc>
                  <a:txBody>
                    <a:bodyPr/>
                    <a:lstStyle/>
                    <a:p>
                      <a:pPr indent="0" lvl="0" marL="0" marR="0" rtl="0" algn="l">
                        <a:spcBef>
                          <a:spcPts val="0"/>
                        </a:spcBef>
                        <a:spcAft>
                          <a:spcPts val="0"/>
                        </a:spcAft>
                        <a:buNone/>
                      </a:pPr>
                      <a:r>
                        <a:rPr lang="en-US" sz="1200" u="none" cap="none" strike="noStrike"/>
                        <a:t>Customer </a:t>
                      </a:r>
                      <a:endParaRPr/>
                    </a:p>
                    <a:p>
                      <a:pPr indent="0" lvl="0" marL="0" marR="0" rtl="0" algn="l">
                        <a:spcBef>
                          <a:spcPts val="0"/>
                        </a:spcBef>
                        <a:spcAft>
                          <a:spcPts val="0"/>
                        </a:spcAft>
                        <a:buNone/>
                      </a:pPr>
                      <a:r>
                        <a:rPr lang="en-US" sz="1200"/>
                        <a:t>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Tel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a:t>
                      </a:r>
                      <a:endParaRPr/>
                    </a:p>
                    <a:p>
                      <a:pPr indent="0" lvl="0" marL="0" marR="0" rtl="0" algn="l">
                        <a:spcBef>
                          <a:spcPts val="0"/>
                        </a:spcBef>
                        <a:spcAft>
                          <a:spcPts val="0"/>
                        </a:spcAft>
                        <a:buNone/>
                      </a:pPr>
                      <a:r>
                        <a:rPr lang="en-US" sz="12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Unit</a:t>
                      </a:r>
                      <a:endParaRPr/>
                    </a:p>
                    <a:p>
                      <a:pPr indent="0" lvl="0" marL="0" marR="0" rtl="0" algn="l">
                        <a:spcBef>
                          <a:spcPts val="0"/>
                        </a:spcBef>
                        <a:spcAft>
                          <a:spcPts val="0"/>
                        </a:spcAft>
                        <a:buNone/>
                      </a:pPr>
                      <a:r>
                        <a:rPr lang="en-US" sz="1200"/>
                        <a:t>Price</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A101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A102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Lim Ah Kau</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1122448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13/5/14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Black</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1.90</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A101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15/5/14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rgbClr val="D6E3BC"/>
                    </a:solidFill>
                  </a:tcPr>
                </a:tc>
              </a:tr>
            </a:tbl>
          </a:graphicData>
        </a:graphic>
      </p:graphicFrame>
      <p:sp>
        <p:nvSpPr>
          <p:cNvPr id="442" name="Google Shape;442;p36"/>
          <p:cNvSpPr txBox="1"/>
          <p:nvPr/>
        </p:nvSpPr>
        <p:spPr>
          <a:xfrm>
            <a:off x="179512" y="4509120"/>
            <a:ext cx="820891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 example of an Order Log, where each customer can make orders.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Each order can have many items.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item can appear in more than one order.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Order Log is not in 1</a:t>
            </a:r>
            <a:r>
              <a:rPr baseline="30000" lang="en-US" sz="2000">
                <a:solidFill>
                  <a:schemeClr val="dk1"/>
                </a:solidFill>
                <a:latin typeface="Calibri"/>
                <a:ea typeface="Calibri"/>
                <a:cs typeface="Calibri"/>
                <a:sym typeface="Calibri"/>
              </a:rPr>
              <a:t>st</a:t>
            </a:r>
            <a:r>
              <a:rPr lang="en-US" sz="2000">
                <a:solidFill>
                  <a:schemeClr val="dk1"/>
                </a:solidFill>
                <a:latin typeface="Calibri"/>
                <a:ea typeface="Calibri"/>
                <a:cs typeface="Calibri"/>
                <a:sym typeface="Calibri"/>
              </a:rPr>
              <a:t> NF because some of its columns contains </a:t>
            </a:r>
            <a:r>
              <a:rPr lang="en-US" sz="2000">
                <a:solidFill>
                  <a:srgbClr val="0070C0"/>
                </a:solidFill>
                <a:latin typeface="Calibri"/>
                <a:ea typeface="Calibri"/>
                <a:cs typeface="Calibri"/>
                <a:sym typeface="Calibri"/>
              </a:rPr>
              <a:t>multiple values</a:t>
            </a:r>
            <a:r>
              <a:rPr lang="en-US" sz="2000">
                <a:solidFill>
                  <a:schemeClr val="dk1"/>
                </a:solidFill>
                <a:latin typeface="Calibri"/>
                <a:ea typeface="Calibri"/>
                <a:cs typeface="Calibri"/>
                <a:sym typeface="Calibri"/>
              </a:rPr>
              <a:t>: i.e. multiple values for ItemNo, Description, OrderQty and UnitPrice for each Order</a:t>
            </a:r>
            <a:endParaRPr/>
          </a:p>
        </p:txBody>
      </p:sp>
      <p:sp>
        <p:nvSpPr>
          <p:cNvPr id="443" name="Google Shape;443;p36"/>
          <p:cNvSpPr/>
          <p:nvPr/>
        </p:nvSpPr>
        <p:spPr>
          <a:xfrm>
            <a:off x="4788024" y="1772816"/>
            <a:ext cx="4176464" cy="864096"/>
          </a:xfrm>
          <a:prstGeom prst="rect">
            <a:avLst/>
          </a:prstGeom>
          <a:solidFill>
            <a:srgbClr val="FFC000">
              <a:alpha val="49803"/>
            </a:srgbClr>
          </a:solid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36"/>
          <p:cNvSpPr/>
          <p:nvPr/>
        </p:nvSpPr>
        <p:spPr>
          <a:xfrm>
            <a:off x="4788024" y="2724686"/>
            <a:ext cx="4176464" cy="576064"/>
          </a:xfrm>
          <a:prstGeom prst="rect">
            <a:avLst/>
          </a:prstGeom>
          <a:solidFill>
            <a:srgbClr val="FFFF00">
              <a:alpha val="49803"/>
            </a:srgbClr>
          </a:solidFill>
          <a:ln cap="flat" cmpd="sng" w="28575">
            <a:solidFill>
              <a:srgbClr val="0070C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36"/>
          <p:cNvSpPr/>
          <p:nvPr/>
        </p:nvSpPr>
        <p:spPr>
          <a:xfrm>
            <a:off x="4788024" y="3356992"/>
            <a:ext cx="4176464" cy="864096"/>
          </a:xfrm>
          <a:prstGeom prst="rect">
            <a:avLst/>
          </a:prstGeom>
          <a:solidFill>
            <a:schemeClr val="accent1">
              <a:alpha val="49803"/>
            </a:schemeClr>
          </a:solid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36"/>
          <p:cNvSpPr/>
          <p:nvPr/>
        </p:nvSpPr>
        <p:spPr>
          <a:xfrm>
            <a:off x="142844" y="928670"/>
            <a:ext cx="1112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 Log</a:t>
            </a:r>
            <a:endParaRPr sz="1800">
              <a:solidFill>
                <a:schemeClr val="dk1"/>
              </a:solidFill>
              <a:latin typeface="Calibri"/>
              <a:ea typeface="Calibri"/>
              <a:cs typeface="Calibri"/>
              <a:sym typeface="Calibri"/>
            </a:endParaRPr>
          </a:p>
        </p:txBody>
      </p:sp>
      <p:sp>
        <p:nvSpPr>
          <p:cNvPr id="447" name="Google Shape;447;p36"/>
          <p:cNvSpPr/>
          <p:nvPr/>
        </p:nvSpPr>
        <p:spPr>
          <a:xfrm>
            <a:off x="71406" y="1714488"/>
            <a:ext cx="4714908" cy="428628"/>
          </a:xfrm>
          <a:prstGeom prst="rect">
            <a:avLst/>
          </a:prstGeom>
          <a:solidFill>
            <a:srgbClr val="FFC000">
              <a:alpha val="48627"/>
            </a:srgb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36"/>
          <p:cNvSpPr/>
          <p:nvPr/>
        </p:nvSpPr>
        <p:spPr>
          <a:xfrm>
            <a:off x="71406" y="3357562"/>
            <a:ext cx="4714908" cy="428628"/>
          </a:xfrm>
          <a:prstGeom prst="rect">
            <a:avLst/>
          </a:prstGeom>
          <a:solidFill>
            <a:srgbClr val="93B3D7">
              <a:alpha val="49803"/>
            </a:srgb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36"/>
          <p:cNvSpPr/>
          <p:nvPr/>
        </p:nvSpPr>
        <p:spPr>
          <a:xfrm>
            <a:off x="71406" y="2710060"/>
            <a:ext cx="4714908" cy="290312"/>
          </a:xfrm>
          <a:prstGeom prst="rect">
            <a:avLst/>
          </a:prstGeom>
          <a:solidFill>
            <a:srgbClr val="FFFF00">
              <a:alpha val="49803"/>
            </a:srgbClr>
          </a:solidFill>
          <a:ln cap="flat" cmpd="sng" w="28575">
            <a:solidFill>
              <a:srgbClr val="0070C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2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idx="12" type="sldNum"/>
          </p:nvPr>
        </p:nvSpPr>
        <p:spPr>
          <a:xfrm>
            <a:off x="457200" y="6248400"/>
            <a:ext cx="54102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55" name="Google Shape;455;p37"/>
          <p:cNvSpPr txBox="1"/>
          <p:nvPr>
            <p:ph type="title"/>
          </p:nvPr>
        </p:nvSpPr>
        <p:spPr>
          <a:xfrm>
            <a:off x="611560" y="188640"/>
            <a:ext cx="77724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Normalization Process - First Normal Form (1NF)</a:t>
            </a:r>
            <a:endParaRPr/>
          </a:p>
        </p:txBody>
      </p:sp>
      <p:sp>
        <p:nvSpPr>
          <p:cNvPr id="456" name="Google Shape;456;p37"/>
          <p:cNvSpPr txBox="1"/>
          <p:nvPr>
            <p:ph idx="1" type="body"/>
          </p:nvPr>
        </p:nvSpPr>
        <p:spPr>
          <a:xfrm>
            <a:off x="611560" y="764704"/>
            <a:ext cx="7772400" cy="100811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rgbClr val="7030A0"/>
              </a:buClr>
              <a:buSzPts val="2000"/>
              <a:buNone/>
            </a:pPr>
            <a:r>
              <a:rPr lang="en-US" sz="2000">
                <a:solidFill>
                  <a:srgbClr val="7030A0"/>
                </a:solidFill>
              </a:rPr>
              <a:t>1NF rules</a:t>
            </a:r>
            <a:r>
              <a:rPr lang="en-US" sz="2000">
                <a:solidFill>
                  <a:srgbClr val="000000"/>
                </a:solidFill>
              </a:rPr>
              <a:t>:</a:t>
            </a:r>
            <a:endParaRPr/>
          </a:p>
          <a:p>
            <a:pPr indent="-342900" lvl="0" marL="342900" rtl="0" algn="l">
              <a:lnSpc>
                <a:spcPct val="90000"/>
              </a:lnSpc>
              <a:spcBef>
                <a:spcPts val="400"/>
              </a:spcBef>
              <a:spcAft>
                <a:spcPts val="0"/>
              </a:spcAft>
              <a:buClr>
                <a:srgbClr val="7030A0"/>
              </a:buClr>
              <a:buSzPts val="2000"/>
              <a:buChar char="•"/>
            </a:pPr>
            <a:r>
              <a:rPr lang="en-US" sz="2000">
                <a:solidFill>
                  <a:srgbClr val="7030A0"/>
                </a:solidFill>
              </a:rPr>
              <a:t>No multivalued attributes</a:t>
            </a:r>
            <a:endParaRPr/>
          </a:p>
          <a:p>
            <a:pPr indent="-342900" lvl="0" marL="342900" rtl="0" algn="l">
              <a:lnSpc>
                <a:spcPct val="90000"/>
              </a:lnSpc>
              <a:spcBef>
                <a:spcPts val="400"/>
              </a:spcBef>
              <a:spcAft>
                <a:spcPts val="0"/>
              </a:spcAft>
              <a:buClr>
                <a:srgbClr val="7030A0"/>
              </a:buClr>
              <a:buSzPts val="2000"/>
              <a:buChar char="•"/>
            </a:pPr>
            <a:r>
              <a:rPr lang="en-US" sz="2000">
                <a:solidFill>
                  <a:srgbClr val="7030A0"/>
                </a:solidFill>
              </a:rPr>
              <a:t>Every attribute value is atomic – single value only</a:t>
            </a:r>
            <a:endParaRPr/>
          </a:p>
        </p:txBody>
      </p:sp>
      <p:sp>
        <p:nvSpPr>
          <p:cNvPr id="457" name="Google Shape;457;p3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58" name="Google Shape;458;p37"/>
          <p:cNvSpPr txBox="1"/>
          <p:nvPr/>
        </p:nvSpPr>
        <p:spPr>
          <a:xfrm>
            <a:off x="1475656" y="1700808"/>
            <a:ext cx="7416824"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Transform the OrderLog to 1NF</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1: Tables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Create new table(s)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Rename original table if necessary</a:t>
            </a:r>
            <a:endParaRPr/>
          </a:p>
        </p:txBody>
      </p:sp>
      <p:sp>
        <p:nvSpPr>
          <p:cNvPr id="459" name="Google Shape;459;p37"/>
          <p:cNvSpPr txBox="1"/>
          <p:nvPr/>
        </p:nvSpPr>
        <p:spPr>
          <a:xfrm>
            <a:off x="251520" y="2996952"/>
            <a:ext cx="482453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Make a new table to hold all the column with multiple values: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Two tables required:</a:t>
            </a:r>
            <a:endParaRPr/>
          </a:p>
          <a:p>
            <a:pPr indent="-127000" lvl="1" marL="568325" marR="0" rtl="0" algn="l">
              <a:spcBef>
                <a:spcPts val="0"/>
              </a:spcBef>
              <a:spcAft>
                <a:spcPts val="0"/>
              </a:spcAft>
              <a:buClr>
                <a:srgbClr val="0070C0"/>
              </a:buClr>
              <a:buSzPts val="2000"/>
              <a:buFont typeface="Arial"/>
              <a:buChar char="•"/>
            </a:pPr>
            <a:r>
              <a:rPr b="0" i="0" lang="en-US" sz="2000" u="none" cap="none" strike="noStrike">
                <a:solidFill>
                  <a:srgbClr val="0070C0"/>
                </a:solidFill>
                <a:latin typeface="Calibri"/>
                <a:ea typeface="Calibri"/>
                <a:cs typeface="Calibri"/>
                <a:sym typeface="Calibri"/>
              </a:rPr>
              <a:t>Orders</a:t>
            </a:r>
            <a:r>
              <a:rPr b="0" i="0" lang="en-US" sz="2000" u="none" cap="none" strike="noStrike">
                <a:solidFill>
                  <a:schemeClr val="dk1"/>
                </a:solidFill>
                <a:latin typeface="Calibri"/>
                <a:ea typeface="Calibri"/>
                <a:cs typeface="Calibri"/>
                <a:sym typeface="Calibri"/>
              </a:rPr>
              <a:t> table to hold data about orders by each customer</a:t>
            </a:r>
            <a:endParaRPr/>
          </a:p>
          <a:p>
            <a:pPr indent="-127000" lvl="1" marL="568325" marR="0" rtl="0" algn="l">
              <a:spcBef>
                <a:spcPts val="0"/>
              </a:spcBef>
              <a:spcAft>
                <a:spcPts val="0"/>
              </a:spcAft>
              <a:buClr>
                <a:srgbClr val="0070C0"/>
              </a:buClr>
              <a:buSzPts val="2000"/>
              <a:buFont typeface="Arial"/>
              <a:buChar char="•"/>
            </a:pPr>
            <a:r>
              <a:rPr b="0" i="0" lang="en-US" sz="2000" u="none" cap="none" strike="noStrike">
                <a:solidFill>
                  <a:srgbClr val="0070C0"/>
                </a:solidFill>
                <a:latin typeface="Calibri"/>
                <a:ea typeface="Calibri"/>
                <a:cs typeface="Calibri"/>
                <a:sym typeface="Calibri"/>
              </a:rPr>
              <a:t>OrderItems</a:t>
            </a:r>
            <a:r>
              <a:rPr b="0" i="0" lang="en-US" sz="2000" u="none" cap="none" strike="noStrike">
                <a:solidFill>
                  <a:schemeClr val="dk1"/>
                </a:solidFill>
                <a:latin typeface="Calibri"/>
                <a:ea typeface="Calibri"/>
                <a:cs typeface="Calibri"/>
                <a:sym typeface="Calibri"/>
              </a:rPr>
              <a:t> table to hold data about items in each order </a:t>
            </a:r>
            <a:endParaRPr b="0" i="1" sz="2000" u="none" cap="none" strike="noStrike">
              <a:solidFill>
                <a:schemeClr val="dk1"/>
              </a:solidFill>
              <a:latin typeface="Calibri"/>
              <a:ea typeface="Calibri"/>
              <a:cs typeface="Calibri"/>
              <a:sym typeface="Calibri"/>
            </a:endParaRPr>
          </a:p>
        </p:txBody>
      </p:sp>
      <p:grpSp>
        <p:nvGrpSpPr>
          <p:cNvPr id="460" name="Google Shape;460;p37"/>
          <p:cNvGrpSpPr/>
          <p:nvPr/>
        </p:nvGrpSpPr>
        <p:grpSpPr>
          <a:xfrm>
            <a:off x="5220072" y="3501008"/>
            <a:ext cx="1368152" cy="2862322"/>
            <a:chOff x="5220072" y="3501008"/>
            <a:chExt cx="1368152" cy="2862322"/>
          </a:xfrm>
        </p:grpSpPr>
        <p:sp>
          <p:nvSpPr>
            <p:cNvPr id="461" name="Google Shape;461;p37"/>
            <p:cNvSpPr/>
            <p:nvPr/>
          </p:nvSpPr>
          <p:spPr>
            <a:xfrm>
              <a:off x="5220072" y="3501008"/>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37"/>
            <p:cNvSpPr txBox="1"/>
            <p:nvPr/>
          </p:nvSpPr>
          <p:spPr>
            <a:xfrm>
              <a:off x="5220072" y="3501008"/>
              <a:ext cx="1364476"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463" name="Google Shape;463;p37"/>
          <p:cNvGrpSpPr/>
          <p:nvPr/>
        </p:nvGrpSpPr>
        <p:grpSpPr>
          <a:xfrm>
            <a:off x="7308304" y="3573016"/>
            <a:ext cx="1368152" cy="1477328"/>
            <a:chOff x="2339752" y="3789040"/>
            <a:chExt cx="1368152" cy="1477328"/>
          </a:xfrm>
        </p:grpSpPr>
        <p:sp>
          <p:nvSpPr>
            <p:cNvPr id="464" name="Google Shape;464;p37"/>
            <p:cNvSpPr/>
            <p:nvPr/>
          </p:nvSpPr>
          <p:spPr>
            <a:xfrm>
              <a:off x="2339752" y="3789040"/>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37"/>
            <p:cNvSpPr txBox="1"/>
            <p:nvPr/>
          </p:nvSpPr>
          <p:spPr>
            <a:xfrm>
              <a:off x="2339752" y="3789040"/>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8"/>
          <p:cNvSpPr txBox="1"/>
          <p:nvPr>
            <p:ph type="title"/>
          </p:nvPr>
        </p:nvSpPr>
        <p:spPr>
          <a:xfrm>
            <a:off x="611560" y="188640"/>
            <a:ext cx="77724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Normalization Process - First Normal Form (1NF)</a:t>
            </a:r>
            <a:endParaRPr/>
          </a:p>
        </p:txBody>
      </p:sp>
      <p:sp>
        <p:nvSpPr>
          <p:cNvPr id="471" name="Google Shape;471;p38"/>
          <p:cNvSpPr txBox="1"/>
          <p:nvPr/>
        </p:nvSpPr>
        <p:spPr>
          <a:xfrm>
            <a:off x="251520" y="764704"/>
            <a:ext cx="7249438"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Transform the OrderLog to 1NF</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1: Tables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Create new table(s)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Rename original table if necessary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2: Relationships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Establish relationships between original and new table(s)</a:t>
            </a:r>
            <a:endParaRPr/>
          </a:p>
          <a:p>
            <a:pPr indent="-231775" lvl="2" marL="11461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An order can have multiple items</a:t>
            </a:r>
            <a:endParaRPr/>
          </a:p>
          <a:p>
            <a:pPr indent="-231775" lvl="2" marL="11461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Each item in the OrderItems table belongs to one Order</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3: Fields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 Transfer fields and rename as needed</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4: Keys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Choose PK and FK for all tables </a:t>
            </a:r>
            <a:endParaRPr/>
          </a:p>
        </p:txBody>
      </p:sp>
      <p:grpSp>
        <p:nvGrpSpPr>
          <p:cNvPr id="472" name="Google Shape;472;p38"/>
          <p:cNvGrpSpPr/>
          <p:nvPr/>
        </p:nvGrpSpPr>
        <p:grpSpPr>
          <a:xfrm>
            <a:off x="4644008" y="3140968"/>
            <a:ext cx="3888432" cy="2862322"/>
            <a:chOff x="4644008" y="3573016"/>
            <a:chExt cx="3888432" cy="2862322"/>
          </a:xfrm>
        </p:grpSpPr>
        <p:grpSp>
          <p:nvGrpSpPr>
            <p:cNvPr id="473" name="Google Shape;473;p38"/>
            <p:cNvGrpSpPr/>
            <p:nvPr/>
          </p:nvGrpSpPr>
          <p:grpSpPr>
            <a:xfrm>
              <a:off x="4644008" y="3573016"/>
              <a:ext cx="1368152" cy="2862322"/>
              <a:chOff x="683568" y="3789040"/>
              <a:chExt cx="1368152" cy="2862322"/>
            </a:xfrm>
          </p:grpSpPr>
          <p:sp>
            <p:nvSpPr>
              <p:cNvPr id="474" name="Google Shape;474;p38"/>
              <p:cNvSpPr/>
              <p:nvPr/>
            </p:nvSpPr>
            <p:spPr>
              <a:xfrm>
                <a:off x="683568" y="3789040"/>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Google Shape;475;p38"/>
              <p:cNvSpPr txBox="1"/>
              <p:nvPr/>
            </p:nvSpPr>
            <p:spPr>
              <a:xfrm>
                <a:off x="683568" y="3789040"/>
                <a:ext cx="1364476"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476" name="Google Shape;476;p38"/>
            <p:cNvGrpSpPr/>
            <p:nvPr/>
          </p:nvGrpSpPr>
          <p:grpSpPr>
            <a:xfrm>
              <a:off x="7164288" y="3861048"/>
              <a:ext cx="1368152" cy="1477328"/>
              <a:chOff x="2411760" y="3933056"/>
              <a:chExt cx="1368152" cy="1477328"/>
            </a:xfrm>
          </p:grpSpPr>
          <p:sp>
            <p:nvSpPr>
              <p:cNvPr id="477" name="Google Shape;477;p38"/>
              <p:cNvSpPr/>
              <p:nvPr/>
            </p:nvSpPr>
            <p:spPr>
              <a:xfrm>
                <a:off x="2411760" y="3933056"/>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38"/>
              <p:cNvSpPr txBox="1"/>
              <p:nvPr/>
            </p:nvSpPr>
            <p:spPr>
              <a:xfrm>
                <a:off x="2411760" y="3933056"/>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79" name="Google Shape;479;p38"/>
            <p:cNvCxnSpPr/>
            <p:nvPr/>
          </p:nvCxnSpPr>
          <p:spPr>
            <a:xfrm>
              <a:off x="6012160" y="4509120"/>
              <a:ext cx="1152128" cy="0"/>
            </a:xfrm>
            <a:prstGeom prst="straightConnector1">
              <a:avLst/>
            </a:prstGeom>
            <a:noFill/>
            <a:ln cap="flat" cmpd="sng" w="9525">
              <a:solidFill>
                <a:schemeClr val="dk1"/>
              </a:solidFill>
              <a:prstDash val="solid"/>
              <a:round/>
              <a:headEnd len="sm" w="sm" type="none"/>
              <a:tailEnd len="sm" w="sm" type="none"/>
            </a:ln>
          </p:spPr>
        </p:cxnSp>
        <p:cxnSp>
          <p:nvCxnSpPr>
            <p:cNvPr id="480" name="Google Shape;480;p38"/>
            <p:cNvCxnSpPr/>
            <p:nvPr/>
          </p:nvCxnSpPr>
          <p:spPr>
            <a:xfrm flipH="1" rot="10800000">
              <a:off x="6948264" y="4365104"/>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481" name="Google Shape;481;p38"/>
            <p:cNvCxnSpPr>
              <a:endCxn id="478" idx="1"/>
            </p:cNvCxnSpPr>
            <p:nvPr/>
          </p:nvCxnSpPr>
          <p:spPr>
            <a:xfrm>
              <a:off x="6948288" y="4509112"/>
              <a:ext cx="216000" cy="90600"/>
            </a:xfrm>
            <a:prstGeom prst="straightConnector1">
              <a:avLst/>
            </a:prstGeom>
            <a:noFill/>
            <a:ln cap="flat" cmpd="sng" w="9525">
              <a:solidFill>
                <a:schemeClr val="dk1"/>
              </a:solidFill>
              <a:prstDash val="solid"/>
              <a:round/>
              <a:headEnd len="sm" w="sm" type="none"/>
              <a:tailEnd len="sm" w="sm" type="none"/>
            </a:ln>
          </p:spPr>
        </p:cxnSp>
        <p:cxnSp>
          <p:nvCxnSpPr>
            <p:cNvPr id="482" name="Google Shape;482;p38"/>
            <p:cNvCxnSpPr/>
            <p:nvPr/>
          </p:nvCxnSpPr>
          <p:spPr>
            <a:xfrm>
              <a:off x="6156176" y="4365104"/>
              <a:ext cx="0" cy="288032"/>
            </a:xfrm>
            <a:prstGeom prst="straightConnector1">
              <a:avLst/>
            </a:prstGeom>
            <a:noFill/>
            <a:ln cap="flat" cmpd="sng" w="9525">
              <a:solidFill>
                <a:schemeClr val="dk1"/>
              </a:solidFill>
              <a:prstDash val="solid"/>
              <a:round/>
              <a:headEnd len="sm" w="sm" type="none"/>
              <a:tailEnd len="sm" w="sm" type="none"/>
            </a:ln>
          </p:spPr>
        </p:cxnSp>
        <p:cxnSp>
          <p:nvCxnSpPr>
            <p:cNvPr id="483" name="Google Shape;483;p38"/>
            <p:cNvCxnSpPr/>
            <p:nvPr/>
          </p:nvCxnSpPr>
          <p:spPr>
            <a:xfrm>
              <a:off x="6084168" y="4365104"/>
              <a:ext cx="0" cy="288032"/>
            </a:xfrm>
            <a:prstGeom prst="straightConnector1">
              <a:avLst/>
            </a:prstGeom>
            <a:noFill/>
            <a:ln cap="flat" cmpd="sng" w="9525">
              <a:solidFill>
                <a:schemeClr val="dk1"/>
              </a:solidFill>
              <a:prstDash val="solid"/>
              <a:round/>
              <a:headEnd len="sm" w="sm" type="none"/>
              <a:tailEnd len="sm" w="sm" type="none"/>
            </a:ln>
          </p:spPr>
        </p:cxnSp>
        <p:cxnSp>
          <p:nvCxnSpPr>
            <p:cNvPr id="484" name="Google Shape;484;p38"/>
            <p:cNvCxnSpPr/>
            <p:nvPr/>
          </p:nvCxnSpPr>
          <p:spPr>
            <a:xfrm>
              <a:off x="6948264" y="4365104"/>
              <a:ext cx="0" cy="288032"/>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9"/>
          <p:cNvSpPr txBox="1"/>
          <p:nvPr>
            <p:ph type="title"/>
          </p:nvPr>
        </p:nvSpPr>
        <p:spPr>
          <a:xfrm>
            <a:off x="611560" y="188640"/>
            <a:ext cx="77724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Normalization Process - First Normal Form (1NF)</a:t>
            </a:r>
            <a:endParaRPr/>
          </a:p>
        </p:txBody>
      </p:sp>
      <p:sp>
        <p:nvSpPr>
          <p:cNvPr id="490" name="Google Shape;490;p39"/>
          <p:cNvSpPr txBox="1"/>
          <p:nvPr/>
        </p:nvSpPr>
        <p:spPr>
          <a:xfrm>
            <a:off x="251520" y="764704"/>
            <a:ext cx="6840760"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Transform the OrderLog to 1NF</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1: Tables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Create new table(s)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Rename original table if necessary</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2: Relationships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Establish relationships between original and new table(s)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3: Fields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 Transfer fields and rename as needed</a:t>
            </a:r>
            <a:endParaRPr/>
          </a:p>
          <a:p>
            <a:pPr indent="-231775" lvl="2" marL="11461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All the fields with multiple values transferred to the OrderItems table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4: Keys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Choose PK and FK for all tables </a:t>
            </a:r>
            <a:endParaRPr/>
          </a:p>
        </p:txBody>
      </p:sp>
      <p:grpSp>
        <p:nvGrpSpPr>
          <p:cNvPr id="491" name="Google Shape;491;p39"/>
          <p:cNvGrpSpPr/>
          <p:nvPr/>
        </p:nvGrpSpPr>
        <p:grpSpPr>
          <a:xfrm>
            <a:off x="4644008" y="3717032"/>
            <a:ext cx="1368152" cy="1754326"/>
            <a:chOff x="683568" y="3789040"/>
            <a:chExt cx="1368152" cy="1754326"/>
          </a:xfrm>
        </p:grpSpPr>
        <p:sp>
          <p:nvSpPr>
            <p:cNvPr id="492" name="Google Shape;492;p39"/>
            <p:cNvSpPr/>
            <p:nvPr/>
          </p:nvSpPr>
          <p:spPr>
            <a:xfrm>
              <a:off x="683568" y="3789040"/>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39"/>
            <p:cNvSpPr txBox="1"/>
            <p:nvPr/>
          </p:nvSpPr>
          <p:spPr>
            <a:xfrm>
              <a:off x="683568" y="3789040"/>
              <a:ext cx="1364476"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grpSp>
      <p:grpSp>
        <p:nvGrpSpPr>
          <p:cNvPr id="494" name="Google Shape;494;p39"/>
          <p:cNvGrpSpPr/>
          <p:nvPr/>
        </p:nvGrpSpPr>
        <p:grpSpPr>
          <a:xfrm>
            <a:off x="7164288" y="4005064"/>
            <a:ext cx="1368152" cy="1477328"/>
            <a:chOff x="2411760" y="3933056"/>
            <a:chExt cx="1368152" cy="1477328"/>
          </a:xfrm>
        </p:grpSpPr>
        <p:sp>
          <p:nvSpPr>
            <p:cNvPr id="495" name="Google Shape;495;p39"/>
            <p:cNvSpPr/>
            <p:nvPr/>
          </p:nvSpPr>
          <p:spPr>
            <a:xfrm>
              <a:off x="2411760" y="3933056"/>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39"/>
            <p:cNvSpPr txBox="1"/>
            <p:nvPr/>
          </p:nvSpPr>
          <p:spPr>
            <a:xfrm>
              <a:off x="2411760" y="3933056"/>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cxnSp>
        <p:nvCxnSpPr>
          <p:cNvPr id="497" name="Google Shape;497;p39"/>
          <p:cNvCxnSpPr/>
          <p:nvPr/>
        </p:nvCxnSpPr>
        <p:spPr>
          <a:xfrm>
            <a:off x="6012160" y="4653136"/>
            <a:ext cx="1152128" cy="0"/>
          </a:xfrm>
          <a:prstGeom prst="straightConnector1">
            <a:avLst/>
          </a:prstGeom>
          <a:noFill/>
          <a:ln cap="flat" cmpd="sng" w="9525">
            <a:solidFill>
              <a:schemeClr val="dk1"/>
            </a:solidFill>
            <a:prstDash val="solid"/>
            <a:round/>
            <a:headEnd len="sm" w="sm" type="none"/>
            <a:tailEnd len="sm" w="sm" type="none"/>
          </a:ln>
        </p:spPr>
      </p:cxnSp>
      <p:cxnSp>
        <p:nvCxnSpPr>
          <p:cNvPr id="498" name="Google Shape;498;p39"/>
          <p:cNvCxnSpPr/>
          <p:nvPr/>
        </p:nvCxnSpPr>
        <p:spPr>
          <a:xfrm flipH="1" rot="10800000">
            <a:off x="6948264" y="4509120"/>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499" name="Google Shape;499;p39"/>
          <p:cNvCxnSpPr>
            <a:endCxn id="496" idx="1"/>
          </p:cNvCxnSpPr>
          <p:nvPr/>
        </p:nvCxnSpPr>
        <p:spPr>
          <a:xfrm>
            <a:off x="6948288" y="4653128"/>
            <a:ext cx="216000" cy="90600"/>
          </a:xfrm>
          <a:prstGeom prst="straightConnector1">
            <a:avLst/>
          </a:prstGeom>
          <a:noFill/>
          <a:ln cap="flat" cmpd="sng" w="9525">
            <a:solidFill>
              <a:schemeClr val="dk1"/>
            </a:solidFill>
            <a:prstDash val="solid"/>
            <a:round/>
            <a:headEnd len="sm" w="sm" type="none"/>
            <a:tailEnd len="sm" w="sm" type="none"/>
          </a:ln>
        </p:spPr>
      </p:cxnSp>
      <p:cxnSp>
        <p:nvCxnSpPr>
          <p:cNvPr id="500" name="Google Shape;500;p39"/>
          <p:cNvCxnSpPr/>
          <p:nvPr/>
        </p:nvCxnSpPr>
        <p:spPr>
          <a:xfrm>
            <a:off x="6156176" y="4509120"/>
            <a:ext cx="0" cy="288032"/>
          </a:xfrm>
          <a:prstGeom prst="straightConnector1">
            <a:avLst/>
          </a:prstGeom>
          <a:noFill/>
          <a:ln cap="flat" cmpd="sng" w="9525">
            <a:solidFill>
              <a:schemeClr val="dk1"/>
            </a:solidFill>
            <a:prstDash val="solid"/>
            <a:round/>
            <a:headEnd len="sm" w="sm" type="none"/>
            <a:tailEnd len="sm" w="sm" type="none"/>
          </a:ln>
        </p:spPr>
      </p:cxnSp>
      <p:cxnSp>
        <p:nvCxnSpPr>
          <p:cNvPr id="501" name="Google Shape;501;p39"/>
          <p:cNvCxnSpPr/>
          <p:nvPr/>
        </p:nvCxnSpPr>
        <p:spPr>
          <a:xfrm>
            <a:off x="6084168" y="4509120"/>
            <a:ext cx="0" cy="288032"/>
          </a:xfrm>
          <a:prstGeom prst="straightConnector1">
            <a:avLst/>
          </a:prstGeom>
          <a:noFill/>
          <a:ln cap="flat" cmpd="sng" w="9525">
            <a:solidFill>
              <a:schemeClr val="dk1"/>
            </a:solidFill>
            <a:prstDash val="solid"/>
            <a:round/>
            <a:headEnd len="sm" w="sm" type="none"/>
            <a:tailEnd len="sm" w="sm" type="none"/>
          </a:ln>
        </p:spPr>
      </p:cxnSp>
      <p:cxnSp>
        <p:nvCxnSpPr>
          <p:cNvPr id="502" name="Google Shape;502;p39"/>
          <p:cNvCxnSpPr/>
          <p:nvPr/>
        </p:nvCxnSpPr>
        <p:spPr>
          <a:xfrm>
            <a:off x="6948264" y="4509120"/>
            <a:ext cx="0" cy="288032"/>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Normalization Theory</a:t>
            </a:r>
            <a:endParaRPr/>
          </a:p>
        </p:txBody>
      </p:sp>
      <p:sp>
        <p:nvSpPr>
          <p:cNvPr id="110" name="Google Shape;110;p4"/>
          <p:cNvSpPr txBox="1"/>
          <p:nvPr>
            <p:ph idx="1" type="body"/>
          </p:nvPr>
        </p:nvSpPr>
        <p:spPr>
          <a:xfrm>
            <a:off x="214282" y="1071546"/>
            <a:ext cx="8715436" cy="5214974"/>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Result of E-R analysis need further refinement</a:t>
            </a:r>
            <a:endParaRPr/>
          </a:p>
          <a:p>
            <a:pPr indent="-342900" lvl="0" marL="342900" rtl="0" algn="l">
              <a:lnSpc>
                <a:spcPct val="90000"/>
              </a:lnSpc>
              <a:spcBef>
                <a:spcPts val="640"/>
              </a:spcBef>
              <a:spcAft>
                <a:spcPts val="0"/>
              </a:spcAft>
              <a:buClr>
                <a:schemeClr val="dk1"/>
              </a:buClr>
              <a:buSzPts val="3200"/>
              <a:buChar char="•"/>
            </a:pPr>
            <a:r>
              <a:rPr lang="en-US"/>
              <a:t>Appropriate decomposition can solve problems</a:t>
            </a:r>
            <a:endParaRPr/>
          </a:p>
          <a:p>
            <a:pPr indent="-342900" lvl="0" marL="342900" rtl="0" algn="l">
              <a:lnSpc>
                <a:spcPct val="90000"/>
              </a:lnSpc>
              <a:spcBef>
                <a:spcPts val="640"/>
              </a:spcBef>
              <a:spcAft>
                <a:spcPts val="0"/>
              </a:spcAft>
              <a:buClr>
                <a:schemeClr val="dk1"/>
              </a:buClr>
              <a:buSzPts val="3200"/>
              <a:buChar char="•"/>
            </a:pPr>
            <a:r>
              <a:rPr lang="en-US"/>
              <a:t>The underlying theory is referred to as </a:t>
            </a:r>
            <a:r>
              <a:rPr i="1" lang="en-US"/>
              <a:t>normalization theory</a:t>
            </a:r>
            <a:r>
              <a:rPr lang="en-US"/>
              <a:t> and is based on </a:t>
            </a:r>
            <a:r>
              <a:rPr i="1" lang="en-US">
                <a:solidFill>
                  <a:srgbClr val="0070C0"/>
                </a:solidFill>
              </a:rPr>
              <a:t>functional dependencies</a:t>
            </a:r>
            <a:r>
              <a:rPr lang="en-US">
                <a:solidFill>
                  <a:srgbClr val="0070C0"/>
                </a:solidFill>
              </a:rPr>
              <a:t>  </a:t>
            </a:r>
            <a:r>
              <a:rPr lang="en-US"/>
              <a:t>(and other kinds, like </a:t>
            </a:r>
            <a:r>
              <a:rPr i="1" lang="en-US"/>
              <a:t>multivalued dependencies</a:t>
            </a:r>
            <a:r>
              <a:rPr lang="en-US"/>
              <a:t>)</a:t>
            </a:r>
            <a:endParaRPr/>
          </a:p>
        </p:txBody>
      </p:sp>
      <p:sp>
        <p:nvSpPr>
          <p:cNvPr id="111" name="Google Shape;111;p4"/>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0"/>
          <p:cNvSpPr txBox="1"/>
          <p:nvPr/>
        </p:nvSpPr>
        <p:spPr>
          <a:xfrm>
            <a:off x="251520" y="764704"/>
            <a:ext cx="6840760"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Transform the OrderLog to 1NF</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1: Tables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Create new table(s)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Rename original table if necessary</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2: Relationships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Establish relationships between original and new</a:t>
            </a:r>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Step 3: Fields</a:t>
            </a:r>
            <a:endParaRPr/>
          </a:p>
          <a:p>
            <a:pPr indent="-231775" lvl="1" marL="688975" marR="0" rtl="0" algn="l">
              <a:spcBef>
                <a:spcPts val="0"/>
              </a:spcBef>
              <a:spcAft>
                <a:spcPts val="0"/>
              </a:spcAft>
              <a:buClr>
                <a:srgbClr val="7F7F7F"/>
              </a:buClr>
              <a:buSzPts val="1600"/>
              <a:buFont typeface="Arial"/>
              <a:buChar char="•"/>
            </a:pPr>
            <a:r>
              <a:rPr b="0" i="1" lang="en-US" sz="1600" u="none" cap="none" strike="noStrike">
                <a:solidFill>
                  <a:srgbClr val="7F7F7F"/>
                </a:solidFill>
                <a:latin typeface="Calibri"/>
                <a:ea typeface="Calibri"/>
                <a:cs typeface="Calibri"/>
                <a:sym typeface="Calibri"/>
              </a:rPr>
              <a:t> Transfer fields and rename as needed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Step 4: Keys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Choose PK and FK for all tables </a:t>
            </a:r>
            <a:endParaRPr/>
          </a:p>
        </p:txBody>
      </p:sp>
      <p:sp>
        <p:nvSpPr>
          <p:cNvPr id="508" name="Google Shape;508;p40"/>
          <p:cNvSpPr txBox="1"/>
          <p:nvPr>
            <p:ph type="title"/>
          </p:nvPr>
        </p:nvSpPr>
        <p:spPr>
          <a:xfrm>
            <a:off x="611560" y="188640"/>
            <a:ext cx="77724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Normalization Process - First Normal Form (1NF)</a:t>
            </a:r>
            <a:endParaRPr/>
          </a:p>
        </p:txBody>
      </p:sp>
      <p:sp>
        <p:nvSpPr>
          <p:cNvPr id="509" name="Google Shape;509;p40"/>
          <p:cNvSpPr txBox="1"/>
          <p:nvPr/>
        </p:nvSpPr>
        <p:spPr>
          <a:xfrm>
            <a:off x="395536" y="3429000"/>
            <a:ext cx="424847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 table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 🡪 CustomerNo, Name, 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OrderDate</a:t>
            </a:r>
            <a:endParaRPr sz="1800">
              <a:solidFill>
                <a:schemeClr val="dk1"/>
              </a:solidFill>
              <a:latin typeface="Calibri"/>
              <a:ea typeface="Calibri"/>
              <a:cs typeface="Calibri"/>
              <a:sym typeface="Calibri"/>
            </a:endParaRPr>
          </a:p>
          <a:p>
            <a:pPr indent="-346075" lvl="0" marL="346075" marR="0" rtl="0" algn="l">
              <a:spcBef>
                <a:spcPts val="0"/>
              </a:spcBef>
              <a:spcAft>
                <a:spcPts val="0"/>
              </a:spcAft>
              <a:buNone/>
            </a:pPr>
            <a:r>
              <a:rPr lang="en-US" sz="1800">
                <a:solidFill>
                  <a:schemeClr val="dk1"/>
                </a:solidFill>
                <a:latin typeface="Calibri"/>
                <a:ea typeface="Calibri"/>
                <a:cs typeface="Calibri"/>
                <a:sym typeface="Calibri"/>
              </a:rPr>
              <a:t>i.e. Given an OrderNo (e.g. C1001), you will be able to retrieve a row of related data</a:t>
            </a:r>
            <a:endParaRPr/>
          </a:p>
        </p:txBody>
      </p:sp>
      <p:sp>
        <p:nvSpPr>
          <p:cNvPr id="510" name="Google Shape;510;p40"/>
          <p:cNvSpPr txBox="1"/>
          <p:nvPr/>
        </p:nvSpPr>
        <p:spPr>
          <a:xfrm>
            <a:off x="395536" y="5013176"/>
            <a:ext cx="8424936"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 table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b="1" lang="en-US" sz="1800">
                <a:solidFill>
                  <a:schemeClr val="dk1"/>
                </a:solidFill>
                <a:latin typeface="Calibri"/>
                <a:ea typeface="Calibri"/>
                <a:cs typeface="Calibri"/>
                <a:sym typeface="Calibri"/>
              </a:rPr>
              <a:t>PK (OrderNo)</a:t>
            </a:r>
            <a:r>
              <a:rPr lang="en-US" sz="1800">
                <a:solidFill>
                  <a:schemeClr val="dk1"/>
                </a:solidFill>
                <a:latin typeface="Calibri"/>
                <a:ea typeface="Calibri"/>
                <a:cs typeface="Calibri"/>
                <a:sym typeface="Calibri"/>
              </a:rPr>
              <a:t> from the </a:t>
            </a:r>
            <a:r>
              <a:rPr b="1" lang="en-US" sz="1800">
                <a:solidFill>
                  <a:schemeClr val="dk1"/>
                </a:solidFill>
                <a:latin typeface="Calibri"/>
                <a:ea typeface="Calibri"/>
                <a:cs typeface="Calibri"/>
                <a:sym typeface="Calibri"/>
              </a:rPr>
              <a:t>ORDERS</a:t>
            </a:r>
            <a:r>
              <a:rPr lang="en-US" sz="1800">
                <a:solidFill>
                  <a:schemeClr val="dk1"/>
                </a:solidFill>
                <a:latin typeface="Calibri"/>
                <a:ea typeface="Calibri"/>
                <a:cs typeface="Calibri"/>
                <a:sym typeface="Calibri"/>
              </a:rPr>
              <a:t> table becomes a </a:t>
            </a:r>
            <a:r>
              <a:rPr b="1" lang="en-US" sz="1800">
                <a:solidFill>
                  <a:schemeClr val="dk1"/>
                </a:solidFill>
                <a:latin typeface="Calibri"/>
                <a:ea typeface="Calibri"/>
                <a:cs typeface="Calibri"/>
                <a:sym typeface="Calibri"/>
              </a:rPr>
              <a:t>FK </a:t>
            </a:r>
            <a:r>
              <a:rPr lang="en-US" sz="1800">
                <a:solidFill>
                  <a:schemeClr val="dk1"/>
                </a:solidFill>
                <a:latin typeface="Calibri"/>
                <a:ea typeface="Calibri"/>
                <a:cs typeface="Calibri"/>
                <a:sym typeface="Calibri"/>
              </a:rPr>
              <a:t>in the ORDERITEMS table to maintain a relationship between the two tables.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(OrderNo,ItemNo) 🡪 Description, OrderQty,  UnitPrice</a:t>
            </a:r>
            <a:endParaRPr sz="1800">
              <a:solidFill>
                <a:schemeClr val="dk1"/>
              </a:solidFill>
              <a:latin typeface="Calibri"/>
              <a:ea typeface="Calibri"/>
              <a:cs typeface="Calibri"/>
              <a:sym typeface="Calibri"/>
            </a:endParaRPr>
          </a:p>
          <a:p>
            <a:pPr indent="-346075" lvl="0" marL="346075" marR="0" rtl="0" algn="l">
              <a:spcBef>
                <a:spcPts val="0"/>
              </a:spcBef>
              <a:spcAft>
                <a:spcPts val="0"/>
              </a:spcAft>
              <a:buNone/>
            </a:pPr>
            <a:r>
              <a:rPr lang="en-US" sz="1800">
                <a:solidFill>
                  <a:schemeClr val="dk1"/>
                </a:solidFill>
                <a:latin typeface="Calibri"/>
                <a:ea typeface="Calibri"/>
                <a:cs typeface="Calibri"/>
                <a:sym typeface="Calibri"/>
              </a:rPr>
              <a:t>The combination of OrderNo and ItemNo will return a row of related data</a:t>
            </a:r>
            <a:endParaRPr sz="1800">
              <a:solidFill>
                <a:schemeClr val="dk1"/>
              </a:solidFill>
              <a:latin typeface="Calibri"/>
              <a:ea typeface="Calibri"/>
              <a:cs typeface="Calibri"/>
              <a:sym typeface="Calibri"/>
            </a:endParaRPr>
          </a:p>
        </p:txBody>
      </p:sp>
      <p:grpSp>
        <p:nvGrpSpPr>
          <p:cNvPr id="511" name="Google Shape;511;p40"/>
          <p:cNvGrpSpPr/>
          <p:nvPr/>
        </p:nvGrpSpPr>
        <p:grpSpPr>
          <a:xfrm>
            <a:off x="5076056" y="980728"/>
            <a:ext cx="3888432" cy="2042358"/>
            <a:chOff x="5076056" y="980728"/>
            <a:chExt cx="3888432" cy="2042358"/>
          </a:xfrm>
        </p:grpSpPr>
        <p:grpSp>
          <p:nvGrpSpPr>
            <p:cNvPr id="512" name="Google Shape;512;p40"/>
            <p:cNvGrpSpPr/>
            <p:nvPr/>
          </p:nvGrpSpPr>
          <p:grpSpPr>
            <a:xfrm>
              <a:off x="5076056" y="980728"/>
              <a:ext cx="1368152" cy="1754326"/>
              <a:chOff x="683568" y="3789040"/>
              <a:chExt cx="1368152" cy="1754326"/>
            </a:xfrm>
          </p:grpSpPr>
          <p:sp>
            <p:nvSpPr>
              <p:cNvPr id="513" name="Google Shape;513;p40"/>
              <p:cNvSpPr/>
              <p:nvPr/>
            </p:nvSpPr>
            <p:spPr>
              <a:xfrm>
                <a:off x="683568" y="3789040"/>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40"/>
              <p:cNvSpPr txBox="1"/>
              <p:nvPr/>
            </p:nvSpPr>
            <p:spPr>
              <a:xfrm>
                <a:off x="683568" y="3789040"/>
                <a:ext cx="1364476"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grpSp>
        <p:grpSp>
          <p:nvGrpSpPr>
            <p:cNvPr id="515" name="Google Shape;515;p40"/>
            <p:cNvGrpSpPr/>
            <p:nvPr/>
          </p:nvGrpSpPr>
          <p:grpSpPr>
            <a:xfrm>
              <a:off x="7596336" y="1268760"/>
              <a:ext cx="1368152" cy="1754326"/>
              <a:chOff x="2411760" y="3933056"/>
              <a:chExt cx="1368152" cy="1754326"/>
            </a:xfrm>
          </p:grpSpPr>
          <p:sp>
            <p:nvSpPr>
              <p:cNvPr id="516" name="Google Shape;516;p40"/>
              <p:cNvSpPr/>
              <p:nvPr/>
            </p:nvSpPr>
            <p:spPr>
              <a:xfrm>
                <a:off x="2411760" y="3933056"/>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40"/>
              <p:cNvSpPr txBox="1"/>
              <p:nvPr/>
            </p:nvSpPr>
            <p:spPr>
              <a:xfrm>
                <a:off x="2411760" y="3933056"/>
                <a:ext cx="1368152"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ItemNo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518" name="Google Shape;518;p40"/>
            <p:cNvGrpSpPr/>
            <p:nvPr/>
          </p:nvGrpSpPr>
          <p:grpSpPr>
            <a:xfrm>
              <a:off x="6444208" y="1772816"/>
              <a:ext cx="1152128" cy="373107"/>
              <a:chOff x="6444208" y="1772816"/>
              <a:chExt cx="1152128" cy="373107"/>
            </a:xfrm>
          </p:grpSpPr>
          <p:cxnSp>
            <p:nvCxnSpPr>
              <p:cNvPr id="519" name="Google Shape;519;p40"/>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520" name="Google Shape;520;p40"/>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521" name="Google Shape;521;p40"/>
              <p:cNvCxnSpPr>
                <a:endCxn id="517" idx="1"/>
              </p:cNvCxnSpPr>
              <p:nvPr/>
            </p:nvCxnSpPr>
            <p:spPr>
              <a:xfrm>
                <a:off x="7380336" y="1916723"/>
                <a:ext cx="216000" cy="229200"/>
              </a:xfrm>
              <a:prstGeom prst="straightConnector1">
                <a:avLst/>
              </a:prstGeom>
              <a:noFill/>
              <a:ln cap="flat" cmpd="sng" w="9525">
                <a:solidFill>
                  <a:schemeClr val="dk1"/>
                </a:solidFill>
                <a:prstDash val="solid"/>
                <a:round/>
                <a:headEnd len="sm" w="sm" type="none"/>
                <a:tailEnd len="sm" w="sm" type="none"/>
              </a:ln>
            </p:spPr>
          </p:cxnSp>
          <p:cxnSp>
            <p:nvCxnSpPr>
              <p:cNvPr id="522" name="Google Shape;522;p40"/>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523" name="Google Shape;523;p40"/>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524" name="Google Shape;524;p40"/>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251520" y="548680"/>
            <a:ext cx="684076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Step 4: Keys</a:t>
            </a:r>
            <a:endParaRPr/>
          </a:p>
          <a:p>
            <a:pPr indent="-231775" lvl="1" marL="688975" marR="0" rtl="0" algn="l">
              <a:spcBef>
                <a:spcPts val="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Choose PK and FK for all tables </a:t>
            </a:r>
            <a:endParaRPr/>
          </a:p>
        </p:txBody>
      </p:sp>
      <p:sp>
        <p:nvSpPr>
          <p:cNvPr id="530" name="Google Shape;530;p41"/>
          <p:cNvSpPr txBox="1"/>
          <p:nvPr>
            <p:ph type="title"/>
          </p:nvPr>
        </p:nvSpPr>
        <p:spPr>
          <a:xfrm>
            <a:off x="611560" y="0"/>
            <a:ext cx="77724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Normalization Process - First Normal Form (1NF)</a:t>
            </a:r>
            <a:endParaRPr/>
          </a:p>
        </p:txBody>
      </p:sp>
      <p:sp>
        <p:nvSpPr>
          <p:cNvPr id="531" name="Google Shape;531;p41"/>
          <p:cNvSpPr txBox="1"/>
          <p:nvPr/>
        </p:nvSpPr>
        <p:spPr>
          <a:xfrm>
            <a:off x="0" y="1268760"/>
            <a:ext cx="4032448" cy="13234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Orders table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OrderNo 🡪 CustomerNo, Name, TelNo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OrderDate</a:t>
            </a:r>
            <a:endParaRPr sz="1600">
              <a:solidFill>
                <a:schemeClr val="dk1"/>
              </a:solidFill>
              <a:latin typeface="Calibri"/>
              <a:ea typeface="Calibri"/>
              <a:cs typeface="Calibri"/>
              <a:sym typeface="Calibri"/>
            </a:endParaRPr>
          </a:p>
          <a:p>
            <a:pPr indent="-346075" lvl="0" marL="346075" marR="0" rtl="0" algn="l">
              <a:spcBef>
                <a:spcPts val="0"/>
              </a:spcBef>
              <a:spcAft>
                <a:spcPts val="0"/>
              </a:spcAft>
              <a:buNone/>
            </a:pPr>
            <a:r>
              <a:rPr lang="en-US" sz="1600">
                <a:solidFill>
                  <a:schemeClr val="dk1"/>
                </a:solidFill>
                <a:latin typeface="Calibri"/>
                <a:ea typeface="Calibri"/>
                <a:cs typeface="Calibri"/>
                <a:sym typeface="Calibri"/>
              </a:rPr>
              <a:t>i.e. Given an OrderNo (e.g. C1001), you will be able to retrieve a row of related data</a:t>
            </a:r>
            <a:endParaRPr/>
          </a:p>
        </p:txBody>
      </p:sp>
      <p:sp>
        <p:nvSpPr>
          <p:cNvPr id="532" name="Google Shape;532;p41"/>
          <p:cNvSpPr txBox="1"/>
          <p:nvPr/>
        </p:nvSpPr>
        <p:spPr>
          <a:xfrm>
            <a:off x="0" y="2708920"/>
            <a:ext cx="8424936" cy="83099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OrderItems table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(OrderNo,ItemNo) 🡪 Description, OrderQty,  UnitPrice</a:t>
            </a:r>
            <a:endParaRPr sz="1600">
              <a:solidFill>
                <a:schemeClr val="dk1"/>
              </a:solidFill>
              <a:latin typeface="Calibri"/>
              <a:ea typeface="Calibri"/>
              <a:cs typeface="Calibri"/>
              <a:sym typeface="Calibri"/>
            </a:endParaRPr>
          </a:p>
          <a:p>
            <a:pPr indent="-346075" lvl="0" marL="346075" marR="0" rtl="0" algn="l">
              <a:spcBef>
                <a:spcPts val="0"/>
              </a:spcBef>
              <a:spcAft>
                <a:spcPts val="0"/>
              </a:spcAft>
              <a:buNone/>
            </a:pPr>
            <a:r>
              <a:rPr lang="en-US" sz="1600">
                <a:solidFill>
                  <a:schemeClr val="dk1"/>
                </a:solidFill>
                <a:latin typeface="Calibri"/>
                <a:ea typeface="Calibri"/>
                <a:cs typeface="Calibri"/>
                <a:sym typeface="Calibri"/>
              </a:rPr>
              <a:t>The combination of OrderNo and ItemNo will return a row of related data</a:t>
            </a:r>
            <a:endParaRPr sz="1600">
              <a:solidFill>
                <a:schemeClr val="dk1"/>
              </a:solidFill>
              <a:latin typeface="Calibri"/>
              <a:ea typeface="Calibri"/>
              <a:cs typeface="Calibri"/>
              <a:sym typeface="Calibri"/>
            </a:endParaRPr>
          </a:p>
        </p:txBody>
      </p:sp>
      <p:graphicFrame>
        <p:nvGraphicFramePr>
          <p:cNvPr id="533" name="Google Shape;533;p41"/>
          <p:cNvGraphicFramePr/>
          <p:nvPr/>
        </p:nvGraphicFramePr>
        <p:xfrm>
          <a:off x="4499992" y="908720"/>
          <a:ext cx="3000000" cy="3000000"/>
        </p:xfrm>
        <a:graphic>
          <a:graphicData uri="http://schemas.openxmlformats.org/drawingml/2006/table">
            <a:tbl>
              <a:tblPr bandRow="1" firstRow="1">
                <a:noFill/>
                <a:tableStyleId>{8FBD48E7-5B65-4287-B70D-CF78E60DD95B}</a:tableStyleId>
              </a:tblPr>
              <a:tblGrid>
                <a:gridCol w="719950"/>
                <a:gridCol w="864225"/>
                <a:gridCol w="1012850"/>
                <a:gridCol w="859375"/>
                <a:gridCol w="864100"/>
              </a:tblGrid>
              <a:tr h="444825">
                <a:tc>
                  <a:txBody>
                    <a:bodyPr/>
                    <a:lstStyle/>
                    <a:p>
                      <a:pPr indent="0" lvl="0" marL="0" marR="0" rtl="0" algn="l">
                        <a:spcBef>
                          <a:spcPts val="0"/>
                        </a:spcBef>
                        <a:spcAft>
                          <a:spcPts val="0"/>
                        </a:spcAft>
                        <a:buNone/>
                      </a:pPr>
                      <a:r>
                        <a:rPr lang="en-US" sz="1200"/>
                        <a:t>Order 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Customer </a:t>
                      </a:r>
                      <a:endParaRPr/>
                    </a:p>
                    <a:p>
                      <a:pPr indent="0" lvl="0" marL="0" marR="0" rtl="0" algn="l">
                        <a:spcBef>
                          <a:spcPts val="0"/>
                        </a:spcBef>
                        <a:spcAft>
                          <a:spcPts val="0"/>
                        </a:spcAft>
                        <a:buNone/>
                      </a:pPr>
                      <a:r>
                        <a:rPr lang="en-US" sz="1200"/>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Tel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Lim Ah Kau</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1122448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13/5/14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15/5/14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34" name="Google Shape;534;p41"/>
          <p:cNvGraphicFramePr/>
          <p:nvPr/>
        </p:nvGraphicFramePr>
        <p:xfrm>
          <a:off x="3347864" y="3645024"/>
          <a:ext cx="3000000" cy="3000000"/>
        </p:xfrm>
        <a:graphic>
          <a:graphicData uri="http://schemas.openxmlformats.org/drawingml/2006/table">
            <a:tbl>
              <a:tblPr bandRow="1" firstRow="1">
                <a:noFill/>
                <a:tableStyleId>{8FBD48E7-5B65-4287-B70D-CF78E60DD95B}</a:tableStyleId>
              </a:tblPr>
              <a:tblGrid>
                <a:gridCol w="629750"/>
                <a:gridCol w="666400"/>
                <a:gridCol w="1656175"/>
                <a:gridCol w="648075"/>
                <a:gridCol w="648075"/>
              </a:tblGrid>
              <a:tr h="444825">
                <a:tc>
                  <a:txBody>
                    <a:bodyPr/>
                    <a:lstStyle/>
                    <a:p>
                      <a:pPr indent="0" lvl="0" marL="0" marR="0" rtl="0" algn="l">
                        <a:spcBef>
                          <a:spcPts val="0"/>
                        </a:spcBef>
                        <a:spcAft>
                          <a:spcPts val="0"/>
                        </a:spcAft>
                        <a:buNone/>
                      </a:pPr>
                      <a:r>
                        <a:rPr lang="en-US" sz="1200"/>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a:t>
                      </a:r>
                      <a:endParaRPr/>
                    </a:p>
                    <a:p>
                      <a:pPr indent="0" lvl="0" marL="0" marR="0" rtl="0" algn="l">
                        <a:spcBef>
                          <a:spcPts val="0"/>
                        </a:spcBef>
                        <a:spcAft>
                          <a:spcPts val="0"/>
                        </a:spcAft>
                        <a:buNone/>
                      </a:pPr>
                      <a:r>
                        <a:rPr lang="en-US" sz="12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Unit</a:t>
                      </a:r>
                      <a:endParaRPr/>
                    </a:p>
                    <a:p>
                      <a:pPr indent="0" lvl="0" marL="0" marR="0" rtl="0" algn="l">
                        <a:spcBef>
                          <a:spcPts val="0"/>
                        </a:spcBef>
                        <a:spcAft>
                          <a:spcPts val="0"/>
                        </a:spcAft>
                        <a:buNone/>
                      </a:pPr>
                      <a:r>
                        <a:rPr lang="en-US" sz="1200"/>
                        <a:t>Price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Black</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2"/>
          <p:cNvSpPr txBox="1"/>
          <p:nvPr>
            <p:ph type="title"/>
          </p:nvPr>
        </p:nvSpPr>
        <p:spPr>
          <a:xfrm>
            <a:off x="611560" y="0"/>
            <a:ext cx="77724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Normalization Process - First Normal Form (1NF)</a:t>
            </a:r>
            <a:endParaRPr/>
          </a:p>
        </p:txBody>
      </p:sp>
      <p:sp>
        <p:nvSpPr>
          <p:cNvPr id="540" name="Google Shape;540;p42"/>
          <p:cNvSpPr txBox="1"/>
          <p:nvPr/>
        </p:nvSpPr>
        <p:spPr>
          <a:xfrm>
            <a:off x="251520" y="692696"/>
            <a:ext cx="880337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the end of the 1NF transformation, we now have two relations: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Orders (</a:t>
            </a:r>
            <a:r>
              <a:rPr b="1" i="0" lang="en-US" sz="2400" u="sng" cap="none" strike="noStrike">
                <a:solidFill>
                  <a:schemeClr val="dk1"/>
                </a:solidFill>
                <a:latin typeface="Calibri"/>
                <a:ea typeface="Calibri"/>
                <a:cs typeface="Calibri"/>
                <a:sym typeface="Calibri"/>
              </a:rPr>
              <a:t>OrderNo,</a:t>
            </a:r>
            <a:r>
              <a:rPr b="0" i="0" lang="en-US" sz="2400" u="none" cap="none" strike="noStrike">
                <a:solidFill>
                  <a:schemeClr val="dk1"/>
                </a:solidFill>
                <a:latin typeface="Calibri"/>
                <a:ea typeface="Calibri"/>
                <a:cs typeface="Calibri"/>
                <a:sym typeface="Calibri"/>
              </a:rPr>
              <a:t> CustomerNo, Name, TelNo, OrderDate)</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OrderItems(</a:t>
            </a:r>
            <a:r>
              <a:rPr b="1" i="0" lang="en-US" sz="2400" u="sng" cap="none" strike="noStrike">
                <a:solidFill>
                  <a:schemeClr val="dk1"/>
                </a:solidFill>
                <a:latin typeface="Calibri"/>
                <a:ea typeface="Calibri"/>
                <a:cs typeface="Calibri"/>
                <a:sym typeface="Calibri"/>
              </a:rPr>
              <a:t>OrderNo</a:t>
            </a:r>
            <a:r>
              <a:rPr b="1" i="0" lang="en-US" sz="2400" u="sng" cap="none" strike="noStrike">
                <a:solidFill>
                  <a:srgbClr val="0070C0"/>
                </a:solidFill>
                <a:latin typeface="Calibri"/>
                <a:ea typeface="Calibri"/>
                <a:cs typeface="Calibri"/>
                <a:sym typeface="Calibri"/>
              </a:rPr>
              <a:t>*</a:t>
            </a:r>
            <a:r>
              <a:rPr b="1" i="0" lang="en-US" sz="2400" u="sng" cap="none" strike="noStrike">
                <a:solidFill>
                  <a:schemeClr val="dk1"/>
                </a:solidFill>
                <a:latin typeface="Calibri"/>
                <a:ea typeface="Calibri"/>
                <a:cs typeface="Calibri"/>
                <a:sym typeface="Calibri"/>
              </a:rPr>
              <a:t>,ItemNo,</a:t>
            </a:r>
            <a:r>
              <a:rPr b="0" i="0" lang="en-US" sz="2400" u="none" cap="none" strike="noStrike">
                <a:solidFill>
                  <a:schemeClr val="dk1"/>
                </a:solidFill>
                <a:latin typeface="Calibri"/>
                <a:ea typeface="Calibri"/>
                <a:cs typeface="Calibri"/>
                <a:sym typeface="Calibri"/>
              </a:rPr>
              <a:t> Description, OrderQty,  UnitPrice)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aphicFrame>
        <p:nvGraphicFramePr>
          <p:cNvPr id="541" name="Google Shape;541;p42"/>
          <p:cNvGraphicFramePr/>
          <p:nvPr/>
        </p:nvGraphicFramePr>
        <p:xfrm>
          <a:off x="179512" y="3140968"/>
          <a:ext cx="3000000" cy="3000000"/>
        </p:xfrm>
        <a:graphic>
          <a:graphicData uri="http://schemas.openxmlformats.org/drawingml/2006/table">
            <a:tbl>
              <a:tblPr bandRow="1" firstRow="1">
                <a:noFill/>
                <a:tableStyleId>{8FBD48E7-5B65-4287-B70D-CF78E60DD95B}</a:tableStyleId>
              </a:tblPr>
              <a:tblGrid>
                <a:gridCol w="719950"/>
                <a:gridCol w="864225"/>
                <a:gridCol w="1012850"/>
                <a:gridCol w="859375"/>
                <a:gridCol w="864100"/>
              </a:tblGrid>
              <a:tr h="444825">
                <a:tc>
                  <a:txBody>
                    <a:bodyPr/>
                    <a:lstStyle/>
                    <a:p>
                      <a:pPr indent="0" lvl="0" marL="0" marR="0" rtl="0" algn="l">
                        <a:spcBef>
                          <a:spcPts val="0"/>
                        </a:spcBef>
                        <a:spcAft>
                          <a:spcPts val="0"/>
                        </a:spcAft>
                        <a:buNone/>
                      </a:pPr>
                      <a:r>
                        <a:rPr lang="en-US" sz="1200" u="sng"/>
                        <a:t>Order 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Customer </a:t>
                      </a:r>
                      <a:endParaRPr/>
                    </a:p>
                    <a:p>
                      <a:pPr indent="0" lvl="0" marL="0" marR="0" rtl="0" algn="l">
                        <a:spcBef>
                          <a:spcPts val="0"/>
                        </a:spcBef>
                        <a:spcAft>
                          <a:spcPts val="0"/>
                        </a:spcAft>
                        <a:buNone/>
                      </a:pPr>
                      <a:r>
                        <a:rPr lang="en-US" sz="1200"/>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Tel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Lim Ah Kau</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1122448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13/5/14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15/5/14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42" name="Google Shape;542;p42"/>
          <p:cNvGraphicFramePr/>
          <p:nvPr/>
        </p:nvGraphicFramePr>
        <p:xfrm>
          <a:off x="4716016" y="3573016"/>
          <a:ext cx="3000000" cy="3000000"/>
        </p:xfrm>
        <a:graphic>
          <a:graphicData uri="http://schemas.openxmlformats.org/drawingml/2006/table">
            <a:tbl>
              <a:tblPr bandRow="1" firstRow="1">
                <a:noFill/>
                <a:tableStyleId>{8FBD48E7-5B65-4287-B70D-CF78E60DD95B}</a:tableStyleId>
              </a:tblPr>
              <a:tblGrid>
                <a:gridCol w="629750"/>
                <a:gridCol w="666400"/>
                <a:gridCol w="1656175"/>
                <a:gridCol w="648075"/>
                <a:gridCol w="648075"/>
              </a:tblGrid>
              <a:tr h="444825">
                <a:tc>
                  <a:txBody>
                    <a:bodyPr/>
                    <a:lstStyle/>
                    <a:p>
                      <a:pPr indent="0" lvl="0" marL="0" marR="0" rtl="0" algn="l">
                        <a:spcBef>
                          <a:spcPts val="0"/>
                        </a:spcBef>
                        <a:spcAft>
                          <a:spcPts val="0"/>
                        </a:spcAft>
                        <a:buNone/>
                      </a:pPr>
                      <a:r>
                        <a:rPr lang="en-US" sz="1200" u="sng"/>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u="sng"/>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a:t>
                      </a:r>
                      <a:endParaRPr/>
                    </a:p>
                    <a:p>
                      <a:pPr indent="0" lvl="0" marL="0" marR="0" rtl="0" algn="l">
                        <a:spcBef>
                          <a:spcPts val="0"/>
                        </a:spcBef>
                        <a:spcAft>
                          <a:spcPts val="0"/>
                        </a:spcAft>
                        <a:buNone/>
                      </a:pPr>
                      <a:r>
                        <a:rPr lang="en-US" sz="12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Unit</a:t>
                      </a:r>
                      <a:endParaRPr/>
                    </a:p>
                    <a:p>
                      <a:pPr indent="0" lvl="0" marL="0" marR="0" rtl="0" algn="l">
                        <a:spcBef>
                          <a:spcPts val="0"/>
                        </a:spcBef>
                        <a:spcAft>
                          <a:spcPts val="0"/>
                        </a:spcAft>
                        <a:buNone/>
                      </a:pPr>
                      <a:r>
                        <a:rPr lang="en-US" sz="1200"/>
                        <a:t>Price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Black</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r>
            </a:tbl>
          </a:graphicData>
        </a:graphic>
      </p:graphicFrame>
      <p:sp>
        <p:nvSpPr>
          <p:cNvPr id="543" name="Google Shape;543;p42"/>
          <p:cNvSpPr txBox="1"/>
          <p:nvPr/>
        </p:nvSpPr>
        <p:spPr>
          <a:xfrm>
            <a:off x="251520" y="2843644"/>
            <a:ext cx="828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Orders</a:t>
            </a:r>
            <a:endParaRPr/>
          </a:p>
        </p:txBody>
      </p:sp>
      <p:sp>
        <p:nvSpPr>
          <p:cNvPr id="544" name="Google Shape;544;p42"/>
          <p:cNvSpPr txBox="1"/>
          <p:nvPr/>
        </p:nvSpPr>
        <p:spPr>
          <a:xfrm>
            <a:off x="4644008" y="3284984"/>
            <a:ext cx="12722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OrderItems</a:t>
            </a:r>
            <a:endParaRPr b="1" sz="1800">
              <a:solidFill>
                <a:schemeClr val="dk1"/>
              </a:solidFill>
              <a:latin typeface="Calibri"/>
              <a:ea typeface="Calibri"/>
              <a:cs typeface="Calibri"/>
              <a:sym typeface="Calibri"/>
            </a:endParaRPr>
          </a:p>
        </p:txBody>
      </p:sp>
      <p:sp>
        <p:nvSpPr>
          <p:cNvPr id="545" name="Google Shape;545;p42"/>
          <p:cNvSpPr txBox="1"/>
          <p:nvPr/>
        </p:nvSpPr>
        <p:spPr>
          <a:xfrm>
            <a:off x="214283" y="5286388"/>
            <a:ext cx="442972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Both the tables fulfill the 1NF requirements.</a:t>
            </a:r>
            <a:endParaRPr/>
          </a:p>
          <a:p>
            <a:pPr indent="-174625" lvl="1" marL="284163"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table has a key</a:t>
            </a:r>
            <a:endParaRPr/>
          </a:p>
          <a:p>
            <a:pPr indent="-174625" lvl="1" marL="284163"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every row, every column has only a single value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3"/>
          <p:cNvSpPr txBox="1"/>
          <p:nvPr>
            <p:ph type="title"/>
          </p:nvPr>
        </p:nvSpPr>
        <p:spPr>
          <a:xfrm>
            <a:off x="467544" y="188640"/>
            <a:ext cx="8229600" cy="5760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Second Normal Form (2NF) transformation</a:t>
            </a:r>
            <a:endParaRPr/>
          </a:p>
        </p:txBody>
      </p:sp>
      <p:sp>
        <p:nvSpPr>
          <p:cNvPr id="551" name="Google Shape;551;p43"/>
          <p:cNvSpPr txBox="1"/>
          <p:nvPr/>
        </p:nvSpPr>
        <p:spPr>
          <a:xfrm>
            <a:off x="5364088" y="6237312"/>
            <a:ext cx="24482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Exhibit 4-15: 2NF Violation</a:t>
            </a:r>
            <a:endParaRPr/>
          </a:p>
        </p:txBody>
      </p:sp>
      <p:sp>
        <p:nvSpPr>
          <p:cNvPr id="552" name="Google Shape;552;p43"/>
          <p:cNvSpPr/>
          <p:nvPr/>
        </p:nvSpPr>
        <p:spPr>
          <a:xfrm>
            <a:off x="0" y="836712"/>
            <a:ext cx="914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030A0"/>
                </a:solidFill>
                <a:latin typeface="Calibri"/>
                <a:ea typeface="Calibri"/>
                <a:cs typeface="Calibri"/>
                <a:sym typeface="Calibri"/>
              </a:rPr>
              <a:t>2NF: A table in which each non-key field is determined by the </a:t>
            </a:r>
            <a:r>
              <a:rPr b="1" lang="en-US" sz="2000">
                <a:solidFill>
                  <a:srgbClr val="7030A0"/>
                </a:solidFill>
                <a:latin typeface="Calibri"/>
                <a:ea typeface="Calibri"/>
                <a:cs typeface="Calibri"/>
                <a:sym typeface="Calibri"/>
              </a:rPr>
              <a:t>whole primary key</a:t>
            </a:r>
            <a:r>
              <a:rPr lang="en-US" sz="2000">
                <a:solidFill>
                  <a:srgbClr val="7030A0"/>
                </a:solidFill>
                <a:latin typeface="Calibri"/>
                <a:ea typeface="Calibri"/>
                <a:cs typeface="Calibri"/>
                <a:sym typeface="Calibri"/>
              </a:rPr>
              <a:t> and </a:t>
            </a:r>
            <a:r>
              <a:rPr b="1" lang="en-US" sz="2000">
                <a:solidFill>
                  <a:srgbClr val="7030A0"/>
                </a:solidFill>
                <a:latin typeface="Calibri"/>
                <a:ea typeface="Calibri"/>
                <a:cs typeface="Calibri"/>
                <a:sym typeface="Calibri"/>
              </a:rPr>
              <a:t>NOT</a:t>
            </a:r>
            <a:r>
              <a:rPr lang="en-US" sz="2000">
                <a:solidFill>
                  <a:srgbClr val="7030A0"/>
                </a:solidFill>
                <a:latin typeface="Calibri"/>
                <a:ea typeface="Calibri"/>
                <a:cs typeface="Calibri"/>
                <a:sym typeface="Calibri"/>
              </a:rPr>
              <a:t> </a:t>
            </a:r>
            <a:r>
              <a:rPr b="1" i="1" lang="en-US" sz="2000">
                <a:solidFill>
                  <a:srgbClr val="7030A0"/>
                </a:solidFill>
                <a:latin typeface="Calibri"/>
                <a:ea typeface="Calibri"/>
                <a:cs typeface="Calibri"/>
                <a:sym typeface="Calibri"/>
              </a:rPr>
              <a:t>part of the primary key</a:t>
            </a:r>
            <a:r>
              <a:rPr lang="en-US" sz="2000">
                <a:solidFill>
                  <a:srgbClr val="7030A0"/>
                </a:solidFill>
                <a:latin typeface="Calibri"/>
                <a:ea typeface="Calibri"/>
                <a:cs typeface="Calibri"/>
                <a:sym typeface="Calibri"/>
              </a:rPr>
              <a:t> by itself </a:t>
            </a:r>
            <a:r>
              <a:rPr lang="en-US" sz="2000">
                <a:solidFill>
                  <a:srgbClr val="C00000"/>
                </a:solidFill>
                <a:latin typeface="Calibri"/>
                <a:ea typeface="Calibri"/>
                <a:cs typeface="Calibri"/>
                <a:sym typeface="Calibri"/>
              </a:rPr>
              <a:t>(no partial </a:t>
            </a:r>
            <a:r>
              <a:rPr lang="en-US" sz="2000">
                <a:solidFill>
                  <a:srgbClr val="C00000"/>
                </a:solidFill>
                <a:latin typeface="Calibri"/>
                <a:ea typeface="Calibri"/>
                <a:cs typeface="Calibri"/>
                <a:sym typeface="Calibri"/>
              </a:rPr>
              <a:t>dependency</a:t>
            </a:r>
            <a:r>
              <a:rPr lang="en-US" sz="2000">
                <a:solidFill>
                  <a:srgbClr val="C00000"/>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 the OrderItems relation, the composite key (OrderNo, ItemNo) will determine the OrderQty</a:t>
            </a:r>
            <a:endParaRPr sz="2000">
              <a:solidFill>
                <a:schemeClr val="dk1"/>
              </a:solidFill>
              <a:latin typeface="Calibri"/>
              <a:ea typeface="Calibri"/>
              <a:cs typeface="Calibri"/>
              <a:sym typeface="Calibri"/>
            </a:endParaRPr>
          </a:p>
        </p:txBody>
      </p:sp>
      <p:sp>
        <p:nvSpPr>
          <p:cNvPr id="553" name="Google Shape;553;p4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54" name="Google Shape;554;p43"/>
          <p:cNvSpPr/>
          <p:nvPr/>
        </p:nvSpPr>
        <p:spPr>
          <a:xfrm>
            <a:off x="6516216" y="2636912"/>
            <a:ext cx="1944216" cy="432048"/>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43"/>
          <p:cNvSpPr txBox="1"/>
          <p:nvPr/>
        </p:nvSpPr>
        <p:spPr>
          <a:xfrm>
            <a:off x="6516216" y="2636912"/>
            <a:ext cx="1944216" cy="31700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OrderItems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u="sng">
                <a:solidFill>
                  <a:schemeClr val="dk1"/>
                </a:solidFill>
                <a:latin typeface="Calibri"/>
                <a:ea typeface="Calibri"/>
                <a:cs typeface="Calibri"/>
                <a:sym typeface="Calibri"/>
              </a:rPr>
              <a:t>OrderNo</a:t>
            </a:r>
            <a:endParaRPr b="1" sz="2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u="sng">
                <a:solidFill>
                  <a:schemeClr val="dk1"/>
                </a:solidFill>
                <a:latin typeface="Calibri"/>
                <a:ea typeface="Calibri"/>
                <a:cs typeface="Calibri"/>
                <a:sym typeface="Calibri"/>
              </a:rPr>
              <a:t>ItemNo</a:t>
            </a:r>
            <a:endParaRPr b="1" sz="2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OrderQty</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UnitPrice</a:t>
            </a:r>
            <a:endParaRPr sz="2800">
              <a:solidFill>
                <a:schemeClr val="dk1"/>
              </a:solidFill>
              <a:latin typeface="Calibri"/>
              <a:ea typeface="Calibri"/>
              <a:cs typeface="Calibri"/>
              <a:sym typeface="Calibri"/>
            </a:endParaRPr>
          </a:p>
        </p:txBody>
      </p:sp>
      <p:sp>
        <p:nvSpPr>
          <p:cNvPr id="556" name="Google Shape;556;p43"/>
          <p:cNvSpPr/>
          <p:nvPr/>
        </p:nvSpPr>
        <p:spPr>
          <a:xfrm>
            <a:off x="7740352" y="3140968"/>
            <a:ext cx="504056" cy="1008112"/>
          </a:xfrm>
          <a:prstGeom prst="righ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43"/>
          <p:cNvSpPr/>
          <p:nvPr/>
        </p:nvSpPr>
        <p:spPr>
          <a:xfrm>
            <a:off x="8100392" y="3645024"/>
            <a:ext cx="792000" cy="1512300"/>
          </a:xfrm>
          <a:prstGeom prst="curvedRightArrow">
            <a:avLst>
              <a:gd fmla="val 0" name="adj1"/>
              <a:gd fmla="val 50000" name="adj2"/>
              <a:gd fmla="val 25000" name="adj3"/>
            </a:avLst>
          </a:prstGeom>
          <a:solidFill>
            <a:schemeClr val="accent1"/>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58" name="Google Shape;558;p43"/>
          <p:cNvGraphicFramePr/>
          <p:nvPr/>
        </p:nvGraphicFramePr>
        <p:xfrm>
          <a:off x="467544" y="2636912"/>
          <a:ext cx="3000000" cy="3000000"/>
        </p:xfrm>
        <a:graphic>
          <a:graphicData uri="http://schemas.openxmlformats.org/drawingml/2006/table">
            <a:tbl>
              <a:tblPr bandRow="1" firstRow="1">
                <a:noFill/>
                <a:tableStyleId>{8FBD48E7-5B65-4287-B70D-CF78E60DD95B}</a:tableStyleId>
              </a:tblPr>
              <a:tblGrid>
                <a:gridCol w="789850"/>
                <a:gridCol w="835800"/>
                <a:gridCol w="2077250"/>
                <a:gridCol w="812825"/>
                <a:gridCol w="812825"/>
              </a:tblGrid>
              <a:tr h="486850">
                <a:tc>
                  <a:txBody>
                    <a:bodyPr/>
                    <a:lstStyle/>
                    <a:p>
                      <a:pPr indent="0" lvl="0" marL="0" marR="0" rtl="0" algn="l">
                        <a:spcBef>
                          <a:spcPts val="0"/>
                        </a:spcBef>
                        <a:spcAft>
                          <a:spcPts val="0"/>
                        </a:spcAft>
                        <a:buNone/>
                      </a:pPr>
                      <a:r>
                        <a:rPr lang="en-US" sz="1400"/>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Order</a:t>
                      </a:r>
                      <a:endParaRPr/>
                    </a:p>
                    <a:p>
                      <a:pPr indent="0" lvl="0" marL="0" marR="0" rtl="0" algn="l">
                        <a:spcBef>
                          <a:spcPts val="0"/>
                        </a:spcBef>
                        <a:spcAft>
                          <a:spcPts val="0"/>
                        </a:spcAft>
                        <a:buNone/>
                      </a:pPr>
                      <a:r>
                        <a:rPr lang="en-US" sz="14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Unit</a:t>
                      </a:r>
                      <a:endParaRPr/>
                    </a:p>
                    <a:p>
                      <a:pPr indent="0" lvl="0" marL="0" marR="0" rtl="0" algn="l">
                        <a:spcBef>
                          <a:spcPts val="0"/>
                        </a:spcBef>
                        <a:spcAft>
                          <a:spcPts val="0"/>
                        </a:spcAft>
                        <a:buNone/>
                      </a:pPr>
                      <a:r>
                        <a:rPr lang="en-US" sz="1400"/>
                        <a:t>Price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44175">
                <a:tc>
                  <a:txBody>
                    <a:bodyPr/>
                    <a:lstStyle/>
                    <a:p>
                      <a:pPr indent="0" lvl="0" marL="0" marR="0" rtl="0" algn="l">
                        <a:spcBef>
                          <a:spcPts val="0"/>
                        </a:spcBef>
                        <a:spcAft>
                          <a:spcPts val="0"/>
                        </a:spcAft>
                        <a:buNone/>
                      </a:pPr>
                      <a:r>
                        <a:rPr lang="en-US" sz="14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Blue</a:t>
                      </a:r>
                      <a:r>
                        <a:rPr lang="en-US" sz="1400"/>
                        <a:t> Pen</a:t>
                      </a:r>
                      <a:endParaRPr sz="1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Black</a:t>
                      </a:r>
                      <a:r>
                        <a:rPr lang="en-US" sz="1400"/>
                        <a:t> Pen</a:t>
                      </a:r>
                      <a:endParaRPr sz="1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1.90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Blue</a:t>
                      </a:r>
                      <a:r>
                        <a:rPr lang="en-US" sz="1400"/>
                        <a:t> Pen</a:t>
                      </a:r>
                      <a:endParaRPr sz="14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4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4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4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FFF00"/>
                    </a:solidFill>
                  </a:tcPr>
                </a:tc>
                <a:tc>
                  <a:txBody>
                    <a:bodyPr/>
                    <a:lstStyle/>
                    <a:p>
                      <a:pPr indent="0" lvl="0" marL="0" marR="0" rtl="0" algn="l">
                        <a:spcBef>
                          <a:spcPts val="0"/>
                        </a:spcBef>
                        <a:spcAft>
                          <a:spcPts val="0"/>
                        </a:spcAft>
                        <a:buNone/>
                      </a:pPr>
                      <a:r>
                        <a:rPr lang="en-US" sz="14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FFF00"/>
                    </a:solidFill>
                  </a:tcPr>
                </a:tc>
                <a:tc>
                  <a:txBody>
                    <a:bodyPr/>
                    <a:lstStyle/>
                    <a:p>
                      <a:pPr indent="0" lvl="0" marL="0" marR="0" rtl="0" algn="l">
                        <a:spcBef>
                          <a:spcPts val="0"/>
                        </a:spcBef>
                        <a:spcAft>
                          <a:spcPts val="0"/>
                        </a:spcAft>
                        <a:buNone/>
                      </a:pPr>
                      <a:r>
                        <a:rPr lang="en-US" sz="14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4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FFF00"/>
                    </a:solidFill>
                  </a:tcPr>
                </a:tc>
                <a:tc>
                  <a:txBody>
                    <a:bodyPr/>
                    <a:lstStyle/>
                    <a:p>
                      <a:pPr indent="0" lvl="0" marL="0" marR="0" rtl="0" algn="l">
                        <a:spcBef>
                          <a:spcPts val="0"/>
                        </a:spcBef>
                        <a:spcAft>
                          <a:spcPts val="0"/>
                        </a:spcAft>
                        <a:buNone/>
                      </a:pPr>
                      <a:r>
                        <a:rPr lang="en-US" sz="14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r>
            </a:tbl>
          </a:graphicData>
        </a:graphic>
      </p:graphicFrame>
      <p:sp>
        <p:nvSpPr>
          <p:cNvPr id="559" name="Google Shape;559;p43"/>
          <p:cNvSpPr txBox="1"/>
          <p:nvPr/>
        </p:nvSpPr>
        <p:spPr>
          <a:xfrm>
            <a:off x="357158" y="2357430"/>
            <a:ext cx="12722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OrderItems</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4"/>
          <p:cNvSpPr/>
          <p:nvPr/>
        </p:nvSpPr>
        <p:spPr>
          <a:xfrm>
            <a:off x="5429256" y="1643050"/>
            <a:ext cx="2000264" cy="357190"/>
          </a:xfrm>
          <a:prstGeom prst="rect">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5" name="Google Shape;565;p44"/>
          <p:cNvSpPr txBox="1"/>
          <p:nvPr>
            <p:ph type="title"/>
          </p:nvPr>
        </p:nvSpPr>
        <p:spPr>
          <a:xfrm>
            <a:off x="467544" y="188640"/>
            <a:ext cx="8229600" cy="5760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Second Normal Form (2NF) transformation</a:t>
            </a:r>
            <a:endParaRPr/>
          </a:p>
        </p:txBody>
      </p:sp>
      <p:sp>
        <p:nvSpPr>
          <p:cNvPr id="566" name="Google Shape;566;p44"/>
          <p:cNvSpPr txBox="1"/>
          <p:nvPr/>
        </p:nvSpPr>
        <p:spPr>
          <a:xfrm>
            <a:off x="5364088" y="6237312"/>
            <a:ext cx="24482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Exhibit 4-15: 2NF Violation</a:t>
            </a:r>
            <a:endParaRPr/>
          </a:p>
        </p:txBody>
      </p:sp>
      <p:sp>
        <p:nvSpPr>
          <p:cNvPr id="567" name="Google Shape;567;p44"/>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68" name="Google Shape;568;p44"/>
          <p:cNvSpPr/>
          <p:nvPr/>
        </p:nvSpPr>
        <p:spPr>
          <a:xfrm>
            <a:off x="6516216" y="2636912"/>
            <a:ext cx="1944216" cy="432048"/>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44"/>
          <p:cNvSpPr txBox="1"/>
          <p:nvPr/>
        </p:nvSpPr>
        <p:spPr>
          <a:xfrm>
            <a:off x="6516216" y="2636912"/>
            <a:ext cx="1944216" cy="31700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OrderItems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u="sng">
                <a:solidFill>
                  <a:schemeClr val="dk1"/>
                </a:solidFill>
                <a:latin typeface="Calibri"/>
                <a:ea typeface="Calibri"/>
                <a:cs typeface="Calibri"/>
                <a:sym typeface="Calibri"/>
              </a:rPr>
              <a:t>OrderNo</a:t>
            </a:r>
            <a:endParaRPr b="1" sz="2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u="sng">
                <a:solidFill>
                  <a:schemeClr val="dk1"/>
                </a:solidFill>
                <a:latin typeface="Calibri"/>
                <a:ea typeface="Calibri"/>
                <a:cs typeface="Calibri"/>
                <a:sym typeface="Calibri"/>
              </a:rPr>
              <a:t>ItemNo</a:t>
            </a:r>
            <a:endParaRPr b="1" sz="2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OrderQty</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UnitPrice</a:t>
            </a:r>
            <a:endParaRPr sz="2800">
              <a:solidFill>
                <a:schemeClr val="dk1"/>
              </a:solidFill>
              <a:latin typeface="Calibri"/>
              <a:ea typeface="Calibri"/>
              <a:cs typeface="Calibri"/>
              <a:sym typeface="Calibri"/>
            </a:endParaRPr>
          </a:p>
        </p:txBody>
      </p:sp>
      <p:sp>
        <p:nvSpPr>
          <p:cNvPr id="570" name="Google Shape;570;p44"/>
          <p:cNvSpPr/>
          <p:nvPr/>
        </p:nvSpPr>
        <p:spPr>
          <a:xfrm>
            <a:off x="6228184" y="3933056"/>
            <a:ext cx="360040" cy="648072"/>
          </a:xfrm>
          <a:prstGeom prst="curvedRightArrow">
            <a:avLst>
              <a:gd fmla="val 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44"/>
          <p:cNvSpPr/>
          <p:nvPr/>
        </p:nvSpPr>
        <p:spPr>
          <a:xfrm>
            <a:off x="6012160" y="3933056"/>
            <a:ext cx="576064" cy="1656184"/>
          </a:xfrm>
          <a:prstGeom prst="curvedRightArrow">
            <a:avLst>
              <a:gd fmla="val 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44"/>
          <p:cNvSpPr/>
          <p:nvPr/>
        </p:nvSpPr>
        <p:spPr>
          <a:xfrm>
            <a:off x="7740352" y="3140968"/>
            <a:ext cx="504056" cy="1008112"/>
          </a:xfrm>
          <a:prstGeom prst="righ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44"/>
          <p:cNvSpPr/>
          <p:nvPr/>
        </p:nvSpPr>
        <p:spPr>
          <a:xfrm>
            <a:off x="8100392" y="3645024"/>
            <a:ext cx="792088" cy="1512168"/>
          </a:xfrm>
          <a:prstGeom prst="curvedRightArrow">
            <a:avLst>
              <a:gd fmla="val 0" name="adj1"/>
              <a:gd fmla="val 50000" name="adj2"/>
              <a:gd fmla="val 25000" name="adj3"/>
            </a:avLst>
          </a:prstGeom>
          <a:solidFill>
            <a:schemeClr val="accent1"/>
          </a:solid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74" name="Google Shape;574;p44"/>
          <p:cNvGraphicFramePr/>
          <p:nvPr/>
        </p:nvGraphicFramePr>
        <p:xfrm>
          <a:off x="395536" y="2780928"/>
          <a:ext cx="3000000" cy="3000000"/>
        </p:xfrm>
        <a:graphic>
          <a:graphicData uri="http://schemas.openxmlformats.org/drawingml/2006/table">
            <a:tbl>
              <a:tblPr bandRow="1" firstRow="1">
                <a:noFill/>
                <a:tableStyleId>{8FBD48E7-5B65-4287-B70D-CF78E60DD95B}</a:tableStyleId>
              </a:tblPr>
              <a:tblGrid>
                <a:gridCol w="811200"/>
                <a:gridCol w="858400"/>
                <a:gridCol w="2133400"/>
                <a:gridCol w="834800"/>
                <a:gridCol w="834800"/>
              </a:tblGrid>
              <a:tr h="486850">
                <a:tc>
                  <a:txBody>
                    <a:bodyPr/>
                    <a:lstStyle/>
                    <a:p>
                      <a:pPr indent="0" lvl="0" marL="0" marR="0" rtl="0" algn="l">
                        <a:spcBef>
                          <a:spcPts val="0"/>
                        </a:spcBef>
                        <a:spcAft>
                          <a:spcPts val="0"/>
                        </a:spcAft>
                        <a:buNone/>
                      </a:pPr>
                      <a:r>
                        <a:rPr lang="en-US" sz="1600"/>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Order</a:t>
                      </a:r>
                      <a:endParaRPr/>
                    </a:p>
                    <a:p>
                      <a:pPr indent="0" lvl="0" marL="0" marR="0" rtl="0" algn="l">
                        <a:spcBef>
                          <a:spcPts val="0"/>
                        </a:spcBef>
                        <a:spcAft>
                          <a:spcPts val="0"/>
                        </a:spcAft>
                        <a:buNone/>
                      </a:pPr>
                      <a:r>
                        <a:rPr lang="en-US" sz="16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Unit</a:t>
                      </a:r>
                      <a:endParaRPr/>
                    </a:p>
                    <a:p>
                      <a:pPr indent="0" lvl="0" marL="0" marR="0" rtl="0" algn="l">
                        <a:spcBef>
                          <a:spcPts val="0"/>
                        </a:spcBef>
                        <a:spcAft>
                          <a:spcPts val="0"/>
                        </a:spcAft>
                        <a:buNone/>
                      </a:pPr>
                      <a:r>
                        <a:rPr lang="en-US" sz="1600"/>
                        <a:t>Price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44175">
                <a:tc>
                  <a:txBody>
                    <a:bodyPr/>
                    <a:lstStyle/>
                    <a:p>
                      <a:pPr indent="0" lvl="0" marL="0" marR="0" rtl="0" algn="l">
                        <a:spcBef>
                          <a:spcPts val="0"/>
                        </a:spcBef>
                        <a:spcAft>
                          <a:spcPts val="0"/>
                        </a:spcAft>
                        <a:buNone/>
                      </a:pPr>
                      <a:r>
                        <a:rPr lang="en-US" sz="16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Blue</a:t>
                      </a:r>
                      <a:r>
                        <a:rPr lang="en-US" sz="1600"/>
                        <a:t> Pen</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44175">
                <a:tc>
                  <a:txBody>
                    <a:bodyPr/>
                    <a:lstStyle/>
                    <a:p>
                      <a:pPr indent="0" lvl="0" marL="0" marR="0" rtl="0" algn="l">
                        <a:spcBef>
                          <a:spcPts val="0"/>
                        </a:spcBef>
                        <a:spcAft>
                          <a:spcPts val="0"/>
                        </a:spcAft>
                        <a:buNone/>
                      </a:pPr>
                      <a:r>
                        <a:rPr lang="en-US" sz="16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6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44175">
                <a:tc>
                  <a:txBody>
                    <a:bodyPr/>
                    <a:lstStyle/>
                    <a:p>
                      <a:pPr indent="0" lvl="0" marL="0" marR="0" rtl="0" algn="l">
                        <a:spcBef>
                          <a:spcPts val="0"/>
                        </a:spcBef>
                        <a:spcAft>
                          <a:spcPts val="0"/>
                        </a:spcAft>
                        <a:buNone/>
                      </a:pPr>
                      <a:r>
                        <a:rPr lang="en-US" sz="16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Black</a:t>
                      </a:r>
                      <a:r>
                        <a:rPr lang="en-US" sz="1600"/>
                        <a:t> Pen</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6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1.90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6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Blue</a:t>
                      </a:r>
                      <a:r>
                        <a:rPr lang="en-US" sz="1600"/>
                        <a:t> Pen</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44175">
                <a:tc>
                  <a:txBody>
                    <a:bodyPr/>
                    <a:lstStyle/>
                    <a:p>
                      <a:pPr indent="0" lvl="0" marL="0" marR="0" rtl="0" algn="l">
                        <a:spcBef>
                          <a:spcPts val="0"/>
                        </a:spcBef>
                        <a:spcAft>
                          <a:spcPts val="0"/>
                        </a:spcAft>
                        <a:buNone/>
                      </a:pPr>
                      <a:r>
                        <a:rPr lang="en-US" sz="16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44175">
                <a:tc>
                  <a:txBody>
                    <a:bodyPr/>
                    <a:lstStyle/>
                    <a:p>
                      <a:pPr indent="0" lvl="0" marL="0" marR="0" rtl="0" algn="l">
                        <a:spcBef>
                          <a:spcPts val="0"/>
                        </a:spcBef>
                        <a:spcAft>
                          <a:spcPts val="0"/>
                        </a:spcAft>
                        <a:buNone/>
                      </a:pPr>
                      <a:r>
                        <a:rPr lang="en-US" sz="16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6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FFF00"/>
                    </a:solidFill>
                  </a:tcPr>
                </a:tc>
                <a:tc>
                  <a:txBody>
                    <a:bodyPr/>
                    <a:lstStyle/>
                    <a:p>
                      <a:pPr indent="0" lvl="0" marL="0" marR="0" rtl="0" algn="l">
                        <a:spcBef>
                          <a:spcPts val="0"/>
                        </a:spcBef>
                        <a:spcAft>
                          <a:spcPts val="0"/>
                        </a:spcAft>
                        <a:buNone/>
                      </a:pPr>
                      <a:r>
                        <a:rPr lang="en-US" sz="16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FFF00"/>
                    </a:solidFill>
                  </a:tcPr>
                </a:tc>
                <a:tc>
                  <a:txBody>
                    <a:bodyPr/>
                    <a:lstStyle/>
                    <a:p>
                      <a:pPr indent="0" lvl="0" marL="0" marR="0" rtl="0" algn="l">
                        <a:spcBef>
                          <a:spcPts val="0"/>
                        </a:spcBef>
                        <a:spcAft>
                          <a:spcPts val="0"/>
                        </a:spcAft>
                        <a:buNone/>
                      </a:pPr>
                      <a:r>
                        <a:rPr lang="en-US" sz="16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6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FFFF00"/>
                    </a:solidFill>
                  </a:tcPr>
                </a:tc>
              </a:tr>
            </a:tbl>
          </a:graphicData>
        </a:graphic>
      </p:graphicFrame>
      <p:sp>
        <p:nvSpPr>
          <p:cNvPr id="575" name="Google Shape;575;p44"/>
          <p:cNvSpPr txBox="1"/>
          <p:nvPr/>
        </p:nvSpPr>
        <p:spPr>
          <a:xfrm>
            <a:off x="285720" y="2488164"/>
            <a:ext cx="12722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OrderItems</a:t>
            </a:r>
            <a:endParaRPr b="1" sz="1800">
              <a:solidFill>
                <a:schemeClr val="dk1"/>
              </a:solidFill>
              <a:latin typeface="Calibri"/>
              <a:ea typeface="Calibri"/>
              <a:cs typeface="Calibri"/>
              <a:sym typeface="Calibri"/>
            </a:endParaRPr>
          </a:p>
        </p:txBody>
      </p:sp>
      <p:cxnSp>
        <p:nvCxnSpPr>
          <p:cNvPr id="576" name="Google Shape;576;p44"/>
          <p:cNvCxnSpPr/>
          <p:nvPr/>
        </p:nvCxnSpPr>
        <p:spPr>
          <a:xfrm>
            <a:off x="4000496" y="1928802"/>
            <a:ext cx="2428892" cy="2000264"/>
          </a:xfrm>
          <a:prstGeom prst="straightConnector1">
            <a:avLst/>
          </a:prstGeom>
          <a:noFill/>
          <a:ln cap="flat" cmpd="sng" w="38100">
            <a:solidFill>
              <a:srgbClr val="FF0000"/>
            </a:solidFill>
            <a:prstDash val="solid"/>
            <a:round/>
            <a:headEnd len="sm" w="sm" type="none"/>
            <a:tailEnd len="med" w="med" type="stealth"/>
          </a:ln>
        </p:spPr>
      </p:cxnSp>
      <p:sp>
        <p:nvSpPr>
          <p:cNvPr id="577" name="Google Shape;577;p44"/>
          <p:cNvSpPr/>
          <p:nvPr/>
        </p:nvSpPr>
        <p:spPr>
          <a:xfrm>
            <a:off x="0" y="692696"/>
            <a:ext cx="871296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you know an </a:t>
            </a:r>
            <a:r>
              <a:rPr b="1" i="1" lang="en-US" sz="2000">
                <a:solidFill>
                  <a:schemeClr val="dk1"/>
                </a:solidFill>
                <a:latin typeface="Calibri"/>
                <a:ea typeface="Calibri"/>
                <a:cs typeface="Calibri"/>
                <a:sym typeface="Calibri"/>
              </a:rPr>
              <a:t>ItemNo</a:t>
            </a:r>
            <a:r>
              <a:rPr lang="en-US" sz="2000">
                <a:solidFill>
                  <a:schemeClr val="dk1"/>
                </a:solidFill>
                <a:latin typeface="Calibri"/>
                <a:ea typeface="Calibri"/>
                <a:cs typeface="Calibri"/>
                <a:sym typeface="Calibri"/>
              </a:rPr>
              <a:t>, you can determine its </a:t>
            </a:r>
            <a:r>
              <a:rPr b="1" i="1" lang="en-US" sz="2000">
                <a:solidFill>
                  <a:schemeClr val="dk1"/>
                </a:solidFill>
                <a:latin typeface="Calibri"/>
                <a:ea typeface="Calibri"/>
                <a:cs typeface="Calibri"/>
                <a:sym typeface="Calibri"/>
              </a:rPr>
              <a:t>Description</a:t>
            </a:r>
            <a:r>
              <a:rPr lang="en-US" sz="2000">
                <a:solidFill>
                  <a:schemeClr val="dk1"/>
                </a:solidFill>
                <a:latin typeface="Calibri"/>
                <a:ea typeface="Calibri"/>
                <a:cs typeface="Calibri"/>
                <a:sym typeface="Calibri"/>
              </a:rPr>
              <a:t> and </a:t>
            </a:r>
            <a:r>
              <a:rPr b="1" i="1" lang="en-US" sz="2000">
                <a:solidFill>
                  <a:schemeClr val="dk1"/>
                </a:solidFill>
                <a:latin typeface="Calibri"/>
                <a:ea typeface="Calibri"/>
                <a:cs typeface="Calibri"/>
                <a:sym typeface="Calibri"/>
              </a:rPr>
              <a:t>UnitPrice</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Therefore, the </a:t>
            </a:r>
            <a:r>
              <a:rPr b="1" i="1" lang="en-US" sz="2000">
                <a:solidFill>
                  <a:schemeClr val="dk1"/>
                </a:solidFill>
                <a:latin typeface="Calibri"/>
                <a:ea typeface="Calibri"/>
                <a:cs typeface="Calibri"/>
                <a:sym typeface="Calibri"/>
              </a:rPr>
              <a:t>Description</a:t>
            </a:r>
            <a:r>
              <a:rPr lang="en-US" sz="2000">
                <a:solidFill>
                  <a:schemeClr val="dk1"/>
                </a:solidFill>
                <a:latin typeface="Calibri"/>
                <a:ea typeface="Calibri"/>
                <a:cs typeface="Calibri"/>
                <a:sym typeface="Calibri"/>
              </a:rPr>
              <a:t> and </a:t>
            </a:r>
            <a:r>
              <a:rPr b="1" i="1" lang="en-US" sz="2000">
                <a:solidFill>
                  <a:schemeClr val="dk1"/>
                </a:solidFill>
                <a:latin typeface="Calibri"/>
                <a:ea typeface="Calibri"/>
                <a:cs typeface="Calibri"/>
                <a:sym typeface="Calibri"/>
              </a:rPr>
              <a:t>UnitPrice</a:t>
            </a:r>
            <a:r>
              <a:rPr lang="en-US" sz="2000">
                <a:solidFill>
                  <a:schemeClr val="dk1"/>
                </a:solidFill>
                <a:latin typeface="Calibri"/>
                <a:ea typeface="Calibri"/>
                <a:cs typeface="Calibri"/>
                <a:sym typeface="Calibri"/>
              </a:rPr>
              <a:t> non-key fields are determined by just part of the primary key: </a:t>
            </a:r>
            <a:r>
              <a:rPr b="1" i="1" lang="en-US" sz="2000">
                <a:solidFill>
                  <a:schemeClr val="dk1"/>
                </a:solidFill>
                <a:latin typeface="Calibri"/>
                <a:ea typeface="Calibri"/>
                <a:cs typeface="Calibri"/>
                <a:sym typeface="Calibri"/>
              </a:rPr>
              <a:t>ItemNo</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Description, UnitPrice are </a:t>
            </a:r>
            <a:r>
              <a:rPr b="1" lang="en-US" sz="2000" u="sng">
                <a:solidFill>
                  <a:schemeClr val="dk1"/>
                </a:solidFill>
                <a:latin typeface="Calibri"/>
                <a:ea typeface="Calibri"/>
                <a:cs typeface="Calibri"/>
                <a:sym typeface="Calibri"/>
              </a:rPr>
              <a:t>PARTIALLY dependent</a:t>
            </a:r>
            <a:r>
              <a:rPr lang="en-US" sz="2000">
                <a:solidFill>
                  <a:schemeClr val="dk1"/>
                </a:solidFill>
                <a:latin typeface="Calibri"/>
                <a:ea typeface="Calibri"/>
                <a:cs typeface="Calibri"/>
                <a:sym typeface="Calibri"/>
              </a:rPr>
              <a:t> on (OrderNo,ItemNo)</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Therefore, </a:t>
            </a:r>
            <a:r>
              <a:rPr b="1" lang="en-US" sz="2000">
                <a:solidFill>
                  <a:schemeClr val="dk1"/>
                </a:solidFill>
                <a:latin typeface="Calibri"/>
                <a:ea typeface="Calibri"/>
                <a:cs typeface="Calibri"/>
                <a:sym typeface="Calibri"/>
              </a:rPr>
              <a:t>OrderItems</a:t>
            </a:r>
            <a:r>
              <a:rPr lang="en-US" sz="2000">
                <a:solidFill>
                  <a:schemeClr val="dk1"/>
                </a:solidFill>
                <a:latin typeface="Calibri"/>
                <a:ea typeface="Calibri"/>
                <a:cs typeface="Calibri"/>
                <a:sym typeface="Calibri"/>
              </a:rPr>
              <a:t> is </a:t>
            </a:r>
            <a:r>
              <a:rPr b="1" lang="en-US" sz="2000">
                <a:solidFill>
                  <a:schemeClr val="dk1"/>
                </a:solidFill>
                <a:latin typeface="Calibri"/>
                <a:ea typeface="Calibri"/>
                <a:cs typeface="Calibri"/>
                <a:sym typeface="Calibri"/>
              </a:rPr>
              <a:t>ONLY in 1NF</a:t>
            </a:r>
            <a:r>
              <a:rPr lang="en-US" sz="2000">
                <a:solidFill>
                  <a:schemeClr val="dk1"/>
                </a:solidFill>
                <a:latin typeface="Calibri"/>
                <a:ea typeface="Calibri"/>
                <a:cs typeface="Calibri"/>
                <a:sym typeface="Calibri"/>
              </a:rPr>
              <a:t> not 2NF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Effect filter="fade" transition="in">
                                      <p:cBhvr>
                                        <p:cTn dur="500"/>
                                        <p:tgtEl>
                                          <p:spTgt spid="5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Effect filter="fade" transition="in">
                                      <p:cBhvr>
                                        <p:cTn dur="500"/>
                                        <p:tgtEl>
                                          <p:spTgt spid="5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Effect filter="fade" transition="in">
                                      <p:cBhvr>
                                        <p:cTn dur="500"/>
                                        <p:tgtEl>
                                          <p:spTgt spid="5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animEffect filter="fade" transition="in">
                                      <p:cBhvr>
                                        <p:cTn dur="500"/>
                                        <p:tgtEl>
                                          <p:spTgt spid="577">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2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p:nvPr/>
        </p:nvSpPr>
        <p:spPr>
          <a:xfrm>
            <a:off x="4786314" y="4643446"/>
            <a:ext cx="3429024" cy="357190"/>
          </a:xfrm>
          <a:prstGeom prst="rect">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583" name="Google Shape;583;p45"/>
          <p:cNvGraphicFramePr/>
          <p:nvPr/>
        </p:nvGraphicFramePr>
        <p:xfrm>
          <a:off x="683568" y="764704"/>
          <a:ext cx="3000000" cy="3000000"/>
        </p:xfrm>
        <a:graphic>
          <a:graphicData uri="http://schemas.openxmlformats.org/drawingml/2006/table">
            <a:tbl>
              <a:tblPr bandRow="1" firstRow="1">
                <a:noFill/>
                <a:tableStyleId>{8FBD48E7-5B65-4287-B70D-CF78E60DD95B}</a:tableStyleId>
              </a:tblPr>
              <a:tblGrid>
                <a:gridCol w="1046025"/>
                <a:gridCol w="1106875"/>
                <a:gridCol w="2750950"/>
                <a:gridCol w="1076450"/>
                <a:gridCol w="1076450"/>
              </a:tblGrid>
              <a:tr h="508500">
                <a:tc>
                  <a:txBody>
                    <a:bodyPr/>
                    <a:lstStyle/>
                    <a:p>
                      <a:pPr indent="0" lvl="0" marL="0" marR="0" rtl="0" algn="l">
                        <a:spcBef>
                          <a:spcPts val="0"/>
                        </a:spcBef>
                        <a:spcAft>
                          <a:spcPts val="0"/>
                        </a:spcAft>
                        <a:buNone/>
                      </a:pPr>
                      <a:r>
                        <a:rPr lang="en-US" sz="1600"/>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Order</a:t>
                      </a:r>
                      <a:endParaRPr/>
                    </a:p>
                    <a:p>
                      <a:pPr indent="0" lvl="0" marL="0" marR="0" rtl="0" algn="l">
                        <a:spcBef>
                          <a:spcPts val="0"/>
                        </a:spcBef>
                        <a:spcAft>
                          <a:spcPts val="0"/>
                        </a:spcAft>
                        <a:buNone/>
                      </a:pPr>
                      <a:r>
                        <a:rPr lang="en-US" sz="16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Unit</a:t>
                      </a:r>
                      <a:endParaRPr/>
                    </a:p>
                    <a:p>
                      <a:pPr indent="0" lvl="0" marL="0" marR="0" rtl="0" algn="l">
                        <a:spcBef>
                          <a:spcPts val="0"/>
                        </a:spcBef>
                        <a:spcAft>
                          <a:spcPts val="0"/>
                        </a:spcAft>
                        <a:buNone/>
                      </a:pPr>
                      <a:r>
                        <a:rPr lang="en-US" sz="1600"/>
                        <a:t>Price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59475">
                <a:tc>
                  <a:txBody>
                    <a:bodyPr/>
                    <a:lstStyle/>
                    <a:p>
                      <a:pPr indent="0" lvl="0" marL="0" marR="0" rtl="0" algn="l">
                        <a:spcBef>
                          <a:spcPts val="0"/>
                        </a:spcBef>
                        <a:spcAft>
                          <a:spcPts val="0"/>
                        </a:spcAft>
                        <a:buNone/>
                      </a:pPr>
                      <a:r>
                        <a:rPr lang="en-US" sz="16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Blue</a:t>
                      </a:r>
                      <a:r>
                        <a:rPr lang="en-US" sz="1600"/>
                        <a:t>  Felt Pen</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Black</a:t>
                      </a:r>
                      <a:r>
                        <a:rPr lang="en-US" sz="1600"/>
                        <a:t> Pen</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1.90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Blue</a:t>
                      </a:r>
                      <a:r>
                        <a:rPr lang="en-US" sz="1600"/>
                        <a:t> Pen</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6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359475">
                <a:tc>
                  <a:txBody>
                    <a:bodyPr/>
                    <a:lstStyle/>
                    <a:p>
                      <a:pPr indent="0" lvl="0" marL="0" marR="0" rtl="0" algn="l">
                        <a:spcBef>
                          <a:spcPts val="0"/>
                        </a:spcBef>
                        <a:spcAft>
                          <a:spcPts val="0"/>
                        </a:spcAft>
                        <a:buNone/>
                      </a:pPr>
                      <a:r>
                        <a:rPr lang="en-US" sz="16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6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6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6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6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r>
            </a:tbl>
          </a:graphicData>
        </a:graphic>
      </p:graphicFrame>
      <p:sp>
        <p:nvSpPr>
          <p:cNvPr id="584" name="Google Shape;584;p45"/>
          <p:cNvSpPr txBox="1"/>
          <p:nvPr>
            <p:ph type="title"/>
          </p:nvPr>
        </p:nvSpPr>
        <p:spPr>
          <a:xfrm>
            <a:off x="467544" y="188640"/>
            <a:ext cx="8229600" cy="57606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Update Problem Caused by 2NF Violation</a:t>
            </a:r>
            <a:endParaRPr/>
          </a:p>
        </p:txBody>
      </p:sp>
      <p:sp>
        <p:nvSpPr>
          <p:cNvPr id="585" name="Google Shape;585;p45"/>
          <p:cNvSpPr txBox="1"/>
          <p:nvPr/>
        </p:nvSpPr>
        <p:spPr>
          <a:xfrm>
            <a:off x="4876800" y="6248400"/>
            <a:ext cx="30892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4-16: 2NF Violation Creates Update</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Problem</a:t>
            </a:r>
            <a:endParaRPr/>
          </a:p>
        </p:txBody>
      </p:sp>
      <p:sp>
        <p:nvSpPr>
          <p:cNvPr id="586" name="Google Shape;586;p45"/>
          <p:cNvSpPr/>
          <p:nvPr/>
        </p:nvSpPr>
        <p:spPr>
          <a:xfrm>
            <a:off x="72008" y="4286256"/>
            <a:ext cx="896448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above table is ONLY in 1NF, it violates the 2NF rules. Data not determined by the whole primary key will be duplicated and any updates may not be made to all instances of duplicate data. (Update Anomaly)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 this example, we no longer know the correct description for ItemNo ‘K123’.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Do you think a relation in 1NF have Insertion Anomaly? Deletion Anomaly?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587" name="Google Shape;587;p4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588" name="Google Shape;588;p45"/>
          <p:cNvCxnSpPr/>
          <p:nvPr/>
        </p:nvCxnSpPr>
        <p:spPr>
          <a:xfrm flipH="1" rot="5400000">
            <a:off x="3929058" y="1785926"/>
            <a:ext cx="3071834" cy="2786082"/>
          </a:xfrm>
          <a:prstGeom prst="straightConnector1">
            <a:avLst/>
          </a:prstGeom>
          <a:noFill/>
          <a:ln cap="flat" cmpd="sng" w="9525">
            <a:solidFill>
              <a:srgbClr val="FF0000"/>
            </a:solidFill>
            <a:prstDash val="solid"/>
            <a:round/>
            <a:headEnd len="sm" w="sm" type="none"/>
            <a:tailEnd len="med" w="med" type="stealth"/>
          </a:ln>
        </p:spPr>
      </p:cxnSp>
      <p:cxnSp>
        <p:nvCxnSpPr>
          <p:cNvPr id="589" name="Google Shape;589;p45"/>
          <p:cNvCxnSpPr/>
          <p:nvPr/>
        </p:nvCxnSpPr>
        <p:spPr>
          <a:xfrm rot="10800000">
            <a:off x="3714744" y="3357562"/>
            <a:ext cx="3143272" cy="1357322"/>
          </a:xfrm>
          <a:prstGeom prst="straightConnector1">
            <a:avLst/>
          </a:prstGeom>
          <a:noFill/>
          <a:ln cap="flat" cmpd="sng" w="9525">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6"/>
          <p:cNvSpPr txBox="1"/>
          <p:nvPr>
            <p:ph type="title"/>
          </p:nvPr>
        </p:nvSpPr>
        <p:spPr>
          <a:xfrm>
            <a:off x="467544" y="22101"/>
            <a:ext cx="5328592"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2NF Violation</a:t>
            </a:r>
            <a:endParaRPr/>
          </a:p>
        </p:txBody>
      </p:sp>
      <p:sp>
        <p:nvSpPr>
          <p:cNvPr id="595" name="Google Shape;595;p46"/>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6"/>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597" name="Google Shape;597;p46"/>
          <p:cNvSpPr/>
          <p:nvPr/>
        </p:nvSpPr>
        <p:spPr>
          <a:xfrm>
            <a:off x="2406" y="1794495"/>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598" name="Google Shape;598;p46"/>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599" name="Google Shape;599;p46"/>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600" name="Google Shape;600;p46"/>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Since only OrderQty belongs in the ORDERITEMS table, create a new table (ITEMS) for the item information.</a:t>
            </a:r>
            <a:endParaRPr/>
          </a:p>
        </p:txBody>
      </p:sp>
      <p:sp>
        <p:nvSpPr>
          <p:cNvPr id="601" name="Google Shape;601;p46"/>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602" name="Google Shape;602;p46"/>
          <p:cNvGrpSpPr/>
          <p:nvPr/>
        </p:nvGrpSpPr>
        <p:grpSpPr>
          <a:xfrm>
            <a:off x="5364088" y="548680"/>
            <a:ext cx="1296144" cy="2308324"/>
            <a:chOff x="4355976" y="620688"/>
            <a:chExt cx="1296144" cy="2308324"/>
          </a:xfrm>
        </p:grpSpPr>
        <p:sp>
          <p:nvSpPr>
            <p:cNvPr id="603" name="Google Shape;603;p46"/>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4" name="Google Shape;604;p46"/>
            <p:cNvSpPr txBox="1"/>
            <p:nvPr/>
          </p:nvSpPr>
          <p:spPr>
            <a:xfrm>
              <a:off x="4355976" y="620688"/>
              <a:ext cx="1296144"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b="1" sz="1800" u="sng">
                <a:solidFill>
                  <a:schemeClr val="dk1"/>
                </a:solidFill>
                <a:latin typeface="Calibri"/>
                <a:ea typeface="Calibri"/>
                <a:cs typeface="Calibri"/>
                <a:sym typeface="Calibri"/>
              </a:endParaRPr>
            </a:p>
          </p:txBody>
        </p:sp>
      </p:grpSp>
      <p:grpSp>
        <p:nvGrpSpPr>
          <p:cNvPr id="605" name="Google Shape;605;p46"/>
          <p:cNvGrpSpPr/>
          <p:nvPr/>
        </p:nvGrpSpPr>
        <p:grpSpPr>
          <a:xfrm>
            <a:off x="7236296" y="908720"/>
            <a:ext cx="1368152" cy="1477328"/>
            <a:chOff x="6732240" y="1340768"/>
            <a:chExt cx="1368152" cy="1477328"/>
          </a:xfrm>
        </p:grpSpPr>
        <p:sp>
          <p:nvSpPr>
            <p:cNvPr id="606" name="Google Shape;606;p46"/>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7" name="Google Shape;607;p46"/>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7"/>
          <p:cNvSpPr txBox="1"/>
          <p:nvPr>
            <p:ph type="title"/>
          </p:nvPr>
        </p:nvSpPr>
        <p:spPr>
          <a:xfrm>
            <a:off x="467544" y="22101"/>
            <a:ext cx="8229600"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2NF Violation</a:t>
            </a:r>
            <a:endParaRPr/>
          </a:p>
        </p:txBody>
      </p:sp>
      <p:sp>
        <p:nvSpPr>
          <p:cNvPr id="613" name="Google Shape;613;p47"/>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47"/>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615" name="Google Shape;615;p47"/>
          <p:cNvSpPr/>
          <p:nvPr/>
        </p:nvSpPr>
        <p:spPr>
          <a:xfrm>
            <a:off x="2406" y="1794495"/>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616" name="Google Shape;616;p47"/>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617" name="Google Shape;617;p47"/>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618" name="Google Shape;618;p47"/>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Since only OrderQty belongs in the ORDERITEMS table, create a new table (ITEMS) for the item information.</a:t>
            </a:r>
            <a:endParaRPr/>
          </a:p>
        </p:txBody>
      </p:sp>
      <p:sp>
        <p:nvSpPr>
          <p:cNvPr id="619" name="Google Shape;619;p47"/>
          <p:cNvSpPr txBox="1"/>
          <p:nvPr/>
        </p:nvSpPr>
        <p:spPr>
          <a:xfrm>
            <a:off x="286568" y="2231057"/>
            <a:ext cx="6661696" cy="707886"/>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2000">
                <a:solidFill>
                  <a:schemeClr val="dk1"/>
                </a:solidFill>
                <a:latin typeface="Calibri"/>
                <a:ea typeface="Calibri"/>
                <a:cs typeface="Calibri"/>
                <a:sym typeface="Calibri"/>
              </a:rPr>
              <a:t>- An ITEMS can appear in many ORDERITEMS table.</a:t>
            </a:r>
            <a:endParaRPr/>
          </a:p>
          <a:p>
            <a:pPr indent="-111125" lvl="0" marL="111125" marR="0" rtl="0" algn="l">
              <a:spcBef>
                <a:spcPts val="0"/>
              </a:spcBef>
              <a:spcAft>
                <a:spcPts val="0"/>
              </a:spcAft>
              <a:buNone/>
            </a:pPr>
            <a:r>
              <a:rPr i="1" lang="en-US" sz="2000">
                <a:solidFill>
                  <a:schemeClr val="dk1"/>
                </a:solidFill>
                <a:latin typeface="Calibri"/>
                <a:ea typeface="Calibri"/>
                <a:cs typeface="Calibri"/>
                <a:sym typeface="Calibri"/>
              </a:rPr>
              <a:t>- A row in each ORDERITEMS table will only refer to one item</a:t>
            </a:r>
            <a:endParaRPr/>
          </a:p>
        </p:txBody>
      </p:sp>
      <p:sp>
        <p:nvSpPr>
          <p:cNvPr id="620" name="Google Shape;620;p4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621" name="Google Shape;621;p47"/>
          <p:cNvGrpSpPr/>
          <p:nvPr/>
        </p:nvGrpSpPr>
        <p:grpSpPr>
          <a:xfrm>
            <a:off x="5148064" y="2924944"/>
            <a:ext cx="1296144" cy="2308324"/>
            <a:chOff x="4355976" y="620688"/>
            <a:chExt cx="1296144" cy="2308324"/>
          </a:xfrm>
        </p:grpSpPr>
        <p:sp>
          <p:nvSpPr>
            <p:cNvPr id="622" name="Google Shape;622;p47"/>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3" name="Google Shape;623;p47"/>
            <p:cNvSpPr txBox="1"/>
            <p:nvPr/>
          </p:nvSpPr>
          <p:spPr>
            <a:xfrm>
              <a:off x="4355976" y="620688"/>
              <a:ext cx="1296144"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b="1" sz="1800" u="sng">
                <a:solidFill>
                  <a:schemeClr val="dk1"/>
                </a:solidFill>
                <a:latin typeface="Calibri"/>
                <a:ea typeface="Calibri"/>
                <a:cs typeface="Calibri"/>
                <a:sym typeface="Calibri"/>
              </a:endParaRPr>
            </a:p>
          </p:txBody>
        </p:sp>
      </p:grpSp>
      <p:grpSp>
        <p:nvGrpSpPr>
          <p:cNvPr id="624" name="Google Shape;624;p47"/>
          <p:cNvGrpSpPr/>
          <p:nvPr/>
        </p:nvGrpSpPr>
        <p:grpSpPr>
          <a:xfrm>
            <a:off x="7596336" y="2852936"/>
            <a:ext cx="1368152" cy="1477328"/>
            <a:chOff x="6732240" y="1340768"/>
            <a:chExt cx="1368152" cy="1477328"/>
          </a:xfrm>
        </p:grpSpPr>
        <p:sp>
          <p:nvSpPr>
            <p:cNvPr id="625" name="Google Shape;625;p47"/>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6" name="Google Shape;626;p47"/>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grpSp>
      <p:grpSp>
        <p:nvGrpSpPr>
          <p:cNvPr id="627" name="Google Shape;627;p47"/>
          <p:cNvGrpSpPr/>
          <p:nvPr/>
        </p:nvGrpSpPr>
        <p:grpSpPr>
          <a:xfrm rot="10800000">
            <a:off x="6444208" y="3429000"/>
            <a:ext cx="1152128" cy="373107"/>
            <a:chOff x="6444208" y="1772816"/>
            <a:chExt cx="1152128" cy="373107"/>
          </a:xfrm>
        </p:grpSpPr>
        <p:cxnSp>
          <p:nvCxnSpPr>
            <p:cNvPr id="628" name="Google Shape;628;p47"/>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47"/>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47"/>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47"/>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47"/>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633" name="Google Shape;633;p47"/>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8"/>
          <p:cNvSpPr txBox="1"/>
          <p:nvPr>
            <p:ph type="title"/>
          </p:nvPr>
        </p:nvSpPr>
        <p:spPr>
          <a:xfrm>
            <a:off x="467544" y="22101"/>
            <a:ext cx="8229600"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2NF Violation</a:t>
            </a:r>
            <a:endParaRPr/>
          </a:p>
        </p:txBody>
      </p:sp>
      <p:sp>
        <p:nvSpPr>
          <p:cNvPr id="639" name="Google Shape;639;p48"/>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48"/>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641" name="Google Shape;641;p48"/>
          <p:cNvSpPr/>
          <p:nvPr/>
        </p:nvSpPr>
        <p:spPr>
          <a:xfrm>
            <a:off x="2406" y="1694136"/>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642" name="Google Shape;642;p48"/>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643" name="Google Shape;643;p48"/>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644" name="Google Shape;644;p48"/>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Since only OrderQty belongs in the ORDERITEMS table, create a new table (ITEMS) for the item information.</a:t>
            </a:r>
            <a:endParaRPr/>
          </a:p>
        </p:txBody>
      </p:sp>
      <p:sp>
        <p:nvSpPr>
          <p:cNvPr id="645" name="Google Shape;645;p48"/>
          <p:cNvSpPr txBox="1"/>
          <p:nvPr/>
        </p:nvSpPr>
        <p:spPr>
          <a:xfrm>
            <a:off x="286568" y="1988840"/>
            <a:ext cx="5149528" cy="923330"/>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1800">
                <a:solidFill>
                  <a:srgbClr val="A5A5A5"/>
                </a:solidFill>
                <a:latin typeface="Calibri"/>
                <a:ea typeface="Calibri"/>
                <a:cs typeface="Calibri"/>
                <a:sym typeface="Calibri"/>
              </a:rPr>
              <a:t>- An ITEMS can appear in many ORDERITEMS table.</a:t>
            </a:r>
            <a:endParaRPr/>
          </a:p>
          <a:p>
            <a:pPr indent="-111125" lvl="0" marL="111125" marR="0" rtl="0" algn="l">
              <a:spcBef>
                <a:spcPts val="0"/>
              </a:spcBef>
              <a:spcAft>
                <a:spcPts val="0"/>
              </a:spcAft>
              <a:buNone/>
            </a:pPr>
            <a:r>
              <a:rPr i="1" lang="en-US" sz="1800">
                <a:solidFill>
                  <a:srgbClr val="A5A5A5"/>
                </a:solidFill>
                <a:latin typeface="Calibri"/>
                <a:ea typeface="Calibri"/>
                <a:cs typeface="Calibri"/>
                <a:sym typeface="Calibri"/>
              </a:rPr>
              <a:t>- A row in each ORDERITEMS table will only refer to one item</a:t>
            </a:r>
            <a:endParaRPr/>
          </a:p>
        </p:txBody>
      </p:sp>
      <p:sp>
        <p:nvSpPr>
          <p:cNvPr id="646" name="Google Shape;646;p48"/>
          <p:cNvSpPr txBox="1"/>
          <p:nvPr/>
        </p:nvSpPr>
        <p:spPr>
          <a:xfrm>
            <a:off x="194493" y="3543920"/>
            <a:ext cx="6609755" cy="400110"/>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2000">
                <a:solidFill>
                  <a:schemeClr val="dk1"/>
                </a:solidFill>
                <a:latin typeface="Calibri"/>
                <a:ea typeface="Calibri"/>
                <a:cs typeface="Calibri"/>
                <a:sym typeface="Calibri"/>
              </a:rPr>
              <a:t>- The Description</a:t>
            </a:r>
            <a:r>
              <a:rPr lang="en-US" sz="2000">
                <a:solidFill>
                  <a:schemeClr val="dk1"/>
                </a:solidFill>
                <a:latin typeface="Calibri"/>
                <a:ea typeface="Calibri"/>
                <a:cs typeface="Calibri"/>
                <a:sym typeface="Calibri"/>
              </a:rPr>
              <a:t> and </a:t>
            </a:r>
            <a:r>
              <a:rPr i="1" lang="en-US" sz="2000">
                <a:solidFill>
                  <a:schemeClr val="dk1"/>
                </a:solidFill>
                <a:latin typeface="Calibri"/>
                <a:ea typeface="Calibri"/>
                <a:cs typeface="Calibri"/>
                <a:sym typeface="Calibri"/>
              </a:rPr>
              <a:t>UnitPrice</a:t>
            </a:r>
            <a:r>
              <a:rPr lang="en-US" sz="2000">
                <a:solidFill>
                  <a:schemeClr val="dk1"/>
                </a:solidFill>
                <a:latin typeface="Calibri"/>
                <a:ea typeface="Calibri"/>
                <a:cs typeface="Calibri"/>
                <a:sym typeface="Calibri"/>
              </a:rPr>
              <a:t> are about ITEMS information</a:t>
            </a:r>
            <a:endParaRPr i="1" sz="2000">
              <a:solidFill>
                <a:schemeClr val="dk1"/>
              </a:solidFill>
              <a:latin typeface="Calibri"/>
              <a:ea typeface="Calibri"/>
              <a:cs typeface="Calibri"/>
              <a:sym typeface="Calibri"/>
            </a:endParaRPr>
          </a:p>
        </p:txBody>
      </p:sp>
      <p:sp>
        <p:nvSpPr>
          <p:cNvPr id="647" name="Google Shape;647;p48"/>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648" name="Google Shape;648;p48"/>
          <p:cNvGrpSpPr/>
          <p:nvPr/>
        </p:nvGrpSpPr>
        <p:grpSpPr>
          <a:xfrm>
            <a:off x="5004048" y="4005064"/>
            <a:ext cx="1296144" cy="1477328"/>
            <a:chOff x="4355976" y="620688"/>
            <a:chExt cx="1296144" cy="1477328"/>
          </a:xfrm>
        </p:grpSpPr>
        <p:sp>
          <p:nvSpPr>
            <p:cNvPr id="649" name="Google Shape;649;p48"/>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0" name="Google Shape;650;p48"/>
            <p:cNvSpPr txBox="1"/>
            <p:nvPr/>
          </p:nvSpPr>
          <p:spPr>
            <a:xfrm>
              <a:off x="4355976" y="620688"/>
              <a:ext cx="1296144"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p:txBody>
        </p:sp>
      </p:grpSp>
      <p:grpSp>
        <p:nvGrpSpPr>
          <p:cNvPr id="651" name="Google Shape;651;p48"/>
          <p:cNvGrpSpPr/>
          <p:nvPr/>
        </p:nvGrpSpPr>
        <p:grpSpPr>
          <a:xfrm>
            <a:off x="7452320" y="3933056"/>
            <a:ext cx="1368152" cy="1477328"/>
            <a:chOff x="6732240" y="1340768"/>
            <a:chExt cx="1368152" cy="1477328"/>
          </a:xfrm>
        </p:grpSpPr>
        <p:sp>
          <p:nvSpPr>
            <p:cNvPr id="652" name="Google Shape;652;p48"/>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3" name="Google Shape;653;p48"/>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654" name="Google Shape;654;p48"/>
          <p:cNvGrpSpPr/>
          <p:nvPr/>
        </p:nvGrpSpPr>
        <p:grpSpPr>
          <a:xfrm rot="10800000">
            <a:off x="6300192" y="4509120"/>
            <a:ext cx="1152128" cy="373107"/>
            <a:chOff x="6444208" y="1772816"/>
            <a:chExt cx="1152128" cy="373107"/>
          </a:xfrm>
        </p:grpSpPr>
        <p:cxnSp>
          <p:nvCxnSpPr>
            <p:cNvPr id="655" name="Google Shape;655;p48"/>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656" name="Google Shape;656;p48"/>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657" name="Google Shape;657;p48"/>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658" name="Google Shape;658;p48"/>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659" name="Google Shape;659;p48"/>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660" name="Google Shape;660;p48"/>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grpSp>
        <p:nvGrpSpPr>
          <p:cNvPr id="661" name="Google Shape;661;p48"/>
          <p:cNvGrpSpPr/>
          <p:nvPr/>
        </p:nvGrpSpPr>
        <p:grpSpPr>
          <a:xfrm>
            <a:off x="5327576" y="548680"/>
            <a:ext cx="3816424" cy="2380332"/>
            <a:chOff x="5327576" y="548680"/>
            <a:chExt cx="3816424" cy="2380332"/>
          </a:xfrm>
        </p:grpSpPr>
        <p:grpSp>
          <p:nvGrpSpPr>
            <p:cNvPr id="662" name="Google Shape;662;p48"/>
            <p:cNvGrpSpPr/>
            <p:nvPr/>
          </p:nvGrpSpPr>
          <p:grpSpPr>
            <a:xfrm>
              <a:off x="5327576" y="620688"/>
              <a:ext cx="1296144" cy="2308324"/>
              <a:chOff x="4355976" y="620688"/>
              <a:chExt cx="1296144" cy="2308324"/>
            </a:xfrm>
          </p:grpSpPr>
          <p:sp>
            <p:nvSpPr>
              <p:cNvPr id="663" name="Google Shape;663;p48"/>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4" name="Google Shape;664;p48"/>
              <p:cNvSpPr txBox="1"/>
              <p:nvPr/>
            </p:nvSpPr>
            <p:spPr>
              <a:xfrm>
                <a:off x="4355976" y="620688"/>
                <a:ext cx="1296144"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b="1" sz="1800" u="sng">
                  <a:solidFill>
                    <a:schemeClr val="dk1"/>
                  </a:solidFill>
                  <a:latin typeface="Calibri"/>
                  <a:ea typeface="Calibri"/>
                  <a:cs typeface="Calibri"/>
                  <a:sym typeface="Calibri"/>
                </a:endParaRPr>
              </a:p>
            </p:txBody>
          </p:sp>
        </p:grpSp>
        <p:grpSp>
          <p:nvGrpSpPr>
            <p:cNvPr id="665" name="Google Shape;665;p48"/>
            <p:cNvGrpSpPr/>
            <p:nvPr/>
          </p:nvGrpSpPr>
          <p:grpSpPr>
            <a:xfrm>
              <a:off x="7775848" y="548680"/>
              <a:ext cx="1368152" cy="1477328"/>
              <a:chOff x="6732240" y="1340768"/>
              <a:chExt cx="1368152" cy="1477328"/>
            </a:xfrm>
          </p:grpSpPr>
          <p:sp>
            <p:nvSpPr>
              <p:cNvPr id="666" name="Google Shape;666;p48"/>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67" name="Google Shape;667;p48"/>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grpSp>
        <p:grpSp>
          <p:nvGrpSpPr>
            <p:cNvPr id="668" name="Google Shape;668;p48"/>
            <p:cNvGrpSpPr/>
            <p:nvPr/>
          </p:nvGrpSpPr>
          <p:grpSpPr>
            <a:xfrm rot="10800000">
              <a:off x="6623720" y="1124744"/>
              <a:ext cx="1152128" cy="373107"/>
              <a:chOff x="6444208" y="1772816"/>
              <a:chExt cx="1152128" cy="373107"/>
            </a:xfrm>
          </p:grpSpPr>
          <p:cxnSp>
            <p:nvCxnSpPr>
              <p:cNvPr id="669" name="Google Shape;669;p48"/>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670" name="Google Shape;670;p48"/>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671" name="Google Shape;671;p48"/>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672" name="Google Shape;672;p48"/>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673" name="Google Shape;673;p48"/>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48"/>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500"/>
                                        <p:tgtEl>
                                          <p:spTgt spid="661"/>
                                        </p:tgtEl>
                                      </p:cBhvr>
                                    </p:animEffect>
                                    <p:set>
                                      <p:cBhvr>
                                        <p:cTn dur="1" fill="hold">
                                          <p:stCondLst>
                                            <p:cond delay="500"/>
                                          </p:stCondLst>
                                        </p:cTn>
                                        <p:tgtEl>
                                          <p:spTgt spid="6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9"/>
          <p:cNvSpPr txBox="1"/>
          <p:nvPr>
            <p:ph type="title"/>
          </p:nvPr>
        </p:nvSpPr>
        <p:spPr>
          <a:xfrm>
            <a:off x="467544" y="22101"/>
            <a:ext cx="8229600"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2NF Violation</a:t>
            </a:r>
            <a:endParaRPr/>
          </a:p>
        </p:txBody>
      </p:sp>
      <p:sp>
        <p:nvSpPr>
          <p:cNvPr id="680" name="Google Shape;680;p49"/>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681" name="Google Shape;681;p49"/>
          <p:cNvSpPr/>
          <p:nvPr/>
        </p:nvSpPr>
        <p:spPr>
          <a:xfrm>
            <a:off x="2406" y="1838152"/>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682" name="Google Shape;682;p49"/>
          <p:cNvSpPr/>
          <p:nvPr/>
        </p:nvSpPr>
        <p:spPr>
          <a:xfrm>
            <a:off x="34156" y="3354253"/>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683" name="Google Shape;683;p49"/>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684" name="Google Shape;684;p49"/>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Since only OrderQty belongs in the ORDERITEMS table, create a new table (ITEMS) for the item information.</a:t>
            </a:r>
            <a:endParaRPr/>
          </a:p>
        </p:txBody>
      </p:sp>
      <p:sp>
        <p:nvSpPr>
          <p:cNvPr id="685" name="Google Shape;685;p49"/>
          <p:cNvSpPr txBox="1"/>
          <p:nvPr/>
        </p:nvSpPr>
        <p:spPr>
          <a:xfrm>
            <a:off x="286568" y="2103585"/>
            <a:ext cx="4861496" cy="1323439"/>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2000">
                <a:solidFill>
                  <a:srgbClr val="A5A5A5"/>
                </a:solidFill>
                <a:latin typeface="Calibri"/>
                <a:ea typeface="Calibri"/>
                <a:cs typeface="Calibri"/>
                <a:sym typeface="Calibri"/>
              </a:rPr>
              <a:t>- An ITEMS can appear in many ORDERITEMS table.</a:t>
            </a:r>
            <a:endParaRPr/>
          </a:p>
          <a:p>
            <a:pPr indent="-111125" lvl="0" marL="111125" marR="0" rtl="0" algn="l">
              <a:spcBef>
                <a:spcPts val="0"/>
              </a:spcBef>
              <a:spcAft>
                <a:spcPts val="0"/>
              </a:spcAft>
              <a:buNone/>
            </a:pPr>
            <a:r>
              <a:rPr i="1" lang="en-US" sz="2000">
                <a:solidFill>
                  <a:srgbClr val="A5A5A5"/>
                </a:solidFill>
                <a:latin typeface="Calibri"/>
                <a:ea typeface="Calibri"/>
                <a:cs typeface="Calibri"/>
                <a:sym typeface="Calibri"/>
              </a:rPr>
              <a:t>- A row in each ORDERITEMS table will only refer to one item</a:t>
            </a:r>
            <a:endParaRPr/>
          </a:p>
        </p:txBody>
      </p:sp>
      <p:sp>
        <p:nvSpPr>
          <p:cNvPr id="686" name="Google Shape;686;p49"/>
          <p:cNvSpPr txBox="1"/>
          <p:nvPr/>
        </p:nvSpPr>
        <p:spPr>
          <a:xfrm>
            <a:off x="179512" y="3645024"/>
            <a:ext cx="6609755" cy="400110"/>
          </a:xfrm>
          <a:prstGeom prst="rect">
            <a:avLst/>
          </a:prstGeom>
          <a:noFill/>
          <a:ln>
            <a:noFill/>
          </a:ln>
        </p:spPr>
        <p:txBody>
          <a:bodyPr anchorCtr="0" anchor="t" bIns="45700" lIns="91425" spcFirstLastPara="1" rIns="91425" wrap="square" tIns="45700">
            <a:spAutoFit/>
          </a:bodyPr>
          <a:lstStyle/>
          <a:p>
            <a:pPr indent="-111125" lvl="0" marL="111125" marR="0" rtl="0" algn="l">
              <a:spcBef>
                <a:spcPts val="0"/>
              </a:spcBef>
              <a:spcAft>
                <a:spcPts val="0"/>
              </a:spcAft>
              <a:buNone/>
            </a:pPr>
            <a:r>
              <a:rPr i="1" lang="en-US" sz="2000">
                <a:solidFill>
                  <a:srgbClr val="A5A5A5"/>
                </a:solidFill>
                <a:latin typeface="Calibri"/>
                <a:ea typeface="Calibri"/>
                <a:cs typeface="Calibri"/>
                <a:sym typeface="Calibri"/>
              </a:rPr>
              <a:t>- The Description</a:t>
            </a:r>
            <a:r>
              <a:rPr lang="en-US" sz="2000">
                <a:solidFill>
                  <a:srgbClr val="A5A5A5"/>
                </a:solidFill>
                <a:latin typeface="Calibri"/>
                <a:ea typeface="Calibri"/>
                <a:cs typeface="Calibri"/>
                <a:sym typeface="Calibri"/>
              </a:rPr>
              <a:t> and </a:t>
            </a:r>
            <a:r>
              <a:rPr i="1" lang="en-US" sz="2000">
                <a:solidFill>
                  <a:srgbClr val="A5A5A5"/>
                </a:solidFill>
                <a:latin typeface="Calibri"/>
                <a:ea typeface="Calibri"/>
                <a:cs typeface="Calibri"/>
                <a:sym typeface="Calibri"/>
              </a:rPr>
              <a:t>UnitPrice</a:t>
            </a:r>
            <a:r>
              <a:rPr lang="en-US" sz="2000">
                <a:solidFill>
                  <a:srgbClr val="A5A5A5"/>
                </a:solidFill>
                <a:latin typeface="Calibri"/>
                <a:ea typeface="Calibri"/>
                <a:cs typeface="Calibri"/>
                <a:sym typeface="Calibri"/>
              </a:rPr>
              <a:t> are about ITEMS information</a:t>
            </a:r>
            <a:endParaRPr i="1" sz="2000">
              <a:solidFill>
                <a:srgbClr val="A5A5A5"/>
              </a:solidFill>
              <a:latin typeface="Calibri"/>
              <a:ea typeface="Calibri"/>
              <a:cs typeface="Calibri"/>
              <a:sym typeface="Calibri"/>
            </a:endParaRPr>
          </a:p>
        </p:txBody>
      </p:sp>
      <p:sp>
        <p:nvSpPr>
          <p:cNvPr id="687" name="Google Shape;687;p49"/>
          <p:cNvSpPr txBox="1"/>
          <p:nvPr/>
        </p:nvSpPr>
        <p:spPr>
          <a:xfrm>
            <a:off x="251520" y="4509120"/>
            <a:ext cx="7128792" cy="707886"/>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The PK for </a:t>
            </a:r>
            <a:r>
              <a:rPr b="1" i="1" lang="en-US" sz="2000">
                <a:solidFill>
                  <a:schemeClr val="dk1"/>
                </a:solidFill>
                <a:latin typeface="Calibri"/>
                <a:ea typeface="Calibri"/>
                <a:cs typeface="Calibri"/>
                <a:sym typeface="Calibri"/>
              </a:rPr>
              <a:t>OrderItems</a:t>
            </a:r>
            <a:r>
              <a:rPr i="1" lang="en-US" sz="2000">
                <a:solidFill>
                  <a:schemeClr val="dk1"/>
                </a:solidFill>
                <a:latin typeface="Calibri"/>
                <a:ea typeface="Calibri"/>
                <a:cs typeface="Calibri"/>
                <a:sym typeface="Calibri"/>
              </a:rPr>
              <a:t> is a composite of (OrderNo, ItemNo). </a:t>
            </a:r>
            <a:endParaRPr/>
          </a:p>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The PK for </a:t>
            </a:r>
            <a:r>
              <a:rPr b="1" i="1" lang="en-US" sz="2000">
                <a:solidFill>
                  <a:schemeClr val="dk1"/>
                </a:solidFill>
                <a:latin typeface="Calibri"/>
                <a:ea typeface="Calibri"/>
                <a:cs typeface="Calibri"/>
                <a:sym typeface="Calibri"/>
              </a:rPr>
              <a:t>Items</a:t>
            </a:r>
            <a:r>
              <a:rPr i="1" lang="en-US" sz="2000">
                <a:solidFill>
                  <a:schemeClr val="dk1"/>
                </a:solidFill>
                <a:latin typeface="Calibri"/>
                <a:ea typeface="Calibri"/>
                <a:cs typeface="Calibri"/>
                <a:sym typeface="Calibri"/>
              </a:rPr>
              <a:t> is ItemNo. This becomes the </a:t>
            </a:r>
            <a:r>
              <a:rPr b="1" i="1" lang="en-US" sz="2000">
                <a:solidFill>
                  <a:schemeClr val="dk1"/>
                </a:solidFill>
                <a:latin typeface="Calibri"/>
                <a:ea typeface="Calibri"/>
                <a:cs typeface="Calibri"/>
                <a:sym typeface="Calibri"/>
              </a:rPr>
              <a:t>FK</a:t>
            </a:r>
            <a:r>
              <a:rPr i="1" lang="en-US" sz="2000">
                <a:solidFill>
                  <a:schemeClr val="dk1"/>
                </a:solidFill>
                <a:latin typeface="Calibri"/>
                <a:ea typeface="Calibri"/>
                <a:cs typeface="Calibri"/>
                <a:sym typeface="Calibri"/>
              </a:rPr>
              <a:t> in OrderItems</a:t>
            </a:r>
            <a:endParaRPr i="1" sz="2000">
              <a:solidFill>
                <a:schemeClr val="dk1"/>
              </a:solidFill>
              <a:latin typeface="Calibri"/>
              <a:ea typeface="Calibri"/>
              <a:cs typeface="Calibri"/>
              <a:sym typeface="Calibri"/>
            </a:endParaRPr>
          </a:p>
        </p:txBody>
      </p:sp>
      <p:sp>
        <p:nvSpPr>
          <p:cNvPr id="688" name="Google Shape;688;p49"/>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689" name="Google Shape;689;p49"/>
          <p:cNvGrpSpPr/>
          <p:nvPr/>
        </p:nvGrpSpPr>
        <p:grpSpPr>
          <a:xfrm>
            <a:off x="5163830" y="5179780"/>
            <a:ext cx="3816424" cy="1549508"/>
            <a:chOff x="5163830" y="5179780"/>
            <a:chExt cx="3816424" cy="1549508"/>
          </a:xfrm>
        </p:grpSpPr>
        <p:grpSp>
          <p:nvGrpSpPr>
            <p:cNvPr id="690" name="Google Shape;690;p49"/>
            <p:cNvGrpSpPr/>
            <p:nvPr/>
          </p:nvGrpSpPr>
          <p:grpSpPr>
            <a:xfrm>
              <a:off x="5163830" y="5251788"/>
              <a:ext cx="1296144" cy="1477500"/>
              <a:chOff x="4355976" y="620688"/>
              <a:chExt cx="1296144" cy="1477500"/>
            </a:xfrm>
          </p:grpSpPr>
          <p:sp>
            <p:nvSpPr>
              <p:cNvPr id="691" name="Google Shape;691;p49"/>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2" name="Google Shape;692;p49"/>
              <p:cNvSpPr txBox="1"/>
              <p:nvPr/>
            </p:nvSpPr>
            <p:spPr>
              <a:xfrm>
                <a:off x="4355976" y="620688"/>
                <a:ext cx="1296000" cy="1477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ItemNo*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p:txBody>
          </p:sp>
        </p:grpSp>
        <p:grpSp>
          <p:nvGrpSpPr>
            <p:cNvPr id="693" name="Google Shape;693;p49"/>
            <p:cNvGrpSpPr/>
            <p:nvPr/>
          </p:nvGrpSpPr>
          <p:grpSpPr>
            <a:xfrm>
              <a:off x="7612102" y="5179780"/>
              <a:ext cx="1368152" cy="1477328"/>
              <a:chOff x="6732240" y="1340768"/>
              <a:chExt cx="1368152" cy="1477328"/>
            </a:xfrm>
          </p:grpSpPr>
          <p:sp>
            <p:nvSpPr>
              <p:cNvPr id="694" name="Google Shape;694;p49"/>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5" name="Google Shape;695;p49"/>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ItemNo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696" name="Google Shape;696;p49"/>
            <p:cNvGrpSpPr/>
            <p:nvPr/>
          </p:nvGrpSpPr>
          <p:grpSpPr>
            <a:xfrm rot="10800000">
              <a:off x="6459974" y="5755844"/>
              <a:ext cx="1152128" cy="373107"/>
              <a:chOff x="6444208" y="1772816"/>
              <a:chExt cx="1152128" cy="373107"/>
            </a:xfrm>
          </p:grpSpPr>
          <p:cxnSp>
            <p:nvCxnSpPr>
              <p:cNvPr id="697" name="Google Shape;697;p49"/>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698" name="Google Shape;698;p49"/>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699" name="Google Shape;699;p49"/>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49"/>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49"/>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49"/>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grpSp>
      <p:grpSp>
        <p:nvGrpSpPr>
          <p:cNvPr id="703" name="Google Shape;703;p49"/>
          <p:cNvGrpSpPr/>
          <p:nvPr/>
        </p:nvGrpSpPr>
        <p:grpSpPr>
          <a:xfrm>
            <a:off x="5148064" y="1916832"/>
            <a:ext cx="3816424" cy="1549336"/>
            <a:chOff x="5004048" y="3933056"/>
            <a:chExt cx="3816424" cy="1549336"/>
          </a:xfrm>
        </p:grpSpPr>
        <p:grpSp>
          <p:nvGrpSpPr>
            <p:cNvPr id="704" name="Google Shape;704;p49"/>
            <p:cNvGrpSpPr/>
            <p:nvPr/>
          </p:nvGrpSpPr>
          <p:grpSpPr>
            <a:xfrm>
              <a:off x="5004048" y="4005064"/>
              <a:ext cx="1296144" cy="1477328"/>
              <a:chOff x="4355976" y="620688"/>
              <a:chExt cx="1296144" cy="1477328"/>
            </a:xfrm>
          </p:grpSpPr>
          <p:sp>
            <p:nvSpPr>
              <p:cNvPr id="705" name="Google Shape;705;p49"/>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6" name="Google Shape;706;p49"/>
              <p:cNvSpPr txBox="1"/>
              <p:nvPr/>
            </p:nvSpPr>
            <p:spPr>
              <a:xfrm>
                <a:off x="4355976" y="620688"/>
                <a:ext cx="1296144"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p:txBody>
          </p:sp>
        </p:grpSp>
        <p:grpSp>
          <p:nvGrpSpPr>
            <p:cNvPr id="707" name="Google Shape;707;p49"/>
            <p:cNvGrpSpPr/>
            <p:nvPr/>
          </p:nvGrpSpPr>
          <p:grpSpPr>
            <a:xfrm>
              <a:off x="7452320" y="3933056"/>
              <a:ext cx="1368152" cy="1477328"/>
              <a:chOff x="6732240" y="1340768"/>
              <a:chExt cx="1368152" cy="1477328"/>
            </a:xfrm>
          </p:grpSpPr>
          <p:sp>
            <p:nvSpPr>
              <p:cNvPr id="708" name="Google Shape;708;p49"/>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9" name="Google Shape;709;p49"/>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710" name="Google Shape;710;p49"/>
            <p:cNvGrpSpPr/>
            <p:nvPr/>
          </p:nvGrpSpPr>
          <p:grpSpPr>
            <a:xfrm rot="10800000">
              <a:off x="6300192" y="4509120"/>
              <a:ext cx="1152128" cy="373107"/>
              <a:chOff x="6444208" y="1772816"/>
              <a:chExt cx="1152128" cy="373107"/>
            </a:xfrm>
          </p:grpSpPr>
          <p:cxnSp>
            <p:nvCxnSpPr>
              <p:cNvPr id="711" name="Google Shape;711;p49"/>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712" name="Google Shape;712;p49"/>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713" name="Google Shape;713;p49"/>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714" name="Google Shape;714;p49"/>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715" name="Google Shape;715;p49"/>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716" name="Google Shape;716;p49"/>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703"/>
                                        </p:tgtEl>
                                      </p:cBhvr>
                                    </p:animEffect>
                                    <p:set>
                                      <p:cBhvr>
                                        <p:cTn dur="1" fill="hold">
                                          <p:stCondLst>
                                            <p:cond delay="500"/>
                                          </p:stCondLst>
                                        </p:cTn>
                                        <p:tgtEl>
                                          <p:spTgt spid="7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1" type="ftr"/>
          </p:nvPr>
        </p:nvSpPr>
        <p:spPr>
          <a:xfrm>
            <a:off x="457200" y="6356350"/>
            <a:ext cx="561499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alibri"/>
                <a:ea typeface="Calibri"/>
                <a:cs typeface="Calibri"/>
                <a:sym typeface="Calibri"/>
              </a:rPr>
              <a:t>Database Systems: Design, Implementation, &amp; Management, 6</a:t>
            </a:r>
            <a:r>
              <a:rPr b="0" baseline="30000" i="0" lang="en-US" sz="1200" u="none" cap="none" strike="noStrike">
                <a:solidFill>
                  <a:srgbClr val="888888"/>
                </a:solidFill>
                <a:latin typeface="Calibri"/>
                <a:ea typeface="Calibri"/>
                <a:cs typeface="Calibri"/>
                <a:sym typeface="Calibri"/>
              </a:rPr>
              <a:t>th</a:t>
            </a:r>
            <a:r>
              <a:rPr b="0" i="0" lang="en-US" sz="1200" u="none" cap="none" strike="noStrike">
                <a:solidFill>
                  <a:srgbClr val="888888"/>
                </a:solidFill>
                <a:latin typeface="Calibri"/>
                <a:ea typeface="Calibri"/>
                <a:cs typeface="Calibri"/>
                <a:sym typeface="Calibri"/>
              </a:rPr>
              <a:t> Edition, Rob &amp; Coronel</a:t>
            </a:r>
            <a:endParaRPr b="0" i="0" sz="1400" u="none" cap="none" strike="noStrike">
              <a:solidFill>
                <a:schemeClr val="dk1"/>
              </a:solidFill>
              <a:latin typeface="Calibri"/>
              <a:ea typeface="Calibri"/>
              <a:cs typeface="Calibri"/>
              <a:sym typeface="Calibri"/>
            </a:endParaRPr>
          </a:p>
        </p:txBody>
      </p:sp>
      <p:sp>
        <p:nvSpPr>
          <p:cNvPr id="117" name="Google Shape;117;p5"/>
          <p:cNvSpPr txBox="1"/>
          <p:nvPr>
            <p:ph type="title"/>
          </p:nvPr>
        </p:nvSpPr>
        <p:spPr>
          <a:xfrm>
            <a:off x="571472" y="214290"/>
            <a:ext cx="7772400" cy="7143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Database Tables and Normalization</a:t>
            </a:r>
            <a:endParaRPr/>
          </a:p>
        </p:txBody>
      </p:sp>
      <p:sp>
        <p:nvSpPr>
          <p:cNvPr id="118" name="Google Shape;118;p5"/>
          <p:cNvSpPr txBox="1"/>
          <p:nvPr>
            <p:ph idx="1" type="body"/>
          </p:nvPr>
        </p:nvSpPr>
        <p:spPr>
          <a:xfrm>
            <a:off x="357158" y="928670"/>
            <a:ext cx="8572560" cy="5429288"/>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33333"/>
              <a:buNone/>
            </a:pPr>
            <a:r>
              <a:rPr lang="en-US"/>
              <a:t>Normalization</a:t>
            </a:r>
            <a:r>
              <a:rPr b="1" lang="en-US" sz="2400"/>
              <a:t> </a:t>
            </a:r>
            <a:endParaRPr sz="2400"/>
          </a:p>
          <a:p>
            <a:pPr indent="-285750" lvl="1" marL="742950" rtl="0" algn="l">
              <a:spcBef>
                <a:spcPts val="784"/>
              </a:spcBef>
              <a:spcAft>
                <a:spcPts val="0"/>
              </a:spcAft>
              <a:buClr>
                <a:schemeClr val="dk1"/>
              </a:buClr>
              <a:buSzPct val="100000"/>
              <a:buChar char="–"/>
            </a:pPr>
            <a:r>
              <a:rPr lang="en-US"/>
              <a:t>Process for evaluating and correcting table structures to minimize data redundancies</a:t>
            </a:r>
            <a:endParaRPr/>
          </a:p>
          <a:p>
            <a:pPr indent="-285750" lvl="1" marL="742950" rtl="0" algn="l">
              <a:spcBef>
                <a:spcPts val="784"/>
              </a:spcBef>
              <a:spcAft>
                <a:spcPts val="0"/>
              </a:spcAft>
              <a:buClr>
                <a:schemeClr val="dk1"/>
              </a:buClr>
              <a:buSzPct val="100000"/>
              <a:buChar char="–"/>
            </a:pPr>
            <a:r>
              <a:rPr lang="en-US"/>
              <a:t>Usually involves dividing large tables into smaller (and less redundant) tables and defining relationships between them</a:t>
            </a:r>
            <a:endParaRPr/>
          </a:p>
          <a:p>
            <a:pPr indent="-228600" lvl="2" marL="1143000" rtl="0" algn="l">
              <a:spcBef>
                <a:spcPts val="812"/>
              </a:spcBef>
              <a:spcAft>
                <a:spcPts val="0"/>
              </a:spcAft>
              <a:buClr>
                <a:schemeClr val="dk1"/>
              </a:buClr>
              <a:buSzPct val="100000"/>
              <a:buChar char="•"/>
            </a:pPr>
            <a:r>
              <a:rPr lang="en-US" sz="2900"/>
              <a:t>helps eliminate data anomalies</a:t>
            </a:r>
            <a:endParaRPr/>
          </a:p>
          <a:p>
            <a:pPr indent="-228600" lvl="3" marL="1600200" rtl="0" algn="l">
              <a:spcBef>
                <a:spcPts val="812"/>
              </a:spcBef>
              <a:spcAft>
                <a:spcPts val="0"/>
              </a:spcAft>
              <a:buClr>
                <a:schemeClr val="dk1"/>
              </a:buClr>
              <a:buSzPct val="100000"/>
              <a:buChar char="–"/>
            </a:pPr>
            <a:r>
              <a:rPr lang="en-US" sz="2900"/>
              <a:t>Anomaly : something that deviates from what is standard, normal, or expected</a:t>
            </a:r>
            <a:endParaRPr/>
          </a:p>
          <a:p>
            <a:pPr indent="-228600" lvl="3" marL="1600200" rtl="0" algn="l">
              <a:spcBef>
                <a:spcPts val="812"/>
              </a:spcBef>
              <a:spcAft>
                <a:spcPts val="0"/>
              </a:spcAft>
              <a:buClr>
                <a:schemeClr val="dk1"/>
              </a:buClr>
              <a:buSzPct val="100000"/>
              <a:buChar char="–"/>
            </a:pPr>
            <a:r>
              <a:rPr lang="en-US" sz="2900"/>
              <a:t>i.e. when you update the data in the database, you EXPECT to get the correct result but SOMETIMES you DON’T</a:t>
            </a:r>
            <a:endParaRPr/>
          </a:p>
          <a:p>
            <a:pPr indent="-228600" lvl="3" marL="1600200" rtl="0" algn="l">
              <a:spcBef>
                <a:spcPts val="812"/>
              </a:spcBef>
              <a:spcAft>
                <a:spcPts val="0"/>
              </a:spcAft>
              <a:buClr>
                <a:schemeClr val="dk1"/>
              </a:buClr>
              <a:buSzPct val="100000"/>
              <a:buChar char="–"/>
            </a:pPr>
            <a:r>
              <a:rPr lang="en-US" sz="2900"/>
              <a:t>We should not have a database that gives INCORRECT result even if it only happens SOMETIMES – integrity problem</a:t>
            </a:r>
            <a:endParaRPr/>
          </a:p>
          <a:p>
            <a:pPr indent="-285750" lvl="1" marL="742950" rtl="0" algn="l">
              <a:spcBef>
                <a:spcPts val="784"/>
              </a:spcBef>
              <a:spcAft>
                <a:spcPts val="0"/>
              </a:spcAft>
              <a:buClr>
                <a:schemeClr val="dk1"/>
              </a:buClr>
              <a:buSzPct val="100000"/>
              <a:buChar char="–"/>
            </a:pPr>
            <a:r>
              <a:rPr lang="en-US"/>
              <a:t>Works through a series of stages called normal forms: </a:t>
            </a:r>
            <a:endParaRPr/>
          </a:p>
          <a:p>
            <a:pPr indent="-228600" lvl="2" marL="1143000" rtl="0" algn="l">
              <a:spcBef>
                <a:spcPts val="812"/>
              </a:spcBef>
              <a:spcAft>
                <a:spcPts val="0"/>
              </a:spcAft>
              <a:buClr>
                <a:schemeClr val="dk1"/>
              </a:buClr>
              <a:buSzPct val="100000"/>
              <a:buChar char="•"/>
            </a:pPr>
            <a:r>
              <a:rPr lang="en-US" sz="2900"/>
              <a:t>First normal form (1NF)</a:t>
            </a:r>
            <a:endParaRPr/>
          </a:p>
          <a:p>
            <a:pPr indent="-228600" lvl="2" marL="1143000" rtl="0" algn="l">
              <a:spcBef>
                <a:spcPts val="812"/>
              </a:spcBef>
              <a:spcAft>
                <a:spcPts val="0"/>
              </a:spcAft>
              <a:buClr>
                <a:schemeClr val="dk1"/>
              </a:buClr>
              <a:buSzPct val="100000"/>
              <a:buChar char="•"/>
            </a:pPr>
            <a:r>
              <a:rPr lang="en-US" sz="2900"/>
              <a:t>Second normal form (2NF)</a:t>
            </a:r>
            <a:endParaRPr/>
          </a:p>
          <a:p>
            <a:pPr indent="-228600" lvl="2" marL="1143000" rtl="0" algn="l">
              <a:spcBef>
                <a:spcPts val="812"/>
              </a:spcBef>
              <a:spcAft>
                <a:spcPts val="0"/>
              </a:spcAft>
              <a:buClr>
                <a:schemeClr val="dk1"/>
              </a:buClr>
              <a:buSzPct val="100000"/>
              <a:buChar char="•"/>
            </a:pPr>
            <a:r>
              <a:rPr lang="en-US" sz="2900"/>
              <a:t>Third normal form (3NF)</a:t>
            </a:r>
            <a:endParaRPr/>
          </a:p>
        </p:txBody>
      </p:sp>
      <p:sp>
        <p:nvSpPr>
          <p:cNvPr id="119" name="Google Shape;119;p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0"/>
          <p:cNvSpPr txBox="1"/>
          <p:nvPr>
            <p:ph type="title"/>
          </p:nvPr>
        </p:nvSpPr>
        <p:spPr>
          <a:xfrm>
            <a:off x="539552" y="0"/>
            <a:ext cx="8229600" cy="52714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All Keys Are Now Determinants</a:t>
            </a:r>
            <a:endParaRPr/>
          </a:p>
        </p:txBody>
      </p:sp>
      <p:sp>
        <p:nvSpPr>
          <p:cNvPr id="722" name="Google Shape;722;p50"/>
          <p:cNvSpPr/>
          <p:nvPr/>
        </p:nvSpPr>
        <p:spPr>
          <a:xfrm>
            <a:off x="899592" y="2852936"/>
            <a:ext cx="76328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All the fields in the  ITEMS table are determined by the ItemNo.</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 ORDERITEMS, OrderQty is determined by the OrderNo + ItemNo. </a:t>
            </a:r>
            <a:endParaRPr/>
          </a:p>
        </p:txBody>
      </p:sp>
      <p:sp>
        <p:nvSpPr>
          <p:cNvPr id="723" name="Google Shape;723;p5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724" name="Google Shape;724;p50"/>
          <p:cNvGrpSpPr/>
          <p:nvPr/>
        </p:nvGrpSpPr>
        <p:grpSpPr>
          <a:xfrm>
            <a:off x="755576" y="692696"/>
            <a:ext cx="1296144" cy="1754700"/>
            <a:chOff x="4355976" y="620688"/>
            <a:chExt cx="1296144" cy="1754700"/>
          </a:xfrm>
        </p:grpSpPr>
        <p:sp>
          <p:nvSpPr>
            <p:cNvPr id="725" name="Google Shape;725;p50"/>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6" name="Google Shape;726;p50"/>
            <p:cNvSpPr txBox="1"/>
            <p:nvPr/>
          </p:nvSpPr>
          <p:spPr>
            <a:xfrm>
              <a:off x="4355976" y="620688"/>
              <a:ext cx="1296000" cy="1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ItemNo*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p:txBody>
        </p:sp>
      </p:grpSp>
      <p:grpSp>
        <p:nvGrpSpPr>
          <p:cNvPr id="727" name="Google Shape;727;p50"/>
          <p:cNvGrpSpPr/>
          <p:nvPr/>
        </p:nvGrpSpPr>
        <p:grpSpPr>
          <a:xfrm>
            <a:off x="3203848" y="620688"/>
            <a:ext cx="1368152" cy="2031325"/>
            <a:chOff x="6732240" y="1340768"/>
            <a:chExt cx="1368152" cy="2031325"/>
          </a:xfrm>
        </p:grpSpPr>
        <p:sp>
          <p:nvSpPr>
            <p:cNvPr id="728" name="Google Shape;728;p50"/>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29" name="Google Shape;729;p50"/>
            <p:cNvSpPr txBox="1"/>
            <p:nvPr/>
          </p:nvSpPr>
          <p:spPr>
            <a:xfrm>
              <a:off x="6732240" y="1340768"/>
              <a:ext cx="1368152"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r">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r">
                <a:spcBef>
                  <a:spcPts val="0"/>
                </a:spcBef>
                <a:spcAft>
                  <a:spcPts val="0"/>
                </a:spcAft>
                <a:buNone/>
              </a:pPr>
              <a:r>
                <a:rPr b="1" lang="en-US" sz="1800" u="sng">
                  <a:solidFill>
                    <a:schemeClr val="dk1"/>
                  </a:solidFill>
                  <a:latin typeface="Calibri"/>
                  <a:ea typeface="Calibri"/>
                  <a:cs typeface="Calibri"/>
                  <a:sym typeface="Calibri"/>
                </a:rPr>
                <a:t>ItemNo</a:t>
              </a:r>
              <a:endParaRPr b="1" sz="1800" u="sng">
                <a:solidFill>
                  <a:schemeClr val="dk1"/>
                </a:solidFill>
                <a:latin typeface="Calibri"/>
                <a:ea typeface="Calibri"/>
                <a:cs typeface="Calibri"/>
                <a:sym typeface="Calibri"/>
              </a:endParaRPr>
            </a:p>
            <a:p>
              <a:pPr indent="0" lvl="0" marL="0" marR="0" rtl="0" algn="r">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730" name="Google Shape;730;p50"/>
          <p:cNvGrpSpPr/>
          <p:nvPr/>
        </p:nvGrpSpPr>
        <p:grpSpPr>
          <a:xfrm rot="10800000">
            <a:off x="2051720" y="1412776"/>
            <a:ext cx="1152128" cy="373107"/>
            <a:chOff x="6444208" y="1772816"/>
            <a:chExt cx="1152128" cy="373107"/>
          </a:xfrm>
        </p:grpSpPr>
        <p:cxnSp>
          <p:nvCxnSpPr>
            <p:cNvPr id="731" name="Google Shape;731;p50"/>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732" name="Google Shape;732;p50"/>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733" name="Google Shape;733;p50"/>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734" name="Google Shape;734;p50"/>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735" name="Google Shape;735;p50"/>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736" name="Google Shape;736;p50"/>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sp>
        <p:nvSpPr>
          <p:cNvPr id="737" name="Google Shape;737;p50"/>
          <p:cNvSpPr/>
          <p:nvPr/>
        </p:nvSpPr>
        <p:spPr>
          <a:xfrm>
            <a:off x="107504" y="1556792"/>
            <a:ext cx="720080" cy="792088"/>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50"/>
          <p:cNvSpPr/>
          <p:nvPr/>
        </p:nvSpPr>
        <p:spPr>
          <a:xfrm>
            <a:off x="539552" y="1268760"/>
            <a:ext cx="360040" cy="576064"/>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50"/>
          <p:cNvSpPr/>
          <p:nvPr/>
        </p:nvSpPr>
        <p:spPr>
          <a:xfrm>
            <a:off x="4499992" y="1412776"/>
            <a:ext cx="720080" cy="1296144"/>
          </a:xfrm>
          <a:prstGeom prst="curvedLeftArrow">
            <a:avLst>
              <a:gd fmla="val 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50"/>
          <p:cNvSpPr/>
          <p:nvPr/>
        </p:nvSpPr>
        <p:spPr>
          <a:xfrm>
            <a:off x="4499992" y="1412776"/>
            <a:ext cx="432048" cy="648072"/>
          </a:xfrm>
          <a:prstGeom prst="curvedLeftArrow">
            <a:avLst>
              <a:gd fmla="val 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741" name="Google Shape;741;p50"/>
          <p:cNvGraphicFramePr/>
          <p:nvPr/>
        </p:nvGraphicFramePr>
        <p:xfrm>
          <a:off x="323528" y="3801576"/>
          <a:ext cx="3000000" cy="3000000"/>
        </p:xfrm>
        <a:graphic>
          <a:graphicData uri="http://schemas.openxmlformats.org/drawingml/2006/table">
            <a:tbl>
              <a:tblPr bandRow="1" firstRow="1">
                <a:noFill/>
                <a:tableStyleId>{8FBD48E7-5B65-4287-B70D-CF78E60DD95B}</a:tableStyleId>
              </a:tblPr>
              <a:tblGrid>
                <a:gridCol w="804525"/>
                <a:gridCol w="851325"/>
                <a:gridCol w="827925"/>
              </a:tblGrid>
              <a:tr h="434525">
                <a:tc>
                  <a:txBody>
                    <a:bodyPr/>
                    <a:lstStyle/>
                    <a:p>
                      <a:pPr indent="0" lvl="0" marL="0" marR="0" rtl="0" algn="l">
                        <a:spcBef>
                          <a:spcPts val="0"/>
                        </a:spcBef>
                        <a:spcAft>
                          <a:spcPts val="0"/>
                        </a:spcAft>
                        <a:buNone/>
                      </a:pPr>
                      <a:r>
                        <a:rPr lang="en-US" sz="1200"/>
                        <a:t>Order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a:t>
                      </a:r>
                      <a:endParaRPr/>
                    </a:p>
                    <a:p>
                      <a:pPr indent="0" lvl="0" marL="0" marR="0" rtl="0" algn="l">
                        <a:spcBef>
                          <a:spcPts val="0"/>
                        </a:spcBef>
                        <a:spcAft>
                          <a:spcPts val="0"/>
                        </a:spcAft>
                        <a:buNone/>
                      </a:pPr>
                      <a:r>
                        <a:rPr lang="en-US" sz="1200"/>
                        <a:t>Qty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2607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60725">
                <a:tc>
                  <a:txBody>
                    <a:bodyPr/>
                    <a:lstStyle/>
                    <a:p>
                      <a:pPr indent="0" lvl="0" marL="0" marR="0" rtl="0" algn="l">
                        <a:spcBef>
                          <a:spcPts val="0"/>
                        </a:spcBef>
                        <a:spcAft>
                          <a:spcPts val="0"/>
                        </a:spcAft>
                        <a:buNone/>
                      </a:pPr>
                      <a:r>
                        <a:rPr lang="en-US" sz="1200"/>
                        <a:t>C1003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c>
                  <a:txBody>
                    <a:bodyPr/>
                    <a:lstStyle/>
                    <a:p>
                      <a:pPr indent="0" lvl="0" marL="0" marR="0" rtl="0" algn="l">
                        <a:spcBef>
                          <a:spcPts val="0"/>
                        </a:spcBef>
                        <a:spcAft>
                          <a:spcPts val="0"/>
                        </a:spcAft>
                        <a:buNone/>
                      </a:pPr>
                      <a:r>
                        <a:rPr lang="en-US" sz="1200"/>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D6E3BC"/>
                    </a:solidFill>
                  </a:tcPr>
                </a:tc>
              </a:tr>
            </a:tbl>
          </a:graphicData>
        </a:graphic>
      </p:graphicFrame>
      <p:sp>
        <p:nvSpPr>
          <p:cNvPr id="742" name="Google Shape;742;p50"/>
          <p:cNvSpPr txBox="1"/>
          <p:nvPr/>
        </p:nvSpPr>
        <p:spPr>
          <a:xfrm>
            <a:off x="179512" y="3501008"/>
            <a:ext cx="113665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OrderItems</a:t>
            </a:r>
            <a:endParaRPr sz="1600">
              <a:solidFill>
                <a:schemeClr val="dk1"/>
              </a:solidFill>
              <a:latin typeface="Calibri"/>
              <a:ea typeface="Calibri"/>
              <a:cs typeface="Calibri"/>
              <a:sym typeface="Calibri"/>
            </a:endParaRPr>
          </a:p>
        </p:txBody>
      </p:sp>
      <p:graphicFrame>
        <p:nvGraphicFramePr>
          <p:cNvPr id="743" name="Google Shape;743;p50"/>
          <p:cNvGraphicFramePr/>
          <p:nvPr/>
        </p:nvGraphicFramePr>
        <p:xfrm>
          <a:off x="4860032" y="3861048"/>
          <a:ext cx="3000000" cy="3000000"/>
        </p:xfrm>
        <a:graphic>
          <a:graphicData uri="http://schemas.openxmlformats.org/drawingml/2006/table">
            <a:tbl>
              <a:tblPr bandRow="1" firstRow="1">
                <a:noFill/>
                <a:tableStyleId>{8FBD48E7-5B65-4287-B70D-CF78E60DD95B}</a:tableStyleId>
              </a:tblPr>
              <a:tblGrid>
                <a:gridCol w="807650"/>
                <a:gridCol w="2007275"/>
                <a:gridCol w="785450"/>
              </a:tblGrid>
              <a:tr h="397275">
                <a:tc>
                  <a:txBody>
                    <a:bodyPr/>
                    <a:lstStyle/>
                    <a:p>
                      <a:pPr indent="0" lvl="0" marL="0" marR="0" rtl="0" algn="l">
                        <a:spcBef>
                          <a:spcPts val="0"/>
                        </a:spcBef>
                        <a:spcAft>
                          <a:spcPts val="0"/>
                        </a:spcAft>
                        <a:buNone/>
                      </a:pPr>
                      <a:r>
                        <a:rPr lang="en-US" sz="1200"/>
                        <a:t>Item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Unit</a:t>
                      </a:r>
                      <a:endParaRPr/>
                    </a:p>
                    <a:p>
                      <a:pPr indent="0" lvl="0" marL="0" marR="0" rtl="0" algn="l">
                        <a:spcBef>
                          <a:spcPts val="0"/>
                        </a:spcBef>
                        <a:spcAft>
                          <a:spcPts val="0"/>
                        </a:spcAft>
                        <a:buNone/>
                      </a:pPr>
                      <a:r>
                        <a:rPr lang="en-US" sz="1200"/>
                        <a:t>Price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238375">
                <a:tc>
                  <a:txBody>
                    <a:bodyPr/>
                    <a:lstStyle/>
                    <a:p>
                      <a:pPr indent="0" lvl="0" marL="0" marR="0" rtl="0" algn="l">
                        <a:spcBef>
                          <a:spcPts val="0"/>
                        </a:spcBef>
                        <a:spcAft>
                          <a:spcPts val="0"/>
                        </a:spcAft>
                        <a:buNone/>
                      </a:pPr>
                      <a:r>
                        <a:rPr lang="en-US" sz="1200"/>
                        <a:t>K123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Blue</a:t>
                      </a:r>
                      <a:r>
                        <a:rPr lang="en-US" sz="1200"/>
                        <a:t>  Felt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38375">
                <a:tc>
                  <a:txBody>
                    <a:bodyPr/>
                    <a:lstStyle/>
                    <a:p>
                      <a:pPr indent="0" lvl="0" marL="0" marR="0" rtl="0" algn="l">
                        <a:spcBef>
                          <a:spcPts val="0"/>
                        </a:spcBef>
                        <a:spcAft>
                          <a:spcPts val="0"/>
                        </a:spcAft>
                        <a:buNone/>
                      </a:pPr>
                      <a:r>
                        <a:rPr lang="en-US" sz="1200"/>
                        <a:t>M345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Stainless steel ruler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7.80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38375">
                <a:tc>
                  <a:txBody>
                    <a:bodyPr/>
                    <a:lstStyle/>
                    <a:p>
                      <a:pPr indent="0" lvl="0" marL="0" marR="0" rtl="0" algn="l">
                        <a:spcBef>
                          <a:spcPts val="0"/>
                        </a:spcBef>
                        <a:spcAft>
                          <a:spcPts val="0"/>
                        </a:spcAft>
                        <a:buNone/>
                      </a:pPr>
                      <a:r>
                        <a:rPr lang="en-US" sz="1200"/>
                        <a:t>P876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Mars Bars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38375">
                <a:tc>
                  <a:txBody>
                    <a:bodyPr/>
                    <a:lstStyle/>
                    <a:p>
                      <a:pPr indent="0" lvl="0" marL="0" marR="0" rtl="0" algn="l">
                        <a:spcBef>
                          <a:spcPts val="0"/>
                        </a:spcBef>
                        <a:spcAft>
                          <a:spcPts val="0"/>
                        </a:spcAft>
                        <a:buNone/>
                      </a:pPr>
                      <a:r>
                        <a:rPr lang="en-US" sz="1200"/>
                        <a:t>K124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Black</a:t>
                      </a:r>
                      <a:r>
                        <a:rPr lang="en-US" sz="1200"/>
                        <a:t> Pen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238375">
                <a:tc>
                  <a:txBody>
                    <a:bodyPr/>
                    <a:lstStyle/>
                    <a:p>
                      <a:pPr indent="0" lvl="0" marL="0" marR="0" rtl="0" algn="l">
                        <a:spcBef>
                          <a:spcPts val="0"/>
                        </a:spcBef>
                        <a:spcAft>
                          <a:spcPts val="0"/>
                        </a:spcAft>
                        <a:buNone/>
                      </a:pPr>
                      <a:r>
                        <a:rPr lang="en-US" sz="1200"/>
                        <a:t>K325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Marker Pen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l">
                        <a:spcBef>
                          <a:spcPts val="0"/>
                        </a:spcBef>
                        <a:spcAft>
                          <a:spcPts val="0"/>
                        </a:spcAft>
                        <a:buNone/>
                      </a:pPr>
                      <a:r>
                        <a:rPr lang="en-US" sz="1200"/>
                        <a:t>1.90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bl>
          </a:graphicData>
        </a:graphic>
      </p:graphicFrame>
      <p:sp>
        <p:nvSpPr>
          <p:cNvPr id="744" name="Google Shape;744;p50"/>
          <p:cNvSpPr txBox="1"/>
          <p:nvPr/>
        </p:nvSpPr>
        <p:spPr>
          <a:xfrm>
            <a:off x="4787136" y="3573016"/>
            <a:ext cx="6489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Items</a:t>
            </a:r>
            <a:endParaRPr/>
          </a:p>
        </p:txBody>
      </p:sp>
      <p:sp>
        <p:nvSpPr>
          <p:cNvPr id="745" name="Google Shape;745;p50"/>
          <p:cNvSpPr txBox="1"/>
          <p:nvPr/>
        </p:nvSpPr>
        <p:spPr>
          <a:xfrm>
            <a:off x="2857489" y="4143380"/>
            <a:ext cx="200026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Both the OrderItems and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Items tables are </a:t>
            </a:r>
            <a:r>
              <a:rPr b="1" lang="en-US" sz="1800">
                <a:solidFill>
                  <a:schemeClr val="dk1"/>
                </a:solidFill>
                <a:latin typeface="Calibri"/>
                <a:ea typeface="Calibri"/>
                <a:cs typeface="Calibri"/>
                <a:sym typeface="Calibri"/>
              </a:rPr>
              <a:t>now in 2NF.</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There are no more partial dependency</a:t>
            </a:r>
            <a:endParaRPr b="1" sz="1800">
              <a:solidFill>
                <a:schemeClr val="dk1"/>
              </a:solidFill>
              <a:latin typeface="Calibri"/>
              <a:ea typeface="Calibri"/>
              <a:cs typeface="Calibri"/>
              <a:sym typeface="Calibri"/>
            </a:endParaRPr>
          </a:p>
        </p:txBody>
      </p:sp>
      <p:sp>
        <p:nvSpPr>
          <p:cNvPr id="746" name="Google Shape;746;p50"/>
          <p:cNvSpPr txBox="1"/>
          <p:nvPr/>
        </p:nvSpPr>
        <p:spPr>
          <a:xfrm>
            <a:off x="4788025" y="836700"/>
            <a:ext cx="4356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r>
              <a:rPr b="1" lang="en-US" sz="1800" u="sng">
                <a:solidFill>
                  <a:schemeClr val="dk1"/>
                </a:solidFill>
                <a:latin typeface="Calibri"/>
                <a:ea typeface="Calibri"/>
                <a:cs typeface="Calibri"/>
                <a:sym typeface="Calibri"/>
              </a:rPr>
              <a:t>ItemNo</a:t>
            </a:r>
            <a:r>
              <a:rPr lang="en-US" sz="1800">
                <a:solidFill>
                  <a:schemeClr val="dk1"/>
                </a:solidFill>
                <a:latin typeface="Calibri"/>
                <a:ea typeface="Calibri"/>
                <a:cs typeface="Calibri"/>
                <a:sym typeface="Calibri"/>
              </a:rPr>
              <a:t>, Description, UnitPrice)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r>
              <a:rPr b="1" lang="en-US" sz="1800" u="sng">
                <a:solidFill>
                  <a:schemeClr val="dk1"/>
                </a:solidFill>
                <a:latin typeface="Calibri"/>
                <a:ea typeface="Calibri"/>
                <a:cs typeface="Calibri"/>
                <a:sym typeface="Calibri"/>
              </a:rPr>
              <a:t>OrderNo*, ItemNo</a:t>
            </a: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OrderQty)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xEl>
                                              <p:pRg end="0" st="0"/>
                                            </p:txEl>
                                          </p:spTgt>
                                        </p:tgtEl>
                                        <p:attrNameLst>
                                          <p:attrName>style.visibility</p:attrName>
                                        </p:attrNameLst>
                                      </p:cBhvr>
                                      <p:to>
                                        <p:strVal val="visible"/>
                                      </p:to>
                                    </p:set>
                                    <p:animEffect filter="fade" transition="in">
                                      <p:cBhvr>
                                        <p:cTn dur="500"/>
                                        <p:tgtEl>
                                          <p:spTgt spid="7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xEl>
                                              <p:pRg end="1" st="1"/>
                                            </p:txEl>
                                          </p:spTgt>
                                        </p:tgtEl>
                                        <p:attrNameLst>
                                          <p:attrName>style.visibility</p:attrName>
                                        </p:attrNameLst>
                                      </p:cBhvr>
                                      <p:to>
                                        <p:strVal val="visible"/>
                                      </p:to>
                                    </p:set>
                                    <p:animEffect filter="fade" transition="in">
                                      <p:cBhvr>
                                        <p:cTn dur="500"/>
                                        <p:tgtEl>
                                          <p:spTgt spid="722">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500"/>
                                        <p:tgtEl>
                                          <p:spTgt spid="742"/>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500"/>
                                        <p:tgtEl>
                                          <p:spTgt spid="7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500"/>
                                        <p:tgtEl>
                                          <p:spTgt spid="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1"/>
          <p:cNvSpPr txBox="1"/>
          <p:nvPr>
            <p:ph type="title"/>
          </p:nvPr>
        </p:nvSpPr>
        <p:spPr>
          <a:xfrm>
            <a:off x="467544" y="188640"/>
            <a:ext cx="8229600" cy="59134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Third Normal Form (3NF) transformation</a:t>
            </a:r>
            <a:endParaRPr/>
          </a:p>
        </p:txBody>
      </p:sp>
      <p:sp>
        <p:nvSpPr>
          <p:cNvPr id="752" name="Google Shape;752;p51"/>
          <p:cNvSpPr txBox="1"/>
          <p:nvPr/>
        </p:nvSpPr>
        <p:spPr>
          <a:xfrm>
            <a:off x="4876800" y="6248400"/>
            <a:ext cx="198278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4-20: 3NF Violation</a:t>
            </a:r>
            <a:endParaRPr/>
          </a:p>
        </p:txBody>
      </p:sp>
      <p:sp>
        <p:nvSpPr>
          <p:cNvPr id="753" name="Google Shape;753;p51"/>
          <p:cNvSpPr/>
          <p:nvPr/>
        </p:nvSpPr>
        <p:spPr>
          <a:xfrm>
            <a:off x="251520" y="692697"/>
            <a:ext cx="871296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030A0"/>
                </a:solidFill>
                <a:latin typeface="Calibri"/>
                <a:ea typeface="Calibri"/>
                <a:cs typeface="Calibri"/>
                <a:sym typeface="Calibri"/>
              </a:rPr>
              <a:t>3NF: A table in which none of the non-key fields determine another non-key field </a:t>
            </a:r>
            <a:r>
              <a:rPr lang="en-US" sz="1800">
                <a:solidFill>
                  <a:srgbClr val="C00000"/>
                </a:solidFill>
                <a:latin typeface="Calibri"/>
                <a:ea typeface="Calibri"/>
                <a:cs typeface="Calibri"/>
                <a:sym typeface="Calibri"/>
              </a:rPr>
              <a:t>(no transitive dependency)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ORDERS table is already in 2NF as it fulfill the 2NF requirements:</a:t>
            </a:r>
            <a:endParaRPr/>
          </a:p>
          <a:p>
            <a:pPr indent="-171450" lvl="1" marL="6286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Already in 1NF (i.e. in each row, all columns contains atomic value)</a:t>
            </a:r>
            <a:endParaRPr/>
          </a:p>
          <a:p>
            <a:pPr indent="-171450" lvl="1" marL="6286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non-key field is determined by the </a:t>
            </a:r>
            <a:r>
              <a:rPr b="1" i="0" lang="en-US" sz="1800" u="none" cap="none" strike="noStrike">
                <a:solidFill>
                  <a:schemeClr val="dk1"/>
                </a:solidFill>
                <a:latin typeface="Calibri"/>
                <a:ea typeface="Calibri"/>
                <a:cs typeface="Calibri"/>
                <a:sym typeface="Calibri"/>
              </a:rPr>
              <a:t>whole primary key</a:t>
            </a:r>
            <a:r>
              <a:rPr b="0" i="0" lang="en-US" sz="1800" u="none" cap="none" strike="noStrike">
                <a:solidFill>
                  <a:schemeClr val="dk1"/>
                </a:solidFill>
                <a:latin typeface="Calibri"/>
                <a:ea typeface="Calibri"/>
                <a:cs typeface="Calibri"/>
                <a:sym typeface="Calibri"/>
              </a:rPr>
              <a:t> and </a:t>
            </a:r>
            <a:r>
              <a:rPr b="1" i="0" lang="en-US" sz="1800" u="none" cap="none" strike="noStrike">
                <a:solidFill>
                  <a:schemeClr val="dk1"/>
                </a:solidFill>
                <a:latin typeface="Calibri"/>
                <a:ea typeface="Calibri"/>
                <a:cs typeface="Calibri"/>
                <a:sym typeface="Calibri"/>
              </a:rPr>
              <a:t>NOT</a:t>
            </a:r>
            <a:r>
              <a:rPr b="0"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part of the primary key</a:t>
            </a:r>
            <a:r>
              <a:rPr b="0" i="0" lang="en-US" sz="1800" u="none" cap="none" strike="noStrike">
                <a:solidFill>
                  <a:schemeClr val="dk1"/>
                </a:solidFill>
                <a:latin typeface="Calibri"/>
                <a:ea typeface="Calibri"/>
                <a:cs typeface="Calibri"/>
                <a:sym typeface="Calibri"/>
              </a:rPr>
              <a:t> by itself</a:t>
            </a:r>
            <a:endParaRPr/>
          </a:p>
          <a:p>
            <a:pPr indent="-171450" lvl="2" marL="10858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OrderNo 🡪 CustomerNo, Name, TelNo, OrderDate</a:t>
            </a:r>
            <a:endParaRPr b="0" i="0" sz="1800" u="none" cap="none" strike="noStrike">
              <a:solidFill>
                <a:schemeClr val="dk1"/>
              </a:solidFill>
              <a:latin typeface="Calibri"/>
              <a:ea typeface="Calibri"/>
              <a:cs typeface="Calibri"/>
              <a:sym typeface="Calibri"/>
            </a:endParaRPr>
          </a:p>
          <a:p>
            <a:pPr indent="-171450" lvl="1" marL="62865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4" name="Google Shape;754;p51"/>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55" name="Google Shape;755;p51"/>
          <p:cNvSpPr/>
          <p:nvPr/>
        </p:nvSpPr>
        <p:spPr>
          <a:xfrm>
            <a:off x="6732240" y="3714752"/>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6" name="Google Shape;756;p51"/>
          <p:cNvSpPr txBox="1"/>
          <p:nvPr/>
        </p:nvSpPr>
        <p:spPr>
          <a:xfrm>
            <a:off x="6732240" y="3717032"/>
            <a:ext cx="1364476" cy="236988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grpSp>
        <p:nvGrpSpPr>
          <p:cNvPr id="757" name="Google Shape;757;p51"/>
          <p:cNvGrpSpPr/>
          <p:nvPr/>
        </p:nvGrpSpPr>
        <p:grpSpPr>
          <a:xfrm>
            <a:off x="5868144" y="4221088"/>
            <a:ext cx="1008112" cy="1872208"/>
            <a:chOff x="5868144" y="4221088"/>
            <a:chExt cx="1008112" cy="1872208"/>
          </a:xfrm>
        </p:grpSpPr>
        <p:sp>
          <p:nvSpPr>
            <p:cNvPr id="758" name="Google Shape;758;p51"/>
            <p:cNvSpPr/>
            <p:nvPr/>
          </p:nvSpPr>
          <p:spPr>
            <a:xfrm>
              <a:off x="6300192" y="4221088"/>
              <a:ext cx="504056" cy="864096"/>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51"/>
            <p:cNvSpPr/>
            <p:nvPr/>
          </p:nvSpPr>
          <p:spPr>
            <a:xfrm>
              <a:off x="6084168" y="4221088"/>
              <a:ext cx="720080" cy="1368152"/>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51"/>
            <p:cNvSpPr/>
            <p:nvPr/>
          </p:nvSpPr>
          <p:spPr>
            <a:xfrm>
              <a:off x="5868144" y="4221088"/>
              <a:ext cx="936104" cy="1872208"/>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51"/>
            <p:cNvSpPr/>
            <p:nvPr/>
          </p:nvSpPr>
          <p:spPr>
            <a:xfrm>
              <a:off x="6516216" y="4221088"/>
              <a:ext cx="360040" cy="504056"/>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762" name="Google Shape;762;p51"/>
          <p:cNvGraphicFramePr/>
          <p:nvPr/>
        </p:nvGraphicFramePr>
        <p:xfrm>
          <a:off x="179512" y="3140968"/>
          <a:ext cx="3000000" cy="3000000"/>
        </p:xfrm>
        <a:graphic>
          <a:graphicData uri="http://schemas.openxmlformats.org/drawingml/2006/table">
            <a:tbl>
              <a:tblPr bandRow="1" firstRow="1">
                <a:noFill/>
                <a:tableStyleId>{8FBD48E7-5B65-4287-B70D-CF78E60DD95B}</a:tableStyleId>
              </a:tblPr>
              <a:tblGrid>
                <a:gridCol w="719950"/>
                <a:gridCol w="864225"/>
                <a:gridCol w="1012850"/>
                <a:gridCol w="859375"/>
                <a:gridCol w="864100"/>
              </a:tblGrid>
              <a:tr h="444825">
                <a:tc>
                  <a:txBody>
                    <a:bodyPr/>
                    <a:lstStyle/>
                    <a:p>
                      <a:pPr indent="0" lvl="0" marL="0" marR="0" rtl="0" algn="l">
                        <a:spcBef>
                          <a:spcPts val="0"/>
                        </a:spcBef>
                        <a:spcAft>
                          <a:spcPts val="0"/>
                        </a:spcAft>
                        <a:buNone/>
                      </a:pPr>
                      <a:r>
                        <a:rPr lang="en-US" sz="1200"/>
                        <a:t>Order 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Customer </a:t>
                      </a:r>
                      <a:endParaRPr/>
                    </a:p>
                    <a:p>
                      <a:pPr indent="0" lvl="0" marL="0" marR="0" rtl="0" algn="l">
                        <a:spcBef>
                          <a:spcPts val="0"/>
                        </a:spcBef>
                        <a:spcAft>
                          <a:spcPts val="0"/>
                        </a:spcAft>
                        <a:buNone/>
                      </a:pPr>
                      <a:r>
                        <a:rPr lang="en-US" sz="1200"/>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Tel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Order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Lim Ah Kau</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1122448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13/5/14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3225">
                <a:tc>
                  <a:txBody>
                    <a:bodyPr/>
                    <a:lstStyle/>
                    <a:p>
                      <a:pPr indent="0" lvl="0" marL="0" marR="0" rtl="0" algn="l">
                        <a:spcBef>
                          <a:spcPts val="0"/>
                        </a:spcBef>
                        <a:spcAft>
                          <a:spcPts val="0"/>
                        </a:spcAft>
                        <a:buNone/>
                      </a:pPr>
                      <a:r>
                        <a:rPr lang="en-US" sz="1200"/>
                        <a:t>C1003</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Ali bin</a:t>
                      </a:r>
                      <a:r>
                        <a:rPr lang="en-US" sz="1200"/>
                        <a:t> Ahmad</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15/5/14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63" name="Google Shape;763;p51"/>
          <p:cNvSpPr txBox="1"/>
          <p:nvPr/>
        </p:nvSpPr>
        <p:spPr>
          <a:xfrm>
            <a:off x="251520" y="2843644"/>
            <a:ext cx="828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2"/>
          <p:cNvSpPr txBox="1"/>
          <p:nvPr>
            <p:ph type="title"/>
          </p:nvPr>
        </p:nvSpPr>
        <p:spPr>
          <a:xfrm>
            <a:off x="467544" y="188640"/>
            <a:ext cx="8229600" cy="59134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Third Normal Form (3NF) transformation</a:t>
            </a:r>
            <a:endParaRPr/>
          </a:p>
        </p:txBody>
      </p:sp>
      <p:sp>
        <p:nvSpPr>
          <p:cNvPr id="769" name="Google Shape;769;p52"/>
          <p:cNvSpPr txBox="1"/>
          <p:nvPr/>
        </p:nvSpPr>
        <p:spPr>
          <a:xfrm>
            <a:off x="6357950" y="6583362"/>
            <a:ext cx="198278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4-20: 3NF Violation</a:t>
            </a:r>
            <a:endParaRPr/>
          </a:p>
        </p:txBody>
      </p:sp>
      <p:sp>
        <p:nvSpPr>
          <p:cNvPr id="770" name="Google Shape;770;p52"/>
          <p:cNvSpPr/>
          <p:nvPr/>
        </p:nvSpPr>
        <p:spPr>
          <a:xfrm>
            <a:off x="251520" y="692697"/>
            <a:ext cx="871296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3NF: A table in which none of the non-key fields determine another non-key field.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ORDERS table is already in 2NF as it fulfill the 2NF requirements”</a:t>
            </a:r>
            <a:endParaRPr/>
          </a:p>
          <a:p>
            <a:pPr indent="-171450" lvl="1" marL="6286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Already in 1NF (i.e. in each row, all columns contains atomic value)</a:t>
            </a:r>
            <a:endParaRPr/>
          </a:p>
          <a:p>
            <a:pPr indent="-171450" lvl="1" marL="6286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non-key field is determined by the </a:t>
            </a:r>
            <a:r>
              <a:rPr b="1" i="0" lang="en-US" sz="1800" u="none" cap="none" strike="noStrike">
                <a:solidFill>
                  <a:schemeClr val="dk1"/>
                </a:solidFill>
                <a:latin typeface="Calibri"/>
                <a:ea typeface="Calibri"/>
                <a:cs typeface="Calibri"/>
                <a:sym typeface="Calibri"/>
              </a:rPr>
              <a:t>whole primary key</a:t>
            </a:r>
            <a:r>
              <a:rPr b="0" i="0" lang="en-US" sz="1800" u="none" cap="none" strike="noStrike">
                <a:solidFill>
                  <a:schemeClr val="dk1"/>
                </a:solidFill>
                <a:latin typeface="Calibri"/>
                <a:ea typeface="Calibri"/>
                <a:cs typeface="Calibri"/>
                <a:sym typeface="Calibri"/>
              </a:rPr>
              <a:t> and </a:t>
            </a:r>
            <a:r>
              <a:rPr b="1" i="0" lang="en-US" sz="1800" u="none" cap="none" strike="noStrike">
                <a:solidFill>
                  <a:schemeClr val="dk1"/>
                </a:solidFill>
                <a:latin typeface="Calibri"/>
                <a:ea typeface="Calibri"/>
                <a:cs typeface="Calibri"/>
                <a:sym typeface="Calibri"/>
              </a:rPr>
              <a:t>NOT</a:t>
            </a:r>
            <a:r>
              <a:rPr b="0"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part of the primary key</a:t>
            </a:r>
            <a:r>
              <a:rPr b="0" i="0" lang="en-US" sz="1800" u="none" cap="none" strike="noStrike">
                <a:solidFill>
                  <a:schemeClr val="dk1"/>
                </a:solidFill>
                <a:latin typeface="Calibri"/>
                <a:ea typeface="Calibri"/>
                <a:cs typeface="Calibri"/>
                <a:sym typeface="Calibri"/>
              </a:rPr>
              <a:t> by itself</a:t>
            </a:r>
            <a:endParaRPr/>
          </a:p>
          <a:p>
            <a:pPr indent="-171450" lvl="2" marL="10858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OrderNo 🡪 CustomerNo, Name, TelNo, OrderDate</a:t>
            </a:r>
            <a:endParaRPr b="0" i="0" sz="1800" u="none" cap="none" strike="noStrike">
              <a:solidFill>
                <a:schemeClr val="dk1"/>
              </a:solidFill>
              <a:latin typeface="Calibri"/>
              <a:ea typeface="Calibri"/>
              <a:cs typeface="Calibri"/>
              <a:sym typeface="Calibri"/>
            </a:endParaRPr>
          </a:p>
          <a:p>
            <a:pPr indent="-57150" lvl="1" marL="6286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However, once you know a CUSTOMER’S  CustomerNo, you can determine his or her name and phone number.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CustomerNo</a:t>
            </a:r>
            <a:r>
              <a:rPr lang="en-US" sz="1800">
                <a:solidFill>
                  <a:schemeClr val="dk1"/>
                </a:solidFill>
                <a:latin typeface="Calibri"/>
                <a:ea typeface="Calibri"/>
                <a:cs typeface="Calibri"/>
                <a:sym typeface="Calibri"/>
              </a:rPr>
              <a:t> is not a key field in the ORDERS relation. Therefore, the </a:t>
            </a:r>
            <a:r>
              <a:rPr b="1" lang="en-US" sz="1800">
                <a:solidFill>
                  <a:schemeClr val="dk1"/>
                </a:solidFill>
                <a:latin typeface="Calibri"/>
                <a:ea typeface="Calibri"/>
                <a:cs typeface="Calibri"/>
                <a:sym typeface="Calibri"/>
              </a:rPr>
              <a:t>Name, TelNo</a:t>
            </a:r>
            <a:r>
              <a:rPr lang="en-US" sz="1800">
                <a:solidFill>
                  <a:schemeClr val="dk1"/>
                </a:solidFill>
                <a:latin typeface="Calibri"/>
                <a:ea typeface="Calibri"/>
                <a:cs typeface="Calibri"/>
                <a:sym typeface="Calibri"/>
              </a:rPr>
              <a:t> are being determined by another non-key field. This is called a </a:t>
            </a:r>
            <a:r>
              <a:rPr b="1" lang="en-US" sz="1800">
                <a:solidFill>
                  <a:schemeClr val="dk1"/>
                </a:solidFill>
                <a:latin typeface="Calibri"/>
                <a:ea typeface="Calibri"/>
                <a:cs typeface="Calibri"/>
                <a:sym typeface="Calibri"/>
              </a:rPr>
              <a:t>transitive dependency</a:t>
            </a:r>
            <a:r>
              <a:rPr lang="en-US" sz="1800">
                <a:solidFill>
                  <a:schemeClr val="dk1"/>
                </a:solidFill>
                <a:latin typeface="Calibri"/>
                <a:ea typeface="Calibri"/>
                <a:cs typeface="Calibri"/>
                <a:sym typeface="Calibri"/>
              </a:rPr>
              <a:t>.</a:t>
            </a:r>
            <a:endParaRPr/>
          </a:p>
        </p:txBody>
      </p:sp>
      <p:sp>
        <p:nvSpPr>
          <p:cNvPr id="771" name="Google Shape;771;p5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772" name="Google Shape;772;p52"/>
          <p:cNvGrpSpPr/>
          <p:nvPr/>
        </p:nvGrpSpPr>
        <p:grpSpPr>
          <a:xfrm>
            <a:off x="8028384" y="5132112"/>
            <a:ext cx="864096" cy="1008112"/>
            <a:chOff x="7956376" y="4653136"/>
            <a:chExt cx="864096" cy="1008112"/>
          </a:xfrm>
        </p:grpSpPr>
        <p:sp>
          <p:nvSpPr>
            <p:cNvPr id="773" name="Google Shape;773;p52"/>
            <p:cNvSpPr/>
            <p:nvPr/>
          </p:nvSpPr>
          <p:spPr>
            <a:xfrm>
              <a:off x="8028384" y="4653136"/>
              <a:ext cx="432048" cy="504056"/>
            </a:xfrm>
            <a:prstGeom prst="curvedLeftArrow">
              <a:avLst>
                <a:gd fmla="val 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52"/>
            <p:cNvSpPr/>
            <p:nvPr/>
          </p:nvSpPr>
          <p:spPr>
            <a:xfrm>
              <a:off x="7956376" y="4653136"/>
              <a:ext cx="864096" cy="1008112"/>
            </a:xfrm>
            <a:prstGeom prst="curvedLeftArrow">
              <a:avLst>
                <a:gd fmla="val 0" name="adj1"/>
                <a:gd fmla="val 50000" name="adj2"/>
                <a:gd fmla="val 21351"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5" name="Google Shape;775;p52"/>
          <p:cNvSpPr/>
          <p:nvPr/>
        </p:nvSpPr>
        <p:spPr>
          <a:xfrm>
            <a:off x="6732240" y="419372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p52"/>
          <p:cNvSpPr txBox="1"/>
          <p:nvPr/>
        </p:nvSpPr>
        <p:spPr>
          <a:xfrm>
            <a:off x="6732240" y="4196008"/>
            <a:ext cx="1364476" cy="236988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grpSp>
        <p:nvGrpSpPr>
          <p:cNvPr id="777" name="Google Shape;777;p52"/>
          <p:cNvGrpSpPr/>
          <p:nvPr/>
        </p:nvGrpSpPr>
        <p:grpSpPr>
          <a:xfrm>
            <a:off x="5868144" y="4700064"/>
            <a:ext cx="1008112" cy="1872208"/>
            <a:chOff x="5868144" y="4221088"/>
            <a:chExt cx="1008112" cy="1872208"/>
          </a:xfrm>
        </p:grpSpPr>
        <p:sp>
          <p:nvSpPr>
            <p:cNvPr id="778" name="Google Shape;778;p52"/>
            <p:cNvSpPr/>
            <p:nvPr/>
          </p:nvSpPr>
          <p:spPr>
            <a:xfrm>
              <a:off x="6300192" y="4221088"/>
              <a:ext cx="504056" cy="864096"/>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52"/>
            <p:cNvSpPr/>
            <p:nvPr/>
          </p:nvSpPr>
          <p:spPr>
            <a:xfrm>
              <a:off x="6084168" y="4221088"/>
              <a:ext cx="720080" cy="1368152"/>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52"/>
            <p:cNvSpPr/>
            <p:nvPr/>
          </p:nvSpPr>
          <p:spPr>
            <a:xfrm>
              <a:off x="5868144" y="4221088"/>
              <a:ext cx="936104" cy="1872208"/>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52"/>
            <p:cNvSpPr/>
            <p:nvPr/>
          </p:nvSpPr>
          <p:spPr>
            <a:xfrm>
              <a:off x="6516216" y="4221088"/>
              <a:ext cx="360040" cy="504056"/>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2" name="Google Shape;782;p52"/>
          <p:cNvSpPr txBox="1"/>
          <p:nvPr/>
        </p:nvSpPr>
        <p:spPr>
          <a:xfrm>
            <a:off x="323528" y="3933056"/>
            <a:ext cx="604867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b="1" lang="en-US" sz="1800">
                <a:solidFill>
                  <a:schemeClr val="dk1"/>
                </a:solidFill>
                <a:latin typeface="Calibri"/>
                <a:ea typeface="Calibri"/>
                <a:cs typeface="Calibri"/>
                <a:sym typeface="Calibri"/>
              </a:rPr>
              <a:t>Name</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TelNo</a:t>
            </a:r>
            <a:r>
              <a:rPr lang="en-US" sz="1800">
                <a:solidFill>
                  <a:schemeClr val="dk1"/>
                </a:solidFill>
                <a:latin typeface="Calibri"/>
                <a:ea typeface="Calibri"/>
                <a:cs typeface="Calibri"/>
                <a:sym typeface="Calibri"/>
              </a:rPr>
              <a:t> non-key fields are transitively dependent on the key field </a:t>
            </a:r>
            <a:r>
              <a:rPr b="1" lang="en-US" sz="1800">
                <a:solidFill>
                  <a:schemeClr val="dk1"/>
                </a:solidFill>
                <a:latin typeface="Calibri"/>
                <a:ea typeface="Calibri"/>
                <a:cs typeface="Calibri"/>
                <a:sym typeface="Calibri"/>
              </a:rPr>
              <a:t>OrderNo.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transform a relation to 3NF we must remove attributes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Involved in the transitive dependency.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53"/>
          <p:cNvSpPr txBox="1"/>
          <p:nvPr>
            <p:ph type="title"/>
          </p:nvPr>
        </p:nvSpPr>
        <p:spPr>
          <a:xfrm>
            <a:off x="395536" y="101352"/>
            <a:ext cx="8229600" cy="59134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Update Problem Caused by 3NF Violation</a:t>
            </a:r>
            <a:endParaRPr/>
          </a:p>
        </p:txBody>
      </p:sp>
      <p:sp>
        <p:nvSpPr>
          <p:cNvPr id="788" name="Google Shape;788;p53"/>
          <p:cNvSpPr txBox="1"/>
          <p:nvPr/>
        </p:nvSpPr>
        <p:spPr>
          <a:xfrm>
            <a:off x="5724128" y="3789040"/>
            <a:ext cx="26003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4-21: 3NF Violation Creates </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Update Problem</a:t>
            </a:r>
            <a:endParaRPr/>
          </a:p>
        </p:txBody>
      </p:sp>
      <p:sp>
        <p:nvSpPr>
          <p:cNvPr id="789" name="Google Shape;789;p53"/>
          <p:cNvSpPr/>
          <p:nvPr/>
        </p:nvSpPr>
        <p:spPr>
          <a:xfrm>
            <a:off x="899592" y="4005064"/>
            <a:ext cx="752157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Orders</a:t>
            </a:r>
            <a:r>
              <a:rPr lang="en-US" sz="1800">
                <a:solidFill>
                  <a:schemeClr val="dk1"/>
                </a:solidFill>
                <a:latin typeface="Calibri"/>
                <a:ea typeface="Calibri"/>
                <a:cs typeface="Calibri"/>
                <a:sym typeface="Calibri"/>
              </a:rPr>
              <a:t> table is </a:t>
            </a:r>
            <a:r>
              <a:rPr b="1" lang="en-US" sz="1800">
                <a:solidFill>
                  <a:schemeClr val="dk1"/>
                </a:solidFill>
                <a:latin typeface="Calibri"/>
                <a:ea typeface="Calibri"/>
                <a:cs typeface="Calibri"/>
                <a:sym typeface="Calibri"/>
              </a:rPr>
              <a:t>ONLY in 2NF</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 not determined by the primary key will be duplicated and any updates may not be made to all instances of duplicate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this example, we no longer know the correct TelNo for  customer  ‘A101’.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Will there be </a:t>
            </a:r>
            <a:r>
              <a:rPr b="1" lang="en-US" sz="1800">
                <a:solidFill>
                  <a:schemeClr val="dk1"/>
                </a:solidFill>
                <a:latin typeface="Calibri"/>
                <a:ea typeface="Calibri"/>
                <a:cs typeface="Calibri"/>
                <a:sym typeface="Calibri"/>
              </a:rPr>
              <a:t>Insertion</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Deletion</a:t>
            </a:r>
            <a:r>
              <a:rPr lang="en-US" sz="1800">
                <a:solidFill>
                  <a:schemeClr val="dk1"/>
                </a:solidFill>
                <a:latin typeface="Calibri"/>
                <a:ea typeface="Calibri"/>
                <a:cs typeface="Calibri"/>
                <a:sym typeface="Calibri"/>
              </a:rPr>
              <a:t> anomalies for a </a:t>
            </a:r>
            <a:r>
              <a:rPr b="1" lang="en-US" sz="1800">
                <a:solidFill>
                  <a:schemeClr val="dk1"/>
                </a:solidFill>
                <a:latin typeface="Calibri"/>
                <a:ea typeface="Calibri"/>
                <a:cs typeface="Calibri"/>
                <a:sym typeface="Calibri"/>
              </a:rPr>
              <a:t>table in 2NF</a:t>
            </a:r>
            <a:r>
              <a:rPr lang="en-US" sz="1800">
                <a:solidFill>
                  <a:schemeClr val="dk1"/>
                </a:solidFill>
                <a:latin typeface="Calibri"/>
                <a:ea typeface="Calibri"/>
                <a:cs typeface="Calibri"/>
                <a:sym typeface="Calibri"/>
              </a:rPr>
              <a:t>?</a:t>
            </a:r>
            <a:endParaRPr/>
          </a:p>
        </p:txBody>
      </p:sp>
      <p:sp>
        <p:nvSpPr>
          <p:cNvPr id="790" name="Google Shape;790;p5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791" name="Google Shape;791;p53"/>
          <p:cNvGraphicFramePr/>
          <p:nvPr/>
        </p:nvGraphicFramePr>
        <p:xfrm>
          <a:off x="971599" y="1196751"/>
          <a:ext cx="3000000" cy="3000000"/>
        </p:xfrm>
        <a:graphic>
          <a:graphicData uri="http://schemas.openxmlformats.org/drawingml/2006/table">
            <a:tbl>
              <a:tblPr bandRow="1" firstRow="1">
                <a:noFill/>
                <a:tableStyleId>{8FBD48E7-5B65-4287-B70D-CF78E60DD95B}</a:tableStyleId>
              </a:tblPr>
              <a:tblGrid>
                <a:gridCol w="1223900"/>
                <a:gridCol w="1469200"/>
                <a:gridCol w="1721825"/>
                <a:gridCol w="1460925"/>
                <a:gridCol w="1468975"/>
              </a:tblGrid>
              <a:tr h="699300">
                <a:tc>
                  <a:txBody>
                    <a:bodyPr/>
                    <a:lstStyle/>
                    <a:p>
                      <a:pPr indent="0" lvl="0" marL="0" marR="0" rtl="0" algn="l">
                        <a:spcBef>
                          <a:spcPts val="0"/>
                        </a:spcBef>
                        <a:spcAft>
                          <a:spcPts val="0"/>
                        </a:spcAft>
                        <a:buNone/>
                      </a:pPr>
                      <a:r>
                        <a:rPr lang="en-US" sz="2000"/>
                        <a:t>Order 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Customer </a:t>
                      </a:r>
                      <a:endParaRPr/>
                    </a:p>
                    <a:p>
                      <a:pPr indent="0" lvl="0" marL="0" marR="0" rtl="0" algn="l">
                        <a:spcBef>
                          <a:spcPts val="0"/>
                        </a:spcBef>
                        <a:spcAft>
                          <a:spcPts val="0"/>
                        </a:spcAft>
                        <a:buNone/>
                      </a:pPr>
                      <a:r>
                        <a:rPr lang="en-US" sz="2000"/>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Tel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Order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699300">
                <a:tc>
                  <a:txBody>
                    <a:bodyPr/>
                    <a:lstStyle/>
                    <a:p>
                      <a:pPr indent="0" lvl="0" marL="0" marR="0" rtl="0" algn="l">
                        <a:spcBef>
                          <a:spcPts val="0"/>
                        </a:spcBef>
                        <a:spcAft>
                          <a:spcPts val="0"/>
                        </a:spcAft>
                        <a:buNone/>
                      </a:pPr>
                      <a:r>
                        <a:rPr lang="en-US" sz="2000"/>
                        <a:t>C1001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Ali bin</a:t>
                      </a:r>
                      <a:r>
                        <a:rPr lang="en-US" sz="2000"/>
                        <a:t> Ahmad</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1234321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2000"/>
                        <a:t>12/5/14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4375">
                <a:tc>
                  <a:txBody>
                    <a:bodyPr/>
                    <a:lstStyle/>
                    <a:p>
                      <a:pPr indent="0" lvl="0" marL="0" marR="0" rtl="0" algn="l">
                        <a:spcBef>
                          <a:spcPts val="0"/>
                        </a:spcBef>
                        <a:spcAft>
                          <a:spcPts val="0"/>
                        </a:spcAft>
                        <a:buNone/>
                      </a:pPr>
                      <a:r>
                        <a:rPr lang="en-US" sz="2000"/>
                        <a:t>C1002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A102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Lim Ah Kau</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1122448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13/5/14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99300">
                <a:tc>
                  <a:txBody>
                    <a:bodyPr/>
                    <a:lstStyle/>
                    <a:p>
                      <a:pPr indent="0" lvl="0" marL="0" marR="0" rtl="0" algn="l">
                        <a:spcBef>
                          <a:spcPts val="0"/>
                        </a:spcBef>
                        <a:spcAft>
                          <a:spcPts val="0"/>
                        </a:spcAft>
                        <a:buNone/>
                      </a:pPr>
                      <a:r>
                        <a:rPr lang="en-US" sz="2000"/>
                        <a:t>C1003</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Ali bin</a:t>
                      </a:r>
                      <a:r>
                        <a:rPr lang="en-US" sz="2000"/>
                        <a:t> Ahmad</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1234567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2000"/>
                        <a:t>15/5/14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92" name="Google Shape;792;p53"/>
          <p:cNvSpPr txBox="1"/>
          <p:nvPr/>
        </p:nvSpPr>
        <p:spPr>
          <a:xfrm>
            <a:off x="899592" y="908720"/>
            <a:ext cx="828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54"/>
          <p:cNvSpPr txBox="1"/>
          <p:nvPr>
            <p:ph type="title"/>
          </p:nvPr>
        </p:nvSpPr>
        <p:spPr>
          <a:xfrm>
            <a:off x="467544" y="22101"/>
            <a:ext cx="5328592"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3NF Violation</a:t>
            </a:r>
            <a:endParaRPr/>
          </a:p>
        </p:txBody>
      </p:sp>
      <p:sp>
        <p:nvSpPr>
          <p:cNvPr id="798" name="Google Shape;798;p54"/>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54"/>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800" name="Google Shape;800;p54"/>
          <p:cNvSpPr/>
          <p:nvPr/>
        </p:nvSpPr>
        <p:spPr>
          <a:xfrm>
            <a:off x="2406" y="1794495"/>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801" name="Google Shape;801;p54"/>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802" name="Google Shape;802;p54"/>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803" name="Google Shape;803;p54"/>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Create another table to store Name and TelNo that has transitive dependency. Call it CUSTOMERS table</a:t>
            </a:r>
            <a:endParaRPr/>
          </a:p>
        </p:txBody>
      </p:sp>
      <p:sp>
        <p:nvSpPr>
          <p:cNvPr id="804" name="Google Shape;804;p54"/>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05" name="Google Shape;805;p54"/>
          <p:cNvSpPr/>
          <p:nvPr/>
        </p:nvSpPr>
        <p:spPr>
          <a:xfrm>
            <a:off x="5652120" y="26064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54"/>
          <p:cNvSpPr txBox="1"/>
          <p:nvPr/>
        </p:nvSpPr>
        <p:spPr>
          <a:xfrm>
            <a:off x="5652120" y="262928"/>
            <a:ext cx="1364476" cy="236988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sp>
        <p:nvSpPr>
          <p:cNvPr id="807" name="Google Shape;807;p54"/>
          <p:cNvSpPr/>
          <p:nvPr/>
        </p:nvSpPr>
        <p:spPr>
          <a:xfrm>
            <a:off x="7596336" y="264752"/>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8" name="Google Shape;808;p54"/>
          <p:cNvSpPr txBox="1"/>
          <p:nvPr/>
        </p:nvSpPr>
        <p:spPr>
          <a:xfrm>
            <a:off x="7596336" y="267032"/>
            <a:ext cx="1368152"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5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500"/>
                                        <p:tgtEl>
                                          <p:spTgt spid="805"/>
                                        </p:tgtEl>
                                      </p:cBhvr>
                                    </p:animEffect>
                                  </p:childTnLst>
                                </p:cTn>
                              </p:par>
                              <p:par>
                                <p:cTn fill="hold" nodeType="with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500"/>
                                        <p:tgtEl>
                                          <p:spTgt spid="807"/>
                                        </p:tgtEl>
                                      </p:cBhvr>
                                    </p:animEffect>
                                  </p:childTnLst>
                                </p:cTn>
                              </p:par>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5"/>
          <p:cNvSpPr txBox="1"/>
          <p:nvPr>
            <p:ph type="title"/>
          </p:nvPr>
        </p:nvSpPr>
        <p:spPr>
          <a:xfrm>
            <a:off x="467544" y="22101"/>
            <a:ext cx="5328592"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3NF Violation</a:t>
            </a:r>
            <a:endParaRPr/>
          </a:p>
        </p:txBody>
      </p:sp>
      <p:sp>
        <p:nvSpPr>
          <p:cNvPr id="814" name="Google Shape;814;p55"/>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55"/>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816" name="Google Shape;816;p55"/>
          <p:cNvSpPr/>
          <p:nvPr/>
        </p:nvSpPr>
        <p:spPr>
          <a:xfrm>
            <a:off x="2406" y="1794495"/>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817" name="Google Shape;817;p55"/>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818" name="Google Shape;818;p55"/>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819" name="Google Shape;819;p55"/>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Create another table to store Name and TelNo that has transitive dependency. Call it CUSTOMERS table</a:t>
            </a:r>
            <a:endParaRPr/>
          </a:p>
        </p:txBody>
      </p:sp>
      <p:sp>
        <p:nvSpPr>
          <p:cNvPr id="820" name="Google Shape;820;p5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21" name="Google Shape;821;p55"/>
          <p:cNvSpPr/>
          <p:nvPr/>
        </p:nvSpPr>
        <p:spPr>
          <a:xfrm>
            <a:off x="5652120" y="2064952"/>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55"/>
          <p:cNvSpPr txBox="1"/>
          <p:nvPr/>
        </p:nvSpPr>
        <p:spPr>
          <a:xfrm>
            <a:off x="5652120" y="2067232"/>
            <a:ext cx="1364476" cy="236988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sp>
        <p:nvSpPr>
          <p:cNvPr id="823" name="Google Shape;823;p55"/>
          <p:cNvSpPr/>
          <p:nvPr/>
        </p:nvSpPr>
        <p:spPr>
          <a:xfrm>
            <a:off x="7596336" y="2069056"/>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55"/>
          <p:cNvSpPr txBox="1"/>
          <p:nvPr/>
        </p:nvSpPr>
        <p:spPr>
          <a:xfrm>
            <a:off x="7596336" y="2071336"/>
            <a:ext cx="1368152"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p:txBody>
      </p:sp>
      <p:sp>
        <p:nvSpPr>
          <p:cNvPr id="825" name="Google Shape;825;p55"/>
          <p:cNvSpPr txBox="1"/>
          <p:nvPr/>
        </p:nvSpPr>
        <p:spPr>
          <a:xfrm>
            <a:off x="548630" y="2125305"/>
            <a:ext cx="4311402" cy="707886"/>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A customer can have many orders</a:t>
            </a:r>
            <a:endParaRPr/>
          </a:p>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An order belongs to only one customer</a:t>
            </a:r>
            <a:endParaRPr/>
          </a:p>
        </p:txBody>
      </p:sp>
      <p:grpSp>
        <p:nvGrpSpPr>
          <p:cNvPr id="826" name="Google Shape;826;p55"/>
          <p:cNvGrpSpPr/>
          <p:nvPr/>
        </p:nvGrpSpPr>
        <p:grpSpPr>
          <a:xfrm>
            <a:off x="7016596" y="2996952"/>
            <a:ext cx="579600" cy="373107"/>
            <a:chOff x="7016596" y="2996952"/>
            <a:chExt cx="579600" cy="373107"/>
          </a:xfrm>
        </p:grpSpPr>
        <p:cxnSp>
          <p:nvCxnSpPr>
            <p:cNvPr id="827" name="Google Shape;827;p55"/>
            <p:cNvCxnSpPr>
              <a:endCxn id="822" idx="3"/>
            </p:cNvCxnSpPr>
            <p:nvPr/>
          </p:nvCxnSpPr>
          <p:spPr>
            <a:xfrm flipH="1">
              <a:off x="7016596" y="3226072"/>
              <a:ext cx="579600" cy="26100"/>
            </a:xfrm>
            <a:prstGeom prst="straightConnector1">
              <a:avLst/>
            </a:prstGeom>
            <a:noFill/>
            <a:ln cap="flat" cmpd="sng" w="9525">
              <a:solidFill>
                <a:schemeClr val="dk1"/>
              </a:solidFill>
              <a:prstDash val="solid"/>
              <a:round/>
              <a:headEnd len="sm" w="sm" type="none"/>
              <a:tailEnd len="sm" w="sm" type="none"/>
            </a:ln>
          </p:spPr>
        </p:cxnSp>
        <p:cxnSp>
          <p:nvCxnSpPr>
            <p:cNvPr id="828" name="Google Shape;828;p55"/>
            <p:cNvCxnSpPr/>
            <p:nvPr/>
          </p:nvCxnSpPr>
          <p:spPr>
            <a:xfrm flipH="1">
              <a:off x="7020272" y="3226043"/>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829" name="Google Shape;829;p55"/>
            <p:cNvCxnSpPr/>
            <p:nvPr/>
          </p:nvCxnSpPr>
          <p:spPr>
            <a:xfrm rot="10800000">
              <a:off x="7020272" y="299695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55"/>
            <p:cNvCxnSpPr/>
            <p:nvPr/>
          </p:nvCxnSpPr>
          <p:spPr>
            <a:xfrm rot="10800000">
              <a:off x="7452320" y="3082027"/>
              <a:ext cx="0" cy="288032"/>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55"/>
            <p:cNvCxnSpPr/>
            <p:nvPr/>
          </p:nvCxnSpPr>
          <p:spPr>
            <a:xfrm rot="10800000">
              <a:off x="7524328" y="3082027"/>
              <a:ext cx="0" cy="288032"/>
            </a:xfrm>
            <a:prstGeom prst="straightConnector1">
              <a:avLst/>
            </a:prstGeom>
            <a:noFill/>
            <a:ln cap="flat" cmpd="sng" w="9525">
              <a:solidFill>
                <a:schemeClr val="dk1"/>
              </a:solidFill>
              <a:prstDash val="solid"/>
              <a:round/>
              <a:headEnd len="sm" w="sm" type="none"/>
              <a:tailEnd len="sm" w="sm" type="none"/>
            </a:ln>
          </p:spPr>
        </p:cxnSp>
        <p:cxnSp>
          <p:nvCxnSpPr>
            <p:cNvPr id="832" name="Google Shape;832;p55"/>
            <p:cNvCxnSpPr/>
            <p:nvPr/>
          </p:nvCxnSpPr>
          <p:spPr>
            <a:xfrm rot="10800000">
              <a:off x="7236296" y="3082027"/>
              <a:ext cx="0" cy="288032"/>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5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5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6"/>
          <p:cNvSpPr txBox="1"/>
          <p:nvPr>
            <p:ph type="title"/>
          </p:nvPr>
        </p:nvSpPr>
        <p:spPr>
          <a:xfrm>
            <a:off x="467544" y="22101"/>
            <a:ext cx="5328592"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3NF Violation</a:t>
            </a:r>
            <a:endParaRPr/>
          </a:p>
        </p:txBody>
      </p:sp>
      <p:sp>
        <p:nvSpPr>
          <p:cNvPr id="838" name="Google Shape;838;p56"/>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56"/>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840" name="Google Shape;840;p56"/>
          <p:cNvSpPr/>
          <p:nvPr/>
        </p:nvSpPr>
        <p:spPr>
          <a:xfrm>
            <a:off x="2406" y="1794495"/>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841" name="Google Shape;841;p56"/>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842" name="Google Shape;842;p56"/>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843" name="Google Shape;843;p56"/>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Create another table to store Name and TelNo that has transitive dependency. Call it CUSTOMERS table</a:t>
            </a:r>
            <a:endParaRPr/>
          </a:p>
        </p:txBody>
      </p:sp>
      <p:sp>
        <p:nvSpPr>
          <p:cNvPr id="844" name="Google Shape;844;p56"/>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45" name="Google Shape;845;p56"/>
          <p:cNvSpPr/>
          <p:nvPr/>
        </p:nvSpPr>
        <p:spPr>
          <a:xfrm>
            <a:off x="5652120" y="2064952"/>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6" name="Google Shape;846;p56"/>
          <p:cNvSpPr txBox="1"/>
          <p:nvPr/>
        </p:nvSpPr>
        <p:spPr>
          <a:xfrm>
            <a:off x="5652120" y="2067232"/>
            <a:ext cx="1364476"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sp>
        <p:nvSpPr>
          <p:cNvPr id="847" name="Google Shape;847;p56"/>
          <p:cNvSpPr/>
          <p:nvPr/>
        </p:nvSpPr>
        <p:spPr>
          <a:xfrm>
            <a:off x="7596336" y="2586431"/>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8" name="Google Shape;848;p56"/>
          <p:cNvSpPr txBox="1"/>
          <p:nvPr/>
        </p:nvSpPr>
        <p:spPr>
          <a:xfrm>
            <a:off x="7596336" y="2588711"/>
            <a:ext cx="1368152"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b="1" sz="1800" u="sng">
              <a:solidFill>
                <a:schemeClr val="dk1"/>
              </a:solidFill>
              <a:latin typeface="Calibri"/>
              <a:ea typeface="Calibri"/>
              <a:cs typeface="Calibri"/>
              <a:sym typeface="Calibri"/>
            </a:endParaRPr>
          </a:p>
        </p:txBody>
      </p:sp>
      <p:sp>
        <p:nvSpPr>
          <p:cNvPr id="849" name="Google Shape;849;p56"/>
          <p:cNvSpPr txBox="1"/>
          <p:nvPr/>
        </p:nvSpPr>
        <p:spPr>
          <a:xfrm>
            <a:off x="548630" y="2125305"/>
            <a:ext cx="4311402" cy="707886"/>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A customer can have many orders</a:t>
            </a:r>
            <a:endParaRPr/>
          </a:p>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An order belongs to only one customer</a:t>
            </a:r>
            <a:endParaRPr/>
          </a:p>
        </p:txBody>
      </p:sp>
      <p:cxnSp>
        <p:nvCxnSpPr>
          <p:cNvPr id="850" name="Google Shape;850;p56"/>
          <p:cNvCxnSpPr/>
          <p:nvPr/>
        </p:nvCxnSpPr>
        <p:spPr>
          <a:xfrm flipH="1">
            <a:off x="7020272" y="3226043"/>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851" name="Google Shape;851;p56"/>
          <p:cNvCxnSpPr/>
          <p:nvPr/>
        </p:nvCxnSpPr>
        <p:spPr>
          <a:xfrm rot="10800000">
            <a:off x="7020272" y="299695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852" name="Google Shape;852;p56"/>
          <p:cNvCxnSpPr/>
          <p:nvPr/>
        </p:nvCxnSpPr>
        <p:spPr>
          <a:xfrm rot="10800000">
            <a:off x="7452320" y="3082027"/>
            <a:ext cx="0" cy="288032"/>
          </a:xfrm>
          <a:prstGeom prst="straightConnector1">
            <a:avLst/>
          </a:prstGeom>
          <a:noFill/>
          <a:ln cap="flat" cmpd="sng" w="9525">
            <a:solidFill>
              <a:schemeClr val="dk1"/>
            </a:solidFill>
            <a:prstDash val="solid"/>
            <a:round/>
            <a:headEnd len="sm" w="sm" type="none"/>
            <a:tailEnd len="sm" w="sm" type="none"/>
          </a:ln>
        </p:spPr>
      </p:cxnSp>
      <p:cxnSp>
        <p:nvCxnSpPr>
          <p:cNvPr id="853" name="Google Shape;853;p56"/>
          <p:cNvCxnSpPr/>
          <p:nvPr/>
        </p:nvCxnSpPr>
        <p:spPr>
          <a:xfrm rot="10800000">
            <a:off x="7524328" y="3082027"/>
            <a:ext cx="0" cy="288032"/>
          </a:xfrm>
          <a:prstGeom prst="straightConnector1">
            <a:avLst/>
          </a:prstGeom>
          <a:noFill/>
          <a:ln cap="flat" cmpd="sng" w="9525">
            <a:solidFill>
              <a:schemeClr val="dk1"/>
            </a:solidFill>
            <a:prstDash val="solid"/>
            <a:round/>
            <a:headEnd len="sm" w="sm" type="none"/>
            <a:tailEnd len="sm" w="sm" type="none"/>
          </a:ln>
        </p:spPr>
      </p:cxnSp>
      <p:cxnSp>
        <p:nvCxnSpPr>
          <p:cNvPr id="854" name="Google Shape;854;p56"/>
          <p:cNvCxnSpPr/>
          <p:nvPr/>
        </p:nvCxnSpPr>
        <p:spPr>
          <a:xfrm rot="10800000">
            <a:off x="7236296" y="3082027"/>
            <a:ext cx="0" cy="288032"/>
          </a:xfrm>
          <a:prstGeom prst="straightConnector1">
            <a:avLst/>
          </a:prstGeom>
          <a:noFill/>
          <a:ln cap="flat" cmpd="sng" w="9525">
            <a:solidFill>
              <a:schemeClr val="dk1"/>
            </a:solidFill>
            <a:prstDash val="solid"/>
            <a:round/>
            <a:headEnd len="sm" w="sm" type="none"/>
            <a:tailEnd len="sm" w="sm" type="none"/>
          </a:ln>
        </p:spPr>
      </p:cxnSp>
      <p:sp>
        <p:nvSpPr>
          <p:cNvPr id="855" name="Google Shape;855;p56"/>
          <p:cNvSpPr txBox="1"/>
          <p:nvPr/>
        </p:nvSpPr>
        <p:spPr>
          <a:xfrm>
            <a:off x="611560" y="3429000"/>
            <a:ext cx="4311402" cy="707886"/>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Transfer Name and Telno to the</a:t>
            </a:r>
            <a:endParaRPr/>
          </a:p>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CUSTOMERS table</a:t>
            </a:r>
            <a:endParaRPr/>
          </a:p>
        </p:txBody>
      </p:sp>
      <p:cxnSp>
        <p:nvCxnSpPr>
          <p:cNvPr id="856" name="Google Shape;856;p56"/>
          <p:cNvCxnSpPr/>
          <p:nvPr/>
        </p:nvCxnSpPr>
        <p:spPr>
          <a:xfrm>
            <a:off x="7020272" y="3212976"/>
            <a:ext cx="576064"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500"/>
                                        <p:tgtEl>
                                          <p:spTgt spid="8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par>
                                <p:cTn fill="hold" nodeType="with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500"/>
                                        <p:tgtEl>
                                          <p:spTgt spid="852"/>
                                        </p:tgtEl>
                                      </p:cBhvr>
                                    </p:animEffect>
                                  </p:childTnLst>
                                </p:cTn>
                              </p:par>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par>
                                <p:cTn fill="hold" nodeType="with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7"/>
          <p:cNvSpPr txBox="1"/>
          <p:nvPr>
            <p:ph type="title"/>
          </p:nvPr>
        </p:nvSpPr>
        <p:spPr>
          <a:xfrm>
            <a:off x="467544" y="22101"/>
            <a:ext cx="5328592" cy="526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Solving a 3NF Violation</a:t>
            </a:r>
            <a:endParaRPr/>
          </a:p>
        </p:txBody>
      </p:sp>
      <p:sp>
        <p:nvSpPr>
          <p:cNvPr id="862" name="Google Shape;862;p57"/>
          <p:cNvSpPr txBox="1"/>
          <p:nvPr/>
        </p:nvSpPr>
        <p:spPr>
          <a:xfrm>
            <a:off x="216718" y="1972295"/>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57"/>
          <p:cNvSpPr txBox="1"/>
          <p:nvPr/>
        </p:nvSpPr>
        <p:spPr>
          <a:xfrm>
            <a:off x="21456" y="414957"/>
            <a:ext cx="1657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Tables</a:t>
            </a:r>
            <a:endParaRPr/>
          </a:p>
        </p:txBody>
      </p:sp>
      <p:sp>
        <p:nvSpPr>
          <p:cNvPr id="864" name="Google Shape;864;p57"/>
          <p:cNvSpPr/>
          <p:nvPr/>
        </p:nvSpPr>
        <p:spPr>
          <a:xfrm>
            <a:off x="2406" y="1794495"/>
            <a:ext cx="2343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Relationships</a:t>
            </a:r>
            <a:endParaRPr/>
          </a:p>
        </p:txBody>
      </p:sp>
      <p:sp>
        <p:nvSpPr>
          <p:cNvPr id="865" name="Google Shape;865;p57"/>
          <p:cNvSpPr/>
          <p:nvPr/>
        </p:nvSpPr>
        <p:spPr>
          <a:xfrm>
            <a:off x="34156" y="3077195"/>
            <a:ext cx="1581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Fields</a:t>
            </a:r>
            <a:endParaRPr/>
          </a:p>
        </p:txBody>
      </p:sp>
      <p:sp>
        <p:nvSpPr>
          <p:cNvPr id="866" name="Google Shape;866;p57"/>
          <p:cNvSpPr/>
          <p:nvPr/>
        </p:nvSpPr>
        <p:spPr>
          <a:xfrm>
            <a:off x="43681" y="4142407"/>
            <a:ext cx="14795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Keys</a:t>
            </a:r>
            <a:endParaRPr/>
          </a:p>
        </p:txBody>
      </p:sp>
      <p:sp>
        <p:nvSpPr>
          <p:cNvPr id="867" name="Google Shape;867;p57"/>
          <p:cNvSpPr txBox="1"/>
          <p:nvPr/>
        </p:nvSpPr>
        <p:spPr>
          <a:xfrm>
            <a:off x="332606" y="743570"/>
            <a:ext cx="431140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Create another table to store Name and TelNo that has transitive dependency. Call it CUSTOMERS table</a:t>
            </a:r>
            <a:endParaRPr/>
          </a:p>
        </p:txBody>
      </p:sp>
      <p:sp>
        <p:nvSpPr>
          <p:cNvPr id="868" name="Google Shape;868;p5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69" name="Google Shape;869;p57"/>
          <p:cNvSpPr/>
          <p:nvPr/>
        </p:nvSpPr>
        <p:spPr>
          <a:xfrm>
            <a:off x="5508104" y="2064952"/>
            <a:ext cx="1512168" cy="355936"/>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p57"/>
          <p:cNvSpPr txBox="1"/>
          <p:nvPr/>
        </p:nvSpPr>
        <p:spPr>
          <a:xfrm>
            <a:off x="5540380" y="2067232"/>
            <a:ext cx="1479892"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sp>
        <p:nvSpPr>
          <p:cNvPr id="871" name="Google Shape;871;p57"/>
          <p:cNvSpPr/>
          <p:nvPr/>
        </p:nvSpPr>
        <p:spPr>
          <a:xfrm>
            <a:off x="7596336" y="2586431"/>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57"/>
          <p:cNvSpPr txBox="1"/>
          <p:nvPr/>
        </p:nvSpPr>
        <p:spPr>
          <a:xfrm>
            <a:off x="7596336" y="2588711"/>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CustomerNo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b="1" sz="1800" u="sng">
              <a:solidFill>
                <a:schemeClr val="dk1"/>
              </a:solidFill>
              <a:latin typeface="Calibri"/>
              <a:ea typeface="Calibri"/>
              <a:cs typeface="Calibri"/>
              <a:sym typeface="Calibri"/>
            </a:endParaRPr>
          </a:p>
        </p:txBody>
      </p:sp>
      <p:sp>
        <p:nvSpPr>
          <p:cNvPr id="873" name="Google Shape;873;p57"/>
          <p:cNvSpPr txBox="1"/>
          <p:nvPr/>
        </p:nvSpPr>
        <p:spPr>
          <a:xfrm>
            <a:off x="548630" y="2125305"/>
            <a:ext cx="4311402" cy="707886"/>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A customer can have many orders</a:t>
            </a:r>
            <a:endParaRPr/>
          </a:p>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An order belongs to only one customer</a:t>
            </a:r>
            <a:endParaRPr/>
          </a:p>
        </p:txBody>
      </p:sp>
      <p:cxnSp>
        <p:nvCxnSpPr>
          <p:cNvPr id="874" name="Google Shape;874;p57"/>
          <p:cNvCxnSpPr/>
          <p:nvPr/>
        </p:nvCxnSpPr>
        <p:spPr>
          <a:xfrm flipH="1">
            <a:off x="7020272" y="3226043"/>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875" name="Google Shape;875;p57"/>
          <p:cNvCxnSpPr/>
          <p:nvPr/>
        </p:nvCxnSpPr>
        <p:spPr>
          <a:xfrm rot="10800000">
            <a:off x="7020272" y="299695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876" name="Google Shape;876;p57"/>
          <p:cNvCxnSpPr/>
          <p:nvPr/>
        </p:nvCxnSpPr>
        <p:spPr>
          <a:xfrm rot="10800000">
            <a:off x="7452320" y="3082027"/>
            <a:ext cx="0" cy="288032"/>
          </a:xfrm>
          <a:prstGeom prst="straightConnector1">
            <a:avLst/>
          </a:prstGeom>
          <a:noFill/>
          <a:ln cap="flat" cmpd="sng" w="9525">
            <a:solidFill>
              <a:schemeClr val="dk1"/>
            </a:solidFill>
            <a:prstDash val="solid"/>
            <a:round/>
            <a:headEnd len="sm" w="sm" type="none"/>
            <a:tailEnd len="sm" w="sm" type="none"/>
          </a:ln>
        </p:spPr>
      </p:cxnSp>
      <p:cxnSp>
        <p:nvCxnSpPr>
          <p:cNvPr id="877" name="Google Shape;877;p57"/>
          <p:cNvCxnSpPr/>
          <p:nvPr/>
        </p:nvCxnSpPr>
        <p:spPr>
          <a:xfrm rot="10800000">
            <a:off x="7524328" y="3082027"/>
            <a:ext cx="0" cy="288032"/>
          </a:xfrm>
          <a:prstGeom prst="straightConnector1">
            <a:avLst/>
          </a:prstGeom>
          <a:noFill/>
          <a:ln cap="flat" cmpd="sng" w="9525">
            <a:solidFill>
              <a:schemeClr val="dk1"/>
            </a:solidFill>
            <a:prstDash val="solid"/>
            <a:round/>
            <a:headEnd len="sm" w="sm" type="none"/>
            <a:tailEnd len="sm" w="sm" type="none"/>
          </a:ln>
        </p:spPr>
      </p:cxnSp>
      <p:cxnSp>
        <p:nvCxnSpPr>
          <p:cNvPr id="878" name="Google Shape;878;p57"/>
          <p:cNvCxnSpPr/>
          <p:nvPr/>
        </p:nvCxnSpPr>
        <p:spPr>
          <a:xfrm rot="10800000">
            <a:off x="7236296" y="3082027"/>
            <a:ext cx="0" cy="288032"/>
          </a:xfrm>
          <a:prstGeom prst="straightConnector1">
            <a:avLst/>
          </a:prstGeom>
          <a:noFill/>
          <a:ln cap="flat" cmpd="sng" w="9525">
            <a:solidFill>
              <a:schemeClr val="dk1"/>
            </a:solidFill>
            <a:prstDash val="solid"/>
            <a:round/>
            <a:headEnd len="sm" w="sm" type="none"/>
            <a:tailEnd len="sm" w="sm" type="none"/>
          </a:ln>
        </p:spPr>
      </p:cxnSp>
      <p:sp>
        <p:nvSpPr>
          <p:cNvPr id="879" name="Google Shape;879;p57"/>
          <p:cNvSpPr txBox="1"/>
          <p:nvPr/>
        </p:nvSpPr>
        <p:spPr>
          <a:xfrm>
            <a:off x="611560" y="3429000"/>
            <a:ext cx="4311402" cy="707886"/>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Transfer Name and Telno to the</a:t>
            </a:r>
            <a:endParaRPr/>
          </a:p>
          <a:p>
            <a:pPr indent="-127000" lvl="0" marL="111125" marR="0" rtl="0" algn="l">
              <a:spcBef>
                <a:spcPts val="0"/>
              </a:spcBef>
              <a:spcAft>
                <a:spcPts val="0"/>
              </a:spcAft>
              <a:buClr>
                <a:srgbClr val="A5A5A5"/>
              </a:buClr>
              <a:buSzPts val="2000"/>
              <a:buFont typeface="Calibri"/>
              <a:buChar char="-"/>
            </a:pPr>
            <a:r>
              <a:rPr i="1" lang="en-US" sz="2000">
                <a:solidFill>
                  <a:srgbClr val="A5A5A5"/>
                </a:solidFill>
                <a:latin typeface="Calibri"/>
                <a:ea typeface="Calibri"/>
                <a:cs typeface="Calibri"/>
                <a:sym typeface="Calibri"/>
              </a:rPr>
              <a:t>CUSTOMERS table</a:t>
            </a:r>
            <a:endParaRPr/>
          </a:p>
        </p:txBody>
      </p:sp>
      <p:cxnSp>
        <p:nvCxnSpPr>
          <p:cNvPr id="880" name="Google Shape;880;p57"/>
          <p:cNvCxnSpPr/>
          <p:nvPr/>
        </p:nvCxnSpPr>
        <p:spPr>
          <a:xfrm>
            <a:off x="7020272" y="3212976"/>
            <a:ext cx="576064" cy="0"/>
          </a:xfrm>
          <a:prstGeom prst="straightConnector1">
            <a:avLst/>
          </a:prstGeom>
          <a:noFill/>
          <a:ln cap="flat" cmpd="sng" w="9525">
            <a:solidFill>
              <a:schemeClr val="dk1"/>
            </a:solidFill>
            <a:prstDash val="solid"/>
            <a:round/>
            <a:headEnd len="sm" w="sm" type="none"/>
            <a:tailEnd len="sm" w="sm" type="none"/>
          </a:ln>
        </p:spPr>
      </p:cxnSp>
      <p:sp>
        <p:nvSpPr>
          <p:cNvPr id="881" name="Google Shape;881;p57"/>
          <p:cNvSpPr txBox="1"/>
          <p:nvPr/>
        </p:nvSpPr>
        <p:spPr>
          <a:xfrm>
            <a:off x="467544" y="4593322"/>
            <a:ext cx="7128792" cy="1015663"/>
          </a:xfrm>
          <a:prstGeom prst="rect">
            <a:avLst/>
          </a:prstGeom>
          <a:noFill/>
          <a:ln>
            <a:noFill/>
          </a:ln>
        </p:spPr>
        <p:txBody>
          <a:bodyPr anchorCtr="0" anchor="t" bIns="45700" lIns="91425" spcFirstLastPara="1" rIns="91425" wrap="square" tIns="45700">
            <a:spAutoFit/>
          </a:bodyPr>
          <a:lstStyle/>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The PK for </a:t>
            </a:r>
            <a:r>
              <a:rPr b="1" i="1" lang="en-US" sz="2000">
                <a:solidFill>
                  <a:schemeClr val="dk1"/>
                </a:solidFill>
                <a:latin typeface="Calibri"/>
                <a:ea typeface="Calibri"/>
                <a:cs typeface="Calibri"/>
                <a:sym typeface="Calibri"/>
              </a:rPr>
              <a:t>Orders</a:t>
            </a:r>
            <a:r>
              <a:rPr i="1" lang="en-US" sz="2000">
                <a:solidFill>
                  <a:schemeClr val="dk1"/>
                </a:solidFill>
                <a:latin typeface="Calibri"/>
                <a:ea typeface="Calibri"/>
                <a:cs typeface="Calibri"/>
                <a:sym typeface="Calibri"/>
              </a:rPr>
              <a:t> is still OrderNo. </a:t>
            </a:r>
            <a:endParaRPr/>
          </a:p>
          <a:p>
            <a:pPr indent="-127000" lvl="0" marL="111125" marR="0" rtl="0" algn="l">
              <a:spcBef>
                <a:spcPts val="0"/>
              </a:spcBef>
              <a:spcAft>
                <a:spcPts val="0"/>
              </a:spcAft>
              <a:buClr>
                <a:schemeClr val="dk1"/>
              </a:buClr>
              <a:buSzPts val="2000"/>
              <a:buFont typeface="Calibri"/>
              <a:buChar char="-"/>
            </a:pPr>
            <a:r>
              <a:rPr i="1" lang="en-US" sz="2000">
                <a:solidFill>
                  <a:schemeClr val="dk1"/>
                </a:solidFill>
                <a:latin typeface="Calibri"/>
                <a:ea typeface="Calibri"/>
                <a:cs typeface="Calibri"/>
                <a:sym typeface="Calibri"/>
              </a:rPr>
              <a:t>The PK for </a:t>
            </a:r>
            <a:r>
              <a:rPr b="1" i="1" lang="en-US" sz="2000">
                <a:solidFill>
                  <a:schemeClr val="dk1"/>
                </a:solidFill>
                <a:latin typeface="Calibri"/>
                <a:ea typeface="Calibri"/>
                <a:cs typeface="Calibri"/>
                <a:sym typeface="Calibri"/>
              </a:rPr>
              <a:t>Customers</a:t>
            </a:r>
            <a:r>
              <a:rPr i="1" lang="en-US" sz="2000">
                <a:solidFill>
                  <a:schemeClr val="dk1"/>
                </a:solidFill>
                <a:latin typeface="Calibri"/>
                <a:ea typeface="Calibri"/>
                <a:cs typeface="Calibri"/>
                <a:sym typeface="Calibri"/>
              </a:rPr>
              <a:t> is CustomerNo. This becomes the </a:t>
            </a:r>
            <a:r>
              <a:rPr b="1" i="1" lang="en-US" sz="2000">
                <a:solidFill>
                  <a:schemeClr val="dk1"/>
                </a:solidFill>
                <a:latin typeface="Calibri"/>
                <a:ea typeface="Calibri"/>
                <a:cs typeface="Calibri"/>
                <a:sym typeface="Calibri"/>
              </a:rPr>
              <a:t>FK in Orders</a:t>
            </a:r>
            <a:r>
              <a:rPr i="1" lang="en-US" sz="2000">
                <a:solidFill>
                  <a:schemeClr val="dk1"/>
                </a:solidFill>
                <a:latin typeface="Calibri"/>
                <a:ea typeface="Calibri"/>
                <a:cs typeface="Calibri"/>
                <a:sym typeface="Calibri"/>
              </a:rPr>
              <a:t> to maintain a relation between </a:t>
            </a:r>
            <a:r>
              <a:rPr b="1" i="1" lang="en-US" sz="2000">
                <a:solidFill>
                  <a:schemeClr val="dk1"/>
                </a:solidFill>
                <a:latin typeface="Calibri"/>
                <a:ea typeface="Calibri"/>
                <a:cs typeface="Calibri"/>
                <a:sym typeface="Calibri"/>
              </a:rPr>
              <a:t>Customers</a:t>
            </a:r>
            <a:r>
              <a:rPr i="1" lang="en-US" sz="2000">
                <a:solidFill>
                  <a:schemeClr val="dk1"/>
                </a:solidFill>
                <a:latin typeface="Calibri"/>
                <a:ea typeface="Calibri"/>
                <a:cs typeface="Calibri"/>
                <a:sym typeface="Calibri"/>
              </a:rPr>
              <a:t> and </a:t>
            </a:r>
            <a:r>
              <a:rPr b="1" i="1" lang="en-US" sz="2000">
                <a:solidFill>
                  <a:schemeClr val="dk1"/>
                </a:solidFill>
                <a:latin typeface="Calibri"/>
                <a:ea typeface="Calibri"/>
                <a:cs typeface="Calibri"/>
                <a:sym typeface="Calibri"/>
              </a:rPr>
              <a:t>Orders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5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500"/>
                                        <p:tgtEl>
                                          <p:spTgt spid="870"/>
                                        </p:tgtEl>
                                      </p:cBhvr>
                                    </p:animEffect>
                                  </p:childTnLst>
                                </p:cTn>
                              </p:par>
                              <p:par>
                                <p:cTn fill="hold" nodeType="with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500"/>
                                        <p:tgtEl>
                                          <p:spTgt spid="871"/>
                                        </p:tgtEl>
                                      </p:cBhvr>
                                    </p:animEffect>
                                  </p:childTnLst>
                                </p:cTn>
                              </p:par>
                              <p:par>
                                <p:cTn fill="hold" nodeType="with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5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8"/>
          <p:cNvSpPr txBox="1"/>
          <p:nvPr>
            <p:ph type="title"/>
          </p:nvPr>
        </p:nvSpPr>
        <p:spPr>
          <a:xfrm>
            <a:off x="611560" y="188640"/>
            <a:ext cx="8229600" cy="8073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Keys Are Now Determinants</a:t>
            </a:r>
            <a:endParaRPr/>
          </a:p>
        </p:txBody>
      </p:sp>
      <p:sp>
        <p:nvSpPr>
          <p:cNvPr id="887" name="Google Shape;887;p58"/>
          <p:cNvSpPr txBox="1"/>
          <p:nvPr/>
        </p:nvSpPr>
        <p:spPr>
          <a:xfrm>
            <a:off x="2843808" y="3573016"/>
            <a:ext cx="3082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4-23: 3NF Solution – Keys Are Now</a:t>
            </a:r>
            <a:endParaRPr/>
          </a:p>
          <a:p>
            <a:pPr indent="0" lvl="0" marL="0" marR="0" rtl="0" algn="l">
              <a:spcBef>
                <a:spcPts val="0"/>
              </a:spcBef>
              <a:spcAft>
                <a:spcPts val="0"/>
              </a:spcAft>
              <a:buNone/>
            </a:pPr>
            <a:r>
              <a:rPr i="1" lang="en-US" sz="1200">
                <a:solidFill>
                  <a:schemeClr val="dk1"/>
                </a:solidFill>
                <a:latin typeface="Calibri"/>
                <a:ea typeface="Calibri"/>
                <a:cs typeface="Calibri"/>
                <a:sym typeface="Calibri"/>
              </a:rPr>
              <a:t>	the Only Determinants</a:t>
            </a:r>
            <a:endParaRPr/>
          </a:p>
        </p:txBody>
      </p:sp>
      <p:sp>
        <p:nvSpPr>
          <p:cNvPr id="888" name="Google Shape;888;p58"/>
          <p:cNvSpPr/>
          <p:nvPr/>
        </p:nvSpPr>
        <p:spPr>
          <a:xfrm>
            <a:off x="899592" y="4653136"/>
            <a:ext cx="7102475" cy="915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the fields in the </a:t>
            </a:r>
            <a:r>
              <a:rPr b="1" lang="en-US" sz="1800">
                <a:solidFill>
                  <a:schemeClr val="dk1"/>
                </a:solidFill>
                <a:latin typeface="Calibri"/>
                <a:ea typeface="Calibri"/>
                <a:cs typeface="Calibri"/>
                <a:sym typeface="Calibri"/>
              </a:rPr>
              <a:t>Orders </a:t>
            </a:r>
            <a:r>
              <a:rPr lang="en-US" sz="1800">
                <a:solidFill>
                  <a:schemeClr val="dk1"/>
                </a:solidFill>
                <a:latin typeface="Calibri"/>
                <a:ea typeface="Calibri"/>
                <a:cs typeface="Calibri"/>
                <a:sym typeface="Calibri"/>
              </a:rPr>
              <a:t>table are determined by </a:t>
            </a:r>
            <a:r>
              <a:rPr b="1" i="1" lang="en-US" sz="1800">
                <a:solidFill>
                  <a:schemeClr val="dk1"/>
                </a:solidFill>
                <a:latin typeface="Calibri"/>
                <a:ea typeface="Calibri"/>
                <a:cs typeface="Calibri"/>
                <a:sym typeface="Calibri"/>
              </a:rPr>
              <a:t>OrderNo</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a:t>
            </a:r>
            <a:r>
              <a:rPr b="1" lang="en-US" sz="1800">
                <a:solidFill>
                  <a:schemeClr val="dk1"/>
                </a:solidFill>
                <a:latin typeface="Calibri"/>
                <a:ea typeface="Calibri"/>
                <a:cs typeface="Calibri"/>
                <a:sym typeface="Calibri"/>
              </a:rPr>
              <a:t>Customers</a:t>
            </a:r>
            <a:r>
              <a:rPr lang="en-US" sz="1800">
                <a:solidFill>
                  <a:schemeClr val="dk1"/>
                </a:solidFill>
                <a:latin typeface="Calibri"/>
                <a:ea typeface="Calibri"/>
                <a:cs typeface="Calibri"/>
                <a:sym typeface="Calibri"/>
              </a:rPr>
              <a:t>, all non-key fields are determined by </a:t>
            </a:r>
            <a:r>
              <a:rPr b="1" i="1" lang="en-US" sz="1800">
                <a:solidFill>
                  <a:schemeClr val="dk1"/>
                </a:solidFill>
                <a:latin typeface="Calibri"/>
                <a:ea typeface="Calibri"/>
                <a:cs typeface="Calibri"/>
                <a:sym typeface="Calibri"/>
              </a:rPr>
              <a:t>CustomerNo</a:t>
            </a:r>
            <a:r>
              <a:rPr lang="en-US" sz="1800">
                <a:solidFill>
                  <a:schemeClr val="dk1"/>
                </a:solidFill>
                <a:latin typeface="Calibri"/>
                <a:ea typeface="Calibri"/>
                <a:cs typeface="Calibri"/>
                <a:sym typeface="Calibri"/>
              </a:rPr>
              <a:t>. </a:t>
            </a:r>
            <a:endParaRPr/>
          </a:p>
        </p:txBody>
      </p:sp>
      <p:sp>
        <p:nvSpPr>
          <p:cNvPr id="889" name="Google Shape;889;p58"/>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90" name="Google Shape;890;p58"/>
          <p:cNvSpPr/>
          <p:nvPr/>
        </p:nvSpPr>
        <p:spPr>
          <a:xfrm>
            <a:off x="2195736" y="1484784"/>
            <a:ext cx="1512168"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58"/>
          <p:cNvSpPr txBox="1"/>
          <p:nvPr/>
        </p:nvSpPr>
        <p:spPr>
          <a:xfrm>
            <a:off x="2228012" y="1487064"/>
            <a:ext cx="1479892"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sp>
        <p:nvSpPr>
          <p:cNvPr id="892" name="Google Shape;892;p58"/>
          <p:cNvSpPr/>
          <p:nvPr/>
        </p:nvSpPr>
        <p:spPr>
          <a:xfrm>
            <a:off x="4283968" y="2006263"/>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3" name="Google Shape;893;p58"/>
          <p:cNvSpPr txBox="1"/>
          <p:nvPr/>
        </p:nvSpPr>
        <p:spPr>
          <a:xfrm>
            <a:off x="4283968" y="2008543"/>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b="1" lang="en-US" sz="1800" u="sng">
                <a:solidFill>
                  <a:schemeClr val="dk1"/>
                </a:solidFill>
                <a:latin typeface="Calibri"/>
                <a:ea typeface="Calibri"/>
                <a:cs typeface="Calibri"/>
                <a:sym typeface="Calibri"/>
              </a:rPr>
              <a:t>CustomerNo</a:t>
            </a:r>
            <a:endParaRPr b="1" sz="1800" u="sng">
              <a:solidFill>
                <a:schemeClr val="dk1"/>
              </a:solidFill>
              <a:latin typeface="Calibri"/>
              <a:ea typeface="Calibri"/>
              <a:cs typeface="Calibri"/>
              <a:sym typeface="Calibri"/>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TelNo</a:t>
            </a:r>
            <a:endParaRPr b="1" sz="1800" u="sng">
              <a:solidFill>
                <a:schemeClr val="dk1"/>
              </a:solidFill>
              <a:latin typeface="Calibri"/>
              <a:ea typeface="Calibri"/>
              <a:cs typeface="Calibri"/>
              <a:sym typeface="Calibri"/>
            </a:endParaRPr>
          </a:p>
        </p:txBody>
      </p:sp>
      <p:cxnSp>
        <p:nvCxnSpPr>
          <p:cNvPr id="894" name="Google Shape;894;p58"/>
          <p:cNvCxnSpPr/>
          <p:nvPr/>
        </p:nvCxnSpPr>
        <p:spPr>
          <a:xfrm flipH="1">
            <a:off x="3707904" y="2645875"/>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895" name="Google Shape;895;p58"/>
          <p:cNvCxnSpPr/>
          <p:nvPr/>
        </p:nvCxnSpPr>
        <p:spPr>
          <a:xfrm rot="10800000">
            <a:off x="3707904" y="2416784"/>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896" name="Google Shape;896;p58"/>
          <p:cNvCxnSpPr/>
          <p:nvPr/>
        </p:nvCxnSpPr>
        <p:spPr>
          <a:xfrm rot="10800000">
            <a:off x="4139952" y="2501859"/>
            <a:ext cx="0" cy="288032"/>
          </a:xfrm>
          <a:prstGeom prst="straightConnector1">
            <a:avLst/>
          </a:prstGeom>
          <a:noFill/>
          <a:ln cap="flat" cmpd="sng" w="9525">
            <a:solidFill>
              <a:schemeClr val="dk1"/>
            </a:solidFill>
            <a:prstDash val="solid"/>
            <a:round/>
            <a:headEnd len="sm" w="sm" type="none"/>
            <a:tailEnd len="sm" w="sm" type="none"/>
          </a:ln>
        </p:spPr>
      </p:cxnSp>
      <p:cxnSp>
        <p:nvCxnSpPr>
          <p:cNvPr id="897" name="Google Shape;897;p58"/>
          <p:cNvCxnSpPr/>
          <p:nvPr/>
        </p:nvCxnSpPr>
        <p:spPr>
          <a:xfrm rot="10800000">
            <a:off x="4211960" y="2501859"/>
            <a:ext cx="0" cy="288032"/>
          </a:xfrm>
          <a:prstGeom prst="straightConnector1">
            <a:avLst/>
          </a:prstGeom>
          <a:noFill/>
          <a:ln cap="flat" cmpd="sng" w="9525">
            <a:solidFill>
              <a:schemeClr val="dk1"/>
            </a:solidFill>
            <a:prstDash val="solid"/>
            <a:round/>
            <a:headEnd len="sm" w="sm" type="none"/>
            <a:tailEnd len="sm" w="sm" type="none"/>
          </a:ln>
        </p:spPr>
      </p:cxnSp>
      <p:cxnSp>
        <p:nvCxnSpPr>
          <p:cNvPr id="898" name="Google Shape;898;p58"/>
          <p:cNvCxnSpPr/>
          <p:nvPr/>
        </p:nvCxnSpPr>
        <p:spPr>
          <a:xfrm rot="10800000">
            <a:off x="3923928" y="2501859"/>
            <a:ext cx="0" cy="288032"/>
          </a:xfrm>
          <a:prstGeom prst="straightConnector1">
            <a:avLst/>
          </a:prstGeom>
          <a:noFill/>
          <a:ln cap="flat" cmpd="sng" w="9525">
            <a:solidFill>
              <a:schemeClr val="dk1"/>
            </a:solidFill>
            <a:prstDash val="solid"/>
            <a:round/>
            <a:headEnd len="sm" w="sm" type="none"/>
            <a:tailEnd len="sm" w="sm" type="none"/>
          </a:ln>
        </p:spPr>
      </p:cxnSp>
      <p:cxnSp>
        <p:nvCxnSpPr>
          <p:cNvPr id="899" name="Google Shape;899;p58"/>
          <p:cNvCxnSpPr/>
          <p:nvPr/>
        </p:nvCxnSpPr>
        <p:spPr>
          <a:xfrm>
            <a:off x="3707904" y="2632808"/>
            <a:ext cx="576064" cy="0"/>
          </a:xfrm>
          <a:prstGeom prst="straightConnector1">
            <a:avLst/>
          </a:prstGeom>
          <a:noFill/>
          <a:ln cap="flat" cmpd="sng" w="9525">
            <a:solidFill>
              <a:schemeClr val="dk1"/>
            </a:solidFill>
            <a:prstDash val="solid"/>
            <a:round/>
            <a:headEnd len="sm" w="sm" type="none"/>
            <a:tailEnd len="sm" w="sm" type="none"/>
          </a:ln>
        </p:spPr>
      </p:cxnSp>
      <p:grpSp>
        <p:nvGrpSpPr>
          <p:cNvPr id="900" name="Google Shape;900;p58"/>
          <p:cNvGrpSpPr/>
          <p:nvPr/>
        </p:nvGrpSpPr>
        <p:grpSpPr>
          <a:xfrm>
            <a:off x="1547664" y="2204864"/>
            <a:ext cx="792088" cy="1296144"/>
            <a:chOff x="6156176" y="4221088"/>
            <a:chExt cx="792088" cy="1296144"/>
          </a:xfrm>
        </p:grpSpPr>
        <p:sp>
          <p:nvSpPr>
            <p:cNvPr id="901" name="Google Shape;901;p58"/>
            <p:cNvSpPr/>
            <p:nvPr/>
          </p:nvSpPr>
          <p:spPr>
            <a:xfrm>
              <a:off x="6444208" y="4221088"/>
              <a:ext cx="504056" cy="648072"/>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02" name="Google Shape;902;p58"/>
            <p:cNvSpPr/>
            <p:nvPr/>
          </p:nvSpPr>
          <p:spPr>
            <a:xfrm>
              <a:off x="6300192" y="4221088"/>
              <a:ext cx="648072" cy="1008112"/>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58"/>
            <p:cNvSpPr/>
            <p:nvPr/>
          </p:nvSpPr>
          <p:spPr>
            <a:xfrm>
              <a:off x="6156176" y="4221088"/>
              <a:ext cx="792088" cy="1296144"/>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58"/>
            <p:cNvSpPr/>
            <p:nvPr/>
          </p:nvSpPr>
          <p:spPr>
            <a:xfrm>
              <a:off x="6660232" y="4221088"/>
              <a:ext cx="288032" cy="360040"/>
            </a:xfrm>
            <a:prstGeom prst="curvedRightArrow">
              <a:avLst>
                <a:gd fmla="val 0" name="adj1"/>
                <a:gd fmla="val 41724"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5" name="Google Shape;905;p58"/>
          <p:cNvGrpSpPr/>
          <p:nvPr/>
        </p:nvGrpSpPr>
        <p:grpSpPr>
          <a:xfrm>
            <a:off x="5580112" y="2708920"/>
            <a:ext cx="432048" cy="648072"/>
            <a:chOff x="7956376" y="4653136"/>
            <a:chExt cx="576064" cy="648072"/>
          </a:xfrm>
        </p:grpSpPr>
        <p:sp>
          <p:nvSpPr>
            <p:cNvPr id="906" name="Google Shape;906;p58"/>
            <p:cNvSpPr/>
            <p:nvPr/>
          </p:nvSpPr>
          <p:spPr>
            <a:xfrm>
              <a:off x="7956376" y="4653136"/>
              <a:ext cx="360040" cy="360040"/>
            </a:xfrm>
            <a:prstGeom prst="curvedLeftArrow">
              <a:avLst>
                <a:gd fmla="val 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58"/>
            <p:cNvSpPr/>
            <p:nvPr/>
          </p:nvSpPr>
          <p:spPr>
            <a:xfrm>
              <a:off x="7956376" y="4653136"/>
              <a:ext cx="576064" cy="648072"/>
            </a:xfrm>
            <a:prstGeom prst="curvedLeftArrow">
              <a:avLst>
                <a:gd fmla="val 0" name="adj1"/>
                <a:gd fmla="val 50000" name="adj2"/>
                <a:gd fmla="val 21351"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0" st="0"/>
                                            </p:txEl>
                                          </p:spTgt>
                                        </p:tgtEl>
                                        <p:attrNameLst>
                                          <p:attrName>style.visibility</p:attrName>
                                        </p:attrNameLst>
                                      </p:cBhvr>
                                      <p:to>
                                        <p:strVal val="visible"/>
                                      </p:to>
                                    </p:set>
                                    <p:animEffect filter="fade" transition="in">
                                      <p:cBhvr>
                                        <p:cTn dur="500"/>
                                        <p:tgtEl>
                                          <p:spTgt spid="8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1" st="1"/>
                                            </p:txEl>
                                          </p:spTgt>
                                        </p:tgtEl>
                                        <p:attrNameLst>
                                          <p:attrName>style.visibility</p:attrName>
                                        </p:attrNameLst>
                                      </p:cBhvr>
                                      <p:to>
                                        <p:strVal val="visible"/>
                                      </p:to>
                                    </p:set>
                                    <p:animEffect filter="fade" transition="in">
                                      <p:cBhvr>
                                        <p:cTn dur="500"/>
                                        <p:tgtEl>
                                          <p:spTgt spid="8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xEl>
                                              <p:pRg end="2" st="2"/>
                                            </p:txEl>
                                          </p:spTgt>
                                        </p:tgtEl>
                                        <p:attrNameLst>
                                          <p:attrName>style.visibility</p:attrName>
                                        </p:attrNameLst>
                                      </p:cBhvr>
                                      <p:to>
                                        <p:strVal val="visible"/>
                                      </p:to>
                                    </p:set>
                                    <p:animEffect filter="fade" transition="in">
                                      <p:cBhvr>
                                        <p:cTn dur="500"/>
                                        <p:tgtEl>
                                          <p:spTgt spid="888">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500"/>
                                        <p:tgtEl>
                                          <p:spTgt spid="9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9"/>
          <p:cNvSpPr txBox="1"/>
          <p:nvPr>
            <p:ph type="title"/>
          </p:nvPr>
        </p:nvSpPr>
        <p:spPr>
          <a:xfrm>
            <a:off x="539552" y="116632"/>
            <a:ext cx="8229600" cy="599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3NF Solution With Sample Data</a:t>
            </a:r>
            <a:endParaRPr/>
          </a:p>
        </p:txBody>
      </p:sp>
      <p:sp>
        <p:nvSpPr>
          <p:cNvPr id="913" name="Google Shape;913;p59"/>
          <p:cNvSpPr txBox="1"/>
          <p:nvPr/>
        </p:nvSpPr>
        <p:spPr>
          <a:xfrm>
            <a:off x="4876800" y="6248400"/>
            <a:ext cx="3182938"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Calibri"/>
                <a:ea typeface="Calibri"/>
                <a:cs typeface="Calibri"/>
                <a:sym typeface="Calibri"/>
              </a:rPr>
              <a:t>Exhibit 4-24: 3NF Solution with Sample Data</a:t>
            </a:r>
            <a:endParaRPr/>
          </a:p>
        </p:txBody>
      </p:sp>
      <p:sp>
        <p:nvSpPr>
          <p:cNvPr id="914" name="Google Shape;914;p59"/>
          <p:cNvSpPr/>
          <p:nvPr/>
        </p:nvSpPr>
        <p:spPr>
          <a:xfrm>
            <a:off x="857224" y="4786322"/>
            <a:ext cx="701992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the non-key fields are determined only by the primary key.</a:t>
            </a:r>
            <a:endParaRPr/>
          </a:p>
        </p:txBody>
      </p:sp>
      <p:sp>
        <p:nvSpPr>
          <p:cNvPr id="915" name="Google Shape;915;p59"/>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916" name="Google Shape;916;p59"/>
          <p:cNvGraphicFramePr/>
          <p:nvPr/>
        </p:nvGraphicFramePr>
        <p:xfrm>
          <a:off x="251520" y="1268760"/>
          <a:ext cx="3000000" cy="3000000"/>
        </p:xfrm>
        <a:graphic>
          <a:graphicData uri="http://schemas.openxmlformats.org/drawingml/2006/table">
            <a:tbl>
              <a:tblPr bandRow="1" firstRow="1">
                <a:noFill/>
                <a:tableStyleId>{8FBD48E7-5B65-4287-B70D-CF78E60DD95B}</a:tableStyleId>
              </a:tblPr>
              <a:tblGrid>
                <a:gridCol w="1223900"/>
                <a:gridCol w="1224375"/>
                <a:gridCol w="1224125"/>
              </a:tblGrid>
              <a:tr h="699300">
                <a:tc>
                  <a:txBody>
                    <a:bodyPr/>
                    <a:lstStyle/>
                    <a:p>
                      <a:pPr indent="0" lvl="0" marL="0" marR="0" rtl="0" algn="l">
                        <a:spcBef>
                          <a:spcPts val="0"/>
                        </a:spcBef>
                        <a:spcAft>
                          <a:spcPts val="0"/>
                        </a:spcAft>
                        <a:buNone/>
                      </a:pPr>
                      <a:r>
                        <a:rPr lang="en-US" sz="2000"/>
                        <a:t>Order 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Customer </a:t>
                      </a:r>
                      <a:endParaRPr/>
                    </a:p>
                    <a:p>
                      <a:pPr indent="0" lvl="0" marL="0" marR="0" rtl="0" algn="l">
                        <a:spcBef>
                          <a:spcPts val="0"/>
                        </a:spcBef>
                        <a:spcAft>
                          <a:spcPts val="0"/>
                        </a:spcAft>
                        <a:buNone/>
                      </a:pPr>
                      <a:r>
                        <a:rPr lang="en-US" sz="2000"/>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Order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79075">
                <a:tc>
                  <a:txBody>
                    <a:bodyPr/>
                    <a:lstStyle/>
                    <a:p>
                      <a:pPr indent="0" lvl="0" marL="0" marR="0" rtl="0" algn="l">
                        <a:spcBef>
                          <a:spcPts val="0"/>
                        </a:spcBef>
                        <a:spcAft>
                          <a:spcPts val="0"/>
                        </a:spcAft>
                        <a:buNone/>
                      </a:pPr>
                      <a:r>
                        <a:rPr lang="en-US" sz="2000"/>
                        <a:t>C1001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12/5/14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900">
                <a:tc>
                  <a:txBody>
                    <a:bodyPr/>
                    <a:lstStyle/>
                    <a:p>
                      <a:pPr indent="0" lvl="0" marL="0" marR="0" rtl="0" algn="l">
                        <a:spcBef>
                          <a:spcPts val="0"/>
                        </a:spcBef>
                        <a:spcAft>
                          <a:spcPts val="0"/>
                        </a:spcAft>
                        <a:buNone/>
                      </a:pPr>
                      <a:r>
                        <a:rPr lang="en-US" sz="2000"/>
                        <a:t>C1002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A102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13/5/14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9525">
                <a:tc>
                  <a:txBody>
                    <a:bodyPr/>
                    <a:lstStyle/>
                    <a:p>
                      <a:pPr indent="0" lvl="0" marL="0" marR="0" rtl="0" algn="l">
                        <a:spcBef>
                          <a:spcPts val="0"/>
                        </a:spcBef>
                        <a:spcAft>
                          <a:spcPts val="0"/>
                        </a:spcAft>
                        <a:buNone/>
                      </a:pPr>
                      <a:r>
                        <a:rPr lang="en-US" sz="2000"/>
                        <a:t>C1003</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15/5/14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17" name="Google Shape;917;p59"/>
          <p:cNvGraphicFramePr/>
          <p:nvPr/>
        </p:nvGraphicFramePr>
        <p:xfrm>
          <a:off x="4211960" y="1268760"/>
          <a:ext cx="3000000" cy="3000000"/>
        </p:xfrm>
        <a:graphic>
          <a:graphicData uri="http://schemas.openxmlformats.org/drawingml/2006/table">
            <a:tbl>
              <a:tblPr bandRow="1" firstRow="1">
                <a:noFill/>
                <a:tableStyleId>{8FBD48E7-5B65-4287-B70D-CF78E60DD95B}</a:tableStyleId>
              </a:tblPr>
              <a:tblGrid>
                <a:gridCol w="1469200"/>
                <a:gridCol w="1843175"/>
                <a:gridCol w="1339575"/>
              </a:tblGrid>
              <a:tr h="699300">
                <a:tc>
                  <a:txBody>
                    <a:bodyPr/>
                    <a:lstStyle/>
                    <a:p>
                      <a:pPr indent="0" lvl="0" marL="0" marR="0" rtl="0" algn="l">
                        <a:spcBef>
                          <a:spcPts val="0"/>
                        </a:spcBef>
                        <a:spcAft>
                          <a:spcPts val="0"/>
                        </a:spcAft>
                        <a:buNone/>
                      </a:pPr>
                      <a:r>
                        <a:rPr lang="en-US" sz="2000"/>
                        <a:t>Customer </a:t>
                      </a:r>
                      <a:endParaRPr/>
                    </a:p>
                    <a:p>
                      <a:pPr indent="0" lvl="0" marL="0" marR="0" rtl="0" algn="l">
                        <a:spcBef>
                          <a:spcPts val="0"/>
                        </a:spcBef>
                        <a:spcAft>
                          <a:spcPts val="0"/>
                        </a:spcAft>
                        <a:buNone/>
                      </a:pPr>
                      <a:r>
                        <a:rPr lang="en-US" sz="2000"/>
                        <a:t>No</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Tel No</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r>
              <a:tr h="379075">
                <a:tc>
                  <a:txBody>
                    <a:bodyPr/>
                    <a:lstStyle/>
                    <a:p>
                      <a:pPr indent="0" lvl="0" marL="0" marR="0" rtl="0" algn="l">
                        <a:spcBef>
                          <a:spcPts val="0"/>
                        </a:spcBef>
                        <a:spcAft>
                          <a:spcPts val="0"/>
                        </a:spcAft>
                        <a:buNone/>
                      </a:pPr>
                      <a:r>
                        <a:rPr lang="en-US" sz="2000"/>
                        <a:t>A101</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Ali bin</a:t>
                      </a:r>
                      <a:r>
                        <a:rPr lang="en-US" sz="2000"/>
                        <a:t> Ahmad</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000"/>
                        <a:t>1234321</a:t>
                      </a:r>
                      <a:endParaRPr sz="20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900">
                <a:tc>
                  <a:txBody>
                    <a:bodyPr/>
                    <a:lstStyle/>
                    <a:p>
                      <a:pPr indent="0" lvl="0" marL="0" marR="0" rtl="0" algn="l">
                        <a:spcBef>
                          <a:spcPts val="0"/>
                        </a:spcBef>
                        <a:spcAft>
                          <a:spcPts val="0"/>
                        </a:spcAft>
                        <a:buNone/>
                      </a:pPr>
                      <a:r>
                        <a:rPr lang="en-US" sz="2000"/>
                        <a:t>A102</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2000"/>
                        <a:t>Lim Ah Kau</a:t>
                      </a:r>
                      <a:endParaRPr sz="20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2000"/>
                        <a:t>1122448</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r>
            </a:tbl>
          </a:graphicData>
        </a:graphic>
      </p:graphicFrame>
      <p:sp>
        <p:nvSpPr>
          <p:cNvPr id="918" name="Google Shape;918;p59"/>
          <p:cNvSpPr txBox="1"/>
          <p:nvPr/>
        </p:nvSpPr>
        <p:spPr>
          <a:xfrm>
            <a:off x="215368" y="908720"/>
            <a:ext cx="828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Orders</a:t>
            </a:r>
            <a:endParaRPr/>
          </a:p>
        </p:txBody>
      </p:sp>
      <p:sp>
        <p:nvSpPr>
          <p:cNvPr id="919" name="Google Shape;919;p59"/>
          <p:cNvSpPr txBox="1"/>
          <p:nvPr/>
        </p:nvSpPr>
        <p:spPr>
          <a:xfrm>
            <a:off x="4175808" y="908720"/>
            <a:ext cx="11933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Customers</a:t>
            </a:r>
            <a:endParaRPr/>
          </a:p>
        </p:txBody>
      </p:sp>
      <p:sp>
        <p:nvSpPr>
          <p:cNvPr id="920" name="Google Shape;920;p59"/>
          <p:cNvSpPr txBox="1"/>
          <p:nvPr/>
        </p:nvSpPr>
        <p:spPr>
          <a:xfrm>
            <a:off x="1691680" y="3933056"/>
            <a:ext cx="4386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 (</a:t>
            </a:r>
            <a:r>
              <a:rPr b="1" lang="en-US" sz="1800" u="sng">
                <a:solidFill>
                  <a:schemeClr val="dk1"/>
                </a:solidFill>
                <a:latin typeface="Calibri"/>
                <a:ea typeface="Calibri"/>
                <a:cs typeface="Calibri"/>
                <a:sym typeface="Calibri"/>
              </a:rPr>
              <a:t>OrderNo</a:t>
            </a:r>
            <a:r>
              <a:rPr lang="en-US" sz="1800">
                <a:solidFill>
                  <a:schemeClr val="dk1"/>
                </a:solidFill>
                <a:latin typeface="Calibri"/>
                <a:ea typeface="Calibri"/>
                <a:cs typeface="Calibri"/>
                <a:sym typeface="Calibri"/>
              </a:rPr>
              <a:t>, CustomerNo*, OrderDate)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r>
              <a:rPr b="1" lang="en-US" sz="1800" u="sng">
                <a:solidFill>
                  <a:schemeClr val="dk1"/>
                </a:solidFill>
                <a:latin typeface="Calibri"/>
                <a:ea typeface="Calibri"/>
                <a:cs typeface="Calibri"/>
                <a:sym typeface="Calibri"/>
              </a:rPr>
              <a:t>CustomerNo</a:t>
            </a:r>
            <a:r>
              <a:rPr lang="en-US" sz="1800">
                <a:solidFill>
                  <a:schemeClr val="dk1"/>
                </a:solidFill>
                <a:latin typeface="Calibri"/>
                <a:ea typeface="Calibri"/>
                <a:cs typeface="Calibri"/>
                <a:sym typeface="Calibri"/>
              </a:rPr>
              <a:t>, Name, TelNo)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idx="11" type="ftr"/>
          </p:nvPr>
        </p:nvSpPr>
        <p:spPr>
          <a:xfrm>
            <a:off x="457200" y="6356350"/>
            <a:ext cx="568643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alibri"/>
                <a:ea typeface="Calibri"/>
                <a:cs typeface="Calibri"/>
                <a:sym typeface="Calibri"/>
              </a:rPr>
              <a:t>Database Systems: Design, Implementation, &amp; Management, 6</a:t>
            </a:r>
            <a:r>
              <a:rPr b="0" baseline="30000" i="0" lang="en-US" sz="1200" u="none" cap="none" strike="noStrike">
                <a:solidFill>
                  <a:srgbClr val="888888"/>
                </a:solidFill>
                <a:latin typeface="Calibri"/>
                <a:ea typeface="Calibri"/>
                <a:cs typeface="Calibri"/>
                <a:sym typeface="Calibri"/>
              </a:rPr>
              <a:t>th</a:t>
            </a:r>
            <a:r>
              <a:rPr b="0" i="0" lang="en-US" sz="1200" u="none" cap="none" strike="noStrike">
                <a:solidFill>
                  <a:srgbClr val="888888"/>
                </a:solidFill>
                <a:latin typeface="Calibri"/>
                <a:ea typeface="Calibri"/>
                <a:cs typeface="Calibri"/>
                <a:sym typeface="Calibri"/>
              </a:rPr>
              <a:t> Edition, Rob &amp; Coronel</a:t>
            </a:r>
            <a:endParaRPr b="0" i="0" sz="1400" u="none" cap="none" strike="noStrike">
              <a:solidFill>
                <a:schemeClr val="dk1"/>
              </a:solidFill>
              <a:latin typeface="Calibri"/>
              <a:ea typeface="Calibri"/>
              <a:cs typeface="Calibri"/>
              <a:sym typeface="Calibri"/>
            </a:endParaRPr>
          </a:p>
        </p:txBody>
      </p:sp>
      <p:sp>
        <p:nvSpPr>
          <p:cNvPr id="125" name="Google Shape;125;p6"/>
          <p:cNvSpPr txBox="1"/>
          <p:nvPr>
            <p:ph type="title"/>
          </p:nvPr>
        </p:nvSpPr>
        <p:spPr>
          <a:xfrm>
            <a:off x="714348" y="285728"/>
            <a:ext cx="7772400" cy="57150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Database Tables and Normalization (</a:t>
            </a:r>
            <a:r>
              <a:rPr lang="en-US" sz="2800"/>
              <a:t>continued</a:t>
            </a:r>
            <a:r>
              <a:rPr lang="en-US"/>
              <a:t>)</a:t>
            </a:r>
            <a:endParaRPr/>
          </a:p>
        </p:txBody>
      </p:sp>
      <p:sp>
        <p:nvSpPr>
          <p:cNvPr id="126" name="Google Shape;126;p6"/>
          <p:cNvSpPr txBox="1"/>
          <p:nvPr>
            <p:ph idx="1" type="body"/>
          </p:nvPr>
        </p:nvSpPr>
        <p:spPr>
          <a:xfrm>
            <a:off x="714348" y="1285860"/>
            <a:ext cx="7772400" cy="4038600"/>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2NF is better than 1NF; 3NF is better than 2NF</a:t>
            </a:r>
            <a:endParaRPr/>
          </a:p>
          <a:p>
            <a:pPr indent="-285750" lvl="1" marL="742950" rtl="0" algn="l">
              <a:spcBef>
                <a:spcPts val="2240"/>
              </a:spcBef>
              <a:spcAft>
                <a:spcPts val="0"/>
              </a:spcAft>
              <a:buClr>
                <a:schemeClr val="dk1"/>
              </a:buClr>
              <a:buSzPts val="2800"/>
              <a:buChar char="–"/>
            </a:pPr>
            <a:r>
              <a:rPr lang="en-US"/>
              <a:t>For most business database design purposes, 3NF is highest we need to go in the normalization process</a:t>
            </a:r>
            <a:endParaRPr/>
          </a:p>
          <a:p>
            <a:pPr indent="-285750" lvl="1" marL="742950" rtl="0" algn="l">
              <a:spcBef>
                <a:spcPts val="2240"/>
              </a:spcBef>
              <a:spcAft>
                <a:spcPts val="0"/>
              </a:spcAft>
              <a:buClr>
                <a:schemeClr val="dk1"/>
              </a:buClr>
              <a:buSzPts val="2800"/>
              <a:buChar char="–"/>
            </a:pPr>
            <a:r>
              <a:rPr lang="en-US"/>
              <a:t>The other normal forms are Boyce-Codd NF, </a:t>
            </a:r>
            <a:endParaRPr/>
          </a:p>
          <a:p>
            <a:pPr indent="15875" lvl="1" marL="803275" rtl="0" algn="l">
              <a:spcBef>
                <a:spcPts val="0"/>
              </a:spcBef>
              <a:spcAft>
                <a:spcPts val="0"/>
              </a:spcAft>
              <a:buClr>
                <a:schemeClr val="dk1"/>
              </a:buClr>
              <a:buSzPts val="2800"/>
              <a:buNone/>
            </a:pPr>
            <a:r>
              <a:rPr lang="en-US"/>
              <a:t>4 NF, 5 NF and Domain Key NF</a:t>
            </a:r>
            <a:endParaRPr/>
          </a:p>
          <a:p>
            <a:pPr indent="-146050" lvl="1" marL="742950" rtl="0" algn="l">
              <a:lnSpc>
                <a:spcPct val="90000"/>
              </a:lnSpc>
              <a:spcBef>
                <a:spcPts val="440"/>
              </a:spcBef>
              <a:spcAft>
                <a:spcPts val="0"/>
              </a:spcAft>
              <a:buClr>
                <a:schemeClr val="dk1"/>
              </a:buClr>
              <a:buSzPts val="2200"/>
              <a:buNone/>
            </a:pPr>
            <a:r>
              <a:t/>
            </a:r>
            <a:endParaRPr sz="2200"/>
          </a:p>
          <a:p>
            <a:pPr indent="-342900" lvl="0" marL="342900" rtl="0" algn="l">
              <a:lnSpc>
                <a:spcPct val="90000"/>
              </a:lnSpc>
              <a:spcBef>
                <a:spcPts val="480"/>
              </a:spcBef>
              <a:spcAft>
                <a:spcPts val="0"/>
              </a:spcAft>
              <a:buClr>
                <a:schemeClr val="dk1"/>
              </a:buClr>
              <a:buSzPts val="2400"/>
              <a:buNone/>
            </a:pPr>
            <a:r>
              <a:t/>
            </a:r>
            <a:endParaRPr sz="2400"/>
          </a:p>
        </p:txBody>
      </p:sp>
      <p:sp>
        <p:nvSpPr>
          <p:cNvPr id="127" name="Google Shape;127;p6"/>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60"/>
          <p:cNvSpPr/>
          <p:nvPr/>
        </p:nvSpPr>
        <p:spPr>
          <a:xfrm>
            <a:off x="7308304" y="2492896"/>
            <a:ext cx="1224136" cy="1008112"/>
          </a:xfrm>
          <a:prstGeom prst="rect">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60"/>
          <p:cNvSpPr txBox="1"/>
          <p:nvPr>
            <p:ph type="title"/>
          </p:nvPr>
        </p:nvSpPr>
        <p:spPr>
          <a:xfrm>
            <a:off x="467544" y="188640"/>
            <a:ext cx="822960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Normalized vs. Unnormalized</a:t>
            </a:r>
            <a:endParaRPr/>
          </a:p>
        </p:txBody>
      </p:sp>
      <p:sp>
        <p:nvSpPr>
          <p:cNvPr id="927" name="Google Shape;927;p6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928" name="Google Shape;928;p60"/>
          <p:cNvGrpSpPr/>
          <p:nvPr/>
        </p:nvGrpSpPr>
        <p:grpSpPr>
          <a:xfrm>
            <a:off x="7236296" y="764704"/>
            <a:ext cx="1368152" cy="2862322"/>
            <a:chOff x="683568" y="3789040"/>
            <a:chExt cx="1368152" cy="2862322"/>
          </a:xfrm>
        </p:grpSpPr>
        <p:sp>
          <p:nvSpPr>
            <p:cNvPr id="929" name="Google Shape;929;p60"/>
            <p:cNvSpPr/>
            <p:nvPr/>
          </p:nvSpPr>
          <p:spPr>
            <a:xfrm>
              <a:off x="683568" y="3789040"/>
              <a:ext cx="1368152" cy="3600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0" name="Google Shape;930;p60"/>
            <p:cNvSpPr txBox="1"/>
            <p:nvPr/>
          </p:nvSpPr>
          <p:spPr>
            <a:xfrm>
              <a:off x="683568" y="3789040"/>
              <a:ext cx="1364476"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sp>
        <p:nvSpPr>
          <p:cNvPr id="931" name="Google Shape;931;p60"/>
          <p:cNvSpPr/>
          <p:nvPr/>
        </p:nvSpPr>
        <p:spPr>
          <a:xfrm>
            <a:off x="6804248" y="2492896"/>
            <a:ext cx="504056" cy="1080120"/>
          </a:xfrm>
          <a:prstGeom prst="lef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60"/>
          <p:cNvSpPr txBox="1"/>
          <p:nvPr/>
        </p:nvSpPr>
        <p:spPr>
          <a:xfrm>
            <a:off x="5220072" y="2852936"/>
            <a:ext cx="16207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values</a:t>
            </a:r>
            <a:endParaRPr/>
          </a:p>
        </p:txBody>
      </p:sp>
      <p:sp>
        <p:nvSpPr>
          <p:cNvPr id="933" name="Google Shape;933;p6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934" name="Google Shape;934;p60"/>
          <p:cNvGrpSpPr/>
          <p:nvPr/>
        </p:nvGrpSpPr>
        <p:grpSpPr>
          <a:xfrm>
            <a:off x="251520" y="762424"/>
            <a:ext cx="3816424" cy="4719968"/>
            <a:chOff x="251520" y="762424"/>
            <a:chExt cx="3816424" cy="4719968"/>
          </a:xfrm>
        </p:grpSpPr>
        <p:grpSp>
          <p:nvGrpSpPr>
            <p:cNvPr id="935" name="Google Shape;935;p60"/>
            <p:cNvGrpSpPr/>
            <p:nvPr/>
          </p:nvGrpSpPr>
          <p:grpSpPr>
            <a:xfrm>
              <a:off x="251520" y="3933056"/>
              <a:ext cx="1296144" cy="1477328"/>
              <a:chOff x="4355976" y="620688"/>
              <a:chExt cx="1296144" cy="1477328"/>
            </a:xfrm>
          </p:grpSpPr>
          <p:sp>
            <p:nvSpPr>
              <p:cNvPr id="936" name="Google Shape;936;p60"/>
              <p:cNvSpPr/>
              <p:nvPr/>
            </p:nvSpPr>
            <p:spPr>
              <a:xfrm>
                <a:off x="4355976" y="620688"/>
                <a:ext cx="1296144"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37" name="Google Shape;937;p60"/>
              <p:cNvSpPr txBox="1"/>
              <p:nvPr/>
            </p:nvSpPr>
            <p:spPr>
              <a:xfrm>
                <a:off x="4355976" y="620688"/>
                <a:ext cx="1296144"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ItemNo*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OrderQty</a:t>
                </a:r>
                <a:endParaRPr sz="1800">
                  <a:solidFill>
                    <a:schemeClr val="dk1"/>
                  </a:solidFill>
                  <a:latin typeface="Calibri"/>
                  <a:ea typeface="Calibri"/>
                  <a:cs typeface="Calibri"/>
                  <a:sym typeface="Calibri"/>
                </a:endParaRPr>
              </a:p>
            </p:txBody>
          </p:sp>
        </p:grpSp>
        <p:grpSp>
          <p:nvGrpSpPr>
            <p:cNvPr id="938" name="Google Shape;938;p60"/>
            <p:cNvGrpSpPr/>
            <p:nvPr/>
          </p:nvGrpSpPr>
          <p:grpSpPr>
            <a:xfrm>
              <a:off x="2699792" y="4005064"/>
              <a:ext cx="1368152" cy="1477328"/>
              <a:chOff x="6732240" y="1340768"/>
              <a:chExt cx="1368152" cy="1477328"/>
            </a:xfrm>
          </p:grpSpPr>
          <p:sp>
            <p:nvSpPr>
              <p:cNvPr id="939" name="Google Shape;939;p60"/>
              <p:cNvSpPr/>
              <p:nvPr/>
            </p:nvSpPr>
            <p:spPr>
              <a:xfrm>
                <a:off x="6732240" y="134076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40" name="Google Shape;940;p60"/>
              <p:cNvSpPr txBox="1"/>
              <p:nvPr/>
            </p:nvSpPr>
            <p:spPr>
              <a:xfrm>
                <a:off x="6732240" y="134076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ItemNo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UnitPrice</a:t>
                </a:r>
                <a:endParaRPr sz="1800">
                  <a:solidFill>
                    <a:schemeClr val="dk1"/>
                  </a:solidFill>
                  <a:latin typeface="Calibri"/>
                  <a:ea typeface="Calibri"/>
                  <a:cs typeface="Calibri"/>
                  <a:sym typeface="Calibri"/>
                </a:endParaRPr>
              </a:p>
            </p:txBody>
          </p:sp>
        </p:grpSp>
        <p:grpSp>
          <p:nvGrpSpPr>
            <p:cNvPr id="941" name="Google Shape;941;p60"/>
            <p:cNvGrpSpPr/>
            <p:nvPr/>
          </p:nvGrpSpPr>
          <p:grpSpPr>
            <a:xfrm rot="10800000">
              <a:off x="1547664" y="4509120"/>
              <a:ext cx="1152128" cy="373107"/>
              <a:chOff x="6444208" y="1772816"/>
              <a:chExt cx="1152128" cy="373107"/>
            </a:xfrm>
          </p:grpSpPr>
          <p:cxnSp>
            <p:nvCxnSpPr>
              <p:cNvPr id="942" name="Google Shape;942;p60"/>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943" name="Google Shape;943;p60"/>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944" name="Google Shape;944;p60"/>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945" name="Google Shape;945;p60"/>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946" name="Google Shape;946;p60"/>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60"/>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sp>
          <p:nvSpPr>
            <p:cNvPr id="948" name="Google Shape;948;p60"/>
            <p:cNvSpPr/>
            <p:nvPr/>
          </p:nvSpPr>
          <p:spPr>
            <a:xfrm>
              <a:off x="251520" y="762424"/>
              <a:ext cx="1479892" cy="36232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9" name="Google Shape;949;p60"/>
            <p:cNvSpPr txBox="1"/>
            <p:nvPr/>
          </p:nvSpPr>
          <p:spPr>
            <a:xfrm>
              <a:off x="251520" y="764704"/>
              <a:ext cx="1479892"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Orders</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OrderNo</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CustomerNo*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OrderDate</a:t>
              </a:r>
              <a:endParaRPr sz="1800">
                <a:solidFill>
                  <a:schemeClr val="dk1"/>
                </a:solidFill>
                <a:latin typeface="Calibri"/>
                <a:ea typeface="Calibri"/>
                <a:cs typeface="Calibri"/>
                <a:sym typeface="Calibri"/>
              </a:endParaRPr>
            </a:p>
          </p:txBody>
        </p:sp>
        <p:sp>
          <p:nvSpPr>
            <p:cNvPr id="950" name="Google Shape;950;p60"/>
            <p:cNvSpPr/>
            <p:nvPr/>
          </p:nvSpPr>
          <p:spPr>
            <a:xfrm>
              <a:off x="2627784" y="978448"/>
              <a:ext cx="1368152" cy="360040"/>
            </a:xfrm>
            <a:prstGeom prst="rect">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1" name="Google Shape;951;p60"/>
            <p:cNvSpPr txBox="1"/>
            <p:nvPr/>
          </p:nvSpPr>
          <p:spPr>
            <a:xfrm>
              <a:off x="2627784" y="980728"/>
              <a:ext cx="136815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CustomerNo</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TelNo</a:t>
              </a:r>
              <a:endParaRPr b="1" sz="1800" u="sng">
                <a:solidFill>
                  <a:schemeClr val="dk1"/>
                </a:solidFill>
                <a:latin typeface="Calibri"/>
                <a:ea typeface="Calibri"/>
                <a:cs typeface="Calibri"/>
                <a:sym typeface="Calibri"/>
              </a:endParaRPr>
            </a:p>
          </p:txBody>
        </p:sp>
        <p:grpSp>
          <p:nvGrpSpPr>
            <p:cNvPr id="952" name="Google Shape;952;p60"/>
            <p:cNvGrpSpPr/>
            <p:nvPr/>
          </p:nvGrpSpPr>
          <p:grpSpPr>
            <a:xfrm>
              <a:off x="2483768" y="1700808"/>
              <a:ext cx="72008" cy="288032"/>
              <a:chOff x="2627784" y="4941168"/>
              <a:chExt cx="72008" cy="288032"/>
            </a:xfrm>
          </p:grpSpPr>
          <p:cxnSp>
            <p:nvCxnSpPr>
              <p:cNvPr id="953" name="Google Shape;953;p60"/>
              <p:cNvCxnSpPr/>
              <p:nvPr/>
            </p:nvCxnSpPr>
            <p:spPr>
              <a:xfrm rot="10800000">
                <a:off x="2627784" y="4941168"/>
                <a:ext cx="0" cy="288032"/>
              </a:xfrm>
              <a:prstGeom prst="straightConnector1">
                <a:avLst/>
              </a:prstGeom>
              <a:noFill/>
              <a:ln cap="flat" cmpd="sng" w="9525">
                <a:solidFill>
                  <a:schemeClr val="dk1"/>
                </a:solidFill>
                <a:prstDash val="solid"/>
                <a:round/>
                <a:headEnd len="sm" w="sm" type="none"/>
                <a:tailEnd len="sm" w="sm" type="none"/>
              </a:ln>
            </p:spPr>
          </p:cxnSp>
          <p:cxnSp>
            <p:nvCxnSpPr>
              <p:cNvPr id="954" name="Google Shape;954;p60"/>
              <p:cNvCxnSpPr/>
              <p:nvPr/>
            </p:nvCxnSpPr>
            <p:spPr>
              <a:xfrm rot="10800000">
                <a:off x="2699792" y="4941168"/>
                <a:ext cx="0" cy="288032"/>
              </a:xfrm>
              <a:prstGeom prst="straightConnector1">
                <a:avLst/>
              </a:prstGeom>
              <a:noFill/>
              <a:ln cap="flat" cmpd="sng" w="9525">
                <a:solidFill>
                  <a:schemeClr val="dk1"/>
                </a:solidFill>
                <a:prstDash val="solid"/>
                <a:round/>
                <a:headEnd len="sm" w="sm" type="none"/>
                <a:tailEnd len="sm" w="sm" type="none"/>
              </a:ln>
            </p:spPr>
          </p:cxnSp>
        </p:grpSp>
        <p:grpSp>
          <p:nvGrpSpPr>
            <p:cNvPr id="955" name="Google Shape;955;p60"/>
            <p:cNvGrpSpPr/>
            <p:nvPr/>
          </p:nvGrpSpPr>
          <p:grpSpPr>
            <a:xfrm>
              <a:off x="1763688" y="1615733"/>
              <a:ext cx="216024" cy="373107"/>
              <a:chOff x="2195736" y="4856093"/>
              <a:chExt cx="216024" cy="373107"/>
            </a:xfrm>
          </p:grpSpPr>
          <p:cxnSp>
            <p:nvCxnSpPr>
              <p:cNvPr id="956" name="Google Shape;956;p60"/>
              <p:cNvCxnSpPr/>
              <p:nvPr/>
            </p:nvCxnSpPr>
            <p:spPr>
              <a:xfrm flipH="1">
                <a:off x="2195736" y="5085184"/>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957" name="Google Shape;957;p60"/>
              <p:cNvCxnSpPr/>
              <p:nvPr/>
            </p:nvCxnSpPr>
            <p:spPr>
              <a:xfrm rot="10800000">
                <a:off x="2195736" y="4856093"/>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958" name="Google Shape;958;p60"/>
              <p:cNvCxnSpPr/>
              <p:nvPr/>
            </p:nvCxnSpPr>
            <p:spPr>
              <a:xfrm rot="10800000">
                <a:off x="2411760" y="4941168"/>
                <a:ext cx="0" cy="288032"/>
              </a:xfrm>
              <a:prstGeom prst="straightConnector1">
                <a:avLst/>
              </a:prstGeom>
              <a:noFill/>
              <a:ln cap="flat" cmpd="sng" w="9525">
                <a:solidFill>
                  <a:schemeClr val="dk1"/>
                </a:solidFill>
                <a:prstDash val="solid"/>
                <a:round/>
                <a:headEnd len="sm" w="sm" type="none"/>
                <a:tailEnd len="sm" w="sm" type="none"/>
              </a:ln>
            </p:spPr>
          </p:cxnSp>
        </p:grpSp>
        <p:cxnSp>
          <p:nvCxnSpPr>
            <p:cNvPr id="959" name="Google Shape;959;p60"/>
            <p:cNvCxnSpPr/>
            <p:nvPr/>
          </p:nvCxnSpPr>
          <p:spPr>
            <a:xfrm>
              <a:off x="1731412" y="1844824"/>
              <a:ext cx="896372" cy="1"/>
            </a:xfrm>
            <a:prstGeom prst="straightConnector1">
              <a:avLst/>
            </a:prstGeom>
            <a:noFill/>
            <a:ln cap="flat" cmpd="sng" w="9525">
              <a:solidFill>
                <a:schemeClr val="dk1"/>
              </a:solidFill>
              <a:prstDash val="solid"/>
              <a:round/>
              <a:headEnd len="sm" w="sm" type="none"/>
              <a:tailEnd len="sm" w="sm" type="none"/>
            </a:ln>
          </p:spPr>
        </p:cxnSp>
        <p:grpSp>
          <p:nvGrpSpPr>
            <p:cNvPr id="960" name="Google Shape;960;p60"/>
            <p:cNvGrpSpPr/>
            <p:nvPr/>
          </p:nvGrpSpPr>
          <p:grpSpPr>
            <a:xfrm rot="5400000">
              <a:off x="294058" y="3170439"/>
              <a:ext cx="1152128" cy="373107"/>
              <a:chOff x="6444208" y="1772816"/>
              <a:chExt cx="1152128" cy="373107"/>
            </a:xfrm>
          </p:grpSpPr>
          <p:cxnSp>
            <p:nvCxnSpPr>
              <p:cNvPr id="961" name="Google Shape;961;p60"/>
              <p:cNvCxnSpPr/>
              <p:nvPr/>
            </p:nvCxnSpPr>
            <p:spPr>
              <a:xfrm>
                <a:off x="6444208" y="1916832"/>
                <a:ext cx="1152128" cy="0"/>
              </a:xfrm>
              <a:prstGeom prst="straightConnector1">
                <a:avLst/>
              </a:prstGeom>
              <a:noFill/>
              <a:ln cap="flat" cmpd="sng" w="9525">
                <a:solidFill>
                  <a:schemeClr val="dk1"/>
                </a:solidFill>
                <a:prstDash val="solid"/>
                <a:round/>
                <a:headEnd len="sm" w="sm" type="none"/>
                <a:tailEnd len="sm" w="sm" type="none"/>
              </a:ln>
            </p:spPr>
          </p:cxnSp>
          <p:cxnSp>
            <p:nvCxnSpPr>
              <p:cNvPr id="962" name="Google Shape;962;p60"/>
              <p:cNvCxnSpPr/>
              <p:nvPr/>
            </p:nvCxnSpPr>
            <p:spPr>
              <a:xfrm flipH="1" rot="10800000">
                <a:off x="7380312" y="1772816"/>
                <a:ext cx="216024" cy="144016"/>
              </a:xfrm>
              <a:prstGeom prst="straightConnector1">
                <a:avLst/>
              </a:prstGeom>
              <a:noFill/>
              <a:ln cap="flat" cmpd="sng" w="9525">
                <a:solidFill>
                  <a:schemeClr val="dk1"/>
                </a:solidFill>
                <a:prstDash val="solid"/>
                <a:round/>
                <a:headEnd len="sm" w="sm" type="none"/>
                <a:tailEnd len="sm" w="sm" type="none"/>
              </a:ln>
            </p:spPr>
          </p:cxnSp>
          <p:cxnSp>
            <p:nvCxnSpPr>
              <p:cNvPr id="963" name="Google Shape;963;p60"/>
              <p:cNvCxnSpPr/>
              <p:nvPr/>
            </p:nvCxnSpPr>
            <p:spPr>
              <a:xfrm>
                <a:off x="7380312" y="1916832"/>
                <a:ext cx="216024" cy="229091"/>
              </a:xfrm>
              <a:prstGeom prst="straightConnector1">
                <a:avLst/>
              </a:prstGeom>
              <a:noFill/>
              <a:ln cap="flat" cmpd="sng" w="9525">
                <a:solidFill>
                  <a:schemeClr val="dk1"/>
                </a:solidFill>
                <a:prstDash val="solid"/>
                <a:round/>
                <a:headEnd len="sm" w="sm" type="none"/>
                <a:tailEnd len="sm" w="sm" type="none"/>
              </a:ln>
            </p:spPr>
          </p:cxnSp>
          <p:cxnSp>
            <p:nvCxnSpPr>
              <p:cNvPr id="964" name="Google Shape;964;p60"/>
              <p:cNvCxnSpPr/>
              <p:nvPr/>
            </p:nvCxnSpPr>
            <p:spPr>
              <a:xfrm>
                <a:off x="6588224"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965" name="Google Shape;965;p60"/>
              <p:cNvCxnSpPr/>
              <p:nvPr/>
            </p:nvCxnSpPr>
            <p:spPr>
              <a:xfrm>
                <a:off x="6516216" y="1772816"/>
                <a:ext cx="0" cy="288032"/>
              </a:xfrm>
              <a:prstGeom prst="straightConnector1">
                <a:avLst/>
              </a:prstGeom>
              <a:noFill/>
              <a:ln cap="flat" cmpd="sng" w="9525">
                <a:solidFill>
                  <a:schemeClr val="dk1"/>
                </a:solidFill>
                <a:prstDash val="solid"/>
                <a:round/>
                <a:headEnd len="sm" w="sm" type="none"/>
                <a:tailEnd len="sm" w="sm" type="none"/>
              </a:ln>
            </p:spPr>
          </p:cxnSp>
          <p:cxnSp>
            <p:nvCxnSpPr>
              <p:cNvPr id="966" name="Google Shape;966;p60"/>
              <p:cNvCxnSpPr/>
              <p:nvPr/>
            </p:nvCxnSpPr>
            <p:spPr>
              <a:xfrm>
                <a:off x="7380312" y="1772816"/>
                <a:ext cx="0" cy="288032"/>
              </a:xfrm>
              <a:prstGeom prst="straightConnector1">
                <a:avLst/>
              </a:prstGeom>
              <a:noFill/>
              <a:ln cap="flat" cmpd="sng" w="9525">
                <a:solidFill>
                  <a:schemeClr val="dk1"/>
                </a:solidFill>
                <a:prstDash val="solid"/>
                <a:round/>
                <a:headEnd len="sm" w="sm" type="none"/>
                <a:tailEnd len="sm" w="sm" type="none"/>
              </a:ln>
            </p:spPr>
          </p:cxnSp>
        </p:grpSp>
      </p:grpSp>
      <p:cxnSp>
        <p:nvCxnSpPr>
          <p:cNvPr id="967" name="Google Shape;967;p60"/>
          <p:cNvCxnSpPr/>
          <p:nvPr/>
        </p:nvCxnSpPr>
        <p:spPr>
          <a:xfrm>
            <a:off x="4572000" y="692696"/>
            <a:ext cx="0" cy="3456384"/>
          </a:xfrm>
          <a:prstGeom prst="straightConnector1">
            <a:avLst/>
          </a:prstGeom>
          <a:noFill/>
          <a:ln cap="flat" cmpd="sng" w="38100">
            <a:solidFill>
              <a:srgbClr val="FF0000"/>
            </a:solidFill>
            <a:prstDash val="solid"/>
            <a:round/>
            <a:headEnd len="sm" w="sm" type="none"/>
            <a:tailEnd len="sm" w="sm" type="none"/>
          </a:ln>
        </p:spPr>
      </p:cxnSp>
      <p:sp>
        <p:nvSpPr>
          <p:cNvPr id="968" name="Google Shape;968;p60"/>
          <p:cNvSpPr txBox="1"/>
          <p:nvPr/>
        </p:nvSpPr>
        <p:spPr>
          <a:xfrm>
            <a:off x="4283968" y="4941168"/>
            <a:ext cx="460851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the relations are in 3NF: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Customers(</a:t>
            </a:r>
            <a:r>
              <a:rPr b="1" lang="en-US" sz="1800" u="sng">
                <a:solidFill>
                  <a:schemeClr val="dk1"/>
                </a:solidFill>
                <a:latin typeface="Calibri"/>
                <a:ea typeface="Calibri"/>
                <a:cs typeface="Calibri"/>
                <a:sym typeface="Calibri"/>
              </a:rPr>
              <a:t>CustomerNo</a:t>
            </a:r>
            <a:r>
              <a:rPr lang="en-US" sz="1800">
                <a:solidFill>
                  <a:schemeClr val="dk1"/>
                </a:solidFill>
                <a:latin typeface="Calibri"/>
                <a:ea typeface="Calibri"/>
                <a:cs typeface="Calibri"/>
                <a:sym typeface="Calibri"/>
              </a:rPr>
              <a:t>, Name, TelNo)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Items</a:t>
            </a:r>
            <a:r>
              <a:rPr lang="en-US" sz="1800" u="sng">
                <a:solidFill>
                  <a:schemeClr val="dk1"/>
                </a:solidFill>
                <a:latin typeface="Calibri"/>
                <a:ea typeface="Calibri"/>
                <a:cs typeface="Calibri"/>
                <a:sym typeface="Calibri"/>
              </a:rPr>
              <a:t>(</a:t>
            </a:r>
            <a:r>
              <a:rPr b="1" lang="en-US" sz="1800" u="sng">
                <a:solidFill>
                  <a:schemeClr val="dk1"/>
                </a:solidFill>
                <a:latin typeface="Calibri"/>
                <a:ea typeface="Calibri"/>
                <a:cs typeface="Calibri"/>
                <a:sym typeface="Calibri"/>
              </a:rPr>
              <a:t>ItemNo</a:t>
            </a:r>
            <a:r>
              <a:rPr lang="en-US" sz="1800">
                <a:solidFill>
                  <a:schemeClr val="dk1"/>
                </a:solidFill>
                <a:latin typeface="Calibri"/>
                <a:ea typeface="Calibri"/>
                <a:cs typeface="Calibri"/>
                <a:sym typeface="Calibri"/>
              </a:rPr>
              <a:t>, Description, UnitPrice)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Orders (</a:t>
            </a:r>
            <a:r>
              <a:rPr b="1" lang="en-US" sz="1800" u="sng">
                <a:solidFill>
                  <a:schemeClr val="dk1"/>
                </a:solidFill>
                <a:latin typeface="Calibri"/>
                <a:ea typeface="Calibri"/>
                <a:cs typeface="Calibri"/>
                <a:sym typeface="Calibri"/>
              </a:rPr>
              <a:t>OrderNo</a:t>
            </a:r>
            <a:r>
              <a:rPr lang="en-US" sz="1800">
                <a:solidFill>
                  <a:schemeClr val="dk1"/>
                </a:solidFill>
                <a:latin typeface="Calibri"/>
                <a:ea typeface="Calibri"/>
                <a:cs typeface="Calibri"/>
                <a:sym typeface="Calibri"/>
              </a:rPr>
              <a:t>, CustomerNo*, OrderDate)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OrderItems(</a:t>
            </a:r>
            <a:r>
              <a:rPr b="1" lang="en-US" sz="1800" u="sng">
                <a:solidFill>
                  <a:schemeClr val="dk1"/>
                </a:solidFill>
                <a:latin typeface="Calibri"/>
                <a:ea typeface="Calibri"/>
                <a:cs typeface="Calibri"/>
                <a:sym typeface="Calibri"/>
              </a:rPr>
              <a:t>OrderNo*, ItemNo</a:t>
            </a: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OrderQty)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
                                        <p:tgtEl>
                                          <p:spTgt spid="925"/>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5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5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500"/>
                                        <p:tgtEl>
                                          <p:spTgt spid="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500"/>
                                        <p:tgtEl>
                                          <p:spTgt spid="9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61"/>
          <p:cNvSpPr txBox="1"/>
          <p:nvPr>
            <p:ph idx="12" type="sldNum"/>
          </p:nvPr>
        </p:nvSpPr>
        <p:spPr>
          <a:xfrm>
            <a:off x="457200" y="6248400"/>
            <a:ext cx="59436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974" name="Google Shape;974;p61"/>
          <p:cNvSpPr txBox="1"/>
          <p:nvPr/>
        </p:nvSpPr>
        <p:spPr>
          <a:xfrm>
            <a:off x="711200" y="214313"/>
            <a:ext cx="7696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Figure 4.22 Steps in normalization</a:t>
            </a:r>
            <a:endParaRPr/>
          </a:p>
        </p:txBody>
      </p:sp>
      <p:pic>
        <p:nvPicPr>
          <p:cNvPr descr="Noname.gif" id="975" name="Google Shape;975;p61"/>
          <p:cNvPicPr preferRelativeResize="0"/>
          <p:nvPr/>
        </p:nvPicPr>
        <p:blipFill rotWithShape="1">
          <a:blip r:embed="rId3">
            <a:alphaModFix/>
          </a:blip>
          <a:srcRect b="0" l="0" r="0" t="0"/>
          <a:stretch/>
        </p:blipFill>
        <p:spPr>
          <a:xfrm>
            <a:off x="622300" y="701675"/>
            <a:ext cx="7985125" cy="5430838"/>
          </a:xfrm>
          <a:prstGeom prst="rect">
            <a:avLst/>
          </a:prstGeom>
          <a:noFill/>
          <a:ln>
            <a:noFill/>
          </a:ln>
        </p:spPr>
      </p:pic>
      <p:sp>
        <p:nvSpPr>
          <p:cNvPr id="976" name="Google Shape;976;p61"/>
          <p:cNvSpPr txBox="1"/>
          <p:nvPr/>
        </p:nvSpPr>
        <p:spPr>
          <a:xfrm>
            <a:off x="5051425" y="4699000"/>
            <a:ext cx="3221038" cy="1108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990000"/>
                </a:solidFill>
                <a:latin typeface="Times New Roman"/>
                <a:ea typeface="Times New Roman"/>
                <a:cs typeface="Times New Roman"/>
                <a:sym typeface="Times New Roman"/>
              </a:rPr>
              <a:t>3</a:t>
            </a:r>
            <a:r>
              <a:rPr baseline="30000" lang="en-US" sz="2200">
                <a:solidFill>
                  <a:srgbClr val="990000"/>
                </a:solidFill>
                <a:latin typeface="Times New Roman"/>
                <a:ea typeface="Times New Roman"/>
                <a:cs typeface="Times New Roman"/>
                <a:sym typeface="Times New Roman"/>
              </a:rPr>
              <a:t>rd</a:t>
            </a:r>
            <a:r>
              <a:rPr lang="en-US" sz="2200">
                <a:solidFill>
                  <a:srgbClr val="990000"/>
                </a:solidFill>
                <a:latin typeface="Times New Roman"/>
                <a:ea typeface="Times New Roman"/>
                <a:cs typeface="Times New Roman"/>
                <a:sym typeface="Times New Roman"/>
              </a:rPr>
              <a:t> normal form is generally considered sufficient</a:t>
            </a:r>
            <a:endParaRPr sz="2600">
              <a:solidFill>
                <a:srgbClr val="990000"/>
              </a:solidFill>
              <a:latin typeface="Times New Roman"/>
              <a:ea typeface="Times New Roman"/>
              <a:cs typeface="Times New Roman"/>
              <a:sym typeface="Times New Roman"/>
            </a:endParaRPr>
          </a:p>
        </p:txBody>
      </p:sp>
      <p:sp>
        <p:nvSpPr>
          <p:cNvPr id="977" name="Google Shape;977;p61"/>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g22a6d642464_0_1"/>
          <p:cNvSpPr txBox="1"/>
          <p:nvPr>
            <p:ph type="title"/>
          </p:nvPr>
        </p:nvSpPr>
        <p:spPr>
          <a:xfrm>
            <a:off x="342900" y="274638"/>
            <a:ext cx="6172200" cy="65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Normalisation - Definition</a:t>
            </a:r>
            <a:endParaRPr/>
          </a:p>
        </p:txBody>
      </p:sp>
      <p:sp>
        <p:nvSpPr>
          <p:cNvPr id="983" name="Google Shape;983;g22a6d642464_0_1"/>
          <p:cNvSpPr txBox="1"/>
          <p:nvPr>
            <p:ph idx="1" type="body"/>
          </p:nvPr>
        </p:nvSpPr>
        <p:spPr>
          <a:xfrm>
            <a:off x="160712" y="1071546"/>
            <a:ext cx="6536400" cy="52149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7030A0"/>
              </a:buClr>
              <a:buSzPct val="100000"/>
              <a:buNone/>
            </a:pPr>
            <a:r>
              <a:rPr lang="en-US" sz="2800">
                <a:solidFill>
                  <a:srgbClr val="7030A0"/>
                </a:solidFill>
              </a:rPr>
              <a:t>1NF rules</a:t>
            </a:r>
            <a:r>
              <a:rPr lang="en-US" sz="2800">
                <a:solidFill>
                  <a:srgbClr val="000000"/>
                </a:solidFill>
              </a:rPr>
              <a:t>:</a:t>
            </a:r>
            <a:endParaRPr/>
          </a:p>
          <a:p>
            <a:pPr indent="-215265" lvl="0" marL="228600" rtl="0" algn="l">
              <a:lnSpc>
                <a:spcPct val="90000"/>
              </a:lnSpc>
              <a:spcBef>
                <a:spcPts val="1000"/>
              </a:spcBef>
              <a:spcAft>
                <a:spcPts val="0"/>
              </a:spcAft>
              <a:buClr>
                <a:srgbClr val="7030A0"/>
              </a:buClr>
              <a:buSzPct val="100000"/>
              <a:buChar char="•"/>
            </a:pPr>
            <a:r>
              <a:rPr lang="en-US" sz="2800">
                <a:solidFill>
                  <a:srgbClr val="7030A0"/>
                </a:solidFill>
              </a:rPr>
              <a:t>No multivalued attributes</a:t>
            </a:r>
            <a:endParaRPr/>
          </a:p>
          <a:p>
            <a:pPr indent="-215265" lvl="0" marL="228600" rtl="0" algn="l">
              <a:lnSpc>
                <a:spcPct val="90000"/>
              </a:lnSpc>
              <a:spcBef>
                <a:spcPts val="1000"/>
              </a:spcBef>
              <a:spcAft>
                <a:spcPts val="0"/>
              </a:spcAft>
              <a:buClr>
                <a:srgbClr val="7030A0"/>
              </a:buClr>
              <a:buSzPct val="100000"/>
              <a:buChar char="•"/>
            </a:pPr>
            <a:r>
              <a:rPr lang="en-US" sz="2800">
                <a:solidFill>
                  <a:srgbClr val="7030A0"/>
                </a:solidFill>
              </a:rPr>
              <a:t>Every attribute value is atomic – single value only </a:t>
            </a:r>
            <a:r>
              <a:rPr lang="en-US" sz="2800">
                <a:solidFill>
                  <a:srgbClr val="C00000"/>
                </a:solidFill>
              </a:rPr>
              <a:t>(no repeating group)</a:t>
            </a:r>
            <a:endParaRPr/>
          </a:p>
          <a:p>
            <a:pPr indent="-64135" lvl="0" marL="228600" rtl="0" algn="l">
              <a:lnSpc>
                <a:spcPct val="90000"/>
              </a:lnSpc>
              <a:spcBef>
                <a:spcPts val="1000"/>
              </a:spcBef>
              <a:spcAft>
                <a:spcPts val="0"/>
              </a:spcAft>
              <a:buClr>
                <a:schemeClr val="dk1"/>
              </a:buClr>
              <a:buSzPct val="100000"/>
              <a:buNone/>
            </a:pPr>
            <a:r>
              <a:t/>
            </a:r>
            <a:endParaRPr sz="2800">
              <a:solidFill>
                <a:srgbClr val="7030A0"/>
              </a:solidFill>
            </a:endParaRPr>
          </a:p>
          <a:p>
            <a:pPr indent="-215265" lvl="0" marL="228600" rtl="0" algn="l">
              <a:lnSpc>
                <a:spcPct val="90000"/>
              </a:lnSpc>
              <a:spcBef>
                <a:spcPts val="1000"/>
              </a:spcBef>
              <a:spcAft>
                <a:spcPts val="0"/>
              </a:spcAft>
              <a:buClr>
                <a:srgbClr val="7030A0"/>
              </a:buClr>
              <a:buSzPct val="100000"/>
              <a:buChar char="•"/>
            </a:pPr>
            <a:r>
              <a:rPr lang="en-US" sz="2800">
                <a:solidFill>
                  <a:srgbClr val="7030A0"/>
                </a:solidFill>
              </a:rPr>
              <a:t>2NF: A table in which each non-key field is determined by the </a:t>
            </a:r>
            <a:r>
              <a:rPr b="1" lang="en-US" sz="2800">
                <a:solidFill>
                  <a:srgbClr val="7030A0"/>
                </a:solidFill>
              </a:rPr>
              <a:t>whole primary key</a:t>
            </a:r>
            <a:r>
              <a:rPr lang="en-US" sz="2800">
                <a:solidFill>
                  <a:srgbClr val="7030A0"/>
                </a:solidFill>
              </a:rPr>
              <a:t> and </a:t>
            </a:r>
            <a:r>
              <a:rPr b="1" lang="en-US" sz="2800">
                <a:solidFill>
                  <a:srgbClr val="7030A0"/>
                </a:solidFill>
              </a:rPr>
              <a:t>NOT</a:t>
            </a:r>
            <a:r>
              <a:rPr lang="en-US" sz="2800">
                <a:solidFill>
                  <a:srgbClr val="7030A0"/>
                </a:solidFill>
              </a:rPr>
              <a:t> </a:t>
            </a:r>
            <a:r>
              <a:rPr b="1" i="1" lang="en-US" sz="2800">
                <a:solidFill>
                  <a:srgbClr val="7030A0"/>
                </a:solidFill>
              </a:rPr>
              <a:t>part of the primary key</a:t>
            </a:r>
            <a:r>
              <a:rPr lang="en-US" sz="2800">
                <a:solidFill>
                  <a:srgbClr val="7030A0"/>
                </a:solidFill>
              </a:rPr>
              <a:t> by itself </a:t>
            </a:r>
            <a:r>
              <a:rPr lang="en-US" sz="2800">
                <a:solidFill>
                  <a:srgbClr val="C00000"/>
                </a:solidFill>
              </a:rPr>
              <a:t>(no partial dependency)</a:t>
            </a:r>
            <a:endParaRPr/>
          </a:p>
          <a:p>
            <a:pPr indent="-64135" lvl="0" marL="228600" rtl="0" algn="l">
              <a:lnSpc>
                <a:spcPct val="90000"/>
              </a:lnSpc>
              <a:spcBef>
                <a:spcPts val="1000"/>
              </a:spcBef>
              <a:spcAft>
                <a:spcPts val="0"/>
              </a:spcAft>
              <a:buClr>
                <a:schemeClr val="dk1"/>
              </a:buClr>
              <a:buSzPct val="87500"/>
              <a:buNone/>
            </a:pPr>
            <a:r>
              <a:t/>
            </a:r>
            <a:endParaRPr>
              <a:solidFill>
                <a:srgbClr val="7030A0"/>
              </a:solidFill>
            </a:endParaRPr>
          </a:p>
          <a:p>
            <a:pPr indent="-215265" lvl="0" marL="228600" rtl="0" algn="l">
              <a:lnSpc>
                <a:spcPct val="90000"/>
              </a:lnSpc>
              <a:spcBef>
                <a:spcPts val="1000"/>
              </a:spcBef>
              <a:spcAft>
                <a:spcPts val="0"/>
              </a:spcAft>
              <a:buClr>
                <a:srgbClr val="7030A0"/>
              </a:buClr>
              <a:buSzPct val="87500"/>
              <a:buChar char="•"/>
            </a:pPr>
            <a:r>
              <a:rPr lang="en-US">
                <a:solidFill>
                  <a:srgbClr val="7030A0"/>
                </a:solidFill>
              </a:rPr>
              <a:t>3NF: A table in which none of the non-key fields determine another non-key field </a:t>
            </a:r>
            <a:r>
              <a:rPr lang="en-US">
                <a:solidFill>
                  <a:srgbClr val="C00000"/>
                </a:solidFill>
              </a:rPr>
              <a:t>(no transitive dependency)</a:t>
            </a:r>
            <a:endParaRPr/>
          </a:p>
          <a:p>
            <a:pPr indent="-64135" lvl="0" marL="228600" rtl="0" algn="l">
              <a:lnSpc>
                <a:spcPct val="90000"/>
              </a:lnSpc>
              <a:spcBef>
                <a:spcPts val="1000"/>
              </a:spcBef>
              <a:spcAft>
                <a:spcPts val="0"/>
              </a:spcAft>
              <a:buClr>
                <a:schemeClr val="dk1"/>
              </a:buClr>
              <a:buSzPct val="875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2"/>
          <p:cNvSpPr txBox="1"/>
          <p:nvPr>
            <p:ph idx="12" type="sldNum"/>
          </p:nvPr>
        </p:nvSpPr>
        <p:spPr>
          <a:xfrm>
            <a:off x="457200" y="6248400"/>
            <a:ext cx="54102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989" name="Google Shape;989;p62"/>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Data Normalization</a:t>
            </a:r>
            <a:endParaRPr/>
          </a:p>
        </p:txBody>
      </p:sp>
      <p:sp>
        <p:nvSpPr>
          <p:cNvPr id="990" name="Google Shape;990;p62"/>
          <p:cNvSpPr txBox="1"/>
          <p:nvPr>
            <p:ph idx="1" type="body"/>
          </p:nvPr>
        </p:nvSpPr>
        <p:spPr>
          <a:xfrm>
            <a:off x="251520" y="1142984"/>
            <a:ext cx="8712968" cy="35101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200"/>
              <a:buChar char="•"/>
            </a:pPr>
            <a:r>
              <a:rPr lang="en-US">
                <a:solidFill>
                  <a:srgbClr val="000000"/>
                </a:solidFill>
              </a:rPr>
              <a:t>Primarily a tool to validate and improve a logical design so that it satisfies certain constraints that </a:t>
            </a:r>
            <a:r>
              <a:rPr b="1" i="1" lang="en-US" sz="3600">
                <a:solidFill>
                  <a:srgbClr val="000000"/>
                </a:solidFill>
              </a:rPr>
              <a:t>avoid unnecessary duplication of data</a:t>
            </a:r>
            <a:endParaRPr>
              <a:solidFill>
                <a:srgbClr val="000000"/>
              </a:solidFill>
            </a:endParaRPr>
          </a:p>
          <a:p>
            <a:pPr indent="-342900" lvl="0" marL="342900" rtl="0" algn="l">
              <a:spcBef>
                <a:spcPts val="720"/>
              </a:spcBef>
              <a:spcAft>
                <a:spcPts val="0"/>
              </a:spcAft>
              <a:buClr>
                <a:srgbClr val="000000"/>
              </a:buClr>
              <a:buSzPts val="3200"/>
              <a:buChar char="•"/>
            </a:pPr>
            <a:r>
              <a:rPr lang="en-US">
                <a:solidFill>
                  <a:srgbClr val="000000"/>
                </a:solidFill>
              </a:rPr>
              <a:t>The process of decomposing relations with anomalies to produce smaller, </a:t>
            </a:r>
            <a:r>
              <a:rPr b="1" i="1" lang="en-US" sz="3600">
                <a:solidFill>
                  <a:srgbClr val="000000"/>
                </a:solidFill>
              </a:rPr>
              <a:t>well-structured</a:t>
            </a:r>
            <a:r>
              <a:rPr lang="en-US">
                <a:solidFill>
                  <a:srgbClr val="000000"/>
                </a:solidFill>
              </a:rPr>
              <a:t> relations</a:t>
            </a:r>
            <a:endParaRPr sz="2800">
              <a:solidFill>
                <a:srgbClr val="000000"/>
              </a:solidFill>
            </a:endParaRPr>
          </a:p>
        </p:txBody>
      </p:sp>
      <p:sp>
        <p:nvSpPr>
          <p:cNvPr id="991" name="Google Shape;991;p6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63"/>
          <p:cNvSpPr txBox="1"/>
          <p:nvPr>
            <p:ph idx="12" type="sldNum"/>
          </p:nvPr>
        </p:nvSpPr>
        <p:spPr>
          <a:xfrm>
            <a:off x="457200" y="6248400"/>
            <a:ext cx="54102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997" name="Google Shape;997;p63"/>
          <p:cNvSpPr txBox="1"/>
          <p:nvPr>
            <p:ph type="title"/>
          </p:nvPr>
        </p:nvSpPr>
        <p:spPr>
          <a:xfrm>
            <a:off x="642910" y="142852"/>
            <a:ext cx="7772400" cy="57150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Well-Structured Relations</a:t>
            </a:r>
            <a:endParaRPr/>
          </a:p>
        </p:txBody>
      </p:sp>
      <p:sp>
        <p:nvSpPr>
          <p:cNvPr id="998" name="Google Shape;998;p63"/>
          <p:cNvSpPr txBox="1"/>
          <p:nvPr>
            <p:ph idx="1" type="body"/>
          </p:nvPr>
        </p:nvSpPr>
        <p:spPr>
          <a:xfrm>
            <a:off x="142844" y="785794"/>
            <a:ext cx="8786874" cy="314327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0000"/>
              </a:buClr>
              <a:buSzPts val="2400"/>
              <a:buChar char="•"/>
            </a:pPr>
            <a:r>
              <a:rPr lang="en-US" sz="2400">
                <a:solidFill>
                  <a:srgbClr val="000000"/>
                </a:solidFill>
              </a:rPr>
              <a:t>A relation that contains minimal data redundancy and allows users to insert, delete, and update rows without causing data inconsistencies</a:t>
            </a:r>
            <a:endParaRPr/>
          </a:p>
          <a:p>
            <a:pPr indent="-342900" lvl="0" marL="342900" rtl="0" algn="l">
              <a:lnSpc>
                <a:spcPct val="90000"/>
              </a:lnSpc>
              <a:spcBef>
                <a:spcPts val="480"/>
              </a:spcBef>
              <a:spcAft>
                <a:spcPts val="0"/>
              </a:spcAft>
              <a:buClr>
                <a:srgbClr val="000000"/>
              </a:buClr>
              <a:buSzPts val="2400"/>
              <a:buChar char="•"/>
            </a:pPr>
            <a:r>
              <a:rPr lang="en-US" sz="2400">
                <a:solidFill>
                  <a:srgbClr val="000000"/>
                </a:solidFill>
              </a:rPr>
              <a:t>Goal is to avoid anomalies</a:t>
            </a:r>
            <a:endParaRPr/>
          </a:p>
          <a:p>
            <a:pPr indent="-285750" lvl="1" marL="742950" rtl="0" algn="l">
              <a:lnSpc>
                <a:spcPct val="90000"/>
              </a:lnSpc>
              <a:spcBef>
                <a:spcPts val="400"/>
              </a:spcBef>
              <a:spcAft>
                <a:spcPts val="0"/>
              </a:spcAft>
              <a:buClr>
                <a:srgbClr val="000000"/>
              </a:buClr>
              <a:buSzPts val="2000"/>
              <a:buChar char="–"/>
            </a:pPr>
            <a:r>
              <a:rPr b="1" lang="en-US" sz="2000">
                <a:solidFill>
                  <a:srgbClr val="000000"/>
                </a:solidFill>
              </a:rPr>
              <a:t>Insertion Anomaly</a:t>
            </a:r>
            <a:r>
              <a:rPr lang="en-US" sz="2000">
                <a:solidFill>
                  <a:srgbClr val="000000"/>
                </a:solidFill>
              </a:rPr>
              <a:t>–adding new rows forces user to create duplicate data</a:t>
            </a:r>
            <a:endParaRPr/>
          </a:p>
          <a:p>
            <a:pPr indent="-285750" lvl="1" marL="742950" rtl="0" algn="l">
              <a:lnSpc>
                <a:spcPct val="90000"/>
              </a:lnSpc>
              <a:spcBef>
                <a:spcPts val="400"/>
              </a:spcBef>
              <a:spcAft>
                <a:spcPts val="0"/>
              </a:spcAft>
              <a:buClr>
                <a:srgbClr val="000000"/>
              </a:buClr>
              <a:buSzPts val="2000"/>
              <a:buChar char="–"/>
            </a:pPr>
            <a:r>
              <a:rPr b="1" lang="en-US" sz="2000">
                <a:solidFill>
                  <a:srgbClr val="000000"/>
                </a:solidFill>
              </a:rPr>
              <a:t>Deletion Anomaly</a:t>
            </a:r>
            <a:r>
              <a:rPr lang="en-US" sz="2000">
                <a:solidFill>
                  <a:srgbClr val="000000"/>
                </a:solidFill>
              </a:rPr>
              <a:t>–deleting rows may cause a loss of data that would be needed for other future rows</a:t>
            </a:r>
            <a:endParaRPr/>
          </a:p>
          <a:p>
            <a:pPr indent="-285750" lvl="1" marL="742950" rtl="0" algn="l">
              <a:lnSpc>
                <a:spcPct val="90000"/>
              </a:lnSpc>
              <a:spcBef>
                <a:spcPts val="400"/>
              </a:spcBef>
              <a:spcAft>
                <a:spcPts val="0"/>
              </a:spcAft>
              <a:buClr>
                <a:srgbClr val="000000"/>
              </a:buClr>
              <a:buSzPts val="2000"/>
              <a:buChar char="–"/>
            </a:pPr>
            <a:r>
              <a:rPr b="1" lang="en-US" sz="2000">
                <a:solidFill>
                  <a:srgbClr val="000000"/>
                </a:solidFill>
              </a:rPr>
              <a:t>Modification Anomaly</a:t>
            </a:r>
            <a:r>
              <a:rPr lang="en-US" sz="2000">
                <a:solidFill>
                  <a:srgbClr val="000000"/>
                </a:solidFill>
              </a:rPr>
              <a:t>–changing data in a row forces changes to other rows because of duplication</a:t>
            </a:r>
            <a:endParaRPr/>
          </a:p>
        </p:txBody>
      </p:sp>
      <p:sp>
        <p:nvSpPr>
          <p:cNvPr id="999" name="Google Shape;999;p63"/>
          <p:cNvSpPr txBox="1"/>
          <p:nvPr/>
        </p:nvSpPr>
        <p:spPr>
          <a:xfrm>
            <a:off x="785786" y="5500702"/>
            <a:ext cx="7924800" cy="8858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rgbClr val="990000"/>
                </a:solidFill>
                <a:latin typeface="Times New Roman"/>
                <a:ea typeface="Times New Roman"/>
                <a:cs typeface="Times New Roman"/>
                <a:sym typeface="Times New Roman"/>
              </a:rPr>
              <a:t>General rule of thumb: A table should not pertain to more than one entity type</a:t>
            </a:r>
            <a:endParaRPr/>
          </a:p>
        </p:txBody>
      </p:sp>
      <p:sp>
        <p:nvSpPr>
          <p:cNvPr id="1000" name="Google Shape;1000;p63"/>
          <p:cNvSpPr txBox="1"/>
          <p:nvPr/>
        </p:nvSpPr>
        <p:spPr>
          <a:xfrm>
            <a:off x="357158" y="3786190"/>
            <a:ext cx="8572560" cy="1679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rgbClr val="990000"/>
                </a:solidFill>
                <a:latin typeface="Times New Roman"/>
                <a:ea typeface="Times New Roman"/>
                <a:cs typeface="Times New Roman"/>
                <a:sym typeface="Times New Roman"/>
              </a:rPr>
              <a:t>Why do these anomalies exist? </a:t>
            </a:r>
            <a:endParaRPr/>
          </a:p>
          <a:p>
            <a:pPr indent="0" lvl="1" marL="457200" marR="0" rtl="0" algn="l">
              <a:spcBef>
                <a:spcPts val="0"/>
              </a:spcBef>
              <a:spcAft>
                <a:spcPts val="0"/>
              </a:spcAft>
              <a:buNone/>
            </a:pPr>
            <a:r>
              <a:rPr b="0" i="0" lang="en-US" sz="2600" u="none" cap="none" strike="noStrike">
                <a:solidFill>
                  <a:srgbClr val="990000"/>
                </a:solidFill>
                <a:latin typeface="Times New Roman"/>
                <a:ea typeface="Times New Roman"/>
                <a:cs typeface="Times New Roman"/>
                <a:sym typeface="Times New Roman"/>
              </a:rPr>
              <a:t>Because there are multiple themes (entity types) in one relation. This results in duplication and an unnecessary dependency between the entities</a:t>
            </a:r>
            <a:endParaRPr/>
          </a:p>
        </p:txBody>
      </p:sp>
      <p:sp>
        <p:nvSpPr>
          <p:cNvPr id="1001" name="Google Shape;1001;p63"/>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4"/>
          <p:cNvSpPr txBox="1"/>
          <p:nvPr>
            <p:ph idx="12" type="sldNum"/>
          </p:nvPr>
        </p:nvSpPr>
        <p:spPr>
          <a:xfrm>
            <a:off x="457200" y="6248400"/>
            <a:ext cx="54102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007" name="Google Shape;1007;p64"/>
          <p:cNvSpPr txBox="1"/>
          <p:nvPr>
            <p:ph type="title"/>
          </p:nvPr>
        </p:nvSpPr>
        <p:spPr>
          <a:xfrm>
            <a:off x="609600" y="228600"/>
            <a:ext cx="7772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First Normal Form</a:t>
            </a:r>
            <a:endParaRPr/>
          </a:p>
        </p:txBody>
      </p:sp>
      <p:sp>
        <p:nvSpPr>
          <p:cNvPr id="1008" name="Google Shape;1008;p64"/>
          <p:cNvSpPr txBox="1"/>
          <p:nvPr>
            <p:ph idx="1" type="body"/>
          </p:nvPr>
        </p:nvSpPr>
        <p:spPr>
          <a:xfrm>
            <a:off x="609600" y="1524000"/>
            <a:ext cx="7772400" cy="2971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0000"/>
              </a:buClr>
              <a:buSzPts val="3600"/>
              <a:buChar char="•"/>
            </a:pPr>
            <a:r>
              <a:rPr lang="en-US" sz="3600">
                <a:solidFill>
                  <a:srgbClr val="000000"/>
                </a:solidFill>
              </a:rPr>
              <a:t>No multivalued attributes</a:t>
            </a:r>
            <a:endParaRPr/>
          </a:p>
          <a:p>
            <a:pPr indent="-342900" lvl="0" marL="342900" rtl="0" algn="l">
              <a:lnSpc>
                <a:spcPct val="90000"/>
              </a:lnSpc>
              <a:spcBef>
                <a:spcPts val="720"/>
              </a:spcBef>
              <a:spcAft>
                <a:spcPts val="0"/>
              </a:spcAft>
              <a:buClr>
                <a:srgbClr val="000000"/>
              </a:buClr>
              <a:buSzPts val="3600"/>
              <a:buChar char="•"/>
            </a:pPr>
            <a:r>
              <a:rPr lang="en-US" sz="3600">
                <a:solidFill>
                  <a:srgbClr val="000000"/>
                </a:solidFill>
              </a:rPr>
              <a:t>Every attribute value is atomic</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65"/>
          <p:cNvSpPr txBox="1"/>
          <p:nvPr>
            <p:ph idx="12" type="sldNum"/>
          </p:nvPr>
        </p:nvSpPr>
        <p:spPr>
          <a:xfrm>
            <a:off x="457200" y="6248400"/>
            <a:ext cx="54102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014" name="Google Shape;1014;p6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Second Normal Form</a:t>
            </a:r>
            <a:endParaRPr/>
          </a:p>
        </p:txBody>
      </p:sp>
      <p:sp>
        <p:nvSpPr>
          <p:cNvPr id="1015" name="Google Shape;1015;p65"/>
          <p:cNvSpPr txBox="1"/>
          <p:nvPr>
            <p:ph idx="1" type="body"/>
          </p:nvPr>
        </p:nvSpPr>
        <p:spPr>
          <a:xfrm>
            <a:off x="381000" y="1447800"/>
            <a:ext cx="838200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400"/>
              <a:buChar char="•"/>
            </a:pPr>
            <a:r>
              <a:rPr lang="en-US" sz="3400">
                <a:solidFill>
                  <a:srgbClr val="000000"/>
                </a:solidFill>
              </a:rPr>
              <a:t>1NF PLUS </a:t>
            </a:r>
            <a:r>
              <a:rPr b="1" i="1" lang="en-US" sz="3400">
                <a:solidFill>
                  <a:srgbClr val="000000"/>
                </a:solidFill>
              </a:rPr>
              <a:t>every non-key attribute is fully functionally dependent on the ENTIRE primary key</a:t>
            </a:r>
            <a:endParaRPr/>
          </a:p>
          <a:p>
            <a:pPr indent="-285750" lvl="1" marL="742950" rtl="0" algn="l">
              <a:spcBef>
                <a:spcPts val="600"/>
              </a:spcBef>
              <a:spcAft>
                <a:spcPts val="0"/>
              </a:spcAft>
              <a:buClr>
                <a:srgbClr val="000000"/>
              </a:buClr>
              <a:buSzPts val="3000"/>
              <a:buChar char="–"/>
            </a:pPr>
            <a:r>
              <a:rPr lang="en-US" sz="3000">
                <a:solidFill>
                  <a:srgbClr val="000000"/>
                </a:solidFill>
              </a:rPr>
              <a:t>Every non-key attribute must be defined by the entire key, not by only part of the key</a:t>
            </a:r>
            <a:endParaRPr/>
          </a:p>
          <a:p>
            <a:pPr indent="-285750" lvl="1" marL="742950" rtl="0" algn="l">
              <a:spcBef>
                <a:spcPts val="600"/>
              </a:spcBef>
              <a:spcAft>
                <a:spcPts val="0"/>
              </a:spcAft>
              <a:buClr>
                <a:srgbClr val="000000"/>
              </a:buClr>
              <a:buSzPts val="3000"/>
              <a:buChar char="–"/>
            </a:pPr>
            <a:r>
              <a:rPr lang="en-US" sz="3000">
                <a:solidFill>
                  <a:srgbClr val="000000"/>
                </a:solidFill>
              </a:rPr>
              <a:t>No partial functional dependencies</a:t>
            </a:r>
            <a:endParaRPr/>
          </a:p>
        </p:txBody>
      </p:sp>
      <p:sp>
        <p:nvSpPr>
          <p:cNvPr id="1016" name="Google Shape;1016;p65"/>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66"/>
          <p:cNvSpPr txBox="1"/>
          <p:nvPr>
            <p:ph idx="12" type="sldNum"/>
          </p:nvPr>
        </p:nvSpPr>
        <p:spPr>
          <a:xfrm>
            <a:off x="457200" y="6248400"/>
            <a:ext cx="5410200" cy="476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022" name="Google Shape;1022;p66"/>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800"/>
              <a:buFont typeface="Calibri"/>
              <a:buNone/>
            </a:pPr>
            <a:r>
              <a:rPr lang="en-US">
                <a:solidFill>
                  <a:srgbClr val="000000"/>
                </a:solidFill>
              </a:rPr>
              <a:t>Third Normal Form</a:t>
            </a:r>
            <a:endParaRPr/>
          </a:p>
        </p:txBody>
      </p:sp>
      <p:sp>
        <p:nvSpPr>
          <p:cNvPr id="1023" name="Google Shape;1023;p66"/>
          <p:cNvSpPr txBox="1"/>
          <p:nvPr>
            <p:ph idx="1" type="body"/>
          </p:nvPr>
        </p:nvSpPr>
        <p:spPr>
          <a:xfrm>
            <a:off x="457200" y="1828800"/>
            <a:ext cx="8229600" cy="4114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000000"/>
              </a:buClr>
              <a:buSzPts val="2800"/>
              <a:buChar char="•"/>
            </a:pPr>
            <a:r>
              <a:rPr lang="en-US" sz="2800">
                <a:solidFill>
                  <a:srgbClr val="000000"/>
                </a:solidFill>
              </a:rPr>
              <a:t>2NF PLUS </a:t>
            </a:r>
            <a:r>
              <a:rPr b="1" i="1" lang="en-US">
                <a:solidFill>
                  <a:srgbClr val="000000"/>
                </a:solidFill>
              </a:rPr>
              <a:t>no transitive dependencies</a:t>
            </a:r>
            <a:r>
              <a:rPr lang="en-US" sz="2800">
                <a:solidFill>
                  <a:srgbClr val="000000"/>
                </a:solidFill>
              </a:rPr>
              <a:t> (functional dependencies on non-primary-key attributes)</a:t>
            </a:r>
            <a:endParaRPr/>
          </a:p>
          <a:p>
            <a:pPr indent="-342900" lvl="0" marL="342900" rtl="0" algn="l">
              <a:lnSpc>
                <a:spcPct val="80000"/>
              </a:lnSpc>
              <a:spcBef>
                <a:spcPts val="560"/>
              </a:spcBef>
              <a:spcAft>
                <a:spcPts val="0"/>
              </a:spcAft>
              <a:buClr>
                <a:srgbClr val="000000"/>
              </a:buClr>
              <a:buSzPts val="2800"/>
              <a:buChar char="•"/>
            </a:pPr>
            <a:r>
              <a:rPr lang="en-US" sz="2800">
                <a:solidFill>
                  <a:srgbClr val="000000"/>
                </a:solidFill>
              </a:rPr>
              <a:t>Note: This is called transitive, because the primary key is a determinant for another attribute, which in turn is a determinant for a third</a:t>
            </a:r>
            <a:endParaRPr/>
          </a:p>
          <a:p>
            <a:pPr indent="-342900" lvl="0" marL="342900" rtl="0" algn="l">
              <a:lnSpc>
                <a:spcPct val="80000"/>
              </a:lnSpc>
              <a:spcBef>
                <a:spcPts val="560"/>
              </a:spcBef>
              <a:spcAft>
                <a:spcPts val="0"/>
              </a:spcAft>
              <a:buClr>
                <a:srgbClr val="000000"/>
              </a:buClr>
              <a:buSzPts val="2800"/>
              <a:buChar char="•"/>
            </a:pPr>
            <a:r>
              <a:rPr lang="en-US" sz="2800">
                <a:solidFill>
                  <a:srgbClr val="000000"/>
                </a:solidFill>
              </a:rPr>
              <a:t>Solution: Non-key determinant with transitive dependencies go into a new table; non-key determinant becomes primary key in the new table and stays as foreign key in the old table </a:t>
            </a:r>
            <a:endParaRPr/>
          </a:p>
          <a:p>
            <a:pPr indent="-342900" lvl="0" marL="342900" rtl="0" algn="l">
              <a:lnSpc>
                <a:spcPct val="80000"/>
              </a:lnSpc>
              <a:spcBef>
                <a:spcPts val="560"/>
              </a:spcBef>
              <a:spcAft>
                <a:spcPts val="0"/>
              </a:spcAft>
              <a:buClr>
                <a:schemeClr val="dk1"/>
              </a:buClr>
              <a:buSzPts val="2800"/>
              <a:buFont typeface="Noto Sans Symbols"/>
              <a:buNone/>
            </a:pPr>
            <a:r>
              <a:t/>
            </a:r>
            <a:endParaRPr sz="2800">
              <a:solidFill>
                <a:srgbClr val="000000"/>
              </a:solidFill>
            </a:endParaRPr>
          </a:p>
        </p:txBody>
      </p:sp>
      <p:sp>
        <p:nvSpPr>
          <p:cNvPr id="1024" name="Google Shape;1024;p66"/>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Denormalization</a:t>
            </a:r>
            <a:endParaRPr/>
          </a:p>
        </p:txBody>
      </p:sp>
      <p:sp>
        <p:nvSpPr>
          <p:cNvPr id="1030" name="Google Shape;1030;p67"/>
          <p:cNvSpPr txBox="1"/>
          <p:nvPr>
            <p:ph idx="1" type="body"/>
          </p:nvPr>
        </p:nvSpPr>
        <p:spPr>
          <a:xfrm>
            <a:off x="142844" y="1371600"/>
            <a:ext cx="4429156" cy="334328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US" sz="2600"/>
              <a:t>Normalisation</a:t>
            </a:r>
            <a:endParaRPr/>
          </a:p>
          <a:p>
            <a:pPr indent="-285750" lvl="1" marL="742950" rtl="0" algn="l">
              <a:spcBef>
                <a:spcPts val="480"/>
              </a:spcBef>
              <a:spcAft>
                <a:spcPts val="0"/>
              </a:spcAft>
              <a:buClr>
                <a:schemeClr val="dk1"/>
              </a:buClr>
              <a:buSzPts val="2400"/>
              <a:buChar char="–"/>
            </a:pPr>
            <a:r>
              <a:rPr lang="en-US"/>
              <a:t>Removes data redundancy</a:t>
            </a:r>
            <a:endParaRPr/>
          </a:p>
          <a:p>
            <a:pPr indent="-285750" lvl="1" marL="742950" rtl="0" algn="l">
              <a:spcBef>
                <a:spcPts val="480"/>
              </a:spcBef>
              <a:spcAft>
                <a:spcPts val="0"/>
              </a:spcAft>
              <a:buClr>
                <a:schemeClr val="dk1"/>
              </a:buClr>
              <a:buSzPts val="2400"/>
              <a:buChar char="–"/>
            </a:pPr>
            <a:r>
              <a:rPr lang="en-US"/>
              <a:t>Solves INSERT, UPDATE, and DELETE anomalies</a:t>
            </a:r>
            <a:endParaRPr/>
          </a:p>
          <a:p>
            <a:pPr indent="-285750" lvl="1" marL="742950" rtl="0" algn="l">
              <a:spcBef>
                <a:spcPts val="480"/>
              </a:spcBef>
              <a:spcAft>
                <a:spcPts val="0"/>
              </a:spcAft>
              <a:buClr>
                <a:schemeClr val="dk1"/>
              </a:buClr>
              <a:buSzPts val="2400"/>
              <a:buChar char="–"/>
            </a:pPr>
            <a:r>
              <a:rPr lang="en-US"/>
              <a:t>This makes it easier to maintain the information in the database in a consistent state</a:t>
            </a:r>
            <a:endParaRPr/>
          </a:p>
        </p:txBody>
      </p:sp>
      <p:sp>
        <p:nvSpPr>
          <p:cNvPr id="1031" name="Google Shape;1031;p67"/>
          <p:cNvSpPr txBox="1"/>
          <p:nvPr>
            <p:ph idx="2" type="body"/>
          </p:nvPr>
        </p:nvSpPr>
        <p:spPr>
          <a:xfrm>
            <a:off x="4587875" y="1371600"/>
            <a:ext cx="4341843" cy="362903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600"/>
              <a:buChar char="•"/>
            </a:pPr>
            <a:r>
              <a:rPr lang="en-US" sz="2600"/>
              <a:t>However</a:t>
            </a:r>
            <a:endParaRPr/>
          </a:p>
          <a:p>
            <a:pPr indent="-285750" lvl="1" marL="742950" rtl="0" algn="l">
              <a:spcBef>
                <a:spcPts val="480"/>
              </a:spcBef>
              <a:spcAft>
                <a:spcPts val="0"/>
              </a:spcAft>
              <a:buClr>
                <a:schemeClr val="dk1"/>
              </a:buClr>
              <a:buSzPts val="2400"/>
              <a:buChar char="–"/>
            </a:pPr>
            <a:r>
              <a:rPr lang="en-US"/>
              <a:t>It leads to many tables in the database</a:t>
            </a:r>
            <a:endParaRPr/>
          </a:p>
          <a:p>
            <a:pPr indent="-285750" lvl="1" marL="742950" rtl="0" algn="l">
              <a:spcBef>
                <a:spcPts val="480"/>
              </a:spcBef>
              <a:spcAft>
                <a:spcPts val="0"/>
              </a:spcAft>
              <a:buClr>
                <a:schemeClr val="dk1"/>
              </a:buClr>
              <a:buSzPts val="2400"/>
              <a:buChar char="–"/>
            </a:pPr>
            <a:r>
              <a:rPr lang="en-US"/>
              <a:t>Often these need to be joined back together, which is expensive (requires more processing time) to do</a:t>
            </a:r>
            <a:endParaRPr/>
          </a:p>
          <a:p>
            <a:pPr indent="-285750" lvl="1" marL="742950" rtl="0" algn="l">
              <a:spcBef>
                <a:spcPts val="480"/>
              </a:spcBef>
              <a:spcAft>
                <a:spcPts val="0"/>
              </a:spcAft>
              <a:buClr>
                <a:schemeClr val="dk1"/>
              </a:buClr>
              <a:buSzPts val="2400"/>
              <a:buChar char="–"/>
            </a:pPr>
            <a:r>
              <a:rPr lang="en-US"/>
              <a:t>So sometimes (not often) it is worth to ‘denormalize’</a:t>
            </a:r>
            <a:endParaRPr/>
          </a:p>
        </p:txBody>
      </p:sp>
      <p:sp>
        <p:nvSpPr>
          <p:cNvPr id="1032" name="Google Shape;1032;p6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Denormalization</a:t>
            </a:r>
            <a:endParaRPr/>
          </a:p>
        </p:txBody>
      </p:sp>
      <p:sp>
        <p:nvSpPr>
          <p:cNvPr id="1038" name="Google Shape;1038;p68"/>
          <p:cNvSpPr txBox="1"/>
          <p:nvPr>
            <p:ph idx="1" type="body"/>
          </p:nvPr>
        </p:nvSpPr>
        <p:spPr>
          <a:xfrm>
            <a:off x="142844" y="1428736"/>
            <a:ext cx="3998913" cy="50863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US" sz="2600"/>
              <a:t>You </a:t>
            </a:r>
            <a:r>
              <a:rPr i="1" lang="en-US" sz="2600"/>
              <a:t>might</a:t>
            </a:r>
            <a:r>
              <a:rPr lang="en-US" sz="2600"/>
              <a:t> want to denormalise if</a:t>
            </a:r>
            <a:endParaRPr/>
          </a:p>
          <a:p>
            <a:pPr indent="-285750" lvl="1" marL="742950" rtl="0" algn="l">
              <a:spcBef>
                <a:spcPts val="440"/>
              </a:spcBef>
              <a:spcAft>
                <a:spcPts val="0"/>
              </a:spcAft>
              <a:buClr>
                <a:schemeClr val="dk1"/>
              </a:buClr>
              <a:buSzPts val="2200"/>
              <a:buChar char="–"/>
            </a:pPr>
            <a:r>
              <a:rPr lang="en-US" sz="2200"/>
              <a:t>Database processing speed are unacceptable (not just a bit slow)</a:t>
            </a:r>
            <a:endParaRPr/>
          </a:p>
          <a:p>
            <a:pPr indent="-285750" lvl="1" marL="742950" rtl="0" algn="l">
              <a:spcBef>
                <a:spcPts val="440"/>
              </a:spcBef>
              <a:spcAft>
                <a:spcPts val="0"/>
              </a:spcAft>
              <a:buClr>
                <a:schemeClr val="dk1"/>
              </a:buClr>
              <a:buSzPts val="2200"/>
              <a:buChar char="–"/>
            </a:pPr>
            <a:r>
              <a:rPr lang="en-US" sz="2200"/>
              <a:t>There are going to be very few INSERTs, UPDATEs, or DELETEs</a:t>
            </a:r>
            <a:endParaRPr/>
          </a:p>
          <a:p>
            <a:pPr indent="-285750" lvl="1" marL="742950" rtl="0" algn="l">
              <a:spcBef>
                <a:spcPts val="440"/>
              </a:spcBef>
              <a:spcAft>
                <a:spcPts val="0"/>
              </a:spcAft>
              <a:buClr>
                <a:schemeClr val="dk1"/>
              </a:buClr>
              <a:buSzPts val="2200"/>
              <a:buChar char="–"/>
            </a:pPr>
            <a:r>
              <a:rPr lang="en-US" sz="2200"/>
              <a:t>There are going to be lots of SELECTs that involve the joining of tables</a:t>
            </a:r>
            <a:endParaRPr/>
          </a:p>
        </p:txBody>
      </p:sp>
      <p:sp>
        <p:nvSpPr>
          <p:cNvPr id="1039" name="Google Shape;1039;p68"/>
          <p:cNvSpPr txBox="1"/>
          <p:nvPr/>
        </p:nvSpPr>
        <p:spPr>
          <a:xfrm>
            <a:off x="4495800" y="2555875"/>
            <a:ext cx="12192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Number</a:t>
            </a:r>
            <a:endParaRPr/>
          </a:p>
        </p:txBody>
      </p:sp>
      <p:sp>
        <p:nvSpPr>
          <p:cNvPr id="1040" name="Google Shape;1040;p68"/>
          <p:cNvSpPr txBox="1"/>
          <p:nvPr/>
        </p:nvSpPr>
        <p:spPr>
          <a:xfrm>
            <a:off x="5715000" y="2555875"/>
            <a:ext cx="9906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Street</a:t>
            </a:r>
            <a:endParaRPr/>
          </a:p>
        </p:txBody>
      </p:sp>
      <p:sp>
        <p:nvSpPr>
          <p:cNvPr id="1041" name="Google Shape;1041;p68"/>
          <p:cNvSpPr txBox="1"/>
          <p:nvPr/>
        </p:nvSpPr>
        <p:spPr>
          <a:xfrm>
            <a:off x="7543800" y="2555875"/>
            <a:ext cx="13716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Postcode</a:t>
            </a:r>
            <a:endParaRPr/>
          </a:p>
        </p:txBody>
      </p:sp>
      <p:sp>
        <p:nvSpPr>
          <p:cNvPr id="1042" name="Google Shape;1042;p68"/>
          <p:cNvSpPr txBox="1"/>
          <p:nvPr/>
        </p:nvSpPr>
        <p:spPr>
          <a:xfrm>
            <a:off x="6705600" y="2555875"/>
            <a:ext cx="8382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City</a:t>
            </a:r>
            <a:endParaRPr/>
          </a:p>
        </p:txBody>
      </p:sp>
      <p:sp>
        <p:nvSpPr>
          <p:cNvPr id="1043" name="Google Shape;1043;p68"/>
          <p:cNvSpPr txBox="1"/>
          <p:nvPr/>
        </p:nvSpPr>
        <p:spPr>
          <a:xfrm>
            <a:off x="4495800" y="2174875"/>
            <a:ext cx="11969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Address</a:t>
            </a:r>
            <a:endParaRPr/>
          </a:p>
        </p:txBody>
      </p:sp>
      <p:sp>
        <p:nvSpPr>
          <p:cNvPr id="1044" name="Google Shape;1044;p68"/>
          <p:cNvSpPr txBox="1"/>
          <p:nvPr/>
        </p:nvSpPr>
        <p:spPr>
          <a:xfrm>
            <a:off x="5257800" y="3048000"/>
            <a:ext cx="2943225"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Not normalised since </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{Postcode} </a:t>
            </a:r>
            <a:r>
              <a:rPr lang="en-US" sz="2400">
                <a:solidFill>
                  <a:schemeClr val="dk1"/>
                </a:solidFill>
                <a:latin typeface="Verdana"/>
                <a:ea typeface="Verdana"/>
                <a:cs typeface="Verdana"/>
                <a:sym typeface="Verdana"/>
              </a:rPr>
              <a:t>→</a:t>
            </a:r>
            <a:r>
              <a:rPr lang="en-US" sz="1800">
                <a:solidFill>
                  <a:schemeClr val="dk1"/>
                </a:solidFill>
                <a:latin typeface="Verdana"/>
                <a:ea typeface="Verdana"/>
                <a:cs typeface="Verdana"/>
                <a:sym typeface="Verdana"/>
              </a:rPr>
              <a:t> {City}</a:t>
            </a:r>
            <a:endParaRPr/>
          </a:p>
        </p:txBody>
      </p:sp>
      <p:sp>
        <p:nvSpPr>
          <p:cNvPr id="1045" name="Google Shape;1045;p68"/>
          <p:cNvSpPr txBox="1"/>
          <p:nvPr/>
        </p:nvSpPr>
        <p:spPr>
          <a:xfrm>
            <a:off x="4572000" y="4267200"/>
            <a:ext cx="12192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Number</a:t>
            </a:r>
            <a:endParaRPr/>
          </a:p>
        </p:txBody>
      </p:sp>
      <p:sp>
        <p:nvSpPr>
          <p:cNvPr id="1046" name="Google Shape;1046;p68"/>
          <p:cNvSpPr txBox="1"/>
          <p:nvPr/>
        </p:nvSpPr>
        <p:spPr>
          <a:xfrm>
            <a:off x="5791200" y="4267200"/>
            <a:ext cx="9906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Street</a:t>
            </a:r>
            <a:endParaRPr/>
          </a:p>
        </p:txBody>
      </p:sp>
      <p:sp>
        <p:nvSpPr>
          <p:cNvPr id="1047" name="Google Shape;1047;p68"/>
          <p:cNvSpPr txBox="1"/>
          <p:nvPr/>
        </p:nvSpPr>
        <p:spPr>
          <a:xfrm>
            <a:off x="6781800" y="4267200"/>
            <a:ext cx="13716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Postcode</a:t>
            </a:r>
            <a:endParaRPr/>
          </a:p>
        </p:txBody>
      </p:sp>
      <p:sp>
        <p:nvSpPr>
          <p:cNvPr id="1048" name="Google Shape;1048;p68"/>
          <p:cNvSpPr txBox="1"/>
          <p:nvPr/>
        </p:nvSpPr>
        <p:spPr>
          <a:xfrm>
            <a:off x="5943600" y="5334000"/>
            <a:ext cx="8382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City</a:t>
            </a:r>
            <a:endParaRPr/>
          </a:p>
        </p:txBody>
      </p:sp>
      <p:sp>
        <p:nvSpPr>
          <p:cNvPr id="1049" name="Google Shape;1049;p68"/>
          <p:cNvSpPr txBox="1"/>
          <p:nvPr/>
        </p:nvSpPr>
        <p:spPr>
          <a:xfrm>
            <a:off x="4572000" y="3886200"/>
            <a:ext cx="13589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Address1</a:t>
            </a:r>
            <a:endParaRPr/>
          </a:p>
        </p:txBody>
      </p:sp>
      <p:sp>
        <p:nvSpPr>
          <p:cNvPr id="1050" name="Google Shape;1050;p68"/>
          <p:cNvSpPr txBox="1"/>
          <p:nvPr/>
        </p:nvSpPr>
        <p:spPr>
          <a:xfrm>
            <a:off x="4572000" y="5334000"/>
            <a:ext cx="1371600" cy="415925"/>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Verdana"/>
                <a:ea typeface="Verdana"/>
                <a:cs typeface="Verdana"/>
                <a:sym typeface="Verdana"/>
              </a:rPr>
              <a:t>Postcode</a:t>
            </a:r>
            <a:endParaRPr/>
          </a:p>
        </p:txBody>
      </p:sp>
      <p:sp>
        <p:nvSpPr>
          <p:cNvPr id="1051" name="Google Shape;1051;p68"/>
          <p:cNvSpPr txBox="1"/>
          <p:nvPr/>
        </p:nvSpPr>
        <p:spPr>
          <a:xfrm>
            <a:off x="4572000" y="4953000"/>
            <a:ext cx="13589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Address2</a:t>
            </a:r>
            <a:endParaRPr/>
          </a:p>
        </p:txBody>
      </p:sp>
      <p:sp>
        <p:nvSpPr>
          <p:cNvPr id="1052" name="Google Shape;1052;p68"/>
          <p:cNvSpPr/>
          <p:nvPr/>
        </p:nvSpPr>
        <p:spPr>
          <a:xfrm>
            <a:off x="4286248" y="2071678"/>
            <a:ext cx="4714908" cy="178595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3" name="Google Shape;1053;p68"/>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1" type="ftr"/>
          </p:nvPr>
        </p:nvSpPr>
        <p:spPr>
          <a:xfrm>
            <a:off x="457200" y="6356350"/>
            <a:ext cx="5757874"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alibri"/>
                <a:ea typeface="Calibri"/>
                <a:cs typeface="Calibri"/>
                <a:sym typeface="Calibri"/>
              </a:rPr>
              <a:t>Database Systems: Design, Implementation, &amp; Management, 6</a:t>
            </a:r>
            <a:r>
              <a:rPr b="0" baseline="30000" i="0" lang="en-US" sz="1200" u="none" cap="none" strike="noStrike">
                <a:solidFill>
                  <a:srgbClr val="888888"/>
                </a:solidFill>
                <a:latin typeface="Calibri"/>
                <a:ea typeface="Calibri"/>
                <a:cs typeface="Calibri"/>
                <a:sym typeface="Calibri"/>
              </a:rPr>
              <a:t>th</a:t>
            </a:r>
            <a:r>
              <a:rPr b="0" i="0" lang="en-US" sz="1200" u="none" cap="none" strike="noStrike">
                <a:solidFill>
                  <a:srgbClr val="888888"/>
                </a:solidFill>
                <a:latin typeface="Calibri"/>
                <a:ea typeface="Calibri"/>
                <a:cs typeface="Calibri"/>
                <a:sym typeface="Calibri"/>
              </a:rPr>
              <a:t> Edition, Rob &amp; Coronel</a:t>
            </a:r>
            <a:endParaRPr b="0" i="0" sz="1400" u="none" cap="none" strike="noStrike">
              <a:solidFill>
                <a:schemeClr val="dk1"/>
              </a:solidFill>
              <a:latin typeface="Calibri"/>
              <a:ea typeface="Calibri"/>
              <a:cs typeface="Calibri"/>
              <a:sym typeface="Calibri"/>
            </a:endParaRPr>
          </a:p>
        </p:txBody>
      </p:sp>
      <p:sp>
        <p:nvSpPr>
          <p:cNvPr id="133" name="Google Shape;133;p7"/>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Normalization and Database Design (</a:t>
            </a:r>
            <a:r>
              <a:rPr lang="en-US" sz="2800"/>
              <a:t>continued</a:t>
            </a:r>
            <a:r>
              <a:rPr lang="en-US"/>
              <a:t>)</a:t>
            </a:r>
            <a:endParaRPr/>
          </a:p>
        </p:txBody>
      </p:sp>
      <p:sp>
        <p:nvSpPr>
          <p:cNvPr id="134" name="Google Shape;134;p7"/>
          <p:cNvSpPr txBox="1"/>
          <p:nvPr>
            <p:ph idx="1" type="body"/>
          </p:nvPr>
        </p:nvSpPr>
        <p:spPr>
          <a:xfrm>
            <a:off x="428596" y="1142984"/>
            <a:ext cx="8001000" cy="4114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10000"/>
              </a:lnSpc>
              <a:spcBef>
                <a:spcPts val="0"/>
              </a:spcBef>
              <a:spcAft>
                <a:spcPts val="0"/>
              </a:spcAft>
              <a:buClr>
                <a:schemeClr val="dk1"/>
              </a:buClr>
              <a:buSzPct val="100000"/>
              <a:buNone/>
            </a:pPr>
            <a:r>
              <a:rPr lang="en-US"/>
              <a:t>In the last chapter we use ERD to design database</a:t>
            </a:r>
            <a:endParaRPr/>
          </a:p>
          <a:p>
            <a:pPr indent="-342900" lvl="0" marL="342900" rtl="0" algn="l">
              <a:lnSpc>
                <a:spcPct val="110000"/>
              </a:lnSpc>
              <a:spcBef>
                <a:spcPts val="0"/>
              </a:spcBef>
              <a:spcAft>
                <a:spcPts val="0"/>
              </a:spcAft>
              <a:buClr>
                <a:schemeClr val="dk1"/>
              </a:buClr>
              <a:buSzPct val="160000"/>
              <a:buNone/>
            </a:pPr>
            <a:r>
              <a:rPr lang="en-US"/>
              <a:t>ERD</a:t>
            </a:r>
            <a:endParaRPr sz="2000"/>
          </a:p>
          <a:p>
            <a:pPr indent="-285750" lvl="1" marL="742950" rtl="0" algn="l">
              <a:lnSpc>
                <a:spcPct val="110000"/>
              </a:lnSpc>
              <a:spcBef>
                <a:spcPts val="0"/>
              </a:spcBef>
              <a:spcAft>
                <a:spcPts val="0"/>
              </a:spcAft>
              <a:buClr>
                <a:schemeClr val="dk1"/>
              </a:buClr>
              <a:buSzPct val="100000"/>
              <a:buChar char="–"/>
            </a:pPr>
            <a:r>
              <a:rPr lang="en-US"/>
              <a:t>Provides the big picture, or macro view, of an organization’s data requirements and operations</a:t>
            </a:r>
            <a:endParaRPr/>
          </a:p>
          <a:p>
            <a:pPr indent="-228600" lvl="2" marL="1143000" rtl="0" algn="l">
              <a:spcBef>
                <a:spcPts val="888"/>
              </a:spcBef>
              <a:spcAft>
                <a:spcPts val="0"/>
              </a:spcAft>
              <a:buClr>
                <a:schemeClr val="dk1"/>
              </a:buClr>
              <a:buSzPct val="100000"/>
              <a:buChar char="•"/>
            </a:pPr>
            <a:r>
              <a:rPr lang="en-US"/>
              <a:t>Top-down approach to database design</a:t>
            </a:r>
            <a:endParaRPr/>
          </a:p>
          <a:p>
            <a:pPr indent="-285750" lvl="1" marL="742950" rtl="0" algn="l">
              <a:spcBef>
                <a:spcPts val="1036"/>
              </a:spcBef>
              <a:spcAft>
                <a:spcPts val="0"/>
              </a:spcAft>
              <a:buClr>
                <a:schemeClr val="dk1"/>
              </a:buClr>
              <a:buSzPct val="100000"/>
              <a:buChar char="–"/>
            </a:pPr>
            <a:r>
              <a:rPr lang="en-US"/>
              <a:t>Created through an iterative process</a:t>
            </a:r>
            <a:endParaRPr/>
          </a:p>
          <a:p>
            <a:pPr indent="-228600" lvl="2" marL="1143000" rtl="0" algn="l">
              <a:spcBef>
                <a:spcPts val="888"/>
              </a:spcBef>
              <a:spcAft>
                <a:spcPts val="0"/>
              </a:spcAft>
              <a:buClr>
                <a:schemeClr val="dk1"/>
              </a:buClr>
              <a:buSzPct val="100000"/>
              <a:buChar char="•"/>
            </a:pPr>
            <a:r>
              <a:rPr lang="en-US"/>
              <a:t>Identifying relevant entities, their attributes and their relationship</a:t>
            </a:r>
            <a:endParaRPr/>
          </a:p>
          <a:p>
            <a:pPr indent="-228600" lvl="2" marL="1143000" rtl="0" algn="l">
              <a:spcBef>
                <a:spcPts val="888"/>
              </a:spcBef>
              <a:spcAft>
                <a:spcPts val="0"/>
              </a:spcAft>
              <a:buClr>
                <a:schemeClr val="dk1"/>
              </a:buClr>
              <a:buSzPct val="100000"/>
              <a:buChar char="•"/>
            </a:pPr>
            <a:r>
              <a:rPr lang="en-US"/>
              <a:t>Use results to identify additional entities and attributes</a:t>
            </a:r>
            <a:endParaRPr/>
          </a:p>
          <a:p>
            <a:pPr indent="-342900" lvl="0" marL="342900" rtl="0" algn="l">
              <a:lnSpc>
                <a:spcPct val="90000"/>
              </a:lnSpc>
              <a:spcBef>
                <a:spcPts val="444"/>
              </a:spcBef>
              <a:spcAft>
                <a:spcPts val="0"/>
              </a:spcAft>
              <a:buClr>
                <a:schemeClr val="dk1"/>
              </a:buClr>
              <a:buSzPct val="100000"/>
              <a:buFont typeface="Calibri"/>
              <a:buNone/>
            </a:pPr>
            <a:r>
              <a:t/>
            </a:r>
            <a:endParaRPr sz="2400"/>
          </a:p>
        </p:txBody>
      </p:sp>
      <p:sp>
        <p:nvSpPr>
          <p:cNvPr id="135" name="Google Shape;135;p7"/>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69"/>
          <p:cNvSpPr txBox="1"/>
          <p:nvPr>
            <p:ph type="title"/>
          </p:nvPr>
        </p:nvSpPr>
        <p:spPr>
          <a:xfrm>
            <a:off x="457200" y="228601"/>
            <a:ext cx="8286750" cy="5571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Denormalisation</a:t>
            </a:r>
            <a:endParaRPr/>
          </a:p>
        </p:txBody>
      </p:sp>
      <p:sp>
        <p:nvSpPr>
          <p:cNvPr id="1059" name="Google Shape;1059;p69"/>
          <p:cNvSpPr txBox="1"/>
          <p:nvPr>
            <p:ph idx="1" type="body"/>
          </p:nvPr>
        </p:nvSpPr>
        <p:spPr>
          <a:xfrm>
            <a:off x="357158" y="785794"/>
            <a:ext cx="8443942" cy="56721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Database Design Goal : creation of normalized relations</a:t>
            </a:r>
            <a:endParaRPr/>
          </a:p>
          <a:p>
            <a:pPr indent="-342900" lvl="0" marL="342900" rtl="0" algn="l">
              <a:spcBef>
                <a:spcPts val="480"/>
              </a:spcBef>
              <a:spcAft>
                <a:spcPts val="0"/>
              </a:spcAft>
              <a:buClr>
                <a:schemeClr val="dk1"/>
              </a:buClr>
              <a:buSzPts val="2400"/>
              <a:buChar char="•"/>
            </a:pPr>
            <a:r>
              <a:rPr lang="en-US" sz="2400"/>
              <a:t>Problems of Normalization</a:t>
            </a:r>
            <a:endParaRPr/>
          </a:p>
          <a:p>
            <a:pPr indent="-285750" lvl="1" marL="742950" rtl="0" algn="l">
              <a:spcBef>
                <a:spcPts val="480"/>
              </a:spcBef>
              <a:spcAft>
                <a:spcPts val="0"/>
              </a:spcAft>
              <a:buClr>
                <a:schemeClr val="dk1"/>
              </a:buClr>
              <a:buSzPts val="2400"/>
              <a:buChar char="–"/>
            </a:pPr>
            <a:r>
              <a:rPr lang="en-US" sz="2400"/>
              <a:t>Processing speed requirements should also be a goal</a:t>
            </a:r>
            <a:endParaRPr/>
          </a:p>
          <a:p>
            <a:pPr indent="-285750" lvl="1" marL="742950" rtl="0" algn="l">
              <a:spcBef>
                <a:spcPts val="480"/>
              </a:spcBef>
              <a:spcAft>
                <a:spcPts val="0"/>
              </a:spcAft>
              <a:buClr>
                <a:schemeClr val="dk1"/>
              </a:buClr>
              <a:buSzPts val="2400"/>
              <a:buChar char="–"/>
            </a:pPr>
            <a:r>
              <a:rPr lang="en-US" sz="2400"/>
              <a:t>If tables decomposed to conform to normalization requirements, the number of database tables expands, which slows down processing.</a:t>
            </a:r>
            <a:endParaRPr/>
          </a:p>
          <a:p>
            <a:pPr indent="-285750" lvl="1" marL="742950" rtl="0" algn="l">
              <a:spcBef>
                <a:spcPts val="480"/>
              </a:spcBef>
              <a:spcAft>
                <a:spcPts val="0"/>
              </a:spcAft>
              <a:buClr>
                <a:schemeClr val="dk1"/>
              </a:buClr>
              <a:buSzPts val="2400"/>
              <a:buChar char="–"/>
            </a:pPr>
            <a:r>
              <a:rPr lang="en-US" sz="2400"/>
              <a:t>Joining larger number of tables takes additional disk input/output (I/O) operations and processing logic (especially dealing with SQL) and reduces system speed</a:t>
            </a:r>
            <a:endParaRPr/>
          </a:p>
          <a:p>
            <a:pPr indent="-342900" lvl="0" marL="342900" rtl="0" algn="l">
              <a:spcBef>
                <a:spcPts val="480"/>
              </a:spcBef>
              <a:spcAft>
                <a:spcPts val="0"/>
              </a:spcAft>
              <a:buClr>
                <a:schemeClr val="dk1"/>
              </a:buClr>
              <a:buSzPts val="2400"/>
              <a:buChar char="•"/>
            </a:pPr>
            <a:r>
              <a:rPr lang="en-US" sz="2400"/>
              <a:t>Conflicts (Speed Vs Normalization)</a:t>
            </a:r>
            <a:endParaRPr/>
          </a:p>
          <a:p>
            <a:pPr indent="-285750" lvl="1" marL="742950" rtl="0" algn="l">
              <a:spcBef>
                <a:spcPts val="480"/>
              </a:spcBef>
              <a:spcAft>
                <a:spcPts val="0"/>
              </a:spcAft>
              <a:buClr>
                <a:schemeClr val="dk1"/>
              </a:buClr>
              <a:buSzPts val="2400"/>
              <a:buChar char="–"/>
            </a:pPr>
            <a:r>
              <a:rPr lang="en-US" sz="2400"/>
              <a:t>Conflicts among design efficiency, information requirements, and processing speed are often resolved through compromises that may include denormalization.</a:t>
            </a:r>
            <a:endParaRPr sz="2400">
              <a:solidFill>
                <a:srgbClr val="FF0000"/>
              </a:solidFill>
            </a:endParaRPr>
          </a:p>
        </p:txBody>
      </p:sp>
      <p:sp>
        <p:nvSpPr>
          <p:cNvPr id="1060" name="Google Shape;1060;p69"/>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70"/>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36699"/>
              </a:buClr>
              <a:buSzPct val="100000"/>
              <a:buFont typeface="Calibri"/>
              <a:buNone/>
            </a:pPr>
            <a:r>
              <a:rPr lang="en-US" sz="4000">
                <a:solidFill>
                  <a:srgbClr val="336699"/>
                </a:solidFill>
              </a:rPr>
              <a:t>Summary</a:t>
            </a:r>
            <a:endParaRPr/>
          </a:p>
        </p:txBody>
      </p:sp>
      <p:sp>
        <p:nvSpPr>
          <p:cNvPr id="1066" name="Google Shape;1066;p70"/>
          <p:cNvSpPr txBox="1"/>
          <p:nvPr>
            <p:ph idx="1" type="body"/>
          </p:nvPr>
        </p:nvSpPr>
        <p:spPr>
          <a:xfrm>
            <a:off x="683568" y="1052736"/>
            <a:ext cx="8154988" cy="49561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0" lang="en-US" sz="2800"/>
              <a:t>Normalization is a process of optimizing databases to prevent update anomalies</a:t>
            </a:r>
            <a:endParaRPr/>
          </a:p>
          <a:p>
            <a:pPr indent="-342900" lvl="0" marL="342900" rtl="0" algn="l">
              <a:spcBef>
                <a:spcPts val="1120"/>
              </a:spcBef>
              <a:spcAft>
                <a:spcPts val="0"/>
              </a:spcAft>
              <a:buClr>
                <a:schemeClr val="dk1"/>
              </a:buClr>
              <a:buSzPts val="2800"/>
              <a:buChar char="•"/>
            </a:pPr>
            <a:r>
              <a:rPr b="0" lang="en-US" sz="2800"/>
              <a:t>Normalization attempts to correct update issues by eliminating duplication</a:t>
            </a:r>
            <a:endParaRPr/>
          </a:p>
          <a:p>
            <a:pPr indent="-342900" lvl="0" marL="342900" rtl="0" algn="l">
              <a:spcBef>
                <a:spcPts val="1120"/>
              </a:spcBef>
              <a:spcAft>
                <a:spcPts val="0"/>
              </a:spcAft>
              <a:buClr>
                <a:schemeClr val="dk1"/>
              </a:buClr>
              <a:buSzPts val="2800"/>
              <a:buChar char="•"/>
            </a:pPr>
            <a:r>
              <a:rPr b="0" lang="en-US" sz="2800"/>
              <a:t>Duplication also creates inconsistency</a:t>
            </a:r>
            <a:endParaRPr/>
          </a:p>
          <a:p>
            <a:pPr indent="-342900" lvl="0" marL="342900" rtl="0" algn="l">
              <a:spcBef>
                <a:spcPts val="1120"/>
              </a:spcBef>
              <a:spcAft>
                <a:spcPts val="0"/>
              </a:spcAft>
              <a:buClr>
                <a:schemeClr val="dk1"/>
              </a:buClr>
              <a:buSzPts val="2800"/>
              <a:buChar char="•"/>
            </a:pPr>
            <a:r>
              <a:rPr b="0" lang="en-US" sz="2800"/>
              <a:t>Insertions can violate database integrity if the database is not normalized</a:t>
            </a:r>
            <a:endParaRPr/>
          </a:p>
          <a:p>
            <a:pPr indent="-342900" lvl="0" marL="342900" rtl="0" algn="l">
              <a:spcBef>
                <a:spcPts val="1120"/>
              </a:spcBef>
              <a:spcAft>
                <a:spcPts val="0"/>
              </a:spcAft>
              <a:buClr>
                <a:schemeClr val="dk1"/>
              </a:buClr>
              <a:buSzPts val="2800"/>
              <a:buChar char="•"/>
            </a:pPr>
            <a:r>
              <a:rPr b="0" lang="en-US" sz="2800"/>
              <a:t>Deletions can violate database integrity if the database is not normalized</a:t>
            </a:r>
            <a:endParaRPr/>
          </a:p>
        </p:txBody>
      </p:sp>
      <p:sp>
        <p:nvSpPr>
          <p:cNvPr id="1067" name="Google Shape;1067;p70"/>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71"/>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36699"/>
              </a:buClr>
              <a:buSzPct val="100000"/>
              <a:buFont typeface="Calibri"/>
              <a:buNone/>
            </a:pPr>
            <a:r>
              <a:rPr lang="en-US" sz="4000">
                <a:solidFill>
                  <a:srgbClr val="336699"/>
                </a:solidFill>
              </a:rPr>
              <a:t>Summary (con’t.)</a:t>
            </a:r>
            <a:endParaRPr/>
          </a:p>
        </p:txBody>
      </p:sp>
      <p:sp>
        <p:nvSpPr>
          <p:cNvPr id="1073" name="Google Shape;1073;p71"/>
          <p:cNvSpPr txBox="1"/>
          <p:nvPr>
            <p:ph idx="1" type="body"/>
          </p:nvPr>
        </p:nvSpPr>
        <p:spPr>
          <a:xfrm>
            <a:off x="457200" y="1447800"/>
            <a:ext cx="8383588" cy="47175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0" lang="en-US" sz="2800"/>
              <a:t>Normal Forms – First (1NF), Second (2NF), Third(3NF)</a:t>
            </a:r>
            <a:endParaRPr/>
          </a:p>
          <a:p>
            <a:pPr indent="-342900" lvl="0" marL="342900" rtl="0" algn="l">
              <a:spcBef>
                <a:spcPts val="1400"/>
              </a:spcBef>
              <a:spcAft>
                <a:spcPts val="0"/>
              </a:spcAft>
              <a:buClr>
                <a:schemeClr val="dk1"/>
              </a:buClr>
              <a:buSzPts val="2800"/>
              <a:buChar char="•"/>
            </a:pPr>
            <a:r>
              <a:rPr b="0" lang="en-US" sz="2800"/>
              <a:t>1NF has no repeating groups</a:t>
            </a:r>
            <a:endParaRPr/>
          </a:p>
          <a:p>
            <a:pPr indent="-342900" lvl="0" marL="342900" rtl="0" algn="l">
              <a:spcBef>
                <a:spcPts val="1400"/>
              </a:spcBef>
              <a:spcAft>
                <a:spcPts val="0"/>
              </a:spcAft>
              <a:buClr>
                <a:schemeClr val="dk1"/>
              </a:buClr>
              <a:buSzPts val="2800"/>
              <a:buChar char="•"/>
            </a:pPr>
            <a:r>
              <a:rPr b="0" lang="en-US" sz="2800"/>
              <a:t>2NF is in 1NF and no non-key column is dependent on only a portion of the primary key</a:t>
            </a:r>
            <a:endParaRPr/>
          </a:p>
          <a:p>
            <a:pPr indent="-285750" lvl="1" marL="742950" rtl="0" algn="l">
              <a:spcBef>
                <a:spcPts val="1200"/>
              </a:spcBef>
              <a:spcAft>
                <a:spcPts val="0"/>
              </a:spcAft>
              <a:buClr>
                <a:schemeClr val="dk1"/>
              </a:buClr>
              <a:buSzPts val="2400"/>
              <a:buChar char="–"/>
            </a:pPr>
            <a:r>
              <a:rPr lang="en-US" sz="2400"/>
              <a:t>Every non-key attribute must be dependent on the ENTIRE primary key</a:t>
            </a:r>
            <a:endParaRPr b="0" sz="2400"/>
          </a:p>
          <a:p>
            <a:pPr indent="-342900" lvl="0" marL="342900" rtl="0" algn="l">
              <a:spcBef>
                <a:spcPts val="1400"/>
              </a:spcBef>
              <a:spcAft>
                <a:spcPts val="0"/>
              </a:spcAft>
              <a:buClr>
                <a:schemeClr val="dk1"/>
              </a:buClr>
              <a:buSzPts val="2800"/>
              <a:buChar char="•"/>
            </a:pPr>
            <a:r>
              <a:rPr b="0" lang="en-US" sz="2800"/>
              <a:t>3NF is in 2NF and the no transitive dependency</a:t>
            </a:r>
            <a:endParaRPr/>
          </a:p>
          <a:p>
            <a:pPr indent="-285750" lvl="1" marL="742950" rtl="0" algn="l">
              <a:spcBef>
                <a:spcPts val="1200"/>
              </a:spcBef>
              <a:spcAft>
                <a:spcPts val="0"/>
              </a:spcAft>
              <a:buClr>
                <a:schemeClr val="dk1"/>
              </a:buClr>
              <a:buSzPts val="2400"/>
              <a:buChar char="–"/>
            </a:pPr>
            <a:r>
              <a:rPr b="0" lang="en-US" sz="2400"/>
              <a:t>There are no “relationship” between the non-key attributes</a:t>
            </a:r>
            <a:endParaRPr/>
          </a:p>
        </p:txBody>
      </p:sp>
      <p:sp>
        <p:nvSpPr>
          <p:cNvPr id="1074" name="Google Shape;1074;p71"/>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72"/>
          <p:cNvSpPr txBox="1"/>
          <p:nvPr>
            <p:ph type="title"/>
          </p:nvPr>
        </p:nvSpPr>
        <p:spPr>
          <a:xfrm>
            <a:off x="552450" y="355600"/>
            <a:ext cx="7788275" cy="8842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Summary</a:t>
            </a:r>
            <a:endParaRPr/>
          </a:p>
        </p:txBody>
      </p:sp>
      <p:sp>
        <p:nvSpPr>
          <p:cNvPr id="1080" name="Google Shape;1080;p72"/>
          <p:cNvSpPr txBox="1"/>
          <p:nvPr>
            <p:ph idx="1" type="body"/>
          </p:nvPr>
        </p:nvSpPr>
        <p:spPr>
          <a:xfrm>
            <a:off x="251520" y="1628800"/>
            <a:ext cx="8715436" cy="35095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Normalization is a table design technique aimed at minimizing data redundancies.</a:t>
            </a:r>
            <a:endParaRPr/>
          </a:p>
          <a:p>
            <a:pPr indent="-342900" lvl="0" marL="342900" rtl="0" algn="l">
              <a:spcBef>
                <a:spcPts val="560"/>
              </a:spcBef>
              <a:spcAft>
                <a:spcPts val="0"/>
              </a:spcAft>
              <a:buClr>
                <a:schemeClr val="dk1"/>
              </a:buClr>
              <a:buSzPts val="2800"/>
              <a:buChar char="•"/>
            </a:pPr>
            <a:r>
              <a:rPr lang="en-US" sz="2800"/>
              <a:t>First three normal forms (1NF, 2NF, and 3NF) are most commonly encountered.</a:t>
            </a:r>
            <a:endParaRPr/>
          </a:p>
          <a:p>
            <a:pPr indent="-342900" lvl="0" marL="342900" rtl="0" algn="l">
              <a:spcBef>
                <a:spcPts val="560"/>
              </a:spcBef>
              <a:spcAft>
                <a:spcPts val="0"/>
              </a:spcAft>
              <a:buClr>
                <a:schemeClr val="dk1"/>
              </a:buClr>
              <a:buSzPts val="2800"/>
              <a:buChar char="•"/>
            </a:pPr>
            <a:r>
              <a:rPr lang="en-US" sz="2800"/>
              <a:t>Tables are sometimes denormalized to yield less I/O which increases processing speed.</a:t>
            </a:r>
            <a:endParaRPr/>
          </a:p>
        </p:txBody>
      </p:sp>
      <p:sp>
        <p:nvSpPr>
          <p:cNvPr id="1081" name="Google Shape;1081;p72"/>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idx="11" type="ftr"/>
          </p:nvPr>
        </p:nvSpPr>
        <p:spPr>
          <a:xfrm>
            <a:off x="457200" y="6356350"/>
            <a:ext cx="5757874"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alibri"/>
                <a:ea typeface="Calibri"/>
                <a:cs typeface="Calibri"/>
                <a:sym typeface="Calibri"/>
              </a:rPr>
              <a:t>Database Systems: Design, Implementation, &amp; Management, 6</a:t>
            </a:r>
            <a:r>
              <a:rPr b="0" baseline="30000" i="0" lang="en-US" sz="1200" u="none" cap="none" strike="noStrike">
                <a:solidFill>
                  <a:srgbClr val="888888"/>
                </a:solidFill>
                <a:latin typeface="Calibri"/>
                <a:ea typeface="Calibri"/>
                <a:cs typeface="Calibri"/>
                <a:sym typeface="Calibri"/>
              </a:rPr>
              <a:t>th</a:t>
            </a:r>
            <a:r>
              <a:rPr b="0" i="0" lang="en-US" sz="1200" u="none" cap="none" strike="noStrike">
                <a:solidFill>
                  <a:srgbClr val="888888"/>
                </a:solidFill>
                <a:latin typeface="Calibri"/>
                <a:ea typeface="Calibri"/>
                <a:cs typeface="Calibri"/>
                <a:sym typeface="Calibri"/>
              </a:rPr>
              <a:t> Edition, Rob &amp; Coronel</a:t>
            </a:r>
            <a:endParaRPr b="0" i="0" sz="1400" u="none" cap="none" strike="noStrike">
              <a:solidFill>
                <a:schemeClr val="dk1"/>
              </a:solidFill>
              <a:latin typeface="Calibri"/>
              <a:ea typeface="Calibri"/>
              <a:cs typeface="Calibri"/>
              <a:sym typeface="Calibri"/>
            </a:endParaRPr>
          </a:p>
        </p:txBody>
      </p:sp>
      <p:sp>
        <p:nvSpPr>
          <p:cNvPr id="141" name="Google Shape;141;p8"/>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a:t>Normalization and Database Design </a:t>
            </a:r>
            <a:r>
              <a:rPr lang="en-US" sz="2800"/>
              <a:t>(continued)</a:t>
            </a:r>
            <a:endParaRPr/>
          </a:p>
        </p:txBody>
      </p:sp>
      <p:sp>
        <p:nvSpPr>
          <p:cNvPr id="142" name="Google Shape;142;p8"/>
          <p:cNvSpPr txBox="1"/>
          <p:nvPr>
            <p:ph idx="1" type="body"/>
          </p:nvPr>
        </p:nvSpPr>
        <p:spPr>
          <a:xfrm>
            <a:off x="214282" y="1071546"/>
            <a:ext cx="8715436" cy="42862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Normalization procedures </a:t>
            </a:r>
            <a:endParaRPr/>
          </a:p>
          <a:p>
            <a:pPr indent="-285750" lvl="1" marL="742950" rtl="0" algn="l">
              <a:spcBef>
                <a:spcPts val="0"/>
              </a:spcBef>
              <a:spcAft>
                <a:spcPts val="0"/>
              </a:spcAft>
              <a:buClr>
                <a:schemeClr val="dk1"/>
              </a:buClr>
              <a:buSzPts val="2800"/>
              <a:buChar char="–"/>
            </a:pPr>
            <a:r>
              <a:rPr lang="en-US"/>
              <a:t>Focus on the characteristics of specific entities</a:t>
            </a:r>
            <a:endParaRPr/>
          </a:p>
          <a:p>
            <a:pPr indent="-285750" lvl="1" marL="742950" rtl="0" algn="l">
              <a:spcBef>
                <a:spcPts val="0"/>
              </a:spcBef>
              <a:spcAft>
                <a:spcPts val="0"/>
              </a:spcAft>
              <a:buClr>
                <a:schemeClr val="dk1"/>
              </a:buClr>
              <a:buSzPts val="2800"/>
              <a:buChar char="–"/>
            </a:pPr>
            <a:r>
              <a:rPr lang="en-US"/>
              <a:t>A micro view of the entities within the ER diagram</a:t>
            </a:r>
            <a:endParaRPr/>
          </a:p>
          <a:p>
            <a:pPr indent="-228600" lvl="2" marL="1143000" rtl="0" algn="l">
              <a:spcBef>
                <a:spcPts val="0"/>
              </a:spcBef>
              <a:spcAft>
                <a:spcPts val="0"/>
              </a:spcAft>
              <a:buClr>
                <a:schemeClr val="dk1"/>
              </a:buClr>
              <a:buSzPts val="2400"/>
              <a:buChar char="•"/>
            </a:pPr>
            <a:r>
              <a:rPr lang="en-US"/>
              <a:t>Bottom-up approach to database design</a:t>
            </a:r>
            <a:endParaRPr/>
          </a:p>
          <a:p>
            <a:pPr indent="-342900" lvl="0" marL="342900" rtl="0" algn="l">
              <a:spcBef>
                <a:spcPts val="2560"/>
              </a:spcBef>
              <a:spcAft>
                <a:spcPts val="0"/>
              </a:spcAft>
              <a:buClr>
                <a:schemeClr val="dk1"/>
              </a:buClr>
              <a:buSzPts val="3200"/>
              <a:buChar char="•"/>
            </a:pPr>
            <a:r>
              <a:rPr lang="en-US"/>
              <a:t>Difficult to separate normalization process from ER modeling process</a:t>
            </a:r>
            <a:endParaRPr/>
          </a:p>
          <a:p>
            <a:pPr indent="-342900" lvl="0" marL="342900" rtl="0" algn="l">
              <a:spcBef>
                <a:spcPts val="2560"/>
              </a:spcBef>
              <a:spcAft>
                <a:spcPts val="0"/>
              </a:spcAft>
              <a:buClr>
                <a:schemeClr val="dk1"/>
              </a:buClr>
              <a:buSzPts val="3200"/>
              <a:buChar char="•"/>
            </a:pPr>
            <a:r>
              <a:rPr lang="en-US"/>
              <a:t>Two techniques should be used concurrently</a:t>
            </a:r>
            <a:endParaRPr/>
          </a:p>
        </p:txBody>
      </p:sp>
      <p:sp>
        <p:nvSpPr>
          <p:cNvPr id="143" name="Google Shape;143;p8"/>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428596" y="44624"/>
            <a:ext cx="8229600" cy="47783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How Normalization Supports Database Design </a:t>
            </a:r>
            <a:endParaRPr/>
          </a:p>
        </p:txBody>
      </p:sp>
      <p:pic>
        <p:nvPicPr>
          <p:cNvPr descr="C13NF01" id="149" name="Google Shape;149;p9"/>
          <p:cNvPicPr preferRelativeResize="0"/>
          <p:nvPr>
            <p:ph idx="1" type="body"/>
          </p:nvPr>
        </p:nvPicPr>
        <p:blipFill rotWithShape="1">
          <a:blip r:embed="rId3">
            <a:alphaModFix/>
          </a:blip>
          <a:srcRect b="0" l="0" r="0" t="0"/>
          <a:stretch/>
        </p:blipFill>
        <p:spPr>
          <a:xfrm>
            <a:off x="26847" y="476672"/>
            <a:ext cx="9117153" cy="6342452"/>
          </a:xfrm>
          <a:prstGeom prst="rect">
            <a:avLst/>
          </a:prstGeom>
          <a:noFill/>
          <a:ln>
            <a:noFill/>
          </a:ln>
        </p:spPr>
      </p:pic>
      <p:sp>
        <p:nvSpPr>
          <p:cNvPr id="150" name="Google Shape;150;p9"/>
          <p:cNvSpPr txBox="1"/>
          <p:nvPr>
            <p:ph idx="12" type="sldNum"/>
          </p:nvPr>
        </p:nvSpPr>
        <p:spPr>
          <a:xfrm>
            <a:off x="8386786" y="6429396"/>
            <a:ext cx="542932"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2014-05-27T20:58:11Z</dcterms:created>
  <dc:creator>Wesley</dc:creator>
</cp:coreProperties>
</file>